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handoutMasterIdLst>
    <p:handoutMasterId r:id="rId27"/>
  </p:handoutMasterIdLst>
  <p:sldIdLst>
    <p:sldId id="256" r:id="rId5"/>
    <p:sldId id="257" r:id="rId6"/>
    <p:sldId id="283" r:id="rId7"/>
    <p:sldId id="282" r:id="rId8"/>
    <p:sldId id="280" r:id="rId9"/>
    <p:sldId id="277" r:id="rId10"/>
    <p:sldId id="281" r:id="rId11"/>
    <p:sldId id="284" r:id="rId12"/>
    <p:sldId id="289" r:id="rId13"/>
    <p:sldId id="279" r:id="rId14"/>
    <p:sldId id="288" r:id="rId15"/>
    <p:sldId id="287" r:id="rId16"/>
    <p:sldId id="286" r:id="rId17"/>
    <p:sldId id="290" r:id="rId18"/>
    <p:sldId id="291" r:id="rId19"/>
    <p:sldId id="292" r:id="rId20"/>
    <p:sldId id="293" r:id="rId21"/>
    <p:sldId id="294" r:id="rId22"/>
    <p:sldId id="296" r:id="rId23"/>
    <p:sldId id="278" r:id="rId24"/>
    <p:sldId id="275" r:id="rId25"/>
  </p:sldIdLst>
  <p:sldSz cx="9144000" cy="6858000" type="screen4x3"/>
  <p:notesSz cx="9867900" cy="676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824" y="-3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60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6090" cy="33829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589526" y="0"/>
            <a:ext cx="4276090" cy="338296"/>
          </a:xfrm>
          <a:prstGeom prst="rect">
            <a:avLst/>
          </a:prstGeom>
        </p:spPr>
        <p:txBody>
          <a:bodyPr vert="horz" lIns="91440" tIns="45720" rIns="91440" bIns="45720" rtlCol="0"/>
          <a:lstStyle>
            <a:lvl1pPr algn="r">
              <a:defRPr sz="1200"/>
            </a:lvl1pPr>
          </a:lstStyle>
          <a:p>
            <a:fld id="{9957E6B6-CF38-419E-A319-75ED81594457}" type="datetimeFigureOut">
              <a:rPr lang="en-GB" smtClean="0"/>
              <a:t>21/04/2015</a:t>
            </a:fld>
            <a:endParaRPr lang="en-GB"/>
          </a:p>
        </p:txBody>
      </p:sp>
      <p:sp>
        <p:nvSpPr>
          <p:cNvPr id="4" name="Footer Placeholder 3"/>
          <p:cNvSpPr>
            <a:spLocks noGrp="1"/>
          </p:cNvSpPr>
          <p:nvPr>
            <p:ph type="ftr" sz="quarter" idx="2"/>
          </p:nvPr>
        </p:nvSpPr>
        <p:spPr>
          <a:xfrm>
            <a:off x="0" y="6426455"/>
            <a:ext cx="4276090" cy="33829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589526" y="6426455"/>
            <a:ext cx="4276090" cy="338296"/>
          </a:xfrm>
          <a:prstGeom prst="rect">
            <a:avLst/>
          </a:prstGeom>
        </p:spPr>
        <p:txBody>
          <a:bodyPr vert="horz" lIns="91440" tIns="45720" rIns="91440" bIns="45720" rtlCol="0" anchor="b"/>
          <a:lstStyle>
            <a:lvl1pPr algn="r">
              <a:defRPr sz="1200"/>
            </a:lvl1pPr>
          </a:lstStyle>
          <a:p>
            <a:fld id="{04930798-971F-42F1-820F-F796C8699049}" type="slidenum">
              <a:rPr lang="en-GB" smtClean="0"/>
              <a:t>‹#›</a:t>
            </a:fld>
            <a:endParaRPr lang="en-GB"/>
          </a:p>
        </p:txBody>
      </p:sp>
    </p:spTree>
    <p:extLst>
      <p:ext uri="{BB962C8B-B14F-4D97-AF65-F5344CB8AC3E}">
        <p14:creationId xmlns:p14="http://schemas.microsoft.com/office/powerpoint/2010/main" val="2893562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6090" cy="33829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89526" y="0"/>
            <a:ext cx="4276090" cy="338296"/>
          </a:xfrm>
          <a:prstGeom prst="rect">
            <a:avLst/>
          </a:prstGeom>
        </p:spPr>
        <p:txBody>
          <a:bodyPr vert="horz" lIns="91440" tIns="45720" rIns="91440" bIns="45720" rtlCol="0"/>
          <a:lstStyle>
            <a:lvl1pPr algn="r">
              <a:defRPr sz="1200"/>
            </a:lvl1pPr>
          </a:lstStyle>
          <a:p>
            <a:fld id="{F0AFEAA9-C327-4CBA-91A2-D692AEF187D5}" type="datetimeFigureOut">
              <a:rPr lang="en-GB" smtClean="0"/>
              <a:t>21/04/2015</a:t>
            </a:fld>
            <a:endParaRPr lang="en-GB"/>
          </a:p>
        </p:txBody>
      </p:sp>
      <p:sp>
        <p:nvSpPr>
          <p:cNvPr id="4" name="Slide Image Placeholder 3"/>
          <p:cNvSpPr>
            <a:spLocks noGrp="1" noRot="1" noChangeAspect="1"/>
          </p:cNvSpPr>
          <p:nvPr>
            <p:ph type="sldImg" idx="2"/>
          </p:nvPr>
        </p:nvSpPr>
        <p:spPr>
          <a:xfrm>
            <a:off x="3243263" y="508000"/>
            <a:ext cx="3382962" cy="25368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6790" y="3213815"/>
            <a:ext cx="7894320" cy="3044666"/>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26455"/>
            <a:ext cx="4276090" cy="338296"/>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89526" y="6426455"/>
            <a:ext cx="4276090" cy="338296"/>
          </a:xfrm>
          <a:prstGeom prst="rect">
            <a:avLst/>
          </a:prstGeom>
        </p:spPr>
        <p:txBody>
          <a:bodyPr vert="horz" lIns="91440" tIns="45720" rIns="91440" bIns="45720" rtlCol="0" anchor="b"/>
          <a:lstStyle>
            <a:lvl1pPr algn="r">
              <a:defRPr sz="1200"/>
            </a:lvl1pPr>
          </a:lstStyle>
          <a:p>
            <a:fld id="{8E52EF53-9050-4DF2-888C-8E65C18F91D6}" type="slidenum">
              <a:rPr lang="en-GB" smtClean="0"/>
              <a:t>‹#›</a:t>
            </a:fld>
            <a:endParaRPr lang="en-GB"/>
          </a:p>
        </p:txBody>
      </p:sp>
    </p:spTree>
    <p:extLst>
      <p:ext uri="{BB962C8B-B14F-4D97-AF65-F5344CB8AC3E}">
        <p14:creationId xmlns:p14="http://schemas.microsoft.com/office/powerpoint/2010/main" val="3673618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400" b="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2051" name="Picture 3" descr="\\cern.ch\dfs\Users\a\ASZEBERE\Documents\DG-EU\eu flags\FP7-Capacities\colour\FP7-cap-RGB.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010400" y="380999"/>
            <a:ext cx="1124100" cy="9144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ern.ch\dfs\Users\a\ASZEBERE\Documents\DG-EU\EuCARD\EuCARD13\header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ern.ch\dfs\Users\a\ASZEBERE\Documents\DG-EU\EuCARD\EuCARD13\header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722327"/>
            <a:ext cx="91440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ern.ch\dfs\Users\a\ASZEBERE\Documents\DG-EU\eu flags\eu flag.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49032" y="6324600"/>
            <a:ext cx="458788" cy="311727"/>
          </a:xfrm>
          <a:prstGeom prst="rect">
            <a:avLst/>
          </a:prstGeom>
          <a:noFill/>
          <a:extLst>
            <a:ext uri="{909E8E84-426E-40DD-AFC4-6F175D3DCCD1}">
              <a14:hiddenFill xmlns:a14="http://schemas.microsoft.com/office/drawing/2010/main">
                <a:solidFill>
                  <a:srgbClr val="FFFFFF"/>
                </a:solidFill>
              </a14:hiddenFill>
            </a:ext>
          </a:extLst>
        </p:spPr>
      </p:pic>
      <p:sp>
        <p:nvSpPr>
          <p:cNvPr id="19" name="Footer Placeholder 4"/>
          <p:cNvSpPr txBox="1">
            <a:spLocks/>
          </p:cNvSpPr>
          <p:nvPr userDrawn="1"/>
        </p:nvSpPr>
        <p:spPr>
          <a:xfrm>
            <a:off x="1066800" y="6389181"/>
            <a:ext cx="7543800" cy="182563"/>
          </a:xfrm>
          <a:prstGeom prst="rect">
            <a:avLst/>
          </a:prstGeom>
        </p:spPr>
        <p:txBody>
          <a:bodyPr/>
          <a:lstStyle>
            <a:defPPr>
              <a:defRPr lang="en-US"/>
            </a:defPPr>
            <a:lvl1pPr marL="0" algn="l" defTabSz="914400" rtl="0" eaLnBrk="1" latinLnBrk="0" hangingPunct="1">
              <a:defRPr sz="1000" kern="1200">
                <a:solidFill>
                  <a:schemeClr val="tx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EuCARD-2 is co-funded by the partners and the European Commission under Capacities 7th Framework Programme, Grant Agreement 312453</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533400" y="6248400"/>
            <a:ext cx="6781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9"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533400" y="6248400"/>
            <a:ext cx="6781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9"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0" y="274638"/>
            <a:ext cx="5638800" cy="1020762"/>
          </a:xfrm>
        </p:spPr>
        <p:txBody>
          <a:bodyPr>
            <a:noAutofit/>
          </a:bodyPr>
          <a:lstStyle>
            <a:lvl1pPr>
              <a:defRPr sz="3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4"/>
          <p:cNvSpPr>
            <a:spLocks noGrp="1"/>
          </p:cNvSpPr>
          <p:nvPr>
            <p:ph type="ftr" sz="quarter" idx="11"/>
          </p:nvPr>
        </p:nvSpPr>
        <p:spPr>
          <a:xfrm>
            <a:off x="533400" y="6248400"/>
            <a:ext cx="6781800" cy="365125"/>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533400" y="6248400"/>
            <a:ext cx="67818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9"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a:xfrm>
            <a:off x="533400" y="6248400"/>
            <a:ext cx="6781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pic>
        <p:nvPicPr>
          <p:cNvPr id="10"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a:xfrm>
            <a:off x="533400" y="6248400"/>
            <a:ext cx="67818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pic>
        <p:nvPicPr>
          <p:cNvPr id="12"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533400" y="6248400"/>
            <a:ext cx="67818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pic>
        <p:nvPicPr>
          <p:cNvPr id="8"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533400" y="6248400"/>
            <a:ext cx="67818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pic>
        <p:nvPicPr>
          <p:cNvPr id="7"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533400" y="6248400"/>
            <a:ext cx="6781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pic>
        <p:nvPicPr>
          <p:cNvPr id="10"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533400" y="6248400"/>
            <a:ext cx="6781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pic>
        <p:nvPicPr>
          <p:cNvPr id="10"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0" y="274638"/>
            <a:ext cx="5638800" cy="10207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153400" y="6248400"/>
            <a:ext cx="533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1026" name="Picture 2" descr="\\cern.ch\dfs\Users\a\ASZEBERE\Documents\DG-EU\EuCARD2\EuCARD2-log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57200" y="-76200"/>
            <a:ext cx="2514600" cy="1776944"/>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4"/>
          <p:cNvSpPr>
            <a:spLocks noGrp="1"/>
          </p:cNvSpPr>
          <p:nvPr>
            <p:ph type="ftr" sz="quarter" idx="3"/>
          </p:nvPr>
        </p:nvSpPr>
        <p:spPr>
          <a:xfrm>
            <a:off x="533400" y="6248400"/>
            <a:ext cx="6781800" cy="365125"/>
          </a:xfrm>
          <a:prstGeom prst="rect">
            <a:avLst/>
          </a:prstGeom>
        </p:spPr>
        <p:txBody>
          <a:body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914400" rtl="0" eaLnBrk="1" latinLnBrk="0" hangingPunct="1">
        <a:spcBef>
          <a:spcPct val="0"/>
        </a:spcBef>
        <a:buNone/>
        <a:defRPr sz="3800" kern="1200">
          <a:solidFill>
            <a:schemeClr val="tx1">
              <a:lumMod val="75000"/>
            </a:schemeClr>
          </a:solidFill>
          <a:latin typeface="+mj-lt"/>
          <a:ea typeface="+mj-ea"/>
          <a:cs typeface="+mj-cs"/>
        </a:defRPr>
      </a:lvl1pPr>
    </p:titleStyle>
    <p:body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366464/other-view?view=standard"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3657600"/>
          </a:xfrm>
        </p:spPr>
        <p:txBody>
          <a:bodyPr/>
          <a:lstStyle/>
          <a:p>
            <a:pPr>
              <a:lnSpc>
                <a:spcPct val="115000"/>
              </a:lnSpc>
              <a:spcAft>
                <a:spcPts val="1000"/>
              </a:spcAft>
            </a:pPr>
            <a:r>
              <a:rPr lang="en-GB" sz="2800" dirty="0" smtClean="0">
                <a:latin typeface="Times New Roman"/>
                <a:ea typeface="Times New Roman"/>
              </a:rPr>
              <a:t/>
            </a:r>
            <a:br>
              <a:rPr lang="en-GB" sz="2800" dirty="0" smtClean="0">
                <a:latin typeface="Times New Roman"/>
                <a:ea typeface="Times New Roman"/>
              </a:rPr>
            </a:br>
            <a:r>
              <a:rPr lang="en-GB" sz="2800" dirty="0" smtClean="0">
                <a:solidFill>
                  <a:srgbClr val="002060"/>
                </a:solidFill>
                <a:latin typeface="Times New Roman"/>
                <a:ea typeface="Times New Roman"/>
              </a:rPr>
              <a:t>Joint WP4 &amp; WP2 Workshop with Industry: </a:t>
            </a:r>
            <a:r>
              <a:rPr lang="en-GB" sz="2800" dirty="0" smtClean="0">
                <a:solidFill>
                  <a:srgbClr val="0070C0"/>
                </a:solidFill>
                <a:latin typeface="Times New Roman"/>
                <a:ea typeface="Times New Roman"/>
              </a:rPr>
              <a:t>‘</a:t>
            </a:r>
            <a:r>
              <a:rPr lang="en-GB" sz="2800" dirty="0" smtClean="0">
                <a:solidFill>
                  <a:srgbClr val="0070C0"/>
                </a:solidFill>
                <a:ea typeface="Calibri"/>
                <a:cs typeface="Times New Roman"/>
              </a:rPr>
              <a:t>Compact Accelerators for Isotope Production’ </a:t>
            </a:r>
            <a:br>
              <a:rPr lang="en-GB" sz="2800" dirty="0" smtClean="0">
                <a:solidFill>
                  <a:srgbClr val="0070C0"/>
                </a:solidFill>
                <a:ea typeface="Calibri"/>
                <a:cs typeface="Times New Roman"/>
              </a:rPr>
            </a:br>
            <a:r>
              <a:rPr lang="en-GB" sz="1600" dirty="0" smtClean="0">
                <a:solidFill>
                  <a:srgbClr val="0070C0"/>
                </a:solidFill>
                <a:ea typeface="Calibri"/>
                <a:cs typeface="Times New Roman"/>
              </a:rPr>
              <a:t>26-27 </a:t>
            </a:r>
            <a:r>
              <a:rPr lang="en-GB" sz="1600" dirty="0">
                <a:solidFill>
                  <a:srgbClr val="0070C0"/>
                </a:solidFill>
                <a:ea typeface="Calibri"/>
                <a:cs typeface="Times New Roman"/>
              </a:rPr>
              <a:t>March </a:t>
            </a:r>
            <a:r>
              <a:rPr lang="en-GB" sz="1600" dirty="0" smtClean="0">
                <a:solidFill>
                  <a:srgbClr val="0070C0"/>
                </a:solidFill>
                <a:ea typeface="Calibri"/>
                <a:cs typeface="Times New Roman"/>
              </a:rPr>
              <a:t>2015, The </a:t>
            </a:r>
            <a:r>
              <a:rPr lang="en-GB" sz="1600" dirty="0">
                <a:solidFill>
                  <a:srgbClr val="0070C0"/>
                </a:solidFill>
                <a:ea typeface="Calibri"/>
                <a:cs typeface="Times New Roman"/>
              </a:rPr>
              <a:t>Cockcroft Institute, STFC </a:t>
            </a:r>
            <a:r>
              <a:rPr lang="en-GB" sz="1600" dirty="0" err="1">
                <a:solidFill>
                  <a:srgbClr val="0070C0"/>
                </a:solidFill>
                <a:ea typeface="Calibri"/>
                <a:cs typeface="Times New Roman"/>
              </a:rPr>
              <a:t>Daresbury</a:t>
            </a:r>
            <a:r>
              <a:rPr lang="en-GB" sz="1600" dirty="0">
                <a:solidFill>
                  <a:srgbClr val="0070C0"/>
                </a:solidFill>
                <a:ea typeface="Calibri"/>
                <a:cs typeface="Times New Roman"/>
              </a:rPr>
              <a:t> Laboratory, </a:t>
            </a:r>
            <a:r>
              <a:rPr lang="en-GB" sz="1600" dirty="0" smtClean="0">
                <a:solidFill>
                  <a:srgbClr val="0070C0"/>
                </a:solidFill>
                <a:ea typeface="Calibri"/>
                <a:cs typeface="Times New Roman"/>
              </a:rPr>
              <a:t>Warrington UK</a:t>
            </a:r>
            <a:r>
              <a:rPr lang="en-GB" sz="1400" dirty="0">
                <a:ea typeface="Calibri"/>
                <a:cs typeface="Times New Roman"/>
              </a:rPr>
              <a:t/>
            </a:r>
            <a:br>
              <a:rPr lang="en-GB" sz="1400" dirty="0">
                <a:ea typeface="Calibri"/>
                <a:cs typeface="Times New Roman"/>
              </a:rPr>
            </a:br>
            <a:r>
              <a:rPr lang="en-GB" sz="1400" dirty="0" smtClean="0">
                <a:ea typeface="Calibri"/>
                <a:cs typeface="Times New Roman"/>
              </a:rPr>
              <a:t/>
            </a:r>
            <a:br>
              <a:rPr lang="en-GB" sz="1400" dirty="0" smtClean="0">
                <a:ea typeface="Calibri"/>
                <a:cs typeface="Times New Roman"/>
              </a:rPr>
            </a:br>
            <a:r>
              <a:rPr lang="en-GB" sz="1400" dirty="0" smtClean="0">
                <a:ea typeface="Calibri"/>
                <a:cs typeface="Times New Roman"/>
              </a:rPr>
              <a:t/>
            </a:r>
            <a:br>
              <a:rPr lang="en-GB" sz="1400" dirty="0" smtClean="0">
                <a:ea typeface="Calibri"/>
                <a:cs typeface="Times New Roman"/>
              </a:rPr>
            </a:br>
            <a:r>
              <a:rPr lang="en-GB" sz="2000" dirty="0" smtClean="0">
                <a:solidFill>
                  <a:srgbClr val="C00000"/>
                </a:solidFill>
                <a:latin typeface="verdana"/>
              </a:rPr>
              <a:t>Outcomes </a:t>
            </a:r>
            <a:r>
              <a:rPr lang="en-GB" sz="2000" dirty="0">
                <a:solidFill>
                  <a:srgbClr val="C00000"/>
                </a:solidFill>
                <a:latin typeface="verdana"/>
              </a:rPr>
              <a:t>of accelerators for isotope production workshop and promotion through networks </a:t>
            </a:r>
            <a:r>
              <a:rPr lang="en-GB" sz="2000" dirty="0" smtClean="0">
                <a:solidFill>
                  <a:srgbClr val="C00000"/>
                </a:solidFill>
              </a:rPr>
              <a:t>	</a:t>
            </a:r>
            <a:endParaRPr lang="en-GB" sz="2000" dirty="0">
              <a:solidFill>
                <a:srgbClr val="C00000"/>
              </a:solidFill>
            </a:endParaRPr>
          </a:p>
        </p:txBody>
      </p:sp>
      <p:sp>
        <p:nvSpPr>
          <p:cNvPr id="3" name="Subtitle 2"/>
          <p:cNvSpPr>
            <a:spLocks noGrp="1"/>
          </p:cNvSpPr>
          <p:nvPr>
            <p:ph type="subTitle" idx="1"/>
          </p:nvPr>
        </p:nvSpPr>
        <p:spPr>
          <a:xfrm>
            <a:off x="228600" y="4343400"/>
            <a:ext cx="8915400" cy="1752600"/>
          </a:xfrm>
        </p:spPr>
        <p:txBody>
          <a:bodyPr>
            <a:normAutofit/>
          </a:bodyPr>
          <a:lstStyle/>
          <a:p>
            <a:endParaRPr lang="en-GB" sz="2000" b="1" dirty="0" smtClean="0">
              <a:solidFill>
                <a:srgbClr val="0070C0"/>
              </a:solidFill>
              <a:latin typeface="Times New Roman"/>
              <a:ea typeface="Calibri"/>
            </a:endParaRPr>
          </a:p>
          <a:p>
            <a:r>
              <a:rPr lang="en-GB" sz="2000" b="1" dirty="0" smtClean="0">
                <a:solidFill>
                  <a:srgbClr val="0070C0"/>
                </a:solidFill>
                <a:latin typeface="Times New Roman"/>
                <a:ea typeface="Calibri"/>
              </a:rPr>
              <a:t>Vlad Skarda (STFC), </a:t>
            </a:r>
            <a:r>
              <a:rPr lang="en-GB" sz="2000" b="1" dirty="0" err="1" smtClean="0">
                <a:solidFill>
                  <a:srgbClr val="0070C0"/>
                </a:solidFill>
                <a:latin typeface="Times New Roman"/>
                <a:ea typeface="Calibri"/>
              </a:rPr>
              <a:t>Hywel</a:t>
            </a:r>
            <a:r>
              <a:rPr lang="en-GB" sz="2000" b="1" dirty="0" smtClean="0">
                <a:solidFill>
                  <a:srgbClr val="0070C0"/>
                </a:solidFill>
                <a:latin typeface="Times New Roman"/>
                <a:ea typeface="Calibri"/>
              </a:rPr>
              <a:t> Owen (Manchester), </a:t>
            </a:r>
            <a:r>
              <a:rPr lang="en-GB" sz="2000" b="1" dirty="0">
                <a:solidFill>
                  <a:srgbClr val="0070C0"/>
                </a:solidFill>
                <a:latin typeface="Times New Roman"/>
                <a:ea typeface="Calibri"/>
              </a:rPr>
              <a:t>Dewi Lewis (</a:t>
            </a:r>
            <a:r>
              <a:rPr lang="en-GB" sz="2000" b="1" dirty="0" smtClean="0">
                <a:solidFill>
                  <a:srgbClr val="0070C0"/>
                </a:solidFill>
                <a:latin typeface="Times New Roman"/>
                <a:ea typeface="Calibri"/>
              </a:rPr>
              <a:t>Swansea)</a:t>
            </a:r>
          </a:p>
          <a:p>
            <a:endParaRPr lang="en-GB" sz="2400" u="sng" dirty="0" smtClean="0">
              <a:solidFill>
                <a:srgbClr val="0070C0"/>
              </a:solidFill>
              <a:latin typeface="Times New Roman"/>
              <a:ea typeface="Times New Roman"/>
            </a:endParaRPr>
          </a:p>
        </p:txBody>
      </p:sp>
      <p:sp>
        <p:nvSpPr>
          <p:cNvPr id="5" name="Footer Placeholder 4"/>
          <p:cNvSpPr>
            <a:spLocks noGrp="1"/>
          </p:cNvSpPr>
          <p:nvPr>
            <p:ph type="ftr" sz="quarter" idx="4294967295"/>
          </p:nvPr>
        </p:nvSpPr>
        <p:spPr>
          <a:xfrm>
            <a:off x="1066800" y="6370637"/>
            <a:ext cx="7543800" cy="182563"/>
          </a:xfrm>
          <a:prstGeom prst="rect">
            <a:avLst/>
          </a:prstGeom>
        </p:spPr>
        <p:txBody>
          <a:bodyPr/>
          <a:lstStyle/>
          <a:p>
            <a:endParaRPr lang="en-US" dirty="0"/>
          </a:p>
        </p:txBody>
      </p:sp>
    </p:spTree>
    <p:extLst>
      <p:ext uri="{BB962C8B-B14F-4D97-AF65-F5344CB8AC3E}">
        <p14:creationId xmlns:p14="http://schemas.microsoft.com/office/powerpoint/2010/main" val="38251257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3" name="Content Placeholder 2"/>
          <p:cNvSpPr>
            <a:spLocks noGrp="1"/>
          </p:cNvSpPr>
          <p:nvPr>
            <p:ph idx="1"/>
          </p:nvPr>
        </p:nvSpPr>
        <p:spPr>
          <a:xfrm>
            <a:off x="304800" y="1600200"/>
            <a:ext cx="8382000" cy="4800600"/>
          </a:xfrm>
        </p:spPr>
        <p:txBody>
          <a:bodyPr>
            <a:normAutofit fontScale="55000" lnSpcReduction="20000"/>
          </a:bodyPr>
          <a:lstStyle/>
          <a:p>
            <a:pPr lvl="0">
              <a:buFont typeface="Wingdings" pitchFamily="2" charset="2"/>
              <a:buChar char="q"/>
            </a:pPr>
            <a:r>
              <a:rPr lang="en-US" sz="3600" b="1" dirty="0">
                <a:solidFill>
                  <a:srgbClr val="0070C0"/>
                </a:solidFill>
              </a:rPr>
              <a:t>Bev Ellis – Radiopharmacy Group, NHS Foundation Trust, Central Manchester University Hospitals UK</a:t>
            </a:r>
            <a:r>
              <a:rPr lang="en-US" sz="3600" b="1" dirty="0" smtClean="0">
                <a:solidFill>
                  <a:srgbClr val="0070C0"/>
                </a:solidFill>
              </a:rPr>
              <a:t>:</a:t>
            </a:r>
          </a:p>
          <a:p>
            <a:pPr lvl="0">
              <a:buFont typeface="Wingdings" pitchFamily="2" charset="2"/>
              <a:buChar char="q"/>
            </a:pPr>
            <a:endParaRPr lang="en-GB" sz="1800" b="1" dirty="0"/>
          </a:p>
          <a:p>
            <a:pPr marL="457200" lvl="1" indent="0">
              <a:buNone/>
            </a:pPr>
            <a:r>
              <a:rPr lang="en-US" b="1" dirty="0"/>
              <a:t>Their </a:t>
            </a:r>
            <a:r>
              <a:rPr lang="en-US" b="1" dirty="0" smtClean="0"/>
              <a:t>center </a:t>
            </a:r>
            <a:r>
              <a:rPr lang="en-US" b="1" dirty="0"/>
              <a:t>provides pharmacy service for distances up to 120 Km.</a:t>
            </a:r>
            <a:endParaRPr lang="en-GB" b="1" dirty="0"/>
          </a:p>
          <a:p>
            <a:pPr lvl="1"/>
            <a:r>
              <a:rPr lang="en-US" dirty="0"/>
              <a:t>Bev is a council member of the British Nuclear Medicine Society.</a:t>
            </a:r>
            <a:endParaRPr lang="en-GB" dirty="0"/>
          </a:p>
          <a:p>
            <a:pPr lvl="1"/>
            <a:r>
              <a:rPr lang="en-US" dirty="0"/>
              <a:t>She is extremely concerned about the security of supply of 99mTc.</a:t>
            </a:r>
            <a:endParaRPr lang="en-GB" dirty="0"/>
          </a:p>
          <a:p>
            <a:pPr marL="457200" lvl="1" indent="0">
              <a:buNone/>
            </a:pPr>
            <a:r>
              <a:rPr lang="en-US" b="1" dirty="0"/>
              <a:t>She believes: </a:t>
            </a:r>
            <a:endParaRPr lang="en-GB" b="1" dirty="0"/>
          </a:p>
          <a:p>
            <a:pPr lvl="1"/>
            <a:r>
              <a:rPr lang="en-US" dirty="0"/>
              <a:t>that new production technologies will appear,</a:t>
            </a:r>
            <a:endParaRPr lang="en-GB" dirty="0"/>
          </a:p>
          <a:p>
            <a:pPr lvl="1"/>
            <a:r>
              <a:rPr lang="en-US" dirty="0"/>
              <a:t>but the use of the </a:t>
            </a:r>
            <a:r>
              <a:rPr lang="en-US" baseline="30000" dirty="0"/>
              <a:t>99</a:t>
            </a:r>
            <a:r>
              <a:rPr lang="en-US" dirty="0"/>
              <a:t>Mo/</a:t>
            </a:r>
            <a:r>
              <a:rPr lang="en-US" baseline="30000" dirty="0"/>
              <a:t>99m</a:t>
            </a:r>
            <a:r>
              <a:rPr lang="en-US" dirty="0"/>
              <a:t>Tc generator will continue in the future</a:t>
            </a:r>
            <a:r>
              <a:rPr lang="en-US" dirty="0" smtClean="0"/>
              <a:t>.</a:t>
            </a:r>
          </a:p>
          <a:p>
            <a:pPr lvl="1"/>
            <a:endParaRPr lang="en-GB" dirty="0"/>
          </a:p>
          <a:p>
            <a:pPr marL="457200" lvl="1" indent="0">
              <a:buNone/>
            </a:pPr>
            <a:r>
              <a:rPr lang="en-US" b="1" dirty="0"/>
              <a:t>A direct </a:t>
            </a:r>
            <a:r>
              <a:rPr lang="en-US" b="1" dirty="0" err="1" smtClean="0"/>
              <a:t>Tc</a:t>
            </a:r>
            <a:r>
              <a:rPr lang="en-US" b="1" dirty="0" smtClean="0"/>
              <a:t> </a:t>
            </a:r>
            <a:r>
              <a:rPr lang="en-US" b="1" dirty="0"/>
              <a:t>cyclotron facility could work in the UK.</a:t>
            </a:r>
            <a:endParaRPr lang="en-GB" b="1" dirty="0"/>
          </a:p>
          <a:p>
            <a:pPr lvl="1"/>
            <a:r>
              <a:rPr lang="en-US" dirty="0"/>
              <a:t>But the timelines to complete are unpredictably long.</a:t>
            </a:r>
            <a:endParaRPr lang="en-GB" dirty="0"/>
          </a:p>
          <a:p>
            <a:pPr lvl="1"/>
            <a:r>
              <a:rPr lang="en-US" dirty="0"/>
              <a:t>The licensing times could take years, especially if clinical trials were demanded by the Regulator.</a:t>
            </a:r>
            <a:endParaRPr lang="en-GB" dirty="0"/>
          </a:p>
          <a:p>
            <a:pPr lvl="1"/>
            <a:r>
              <a:rPr lang="en-US" dirty="0"/>
              <a:t>Abbreviated licenses may be possible as is being tried in Canada where the Regulator is trying to be extremely cooperative</a:t>
            </a:r>
            <a:endParaRPr lang="en-GB" dirty="0"/>
          </a:p>
          <a:p>
            <a:pPr lvl="1"/>
            <a:r>
              <a:rPr lang="en-US" dirty="0"/>
              <a:t>Also the reliability of production and supply would have to be well proven.</a:t>
            </a:r>
            <a:endParaRPr lang="en-GB" dirty="0"/>
          </a:p>
          <a:p>
            <a:pPr lvl="1"/>
            <a:r>
              <a:rPr lang="en-US" dirty="0"/>
              <a:t>The shelf life of direct </a:t>
            </a:r>
            <a:r>
              <a:rPr lang="en-US" dirty="0" err="1" smtClean="0"/>
              <a:t>Tc</a:t>
            </a:r>
            <a:r>
              <a:rPr lang="en-US" dirty="0" smtClean="0"/>
              <a:t> </a:t>
            </a:r>
            <a:r>
              <a:rPr lang="en-US" dirty="0"/>
              <a:t>would need close attention.</a:t>
            </a:r>
            <a:endParaRPr lang="en-GB" dirty="0"/>
          </a:p>
          <a:p>
            <a:pPr lvl="1"/>
            <a:r>
              <a:rPr lang="en-US" dirty="0"/>
              <a:t>Probably shelf-life of &gt; 12 hours would be needed</a:t>
            </a:r>
            <a:r>
              <a:rPr lang="en-US" dirty="0" smtClean="0"/>
              <a:t>.</a:t>
            </a:r>
          </a:p>
          <a:p>
            <a:pPr lvl="1"/>
            <a:endParaRPr lang="en-GB" dirty="0"/>
          </a:p>
          <a:p>
            <a:pPr marL="457200" lvl="1" indent="0">
              <a:buNone/>
            </a:pPr>
            <a:r>
              <a:rPr lang="en-US" b="1" dirty="0"/>
              <a:t>She noted that there is no collated market data available on the usage in the UK – only several ad-hoc surveys.</a:t>
            </a:r>
            <a:endParaRPr lang="en-GB" b="1" dirty="0"/>
          </a:p>
          <a:p>
            <a:endParaRPr lang="en-GB" dirty="0"/>
          </a:p>
        </p:txBody>
      </p:sp>
    </p:spTree>
    <p:extLst>
      <p:ext uri="{BB962C8B-B14F-4D97-AF65-F5344CB8AC3E}">
        <p14:creationId xmlns:p14="http://schemas.microsoft.com/office/powerpoint/2010/main" val="41992264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3" name="Content Placeholder 2"/>
          <p:cNvSpPr>
            <a:spLocks noGrp="1"/>
          </p:cNvSpPr>
          <p:nvPr>
            <p:ph idx="1"/>
          </p:nvPr>
        </p:nvSpPr>
        <p:spPr>
          <a:xfrm>
            <a:off x="304800" y="1447800"/>
            <a:ext cx="8382000" cy="5410200"/>
          </a:xfrm>
        </p:spPr>
        <p:txBody>
          <a:bodyPr>
            <a:normAutofit fontScale="77500" lnSpcReduction="20000"/>
          </a:bodyPr>
          <a:lstStyle/>
          <a:p>
            <a:pPr lvl="0">
              <a:buFont typeface="Wingdings" pitchFamily="2" charset="2"/>
              <a:buChar char="q"/>
            </a:pPr>
            <a:r>
              <a:rPr lang="en-US" sz="2900" b="1" dirty="0">
                <a:solidFill>
                  <a:srgbClr val="0070C0"/>
                </a:solidFill>
              </a:rPr>
              <a:t>Jean-Michel Geets – IBA Group, Louvain la </a:t>
            </a:r>
            <a:r>
              <a:rPr lang="en-US" sz="2900" b="1" dirty="0" err="1">
                <a:solidFill>
                  <a:srgbClr val="0070C0"/>
                </a:solidFill>
              </a:rPr>
              <a:t>Neuve</a:t>
            </a:r>
            <a:r>
              <a:rPr lang="en-US" sz="2900" b="1" dirty="0">
                <a:solidFill>
                  <a:srgbClr val="0070C0"/>
                </a:solidFill>
              </a:rPr>
              <a:t>, </a:t>
            </a:r>
            <a:r>
              <a:rPr lang="en-US" sz="2900" b="1" dirty="0" smtClean="0">
                <a:solidFill>
                  <a:srgbClr val="0070C0"/>
                </a:solidFill>
              </a:rPr>
              <a:t>Belgium</a:t>
            </a:r>
            <a:endParaRPr lang="en-GB" sz="2900" b="1" dirty="0"/>
          </a:p>
          <a:p>
            <a:pPr marL="457200" lvl="1" indent="0">
              <a:buNone/>
            </a:pPr>
            <a:endParaRPr lang="en-US" sz="1300" b="1" dirty="0" smtClean="0"/>
          </a:p>
          <a:p>
            <a:pPr marL="457200" lvl="1" indent="0">
              <a:buNone/>
            </a:pPr>
            <a:r>
              <a:rPr lang="en-US" sz="2000" b="1" dirty="0" smtClean="0"/>
              <a:t>IBA’s </a:t>
            </a:r>
            <a:r>
              <a:rPr lang="en-US" sz="2000" b="1" dirty="0"/>
              <a:t>strategy </a:t>
            </a:r>
            <a:r>
              <a:rPr lang="en-US" sz="2000" dirty="0" smtClean="0"/>
              <a:t>is in </a:t>
            </a:r>
            <a:r>
              <a:rPr lang="en-US" sz="2000" dirty="0"/>
              <a:t>the accelerator and radioisotope </a:t>
            </a:r>
            <a:r>
              <a:rPr lang="en-US" sz="2000" dirty="0" smtClean="0"/>
              <a:t>market - cyclotron production since 1985 is a core business covering the current needs of PET and SPECT </a:t>
            </a:r>
            <a:r>
              <a:rPr lang="en-US" sz="2000" dirty="0" err="1" smtClean="0"/>
              <a:t>worlwide</a:t>
            </a:r>
            <a:r>
              <a:rPr lang="en-US" sz="2000" dirty="0" smtClean="0"/>
              <a:t> </a:t>
            </a:r>
          </a:p>
          <a:p>
            <a:pPr lvl="1">
              <a:buSzPct val="70000"/>
              <a:buFont typeface="Calibri" pitchFamily="34" charset="0"/>
              <a:buChar char="—"/>
            </a:pPr>
            <a:r>
              <a:rPr lang="en-US" sz="2000" dirty="0" smtClean="0"/>
              <a:t>IBA </a:t>
            </a:r>
            <a:r>
              <a:rPr lang="en-US" sz="2000" dirty="0"/>
              <a:t>Molecular is essentially a different company concentrating on radiopharmaceuticals.</a:t>
            </a:r>
            <a:endParaRPr lang="en-GB" sz="2000" dirty="0"/>
          </a:p>
          <a:p>
            <a:pPr lvl="1"/>
            <a:r>
              <a:rPr lang="en-US" sz="2000" b="1" dirty="0">
                <a:solidFill>
                  <a:srgbClr val="002060"/>
                </a:solidFill>
              </a:rPr>
              <a:t>They prefer to provide integrated </a:t>
            </a:r>
            <a:r>
              <a:rPr lang="fr-BE" sz="2000" b="1" kern="0" dirty="0" smtClean="0">
                <a:solidFill>
                  <a:srgbClr val="002060"/>
                </a:solidFill>
                <a:ea typeface="ＭＳ Ｐゴシック"/>
              </a:rPr>
              <a:t>services/</a:t>
            </a:r>
            <a:r>
              <a:rPr lang="en-US" sz="2000" b="1" dirty="0" smtClean="0">
                <a:solidFill>
                  <a:srgbClr val="002060"/>
                </a:solidFill>
              </a:rPr>
              <a:t>systems </a:t>
            </a:r>
            <a:r>
              <a:rPr lang="en-US" sz="2000" b="1" dirty="0">
                <a:solidFill>
                  <a:srgbClr val="002060"/>
                </a:solidFill>
              </a:rPr>
              <a:t>using the IBA </a:t>
            </a:r>
            <a:r>
              <a:rPr lang="en-US" sz="2000" b="1" dirty="0" err="1">
                <a:solidFill>
                  <a:srgbClr val="002060"/>
                </a:solidFill>
              </a:rPr>
              <a:t>IntegraLab</a:t>
            </a:r>
            <a:r>
              <a:rPr lang="en-US" sz="2000" b="1" dirty="0">
                <a:solidFill>
                  <a:srgbClr val="002060"/>
                </a:solidFill>
              </a:rPr>
              <a:t> </a:t>
            </a:r>
            <a:r>
              <a:rPr lang="en-US" sz="2000" b="1" dirty="0" smtClean="0">
                <a:solidFill>
                  <a:srgbClr val="002060"/>
                </a:solidFill>
              </a:rPr>
              <a:t>approach</a:t>
            </a:r>
            <a:r>
              <a:rPr lang="en-US" sz="2000" b="1" dirty="0">
                <a:solidFill>
                  <a:srgbClr val="002060"/>
                </a:solidFill>
              </a:rPr>
              <a:t>:</a:t>
            </a:r>
            <a:endParaRPr lang="en-US" sz="2000" b="1" dirty="0" smtClean="0">
              <a:solidFill>
                <a:srgbClr val="002060"/>
              </a:solidFill>
            </a:endParaRPr>
          </a:p>
          <a:p>
            <a:pPr lvl="1"/>
            <a:r>
              <a:rPr lang="fr-BE" sz="2100" b="1" kern="0" dirty="0" smtClean="0">
                <a:solidFill>
                  <a:srgbClr val="002060"/>
                </a:solidFill>
                <a:ea typeface="ＭＳ Ｐゴシック"/>
              </a:rPr>
              <a:t>Cyclotrons/</a:t>
            </a:r>
            <a:r>
              <a:rPr lang="fr-BE" sz="2100" b="1" kern="0" dirty="0" err="1" smtClean="0">
                <a:solidFill>
                  <a:srgbClr val="002060"/>
                </a:solidFill>
                <a:ea typeface="ＭＳ Ｐゴシック"/>
              </a:rPr>
              <a:t>targets</a:t>
            </a:r>
            <a:r>
              <a:rPr lang="fr-BE" sz="2100" b="1" kern="0" dirty="0" smtClean="0">
                <a:solidFill>
                  <a:srgbClr val="002060"/>
                </a:solidFill>
                <a:ea typeface="ＭＳ Ｐゴシック"/>
              </a:rPr>
              <a:t> </a:t>
            </a:r>
            <a:r>
              <a:rPr lang="fr-BE" sz="2100" b="1" kern="0" dirty="0">
                <a:solidFill>
                  <a:srgbClr val="002060"/>
                </a:solidFill>
                <a:ea typeface="ＭＳ Ｐゴシック"/>
              </a:rPr>
              <a:t>/ </a:t>
            </a:r>
            <a:r>
              <a:rPr lang="fr-BE" sz="2100" b="1" kern="0" dirty="0" err="1">
                <a:solidFill>
                  <a:srgbClr val="002060"/>
                </a:solidFill>
                <a:ea typeface="ＭＳ Ｐゴシック"/>
              </a:rPr>
              <a:t>chemistry</a:t>
            </a:r>
            <a:r>
              <a:rPr lang="fr-BE" sz="2100" b="1" kern="0" dirty="0">
                <a:solidFill>
                  <a:srgbClr val="002060"/>
                </a:solidFill>
                <a:ea typeface="ＭＳ Ｐゴシック"/>
              </a:rPr>
              <a:t> / </a:t>
            </a:r>
            <a:r>
              <a:rPr lang="fr-BE" sz="2100" b="1" kern="0" dirty="0" err="1" smtClean="0">
                <a:solidFill>
                  <a:srgbClr val="002060"/>
                </a:solidFill>
                <a:ea typeface="ＭＳ Ｐゴシック"/>
              </a:rPr>
              <a:t>labs</a:t>
            </a:r>
            <a:endParaRPr lang="en-GB" sz="1300" b="1" dirty="0">
              <a:solidFill>
                <a:srgbClr val="002060"/>
              </a:solidFill>
            </a:endParaRPr>
          </a:p>
          <a:p>
            <a:pPr marL="457200" lvl="1" indent="0">
              <a:buNone/>
            </a:pPr>
            <a:endParaRPr lang="en-US" sz="2000" b="1" dirty="0" smtClean="0"/>
          </a:p>
          <a:p>
            <a:pPr marL="457200" lvl="1" indent="0">
              <a:buNone/>
            </a:pPr>
            <a:r>
              <a:rPr lang="en-US" sz="2000" b="1" dirty="0" smtClean="0"/>
              <a:t>Future </a:t>
            </a:r>
            <a:r>
              <a:rPr lang="en-US" sz="2000" b="1" dirty="0"/>
              <a:t>market </a:t>
            </a:r>
            <a:r>
              <a:rPr lang="en-US" sz="2000" b="1" dirty="0" smtClean="0"/>
              <a:t>needs/developments </a:t>
            </a:r>
            <a:r>
              <a:rPr lang="en-US" sz="2000" dirty="0"/>
              <a:t>will be solid state RF, cost efficient superconductivity </a:t>
            </a:r>
            <a:endParaRPr lang="en-GB" sz="2000" dirty="0"/>
          </a:p>
          <a:p>
            <a:pPr marL="457200" lvl="1" indent="0">
              <a:buNone/>
            </a:pPr>
            <a:endParaRPr lang="en-US" sz="1300" b="1" dirty="0" smtClean="0"/>
          </a:p>
          <a:p>
            <a:pPr marL="457200" lvl="1" indent="0">
              <a:buNone/>
            </a:pPr>
            <a:r>
              <a:rPr lang="en-US" sz="2000" b="1" dirty="0" smtClean="0"/>
              <a:t>Possible </a:t>
            </a:r>
            <a:r>
              <a:rPr lang="en-US" sz="2000" b="1" dirty="0"/>
              <a:t>market constraints are </a:t>
            </a:r>
            <a:r>
              <a:rPr lang="en-US" sz="2000" dirty="0" smtClean="0"/>
              <a:t>– that </a:t>
            </a:r>
            <a:r>
              <a:rPr lang="en-US" sz="2000" dirty="0"/>
              <a:t>it is </a:t>
            </a:r>
            <a:r>
              <a:rPr lang="en-US" sz="2000" dirty="0" smtClean="0"/>
              <a:t>a very mature technology, </a:t>
            </a:r>
            <a:r>
              <a:rPr lang="en-US" sz="2000" dirty="0"/>
              <a:t>the products are complex and often there are no prototypes available</a:t>
            </a:r>
            <a:r>
              <a:rPr lang="en-US" sz="2000" dirty="0" smtClean="0"/>
              <a:t>.</a:t>
            </a:r>
            <a:endParaRPr lang="en-GB" sz="2000" dirty="0"/>
          </a:p>
          <a:p>
            <a:pPr lvl="1"/>
            <a:r>
              <a:rPr lang="en-US" sz="2000" b="1" dirty="0">
                <a:solidFill>
                  <a:srgbClr val="002060"/>
                </a:solidFill>
              </a:rPr>
              <a:t>Accelerator produced </a:t>
            </a:r>
            <a:r>
              <a:rPr lang="en-US" sz="2000" b="1" baseline="30000" dirty="0">
                <a:solidFill>
                  <a:srgbClr val="002060"/>
                </a:solidFill>
              </a:rPr>
              <a:t>99</a:t>
            </a:r>
            <a:r>
              <a:rPr lang="en-US" sz="2000" b="1" dirty="0">
                <a:solidFill>
                  <a:srgbClr val="002060"/>
                </a:solidFill>
              </a:rPr>
              <a:t>Mo and </a:t>
            </a:r>
            <a:r>
              <a:rPr lang="en-US" sz="2000" b="1" baseline="30000" dirty="0">
                <a:solidFill>
                  <a:srgbClr val="002060"/>
                </a:solidFill>
              </a:rPr>
              <a:t>99m</a:t>
            </a:r>
            <a:r>
              <a:rPr lang="en-US" sz="2000" b="1" dirty="0">
                <a:solidFill>
                  <a:srgbClr val="002060"/>
                </a:solidFill>
              </a:rPr>
              <a:t>Tc are new opportunities although the supply of generators is likely to continue</a:t>
            </a:r>
            <a:r>
              <a:rPr lang="en-US" sz="2000" b="1" dirty="0" smtClean="0">
                <a:solidFill>
                  <a:srgbClr val="002060"/>
                </a:solidFill>
              </a:rPr>
              <a:t>.</a:t>
            </a:r>
          </a:p>
          <a:p>
            <a:pPr lvl="1"/>
            <a:endParaRPr lang="en-GB" sz="1300" dirty="0"/>
          </a:p>
          <a:p>
            <a:pPr marL="457200" lvl="1" indent="0">
              <a:buNone/>
            </a:pPr>
            <a:r>
              <a:rPr lang="en-US" sz="2000" b="1" dirty="0"/>
              <a:t>Market trends include </a:t>
            </a:r>
            <a:r>
              <a:rPr lang="en-US" sz="2000" dirty="0"/>
              <a:t>- no O</a:t>
            </a:r>
            <a:r>
              <a:rPr lang="en-US" sz="2000" baseline="-25000" dirty="0"/>
              <a:t>2</a:t>
            </a:r>
            <a:r>
              <a:rPr lang="en-US" sz="2000" dirty="0"/>
              <a:t> or N</a:t>
            </a:r>
            <a:r>
              <a:rPr lang="en-US" sz="2000" baseline="-25000" dirty="0"/>
              <a:t>2</a:t>
            </a:r>
            <a:r>
              <a:rPr lang="en-US" sz="2000" dirty="0"/>
              <a:t> PET usage and possibly </a:t>
            </a:r>
            <a:r>
              <a:rPr lang="en-US" sz="2000" baseline="30000" dirty="0"/>
              <a:t>68</a:t>
            </a:r>
            <a:r>
              <a:rPr lang="en-US" sz="2000" dirty="0"/>
              <a:t>Ga will erode the FDG market.</a:t>
            </a:r>
            <a:endParaRPr lang="en-GB" sz="2000" dirty="0"/>
          </a:p>
          <a:p>
            <a:pPr lvl="1"/>
            <a:r>
              <a:rPr lang="en-US" sz="2000" b="1" dirty="0">
                <a:solidFill>
                  <a:srgbClr val="002060"/>
                </a:solidFill>
              </a:rPr>
              <a:t>IBA usually has to build its own test </a:t>
            </a:r>
            <a:r>
              <a:rPr lang="en-US" sz="2000" b="1" dirty="0" smtClean="0">
                <a:solidFill>
                  <a:srgbClr val="002060"/>
                </a:solidFill>
              </a:rPr>
              <a:t>accelerators and </a:t>
            </a:r>
            <a:r>
              <a:rPr lang="en-US" sz="2000" b="1" dirty="0">
                <a:solidFill>
                  <a:srgbClr val="002060"/>
                </a:solidFill>
              </a:rPr>
              <a:t>has to perform high beam tests – </a:t>
            </a:r>
            <a:r>
              <a:rPr lang="en-US" sz="2000" b="1" dirty="0" smtClean="0">
                <a:solidFill>
                  <a:srgbClr val="002060"/>
                </a:solidFill>
              </a:rPr>
              <a:t>often </a:t>
            </a:r>
            <a:r>
              <a:rPr lang="en-US" sz="2000" b="1" dirty="0">
                <a:solidFill>
                  <a:srgbClr val="002060"/>
                </a:solidFill>
              </a:rPr>
              <a:t>with </a:t>
            </a:r>
            <a:r>
              <a:rPr lang="en-US" sz="2000" b="1" dirty="0" smtClean="0">
                <a:solidFill>
                  <a:srgbClr val="002060"/>
                </a:solidFill>
              </a:rPr>
              <a:t>support from academic group.</a:t>
            </a:r>
          </a:p>
          <a:p>
            <a:pPr lvl="1"/>
            <a:endParaRPr lang="en-GB" sz="1300" dirty="0"/>
          </a:p>
          <a:p>
            <a:pPr marL="457200" lvl="1" indent="0">
              <a:buNone/>
            </a:pPr>
            <a:r>
              <a:rPr lang="en-US" sz="2000" b="1" dirty="0"/>
              <a:t>Damien Bertrand is the primary contact </a:t>
            </a:r>
            <a:r>
              <a:rPr lang="en-US" sz="2000" dirty="0"/>
              <a:t>for setting up collaborations, J-M Geets would also be available</a:t>
            </a:r>
            <a:endParaRPr lang="en-GB" sz="2000" dirty="0"/>
          </a:p>
          <a:p>
            <a:pPr lvl="1"/>
            <a:r>
              <a:rPr lang="en-US" sz="2000" dirty="0"/>
              <a:t>For </a:t>
            </a:r>
            <a:r>
              <a:rPr lang="en-US" sz="2000" dirty="0" smtClean="0"/>
              <a:t>future collaborations</a:t>
            </a:r>
            <a:r>
              <a:rPr lang="en-US" sz="2000" dirty="0"/>
              <a:t>, it is useful to know the people concerned beforehand.</a:t>
            </a:r>
            <a:endParaRPr lang="en-GB" sz="2000" dirty="0"/>
          </a:p>
          <a:p>
            <a:pPr lvl="1"/>
            <a:r>
              <a:rPr lang="en-US" sz="2000" dirty="0"/>
              <a:t>Timing for making proposal is critical – often IBA is approached at the last minute to provide input for ‘calls for proposals</a:t>
            </a:r>
            <a:r>
              <a:rPr lang="en-US" sz="2000" dirty="0" smtClean="0"/>
              <a:t>’</a:t>
            </a:r>
            <a:endParaRPr lang="en-GB" sz="2000" dirty="0"/>
          </a:p>
        </p:txBody>
      </p:sp>
    </p:spTree>
    <p:extLst>
      <p:ext uri="{BB962C8B-B14F-4D97-AF65-F5344CB8AC3E}">
        <p14:creationId xmlns:p14="http://schemas.microsoft.com/office/powerpoint/2010/main" val="1883895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3" name="Content Placeholder 2"/>
          <p:cNvSpPr>
            <a:spLocks noGrp="1"/>
          </p:cNvSpPr>
          <p:nvPr>
            <p:ph idx="1"/>
          </p:nvPr>
        </p:nvSpPr>
        <p:spPr>
          <a:xfrm>
            <a:off x="304800" y="1600200"/>
            <a:ext cx="8382000" cy="4953000"/>
          </a:xfrm>
        </p:spPr>
        <p:txBody>
          <a:bodyPr>
            <a:normAutofit fontScale="77500" lnSpcReduction="20000"/>
          </a:bodyPr>
          <a:lstStyle/>
          <a:p>
            <a:pPr lvl="0">
              <a:buFont typeface="Wingdings" pitchFamily="2" charset="2"/>
              <a:buChar char="q"/>
            </a:pPr>
            <a:r>
              <a:rPr lang="en-US" sz="2400" b="1" dirty="0">
                <a:solidFill>
                  <a:srgbClr val="0070C0"/>
                </a:solidFill>
              </a:rPr>
              <a:t>Uno </a:t>
            </a:r>
            <a:r>
              <a:rPr lang="en-US" sz="2400" b="1" dirty="0" err="1">
                <a:solidFill>
                  <a:srgbClr val="0070C0"/>
                </a:solidFill>
              </a:rPr>
              <a:t>Zetterburg</a:t>
            </a:r>
            <a:r>
              <a:rPr lang="en-US" sz="2400" b="1" dirty="0">
                <a:solidFill>
                  <a:srgbClr val="0070C0"/>
                </a:solidFill>
              </a:rPr>
              <a:t> – General Electric Healthcare, </a:t>
            </a:r>
            <a:r>
              <a:rPr lang="en-US" sz="2400" b="1" dirty="0" err="1">
                <a:solidFill>
                  <a:srgbClr val="0070C0"/>
                </a:solidFill>
              </a:rPr>
              <a:t>Upsalla</a:t>
            </a:r>
            <a:r>
              <a:rPr lang="en-US" sz="2400" b="1" dirty="0">
                <a:solidFill>
                  <a:srgbClr val="0070C0"/>
                </a:solidFill>
              </a:rPr>
              <a:t>, Sweden</a:t>
            </a:r>
            <a:endParaRPr lang="en-GB" sz="2400" b="1" dirty="0">
              <a:solidFill>
                <a:srgbClr val="0070C0"/>
              </a:solidFill>
            </a:endParaRPr>
          </a:p>
          <a:p>
            <a:pPr lvl="1"/>
            <a:r>
              <a:rPr lang="en-US" sz="2000" dirty="0"/>
              <a:t>Uno comes from the company’s cyclotron manufacturing section in Sweden.</a:t>
            </a:r>
            <a:endParaRPr lang="en-GB" sz="2000" dirty="0"/>
          </a:p>
          <a:p>
            <a:pPr lvl="1"/>
            <a:r>
              <a:rPr lang="en-US" sz="2000" dirty="0"/>
              <a:t>They try to supply a broad range of products</a:t>
            </a:r>
            <a:r>
              <a:rPr lang="en-US" sz="2000" dirty="0" smtClean="0"/>
              <a:t>.- largest  number of PET installations worldwide</a:t>
            </a:r>
          </a:p>
          <a:p>
            <a:pPr lvl="1"/>
            <a:r>
              <a:rPr lang="en-US" sz="2000" b="1" dirty="0">
                <a:solidFill>
                  <a:srgbClr val="002060"/>
                </a:solidFill>
                <a:ea typeface="Times New Roman"/>
                <a:cs typeface="Times New Roman"/>
              </a:rPr>
              <a:t>Their strategy is to supply a complete range of PET products worldwide including cyclotron systems and radiopharmaceuticals </a:t>
            </a:r>
            <a:endParaRPr lang="en-US" sz="2000" b="1" dirty="0" smtClean="0">
              <a:solidFill>
                <a:srgbClr val="002060"/>
              </a:solidFill>
              <a:ea typeface="Times New Roman"/>
              <a:cs typeface="Times New Roman"/>
            </a:endParaRPr>
          </a:p>
          <a:p>
            <a:pPr lvl="1"/>
            <a:r>
              <a:rPr lang="en-US" sz="2000" b="1" dirty="0">
                <a:solidFill>
                  <a:srgbClr val="002060"/>
                </a:solidFill>
                <a:ea typeface="Times New Roman"/>
                <a:cs typeface="Times New Roman"/>
              </a:rPr>
              <a:t>cyclotron world market continues at around 50 units per year </a:t>
            </a:r>
            <a:r>
              <a:rPr lang="en-US" sz="2000" b="1" dirty="0" smtClean="0">
                <a:solidFill>
                  <a:srgbClr val="002060"/>
                </a:solidFill>
                <a:ea typeface="Times New Roman"/>
                <a:cs typeface="Times New Roman"/>
              </a:rPr>
              <a:t> - this </a:t>
            </a:r>
            <a:r>
              <a:rPr lang="en-US" sz="2000" b="1" dirty="0">
                <a:solidFill>
                  <a:srgbClr val="002060"/>
                </a:solidFill>
                <a:ea typeface="Times New Roman"/>
                <a:cs typeface="Times New Roman"/>
              </a:rPr>
              <a:t>is now a very mature market. </a:t>
            </a:r>
          </a:p>
          <a:p>
            <a:pPr>
              <a:buFont typeface="Wingdings" pitchFamily="2" charset="2"/>
              <a:buChar char="q"/>
            </a:pPr>
            <a:r>
              <a:rPr lang="en-US" sz="2400" b="1" dirty="0" smtClean="0">
                <a:cs typeface="Times New Roman"/>
              </a:rPr>
              <a:t>Their vision is to bring complete , economical  and simple PET to every hospital</a:t>
            </a:r>
            <a:endParaRPr lang="en-GB" sz="2400" b="1" dirty="0"/>
          </a:p>
          <a:p>
            <a:pPr marL="457200" lvl="1" indent="0">
              <a:buNone/>
            </a:pPr>
            <a:r>
              <a:rPr lang="en-US" sz="2000" b="1" dirty="0"/>
              <a:t>They operate numerous collaborations for radiopharmaceuticals</a:t>
            </a:r>
            <a:endParaRPr lang="en-GB" sz="2000" b="1" dirty="0"/>
          </a:p>
          <a:p>
            <a:pPr marL="457200" lvl="1" indent="0">
              <a:buNone/>
            </a:pPr>
            <a:endParaRPr lang="en-US" sz="1100" dirty="0" smtClean="0"/>
          </a:p>
          <a:p>
            <a:pPr marL="457200" lvl="1" indent="0">
              <a:buNone/>
            </a:pPr>
            <a:r>
              <a:rPr lang="en-US" sz="2000" b="1" dirty="0" smtClean="0"/>
              <a:t>They </a:t>
            </a:r>
            <a:r>
              <a:rPr lang="en-US" sz="2000" b="1" dirty="0"/>
              <a:t>rely on academic partners such as TRIUMF</a:t>
            </a:r>
            <a:endParaRPr lang="en-GB" sz="2000" b="1" dirty="0"/>
          </a:p>
          <a:p>
            <a:pPr marL="457200" lvl="1" indent="0">
              <a:buNone/>
            </a:pPr>
            <a:r>
              <a:rPr lang="en-US" sz="2000" b="1" dirty="0">
                <a:solidFill>
                  <a:srgbClr val="002060"/>
                </a:solidFill>
              </a:rPr>
              <a:t>Their major  business ‘threat’ is Regulatory demands for radiopharmaceuticals </a:t>
            </a:r>
            <a:endParaRPr lang="en-GB" sz="2000" b="1" dirty="0">
              <a:solidFill>
                <a:srgbClr val="002060"/>
              </a:solidFill>
            </a:endParaRPr>
          </a:p>
          <a:p>
            <a:pPr lvl="1"/>
            <a:r>
              <a:rPr lang="en-US" sz="2000" dirty="0"/>
              <a:t>Development could take 5 to 10 years</a:t>
            </a:r>
            <a:endParaRPr lang="en-GB" sz="2000" dirty="0"/>
          </a:p>
          <a:p>
            <a:pPr lvl="1"/>
            <a:r>
              <a:rPr lang="en-US" sz="2000" b="1" dirty="0">
                <a:solidFill>
                  <a:srgbClr val="002060"/>
                </a:solidFill>
              </a:rPr>
              <a:t>The largest constraint is the burden of clinical trials that is </a:t>
            </a:r>
            <a:r>
              <a:rPr lang="en-US" sz="2000" b="1" dirty="0" smtClean="0">
                <a:solidFill>
                  <a:srgbClr val="002060"/>
                </a:solidFill>
              </a:rPr>
              <a:t>required</a:t>
            </a:r>
          </a:p>
          <a:p>
            <a:pPr lvl="1"/>
            <a:endParaRPr lang="en-GB" sz="1100" dirty="0"/>
          </a:p>
          <a:p>
            <a:pPr marL="457200" lvl="1" indent="0">
              <a:buNone/>
            </a:pPr>
            <a:r>
              <a:rPr lang="en-US" sz="2000" b="1" dirty="0"/>
              <a:t>They want better links with </a:t>
            </a:r>
            <a:r>
              <a:rPr lang="en-US" sz="2000" b="1" dirty="0" err="1"/>
              <a:t>pharma</a:t>
            </a:r>
            <a:r>
              <a:rPr lang="en-US" sz="2000" b="1" dirty="0"/>
              <a:t> companies</a:t>
            </a:r>
            <a:endParaRPr lang="en-GB" sz="2000" b="1" dirty="0"/>
          </a:p>
          <a:p>
            <a:pPr lvl="1"/>
            <a:r>
              <a:rPr lang="en-US" sz="2000" dirty="0"/>
              <a:t>Also they need improved relationship with the Regulators, also WHO etc</a:t>
            </a:r>
            <a:r>
              <a:rPr lang="en-US" sz="2000" dirty="0" smtClean="0"/>
              <a:t>.</a:t>
            </a:r>
          </a:p>
          <a:p>
            <a:pPr lvl="1"/>
            <a:endParaRPr lang="en-US" sz="1100" dirty="0" smtClean="0"/>
          </a:p>
          <a:p>
            <a:pPr marL="457200" lvl="1" indent="0">
              <a:buNone/>
            </a:pPr>
            <a:r>
              <a:rPr lang="en-US" sz="2000" b="1" dirty="0" smtClean="0">
                <a:solidFill>
                  <a:srgbClr val="002060"/>
                </a:solidFill>
              </a:rPr>
              <a:t>GE values participation in these workshops.</a:t>
            </a:r>
            <a:endParaRPr lang="en-GB" sz="2000" b="1" dirty="0">
              <a:solidFill>
                <a:srgbClr val="002060"/>
              </a:solidFill>
            </a:endParaRPr>
          </a:p>
        </p:txBody>
      </p:sp>
    </p:spTree>
    <p:extLst>
      <p:ext uri="{BB962C8B-B14F-4D97-AF65-F5344CB8AC3E}">
        <p14:creationId xmlns:p14="http://schemas.microsoft.com/office/powerpoint/2010/main" val="18838952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3" name="Content Placeholder 2"/>
          <p:cNvSpPr>
            <a:spLocks noGrp="1"/>
          </p:cNvSpPr>
          <p:nvPr>
            <p:ph idx="1"/>
          </p:nvPr>
        </p:nvSpPr>
        <p:spPr>
          <a:xfrm>
            <a:off x="304800" y="1600200"/>
            <a:ext cx="8610600" cy="5105400"/>
          </a:xfrm>
        </p:spPr>
        <p:txBody>
          <a:bodyPr>
            <a:normAutofit fontScale="85000" lnSpcReduction="20000"/>
          </a:bodyPr>
          <a:lstStyle/>
          <a:p>
            <a:pPr lvl="0">
              <a:buFont typeface="Wingdings" pitchFamily="2" charset="2"/>
              <a:buChar char="q"/>
            </a:pPr>
            <a:r>
              <a:rPr lang="en-US" sz="2400" b="1" dirty="0">
                <a:solidFill>
                  <a:srgbClr val="0070C0"/>
                </a:solidFill>
              </a:rPr>
              <a:t>Paul Schaffer – </a:t>
            </a:r>
            <a:r>
              <a:rPr lang="en-US" sz="2400" b="1" dirty="0" smtClean="0">
                <a:solidFill>
                  <a:srgbClr val="0070C0"/>
                </a:solidFill>
              </a:rPr>
              <a:t>TRIUMF National laboratory, </a:t>
            </a:r>
            <a:r>
              <a:rPr lang="en-US" sz="2400" b="1" dirty="0">
                <a:solidFill>
                  <a:srgbClr val="0070C0"/>
                </a:solidFill>
              </a:rPr>
              <a:t>Vancouver, Canada</a:t>
            </a:r>
            <a:endParaRPr lang="en-GB" sz="2400" b="1" dirty="0">
              <a:solidFill>
                <a:srgbClr val="0070C0"/>
              </a:solidFill>
            </a:endParaRPr>
          </a:p>
          <a:p>
            <a:pPr lvl="1"/>
            <a:r>
              <a:rPr lang="en-GB" sz="2000" dirty="0"/>
              <a:t>Global demand for 99Mo/99mTc ~ 40 million doses/</a:t>
            </a:r>
            <a:r>
              <a:rPr lang="en-GB" sz="2000" dirty="0" err="1"/>
              <a:t>yr</a:t>
            </a:r>
            <a:endParaRPr lang="en-GB" sz="2000" dirty="0"/>
          </a:p>
          <a:p>
            <a:pPr lvl="1"/>
            <a:r>
              <a:rPr lang="en-GB" sz="2000" dirty="0" smtClean="0"/>
              <a:t>76,000 </a:t>
            </a:r>
            <a:r>
              <a:rPr lang="en-GB" sz="2000" dirty="0"/>
              <a:t>scans/day (&gt;1 scan/second)</a:t>
            </a:r>
          </a:p>
          <a:p>
            <a:pPr lvl="1"/>
            <a:r>
              <a:rPr lang="en-GB" sz="2000" b="1" dirty="0" smtClean="0">
                <a:solidFill>
                  <a:srgbClr val="002060"/>
                </a:solidFill>
              </a:rPr>
              <a:t>Overall</a:t>
            </a:r>
            <a:r>
              <a:rPr lang="en-GB" sz="2000" b="1" dirty="0">
                <a:solidFill>
                  <a:srgbClr val="002060"/>
                </a:solidFill>
              </a:rPr>
              <a:t>, ~5 gov’t owned reactors supply &gt;95% of </a:t>
            </a:r>
            <a:r>
              <a:rPr lang="en-GB" sz="2000" b="1" dirty="0" smtClean="0">
                <a:solidFill>
                  <a:srgbClr val="002060"/>
                </a:solidFill>
              </a:rPr>
              <a:t>global demand</a:t>
            </a:r>
            <a:endParaRPr lang="en-GB" sz="2000" b="1" dirty="0">
              <a:solidFill>
                <a:srgbClr val="002060"/>
              </a:solidFill>
            </a:endParaRPr>
          </a:p>
          <a:p>
            <a:pPr lvl="1"/>
            <a:r>
              <a:rPr lang="en-GB" sz="2000" dirty="0" smtClean="0"/>
              <a:t>30-40</a:t>
            </a:r>
            <a:r>
              <a:rPr lang="en-GB" sz="2000" dirty="0"/>
              <a:t>% of global 99Mo obtained from NRU in Canada</a:t>
            </a:r>
          </a:p>
          <a:p>
            <a:pPr lvl="1"/>
            <a:r>
              <a:rPr lang="en-GB" sz="2000" b="1" dirty="0" smtClean="0">
                <a:solidFill>
                  <a:srgbClr val="002060"/>
                </a:solidFill>
              </a:rPr>
              <a:t>Recent reactor outages: widespread shortages, cost </a:t>
            </a:r>
            <a:r>
              <a:rPr lang="en-GB" sz="2000" b="1" dirty="0">
                <a:solidFill>
                  <a:srgbClr val="002060"/>
                </a:solidFill>
              </a:rPr>
              <a:t>fluctuations </a:t>
            </a:r>
            <a:endParaRPr lang="en-GB" sz="2000" b="1" dirty="0" smtClean="0">
              <a:solidFill>
                <a:srgbClr val="002060"/>
              </a:solidFill>
            </a:endParaRPr>
          </a:p>
          <a:p>
            <a:pPr lvl="1"/>
            <a:r>
              <a:rPr lang="en-GB" sz="2000" b="1" dirty="0" smtClean="0">
                <a:solidFill>
                  <a:srgbClr val="002060"/>
                </a:solidFill>
              </a:rPr>
              <a:t>Current </a:t>
            </a:r>
            <a:r>
              <a:rPr lang="en-GB" sz="2000" b="1" dirty="0">
                <a:solidFill>
                  <a:srgbClr val="002060"/>
                </a:solidFill>
              </a:rPr>
              <a:t>economic model is insufficient for </a:t>
            </a:r>
            <a:r>
              <a:rPr lang="en-GB" sz="2000" b="1" dirty="0" smtClean="0">
                <a:solidFill>
                  <a:srgbClr val="002060"/>
                </a:solidFill>
              </a:rPr>
              <a:t>long term sustainability</a:t>
            </a:r>
            <a:endParaRPr lang="en-US" sz="1000" b="1" dirty="0" smtClean="0">
              <a:solidFill>
                <a:srgbClr val="002060"/>
              </a:solidFill>
            </a:endParaRPr>
          </a:p>
          <a:p>
            <a:pPr marL="457200" lvl="1" indent="0">
              <a:buNone/>
            </a:pPr>
            <a:r>
              <a:rPr lang="en-US" sz="2000" b="1" dirty="0" smtClean="0"/>
              <a:t>They </a:t>
            </a:r>
            <a:r>
              <a:rPr lang="en-US" sz="2000" b="1" dirty="0"/>
              <a:t>have a long-term symbiotic relationship with </a:t>
            </a:r>
            <a:r>
              <a:rPr lang="en-US" sz="2000" b="1" dirty="0" err="1"/>
              <a:t>Nordion</a:t>
            </a:r>
            <a:r>
              <a:rPr lang="en-US" sz="2000" b="1" dirty="0"/>
              <a:t> worth 1 to 2M$ per year whom they consider a partner and listen for strategic directions</a:t>
            </a:r>
            <a:endParaRPr lang="en-GB" sz="2000" b="1" dirty="0"/>
          </a:p>
          <a:p>
            <a:pPr lvl="1"/>
            <a:r>
              <a:rPr lang="en-US" sz="2000" b="1" dirty="0" smtClean="0">
                <a:solidFill>
                  <a:srgbClr val="002060"/>
                </a:solidFill>
              </a:rPr>
              <a:t>Current goal – to </a:t>
            </a:r>
            <a:r>
              <a:rPr lang="en-GB" sz="2000" b="1" dirty="0" smtClean="0">
                <a:solidFill>
                  <a:srgbClr val="002060"/>
                </a:solidFill>
              </a:rPr>
              <a:t>demonstrate </a:t>
            </a:r>
            <a:r>
              <a:rPr lang="en-GB" sz="2000" b="1" dirty="0">
                <a:solidFill>
                  <a:srgbClr val="002060"/>
                </a:solidFill>
              </a:rPr>
              <a:t>routine, reliable, </a:t>
            </a:r>
            <a:r>
              <a:rPr lang="en-GB" sz="2000" b="1" dirty="0" smtClean="0">
                <a:solidFill>
                  <a:srgbClr val="002060"/>
                </a:solidFill>
              </a:rPr>
              <a:t>commercial-scale  cyclotron production </a:t>
            </a:r>
            <a:r>
              <a:rPr lang="en-GB" sz="2000" b="1" dirty="0">
                <a:solidFill>
                  <a:srgbClr val="002060"/>
                </a:solidFill>
              </a:rPr>
              <a:t>of 99mTc via 100Mo(p,2n) at each </a:t>
            </a:r>
            <a:r>
              <a:rPr lang="en-GB" sz="2000" b="1" dirty="0" smtClean="0">
                <a:solidFill>
                  <a:srgbClr val="002060"/>
                </a:solidFill>
              </a:rPr>
              <a:t>site in Canada and to obtain  regulatory approval</a:t>
            </a:r>
            <a:endParaRPr lang="en-GB" sz="2000" b="1" dirty="0">
              <a:solidFill>
                <a:srgbClr val="002060"/>
              </a:solidFill>
            </a:endParaRPr>
          </a:p>
          <a:p>
            <a:pPr lvl="1"/>
            <a:r>
              <a:rPr lang="en-GB" sz="2000" dirty="0"/>
              <a:t>Use the resulting production data to validate </a:t>
            </a:r>
            <a:r>
              <a:rPr lang="en-GB" sz="2000" dirty="0" smtClean="0"/>
              <a:t>the business plan</a:t>
            </a:r>
            <a:endParaRPr lang="en-US" sz="2000" dirty="0" smtClean="0"/>
          </a:p>
          <a:p>
            <a:pPr lvl="1"/>
            <a:r>
              <a:rPr lang="en-GB" sz="2000" dirty="0"/>
              <a:t>Future production will be from variety </a:t>
            </a:r>
            <a:r>
              <a:rPr lang="en-GB" sz="2000" dirty="0" smtClean="0"/>
              <a:t>of sources </a:t>
            </a:r>
            <a:r>
              <a:rPr lang="en-GB" sz="2000" dirty="0"/>
              <a:t>(neutron, proton, electron) and </a:t>
            </a:r>
            <a:r>
              <a:rPr lang="en-GB" sz="2000" dirty="0" smtClean="0"/>
              <a:t>will be market </a:t>
            </a:r>
            <a:r>
              <a:rPr lang="en-GB" sz="2000" dirty="0"/>
              <a:t>driven</a:t>
            </a:r>
            <a:endParaRPr lang="en-GB" sz="1000" dirty="0"/>
          </a:p>
          <a:p>
            <a:pPr marL="457200" lvl="1" indent="0">
              <a:buNone/>
            </a:pPr>
            <a:r>
              <a:rPr lang="en-US" sz="2000" b="1" dirty="0"/>
              <a:t>They need to pursue more involvements with academic  institutions and to deliver a credible ‘return on investment’ to </a:t>
            </a:r>
            <a:r>
              <a:rPr lang="en-US" sz="2000" b="1" dirty="0" smtClean="0"/>
              <a:t>Canada</a:t>
            </a:r>
          </a:p>
          <a:p>
            <a:pPr>
              <a:buFont typeface="Wingdings" pitchFamily="2" charset="2"/>
              <a:buChar char="q"/>
            </a:pPr>
            <a:r>
              <a:rPr lang="en-US" sz="2400" b="1" dirty="0" smtClean="0">
                <a:solidFill>
                  <a:srgbClr val="002060"/>
                </a:solidFill>
              </a:rPr>
              <a:t>Current challenges:  </a:t>
            </a:r>
            <a:r>
              <a:rPr lang="en-US" sz="2400" b="1" dirty="0"/>
              <a:t>Quality </a:t>
            </a:r>
            <a:r>
              <a:rPr lang="en-US" sz="2400" b="1" dirty="0" smtClean="0"/>
              <a:t>Control  </a:t>
            </a:r>
            <a:r>
              <a:rPr lang="en-US" sz="2400" dirty="0" smtClean="0"/>
              <a:t>(impurities) </a:t>
            </a:r>
            <a:r>
              <a:rPr lang="en-US" sz="2400" b="1" dirty="0" smtClean="0"/>
              <a:t>- Regulatory – Economic </a:t>
            </a:r>
            <a:r>
              <a:rPr lang="en-US" sz="2400" dirty="0" smtClean="0"/>
              <a:t>(activity based economic model)</a:t>
            </a:r>
            <a:endParaRPr lang="en-GB" sz="2400" dirty="0"/>
          </a:p>
        </p:txBody>
      </p:sp>
    </p:spTree>
    <p:extLst>
      <p:ext uri="{BB962C8B-B14F-4D97-AF65-F5344CB8AC3E}">
        <p14:creationId xmlns:p14="http://schemas.microsoft.com/office/powerpoint/2010/main" val="18838952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3" name="Content Placeholder 2"/>
          <p:cNvSpPr>
            <a:spLocks noGrp="1"/>
          </p:cNvSpPr>
          <p:nvPr>
            <p:ph idx="1"/>
          </p:nvPr>
        </p:nvSpPr>
        <p:spPr>
          <a:xfrm>
            <a:off x="304800" y="1600200"/>
            <a:ext cx="8382000" cy="4525963"/>
          </a:xfrm>
        </p:spPr>
        <p:txBody>
          <a:bodyPr>
            <a:normAutofit fontScale="92500" lnSpcReduction="10000"/>
          </a:bodyPr>
          <a:lstStyle/>
          <a:p>
            <a:pPr lvl="0">
              <a:buFont typeface="Wingdings" pitchFamily="2" charset="2"/>
              <a:buChar char="q"/>
            </a:pPr>
            <a:r>
              <a:rPr lang="en-US" sz="2400" b="1" dirty="0">
                <a:solidFill>
                  <a:srgbClr val="0070C0"/>
                </a:solidFill>
              </a:rPr>
              <a:t>Ron Barack – Alliance Medical </a:t>
            </a:r>
            <a:r>
              <a:rPr lang="en-US" sz="2400" b="1" dirty="0" smtClean="0">
                <a:solidFill>
                  <a:srgbClr val="0070C0"/>
                </a:solidFill>
              </a:rPr>
              <a:t>(Radiopharmacy)</a:t>
            </a:r>
            <a:endParaRPr lang="en-GB" sz="2400" b="1" dirty="0">
              <a:solidFill>
                <a:srgbClr val="0070C0"/>
              </a:solidFill>
            </a:endParaRPr>
          </a:p>
          <a:p>
            <a:pPr marL="457200" lvl="1" indent="0">
              <a:buNone/>
            </a:pPr>
            <a:r>
              <a:rPr lang="en-US" sz="2000" b="1" dirty="0" smtClean="0"/>
              <a:t>Alliance’s </a:t>
            </a:r>
            <a:r>
              <a:rPr lang="en-US" sz="2000" b="1" dirty="0"/>
              <a:t>business in the imaging segment end of the industry and in the </a:t>
            </a:r>
            <a:r>
              <a:rPr lang="en-US" sz="2000" b="1" dirty="0" smtClean="0"/>
              <a:t>UK, working in collaboration with Cancer Research UK</a:t>
            </a:r>
            <a:endParaRPr lang="en-GB" sz="2000" b="1" dirty="0"/>
          </a:p>
          <a:p>
            <a:pPr lvl="1"/>
            <a:r>
              <a:rPr lang="en-GB" sz="2000" b="1" dirty="0">
                <a:solidFill>
                  <a:srgbClr val="002060"/>
                </a:solidFill>
              </a:rPr>
              <a:t>Imaging network  </a:t>
            </a:r>
            <a:r>
              <a:rPr lang="en-GB" sz="2000" dirty="0" smtClean="0"/>
              <a:t>(PET tracers cyclotron manufacture, synthesis modules, dispensing PET tracers (mainly </a:t>
            </a:r>
            <a:r>
              <a:rPr lang="en-GB" sz="2000" b="1" dirty="0" smtClean="0">
                <a:solidFill>
                  <a:srgbClr val="002060"/>
                </a:solidFill>
              </a:rPr>
              <a:t>18FDG</a:t>
            </a:r>
            <a:r>
              <a:rPr lang="en-GB" sz="2000" dirty="0" smtClean="0"/>
              <a:t>,  mobile scanners)</a:t>
            </a:r>
            <a:endParaRPr lang="en-GB" sz="2000" dirty="0">
              <a:solidFill>
                <a:srgbClr val="C00000"/>
              </a:solidFill>
            </a:endParaRPr>
          </a:p>
          <a:p>
            <a:pPr lvl="1"/>
            <a:r>
              <a:rPr lang="en-US" sz="2000" dirty="0" smtClean="0"/>
              <a:t>This </a:t>
            </a:r>
            <a:r>
              <a:rPr lang="en-US" sz="2000" dirty="0"/>
              <a:t>is where the value of return is highest</a:t>
            </a:r>
            <a:endParaRPr lang="en-GB" sz="2000" dirty="0"/>
          </a:p>
          <a:p>
            <a:pPr marL="457200" lvl="1" indent="0">
              <a:buNone/>
            </a:pPr>
            <a:r>
              <a:rPr lang="en-US" sz="2000" b="1" dirty="0">
                <a:solidFill>
                  <a:srgbClr val="002060"/>
                </a:solidFill>
              </a:rPr>
              <a:t>Their programme combines radioisotope production with the clinical imaging</a:t>
            </a:r>
            <a:endParaRPr lang="en-GB" sz="2000" b="1" dirty="0">
              <a:solidFill>
                <a:srgbClr val="002060"/>
              </a:solidFill>
            </a:endParaRPr>
          </a:p>
          <a:p>
            <a:pPr lvl="1"/>
            <a:r>
              <a:rPr lang="en-US" sz="2000" dirty="0"/>
              <a:t>This is a programme in </a:t>
            </a:r>
            <a:r>
              <a:rPr lang="en-US" sz="2000" dirty="0" smtClean="0"/>
              <a:t>transition</a:t>
            </a:r>
          </a:p>
          <a:p>
            <a:pPr lvl="1"/>
            <a:endParaRPr lang="en-GB" sz="1000" dirty="0"/>
          </a:p>
          <a:p>
            <a:pPr marL="457200" lvl="1" indent="0">
              <a:buNone/>
            </a:pPr>
            <a:r>
              <a:rPr lang="en-US" sz="2000" b="1" dirty="0"/>
              <a:t>They are planning, but no decision made, on </a:t>
            </a:r>
            <a:r>
              <a:rPr lang="en-US" sz="2000" b="1" baseline="30000" dirty="0"/>
              <a:t>99m</a:t>
            </a:r>
            <a:r>
              <a:rPr lang="en-US" sz="2000" b="1" dirty="0"/>
              <a:t>Tc production in the </a:t>
            </a:r>
            <a:r>
              <a:rPr lang="en-US" sz="2000" b="1" dirty="0" smtClean="0"/>
              <a:t>UK using cyclotron production</a:t>
            </a:r>
          </a:p>
          <a:p>
            <a:pPr>
              <a:buFont typeface="Wingdings" pitchFamily="2" charset="2"/>
              <a:buChar char="q"/>
            </a:pPr>
            <a:r>
              <a:rPr lang="en-US" sz="2400" b="1" dirty="0" smtClean="0">
                <a:solidFill>
                  <a:srgbClr val="002060"/>
                </a:solidFill>
              </a:rPr>
              <a:t>Analyzing operational considerations including targets, hot cell design, separation/chemistry  and additional bankers needed for shielding</a:t>
            </a:r>
            <a:endParaRPr lang="en-GB" sz="2400" b="1" dirty="0">
              <a:solidFill>
                <a:srgbClr val="002060"/>
              </a:solidFill>
            </a:endParaRPr>
          </a:p>
        </p:txBody>
      </p:sp>
    </p:spTree>
    <p:extLst>
      <p:ext uri="{BB962C8B-B14F-4D97-AF65-F5344CB8AC3E}">
        <p14:creationId xmlns:p14="http://schemas.microsoft.com/office/powerpoint/2010/main" val="17798990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3" name="Content Placeholder 2"/>
          <p:cNvSpPr>
            <a:spLocks noGrp="1"/>
          </p:cNvSpPr>
          <p:nvPr>
            <p:ph idx="1"/>
          </p:nvPr>
        </p:nvSpPr>
        <p:spPr>
          <a:xfrm>
            <a:off x="304800" y="1600200"/>
            <a:ext cx="8382000" cy="4525963"/>
          </a:xfrm>
        </p:spPr>
        <p:txBody>
          <a:bodyPr>
            <a:normAutofit fontScale="92500" lnSpcReduction="10000"/>
          </a:bodyPr>
          <a:lstStyle/>
          <a:p>
            <a:pPr lvl="0">
              <a:buFont typeface="Wingdings" pitchFamily="2" charset="2"/>
              <a:buChar char="q"/>
            </a:pPr>
            <a:r>
              <a:rPr lang="en-US" sz="2000" b="1" dirty="0">
                <a:solidFill>
                  <a:srgbClr val="0070C0"/>
                </a:solidFill>
                <a:latin typeface="Cambria"/>
                <a:ea typeface="MS Mincho"/>
                <a:cs typeface="Times New Roman"/>
              </a:rPr>
              <a:t>Andreas </a:t>
            </a:r>
            <a:r>
              <a:rPr lang="en-US" sz="2000" b="1" dirty="0" err="1">
                <a:solidFill>
                  <a:srgbClr val="0070C0"/>
                </a:solidFill>
                <a:latin typeface="Cambria"/>
                <a:ea typeface="MS Mincho"/>
                <a:cs typeface="Times New Roman"/>
              </a:rPr>
              <a:t>Geisler</a:t>
            </a:r>
            <a:r>
              <a:rPr lang="en-US" sz="2000" b="1" dirty="0">
                <a:solidFill>
                  <a:srgbClr val="0070C0"/>
                </a:solidFill>
                <a:latin typeface="Cambria"/>
                <a:ea typeface="MS Mincho"/>
                <a:cs typeface="Times New Roman"/>
              </a:rPr>
              <a:t>  - Siemens </a:t>
            </a:r>
            <a:r>
              <a:rPr lang="en-US" sz="2000" b="1" dirty="0" smtClean="0">
                <a:solidFill>
                  <a:srgbClr val="0070C0"/>
                </a:solidFill>
                <a:latin typeface="Cambria"/>
                <a:ea typeface="MS Mincho"/>
                <a:cs typeface="Times New Roman"/>
              </a:rPr>
              <a:t>AG, Germany</a:t>
            </a:r>
            <a:endParaRPr lang="en-GB" sz="2000" b="1" dirty="0" smtClean="0">
              <a:solidFill>
                <a:srgbClr val="0070C0"/>
              </a:solidFill>
              <a:latin typeface="Cambria"/>
              <a:ea typeface="MS Mincho"/>
              <a:cs typeface="Times New Roman"/>
            </a:endParaRPr>
          </a:p>
          <a:p>
            <a:pPr lvl="1">
              <a:buSzPct val="70000"/>
              <a:buFont typeface="Cambria" pitchFamily="18" charset="0"/>
              <a:buChar char="—"/>
            </a:pPr>
            <a:r>
              <a:rPr lang="en-US" sz="2000" dirty="0">
                <a:latin typeface="Cambria"/>
                <a:ea typeface="MS Mincho"/>
                <a:cs typeface="Times New Roman"/>
              </a:rPr>
              <a:t>Andreas comes from Siemens Corporate Technology </a:t>
            </a:r>
            <a:r>
              <a:rPr lang="en-US" sz="2000" dirty="0" smtClean="0">
                <a:latin typeface="Cambria"/>
                <a:ea typeface="MS Mincho"/>
                <a:cs typeface="Times New Roman"/>
              </a:rPr>
              <a:t>Research</a:t>
            </a:r>
          </a:p>
          <a:p>
            <a:pPr lvl="1">
              <a:buSzPct val="70000"/>
              <a:buFont typeface="Cambria" pitchFamily="18" charset="0"/>
              <a:buChar char="—"/>
            </a:pPr>
            <a:r>
              <a:rPr lang="en-US" sz="2000" b="1" dirty="0" smtClean="0">
                <a:solidFill>
                  <a:srgbClr val="002060"/>
                </a:solidFill>
                <a:latin typeface="Cambria"/>
                <a:ea typeface="MS Mincho"/>
                <a:cs typeface="Times New Roman"/>
              </a:rPr>
              <a:t>Siemens </a:t>
            </a:r>
            <a:r>
              <a:rPr lang="en-US" sz="2000" b="1" dirty="0">
                <a:solidFill>
                  <a:srgbClr val="002060"/>
                </a:solidFill>
                <a:latin typeface="Cambria"/>
                <a:ea typeface="MS Mincho"/>
                <a:cs typeface="Times New Roman"/>
              </a:rPr>
              <a:t>have 30,000 employees </a:t>
            </a:r>
            <a:r>
              <a:rPr lang="en-US" sz="2000" b="1" dirty="0" smtClean="0">
                <a:solidFill>
                  <a:srgbClr val="002060"/>
                </a:solidFill>
                <a:latin typeface="Cambria"/>
                <a:ea typeface="MS Mincho"/>
                <a:cs typeface="Times New Roman"/>
              </a:rPr>
              <a:t>in R&amp;D </a:t>
            </a:r>
            <a:r>
              <a:rPr lang="en-US" sz="2000" b="1" dirty="0">
                <a:solidFill>
                  <a:srgbClr val="002060"/>
                </a:solidFill>
                <a:latin typeface="Cambria"/>
                <a:ea typeface="MS Mincho"/>
                <a:cs typeface="Times New Roman"/>
              </a:rPr>
              <a:t>and spend 5% of their revenue</a:t>
            </a:r>
            <a:endParaRPr lang="en-GB" sz="2000" b="1" dirty="0">
              <a:solidFill>
                <a:srgbClr val="002060"/>
              </a:solidFill>
              <a:latin typeface="Cambria"/>
              <a:ea typeface="MS Mincho"/>
              <a:cs typeface="Times New Roman"/>
            </a:endParaRPr>
          </a:p>
          <a:p>
            <a:pPr lvl="1">
              <a:buSzPct val="70000"/>
              <a:buFont typeface="Cambria" pitchFamily="18" charset="0"/>
              <a:buChar char="—"/>
            </a:pPr>
            <a:endParaRPr lang="en-GB" sz="1000" dirty="0">
              <a:latin typeface="Cambria"/>
              <a:ea typeface="MS Mincho"/>
              <a:cs typeface="Times New Roman"/>
            </a:endParaRPr>
          </a:p>
          <a:p>
            <a:pPr marL="457200" lvl="1" indent="0">
              <a:buSzPct val="70000"/>
              <a:buNone/>
            </a:pPr>
            <a:r>
              <a:rPr lang="en-US" sz="2000" b="1" dirty="0" smtClean="0">
                <a:solidFill>
                  <a:srgbClr val="002060"/>
                </a:solidFill>
                <a:latin typeface="Cambria"/>
                <a:ea typeface="MS Mincho"/>
                <a:cs typeface="Times New Roman"/>
              </a:rPr>
              <a:t>The </a:t>
            </a:r>
            <a:r>
              <a:rPr lang="en-US" sz="2000" b="1" dirty="0">
                <a:solidFill>
                  <a:srgbClr val="002060"/>
                </a:solidFill>
                <a:latin typeface="Cambria"/>
                <a:ea typeface="MS Mincho"/>
                <a:cs typeface="Times New Roman"/>
              </a:rPr>
              <a:t>market for Siemens is </a:t>
            </a:r>
            <a:r>
              <a:rPr lang="en-US" sz="2000" b="1" dirty="0" smtClean="0">
                <a:solidFill>
                  <a:srgbClr val="002060"/>
                </a:solidFill>
                <a:latin typeface="Cambria"/>
                <a:ea typeface="MS Mincho"/>
                <a:cs typeface="Times New Roman"/>
              </a:rPr>
              <a:t>in medical </a:t>
            </a:r>
            <a:r>
              <a:rPr lang="en-US" sz="2000" b="1" dirty="0">
                <a:solidFill>
                  <a:srgbClr val="002060"/>
                </a:solidFill>
                <a:latin typeface="Cambria"/>
                <a:ea typeface="MS Mincho"/>
                <a:cs typeface="Times New Roman"/>
              </a:rPr>
              <a:t>cyclotrons.</a:t>
            </a:r>
            <a:endParaRPr lang="en-GB" sz="2000" b="1" dirty="0">
              <a:solidFill>
                <a:srgbClr val="002060"/>
              </a:solidFill>
              <a:latin typeface="Cambria"/>
              <a:ea typeface="MS Mincho"/>
              <a:cs typeface="Times New Roman"/>
            </a:endParaRPr>
          </a:p>
          <a:p>
            <a:pPr lvl="1">
              <a:buSzPct val="70000"/>
              <a:buFont typeface="Cambria" pitchFamily="18" charset="0"/>
              <a:buChar char="—"/>
            </a:pPr>
            <a:r>
              <a:rPr lang="en-US" sz="2000" b="1" dirty="0">
                <a:solidFill>
                  <a:srgbClr val="002060"/>
                </a:solidFill>
                <a:latin typeface="Cambria"/>
                <a:ea typeface="MS Mincho"/>
                <a:cs typeface="Times New Roman"/>
              </a:rPr>
              <a:t>They do not develop radiopharmaceuticals</a:t>
            </a:r>
            <a:endParaRPr lang="en-GB" sz="2000" b="1" dirty="0">
              <a:solidFill>
                <a:srgbClr val="002060"/>
              </a:solidFill>
              <a:latin typeface="Cambria"/>
              <a:ea typeface="MS Mincho"/>
              <a:cs typeface="Times New Roman"/>
            </a:endParaRPr>
          </a:p>
          <a:p>
            <a:pPr lvl="1">
              <a:buSzPct val="70000"/>
              <a:buFont typeface="Cambria" pitchFamily="18" charset="0"/>
              <a:buChar char="—"/>
            </a:pPr>
            <a:r>
              <a:rPr lang="en-US" sz="2000" b="1" dirty="0">
                <a:solidFill>
                  <a:srgbClr val="002060"/>
                </a:solidFill>
                <a:latin typeface="Cambria"/>
                <a:ea typeface="MS Mincho"/>
                <a:cs typeface="Times New Roman"/>
              </a:rPr>
              <a:t>Products often take 5 to 10 years to develop</a:t>
            </a:r>
            <a:r>
              <a:rPr lang="en-US" sz="2000" b="1" dirty="0" smtClean="0">
                <a:solidFill>
                  <a:srgbClr val="002060"/>
                </a:solidFill>
                <a:latin typeface="Cambria"/>
                <a:ea typeface="MS Mincho"/>
                <a:cs typeface="Times New Roman"/>
              </a:rPr>
              <a:t>.</a:t>
            </a:r>
          </a:p>
          <a:p>
            <a:pPr lvl="1">
              <a:buSzPct val="70000"/>
              <a:buFont typeface="Cambria" pitchFamily="18" charset="0"/>
              <a:buChar char="—"/>
            </a:pPr>
            <a:endParaRPr lang="en-GB" sz="1000" dirty="0">
              <a:latin typeface="Cambria"/>
              <a:ea typeface="MS Mincho"/>
              <a:cs typeface="Times New Roman"/>
            </a:endParaRPr>
          </a:p>
          <a:p>
            <a:pPr marL="457200" lvl="1" indent="0">
              <a:buSzPct val="70000"/>
              <a:buNone/>
            </a:pPr>
            <a:r>
              <a:rPr lang="en-US" sz="2000" b="1" dirty="0">
                <a:latin typeface="Cambria"/>
                <a:ea typeface="MS Mincho"/>
                <a:cs typeface="Times New Roman"/>
              </a:rPr>
              <a:t>Their business strategy is to address the challenges of the ageing population and to win greater access in developing countries</a:t>
            </a:r>
            <a:endParaRPr lang="en-GB" sz="2000" b="1" dirty="0">
              <a:latin typeface="Cambria"/>
              <a:ea typeface="MS Mincho"/>
              <a:cs typeface="Times New Roman"/>
            </a:endParaRPr>
          </a:p>
          <a:p>
            <a:pPr lvl="1">
              <a:buSzPct val="70000"/>
              <a:buFont typeface="Cambria" pitchFamily="18" charset="0"/>
              <a:buChar char="—"/>
            </a:pPr>
            <a:r>
              <a:rPr lang="en-US" sz="2000" b="1" dirty="0" smtClean="0">
                <a:solidFill>
                  <a:srgbClr val="002060"/>
                </a:solidFill>
                <a:latin typeface="Cambria"/>
                <a:ea typeface="MS Mincho"/>
                <a:cs typeface="Times New Roman"/>
              </a:rPr>
              <a:t>They </a:t>
            </a:r>
            <a:r>
              <a:rPr lang="en-US" sz="2000" b="1" dirty="0">
                <a:solidFill>
                  <a:srgbClr val="002060"/>
                </a:solidFill>
                <a:latin typeface="Cambria"/>
                <a:ea typeface="MS Mincho"/>
                <a:cs typeface="Times New Roman"/>
              </a:rPr>
              <a:t>have several collaborations in the UK – </a:t>
            </a:r>
            <a:r>
              <a:rPr lang="en-US" sz="2000" b="1" dirty="0" err="1">
                <a:solidFill>
                  <a:srgbClr val="002060"/>
                </a:solidFill>
                <a:latin typeface="Cambria"/>
                <a:ea typeface="MS Mincho"/>
                <a:cs typeface="Times New Roman"/>
              </a:rPr>
              <a:t>Huddersfield</a:t>
            </a:r>
            <a:r>
              <a:rPr lang="en-US" sz="2000" b="1" dirty="0">
                <a:solidFill>
                  <a:srgbClr val="002060"/>
                </a:solidFill>
                <a:latin typeface="Cambria"/>
                <a:ea typeface="MS Mincho"/>
                <a:cs typeface="Times New Roman"/>
              </a:rPr>
              <a:t>, UCL, RAL</a:t>
            </a:r>
            <a:endParaRPr lang="en-GB" sz="2000" b="1" dirty="0">
              <a:solidFill>
                <a:srgbClr val="002060"/>
              </a:solidFill>
              <a:latin typeface="Cambria"/>
              <a:ea typeface="MS Mincho"/>
              <a:cs typeface="Times New Roman"/>
            </a:endParaRPr>
          </a:p>
          <a:p>
            <a:pPr lvl="1">
              <a:buSzPct val="70000"/>
              <a:buFont typeface="Cambria" pitchFamily="18" charset="0"/>
              <a:buChar char="—"/>
            </a:pPr>
            <a:r>
              <a:rPr lang="en-US" sz="2000" dirty="0">
                <a:latin typeface="Cambria"/>
                <a:ea typeface="MS Mincho"/>
                <a:cs typeface="Times New Roman"/>
              </a:rPr>
              <a:t>They acknowledge that they cannot cover everything</a:t>
            </a:r>
            <a:endParaRPr lang="en-GB" sz="2000" dirty="0">
              <a:latin typeface="Cambria"/>
              <a:ea typeface="MS Mincho"/>
              <a:cs typeface="Times New Roman"/>
            </a:endParaRPr>
          </a:p>
          <a:p>
            <a:pPr lvl="1">
              <a:buSzPct val="70000"/>
              <a:buFont typeface="Cambria" pitchFamily="18" charset="0"/>
              <a:buChar char="—"/>
            </a:pPr>
            <a:r>
              <a:rPr lang="en-US" sz="2000" dirty="0">
                <a:latin typeface="Cambria"/>
                <a:ea typeface="MS Mincho"/>
                <a:cs typeface="Times New Roman"/>
              </a:rPr>
              <a:t>Most of the PET development is in Knoxville USA.</a:t>
            </a:r>
            <a:endParaRPr lang="en-GB" sz="2000" dirty="0">
              <a:effectLst/>
              <a:latin typeface="Cambria"/>
              <a:ea typeface="MS Mincho"/>
              <a:cs typeface="Times New Roman"/>
            </a:endParaRPr>
          </a:p>
        </p:txBody>
      </p:sp>
    </p:spTree>
    <p:extLst>
      <p:ext uri="{BB962C8B-B14F-4D97-AF65-F5344CB8AC3E}">
        <p14:creationId xmlns:p14="http://schemas.microsoft.com/office/powerpoint/2010/main" val="17798990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3" name="Content Placeholder 2"/>
          <p:cNvSpPr>
            <a:spLocks noGrp="1"/>
          </p:cNvSpPr>
          <p:nvPr>
            <p:ph idx="1"/>
          </p:nvPr>
        </p:nvSpPr>
        <p:spPr>
          <a:xfrm>
            <a:off x="304800" y="1600200"/>
            <a:ext cx="8382000" cy="4525963"/>
          </a:xfrm>
        </p:spPr>
        <p:txBody>
          <a:bodyPr>
            <a:normAutofit fontScale="92500" lnSpcReduction="10000"/>
          </a:bodyPr>
          <a:lstStyle/>
          <a:p>
            <a:pPr lvl="0">
              <a:buFont typeface="Wingdings" pitchFamily="2" charset="2"/>
              <a:buChar char="q"/>
            </a:pPr>
            <a:r>
              <a:rPr lang="en-US" sz="2000" b="1" dirty="0" err="1">
                <a:solidFill>
                  <a:srgbClr val="0070C0"/>
                </a:solidFill>
              </a:rPr>
              <a:t>Hywel</a:t>
            </a:r>
            <a:r>
              <a:rPr lang="en-US" sz="2000" b="1" dirty="0">
                <a:solidFill>
                  <a:srgbClr val="0070C0"/>
                </a:solidFill>
              </a:rPr>
              <a:t> Owen – University of Manchester and the Cockcroft Institute</a:t>
            </a:r>
            <a:endParaRPr lang="en-GB" sz="2000" b="1" dirty="0">
              <a:solidFill>
                <a:srgbClr val="0070C0"/>
              </a:solidFill>
            </a:endParaRPr>
          </a:p>
          <a:p>
            <a:pPr lvl="1"/>
            <a:r>
              <a:rPr lang="en-US" sz="2000" dirty="0" smtClean="0"/>
              <a:t>UK accelerator institutes trying to contribute in their areas of expertise</a:t>
            </a:r>
          </a:p>
          <a:p>
            <a:pPr lvl="1"/>
            <a:r>
              <a:rPr lang="en-GB" sz="2000" dirty="0" smtClean="0"/>
              <a:t>Matching skills to commercial demands, e.g., superconducting RF, high-gradient RF, novel accelerator designs (e.g. FFAGs)</a:t>
            </a:r>
            <a:endParaRPr lang="en-GB" sz="2000" dirty="0"/>
          </a:p>
          <a:p>
            <a:pPr marL="457200" lvl="1" indent="0">
              <a:buNone/>
            </a:pPr>
            <a:endParaRPr lang="en-US" sz="1000" b="1" dirty="0" smtClean="0">
              <a:solidFill>
                <a:srgbClr val="002060"/>
              </a:solidFill>
            </a:endParaRPr>
          </a:p>
          <a:p>
            <a:pPr marL="457200" lvl="1" indent="0">
              <a:buNone/>
            </a:pPr>
            <a:r>
              <a:rPr lang="en-US" sz="2000" b="1" dirty="0" smtClean="0">
                <a:solidFill>
                  <a:srgbClr val="002060"/>
                </a:solidFill>
              </a:rPr>
              <a:t>Strategy </a:t>
            </a:r>
            <a:endParaRPr lang="en-US" sz="2000" b="1" dirty="0" smtClean="0">
              <a:solidFill>
                <a:srgbClr val="002060"/>
              </a:solidFill>
            </a:endParaRPr>
          </a:p>
          <a:p>
            <a:pPr lvl="1"/>
            <a:r>
              <a:rPr lang="en-US" sz="2000" smtClean="0"/>
              <a:t>Development </a:t>
            </a:r>
            <a:r>
              <a:rPr lang="en-US" sz="2000" dirty="0" smtClean="0"/>
              <a:t>of test infrastructures e.g. CLARA, EMMA, ALICE</a:t>
            </a:r>
          </a:p>
          <a:p>
            <a:pPr lvl="1"/>
            <a:r>
              <a:rPr lang="en-US" sz="2000" dirty="0" smtClean="0"/>
              <a:t>Strong interest in building a UK accelerator applications </a:t>
            </a:r>
            <a:r>
              <a:rPr lang="en-US" sz="2000" dirty="0" err="1" smtClean="0"/>
              <a:t>centre</a:t>
            </a:r>
            <a:endParaRPr lang="en-US" sz="2000" dirty="0" smtClean="0"/>
          </a:p>
          <a:p>
            <a:pPr lvl="1"/>
            <a:r>
              <a:rPr lang="en-US" sz="2000" dirty="0" smtClean="0"/>
              <a:t>Using background of HEP and light source experience, moving towards applications development, for example X-band structures for securit</a:t>
            </a:r>
            <a:r>
              <a:rPr lang="en-US" sz="2000" dirty="0" smtClean="0"/>
              <a:t>y scanning, </a:t>
            </a:r>
            <a:r>
              <a:rPr lang="en-US" sz="2000" dirty="0" err="1" smtClean="0"/>
              <a:t>desing</a:t>
            </a:r>
            <a:r>
              <a:rPr lang="en-US" sz="2000" dirty="0" smtClean="0"/>
              <a:t> of FFAGs for medicine</a:t>
            </a:r>
            <a:endParaRPr lang="en-GB" sz="2000" dirty="0"/>
          </a:p>
          <a:p>
            <a:pPr marL="457200" lvl="1" indent="0">
              <a:buNone/>
            </a:pPr>
            <a:endParaRPr lang="en-US" sz="1000" b="1" dirty="0" smtClean="0"/>
          </a:p>
          <a:p>
            <a:pPr marL="457200" lvl="1" indent="0">
              <a:buNone/>
            </a:pPr>
            <a:r>
              <a:rPr lang="en-US" sz="2000" b="1" dirty="0" smtClean="0">
                <a:solidFill>
                  <a:srgbClr val="002060"/>
                </a:solidFill>
              </a:rPr>
              <a:t>He took part in </a:t>
            </a:r>
            <a:r>
              <a:rPr lang="en-US" sz="2000" b="1" dirty="0">
                <a:solidFill>
                  <a:srgbClr val="002060"/>
                </a:solidFill>
              </a:rPr>
              <a:t>the national study for </a:t>
            </a:r>
            <a:r>
              <a:rPr lang="en-US" sz="2000" b="1" baseline="30000" dirty="0">
                <a:solidFill>
                  <a:srgbClr val="002060"/>
                </a:solidFill>
              </a:rPr>
              <a:t>99m</a:t>
            </a:r>
            <a:r>
              <a:rPr lang="en-US" sz="2000" b="1" dirty="0">
                <a:solidFill>
                  <a:srgbClr val="002060"/>
                </a:solidFill>
              </a:rPr>
              <a:t>Tc production.</a:t>
            </a:r>
            <a:endParaRPr lang="en-GB" sz="2000" b="1" dirty="0">
              <a:solidFill>
                <a:srgbClr val="002060"/>
              </a:solidFill>
            </a:endParaRPr>
          </a:p>
          <a:p>
            <a:pPr lvl="1"/>
            <a:r>
              <a:rPr lang="en-US" sz="2000" dirty="0"/>
              <a:t>They are moving </a:t>
            </a:r>
            <a:r>
              <a:rPr lang="en-US" sz="2000" dirty="0" smtClean="0"/>
              <a:t>towards more </a:t>
            </a:r>
            <a:r>
              <a:rPr lang="en-US" sz="2000" dirty="0"/>
              <a:t>commercial type applications developments, being more collaborative and doing less high energy physics work.</a:t>
            </a:r>
            <a:endParaRPr lang="en-GB" sz="2000" dirty="0"/>
          </a:p>
        </p:txBody>
      </p:sp>
    </p:spTree>
    <p:extLst>
      <p:ext uri="{BB962C8B-B14F-4D97-AF65-F5344CB8AC3E}">
        <p14:creationId xmlns:p14="http://schemas.microsoft.com/office/powerpoint/2010/main" val="17798990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3" name="Content Placeholder 2"/>
          <p:cNvSpPr>
            <a:spLocks noGrp="1"/>
          </p:cNvSpPr>
          <p:nvPr>
            <p:ph idx="1"/>
          </p:nvPr>
        </p:nvSpPr>
        <p:spPr>
          <a:xfrm>
            <a:off x="304800" y="1524000"/>
            <a:ext cx="8382000" cy="5181600"/>
          </a:xfrm>
        </p:spPr>
        <p:txBody>
          <a:bodyPr>
            <a:normAutofit/>
          </a:bodyPr>
          <a:lstStyle/>
          <a:p>
            <a:pPr lvl="0">
              <a:buFont typeface="Wingdings" pitchFamily="2" charset="2"/>
              <a:buChar char="q"/>
            </a:pPr>
            <a:r>
              <a:rPr lang="en-US" sz="2000" b="1" dirty="0">
                <a:solidFill>
                  <a:srgbClr val="0070C0"/>
                </a:solidFill>
              </a:rPr>
              <a:t>Michael </a:t>
            </a:r>
            <a:r>
              <a:rPr lang="en-US" sz="2000" b="1" dirty="0" err="1">
                <a:solidFill>
                  <a:srgbClr val="0070C0"/>
                </a:solidFill>
              </a:rPr>
              <a:t>Begg</a:t>
            </a:r>
            <a:r>
              <a:rPr lang="en-US" sz="2000" b="1" dirty="0">
                <a:solidFill>
                  <a:srgbClr val="0070C0"/>
                </a:solidFill>
              </a:rPr>
              <a:t> – Tesla </a:t>
            </a:r>
            <a:r>
              <a:rPr lang="en-US" sz="2000" b="1" dirty="0" smtClean="0">
                <a:solidFill>
                  <a:srgbClr val="0070C0"/>
                </a:solidFill>
              </a:rPr>
              <a:t>Engineering Ltd, UK</a:t>
            </a:r>
            <a:endParaRPr lang="en-GB" sz="2000" b="1" dirty="0">
              <a:solidFill>
                <a:srgbClr val="0070C0"/>
              </a:solidFill>
            </a:endParaRPr>
          </a:p>
          <a:p>
            <a:pPr lvl="1"/>
            <a:r>
              <a:rPr lang="en-US" sz="1600" dirty="0"/>
              <a:t>Tesla is an UK magnet building company, started </a:t>
            </a:r>
            <a:r>
              <a:rPr lang="en-US" sz="1600" dirty="0" smtClean="0"/>
              <a:t>in </a:t>
            </a:r>
            <a:r>
              <a:rPr lang="en-US" sz="1600" dirty="0"/>
              <a:t>1973, now with 250 people.</a:t>
            </a:r>
            <a:endParaRPr lang="en-GB" sz="1600" dirty="0"/>
          </a:p>
          <a:p>
            <a:pPr lvl="1"/>
            <a:r>
              <a:rPr lang="en-US" sz="1600" b="1" dirty="0">
                <a:solidFill>
                  <a:srgbClr val="002060"/>
                </a:solidFill>
              </a:rPr>
              <a:t>They provide accelerators, beam lines, magnets, coils with outlets in UK, US, Netherlands and China.</a:t>
            </a:r>
            <a:endParaRPr lang="en-GB" sz="1600" b="1" dirty="0">
              <a:solidFill>
                <a:srgbClr val="002060"/>
              </a:solidFill>
            </a:endParaRPr>
          </a:p>
          <a:p>
            <a:pPr marL="457200" lvl="1" indent="0">
              <a:buNone/>
            </a:pPr>
            <a:r>
              <a:rPr lang="en-US" sz="1600" b="1" dirty="0"/>
              <a:t>Their business strategy is to be the OEM ‘supplier of choice’ and concentrating on their design and production capabilities.</a:t>
            </a:r>
            <a:endParaRPr lang="en-GB" sz="1600" b="1" dirty="0"/>
          </a:p>
          <a:p>
            <a:pPr lvl="1"/>
            <a:r>
              <a:rPr lang="en-US" sz="1600" dirty="0"/>
              <a:t>A key strength is their QA and process QC systems.</a:t>
            </a:r>
            <a:endParaRPr lang="en-GB" sz="1600" dirty="0"/>
          </a:p>
          <a:p>
            <a:pPr lvl="1"/>
            <a:r>
              <a:rPr lang="en-US" sz="1600" b="1" dirty="0">
                <a:solidFill>
                  <a:srgbClr val="002060"/>
                </a:solidFill>
              </a:rPr>
              <a:t>They have produced many magnets for small cyclotrons.</a:t>
            </a:r>
            <a:endParaRPr lang="en-GB" sz="1600" b="1" dirty="0">
              <a:solidFill>
                <a:srgbClr val="002060"/>
              </a:solidFill>
            </a:endParaRPr>
          </a:p>
          <a:p>
            <a:pPr marL="457200" lvl="1" indent="0">
              <a:buNone/>
            </a:pPr>
            <a:r>
              <a:rPr lang="en-US" sz="1600" b="1" dirty="0"/>
              <a:t>They rely heavily on their reputation and getting new ideas from outside the company.</a:t>
            </a:r>
            <a:endParaRPr lang="en-GB" sz="1600" b="1" dirty="0"/>
          </a:p>
          <a:p>
            <a:pPr lvl="1"/>
            <a:r>
              <a:rPr lang="en-US" sz="1600" dirty="0"/>
              <a:t>They need talented people who can work together on different technologies.</a:t>
            </a:r>
            <a:endParaRPr lang="en-GB" sz="1600" dirty="0"/>
          </a:p>
          <a:p>
            <a:pPr lvl="1"/>
            <a:r>
              <a:rPr lang="en-US" sz="1600" dirty="0"/>
              <a:t>They use big software packages for design – ANSYS for mechanical structure and thermal calculations and OPERA for 3D electromagnetism computations.</a:t>
            </a:r>
            <a:endParaRPr lang="en-GB" sz="1600" dirty="0"/>
          </a:p>
          <a:p>
            <a:pPr marL="457200" lvl="1" indent="0">
              <a:buNone/>
            </a:pPr>
            <a:r>
              <a:rPr lang="en-US" sz="1600" b="1" dirty="0"/>
              <a:t>They often install cryogenic systems into their products.</a:t>
            </a:r>
            <a:endParaRPr lang="en-GB" sz="1600" b="1" dirty="0"/>
          </a:p>
          <a:p>
            <a:pPr marL="457200" lvl="1" indent="0">
              <a:buNone/>
            </a:pPr>
            <a:r>
              <a:rPr lang="en-US" sz="1600" b="1" dirty="0">
                <a:solidFill>
                  <a:srgbClr val="002060"/>
                </a:solidFill>
              </a:rPr>
              <a:t>They rely on academics for ideas and always aim for ‘leading edge’ design.</a:t>
            </a:r>
            <a:endParaRPr lang="en-GB" sz="1600" b="1" dirty="0">
              <a:solidFill>
                <a:srgbClr val="002060"/>
              </a:solidFill>
            </a:endParaRPr>
          </a:p>
          <a:p>
            <a:pPr lvl="1"/>
            <a:r>
              <a:rPr lang="en-US" sz="1600" dirty="0"/>
              <a:t>They will try to establish IP.</a:t>
            </a:r>
            <a:endParaRPr lang="en-GB" sz="1600" dirty="0"/>
          </a:p>
          <a:p>
            <a:pPr marL="457200" lvl="1" indent="0">
              <a:buNone/>
            </a:pPr>
            <a:r>
              <a:rPr lang="en-US" sz="1600" b="1" dirty="0"/>
              <a:t>The main growth area is </a:t>
            </a:r>
            <a:r>
              <a:rPr lang="en-US" sz="1600" b="1" dirty="0" smtClean="0"/>
              <a:t>still in </a:t>
            </a:r>
            <a:r>
              <a:rPr lang="en-US" sz="1600" b="1" dirty="0"/>
              <a:t>Europe and also with superconducting magnets.</a:t>
            </a:r>
            <a:endParaRPr lang="en-GB" sz="1600" b="1" dirty="0"/>
          </a:p>
          <a:p>
            <a:pPr lvl="0">
              <a:buFont typeface="Wingdings" pitchFamily="2" charset="2"/>
              <a:buChar char="q"/>
            </a:pPr>
            <a:endParaRPr lang="en-GB" sz="2000" dirty="0"/>
          </a:p>
        </p:txBody>
      </p:sp>
    </p:spTree>
    <p:extLst>
      <p:ext uri="{BB962C8B-B14F-4D97-AF65-F5344CB8AC3E}">
        <p14:creationId xmlns:p14="http://schemas.microsoft.com/office/powerpoint/2010/main" val="1334322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3" name="Content Placeholder 2"/>
          <p:cNvSpPr>
            <a:spLocks noGrp="1"/>
          </p:cNvSpPr>
          <p:nvPr>
            <p:ph idx="1"/>
          </p:nvPr>
        </p:nvSpPr>
        <p:spPr>
          <a:xfrm>
            <a:off x="304800" y="1600200"/>
            <a:ext cx="8382000" cy="5029200"/>
          </a:xfrm>
        </p:spPr>
        <p:txBody>
          <a:bodyPr>
            <a:normAutofit fontScale="92500" lnSpcReduction="20000"/>
          </a:bodyPr>
          <a:lstStyle/>
          <a:p>
            <a:pPr lvl="0">
              <a:buFont typeface="Wingdings" pitchFamily="2" charset="2"/>
              <a:buChar char="q"/>
            </a:pPr>
            <a:r>
              <a:rPr lang="en-US" sz="2000" b="1" dirty="0">
                <a:solidFill>
                  <a:srgbClr val="0070C0"/>
                </a:solidFill>
              </a:rPr>
              <a:t>Richard Johnson - BEST Cyclotron Systems, USA</a:t>
            </a:r>
            <a:endParaRPr lang="en-GB" sz="2000" b="1" dirty="0">
              <a:solidFill>
                <a:srgbClr val="0070C0"/>
              </a:solidFill>
            </a:endParaRPr>
          </a:p>
          <a:p>
            <a:pPr lvl="1"/>
            <a:r>
              <a:rPr lang="en-US" sz="1600" dirty="0"/>
              <a:t>BEST started as a small North American company supplying sources and measurements systems</a:t>
            </a:r>
            <a:endParaRPr lang="en-GB" sz="1600" dirty="0"/>
          </a:p>
          <a:p>
            <a:pPr lvl="1"/>
            <a:r>
              <a:rPr lang="en-US" sz="1600" b="1" dirty="0">
                <a:solidFill>
                  <a:srgbClr val="002060"/>
                </a:solidFill>
              </a:rPr>
              <a:t>Today it is a large international company supplying many products including several cyclotron </a:t>
            </a:r>
            <a:r>
              <a:rPr lang="en-US" sz="1600" b="1" dirty="0" smtClean="0">
                <a:solidFill>
                  <a:srgbClr val="002060"/>
                </a:solidFill>
              </a:rPr>
              <a:t>models</a:t>
            </a:r>
          </a:p>
          <a:p>
            <a:pPr lvl="1"/>
            <a:r>
              <a:rPr lang="en-GB" sz="1600" dirty="0"/>
              <a:t>Ease of </a:t>
            </a:r>
            <a:r>
              <a:rPr lang="en-GB" sz="1600" dirty="0" smtClean="0"/>
              <a:t>operation, Optimize </a:t>
            </a:r>
            <a:r>
              <a:rPr lang="en-GB" sz="1600" dirty="0"/>
              <a:t>energy of cyclotron and design for </a:t>
            </a:r>
            <a:r>
              <a:rPr lang="en-GB" sz="1600" dirty="0" smtClean="0"/>
              <a:t>application, </a:t>
            </a:r>
            <a:r>
              <a:rPr lang="en-GB" sz="1600" b="1" dirty="0" smtClean="0"/>
              <a:t>Integrate </a:t>
            </a:r>
            <a:r>
              <a:rPr lang="en-GB" sz="1600" b="1" dirty="0" err="1"/>
              <a:t>targetry</a:t>
            </a:r>
            <a:r>
              <a:rPr lang="en-GB" sz="1600" b="1" dirty="0"/>
              <a:t> and radiochemistry</a:t>
            </a:r>
            <a:endParaRPr lang="en-US" sz="1600" b="1" dirty="0" smtClean="0"/>
          </a:p>
          <a:p>
            <a:pPr marL="457200" lvl="1" indent="0">
              <a:buNone/>
            </a:pPr>
            <a:endParaRPr lang="en-GB" sz="1600" b="1" dirty="0" smtClean="0"/>
          </a:p>
          <a:p>
            <a:pPr marL="457200" lvl="1" indent="0">
              <a:buNone/>
            </a:pPr>
            <a:r>
              <a:rPr lang="en-GB" sz="1600" b="1" dirty="0" smtClean="0">
                <a:solidFill>
                  <a:srgbClr val="002060"/>
                </a:solidFill>
              </a:rPr>
              <a:t>Team </a:t>
            </a:r>
            <a:r>
              <a:rPr lang="en-GB" sz="1600" b="1" dirty="0">
                <a:solidFill>
                  <a:srgbClr val="002060"/>
                </a:solidFill>
              </a:rPr>
              <a:t>Best supplies radioisotope production systems. Production </a:t>
            </a:r>
            <a:r>
              <a:rPr lang="en-GB" sz="1600" b="1" dirty="0" smtClean="0">
                <a:solidFill>
                  <a:srgbClr val="002060"/>
                </a:solidFill>
              </a:rPr>
              <a:t>targets, Radiochemical</a:t>
            </a:r>
            <a:endParaRPr lang="en-GB" sz="1600" b="1" dirty="0">
              <a:solidFill>
                <a:srgbClr val="002060"/>
              </a:solidFill>
            </a:endParaRPr>
          </a:p>
          <a:p>
            <a:pPr marL="457200" lvl="1" indent="0">
              <a:buNone/>
            </a:pPr>
            <a:r>
              <a:rPr lang="en-GB" sz="1600" b="1" dirty="0" smtClean="0">
                <a:solidFill>
                  <a:srgbClr val="002060"/>
                </a:solidFill>
              </a:rPr>
              <a:t> separation , Target </a:t>
            </a:r>
            <a:r>
              <a:rPr lang="en-GB" sz="1600" b="1" dirty="0">
                <a:solidFill>
                  <a:srgbClr val="002060"/>
                </a:solidFill>
              </a:rPr>
              <a:t>material and target reprocessing </a:t>
            </a:r>
            <a:r>
              <a:rPr lang="en-GB" sz="1600" b="1" dirty="0" smtClean="0">
                <a:solidFill>
                  <a:srgbClr val="002060"/>
                </a:solidFill>
              </a:rPr>
              <a:t>, Site </a:t>
            </a:r>
            <a:r>
              <a:rPr lang="en-GB" sz="1600" b="1" dirty="0">
                <a:solidFill>
                  <a:srgbClr val="002060"/>
                </a:solidFill>
              </a:rPr>
              <a:t>design licensing</a:t>
            </a:r>
          </a:p>
          <a:p>
            <a:pPr marL="457200" lvl="1" indent="0">
              <a:buNone/>
            </a:pPr>
            <a:endParaRPr lang="en-US" sz="1600" b="1" dirty="0" smtClean="0"/>
          </a:p>
          <a:p>
            <a:pPr marL="457200" lvl="1" indent="0">
              <a:buNone/>
            </a:pPr>
            <a:r>
              <a:rPr lang="en-US" sz="1600" b="1" dirty="0" smtClean="0"/>
              <a:t>Strategy</a:t>
            </a:r>
            <a:endParaRPr lang="en-GB" sz="1600" b="1" dirty="0"/>
          </a:p>
          <a:p>
            <a:pPr marL="457200" lvl="1" indent="0">
              <a:buNone/>
            </a:pPr>
            <a:endParaRPr lang="en-US" sz="1000" b="1" dirty="0" smtClean="0"/>
          </a:p>
          <a:p>
            <a:pPr marL="457200" lvl="1" indent="0">
              <a:buNone/>
            </a:pPr>
            <a:r>
              <a:rPr lang="en-US" sz="1600" b="1" dirty="0" smtClean="0">
                <a:solidFill>
                  <a:srgbClr val="002060"/>
                </a:solidFill>
              </a:rPr>
              <a:t>The </a:t>
            </a:r>
            <a:r>
              <a:rPr lang="en-US" sz="1600" b="1" dirty="0">
                <a:solidFill>
                  <a:srgbClr val="002060"/>
                </a:solidFill>
              </a:rPr>
              <a:t>company’s strategy is to provide complete patient treatment facilities based on radiotherapy which still remains largely unmet around the </a:t>
            </a:r>
            <a:r>
              <a:rPr lang="en-US" sz="1600" b="1" dirty="0" smtClean="0">
                <a:solidFill>
                  <a:srgbClr val="002060"/>
                </a:solidFill>
              </a:rPr>
              <a:t>world</a:t>
            </a:r>
          </a:p>
          <a:p>
            <a:pPr marL="457200" lvl="1" indent="0">
              <a:buNone/>
            </a:pPr>
            <a:endParaRPr lang="en-GB" sz="1000" b="1" dirty="0"/>
          </a:p>
          <a:p>
            <a:pPr lvl="1"/>
            <a:r>
              <a:rPr lang="en-US" sz="1600" b="1" dirty="0"/>
              <a:t>This means combining nuclear medicine imaging with </a:t>
            </a:r>
            <a:r>
              <a:rPr lang="en-US" sz="1600" b="1" dirty="0" smtClean="0"/>
              <a:t>radiotherapy</a:t>
            </a:r>
          </a:p>
          <a:p>
            <a:pPr lvl="1"/>
            <a:r>
              <a:rPr lang="en-US" sz="1600" dirty="0" smtClean="0"/>
              <a:t>Diagnostics </a:t>
            </a:r>
            <a:r>
              <a:rPr lang="en-US" sz="1600" dirty="0"/>
              <a:t>and treatment care</a:t>
            </a:r>
          </a:p>
          <a:p>
            <a:pPr lvl="1"/>
            <a:r>
              <a:rPr lang="en-US" sz="1600" dirty="0"/>
              <a:t>Dementia is a big </a:t>
            </a:r>
            <a:r>
              <a:rPr lang="en-US" sz="1600" dirty="0" smtClean="0"/>
              <a:t>problem</a:t>
            </a:r>
          </a:p>
          <a:p>
            <a:pPr lvl="1"/>
            <a:r>
              <a:rPr lang="en-US" sz="1600" dirty="0" smtClean="0"/>
              <a:t>They are keen to involve external experts</a:t>
            </a:r>
          </a:p>
          <a:p>
            <a:pPr marL="457200" lvl="1" indent="0">
              <a:buNone/>
            </a:pPr>
            <a:endParaRPr lang="en-GB" sz="1000" dirty="0"/>
          </a:p>
          <a:p>
            <a:pPr marL="457200" lvl="1" indent="0">
              <a:buNone/>
            </a:pPr>
            <a:r>
              <a:rPr lang="en-US" sz="1600" b="1" baseline="30000" dirty="0">
                <a:solidFill>
                  <a:srgbClr val="002060"/>
                </a:solidFill>
              </a:rPr>
              <a:t>99m</a:t>
            </a:r>
            <a:r>
              <a:rPr lang="en-US" sz="1600" b="1" dirty="0">
                <a:solidFill>
                  <a:srgbClr val="002060"/>
                </a:solidFill>
              </a:rPr>
              <a:t>Tc is a big opportunity, also </a:t>
            </a:r>
            <a:r>
              <a:rPr lang="en-US" sz="1600" b="1" baseline="30000" dirty="0">
                <a:solidFill>
                  <a:srgbClr val="002060"/>
                </a:solidFill>
              </a:rPr>
              <a:t>68</a:t>
            </a:r>
            <a:r>
              <a:rPr lang="en-US" sz="1600" b="1" dirty="0">
                <a:solidFill>
                  <a:srgbClr val="002060"/>
                </a:solidFill>
              </a:rPr>
              <a:t>Ga will be widely used and they have a cyclotron model suitable for producing </a:t>
            </a:r>
            <a:r>
              <a:rPr lang="en-US" sz="1600" b="1" baseline="30000" dirty="0">
                <a:solidFill>
                  <a:srgbClr val="002060"/>
                </a:solidFill>
              </a:rPr>
              <a:t>82</a:t>
            </a:r>
            <a:r>
              <a:rPr lang="en-US" sz="1600" b="1" dirty="0">
                <a:solidFill>
                  <a:srgbClr val="002060"/>
                </a:solidFill>
              </a:rPr>
              <a:t>Sr</a:t>
            </a:r>
            <a:endParaRPr lang="en-GB" sz="1600" b="1" dirty="0">
              <a:solidFill>
                <a:srgbClr val="002060"/>
              </a:solidFill>
            </a:endParaRPr>
          </a:p>
          <a:p>
            <a:pPr lvl="0">
              <a:buFont typeface="Wingdings" pitchFamily="2" charset="2"/>
              <a:buChar char="q"/>
            </a:pPr>
            <a:endParaRPr lang="en-GB" sz="2000" dirty="0"/>
          </a:p>
        </p:txBody>
      </p:sp>
    </p:spTree>
    <p:extLst>
      <p:ext uri="{BB962C8B-B14F-4D97-AF65-F5344CB8AC3E}">
        <p14:creationId xmlns:p14="http://schemas.microsoft.com/office/powerpoint/2010/main" val="1334322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629400" cy="1447800"/>
          </a:xfrm>
        </p:spPr>
        <p:txBody>
          <a:bodyPr/>
          <a:lstStyle/>
          <a:p>
            <a:r>
              <a:rPr lang="en-GB" sz="3200" dirty="0" smtClean="0"/>
              <a:t> </a:t>
            </a:r>
            <a:br>
              <a:rPr lang="en-GB" sz="3200" dirty="0" smtClean="0"/>
            </a:br>
            <a:r>
              <a:rPr lang="en-GB" sz="3200" dirty="0" smtClean="0">
                <a:solidFill>
                  <a:srgbClr val="C00000"/>
                </a:solidFill>
              </a:rPr>
              <a:t>99mTc </a:t>
            </a:r>
            <a:r>
              <a:rPr lang="en-GB" sz="3200" dirty="0">
                <a:solidFill>
                  <a:srgbClr val="C00000"/>
                </a:solidFill>
              </a:rPr>
              <a:t>– </a:t>
            </a:r>
            <a:r>
              <a:rPr lang="en-GB" sz="3200" dirty="0" smtClean="0">
                <a:solidFill>
                  <a:srgbClr val="C00000"/>
                </a:solidFill>
              </a:rPr>
              <a:t>themes </a:t>
            </a:r>
            <a:r>
              <a:rPr lang="en-GB" sz="3200" dirty="0">
                <a:solidFill>
                  <a:srgbClr val="C00000"/>
                </a:solidFill>
              </a:rPr>
              <a:t>arising </a:t>
            </a:r>
            <a:r>
              <a:rPr lang="en-GB" sz="3200" dirty="0" smtClean="0">
                <a:solidFill>
                  <a:srgbClr val="C00000"/>
                </a:solidFill>
              </a:rPr>
              <a:t>                   from </a:t>
            </a:r>
            <a:r>
              <a:rPr lang="en-GB" sz="3200" dirty="0">
                <a:solidFill>
                  <a:srgbClr val="C00000"/>
                </a:solidFill>
              </a:rPr>
              <a:t>the discussion</a:t>
            </a:r>
            <a:r>
              <a:rPr lang="en-GB" dirty="0" smtClean="0"/>
              <a:t>	</a:t>
            </a:r>
            <a:endParaRPr lang="en-GB" dirty="0"/>
          </a:p>
        </p:txBody>
      </p:sp>
      <p:sp>
        <p:nvSpPr>
          <p:cNvPr id="3" name="Content Placeholder 2"/>
          <p:cNvSpPr>
            <a:spLocks noGrp="1"/>
          </p:cNvSpPr>
          <p:nvPr>
            <p:ph idx="1"/>
          </p:nvPr>
        </p:nvSpPr>
        <p:spPr>
          <a:xfrm>
            <a:off x="304800" y="1524000"/>
            <a:ext cx="8382000" cy="5334000"/>
          </a:xfrm>
        </p:spPr>
        <p:txBody>
          <a:bodyPr>
            <a:normAutofit fontScale="70000" lnSpcReduction="20000"/>
          </a:bodyPr>
          <a:lstStyle/>
          <a:p>
            <a:r>
              <a:rPr lang="en-GB" dirty="0" smtClean="0">
                <a:solidFill>
                  <a:srgbClr val="C00000"/>
                </a:solidFill>
                <a:ea typeface="Calibri"/>
                <a:cs typeface="Times New Roman"/>
              </a:rPr>
              <a:t>There </a:t>
            </a:r>
            <a:r>
              <a:rPr lang="en-GB" dirty="0">
                <a:solidFill>
                  <a:srgbClr val="C00000"/>
                </a:solidFill>
                <a:ea typeface="Calibri"/>
                <a:cs typeface="Times New Roman"/>
              </a:rPr>
              <a:t>are systematic problems </a:t>
            </a:r>
            <a:r>
              <a:rPr lang="en-GB" dirty="0">
                <a:solidFill>
                  <a:srgbClr val="002060"/>
                </a:solidFill>
                <a:ea typeface="Calibri"/>
                <a:cs typeface="Times New Roman"/>
              </a:rPr>
              <a:t>in the global supply chain for medical </a:t>
            </a:r>
            <a:r>
              <a:rPr lang="en-GB" dirty="0" smtClean="0">
                <a:solidFill>
                  <a:srgbClr val="002060"/>
                </a:solidFill>
                <a:ea typeface="Calibri"/>
                <a:cs typeface="Times New Roman"/>
              </a:rPr>
              <a:t>radioisotopes as </a:t>
            </a:r>
            <a:r>
              <a:rPr lang="en-GB" dirty="0">
                <a:solidFill>
                  <a:srgbClr val="002060"/>
                </a:solidFill>
                <a:ea typeface="Calibri"/>
                <a:cs typeface="Times New Roman"/>
              </a:rPr>
              <a:t>99Mo is at present produced exclusively in a small number of research nuclear reactors </a:t>
            </a:r>
            <a:r>
              <a:rPr lang="en-GB" dirty="0" smtClean="0">
                <a:solidFill>
                  <a:srgbClr val="002060"/>
                </a:solidFill>
                <a:ea typeface="Calibri"/>
                <a:cs typeface="Times New Roman"/>
              </a:rPr>
              <a:t>(from </a:t>
            </a:r>
            <a:r>
              <a:rPr lang="en-GB" dirty="0">
                <a:solidFill>
                  <a:srgbClr val="002060"/>
                </a:solidFill>
                <a:ea typeface="Calibri"/>
                <a:cs typeface="Times New Roman"/>
              </a:rPr>
              <a:t>the fission of uranium-235 </a:t>
            </a:r>
            <a:r>
              <a:rPr lang="en-GB" dirty="0" smtClean="0">
                <a:solidFill>
                  <a:srgbClr val="002060"/>
                </a:solidFill>
                <a:ea typeface="Calibri"/>
                <a:cs typeface="Times New Roman"/>
              </a:rPr>
              <a:t>targets)  </a:t>
            </a:r>
            <a:r>
              <a:rPr lang="en-GB" dirty="0">
                <a:solidFill>
                  <a:srgbClr val="002060"/>
                </a:solidFill>
                <a:ea typeface="Calibri"/>
                <a:cs typeface="Times New Roman"/>
              </a:rPr>
              <a:t>most of which are &gt;40 years </a:t>
            </a:r>
            <a:r>
              <a:rPr lang="en-GB" dirty="0" smtClean="0">
                <a:solidFill>
                  <a:srgbClr val="002060"/>
                </a:solidFill>
                <a:ea typeface="Calibri"/>
                <a:cs typeface="Times New Roman"/>
              </a:rPr>
              <a:t>old and some may cease </a:t>
            </a:r>
            <a:r>
              <a:rPr lang="en-GB" dirty="0">
                <a:solidFill>
                  <a:srgbClr val="002060"/>
                </a:solidFill>
                <a:ea typeface="Calibri"/>
                <a:cs typeface="Times New Roman"/>
              </a:rPr>
              <a:t>production permanently at the end of 2015 and 2016 </a:t>
            </a:r>
            <a:r>
              <a:rPr lang="en-GB" dirty="0" smtClean="0">
                <a:solidFill>
                  <a:srgbClr val="002060"/>
                </a:solidFill>
                <a:ea typeface="Calibri"/>
                <a:cs typeface="Times New Roman"/>
              </a:rPr>
              <a:t>respectively</a:t>
            </a:r>
          </a:p>
          <a:p>
            <a:r>
              <a:rPr lang="en-GB" b="1" dirty="0">
                <a:solidFill>
                  <a:srgbClr val="C00000"/>
                </a:solidFill>
                <a:ea typeface="Calibri"/>
                <a:cs typeface="Times New Roman"/>
              </a:rPr>
              <a:t>The economic model </a:t>
            </a:r>
            <a:r>
              <a:rPr lang="en-GB" b="1" dirty="0">
                <a:solidFill>
                  <a:srgbClr val="002060"/>
                </a:solidFill>
                <a:ea typeface="Calibri"/>
                <a:cs typeface="Times New Roman"/>
              </a:rPr>
              <a:t>of medical radioisotope production is poorly developed </a:t>
            </a:r>
            <a:r>
              <a:rPr lang="en-GB" dirty="0" smtClean="0">
                <a:solidFill>
                  <a:srgbClr val="0070C0"/>
                </a:solidFill>
                <a:ea typeface="Calibri"/>
                <a:cs typeface="Times New Roman"/>
              </a:rPr>
              <a:t>(difficult </a:t>
            </a:r>
            <a:r>
              <a:rPr lang="en-GB" dirty="0" smtClean="0">
                <a:ea typeface="Calibri"/>
                <a:cs typeface="Times New Roman"/>
              </a:rPr>
              <a:t>to </a:t>
            </a:r>
            <a:r>
              <a:rPr lang="en-GB" dirty="0">
                <a:ea typeface="Calibri"/>
                <a:cs typeface="Times New Roman"/>
              </a:rPr>
              <a:t>recover the full cost of developing any new radiopharmaceutical to the level of marketing </a:t>
            </a:r>
            <a:r>
              <a:rPr lang="en-GB" dirty="0" smtClean="0">
                <a:ea typeface="Calibri"/>
                <a:cs typeface="Times New Roman"/>
              </a:rPr>
              <a:t>authorisation)</a:t>
            </a:r>
            <a:endParaRPr lang="en-GB" b="1" dirty="0" smtClean="0">
              <a:solidFill>
                <a:srgbClr val="002060"/>
              </a:solidFill>
              <a:ea typeface="Calibri"/>
              <a:cs typeface="Times New Roman"/>
            </a:endParaRPr>
          </a:p>
          <a:p>
            <a:r>
              <a:rPr lang="en-GB" dirty="0">
                <a:solidFill>
                  <a:srgbClr val="C00000"/>
                </a:solidFill>
                <a:ea typeface="Calibri"/>
                <a:cs typeface="Times New Roman"/>
              </a:rPr>
              <a:t>The model of cyclotron-based manufacture of 99mTc from 100Mo is </a:t>
            </a:r>
            <a:r>
              <a:rPr lang="en-GB" dirty="0">
                <a:solidFill>
                  <a:srgbClr val="002060"/>
                </a:solidFill>
                <a:ea typeface="Calibri"/>
                <a:cs typeface="Times New Roman"/>
              </a:rPr>
              <a:t>one that is being developed and evaluated </a:t>
            </a:r>
            <a:r>
              <a:rPr lang="en-GB" dirty="0" smtClean="0">
                <a:solidFill>
                  <a:srgbClr val="002060"/>
                </a:solidFill>
                <a:ea typeface="Calibri"/>
                <a:cs typeface="Times New Roman"/>
              </a:rPr>
              <a:t>e.g. in </a:t>
            </a:r>
            <a:r>
              <a:rPr lang="en-GB" dirty="0">
                <a:solidFill>
                  <a:srgbClr val="002060"/>
                </a:solidFill>
                <a:ea typeface="Calibri"/>
                <a:cs typeface="Times New Roman"/>
              </a:rPr>
              <a:t>Canada </a:t>
            </a:r>
            <a:r>
              <a:rPr lang="en-GB" dirty="0" smtClean="0">
                <a:solidFill>
                  <a:srgbClr val="002060"/>
                </a:solidFill>
                <a:ea typeface="Calibri"/>
                <a:cs typeface="Times New Roman"/>
              </a:rPr>
              <a:t>and </a:t>
            </a:r>
            <a:r>
              <a:rPr lang="en-GB" dirty="0">
                <a:solidFill>
                  <a:srgbClr val="002060"/>
                </a:solidFill>
                <a:ea typeface="Calibri"/>
                <a:cs typeface="Times New Roman"/>
              </a:rPr>
              <a:t>requires high-energy cyclotrons </a:t>
            </a:r>
            <a:r>
              <a:rPr lang="en-GB" dirty="0" smtClean="0">
                <a:solidFill>
                  <a:srgbClr val="002060"/>
                </a:solidFill>
                <a:ea typeface="Calibri"/>
                <a:cs typeface="Times New Roman"/>
              </a:rPr>
              <a:t>and investment in infrastructure</a:t>
            </a:r>
          </a:p>
          <a:p>
            <a:r>
              <a:rPr lang="en-GB" b="1" dirty="0">
                <a:solidFill>
                  <a:srgbClr val="002060"/>
                </a:solidFill>
                <a:ea typeface="Calibri"/>
                <a:cs typeface="Times New Roman"/>
              </a:rPr>
              <a:t>The </a:t>
            </a:r>
            <a:r>
              <a:rPr lang="en-GB" b="1" dirty="0" err="1">
                <a:solidFill>
                  <a:srgbClr val="002060"/>
                </a:solidFill>
                <a:ea typeface="Calibri"/>
                <a:cs typeface="Times New Roman"/>
              </a:rPr>
              <a:t>radionuclidic</a:t>
            </a:r>
            <a:r>
              <a:rPr lang="en-GB" b="1" dirty="0">
                <a:solidFill>
                  <a:srgbClr val="002060"/>
                </a:solidFill>
                <a:ea typeface="Calibri"/>
                <a:cs typeface="Times New Roman"/>
              </a:rPr>
              <a:t> purity of cyclotron-produced 99mTc is </a:t>
            </a:r>
            <a:r>
              <a:rPr lang="en-GB" b="1" dirty="0" smtClean="0">
                <a:solidFill>
                  <a:srgbClr val="002060"/>
                </a:solidFill>
                <a:ea typeface="Calibri"/>
                <a:cs typeface="Times New Roman"/>
              </a:rPr>
              <a:t>reasonably well </a:t>
            </a:r>
            <a:r>
              <a:rPr lang="en-GB" b="1" dirty="0">
                <a:solidFill>
                  <a:srgbClr val="002060"/>
                </a:solidFill>
                <a:ea typeface="Calibri"/>
                <a:cs typeface="Times New Roman"/>
              </a:rPr>
              <a:t>understood</a:t>
            </a:r>
            <a:r>
              <a:rPr lang="en-GB" dirty="0">
                <a:solidFill>
                  <a:srgbClr val="002060"/>
                </a:solidFill>
                <a:ea typeface="Calibri"/>
                <a:cs typeface="Times New Roman"/>
              </a:rPr>
              <a:t>. </a:t>
            </a:r>
            <a:r>
              <a:rPr lang="en-GB" dirty="0">
                <a:ea typeface="Calibri"/>
                <a:cs typeface="Times New Roman"/>
              </a:rPr>
              <a:t>Small amounts of 93Tc, 94mTc, 94Tc, 95Tc, and 96Tc impurities may be </a:t>
            </a:r>
            <a:r>
              <a:rPr lang="en-GB" dirty="0" smtClean="0">
                <a:ea typeface="Calibri"/>
                <a:cs typeface="Times New Roman"/>
              </a:rPr>
              <a:t>present </a:t>
            </a:r>
            <a:r>
              <a:rPr lang="en-GB" dirty="0">
                <a:ea typeface="Calibri"/>
                <a:cs typeface="Times New Roman"/>
              </a:rPr>
              <a:t>in variable amounts </a:t>
            </a:r>
            <a:r>
              <a:rPr lang="en-GB" dirty="0" smtClean="0">
                <a:ea typeface="Calibri"/>
                <a:cs typeface="Times New Roman"/>
              </a:rPr>
              <a:t> </a:t>
            </a:r>
          </a:p>
          <a:p>
            <a:r>
              <a:rPr lang="en-GB" b="1" dirty="0">
                <a:solidFill>
                  <a:srgbClr val="C00000"/>
                </a:solidFill>
                <a:ea typeface="Calibri"/>
                <a:cs typeface="Times New Roman"/>
              </a:rPr>
              <a:t>The position relating to the regulatory approval </a:t>
            </a:r>
            <a:r>
              <a:rPr lang="en-GB" dirty="0">
                <a:solidFill>
                  <a:srgbClr val="C00000"/>
                </a:solidFill>
                <a:ea typeface="Calibri"/>
                <a:cs typeface="Times New Roman"/>
              </a:rPr>
              <a:t>of cyclotron produced 99mTc radiopharmaceuticals is unclear </a:t>
            </a:r>
            <a:endParaRPr lang="en-GB" dirty="0" smtClean="0">
              <a:solidFill>
                <a:srgbClr val="C00000"/>
              </a:solidFill>
              <a:ea typeface="Calibri"/>
              <a:cs typeface="Times New Roman"/>
            </a:endParaRPr>
          </a:p>
          <a:p>
            <a:r>
              <a:rPr lang="en-GB" dirty="0">
                <a:ea typeface="Calibri"/>
                <a:cs typeface="Times New Roman"/>
              </a:rPr>
              <a:t>The radioactive waste implications of routine cyclotron production of 99mTc have not been quantified</a:t>
            </a:r>
            <a:endParaRPr lang="en-GB" dirty="0" smtClean="0">
              <a:solidFill>
                <a:srgbClr val="C00000"/>
              </a:solidFill>
              <a:ea typeface="Calibri"/>
              <a:cs typeface="Times New Roman"/>
            </a:endParaRPr>
          </a:p>
          <a:p>
            <a:endParaRPr lang="en-GB" dirty="0"/>
          </a:p>
        </p:txBody>
      </p:sp>
    </p:spTree>
    <p:extLst>
      <p:ext uri="{BB962C8B-B14F-4D97-AF65-F5344CB8AC3E}">
        <p14:creationId xmlns:p14="http://schemas.microsoft.com/office/powerpoint/2010/main" val="1967414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400800" cy="2057400"/>
          </a:xfrm>
        </p:spPr>
        <p:txBody>
          <a:bodyPr/>
          <a:lstStyle/>
          <a:p>
            <a:r>
              <a:rPr lang="en-GB" sz="2000" dirty="0" smtClean="0"/>
              <a:t/>
            </a:r>
            <a:br>
              <a:rPr lang="en-GB" sz="2000" dirty="0" smtClean="0"/>
            </a:br>
            <a:r>
              <a:rPr lang="en-GB" sz="2000" dirty="0"/>
              <a:t/>
            </a:r>
            <a:br>
              <a:rPr lang="en-GB" sz="2000" dirty="0"/>
            </a:br>
            <a:r>
              <a:rPr lang="en-GB" sz="2000" b="1" dirty="0" smtClean="0">
                <a:solidFill>
                  <a:srgbClr val="C00000"/>
                </a:solidFill>
              </a:rPr>
              <a:t>Workshop with industry organised jointly through WP4 </a:t>
            </a:r>
            <a:r>
              <a:rPr lang="en-GB" sz="2000" b="1" dirty="0">
                <a:solidFill>
                  <a:srgbClr val="C00000"/>
                </a:solidFill>
              </a:rPr>
              <a:t>(Accelerator Applications</a:t>
            </a:r>
            <a:r>
              <a:rPr lang="en-GB" sz="2000" b="1" dirty="0" smtClean="0">
                <a:solidFill>
                  <a:srgbClr val="C00000"/>
                </a:solidFill>
              </a:rPr>
              <a:t>) </a:t>
            </a:r>
            <a:r>
              <a:rPr lang="en-GB" sz="2000" b="1" dirty="0">
                <a:solidFill>
                  <a:srgbClr val="C00000"/>
                </a:solidFill>
              </a:rPr>
              <a:t>and </a:t>
            </a:r>
            <a:r>
              <a:rPr lang="en-GB" sz="2000" b="1" dirty="0" smtClean="0">
                <a:solidFill>
                  <a:srgbClr val="C00000"/>
                </a:solidFill>
              </a:rPr>
              <a:t>WP2 </a:t>
            </a:r>
            <a:r>
              <a:rPr lang="en-GB" sz="2000" b="1" dirty="0">
                <a:solidFill>
                  <a:srgbClr val="C00000"/>
                </a:solidFill>
              </a:rPr>
              <a:t>(</a:t>
            </a:r>
            <a:r>
              <a:rPr lang="en-GB" sz="2000" b="1" dirty="0" smtClean="0">
                <a:solidFill>
                  <a:srgbClr val="C00000"/>
                </a:solidFill>
              </a:rPr>
              <a:t>Catalysing Innovation</a:t>
            </a:r>
            <a:r>
              <a:rPr lang="en-GB" sz="2000" b="1" dirty="0">
                <a:solidFill>
                  <a:srgbClr val="C00000"/>
                </a:solidFill>
              </a:rPr>
              <a:t>) </a:t>
            </a:r>
            <a:r>
              <a:rPr lang="en-GB" sz="2000" b="1" dirty="0" smtClean="0">
                <a:solidFill>
                  <a:srgbClr val="C00000"/>
                </a:solidFill>
              </a:rPr>
              <a:t> </a:t>
            </a:r>
            <a:r>
              <a:rPr lang="en-GB" dirty="0" smtClean="0"/>
              <a:t>	</a:t>
            </a:r>
            <a:endParaRPr lang="en-GB" dirty="0"/>
          </a:p>
        </p:txBody>
      </p:sp>
      <p:sp>
        <p:nvSpPr>
          <p:cNvPr id="3" name="Content Placeholder 2"/>
          <p:cNvSpPr>
            <a:spLocks noGrp="1"/>
          </p:cNvSpPr>
          <p:nvPr>
            <p:ph idx="1"/>
          </p:nvPr>
        </p:nvSpPr>
        <p:spPr>
          <a:xfrm>
            <a:off x="228600" y="1524000"/>
            <a:ext cx="8686800" cy="5181600"/>
          </a:xfrm>
        </p:spPr>
        <p:txBody>
          <a:bodyPr>
            <a:normAutofit fontScale="40000" lnSpcReduction="20000"/>
          </a:bodyPr>
          <a:lstStyle/>
          <a:p>
            <a:pPr algn="just">
              <a:spcBef>
                <a:spcPts val="200"/>
              </a:spcBef>
              <a:spcAft>
                <a:spcPts val="200"/>
              </a:spcAft>
            </a:pPr>
            <a:endParaRPr lang="en-GB" b="1" dirty="0" smtClean="0">
              <a:solidFill>
                <a:srgbClr val="00B0F0"/>
              </a:solidFill>
              <a:latin typeface="Times New Roman"/>
              <a:ea typeface="Times New Roman"/>
            </a:endParaRPr>
          </a:p>
          <a:p>
            <a:pPr algn="just">
              <a:lnSpc>
                <a:spcPct val="115000"/>
              </a:lnSpc>
              <a:spcAft>
                <a:spcPts val="1000"/>
              </a:spcAft>
              <a:buFont typeface="Wingdings" pitchFamily="2" charset="2"/>
              <a:buChar char="q"/>
            </a:pPr>
            <a:r>
              <a:rPr lang="en-GB" sz="4400" b="1" dirty="0">
                <a:solidFill>
                  <a:srgbClr val="C00000"/>
                </a:solidFill>
                <a:ea typeface="Calibri"/>
                <a:cs typeface="Times New Roman"/>
              </a:rPr>
              <a:t>The workshop </a:t>
            </a:r>
            <a:r>
              <a:rPr lang="en-GB" sz="4400" b="1" dirty="0" smtClean="0">
                <a:solidFill>
                  <a:srgbClr val="C00000"/>
                </a:solidFill>
                <a:ea typeface="Calibri"/>
                <a:cs typeface="Times New Roman"/>
              </a:rPr>
              <a:t>brought together </a:t>
            </a:r>
            <a:r>
              <a:rPr lang="en-GB" sz="4400" b="1" dirty="0">
                <a:solidFill>
                  <a:srgbClr val="C00000"/>
                </a:solidFill>
                <a:ea typeface="Calibri"/>
                <a:cs typeface="Times New Roman"/>
              </a:rPr>
              <a:t>industry, clinicians and academia </a:t>
            </a:r>
            <a:r>
              <a:rPr lang="en-GB" sz="4400" b="1" dirty="0">
                <a:ea typeface="Calibri"/>
                <a:cs typeface="Times New Roman"/>
              </a:rPr>
              <a:t>to explore how accelerator technologies can be applied to future medical isotope production needs, including:</a:t>
            </a:r>
            <a:endParaRPr lang="en-GB" sz="4400" dirty="0">
              <a:ea typeface="Calibri"/>
              <a:cs typeface="Times New Roman"/>
            </a:endParaRPr>
          </a:p>
          <a:p>
            <a:pPr lvl="1">
              <a:lnSpc>
                <a:spcPct val="115000"/>
              </a:lnSpc>
              <a:buFont typeface="Symbol"/>
              <a:buChar char=""/>
            </a:pPr>
            <a:r>
              <a:rPr lang="en-GB" sz="4000" dirty="0">
                <a:solidFill>
                  <a:srgbClr val="0070C0"/>
                </a:solidFill>
                <a:ea typeface="Calibri"/>
                <a:cs typeface="Times New Roman"/>
              </a:rPr>
              <a:t>99mTc production methods</a:t>
            </a:r>
          </a:p>
          <a:p>
            <a:pPr lvl="1">
              <a:lnSpc>
                <a:spcPct val="115000"/>
              </a:lnSpc>
              <a:buFont typeface="Symbol"/>
              <a:buChar char=""/>
            </a:pPr>
            <a:r>
              <a:rPr lang="en-GB" sz="4000" dirty="0">
                <a:solidFill>
                  <a:srgbClr val="0070C0"/>
                </a:solidFill>
                <a:ea typeface="Calibri"/>
                <a:cs typeface="Times New Roman"/>
              </a:rPr>
              <a:t>Novel compact accelerator technologies</a:t>
            </a:r>
          </a:p>
          <a:p>
            <a:pPr lvl="1">
              <a:lnSpc>
                <a:spcPct val="115000"/>
              </a:lnSpc>
              <a:spcAft>
                <a:spcPts val="1000"/>
              </a:spcAft>
              <a:buFont typeface="Symbol"/>
              <a:buChar char=""/>
            </a:pPr>
            <a:r>
              <a:rPr lang="en-GB" sz="4000" dirty="0">
                <a:solidFill>
                  <a:srgbClr val="0070C0"/>
                </a:solidFill>
                <a:ea typeface="Calibri"/>
                <a:cs typeface="Times New Roman"/>
              </a:rPr>
              <a:t>Novel irradiation methods</a:t>
            </a:r>
          </a:p>
          <a:p>
            <a:pPr algn="just">
              <a:lnSpc>
                <a:spcPct val="115000"/>
              </a:lnSpc>
              <a:spcAft>
                <a:spcPts val="1000"/>
              </a:spcAft>
              <a:buFont typeface="Wingdings" pitchFamily="2" charset="2"/>
              <a:buChar char="q"/>
            </a:pPr>
            <a:r>
              <a:rPr lang="en-GB" sz="4400" b="1" dirty="0">
                <a:ea typeface="Calibri"/>
                <a:cs typeface="Times New Roman"/>
              </a:rPr>
              <a:t>The aim of the workshop </a:t>
            </a:r>
            <a:endParaRPr lang="en-GB" sz="4400" b="1" dirty="0" smtClean="0">
              <a:ea typeface="Calibri"/>
              <a:cs typeface="Times New Roman"/>
            </a:endParaRPr>
          </a:p>
          <a:p>
            <a:pPr lvl="1" algn="just">
              <a:lnSpc>
                <a:spcPct val="115000"/>
              </a:lnSpc>
              <a:spcAft>
                <a:spcPts val="1000"/>
              </a:spcAft>
              <a:buFont typeface="Wingdings" pitchFamily="2" charset="2"/>
              <a:buChar char="§"/>
            </a:pPr>
            <a:r>
              <a:rPr lang="en-GB" sz="4000" b="1" dirty="0" smtClean="0">
                <a:solidFill>
                  <a:srgbClr val="0070C0"/>
                </a:solidFill>
                <a:ea typeface="Calibri"/>
                <a:cs typeface="Times New Roman"/>
              </a:rPr>
              <a:t>review </a:t>
            </a:r>
            <a:r>
              <a:rPr lang="en-GB" sz="4000" b="1" dirty="0">
                <a:solidFill>
                  <a:srgbClr val="0070C0"/>
                </a:solidFill>
                <a:ea typeface="Calibri"/>
                <a:cs typeface="Times New Roman"/>
              </a:rPr>
              <a:t>the state of the art of novel accelerator technologies for production of radioisotopes for medicine </a:t>
            </a:r>
            <a:r>
              <a:rPr lang="en-GB" sz="4000" b="1" dirty="0" smtClean="0">
                <a:solidFill>
                  <a:srgbClr val="0070C0"/>
                </a:solidFill>
                <a:ea typeface="Calibri"/>
                <a:cs typeface="Times New Roman"/>
              </a:rPr>
              <a:t> - </a:t>
            </a:r>
            <a:r>
              <a:rPr lang="en-GB" sz="4000" b="1" dirty="0" smtClean="0">
                <a:solidFill>
                  <a:srgbClr val="C00000"/>
                </a:solidFill>
                <a:ea typeface="Calibri"/>
                <a:cs typeface="Times New Roman"/>
              </a:rPr>
              <a:t>scientific committee </a:t>
            </a:r>
            <a:endParaRPr lang="en-GB" sz="4000" dirty="0" smtClean="0">
              <a:solidFill>
                <a:srgbClr val="0070C0"/>
              </a:solidFill>
              <a:ea typeface="Calibri"/>
              <a:cs typeface="Times New Roman"/>
            </a:endParaRPr>
          </a:p>
          <a:p>
            <a:pPr lvl="1" algn="just">
              <a:lnSpc>
                <a:spcPct val="115000"/>
              </a:lnSpc>
              <a:spcAft>
                <a:spcPts val="1000"/>
              </a:spcAft>
              <a:buFont typeface="Wingdings" pitchFamily="2" charset="2"/>
              <a:buChar char="§"/>
            </a:pPr>
            <a:r>
              <a:rPr lang="en-GB" sz="4000" b="1" dirty="0" smtClean="0">
                <a:solidFill>
                  <a:srgbClr val="002060"/>
                </a:solidFill>
                <a:ea typeface="Calibri"/>
                <a:cs typeface="Times New Roman"/>
              </a:rPr>
              <a:t>to explore future joint clinical/industrial/academic collaborative projects addressing the shortages in future radioisotope supply (KTT) </a:t>
            </a:r>
            <a:r>
              <a:rPr lang="en-GB" sz="4000" b="1" dirty="0" smtClean="0">
                <a:solidFill>
                  <a:srgbClr val="0070C0"/>
                </a:solidFill>
                <a:ea typeface="Calibri"/>
                <a:cs typeface="Times New Roman"/>
              </a:rPr>
              <a:t>– </a:t>
            </a:r>
            <a:r>
              <a:rPr lang="en-GB" sz="4000" b="1" dirty="0" smtClean="0">
                <a:solidFill>
                  <a:srgbClr val="C00000"/>
                </a:solidFill>
                <a:ea typeface="Calibri"/>
                <a:cs typeface="Times New Roman"/>
              </a:rPr>
              <a:t>industry panel/discussion session</a:t>
            </a:r>
            <a:r>
              <a:rPr lang="en-GB" sz="4000" b="1" dirty="0" smtClean="0">
                <a:ea typeface="Calibri"/>
                <a:cs typeface="Times New Roman"/>
              </a:rPr>
              <a:t>.</a:t>
            </a:r>
            <a:endParaRPr lang="en-GB" sz="4000" dirty="0" smtClean="0">
              <a:ea typeface="Calibri"/>
              <a:cs typeface="Times New Roman"/>
            </a:endParaRPr>
          </a:p>
          <a:p>
            <a:pPr algn="just">
              <a:spcBef>
                <a:spcPts val="200"/>
              </a:spcBef>
              <a:spcAft>
                <a:spcPts val="200"/>
              </a:spcAft>
              <a:buFont typeface="Wingdings" pitchFamily="2" charset="2"/>
              <a:buChar char="q"/>
            </a:pPr>
            <a:endParaRPr lang="en-GB" dirty="0">
              <a:latin typeface="Times New Roman"/>
              <a:ea typeface="Times New Roman"/>
            </a:endParaRPr>
          </a:p>
          <a:p>
            <a:pPr algn="just">
              <a:spcBef>
                <a:spcPts val="200"/>
              </a:spcBef>
              <a:spcAft>
                <a:spcPts val="200"/>
              </a:spcAft>
              <a:buFont typeface="Wingdings" pitchFamily="2" charset="2"/>
              <a:buChar char="q"/>
            </a:pPr>
            <a:r>
              <a:rPr lang="en-GB" sz="4000" i="1" dirty="0" smtClean="0">
                <a:latin typeface="Times New Roman"/>
                <a:ea typeface="Times New Roman"/>
              </a:rPr>
              <a:t> </a:t>
            </a:r>
            <a:r>
              <a:rPr lang="en-GB" sz="4000" i="1" dirty="0">
                <a:solidFill>
                  <a:srgbClr val="C00000"/>
                </a:solidFill>
                <a:latin typeface="Times New Roman"/>
                <a:ea typeface="Times New Roman"/>
                <a:hlinkClick r:id="rId2"/>
              </a:rPr>
              <a:t>https://</a:t>
            </a:r>
            <a:r>
              <a:rPr lang="en-GB" sz="4000" i="1" dirty="0" smtClean="0">
                <a:solidFill>
                  <a:srgbClr val="C00000"/>
                </a:solidFill>
                <a:latin typeface="Times New Roman"/>
                <a:ea typeface="Times New Roman"/>
                <a:hlinkClick r:id="rId2"/>
              </a:rPr>
              <a:t>indico.cern.ch/event/366464/other-view?view=standard</a:t>
            </a:r>
            <a:r>
              <a:rPr lang="en-GB" sz="4000" i="1" dirty="0" smtClean="0">
                <a:solidFill>
                  <a:srgbClr val="C00000"/>
                </a:solidFill>
                <a:latin typeface="Times New Roman"/>
                <a:ea typeface="Times New Roman"/>
              </a:rPr>
              <a:t> </a:t>
            </a:r>
            <a:r>
              <a:rPr lang="en-GB" sz="4000" i="1" dirty="0" smtClean="0">
                <a:latin typeface="Times New Roman"/>
                <a:ea typeface="Times New Roman"/>
              </a:rPr>
              <a:t>– programme and presentations (1)</a:t>
            </a:r>
          </a:p>
          <a:p>
            <a:pPr algn="just">
              <a:spcBef>
                <a:spcPts val="200"/>
              </a:spcBef>
              <a:spcAft>
                <a:spcPts val="200"/>
              </a:spcAft>
              <a:buFont typeface="Wingdings" pitchFamily="2" charset="2"/>
              <a:buChar char="q"/>
            </a:pPr>
            <a:endParaRPr lang="en-GB" sz="4000" i="1" dirty="0" smtClean="0">
              <a:latin typeface="Times New Roman"/>
              <a:ea typeface="Times New Roman"/>
            </a:endParaRPr>
          </a:p>
          <a:p>
            <a:pPr marL="0" indent="0" algn="just">
              <a:spcBef>
                <a:spcPts val="200"/>
              </a:spcBef>
              <a:spcAft>
                <a:spcPts val="200"/>
              </a:spcAft>
              <a:buNone/>
            </a:pPr>
            <a:endParaRPr lang="en-GB" sz="4000" dirty="0">
              <a:latin typeface="Times New Roman"/>
              <a:ea typeface="Times New Roman"/>
            </a:endParaRPr>
          </a:p>
          <a:p>
            <a:endParaRPr lang="en-GB" dirty="0"/>
          </a:p>
        </p:txBody>
      </p:sp>
    </p:spTree>
    <p:extLst>
      <p:ext uri="{BB962C8B-B14F-4D97-AF65-F5344CB8AC3E}">
        <p14:creationId xmlns:p14="http://schemas.microsoft.com/office/powerpoint/2010/main" val="40755603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76200"/>
            <a:ext cx="5638800" cy="1219200"/>
          </a:xfrm>
        </p:spPr>
        <p:txBody>
          <a:bodyPr/>
          <a:lstStyle/>
          <a:p>
            <a:r>
              <a:rPr lang="en-GB" sz="3600" dirty="0">
                <a:solidFill>
                  <a:srgbClr val="C00000"/>
                </a:solidFill>
              </a:rPr>
              <a:t>P</a:t>
            </a:r>
            <a:r>
              <a:rPr lang="en-GB" sz="3600" dirty="0" smtClean="0">
                <a:solidFill>
                  <a:srgbClr val="C00000"/>
                </a:solidFill>
              </a:rPr>
              <a:t>reliminary Conclusions</a:t>
            </a:r>
            <a:r>
              <a:rPr lang="en-GB" dirty="0" smtClean="0"/>
              <a:t>	</a:t>
            </a:r>
            <a:endParaRPr lang="en-GB" dirty="0"/>
          </a:p>
        </p:txBody>
      </p:sp>
      <p:sp>
        <p:nvSpPr>
          <p:cNvPr id="3" name="Content Placeholder 2"/>
          <p:cNvSpPr>
            <a:spLocks noGrp="1"/>
          </p:cNvSpPr>
          <p:nvPr>
            <p:ph idx="1"/>
          </p:nvPr>
        </p:nvSpPr>
        <p:spPr>
          <a:xfrm>
            <a:off x="304800" y="1447800"/>
            <a:ext cx="8382000" cy="5791200"/>
          </a:xfrm>
        </p:spPr>
        <p:txBody>
          <a:bodyPr>
            <a:normAutofit fontScale="70000" lnSpcReduction="20000"/>
          </a:bodyPr>
          <a:lstStyle/>
          <a:p>
            <a:pPr>
              <a:spcBef>
                <a:spcPts val="200"/>
              </a:spcBef>
              <a:spcAft>
                <a:spcPts val="200"/>
              </a:spcAft>
              <a:buFont typeface="Wingdings" pitchFamily="2" charset="2"/>
              <a:buChar char="q"/>
            </a:pPr>
            <a:r>
              <a:rPr lang="en-GB" sz="2300" b="1" dirty="0">
                <a:solidFill>
                  <a:srgbClr val="0070C0"/>
                </a:solidFill>
                <a:latin typeface="Calibri" pitchFamily="34" charset="0"/>
                <a:ea typeface="Times New Roman"/>
                <a:cs typeface="Calibri" pitchFamily="34" charset="0"/>
              </a:rPr>
              <a:t>Accelerator technologies can </a:t>
            </a:r>
            <a:r>
              <a:rPr lang="en-GB" sz="2300" b="1" dirty="0" smtClean="0">
                <a:solidFill>
                  <a:srgbClr val="0070C0"/>
                </a:solidFill>
                <a:latin typeface="Calibri" pitchFamily="34" charset="0"/>
                <a:ea typeface="Times New Roman"/>
                <a:cs typeface="Calibri" pitchFamily="34" charset="0"/>
              </a:rPr>
              <a:t>potentially meet </a:t>
            </a:r>
            <a:r>
              <a:rPr lang="en-GB" sz="2300" b="1" dirty="0">
                <a:solidFill>
                  <a:srgbClr val="0070C0"/>
                </a:solidFill>
                <a:latin typeface="Calibri" pitchFamily="34" charset="0"/>
                <a:ea typeface="Times New Roman"/>
                <a:cs typeface="Calibri" pitchFamily="34" charset="0"/>
              </a:rPr>
              <a:t>the demand of 99mTc, at least as a viable alternative to </a:t>
            </a:r>
            <a:r>
              <a:rPr lang="en-GB" sz="2300" b="1" dirty="0" smtClean="0">
                <a:solidFill>
                  <a:srgbClr val="0070C0"/>
                </a:solidFill>
                <a:latin typeface="Calibri" pitchFamily="34" charset="0"/>
                <a:ea typeface="Times New Roman"/>
                <a:cs typeface="Calibri" pitchFamily="34" charset="0"/>
              </a:rPr>
              <a:t>generators</a:t>
            </a:r>
            <a:r>
              <a:rPr lang="en-GB" sz="2300" b="1" dirty="0">
                <a:solidFill>
                  <a:srgbClr val="0070C0"/>
                </a:solidFill>
                <a:latin typeface="Calibri" pitchFamily="34" charset="0"/>
                <a:ea typeface="Times New Roman"/>
                <a:cs typeface="Calibri" pitchFamily="34" charset="0"/>
              </a:rPr>
              <a:t> </a:t>
            </a:r>
            <a:r>
              <a:rPr lang="en-GB" sz="2300" b="1" dirty="0" smtClean="0">
                <a:solidFill>
                  <a:srgbClr val="0070C0"/>
                </a:solidFill>
                <a:latin typeface="Calibri" pitchFamily="34" charset="0"/>
                <a:ea typeface="Times New Roman"/>
                <a:cs typeface="Calibri" pitchFamily="34" charset="0"/>
              </a:rPr>
              <a:t>(</a:t>
            </a:r>
            <a:r>
              <a:rPr lang="en-GB" sz="2300" dirty="0">
                <a:ea typeface="Calibri"/>
                <a:cs typeface="Times New Roman"/>
              </a:rPr>
              <a:t>cyclotrons with sufficient energy </a:t>
            </a:r>
            <a:r>
              <a:rPr lang="en-GB" sz="2300" dirty="0" smtClean="0">
                <a:ea typeface="Calibri"/>
                <a:cs typeface="Times New Roman"/>
              </a:rPr>
              <a:t>&gt; 19MeV </a:t>
            </a:r>
            <a:r>
              <a:rPr lang="en-GB" sz="2300" dirty="0">
                <a:ea typeface="Calibri"/>
                <a:cs typeface="Times New Roman"/>
              </a:rPr>
              <a:t>are </a:t>
            </a:r>
            <a:r>
              <a:rPr lang="en-GB" sz="2300" dirty="0" smtClean="0">
                <a:ea typeface="Calibri"/>
                <a:cs typeface="Times New Roman"/>
              </a:rPr>
              <a:t>required)</a:t>
            </a:r>
            <a:endParaRPr lang="en-GB" sz="2300" b="1" dirty="0" smtClean="0">
              <a:solidFill>
                <a:srgbClr val="0070C0"/>
              </a:solidFill>
              <a:latin typeface="Calibri" pitchFamily="34" charset="0"/>
              <a:ea typeface="Times New Roman"/>
              <a:cs typeface="Calibri" pitchFamily="34" charset="0"/>
            </a:endParaRPr>
          </a:p>
          <a:p>
            <a:pPr>
              <a:spcBef>
                <a:spcPts val="200"/>
              </a:spcBef>
              <a:spcAft>
                <a:spcPts val="200"/>
              </a:spcAft>
              <a:buFont typeface="Wingdings" pitchFamily="2" charset="2"/>
              <a:buChar char="q"/>
            </a:pPr>
            <a:endParaRPr lang="en-GB" sz="2300" b="1" dirty="0" smtClean="0">
              <a:solidFill>
                <a:srgbClr val="0070C0"/>
              </a:solidFill>
              <a:latin typeface="Calibri" pitchFamily="34" charset="0"/>
              <a:ea typeface="Times New Roman"/>
              <a:cs typeface="Calibri" pitchFamily="34" charset="0"/>
            </a:endParaRPr>
          </a:p>
          <a:p>
            <a:pPr>
              <a:spcBef>
                <a:spcPts val="200"/>
              </a:spcBef>
              <a:spcAft>
                <a:spcPts val="200"/>
              </a:spcAft>
              <a:buFont typeface="Wingdings" pitchFamily="2" charset="2"/>
              <a:buChar char="q"/>
            </a:pPr>
            <a:r>
              <a:rPr lang="en-GB" sz="2300" b="1" dirty="0" smtClean="0">
                <a:solidFill>
                  <a:srgbClr val="0070C0"/>
                </a:solidFill>
                <a:latin typeface="Calibri" pitchFamily="34" charset="0"/>
                <a:ea typeface="Times New Roman"/>
                <a:cs typeface="Calibri" pitchFamily="34" charset="0"/>
              </a:rPr>
              <a:t>This </a:t>
            </a:r>
            <a:r>
              <a:rPr lang="en-GB" sz="2300" b="1" dirty="0">
                <a:solidFill>
                  <a:srgbClr val="0070C0"/>
                </a:solidFill>
                <a:latin typeface="Calibri" pitchFamily="34" charset="0"/>
                <a:ea typeface="Times New Roman"/>
                <a:cs typeface="Calibri" pitchFamily="34" charset="0"/>
              </a:rPr>
              <a:t>production route suits well to existing network of PET centres and medical cyclotrons in general, in spite of technological </a:t>
            </a:r>
            <a:r>
              <a:rPr lang="en-GB" sz="2300" b="1" dirty="0" smtClean="0">
                <a:solidFill>
                  <a:srgbClr val="0070C0"/>
                </a:solidFill>
                <a:latin typeface="Calibri" pitchFamily="34" charset="0"/>
                <a:ea typeface="Times New Roman"/>
                <a:cs typeface="Calibri" pitchFamily="34" charset="0"/>
              </a:rPr>
              <a:t>and regulatory challenges</a:t>
            </a:r>
            <a:r>
              <a:rPr lang="en-GB" sz="2300" b="1" dirty="0">
                <a:solidFill>
                  <a:srgbClr val="0070C0"/>
                </a:solidFill>
                <a:latin typeface="Calibri" pitchFamily="34" charset="0"/>
                <a:ea typeface="Times New Roman"/>
                <a:cs typeface="Calibri" pitchFamily="34" charset="0"/>
              </a:rPr>
              <a:t> </a:t>
            </a:r>
            <a:r>
              <a:rPr lang="en-GB" sz="2300" b="1" dirty="0" smtClean="0">
                <a:solidFill>
                  <a:srgbClr val="0070C0"/>
                </a:solidFill>
                <a:latin typeface="Calibri" pitchFamily="34" charset="0"/>
                <a:ea typeface="Times New Roman"/>
                <a:cs typeface="Calibri" pitchFamily="34" charset="0"/>
              </a:rPr>
              <a:t>(</a:t>
            </a:r>
            <a:r>
              <a:rPr lang="en-GB" sz="2300" dirty="0">
                <a:ea typeface="Calibri"/>
                <a:cs typeface="Times New Roman"/>
              </a:rPr>
              <a:t>switch from cyclotrons tailor-made for massive 18F productions in big centres to smaller cyclotrons for point of demand </a:t>
            </a:r>
            <a:r>
              <a:rPr lang="en-GB" sz="2300" dirty="0" smtClean="0">
                <a:ea typeface="Calibri"/>
                <a:cs typeface="Times New Roman"/>
              </a:rPr>
              <a:t>full range of isotopes productions </a:t>
            </a:r>
            <a:r>
              <a:rPr lang="en-GB" sz="2300" dirty="0">
                <a:ea typeface="Calibri"/>
                <a:cs typeface="Times New Roman"/>
              </a:rPr>
              <a:t>adapted to small </a:t>
            </a:r>
            <a:r>
              <a:rPr lang="en-GB" sz="2300" dirty="0" smtClean="0">
                <a:ea typeface="Calibri"/>
                <a:cs typeface="Times New Roman"/>
              </a:rPr>
              <a:t>hospitals)</a:t>
            </a:r>
            <a:endParaRPr lang="en-GB" sz="2300" b="1" dirty="0" smtClean="0">
              <a:solidFill>
                <a:srgbClr val="0070C0"/>
              </a:solidFill>
              <a:latin typeface="Calibri" pitchFamily="34" charset="0"/>
              <a:ea typeface="Times New Roman"/>
              <a:cs typeface="Calibri" pitchFamily="34" charset="0"/>
            </a:endParaRPr>
          </a:p>
          <a:p>
            <a:pPr>
              <a:spcBef>
                <a:spcPts val="200"/>
              </a:spcBef>
              <a:spcAft>
                <a:spcPts val="200"/>
              </a:spcAft>
              <a:buFont typeface="Wingdings" pitchFamily="2" charset="2"/>
              <a:buChar char="q"/>
            </a:pPr>
            <a:endParaRPr lang="en-GB" sz="2300" b="1" dirty="0" smtClean="0">
              <a:solidFill>
                <a:srgbClr val="0070C0"/>
              </a:solidFill>
              <a:latin typeface="Calibri" pitchFamily="34" charset="0"/>
              <a:ea typeface="Times New Roman"/>
              <a:cs typeface="Calibri" pitchFamily="34" charset="0"/>
            </a:endParaRPr>
          </a:p>
          <a:p>
            <a:pPr>
              <a:spcBef>
                <a:spcPts val="200"/>
              </a:spcBef>
              <a:spcAft>
                <a:spcPts val="200"/>
              </a:spcAft>
              <a:buFont typeface="Wingdings" pitchFamily="2" charset="2"/>
              <a:buChar char="q"/>
            </a:pPr>
            <a:r>
              <a:rPr lang="en-GB" sz="2300" b="1" dirty="0" smtClean="0">
                <a:solidFill>
                  <a:srgbClr val="0070C0"/>
                </a:solidFill>
                <a:latin typeface="Calibri" pitchFamily="34" charset="0"/>
                <a:ea typeface="Times New Roman"/>
                <a:cs typeface="Calibri" pitchFamily="34" charset="0"/>
              </a:rPr>
              <a:t>In </a:t>
            </a:r>
            <a:r>
              <a:rPr lang="en-GB" sz="2300" b="1" dirty="0">
                <a:solidFill>
                  <a:srgbClr val="0070C0"/>
                </a:solidFill>
                <a:latin typeface="Calibri" pitchFamily="34" charset="0"/>
                <a:ea typeface="Times New Roman"/>
                <a:cs typeface="Calibri" pitchFamily="34" charset="0"/>
              </a:rPr>
              <a:t>contrast to Canada, Europe has not invested </a:t>
            </a:r>
            <a:r>
              <a:rPr lang="en-GB" sz="2300" b="1" dirty="0" smtClean="0">
                <a:solidFill>
                  <a:srgbClr val="0070C0"/>
                </a:solidFill>
                <a:latin typeface="Calibri" pitchFamily="34" charset="0"/>
                <a:ea typeface="Times New Roman"/>
                <a:cs typeface="Calibri" pitchFamily="34" charset="0"/>
              </a:rPr>
              <a:t>substantially to progress this field as yet.</a:t>
            </a:r>
          </a:p>
          <a:p>
            <a:pPr>
              <a:spcBef>
                <a:spcPts val="200"/>
              </a:spcBef>
              <a:spcAft>
                <a:spcPts val="200"/>
              </a:spcAft>
              <a:buFont typeface="Wingdings" pitchFamily="2" charset="2"/>
              <a:buChar char="q"/>
            </a:pPr>
            <a:endParaRPr lang="en-GB" sz="2300" b="1" dirty="0" smtClean="0">
              <a:solidFill>
                <a:srgbClr val="0070C0"/>
              </a:solidFill>
              <a:latin typeface="Calibri" pitchFamily="34" charset="0"/>
              <a:ea typeface="Times New Roman"/>
              <a:cs typeface="Calibri" pitchFamily="34" charset="0"/>
            </a:endParaRPr>
          </a:p>
          <a:p>
            <a:pPr lvl="0">
              <a:spcBef>
                <a:spcPts val="200"/>
              </a:spcBef>
              <a:spcAft>
                <a:spcPts val="200"/>
              </a:spcAft>
              <a:buFont typeface="Wingdings" pitchFamily="2" charset="2"/>
              <a:buChar char="q"/>
            </a:pPr>
            <a:r>
              <a:rPr lang="en-US" sz="2300" b="1" dirty="0" smtClean="0"/>
              <a:t>Overall there </a:t>
            </a:r>
            <a:r>
              <a:rPr lang="en-US" sz="2300" b="1" dirty="0"/>
              <a:t>is strong interest in developing very low energy accelerators for single patient PET </a:t>
            </a:r>
            <a:r>
              <a:rPr lang="en-US" sz="2300" b="1" dirty="0" smtClean="0"/>
              <a:t>doses, using </a:t>
            </a:r>
            <a:r>
              <a:rPr lang="en-US" sz="2300" b="1" dirty="0"/>
              <a:t>a range of technologies – conventional  &amp; superconducting, magnets, RFQ accelerators, electrostatic generator etc.</a:t>
            </a:r>
            <a:endParaRPr lang="en-GB" sz="2300" b="1" dirty="0"/>
          </a:p>
          <a:p>
            <a:pPr>
              <a:spcBef>
                <a:spcPts val="200"/>
              </a:spcBef>
              <a:spcAft>
                <a:spcPts val="200"/>
              </a:spcAft>
              <a:buFont typeface="Wingdings" pitchFamily="2" charset="2"/>
              <a:buChar char="q"/>
            </a:pPr>
            <a:endParaRPr lang="en-GB" sz="2300" dirty="0" smtClean="0">
              <a:solidFill>
                <a:srgbClr val="0070C0"/>
              </a:solidFill>
              <a:latin typeface="Calibri" pitchFamily="34" charset="0"/>
              <a:ea typeface="Times New Roman"/>
              <a:cs typeface="Calibri" pitchFamily="34" charset="0"/>
            </a:endParaRPr>
          </a:p>
          <a:p>
            <a:pPr>
              <a:spcBef>
                <a:spcPts val="200"/>
              </a:spcBef>
              <a:spcAft>
                <a:spcPts val="200"/>
              </a:spcAft>
              <a:buFont typeface="Wingdings" pitchFamily="2" charset="2"/>
              <a:buChar char="q"/>
            </a:pPr>
            <a:r>
              <a:rPr lang="en-GB" sz="2300" dirty="0" smtClean="0">
                <a:solidFill>
                  <a:srgbClr val="0070C0"/>
                </a:solidFill>
                <a:latin typeface="Calibri" pitchFamily="34" charset="0"/>
                <a:ea typeface="Times New Roman"/>
                <a:cs typeface="Calibri" pitchFamily="34" charset="0"/>
              </a:rPr>
              <a:t>The </a:t>
            </a:r>
            <a:r>
              <a:rPr lang="en-GB" sz="2300" dirty="0">
                <a:solidFill>
                  <a:srgbClr val="0070C0"/>
                </a:solidFill>
                <a:latin typeface="Calibri" pitchFamily="34" charset="0"/>
                <a:ea typeface="Times New Roman"/>
                <a:cs typeface="Calibri" pitchFamily="34" charset="0"/>
              </a:rPr>
              <a:t>workshop was highly valued by all </a:t>
            </a:r>
            <a:r>
              <a:rPr lang="en-GB" sz="2300" dirty="0" smtClean="0">
                <a:solidFill>
                  <a:srgbClr val="0070C0"/>
                </a:solidFill>
                <a:latin typeface="Calibri" pitchFamily="34" charset="0"/>
                <a:ea typeface="Times New Roman"/>
                <a:cs typeface="Calibri" pitchFamily="34" charset="0"/>
              </a:rPr>
              <a:t>participants and contacts have been provided for the participants looking for future collaboration in this area </a:t>
            </a:r>
          </a:p>
          <a:p>
            <a:pPr>
              <a:spcBef>
                <a:spcPts val="200"/>
              </a:spcBef>
              <a:spcAft>
                <a:spcPts val="200"/>
              </a:spcAft>
              <a:buFont typeface="Wingdings" pitchFamily="2" charset="2"/>
              <a:buChar char="q"/>
            </a:pPr>
            <a:endParaRPr lang="en-GB" sz="2300" dirty="0" smtClean="0">
              <a:solidFill>
                <a:srgbClr val="0070C0"/>
              </a:solidFill>
              <a:latin typeface="Calibri" pitchFamily="34" charset="0"/>
              <a:ea typeface="Times New Roman"/>
              <a:cs typeface="Calibri" pitchFamily="34" charset="0"/>
            </a:endParaRPr>
          </a:p>
          <a:p>
            <a:pPr>
              <a:spcBef>
                <a:spcPts val="200"/>
              </a:spcBef>
              <a:spcAft>
                <a:spcPts val="200"/>
              </a:spcAft>
              <a:buFont typeface="Wingdings" pitchFamily="2" charset="2"/>
              <a:buChar char="q"/>
            </a:pPr>
            <a:r>
              <a:rPr lang="en-GB" sz="2300" b="1" dirty="0" smtClean="0">
                <a:solidFill>
                  <a:srgbClr val="0070C0"/>
                </a:solidFill>
                <a:latin typeface="Calibri" pitchFamily="34" charset="0"/>
                <a:ea typeface="Times New Roman"/>
                <a:cs typeface="Calibri" pitchFamily="34" charset="0"/>
              </a:rPr>
              <a:t>There will be a written report made publicly available where the detailed answers (also from the questionnaires) will be integrated with the presentations and the  knowledge in the public domain to provide a concise document on the outcome of the discussions which took place at the workshop </a:t>
            </a:r>
            <a:r>
              <a:rPr lang="en-GB" sz="2300" dirty="0" smtClean="0">
                <a:solidFill>
                  <a:srgbClr val="0070C0"/>
                </a:solidFill>
                <a:latin typeface="Calibri" pitchFamily="34" charset="0"/>
                <a:ea typeface="Times New Roman"/>
                <a:cs typeface="Calibri" pitchFamily="34" charset="0"/>
              </a:rPr>
              <a:t>(following the approval by all panel participants)</a:t>
            </a:r>
          </a:p>
          <a:p>
            <a:pPr lvl="1">
              <a:spcBef>
                <a:spcPts val="200"/>
              </a:spcBef>
              <a:spcAft>
                <a:spcPts val="200"/>
              </a:spcAft>
            </a:pPr>
            <a:endParaRPr lang="en-GB" sz="1400" dirty="0">
              <a:solidFill>
                <a:srgbClr val="0070C0"/>
              </a:solidFill>
              <a:latin typeface="Times New Roman"/>
              <a:ea typeface="Times New Roman"/>
            </a:endParaRPr>
          </a:p>
          <a:p>
            <a:endParaRPr lang="en-GB" dirty="0"/>
          </a:p>
        </p:txBody>
      </p:sp>
    </p:spTree>
    <p:extLst>
      <p:ext uri="{BB962C8B-B14F-4D97-AF65-F5344CB8AC3E}">
        <p14:creationId xmlns:p14="http://schemas.microsoft.com/office/powerpoint/2010/main" val="41992264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normAutofit/>
          </a:bodyPr>
          <a:lstStyle/>
          <a:p>
            <a:pPr algn="just">
              <a:spcBef>
                <a:spcPts val="200"/>
              </a:spcBef>
              <a:spcAft>
                <a:spcPts val="200"/>
              </a:spcAft>
            </a:pPr>
            <a:endParaRPr lang="en-GB" dirty="0">
              <a:latin typeface="Times New Roman"/>
              <a:ea typeface="Times New Roman"/>
            </a:endParaRPr>
          </a:p>
          <a:p>
            <a:pPr algn="just">
              <a:spcBef>
                <a:spcPts val="200"/>
              </a:spcBef>
              <a:spcAft>
                <a:spcPts val="200"/>
              </a:spcAft>
            </a:pPr>
            <a:endParaRPr lang="en-GB" b="1" dirty="0" smtClean="0">
              <a:latin typeface="Times New Roman"/>
              <a:ea typeface="Times New Roman"/>
            </a:endParaRPr>
          </a:p>
          <a:p>
            <a:pPr algn="just">
              <a:spcBef>
                <a:spcPts val="200"/>
              </a:spcBef>
              <a:spcAft>
                <a:spcPts val="200"/>
              </a:spcAft>
            </a:pPr>
            <a:endParaRPr lang="en-GB" b="1" dirty="0">
              <a:latin typeface="Times New Roman"/>
              <a:ea typeface="Times New Roman"/>
            </a:endParaRPr>
          </a:p>
          <a:p>
            <a:pPr marL="0" indent="0" algn="just">
              <a:spcBef>
                <a:spcPts val="200"/>
              </a:spcBef>
              <a:spcAft>
                <a:spcPts val="200"/>
              </a:spcAft>
              <a:buNone/>
            </a:pPr>
            <a:r>
              <a:rPr lang="en-GB" b="1" dirty="0" smtClean="0">
                <a:latin typeface="Times New Roman"/>
                <a:ea typeface="Times New Roman"/>
              </a:rPr>
              <a:t>			</a:t>
            </a:r>
            <a:r>
              <a:rPr lang="en-GB" sz="4000" b="1" dirty="0" smtClean="0">
                <a:latin typeface="Times New Roman"/>
                <a:ea typeface="Times New Roman"/>
              </a:rPr>
              <a:t>Thank you</a:t>
            </a:r>
            <a:endParaRPr lang="en-GB" sz="4000" dirty="0"/>
          </a:p>
        </p:txBody>
      </p:sp>
    </p:spTree>
    <p:extLst>
      <p:ext uri="{BB962C8B-B14F-4D97-AF65-F5344CB8AC3E}">
        <p14:creationId xmlns:p14="http://schemas.microsoft.com/office/powerpoint/2010/main" val="20971677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400800" cy="2057400"/>
          </a:xfrm>
        </p:spPr>
        <p:txBody>
          <a:bodyPr/>
          <a:lstStyle/>
          <a:p>
            <a:r>
              <a:rPr lang="en-GB" sz="2400" b="1" dirty="0" smtClean="0">
                <a:solidFill>
                  <a:srgbClr val="C00000"/>
                </a:solidFill>
              </a:rPr>
              <a:t>Promotion</a:t>
            </a:r>
            <a:r>
              <a:rPr lang="en-GB" sz="2400" b="1" dirty="0">
                <a:solidFill>
                  <a:srgbClr val="C00000"/>
                </a:solidFill>
              </a:rPr>
              <a:t> </a:t>
            </a:r>
            <a:r>
              <a:rPr lang="en-GB" sz="2400" b="1" dirty="0" smtClean="0">
                <a:solidFill>
                  <a:srgbClr val="C00000"/>
                </a:solidFill>
              </a:rPr>
              <a:t>of the workshop (70 attendees)</a:t>
            </a:r>
            <a:endParaRPr lang="en-GB" sz="2400" b="1" dirty="0">
              <a:solidFill>
                <a:srgbClr val="C00000"/>
              </a:solidFill>
            </a:endParaRPr>
          </a:p>
        </p:txBody>
      </p:sp>
      <p:sp>
        <p:nvSpPr>
          <p:cNvPr id="3" name="Content Placeholder 2"/>
          <p:cNvSpPr>
            <a:spLocks noGrp="1"/>
          </p:cNvSpPr>
          <p:nvPr>
            <p:ph idx="1"/>
          </p:nvPr>
        </p:nvSpPr>
        <p:spPr>
          <a:xfrm>
            <a:off x="228600" y="1066800"/>
            <a:ext cx="8686800" cy="5638800"/>
          </a:xfrm>
        </p:spPr>
        <p:txBody>
          <a:bodyPr>
            <a:normAutofit fontScale="92500"/>
          </a:bodyPr>
          <a:lstStyle/>
          <a:p>
            <a:pPr algn="just">
              <a:spcBef>
                <a:spcPts val="200"/>
              </a:spcBef>
              <a:spcAft>
                <a:spcPts val="200"/>
              </a:spcAft>
            </a:pPr>
            <a:endParaRPr lang="en-GB" b="1" dirty="0" smtClean="0">
              <a:solidFill>
                <a:srgbClr val="00B0F0"/>
              </a:solidFill>
              <a:latin typeface="Times New Roman"/>
              <a:ea typeface="Times New Roman"/>
            </a:endParaRPr>
          </a:p>
          <a:p>
            <a:pPr lvl="0">
              <a:spcBef>
                <a:spcPts val="200"/>
              </a:spcBef>
              <a:spcAft>
                <a:spcPts val="200"/>
              </a:spcAft>
              <a:buFont typeface="Wingdings" pitchFamily="2" charset="2"/>
              <a:buChar char="q"/>
            </a:pPr>
            <a:r>
              <a:rPr lang="en-GB" sz="2200" dirty="0" smtClean="0">
                <a:solidFill>
                  <a:srgbClr val="C00000"/>
                </a:solidFill>
              </a:rPr>
              <a:t>Why Knowledge </a:t>
            </a:r>
            <a:r>
              <a:rPr lang="en-GB" sz="2200" dirty="0">
                <a:solidFill>
                  <a:srgbClr val="C00000"/>
                </a:solidFill>
              </a:rPr>
              <a:t>and Technology Transfer (KTT)  workshop with </a:t>
            </a:r>
            <a:r>
              <a:rPr lang="en-GB" sz="2200" dirty="0" smtClean="0">
                <a:solidFill>
                  <a:srgbClr val="C00000"/>
                </a:solidFill>
              </a:rPr>
              <a:t>industry</a:t>
            </a:r>
            <a:endParaRPr lang="en-GB" sz="2200" dirty="0">
              <a:solidFill>
                <a:srgbClr val="C00000"/>
              </a:solidFill>
            </a:endParaRPr>
          </a:p>
          <a:p>
            <a:pPr lvl="1" algn="just">
              <a:spcBef>
                <a:spcPts val="200"/>
              </a:spcBef>
              <a:spcAft>
                <a:spcPts val="200"/>
              </a:spcAft>
              <a:buFont typeface="Arial" pitchFamily="34" charset="0"/>
              <a:buChar char="•"/>
            </a:pPr>
            <a:r>
              <a:rPr lang="en-GB" sz="2400" b="1" dirty="0">
                <a:solidFill>
                  <a:srgbClr val="0070C0"/>
                </a:solidFill>
              </a:rPr>
              <a:t>Knowledge/technology transfer activities help to form the links between the researchers and their institutes with industrial companies, through which the technical and scientific expertise is exchanged and ultimately transferred to industry. </a:t>
            </a:r>
            <a:endParaRPr lang="en-GB" sz="2400" b="1" dirty="0">
              <a:solidFill>
                <a:srgbClr val="0070C0"/>
              </a:solidFill>
              <a:latin typeface="Times New Roman"/>
              <a:ea typeface="Times New Roman"/>
            </a:endParaRPr>
          </a:p>
          <a:p>
            <a:pPr algn="just">
              <a:spcBef>
                <a:spcPts val="200"/>
              </a:spcBef>
              <a:spcAft>
                <a:spcPts val="200"/>
              </a:spcAft>
              <a:buFont typeface="Wingdings" pitchFamily="2" charset="2"/>
              <a:buChar char="q"/>
            </a:pPr>
            <a:r>
              <a:rPr lang="en-GB" sz="2200" dirty="0">
                <a:solidFill>
                  <a:srgbClr val="C00000"/>
                </a:solidFill>
                <a:latin typeface="Calibri" pitchFamily="34" charset="0"/>
                <a:ea typeface="Times New Roman"/>
                <a:cs typeface="Calibri" pitchFamily="34" charset="0"/>
              </a:rPr>
              <a:t>Existing knowledge transfer networks </a:t>
            </a:r>
            <a:r>
              <a:rPr lang="en-GB" sz="2200" dirty="0" smtClean="0">
                <a:solidFill>
                  <a:srgbClr val="C00000"/>
                </a:solidFill>
                <a:latin typeface="Calibri" pitchFamily="34" charset="0"/>
                <a:ea typeface="Times New Roman"/>
                <a:cs typeface="Calibri" pitchFamily="34" charset="0"/>
              </a:rPr>
              <a:t>- </a:t>
            </a:r>
            <a:r>
              <a:rPr lang="en-GB" sz="2200" dirty="0" smtClean="0">
                <a:latin typeface="Calibri" pitchFamily="34" charset="0"/>
                <a:ea typeface="Times New Roman"/>
                <a:cs typeface="Calibri" pitchFamily="34" charset="0"/>
              </a:rPr>
              <a:t>used </a:t>
            </a:r>
            <a:r>
              <a:rPr lang="en-GB" sz="2200" dirty="0">
                <a:latin typeface="Calibri" pitchFamily="34" charset="0"/>
                <a:ea typeface="Times New Roman"/>
                <a:cs typeface="Calibri" pitchFamily="34" charset="0"/>
              </a:rPr>
              <a:t>to </a:t>
            </a:r>
            <a:r>
              <a:rPr lang="en-GB" sz="2200" dirty="0" smtClean="0">
                <a:latin typeface="Calibri" pitchFamily="34" charset="0"/>
                <a:ea typeface="Times New Roman"/>
                <a:cs typeface="Calibri" pitchFamily="34" charset="0"/>
              </a:rPr>
              <a:t>promote the workshop </a:t>
            </a:r>
            <a:r>
              <a:rPr lang="en-GB" sz="2200" dirty="0">
                <a:latin typeface="Calibri" pitchFamily="34" charset="0"/>
                <a:ea typeface="Times New Roman"/>
                <a:cs typeface="Calibri" pitchFamily="34" charset="0"/>
              </a:rPr>
              <a:t>with industry</a:t>
            </a:r>
            <a:r>
              <a:rPr lang="en-GB" sz="2200" dirty="0">
                <a:latin typeface="Times New Roman"/>
                <a:ea typeface="Times New Roman"/>
              </a:rPr>
              <a:t>.</a:t>
            </a:r>
          </a:p>
          <a:p>
            <a:pPr lvl="1" algn="just">
              <a:spcBef>
                <a:spcPts val="200"/>
              </a:spcBef>
              <a:spcAft>
                <a:spcPts val="200"/>
              </a:spcAft>
              <a:buFont typeface="Arial" pitchFamily="34" charset="0"/>
              <a:buChar char="•"/>
            </a:pPr>
            <a:r>
              <a:rPr lang="en-GB" sz="2200" dirty="0" smtClean="0">
                <a:solidFill>
                  <a:srgbClr val="00B0F0"/>
                </a:solidFill>
                <a:latin typeface="Calibri" pitchFamily="34" charset="0"/>
                <a:ea typeface="Times New Roman"/>
                <a:cs typeface="Calibri" pitchFamily="34" charset="0"/>
              </a:rPr>
              <a:t>EEN </a:t>
            </a:r>
            <a:r>
              <a:rPr lang="en-GB" sz="2200" dirty="0">
                <a:solidFill>
                  <a:srgbClr val="00B0F0"/>
                </a:solidFill>
                <a:latin typeface="Calibri" pitchFamily="34" charset="0"/>
                <a:ea typeface="Times New Roman"/>
                <a:cs typeface="Calibri" pitchFamily="34" charset="0"/>
              </a:rPr>
              <a:t>- The Enterprise Europe Network</a:t>
            </a:r>
            <a:r>
              <a:rPr lang="en-GB" sz="2200" dirty="0">
                <a:latin typeface="Calibri" pitchFamily="34" charset="0"/>
                <a:ea typeface="Times New Roman"/>
                <a:cs typeface="Calibri" pitchFamily="34" charset="0"/>
              </a:rPr>
              <a:t>, helping small business to make the most of the European marketplace</a:t>
            </a:r>
          </a:p>
          <a:p>
            <a:pPr lvl="1" algn="just">
              <a:spcBef>
                <a:spcPts val="200"/>
              </a:spcBef>
              <a:spcAft>
                <a:spcPts val="200"/>
              </a:spcAft>
              <a:buFont typeface="Arial" pitchFamily="34" charset="0"/>
              <a:buChar char="•"/>
            </a:pPr>
            <a:r>
              <a:rPr lang="en-GB" sz="2200" dirty="0" err="1">
                <a:solidFill>
                  <a:srgbClr val="00B0F0"/>
                </a:solidFill>
                <a:latin typeface="Calibri" pitchFamily="34" charset="0"/>
                <a:ea typeface="Times New Roman"/>
                <a:cs typeface="Calibri" pitchFamily="34" charset="0"/>
              </a:rPr>
              <a:t>HEPTech</a:t>
            </a:r>
            <a:r>
              <a:rPr lang="en-GB" sz="2200" dirty="0">
                <a:latin typeface="Calibri" pitchFamily="34" charset="0"/>
                <a:ea typeface="Times New Roman"/>
                <a:cs typeface="Calibri" pitchFamily="34" charset="0"/>
              </a:rPr>
              <a:t> - Leading HEP technologies for industry Technology Transfer </a:t>
            </a:r>
            <a:r>
              <a:rPr lang="en-GB" sz="2200" dirty="0" smtClean="0">
                <a:latin typeface="Calibri" pitchFamily="34" charset="0"/>
                <a:ea typeface="Times New Roman"/>
                <a:cs typeface="Calibri" pitchFamily="34" charset="0"/>
              </a:rPr>
              <a:t>opportunities</a:t>
            </a:r>
          </a:p>
          <a:p>
            <a:pPr lvl="1" algn="just">
              <a:spcBef>
                <a:spcPts val="200"/>
              </a:spcBef>
              <a:spcAft>
                <a:spcPts val="200"/>
              </a:spcAft>
              <a:buFont typeface="Arial" pitchFamily="34" charset="0"/>
              <a:buChar char="•"/>
            </a:pPr>
            <a:r>
              <a:rPr lang="en-GB" sz="2200" dirty="0" smtClean="0">
                <a:solidFill>
                  <a:srgbClr val="00B0F0"/>
                </a:solidFill>
                <a:latin typeface="Calibri" pitchFamily="34" charset="0"/>
                <a:ea typeface="Times New Roman"/>
                <a:cs typeface="Calibri" pitchFamily="34" charset="0"/>
              </a:rPr>
              <a:t>STFC Innovations Club </a:t>
            </a:r>
            <a:r>
              <a:rPr lang="en-GB" sz="2200" dirty="0" smtClean="0">
                <a:latin typeface="Calibri" pitchFamily="34" charset="0"/>
                <a:ea typeface="Times New Roman"/>
                <a:cs typeface="Calibri" pitchFamily="34" charset="0"/>
              </a:rPr>
              <a:t>(~1500 academic and industrial members)</a:t>
            </a:r>
          </a:p>
          <a:p>
            <a:pPr lvl="1" algn="just">
              <a:spcBef>
                <a:spcPts val="200"/>
              </a:spcBef>
              <a:spcAft>
                <a:spcPts val="200"/>
              </a:spcAft>
              <a:buFont typeface="Arial" pitchFamily="34" charset="0"/>
              <a:buChar char="•"/>
            </a:pPr>
            <a:r>
              <a:rPr lang="en-GB" sz="2200" dirty="0" smtClean="0">
                <a:solidFill>
                  <a:srgbClr val="00B0F0"/>
                </a:solidFill>
                <a:latin typeface="Calibri" pitchFamily="34" charset="0"/>
                <a:ea typeface="Times New Roman"/>
                <a:cs typeface="Calibri" pitchFamily="34" charset="0"/>
              </a:rPr>
              <a:t>EuCARD-2 community and medical physics network </a:t>
            </a:r>
            <a:r>
              <a:rPr lang="en-GB" sz="2200" dirty="0" smtClean="0">
                <a:solidFill>
                  <a:srgbClr val="0070C0"/>
                </a:solidFill>
                <a:latin typeface="Calibri" pitchFamily="34" charset="0"/>
                <a:ea typeface="Times New Roman"/>
                <a:cs typeface="Calibri" pitchFamily="34" charset="0"/>
              </a:rPr>
              <a:t>(</a:t>
            </a:r>
            <a:r>
              <a:rPr lang="en-GB" sz="2400" dirty="0" err="1">
                <a:solidFill>
                  <a:srgbClr val="0070C0"/>
                </a:solidFill>
                <a:ea typeface="Calibri"/>
              </a:rPr>
              <a:t>Manjit</a:t>
            </a:r>
            <a:r>
              <a:rPr lang="en-GB" sz="2400" dirty="0">
                <a:solidFill>
                  <a:srgbClr val="0070C0"/>
                </a:solidFill>
                <a:ea typeface="Calibri"/>
              </a:rPr>
              <a:t> </a:t>
            </a:r>
            <a:r>
              <a:rPr lang="en-GB" sz="2400" dirty="0" err="1" smtClean="0">
                <a:solidFill>
                  <a:srgbClr val="0070C0"/>
                </a:solidFill>
                <a:ea typeface="Calibri"/>
              </a:rPr>
              <a:t>Dosanjh</a:t>
            </a:r>
            <a:r>
              <a:rPr lang="en-GB" sz="2400" dirty="0" smtClean="0">
                <a:solidFill>
                  <a:srgbClr val="0070C0"/>
                </a:solidFill>
                <a:ea typeface="Calibri"/>
              </a:rPr>
              <a:t>)</a:t>
            </a:r>
            <a:endParaRPr lang="en-GB" sz="2200" dirty="0" smtClean="0">
              <a:solidFill>
                <a:srgbClr val="0070C0"/>
              </a:solidFill>
              <a:latin typeface="Calibri" pitchFamily="34" charset="0"/>
              <a:ea typeface="Times New Roman"/>
              <a:cs typeface="Calibri" pitchFamily="34" charset="0"/>
            </a:endParaRPr>
          </a:p>
          <a:p>
            <a:pPr lvl="1" algn="just">
              <a:spcBef>
                <a:spcPts val="200"/>
              </a:spcBef>
              <a:spcAft>
                <a:spcPts val="200"/>
              </a:spcAft>
              <a:buFont typeface="Arial" pitchFamily="34" charset="0"/>
              <a:buChar char="•"/>
            </a:pPr>
            <a:r>
              <a:rPr lang="en-GB" sz="2200" dirty="0" smtClean="0">
                <a:solidFill>
                  <a:srgbClr val="00B0F0"/>
                </a:solidFill>
                <a:latin typeface="Calibri" pitchFamily="34" charset="0"/>
                <a:ea typeface="Times New Roman"/>
                <a:cs typeface="Calibri" pitchFamily="34" charset="0"/>
              </a:rPr>
              <a:t>Targeted marketing </a:t>
            </a:r>
            <a:r>
              <a:rPr lang="en-GB" sz="2200" dirty="0" smtClean="0">
                <a:latin typeface="Calibri" pitchFamily="34" charset="0"/>
                <a:ea typeface="Times New Roman"/>
                <a:cs typeface="Calibri" pitchFamily="34" charset="0"/>
              </a:rPr>
              <a:t>-  direct marketing and invitations </a:t>
            </a:r>
          </a:p>
          <a:p>
            <a:pPr lvl="1" algn="just">
              <a:spcBef>
                <a:spcPts val="200"/>
              </a:spcBef>
              <a:spcAft>
                <a:spcPts val="200"/>
              </a:spcAft>
              <a:buFont typeface="Symbol"/>
              <a:buChar char=""/>
            </a:pPr>
            <a:endParaRPr lang="en-GB" sz="3200" dirty="0">
              <a:latin typeface="Times New Roman"/>
              <a:ea typeface="Times New Roman"/>
            </a:endParaRPr>
          </a:p>
          <a:p>
            <a:pPr algn="just">
              <a:spcBef>
                <a:spcPts val="200"/>
              </a:spcBef>
              <a:spcAft>
                <a:spcPts val="200"/>
              </a:spcAft>
              <a:buFont typeface="Wingdings" pitchFamily="2" charset="2"/>
              <a:buChar char="q"/>
            </a:pPr>
            <a:endParaRPr lang="en-GB" sz="4000" i="1" dirty="0" smtClean="0">
              <a:latin typeface="Times New Roman"/>
              <a:ea typeface="Times New Roman"/>
            </a:endParaRPr>
          </a:p>
          <a:p>
            <a:pPr marL="0" indent="0" algn="just">
              <a:spcBef>
                <a:spcPts val="200"/>
              </a:spcBef>
              <a:spcAft>
                <a:spcPts val="200"/>
              </a:spcAft>
              <a:buNone/>
            </a:pPr>
            <a:endParaRPr lang="en-GB" sz="4000" dirty="0">
              <a:latin typeface="Times New Roman"/>
              <a:ea typeface="Times New Roman"/>
            </a:endParaRPr>
          </a:p>
          <a:p>
            <a:endParaRPr lang="en-GB" dirty="0"/>
          </a:p>
        </p:txBody>
      </p:sp>
    </p:spTree>
    <p:extLst>
      <p:ext uri="{BB962C8B-B14F-4D97-AF65-F5344CB8AC3E}">
        <p14:creationId xmlns:p14="http://schemas.microsoft.com/office/powerpoint/2010/main" val="3687379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400800" cy="1524000"/>
          </a:xfrm>
        </p:spPr>
        <p:txBody>
          <a:bodyPr/>
          <a:lstStyle/>
          <a:p>
            <a:r>
              <a:rPr lang="en-GB" sz="2000" dirty="0" smtClean="0"/>
              <a:t/>
            </a:r>
            <a:br>
              <a:rPr lang="en-GB" sz="2000" dirty="0" smtClean="0"/>
            </a:br>
            <a:r>
              <a:rPr lang="en-GB" sz="2000" dirty="0"/>
              <a:t/>
            </a:r>
            <a:br>
              <a:rPr lang="en-GB" sz="2000" dirty="0"/>
            </a:br>
            <a:r>
              <a:rPr lang="en-GB" sz="2800" b="1" dirty="0">
                <a:solidFill>
                  <a:srgbClr val="C00000"/>
                </a:solidFill>
              </a:rPr>
              <a:t>Scientific Programme Committee </a:t>
            </a:r>
            <a:r>
              <a:rPr lang="en-GB" sz="2800" dirty="0" smtClean="0"/>
              <a:t>	</a:t>
            </a:r>
            <a:endParaRPr lang="en-GB" sz="2800" dirty="0"/>
          </a:p>
        </p:txBody>
      </p:sp>
      <p:sp>
        <p:nvSpPr>
          <p:cNvPr id="3" name="Content Placeholder 2"/>
          <p:cNvSpPr>
            <a:spLocks noGrp="1"/>
          </p:cNvSpPr>
          <p:nvPr>
            <p:ph idx="1"/>
          </p:nvPr>
        </p:nvSpPr>
        <p:spPr>
          <a:xfrm>
            <a:off x="228600" y="1447800"/>
            <a:ext cx="8686800" cy="5105400"/>
          </a:xfrm>
        </p:spPr>
        <p:txBody>
          <a:bodyPr>
            <a:normAutofit fontScale="55000" lnSpcReduction="20000"/>
          </a:bodyPr>
          <a:lstStyle/>
          <a:p>
            <a:pPr algn="just">
              <a:spcBef>
                <a:spcPts val="200"/>
              </a:spcBef>
              <a:spcAft>
                <a:spcPts val="200"/>
              </a:spcAft>
            </a:pPr>
            <a:endParaRPr lang="en-GB" b="1" dirty="0" smtClean="0">
              <a:solidFill>
                <a:srgbClr val="00B0F0"/>
              </a:solidFill>
              <a:latin typeface="Times New Roman"/>
              <a:ea typeface="Times New Roman"/>
            </a:endParaRPr>
          </a:p>
          <a:p>
            <a:pPr algn="just">
              <a:lnSpc>
                <a:spcPct val="115000"/>
              </a:lnSpc>
              <a:spcAft>
                <a:spcPts val="1000"/>
              </a:spcAft>
              <a:buFont typeface="Wingdings" pitchFamily="2" charset="2"/>
              <a:buChar char="q"/>
            </a:pPr>
            <a:r>
              <a:rPr lang="en-GB" sz="2900" b="1" dirty="0" smtClean="0">
                <a:solidFill>
                  <a:srgbClr val="002060"/>
                </a:solidFill>
                <a:ea typeface="Calibri"/>
                <a:cs typeface="Times New Roman"/>
              </a:rPr>
              <a:t>Chaired by </a:t>
            </a:r>
            <a:r>
              <a:rPr lang="en-GB" sz="2900" b="1" dirty="0" err="1">
                <a:solidFill>
                  <a:srgbClr val="002060"/>
                </a:solidFill>
                <a:ea typeface="Calibri"/>
                <a:cs typeface="Times New Roman"/>
              </a:rPr>
              <a:t>Hywel</a:t>
            </a:r>
            <a:r>
              <a:rPr lang="en-GB" sz="2900" b="1" dirty="0">
                <a:solidFill>
                  <a:srgbClr val="002060"/>
                </a:solidFill>
                <a:ea typeface="Calibri"/>
                <a:cs typeface="Times New Roman"/>
              </a:rPr>
              <a:t> Owen – Cockcroft Institute and University of </a:t>
            </a:r>
            <a:r>
              <a:rPr lang="en-GB" sz="2900" b="1" dirty="0" smtClean="0">
                <a:solidFill>
                  <a:srgbClr val="002060"/>
                </a:solidFill>
                <a:ea typeface="Calibri"/>
                <a:cs typeface="Times New Roman"/>
              </a:rPr>
              <a:t>Manchester</a:t>
            </a:r>
          </a:p>
          <a:p>
            <a:pPr lvl="1" algn="just">
              <a:lnSpc>
                <a:spcPct val="120000"/>
              </a:lnSpc>
              <a:spcAft>
                <a:spcPts val="1000"/>
              </a:spcAft>
              <a:buFont typeface="Wingdings" pitchFamily="2" charset="2"/>
              <a:buChar char="§"/>
            </a:pPr>
            <a:r>
              <a:rPr lang="en-GB" sz="2500" b="1" dirty="0" smtClean="0">
                <a:solidFill>
                  <a:srgbClr val="0070C0"/>
                </a:solidFill>
                <a:ea typeface="Calibri"/>
                <a:cs typeface="Times New Roman"/>
              </a:rPr>
              <a:t>   </a:t>
            </a:r>
            <a:r>
              <a:rPr lang="en-GB" sz="2500" b="1" dirty="0" err="1" smtClean="0">
                <a:solidFill>
                  <a:srgbClr val="0070C0"/>
                </a:solidFill>
                <a:ea typeface="Calibri"/>
                <a:cs typeface="Times New Roman"/>
              </a:rPr>
              <a:t>Ferrid</a:t>
            </a:r>
            <a:r>
              <a:rPr lang="en-GB" sz="2500" b="1" dirty="0" smtClean="0">
                <a:solidFill>
                  <a:srgbClr val="0070C0"/>
                </a:solidFill>
                <a:ea typeface="Calibri"/>
                <a:cs typeface="Times New Roman"/>
              </a:rPr>
              <a:t> Haddad – </a:t>
            </a:r>
            <a:r>
              <a:rPr lang="en-GB" sz="2500" b="1" dirty="0" err="1" smtClean="0">
                <a:solidFill>
                  <a:srgbClr val="0070C0"/>
                </a:solidFill>
                <a:ea typeface="Calibri"/>
                <a:cs typeface="Times New Roman"/>
              </a:rPr>
              <a:t>Arronax</a:t>
            </a:r>
            <a:endParaRPr lang="en-GB" sz="2500" b="1" dirty="0" smtClean="0">
              <a:solidFill>
                <a:srgbClr val="0070C0"/>
              </a:solidFill>
              <a:ea typeface="Calibri"/>
              <a:cs typeface="Times New Roman"/>
            </a:endParaRPr>
          </a:p>
          <a:p>
            <a:pPr lvl="1" algn="just">
              <a:lnSpc>
                <a:spcPct val="120000"/>
              </a:lnSpc>
              <a:spcAft>
                <a:spcPts val="1000"/>
              </a:spcAft>
              <a:buFont typeface="Wingdings" pitchFamily="2" charset="2"/>
              <a:buChar char="§"/>
            </a:pPr>
            <a:r>
              <a:rPr lang="en-GB" sz="2500" b="1" dirty="0" smtClean="0">
                <a:solidFill>
                  <a:srgbClr val="0070C0"/>
                </a:solidFill>
                <a:ea typeface="Calibri"/>
                <a:cs typeface="Times New Roman"/>
              </a:rPr>
              <a:t>    </a:t>
            </a:r>
            <a:r>
              <a:rPr lang="en-GB" sz="2500" b="1" dirty="0" err="1">
                <a:solidFill>
                  <a:srgbClr val="0070C0"/>
                </a:solidFill>
                <a:ea typeface="Calibri"/>
                <a:cs typeface="Times New Roman"/>
              </a:rPr>
              <a:t>Ulli</a:t>
            </a:r>
            <a:r>
              <a:rPr lang="en-GB" sz="2500" b="1" dirty="0">
                <a:solidFill>
                  <a:srgbClr val="0070C0"/>
                </a:solidFill>
                <a:ea typeface="Calibri"/>
                <a:cs typeface="Times New Roman"/>
              </a:rPr>
              <a:t> </a:t>
            </a:r>
            <a:r>
              <a:rPr lang="en-GB" sz="2500" b="1" dirty="0" err="1">
                <a:solidFill>
                  <a:srgbClr val="0070C0"/>
                </a:solidFill>
                <a:ea typeface="Calibri"/>
                <a:cs typeface="Times New Roman"/>
              </a:rPr>
              <a:t>Köster</a:t>
            </a:r>
            <a:r>
              <a:rPr lang="en-GB" sz="2500" b="1" dirty="0">
                <a:solidFill>
                  <a:srgbClr val="0070C0"/>
                </a:solidFill>
                <a:ea typeface="Calibri"/>
                <a:cs typeface="Times New Roman"/>
              </a:rPr>
              <a:t> – </a:t>
            </a:r>
            <a:r>
              <a:rPr lang="en-GB" sz="2500" b="1" dirty="0" err="1">
                <a:solidFill>
                  <a:srgbClr val="0070C0"/>
                </a:solidFill>
                <a:ea typeface="Calibri"/>
                <a:cs typeface="Times New Roman"/>
              </a:rPr>
              <a:t>Institut</a:t>
            </a:r>
            <a:r>
              <a:rPr lang="en-GB" sz="2500" b="1" dirty="0">
                <a:solidFill>
                  <a:srgbClr val="0070C0"/>
                </a:solidFill>
                <a:ea typeface="Calibri"/>
                <a:cs typeface="Times New Roman"/>
              </a:rPr>
              <a:t> Laue </a:t>
            </a:r>
            <a:r>
              <a:rPr lang="en-GB" sz="2500" b="1" dirty="0" err="1">
                <a:solidFill>
                  <a:srgbClr val="0070C0"/>
                </a:solidFill>
                <a:ea typeface="Calibri"/>
                <a:cs typeface="Times New Roman"/>
              </a:rPr>
              <a:t>Langevin</a:t>
            </a:r>
            <a:endParaRPr lang="en-GB" sz="2500" b="1" dirty="0">
              <a:solidFill>
                <a:srgbClr val="0070C0"/>
              </a:solidFill>
              <a:ea typeface="Calibri"/>
              <a:cs typeface="Times New Roman"/>
            </a:endParaRPr>
          </a:p>
          <a:p>
            <a:pPr lvl="1" algn="just">
              <a:lnSpc>
                <a:spcPct val="120000"/>
              </a:lnSpc>
              <a:spcAft>
                <a:spcPts val="1000"/>
              </a:spcAft>
              <a:buFont typeface="Wingdings" pitchFamily="2" charset="2"/>
              <a:buChar char="§"/>
            </a:pPr>
            <a:r>
              <a:rPr lang="en-GB" sz="2500" b="1" dirty="0">
                <a:solidFill>
                  <a:srgbClr val="0070C0"/>
                </a:solidFill>
                <a:ea typeface="Calibri"/>
                <a:cs typeface="Times New Roman"/>
              </a:rPr>
              <a:t>    Dewi Lewis - University of Swansea</a:t>
            </a:r>
          </a:p>
          <a:p>
            <a:pPr lvl="1" algn="just">
              <a:lnSpc>
                <a:spcPct val="120000"/>
              </a:lnSpc>
              <a:spcAft>
                <a:spcPts val="1000"/>
              </a:spcAft>
              <a:buFont typeface="Wingdings" pitchFamily="2" charset="2"/>
              <a:buChar char="§"/>
            </a:pPr>
            <a:r>
              <a:rPr lang="en-GB" sz="2500" b="1" dirty="0">
                <a:solidFill>
                  <a:srgbClr val="0070C0"/>
                </a:solidFill>
                <a:ea typeface="Calibri"/>
                <a:cs typeface="Times New Roman"/>
              </a:rPr>
              <a:t>    Steve Myers – CERN Office of Medical </a:t>
            </a:r>
            <a:r>
              <a:rPr lang="en-GB" sz="2500" b="1" dirty="0" smtClean="0">
                <a:solidFill>
                  <a:srgbClr val="0070C0"/>
                </a:solidFill>
                <a:ea typeface="Calibri"/>
                <a:cs typeface="Times New Roman"/>
              </a:rPr>
              <a:t>Applications</a:t>
            </a:r>
          </a:p>
          <a:p>
            <a:pPr lvl="1" algn="just">
              <a:lnSpc>
                <a:spcPct val="120000"/>
              </a:lnSpc>
              <a:spcAft>
                <a:spcPts val="1000"/>
              </a:spcAft>
              <a:buFont typeface="Wingdings" pitchFamily="2" charset="2"/>
              <a:buChar char="§"/>
            </a:pPr>
            <a:r>
              <a:rPr lang="en-GB" sz="2500" b="1" dirty="0">
                <a:solidFill>
                  <a:srgbClr val="0070C0"/>
                </a:solidFill>
                <a:ea typeface="Calibri"/>
                <a:cs typeface="Times New Roman"/>
              </a:rPr>
              <a:t> </a:t>
            </a:r>
            <a:r>
              <a:rPr lang="en-GB" sz="2500" b="1" dirty="0" smtClean="0">
                <a:solidFill>
                  <a:srgbClr val="0070C0"/>
                </a:solidFill>
                <a:ea typeface="Calibri"/>
                <a:cs typeface="Times New Roman"/>
              </a:rPr>
              <a:t>   Alan </a:t>
            </a:r>
            <a:r>
              <a:rPr lang="en-GB" sz="2500" b="1" dirty="0">
                <a:solidFill>
                  <a:srgbClr val="0070C0"/>
                </a:solidFill>
                <a:ea typeface="Calibri"/>
                <a:cs typeface="Times New Roman"/>
              </a:rPr>
              <a:t>Perkins – University of </a:t>
            </a:r>
            <a:r>
              <a:rPr lang="en-GB" sz="2500" b="1" dirty="0" smtClean="0">
                <a:solidFill>
                  <a:srgbClr val="0070C0"/>
                </a:solidFill>
                <a:ea typeface="Calibri"/>
                <a:cs typeface="Times New Roman"/>
              </a:rPr>
              <a:t>Nottingham</a:t>
            </a:r>
          </a:p>
          <a:p>
            <a:pPr lvl="1" algn="just">
              <a:lnSpc>
                <a:spcPct val="120000"/>
              </a:lnSpc>
              <a:spcAft>
                <a:spcPts val="1000"/>
              </a:spcAft>
              <a:buFont typeface="Wingdings" pitchFamily="2" charset="2"/>
              <a:buChar char="§"/>
            </a:pPr>
            <a:r>
              <a:rPr lang="en-GB" sz="2500" b="1" dirty="0">
                <a:solidFill>
                  <a:srgbClr val="0070C0"/>
                </a:solidFill>
                <a:ea typeface="Calibri"/>
                <a:cs typeface="Times New Roman"/>
              </a:rPr>
              <a:t> </a:t>
            </a:r>
            <a:r>
              <a:rPr lang="en-GB" sz="2500" b="1" dirty="0" smtClean="0">
                <a:solidFill>
                  <a:srgbClr val="0070C0"/>
                </a:solidFill>
                <a:ea typeface="Calibri"/>
                <a:cs typeface="Times New Roman"/>
              </a:rPr>
              <a:t>   Bernard </a:t>
            </a:r>
            <a:r>
              <a:rPr lang="en-GB" sz="2500" b="1" dirty="0" err="1">
                <a:solidFill>
                  <a:srgbClr val="0070C0"/>
                </a:solidFill>
                <a:ea typeface="Calibri"/>
                <a:cs typeface="Times New Roman"/>
              </a:rPr>
              <a:t>Ponsard</a:t>
            </a:r>
            <a:r>
              <a:rPr lang="en-GB" sz="2500" b="1" dirty="0">
                <a:solidFill>
                  <a:srgbClr val="0070C0"/>
                </a:solidFill>
                <a:ea typeface="Calibri"/>
                <a:cs typeface="Times New Roman"/>
              </a:rPr>
              <a:t> – Association of Imaging Producers and Equipment Suppliers </a:t>
            </a:r>
            <a:endParaRPr lang="en-GB" sz="2500" b="1" dirty="0" smtClean="0">
              <a:solidFill>
                <a:srgbClr val="0070C0"/>
              </a:solidFill>
              <a:ea typeface="Calibri"/>
              <a:cs typeface="Times New Roman"/>
            </a:endParaRPr>
          </a:p>
          <a:p>
            <a:pPr lvl="1" algn="just">
              <a:lnSpc>
                <a:spcPct val="120000"/>
              </a:lnSpc>
              <a:spcAft>
                <a:spcPts val="1000"/>
              </a:spcAft>
              <a:buFont typeface="Wingdings" pitchFamily="2" charset="2"/>
              <a:buChar char="§"/>
            </a:pPr>
            <a:r>
              <a:rPr lang="en-GB" sz="2500" b="1" dirty="0">
                <a:solidFill>
                  <a:srgbClr val="0070C0"/>
                </a:solidFill>
                <a:ea typeface="Calibri"/>
                <a:cs typeface="Times New Roman"/>
              </a:rPr>
              <a:t> </a:t>
            </a:r>
            <a:r>
              <a:rPr lang="en-GB" sz="2500" b="1" dirty="0" smtClean="0">
                <a:solidFill>
                  <a:srgbClr val="0070C0"/>
                </a:solidFill>
                <a:ea typeface="Calibri"/>
                <a:cs typeface="Times New Roman"/>
              </a:rPr>
              <a:t>   Paul </a:t>
            </a:r>
            <a:r>
              <a:rPr lang="en-GB" sz="2500" b="1" dirty="0">
                <a:solidFill>
                  <a:srgbClr val="0070C0"/>
                </a:solidFill>
                <a:ea typeface="Calibri"/>
                <a:cs typeface="Times New Roman"/>
              </a:rPr>
              <a:t>Schaffer – TRIUMF</a:t>
            </a:r>
          </a:p>
          <a:p>
            <a:pPr lvl="1" algn="just">
              <a:lnSpc>
                <a:spcPct val="120000"/>
              </a:lnSpc>
              <a:spcAft>
                <a:spcPts val="1000"/>
              </a:spcAft>
              <a:buFont typeface="Wingdings" pitchFamily="2" charset="2"/>
              <a:buChar char="§"/>
            </a:pPr>
            <a:r>
              <a:rPr lang="en-GB" sz="2500" b="1" dirty="0">
                <a:solidFill>
                  <a:srgbClr val="0070C0"/>
                </a:solidFill>
                <a:ea typeface="Calibri"/>
                <a:cs typeface="Times New Roman"/>
              </a:rPr>
              <a:t> </a:t>
            </a:r>
            <a:r>
              <a:rPr lang="en-GB" sz="2500" b="1" dirty="0" smtClean="0">
                <a:solidFill>
                  <a:srgbClr val="0070C0"/>
                </a:solidFill>
                <a:ea typeface="Calibri"/>
                <a:cs typeface="Times New Roman"/>
              </a:rPr>
              <a:t>   Thierry </a:t>
            </a:r>
            <a:r>
              <a:rPr lang="en-GB" sz="2500" b="1" dirty="0" err="1">
                <a:solidFill>
                  <a:srgbClr val="0070C0"/>
                </a:solidFill>
                <a:ea typeface="Calibri"/>
                <a:cs typeface="Times New Roman"/>
              </a:rPr>
              <a:t>Stora</a:t>
            </a:r>
            <a:r>
              <a:rPr lang="en-GB" sz="2500" b="1" dirty="0">
                <a:solidFill>
                  <a:srgbClr val="0070C0"/>
                </a:solidFill>
                <a:ea typeface="Calibri"/>
                <a:cs typeface="Times New Roman"/>
              </a:rPr>
              <a:t> </a:t>
            </a:r>
            <a:r>
              <a:rPr lang="en-GB" sz="2500" b="1" dirty="0" smtClean="0">
                <a:solidFill>
                  <a:srgbClr val="0070C0"/>
                </a:solidFill>
                <a:ea typeface="Calibri"/>
                <a:cs typeface="Times New Roman"/>
              </a:rPr>
              <a:t>– CERN</a:t>
            </a:r>
          </a:p>
          <a:p>
            <a:pPr lvl="0" algn="just">
              <a:lnSpc>
                <a:spcPct val="120000"/>
              </a:lnSpc>
              <a:spcAft>
                <a:spcPts val="1000"/>
              </a:spcAft>
              <a:buFont typeface="Wingdings" pitchFamily="2" charset="2"/>
              <a:buChar char="q"/>
            </a:pPr>
            <a:r>
              <a:rPr lang="en-GB" sz="2900" b="1" dirty="0">
                <a:solidFill>
                  <a:srgbClr val="002060"/>
                </a:solidFill>
                <a:ea typeface="Calibri"/>
                <a:cs typeface="Times New Roman"/>
              </a:rPr>
              <a:t>Included talks by industry, system and radioisotope manufacturers and end users (clinicians)  </a:t>
            </a:r>
          </a:p>
          <a:p>
            <a:pPr algn="just">
              <a:lnSpc>
                <a:spcPct val="120000"/>
              </a:lnSpc>
              <a:spcAft>
                <a:spcPts val="1000"/>
              </a:spcAft>
              <a:buFont typeface="Wingdings" pitchFamily="2" charset="2"/>
              <a:buChar char="q"/>
            </a:pPr>
            <a:r>
              <a:rPr lang="en-GB" sz="2900" b="1" dirty="0" smtClean="0">
                <a:solidFill>
                  <a:srgbClr val="002060"/>
                </a:solidFill>
                <a:ea typeface="Calibri"/>
                <a:cs typeface="Times New Roman"/>
              </a:rPr>
              <a:t>There will be a separate report integrating the main points from the talk with the panel session </a:t>
            </a:r>
          </a:p>
          <a:p>
            <a:pPr marL="0" lvl="0" indent="0" algn="just">
              <a:spcBef>
                <a:spcPts val="200"/>
              </a:spcBef>
              <a:spcAft>
                <a:spcPts val="200"/>
              </a:spcAft>
              <a:buNone/>
            </a:pPr>
            <a:endParaRPr lang="en-GB" sz="2900" b="1" dirty="0" smtClean="0">
              <a:solidFill>
                <a:srgbClr val="C00000"/>
              </a:solidFill>
            </a:endParaRPr>
          </a:p>
          <a:p>
            <a:pPr algn="just">
              <a:lnSpc>
                <a:spcPct val="115000"/>
              </a:lnSpc>
              <a:spcAft>
                <a:spcPts val="1000"/>
              </a:spcAft>
              <a:buFont typeface="Wingdings" pitchFamily="2" charset="2"/>
              <a:buChar char="q"/>
            </a:pPr>
            <a:endParaRPr lang="en-GB" b="1" dirty="0" smtClean="0">
              <a:solidFill>
                <a:srgbClr val="002060"/>
              </a:solidFill>
              <a:ea typeface="Calibri"/>
              <a:cs typeface="Times New Roman"/>
            </a:endParaRPr>
          </a:p>
        </p:txBody>
      </p:sp>
    </p:spTree>
    <p:extLst>
      <p:ext uri="{BB962C8B-B14F-4D97-AF65-F5344CB8AC3E}">
        <p14:creationId xmlns:p14="http://schemas.microsoft.com/office/powerpoint/2010/main" val="3121240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76200"/>
            <a:ext cx="5867400" cy="990600"/>
          </a:xfrm>
        </p:spPr>
        <p:txBody>
          <a:bodyPr/>
          <a:lstStyle/>
          <a:p>
            <a:r>
              <a:rPr lang="en-GB" sz="3200" dirty="0" smtClean="0"/>
              <a:t> </a:t>
            </a:r>
            <a:br>
              <a:rPr lang="en-GB" sz="3200" dirty="0" smtClean="0"/>
            </a:br>
            <a:r>
              <a:rPr lang="en-GB" sz="3200" dirty="0" smtClean="0">
                <a:solidFill>
                  <a:srgbClr val="C00000"/>
                </a:solidFill>
              </a:rPr>
              <a:t>99mTc Background </a:t>
            </a:r>
            <a:r>
              <a:rPr lang="en-GB" dirty="0" smtClean="0"/>
              <a:t>	</a:t>
            </a:r>
            <a:endParaRPr lang="en-GB" dirty="0"/>
          </a:p>
        </p:txBody>
      </p:sp>
      <p:sp>
        <p:nvSpPr>
          <p:cNvPr id="3" name="Content Placeholder 2"/>
          <p:cNvSpPr>
            <a:spLocks noGrp="1"/>
          </p:cNvSpPr>
          <p:nvPr>
            <p:ph idx="1"/>
          </p:nvPr>
        </p:nvSpPr>
        <p:spPr>
          <a:xfrm>
            <a:off x="304800" y="1752600"/>
            <a:ext cx="8382000" cy="5105400"/>
          </a:xfrm>
        </p:spPr>
        <p:txBody>
          <a:bodyPr>
            <a:normAutofit fontScale="55000" lnSpcReduction="20000"/>
          </a:bodyPr>
          <a:lstStyle/>
          <a:p>
            <a:pPr>
              <a:spcBef>
                <a:spcPts val="200"/>
              </a:spcBef>
              <a:spcAft>
                <a:spcPts val="200"/>
              </a:spcAft>
            </a:pPr>
            <a:r>
              <a:rPr lang="en-GB" sz="3500" b="1" dirty="0" smtClean="0">
                <a:solidFill>
                  <a:srgbClr val="C00000"/>
                </a:solidFill>
                <a:latin typeface="Calibri" pitchFamily="34" charset="0"/>
                <a:cs typeface="Calibri" pitchFamily="34" charset="0"/>
              </a:rPr>
              <a:t>Hospital Imaging </a:t>
            </a:r>
            <a:r>
              <a:rPr lang="en-GB" sz="3500" b="1" dirty="0" smtClean="0">
                <a:solidFill>
                  <a:srgbClr val="002060"/>
                </a:solidFill>
                <a:latin typeface="Calibri" pitchFamily="34" charset="0"/>
                <a:cs typeface="Calibri" pitchFamily="34" charset="0"/>
              </a:rPr>
              <a:t>- Global demand 60M/year (19M USA, 21M Europe, 20 M rest of World)</a:t>
            </a:r>
          </a:p>
          <a:p>
            <a:pPr marL="914400" lvl="1" indent="-457200">
              <a:spcBef>
                <a:spcPts val="200"/>
              </a:spcBef>
              <a:spcAft>
                <a:spcPts val="200"/>
              </a:spcAft>
              <a:buFont typeface="+mj-lt"/>
              <a:buAutoNum type="arabicPeriod"/>
            </a:pPr>
            <a:r>
              <a:rPr lang="en-GB" sz="3500" dirty="0" smtClean="0">
                <a:solidFill>
                  <a:srgbClr val="002060"/>
                </a:solidFill>
                <a:latin typeface="Calibri" pitchFamily="34" charset="0"/>
                <a:cs typeface="Calibri" pitchFamily="34" charset="0"/>
              </a:rPr>
              <a:t>Computed Tomography</a:t>
            </a:r>
          </a:p>
          <a:p>
            <a:pPr marL="914400" lvl="1" indent="-457200">
              <a:spcBef>
                <a:spcPts val="200"/>
              </a:spcBef>
              <a:spcAft>
                <a:spcPts val="200"/>
              </a:spcAft>
              <a:buFont typeface="+mj-lt"/>
              <a:buAutoNum type="arabicPeriod"/>
            </a:pPr>
            <a:r>
              <a:rPr lang="en-GB" sz="3500" dirty="0" smtClean="0">
                <a:solidFill>
                  <a:srgbClr val="002060"/>
                </a:solidFill>
                <a:latin typeface="Calibri" pitchFamily="34" charset="0"/>
                <a:cs typeface="Calibri" pitchFamily="34" charset="0"/>
              </a:rPr>
              <a:t>Nuclear Medicine (85% 99mTc)</a:t>
            </a:r>
          </a:p>
          <a:p>
            <a:pPr marL="914400" lvl="1" indent="-457200">
              <a:spcBef>
                <a:spcPts val="200"/>
              </a:spcBef>
              <a:spcAft>
                <a:spcPts val="200"/>
              </a:spcAft>
              <a:buFont typeface="+mj-lt"/>
              <a:buAutoNum type="arabicPeriod"/>
            </a:pPr>
            <a:r>
              <a:rPr lang="en-GB" sz="3500" dirty="0" smtClean="0">
                <a:solidFill>
                  <a:srgbClr val="002060"/>
                </a:solidFill>
                <a:latin typeface="Calibri" pitchFamily="34" charset="0"/>
                <a:cs typeface="Calibri" pitchFamily="34" charset="0"/>
              </a:rPr>
              <a:t>MRI</a:t>
            </a:r>
          </a:p>
          <a:p>
            <a:pPr>
              <a:spcBef>
                <a:spcPts val="200"/>
              </a:spcBef>
              <a:spcAft>
                <a:spcPts val="200"/>
              </a:spcAft>
            </a:pPr>
            <a:endParaRPr lang="en-GB" sz="2600" dirty="0" smtClean="0">
              <a:solidFill>
                <a:srgbClr val="002060"/>
              </a:solidFill>
              <a:latin typeface="Calibri" pitchFamily="34" charset="0"/>
              <a:cs typeface="Calibri" pitchFamily="34" charset="0"/>
            </a:endParaRPr>
          </a:p>
          <a:p>
            <a:pPr>
              <a:spcBef>
                <a:spcPts val="200"/>
              </a:spcBef>
              <a:spcAft>
                <a:spcPts val="200"/>
              </a:spcAft>
            </a:pPr>
            <a:r>
              <a:rPr lang="en-GB" sz="3500" b="1" dirty="0" smtClean="0">
                <a:solidFill>
                  <a:srgbClr val="C00000"/>
                </a:solidFill>
                <a:latin typeface="Calibri" pitchFamily="34" charset="0"/>
                <a:cs typeface="Calibri" pitchFamily="34" charset="0"/>
              </a:rPr>
              <a:t>Technetium-99m </a:t>
            </a:r>
            <a:r>
              <a:rPr lang="en-GB" sz="3500" b="1" dirty="0">
                <a:solidFill>
                  <a:srgbClr val="C00000"/>
                </a:solidFill>
                <a:latin typeface="Calibri" pitchFamily="34" charset="0"/>
                <a:cs typeface="Calibri" pitchFamily="34" charset="0"/>
              </a:rPr>
              <a:t>(99mTc</a:t>
            </a:r>
            <a:r>
              <a:rPr lang="en-GB" sz="3500" b="1" dirty="0" smtClean="0">
                <a:solidFill>
                  <a:srgbClr val="C00000"/>
                </a:solidFill>
                <a:latin typeface="Calibri" pitchFamily="34" charset="0"/>
                <a:cs typeface="Calibri" pitchFamily="34" charset="0"/>
              </a:rPr>
              <a:t>) - </a:t>
            </a:r>
            <a:r>
              <a:rPr lang="en-GB" sz="3500" b="1" dirty="0" smtClean="0">
                <a:solidFill>
                  <a:srgbClr val="002060"/>
                </a:solidFill>
                <a:latin typeface="Calibri" pitchFamily="34" charset="0"/>
                <a:cs typeface="Calibri" pitchFamily="34" charset="0"/>
              </a:rPr>
              <a:t>is a daughter </a:t>
            </a:r>
            <a:r>
              <a:rPr lang="en-GB" sz="3500" b="1" dirty="0">
                <a:solidFill>
                  <a:srgbClr val="002060"/>
                </a:solidFill>
                <a:latin typeface="Calibri" pitchFamily="34" charset="0"/>
                <a:cs typeface="Calibri" pitchFamily="34" charset="0"/>
              </a:rPr>
              <a:t>product of molybdenum-99 </a:t>
            </a:r>
            <a:r>
              <a:rPr lang="en-GB" sz="3500" b="1" dirty="0" smtClean="0">
                <a:solidFill>
                  <a:srgbClr val="002060"/>
                </a:solidFill>
                <a:latin typeface="Calibri" pitchFamily="34" charset="0"/>
                <a:cs typeface="Calibri" pitchFamily="34" charset="0"/>
              </a:rPr>
              <a:t>and is </a:t>
            </a:r>
            <a:r>
              <a:rPr lang="en-GB" sz="3500" b="1" dirty="0">
                <a:solidFill>
                  <a:srgbClr val="002060"/>
                </a:solidFill>
                <a:latin typeface="Calibri" pitchFamily="34" charset="0"/>
                <a:cs typeface="Calibri" pitchFamily="34" charset="0"/>
              </a:rPr>
              <a:t>the principal radioisotope used in medical diagnostics </a:t>
            </a:r>
            <a:r>
              <a:rPr lang="en-GB" sz="3500" b="1" dirty="0" smtClean="0">
                <a:solidFill>
                  <a:srgbClr val="002060"/>
                </a:solidFill>
                <a:latin typeface="Calibri" pitchFamily="34" charset="0"/>
                <a:cs typeface="Calibri" pitchFamily="34" charset="0"/>
              </a:rPr>
              <a:t>worldwide</a:t>
            </a:r>
            <a:r>
              <a:rPr lang="en-GB" sz="3500" b="1" dirty="0">
                <a:solidFill>
                  <a:srgbClr val="002060"/>
                </a:solidFill>
                <a:latin typeface="Calibri" pitchFamily="34" charset="0"/>
                <a:cs typeface="Calibri" pitchFamily="34" charset="0"/>
              </a:rPr>
              <a:t>  </a:t>
            </a:r>
            <a:r>
              <a:rPr lang="en-GB" sz="3500" b="1" dirty="0" smtClean="0">
                <a:solidFill>
                  <a:srgbClr val="002060"/>
                </a:solidFill>
                <a:latin typeface="Calibri" pitchFamily="34" charset="0"/>
                <a:cs typeface="Calibri" pitchFamily="34" charset="0"/>
              </a:rPr>
              <a:t>used </a:t>
            </a:r>
            <a:r>
              <a:rPr lang="en-GB" sz="3500" b="1" dirty="0">
                <a:solidFill>
                  <a:srgbClr val="002060"/>
                </a:solidFill>
                <a:latin typeface="Calibri" pitchFamily="34" charset="0"/>
                <a:cs typeface="Calibri" pitchFamily="34" charset="0"/>
              </a:rPr>
              <a:t>in </a:t>
            </a:r>
            <a:r>
              <a:rPr lang="en-GB" sz="3500" b="1" dirty="0" smtClean="0">
                <a:solidFill>
                  <a:srgbClr val="002060"/>
                </a:solidFill>
                <a:latin typeface="Calibri" pitchFamily="34" charset="0"/>
                <a:cs typeface="Calibri" pitchFamily="34" charset="0"/>
              </a:rPr>
              <a:t>~ 32 </a:t>
            </a:r>
            <a:r>
              <a:rPr lang="en-GB" sz="3500" b="1" dirty="0">
                <a:solidFill>
                  <a:srgbClr val="002060"/>
                </a:solidFill>
                <a:latin typeface="Calibri" pitchFamily="34" charset="0"/>
                <a:cs typeface="Calibri" pitchFamily="34" charset="0"/>
              </a:rPr>
              <a:t>million procedures per year globally and accounts for 80 to 85% of all diagnostic investigations using Nuclear Medicine </a:t>
            </a:r>
            <a:r>
              <a:rPr lang="en-GB" sz="3500" b="1" dirty="0" smtClean="0">
                <a:solidFill>
                  <a:srgbClr val="002060"/>
                </a:solidFill>
                <a:latin typeface="Calibri" pitchFamily="34" charset="0"/>
                <a:cs typeface="Calibri" pitchFamily="34" charset="0"/>
              </a:rPr>
              <a:t>techniques</a:t>
            </a:r>
            <a:r>
              <a:rPr lang="en-GB" sz="3500" b="1" dirty="0" smtClean="0">
                <a:solidFill>
                  <a:srgbClr val="000000"/>
                </a:solidFill>
                <a:latin typeface="Calibri" pitchFamily="34" charset="0"/>
                <a:cs typeface="Calibri" pitchFamily="34" charset="0"/>
              </a:rPr>
              <a:t>. </a:t>
            </a:r>
            <a:endParaRPr lang="en-GB" sz="3500" b="1" dirty="0" smtClean="0">
              <a:solidFill>
                <a:srgbClr val="00B050"/>
              </a:solidFill>
              <a:latin typeface="Calibri" pitchFamily="34" charset="0"/>
              <a:ea typeface="Times New Roman"/>
              <a:cs typeface="Calibri" pitchFamily="34" charset="0"/>
            </a:endParaRPr>
          </a:p>
          <a:p>
            <a:pPr marL="1143000" indent="-228600">
              <a:lnSpc>
                <a:spcPct val="90000"/>
              </a:lnSpc>
              <a:spcBef>
                <a:spcPts val="575"/>
              </a:spcBef>
              <a:buNone/>
            </a:pPr>
            <a:r>
              <a:rPr lang="en-GB" sz="2600" b="1" dirty="0" smtClean="0">
                <a:solidFill>
                  <a:srgbClr val="0070C0"/>
                </a:solidFill>
                <a:latin typeface="Calibri" pitchFamily="34" charset="0"/>
                <a:ea typeface="ＭＳ Ｐゴシック" charset="0"/>
                <a:cs typeface="Calibri" pitchFamily="34" charset="0"/>
              </a:rPr>
              <a:t>Investigation</a:t>
            </a:r>
            <a:r>
              <a:rPr lang="en-GB" sz="2600" b="1" dirty="0">
                <a:solidFill>
                  <a:schemeClr val="accent2"/>
                </a:solidFill>
                <a:latin typeface="Calibri" pitchFamily="34" charset="0"/>
                <a:ea typeface="ＭＳ Ｐゴシック" charset="0"/>
                <a:cs typeface="Calibri" pitchFamily="34" charset="0"/>
              </a:rPr>
              <a:t>	         </a:t>
            </a:r>
            <a:r>
              <a:rPr lang="en-GB" sz="2600" b="1" dirty="0" smtClean="0">
                <a:solidFill>
                  <a:srgbClr val="0070C0"/>
                </a:solidFill>
                <a:latin typeface="Calibri" pitchFamily="34" charset="0"/>
                <a:ea typeface="ＭＳ Ｐゴシック" charset="0"/>
                <a:cs typeface="Calibri" pitchFamily="34" charset="0"/>
              </a:rPr>
              <a:t>Procedures </a:t>
            </a:r>
            <a:r>
              <a:rPr lang="en-GB" sz="2600" b="1" dirty="0">
                <a:solidFill>
                  <a:srgbClr val="0070C0"/>
                </a:solidFill>
                <a:latin typeface="Calibri" pitchFamily="34" charset="0"/>
                <a:ea typeface="ＭＳ Ｐゴシック" charset="0"/>
                <a:cs typeface="Calibri" pitchFamily="34" charset="0"/>
              </a:rPr>
              <a:t>(million)</a:t>
            </a:r>
          </a:p>
          <a:p>
            <a:pPr marL="1143000" indent="-228600">
              <a:lnSpc>
                <a:spcPct val="90000"/>
              </a:lnSpc>
              <a:spcBef>
                <a:spcPts val="575"/>
              </a:spcBef>
              <a:buFont typeface="Wingdings" charset="0"/>
              <a:buChar char="Ø"/>
            </a:pPr>
            <a:r>
              <a:rPr lang="en-GB" sz="2600" b="1" dirty="0" smtClean="0">
                <a:latin typeface="Calibri" pitchFamily="34" charset="0"/>
                <a:ea typeface="ＭＳ Ｐゴシック" charset="0"/>
                <a:cs typeface="Calibri" pitchFamily="34" charset="0"/>
              </a:rPr>
              <a:t>Cardiac </a:t>
            </a:r>
            <a:r>
              <a:rPr lang="en-GB" sz="2600" b="1" dirty="0">
                <a:latin typeface="Calibri" pitchFamily="34" charset="0"/>
                <a:ea typeface="ＭＳ Ｐゴシック" charset="0"/>
                <a:cs typeface="Calibri" pitchFamily="34" charset="0"/>
              </a:rPr>
              <a:t>Imaging</a:t>
            </a:r>
            <a:r>
              <a:rPr lang="en-GB" sz="2600" dirty="0">
                <a:latin typeface="Calibri" pitchFamily="34" charset="0"/>
                <a:ea typeface="ＭＳ Ｐゴシック" charset="0"/>
                <a:cs typeface="Calibri" pitchFamily="34" charset="0"/>
              </a:rPr>
              <a:t>		 </a:t>
            </a:r>
            <a:r>
              <a:rPr lang="en-GB" sz="2600" b="1" dirty="0">
                <a:latin typeface="Calibri" pitchFamily="34" charset="0"/>
                <a:ea typeface="ＭＳ Ｐゴシック" charset="0"/>
                <a:cs typeface="Calibri" pitchFamily="34" charset="0"/>
              </a:rPr>
              <a:t>12</a:t>
            </a:r>
          </a:p>
          <a:p>
            <a:pPr marL="876300" lvl="3" indent="0">
              <a:lnSpc>
                <a:spcPct val="90000"/>
              </a:lnSpc>
              <a:spcBef>
                <a:spcPts val="375"/>
              </a:spcBef>
              <a:buClr>
                <a:srgbClr val="DAEDEF"/>
              </a:buClr>
              <a:buNone/>
            </a:pPr>
            <a:r>
              <a:rPr lang="en-GB" sz="2600" dirty="0" smtClean="0">
                <a:latin typeface="Calibri" pitchFamily="34" charset="0"/>
                <a:ea typeface="ＭＳ Ｐゴシック" charset="0"/>
                <a:cs typeface="Calibri" pitchFamily="34" charset="0"/>
              </a:rPr>
              <a:t>	        Tc-99m, T- </a:t>
            </a:r>
            <a:r>
              <a:rPr lang="en-GB" sz="2600" dirty="0">
                <a:latin typeface="Calibri" pitchFamily="34" charset="0"/>
                <a:ea typeface="ＭＳ Ｐゴシック" charset="0"/>
                <a:cs typeface="Calibri" pitchFamily="34" charset="0"/>
              </a:rPr>
              <a:t>201</a:t>
            </a:r>
          </a:p>
          <a:p>
            <a:pPr marL="1143000" indent="-228600">
              <a:lnSpc>
                <a:spcPct val="90000"/>
              </a:lnSpc>
              <a:spcBef>
                <a:spcPts val="575"/>
              </a:spcBef>
              <a:buFont typeface="Wingdings" charset="0"/>
              <a:buChar char="Ø"/>
            </a:pPr>
            <a:r>
              <a:rPr lang="en-GB" sz="2600" b="1" dirty="0" smtClean="0">
                <a:latin typeface="Calibri" pitchFamily="34" charset="0"/>
                <a:ea typeface="ＭＳ Ｐゴシック" charset="0"/>
                <a:cs typeface="Calibri" pitchFamily="34" charset="0"/>
              </a:rPr>
              <a:t>Bone</a:t>
            </a:r>
            <a:r>
              <a:rPr lang="en-GB" sz="2600" dirty="0" smtClean="0">
                <a:latin typeface="Calibri" pitchFamily="34" charset="0"/>
                <a:ea typeface="ＭＳ Ｐゴシック" charset="0"/>
                <a:cs typeface="Calibri" pitchFamily="34" charset="0"/>
              </a:rPr>
              <a:t> </a:t>
            </a:r>
            <a:r>
              <a:rPr lang="en-GB" sz="2600" b="1" dirty="0">
                <a:latin typeface="Calibri" pitchFamily="34" charset="0"/>
                <a:ea typeface="ＭＳ Ｐゴシック" charset="0"/>
                <a:cs typeface="Calibri" pitchFamily="34" charset="0"/>
              </a:rPr>
              <a:t>Investigation</a:t>
            </a:r>
            <a:r>
              <a:rPr lang="en-GB" sz="2600" dirty="0">
                <a:latin typeface="Calibri" pitchFamily="34" charset="0"/>
                <a:ea typeface="ＭＳ Ｐゴシック" charset="0"/>
                <a:cs typeface="Calibri" pitchFamily="34" charset="0"/>
              </a:rPr>
              <a:t>	   	</a:t>
            </a:r>
            <a:r>
              <a:rPr lang="en-GB" sz="2600" dirty="0" smtClean="0">
                <a:latin typeface="Calibri" pitchFamily="34" charset="0"/>
                <a:ea typeface="ＭＳ Ｐゴシック" charset="0"/>
                <a:cs typeface="Calibri" pitchFamily="34" charset="0"/>
              </a:rPr>
              <a:t> </a:t>
            </a:r>
            <a:r>
              <a:rPr lang="en-GB" sz="2600" b="1" dirty="0" smtClean="0">
                <a:latin typeface="Calibri" pitchFamily="34" charset="0"/>
                <a:ea typeface="ＭＳ Ｐゴシック" charset="0"/>
                <a:cs typeface="Calibri" pitchFamily="34" charset="0"/>
              </a:rPr>
              <a:t>10</a:t>
            </a:r>
            <a:endParaRPr lang="en-GB" sz="2600" b="1" dirty="0">
              <a:latin typeface="Calibri" pitchFamily="34" charset="0"/>
              <a:ea typeface="ＭＳ Ｐゴシック" charset="0"/>
              <a:cs typeface="Calibri" pitchFamily="34" charset="0"/>
            </a:endParaRPr>
          </a:p>
          <a:p>
            <a:pPr marL="876300" lvl="3" indent="0">
              <a:lnSpc>
                <a:spcPct val="90000"/>
              </a:lnSpc>
              <a:spcBef>
                <a:spcPts val="375"/>
              </a:spcBef>
              <a:buClr>
                <a:srgbClr val="DAEDEF"/>
              </a:buClr>
              <a:buNone/>
            </a:pPr>
            <a:r>
              <a:rPr lang="en-GB" sz="2600" dirty="0" smtClean="0">
                <a:latin typeface="Calibri" pitchFamily="34" charset="0"/>
                <a:ea typeface="ＭＳ Ｐゴシック" charset="0"/>
                <a:cs typeface="Calibri" pitchFamily="34" charset="0"/>
              </a:rPr>
              <a:t>          Tc-99m</a:t>
            </a:r>
            <a:endParaRPr lang="en-GB" sz="2600" dirty="0">
              <a:latin typeface="Calibri" pitchFamily="34" charset="0"/>
              <a:ea typeface="ＭＳ Ｐゴシック" charset="0"/>
              <a:cs typeface="Calibri" pitchFamily="34" charset="0"/>
            </a:endParaRPr>
          </a:p>
          <a:p>
            <a:pPr marL="1143000" indent="-228600">
              <a:lnSpc>
                <a:spcPct val="90000"/>
              </a:lnSpc>
              <a:spcBef>
                <a:spcPts val="575"/>
              </a:spcBef>
              <a:buFont typeface="Wingdings" charset="0"/>
              <a:buChar char="Ø"/>
            </a:pPr>
            <a:r>
              <a:rPr lang="en-GB" sz="2600" b="1" dirty="0" smtClean="0">
                <a:latin typeface="Calibri" pitchFamily="34" charset="0"/>
                <a:ea typeface="ＭＳ Ｐゴシック" charset="0"/>
                <a:cs typeface="Calibri" pitchFamily="34" charset="0"/>
              </a:rPr>
              <a:t>Lung </a:t>
            </a:r>
            <a:r>
              <a:rPr lang="en-GB" sz="2600" b="1" dirty="0">
                <a:latin typeface="Calibri" pitchFamily="34" charset="0"/>
                <a:ea typeface="ＭＳ Ｐゴシック" charset="0"/>
                <a:cs typeface="Calibri" pitchFamily="34" charset="0"/>
              </a:rPr>
              <a:t>Investigation </a:t>
            </a:r>
            <a:r>
              <a:rPr lang="en-GB" sz="2600" dirty="0">
                <a:latin typeface="Calibri" pitchFamily="34" charset="0"/>
                <a:ea typeface="ＭＳ Ｐゴシック" charset="0"/>
                <a:cs typeface="Calibri" pitchFamily="34" charset="0"/>
              </a:rPr>
              <a:t>	    </a:t>
            </a:r>
            <a:r>
              <a:rPr lang="en-GB" sz="2600" b="1" dirty="0">
                <a:latin typeface="Calibri" pitchFamily="34" charset="0"/>
                <a:ea typeface="ＭＳ Ｐゴシック" charset="0"/>
                <a:cs typeface="Calibri" pitchFamily="34" charset="0"/>
              </a:rPr>
              <a:t> 	</a:t>
            </a:r>
            <a:r>
              <a:rPr lang="en-GB" sz="2600" b="1" dirty="0" smtClean="0">
                <a:latin typeface="Calibri" pitchFamily="34" charset="0"/>
                <a:ea typeface="ＭＳ Ｐゴシック" charset="0"/>
                <a:cs typeface="Calibri" pitchFamily="34" charset="0"/>
              </a:rPr>
              <a:t>   5</a:t>
            </a:r>
            <a:endParaRPr lang="en-GB" sz="2600" b="1" dirty="0">
              <a:latin typeface="Calibri" pitchFamily="34" charset="0"/>
              <a:ea typeface="ＭＳ Ｐゴシック" charset="0"/>
              <a:cs typeface="Calibri" pitchFamily="34" charset="0"/>
            </a:endParaRPr>
          </a:p>
          <a:p>
            <a:pPr marL="876300" lvl="3" indent="0">
              <a:lnSpc>
                <a:spcPct val="90000"/>
              </a:lnSpc>
              <a:spcBef>
                <a:spcPts val="375"/>
              </a:spcBef>
              <a:buClr>
                <a:srgbClr val="DAEDEF"/>
              </a:buClr>
              <a:buNone/>
            </a:pPr>
            <a:r>
              <a:rPr lang="en-GB" sz="2600" dirty="0" smtClean="0">
                <a:latin typeface="Calibri" pitchFamily="34" charset="0"/>
                <a:ea typeface="ＭＳ Ｐゴシック" charset="0"/>
                <a:cs typeface="Calibri" pitchFamily="34" charset="0"/>
              </a:rPr>
              <a:t>          Tc-99m</a:t>
            </a:r>
            <a:endParaRPr lang="en-GB" sz="2600" dirty="0">
              <a:latin typeface="Calibri" pitchFamily="34" charset="0"/>
              <a:ea typeface="ＭＳ Ｐゴシック" charset="0"/>
              <a:cs typeface="Calibri" pitchFamily="34" charset="0"/>
            </a:endParaRPr>
          </a:p>
          <a:p>
            <a:pPr marL="1143000" indent="-228600">
              <a:lnSpc>
                <a:spcPct val="90000"/>
              </a:lnSpc>
              <a:spcBef>
                <a:spcPts val="575"/>
              </a:spcBef>
              <a:buFont typeface="Wingdings" charset="0"/>
              <a:buChar char="Ø"/>
            </a:pPr>
            <a:r>
              <a:rPr lang="en-GB" sz="2600" b="1" dirty="0" smtClean="0">
                <a:latin typeface="Calibri" pitchFamily="34" charset="0"/>
                <a:ea typeface="ＭＳ Ｐゴシック" charset="0"/>
                <a:cs typeface="Calibri" pitchFamily="34" charset="0"/>
              </a:rPr>
              <a:t>Thyroid</a:t>
            </a:r>
            <a:r>
              <a:rPr lang="en-GB" sz="2600" b="1" dirty="0">
                <a:latin typeface="Calibri" pitchFamily="34" charset="0"/>
                <a:ea typeface="ＭＳ Ｐゴシック" charset="0"/>
                <a:cs typeface="Calibri" pitchFamily="34" charset="0"/>
              </a:rPr>
              <a:t>, Imaging</a:t>
            </a:r>
            <a:r>
              <a:rPr lang="en-GB" sz="2600" dirty="0">
                <a:latin typeface="Calibri" pitchFamily="34" charset="0"/>
                <a:ea typeface="ＭＳ Ｐゴシック" charset="0"/>
                <a:cs typeface="Calibri" pitchFamily="34" charset="0"/>
              </a:rPr>
              <a:t>		</a:t>
            </a:r>
            <a:r>
              <a:rPr lang="en-GB" sz="2600" dirty="0" smtClean="0">
                <a:latin typeface="Calibri" pitchFamily="34" charset="0"/>
                <a:ea typeface="ＭＳ Ｐゴシック" charset="0"/>
                <a:cs typeface="Calibri" pitchFamily="34" charset="0"/>
              </a:rPr>
              <a:t>   </a:t>
            </a:r>
            <a:r>
              <a:rPr lang="en-GB" sz="2600" b="1" dirty="0" smtClean="0">
                <a:latin typeface="Calibri" pitchFamily="34" charset="0"/>
                <a:ea typeface="ＭＳ Ｐゴシック" charset="0"/>
                <a:cs typeface="Calibri" pitchFamily="34" charset="0"/>
              </a:rPr>
              <a:t>5</a:t>
            </a:r>
            <a:endParaRPr lang="en-GB" sz="2600" b="1" dirty="0">
              <a:latin typeface="Calibri" pitchFamily="34" charset="0"/>
              <a:ea typeface="ＭＳ Ｐゴシック" charset="0"/>
              <a:cs typeface="Calibri" pitchFamily="34" charset="0"/>
            </a:endParaRPr>
          </a:p>
          <a:p>
            <a:pPr marL="876300" lvl="3" indent="0">
              <a:lnSpc>
                <a:spcPct val="90000"/>
              </a:lnSpc>
              <a:spcBef>
                <a:spcPts val="375"/>
              </a:spcBef>
              <a:buClr>
                <a:srgbClr val="DAEDEF"/>
              </a:buClr>
              <a:buNone/>
            </a:pPr>
            <a:r>
              <a:rPr lang="en-GB" sz="2600" dirty="0" smtClean="0">
                <a:latin typeface="Calibri" pitchFamily="34" charset="0"/>
                <a:ea typeface="ＭＳ Ｐゴシック" charset="0"/>
                <a:cs typeface="Calibri" pitchFamily="34" charset="0"/>
              </a:rPr>
              <a:t>          I-131 </a:t>
            </a:r>
            <a:r>
              <a:rPr lang="en-GB" sz="2600" dirty="0">
                <a:latin typeface="Calibri" pitchFamily="34" charset="0"/>
                <a:ea typeface="ＭＳ Ｐゴシック" charset="0"/>
                <a:cs typeface="Calibri" pitchFamily="34" charset="0"/>
              </a:rPr>
              <a:t>/ </a:t>
            </a:r>
            <a:r>
              <a:rPr lang="en-GB" sz="2600" dirty="0" smtClean="0">
                <a:latin typeface="Calibri" pitchFamily="34" charset="0"/>
                <a:ea typeface="ＭＳ Ｐゴシック" charset="0"/>
                <a:cs typeface="Calibri" pitchFamily="34" charset="0"/>
              </a:rPr>
              <a:t>I-123, Tc-99m</a:t>
            </a:r>
            <a:endParaRPr lang="en-GB" sz="2600" dirty="0">
              <a:latin typeface="Calibri" pitchFamily="34" charset="0"/>
              <a:ea typeface="ＭＳ Ｐゴシック" charset="0"/>
              <a:cs typeface="Calibri" pitchFamily="34" charset="0"/>
            </a:endParaRPr>
          </a:p>
          <a:p>
            <a:endParaRPr lang="en-GB" dirty="0"/>
          </a:p>
        </p:txBody>
      </p:sp>
    </p:spTree>
    <p:extLst>
      <p:ext uri="{BB962C8B-B14F-4D97-AF65-F5344CB8AC3E}">
        <p14:creationId xmlns:p14="http://schemas.microsoft.com/office/powerpoint/2010/main" val="4199226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0"/>
            <a:ext cx="5638800" cy="1143000"/>
          </a:xfrm>
        </p:spPr>
        <p:txBody>
          <a:bodyPr/>
          <a:lstStyle/>
          <a:p>
            <a:r>
              <a:rPr lang="en-GB" sz="3200" dirty="0" smtClean="0"/>
              <a:t> </a:t>
            </a:r>
            <a:br>
              <a:rPr lang="en-GB" sz="3200" dirty="0" smtClean="0"/>
            </a:br>
            <a:r>
              <a:rPr lang="en-GB" sz="3200" dirty="0" smtClean="0">
                <a:solidFill>
                  <a:srgbClr val="C00000"/>
                </a:solidFill>
              </a:rPr>
              <a:t>99mTc </a:t>
            </a:r>
            <a:r>
              <a:rPr lang="en-GB" sz="3600" dirty="0" smtClean="0">
                <a:solidFill>
                  <a:srgbClr val="C00000"/>
                </a:solidFill>
              </a:rPr>
              <a:t>Background </a:t>
            </a:r>
            <a:r>
              <a:rPr lang="en-GB" dirty="0" smtClean="0"/>
              <a:t>	</a:t>
            </a:r>
            <a:endParaRPr lang="en-GB" dirty="0"/>
          </a:p>
        </p:txBody>
      </p:sp>
      <p:sp>
        <p:nvSpPr>
          <p:cNvPr id="3" name="Content Placeholder 2"/>
          <p:cNvSpPr>
            <a:spLocks noGrp="1"/>
          </p:cNvSpPr>
          <p:nvPr>
            <p:ph idx="1"/>
          </p:nvPr>
        </p:nvSpPr>
        <p:spPr>
          <a:xfrm>
            <a:off x="304800" y="1600200"/>
            <a:ext cx="8382000" cy="4525963"/>
          </a:xfrm>
        </p:spPr>
        <p:txBody>
          <a:bodyPr>
            <a:normAutofit/>
          </a:bodyPr>
          <a:lstStyle/>
          <a:p>
            <a:pPr>
              <a:spcBef>
                <a:spcPts val="200"/>
              </a:spcBef>
              <a:spcAft>
                <a:spcPts val="200"/>
              </a:spcAft>
            </a:pPr>
            <a:endParaRPr lang="en-GB" sz="2400" dirty="0" smtClean="0">
              <a:solidFill>
                <a:srgbClr val="00B050"/>
              </a:solidFill>
              <a:latin typeface="Times New Roman"/>
              <a:ea typeface="Times New Roman"/>
            </a:endParaRPr>
          </a:p>
          <a:p>
            <a:pPr>
              <a:spcBef>
                <a:spcPts val="200"/>
              </a:spcBef>
              <a:spcAft>
                <a:spcPts val="200"/>
              </a:spcAft>
            </a:pPr>
            <a:endParaRPr lang="en-GB" sz="2400" dirty="0">
              <a:solidFill>
                <a:srgbClr val="00B050"/>
              </a:solidFill>
              <a:latin typeface="Times New Roman"/>
              <a:ea typeface="Times New Roman"/>
            </a:endParaRPr>
          </a:p>
          <a:p>
            <a:endParaRPr lang="en-GB"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175" y="1447800"/>
            <a:ext cx="710565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9226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400800" cy="1524000"/>
          </a:xfrm>
        </p:spPr>
        <p:txBody>
          <a:bodyPr/>
          <a:lstStyle/>
          <a:p>
            <a:r>
              <a:rPr lang="en-GB" sz="2000" dirty="0" smtClean="0"/>
              <a:t/>
            </a:r>
            <a:br>
              <a:rPr lang="en-GB" sz="2000" dirty="0" smtClean="0"/>
            </a:br>
            <a:r>
              <a:rPr lang="en-GB" sz="2000" dirty="0"/>
              <a:t/>
            </a:r>
            <a:br>
              <a:rPr lang="en-GB" sz="2000" dirty="0"/>
            </a:br>
            <a:r>
              <a:rPr lang="en-GB" sz="2800" b="1" dirty="0" smtClean="0">
                <a:solidFill>
                  <a:srgbClr val="C00000"/>
                </a:solidFill>
              </a:rPr>
              <a:t>Industry/Discussion Panel Members</a:t>
            </a:r>
            <a:r>
              <a:rPr lang="en-GB" dirty="0" smtClean="0"/>
              <a:t>	</a:t>
            </a:r>
            <a:endParaRPr lang="en-GB" dirty="0"/>
          </a:p>
        </p:txBody>
      </p:sp>
      <p:sp>
        <p:nvSpPr>
          <p:cNvPr id="3" name="Content Placeholder 2"/>
          <p:cNvSpPr>
            <a:spLocks noGrp="1"/>
          </p:cNvSpPr>
          <p:nvPr>
            <p:ph idx="1"/>
          </p:nvPr>
        </p:nvSpPr>
        <p:spPr>
          <a:xfrm>
            <a:off x="228600" y="1219200"/>
            <a:ext cx="8915400" cy="5486400"/>
          </a:xfrm>
        </p:spPr>
        <p:txBody>
          <a:bodyPr>
            <a:normAutofit fontScale="92500" lnSpcReduction="20000"/>
          </a:bodyPr>
          <a:lstStyle/>
          <a:p>
            <a:pPr algn="just">
              <a:spcBef>
                <a:spcPts val="200"/>
              </a:spcBef>
              <a:spcAft>
                <a:spcPts val="200"/>
              </a:spcAft>
            </a:pPr>
            <a:endParaRPr lang="en-GB" sz="2200" dirty="0" smtClean="0"/>
          </a:p>
          <a:p>
            <a:pPr algn="just">
              <a:spcBef>
                <a:spcPts val="200"/>
              </a:spcBef>
              <a:spcAft>
                <a:spcPts val="200"/>
              </a:spcAft>
              <a:buFont typeface="Wingdings" pitchFamily="2" charset="2"/>
              <a:buChar char="q"/>
            </a:pPr>
            <a:r>
              <a:rPr lang="en-GB" sz="2600" b="1" dirty="0">
                <a:solidFill>
                  <a:srgbClr val="C00000"/>
                </a:solidFill>
              </a:rPr>
              <a:t>Panel Members</a:t>
            </a:r>
            <a:r>
              <a:rPr lang="en-GB" sz="2600" b="1" dirty="0" smtClean="0">
                <a:solidFill>
                  <a:srgbClr val="C00000"/>
                </a:solidFill>
              </a:rPr>
              <a:t>:</a:t>
            </a:r>
            <a:r>
              <a:rPr lang="en-GB" sz="2600" dirty="0">
                <a:solidFill>
                  <a:srgbClr val="C00000"/>
                </a:solidFill>
                <a:ea typeface="Calibri"/>
                <a:cs typeface="Times New Roman"/>
              </a:rPr>
              <a:t> </a:t>
            </a:r>
            <a:r>
              <a:rPr lang="en-GB" sz="1900" dirty="0">
                <a:solidFill>
                  <a:srgbClr val="002060"/>
                </a:solidFill>
                <a:ea typeface="Calibri"/>
                <a:cs typeface="Times New Roman"/>
              </a:rPr>
              <a:t>to explore future joint clinical/industrial/academic collaborative projects addressing the shortages in future radioisotope supply</a:t>
            </a:r>
            <a:r>
              <a:rPr lang="en-GB" sz="2400" b="1" dirty="0">
                <a:solidFill>
                  <a:srgbClr val="002060"/>
                </a:solidFill>
                <a:ea typeface="Calibri"/>
                <a:cs typeface="Times New Roman"/>
              </a:rPr>
              <a:t> </a:t>
            </a:r>
            <a:endParaRPr lang="en-GB" sz="2200" b="1" dirty="0"/>
          </a:p>
          <a:p>
            <a:pPr algn="just">
              <a:spcBef>
                <a:spcPts val="200"/>
              </a:spcBef>
              <a:spcAft>
                <a:spcPts val="200"/>
              </a:spcAft>
              <a:buFont typeface="Wingdings" pitchFamily="2" charset="2"/>
              <a:buChar char="q"/>
            </a:pPr>
            <a:endParaRPr lang="en-GB" sz="2200" b="1" dirty="0">
              <a:solidFill>
                <a:srgbClr val="0070C0"/>
              </a:solidFill>
            </a:endParaRP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Andreas </a:t>
            </a:r>
            <a:r>
              <a:rPr lang="en-GB" sz="2200" dirty="0" err="1">
                <a:solidFill>
                  <a:srgbClr val="0070C0"/>
                </a:solidFill>
              </a:rPr>
              <a:t>Geisler</a:t>
            </a:r>
            <a:r>
              <a:rPr lang="en-GB" sz="2200" dirty="0">
                <a:solidFill>
                  <a:srgbClr val="0070C0"/>
                </a:solidFill>
              </a:rPr>
              <a:t> - Siemens </a:t>
            </a:r>
            <a:r>
              <a:rPr lang="en-GB" sz="2200" dirty="0" smtClean="0">
                <a:solidFill>
                  <a:srgbClr val="0070C0"/>
                </a:solidFill>
              </a:rPr>
              <a:t>AG</a:t>
            </a:r>
            <a:endParaRPr lang="en-GB" sz="2200" dirty="0">
              <a:solidFill>
                <a:srgbClr val="0070C0"/>
              </a:solidFill>
            </a:endParaRP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Paul </a:t>
            </a:r>
            <a:r>
              <a:rPr lang="en-GB" sz="2200" dirty="0">
                <a:solidFill>
                  <a:srgbClr val="0070C0"/>
                </a:solidFill>
              </a:rPr>
              <a:t>Hinton - Royal Surrey County Hospital, </a:t>
            </a:r>
            <a:r>
              <a:rPr lang="en-GB" sz="2200" dirty="0" smtClean="0">
                <a:solidFill>
                  <a:srgbClr val="0070C0"/>
                </a:solidFill>
              </a:rPr>
              <a:t>NHS</a:t>
            </a:r>
            <a:endParaRPr lang="en-GB" sz="2200" dirty="0">
              <a:solidFill>
                <a:srgbClr val="0070C0"/>
              </a:solidFill>
            </a:endParaRP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Michael </a:t>
            </a:r>
            <a:r>
              <a:rPr lang="en-GB" sz="2200" dirty="0" err="1">
                <a:solidFill>
                  <a:srgbClr val="0070C0"/>
                </a:solidFill>
              </a:rPr>
              <a:t>Begg</a:t>
            </a:r>
            <a:r>
              <a:rPr lang="en-GB" sz="2200" dirty="0">
                <a:solidFill>
                  <a:srgbClr val="0070C0"/>
                </a:solidFill>
              </a:rPr>
              <a:t> - Tesla Engineering </a:t>
            </a:r>
            <a:r>
              <a:rPr lang="en-GB" sz="2200" dirty="0" smtClean="0">
                <a:solidFill>
                  <a:srgbClr val="0070C0"/>
                </a:solidFill>
              </a:rPr>
              <a:t>Ltd</a:t>
            </a:r>
            <a:endParaRPr lang="en-GB" sz="2200" dirty="0">
              <a:solidFill>
                <a:srgbClr val="0070C0"/>
              </a:solidFill>
            </a:endParaRP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Jean-Michel </a:t>
            </a:r>
            <a:r>
              <a:rPr lang="en-GB" sz="2200" dirty="0">
                <a:solidFill>
                  <a:srgbClr val="0070C0"/>
                </a:solidFill>
              </a:rPr>
              <a:t>Geets - IBA </a:t>
            </a:r>
            <a:r>
              <a:rPr lang="en-GB" sz="2200" dirty="0" smtClean="0">
                <a:solidFill>
                  <a:srgbClr val="0070C0"/>
                </a:solidFill>
              </a:rPr>
              <a:t>Group</a:t>
            </a:r>
            <a:endParaRPr lang="en-GB" sz="2200" dirty="0">
              <a:solidFill>
                <a:srgbClr val="0070C0"/>
              </a:solidFill>
            </a:endParaRP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a:t>
            </a:r>
            <a:r>
              <a:rPr lang="en-GB" sz="2200" dirty="0" err="1" smtClean="0">
                <a:solidFill>
                  <a:srgbClr val="0070C0"/>
                </a:solidFill>
              </a:rPr>
              <a:t>Hywel</a:t>
            </a:r>
            <a:r>
              <a:rPr lang="en-GB" sz="2200" dirty="0" smtClean="0">
                <a:solidFill>
                  <a:srgbClr val="0070C0"/>
                </a:solidFill>
              </a:rPr>
              <a:t> </a:t>
            </a:r>
            <a:r>
              <a:rPr lang="en-GB" sz="2200" dirty="0">
                <a:solidFill>
                  <a:srgbClr val="0070C0"/>
                </a:solidFill>
              </a:rPr>
              <a:t>Owen - University of Manchester/Cockcroft Institute</a:t>
            </a: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Ron </a:t>
            </a:r>
            <a:r>
              <a:rPr lang="en-GB" sz="2200" dirty="0">
                <a:solidFill>
                  <a:srgbClr val="0070C0"/>
                </a:solidFill>
              </a:rPr>
              <a:t>Barack - Alliance Medical </a:t>
            </a:r>
            <a:r>
              <a:rPr lang="en-GB" sz="2200" dirty="0" smtClean="0">
                <a:solidFill>
                  <a:srgbClr val="0070C0"/>
                </a:solidFill>
              </a:rPr>
              <a:t>(</a:t>
            </a:r>
            <a:r>
              <a:rPr lang="en-GB" sz="2200" dirty="0" err="1" smtClean="0">
                <a:solidFill>
                  <a:srgbClr val="0070C0"/>
                </a:solidFill>
              </a:rPr>
              <a:t>Radiopharmacy</a:t>
            </a:r>
            <a:r>
              <a:rPr lang="en-GB" sz="2200" dirty="0" smtClean="0">
                <a:solidFill>
                  <a:srgbClr val="0070C0"/>
                </a:solidFill>
              </a:rPr>
              <a:t> Ltd)</a:t>
            </a:r>
            <a:endParaRPr lang="en-GB" sz="2200" dirty="0">
              <a:solidFill>
                <a:srgbClr val="0070C0"/>
              </a:solidFill>
            </a:endParaRP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Uno </a:t>
            </a:r>
            <a:r>
              <a:rPr lang="en-GB" sz="2200" dirty="0">
                <a:solidFill>
                  <a:srgbClr val="0070C0"/>
                </a:solidFill>
              </a:rPr>
              <a:t>Zetterberg - GE </a:t>
            </a: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Paul </a:t>
            </a:r>
            <a:r>
              <a:rPr lang="en-GB" sz="2200" dirty="0">
                <a:solidFill>
                  <a:srgbClr val="0070C0"/>
                </a:solidFill>
              </a:rPr>
              <a:t>Schaffer - TRIUMF </a:t>
            </a: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Richard </a:t>
            </a:r>
            <a:r>
              <a:rPr lang="en-GB" sz="2200" dirty="0">
                <a:solidFill>
                  <a:srgbClr val="0070C0"/>
                </a:solidFill>
              </a:rPr>
              <a:t>Johnson - Best Cyclotron Systems</a:t>
            </a:r>
          </a:p>
          <a:p>
            <a:pPr marL="0" indent="0" algn="just">
              <a:spcBef>
                <a:spcPts val="200"/>
              </a:spcBef>
              <a:spcAft>
                <a:spcPts val="200"/>
              </a:spcAft>
              <a:buNone/>
            </a:pPr>
            <a:r>
              <a:rPr lang="en-GB" sz="2200" dirty="0">
                <a:solidFill>
                  <a:srgbClr val="0070C0"/>
                </a:solidFill>
              </a:rPr>
              <a:t>	</a:t>
            </a:r>
            <a:r>
              <a:rPr lang="en-GB" sz="2200" dirty="0" smtClean="0">
                <a:solidFill>
                  <a:srgbClr val="0070C0"/>
                </a:solidFill>
              </a:rPr>
              <a:t>-  Bev </a:t>
            </a:r>
            <a:r>
              <a:rPr lang="en-GB" sz="2200" dirty="0">
                <a:solidFill>
                  <a:srgbClr val="0070C0"/>
                </a:solidFill>
              </a:rPr>
              <a:t>Ellis -  </a:t>
            </a:r>
            <a:r>
              <a:rPr lang="en-GB" sz="2200" dirty="0" err="1">
                <a:solidFill>
                  <a:srgbClr val="0070C0"/>
                </a:solidFill>
              </a:rPr>
              <a:t>Radiopharmacy</a:t>
            </a:r>
            <a:r>
              <a:rPr lang="en-GB" sz="2200" dirty="0">
                <a:solidFill>
                  <a:srgbClr val="0070C0"/>
                </a:solidFill>
              </a:rPr>
              <a:t> group, NHS Foundation Trust</a:t>
            </a:r>
          </a:p>
          <a:p>
            <a:pPr algn="just">
              <a:spcBef>
                <a:spcPts val="200"/>
              </a:spcBef>
              <a:spcAft>
                <a:spcPts val="200"/>
              </a:spcAft>
              <a:buFont typeface="Wingdings" pitchFamily="2" charset="2"/>
              <a:buChar char="q"/>
            </a:pPr>
            <a:endParaRPr lang="en-GB" sz="2200" dirty="0" smtClean="0"/>
          </a:p>
          <a:p>
            <a:pPr algn="just">
              <a:spcBef>
                <a:spcPts val="200"/>
              </a:spcBef>
              <a:spcAft>
                <a:spcPts val="200"/>
              </a:spcAft>
              <a:buFont typeface="Wingdings" pitchFamily="2" charset="2"/>
              <a:buChar char="q"/>
            </a:pPr>
            <a:r>
              <a:rPr lang="en-GB" sz="2200" dirty="0">
                <a:solidFill>
                  <a:srgbClr val="C00000"/>
                </a:solidFill>
                <a:ea typeface="Calibri"/>
                <a:cs typeface="Times New Roman"/>
              </a:rPr>
              <a:t>To aid the discussion and as a starting point, the panel members </a:t>
            </a:r>
            <a:r>
              <a:rPr lang="en-GB" sz="2200" dirty="0" smtClean="0">
                <a:solidFill>
                  <a:srgbClr val="C00000"/>
                </a:solidFill>
                <a:ea typeface="Calibri"/>
                <a:cs typeface="Times New Roman"/>
              </a:rPr>
              <a:t>were asked </a:t>
            </a:r>
            <a:r>
              <a:rPr lang="en-GB" sz="2200" dirty="0">
                <a:solidFill>
                  <a:srgbClr val="C00000"/>
                </a:solidFill>
                <a:ea typeface="Calibri"/>
                <a:cs typeface="Times New Roman"/>
              </a:rPr>
              <a:t>to give their opinion on the following </a:t>
            </a:r>
            <a:r>
              <a:rPr lang="en-GB" sz="2200" dirty="0" smtClean="0">
                <a:solidFill>
                  <a:srgbClr val="C00000"/>
                </a:solidFill>
                <a:ea typeface="Calibri"/>
                <a:cs typeface="Times New Roman"/>
              </a:rPr>
              <a:t>questions:</a:t>
            </a:r>
            <a:endParaRPr lang="en-GB" sz="2200" i="1" dirty="0" smtClean="0">
              <a:solidFill>
                <a:srgbClr val="C00000"/>
              </a:solidFill>
              <a:latin typeface="Times New Roman"/>
              <a:ea typeface="Times New Roman"/>
            </a:endParaRPr>
          </a:p>
          <a:p>
            <a:pPr marL="0" indent="0" algn="just">
              <a:spcBef>
                <a:spcPts val="200"/>
              </a:spcBef>
              <a:spcAft>
                <a:spcPts val="200"/>
              </a:spcAft>
              <a:buNone/>
            </a:pPr>
            <a:endParaRPr lang="en-GB" sz="4000" dirty="0">
              <a:latin typeface="Times New Roman"/>
              <a:ea typeface="Times New Roman"/>
            </a:endParaRPr>
          </a:p>
          <a:p>
            <a:endParaRPr lang="en-GB" dirty="0"/>
          </a:p>
        </p:txBody>
      </p:sp>
    </p:spTree>
    <p:extLst>
      <p:ext uri="{BB962C8B-B14F-4D97-AF65-F5344CB8AC3E}">
        <p14:creationId xmlns:p14="http://schemas.microsoft.com/office/powerpoint/2010/main" val="31212407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400800" cy="1524000"/>
          </a:xfrm>
        </p:spPr>
        <p:txBody>
          <a:bodyPr/>
          <a:lstStyle/>
          <a:p>
            <a:r>
              <a:rPr lang="en-GB" sz="2000" dirty="0" smtClean="0"/>
              <a:t/>
            </a:r>
            <a:br>
              <a:rPr lang="en-GB" sz="2000" dirty="0" smtClean="0"/>
            </a:br>
            <a:r>
              <a:rPr lang="en-GB" sz="2000" dirty="0"/>
              <a:t/>
            </a:r>
            <a:br>
              <a:rPr lang="en-GB" sz="2000" dirty="0"/>
            </a:br>
            <a:r>
              <a:rPr lang="en-GB" sz="2800" b="1" dirty="0" smtClean="0">
                <a:solidFill>
                  <a:srgbClr val="C00000"/>
                </a:solidFill>
              </a:rPr>
              <a:t>Industry/Discussion Panel Members</a:t>
            </a:r>
            <a:r>
              <a:rPr lang="en-GB" dirty="0" smtClean="0"/>
              <a:t>	</a:t>
            </a:r>
            <a:endParaRPr lang="en-GB" dirty="0"/>
          </a:p>
        </p:txBody>
      </p:sp>
      <p:sp>
        <p:nvSpPr>
          <p:cNvPr id="3" name="Content Placeholder 2"/>
          <p:cNvSpPr>
            <a:spLocks noGrp="1"/>
          </p:cNvSpPr>
          <p:nvPr>
            <p:ph idx="1"/>
          </p:nvPr>
        </p:nvSpPr>
        <p:spPr>
          <a:xfrm>
            <a:off x="228600" y="1219200"/>
            <a:ext cx="8915400" cy="5486400"/>
          </a:xfrm>
        </p:spPr>
        <p:txBody>
          <a:bodyPr>
            <a:normAutofit fontScale="70000" lnSpcReduction="20000"/>
          </a:bodyPr>
          <a:lstStyle/>
          <a:p>
            <a:pPr algn="just">
              <a:spcBef>
                <a:spcPts val="200"/>
              </a:spcBef>
              <a:spcAft>
                <a:spcPts val="200"/>
              </a:spcAft>
            </a:pPr>
            <a:endParaRPr lang="en-GB" sz="2200" dirty="0" smtClean="0"/>
          </a:p>
          <a:p>
            <a:pPr marL="514350" indent="-514350" algn="just">
              <a:lnSpc>
                <a:spcPct val="120000"/>
              </a:lnSpc>
              <a:spcBef>
                <a:spcPts val="200"/>
              </a:spcBef>
              <a:spcAft>
                <a:spcPts val="200"/>
              </a:spcAft>
              <a:buFont typeface="+mj-lt"/>
              <a:buAutoNum type="arabicPeriod"/>
            </a:pPr>
            <a:r>
              <a:rPr lang="en-GB" sz="2600" dirty="0" smtClean="0">
                <a:solidFill>
                  <a:srgbClr val="002060"/>
                </a:solidFill>
              </a:rPr>
              <a:t>Introduce </a:t>
            </a:r>
            <a:r>
              <a:rPr lang="en-GB" sz="2600" dirty="0">
                <a:solidFill>
                  <a:srgbClr val="002060"/>
                </a:solidFill>
              </a:rPr>
              <a:t>themselves and their position in the company </a:t>
            </a:r>
          </a:p>
          <a:p>
            <a:pPr marL="514350" indent="-514350" algn="just">
              <a:lnSpc>
                <a:spcPct val="120000"/>
              </a:lnSpc>
              <a:spcBef>
                <a:spcPts val="200"/>
              </a:spcBef>
              <a:spcAft>
                <a:spcPts val="200"/>
              </a:spcAft>
              <a:buFont typeface="+mj-lt"/>
              <a:buAutoNum type="arabicPeriod"/>
            </a:pPr>
            <a:r>
              <a:rPr lang="en-GB" sz="2600" dirty="0" smtClean="0">
                <a:solidFill>
                  <a:srgbClr val="00B0F0"/>
                </a:solidFill>
              </a:rPr>
              <a:t>Outline </a:t>
            </a:r>
            <a:r>
              <a:rPr lang="en-GB" sz="2600" dirty="0">
                <a:solidFill>
                  <a:srgbClr val="00B0F0"/>
                </a:solidFill>
              </a:rPr>
              <a:t>the company’s historical and present day operations in the area of accelerator production of radioisotopes including geographic territories is which the company is commercially active</a:t>
            </a:r>
          </a:p>
          <a:p>
            <a:pPr marL="514350" indent="-514350" algn="just">
              <a:lnSpc>
                <a:spcPct val="120000"/>
              </a:lnSpc>
              <a:spcBef>
                <a:spcPts val="200"/>
              </a:spcBef>
              <a:spcAft>
                <a:spcPts val="200"/>
              </a:spcAft>
              <a:buFont typeface="+mj-lt"/>
              <a:buAutoNum type="arabicPeriod"/>
            </a:pPr>
            <a:r>
              <a:rPr lang="en-GB" sz="2600" dirty="0" smtClean="0">
                <a:solidFill>
                  <a:srgbClr val="002060"/>
                </a:solidFill>
              </a:rPr>
              <a:t>What </a:t>
            </a:r>
            <a:r>
              <a:rPr lang="en-GB" sz="2600" dirty="0">
                <a:solidFill>
                  <a:srgbClr val="002060"/>
                </a:solidFill>
              </a:rPr>
              <a:t>is the company’s overall strategy for medical applications and how accelerators/ radioisotopes/radiopharmaceuticals fit into the corporate strategy?</a:t>
            </a:r>
          </a:p>
          <a:p>
            <a:pPr marL="514350" indent="-514350" algn="just">
              <a:lnSpc>
                <a:spcPct val="120000"/>
              </a:lnSpc>
              <a:spcBef>
                <a:spcPts val="200"/>
              </a:spcBef>
              <a:spcAft>
                <a:spcPts val="200"/>
              </a:spcAft>
              <a:buFont typeface="+mj-lt"/>
              <a:buAutoNum type="arabicPeriod"/>
            </a:pPr>
            <a:r>
              <a:rPr lang="en-GB" sz="2600" dirty="0" smtClean="0">
                <a:solidFill>
                  <a:srgbClr val="00B0F0"/>
                </a:solidFill>
              </a:rPr>
              <a:t>What </a:t>
            </a:r>
            <a:r>
              <a:rPr lang="en-GB" sz="2600" dirty="0">
                <a:solidFill>
                  <a:srgbClr val="00B0F0"/>
                </a:solidFill>
              </a:rPr>
              <a:t>is the </a:t>
            </a:r>
            <a:r>
              <a:rPr lang="en-GB" sz="2600" b="1" dirty="0">
                <a:solidFill>
                  <a:srgbClr val="00B0F0"/>
                </a:solidFill>
              </a:rPr>
              <a:t>market/company/R&amp;D unmet need </a:t>
            </a:r>
            <a:r>
              <a:rPr lang="en-GB" sz="2600" dirty="0">
                <a:solidFill>
                  <a:srgbClr val="00B0F0"/>
                </a:solidFill>
              </a:rPr>
              <a:t>that they are currently aiming to address</a:t>
            </a:r>
          </a:p>
          <a:p>
            <a:pPr marL="514350" indent="-514350" algn="just">
              <a:lnSpc>
                <a:spcPct val="120000"/>
              </a:lnSpc>
              <a:spcBef>
                <a:spcPts val="200"/>
              </a:spcBef>
              <a:spcAft>
                <a:spcPts val="200"/>
              </a:spcAft>
              <a:buFont typeface="+mj-lt"/>
              <a:buAutoNum type="arabicPeriod"/>
            </a:pPr>
            <a:r>
              <a:rPr lang="en-GB" sz="2600" dirty="0" smtClean="0">
                <a:solidFill>
                  <a:srgbClr val="002060"/>
                </a:solidFill>
              </a:rPr>
              <a:t>What </a:t>
            </a:r>
            <a:r>
              <a:rPr lang="en-GB" sz="2600" dirty="0">
                <a:solidFill>
                  <a:srgbClr val="002060"/>
                </a:solidFill>
              </a:rPr>
              <a:t>do they consider the major market constraints to be and which are the most prominent competing technologies</a:t>
            </a:r>
          </a:p>
          <a:p>
            <a:pPr marL="514350" indent="-514350" algn="just">
              <a:lnSpc>
                <a:spcPct val="120000"/>
              </a:lnSpc>
              <a:spcBef>
                <a:spcPts val="200"/>
              </a:spcBef>
              <a:spcAft>
                <a:spcPts val="200"/>
              </a:spcAft>
              <a:buFont typeface="+mj-lt"/>
              <a:buAutoNum type="arabicPeriod"/>
            </a:pPr>
            <a:r>
              <a:rPr lang="en-GB" sz="2600" dirty="0" smtClean="0">
                <a:solidFill>
                  <a:srgbClr val="00B0F0"/>
                </a:solidFill>
              </a:rPr>
              <a:t>Where </a:t>
            </a:r>
            <a:r>
              <a:rPr lang="en-GB" sz="2600" dirty="0">
                <a:solidFill>
                  <a:srgbClr val="00B0F0"/>
                </a:solidFill>
              </a:rPr>
              <a:t>and how do they manage their technology R&amp;D and which organisations do they have collaborations with in this field</a:t>
            </a:r>
          </a:p>
          <a:p>
            <a:pPr marL="514350" indent="-514350" algn="just">
              <a:lnSpc>
                <a:spcPct val="120000"/>
              </a:lnSpc>
              <a:spcBef>
                <a:spcPts val="200"/>
              </a:spcBef>
              <a:spcAft>
                <a:spcPts val="200"/>
              </a:spcAft>
              <a:buFont typeface="+mj-lt"/>
              <a:buAutoNum type="arabicPeriod"/>
            </a:pPr>
            <a:r>
              <a:rPr lang="en-GB" sz="2600" dirty="0" smtClean="0">
                <a:solidFill>
                  <a:srgbClr val="002060"/>
                </a:solidFill>
              </a:rPr>
              <a:t>What </a:t>
            </a:r>
            <a:r>
              <a:rPr lang="en-GB" sz="2600" dirty="0">
                <a:solidFill>
                  <a:srgbClr val="002060"/>
                </a:solidFill>
              </a:rPr>
              <a:t>kind of technologies/facilities /equipment/investment are required</a:t>
            </a:r>
          </a:p>
          <a:p>
            <a:pPr marL="514350" indent="-514350" algn="just">
              <a:lnSpc>
                <a:spcPct val="120000"/>
              </a:lnSpc>
              <a:spcBef>
                <a:spcPts val="200"/>
              </a:spcBef>
              <a:spcAft>
                <a:spcPts val="200"/>
              </a:spcAft>
              <a:buFont typeface="+mj-lt"/>
              <a:buAutoNum type="arabicPeriod"/>
            </a:pPr>
            <a:r>
              <a:rPr lang="en-GB" sz="2600" dirty="0" smtClean="0">
                <a:solidFill>
                  <a:srgbClr val="00B0F0"/>
                </a:solidFill>
              </a:rPr>
              <a:t>Who </a:t>
            </a:r>
            <a:r>
              <a:rPr lang="en-GB" sz="2600" dirty="0">
                <a:solidFill>
                  <a:srgbClr val="00B0F0"/>
                </a:solidFill>
              </a:rPr>
              <a:t>within their company would be appropriate for contact any potential discussion on future collaboration</a:t>
            </a:r>
          </a:p>
          <a:p>
            <a:pPr marL="514350" indent="-514350" algn="just">
              <a:lnSpc>
                <a:spcPct val="120000"/>
              </a:lnSpc>
              <a:spcBef>
                <a:spcPts val="200"/>
              </a:spcBef>
              <a:spcAft>
                <a:spcPts val="200"/>
              </a:spcAft>
              <a:buFont typeface="+mj-lt"/>
              <a:buAutoNum type="arabicPeriod"/>
            </a:pPr>
            <a:r>
              <a:rPr lang="en-GB" sz="2600" dirty="0" smtClean="0">
                <a:solidFill>
                  <a:srgbClr val="002060"/>
                </a:solidFill>
              </a:rPr>
              <a:t>What </a:t>
            </a:r>
            <a:r>
              <a:rPr lang="en-GB" sz="2600" dirty="0">
                <a:solidFill>
                  <a:srgbClr val="002060"/>
                </a:solidFill>
              </a:rPr>
              <a:t>recommendations could they make for better collaborations between the company, Government and academic institutions to supply the market need?</a:t>
            </a:r>
          </a:p>
          <a:p>
            <a:pPr marL="0" indent="0" algn="just">
              <a:spcBef>
                <a:spcPts val="200"/>
              </a:spcBef>
              <a:spcAft>
                <a:spcPts val="200"/>
              </a:spcAft>
              <a:buNone/>
            </a:pPr>
            <a:endParaRPr lang="en-GB" sz="4000" dirty="0">
              <a:latin typeface="Times New Roman"/>
              <a:ea typeface="Times New Roman"/>
            </a:endParaRPr>
          </a:p>
          <a:p>
            <a:endParaRPr lang="en-GB" dirty="0"/>
          </a:p>
        </p:txBody>
      </p:sp>
    </p:spTree>
    <p:extLst>
      <p:ext uri="{BB962C8B-B14F-4D97-AF65-F5344CB8AC3E}">
        <p14:creationId xmlns:p14="http://schemas.microsoft.com/office/powerpoint/2010/main" val="752430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 </a:t>
            </a:r>
            <a:br>
              <a:rPr lang="en-GB" sz="3200" dirty="0" smtClean="0"/>
            </a:br>
            <a:r>
              <a:rPr lang="en-GB" sz="3200" dirty="0" smtClean="0">
                <a:solidFill>
                  <a:srgbClr val="C00000"/>
                </a:solidFill>
              </a:rPr>
              <a:t>Outcomes of panel discussion</a:t>
            </a:r>
            <a:r>
              <a:rPr lang="en-GB" dirty="0" smtClean="0"/>
              <a:t>	</a:t>
            </a:r>
            <a:endParaRPr lang="en-GB" dirty="0"/>
          </a:p>
        </p:txBody>
      </p:sp>
      <p:sp>
        <p:nvSpPr>
          <p:cNvPr id="4" name="Content Placeholder 3"/>
          <p:cNvSpPr>
            <a:spLocks noGrp="1"/>
          </p:cNvSpPr>
          <p:nvPr>
            <p:ph idx="1"/>
          </p:nvPr>
        </p:nvSpPr>
        <p:spPr>
          <a:xfrm>
            <a:off x="457200" y="1600200"/>
            <a:ext cx="8229600" cy="4953000"/>
          </a:xfrm>
        </p:spPr>
        <p:txBody>
          <a:bodyPr>
            <a:normAutofit fontScale="55000" lnSpcReduction="20000"/>
          </a:bodyPr>
          <a:lstStyle/>
          <a:p>
            <a:pPr lvl="0">
              <a:buFont typeface="Wingdings" pitchFamily="2" charset="2"/>
              <a:buChar char="q"/>
            </a:pPr>
            <a:r>
              <a:rPr lang="en-US" sz="3600" b="1" dirty="0" smtClean="0">
                <a:solidFill>
                  <a:srgbClr val="0070C0"/>
                </a:solidFill>
              </a:rPr>
              <a:t>Paul </a:t>
            </a:r>
            <a:r>
              <a:rPr lang="en-US" sz="3600" b="1" dirty="0">
                <a:solidFill>
                  <a:srgbClr val="0070C0"/>
                </a:solidFill>
              </a:rPr>
              <a:t>Hinton </a:t>
            </a:r>
            <a:r>
              <a:rPr lang="en-US" sz="3600" b="1" dirty="0" smtClean="0">
                <a:solidFill>
                  <a:srgbClr val="0070C0"/>
                </a:solidFill>
              </a:rPr>
              <a:t>- </a:t>
            </a:r>
            <a:r>
              <a:rPr lang="en-US" sz="3600" b="1" dirty="0">
                <a:solidFill>
                  <a:srgbClr val="0070C0"/>
                </a:solidFill>
              </a:rPr>
              <a:t>Royal Surrey County Hospital, NHS, Guildford, </a:t>
            </a:r>
            <a:r>
              <a:rPr lang="en-US" sz="3600" b="1" dirty="0" smtClean="0">
                <a:solidFill>
                  <a:srgbClr val="0070C0"/>
                </a:solidFill>
              </a:rPr>
              <a:t>UK - end </a:t>
            </a:r>
            <a:r>
              <a:rPr lang="en-US" sz="3600" b="1" dirty="0">
                <a:solidFill>
                  <a:srgbClr val="0070C0"/>
                </a:solidFill>
              </a:rPr>
              <a:t>user of radioisotopes </a:t>
            </a:r>
            <a:r>
              <a:rPr lang="en-US" sz="3600" b="1" dirty="0" smtClean="0">
                <a:solidFill>
                  <a:srgbClr val="0070C0"/>
                </a:solidFill>
              </a:rPr>
              <a:t>:</a:t>
            </a:r>
          </a:p>
          <a:p>
            <a:pPr marL="457200" lvl="1" indent="0">
              <a:buNone/>
            </a:pPr>
            <a:endParaRPr lang="en-US" sz="1800" b="1" dirty="0" smtClean="0"/>
          </a:p>
          <a:p>
            <a:pPr marL="457200" lvl="1" indent="0">
              <a:buNone/>
            </a:pPr>
            <a:r>
              <a:rPr lang="en-US" b="1" dirty="0" smtClean="0"/>
              <a:t>He </a:t>
            </a:r>
            <a:r>
              <a:rPr lang="en-US" b="1" dirty="0"/>
              <a:t>runs a very busy centralized nuclear pharmacy in the UK servicing 13 gamma cameras, 8 PET scanners including some mobile units. </a:t>
            </a:r>
            <a:endParaRPr lang="en-GB" b="1" dirty="0"/>
          </a:p>
          <a:p>
            <a:pPr lvl="1"/>
            <a:r>
              <a:rPr lang="en-US" dirty="0"/>
              <a:t>His nuclear pharmacy operates a hub &amp; spoke system for a radius of 50 </a:t>
            </a:r>
            <a:r>
              <a:rPr lang="en-US" dirty="0" smtClean="0"/>
              <a:t>km </a:t>
            </a:r>
            <a:r>
              <a:rPr lang="en-US" dirty="0"/>
              <a:t>in the UK.</a:t>
            </a:r>
            <a:endParaRPr lang="en-GB" dirty="0"/>
          </a:p>
          <a:p>
            <a:pPr lvl="1"/>
            <a:r>
              <a:rPr lang="en-US" dirty="0"/>
              <a:t>They also supply radioisotope scientific support in this region.</a:t>
            </a:r>
            <a:endParaRPr lang="en-GB" dirty="0"/>
          </a:p>
          <a:p>
            <a:pPr marL="457200" lvl="1" indent="0">
              <a:buNone/>
            </a:pPr>
            <a:endParaRPr lang="en-US" b="1" dirty="0" smtClean="0"/>
          </a:p>
          <a:p>
            <a:pPr marL="457200" lvl="1" indent="0">
              <a:buNone/>
            </a:pPr>
            <a:r>
              <a:rPr lang="en-US" b="1" dirty="0" smtClean="0"/>
              <a:t>His </a:t>
            </a:r>
            <a:r>
              <a:rPr lang="en-US" b="1" dirty="0"/>
              <a:t>major concerns are</a:t>
            </a:r>
            <a:r>
              <a:rPr lang="en-US" b="1" dirty="0" smtClean="0"/>
              <a:t>:</a:t>
            </a:r>
            <a:endParaRPr lang="en-GB" b="1" dirty="0"/>
          </a:p>
          <a:p>
            <a:pPr lvl="1"/>
            <a:r>
              <a:rPr lang="en-US" dirty="0"/>
              <a:t>the reliability of </a:t>
            </a:r>
            <a:r>
              <a:rPr lang="en-US" baseline="30000" dirty="0"/>
              <a:t>99m</a:t>
            </a:r>
            <a:r>
              <a:rPr lang="en-US" dirty="0"/>
              <a:t>Tc supply in the UK,</a:t>
            </a:r>
            <a:endParaRPr lang="en-GB" dirty="0"/>
          </a:p>
          <a:p>
            <a:pPr lvl="1"/>
            <a:r>
              <a:rPr lang="en-US" dirty="0"/>
              <a:t>the lack of new radiopharmaceuticals being developed,</a:t>
            </a:r>
            <a:endParaRPr lang="en-GB" dirty="0"/>
          </a:p>
          <a:p>
            <a:pPr lvl="1"/>
            <a:r>
              <a:rPr lang="en-US" dirty="0"/>
              <a:t>the long duration needed for developing new imaging agents,</a:t>
            </a:r>
            <a:endParaRPr lang="en-GB" dirty="0"/>
          </a:p>
          <a:p>
            <a:pPr lvl="1"/>
            <a:r>
              <a:rPr lang="en-US" dirty="0"/>
              <a:t>the perception that the </a:t>
            </a:r>
            <a:r>
              <a:rPr lang="en-US" dirty="0" err="1"/>
              <a:t>pharma</a:t>
            </a:r>
            <a:r>
              <a:rPr lang="en-US" dirty="0"/>
              <a:t> industry is unwilling to invest in radiopharmaceuticals</a:t>
            </a:r>
            <a:r>
              <a:rPr lang="en-US" dirty="0" smtClean="0"/>
              <a:t>.</a:t>
            </a:r>
          </a:p>
          <a:p>
            <a:pPr lvl="1"/>
            <a:endParaRPr lang="en-GB" dirty="0"/>
          </a:p>
          <a:p>
            <a:pPr marL="457200" lvl="1" indent="0">
              <a:buNone/>
            </a:pPr>
            <a:r>
              <a:rPr lang="en-US" b="1" dirty="0"/>
              <a:t>His main requirements would be</a:t>
            </a:r>
            <a:r>
              <a:rPr lang="en-US" dirty="0"/>
              <a:t>: </a:t>
            </a:r>
            <a:endParaRPr lang="en-GB" dirty="0"/>
          </a:p>
          <a:p>
            <a:pPr lvl="1"/>
            <a:r>
              <a:rPr lang="en-US" dirty="0"/>
              <a:t>the licensing of new radio-therapeutic products,</a:t>
            </a:r>
            <a:endParaRPr lang="en-GB" dirty="0"/>
          </a:p>
          <a:p>
            <a:pPr lvl="1"/>
            <a:r>
              <a:rPr lang="en-US" dirty="0"/>
              <a:t>more investment in nuclear medicine,</a:t>
            </a:r>
            <a:endParaRPr lang="en-GB" dirty="0"/>
          </a:p>
          <a:p>
            <a:pPr lvl="1"/>
            <a:r>
              <a:rPr lang="en-US" dirty="0"/>
              <a:t>the setting up of PET+SPECT production facilities.</a:t>
            </a:r>
            <a:endParaRPr lang="en-GB" dirty="0"/>
          </a:p>
          <a:p>
            <a:pPr marL="457200" lvl="1" indent="0">
              <a:buNone/>
            </a:pPr>
            <a:r>
              <a:rPr lang="en-US" b="1" dirty="0"/>
              <a:t>In this case he would expect the demand for </a:t>
            </a:r>
            <a:r>
              <a:rPr lang="en-US" b="1" baseline="30000" dirty="0"/>
              <a:t>99m</a:t>
            </a:r>
            <a:r>
              <a:rPr lang="en-US" b="1" dirty="0"/>
              <a:t>Tc to continue to grow</a:t>
            </a:r>
            <a:endParaRPr lang="en-GB" b="1" dirty="0"/>
          </a:p>
          <a:p>
            <a:endParaRPr lang="en-GB" dirty="0"/>
          </a:p>
        </p:txBody>
      </p:sp>
    </p:spTree>
    <p:extLst>
      <p:ext uri="{BB962C8B-B14F-4D97-AF65-F5344CB8AC3E}">
        <p14:creationId xmlns:p14="http://schemas.microsoft.com/office/powerpoint/2010/main" val="18838952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uCARD-2">
      <a:dk1>
        <a:srgbClr val="0070C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FFC000"/>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DC8D4FF55EBF84292D49BEBD52A9866" ma:contentTypeVersion="0" ma:contentTypeDescription="Create a new document." ma:contentTypeScope="" ma:versionID="aca9b3d5b31084eb874877897abcdd07">
  <xsd:schema xmlns:xsd="http://www.w3.org/2001/XMLSchema" xmlns:xs="http://www.w3.org/2001/XMLSchema" xmlns:p="http://schemas.microsoft.com/office/2006/metadata/properties" targetNamespace="http://schemas.microsoft.com/office/2006/metadata/properties" ma:root="true" ma:fieldsID="d476e8e88a7ff487aa0f9596b7fbedd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F221CCF-AADF-46C2-AE96-E5CC90EE01F7}">
  <ds:schemaRefs>
    <ds:schemaRef ds:uri="http://purl.org/dc/elements/1.1/"/>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964CAB3F-9118-4216-8E8F-18C8FADAFA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21E8E5F3-A8F2-4E1F-9CF4-E427E43ADB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12562</TotalTime>
  <Words>2453</Words>
  <Application>Microsoft Office PowerPoint</Application>
  <PresentationFormat>On-screen Show (4:3)</PresentationFormat>
  <Paragraphs>265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 Joint WP4 &amp; WP2 Workshop with Industry: ‘Compact Accelerators for Isotope Production’  26-27 March 2015, The Cockcroft Institute, STFC Daresbury Laboratory, Warrington UK   Outcomes of accelerators for isotope production workshop and promotion through networks  </vt:lpstr>
      <vt:lpstr>  Workshop with industry organised jointly through WP4 (Accelerator Applications) and WP2 (Catalysing Innovation)   </vt:lpstr>
      <vt:lpstr>Promotion of the workshop (70 attendees)</vt:lpstr>
      <vt:lpstr>  Scientific Programme Committee  </vt:lpstr>
      <vt:lpstr>  99mTc Background  </vt:lpstr>
      <vt:lpstr>  99mTc Background  </vt:lpstr>
      <vt:lpstr>  Industry/Discussion Panel Members </vt:lpstr>
      <vt:lpstr>  Industry/Discussion Panel Members </vt:lpstr>
      <vt:lpstr>  Outcomes of panel discussion </vt:lpstr>
      <vt:lpstr>  Outcomes of panel discussion </vt:lpstr>
      <vt:lpstr>  Outcomes of panel discussion </vt:lpstr>
      <vt:lpstr>  Outcomes of panel discussion </vt:lpstr>
      <vt:lpstr>  Outcomes of panel discussion </vt:lpstr>
      <vt:lpstr>  Outcomes of panel discussion </vt:lpstr>
      <vt:lpstr>  Outcomes of panel discussion </vt:lpstr>
      <vt:lpstr>  Outcomes of panel discussion </vt:lpstr>
      <vt:lpstr>  Outcomes of panel discussion </vt:lpstr>
      <vt:lpstr>  Outcomes of panel discussion </vt:lpstr>
      <vt:lpstr>  99mTc – themes arising                    from the discussion </vt:lpstr>
      <vt:lpstr>Preliminary Conclusions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Agnes Szeberenyi</dc:creator>
  <cp:lastModifiedBy>Julia Double</cp:lastModifiedBy>
  <cp:revision>160</cp:revision>
  <cp:lastPrinted>2014-05-15T13:36:05Z</cp:lastPrinted>
  <dcterms:created xsi:type="dcterms:W3CDTF">2006-08-16T00:00:00Z</dcterms:created>
  <dcterms:modified xsi:type="dcterms:W3CDTF">2015-04-21T15:00:04Z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0x0101005DC8D4FF55EBF84292D49BEBD52A9866</vt:lpwstr>
  </property>
</Properties>
</file>