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34"/>
  </p:notesMasterIdLst>
  <p:sldIdLst>
    <p:sldId id="256" r:id="rId3"/>
    <p:sldId id="257" r:id="rId4"/>
    <p:sldId id="260" r:id="rId5"/>
    <p:sldId id="261" r:id="rId6"/>
    <p:sldId id="259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4" r:id="rId15"/>
    <p:sldId id="275" r:id="rId16"/>
    <p:sldId id="270" r:id="rId17"/>
    <p:sldId id="264" r:id="rId18"/>
    <p:sldId id="271" r:id="rId19"/>
    <p:sldId id="272" r:id="rId20"/>
    <p:sldId id="273" r:id="rId21"/>
    <p:sldId id="279" r:id="rId22"/>
    <p:sldId id="258" r:id="rId23"/>
    <p:sldId id="276" r:id="rId24"/>
    <p:sldId id="277" r:id="rId25"/>
    <p:sldId id="278" r:id="rId26"/>
    <p:sldId id="286" r:id="rId27"/>
    <p:sldId id="280" r:id="rId28"/>
    <p:sldId id="283" r:id="rId29"/>
    <p:sldId id="281" r:id="rId30"/>
    <p:sldId id="285" r:id="rId31"/>
    <p:sldId id="282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42" autoAdjust="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199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Pool1</c:v>
                </c:pt>
              </c:strCache>
            </c:strRef>
          </c:tx>
          <c:spPr>
            <a:ln w="28575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2"/>
              </a:solidFill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Read throughput</c:v>
                </c:pt>
                <c:pt idx="1">
                  <c:v>Write throughput</c:v>
                </c:pt>
                <c:pt idx="2">
                  <c:v>Read Latency</c:v>
                </c:pt>
                <c:pt idx="3">
                  <c:v>Write Latency</c:v>
                </c:pt>
                <c:pt idx="4">
                  <c:v>Scalability</c:v>
                </c:pt>
                <c:pt idx="5">
                  <c:v>Consistency</c:v>
                </c:pt>
                <c:pt idx="6">
                  <c:v>Metadata Read throughput</c:v>
                </c:pt>
                <c:pt idx="7">
                  <c:v>Metadata Write throughput</c:v>
                </c:pt>
                <c:pt idx="8">
                  <c:v>Metadata Read Latency</c:v>
                </c:pt>
                <c:pt idx="9">
                  <c:v>Metadata Write Latency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33</c:v>
                </c:pt>
                <c:pt idx="4">
                  <c:v>46</c:v>
                </c:pt>
                <c:pt idx="5">
                  <c:v>44</c:v>
                </c:pt>
                <c:pt idx="6">
                  <c:v>50</c:v>
                </c:pt>
                <c:pt idx="7">
                  <c:v>45</c:v>
                </c:pt>
                <c:pt idx="8">
                  <c:v>71</c:v>
                </c:pt>
                <c:pt idx="9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Pool2</c:v>
                </c:pt>
              </c:strCache>
            </c:strRef>
          </c:tx>
          <c:spPr>
            <a:ln w="28575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pPr>
              <a:solidFill>
                <a:schemeClr val="accent4"/>
              </a:solidFill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marker>
          <c:cat>
            <c:strRef>
              <c:f>Sheet1!$A$2:$A$11</c:f>
              <c:strCache>
                <c:ptCount val="10"/>
                <c:pt idx="0">
                  <c:v>Read throughput</c:v>
                </c:pt>
                <c:pt idx="1">
                  <c:v>Write throughput</c:v>
                </c:pt>
                <c:pt idx="2">
                  <c:v>Read Latency</c:v>
                </c:pt>
                <c:pt idx="3">
                  <c:v>Write Latency</c:v>
                </c:pt>
                <c:pt idx="4">
                  <c:v>Scalability</c:v>
                </c:pt>
                <c:pt idx="5">
                  <c:v>Consistency</c:v>
                </c:pt>
                <c:pt idx="6">
                  <c:v>Metadata Read throughput</c:v>
                </c:pt>
                <c:pt idx="7">
                  <c:v>Metadata Write throughput</c:v>
                </c:pt>
                <c:pt idx="8">
                  <c:v>Metadata Read Latency</c:v>
                </c:pt>
                <c:pt idx="9">
                  <c:v>Metadata Write Latency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54</c:v>
                </c:pt>
                <c:pt idx="1">
                  <c:v>45</c:v>
                </c:pt>
                <c:pt idx="2">
                  <c:v>46</c:v>
                </c:pt>
                <c:pt idx="3">
                  <c:v>55</c:v>
                </c:pt>
                <c:pt idx="4">
                  <c:v>66</c:v>
                </c:pt>
                <c:pt idx="5">
                  <c:v>55</c:v>
                </c:pt>
                <c:pt idx="6">
                  <c:v>66</c:v>
                </c:pt>
                <c:pt idx="7">
                  <c:v>72</c:v>
                </c:pt>
                <c:pt idx="8">
                  <c:v>55</c:v>
                </c:pt>
                <c:pt idx="9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28292648"/>
        <c:axId val="228711872"/>
      </c:radarChart>
      <c:catAx>
        <c:axId val="22829264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711872"/>
        <c:crosses val="autoZero"/>
        <c:auto val="1"/>
        <c:lblAlgn val="ctr"/>
        <c:lblOffset val="100"/>
        <c:noMultiLvlLbl val="0"/>
      </c:catAx>
      <c:valAx>
        <c:axId val="2287118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cross"/>
        <c:minorTickMark val="none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8292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bg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prstDash val="solid"/>
    </a:ln>
    <a:effectLst/>
  </c:spPr>
  <c:txPr>
    <a:bodyPr/>
    <a:lstStyle/>
    <a:p>
      <a:pPr>
        <a:defRPr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2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>
      <a:schemeClr val="dk1">
        <a:tint val="95000"/>
      </a:schem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>
      <a:schemeClr val="dk1">
        <a:tint val="5000"/>
      </a:schem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B35DE-95D4-4A56-9F0F-36441EAAB447}" type="datetimeFigureOut">
              <a:rPr lang="en-GB" smtClean="0"/>
              <a:pPr/>
              <a:t>28/01/2015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F9558-8C37-4604-A968-C07F2509CA6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2653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9558-8C37-4604-A968-C07F2509CA6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54676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9558-8C37-4604-A968-C07F2509CA6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33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32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Data &amp; Storage Services</a:t>
              </a: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DSS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360BC7A5-30C0-492B-839D-5BADFEE5E276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A0A9D43-D7CE-47EF-84FC-8C27D684B34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8FA2DAAB-506B-4832-A298-42FC1CBD5292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19155F7E-41C1-41F3-B742-D840927E0DD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BC9D0CE0-924D-4022-AB19-65EA85AD0C68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ECFC303B-A43C-4C6E-AFE1-CC0F6E51544C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887081D-351B-4ABF-8307-C568DF1F2CFD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B88A266-743D-4321-B83F-4D831F02D5CF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22DC54C5-5786-4E6C-A4F6-855A69B6C901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76DFBBE4-EA69-43E5-8FBC-FE8841AE4B84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0"/>
            <a:ext cx="21907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4198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01B495F1-6ACD-40D9-8CC3-D97C86C965D9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Internet</a:t>
            </a:r>
          </a:p>
          <a:p>
            <a:pPr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chemeClr val="bg1"/>
                </a:solidFill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chemeClr val="bg1"/>
                  </a:solidFill>
                </a:rPr>
                <a:t>DSS</a:t>
              </a:r>
              <a:endParaRPr lang="en-US" sz="3600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TextBox 12"/>
          <p:cNvSpPr txBox="1"/>
          <p:nvPr userDrawn="1"/>
        </p:nvSpPr>
        <p:spPr>
          <a:xfrm>
            <a:off x="1331640" y="6525344"/>
            <a:ext cx="3722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D210922-21F2-4683-B403-F5196895815C}" type="slidenum">
              <a:rPr lang="en-GB" sz="1200" smtClean="0"/>
              <a:pPr/>
              <a:t>‹#›</a:t>
            </a:fld>
            <a:endParaRPr lang="en-GB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7" descr="banner-ITonly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/>
              <a:t> </a:t>
            </a:r>
            <a:r>
              <a:rPr lang="en-US">
                <a:solidFill>
                  <a:srgbClr val="3861AA"/>
                </a:solidFill>
              </a:rPr>
              <a:t>Presentation title - </a:t>
            </a:r>
            <a:fld id="{A843E5D7-1ECF-4002-8008-9A740DE83210}" type="slidenum">
              <a:rPr lang="en-US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861AA"/>
              </a:solidFill>
            </a:endParaRPr>
          </a:p>
        </p:txBody>
      </p:sp>
      <p:graphicFrame>
        <p:nvGraphicFramePr>
          <p:cNvPr id="1026" name="Object 20"/>
          <p:cNvGraphicFramePr>
            <a:graphicFrameLocks noChangeAspect="1"/>
          </p:cNvGraphicFramePr>
          <p:nvPr/>
        </p:nvGraphicFramePr>
        <p:xfrm>
          <a:off x="0" y="0"/>
          <a:ext cx="1189038" cy="850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" name="Image" r:id="rId15" imgW="2006349" imgH="1434415" progId="">
                  <p:embed/>
                </p:oleObj>
              </mc:Choice>
              <mc:Fallback>
                <p:oleObj name="Image" r:id="rId15" imgW="2006349" imgH="1434415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89038" cy="850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BBE0E3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2" name="Picture 7" descr="0804041_19_DSS.tif"/>
          <p:cNvPicPr>
            <a:picLocks noChangeAspect="1"/>
          </p:cNvPicPr>
          <p:nvPr/>
        </p:nvPicPr>
        <p:blipFill>
          <a:blip r:embed="rId17" cstate="print"/>
          <a:srcRect l="26286" t="37482" r="43674" b="48775"/>
          <a:stretch>
            <a:fillRect/>
          </a:stretch>
        </p:blipFill>
        <p:spPr bwMode="auto">
          <a:xfrm>
            <a:off x="0" y="0"/>
            <a:ext cx="1219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-11113"/>
            <a:ext cx="1371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>
                <a:solidFill>
                  <a:schemeClr val="bg1"/>
                </a:solidFill>
              </a:rPr>
              <a:t>Data &amp; Storage </a:t>
            </a:r>
            <a:r>
              <a:rPr lang="en-US" sz="1600" dirty="0">
                <a:solidFill>
                  <a:schemeClr val="bg1"/>
                </a:solidFill>
              </a:rPr>
              <a:t>Services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2800" dirty="0"/>
              <a:t>CERN and </a:t>
            </a:r>
            <a:r>
              <a:rPr lang="en-GB" sz="2800" dirty="0" smtClean="0"/>
              <a:t>Computing …</a:t>
            </a:r>
            <a:br>
              <a:rPr lang="en-GB" sz="2800" dirty="0" smtClean="0"/>
            </a:br>
            <a:r>
              <a:rPr lang="en-GB" sz="2800" dirty="0" smtClean="0"/>
              <a:t>… and </a:t>
            </a:r>
            <a:r>
              <a:rPr lang="en-GB" sz="2800" dirty="0"/>
              <a:t>S</a:t>
            </a:r>
            <a:r>
              <a:rPr lang="en-GB" sz="2800" dirty="0" smtClean="0"/>
              <a:t>torage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 smtClean="0"/>
              <a:t>Alberto Pace</a:t>
            </a:r>
          </a:p>
          <a:p>
            <a:r>
              <a:rPr lang="en-US" sz="1200" dirty="0" smtClean="0"/>
              <a:t>Head, Data and Storage Services group</a:t>
            </a:r>
          </a:p>
          <a:p>
            <a:r>
              <a:rPr lang="en-US" sz="1200" dirty="0" smtClean="0"/>
              <a:t>CERN, Geneva, Switzerland</a:t>
            </a:r>
            <a:endParaRPr lang="en-GB" sz="1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763688" y="5301208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861AA"/>
              </a:buClr>
              <a:buFontTx/>
              <a:buNone/>
              <a:defRPr sz="2400">
                <a:solidFill>
                  <a:srgbClr val="3861AA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4F9E"/>
              </a:buClr>
              <a:buFont typeface="Arial" charset="0"/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3E282B"/>
              </a:buClr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600" dirty="0"/>
              <a:t>Big Data processing and analysis challenges in mega-science experiments</a:t>
            </a:r>
          </a:p>
          <a:p>
            <a:r>
              <a:rPr lang="en-GB" sz="1600" b="1" dirty="0" smtClean="0"/>
              <a:t>January 29-31, 2015,</a:t>
            </a:r>
          </a:p>
          <a:p>
            <a:r>
              <a:rPr lang="en-GB" sz="1600" b="1" dirty="0" smtClean="0"/>
              <a:t>Moscow, </a:t>
            </a:r>
            <a:r>
              <a:rPr lang="en-GB" sz="1600" b="1" dirty="0" err="1" smtClean="0"/>
              <a:t>Dubna</a:t>
            </a:r>
            <a:r>
              <a:rPr lang="en-GB" sz="1600" b="1" dirty="0" smtClean="0"/>
              <a:t>, Russia</a:t>
            </a:r>
            <a:endParaRPr lang="en-GB" sz="1600" kern="0" dirty="0"/>
          </a:p>
        </p:txBody>
      </p:sp>
    </p:spTree>
    <p:extLst>
      <p:ext uri="{BB962C8B-B14F-4D97-AF65-F5344CB8AC3E}">
        <p14:creationId xmlns:p14="http://schemas.microsoft.com/office/powerpoint/2010/main" val="31365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What is data management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Examples from LHC experiment data models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 lvl="0"/>
            <a:r>
              <a:rPr lang="en-GB" sz="2400" dirty="0" smtClean="0"/>
              <a:t>Two building blocks to empower data analysis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Data pools with different quality of services</a:t>
            </a:r>
          </a:p>
          <a:p>
            <a:pPr lvl="1"/>
            <a:r>
              <a:rPr lang="en-GB" sz="2000" dirty="0" smtClean="0"/>
              <a:t>Tools for data transfer between pools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  <p:pic>
        <p:nvPicPr>
          <p:cNvPr id="4" name="Picture 3" descr="new-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53359" y="1838879"/>
            <a:ext cx="2862041" cy="213733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8866" t="8876" r="6641" b="2366"/>
          <a:stretch>
            <a:fillRect/>
          </a:stretch>
        </p:blipFill>
        <p:spPr bwMode="auto">
          <a:xfrm>
            <a:off x="467544" y="1947084"/>
            <a:ext cx="2503028" cy="1854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11194" t="17988" r="13311" b="18750"/>
          <a:stretch>
            <a:fillRect/>
          </a:stretch>
        </p:blipFill>
        <p:spPr bwMode="auto">
          <a:xfrm>
            <a:off x="3275855" y="1947084"/>
            <a:ext cx="2476375" cy="192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06567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Storage need to be able to adapt to the changing requirement of the experiments</a:t>
            </a:r>
          </a:p>
          <a:p>
            <a:pPr lvl="1"/>
            <a:r>
              <a:rPr lang="en-US" sz="2000" dirty="0" smtClean="0"/>
              <a:t>Cover the whole area of the triangle and beyond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marL="457200" lvl="1" indent="0">
              <a:buNone/>
            </a:pPr>
            <a:endParaRPr lang="en-US" sz="20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2699792" y="2564904"/>
            <a:ext cx="4300752" cy="2369596"/>
            <a:chOff x="4286248" y="1428736"/>
            <a:chExt cx="4300752" cy="2369596"/>
          </a:xfrm>
        </p:grpSpPr>
        <p:sp>
          <p:nvSpPr>
            <p:cNvPr id="5" name="Isosceles Triangle 4"/>
            <p:cNvSpPr/>
            <p:nvPr/>
          </p:nvSpPr>
          <p:spPr>
            <a:xfrm>
              <a:off x="5072066" y="1785926"/>
              <a:ext cx="2357454" cy="1643074"/>
            </a:xfrm>
            <a:prstGeom prst="triangle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6248" y="335756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Slow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29322" y="1428736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Expensive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6644" y="342900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Unreliable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89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Why multiple pools with different quality of services are needed ?</a:t>
            </a:r>
          </a:p>
          <a:p>
            <a:r>
              <a:rPr lang="en-US" sz="2400" dirty="0" smtClean="0"/>
              <a:t>Derived data used for analysis and accessed by thousands of nodes</a:t>
            </a:r>
          </a:p>
          <a:p>
            <a:pPr lvl="1"/>
            <a:r>
              <a:rPr lang="en-US" sz="2000" dirty="0" smtClean="0"/>
              <a:t>Need high performance, Low cost, minimal reliability (derived data can be recalculated)</a:t>
            </a:r>
          </a:p>
          <a:p>
            <a:r>
              <a:rPr lang="en-US" sz="2400" dirty="0" smtClean="0"/>
              <a:t>Raw data that need to be analyzed</a:t>
            </a:r>
          </a:p>
          <a:p>
            <a:pPr lvl="2"/>
            <a:r>
              <a:rPr lang="en-US" sz="1800" dirty="0" smtClean="0"/>
              <a:t>Need high performance, High reliability, can be expensive (small sizes)</a:t>
            </a:r>
          </a:p>
          <a:p>
            <a:r>
              <a:rPr lang="en-US" sz="2400" dirty="0" smtClean="0"/>
              <a:t>Raw data that has been analyzed and archived</a:t>
            </a:r>
          </a:p>
          <a:p>
            <a:pPr lvl="2"/>
            <a:r>
              <a:rPr lang="en-US" sz="1800" dirty="0" smtClean="0"/>
              <a:t>Must be low cost (huge volumes), High reliability (must be preserved), performance not necessary</a:t>
            </a:r>
          </a:p>
          <a:p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1978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But the balance is not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Many ways to split (p</a:t>
            </a:r>
            <a:r>
              <a:rPr lang="en-GB" sz="2400" dirty="0" err="1" smtClean="0"/>
              <a:t>erformance</a:t>
            </a:r>
            <a:r>
              <a:rPr lang="en-GB" sz="2400" dirty="0"/>
              <a:t>, </a:t>
            </a:r>
            <a:r>
              <a:rPr lang="en-GB" sz="2400" dirty="0" smtClean="0"/>
              <a:t>reliability</a:t>
            </a:r>
            <a:r>
              <a:rPr lang="en-GB" sz="2400" dirty="0"/>
              <a:t>, </a:t>
            </a:r>
            <a:r>
              <a:rPr lang="en-GB" sz="2400" dirty="0" smtClean="0"/>
              <a:t>cost)</a:t>
            </a:r>
            <a:r>
              <a:rPr lang="en-US" sz="2400" dirty="0" smtClean="0"/>
              <a:t> 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Performance has many sub-parameters</a:t>
            </a:r>
          </a:p>
          <a:p>
            <a:r>
              <a:rPr lang="en-US" sz="2400" dirty="0" smtClean="0"/>
              <a:t>Cost has many sub-parameters</a:t>
            </a:r>
          </a:p>
          <a:p>
            <a:r>
              <a:rPr lang="en-US" sz="2400" dirty="0" smtClean="0"/>
              <a:t>Reliability has many sub-parameters</a:t>
            </a:r>
            <a:endParaRPr lang="en-US" sz="2400" dirty="0"/>
          </a:p>
        </p:txBody>
      </p:sp>
      <p:sp>
        <p:nvSpPr>
          <p:cNvPr id="5" name="Isosceles Triangle 4"/>
          <p:cNvSpPr/>
          <p:nvPr/>
        </p:nvSpPr>
        <p:spPr>
          <a:xfrm>
            <a:off x="4149000" y="1907734"/>
            <a:ext cx="1152128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72092" y="2699628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Reliability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74664" y="1763718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Performance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2287024" y="5140042"/>
            <a:ext cx="1152128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0004" y="5805262"/>
            <a:ext cx="13644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Latency 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</a:p>
          <a:p>
            <a:r>
              <a:rPr lang="en-US" dirty="0">
                <a:solidFill>
                  <a:srgbClr val="FF0000"/>
                </a:solidFill>
              </a:rPr>
              <a:t>Throughput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8880" y="4797152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Scalability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Isosceles Triangle 12"/>
          <p:cNvSpPr/>
          <p:nvPr/>
        </p:nvSpPr>
        <p:spPr>
          <a:xfrm>
            <a:off x="6117371" y="5140042"/>
            <a:ext cx="1152128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47814" y="4797152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Electrical consumption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406106" y="601199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HW cost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16668" y="5807005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Ops Cost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(manpower)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70992" y="5978194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Consistency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71892" y="269053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Cost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30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reality is complicated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/>
              <a:t>Key requirements: Simple, Scalable, Consistent, Reliable, Available, Manageable, Flexible, Performing, Cheap, Secure.</a:t>
            </a:r>
          </a:p>
          <a:p>
            <a:r>
              <a:rPr lang="en-US" sz="1800" dirty="0"/>
              <a:t>Aiming for “à la carte” services (storage pools) with on-demand “quality of service</a:t>
            </a:r>
            <a:r>
              <a:rPr lang="en-US" sz="1800" dirty="0" smtClean="0"/>
              <a:t>”</a:t>
            </a:r>
          </a:p>
          <a:p>
            <a:r>
              <a:rPr lang="en-US" sz="1800" dirty="0" smtClean="0"/>
              <a:t>And where is scalability ?</a:t>
            </a:r>
            <a:endParaRPr lang="en-US" sz="1800" dirty="0"/>
          </a:p>
          <a:p>
            <a:endParaRPr lang="en-GB" sz="1800" dirty="0"/>
          </a:p>
        </p:txBody>
      </p:sp>
      <p:graphicFrame>
        <p:nvGraphicFramePr>
          <p:cNvPr id="4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8820879"/>
              </p:ext>
            </p:extLst>
          </p:nvPr>
        </p:nvGraphicFramePr>
        <p:xfrm>
          <a:off x="2195736" y="3068960"/>
          <a:ext cx="6046440" cy="3161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27415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needed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Needed:</a:t>
            </a:r>
          </a:p>
          <a:p>
            <a:pPr lvl="1"/>
            <a:r>
              <a:rPr lang="en-US" dirty="0"/>
              <a:t>Tools to transfer data effectively across pools of different quality</a:t>
            </a:r>
          </a:p>
          <a:p>
            <a:pPr lvl="1"/>
            <a:r>
              <a:rPr lang="en-US" dirty="0" smtClean="0"/>
              <a:t>Storage elements that can be reconfigured “on the fly” to meet new requirements without moving the data</a:t>
            </a:r>
          </a:p>
          <a:p>
            <a:r>
              <a:rPr lang="en-US" dirty="0" smtClean="0"/>
              <a:t>Examples</a:t>
            </a:r>
          </a:p>
          <a:p>
            <a:pPr lvl="1"/>
            <a:r>
              <a:rPr lang="en-US" dirty="0" smtClean="0"/>
              <a:t>Moving petabytes of data from a multiuser disk pool into a reliable tape back-end</a:t>
            </a:r>
          </a:p>
          <a:p>
            <a:pPr lvl="1"/>
            <a:r>
              <a:rPr lang="en-US" dirty="0" smtClean="0"/>
              <a:t>Increasing the replica factor to 5 on a pool containing condition data requiring access form thousands of simultaneous users</a:t>
            </a:r>
          </a:p>
          <a:p>
            <a:pPr lvl="1"/>
            <a:r>
              <a:rPr lang="en-US" dirty="0" smtClean="0"/>
              <a:t>Deploying petabytes of additional storage in few days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61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Roles Storage Services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066800"/>
            <a:ext cx="7543800" cy="4953000"/>
          </a:xfrm>
        </p:spPr>
        <p:txBody>
          <a:bodyPr/>
          <a:lstStyle/>
          <a:p>
            <a:r>
              <a:rPr lang="en-US" dirty="0" smtClean="0"/>
              <a:t>Three main roles</a:t>
            </a:r>
          </a:p>
          <a:p>
            <a:pPr lvl="1"/>
            <a:r>
              <a:rPr lang="en-US" dirty="0" smtClean="0"/>
              <a:t>Storage (store the data)</a:t>
            </a:r>
          </a:p>
          <a:p>
            <a:pPr lvl="1"/>
            <a:r>
              <a:rPr lang="en-US" dirty="0" smtClean="0"/>
              <a:t>Distribution (ensure that data is accessible)</a:t>
            </a:r>
          </a:p>
          <a:p>
            <a:pPr lvl="1"/>
            <a:r>
              <a:rPr lang="en-US" dirty="0" smtClean="0"/>
              <a:t>Preservation (ensure that data is not lost)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403648" y="5810169"/>
            <a:ext cx="2448272" cy="5701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Tier-2, Tier-3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622512" y="5090579"/>
            <a:ext cx="15162" cy="5723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03648" y="4730050"/>
            <a:ext cx="244827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1622512" y="4084066"/>
            <a:ext cx="15162" cy="5723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03648" y="3633365"/>
            <a:ext cx="2448272" cy="64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(LHC Experiments)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053535" y="3573016"/>
            <a:ext cx="46602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production,</a:t>
            </a:r>
          </a:p>
          <a:p>
            <a:r>
              <a:rPr lang="en-US" dirty="0" smtClean="0"/>
              <a:t>Storage, data distribution, data preservation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053535" y="4833416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Storage, data distribution, data preservation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053535" y="5896396"/>
            <a:ext cx="2749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Storage, data distribution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 rot="20831747">
            <a:off x="5245468" y="1491271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Size in PB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20831747">
            <a:off x="7891357" y="1953589"/>
            <a:ext cx="1270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Availability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 rot="20831747">
            <a:off x="7615339" y="2441119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Reliability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89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achieve high reliability using standard disk pools</a:t>
            </a:r>
          </a:p>
          <a:p>
            <a:pPr lvl="1"/>
            <a:r>
              <a:rPr lang="en-US" dirty="0" smtClean="0"/>
              <a:t>Multiple replicas</a:t>
            </a:r>
          </a:p>
          <a:p>
            <a:pPr lvl="1"/>
            <a:r>
              <a:rPr lang="en-US" dirty="0" smtClean="0"/>
              <a:t>Erasure codes</a:t>
            </a:r>
          </a:p>
          <a:p>
            <a:r>
              <a:rPr lang="en-US" dirty="0" smtClean="0"/>
              <a:t>Here is where tapes can play a role</a:t>
            </a:r>
          </a:p>
          <a:p>
            <a:pPr lvl="1"/>
            <a:r>
              <a:rPr lang="en-US" dirty="0" smtClean="0"/>
              <a:t>Tapes 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229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need tapes 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Tapes </a:t>
            </a:r>
            <a:r>
              <a:rPr lang="en-US" sz="2000" dirty="0"/>
              <a:t>have a bad reputation in some use cases</a:t>
            </a:r>
          </a:p>
          <a:p>
            <a:pPr lvl="1"/>
            <a:r>
              <a:rPr lang="en-US" sz="1600" dirty="0"/>
              <a:t>Slow in random access mode</a:t>
            </a:r>
          </a:p>
          <a:p>
            <a:pPr lvl="2"/>
            <a:r>
              <a:rPr lang="en-US" sz="1200" dirty="0"/>
              <a:t>high latency in mounting process and when seeking data (F-FWD, REW)</a:t>
            </a:r>
          </a:p>
          <a:p>
            <a:pPr lvl="1"/>
            <a:r>
              <a:rPr lang="en-US" sz="1600" dirty="0"/>
              <a:t>Inefficient for small files (in some cases)</a:t>
            </a:r>
          </a:p>
          <a:p>
            <a:pPr lvl="1"/>
            <a:r>
              <a:rPr lang="en-US" sz="1600" dirty="0"/>
              <a:t>Comparable cost per (</a:t>
            </a:r>
            <a:r>
              <a:rPr lang="en-US" sz="1600" dirty="0" err="1"/>
              <a:t>peta</a:t>
            </a:r>
            <a:r>
              <a:rPr lang="en-US" sz="1600" dirty="0"/>
              <a:t>)byte as hard disks</a:t>
            </a:r>
          </a:p>
          <a:p>
            <a:endParaRPr lang="en-GB" dirty="0"/>
          </a:p>
        </p:txBody>
      </p:sp>
      <p:grpSp>
        <p:nvGrpSpPr>
          <p:cNvPr id="41" name="Group 40"/>
          <p:cNvGrpSpPr/>
          <p:nvPr/>
        </p:nvGrpSpPr>
        <p:grpSpPr>
          <a:xfrm>
            <a:off x="6804248" y="1988840"/>
            <a:ext cx="2192970" cy="1110260"/>
            <a:chOff x="3297860" y="5571979"/>
            <a:chExt cx="1883073" cy="953365"/>
          </a:xfrm>
        </p:grpSpPr>
        <p:pic>
          <p:nvPicPr>
            <p:cNvPr id="4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97860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02127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06394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10661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4928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48571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2838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57105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61372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65639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3992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03549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07816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20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16350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499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54260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058527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627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67061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007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049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09238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135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77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514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556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59950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642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84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95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63866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68133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3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76666" y="6221077"/>
              <a:ext cx="304267" cy="3042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52161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we need tapes </a:t>
            </a:r>
            <a:r>
              <a:rPr lang="en-US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Tapes </a:t>
            </a:r>
            <a:r>
              <a:rPr lang="en-US" sz="2000" dirty="0"/>
              <a:t>have a bad reputation in some use cases</a:t>
            </a:r>
          </a:p>
          <a:p>
            <a:pPr lvl="1"/>
            <a:r>
              <a:rPr lang="en-US" sz="1600" dirty="0"/>
              <a:t>Slow in random access mode</a:t>
            </a:r>
          </a:p>
          <a:p>
            <a:pPr lvl="2"/>
            <a:r>
              <a:rPr lang="en-US" sz="1200" dirty="0"/>
              <a:t>high latency in mounting process and when seeking data (F-FWD, REW)</a:t>
            </a:r>
          </a:p>
          <a:p>
            <a:pPr lvl="1"/>
            <a:r>
              <a:rPr lang="en-US" sz="1600" dirty="0"/>
              <a:t>Inefficient for small files (in some cases)</a:t>
            </a:r>
          </a:p>
          <a:p>
            <a:pPr lvl="1"/>
            <a:r>
              <a:rPr lang="en-US" sz="1600" dirty="0"/>
              <a:t>Comparable cost per (</a:t>
            </a:r>
            <a:r>
              <a:rPr lang="en-US" sz="1600" dirty="0" err="1"/>
              <a:t>peta</a:t>
            </a:r>
            <a:r>
              <a:rPr lang="en-US" sz="1600" dirty="0"/>
              <a:t>)byte as hard disks</a:t>
            </a:r>
          </a:p>
          <a:p>
            <a:r>
              <a:rPr lang="en-US" sz="2000" dirty="0"/>
              <a:t>Tapes have also some advantages</a:t>
            </a:r>
          </a:p>
          <a:p>
            <a:pPr lvl="1"/>
            <a:r>
              <a:rPr lang="en-US" sz="1600" dirty="0"/>
              <a:t>Fast in sequential access mode</a:t>
            </a:r>
          </a:p>
          <a:p>
            <a:pPr lvl="2"/>
            <a:r>
              <a:rPr lang="en-US" sz="1200" dirty="0"/>
              <a:t>&gt; 2x faster than disk, with physical read after write </a:t>
            </a:r>
            <a:r>
              <a:rPr lang="en-US" sz="1200" dirty="0" smtClean="0"/>
              <a:t>verification (4x faster)</a:t>
            </a:r>
            <a:endParaRPr lang="en-US" sz="1200" dirty="0"/>
          </a:p>
          <a:p>
            <a:pPr lvl="1"/>
            <a:r>
              <a:rPr lang="en-US" sz="1600" dirty="0"/>
              <a:t>Several orders of magnitude more reliable than disks</a:t>
            </a:r>
          </a:p>
          <a:p>
            <a:pPr lvl="2"/>
            <a:r>
              <a:rPr lang="en-US" sz="1200" dirty="0"/>
              <a:t>Few hundreds GB loss per year on 80 PB </a:t>
            </a:r>
            <a:r>
              <a:rPr lang="en-US" sz="1200" dirty="0" smtClean="0"/>
              <a:t>raw tape </a:t>
            </a:r>
            <a:r>
              <a:rPr lang="en-US" sz="1200" dirty="0"/>
              <a:t>repository</a:t>
            </a:r>
          </a:p>
          <a:p>
            <a:pPr lvl="2"/>
            <a:r>
              <a:rPr lang="en-US" sz="1200" dirty="0"/>
              <a:t>Few hundreds TB loss per year on 50 PB raw disk repository</a:t>
            </a:r>
          </a:p>
          <a:p>
            <a:pPr lvl="1"/>
            <a:r>
              <a:rPr lang="en-US" sz="1600" dirty="0"/>
              <a:t>No power required to preserve the data</a:t>
            </a:r>
          </a:p>
          <a:p>
            <a:pPr lvl="1"/>
            <a:r>
              <a:rPr lang="en-US" sz="1600" dirty="0"/>
              <a:t>Less physical volume required per (</a:t>
            </a:r>
            <a:r>
              <a:rPr lang="en-US" sz="1600" dirty="0" err="1"/>
              <a:t>peta</a:t>
            </a:r>
            <a:r>
              <a:rPr lang="en-US" sz="1600" dirty="0"/>
              <a:t>)byte</a:t>
            </a:r>
          </a:p>
          <a:p>
            <a:pPr lvl="1"/>
            <a:r>
              <a:rPr lang="en-US" sz="1600" dirty="0"/>
              <a:t>Inefficiency for small files issue resolved by recent developments</a:t>
            </a:r>
          </a:p>
          <a:p>
            <a:pPr lvl="1"/>
            <a:r>
              <a:rPr lang="en-US" sz="1600" dirty="0"/>
              <a:t>Nobody can delete hundreds of PB in minutes</a:t>
            </a:r>
          </a:p>
          <a:p>
            <a:r>
              <a:rPr lang="en-US" sz="2000" dirty="0"/>
              <a:t>Bottom line: if not used for random access, tapes have a clear role in the architecture</a:t>
            </a:r>
          </a:p>
          <a:p>
            <a:endParaRPr lang="en-GB" dirty="0"/>
          </a:p>
        </p:txBody>
      </p:sp>
      <p:grpSp>
        <p:nvGrpSpPr>
          <p:cNvPr id="41" name="Group 40"/>
          <p:cNvGrpSpPr/>
          <p:nvPr/>
        </p:nvGrpSpPr>
        <p:grpSpPr>
          <a:xfrm>
            <a:off x="6804248" y="1988840"/>
            <a:ext cx="2192970" cy="1110260"/>
            <a:chOff x="3297860" y="5571979"/>
            <a:chExt cx="1883073" cy="953365"/>
          </a:xfrm>
        </p:grpSpPr>
        <p:pic>
          <p:nvPicPr>
            <p:cNvPr id="4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297860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02127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06394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10661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14928" y="5571979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48571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2838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4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57105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1372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65639" y="5680162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3992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03549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07816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2083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6350" y="5788345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499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54260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5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058527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62794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67061" y="5896528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007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049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09238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13505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17772" y="6004711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7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5514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8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556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69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159950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0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464216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1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8483" y="6112894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2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595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3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63866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4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268133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5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572399" y="6221077"/>
              <a:ext cx="304267" cy="304267"/>
            </a:xfrm>
            <a:prstGeom prst="rect">
              <a:avLst/>
            </a:prstGeom>
            <a:noFill/>
          </p:spPr>
        </p:pic>
        <p:pic>
          <p:nvPicPr>
            <p:cNvPr id="76" name="Picture 2" descr="C:\Users\pace\AppData\Local\Microsoft\Windows\Temporary Internet Files\Content.IE5\AKS8K5P8\MCj04348530000[1]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76666" y="6221077"/>
              <a:ext cx="304267" cy="304267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72953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Computing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Scientific computing for large experiments is typically based on a distributed infrastructure</a:t>
            </a:r>
          </a:p>
          <a:p>
            <a:r>
              <a:rPr lang="en-US" dirty="0" smtClean="0"/>
              <a:t>Storage is one of the main pillars</a:t>
            </a:r>
          </a:p>
          <a:p>
            <a:r>
              <a:rPr lang="en-US" dirty="0" smtClean="0"/>
              <a:t>A key parameter in distributed scientific computing is the efficiency</a:t>
            </a:r>
          </a:p>
          <a:p>
            <a:pPr lvl="1"/>
            <a:r>
              <a:rPr lang="en-US" dirty="0" smtClean="0"/>
              <a:t>High efficiency requires to have the CPUs </a:t>
            </a:r>
            <a:r>
              <a:rPr lang="en-US" dirty="0" err="1" smtClean="0"/>
              <a:t>colocated</a:t>
            </a:r>
            <a:r>
              <a:rPr lang="en-US" dirty="0" smtClean="0"/>
              <a:t> with the data to analyze, using the network.</a:t>
            </a:r>
          </a:p>
          <a:p>
            <a:endParaRPr lang="en-US" dirty="0" smtClean="0"/>
          </a:p>
        </p:txBody>
      </p:sp>
      <p:grpSp>
        <p:nvGrpSpPr>
          <p:cNvPr id="36" name="Group 35"/>
          <p:cNvGrpSpPr/>
          <p:nvPr/>
        </p:nvGrpSpPr>
        <p:grpSpPr>
          <a:xfrm>
            <a:off x="4499992" y="4941168"/>
            <a:ext cx="1973617" cy="1540384"/>
            <a:chOff x="5332874" y="5050049"/>
            <a:chExt cx="1973617" cy="1540384"/>
          </a:xfrm>
        </p:grpSpPr>
        <p:pic>
          <p:nvPicPr>
            <p:cNvPr id="37" name="Picture 3" descr="C:\Users\pace\AppData\Local\Microsoft\Windows\Temporary Internet Files\Content.IE5\0K2ZY6FH\MCj036150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357818" y="5357826"/>
              <a:ext cx="596000" cy="1232607"/>
            </a:xfrm>
            <a:prstGeom prst="rect">
              <a:avLst/>
            </a:prstGeom>
            <a:noFill/>
          </p:spPr>
        </p:pic>
        <p:pic>
          <p:nvPicPr>
            <p:cNvPr id="38" name="Picture 3" descr="C:\Users\pace\AppData\Local\Microsoft\Windows\Temporary Internet Files\Content.IE5\0K2ZY6FH\MCj036150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24231" y="5357826"/>
              <a:ext cx="596000" cy="1232607"/>
            </a:xfrm>
            <a:prstGeom prst="rect">
              <a:avLst/>
            </a:prstGeom>
            <a:noFill/>
          </p:spPr>
        </p:pic>
        <p:pic>
          <p:nvPicPr>
            <p:cNvPr id="39" name="Picture 3" descr="C:\Users\pace\AppData\Local\Microsoft\Windows\Temporary Internet Files\Content.IE5\0K2ZY6FH\MCj03615020000[1].wm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90644" y="5357826"/>
              <a:ext cx="596000" cy="1232607"/>
            </a:xfrm>
            <a:prstGeom prst="rect">
              <a:avLst/>
            </a:prstGeom>
            <a:noFill/>
          </p:spPr>
        </p:pic>
        <p:sp>
          <p:nvSpPr>
            <p:cNvPr id="40" name="TextBox 39"/>
            <p:cNvSpPr txBox="1"/>
            <p:nvPr/>
          </p:nvSpPr>
          <p:spPr>
            <a:xfrm rot="16200000">
              <a:off x="5327555" y="5820240"/>
              <a:ext cx="656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DATA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6039942" y="5820240"/>
              <a:ext cx="5645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CPU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6716774" y="5820240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NET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332874" y="5050049"/>
              <a:ext cx="1973617" cy="307777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chemeClr val="accent1">
                      <a:lumMod val="50000"/>
                    </a:schemeClr>
                  </a:solidFill>
                </a:rPr>
                <a:t>Scientific Computing</a:t>
              </a:r>
              <a:endParaRPr lang="en-GB" sz="1400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35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95400" y="0"/>
            <a:ext cx="5868888" cy="838200"/>
          </a:xfrm>
        </p:spPr>
        <p:txBody>
          <a:bodyPr/>
          <a:lstStyle/>
          <a:p>
            <a:r>
              <a:rPr lang="en-GB" dirty="0" smtClean="0"/>
              <a:t>Verifying more than 1PB in 24h</a:t>
            </a:r>
            <a:endParaRPr lang="en-GB" dirty="0"/>
          </a:p>
        </p:txBody>
      </p:sp>
      <p:pic>
        <p:nvPicPr>
          <p:cNvPr id="2050" name="F23EBB5F-CCDC-4AE2-99FE-E83F242497E1" descr="DA227148-7362-4C47-A4A1-6E9A356640B0@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980728"/>
            <a:ext cx="7560840" cy="4902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6025988"/>
            <a:ext cx="20040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G. Cancio / CERN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15668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Practically … </a:t>
            </a:r>
            <a:br>
              <a:rPr lang="en-US" dirty="0" smtClean="0"/>
            </a:br>
            <a:r>
              <a:rPr lang="en-US" dirty="0" smtClean="0"/>
              <a:t>which solution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3067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 not a single answer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2866256"/>
          </a:xfrm>
        </p:spPr>
        <p:txBody>
          <a:bodyPr/>
          <a:lstStyle/>
          <a:p>
            <a:r>
              <a:rPr lang="en-US" dirty="0" smtClean="0"/>
              <a:t>There are fixed costs for the skilled manpower that is required to manage the high efficiency but complex solutions</a:t>
            </a:r>
          </a:p>
          <a:p>
            <a:pPr lvl="1"/>
            <a:r>
              <a:rPr lang="en-US" dirty="0" smtClean="0"/>
              <a:t>Disk technology, Database technology, Tape technology, Networks, Databases…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1979712" y="3529740"/>
            <a:ext cx="5172388" cy="2802946"/>
            <a:chOff x="1979712" y="3529740"/>
            <a:chExt cx="5172388" cy="2802946"/>
          </a:xfrm>
        </p:grpSpPr>
        <p:cxnSp>
          <p:nvCxnSpPr>
            <p:cNvPr id="22" name="Straight Arrow Connector 21"/>
            <p:cNvCxnSpPr/>
            <p:nvPr/>
          </p:nvCxnSpPr>
          <p:spPr>
            <a:xfrm flipV="1">
              <a:off x="1979712" y="4068688"/>
              <a:ext cx="0" cy="1872208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1979712" y="5919016"/>
              <a:ext cx="3024336" cy="21880"/>
            </a:xfrm>
            <a:prstGeom prst="straightConnector1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979712" y="4644752"/>
              <a:ext cx="2952328" cy="792088"/>
            </a:xfrm>
            <a:prstGeom prst="line">
              <a:avLst/>
            </a:prstGeom>
            <a:ln w="381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1979712" y="4221088"/>
              <a:ext cx="2736304" cy="1684433"/>
            </a:xfrm>
            <a:prstGeom prst="line">
              <a:avLst/>
            </a:prstGeom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2123728" y="3998316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COST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15751" y="5963354"/>
              <a:ext cx="18860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STORAGE SIZE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30122" y="3529740"/>
              <a:ext cx="23775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Tier-2</a:t>
              </a:r>
            </a:p>
            <a:p>
              <a:r>
                <a:rPr lang="en-US" dirty="0" smtClean="0"/>
                <a:t>(partial infrastructure)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466749" y="4730438"/>
              <a:ext cx="26853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Tier-1</a:t>
              </a:r>
            </a:p>
            <a:p>
              <a:r>
                <a:rPr lang="en-US" dirty="0" smtClean="0"/>
                <a:t>(complete infrastructure)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71553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 CERN</a:t>
            </a:r>
            <a:endParaRPr lang="en-GB" dirty="0"/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1274648" y="980728"/>
            <a:ext cx="7543800" cy="4953000"/>
          </a:xfrm>
        </p:spPr>
        <p:txBody>
          <a:bodyPr/>
          <a:lstStyle/>
          <a:p>
            <a:r>
              <a:rPr lang="en-US" dirty="0" smtClean="0"/>
              <a:t>Many options available </a:t>
            </a:r>
          </a:p>
          <a:p>
            <a:pPr lvl="1"/>
            <a:r>
              <a:rPr lang="en-US" dirty="0" smtClean="0"/>
              <a:t>interoperability is a key requirement for WLCG</a:t>
            </a:r>
          </a:p>
          <a:p>
            <a:pPr lvl="1"/>
            <a:r>
              <a:rPr lang="en-US" dirty="0" smtClean="0"/>
              <a:t>DPM, </a:t>
            </a:r>
            <a:r>
              <a:rPr lang="en-US" dirty="0" err="1" smtClean="0"/>
              <a:t>dCache</a:t>
            </a:r>
            <a:endParaRPr lang="en-GB" dirty="0" smtClean="0"/>
          </a:p>
          <a:p>
            <a:r>
              <a:rPr lang="en-US" dirty="0" smtClean="0"/>
              <a:t>AT CERN</a:t>
            </a:r>
          </a:p>
          <a:p>
            <a:pPr lvl="1"/>
            <a:r>
              <a:rPr lang="en-US" dirty="0" smtClean="0"/>
              <a:t>Separation between HOT (disks) and COLD (tapes) storage</a:t>
            </a:r>
          </a:p>
          <a:p>
            <a:pPr lvl="1"/>
            <a:r>
              <a:rPr lang="en-US" dirty="0" smtClean="0"/>
              <a:t>CASTOR (used for the tape storage backend)</a:t>
            </a:r>
          </a:p>
          <a:p>
            <a:pPr lvl="1"/>
            <a:r>
              <a:rPr lang="en-US" dirty="0" smtClean="0"/>
              <a:t>EOS (used for the disk </a:t>
            </a:r>
            <a:r>
              <a:rPr lang="en-US" dirty="0"/>
              <a:t>storage </a:t>
            </a:r>
            <a:r>
              <a:rPr lang="en-US" dirty="0" smtClean="0"/>
              <a:t>frontend)</a:t>
            </a:r>
          </a:p>
          <a:p>
            <a:pPr lvl="2"/>
            <a:r>
              <a:rPr lang="en-US" dirty="0" smtClean="0"/>
              <a:t>guaranteed </a:t>
            </a:r>
            <a:r>
              <a:rPr lang="en-US" dirty="0"/>
              <a:t>low-latency file </a:t>
            </a:r>
            <a:r>
              <a:rPr lang="en-US" dirty="0" smtClean="0"/>
              <a:t>access for analysis</a:t>
            </a:r>
            <a:endParaRPr lang="en-US" dirty="0"/>
          </a:p>
          <a:p>
            <a:pPr lvl="2"/>
            <a:r>
              <a:rPr lang="en-US" dirty="0" smtClean="0"/>
              <a:t>collaborative </a:t>
            </a:r>
            <a:r>
              <a:rPr lang="en-US" dirty="0"/>
              <a:t>storage platform with space </a:t>
            </a:r>
            <a:r>
              <a:rPr lang="en-US" dirty="0" smtClean="0"/>
              <a:t>and access regulations</a:t>
            </a:r>
          </a:p>
          <a:p>
            <a:pPr lvl="2"/>
            <a:r>
              <a:rPr lang="en-US" dirty="0"/>
              <a:t>expand/exchange/shrink during </a:t>
            </a:r>
            <a:r>
              <a:rPr lang="en-US" dirty="0" smtClean="0"/>
              <a:t>operation</a:t>
            </a:r>
          </a:p>
          <a:p>
            <a:pPr lvl="2"/>
            <a:r>
              <a:rPr lang="en-US" dirty="0" smtClean="0"/>
              <a:t>semi-automatic </a:t>
            </a:r>
            <a:r>
              <a:rPr lang="en-US" dirty="0"/>
              <a:t>disk ejection &amp; </a:t>
            </a:r>
            <a:r>
              <a:rPr lang="en-US" dirty="0" smtClean="0"/>
              <a:t>healing – reduced maintenance</a:t>
            </a:r>
          </a:p>
        </p:txBody>
      </p:sp>
    </p:spTree>
    <p:extLst>
      <p:ext uri="{BB962C8B-B14F-4D97-AF65-F5344CB8AC3E}">
        <p14:creationId xmlns:p14="http://schemas.microsoft.com/office/powerpoint/2010/main" val="340078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this diversity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Example: </a:t>
            </a:r>
          </a:p>
          <a:p>
            <a:pPr lvl="1"/>
            <a:r>
              <a:rPr lang="en-US" dirty="0" smtClean="0"/>
              <a:t>DPM is a consolidated product which is fully supported by CERN. It meets all requirements of a small site</a:t>
            </a:r>
          </a:p>
          <a:p>
            <a:pPr lvl="2"/>
            <a:r>
              <a:rPr lang="en-US" dirty="0" smtClean="0"/>
              <a:t>Integrates well within both </a:t>
            </a:r>
            <a:r>
              <a:rPr lang="en-US" dirty="0" err="1" smtClean="0"/>
              <a:t>xroot</a:t>
            </a:r>
            <a:r>
              <a:rPr lang="en-US" dirty="0" smtClean="0"/>
              <a:t> and http data federations</a:t>
            </a:r>
          </a:p>
          <a:p>
            <a:pPr lvl="1"/>
            <a:r>
              <a:rPr lang="en-US" dirty="0" smtClean="0"/>
              <a:t>EOS is the new design for a scalable infrastructure designed to minimize management cost. It is ready to meet the requirements for larger </a:t>
            </a:r>
            <a:r>
              <a:rPr lang="en-US" dirty="0" smtClean="0"/>
              <a:t>sites and multi-site environments</a:t>
            </a:r>
            <a:endParaRPr lang="en-US" dirty="0" smtClean="0"/>
          </a:p>
          <a:p>
            <a:pPr lvl="2"/>
            <a:r>
              <a:rPr lang="en-US" dirty="0" smtClean="0"/>
              <a:t>Larger functionalities</a:t>
            </a:r>
          </a:p>
        </p:txBody>
      </p:sp>
    </p:spTree>
    <p:extLst>
      <p:ext uri="{BB962C8B-B14F-4D97-AF65-F5344CB8AC3E}">
        <p14:creationId xmlns:p14="http://schemas.microsoft.com/office/powerpoint/2010/main" val="141823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for High Energy </a:t>
            </a:r>
            <a:r>
              <a:rPr lang="en-US" dirty="0"/>
              <a:t>P</a:t>
            </a:r>
            <a:r>
              <a:rPr lang="en-US" dirty="0" smtClean="0"/>
              <a:t>hysics or Scientific computing can be </a:t>
            </a:r>
          </a:p>
          <a:p>
            <a:pPr lvl="1"/>
            <a:r>
              <a:rPr lang="en-US" dirty="0" smtClean="0"/>
              <a:t>Too simplistic</a:t>
            </a:r>
          </a:p>
          <a:p>
            <a:pPr lvl="1"/>
            <a:r>
              <a:rPr lang="en-US" dirty="0" smtClean="0"/>
              <a:t>Simple</a:t>
            </a:r>
          </a:p>
          <a:p>
            <a:pPr lvl="2"/>
            <a:r>
              <a:rPr lang="en-US" dirty="0" smtClean="0"/>
              <a:t>Typical for Small Tier-2</a:t>
            </a:r>
          </a:p>
          <a:p>
            <a:pPr lvl="1"/>
            <a:r>
              <a:rPr lang="en-US" dirty="0" smtClean="0"/>
              <a:t>Scalable and Reliable</a:t>
            </a:r>
          </a:p>
          <a:p>
            <a:pPr lvl="2"/>
            <a:r>
              <a:rPr lang="en-US" dirty="0" smtClean="0"/>
              <a:t>Typical </a:t>
            </a:r>
            <a:r>
              <a:rPr lang="en-US" dirty="0"/>
              <a:t>for </a:t>
            </a:r>
            <a:r>
              <a:rPr lang="en-US" dirty="0" smtClean="0"/>
              <a:t>a Tier-1 / Large Tier-2</a:t>
            </a:r>
          </a:p>
          <a:p>
            <a:pPr lvl="1"/>
            <a:r>
              <a:rPr lang="en-US" dirty="0" smtClean="0"/>
              <a:t>Too complex</a:t>
            </a:r>
          </a:p>
          <a:p>
            <a:r>
              <a:rPr lang="en-US" dirty="0" smtClean="0"/>
              <a:t>Behind the software you use, it is always the people that makes the difference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78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Areas of developments in storage at CERN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For EOS (Reserve slides)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68307" y="4437112"/>
            <a:ext cx="1979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Source: </a:t>
            </a:r>
            <a:r>
              <a:rPr lang="en-US" sz="1200" dirty="0" err="1" smtClean="0"/>
              <a:t>A.J.Peters</a:t>
            </a:r>
            <a:r>
              <a:rPr lang="en-US" sz="1200" dirty="0" smtClean="0"/>
              <a:t>/ CERN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8138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need for a central relational database</a:t>
            </a:r>
          </a:p>
          <a:p>
            <a:r>
              <a:rPr lang="en-US" dirty="0"/>
              <a:t>Designed for infinite scalability and arbitrary reliability</a:t>
            </a:r>
          </a:p>
          <a:p>
            <a:r>
              <a:rPr lang="en-US" dirty="0"/>
              <a:t>expand/exchange/shrink during operation semi-automatic disk </a:t>
            </a:r>
            <a:r>
              <a:rPr lang="en-US" dirty="0" smtClean="0"/>
              <a:t>ejection </a:t>
            </a:r>
            <a:r>
              <a:rPr lang="en-US" dirty="0"/>
              <a:t>&amp; </a:t>
            </a:r>
            <a:r>
              <a:rPr lang="en-US" dirty="0" smtClean="0"/>
              <a:t>healing</a:t>
            </a:r>
          </a:p>
          <a:p>
            <a:r>
              <a:rPr lang="en-US" dirty="0" smtClean="0"/>
              <a:t>Multi site federation support</a:t>
            </a:r>
          </a:p>
          <a:p>
            <a:pPr lvl="1"/>
            <a:r>
              <a:rPr lang="en-US" dirty="0" smtClean="0"/>
              <a:t>Wigner / Geneva &gt; 1000 Km distance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805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956376" y="5805264"/>
            <a:ext cx="1584176" cy="1296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Arbitrary Reliability – RAIN</a:t>
            </a:r>
          </a:p>
          <a:p>
            <a:pPr lvl="1"/>
            <a:r>
              <a:rPr lang="en-US" dirty="0" smtClean="0"/>
              <a:t>Redundant Array of Independent Nodes</a:t>
            </a:r>
          </a:p>
          <a:p>
            <a:pPr lvl="1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5239" t="22615" r="14902" b="21170"/>
          <a:stretch/>
        </p:blipFill>
        <p:spPr>
          <a:xfrm>
            <a:off x="1475656" y="2276872"/>
            <a:ext cx="7549695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20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EOS in production at CERN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4341" t="27731" r="12987" b="3476"/>
          <a:stretch/>
        </p:blipFill>
        <p:spPr>
          <a:xfrm>
            <a:off x="-20903" y="836712"/>
            <a:ext cx="9178486" cy="5294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60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flipH="1">
            <a:off x="2807804" y="4092893"/>
            <a:ext cx="1116124" cy="5048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77647" y="4108714"/>
            <a:ext cx="187031" cy="4889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688592" y="4173556"/>
            <a:ext cx="239387" cy="424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29595" y="4100804"/>
            <a:ext cx="1338076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Dataflows</a:t>
            </a:r>
            <a:r>
              <a:rPr lang="en-US" dirty="0" smtClean="0"/>
              <a:t> for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 in scientific computing is distributed across multiple data </a:t>
            </a:r>
            <a:r>
              <a:rPr lang="en-US" dirty="0" err="1" smtClean="0"/>
              <a:t>centres</a:t>
            </a:r>
            <a:endParaRPr lang="en-US" dirty="0" smtClean="0"/>
          </a:p>
          <a:p>
            <a:r>
              <a:rPr lang="en-US" dirty="0" smtClean="0"/>
              <a:t>Data flows from the experiments to all datacenters where there is CPU available to process the data</a:t>
            </a:r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779912" y="3573016"/>
            <a:ext cx="2448272" cy="64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(LHC Experiments)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75756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7864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9972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92080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64188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36296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08404" y="5749821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388424" y="5176730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505126" y="5176730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681924" y="5176730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49946" y="5176730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001158" y="5100530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793855" y="5100530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586552" y="5100530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599265" y="5100530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691680" y="4669701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0351" y="4669701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29022" y="4669701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7693" y="4669701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02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EOS in production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Five multi-PB installations</a:t>
            </a:r>
          </a:p>
          <a:p>
            <a:pPr lvl="1"/>
            <a:r>
              <a:rPr lang="en-US" dirty="0" smtClean="0"/>
              <a:t>few thousand disks per instance</a:t>
            </a:r>
          </a:p>
          <a:p>
            <a:r>
              <a:rPr lang="en-US" dirty="0"/>
              <a:t>S</a:t>
            </a:r>
            <a:r>
              <a:rPr lang="en-US" dirty="0" smtClean="0"/>
              <a:t>implified life-cycle management workflows for on-going replacement/repair of hardware</a:t>
            </a:r>
          </a:p>
          <a:p>
            <a:r>
              <a:rPr lang="en-US" dirty="0" smtClean="0"/>
              <a:t>JBOD disks (no RAID controller) using software RAIN</a:t>
            </a:r>
          </a:p>
          <a:p>
            <a:r>
              <a:rPr lang="en-US" dirty="0" smtClean="0"/>
              <a:t>low-latency file access with in-memory </a:t>
            </a:r>
            <a:r>
              <a:rPr lang="en-GB" dirty="0" smtClean="0"/>
              <a:t>namespace - 174M files</a:t>
            </a:r>
          </a:p>
          <a:p>
            <a:r>
              <a:rPr lang="en-US" dirty="0" smtClean="0"/>
              <a:t>fine-grained access control and quota management</a:t>
            </a:r>
          </a:p>
          <a:p>
            <a:r>
              <a:rPr lang="en-GB" dirty="0" smtClean="0"/>
              <a:t>GRID storage element</a:t>
            </a:r>
          </a:p>
        </p:txBody>
      </p:sp>
    </p:spTree>
    <p:extLst>
      <p:ext uri="{BB962C8B-B14F-4D97-AF65-F5344CB8AC3E}">
        <p14:creationId xmlns:p14="http://schemas.microsoft.com/office/powerpoint/2010/main" val="289367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Accessed </a:t>
            </a:r>
            <a:r>
              <a:rPr lang="en-US" dirty="0"/>
              <a:t>from thousands of CERN-local and </a:t>
            </a:r>
            <a:r>
              <a:rPr lang="en-US" dirty="0" smtClean="0"/>
              <a:t>remote batch </a:t>
            </a:r>
            <a:r>
              <a:rPr lang="en-US" dirty="0"/>
              <a:t>nodes with Kerberos and GSI authentication</a:t>
            </a:r>
          </a:p>
          <a:p>
            <a:r>
              <a:rPr lang="en-GB" dirty="0" smtClean="0"/>
              <a:t>Full support for </a:t>
            </a:r>
            <a:r>
              <a:rPr lang="en-GB" dirty="0" err="1" smtClean="0"/>
              <a:t>XRootD</a:t>
            </a:r>
            <a:r>
              <a:rPr lang="en-GB" dirty="0"/>
              <a:t>, </a:t>
            </a:r>
            <a:r>
              <a:rPr lang="en-GB" dirty="0" err="1"/>
              <a:t>GridFTP</a:t>
            </a:r>
            <a:r>
              <a:rPr lang="en-GB" dirty="0"/>
              <a:t>, HTTP(S) &amp; </a:t>
            </a:r>
            <a:r>
              <a:rPr lang="en-GB" dirty="0" err="1" smtClean="0"/>
              <a:t>WebDav</a:t>
            </a:r>
            <a:r>
              <a:rPr lang="en-GB" dirty="0" smtClean="0"/>
              <a:t> </a:t>
            </a:r>
            <a:r>
              <a:rPr lang="en-US" dirty="0" smtClean="0"/>
              <a:t>protocol </a:t>
            </a:r>
            <a:r>
              <a:rPr lang="en-US" dirty="0"/>
              <a:t>- and </a:t>
            </a:r>
            <a:r>
              <a:rPr lang="en-US" dirty="0" smtClean="0"/>
              <a:t>– mountable with FUSE </a:t>
            </a:r>
            <a:r>
              <a:rPr lang="en-US" dirty="0"/>
              <a:t>as a </a:t>
            </a:r>
            <a:r>
              <a:rPr lang="en-US" dirty="0" smtClean="0"/>
              <a:t>remote file system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85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6156920" cy="838200"/>
          </a:xfrm>
        </p:spPr>
        <p:txBody>
          <a:bodyPr/>
          <a:lstStyle/>
          <a:p>
            <a:r>
              <a:rPr lang="en-US" dirty="0" smtClean="0"/>
              <a:t>Computing Services for Science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Whenever a site has …</a:t>
            </a:r>
          </a:p>
          <a:p>
            <a:pPr lvl="1"/>
            <a:r>
              <a:rPr lang="en-US" dirty="0" smtClean="0"/>
              <a:t>idle CPUs (because no Data is available to process) </a:t>
            </a:r>
          </a:p>
          <a:p>
            <a:pPr lvl="1"/>
            <a:r>
              <a:rPr lang="en-US" dirty="0" smtClean="0"/>
              <a:t>or excess of Data (because there is no CPU left for analysis) </a:t>
            </a:r>
          </a:p>
          <a:p>
            <a:r>
              <a:rPr lang="en-US" dirty="0" smtClean="0"/>
              <a:t>… the efficiency drops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23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flipH="1">
            <a:off x="2807804" y="4153242"/>
            <a:ext cx="1116124" cy="5048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77647" y="4169063"/>
            <a:ext cx="187031" cy="4889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688592" y="4233905"/>
            <a:ext cx="239387" cy="424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29595" y="4161153"/>
            <a:ext cx="1338076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21016" cy="838200"/>
          </a:xfrm>
        </p:spPr>
        <p:txBody>
          <a:bodyPr/>
          <a:lstStyle/>
          <a:p>
            <a:r>
              <a:rPr lang="en-US" dirty="0" smtClean="0"/>
              <a:t>Why storage is complex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Analysis made with high efficiency requires the data to be pre-located to where the CPUs are available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779912" y="3633365"/>
            <a:ext cx="2448272" cy="64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(LHC Experiments)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75756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7864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9972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92080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64188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36296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08404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388424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505126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681924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49946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001158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793855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586552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599265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691680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0351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29022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7693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4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Arrow Connector 17"/>
          <p:cNvCxnSpPr/>
          <p:nvPr/>
        </p:nvCxnSpPr>
        <p:spPr>
          <a:xfrm flipH="1">
            <a:off x="2807804" y="4153242"/>
            <a:ext cx="1116124" cy="5048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4277647" y="4169063"/>
            <a:ext cx="187031" cy="48897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688592" y="4233905"/>
            <a:ext cx="239387" cy="42413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029595" y="4161153"/>
            <a:ext cx="1338076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021016" cy="838200"/>
          </a:xfrm>
        </p:spPr>
        <p:txBody>
          <a:bodyPr/>
          <a:lstStyle/>
          <a:p>
            <a:r>
              <a:rPr lang="en-US" dirty="0" smtClean="0"/>
              <a:t>Why storage is complex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Analysis made with high efficiency requires the data to be pre-located to where the CPUs are available</a:t>
            </a:r>
          </a:p>
          <a:p>
            <a:r>
              <a:rPr lang="en-US" sz="2400" dirty="0" smtClean="0"/>
              <a:t>Or to allow peer-to peer data transfer</a:t>
            </a:r>
          </a:p>
          <a:p>
            <a:pPr lvl="1"/>
            <a:r>
              <a:rPr lang="en-US" sz="2000" dirty="0" smtClean="0"/>
              <a:t>This allows sits with excess of CPU, to schedule the pre-fetching of data when missing locally or to </a:t>
            </a:r>
            <a:r>
              <a:rPr lang="en-US" sz="2000" dirty="0" smtClean="0">
                <a:solidFill>
                  <a:srgbClr val="FF0000"/>
                </a:solidFill>
              </a:rPr>
              <a:t>access it remotely</a:t>
            </a:r>
            <a:r>
              <a:rPr lang="en-US" sz="2000" dirty="0" smtClean="0"/>
              <a:t> if the analysis application has been designed to cope with high latency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3779912" y="3633365"/>
            <a:ext cx="2448272" cy="6495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(LHC Experiments)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75756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47864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19972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92080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264188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36296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208404" y="5810170"/>
            <a:ext cx="864096" cy="3784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Tier-2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388424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505126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681924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2649946" y="5237079"/>
            <a:ext cx="191110" cy="4968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2001158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3793855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586552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599265" y="5160879"/>
            <a:ext cx="56845" cy="57308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691680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10351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29022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147693" y="4730050"/>
            <a:ext cx="165618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Tier-1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766807" y="3492399"/>
            <a:ext cx="7129930" cy="3280857"/>
            <a:chOff x="1766807" y="3492399"/>
            <a:chExt cx="7129930" cy="3280857"/>
          </a:xfrm>
        </p:grpSpPr>
        <p:sp>
          <p:nvSpPr>
            <p:cNvPr id="22" name="Freeform 21"/>
            <p:cNvSpPr/>
            <p:nvPr/>
          </p:nvSpPr>
          <p:spPr>
            <a:xfrm>
              <a:off x="1766807" y="6259671"/>
              <a:ext cx="1875295" cy="317747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5295" h="317747">
                  <a:moveTo>
                    <a:pt x="0" y="15498"/>
                  </a:moveTo>
                  <a:cubicBezTo>
                    <a:pt x="362918" y="167898"/>
                    <a:pt x="725837" y="320298"/>
                    <a:pt x="1038386" y="317715"/>
                  </a:cubicBezTo>
                  <a:cubicBezTo>
                    <a:pt x="1350935" y="315132"/>
                    <a:pt x="1613115" y="157566"/>
                    <a:pt x="1875295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 rot="16424549">
              <a:off x="5469500" y="4880010"/>
              <a:ext cx="1341636" cy="317747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5295" h="317747">
                  <a:moveTo>
                    <a:pt x="0" y="15498"/>
                  </a:moveTo>
                  <a:cubicBezTo>
                    <a:pt x="362918" y="167898"/>
                    <a:pt x="725837" y="320298"/>
                    <a:pt x="1038386" y="317715"/>
                  </a:cubicBezTo>
                  <a:cubicBezTo>
                    <a:pt x="1350935" y="315132"/>
                    <a:pt x="1613115" y="157566"/>
                    <a:pt x="1875295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 rot="13257269">
              <a:off x="3127788" y="4991096"/>
              <a:ext cx="1182938" cy="491964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  <a:gd name="connsiteX0" fmla="*/ 0 w 1875295"/>
                <a:gd name="connsiteY0" fmla="*/ 15498 h 492906"/>
                <a:gd name="connsiteX1" fmla="*/ 945855 w 1875295"/>
                <a:gd name="connsiteY1" fmla="*/ 492891 h 492906"/>
                <a:gd name="connsiteX2" fmla="*/ 1875295 w 1875295"/>
                <a:gd name="connsiteY2" fmla="*/ 0 h 492906"/>
                <a:gd name="connsiteX0" fmla="*/ 0 w 1680037"/>
                <a:gd name="connsiteY0" fmla="*/ 14126 h 491531"/>
                <a:gd name="connsiteX1" fmla="*/ 945855 w 1680037"/>
                <a:gd name="connsiteY1" fmla="*/ 491519 h 491531"/>
                <a:gd name="connsiteX2" fmla="*/ 1680036 w 1680037"/>
                <a:gd name="connsiteY2" fmla="*/ 0 h 491531"/>
                <a:gd name="connsiteX0" fmla="*/ 0 w 1680036"/>
                <a:gd name="connsiteY0" fmla="*/ 14126 h 491531"/>
                <a:gd name="connsiteX1" fmla="*/ 945855 w 1680036"/>
                <a:gd name="connsiteY1" fmla="*/ 491519 h 491531"/>
                <a:gd name="connsiteX2" fmla="*/ 1680036 w 1680036"/>
                <a:gd name="connsiteY2" fmla="*/ 0 h 491531"/>
                <a:gd name="connsiteX0" fmla="*/ -1 w 1653471"/>
                <a:gd name="connsiteY0" fmla="*/ 67243 h 491842"/>
                <a:gd name="connsiteX1" fmla="*/ 919290 w 1653471"/>
                <a:gd name="connsiteY1" fmla="*/ 491519 h 491842"/>
                <a:gd name="connsiteX2" fmla="*/ 1653471 w 1653471"/>
                <a:gd name="connsiteY2" fmla="*/ 0 h 491842"/>
                <a:gd name="connsiteX0" fmla="*/ 0 w 1653472"/>
                <a:gd name="connsiteY0" fmla="*/ 67243 h 491964"/>
                <a:gd name="connsiteX1" fmla="*/ 919291 w 1653472"/>
                <a:gd name="connsiteY1" fmla="*/ 491519 h 491964"/>
                <a:gd name="connsiteX2" fmla="*/ 1653472 w 1653472"/>
                <a:gd name="connsiteY2" fmla="*/ 0 h 49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472" h="491964">
                  <a:moveTo>
                    <a:pt x="0" y="67243"/>
                  </a:moveTo>
                  <a:cubicBezTo>
                    <a:pt x="283518" y="301016"/>
                    <a:pt x="643712" y="502726"/>
                    <a:pt x="919291" y="491519"/>
                  </a:cubicBezTo>
                  <a:cubicBezTo>
                    <a:pt x="1194870" y="480312"/>
                    <a:pt x="1528063" y="228823"/>
                    <a:pt x="1653472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 36"/>
            <p:cNvSpPr/>
            <p:nvPr/>
          </p:nvSpPr>
          <p:spPr>
            <a:xfrm rot="236760">
              <a:off x="4709297" y="6281292"/>
              <a:ext cx="1182938" cy="491964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  <a:gd name="connsiteX0" fmla="*/ 0 w 1875295"/>
                <a:gd name="connsiteY0" fmla="*/ 15498 h 492906"/>
                <a:gd name="connsiteX1" fmla="*/ 945855 w 1875295"/>
                <a:gd name="connsiteY1" fmla="*/ 492891 h 492906"/>
                <a:gd name="connsiteX2" fmla="*/ 1875295 w 1875295"/>
                <a:gd name="connsiteY2" fmla="*/ 0 h 492906"/>
                <a:gd name="connsiteX0" fmla="*/ 0 w 1680037"/>
                <a:gd name="connsiteY0" fmla="*/ 14126 h 491531"/>
                <a:gd name="connsiteX1" fmla="*/ 945855 w 1680037"/>
                <a:gd name="connsiteY1" fmla="*/ 491519 h 491531"/>
                <a:gd name="connsiteX2" fmla="*/ 1680036 w 1680037"/>
                <a:gd name="connsiteY2" fmla="*/ 0 h 491531"/>
                <a:gd name="connsiteX0" fmla="*/ 0 w 1680036"/>
                <a:gd name="connsiteY0" fmla="*/ 14126 h 491531"/>
                <a:gd name="connsiteX1" fmla="*/ 945855 w 1680036"/>
                <a:gd name="connsiteY1" fmla="*/ 491519 h 491531"/>
                <a:gd name="connsiteX2" fmla="*/ 1680036 w 1680036"/>
                <a:gd name="connsiteY2" fmla="*/ 0 h 491531"/>
                <a:gd name="connsiteX0" fmla="*/ -1 w 1653471"/>
                <a:gd name="connsiteY0" fmla="*/ 67243 h 491842"/>
                <a:gd name="connsiteX1" fmla="*/ 919290 w 1653471"/>
                <a:gd name="connsiteY1" fmla="*/ 491519 h 491842"/>
                <a:gd name="connsiteX2" fmla="*/ 1653471 w 1653471"/>
                <a:gd name="connsiteY2" fmla="*/ 0 h 491842"/>
                <a:gd name="connsiteX0" fmla="*/ 0 w 1653472"/>
                <a:gd name="connsiteY0" fmla="*/ 67243 h 491964"/>
                <a:gd name="connsiteX1" fmla="*/ 919291 w 1653472"/>
                <a:gd name="connsiteY1" fmla="*/ 491519 h 491964"/>
                <a:gd name="connsiteX2" fmla="*/ 1653472 w 1653472"/>
                <a:gd name="connsiteY2" fmla="*/ 0 h 49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53472" h="491964">
                  <a:moveTo>
                    <a:pt x="0" y="67243"/>
                  </a:moveTo>
                  <a:cubicBezTo>
                    <a:pt x="283518" y="301016"/>
                    <a:pt x="643712" y="502726"/>
                    <a:pt x="919291" y="491519"/>
                  </a:cubicBezTo>
                  <a:cubicBezTo>
                    <a:pt x="1194870" y="480312"/>
                    <a:pt x="1528063" y="228823"/>
                    <a:pt x="1653472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Freeform 37"/>
            <p:cNvSpPr/>
            <p:nvPr/>
          </p:nvSpPr>
          <p:spPr>
            <a:xfrm>
              <a:off x="4873034" y="6276068"/>
              <a:ext cx="1875295" cy="317747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5295" h="317747">
                  <a:moveTo>
                    <a:pt x="0" y="15498"/>
                  </a:moveTo>
                  <a:cubicBezTo>
                    <a:pt x="362918" y="167898"/>
                    <a:pt x="725837" y="320298"/>
                    <a:pt x="1038386" y="317715"/>
                  </a:cubicBezTo>
                  <a:cubicBezTo>
                    <a:pt x="1350935" y="315132"/>
                    <a:pt x="1613115" y="157566"/>
                    <a:pt x="1875295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4986272" y="5374898"/>
              <a:ext cx="2363492" cy="364211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  <a:gd name="connsiteX0" fmla="*/ 0 w 2355743"/>
                <a:gd name="connsiteY0" fmla="*/ 0 h 611404"/>
                <a:gd name="connsiteX1" fmla="*/ 1518834 w 2355743"/>
                <a:gd name="connsiteY1" fmla="*/ 604434 h 611404"/>
                <a:gd name="connsiteX2" fmla="*/ 2355743 w 2355743"/>
                <a:gd name="connsiteY2" fmla="*/ 286719 h 611404"/>
                <a:gd name="connsiteX0" fmla="*/ 0 w 2355743"/>
                <a:gd name="connsiteY0" fmla="*/ 0 h 329317"/>
                <a:gd name="connsiteX1" fmla="*/ 1836549 w 2355743"/>
                <a:gd name="connsiteY1" fmla="*/ 69743 h 329317"/>
                <a:gd name="connsiteX2" fmla="*/ 2355743 w 2355743"/>
                <a:gd name="connsiteY2" fmla="*/ 286719 h 329317"/>
                <a:gd name="connsiteX0" fmla="*/ 0 w 2355743"/>
                <a:gd name="connsiteY0" fmla="*/ 0 h 286719"/>
                <a:gd name="connsiteX1" fmla="*/ 1836549 w 2355743"/>
                <a:gd name="connsiteY1" fmla="*/ 69743 h 286719"/>
                <a:gd name="connsiteX2" fmla="*/ 2355743 w 2355743"/>
                <a:gd name="connsiteY2" fmla="*/ 286719 h 286719"/>
                <a:gd name="connsiteX0" fmla="*/ 0 w 2363492"/>
                <a:gd name="connsiteY0" fmla="*/ 0 h 364211"/>
                <a:gd name="connsiteX1" fmla="*/ 1836549 w 2363492"/>
                <a:gd name="connsiteY1" fmla="*/ 69743 h 364211"/>
                <a:gd name="connsiteX2" fmla="*/ 2363492 w 2363492"/>
                <a:gd name="connsiteY2" fmla="*/ 364211 h 364211"/>
                <a:gd name="connsiteX0" fmla="*/ 0 w 2363492"/>
                <a:gd name="connsiteY0" fmla="*/ 0 h 364211"/>
                <a:gd name="connsiteX1" fmla="*/ 1836549 w 2363492"/>
                <a:gd name="connsiteY1" fmla="*/ 69743 h 364211"/>
                <a:gd name="connsiteX2" fmla="*/ 2363492 w 2363492"/>
                <a:gd name="connsiteY2" fmla="*/ 364211 h 364211"/>
                <a:gd name="connsiteX0" fmla="*/ 0 w 2363492"/>
                <a:gd name="connsiteY0" fmla="*/ 0 h 364211"/>
                <a:gd name="connsiteX1" fmla="*/ 1379349 w 2363492"/>
                <a:gd name="connsiteY1" fmla="*/ 61994 h 364211"/>
                <a:gd name="connsiteX2" fmla="*/ 2363492 w 2363492"/>
                <a:gd name="connsiteY2" fmla="*/ 364211 h 364211"/>
                <a:gd name="connsiteX0" fmla="*/ 0 w 2363492"/>
                <a:gd name="connsiteY0" fmla="*/ 0 h 364211"/>
                <a:gd name="connsiteX1" fmla="*/ 1379349 w 2363492"/>
                <a:gd name="connsiteY1" fmla="*/ 61994 h 364211"/>
                <a:gd name="connsiteX2" fmla="*/ 2363492 w 2363492"/>
                <a:gd name="connsiteY2" fmla="*/ 364211 h 364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63492" h="364211">
                  <a:moveTo>
                    <a:pt x="0" y="0"/>
                  </a:moveTo>
                  <a:cubicBezTo>
                    <a:pt x="548898" y="338380"/>
                    <a:pt x="946688" y="109780"/>
                    <a:pt x="1379349" y="61994"/>
                  </a:cubicBezTo>
                  <a:cubicBezTo>
                    <a:pt x="1812010" y="14208"/>
                    <a:pt x="2047068" y="157567"/>
                    <a:pt x="2363492" y="364211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reeform 39"/>
            <p:cNvSpPr/>
            <p:nvPr/>
          </p:nvSpPr>
          <p:spPr>
            <a:xfrm rot="14968125">
              <a:off x="6594118" y="3633582"/>
              <a:ext cx="2443801" cy="2161436"/>
            </a:xfrm>
            <a:custGeom>
              <a:avLst/>
              <a:gdLst>
                <a:gd name="connsiteX0" fmla="*/ 0 w 1875295"/>
                <a:gd name="connsiteY0" fmla="*/ 15498 h 317747"/>
                <a:gd name="connsiteX1" fmla="*/ 1038386 w 1875295"/>
                <a:gd name="connsiteY1" fmla="*/ 317715 h 317747"/>
                <a:gd name="connsiteX2" fmla="*/ 1875295 w 1875295"/>
                <a:gd name="connsiteY2" fmla="*/ 0 h 317747"/>
                <a:gd name="connsiteX0" fmla="*/ 0 w 3415865"/>
                <a:gd name="connsiteY0" fmla="*/ 875323 h 1216884"/>
                <a:gd name="connsiteX1" fmla="*/ 1038386 w 3415865"/>
                <a:gd name="connsiteY1" fmla="*/ 1177540 h 1216884"/>
                <a:gd name="connsiteX2" fmla="*/ 3415865 w 3415865"/>
                <a:gd name="connsiteY2" fmla="*/ 0 h 1216884"/>
                <a:gd name="connsiteX0" fmla="*/ 0 w 3415865"/>
                <a:gd name="connsiteY0" fmla="*/ 875323 h 1167115"/>
                <a:gd name="connsiteX1" fmla="*/ 1475691 w 3415865"/>
                <a:gd name="connsiteY1" fmla="*/ 1121814 h 1167115"/>
                <a:gd name="connsiteX2" fmla="*/ 3415865 w 3415865"/>
                <a:gd name="connsiteY2" fmla="*/ 0 h 1167115"/>
                <a:gd name="connsiteX0" fmla="*/ 0 w 3415865"/>
                <a:gd name="connsiteY0" fmla="*/ 875323 h 1133640"/>
                <a:gd name="connsiteX1" fmla="*/ 1475691 w 3415865"/>
                <a:gd name="connsiteY1" fmla="*/ 1121814 h 1133640"/>
                <a:gd name="connsiteX2" fmla="*/ 3415865 w 3415865"/>
                <a:gd name="connsiteY2" fmla="*/ 0 h 1133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415865" h="1133640">
                  <a:moveTo>
                    <a:pt x="0" y="875323"/>
                  </a:moveTo>
                  <a:cubicBezTo>
                    <a:pt x="362918" y="1027723"/>
                    <a:pt x="880921" y="1177324"/>
                    <a:pt x="1475691" y="1121814"/>
                  </a:cubicBezTo>
                  <a:cubicBezTo>
                    <a:pt x="2070461" y="1066304"/>
                    <a:pt x="3153685" y="157566"/>
                    <a:pt x="3415865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8736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storage is complex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Both approaches coexists in WLCG</a:t>
            </a:r>
          </a:p>
          <a:p>
            <a:r>
              <a:rPr lang="en-US" sz="2400" dirty="0" smtClean="0"/>
              <a:t>Data is pre-placed</a:t>
            </a:r>
          </a:p>
          <a:p>
            <a:pPr lvl="1"/>
            <a:r>
              <a:rPr lang="en-US" sz="2000" dirty="0" smtClean="0"/>
              <a:t>This is the role of the experiments that plans the analysis</a:t>
            </a:r>
          </a:p>
          <a:p>
            <a:r>
              <a:rPr lang="en-US" sz="2400" dirty="0" smtClean="0"/>
              <a:t>Data is globally accessible and federated in a global namespace</a:t>
            </a:r>
          </a:p>
          <a:p>
            <a:pPr lvl="1"/>
            <a:r>
              <a:rPr lang="en-US" sz="2000" dirty="0" smtClean="0"/>
              <a:t>The middleware always attempt to take the local data and uses an access protocol that redirects to the nearest remote copy when the local data is not available</a:t>
            </a:r>
          </a:p>
          <a:p>
            <a:pPr lvl="1"/>
            <a:r>
              <a:rPr lang="en-US" sz="2000" dirty="0" smtClean="0"/>
              <a:t>All middleware and jobs are designed to minimize the impact of the additional latency that the redirection requires</a:t>
            </a:r>
          </a:p>
          <a:p>
            <a:r>
              <a:rPr lang="en-US" dirty="0" smtClean="0"/>
              <a:t>Using access protocols that allows global data federation is essential</a:t>
            </a:r>
          </a:p>
          <a:p>
            <a:pPr lvl="1"/>
            <a:r>
              <a:rPr lang="en-US" dirty="0" smtClean="0"/>
              <a:t>http, </a:t>
            </a:r>
            <a:r>
              <a:rPr lang="en-US" dirty="0" err="1" smtClean="0"/>
              <a:t>xroot</a:t>
            </a:r>
            <a:endParaRPr lang="en-US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8789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Within a Storage site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 simple storage model: all data into the same storage</a:t>
            </a:r>
          </a:p>
          <a:p>
            <a:pPr lvl="1"/>
            <a:r>
              <a:rPr lang="en-US" sz="2000" dirty="0" smtClean="0"/>
              <a:t>Uniform, simple, </a:t>
            </a:r>
            <a:r>
              <a:rPr lang="en-US" sz="2000" dirty="0" smtClean="0">
                <a:solidFill>
                  <a:srgbClr val="FF0000"/>
                </a:solidFill>
              </a:rPr>
              <a:t>easy to manage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no need to move data</a:t>
            </a:r>
          </a:p>
          <a:p>
            <a:pPr lvl="1"/>
            <a:r>
              <a:rPr lang="en-US" sz="2000" dirty="0" smtClean="0"/>
              <a:t>Can provide sufficient level of performance and reliability</a:t>
            </a:r>
          </a:p>
        </p:txBody>
      </p:sp>
      <p:sp>
        <p:nvSpPr>
          <p:cNvPr id="4" name="Cloud 3"/>
          <p:cNvSpPr/>
          <p:nvPr/>
        </p:nvSpPr>
        <p:spPr>
          <a:xfrm>
            <a:off x="2555776" y="2780928"/>
            <a:ext cx="6359624" cy="37444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grpSp>
        <p:nvGrpSpPr>
          <p:cNvPr id="6" name="Group 9"/>
          <p:cNvGrpSpPr/>
          <p:nvPr/>
        </p:nvGrpSpPr>
        <p:grpSpPr>
          <a:xfrm>
            <a:off x="6804248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8" name="Flowchart: Magnetic Disk 7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Flowchart: Magnetic Disk 8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5" name="Group 9"/>
          <p:cNvGrpSpPr/>
          <p:nvPr/>
        </p:nvGrpSpPr>
        <p:grpSpPr>
          <a:xfrm>
            <a:off x="6231317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36" name="Flowchart: Magnetic Disk 35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Flowchart: Magnetic Disk 36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" name="Flowchart: Magnetic Disk 37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9" name="Group 9"/>
          <p:cNvGrpSpPr/>
          <p:nvPr/>
        </p:nvGrpSpPr>
        <p:grpSpPr>
          <a:xfrm>
            <a:off x="5658386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40" name="Flowchart: Magnetic Disk 39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Flowchart: Magnetic Disk 40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Flowchart: Magnetic Disk 41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3" name="Group 9"/>
          <p:cNvGrpSpPr/>
          <p:nvPr/>
        </p:nvGrpSpPr>
        <p:grpSpPr>
          <a:xfrm>
            <a:off x="5085455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44" name="Flowchart: Magnetic Disk 43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Flowchart: Magnetic Disk 44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Flowchart: Magnetic Disk 45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7" name="Group 9"/>
          <p:cNvGrpSpPr/>
          <p:nvPr/>
        </p:nvGrpSpPr>
        <p:grpSpPr>
          <a:xfrm>
            <a:off x="4512524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48" name="Flowchart: Magnetic Disk 47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9" name="Flowchart: Magnetic Disk 48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0" name="Flowchart: Magnetic Disk 49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1" name="Group 9"/>
          <p:cNvGrpSpPr/>
          <p:nvPr/>
        </p:nvGrpSpPr>
        <p:grpSpPr>
          <a:xfrm>
            <a:off x="3939593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52" name="Flowchart: Magnetic Disk 51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3" name="Flowchart: Magnetic Disk 52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4" name="Flowchart: Magnetic Disk 53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5" name="Group 9"/>
          <p:cNvGrpSpPr/>
          <p:nvPr/>
        </p:nvGrpSpPr>
        <p:grpSpPr>
          <a:xfrm>
            <a:off x="3366662" y="3669676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56" name="Flowchart: Magnetic Disk 55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7" name="Flowchart: Magnetic Disk 56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59" name="Group 9"/>
          <p:cNvGrpSpPr/>
          <p:nvPr/>
        </p:nvGrpSpPr>
        <p:grpSpPr>
          <a:xfrm>
            <a:off x="6804248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60" name="Flowchart: Magnetic Disk 59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Flowchart: Magnetic Disk 60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2" name="Flowchart: Magnetic Disk 61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63" name="Group 9"/>
          <p:cNvGrpSpPr/>
          <p:nvPr/>
        </p:nvGrpSpPr>
        <p:grpSpPr>
          <a:xfrm>
            <a:off x="6231317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64" name="Flowchart: Magnetic Disk 63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5" name="Flowchart: Magnetic Disk 64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6" name="Flowchart: Magnetic Disk 65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67" name="Group 9"/>
          <p:cNvGrpSpPr/>
          <p:nvPr/>
        </p:nvGrpSpPr>
        <p:grpSpPr>
          <a:xfrm>
            <a:off x="5658386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68" name="Flowchart: Magnetic Disk 67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" name="Flowchart: Magnetic Disk 68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0" name="Flowchart: Magnetic Disk 69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1" name="Group 9"/>
          <p:cNvGrpSpPr/>
          <p:nvPr/>
        </p:nvGrpSpPr>
        <p:grpSpPr>
          <a:xfrm>
            <a:off x="5085455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72" name="Flowchart: Magnetic Disk 71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3" name="Flowchart: Magnetic Disk 72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4" name="Flowchart: Magnetic Disk 73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5" name="Group 9"/>
          <p:cNvGrpSpPr/>
          <p:nvPr/>
        </p:nvGrpSpPr>
        <p:grpSpPr>
          <a:xfrm>
            <a:off x="4512524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76" name="Flowchart: Magnetic Disk 75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7" name="Flowchart: Magnetic Disk 76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8" name="Flowchart: Magnetic Disk 77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79" name="Group 9"/>
          <p:cNvGrpSpPr/>
          <p:nvPr/>
        </p:nvGrpSpPr>
        <p:grpSpPr>
          <a:xfrm>
            <a:off x="3939593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80" name="Flowchart: Magnetic Disk 79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1" name="Flowchart: Magnetic Disk 80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2" name="Flowchart: Magnetic Disk 81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83" name="Group 9"/>
          <p:cNvGrpSpPr/>
          <p:nvPr/>
        </p:nvGrpSpPr>
        <p:grpSpPr>
          <a:xfrm>
            <a:off x="3366662" y="4241180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84" name="Flowchart: Magnetic Disk 83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5" name="Flowchart: Magnetic Disk 84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6" name="Flowchart: Magnetic Disk 85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87" name="Group 9"/>
          <p:cNvGrpSpPr/>
          <p:nvPr/>
        </p:nvGrpSpPr>
        <p:grpSpPr>
          <a:xfrm>
            <a:off x="6804248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88" name="Flowchart: Magnetic Disk 87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9" name="Flowchart: Magnetic Disk 88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0" name="Flowchart: Magnetic Disk 89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1" name="Group 9"/>
          <p:cNvGrpSpPr/>
          <p:nvPr/>
        </p:nvGrpSpPr>
        <p:grpSpPr>
          <a:xfrm>
            <a:off x="6231317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92" name="Flowchart: Magnetic Disk 91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" name="Flowchart: Magnetic Disk 92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4" name="Flowchart: Magnetic Disk 93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5" name="Group 9"/>
          <p:cNvGrpSpPr/>
          <p:nvPr/>
        </p:nvGrpSpPr>
        <p:grpSpPr>
          <a:xfrm>
            <a:off x="5658386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96" name="Flowchart: Magnetic Disk 95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7" name="Flowchart: Magnetic Disk 96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8" name="Flowchart: Magnetic Disk 97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9" name="Group 9"/>
          <p:cNvGrpSpPr/>
          <p:nvPr/>
        </p:nvGrpSpPr>
        <p:grpSpPr>
          <a:xfrm>
            <a:off x="5085455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100" name="Flowchart: Magnetic Disk 99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1" name="Flowchart: Magnetic Disk 100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2" name="Flowchart: Magnetic Disk 101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3" name="Group 9"/>
          <p:cNvGrpSpPr/>
          <p:nvPr/>
        </p:nvGrpSpPr>
        <p:grpSpPr>
          <a:xfrm>
            <a:off x="4512524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104" name="Flowchart: Magnetic Disk 103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5" name="Flowchart: Magnetic Disk 104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6" name="Flowchart: Magnetic Disk 105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7" name="Group 9"/>
          <p:cNvGrpSpPr/>
          <p:nvPr/>
        </p:nvGrpSpPr>
        <p:grpSpPr>
          <a:xfrm>
            <a:off x="3939593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108" name="Flowchart: Magnetic Disk 107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9" name="Flowchart: Magnetic Disk 108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0" name="Flowchart: Magnetic Disk 109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11" name="Group 9"/>
          <p:cNvGrpSpPr/>
          <p:nvPr/>
        </p:nvGrpSpPr>
        <p:grpSpPr>
          <a:xfrm>
            <a:off x="3366662" y="4812684"/>
            <a:ext cx="642942" cy="928694"/>
            <a:chOff x="1571604" y="4643446"/>
            <a:chExt cx="642942" cy="928694"/>
          </a:xfrm>
          <a:solidFill>
            <a:schemeClr val="accent1">
              <a:lumMod val="75000"/>
            </a:schemeClr>
          </a:solidFill>
        </p:grpSpPr>
        <p:sp>
          <p:nvSpPr>
            <p:cNvPr id="112" name="Flowchart: Magnetic Disk 111"/>
            <p:cNvSpPr/>
            <p:nvPr/>
          </p:nvSpPr>
          <p:spPr>
            <a:xfrm>
              <a:off x="1571604" y="4643446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3" name="Flowchart: Magnetic Disk 112"/>
            <p:cNvSpPr/>
            <p:nvPr/>
          </p:nvSpPr>
          <p:spPr>
            <a:xfrm>
              <a:off x="1643042" y="4750603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4" name="Flowchart: Magnetic Disk 113"/>
            <p:cNvSpPr/>
            <p:nvPr/>
          </p:nvSpPr>
          <p:spPr>
            <a:xfrm>
              <a:off x="1714480" y="4857760"/>
              <a:ext cx="500066" cy="714380"/>
            </a:xfrm>
            <a:prstGeom prst="flowChartMagneticDisk">
              <a:avLst/>
            </a:prstGeom>
            <a:grpFill/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4850577" y="3236236"/>
            <a:ext cx="2719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TIER-2 (or 3) STORAGE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916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Limitations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Different storage solutions can offer different quality of services</a:t>
            </a:r>
          </a:p>
          <a:p>
            <a:pPr lvl="1"/>
            <a:r>
              <a:rPr lang="en-GB" sz="1800" dirty="0" smtClean="0"/>
              <a:t>Three parameters: Performance, Reliability, Cost</a:t>
            </a:r>
          </a:p>
          <a:p>
            <a:pPr lvl="1"/>
            <a:r>
              <a:rPr lang="en-GB" sz="1800" dirty="0" smtClean="0"/>
              <a:t>You can have two but not three</a:t>
            </a:r>
          </a:p>
          <a:p>
            <a:r>
              <a:rPr lang="en-US" sz="2000" dirty="0" smtClean="0"/>
              <a:t>To deliver both performance and reliability you must deploy expensive solutions</a:t>
            </a:r>
          </a:p>
          <a:p>
            <a:pPr lvl="1"/>
            <a:r>
              <a:rPr lang="en-US" sz="1800" dirty="0" smtClean="0"/>
              <a:t>Ok for small sites (you save because you have a simple infrastructure)</a:t>
            </a:r>
          </a:p>
          <a:p>
            <a:pPr lvl="1"/>
            <a:r>
              <a:rPr lang="en-US" sz="1800" dirty="0" smtClean="0"/>
              <a:t>Difficult to justify for large sites</a:t>
            </a:r>
            <a:endParaRPr lang="en-GB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2267744" y="4488404"/>
            <a:ext cx="5574025" cy="2369596"/>
            <a:chOff x="3786182" y="1428736"/>
            <a:chExt cx="5574025" cy="2369596"/>
          </a:xfrm>
        </p:grpSpPr>
        <p:sp>
          <p:nvSpPr>
            <p:cNvPr id="5" name="Isosceles Triangle 4"/>
            <p:cNvSpPr/>
            <p:nvPr/>
          </p:nvSpPr>
          <p:spPr>
            <a:xfrm>
              <a:off x="5072066" y="1785926"/>
              <a:ext cx="2357454" cy="1643074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286248" y="3357562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Slow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29322" y="1428736"/>
              <a:ext cx="13260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Expensive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6644" y="3429000"/>
              <a:ext cx="13003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chemeClr val="accent1">
                      <a:lumMod val="25000"/>
                    </a:schemeClr>
                  </a:solidFill>
                </a:rPr>
                <a:t>Unreliable</a:t>
              </a:r>
              <a:endParaRPr lang="en-GB" b="1" dirty="0">
                <a:solidFill>
                  <a:schemeClr val="accent1">
                    <a:lumMod val="25000"/>
                  </a:schemeClr>
                </a:solidFill>
              </a:endParaRPr>
            </a:p>
          </p:txBody>
        </p:sp>
        <p:grpSp>
          <p:nvGrpSpPr>
            <p:cNvPr id="9" name="Group 31"/>
            <p:cNvGrpSpPr/>
            <p:nvPr/>
          </p:nvGrpSpPr>
          <p:grpSpPr>
            <a:xfrm>
              <a:off x="3786182" y="1714488"/>
              <a:ext cx="5574025" cy="1643074"/>
              <a:chOff x="3786182" y="1714488"/>
              <a:chExt cx="5574025" cy="1643074"/>
            </a:xfrm>
          </p:grpSpPr>
          <p:grpSp>
            <p:nvGrpSpPr>
              <p:cNvPr id="10" name="Group 17"/>
              <p:cNvGrpSpPr/>
              <p:nvPr/>
            </p:nvGrpSpPr>
            <p:grpSpPr>
              <a:xfrm>
                <a:off x="3786182" y="1714488"/>
                <a:ext cx="5574025" cy="1643074"/>
                <a:chOff x="3786182" y="1714488"/>
                <a:chExt cx="5574025" cy="1643074"/>
              </a:xfrm>
            </p:grpSpPr>
            <p:sp>
              <p:nvSpPr>
                <p:cNvPr id="15" name="TextBox 7"/>
                <p:cNvSpPr txBox="1"/>
                <p:nvPr/>
              </p:nvSpPr>
              <p:spPr>
                <a:xfrm>
                  <a:off x="3786182" y="2928934"/>
                  <a:ext cx="83439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ED2F2F"/>
                      </a:solidFill>
                    </a:rPr>
                    <a:t>Tapes</a:t>
                  </a:r>
                  <a:endParaRPr lang="en-GB" b="1" dirty="0">
                    <a:solidFill>
                      <a:srgbClr val="ED2F2F"/>
                    </a:solidFill>
                  </a:endParaRPr>
                </a:p>
              </p:txBody>
            </p:sp>
            <p:sp>
              <p:nvSpPr>
                <p:cNvPr id="16" name="TextBox 8"/>
                <p:cNvSpPr txBox="1"/>
                <p:nvPr/>
              </p:nvSpPr>
              <p:spPr>
                <a:xfrm>
                  <a:off x="7500958" y="2928934"/>
                  <a:ext cx="80021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ED2F2F"/>
                      </a:solidFill>
                    </a:rPr>
                    <a:t>Disks</a:t>
                  </a:r>
                  <a:endParaRPr lang="en-GB" b="1" dirty="0">
                    <a:solidFill>
                      <a:srgbClr val="ED2F2F"/>
                    </a:solidFill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572264" y="1714488"/>
                  <a:ext cx="2787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ED2F2F"/>
                      </a:solidFill>
                    </a:rPr>
                    <a:t>Flash, Solid State Disks</a:t>
                  </a:r>
                  <a:endParaRPr lang="en-GB" b="1" dirty="0">
                    <a:solidFill>
                      <a:srgbClr val="ED2F2F"/>
                    </a:solidFill>
                  </a:endParaRPr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6858016" y="2071678"/>
                  <a:ext cx="1774845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b="1" dirty="0" smtClean="0">
                      <a:solidFill>
                        <a:srgbClr val="ED2F2F"/>
                      </a:solidFill>
                    </a:rPr>
                    <a:t>Mirrored disks</a:t>
                  </a:r>
                  <a:endParaRPr lang="en-GB" b="1" dirty="0">
                    <a:solidFill>
                      <a:srgbClr val="ED2F2F"/>
                    </a:solidFill>
                  </a:endParaRPr>
                </a:p>
              </p:txBody>
            </p:sp>
            <p:sp>
              <p:nvSpPr>
                <p:cNvPr id="19" name="Oval 18"/>
                <p:cNvSpPr/>
                <p:nvPr/>
              </p:nvSpPr>
              <p:spPr>
                <a:xfrm>
                  <a:off x="6072198" y="214311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5286380" y="321468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6215074" y="2000240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2" name="Oval 21"/>
                <p:cNvSpPr/>
                <p:nvPr/>
              </p:nvSpPr>
              <p:spPr>
                <a:xfrm>
                  <a:off x="7000892" y="3214686"/>
                  <a:ext cx="142876" cy="142876"/>
                </a:xfrm>
                <a:prstGeom prst="ellipse">
                  <a:avLst/>
                </a:prstGeom>
                <a:solidFill>
                  <a:srgbClr val="ED2F2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1" name="Straight Connector 10"/>
              <p:cNvCxnSpPr/>
              <p:nvPr/>
            </p:nvCxnSpPr>
            <p:spPr>
              <a:xfrm>
                <a:off x="4620578" y="3199188"/>
                <a:ext cx="594364" cy="7143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flipV="1">
                <a:off x="6377553" y="1928802"/>
                <a:ext cx="217571" cy="8597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6269064" y="2224007"/>
                <a:ext cx="631012" cy="44799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7191214" y="3122908"/>
                <a:ext cx="348711" cy="116238"/>
              </a:xfrm>
              <a:prstGeom prst="line">
                <a:avLst/>
              </a:prstGeom>
              <a:ln w="19050">
                <a:solidFill>
                  <a:srgbClr val="ED2F2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8144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2009-12-15-DSS-template</Template>
  <TotalTime>1543</TotalTime>
  <Words>1513</Words>
  <Application>Microsoft Office PowerPoint</Application>
  <PresentationFormat>On-screen Show (4:3)</PresentationFormat>
  <Paragraphs>273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Tahoma</vt:lpstr>
      <vt:lpstr>2009-12-15-DSS-template</vt:lpstr>
      <vt:lpstr>Custom Design</vt:lpstr>
      <vt:lpstr>Image</vt:lpstr>
      <vt:lpstr>CERN and Computing … … and Storage</vt:lpstr>
      <vt:lpstr>Scientific Computing</vt:lpstr>
      <vt:lpstr>Dataflows for Science</vt:lpstr>
      <vt:lpstr>Computing Services for Science</vt:lpstr>
      <vt:lpstr>Why storage is complex ?</vt:lpstr>
      <vt:lpstr>Why storage is complex ?</vt:lpstr>
      <vt:lpstr>Why storage is complex ?</vt:lpstr>
      <vt:lpstr>Within a Storage site</vt:lpstr>
      <vt:lpstr>Limitations</vt:lpstr>
      <vt:lpstr>What is data management ?</vt:lpstr>
      <vt:lpstr>Storage services</vt:lpstr>
      <vt:lpstr>Examples</vt:lpstr>
      <vt:lpstr>But the balance is not simple</vt:lpstr>
      <vt:lpstr>And reality is complicated</vt:lpstr>
      <vt:lpstr>Tools needed</vt:lpstr>
      <vt:lpstr>Roles Storage Services</vt:lpstr>
      <vt:lpstr>Reliability …</vt:lpstr>
      <vt:lpstr>Do we need tapes ?</vt:lpstr>
      <vt:lpstr>Do we need tapes ?</vt:lpstr>
      <vt:lpstr>Verifying more than 1PB in 24h</vt:lpstr>
      <vt:lpstr>Practically …  which solution ?</vt:lpstr>
      <vt:lpstr>… not a single answer</vt:lpstr>
      <vt:lpstr>AT CERN</vt:lpstr>
      <vt:lpstr>Why this diversity</vt:lpstr>
      <vt:lpstr>Summary</vt:lpstr>
      <vt:lpstr>Areas of developments in storage at CERN</vt:lpstr>
      <vt:lpstr>EOS design</vt:lpstr>
      <vt:lpstr>EOS</vt:lpstr>
      <vt:lpstr>EOS in production at CERN</vt:lpstr>
      <vt:lpstr>EOS in production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and Storage Services</dc:title>
  <dc:creator>Alberto Pace</dc:creator>
  <cp:lastModifiedBy>pace</cp:lastModifiedBy>
  <cp:revision>305</cp:revision>
  <dcterms:created xsi:type="dcterms:W3CDTF">2009-12-11T09:11:44Z</dcterms:created>
  <dcterms:modified xsi:type="dcterms:W3CDTF">2015-01-28T19:24:11Z</dcterms:modified>
</cp:coreProperties>
</file>