
<file path=[Content_Types].xml><?xml version="1.0" encoding="utf-8"?>
<Types xmlns="http://schemas.openxmlformats.org/package/2006/content-types">
  <Default Extension="xml" ContentType="application/xml"/>
  <Default Extension="jpeg" ContentType="image/jpeg"/>
  <Default Extension="tiff" ContentType="image/tiff"/>
  <Default Extension="emf" ContentType="image/x-emf"/>
  <Default Extension="rels" ContentType="application/vnd.openxmlformats-package.relationships+xml"/>
  <Default Extension="gif" ContentType="image/gif"/>
  <Default Extension="avi" ContentType="video/unknown"/>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41"/>
  </p:notesMasterIdLst>
  <p:sldIdLst>
    <p:sldId id="257" r:id="rId2"/>
    <p:sldId id="268" r:id="rId3"/>
    <p:sldId id="266" r:id="rId4"/>
    <p:sldId id="265" r:id="rId5"/>
    <p:sldId id="270" r:id="rId6"/>
    <p:sldId id="258" r:id="rId7"/>
    <p:sldId id="262" r:id="rId8"/>
    <p:sldId id="277" r:id="rId9"/>
    <p:sldId id="278" r:id="rId10"/>
    <p:sldId id="279" r:id="rId11"/>
    <p:sldId id="280" r:id="rId12"/>
    <p:sldId id="263" r:id="rId13"/>
    <p:sldId id="282" r:id="rId14"/>
    <p:sldId id="283" r:id="rId15"/>
    <p:sldId id="284" r:id="rId16"/>
    <p:sldId id="285" r:id="rId17"/>
    <p:sldId id="322" r:id="rId18"/>
    <p:sldId id="286" r:id="rId19"/>
    <p:sldId id="287" r:id="rId20"/>
    <p:sldId id="288" r:id="rId21"/>
    <p:sldId id="261" r:id="rId22"/>
    <p:sldId id="293" r:id="rId23"/>
    <p:sldId id="294" r:id="rId24"/>
    <p:sldId id="264" r:id="rId25"/>
    <p:sldId id="304" r:id="rId26"/>
    <p:sldId id="302" r:id="rId27"/>
    <p:sldId id="308" r:id="rId28"/>
    <p:sldId id="310" r:id="rId29"/>
    <p:sldId id="314" r:id="rId30"/>
    <p:sldId id="315" r:id="rId31"/>
    <p:sldId id="316" r:id="rId32"/>
    <p:sldId id="317" r:id="rId33"/>
    <p:sldId id="318" r:id="rId34"/>
    <p:sldId id="320" r:id="rId35"/>
    <p:sldId id="321" r:id="rId36"/>
    <p:sldId id="299" r:id="rId37"/>
    <p:sldId id="300" r:id="rId38"/>
    <p:sldId id="301" r:id="rId39"/>
    <p:sldId id="275" r:id="rId4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ECAE3139-6C60-384B-9903-0AA9A3F48B27}">
          <p14:sldIdLst>
            <p14:sldId id="257"/>
          </p14:sldIdLst>
        </p14:section>
        <p14:section name="ASGC T1" id="{282585F0-0D4A-F149-B32B-733A6E704EA7}">
          <p14:sldIdLst>
            <p14:sldId id="268"/>
            <p14:sldId id="266"/>
            <p14:sldId id="265"/>
            <p14:sldId id="270"/>
            <p14:sldId id="258"/>
            <p14:sldId id="262"/>
            <p14:sldId id="277"/>
            <p14:sldId id="278"/>
            <p14:sldId id="279"/>
            <p14:sldId id="280"/>
            <p14:sldId id="263"/>
          </p14:sldIdLst>
        </p14:section>
        <p14:section name="Regional Networking Infrastructure" id="{841A6C85-93D6-A04E-8BB4-171EEA467887}">
          <p14:sldIdLst>
            <p14:sldId id="282"/>
            <p14:sldId id="283"/>
            <p14:sldId id="284"/>
            <p14:sldId id="285"/>
            <p14:sldId id="322"/>
            <p14:sldId id="286"/>
            <p14:sldId id="287"/>
            <p14:sldId id="288"/>
          </p14:sldIdLst>
        </p14:section>
        <p14:section name="DiCOS &amp; SRDC" id="{1DEDDDCC-5BC0-1C4D-A1EF-3A4EB74627B1}">
          <p14:sldIdLst>
            <p14:sldId id="261"/>
            <p14:sldId id="293"/>
            <p14:sldId id="294"/>
            <p14:sldId id="264"/>
          </p14:sldIdLst>
        </p14:section>
        <p14:section name="Future Perspectives &amp; Summary" id="{D285FF3E-D353-7C4D-89F6-BA3FAFAFCDAD}">
          <p14:sldIdLst>
            <p14:sldId id="304"/>
            <p14:sldId id="302"/>
            <p14:sldId id="308"/>
            <p14:sldId id="310"/>
            <p14:sldId id="314"/>
            <p14:sldId id="315"/>
            <p14:sldId id="316"/>
            <p14:sldId id="317"/>
            <p14:sldId id="318"/>
            <p14:sldId id="320"/>
            <p14:sldId id="321"/>
            <p14:sldId id="299"/>
            <p14:sldId id="300"/>
            <p14:sldId id="301"/>
            <p14:sldId id="275"/>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00"/>
    <a:srgbClr val="FFCC66"/>
    <a:srgbClr val="66FF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72" d="100"/>
          <a:sy n="72" d="100"/>
        </p:scale>
        <p:origin x="-1752"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notesMaster" Target="notesMasters/notesMaster1.xml"/><Relationship Id="rId42" Type="http://schemas.openxmlformats.org/officeDocument/2006/relationships/printerSettings" Target="printerSettings/printerSettings1.bin"/><Relationship Id="rId43" Type="http://schemas.openxmlformats.org/officeDocument/2006/relationships/presProps" Target="presProps.xml"/><Relationship Id="rId44" Type="http://schemas.openxmlformats.org/officeDocument/2006/relationships/viewProps" Target="viewProps.xml"/><Relationship Id="rId45"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Mac%20HD:Users:apple:ASGCStatistics:ASGCData-Res-201408.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TW"/>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0"/>
    <c:plotArea>
      <c:layout/>
      <c:barChart>
        <c:barDir val="col"/>
        <c:grouping val="stacked"/>
        <c:varyColors val="0"/>
        <c:ser>
          <c:idx val="0"/>
          <c:order val="0"/>
          <c:tx>
            <c:strRef>
              <c:f>'WLCG Data-20121217'!$A$40</c:f>
              <c:strCache>
                <c:ptCount val="1"/>
                <c:pt idx="0">
                  <c:v>ATLAS IN</c:v>
                </c:pt>
              </c:strCache>
            </c:strRef>
          </c:tx>
          <c:invertIfNegative val="0"/>
          <c:cat>
            <c:numRef>
              <c:f>'WLCG Data-20121217'!$B$39:$I$39</c:f>
              <c:numCache>
                <c:formatCode>General</c:formatCode>
                <c:ptCount val="8"/>
                <c:pt idx="0">
                  <c:v>2010.0</c:v>
                </c:pt>
                <c:pt idx="2">
                  <c:v>2011.0</c:v>
                </c:pt>
                <c:pt idx="4">
                  <c:v>2012.0</c:v>
                </c:pt>
                <c:pt idx="6">
                  <c:v>2013.0</c:v>
                </c:pt>
              </c:numCache>
            </c:numRef>
          </c:cat>
          <c:val>
            <c:numRef>
              <c:f>'WLCG Data-20121217'!$B$40:$I$40</c:f>
              <c:numCache>
                <c:formatCode>General</c:formatCode>
                <c:ptCount val="8"/>
                <c:pt idx="0">
                  <c:v>2503.0</c:v>
                </c:pt>
                <c:pt idx="2">
                  <c:v>1821.0</c:v>
                </c:pt>
                <c:pt idx="4">
                  <c:v>3465.0</c:v>
                </c:pt>
                <c:pt idx="6">
                  <c:v>3908.0</c:v>
                </c:pt>
              </c:numCache>
            </c:numRef>
          </c:val>
        </c:ser>
        <c:ser>
          <c:idx val="1"/>
          <c:order val="1"/>
          <c:tx>
            <c:strRef>
              <c:f>'WLCG Data-20121217'!$A$41</c:f>
              <c:strCache>
                <c:ptCount val="1"/>
                <c:pt idx="0">
                  <c:v>ATALS OUT</c:v>
                </c:pt>
              </c:strCache>
            </c:strRef>
          </c:tx>
          <c:invertIfNegative val="0"/>
          <c:cat>
            <c:numRef>
              <c:f>'WLCG Data-20121217'!$B$39:$I$39</c:f>
              <c:numCache>
                <c:formatCode>General</c:formatCode>
                <c:ptCount val="8"/>
                <c:pt idx="0">
                  <c:v>2010.0</c:v>
                </c:pt>
                <c:pt idx="2">
                  <c:v>2011.0</c:v>
                </c:pt>
                <c:pt idx="4">
                  <c:v>2012.0</c:v>
                </c:pt>
                <c:pt idx="6">
                  <c:v>2013.0</c:v>
                </c:pt>
              </c:numCache>
            </c:numRef>
          </c:cat>
          <c:val>
            <c:numRef>
              <c:f>'WLCG Data-20121217'!$B$41:$I$41</c:f>
              <c:numCache>
                <c:formatCode>General</c:formatCode>
                <c:ptCount val="8"/>
                <c:pt idx="0">
                  <c:v>1719.0</c:v>
                </c:pt>
                <c:pt idx="2">
                  <c:v>2047.0</c:v>
                </c:pt>
                <c:pt idx="4">
                  <c:v>4500.0</c:v>
                </c:pt>
                <c:pt idx="6">
                  <c:v>5646.0</c:v>
                </c:pt>
              </c:numCache>
            </c:numRef>
          </c:val>
        </c:ser>
        <c:ser>
          <c:idx val="2"/>
          <c:order val="2"/>
          <c:tx>
            <c:strRef>
              <c:f>'WLCG Data-20121217'!$A$42</c:f>
              <c:strCache>
                <c:ptCount val="1"/>
                <c:pt idx="0">
                  <c:v>CMS IN</c:v>
                </c:pt>
              </c:strCache>
            </c:strRef>
          </c:tx>
          <c:invertIfNegative val="0"/>
          <c:cat>
            <c:numRef>
              <c:f>'WLCG Data-20121217'!$B$39:$I$39</c:f>
              <c:numCache>
                <c:formatCode>General</c:formatCode>
                <c:ptCount val="8"/>
                <c:pt idx="0">
                  <c:v>2010.0</c:v>
                </c:pt>
                <c:pt idx="2">
                  <c:v>2011.0</c:v>
                </c:pt>
                <c:pt idx="4">
                  <c:v>2012.0</c:v>
                </c:pt>
                <c:pt idx="6">
                  <c:v>2013.0</c:v>
                </c:pt>
              </c:numCache>
            </c:numRef>
          </c:cat>
          <c:val>
            <c:numRef>
              <c:f>'WLCG Data-20121217'!$B$42:$I$42</c:f>
              <c:numCache>
                <c:formatCode>General</c:formatCode>
                <c:ptCount val="8"/>
                <c:pt idx="1">
                  <c:v>2070.0</c:v>
                </c:pt>
                <c:pt idx="3">
                  <c:v>1445.0</c:v>
                </c:pt>
                <c:pt idx="5">
                  <c:v>689.0</c:v>
                </c:pt>
                <c:pt idx="7">
                  <c:v>126.3</c:v>
                </c:pt>
              </c:numCache>
            </c:numRef>
          </c:val>
        </c:ser>
        <c:ser>
          <c:idx val="3"/>
          <c:order val="3"/>
          <c:tx>
            <c:strRef>
              <c:f>'WLCG Data-20121217'!$A$43</c:f>
              <c:strCache>
                <c:ptCount val="1"/>
                <c:pt idx="0">
                  <c:v>CMS OUT</c:v>
                </c:pt>
              </c:strCache>
            </c:strRef>
          </c:tx>
          <c:invertIfNegative val="0"/>
          <c:cat>
            <c:numRef>
              <c:f>'WLCG Data-20121217'!$B$39:$I$39</c:f>
              <c:numCache>
                <c:formatCode>General</c:formatCode>
                <c:ptCount val="8"/>
                <c:pt idx="0">
                  <c:v>2010.0</c:v>
                </c:pt>
                <c:pt idx="2">
                  <c:v>2011.0</c:v>
                </c:pt>
                <c:pt idx="4">
                  <c:v>2012.0</c:v>
                </c:pt>
                <c:pt idx="6">
                  <c:v>2013.0</c:v>
                </c:pt>
              </c:numCache>
            </c:numRef>
          </c:cat>
          <c:val>
            <c:numRef>
              <c:f>'WLCG Data-20121217'!$B$43:$I$43</c:f>
              <c:numCache>
                <c:formatCode>General</c:formatCode>
                <c:ptCount val="8"/>
                <c:pt idx="1">
                  <c:v>790.0</c:v>
                </c:pt>
                <c:pt idx="3">
                  <c:v>785.0</c:v>
                </c:pt>
                <c:pt idx="5">
                  <c:v>777.0</c:v>
                </c:pt>
                <c:pt idx="7">
                  <c:v>1126.0</c:v>
                </c:pt>
              </c:numCache>
            </c:numRef>
          </c:val>
        </c:ser>
        <c:dLbls>
          <c:showLegendKey val="0"/>
          <c:showVal val="0"/>
          <c:showCatName val="0"/>
          <c:showSerName val="0"/>
          <c:showPercent val="0"/>
          <c:showBubbleSize val="0"/>
        </c:dLbls>
        <c:gapWidth val="150"/>
        <c:overlap val="100"/>
        <c:axId val="2135401464"/>
        <c:axId val="2136406360"/>
      </c:barChart>
      <c:catAx>
        <c:axId val="2135401464"/>
        <c:scaling>
          <c:orientation val="minMax"/>
        </c:scaling>
        <c:delete val="0"/>
        <c:axPos val="b"/>
        <c:numFmt formatCode="General" sourceLinked="1"/>
        <c:majorTickMark val="out"/>
        <c:minorTickMark val="none"/>
        <c:tickLblPos val="nextTo"/>
        <c:crossAx val="2136406360"/>
        <c:crosses val="autoZero"/>
        <c:auto val="1"/>
        <c:lblAlgn val="ctr"/>
        <c:lblOffset val="100"/>
        <c:noMultiLvlLbl val="0"/>
      </c:catAx>
      <c:valAx>
        <c:axId val="2136406360"/>
        <c:scaling>
          <c:orientation val="minMax"/>
        </c:scaling>
        <c:delete val="0"/>
        <c:axPos val="l"/>
        <c:majorGridlines/>
        <c:numFmt formatCode="General" sourceLinked="1"/>
        <c:majorTickMark val="out"/>
        <c:minorTickMark val="none"/>
        <c:tickLblPos val="nextTo"/>
        <c:crossAx val="2135401464"/>
        <c:crosses val="autoZero"/>
        <c:crossBetween val="between"/>
      </c:valAx>
    </c:plotArea>
    <c:legend>
      <c:legendPos val="b"/>
      <c:layout/>
      <c:overlay val="0"/>
    </c:legend>
    <c:plotVisOnly val="1"/>
    <c:dispBlanksAs val="gap"/>
    <c:showDLblsOverMax val="0"/>
  </c:chart>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D1EFE9B-010A-134B-A85E-FA31736A2851}" type="datetimeFigureOut">
              <a:rPr lang="en-US" smtClean="0"/>
              <a:t>15/1/30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D836DA2-4171-314D-AED8-890586CA5A5C}" type="slidenum">
              <a:rPr lang="en-US" smtClean="0"/>
              <a:t>‹#›</a:t>
            </a:fld>
            <a:endParaRPr lang="en-US"/>
          </a:p>
        </p:txBody>
      </p:sp>
    </p:spTree>
    <p:extLst>
      <p:ext uri="{BB962C8B-B14F-4D97-AF65-F5344CB8AC3E}">
        <p14:creationId xmlns:p14="http://schemas.microsoft.com/office/powerpoint/2010/main" val="372574713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投影片影像版面配置區 1"/>
          <p:cNvSpPr>
            <a:spLocks noGrp="1" noRot="1" noChangeAspect="1"/>
          </p:cNvSpPr>
          <p:nvPr>
            <p:ph type="sldImg"/>
          </p:nvPr>
        </p:nvSpPr>
        <p:spPr>
          <a:ln/>
        </p:spPr>
      </p:sp>
      <p:sp>
        <p:nvSpPr>
          <p:cNvPr id="75778" name="備忘稿版面配置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TW" altLang="en-US" dirty="0">
              <a:latin typeface="Calibri" charset="0"/>
              <a:ea typeface="新細明體" charset="0"/>
            </a:endParaRPr>
          </a:p>
        </p:txBody>
      </p:sp>
      <p:sp>
        <p:nvSpPr>
          <p:cNvPr id="75779" name="投影片編號版面配置區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5988">
              <a:defRPr kumimoji="1" sz="2400">
                <a:solidFill>
                  <a:schemeClr val="tx1"/>
                </a:solidFill>
                <a:latin typeface="Arial" charset="0"/>
                <a:ea typeface="新細明體" charset="0"/>
                <a:cs typeface="新細明體" charset="0"/>
              </a:defRPr>
            </a:lvl1pPr>
            <a:lvl2pPr marL="742950" indent="-285750" defTabSz="915988">
              <a:defRPr kumimoji="1" sz="2400">
                <a:solidFill>
                  <a:schemeClr val="tx1"/>
                </a:solidFill>
                <a:latin typeface="Arial" charset="0"/>
                <a:ea typeface="新細明體" charset="0"/>
              </a:defRPr>
            </a:lvl2pPr>
            <a:lvl3pPr marL="1143000" indent="-228600" defTabSz="915988">
              <a:defRPr kumimoji="1" sz="2400">
                <a:solidFill>
                  <a:schemeClr val="tx1"/>
                </a:solidFill>
                <a:latin typeface="Arial" charset="0"/>
                <a:ea typeface="新細明體" charset="0"/>
              </a:defRPr>
            </a:lvl3pPr>
            <a:lvl4pPr marL="1600200" indent="-228600" defTabSz="915988">
              <a:defRPr kumimoji="1" sz="2400">
                <a:solidFill>
                  <a:schemeClr val="tx1"/>
                </a:solidFill>
                <a:latin typeface="Arial" charset="0"/>
                <a:ea typeface="新細明體" charset="0"/>
              </a:defRPr>
            </a:lvl4pPr>
            <a:lvl5pPr marL="2057400" indent="-228600" defTabSz="915988">
              <a:defRPr kumimoji="1" sz="2400">
                <a:solidFill>
                  <a:schemeClr val="tx1"/>
                </a:solidFill>
                <a:latin typeface="Arial" charset="0"/>
                <a:ea typeface="新細明體" charset="0"/>
              </a:defRPr>
            </a:lvl5pPr>
            <a:lvl6pPr marL="2514600" indent="-228600" defTabSz="915988" fontAlgn="base">
              <a:spcBef>
                <a:spcPct val="0"/>
              </a:spcBef>
              <a:spcAft>
                <a:spcPct val="0"/>
              </a:spcAft>
              <a:defRPr kumimoji="1" sz="2400">
                <a:solidFill>
                  <a:schemeClr val="tx1"/>
                </a:solidFill>
                <a:latin typeface="Arial" charset="0"/>
                <a:ea typeface="新細明體" charset="0"/>
              </a:defRPr>
            </a:lvl6pPr>
            <a:lvl7pPr marL="2971800" indent="-228600" defTabSz="915988" fontAlgn="base">
              <a:spcBef>
                <a:spcPct val="0"/>
              </a:spcBef>
              <a:spcAft>
                <a:spcPct val="0"/>
              </a:spcAft>
              <a:defRPr kumimoji="1" sz="2400">
                <a:solidFill>
                  <a:schemeClr val="tx1"/>
                </a:solidFill>
                <a:latin typeface="Arial" charset="0"/>
                <a:ea typeface="新細明體" charset="0"/>
              </a:defRPr>
            </a:lvl7pPr>
            <a:lvl8pPr marL="3429000" indent="-228600" defTabSz="915988" fontAlgn="base">
              <a:spcBef>
                <a:spcPct val="0"/>
              </a:spcBef>
              <a:spcAft>
                <a:spcPct val="0"/>
              </a:spcAft>
              <a:defRPr kumimoji="1" sz="2400">
                <a:solidFill>
                  <a:schemeClr val="tx1"/>
                </a:solidFill>
                <a:latin typeface="Arial" charset="0"/>
                <a:ea typeface="新細明體" charset="0"/>
              </a:defRPr>
            </a:lvl8pPr>
            <a:lvl9pPr marL="3886200" indent="-228600" defTabSz="915988" fontAlgn="base">
              <a:spcBef>
                <a:spcPct val="0"/>
              </a:spcBef>
              <a:spcAft>
                <a:spcPct val="0"/>
              </a:spcAft>
              <a:defRPr kumimoji="1" sz="2400">
                <a:solidFill>
                  <a:schemeClr val="tx1"/>
                </a:solidFill>
                <a:latin typeface="Arial" charset="0"/>
                <a:ea typeface="新細明體" charset="0"/>
              </a:defRPr>
            </a:lvl9pPr>
          </a:lstStyle>
          <a:p>
            <a:fld id="{FEB7F7B1-1465-2244-B74E-674A3909C36E}" type="slidenum">
              <a:rPr lang="en-US" altLang="zh-TW" sz="1200">
                <a:solidFill>
                  <a:prstClr val="black"/>
                </a:solidFill>
              </a:rPr>
              <a:pPr/>
              <a:t>3</a:t>
            </a:fld>
            <a:endParaRPr lang="en-US" altLang="zh-TW" sz="1200">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Right: </a:t>
            </a:r>
            <a:r>
              <a:rPr lang="en-US" sz="1200" kern="1200" dirty="0" smtClean="0">
                <a:solidFill>
                  <a:schemeClr val="tx1"/>
                </a:solidFill>
                <a:effectLst/>
                <a:latin typeface="+mn-lt"/>
                <a:ea typeface="+mn-ea"/>
                <a:cs typeface="+mn-cs"/>
              </a:rPr>
              <a:t>Result of the HYSPLIT model 3-day backward trajectory analysis started at altitudes of 100, 500 and 1000 m at Wan-Li station in northern Taiwan at 0800 UTC (1600 LST) April 2, 2007. </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Left: </a:t>
            </a:r>
            <a:r>
              <a:rPr lang="en-US" sz="1200" kern="1200" dirty="0" smtClean="0">
                <a:solidFill>
                  <a:schemeClr val="tx1"/>
                </a:solidFill>
                <a:effectLst/>
                <a:latin typeface="+mn-lt"/>
                <a:ea typeface="+mn-ea"/>
                <a:cs typeface="+mn-cs"/>
              </a:rPr>
              <a:t>(a) Simulated spatial distribution of dust concentration (colored, unit: mg m3) and wind field at 1200 UTC April 2, 2007. The lower right corner of arrow denotes the scale of wind speed. (b) Temporal variation of observation (solid with dot) and simulation (dashed) PM10 concentration (red) and SO2 concentration (blue) at station WL from 0700 LST, April 1 to 0700 LST, April 4, 2007. (c) Simulated vertical profiles of dust concentration (colored, unit: mg m3) and SO2 (contour, unit: ppb) over northern Taiwan from 0000 UTC April 1 to 2400 UTC April 3, 2007. </a:t>
            </a:r>
            <a:endParaRPr lang="en-US" dirty="0" smtClean="0"/>
          </a:p>
          <a:p>
            <a:endParaRPr lang="en-US" dirty="0"/>
          </a:p>
        </p:txBody>
      </p:sp>
      <p:sp>
        <p:nvSpPr>
          <p:cNvPr id="4" name="Slide Number Placeholder 3"/>
          <p:cNvSpPr>
            <a:spLocks noGrp="1"/>
          </p:cNvSpPr>
          <p:nvPr>
            <p:ph type="sldNum" sz="quarter" idx="10"/>
          </p:nvPr>
        </p:nvSpPr>
        <p:spPr/>
        <p:txBody>
          <a:bodyPr/>
          <a:lstStyle/>
          <a:p>
            <a:fld id="{8D52D3E1-04B6-A341-A34A-BA6946837398}" type="slidenum">
              <a:rPr lang="en-US" smtClean="0"/>
              <a:t>29</a:t>
            </a:fld>
            <a:endParaRPr lang="en-US"/>
          </a:p>
        </p:txBody>
      </p:sp>
    </p:spTree>
    <p:extLst>
      <p:ext uri="{BB962C8B-B14F-4D97-AF65-F5344CB8AC3E}">
        <p14:creationId xmlns:p14="http://schemas.microsoft.com/office/powerpoint/2010/main" val="3173049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Developed</a:t>
            </a:r>
            <a:r>
              <a:rPr lang="en-US" baseline="0" dirty="0" smtClean="0"/>
              <a:t> by ASGC and Genomic Research Center of Academia Sinica</a:t>
            </a:r>
            <a:endParaRPr lang="en-US" dirty="0"/>
          </a:p>
        </p:txBody>
      </p:sp>
      <p:sp>
        <p:nvSpPr>
          <p:cNvPr id="4" name="Slide Number Placeholder 3"/>
          <p:cNvSpPr>
            <a:spLocks noGrp="1"/>
          </p:cNvSpPr>
          <p:nvPr>
            <p:ph type="sldNum" sz="quarter" idx="10"/>
          </p:nvPr>
        </p:nvSpPr>
        <p:spPr/>
        <p:txBody>
          <a:bodyPr/>
          <a:lstStyle/>
          <a:p>
            <a:fld id="{19EC6DEC-8D2C-AA43-8803-604479DB132A}" type="slidenum">
              <a:rPr kumimoji="1" lang="zh-TW" altLang="en-US" smtClean="0"/>
              <a:t>30</a:t>
            </a:fld>
            <a:endParaRPr kumimoji="1" lang="zh-TW" altLang="en-US"/>
          </a:p>
        </p:txBody>
      </p:sp>
    </p:spTree>
    <p:extLst>
      <p:ext uri="{BB962C8B-B14F-4D97-AF65-F5344CB8AC3E}">
        <p14:creationId xmlns:p14="http://schemas.microsoft.com/office/powerpoint/2010/main" val="28219296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5" name="Rectangle 1"/>
          <p:cNvSpPr>
            <a:spLocks noGrp="1" noRot="1" noChangeAspect="1" noChangeArrowheads="1"/>
          </p:cNvSpPr>
          <p:nvPr>
            <p:ph type="sldImg"/>
          </p:nvPr>
        </p:nvSpPr>
        <p:spPr/>
      </p:sp>
      <p:sp>
        <p:nvSpPr>
          <p:cNvPr id="98306" name="Rectangle 2"/>
          <p:cNvSpPr>
            <a:spLocks noGrp="1" noChangeArrowheads="1"/>
          </p:cNvSpPr>
          <p:nvPr>
            <p:ph type="body" idx="1"/>
          </p:nvPr>
        </p:nvSpPr>
        <p:spPr/>
        <p:txBody>
          <a:bodyPr/>
          <a:lstStyle/>
          <a:p>
            <a:pPr defTabSz="457200">
              <a:lnSpc>
                <a:spcPct val="125000"/>
              </a:lnSpc>
              <a:defRPr/>
            </a:pPr>
            <a:r>
              <a:rPr kumimoji="0" lang="en-US" altLang="zh-TW" sz="1800" smtClean="0">
                <a:latin typeface="Avenir Roman" charset="0"/>
                <a:cs typeface="Avenir Roman" charset="0"/>
                <a:sym typeface="Avenir Roman" charset="0"/>
              </a:rPr>
              <a:t>Support verification of treatment planning by proton therapy in CGU.</a:t>
            </a:r>
          </a:p>
          <a:p>
            <a:pPr defTabSz="457200">
              <a:lnSpc>
                <a:spcPct val="125000"/>
              </a:lnSpc>
              <a:defRPr/>
            </a:pPr>
            <a:r>
              <a:rPr kumimoji="0" lang="en-US" altLang="zh-TW" sz="1800" smtClean="0">
                <a:latin typeface="Avenir Roman" charset="0"/>
                <a:cs typeface="Avenir Roman" charset="0"/>
                <a:sym typeface="Avenir Roman" charset="0"/>
              </a:rPr>
              <a:t>Used to fine tune DCI efficiency </a:t>
            </a:r>
          </a:p>
          <a:p>
            <a:pPr defTabSz="457200">
              <a:lnSpc>
                <a:spcPct val="125000"/>
              </a:lnSpc>
              <a:defRPr/>
            </a:pPr>
            <a:r>
              <a:rPr kumimoji="0" lang="en-US" altLang="zh-TW" sz="1800" smtClean="0">
                <a:latin typeface="Avenir Roman" charset="0"/>
                <a:cs typeface="Avenir Roman" charset="0"/>
                <a:sym typeface="Avenir Roman" charset="0"/>
              </a:rPr>
              <a:t>Scalability study by KEK and ASGC</a:t>
            </a:r>
            <a:endParaRPr kumimoji="0" lang="en-US" altLang="zh-TW"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By the right light source, we can identify the signals</a:t>
            </a:r>
            <a:r>
              <a:rPr lang="en-US" baseline="0" dirty="0" smtClean="0"/>
              <a:t> in various spectrum and get up to 31 bit resolution in each pixel. In the earlier project, the methodology and the instruments were used to capture the handwriting signals from the both sides of the ancient books and to identify the exact words of both sides. This could be used to restore the information from old artifacts in a non-destructive ways. This technique has been used in restoration of western paintings and wall paintings for quite a long time. In Taiwan, we are using the innovative methods from capture to analysis to enhance the discovery and preservation of cultural heritages such as paintings, writings etc.</a:t>
            </a:r>
            <a:endParaRPr lang="en-US" dirty="0"/>
          </a:p>
        </p:txBody>
      </p:sp>
      <p:sp>
        <p:nvSpPr>
          <p:cNvPr id="4" name="Slide Number Placeholder 3"/>
          <p:cNvSpPr>
            <a:spLocks noGrp="1"/>
          </p:cNvSpPr>
          <p:nvPr>
            <p:ph type="sldNum" sz="quarter" idx="10"/>
          </p:nvPr>
        </p:nvSpPr>
        <p:spPr/>
        <p:txBody>
          <a:bodyPr/>
          <a:lstStyle/>
          <a:p>
            <a:fld id="{8D52D3E1-04B6-A341-A34A-BA6946837398}" type="slidenum">
              <a:rPr lang="en-US" smtClean="0"/>
              <a:t>33</a:t>
            </a:fld>
            <a:endParaRPr lang="en-US"/>
          </a:p>
        </p:txBody>
      </p:sp>
    </p:spTree>
    <p:extLst>
      <p:ext uri="{BB962C8B-B14F-4D97-AF65-F5344CB8AC3E}">
        <p14:creationId xmlns:p14="http://schemas.microsoft.com/office/powerpoint/2010/main" val="337635473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Research agenda includes: 1)</a:t>
            </a:r>
            <a:r>
              <a:rPr lang="en-US" baseline="0" dirty="0" smtClean="0"/>
              <a:t> </a:t>
            </a:r>
            <a:r>
              <a:rPr lang="en-US" altLang="zh-TW" dirty="0" smtClean="0"/>
              <a:t>Improve the measurement and quantification of sound;</a:t>
            </a:r>
            <a:r>
              <a:rPr lang="en-US" altLang="zh-TW" baseline="0" dirty="0" smtClean="0"/>
              <a:t> 2) </a:t>
            </a:r>
            <a:r>
              <a:rPr lang="en-US" altLang="zh-TW" dirty="0" smtClean="0"/>
              <a:t>Improve our understanding on the spatial-temporal dynamics of soundscape across scales;</a:t>
            </a:r>
            <a:r>
              <a:rPr lang="en-US" altLang="zh-TW" baseline="0" dirty="0" smtClean="0"/>
              <a:t> 3) </a:t>
            </a:r>
            <a:r>
              <a:rPr lang="en-US" altLang="zh-TW" dirty="0" smtClean="0"/>
              <a:t>Improve our understanding on how important environmental covariates impact sound;</a:t>
            </a:r>
            <a:r>
              <a:rPr lang="en-US" altLang="zh-TW" baseline="0" dirty="0" smtClean="0"/>
              <a:t> 4) </a:t>
            </a:r>
            <a:r>
              <a:rPr lang="en-US" altLang="zh-TW" dirty="0" smtClean="0"/>
              <a:t>Assess the impacts of soundscape on wildlife;</a:t>
            </a:r>
            <a:r>
              <a:rPr lang="en-US" altLang="zh-TW" baseline="0" dirty="0" smtClean="0"/>
              <a:t> 5) </a:t>
            </a:r>
            <a:r>
              <a:rPr lang="en-US" altLang="zh-TW" dirty="0" smtClean="0"/>
              <a:t>Assess the impacts of human on soundscape;</a:t>
            </a:r>
            <a:r>
              <a:rPr lang="en-US" altLang="zh-TW" baseline="0" dirty="0" smtClean="0"/>
              <a:t> 6) </a:t>
            </a:r>
            <a:r>
              <a:rPr lang="en-US" altLang="zh-TW" dirty="0" smtClean="0"/>
              <a:t>Assess soundscape impacts on humans</a:t>
            </a:r>
          </a:p>
          <a:p>
            <a:r>
              <a:rPr lang="en-US" dirty="0" smtClean="0"/>
              <a:t>Challenges: 1)</a:t>
            </a:r>
            <a:r>
              <a:rPr lang="en-US" baseline="0" dirty="0" smtClean="0"/>
              <a:t> </a:t>
            </a:r>
            <a:r>
              <a:rPr lang="en-US" altLang="zh-TW" dirty="0" smtClean="0"/>
              <a:t>High volume capacity for stable long-term archive;</a:t>
            </a:r>
            <a:r>
              <a:rPr lang="en-US" altLang="zh-TW" baseline="0" dirty="0" smtClean="0"/>
              <a:t> 2) </a:t>
            </a:r>
            <a:r>
              <a:rPr lang="en-US" altLang="zh-TW" dirty="0" smtClean="0"/>
              <a:t>High band width for uploading and downloading acoustic data;</a:t>
            </a:r>
            <a:r>
              <a:rPr lang="en-US" altLang="zh-TW" baseline="0" dirty="0" smtClean="0"/>
              <a:t> 3) </a:t>
            </a:r>
            <a:r>
              <a:rPr lang="en-US" altLang="zh-TW" dirty="0" smtClean="0"/>
              <a:t>High computing performance for visualizing and analyzing binary acoustic data in near real-time;</a:t>
            </a:r>
            <a:r>
              <a:rPr lang="en-US" altLang="zh-TW" baseline="0" dirty="0" smtClean="0"/>
              <a:t> 4) </a:t>
            </a:r>
            <a:r>
              <a:rPr lang="en-US" altLang="zh-TW" dirty="0" smtClean="0"/>
              <a:t>An integrated application platform for managing the metadata (project, location, time), extracted data (spectrograms) , tagged data (species recorded in sound archive), and original sound recording data</a:t>
            </a:r>
          </a:p>
          <a:p>
            <a:endParaRPr lang="en-US" dirty="0"/>
          </a:p>
        </p:txBody>
      </p:sp>
      <p:sp>
        <p:nvSpPr>
          <p:cNvPr id="4" name="Slide Number Placeholder 3"/>
          <p:cNvSpPr>
            <a:spLocks noGrp="1"/>
          </p:cNvSpPr>
          <p:nvPr>
            <p:ph type="sldNum" sz="quarter" idx="10"/>
          </p:nvPr>
        </p:nvSpPr>
        <p:spPr/>
        <p:txBody>
          <a:bodyPr/>
          <a:lstStyle/>
          <a:p>
            <a:fld id="{8D52D3E1-04B6-A341-A34A-BA6946837398}" type="slidenum">
              <a:rPr lang="en-US" smtClean="0"/>
              <a:t>34</a:t>
            </a:fld>
            <a:endParaRPr lang="en-US"/>
          </a:p>
        </p:txBody>
      </p:sp>
    </p:spTree>
    <p:extLst>
      <p:ext uri="{BB962C8B-B14F-4D97-AF65-F5344CB8AC3E}">
        <p14:creationId xmlns:p14="http://schemas.microsoft.com/office/powerpoint/2010/main" val="17433458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By the right light source, we can identify the signals</a:t>
            </a:r>
            <a:r>
              <a:rPr lang="en-US" baseline="0" dirty="0" smtClean="0"/>
              <a:t> in various spectrum and get up to 31 bit resolution in each pixel. In the earlier project, the methodology and the instruments were used to capture the handwriting signals from the both sides of the ancient books and to identify the exact words of both sides. This could be used to restore the information from old artifacts in a non-destructive ways. This technique has been used in restoration of western paintings and wall paintings for quite a long time. In Taiwan, we are using the innovative methods from capture to analysis to enhance the discovery and preservation of cultural heritages such as paintings, writings etc.</a:t>
            </a:r>
            <a:endParaRPr lang="en-US" dirty="0"/>
          </a:p>
        </p:txBody>
      </p:sp>
      <p:sp>
        <p:nvSpPr>
          <p:cNvPr id="4" name="Slide Number Placeholder 3"/>
          <p:cNvSpPr>
            <a:spLocks noGrp="1"/>
          </p:cNvSpPr>
          <p:nvPr>
            <p:ph type="sldNum" sz="quarter" idx="10"/>
          </p:nvPr>
        </p:nvSpPr>
        <p:spPr/>
        <p:txBody>
          <a:bodyPr/>
          <a:lstStyle/>
          <a:p>
            <a:fld id="{8D52D3E1-04B6-A341-A34A-BA6946837398}" type="slidenum">
              <a:rPr lang="en-US" smtClean="0"/>
              <a:t>35</a:t>
            </a:fld>
            <a:endParaRPr lang="en-US"/>
          </a:p>
        </p:txBody>
      </p:sp>
    </p:spTree>
    <p:extLst>
      <p:ext uri="{BB962C8B-B14F-4D97-AF65-F5344CB8AC3E}">
        <p14:creationId xmlns:p14="http://schemas.microsoft.com/office/powerpoint/2010/main" val="337635473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Strategy for EGI-Engage</a:t>
            </a:r>
            <a:endParaRPr lang="en-US" dirty="0"/>
          </a:p>
        </p:txBody>
      </p:sp>
      <p:sp>
        <p:nvSpPr>
          <p:cNvPr id="4" name="Slide Number Placeholder 3"/>
          <p:cNvSpPr>
            <a:spLocks noGrp="1"/>
          </p:cNvSpPr>
          <p:nvPr>
            <p:ph type="sldNum" sz="quarter" idx="10"/>
          </p:nvPr>
        </p:nvSpPr>
        <p:spPr/>
        <p:txBody>
          <a:bodyPr/>
          <a:lstStyle/>
          <a:p>
            <a:fld id="{1D504BC8-248F-4C21-8E30-4CDFB91C9E90}" type="slidenum">
              <a:rPr lang="zh-TW" altLang="en-US" smtClean="0"/>
              <a:pPr/>
              <a:t>36</a:t>
            </a:fld>
            <a:endParaRPr lang="zh-TW" altLang="en-US"/>
          </a:p>
        </p:txBody>
      </p:sp>
    </p:spTree>
    <p:extLst>
      <p:ext uri="{BB962C8B-B14F-4D97-AF65-F5344CB8AC3E}">
        <p14:creationId xmlns:p14="http://schemas.microsoft.com/office/powerpoint/2010/main" val="42017768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CPU Cores: 19,796</a:t>
            </a:r>
          </a:p>
          <a:p>
            <a:r>
              <a:rPr lang="en-US" dirty="0" smtClean="0"/>
              <a:t>Disk:</a:t>
            </a:r>
            <a:r>
              <a:rPr lang="en-US" baseline="0" dirty="0" smtClean="0"/>
              <a:t> 12.5PB</a:t>
            </a:r>
            <a:endParaRPr lang="en-US" dirty="0" smtClean="0"/>
          </a:p>
        </p:txBody>
      </p:sp>
      <p:sp>
        <p:nvSpPr>
          <p:cNvPr id="4" name="Slide Number Placeholder 3"/>
          <p:cNvSpPr>
            <a:spLocks noGrp="1"/>
          </p:cNvSpPr>
          <p:nvPr>
            <p:ph type="sldNum" sz="quarter" idx="10"/>
          </p:nvPr>
        </p:nvSpPr>
        <p:spPr/>
        <p:txBody>
          <a:bodyPr/>
          <a:lstStyle/>
          <a:p>
            <a:fld id="{218745DE-793C-C94B-8CCA-E5A86E4AFBCC}" type="slidenum">
              <a:rPr lang="en-US" smtClean="0">
                <a:solidFill>
                  <a:prstClr val="black"/>
                </a:solidFill>
                <a:latin typeface="Calibri"/>
              </a:rPr>
              <a:pPr/>
              <a:t>4</a:t>
            </a:fld>
            <a:endParaRPr lang="en-US">
              <a:solidFill>
                <a:prstClr val="black"/>
              </a:solidFill>
              <a:latin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11619"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TW" altLang="zh-TW" smtClean="0">
              <a:latin typeface="Tahoma" pitchFamily="34" charset="0"/>
              <a:ea typeface="MS PGothic" pitchFamily="34"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kumimoji="1" lang="en-US" altLang="zh-TW" dirty="0" smtClean="0"/>
              <a:t>Grid Tech: </a:t>
            </a:r>
            <a:endParaRPr kumimoji="1" lang="zh-TW" altLang="en-US" dirty="0"/>
          </a:p>
        </p:txBody>
      </p:sp>
      <p:sp>
        <p:nvSpPr>
          <p:cNvPr id="4" name="投影片編號版面配置區 3"/>
          <p:cNvSpPr>
            <a:spLocks noGrp="1"/>
          </p:cNvSpPr>
          <p:nvPr>
            <p:ph type="sldNum" sz="quarter" idx="10"/>
          </p:nvPr>
        </p:nvSpPr>
        <p:spPr/>
        <p:txBody>
          <a:bodyPr/>
          <a:lstStyle/>
          <a:p>
            <a:fld id="{78EF863C-8A0E-A74A-ACF4-BCA22B93D981}" type="slidenum">
              <a:rPr kumimoji="1" lang="zh-TW" altLang="en-US" smtClean="0">
                <a:solidFill>
                  <a:prstClr val="black"/>
                </a:solidFill>
                <a:latin typeface="Calibri"/>
                <a:ea typeface="新細明體"/>
              </a:rPr>
              <a:pPr/>
              <a:t>12</a:t>
            </a:fld>
            <a:endParaRPr kumimoji="1" lang="zh-TW" altLang="en-US">
              <a:solidFill>
                <a:prstClr val="black"/>
              </a:solidFill>
              <a:latin typeface="Calibri"/>
              <a:ea typeface="新細明體"/>
            </a:endParaRPr>
          </a:p>
        </p:txBody>
      </p:sp>
    </p:spTree>
    <p:extLst>
      <p:ext uri="{BB962C8B-B14F-4D97-AF65-F5344CB8AC3E}">
        <p14:creationId xmlns:p14="http://schemas.microsoft.com/office/powerpoint/2010/main" val="37600412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SuperKEKB</a:t>
            </a:r>
            <a:r>
              <a:rPr lang="en-US" dirty="0" smtClean="0"/>
              <a:t> is commissioning from early 2015, and physics run is started in 2018.</a:t>
            </a:r>
          </a:p>
          <a:p>
            <a:r>
              <a:rPr lang="en-US" dirty="0" smtClean="0"/>
              <a:t>100Gb</a:t>
            </a:r>
            <a:r>
              <a:rPr lang="en-US" baseline="0" dirty="0" smtClean="0"/>
              <a:t> R&amp;E Backbone: TW (2015), </a:t>
            </a:r>
          </a:p>
        </p:txBody>
      </p:sp>
      <p:sp>
        <p:nvSpPr>
          <p:cNvPr id="4" name="Slide Number Placeholder 3"/>
          <p:cNvSpPr>
            <a:spLocks noGrp="1"/>
          </p:cNvSpPr>
          <p:nvPr>
            <p:ph type="sldNum" sz="quarter" idx="10"/>
          </p:nvPr>
        </p:nvSpPr>
        <p:spPr/>
        <p:txBody>
          <a:bodyPr/>
          <a:lstStyle/>
          <a:p>
            <a:fld id="{0F808215-82DC-884A-A7EE-BB450F3D7DAC}" type="slidenum">
              <a:rPr lang="en-US" smtClean="0">
                <a:solidFill>
                  <a:prstClr val="black"/>
                </a:solidFill>
                <a:latin typeface="Calibri"/>
              </a:rPr>
              <a:pPr/>
              <a:t>17</a:t>
            </a:fld>
            <a:endParaRPr lang="en-US">
              <a:solidFill>
                <a:prstClr val="black"/>
              </a:solidFill>
              <a:latin typeface="Calibri"/>
            </a:endParaRPr>
          </a:p>
        </p:txBody>
      </p:sp>
    </p:spTree>
    <p:extLst>
      <p:ext uri="{BB962C8B-B14F-4D97-AF65-F5344CB8AC3E}">
        <p14:creationId xmlns:p14="http://schemas.microsoft.com/office/powerpoint/2010/main" val="38724827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Slide Image Placeholder 1"/>
          <p:cNvSpPr>
            <a:spLocks noGrp="1" noRot="1" noChangeAspect="1" noTextEdit="1"/>
          </p:cNvSpPr>
          <p:nvPr>
            <p:ph type="sldImg"/>
          </p:nvPr>
        </p:nvSpPr>
        <p:spPr bwMode="auto">
          <a:xfrm>
            <a:off x="876636" y="684265"/>
            <a:ext cx="5104728" cy="3430097"/>
          </a:xfrm>
          <a:noFill/>
          <a:ln>
            <a:solidFill>
              <a:srgbClr val="000000"/>
            </a:solidFill>
            <a:miter lim="800000"/>
            <a:headEnd/>
            <a:tailEnd/>
          </a:ln>
        </p:spPr>
      </p:sp>
      <p:sp>
        <p:nvSpPr>
          <p:cNvPr id="95235" name="Notes Placeholder 2"/>
          <p:cNvSpPr>
            <a:spLocks noGrp="1"/>
          </p:cNvSpPr>
          <p:nvPr>
            <p:ph type="body" idx="1"/>
          </p:nvPr>
        </p:nvSpPr>
        <p:spPr bwMode="auto">
          <a:xfrm>
            <a:off x="685637" y="4342450"/>
            <a:ext cx="5486727" cy="4115824"/>
          </a:xfrm>
          <a:noFill/>
        </p:spPr>
        <p:txBody>
          <a:bodyPr/>
          <a:lstStyle/>
          <a:p>
            <a:endParaRPr lang="en-US" altLang="zh-TW" smtClean="0"/>
          </a:p>
        </p:txBody>
      </p:sp>
      <p:sp>
        <p:nvSpPr>
          <p:cNvPr id="95236" name="Slide Number Placeholder 3"/>
          <p:cNvSpPr>
            <a:spLocks noGrp="1"/>
          </p:cNvSpPr>
          <p:nvPr>
            <p:ph type="sldNum" sz="quarter" idx="5"/>
          </p:nvPr>
        </p:nvSpPr>
        <p:spPr bwMode="auto">
          <a:noFill/>
          <a:ln>
            <a:miter lim="800000"/>
            <a:headEnd/>
            <a:tailEnd/>
          </a:ln>
        </p:spPr>
        <p:txBody>
          <a:bodyPr/>
          <a:lstStyle/>
          <a:p>
            <a:fld id="{90A2891C-A14B-4EE7-97BB-37381BA52B2B}" type="slidenum">
              <a:rPr lang="en-US" altLang="zh-TW" smtClean="0">
                <a:solidFill>
                  <a:srgbClr val="000000"/>
                </a:solidFill>
                <a:latin typeface="Calibri" pitchFamily="34" charset="0"/>
                <a:ea typeface="MS PGothic" pitchFamily="34" charset="-128"/>
              </a:rPr>
              <a:pPr/>
              <a:t>20</a:t>
            </a:fld>
            <a:endParaRPr lang="en-US" altLang="zh-TW" smtClean="0">
              <a:solidFill>
                <a:srgbClr val="000000"/>
              </a:solidFill>
              <a:latin typeface="Calibri" pitchFamily="34" charset="0"/>
              <a:ea typeface="MS PGothic" pitchFamily="34"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kumimoji="1" lang="zh-TW" altLang="en-US" dirty="0"/>
          </a:p>
        </p:txBody>
      </p:sp>
      <p:sp>
        <p:nvSpPr>
          <p:cNvPr id="4" name="投影片編號版面配置區 3"/>
          <p:cNvSpPr>
            <a:spLocks noGrp="1"/>
          </p:cNvSpPr>
          <p:nvPr>
            <p:ph type="sldNum" sz="quarter" idx="10"/>
          </p:nvPr>
        </p:nvSpPr>
        <p:spPr/>
        <p:txBody>
          <a:bodyPr/>
          <a:lstStyle/>
          <a:p>
            <a:fld id="{CD836DA2-4171-314D-AED8-890586CA5A5C}" type="slidenum">
              <a:rPr lang="en-US" smtClean="0"/>
              <a:t>21</a:t>
            </a:fld>
            <a:endParaRPr lang="en-US"/>
          </a:p>
        </p:txBody>
      </p:sp>
    </p:spTree>
    <p:extLst>
      <p:ext uri="{BB962C8B-B14F-4D97-AF65-F5344CB8AC3E}">
        <p14:creationId xmlns:p14="http://schemas.microsoft.com/office/powerpoint/2010/main" val="6479543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Slide Image Placeholder 1"/>
          <p:cNvSpPr>
            <a:spLocks noGrp="1" noRot="1" noChangeAspect="1"/>
          </p:cNvSpPr>
          <p:nvPr>
            <p:ph type="sldImg"/>
          </p:nvPr>
        </p:nvSpPr>
        <p:spPr>
          <a:ln/>
        </p:spPr>
      </p:sp>
      <p:sp>
        <p:nvSpPr>
          <p:cNvPr id="7885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zh-TW">
                <a:latin typeface="Calibri" charset="0"/>
                <a:ea typeface="新細明體" charset="0"/>
              </a:rPr>
              <a:t>Identify performance metrics </a:t>
            </a:r>
            <a:r>
              <a:rPr lang="en-US" altLang="zh-TW">
                <a:latin typeface="Calibri" charset="0"/>
                <a:ea typeface="新細明體" charset="0"/>
                <a:sym typeface="Wingdings" charset="0"/>
              </a:rPr>
              <a:t> find bottleneck and resolution by analysis  automation and early warning</a:t>
            </a:r>
          </a:p>
          <a:p>
            <a:r>
              <a:rPr lang="en-US" altLang="zh-TW">
                <a:latin typeface="Calibri" charset="0"/>
                <a:ea typeface="新細明體" charset="0"/>
                <a:sym typeface="Wingdings" charset="0"/>
              </a:rPr>
              <a:t>SW and algorithm is not able to take adv of new HW</a:t>
            </a:r>
            <a:endParaRPr lang="en-US" altLang="zh-TW">
              <a:latin typeface="Calibri" charset="0"/>
              <a:ea typeface="新細明體" charset="0"/>
            </a:endParaRPr>
          </a:p>
        </p:txBody>
      </p:sp>
      <p:sp>
        <p:nvSpPr>
          <p:cNvPr id="78851"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5988">
              <a:defRPr kumimoji="1" sz="2400">
                <a:solidFill>
                  <a:schemeClr val="tx1"/>
                </a:solidFill>
                <a:latin typeface="Arial" charset="0"/>
                <a:ea typeface="新細明體" charset="0"/>
                <a:cs typeface="新細明體" charset="0"/>
              </a:defRPr>
            </a:lvl1pPr>
            <a:lvl2pPr marL="742950" indent="-285750" defTabSz="915988">
              <a:defRPr kumimoji="1" sz="2400">
                <a:solidFill>
                  <a:schemeClr val="tx1"/>
                </a:solidFill>
                <a:latin typeface="Arial" charset="0"/>
                <a:ea typeface="新細明體" charset="0"/>
              </a:defRPr>
            </a:lvl2pPr>
            <a:lvl3pPr marL="1143000" indent="-228600" defTabSz="915988">
              <a:defRPr kumimoji="1" sz="2400">
                <a:solidFill>
                  <a:schemeClr val="tx1"/>
                </a:solidFill>
                <a:latin typeface="Arial" charset="0"/>
                <a:ea typeface="新細明體" charset="0"/>
              </a:defRPr>
            </a:lvl3pPr>
            <a:lvl4pPr marL="1600200" indent="-228600" defTabSz="915988">
              <a:defRPr kumimoji="1" sz="2400">
                <a:solidFill>
                  <a:schemeClr val="tx1"/>
                </a:solidFill>
                <a:latin typeface="Arial" charset="0"/>
                <a:ea typeface="新細明體" charset="0"/>
              </a:defRPr>
            </a:lvl4pPr>
            <a:lvl5pPr marL="2057400" indent="-228600" defTabSz="915988">
              <a:defRPr kumimoji="1" sz="2400">
                <a:solidFill>
                  <a:schemeClr val="tx1"/>
                </a:solidFill>
                <a:latin typeface="Arial" charset="0"/>
                <a:ea typeface="新細明體" charset="0"/>
              </a:defRPr>
            </a:lvl5pPr>
            <a:lvl6pPr marL="2514600" indent="-228600" defTabSz="915988" fontAlgn="base">
              <a:spcBef>
                <a:spcPct val="0"/>
              </a:spcBef>
              <a:spcAft>
                <a:spcPct val="0"/>
              </a:spcAft>
              <a:defRPr kumimoji="1" sz="2400">
                <a:solidFill>
                  <a:schemeClr val="tx1"/>
                </a:solidFill>
                <a:latin typeface="Arial" charset="0"/>
                <a:ea typeface="新細明體" charset="0"/>
              </a:defRPr>
            </a:lvl6pPr>
            <a:lvl7pPr marL="2971800" indent="-228600" defTabSz="915988" fontAlgn="base">
              <a:spcBef>
                <a:spcPct val="0"/>
              </a:spcBef>
              <a:spcAft>
                <a:spcPct val="0"/>
              </a:spcAft>
              <a:defRPr kumimoji="1" sz="2400">
                <a:solidFill>
                  <a:schemeClr val="tx1"/>
                </a:solidFill>
                <a:latin typeface="Arial" charset="0"/>
                <a:ea typeface="新細明體" charset="0"/>
              </a:defRPr>
            </a:lvl7pPr>
            <a:lvl8pPr marL="3429000" indent="-228600" defTabSz="915988" fontAlgn="base">
              <a:spcBef>
                <a:spcPct val="0"/>
              </a:spcBef>
              <a:spcAft>
                <a:spcPct val="0"/>
              </a:spcAft>
              <a:defRPr kumimoji="1" sz="2400">
                <a:solidFill>
                  <a:schemeClr val="tx1"/>
                </a:solidFill>
                <a:latin typeface="Arial" charset="0"/>
                <a:ea typeface="新細明體" charset="0"/>
              </a:defRPr>
            </a:lvl8pPr>
            <a:lvl9pPr marL="3886200" indent="-228600" defTabSz="915988" fontAlgn="base">
              <a:spcBef>
                <a:spcPct val="0"/>
              </a:spcBef>
              <a:spcAft>
                <a:spcPct val="0"/>
              </a:spcAft>
              <a:defRPr kumimoji="1" sz="2400">
                <a:solidFill>
                  <a:schemeClr val="tx1"/>
                </a:solidFill>
                <a:latin typeface="Arial" charset="0"/>
                <a:ea typeface="新細明體" charset="0"/>
              </a:defRPr>
            </a:lvl9pPr>
          </a:lstStyle>
          <a:p>
            <a:fld id="{DC5183C6-90F7-3147-98E2-AFCFD6A9A8CD}" type="slidenum">
              <a:rPr lang="en-US" altLang="zh-TW" sz="1200">
                <a:solidFill>
                  <a:srgbClr val="000000"/>
                </a:solidFill>
                <a:latin typeface="Calibri" charset="0"/>
              </a:rPr>
              <a:pPr/>
              <a:t>24</a:t>
            </a:fld>
            <a:endParaRPr lang="en-US" altLang="zh-TW" sz="1200">
              <a:solidFill>
                <a:srgbClr val="000000"/>
              </a:solidFill>
              <a:latin typeface="Calibri"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a:buFontTx/>
              <a:buNone/>
            </a:pPr>
            <a:r>
              <a:rPr kumimoji="1" lang="en-US" altLang="zh-TW" dirty="0" smtClean="0"/>
              <a:t>AMS: </a:t>
            </a:r>
            <a:r>
              <a:rPr lang="es-ES" altLang="zh-TW" sz="1200" dirty="0" err="1" smtClean="0">
                <a:solidFill>
                  <a:srgbClr val="000066"/>
                </a:solidFill>
              </a:rPr>
              <a:t>Search</a:t>
            </a:r>
            <a:r>
              <a:rPr lang="es-ES" altLang="zh-TW" sz="1200" dirty="0" smtClean="0">
                <a:solidFill>
                  <a:srgbClr val="000066"/>
                </a:solidFill>
              </a:rPr>
              <a:t> </a:t>
            </a:r>
            <a:r>
              <a:rPr lang="es-ES" altLang="zh-TW" sz="1200" dirty="0" err="1" smtClean="0">
                <a:solidFill>
                  <a:srgbClr val="000066"/>
                </a:solidFill>
              </a:rPr>
              <a:t>for</a:t>
            </a:r>
            <a:r>
              <a:rPr lang="es-ES" altLang="zh-TW" sz="1200" dirty="0" smtClean="0">
                <a:solidFill>
                  <a:srgbClr val="000066"/>
                </a:solidFill>
              </a:rPr>
              <a:t> nuclear </a:t>
            </a:r>
            <a:r>
              <a:rPr lang="es-ES" altLang="zh-TW" sz="1200" dirty="0" err="1" smtClean="0">
                <a:solidFill>
                  <a:srgbClr val="000066"/>
                </a:solidFill>
              </a:rPr>
              <a:t>antimatter</a:t>
            </a:r>
            <a:r>
              <a:rPr lang="es-ES" altLang="zh-TW" sz="1200" dirty="0" smtClean="0">
                <a:solidFill>
                  <a:srgbClr val="000066"/>
                </a:solidFill>
              </a:rPr>
              <a:t> up </a:t>
            </a:r>
            <a:r>
              <a:rPr lang="es-ES" altLang="zh-TW" sz="1200" dirty="0" err="1" smtClean="0">
                <a:solidFill>
                  <a:srgbClr val="000066"/>
                </a:solidFill>
              </a:rPr>
              <a:t>to</a:t>
            </a:r>
            <a:r>
              <a:rPr lang="es-ES" altLang="zh-TW" sz="1200" dirty="0" smtClean="0">
                <a:solidFill>
                  <a:srgbClr val="000066"/>
                </a:solidFill>
              </a:rPr>
              <a:t> </a:t>
            </a:r>
            <a:r>
              <a:rPr lang="es-ES" altLang="zh-TW" sz="1200" dirty="0" err="1" smtClean="0">
                <a:solidFill>
                  <a:srgbClr val="000066"/>
                </a:solidFill>
              </a:rPr>
              <a:t>TeV</a:t>
            </a:r>
            <a:r>
              <a:rPr lang="es-ES" altLang="zh-TW" sz="1200" baseline="0" dirty="0" smtClean="0">
                <a:solidFill>
                  <a:srgbClr val="000066"/>
                </a:solidFill>
              </a:rPr>
              <a:t> and </a:t>
            </a:r>
            <a:r>
              <a:rPr lang="es-ES" altLang="zh-TW" sz="1200" dirty="0" err="1" smtClean="0">
                <a:solidFill>
                  <a:srgbClr val="000066"/>
                </a:solidFill>
              </a:rPr>
              <a:t>Search</a:t>
            </a:r>
            <a:r>
              <a:rPr lang="es-ES" altLang="zh-TW" sz="1200" dirty="0" smtClean="0">
                <a:solidFill>
                  <a:srgbClr val="000066"/>
                </a:solidFill>
              </a:rPr>
              <a:t> </a:t>
            </a:r>
            <a:r>
              <a:rPr lang="es-ES" altLang="zh-TW" sz="1200" dirty="0" err="1" smtClean="0">
                <a:solidFill>
                  <a:srgbClr val="000066"/>
                </a:solidFill>
              </a:rPr>
              <a:t>for</a:t>
            </a:r>
            <a:r>
              <a:rPr lang="es-ES" altLang="zh-TW" sz="1200" dirty="0" smtClean="0">
                <a:solidFill>
                  <a:srgbClr val="000066"/>
                </a:solidFill>
              </a:rPr>
              <a:t> </a:t>
            </a:r>
            <a:r>
              <a:rPr lang="es-ES" altLang="zh-TW" sz="1200" dirty="0" err="1" smtClean="0">
                <a:solidFill>
                  <a:srgbClr val="000066"/>
                </a:solidFill>
              </a:rPr>
              <a:t>dark</a:t>
            </a:r>
            <a:r>
              <a:rPr lang="es-ES" altLang="zh-TW" sz="1200" dirty="0" smtClean="0">
                <a:solidFill>
                  <a:srgbClr val="000066"/>
                </a:solidFill>
              </a:rPr>
              <a:t> </a:t>
            </a:r>
            <a:r>
              <a:rPr lang="es-ES" altLang="zh-TW" sz="1200" dirty="0" err="1" smtClean="0">
                <a:solidFill>
                  <a:srgbClr val="000066"/>
                </a:solidFill>
              </a:rPr>
              <a:t>matter</a:t>
            </a:r>
            <a:r>
              <a:rPr lang="es-ES" altLang="zh-TW" sz="1200" dirty="0" smtClean="0">
                <a:solidFill>
                  <a:srgbClr val="000066"/>
                </a:solidFill>
              </a:rPr>
              <a:t> </a:t>
            </a:r>
            <a:r>
              <a:rPr lang="es-ES" altLang="zh-TW" sz="1200" dirty="0" err="1" smtClean="0">
                <a:solidFill>
                  <a:srgbClr val="000066"/>
                </a:solidFill>
              </a:rPr>
              <a:t>signatures</a:t>
            </a:r>
            <a:r>
              <a:rPr lang="es-ES" altLang="zh-TW" sz="1200" dirty="0" smtClean="0">
                <a:solidFill>
                  <a:srgbClr val="000066"/>
                </a:solidFill>
              </a:rPr>
              <a:t> </a:t>
            </a:r>
            <a:endParaRPr kumimoji="1" lang="zh-TW" altLang="en-US" dirty="0"/>
          </a:p>
        </p:txBody>
      </p:sp>
      <p:sp>
        <p:nvSpPr>
          <p:cNvPr id="4" name="投影片編號版面配置區 3"/>
          <p:cNvSpPr>
            <a:spLocks noGrp="1"/>
          </p:cNvSpPr>
          <p:nvPr>
            <p:ph type="sldNum" sz="quarter" idx="10"/>
          </p:nvPr>
        </p:nvSpPr>
        <p:spPr/>
        <p:txBody>
          <a:bodyPr/>
          <a:lstStyle/>
          <a:p>
            <a:fld id="{99B26788-9474-D646-AB20-0C733F58CB0C}" type="slidenum">
              <a:rPr lang="zh-TW" altLang="en-US" smtClean="0">
                <a:solidFill>
                  <a:prstClr val="black"/>
                </a:solidFill>
                <a:latin typeface="Calibri"/>
                <a:ea typeface="新細明體"/>
              </a:rPr>
              <a:pPr/>
              <a:t>26</a:t>
            </a:fld>
            <a:endParaRPr lang="zh-TW" altLang="en-US">
              <a:solidFill>
                <a:prstClr val="black"/>
              </a:solidFill>
              <a:latin typeface="Calibri"/>
              <a:ea typeface="新細明體"/>
            </a:endParaRPr>
          </a:p>
        </p:txBody>
      </p:sp>
    </p:spTree>
    <p:extLst>
      <p:ext uri="{BB962C8B-B14F-4D97-AF65-F5344CB8AC3E}">
        <p14:creationId xmlns:p14="http://schemas.microsoft.com/office/powerpoint/2010/main" val="31466020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4034" name="Rectangle 2"/>
          <p:cNvSpPr>
            <a:spLocks noGrp="1" noChangeArrowheads="1"/>
          </p:cNvSpPr>
          <p:nvPr>
            <p:ph type="ctrTitle"/>
          </p:nvPr>
        </p:nvSpPr>
        <p:spPr>
          <a:xfrm>
            <a:off x="1182688" y="1773240"/>
            <a:ext cx="6780212" cy="1470025"/>
          </a:xfrm>
        </p:spPr>
        <p:txBody>
          <a:bodyPr/>
          <a:lstStyle>
            <a:lvl1pPr algn="ctr">
              <a:defRPr sz="4000">
                <a:solidFill>
                  <a:srgbClr val="003300"/>
                </a:solidFill>
              </a:defRPr>
            </a:lvl1pPr>
          </a:lstStyle>
          <a:p>
            <a:r>
              <a:rPr lang="en-US" altLang="zh-TW"/>
              <a:t>Test Title Grid Computing</a:t>
            </a:r>
          </a:p>
        </p:txBody>
      </p:sp>
      <p:sp>
        <p:nvSpPr>
          <p:cNvPr id="44038" name="Rectangle 6"/>
          <p:cNvSpPr>
            <a:spLocks noGrp="1" noChangeArrowheads="1"/>
          </p:cNvSpPr>
          <p:nvPr>
            <p:ph type="subTitle" sz="quarter" idx="1"/>
          </p:nvPr>
        </p:nvSpPr>
        <p:spPr>
          <a:xfrm>
            <a:off x="1182688" y="3716338"/>
            <a:ext cx="6778625" cy="1752600"/>
          </a:xfrm>
        </p:spPr>
        <p:txBody>
          <a:bodyPr/>
          <a:lstStyle>
            <a:lvl1pPr marL="0" indent="0" algn="r">
              <a:buFontTx/>
              <a:buNone/>
              <a:defRPr sz="2000">
                <a:solidFill>
                  <a:schemeClr val="bg1"/>
                </a:solidFill>
              </a:defRPr>
            </a:lvl1pPr>
          </a:lstStyle>
          <a:p>
            <a:r>
              <a:rPr lang="en-US" altLang="zh-TW"/>
              <a:t>Bunny Liang</a:t>
            </a:r>
          </a:p>
          <a:p>
            <a:r>
              <a:rPr lang="en-US" altLang="zh-TW"/>
              <a:t>Academia Sinica</a:t>
            </a:r>
          </a:p>
        </p:txBody>
      </p:sp>
      <p:sp>
        <p:nvSpPr>
          <p:cNvPr id="4" name="Rectangle 6"/>
          <p:cNvSpPr>
            <a:spLocks noGrp="1" noChangeArrowheads="1"/>
          </p:cNvSpPr>
          <p:nvPr>
            <p:ph type="dt" sz="half" idx="10"/>
          </p:nvPr>
        </p:nvSpPr>
        <p:spPr/>
        <p:txBody>
          <a:bodyPr/>
          <a:lstStyle>
            <a:lvl1pPr>
              <a:defRPr/>
            </a:lvl1pPr>
          </a:lstStyle>
          <a:p>
            <a:pPr>
              <a:defRPr/>
            </a:pPr>
            <a:endParaRPr lang="en-US" altLang="zh-TW"/>
          </a:p>
        </p:txBody>
      </p:sp>
      <p:sp>
        <p:nvSpPr>
          <p:cNvPr id="5" name="Rectangle 7"/>
          <p:cNvSpPr>
            <a:spLocks noGrp="1" noChangeArrowheads="1"/>
          </p:cNvSpPr>
          <p:nvPr>
            <p:ph type="ftr" sz="quarter" idx="11"/>
          </p:nvPr>
        </p:nvSpPr>
        <p:spPr/>
        <p:txBody>
          <a:bodyPr/>
          <a:lstStyle>
            <a:lvl1pPr>
              <a:defRPr/>
            </a:lvl1pPr>
          </a:lstStyle>
          <a:p>
            <a:pPr>
              <a:defRPr/>
            </a:pPr>
            <a:endParaRPr lang="en-US" altLang="zh-TW"/>
          </a:p>
        </p:txBody>
      </p:sp>
      <p:sp>
        <p:nvSpPr>
          <p:cNvPr id="6" name="Rectangle 8"/>
          <p:cNvSpPr>
            <a:spLocks noGrp="1" noChangeArrowheads="1"/>
          </p:cNvSpPr>
          <p:nvPr>
            <p:ph type="sldNum" sz="quarter" idx="12"/>
          </p:nvPr>
        </p:nvSpPr>
        <p:spPr/>
        <p:txBody>
          <a:bodyPr/>
          <a:lstStyle>
            <a:lvl1pPr>
              <a:defRPr/>
            </a:lvl1pPr>
          </a:lstStyle>
          <a:p>
            <a:pPr>
              <a:defRPr/>
            </a:pPr>
            <a:fld id="{C5694B5E-04F4-41D5-92FB-86AD378D4450}" type="slidenum">
              <a:rPr lang="en-US" altLang="zh-TW"/>
              <a:pPr>
                <a:defRPr/>
              </a:pPr>
              <a:t>‹#›</a:t>
            </a:fld>
            <a:endParaRPr lang="en-US" altLang="zh-TW"/>
          </a:p>
        </p:txBody>
      </p:sp>
    </p:spTree>
    <p:extLst>
      <p:ext uri="{BB962C8B-B14F-4D97-AF65-F5344CB8AC3E}">
        <p14:creationId xmlns:p14="http://schemas.microsoft.com/office/powerpoint/2010/main" val="25150345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Rectangle 3"/>
          <p:cNvSpPr>
            <a:spLocks noGrp="1" noChangeArrowheads="1"/>
          </p:cNvSpPr>
          <p:nvPr>
            <p:ph type="dt" sz="half" idx="10"/>
          </p:nvPr>
        </p:nvSpPr>
        <p:spPr>
          <a:ln/>
        </p:spPr>
        <p:txBody>
          <a:bodyPr/>
          <a:lstStyle>
            <a:lvl1pPr>
              <a:defRPr/>
            </a:lvl1pPr>
          </a:lstStyle>
          <a:p>
            <a:pPr>
              <a:defRPr/>
            </a:pPr>
            <a:endParaRPr lang="en-US" altLang="zh-TW"/>
          </a:p>
        </p:txBody>
      </p:sp>
      <p:sp>
        <p:nvSpPr>
          <p:cNvPr id="5" name="Rectangle 4"/>
          <p:cNvSpPr>
            <a:spLocks noGrp="1" noChangeArrowheads="1"/>
          </p:cNvSpPr>
          <p:nvPr>
            <p:ph type="ftr" sz="quarter" idx="11"/>
          </p:nvPr>
        </p:nvSpPr>
        <p:spPr>
          <a:ln/>
        </p:spPr>
        <p:txBody>
          <a:bodyPr/>
          <a:lstStyle>
            <a:lvl1pPr>
              <a:defRPr/>
            </a:lvl1pPr>
          </a:lstStyle>
          <a:p>
            <a:pPr>
              <a:defRPr/>
            </a:pPr>
            <a:endParaRPr lang="en-US" altLang="zh-TW"/>
          </a:p>
        </p:txBody>
      </p:sp>
      <p:sp>
        <p:nvSpPr>
          <p:cNvPr id="6" name="Rectangle 5"/>
          <p:cNvSpPr>
            <a:spLocks noGrp="1" noChangeArrowheads="1"/>
          </p:cNvSpPr>
          <p:nvPr>
            <p:ph type="sldNum" sz="quarter" idx="12"/>
          </p:nvPr>
        </p:nvSpPr>
        <p:spPr>
          <a:ln/>
        </p:spPr>
        <p:txBody>
          <a:bodyPr/>
          <a:lstStyle>
            <a:lvl1pPr>
              <a:defRPr/>
            </a:lvl1pPr>
          </a:lstStyle>
          <a:p>
            <a:pPr>
              <a:defRPr/>
            </a:pPr>
            <a:fld id="{50E84710-02D6-435E-BBBD-B783188D2C23}" type="slidenum">
              <a:rPr lang="en-US" altLang="zh-TW"/>
              <a:pPr>
                <a:defRPr/>
              </a:pPr>
              <a:t>‹#›</a:t>
            </a:fld>
            <a:endParaRPr lang="en-US" altLang="zh-TW"/>
          </a:p>
        </p:txBody>
      </p:sp>
    </p:spTree>
    <p:extLst>
      <p:ext uri="{BB962C8B-B14F-4D97-AF65-F5344CB8AC3E}">
        <p14:creationId xmlns:p14="http://schemas.microsoft.com/office/powerpoint/2010/main" val="21317689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634164" y="185740"/>
            <a:ext cx="2058987" cy="5691187"/>
          </a:xfrm>
        </p:spPr>
        <p:txBody>
          <a:bodyPr vert="eaVert"/>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a:xfrm>
            <a:off x="457201" y="185740"/>
            <a:ext cx="6024563" cy="5691187"/>
          </a:xfrm>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Rectangle 3"/>
          <p:cNvSpPr>
            <a:spLocks noGrp="1" noChangeArrowheads="1"/>
          </p:cNvSpPr>
          <p:nvPr>
            <p:ph type="dt" sz="half" idx="10"/>
          </p:nvPr>
        </p:nvSpPr>
        <p:spPr>
          <a:ln/>
        </p:spPr>
        <p:txBody>
          <a:bodyPr/>
          <a:lstStyle>
            <a:lvl1pPr>
              <a:defRPr/>
            </a:lvl1pPr>
          </a:lstStyle>
          <a:p>
            <a:pPr>
              <a:defRPr/>
            </a:pPr>
            <a:endParaRPr lang="en-US" altLang="zh-TW"/>
          </a:p>
        </p:txBody>
      </p:sp>
      <p:sp>
        <p:nvSpPr>
          <p:cNvPr id="5" name="Rectangle 4"/>
          <p:cNvSpPr>
            <a:spLocks noGrp="1" noChangeArrowheads="1"/>
          </p:cNvSpPr>
          <p:nvPr>
            <p:ph type="ftr" sz="quarter" idx="11"/>
          </p:nvPr>
        </p:nvSpPr>
        <p:spPr>
          <a:ln/>
        </p:spPr>
        <p:txBody>
          <a:bodyPr/>
          <a:lstStyle>
            <a:lvl1pPr>
              <a:defRPr/>
            </a:lvl1pPr>
          </a:lstStyle>
          <a:p>
            <a:pPr>
              <a:defRPr/>
            </a:pPr>
            <a:endParaRPr lang="en-US" altLang="zh-TW"/>
          </a:p>
        </p:txBody>
      </p:sp>
      <p:sp>
        <p:nvSpPr>
          <p:cNvPr id="6" name="Rectangle 5"/>
          <p:cNvSpPr>
            <a:spLocks noGrp="1" noChangeArrowheads="1"/>
          </p:cNvSpPr>
          <p:nvPr>
            <p:ph type="sldNum" sz="quarter" idx="12"/>
          </p:nvPr>
        </p:nvSpPr>
        <p:spPr>
          <a:ln/>
        </p:spPr>
        <p:txBody>
          <a:bodyPr/>
          <a:lstStyle>
            <a:lvl1pPr>
              <a:defRPr/>
            </a:lvl1pPr>
          </a:lstStyle>
          <a:p>
            <a:pPr>
              <a:defRPr/>
            </a:pPr>
            <a:fld id="{DE6C3690-2683-4F65-B9C0-2BF202200104}" type="slidenum">
              <a:rPr lang="en-US" altLang="zh-TW"/>
              <a:pPr>
                <a:defRPr/>
              </a:pPr>
              <a:t>‹#›</a:t>
            </a:fld>
            <a:endParaRPr lang="en-US" altLang="zh-TW"/>
          </a:p>
        </p:txBody>
      </p:sp>
    </p:spTree>
    <p:extLst>
      <p:ext uri="{BB962C8B-B14F-4D97-AF65-F5344CB8AC3E}">
        <p14:creationId xmlns:p14="http://schemas.microsoft.com/office/powerpoint/2010/main" val="4446554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1083" name="Shape 1083"/>
          <p:cNvSpPr>
            <a:spLocks noGrp="1"/>
          </p:cNvSpPr>
          <p:nvPr>
            <p:ph type="title"/>
          </p:nvPr>
        </p:nvSpPr>
        <p:spPr>
          <a:xfrm>
            <a:off x="889000" y="177800"/>
            <a:ext cx="7353300" cy="1714500"/>
          </a:xfrm>
          <a:prstGeom prst="rect">
            <a:avLst/>
          </a:prstGeom>
        </p:spPr>
        <p:txBody>
          <a:bodyPr lIns="50800" tIns="50800" rIns="50800" bIns="50800">
            <a:noAutofit/>
          </a:bodyPr>
          <a:lstStyle>
            <a:lvl1pPr algn="ctr" defTabSz="406400">
              <a:defRPr sz="5800">
                <a:solidFill>
                  <a:srgbClr val="000000"/>
                </a:solidFill>
                <a:uFillTx/>
                <a:latin typeface="+mn-lt"/>
                <a:ea typeface="+mn-ea"/>
                <a:cs typeface="+mn-cs"/>
                <a:sym typeface="Gill Sans"/>
              </a:defRPr>
            </a:lvl1pPr>
          </a:lstStyle>
          <a:p>
            <a:pPr lvl="0">
              <a:defRPr sz="1800"/>
            </a:pPr>
            <a:r>
              <a:rPr sz="5800"/>
              <a:t>Title Text</a:t>
            </a:r>
          </a:p>
        </p:txBody>
      </p:sp>
    </p:spTree>
    <p:extLst>
      <p:ext uri="{BB962C8B-B14F-4D97-AF65-F5344CB8AC3E}">
        <p14:creationId xmlns:p14="http://schemas.microsoft.com/office/powerpoint/2010/main" val="926692430"/>
      </p:ext>
    </p:extLst>
  </p:cSld>
  <p:clrMapOvr>
    <a:masterClrMapping/>
  </p:clrMapOvr>
  <p:transition xmlns:p14="http://schemas.microsoft.com/office/powerpoint/2010/mai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idx="1"/>
          </p:nvPr>
        </p:nvSpPr>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Rectangle 3"/>
          <p:cNvSpPr>
            <a:spLocks noGrp="1" noChangeArrowheads="1"/>
          </p:cNvSpPr>
          <p:nvPr>
            <p:ph type="dt" sz="half" idx="10"/>
          </p:nvPr>
        </p:nvSpPr>
        <p:spPr>
          <a:ln/>
        </p:spPr>
        <p:txBody>
          <a:bodyPr/>
          <a:lstStyle>
            <a:lvl1pPr>
              <a:defRPr/>
            </a:lvl1pPr>
          </a:lstStyle>
          <a:p>
            <a:pPr>
              <a:defRPr/>
            </a:pPr>
            <a:endParaRPr lang="en-US" altLang="zh-TW"/>
          </a:p>
        </p:txBody>
      </p:sp>
      <p:sp>
        <p:nvSpPr>
          <p:cNvPr id="5" name="Rectangle 4"/>
          <p:cNvSpPr>
            <a:spLocks noGrp="1" noChangeArrowheads="1"/>
          </p:cNvSpPr>
          <p:nvPr>
            <p:ph type="ftr" sz="quarter" idx="11"/>
          </p:nvPr>
        </p:nvSpPr>
        <p:spPr>
          <a:ln/>
        </p:spPr>
        <p:txBody>
          <a:bodyPr/>
          <a:lstStyle>
            <a:lvl1pPr>
              <a:defRPr/>
            </a:lvl1pPr>
          </a:lstStyle>
          <a:p>
            <a:pPr>
              <a:defRPr/>
            </a:pPr>
            <a:endParaRPr lang="en-US" altLang="zh-TW"/>
          </a:p>
        </p:txBody>
      </p:sp>
      <p:sp>
        <p:nvSpPr>
          <p:cNvPr id="6" name="Rectangle 5"/>
          <p:cNvSpPr>
            <a:spLocks noGrp="1" noChangeArrowheads="1"/>
          </p:cNvSpPr>
          <p:nvPr>
            <p:ph type="sldNum" sz="quarter" idx="12"/>
          </p:nvPr>
        </p:nvSpPr>
        <p:spPr>
          <a:ln/>
        </p:spPr>
        <p:txBody>
          <a:bodyPr/>
          <a:lstStyle>
            <a:lvl1pPr>
              <a:defRPr/>
            </a:lvl1pPr>
          </a:lstStyle>
          <a:p>
            <a:pPr>
              <a:defRPr/>
            </a:pPr>
            <a:fld id="{C6687F11-933E-4C2D-BC79-A720C0E01992}" type="slidenum">
              <a:rPr lang="en-US" altLang="zh-TW"/>
              <a:pPr>
                <a:defRPr/>
              </a:pPr>
              <a:t>‹#›</a:t>
            </a:fld>
            <a:endParaRPr lang="en-US" altLang="zh-TW"/>
          </a:p>
        </p:txBody>
      </p:sp>
    </p:spTree>
    <p:extLst>
      <p:ext uri="{BB962C8B-B14F-4D97-AF65-F5344CB8AC3E}">
        <p14:creationId xmlns:p14="http://schemas.microsoft.com/office/powerpoint/2010/main" val="35695353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區段標題">
    <p:spTree>
      <p:nvGrpSpPr>
        <p:cNvPr id="1" name=""/>
        <p:cNvGrpSpPr/>
        <p:nvPr/>
      </p:nvGrpSpPr>
      <p:grpSpPr>
        <a:xfrm>
          <a:off x="0" y="0"/>
          <a:ext cx="0" cy="0"/>
          <a:chOff x="0" y="0"/>
          <a:chExt cx="0" cy="0"/>
        </a:xfrm>
      </p:grpSpPr>
      <p:sp>
        <p:nvSpPr>
          <p:cNvPr id="2" name="標題 1"/>
          <p:cNvSpPr>
            <a:spLocks noGrp="1"/>
          </p:cNvSpPr>
          <p:nvPr>
            <p:ph type="title"/>
          </p:nvPr>
        </p:nvSpPr>
        <p:spPr>
          <a:xfrm>
            <a:off x="722313" y="4406902"/>
            <a:ext cx="7772400" cy="1362075"/>
          </a:xfrm>
        </p:spPr>
        <p:txBody>
          <a:bodyPr anchor="t"/>
          <a:lstStyle>
            <a:lvl1pPr algn="l">
              <a:defRPr sz="4000" b="1" cap="all"/>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TW" altLang="en-US" smtClean="0"/>
              <a:t>按一下以編輯母片文字樣式</a:t>
            </a:r>
          </a:p>
        </p:txBody>
      </p:sp>
      <p:sp>
        <p:nvSpPr>
          <p:cNvPr id="4" name="Rectangle 3"/>
          <p:cNvSpPr>
            <a:spLocks noGrp="1" noChangeArrowheads="1"/>
          </p:cNvSpPr>
          <p:nvPr>
            <p:ph type="dt" sz="half" idx="10"/>
          </p:nvPr>
        </p:nvSpPr>
        <p:spPr>
          <a:ln/>
        </p:spPr>
        <p:txBody>
          <a:bodyPr/>
          <a:lstStyle>
            <a:lvl1pPr>
              <a:defRPr/>
            </a:lvl1pPr>
          </a:lstStyle>
          <a:p>
            <a:pPr>
              <a:defRPr/>
            </a:pPr>
            <a:endParaRPr lang="en-US" altLang="zh-TW"/>
          </a:p>
        </p:txBody>
      </p:sp>
      <p:sp>
        <p:nvSpPr>
          <p:cNvPr id="5" name="Rectangle 4"/>
          <p:cNvSpPr>
            <a:spLocks noGrp="1" noChangeArrowheads="1"/>
          </p:cNvSpPr>
          <p:nvPr>
            <p:ph type="ftr" sz="quarter" idx="11"/>
          </p:nvPr>
        </p:nvSpPr>
        <p:spPr>
          <a:ln/>
        </p:spPr>
        <p:txBody>
          <a:bodyPr/>
          <a:lstStyle>
            <a:lvl1pPr>
              <a:defRPr/>
            </a:lvl1pPr>
          </a:lstStyle>
          <a:p>
            <a:pPr>
              <a:defRPr/>
            </a:pPr>
            <a:endParaRPr lang="en-US" altLang="zh-TW"/>
          </a:p>
        </p:txBody>
      </p:sp>
      <p:sp>
        <p:nvSpPr>
          <p:cNvPr id="6" name="Rectangle 5"/>
          <p:cNvSpPr>
            <a:spLocks noGrp="1" noChangeArrowheads="1"/>
          </p:cNvSpPr>
          <p:nvPr>
            <p:ph type="sldNum" sz="quarter" idx="12"/>
          </p:nvPr>
        </p:nvSpPr>
        <p:spPr>
          <a:ln/>
        </p:spPr>
        <p:txBody>
          <a:bodyPr/>
          <a:lstStyle>
            <a:lvl1pPr>
              <a:defRPr/>
            </a:lvl1pPr>
          </a:lstStyle>
          <a:p>
            <a:pPr>
              <a:defRPr/>
            </a:pPr>
            <a:fld id="{9A19C829-089C-4EE2-ABB8-1305483C5794}" type="slidenum">
              <a:rPr lang="en-US" altLang="zh-TW"/>
              <a:pPr>
                <a:defRPr/>
              </a:pPr>
              <a:t>‹#›</a:t>
            </a:fld>
            <a:endParaRPr lang="en-US" altLang="zh-TW"/>
          </a:p>
        </p:txBody>
      </p:sp>
    </p:spTree>
    <p:extLst>
      <p:ext uri="{BB962C8B-B14F-4D97-AF65-F5344CB8AC3E}">
        <p14:creationId xmlns:p14="http://schemas.microsoft.com/office/powerpoint/2010/main" val="10233498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sz="half" idx="1"/>
          </p:nvPr>
        </p:nvSpPr>
        <p:spPr>
          <a:xfrm>
            <a:off x="457200" y="1484313"/>
            <a:ext cx="4041775" cy="4392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內容版面配置區 3"/>
          <p:cNvSpPr>
            <a:spLocks noGrp="1"/>
          </p:cNvSpPr>
          <p:nvPr>
            <p:ph sz="half" idx="2"/>
          </p:nvPr>
        </p:nvSpPr>
        <p:spPr>
          <a:xfrm>
            <a:off x="4651376" y="1484313"/>
            <a:ext cx="4041775" cy="4392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Rectangle 3"/>
          <p:cNvSpPr>
            <a:spLocks noGrp="1" noChangeArrowheads="1"/>
          </p:cNvSpPr>
          <p:nvPr>
            <p:ph type="dt" sz="half" idx="10"/>
          </p:nvPr>
        </p:nvSpPr>
        <p:spPr>
          <a:ln/>
        </p:spPr>
        <p:txBody>
          <a:bodyPr/>
          <a:lstStyle>
            <a:lvl1pPr>
              <a:defRPr/>
            </a:lvl1pPr>
          </a:lstStyle>
          <a:p>
            <a:pPr>
              <a:defRPr/>
            </a:pPr>
            <a:endParaRPr lang="en-US" altLang="zh-TW"/>
          </a:p>
        </p:txBody>
      </p:sp>
      <p:sp>
        <p:nvSpPr>
          <p:cNvPr id="6" name="Rectangle 4"/>
          <p:cNvSpPr>
            <a:spLocks noGrp="1" noChangeArrowheads="1"/>
          </p:cNvSpPr>
          <p:nvPr>
            <p:ph type="ftr" sz="quarter" idx="11"/>
          </p:nvPr>
        </p:nvSpPr>
        <p:spPr>
          <a:ln/>
        </p:spPr>
        <p:txBody>
          <a:bodyPr/>
          <a:lstStyle>
            <a:lvl1pPr>
              <a:defRPr/>
            </a:lvl1pPr>
          </a:lstStyle>
          <a:p>
            <a:pPr>
              <a:defRPr/>
            </a:pPr>
            <a:endParaRPr lang="en-US" altLang="zh-TW"/>
          </a:p>
        </p:txBody>
      </p:sp>
      <p:sp>
        <p:nvSpPr>
          <p:cNvPr id="7" name="Rectangle 5"/>
          <p:cNvSpPr>
            <a:spLocks noGrp="1" noChangeArrowheads="1"/>
          </p:cNvSpPr>
          <p:nvPr>
            <p:ph type="sldNum" sz="quarter" idx="12"/>
          </p:nvPr>
        </p:nvSpPr>
        <p:spPr>
          <a:ln/>
        </p:spPr>
        <p:txBody>
          <a:bodyPr/>
          <a:lstStyle>
            <a:lvl1pPr>
              <a:defRPr/>
            </a:lvl1pPr>
          </a:lstStyle>
          <a:p>
            <a:pPr>
              <a:defRPr/>
            </a:pPr>
            <a:fld id="{403C1496-5795-4F80-98F6-CBD9A908AD9C}" type="slidenum">
              <a:rPr lang="en-US" altLang="zh-TW"/>
              <a:pPr>
                <a:defRPr/>
              </a:pPr>
              <a:t>‹#›</a:t>
            </a:fld>
            <a:endParaRPr lang="en-US" altLang="zh-TW"/>
          </a:p>
        </p:txBody>
      </p:sp>
    </p:spTree>
    <p:extLst>
      <p:ext uri="{BB962C8B-B14F-4D97-AF65-F5344CB8AC3E}">
        <p14:creationId xmlns:p14="http://schemas.microsoft.com/office/powerpoint/2010/main" val="37359521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a:xfrm>
            <a:off x="457200" y="274638"/>
            <a:ext cx="8229600" cy="1143000"/>
          </a:xfrm>
        </p:spPr>
        <p:txBody>
          <a:bodyPr/>
          <a:lstStyle>
            <a:lvl1pPr>
              <a:defRPr/>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4" name="內容版面配置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文字版面配置區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6" name="內容版面配置區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7" name="Rectangle 3"/>
          <p:cNvSpPr>
            <a:spLocks noGrp="1" noChangeArrowheads="1"/>
          </p:cNvSpPr>
          <p:nvPr>
            <p:ph type="dt" sz="half" idx="10"/>
          </p:nvPr>
        </p:nvSpPr>
        <p:spPr>
          <a:ln/>
        </p:spPr>
        <p:txBody>
          <a:bodyPr/>
          <a:lstStyle>
            <a:lvl1pPr>
              <a:defRPr/>
            </a:lvl1pPr>
          </a:lstStyle>
          <a:p>
            <a:pPr>
              <a:defRPr/>
            </a:pPr>
            <a:endParaRPr lang="en-US" altLang="zh-TW"/>
          </a:p>
        </p:txBody>
      </p:sp>
      <p:sp>
        <p:nvSpPr>
          <p:cNvPr id="8" name="Rectangle 4"/>
          <p:cNvSpPr>
            <a:spLocks noGrp="1" noChangeArrowheads="1"/>
          </p:cNvSpPr>
          <p:nvPr>
            <p:ph type="ftr" sz="quarter" idx="11"/>
          </p:nvPr>
        </p:nvSpPr>
        <p:spPr>
          <a:ln/>
        </p:spPr>
        <p:txBody>
          <a:bodyPr/>
          <a:lstStyle>
            <a:lvl1pPr>
              <a:defRPr/>
            </a:lvl1pPr>
          </a:lstStyle>
          <a:p>
            <a:pPr>
              <a:defRPr/>
            </a:pPr>
            <a:endParaRPr lang="en-US" altLang="zh-TW"/>
          </a:p>
        </p:txBody>
      </p:sp>
      <p:sp>
        <p:nvSpPr>
          <p:cNvPr id="9" name="Rectangle 5"/>
          <p:cNvSpPr>
            <a:spLocks noGrp="1" noChangeArrowheads="1"/>
          </p:cNvSpPr>
          <p:nvPr>
            <p:ph type="sldNum" sz="quarter" idx="12"/>
          </p:nvPr>
        </p:nvSpPr>
        <p:spPr>
          <a:ln/>
        </p:spPr>
        <p:txBody>
          <a:bodyPr/>
          <a:lstStyle>
            <a:lvl1pPr>
              <a:defRPr/>
            </a:lvl1pPr>
          </a:lstStyle>
          <a:p>
            <a:pPr>
              <a:defRPr/>
            </a:pPr>
            <a:fld id="{E4AA661D-0CE0-45E8-9D3A-EB6E9B983872}" type="slidenum">
              <a:rPr lang="en-US" altLang="zh-TW"/>
              <a:pPr>
                <a:defRPr/>
              </a:pPr>
              <a:t>‹#›</a:t>
            </a:fld>
            <a:endParaRPr lang="en-US" altLang="zh-TW"/>
          </a:p>
        </p:txBody>
      </p:sp>
    </p:spTree>
    <p:extLst>
      <p:ext uri="{BB962C8B-B14F-4D97-AF65-F5344CB8AC3E}">
        <p14:creationId xmlns:p14="http://schemas.microsoft.com/office/powerpoint/2010/main" val="39846369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Rectangle 3"/>
          <p:cNvSpPr>
            <a:spLocks noGrp="1" noChangeArrowheads="1"/>
          </p:cNvSpPr>
          <p:nvPr>
            <p:ph type="dt" sz="half" idx="10"/>
          </p:nvPr>
        </p:nvSpPr>
        <p:spPr>
          <a:ln/>
        </p:spPr>
        <p:txBody>
          <a:bodyPr/>
          <a:lstStyle>
            <a:lvl1pPr>
              <a:defRPr/>
            </a:lvl1pPr>
          </a:lstStyle>
          <a:p>
            <a:pPr>
              <a:defRPr/>
            </a:pPr>
            <a:endParaRPr lang="en-US" altLang="zh-TW"/>
          </a:p>
        </p:txBody>
      </p:sp>
      <p:sp>
        <p:nvSpPr>
          <p:cNvPr id="4" name="Rectangle 4"/>
          <p:cNvSpPr>
            <a:spLocks noGrp="1" noChangeArrowheads="1"/>
          </p:cNvSpPr>
          <p:nvPr>
            <p:ph type="ftr" sz="quarter" idx="11"/>
          </p:nvPr>
        </p:nvSpPr>
        <p:spPr>
          <a:ln/>
        </p:spPr>
        <p:txBody>
          <a:bodyPr/>
          <a:lstStyle>
            <a:lvl1pPr>
              <a:defRPr/>
            </a:lvl1pPr>
          </a:lstStyle>
          <a:p>
            <a:pPr>
              <a:defRPr/>
            </a:pPr>
            <a:endParaRPr lang="en-US" altLang="zh-TW"/>
          </a:p>
        </p:txBody>
      </p:sp>
      <p:sp>
        <p:nvSpPr>
          <p:cNvPr id="5" name="Rectangle 5"/>
          <p:cNvSpPr>
            <a:spLocks noGrp="1" noChangeArrowheads="1"/>
          </p:cNvSpPr>
          <p:nvPr>
            <p:ph type="sldNum" sz="quarter" idx="12"/>
          </p:nvPr>
        </p:nvSpPr>
        <p:spPr>
          <a:ln/>
        </p:spPr>
        <p:txBody>
          <a:bodyPr/>
          <a:lstStyle>
            <a:lvl1pPr>
              <a:defRPr/>
            </a:lvl1pPr>
          </a:lstStyle>
          <a:p>
            <a:pPr>
              <a:defRPr/>
            </a:pPr>
            <a:fld id="{D8E9D1B1-A396-4CA0-B332-9AD0D75BC1CD}" type="slidenum">
              <a:rPr lang="en-US" altLang="zh-TW"/>
              <a:pPr>
                <a:defRPr/>
              </a:pPr>
              <a:t>‹#›</a:t>
            </a:fld>
            <a:endParaRPr lang="en-US" altLang="zh-TW"/>
          </a:p>
        </p:txBody>
      </p:sp>
    </p:spTree>
    <p:extLst>
      <p:ext uri="{BB962C8B-B14F-4D97-AF65-F5344CB8AC3E}">
        <p14:creationId xmlns:p14="http://schemas.microsoft.com/office/powerpoint/2010/main" val="4747038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3"/>
          <p:cNvSpPr>
            <a:spLocks noGrp="1" noChangeArrowheads="1"/>
          </p:cNvSpPr>
          <p:nvPr>
            <p:ph type="dt" sz="half" idx="10"/>
          </p:nvPr>
        </p:nvSpPr>
        <p:spPr>
          <a:ln/>
        </p:spPr>
        <p:txBody>
          <a:bodyPr/>
          <a:lstStyle>
            <a:lvl1pPr>
              <a:defRPr/>
            </a:lvl1pPr>
          </a:lstStyle>
          <a:p>
            <a:pPr>
              <a:defRPr/>
            </a:pPr>
            <a:endParaRPr lang="en-US" altLang="zh-TW"/>
          </a:p>
        </p:txBody>
      </p:sp>
      <p:sp>
        <p:nvSpPr>
          <p:cNvPr id="3" name="Rectangle 4"/>
          <p:cNvSpPr>
            <a:spLocks noGrp="1" noChangeArrowheads="1"/>
          </p:cNvSpPr>
          <p:nvPr>
            <p:ph type="ftr" sz="quarter" idx="11"/>
          </p:nvPr>
        </p:nvSpPr>
        <p:spPr>
          <a:ln/>
        </p:spPr>
        <p:txBody>
          <a:bodyPr/>
          <a:lstStyle>
            <a:lvl1pPr>
              <a:defRPr/>
            </a:lvl1pPr>
          </a:lstStyle>
          <a:p>
            <a:pPr>
              <a:defRPr/>
            </a:pPr>
            <a:endParaRPr lang="en-US" altLang="zh-TW"/>
          </a:p>
        </p:txBody>
      </p:sp>
      <p:sp>
        <p:nvSpPr>
          <p:cNvPr id="4" name="Rectangle 5"/>
          <p:cNvSpPr>
            <a:spLocks noGrp="1" noChangeArrowheads="1"/>
          </p:cNvSpPr>
          <p:nvPr>
            <p:ph type="sldNum" sz="quarter" idx="12"/>
          </p:nvPr>
        </p:nvSpPr>
        <p:spPr>
          <a:ln/>
        </p:spPr>
        <p:txBody>
          <a:bodyPr/>
          <a:lstStyle>
            <a:lvl1pPr>
              <a:defRPr/>
            </a:lvl1pPr>
          </a:lstStyle>
          <a:p>
            <a:pPr>
              <a:defRPr/>
            </a:pPr>
            <a:fld id="{0D64A688-AE01-48E2-BDB9-9E49B0B00BAE}" type="slidenum">
              <a:rPr lang="en-US" altLang="zh-TW"/>
              <a:pPr>
                <a:defRPr/>
              </a:pPr>
              <a:t>‹#›</a:t>
            </a:fld>
            <a:endParaRPr lang="en-US" altLang="zh-TW"/>
          </a:p>
        </p:txBody>
      </p:sp>
    </p:spTree>
    <p:extLst>
      <p:ext uri="{BB962C8B-B14F-4D97-AF65-F5344CB8AC3E}">
        <p14:creationId xmlns:p14="http://schemas.microsoft.com/office/powerpoint/2010/main" val="27419692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457200" y="273050"/>
            <a:ext cx="3008313" cy="1162050"/>
          </a:xfrm>
        </p:spPr>
        <p:txBody>
          <a:bodyPr anchor="b"/>
          <a:lstStyle>
            <a:lvl1pPr algn="l">
              <a:defRPr sz="2000" b="1"/>
            </a:lvl1pPr>
          </a:lstStyle>
          <a:p>
            <a:r>
              <a:rPr lang="zh-TW" altLang="en-US" smtClean="0"/>
              <a:t>按一下以編輯母片標題樣式</a:t>
            </a:r>
            <a:endParaRPr lang="zh-TW" altLang="en-US"/>
          </a:p>
        </p:txBody>
      </p:sp>
      <p:sp>
        <p:nvSpPr>
          <p:cNvPr id="3" name="內容版面配置區 2"/>
          <p:cNvSpPr>
            <a:spLocks noGrp="1"/>
          </p:cNvSpPr>
          <p:nvPr>
            <p:ph idx="1"/>
          </p:nvPr>
        </p:nvSpPr>
        <p:spPr>
          <a:xfrm>
            <a:off x="3575051"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文字版面配置區 3"/>
          <p:cNvSpPr>
            <a:spLocks noGrp="1"/>
          </p:cNvSpPr>
          <p:nvPr>
            <p:ph type="body" sz="half" idx="2"/>
          </p:nvPr>
        </p:nvSpPr>
        <p:spPr>
          <a:xfrm>
            <a:off x="457200"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Rectangle 3"/>
          <p:cNvSpPr>
            <a:spLocks noGrp="1" noChangeArrowheads="1"/>
          </p:cNvSpPr>
          <p:nvPr>
            <p:ph type="dt" sz="half" idx="10"/>
          </p:nvPr>
        </p:nvSpPr>
        <p:spPr>
          <a:ln/>
        </p:spPr>
        <p:txBody>
          <a:bodyPr/>
          <a:lstStyle>
            <a:lvl1pPr>
              <a:defRPr/>
            </a:lvl1pPr>
          </a:lstStyle>
          <a:p>
            <a:pPr>
              <a:defRPr/>
            </a:pPr>
            <a:endParaRPr lang="en-US" altLang="zh-TW"/>
          </a:p>
        </p:txBody>
      </p:sp>
      <p:sp>
        <p:nvSpPr>
          <p:cNvPr id="6" name="Rectangle 4"/>
          <p:cNvSpPr>
            <a:spLocks noGrp="1" noChangeArrowheads="1"/>
          </p:cNvSpPr>
          <p:nvPr>
            <p:ph type="ftr" sz="quarter" idx="11"/>
          </p:nvPr>
        </p:nvSpPr>
        <p:spPr>
          <a:ln/>
        </p:spPr>
        <p:txBody>
          <a:bodyPr/>
          <a:lstStyle>
            <a:lvl1pPr>
              <a:defRPr/>
            </a:lvl1pPr>
          </a:lstStyle>
          <a:p>
            <a:pPr>
              <a:defRPr/>
            </a:pPr>
            <a:endParaRPr lang="en-US" altLang="zh-TW"/>
          </a:p>
        </p:txBody>
      </p:sp>
      <p:sp>
        <p:nvSpPr>
          <p:cNvPr id="7" name="Rectangle 5"/>
          <p:cNvSpPr>
            <a:spLocks noGrp="1" noChangeArrowheads="1"/>
          </p:cNvSpPr>
          <p:nvPr>
            <p:ph type="sldNum" sz="quarter" idx="12"/>
          </p:nvPr>
        </p:nvSpPr>
        <p:spPr>
          <a:ln/>
        </p:spPr>
        <p:txBody>
          <a:bodyPr/>
          <a:lstStyle>
            <a:lvl1pPr>
              <a:defRPr/>
            </a:lvl1pPr>
          </a:lstStyle>
          <a:p>
            <a:pPr>
              <a:defRPr/>
            </a:pPr>
            <a:fld id="{8FA8F7BE-23A1-41B0-8C9F-F8704F1B797E}" type="slidenum">
              <a:rPr lang="en-US" altLang="zh-TW"/>
              <a:pPr>
                <a:defRPr/>
              </a:pPr>
              <a:t>‹#›</a:t>
            </a:fld>
            <a:endParaRPr lang="en-US" altLang="zh-TW"/>
          </a:p>
        </p:txBody>
      </p:sp>
    </p:spTree>
    <p:extLst>
      <p:ext uri="{BB962C8B-B14F-4D97-AF65-F5344CB8AC3E}">
        <p14:creationId xmlns:p14="http://schemas.microsoft.com/office/powerpoint/2010/main" val="31497112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1792288" y="4800600"/>
            <a:ext cx="5486400" cy="566738"/>
          </a:xfrm>
        </p:spPr>
        <p:txBody>
          <a:bodyPr anchor="b"/>
          <a:lstStyle>
            <a:lvl1pPr algn="l">
              <a:defRPr sz="2000" b="1"/>
            </a:lvl1pPr>
          </a:lstStyle>
          <a:p>
            <a:r>
              <a:rPr lang="zh-TW" altLang="en-US" smtClean="0"/>
              <a:t>按一下以編輯母片標題樣式</a:t>
            </a:r>
            <a:endParaRPr lang="zh-TW" altLang="en-US"/>
          </a:p>
        </p:txBody>
      </p:sp>
      <p:sp>
        <p:nvSpPr>
          <p:cNvPr id="3" name="圖片版面配置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TW" altLang="en-US" noProof="0" smtClean="0"/>
          </a:p>
        </p:txBody>
      </p:sp>
      <p:sp>
        <p:nvSpPr>
          <p:cNvPr id="4" name="文字版面配置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Rectangle 3"/>
          <p:cNvSpPr>
            <a:spLocks noGrp="1" noChangeArrowheads="1"/>
          </p:cNvSpPr>
          <p:nvPr>
            <p:ph type="dt" sz="half" idx="10"/>
          </p:nvPr>
        </p:nvSpPr>
        <p:spPr>
          <a:ln/>
        </p:spPr>
        <p:txBody>
          <a:bodyPr/>
          <a:lstStyle>
            <a:lvl1pPr>
              <a:defRPr/>
            </a:lvl1pPr>
          </a:lstStyle>
          <a:p>
            <a:pPr>
              <a:defRPr/>
            </a:pPr>
            <a:endParaRPr lang="en-US" altLang="zh-TW"/>
          </a:p>
        </p:txBody>
      </p:sp>
      <p:sp>
        <p:nvSpPr>
          <p:cNvPr id="6" name="Rectangle 4"/>
          <p:cNvSpPr>
            <a:spLocks noGrp="1" noChangeArrowheads="1"/>
          </p:cNvSpPr>
          <p:nvPr>
            <p:ph type="ftr" sz="quarter" idx="11"/>
          </p:nvPr>
        </p:nvSpPr>
        <p:spPr>
          <a:ln/>
        </p:spPr>
        <p:txBody>
          <a:bodyPr/>
          <a:lstStyle>
            <a:lvl1pPr>
              <a:defRPr/>
            </a:lvl1pPr>
          </a:lstStyle>
          <a:p>
            <a:pPr>
              <a:defRPr/>
            </a:pPr>
            <a:endParaRPr lang="en-US" altLang="zh-TW"/>
          </a:p>
        </p:txBody>
      </p:sp>
      <p:sp>
        <p:nvSpPr>
          <p:cNvPr id="7" name="Rectangle 5"/>
          <p:cNvSpPr>
            <a:spLocks noGrp="1" noChangeArrowheads="1"/>
          </p:cNvSpPr>
          <p:nvPr>
            <p:ph type="sldNum" sz="quarter" idx="12"/>
          </p:nvPr>
        </p:nvSpPr>
        <p:spPr>
          <a:ln/>
        </p:spPr>
        <p:txBody>
          <a:bodyPr/>
          <a:lstStyle>
            <a:lvl1pPr>
              <a:defRPr/>
            </a:lvl1pPr>
          </a:lstStyle>
          <a:p>
            <a:pPr>
              <a:defRPr/>
            </a:pPr>
            <a:fld id="{0949BCF6-B15B-4204-8E20-08CF5A2F8E72}" type="slidenum">
              <a:rPr lang="en-US" altLang="zh-TW"/>
              <a:pPr>
                <a:defRPr/>
              </a:pPr>
              <a:t>‹#›</a:t>
            </a:fld>
            <a:endParaRPr lang="en-US" altLang="zh-TW"/>
          </a:p>
        </p:txBody>
      </p:sp>
    </p:spTree>
    <p:extLst>
      <p:ext uri="{BB962C8B-B14F-4D97-AF65-F5344CB8AC3E}">
        <p14:creationId xmlns:p14="http://schemas.microsoft.com/office/powerpoint/2010/main" val="133183078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514475" y="185738"/>
            <a:ext cx="6446838" cy="939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zh-TW" smtClean="0"/>
              <a:t>Test Title Is Usually Long</a:t>
            </a:r>
          </a:p>
        </p:txBody>
      </p:sp>
      <p:sp>
        <p:nvSpPr>
          <p:cNvPr id="43011" name="Rectangle 3"/>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rgbClr val="000000"/>
                </a:solidFill>
                <a:latin typeface="Arial" charset="0"/>
                <a:ea typeface="新細明體" charset="-120"/>
              </a:defRPr>
            </a:lvl1pPr>
          </a:lstStyle>
          <a:p>
            <a:pPr defTabSz="914400" fontAlgn="base">
              <a:spcBef>
                <a:spcPct val="0"/>
              </a:spcBef>
              <a:spcAft>
                <a:spcPct val="0"/>
              </a:spcAft>
              <a:defRPr/>
            </a:pPr>
            <a:endParaRPr kumimoji="1" lang="en-US" altLang="zh-TW"/>
          </a:p>
        </p:txBody>
      </p:sp>
      <p:sp>
        <p:nvSpPr>
          <p:cNvPr id="43012" name="Rectangle 4"/>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rgbClr val="000000"/>
                </a:solidFill>
                <a:latin typeface="Arial" charset="0"/>
                <a:ea typeface="新細明體" charset="-120"/>
              </a:defRPr>
            </a:lvl1pPr>
          </a:lstStyle>
          <a:p>
            <a:pPr defTabSz="914400" fontAlgn="base">
              <a:spcBef>
                <a:spcPct val="0"/>
              </a:spcBef>
              <a:spcAft>
                <a:spcPct val="0"/>
              </a:spcAft>
              <a:defRPr/>
            </a:pPr>
            <a:endParaRPr kumimoji="1" lang="en-US" altLang="zh-TW"/>
          </a:p>
        </p:txBody>
      </p:sp>
      <p:sp>
        <p:nvSpPr>
          <p:cNvPr id="43013" name="Rectangle 5"/>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rgbClr val="000000"/>
                </a:solidFill>
                <a:latin typeface="Arial" charset="0"/>
                <a:ea typeface="新細明體" charset="-120"/>
              </a:defRPr>
            </a:lvl1pPr>
          </a:lstStyle>
          <a:p>
            <a:pPr defTabSz="914400" fontAlgn="base">
              <a:spcBef>
                <a:spcPct val="0"/>
              </a:spcBef>
              <a:spcAft>
                <a:spcPct val="0"/>
              </a:spcAft>
              <a:defRPr/>
            </a:pPr>
            <a:fld id="{38555088-605D-40BC-A817-D37DAF5800BB}" type="slidenum">
              <a:rPr kumimoji="1" lang="en-US" altLang="zh-TW"/>
              <a:pPr defTabSz="914400" fontAlgn="base">
                <a:spcBef>
                  <a:spcPct val="0"/>
                </a:spcBef>
                <a:spcAft>
                  <a:spcPct val="0"/>
                </a:spcAft>
                <a:defRPr/>
              </a:pPr>
              <a:t>‹#›</a:t>
            </a:fld>
            <a:endParaRPr kumimoji="1" lang="en-US" altLang="zh-TW"/>
          </a:p>
        </p:txBody>
      </p:sp>
      <p:sp>
        <p:nvSpPr>
          <p:cNvPr id="1030" name="Rectangle 6"/>
          <p:cNvSpPr>
            <a:spLocks noGrp="1" noChangeArrowheads="1"/>
          </p:cNvSpPr>
          <p:nvPr>
            <p:ph type="body" idx="1"/>
          </p:nvPr>
        </p:nvSpPr>
        <p:spPr bwMode="auto">
          <a:xfrm>
            <a:off x="457200" y="1484313"/>
            <a:ext cx="8235950" cy="43926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zh-TW" smtClean="0"/>
              <a:t>Level 1 – first point of slide</a:t>
            </a:r>
          </a:p>
          <a:p>
            <a:pPr lvl="1"/>
            <a:r>
              <a:rPr lang="en-US" altLang="zh-TW" smtClean="0"/>
              <a:t> Level 2</a:t>
            </a:r>
          </a:p>
          <a:p>
            <a:pPr lvl="2"/>
            <a:r>
              <a:rPr lang="en-US" altLang="zh-TW" smtClean="0"/>
              <a:t>Level 3</a:t>
            </a:r>
          </a:p>
          <a:p>
            <a:pPr lvl="3"/>
            <a:r>
              <a:rPr lang="en-US" altLang="zh-TW" smtClean="0"/>
              <a:t>Level 4</a:t>
            </a:r>
          </a:p>
          <a:p>
            <a:pPr lvl="4"/>
            <a:endParaRPr lang="en-US" altLang="zh-TW" smtClean="0"/>
          </a:p>
        </p:txBody>
      </p:sp>
    </p:spTree>
    <p:extLst>
      <p:ext uri="{BB962C8B-B14F-4D97-AF65-F5344CB8AC3E}">
        <p14:creationId xmlns:p14="http://schemas.microsoft.com/office/powerpoint/2010/main" val="215932511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rtl="0" eaLnBrk="0" fontAlgn="base" hangingPunct="0">
        <a:spcBef>
          <a:spcPct val="0"/>
        </a:spcBef>
        <a:spcAft>
          <a:spcPct val="0"/>
        </a:spcAft>
        <a:defRPr kumimoji="1" sz="3600" b="1">
          <a:solidFill>
            <a:srgbClr val="990000"/>
          </a:solidFill>
          <a:latin typeface="+mj-lt"/>
          <a:ea typeface="+mj-ea"/>
          <a:cs typeface="標楷體" pitchFamily="-1" charset="-120"/>
        </a:defRPr>
      </a:lvl1pPr>
      <a:lvl2pPr algn="l" rtl="0" eaLnBrk="0" fontAlgn="base" hangingPunct="0">
        <a:spcBef>
          <a:spcPct val="0"/>
        </a:spcBef>
        <a:spcAft>
          <a:spcPct val="0"/>
        </a:spcAft>
        <a:defRPr kumimoji="1" sz="3600" b="1">
          <a:solidFill>
            <a:srgbClr val="990000"/>
          </a:solidFill>
          <a:latin typeface="Tahoma" pitchFamily="34" charset="0"/>
          <a:ea typeface="標楷體" pitchFamily="65" charset="-120"/>
          <a:cs typeface="標楷體" pitchFamily="-1" charset="-120"/>
        </a:defRPr>
      </a:lvl2pPr>
      <a:lvl3pPr algn="l" rtl="0" eaLnBrk="0" fontAlgn="base" hangingPunct="0">
        <a:spcBef>
          <a:spcPct val="0"/>
        </a:spcBef>
        <a:spcAft>
          <a:spcPct val="0"/>
        </a:spcAft>
        <a:defRPr kumimoji="1" sz="3600" b="1">
          <a:solidFill>
            <a:srgbClr val="990000"/>
          </a:solidFill>
          <a:latin typeface="Tahoma" pitchFamily="34" charset="0"/>
          <a:ea typeface="標楷體" pitchFamily="65" charset="-120"/>
          <a:cs typeface="標楷體" pitchFamily="-1" charset="-120"/>
        </a:defRPr>
      </a:lvl3pPr>
      <a:lvl4pPr algn="l" rtl="0" eaLnBrk="0" fontAlgn="base" hangingPunct="0">
        <a:spcBef>
          <a:spcPct val="0"/>
        </a:spcBef>
        <a:spcAft>
          <a:spcPct val="0"/>
        </a:spcAft>
        <a:defRPr kumimoji="1" sz="3600" b="1">
          <a:solidFill>
            <a:srgbClr val="990000"/>
          </a:solidFill>
          <a:latin typeface="Tahoma" pitchFamily="34" charset="0"/>
          <a:ea typeface="標楷體" pitchFamily="65" charset="-120"/>
          <a:cs typeface="標楷體" pitchFamily="-1" charset="-120"/>
        </a:defRPr>
      </a:lvl4pPr>
      <a:lvl5pPr algn="l" rtl="0" eaLnBrk="0" fontAlgn="base" hangingPunct="0">
        <a:spcBef>
          <a:spcPct val="0"/>
        </a:spcBef>
        <a:spcAft>
          <a:spcPct val="0"/>
        </a:spcAft>
        <a:defRPr kumimoji="1" sz="3600" b="1">
          <a:solidFill>
            <a:srgbClr val="990000"/>
          </a:solidFill>
          <a:latin typeface="Tahoma" pitchFamily="34" charset="0"/>
          <a:ea typeface="標楷體" pitchFamily="65" charset="-120"/>
          <a:cs typeface="標楷體" pitchFamily="-1" charset="-120"/>
        </a:defRPr>
      </a:lvl5pPr>
      <a:lvl6pPr marL="457200" algn="l" rtl="0" fontAlgn="base">
        <a:spcBef>
          <a:spcPct val="0"/>
        </a:spcBef>
        <a:spcAft>
          <a:spcPct val="0"/>
        </a:spcAft>
        <a:defRPr kumimoji="1" sz="3600" b="1">
          <a:solidFill>
            <a:srgbClr val="990000"/>
          </a:solidFill>
          <a:latin typeface="Tahoma" pitchFamily="34" charset="0"/>
          <a:ea typeface="標楷體" pitchFamily="65" charset="-120"/>
        </a:defRPr>
      </a:lvl6pPr>
      <a:lvl7pPr marL="914400" algn="l" rtl="0" fontAlgn="base">
        <a:spcBef>
          <a:spcPct val="0"/>
        </a:spcBef>
        <a:spcAft>
          <a:spcPct val="0"/>
        </a:spcAft>
        <a:defRPr kumimoji="1" sz="3600" b="1">
          <a:solidFill>
            <a:srgbClr val="990000"/>
          </a:solidFill>
          <a:latin typeface="Tahoma" pitchFamily="34" charset="0"/>
          <a:ea typeface="標楷體" pitchFamily="65" charset="-120"/>
        </a:defRPr>
      </a:lvl7pPr>
      <a:lvl8pPr marL="1371600" algn="l" rtl="0" fontAlgn="base">
        <a:spcBef>
          <a:spcPct val="0"/>
        </a:spcBef>
        <a:spcAft>
          <a:spcPct val="0"/>
        </a:spcAft>
        <a:defRPr kumimoji="1" sz="3600" b="1">
          <a:solidFill>
            <a:srgbClr val="990000"/>
          </a:solidFill>
          <a:latin typeface="Tahoma" pitchFamily="34" charset="0"/>
          <a:ea typeface="標楷體" pitchFamily="65" charset="-120"/>
        </a:defRPr>
      </a:lvl8pPr>
      <a:lvl9pPr marL="1828800" algn="l" rtl="0" fontAlgn="base">
        <a:spcBef>
          <a:spcPct val="0"/>
        </a:spcBef>
        <a:spcAft>
          <a:spcPct val="0"/>
        </a:spcAft>
        <a:defRPr kumimoji="1" sz="3600" b="1">
          <a:solidFill>
            <a:srgbClr val="990000"/>
          </a:solidFill>
          <a:latin typeface="Tahoma" pitchFamily="34" charset="0"/>
          <a:ea typeface="標楷體" pitchFamily="65" charset="-120"/>
        </a:defRPr>
      </a:lvl9pPr>
    </p:titleStyle>
    <p:bodyStyle>
      <a:lvl1pPr marL="342900" indent="-342900" algn="l" rtl="0" eaLnBrk="0" fontAlgn="base" hangingPunct="0">
        <a:spcBef>
          <a:spcPct val="20000"/>
        </a:spcBef>
        <a:spcAft>
          <a:spcPct val="0"/>
        </a:spcAft>
        <a:buClr>
          <a:srgbClr val="0000FF"/>
        </a:buClr>
        <a:buChar char="•"/>
        <a:defRPr kumimoji="1" sz="3000">
          <a:solidFill>
            <a:srgbClr val="000066"/>
          </a:solidFill>
          <a:latin typeface="+mn-lt"/>
          <a:ea typeface="+mn-ea"/>
          <a:cs typeface="標楷體" pitchFamily="-1" charset="-120"/>
        </a:defRPr>
      </a:lvl1pPr>
      <a:lvl2pPr marL="742950" indent="-285750" algn="l" rtl="0" eaLnBrk="0" fontAlgn="base" hangingPunct="0">
        <a:spcBef>
          <a:spcPct val="20000"/>
        </a:spcBef>
        <a:spcAft>
          <a:spcPct val="0"/>
        </a:spcAft>
        <a:buClr>
          <a:srgbClr val="00CC00"/>
        </a:buClr>
        <a:buChar char="•"/>
        <a:defRPr kumimoji="1" sz="2600">
          <a:solidFill>
            <a:srgbClr val="003300"/>
          </a:solidFill>
          <a:latin typeface="+mn-lt"/>
          <a:ea typeface="+mn-ea"/>
          <a:cs typeface="標楷體" pitchFamily="-1" charset="-120"/>
        </a:defRPr>
      </a:lvl2pPr>
      <a:lvl3pPr marL="1143000" indent="-228600" algn="l" rtl="0" eaLnBrk="0" fontAlgn="base" hangingPunct="0">
        <a:spcBef>
          <a:spcPct val="20000"/>
        </a:spcBef>
        <a:spcAft>
          <a:spcPct val="0"/>
        </a:spcAft>
        <a:buClr>
          <a:srgbClr val="FF9933"/>
        </a:buClr>
        <a:buChar char="•"/>
        <a:defRPr kumimoji="1" sz="2300">
          <a:solidFill>
            <a:srgbClr val="000066"/>
          </a:solidFill>
          <a:latin typeface="+mn-lt"/>
          <a:ea typeface="+mn-ea"/>
          <a:cs typeface="標楷體" pitchFamily="-1" charset="-120"/>
        </a:defRPr>
      </a:lvl3pPr>
      <a:lvl4pPr marL="1600200" indent="-228600" algn="l" rtl="0" eaLnBrk="0" fontAlgn="base" hangingPunct="0">
        <a:spcBef>
          <a:spcPct val="20000"/>
        </a:spcBef>
        <a:spcAft>
          <a:spcPct val="0"/>
        </a:spcAft>
        <a:buClr>
          <a:srgbClr val="FF9933"/>
        </a:buClr>
        <a:buChar char="•"/>
        <a:defRPr kumimoji="1" sz="2000">
          <a:solidFill>
            <a:schemeClr val="tx1"/>
          </a:solidFill>
          <a:latin typeface="+mn-lt"/>
          <a:ea typeface="+mn-ea"/>
          <a:cs typeface="標楷體" pitchFamily="-1" charset="-120"/>
        </a:defRPr>
      </a:lvl4pPr>
      <a:lvl5pPr marL="2057400" indent="-228600" algn="l" rtl="0" eaLnBrk="0" fontAlgn="base" hangingPunct="0">
        <a:spcBef>
          <a:spcPct val="20000"/>
        </a:spcBef>
        <a:spcAft>
          <a:spcPct val="0"/>
        </a:spcAft>
        <a:buClr>
          <a:srgbClr val="FF9933"/>
        </a:buClr>
        <a:buChar char="•"/>
        <a:defRPr kumimoji="1" sz="2000">
          <a:solidFill>
            <a:schemeClr val="tx1"/>
          </a:solidFill>
          <a:latin typeface="+mn-lt"/>
          <a:ea typeface="+mn-ea"/>
          <a:cs typeface="標楷體" pitchFamily="-1" charset="-120"/>
        </a:defRPr>
      </a:lvl5pPr>
      <a:lvl6pPr marL="2514600" indent="-228600" algn="l" rtl="0" fontAlgn="base">
        <a:spcBef>
          <a:spcPct val="20000"/>
        </a:spcBef>
        <a:spcAft>
          <a:spcPct val="0"/>
        </a:spcAft>
        <a:buClr>
          <a:srgbClr val="FF9933"/>
        </a:buClr>
        <a:buChar char="•"/>
        <a:defRPr kumimoji="1" sz="2000">
          <a:solidFill>
            <a:schemeClr val="tx1"/>
          </a:solidFill>
          <a:latin typeface="+mn-lt"/>
          <a:ea typeface="+mn-ea"/>
        </a:defRPr>
      </a:lvl6pPr>
      <a:lvl7pPr marL="2971800" indent="-228600" algn="l" rtl="0" fontAlgn="base">
        <a:spcBef>
          <a:spcPct val="20000"/>
        </a:spcBef>
        <a:spcAft>
          <a:spcPct val="0"/>
        </a:spcAft>
        <a:buClr>
          <a:srgbClr val="FF9933"/>
        </a:buClr>
        <a:buChar char="•"/>
        <a:defRPr kumimoji="1" sz="2000">
          <a:solidFill>
            <a:schemeClr val="tx1"/>
          </a:solidFill>
          <a:latin typeface="+mn-lt"/>
          <a:ea typeface="+mn-ea"/>
        </a:defRPr>
      </a:lvl7pPr>
      <a:lvl8pPr marL="3429000" indent="-228600" algn="l" rtl="0" fontAlgn="base">
        <a:spcBef>
          <a:spcPct val="20000"/>
        </a:spcBef>
        <a:spcAft>
          <a:spcPct val="0"/>
        </a:spcAft>
        <a:buClr>
          <a:srgbClr val="FF9933"/>
        </a:buClr>
        <a:buChar char="•"/>
        <a:defRPr kumimoji="1" sz="2000">
          <a:solidFill>
            <a:schemeClr val="tx1"/>
          </a:solidFill>
          <a:latin typeface="+mn-lt"/>
          <a:ea typeface="+mn-ea"/>
        </a:defRPr>
      </a:lvl8pPr>
      <a:lvl9pPr marL="3886200" indent="-228600" algn="l" rtl="0" fontAlgn="base">
        <a:spcBef>
          <a:spcPct val="20000"/>
        </a:spcBef>
        <a:spcAft>
          <a:spcPct val="0"/>
        </a:spcAft>
        <a:buClr>
          <a:srgbClr val="FF9933"/>
        </a:buClr>
        <a:buChar char="•"/>
        <a:defRPr kumimoji="1" sz="2000">
          <a:solidFill>
            <a:schemeClr val="tx1"/>
          </a:solidFill>
          <a:latin typeface="+mn-lt"/>
          <a:ea typeface="+mn-ea"/>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e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e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4.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5.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20.xml.rels><?xml version="1.0" encoding="UTF-8" standalone="yes"?>
<Relationships xmlns="http://schemas.openxmlformats.org/package/2006/relationships"><Relationship Id="rId9" Type="http://schemas.openxmlformats.org/officeDocument/2006/relationships/image" Target="../media/image22.jpeg"/><Relationship Id="rId20" Type="http://schemas.openxmlformats.org/officeDocument/2006/relationships/image" Target="../media/image33.jpeg"/><Relationship Id="rId10" Type="http://schemas.openxmlformats.org/officeDocument/2006/relationships/image" Target="../media/image23.jpeg"/><Relationship Id="rId11" Type="http://schemas.openxmlformats.org/officeDocument/2006/relationships/image" Target="../media/image24.jpeg"/><Relationship Id="rId12" Type="http://schemas.openxmlformats.org/officeDocument/2006/relationships/image" Target="../media/image25.jpeg"/><Relationship Id="rId13" Type="http://schemas.openxmlformats.org/officeDocument/2006/relationships/image" Target="../media/image26.jpeg"/><Relationship Id="rId14" Type="http://schemas.openxmlformats.org/officeDocument/2006/relationships/image" Target="../media/image27.jpeg"/><Relationship Id="rId15" Type="http://schemas.openxmlformats.org/officeDocument/2006/relationships/image" Target="../media/image28.jpeg"/><Relationship Id="rId16" Type="http://schemas.openxmlformats.org/officeDocument/2006/relationships/image" Target="../media/image29.jpeg"/><Relationship Id="rId17" Type="http://schemas.openxmlformats.org/officeDocument/2006/relationships/image" Target="../media/image30.png"/><Relationship Id="rId18" Type="http://schemas.openxmlformats.org/officeDocument/2006/relationships/image" Target="../media/image31.jpeg"/><Relationship Id="rId19" Type="http://schemas.openxmlformats.org/officeDocument/2006/relationships/image" Target="../media/image32.jpeg"/><Relationship Id="rId1" Type="http://schemas.openxmlformats.org/officeDocument/2006/relationships/slideLayout" Target="../slideLayouts/slideLayout7.xml"/><Relationship Id="rId2" Type="http://schemas.openxmlformats.org/officeDocument/2006/relationships/notesSlide" Target="../notesSlides/notesSlide6.xml"/><Relationship Id="rId3" Type="http://schemas.openxmlformats.org/officeDocument/2006/relationships/hyperlink" Target="http://lhcone.net/" TargetMode="External"/><Relationship Id="rId4" Type="http://schemas.openxmlformats.org/officeDocument/2006/relationships/image" Target="../media/image17.jpeg"/><Relationship Id="rId5" Type="http://schemas.openxmlformats.org/officeDocument/2006/relationships/image" Target="../media/image18.jpeg"/><Relationship Id="rId6" Type="http://schemas.openxmlformats.org/officeDocument/2006/relationships/image" Target="../media/image19.jpeg"/><Relationship Id="rId7" Type="http://schemas.openxmlformats.org/officeDocument/2006/relationships/image" Target="../media/image20.jpeg"/><Relationship Id="rId8" Type="http://schemas.openxmlformats.org/officeDocument/2006/relationships/image" Target="../media/image21.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4.jpeg"/><Relationship Id="rId3" Type="http://schemas.openxmlformats.org/officeDocument/2006/relationships/image" Target="../media/image35.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1" Type="http://schemas.openxmlformats.org/officeDocument/2006/relationships/image" Target="../media/image42.gif"/><Relationship Id="rId12" Type="http://schemas.openxmlformats.org/officeDocument/2006/relationships/image" Target="../media/image43.png"/><Relationship Id="rId1" Type="http://schemas.microsoft.com/office/2007/relationships/media" Target="../media/media1.avi"/><Relationship Id="rId2" Type="http://schemas.openxmlformats.org/officeDocument/2006/relationships/video" Target="../media/media1.avi"/><Relationship Id="rId3" Type="http://schemas.openxmlformats.org/officeDocument/2006/relationships/slideLayout" Target="../slideLayouts/slideLayout2.xml"/><Relationship Id="rId4" Type="http://schemas.openxmlformats.org/officeDocument/2006/relationships/notesSlide" Target="../notesSlides/notesSlide9.xml"/><Relationship Id="rId5" Type="http://schemas.openxmlformats.org/officeDocument/2006/relationships/image" Target="../media/image36.tiff"/><Relationship Id="rId6" Type="http://schemas.openxmlformats.org/officeDocument/2006/relationships/image" Target="../media/image37.tiff"/><Relationship Id="rId7" Type="http://schemas.openxmlformats.org/officeDocument/2006/relationships/image" Target="../media/image38.png"/><Relationship Id="rId8" Type="http://schemas.openxmlformats.org/officeDocument/2006/relationships/image" Target="../media/image39.png"/><Relationship Id="rId9" Type="http://schemas.openxmlformats.org/officeDocument/2006/relationships/image" Target="../media/image40.gif"/><Relationship Id="rId10" Type="http://schemas.openxmlformats.org/officeDocument/2006/relationships/image" Target="../media/image41.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4.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5.png"/><Relationship Id="rId3" Type="http://schemas.openxmlformats.org/officeDocument/2006/relationships/image" Target="../media/image46.png"/></Relationships>
</file>

<file path=ppt/slides/_rels/slide29.xml.rels><?xml version="1.0" encoding="UTF-8" standalone="yes"?>
<Relationships xmlns="http://schemas.openxmlformats.org/package/2006/relationships"><Relationship Id="rId3" Type="http://schemas.openxmlformats.org/officeDocument/2006/relationships/image" Target="../media/image47.png"/><Relationship Id="rId4" Type="http://schemas.openxmlformats.org/officeDocument/2006/relationships/image" Target="../media/image48.png"/><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png"/><Relationship Id="rId5" Type="http://schemas.openxmlformats.org/officeDocument/2006/relationships/chart" Target="../charts/chart1.xml"/><Relationship Id="rId6" Type="http://schemas.openxmlformats.org/officeDocument/2006/relationships/image" Target="../media/image6.png"/><Relationship Id="rId1" Type="http://schemas.openxmlformats.org/officeDocument/2006/relationships/slideLayout" Target="../slideLayouts/slideLayout6.xml"/><Relationship Id="rId2" Type="http://schemas.openxmlformats.org/officeDocument/2006/relationships/notesSlide" Target="../notesSlides/notesSlide1.xml"/></Relationships>
</file>

<file path=ppt/slides/_rels/slide30.xml.rels><?xml version="1.0" encoding="UTF-8" standalone="yes"?>
<Relationships xmlns="http://schemas.openxmlformats.org/package/2006/relationships"><Relationship Id="rId3" Type="http://schemas.openxmlformats.org/officeDocument/2006/relationships/image" Target="../media/image49.png"/><Relationship Id="rId4" Type="http://schemas.openxmlformats.org/officeDocument/2006/relationships/image" Target="../media/image50.png"/><Relationship Id="rId5" Type="http://schemas.openxmlformats.org/officeDocument/2006/relationships/image" Target="../media/image51.png"/><Relationship Id="rId6" Type="http://schemas.openxmlformats.org/officeDocument/2006/relationships/image" Target="../media/image41.png"/><Relationship Id="rId7" Type="http://schemas.openxmlformats.org/officeDocument/2006/relationships/image" Target="../media/image52.png"/><Relationship Id="rId1" Type="http://schemas.openxmlformats.org/officeDocument/2006/relationships/slideLayout" Target="../slideLayouts/slideLayout6.xml"/><Relationship Id="rId2" Type="http://schemas.openxmlformats.org/officeDocument/2006/relationships/notesSlide" Target="../notesSlides/notesSlide11.xml"/></Relationships>
</file>

<file path=ppt/slides/_rels/slide31.xml.rels><?xml version="1.0" encoding="UTF-8" standalone="yes"?>
<Relationships xmlns="http://schemas.openxmlformats.org/package/2006/relationships"><Relationship Id="rId3" Type="http://schemas.openxmlformats.org/officeDocument/2006/relationships/image" Target="../media/image53.png"/><Relationship Id="rId4" Type="http://schemas.openxmlformats.org/officeDocument/2006/relationships/image" Target="../media/image54.png"/><Relationship Id="rId5" Type="http://schemas.openxmlformats.org/officeDocument/2006/relationships/image" Target="../media/image55.png"/><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6.emf"/><Relationship Id="rId3" Type="http://schemas.openxmlformats.org/officeDocument/2006/relationships/image" Target="../media/image57.png"/></Relationships>
</file>

<file path=ppt/slides/_rels/slide33.xml.rels><?xml version="1.0" encoding="UTF-8" standalone="yes"?>
<Relationships xmlns="http://schemas.openxmlformats.org/package/2006/relationships"><Relationship Id="rId3" Type="http://schemas.openxmlformats.org/officeDocument/2006/relationships/image" Target="../media/image58.tiff"/><Relationship Id="rId4" Type="http://schemas.openxmlformats.org/officeDocument/2006/relationships/image" Target="../media/image59.png"/><Relationship Id="rId5" Type="http://schemas.openxmlformats.org/officeDocument/2006/relationships/image" Target="../media/image60.png"/><Relationship Id="rId6" Type="http://schemas.openxmlformats.org/officeDocument/2006/relationships/image" Target="../media/image61.png"/><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34.xml.rels><?xml version="1.0" encoding="UTF-8" standalone="yes"?>
<Relationships xmlns="http://schemas.openxmlformats.org/package/2006/relationships"><Relationship Id="rId3" Type="http://schemas.openxmlformats.org/officeDocument/2006/relationships/image" Target="../media/image62.png"/><Relationship Id="rId4" Type="http://schemas.openxmlformats.org/officeDocument/2006/relationships/image" Target="../media/image63.png"/><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64.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65.emf"/></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6.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jpeg"/><Relationship Id="rId5"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e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9512" y="1292031"/>
            <a:ext cx="8775883" cy="2048966"/>
          </a:xfrm>
        </p:spPr>
        <p:txBody>
          <a:bodyPr>
            <a:normAutofit/>
          </a:bodyPr>
          <a:lstStyle/>
          <a:p>
            <a:r>
              <a:rPr lang="en-US" b="0" dirty="0" smtClean="0">
                <a:ln w="31550" cmpd="sng">
                  <a:solidFill>
                    <a:srgbClr val="FFCC66"/>
                  </a:solidFill>
                  <a:prstDash val="solid"/>
                </a:ln>
                <a:solidFill>
                  <a:srgbClr val="FFCC66"/>
                </a:solidFill>
                <a:effectLst>
                  <a:outerShdw blurRad="50800" dist="40000" dir="5400000" algn="tl" rotWithShape="0">
                    <a:srgbClr val="000000">
                      <a:shade val="5000"/>
                      <a:satMod val="120000"/>
                      <a:alpha val="33000"/>
                    </a:srgbClr>
                  </a:outerShdw>
                </a:effectLst>
                <a:latin typeface="Arial"/>
                <a:cs typeface="Arial"/>
              </a:rPr>
              <a:t>WLCG Tier-1 </a:t>
            </a:r>
            <a:r>
              <a:rPr lang="en-US" b="0" dirty="0" smtClean="0">
                <a:ln w="31550" cmpd="sng">
                  <a:solidFill>
                    <a:srgbClr val="FFCC66"/>
                  </a:solidFill>
                  <a:prstDash val="solid"/>
                </a:ln>
                <a:solidFill>
                  <a:srgbClr val="FFCC66"/>
                </a:solidFill>
                <a:effectLst>
                  <a:outerShdw blurRad="50800" dist="40000" dir="5400000" algn="tl" rotWithShape="0">
                    <a:srgbClr val="000000">
                      <a:shade val="5000"/>
                      <a:satMod val="120000"/>
                      <a:alpha val="33000"/>
                    </a:srgbClr>
                  </a:outerShdw>
                </a:effectLst>
                <a:latin typeface="Arial"/>
                <a:cs typeface="Arial"/>
              </a:rPr>
              <a:t>and Applications </a:t>
            </a:r>
            <a:r>
              <a:rPr lang="en-US" b="0" dirty="0" smtClean="0">
                <a:ln w="31550" cmpd="sng">
                  <a:solidFill>
                    <a:srgbClr val="FFCC66"/>
                  </a:solidFill>
                  <a:prstDash val="solid"/>
                </a:ln>
                <a:solidFill>
                  <a:srgbClr val="FFCC66"/>
                </a:solidFill>
                <a:effectLst>
                  <a:outerShdw blurRad="50800" dist="40000" dir="5400000" algn="tl" rotWithShape="0">
                    <a:srgbClr val="000000">
                      <a:shade val="5000"/>
                      <a:satMod val="120000"/>
                      <a:alpha val="33000"/>
                    </a:srgbClr>
                  </a:outerShdw>
                </a:effectLst>
                <a:latin typeface="Arial"/>
                <a:cs typeface="Arial"/>
              </a:rPr>
              <a:t>@ </a:t>
            </a:r>
            <a:r>
              <a:rPr lang="en-US" b="0" dirty="0" smtClean="0">
                <a:ln w="31550" cmpd="sng">
                  <a:solidFill>
                    <a:srgbClr val="FFCC66"/>
                  </a:solidFill>
                  <a:prstDash val="solid"/>
                </a:ln>
                <a:solidFill>
                  <a:srgbClr val="FFCC66"/>
                </a:solidFill>
                <a:effectLst>
                  <a:outerShdw blurRad="50800" dist="40000" dir="5400000" algn="tl" rotWithShape="0">
                    <a:srgbClr val="000000">
                      <a:shade val="5000"/>
                      <a:satMod val="120000"/>
                      <a:alpha val="33000"/>
                    </a:srgbClr>
                  </a:outerShdw>
                </a:effectLst>
                <a:latin typeface="Arial"/>
                <a:cs typeface="Arial"/>
              </a:rPr>
              <a:t>ASGC </a:t>
            </a:r>
            <a:endParaRPr lang="en-US" b="0" dirty="0">
              <a:ln w="31550" cmpd="sng">
                <a:solidFill>
                  <a:srgbClr val="FFCC66"/>
                </a:solidFill>
                <a:prstDash val="solid"/>
              </a:ln>
              <a:solidFill>
                <a:srgbClr val="FFCC66"/>
              </a:solidFill>
              <a:effectLst>
                <a:outerShdw blurRad="50800" dist="40000" dir="5400000" algn="tl" rotWithShape="0">
                  <a:srgbClr val="000000">
                    <a:shade val="5000"/>
                    <a:satMod val="120000"/>
                    <a:alpha val="33000"/>
                  </a:srgbClr>
                </a:outerShdw>
              </a:effectLst>
              <a:latin typeface="Arial"/>
              <a:cs typeface="Arial"/>
            </a:endParaRPr>
          </a:p>
        </p:txBody>
      </p:sp>
      <p:sp>
        <p:nvSpPr>
          <p:cNvPr id="3" name="Subtitle 2"/>
          <p:cNvSpPr>
            <a:spLocks noGrp="1"/>
          </p:cNvSpPr>
          <p:nvPr>
            <p:ph type="subTitle" idx="1"/>
          </p:nvPr>
        </p:nvSpPr>
        <p:spPr>
          <a:xfrm>
            <a:off x="1256137" y="3810795"/>
            <a:ext cx="6890394" cy="2156253"/>
          </a:xfrm>
        </p:spPr>
        <p:txBody>
          <a:bodyPr/>
          <a:lstStyle/>
          <a:p>
            <a:r>
              <a:rPr lang="en-US" b="1" dirty="0" smtClean="0">
                <a:solidFill>
                  <a:srgbClr val="00FF00"/>
                </a:solidFill>
                <a:latin typeface="Arial"/>
                <a:cs typeface="Arial"/>
              </a:rPr>
              <a:t>Simon C. Lin</a:t>
            </a:r>
          </a:p>
          <a:p>
            <a:r>
              <a:rPr lang="en-US" b="1" dirty="0" smtClean="0">
                <a:solidFill>
                  <a:srgbClr val="00FF00"/>
                </a:solidFill>
                <a:latin typeface="Arial"/>
                <a:cs typeface="Arial"/>
              </a:rPr>
              <a:t>Academia Sinica Grid Computing Centre</a:t>
            </a:r>
          </a:p>
          <a:p>
            <a:endParaRPr lang="en-US" b="1" dirty="0">
              <a:solidFill>
                <a:srgbClr val="00FF00"/>
              </a:solidFill>
              <a:latin typeface="Arial"/>
              <a:cs typeface="Arial"/>
            </a:endParaRPr>
          </a:p>
          <a:p>
            <a:r>
              <a:rPr lang="en-US" b="1" dirty="0" smtClean="0">
                <a:solidFill>
                  <a:srgbClr val="00FF00"/>
                </a:solidFill>
                <a:latin typeface="Arial"/>
                <a:cs typeface="Arial"/>
              </a:rPr>
              <a:t>30 Jan</a:t>
            </a:r>
            <a:r>
              <a:rPr lang="en-US" b="1" dirty="0" smtClean="0">
                <a:solidFill>
                  <a:srgbClr val="00FF00"/>
                </a:solidFill>
                <a:latin typeface="Arial"/>
                <a:cs typeface="Arial"/>
              </a:rPr>
              <a:t>uary</a:t>
            </a:r>
            <a:r>
              <a:rPr lang="en-US" b="1" dirty="0" smtClean="0">
                <a:solidFill>
                  <a:srgbClr val="00FF00"/>
                </a:solidFill>
                <a:latin typeface="Arial"/>
                <a:cs typeface="Arial"/>
              </a:rPr>
              <a:t> 2015</a:t>
            </a:r>
          </a:p>
          <a:p>
            <a:r>
              <a:rPr lang="en-US" b="1" dirty="0" smtClean="0">
                <a:solidFill>
                  <a:srgbClr val="00FF00"/>
                </a:solidFill>
                <a:latin typeface="Arial"/>
                <a:cs typeface="Arial"/>
              </a:rPr>
              <a:t>JINR, </a:t>
            </a:r>
            <a:r>
              <a:rPr lang="en-US" b="1" dirty="0" err="1" smtClean="0">
                <a:solidFill>
                  <a:srgbClr val="00FF00"/>
                </a:solidFill>
                <a:latin typeface="Arial"/>
                <a:cs typeface="Arial"/>
              </a:rPr>
              <a:t>Dubna</a:t>
            </a:r>
            <a:endParaRPr lang="en-US" b="1" dirty="0">
              <a:solidFill>
                <a:srgbClr val="00FF00"/>
              </a:solidFill>
              <a:latin typeface="Arial"/>
              <a:cs typeface="Arial"/>
            </a:endParaRPr>
          </a:p>
        </p:txBody>
      </p:sp>
    </p:spTree>
    <p:extLst>
      <p:ext uri="{BB962C8B-B14F-4D97-AF65-F5344CB8AC3E}">
        <p14:creationId xmlns:p14="http://schemas.microsoft.com/office/powerpoint/2010/main" val="716149436"/>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eInfrastructureAsia-APAN-201408 (dragged).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627286568"/>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eInfrastructureAsia-APAN-201408 (dragged).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712835549"/>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971599" y="221463"/>
            <a:ext cx="7635115" cy="697925"/>
          </a:xfrm>
        </p:spPr>
        <p:txBody>
          <a:bodyPr>
            <a:normAutofit/>
          </a:bodyPr>
          <a:lstStyle/>
          <a:p>
            <a:r>
              <a:rPr kumimoji="1" lang="en-US" altLang="zh-TW" sz="2800" dirty="0" smtClean="0"/>
              <a:t>Training, Workshop and </a:t>
            </a:r>
            <a:r>
              <a:rPr kumimoji="1" lang="en-US" altLang="zh-TW" sz="2800" dirty="0" err="1" smtClean="0"/>
              <a:t>GridCamp</a:t>
            </a:r>
            <a:r>
              <a:rPr kumimoji="1" lang="en-US" altLang="zh-TW" sz="2800" dirty="0" smtClean="0"/>
              <a:t> Events</a:t>
            </a:r>
            <a:endParaRPr kumimoji="1" lang="zh-TW" altLang="en-US" sz="2800" dirty="0"/>
          </a:p>
        </p:txBody>
      </p:sp>
      <p:graphicFrame>
        <p:nvGraphicFramePr>
          <p:cNvPr id="4" name="內容版面配置區 3"/>
          <p:cNvGraphicFramePr>
            <a:graphicFrameLocks noGrp="1"/>
          </p:cNvGraphicFramePr>
          <p:nvPr>
            <p:ph idx="1"/>
            <p:extLst>
              <p:ext uri="{D42A27DB-BD31-4B8C-83A1-F6EECF244321}">
                <p14:modId xmlns:p14="http://schemas.microsoft.com/office/powerpoint/2010/main" val="1238405871"/>
              </p:ext>
            </p:extLst>
          </p:nvPr>
        </p:nvGraphicFramePr>
        <p:xfrm>
          <a:off x="377114" y="908719"/>
          <a:ext cx="8515365" cy="5644944"/>
        </p:xfrm>
        <a:graphic>
          <a:graphicData uri="http://schemas.openxmlformats.org/drawingml/2006/table">
            <a:tbl>
              <a:tblPr firstRow="1" bandRow="1">
                <a:tableStyleId>{5C22544A-7EE6-4342-B048-85BDC9FD1C3A}</a:tableStyleId>
              </a:tblPr>
              <a:tblGrid>
                <a:gridCol w="947483"/>
                <a:gridCol w="3208097"/>
                <a:gridCol w="2438626"/>
                <a:gridCol w="1921159"/>
              </a:tblGrid>
              <a:tr h="653170">
                <a:tc>
                  <a:txBody>
                    <a:bodyPr/>
                    <a:lstStyle/>
                    <a:p>
                      <a:endParaRPr lang="zh-TW" altLang="en-US" sz="1600" dirty="0"/>
                    </a:p>
                  </a:txBody>
                  <a:tcPr/>
                </a:tc>
                <a:tc>
                  <a:txBody>
                    <a:bodyPr/>
                    <a:lstStyle/>
                    <a:p>
                      <a:r>
                        <a:rPr lang="en-US" altLang="zh-TW" sz="1600" dirty="0" smtClean="0"/>
                        <a:t>Grid Technology</a:t>
                      </a:r>
                      <a:endParaRPr lang="zh-TW" altLang="en-US" sz="1600" dirty="0"/>
                    </a:p>
                  </a:txBody>
                  <a:tcPr/>
                </a:tc>
                <a:tc>
                  <a:txBody>
                    <a:bodyPr/>
                    <a:lstStyle/>
                    <a:p>
                      <a:r>
                        <a:rPr lang="en-US" altLang="zh-TW" sz="1600" dirty="0" smtClean="0"/>
                        <a:t>E-Science Applications</a:t>
                      </a:r>
                      <a:endParaRPr lang="zh-TW" altLang="en-US" sz="1600" dirty="0"/>
                    </a:p>
                  </a:txBody>
                  <a:tcPr/>
                </a:tc>
                <a:tc>
                  <a:txBody>
                    <a:bodyPr/>
                    <a:lstStyle/>
                    <a:p>
                      <a:r>
                        <a:rPr lang="en-US" altLang="zh-TW" sz="1600" dirty="0" smtClean="0"/>
                        <a:t>Others</a:t>
                      </a:r>
                      <a:endParaRPr lang="zh-TW" altLang="en-US" sz="1600" dirty="0"/>
                    </a:p>
                  </a:txBody>
                  <a:tcPr/>
                </a:tc>
              </a:tr>
              <a:tr h="614538">
                <a:tc>
                  <a:txBody>
                    <a:bodyPr/>
                    <a:lstStyle/>
                    <a:p>
                      <a:r>
                        <a:rPr lang="en-US" altLang="zh-TW" sz="1600" dirty="0" smtClean="0"/>
                        <a:t>2013</a:t>
                      </a:r>
                      <a:endParaRPr lang="zh-TW" altLang="en-US" sz="1600" dirty="0"/>
                    </a:p>
                  </a:txBody>
                  <a:tcPr/>
                </a:tc>
                <a:tc>
                  <a:txBody>
                    <a:bodyPr/>
                    <a:lstStyle/>
                    <a:p>
                      <a:r>
                        <a:rPr lang="en-US" altLang="zh-TW" sz="1600" dirty="0" smtClean="0"/>
                        <a:t>TW(</a:t>
                      </a:r>
                      <a:r>
                        <a:rPr lang="en-US" altLang="zh-TW" sz="1600" dirty="0" err="1" smtClean="0"/>
                        <a:t>dCache</a:t>
                      </a:r>
                      <a:r>
                        <a:rPr lang="en-US" altLang="zh-TW" sz="1600" dirty="0" smtClean="0"/>
                        <a:t>, DPM, security, EMI, </a:t>
                      </a:r>
                      <a:r>
                        <a:rPr lang="en-US" altLang="zh-TW" sz="1600" dirty="0" err="1" smtClean="0"/>
                        <a:t>GridCamp</a:t>
                      </a:r>
                      <a:r>
                        <a:rPr lang="en-US" altLang="zh-TW" sz="1600" dirty="0" smtClean="0"/>
                        <a:t>)</a:t>
                      </a:r>
                      <a:endParaRPr lang="zh-TW" altLang="en-US" sz="1600" dirty="0"/>
                    </a:p>
                  </a:txBody>
                  <a:tcPr/>
                </a:tc>
                <a:tc>
                  <a:txBody>
                    <a:bodyPr/>
                    <a:lstStyle/>
                    <a:p>
                      <a:r>
                        <a:rPr lang="en-US" altLang="zh-TW" sz="1600" dirty="0" smtClean="0"/>
                        <a:t>TH(gWRF), TW(</a:t>
                      </a:r>
                      <a:r>
                        <a:rPr lang="en-US" altLang="zh-TW" sz="1600" dirty="0" err="1" smtClean="0"/>
                        <a:t>WeNMR</a:t>
                      </a:r>
                      <a:r>
                        <a:rPr lang="en-US" altLang="zh-TW" sz="1600" dirty="0" smtClean="0"/>
                        <a:t>)</a:t>
                      </a:r>
                      <a:endParaRPr lang="zh-TW" altLang="en-US" sz="1600" dirty="0"/>
                    </a:p>
                  </a:txBody>
                  <a:tcPr/>
                </a:tc>
                <a:tc>
                  <a:txBody>
                    <a:bodyPr/>
                    <a:lstStyle/>
                    <a:p>
                      <a:r>
                        <a:rPr lang="en-US" altLang="zh-TW" sz="1600" dirty="0" smtClean="0"/>
                        <a:t>TW(CHAIN-REDS)</a:t>
                      </a:r>
                      <a:endParaRPr lang="zh-TW" altLang="en-US" sz="1600" dirty="0"/>
                    </a:p>
                  </a:txBody>
                  <a:tcPr/>
                </a:tc>
              </a:tr>
              <a:tr h="393520">
                <a:tc>
                  <a:txBody>
                    <a:bodyPr/>
                    <a:lstStyle/>
                    <a:p>
                      <a:r>
                        <a:rPr lang="en-US" altLang="zh-TW" sz="1600" dirty="0" smtClean="0"/>
                        <a:t>2012</a:t>
                      </a:r>
                      <a:endParaRPr lang="zh-TW" altLang="en-US" sz="1600" dirty="0"/>
                    </a:p>
                  </a:txBody>
                  <a:tcPr/>
                </a:tc>
                <a:tc>
                  <a:txBody>
                    <a:bodyPr/>
                    <a:lstStyle/>
                    <a:p>
                      <a:r>
                        <a:rPr lang="en-US" altLang="zh-TW" sz="1600" dirty="0" smtClean="0"/>
                        <a:t>TW(iRODS, VC, FIM, Cloud)</a:t>
                      </a:r>
                      <a:endParaRPr lang="zh-TW" altLang="en-US" sz="1600" dirty="0"/>
                    </a:p>
                  </a:txBody>
                  <a:tcPr/>
                </a:tc>
                <a:tc>
                  <a:txBody>
                    <a:bodyPr/>
                    <a:lstStyle/>
                    <a:p>
                      <a:r>
                        <a:rPr lang="en-US" altLang="zh-TW" sz="1600" dirty="0" smtClean="0"/>
                        <a:t>TW(</a:t>
                      </a:r>
                      <a:r>
                        <a:rPr lang="en-US" altLang="zh-TW" sz="1600" dirty="0" err="1" smtClean="0"/>
                        <a:t>WeNMR</a:t>
                      </a:r>
                      <a:r>
                        <a:rPr lang="en-US" altLang="zh-TW" sz="1600" dirty="0" smtClean="0"/>
                        <a:t>)</a:t>
                      </a:r>
                      <a:endParaRPr lang="zh-TW" altLang="en-US" sz="1600" dirty="0"/>
                    </a:p>
                  </a:txBody>
                  <a:tcPr/>
                </a:tc>
                <a:tc>
                  <a:txBody>
                    <a:bodyPr/>
                    <a:lstStyle/>
                    <a:p>
                      <a:r>
                        <a:rPr lang="en-US" altLang="zh-TW" sz="1600" dirty="0" smtClean="0"/>
                        <a:t>TW(CHAIN)</a:t>
                      </a:r>
                      <a:endParaRPr lang="zh-TW" altLang="en-US" sz="1600" dirty="0"/>
                    </a:p>
                  </a:txBody>
                  <a:tcPr/>
                </a:tc>
              </a:tr>
              <a:tr h="393520">
                <a:tc>
                  <a:txBody>
                    <a:bodyPr/>
                    <a:lstStyle/>
                    <a:p>
                      <a:r>
                        <a:rPr lang="en-US" altLang="zh-TW" sz="1600" dirty="0" smtClean="0"/>
                        <a:t>2011</a:t>
                      </a:r>
                      <a:endParaRPr lang="zh-TW" altLang="en-US" sz="1600" dirty="0"/>
                    </a:p>
                  </a:txBody>
                  <a:tcPr/>
                </a:tc>
                <a:tc>
                  <a:txBody>
                    <a:bodyPr/>
                    <a:lstStyle/>
                    <a:p>
                      <a:r>
                        <a:rPr lang="en-US" altLang="zh-TW" sz="1600" dirty="0" smtClean="0"/>
                        <a:t>TW(iRODS, IDGF, IGTF)</a:t>
                      </a:r>
                      <a:endParaRPr lang="zh-TW" altLang="en-US" sz="1600" dirty="0"/>
                    </a:p>
                  </a:txBody>
                  <a:tcPr/>
                </a:tc>
                <a:tc>
                  <a:txBody>
                    <a:bodyPr/>
                    <a:lstStyle/>
                    <a:p>
                      <a:r>
                        <a:rPr lang="en-US" altLang="zh-TW" sz="1600" dirty="0" smtClean="0"/>
                        <a:t>TW(NDM, Life </a:t>
                      </a:r>
                      <a:r>
                        <a:rPr lang="en-US" altLang="zh-TW" sz="1600" dirty="0" err="1" smtClean="0"/>
                        <a:t>Sci</a:t>
                      </a:r>
                      <a:r>
                        <a:rPr lang="en-US" altLang="zh-TW" sz="1600" dirty="0" smtClean="0"/>
                        <a:t>), MN</a:t>
                      </a:r>
                      <a:endParaRPr lang="zh-TW" altLang="en-US" sz="1600" dirty="0"/>
                    </a:p>
                  </a:txBody>
                  <a:tcPr/>
                </a:tc>
                <a:tc>
                  <a:txBody>
                    <a:bodyPr/>
                    <a:lstStyle/>
                    <a:p>
                      <a:r>
                        <a:rPr lang="en-US" altLang="zh-TW" sz="1600" dirty="0" smtClean="0"/>
                        <a:t>TW(OGF31)</a:t>
                      </a:r>
                      <a:endParaRPr lang="zh-TW" altLang="en-US" sz="1600" dirty="0"/>
                    </a:p>
                  </a:txBody>
                  <a:tcPr/>
                </a:tc>
              </a:tr>
              <a:tr h="393520">
                <a:tc>
                  <a:txBody>
                    <a:bodyPr/>
                    <a:lstStyle/>
                    <a:p>
                      <a:r>
                        <a:rPr lang="en-US" altLang="zh-TW" sz="1600" dirty="0" smtClean="0"/>
                        <a:t>2010</a:t>
                      </a:r>
                      <a:endParaRPr lang="zh-TW" altLang="en-US" sz="1600" dirty="0"/>
                    </a:p>
                  </a:txBody>
                  <a:tcPr/>
                </a:tc>
                <a:tc>
                  <a:txBody>
                    <a:bodyPr/>
                    <a:lstStyle/>
                    <a:p>
                      <a:r>
                        <a:rPr lang="en-US" altLang="zh-TW" sz="1600" dirty="0" smtClean="0"/>
                        <a:t>TW(gLite, VC, Security, iRODS)</a:t>
                      </a:r>
                      <a:endParaRPr lang="zh-TW" altLang="en-US" sz="1600" dirty="0"/>
                    </a:p>
                  </a:txBody>
                  <a:tcPr/>
                </a:tc>
                <a:tc>
                  <a:txBody>
                    <a:bodyPr/>
                    <a:lstStyle/>
                    <a:p>
                      <a:r>
                        <a:rPr lang="en-US" altLang="zh-TW" sz="1600" dirty="0" smtClean="0"/>
                        <a:t>TW(Social Simulation)</a:t>
                      </a:r>
                      <a:endParaRPr lang="zh-TW" altLang="en-US" sz="1600" dirty="0"/>
                    </a:p>
                  </a:txBody>
                  <a:tcPr/>
                </a:tc>
                <a:tc>
                  <a:txBody>
                    <a:bodyPr/>
                    <a:lstStyle/>
                    <a:p>
                      <a:r>
                        <a:rPr lang="en-US" altLang="zh-TW" sz="1600" dirty="0" smtClean="0"/>
                        <a:t>TW(</a:t>
                      </a:r>
                      <a:r>
                        <a:rPr lang="en-US" altLang="zh-TW" sz="1600" dirty="0" err="1" smtClean="0"/>
                        <a:t>EUAsiaGrid</a:t>
                      </a:r>
                      <a:r>
                        <a:rPr lang="en-US" altLang="zh-TW" sz="1600" dirty="0" smtClean="0"/>
                        <a:t>)</a:t>
                      </a:r>
                      <a:endParaRPr lang="zh-TW" altLang="en-US" sz="1600" dirty="0"/>
                    </a:p>
                  </a:txBody>
                  <a:tcPr/>
                </a:tc>
              </a:tr>
              <a:tr h="614538">
                <a:tc>
                  <a:txBody>
                    <a:bodyPr/>
                    <a:lstStyle/>
                    <a:p>
                      <a:r>
                        <a:rPr lang="en-US" altLang="zh-TW" sz="1600" dirty="0" smtClean="0"/>
                        <a:t>2009</a:t>
                      </a:r>
                      <a:endParaRPr lang="zh-TW" altLang="en-US" sz="1600" dirty="0"/>
                    </a:p>
                  </a:txBody>
                  <a:tcPr/>
                </a:tc>
                <a:tc>
                  <a:txBody>
                    <a:bodyPr/>
                    <a:lstStyle/>
                    <a:p>
                      <a:r>
                        <a:rPr lang="en-US" altLang="zh-TW" sz="1600" dirty="0" smtClean="0"/>
                        <a:t>VN(Grid), TW(Grid, iRODS, Security, </a:t>
                      </a:r>
                      <a:r>
                        <a:rPr lang="en-US" altLang="zh-TW" sz="1600" dirty="0" err="1" smtClean="0"/>
                        <a:t>GridCamp</a:t>
                      </a:r>
                      <a:r>
                        <a:rPr lang="en-US" altLang="zh-TW" sz="1600" dirty="0" smtClean="0"/>
                        <a:t>)</a:t>
                      </a:r>
                      <a:endParaRPr lang="zh-TW" altLang="en-US" sz="1600" dirty="0"/>
                    </a:p>
                  </a:txBody>
                  <a:tcPr/>
                </a:tc>
                <a:tc>
                  <a:txBody>
                    <a:bodyPr/>
                    <a:lstStyle/>
                    <a:p>
                      <a:r>
                        <a:rPr lang="en-US" altLang="zh-TW" sz="1600" dirty="0" smtClean="0"/>
                        <a:t>MY(e-Science)</a:t>
                      </a:r>
                      <a:endParaRPr lang="zh-TW" altLang="en-US" sz="1600" dirty="0"/>
                    </a:p>
                  </a:txBody>
                  <a:tcPr/>
                </a:tc>
                <a:tc>
                  <a:txBody>
                    <a:bodyPr/>
                    <a:lstStyle/>
                    <a:p>
                      <a:r>
                        <a:rPr lang="en-US" altLang="zh-TW" sz="1600" dirty="0" smtClean="0"/>
                        <a:t>TW(</a:t>
                      </a:r>
                      <a:r>
                        <a:rPr lang="en-US" altLang="zh-TW" sz="1600" dirty="0" err="1" smtClean="0"/>
                        <a:t>EUAsiaGrid</a:t>
                      </a:r>
                      <a:r>
                        <a:rPr lang="en-US" altLang="zh-TW" sz="1600" dirty="0" smtClean="0"/>
                        <a:t>)</a:t>
                      </a:r>
                      <a:endParaRPr lang="zh-TW" altLang="en-US" sz="1600" dirty="0"/>
                    </a:p>
                  </a:txBody>
                  <a:tcPr/>
                </a:tc>
              </a:tr>
              <a:tr h="393520">
                <a:tc>
                  <a:txBody>
                    <a:bodyPr/>
                    <a:lstStyle/>
                    <a:p>
                      <a:r>
                        <a:rPr lang="en-US" altLang="zh-TW" sz="1600" dirty="0" smtClean="0"/>
                        <a:t>2008</a:t>
                      </a:r>
                      <a:endParaRPr lang="zh-TW" altLang="en-US" sz="1600" dirty="0"/>
                    </a:p>
                  </a:txBody>
                  <a:tcPr/>
                </a:tc>
                <a:tc>
                  <a:txBody>
                    <a:bodyPr/>
                    <a:lstStyle/>
                    <a:p>
                      <a:r>
                        <a:rPr lang="en-US" altLang="zh-TW" sz="1600" dirty="0" smtClean="0"/>
                        <a:t>KR, PH, TW(EGEE, iRODS)</a:t>
                      </a:r>
                      <a:endParaRPr lang="zh-TW" altLang="en-US" sz="1600" dirty="0"/>
                    </a:p>
                  </a:txBody>
                  <a:tcPr/>
                </a:tc>
                <a:tc>
                  <a:txBody>
                    <a:bodyPr/>
                    <a:lstStyle/>
                    <a:p>
                      <a:r>
                        <a:rPr lang="en-US" altLang="zh-TW" sz="1600" dirty="0" smtClean="0"/>
                        <a:t>TW(WLCG)</a:t>
                      </a:r>
                      <a:endParaRPr lang="zh-TW" altLang="en-US" sz="1600" dirty="0"/>
                    </a:p>
                  </a:txBody>
                  <a:tcPr/>
                </a:tc>
                <a:tc>
                  <a:txBody>
                    <a:bodyPr/>
                    <a:lstStyle/>
                    <a:p>
                      <a:r>
                        <a:rPr lang="en-US" altLang="zh-TW" sz="1600" dirty="0" smtClean="0"/>
                        <a:t>TW(</a:t>
                      </a:r>
                      <a:r>
                        <a:rPr lang="en-US" altLang="zh-TW" sz="1600" dirty="0" err="1" smtClean="0"/>
                        <a:t>EUAsiaGrid</a:t>
                      </a:r>
                      <a:r>
                        <a:rPr lang="en-US" altLang="zh-TW" sz="1600" dirty="0" smtClean="0"/>
                        <a:t>)</a:t>
                      </a:r>
                      <a:endParaRPr lang="zh-TW" altLang="en-US" sz="1600" dirty="0"/>
                    </a:p>
                  </a:txBody>
                  <a:tcPr/>
                </a:tc>
              </a:tr>
              <a:tr h="614538">
                <a:tc>
                  <a:txBody>
                    <a:bodyPr/>
                    <a:lstStyle/>
                    <a:p>
                      <a:r>
                        <a:rPr lang="en-US" altLang="zh-TW" sz="1600" dirty="0" smtClean="0"/>
                        <a:t>2007</a:t>
                      </a:r>
                      <a:endParaRPr lang="zh-TW" altLang="en-US" sz="16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altLang="zh-TW" sz="1600" dirty="0" smtClean="0"/>
                        <a:t>VN(Grid), SG(Grid), MY(Grid),</a:t>
                      </a:r>
                      <a:r>
                        <a:rPr lang="en-US" altLang="zh-TW" sz="1600" baseline="0" dirty="0" smtClean="0"/>
                        <a:t> </a:t>
                      </a:r>
                      <a:r>
                        <a:rPr lang="en-US" altLang="zh-TW" sz="1600" dirty="0" smtClean="0"/>
                        <a:t>TW(EGEE, </a:t>
                      </a:r>
                      <a:r>
                        <a:rPr lang="en-US" altLang="zh-TW" sz="1600" dirty="0" err="1" smtClean="0"/>
                        <a:t>GridCamp</a:t>
                      </a:r>
                      <a:r>
                        <a:rPr lang="en-US" altLang="zh-TW" sz="1600" dirty="0" smtClean="0"/>
                        <a:t>)</a:t>
                      </a:r>
                      <a:endParaRPr lang="zh-TW" altLang="en-US" sz="1600" dirty="0"/>
                    </a:p>
                  </a:txBody>
                  <a:tcPr/>
                </a:tc>
                <a:tc>
                  <a:txBody>
                    <a:bodyPr/>
                    <a:lstStyle/>
                    <a:p>
                      <a:endParaRPr lang="zh-TW" altLang="en-US" sz="1600" dirty="0"/>
                    </a:p>
                  </a:txBody>
                  <a:tcPr/>
                </a:tc>
                <a:tc>
                  <a:txBody>
                    <a:bodyPr/>
                    <a:lstStyle/>
                    <a:p>
                      <a:endParaRPr lang="zh-TW" altLang="en-US" sz="1600"/>
                    </a:p>
                  </a:txBody>
                  <a:tcPr/>
                </a:tc>
              </a:tr>
              <a:tr h="393520">
                <a:tc>
                  <a:txBody>
                    <a:bodyPr/>
                    <a:lstStyle/>
                    <a:p>
                      <a:r>
                        <a:rPr lang="en-US" altLang="zh-TW" sz="1600" dirty="0" smtClean="0"/>
                        <a:t>2006</a:t>
                      </a:r>
                      <a:endParaRPr lang="zh-TW" altLang="en-US" sz="1600" dirty="0"/>
                    </a:p>
                  </a:txBody>
                  <a:tcPr/>
                </a:tc>
                <a:tc>
                  <a:txBody>
                    <a:bodyPr/>
                    <a:lstStyle/>
                    <a:p>
                      <a:r>
                        <a:rPr lang="en-US" altLang="zh-TW" sz="1600" dirty="0" smtClean="0"/>
                        <a:t>TW(EGEE)</a:t>
                      </a:r>
                      <a:endParaRPr lang="zh-TW" altLang="en-US" sz="16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altLang="zh-TW" sz="1600" dirty="0" smtClean="0"/>
                        <a:t>IN(WLCG)</a:t>
                      </a:r>
                      <a:endParaRPr lang="zh-TW" altLang="en-US" sz="1600" dirty="0" smtClean="0"/>
                    </a:p>
                  </a:txBody>
                  <a:tcPr/>
                </a:tc>
                <a:tc>
                  <a:txBody>
                    <a:bodyPr/>
                    <a:lstStyle/>
                    <a:p>
                      <a:endParaRPr lang="zh-TW" altLang="en-US" sz="1600"/>
                    </a:p>
                  </a:txBody>
                  <a:tcPr/>
                </a:tc>
              </a:tr>
              <a:tr h="393520">
                <a:tc>
                  <a:txBody>
                    <a:bodyPr/>
                    <a:lstStyle/>
                    <a:p>
                      <a:r>
                        <a:rPr lang="en-US" altLang="zh-TW" sz="1600" dirty="0" smtClean="0"/>
                        <a:t>2005</a:t>
                      </a:r>
                      <a:endParaRPr lang="zh-TW" altLang="en-US" sz="1600" dirty="0"/>
                    </a:p>
                  </a:txBody>
                  <a:tcPr/>
                </a:tc>
                <a:tc>
                  <a:txBody>
                    <a:bodyPr/>
                    <a:lstStyle/>
                    <a:p>
                      <a:r>
                        <a:rPr lang="en-US" altLang="zh-TW" sz="1600" dirty="0" smtClean="0"/>
                        <a:t>TW(Grid), TW(Grid @ 2 </a:t>
                      </a:r>
                      <a:r>
                        <a:rPr lang="en-US" altLang="zh-TW" sz="1600" dirty="0" err="1" smtClean="0"/>
                        <a:t>univ.</a:t>
                      </a:r>
                      <a:r>
                        <a:rPr lang="en-US" altLang="zh-TW" sz="1600" dirty="0" smtClean="0"/>
                        <a:t>)</a:t>
                      </a:r>
                      <a:endParaRPr lang="zh-TW" altLang="en-US" sz="1600" dirty="0"/>
                    </a:p>
                  </a:txBody>
                  <a:tcPr/>
                </a:tc>
                <a:tc>
                  <a:txBody>
                    <a:bodyPr/>
                    <a:lstStyle/>
                    <a:p>
                      <a:r>
                        <a:rPr lang="en-US" altLang="zh-TW" sz="1600" dirty="0" smtClean="0"/>
                        <a:t>TW(WLCG SC)</a:t>
                      </a:r>
                      <a:endParaRPr lang="zh-TW" altLang="en-US" sz="1600" dirty="0"/>
                    </a:p>
                  </a:txBody>
                  <a:tcPr/>
                </a:tc>
                <a:tc>
                  <a:txBody>
                    <a:bodyPr/>
                    <a:lstStyle/>
                    <a:p>
                      <a:endParaRPr lang="zh-TW" altLang="en-US" sz="1600"/>
                    </a:p>
                  </a:txBody>
                  <a:tcPr/>
                </a:tc>
              </a:tr>
              <a:tr h="393520">
                <a:tc>
                  <a:txBody>
                    <a:bodyPr/>
                    <a:lstStyle/>
                    <a:p>
                      <a:r>
                        <a:rPr lang="en-US" altLang="zh-TW" sz="1600" dirty="0" smtClean="0"/>
                        <a:t>2004</a:t>
                      </a:r>
                      <a:endParaRPr lang="zh-TW" altLang="en-US" sz="1600" dirty="0"/>
                    </a:p>
                  </a:txBody>
                  <a:tcPr/>
                </a:tc>
                <a:tc>
                  <a:txBody>
                    <a:bodyPr/>
                    <a:lstStyle/>
                    <a:p>
                      <a:r>
                        <a:rPr lang="en-US" altLang="zh-TW" sz="1600" dirty="0" smtClean="0"/>
                        <a:t>TW(Grid), TW(Grid @ </a:t>
                      </a:r>
                      <a:r>
                        <a:rPr lang="en-US" altLang="zh-TW" sz="1600" dirty="0" err="1" smtClean="0"/>
                        <a:t>univ.</a:t>
                      </a:r>
                      <a:r>
                        <a:rPr lang="en-US" altLang="zh-TW" sz="1600" dirty="0" smtClean="0"/>
                        <a:t>)</a:t>
                      </a:r>
                      <a:endParaRPr lang="zh-TW" altLang="en-US" sz="1600" dirty="0"/>
                    </a:p>
                  </a:txBody>
                  <a:tcPr/>
                </a:tc>
                <a:tc>
                  <a:txBody>
                    <a:bodyPr/>
                    <a:lstStyle/>
                    <a:p>
                      <a:endParaRPr lang="zh-TW" altLang="en-US" sz="1600" dirty="0"/>
                    </a:p>
                  </a:txBody>
                  <a:tcPr/>
                </a:tc>
                <a:tc>
                  <a:txBody>
                    <a:bodyPr/>
                    <a:lstStyle/>
                    <a:p>
                      <a:endParaRPr lang="zh-TW" altLang="en-US" sz="1600"/>
                    </a:p>
                  </a:txBody>
                  <a:tcPr/>
                </a:tc>
              </a:tr>
              <a:tr h="393520">
                <a:tc>
                  <a:txBody>
                    <a:bodyPr/>
                    <a:lstStyle/>
                    <a:p>
                      <a:r>
                        <a:rPr lang="en-US" altLang="zh-TW" sz="1600" dirty="0" smtClean="0"/>
                        <a:t>2003</a:t>
                      </a:r>
                      <a:endParaRPr lang="zh-TW" altLang="en-US" sz="1600" dirty="0"/>
                    </a:p>
                  </a:txBody>
                  <a:tcPr/>
                </a:tc>
                <a:tc>
                  <a:txBody>
                    <a:bodyPr/>
                    <a:lstStyle/>
                    <a:p>
                      <a:r>
                        <a:rPr lang="en-US" altLang="zh-TW" sz="1600" dirty="0" smtClean="0"/>
                        <a:t>TW</a:t>
                      </a:r>
                      <a:r>
                        <a:rPr lang="en-US" altLang="zh-TW" sz="1600" baseline="0" dirty="0" smtClean="0"/>
                        <a:t>(Grid)</a:t>
                      </a:r>
                      <a:endParaRPr lang="zh-TW" altLang="en-US" sz="1600" dirty="0"/>
                    </a:p>
                  </a:txBody>
                  <a:tcPr/>
                </a:tc>
                <a:tc>
                  <a:txBody>
                    <a:bodyPr/>
                    <a:lstStyle/>
                    <a:p>
                      <a:r>
                        <a:rPr lang="en-US" altLang="zh-TW" sz="1600" dirty="0" smtClean="0"/>
                        <a:t>TW(</a:t>
                      </a:r>
                      <a:r>
                        <a:rPr lang="en-US" altLang="zh-TW" sz="1600" dirty="0" err="1" smtClean="0"/>
                        <a:t>BioGrid</a:t>
                      </a:r>
                      <a:r>
                        <a:rPr lang="en-US" altLang="zh-TW" sz="1600" dirty="0" smtClean="0"/>
                        <a:t>)</a:t>
                      </a:r>
                      <a:endParaRPr lang="zh-TW" altLang="en-US" sz="1600" dirty="0"/>
                    </a:p>
                  </a:txBody>
                  <a:tcPr/>
                </a:tc>
                <a:tc>
                  <a:txBody>
                    <a:bodyPr/>
                    <a:lstStyle/>
                    <a:p>
                      <a:endParaRPr lang="zh-TW" altLang="en-US" sz="1600" dirty="0"/>
                    </a:p>
                  </a:txBody>
                  <a:tcPr/>
                </a:tc>
              </a:tr>
            </a:tbl>
          </a:graphicData>
        </a:graphic>
      </p:graphicFrame>
    </p:spTree>
    <p:extLst>
      <p:ext uri="{BB962C8B-B14F-4D97-AF65-F5344CB8AC3E}">
        <p14:creationId xmlns:p14="http://schemas.microsoft.com/office/powerpoint/2010/main" val="2368923985"/>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626" y="332656"/>
            <a:ext cx="9184866" cy="6553069"/>
          </a:xfrm>
          <a:prstGeom prst="rect">
            <a:avLst/>
          </a:prstGeom>
        </p:spPr>
      </p:pic>
      <p:sp>
        <p:nvSpPr>
          <p:cNvPr id="10" name="タイトル 1"/>
          <p:cNvSpPr>
            <a:spLocks noGrp="1"/>
          </p:cNvSpPr>
          <p:nvPr>
            <p:ph type="title"/>
          </p:nvPr>
        </p:nvSpPr>
        <p:spPr>
          <a:xfrm>
            <a:off x="899592" y="0"/>
            <a:ext cx="7848872" cy="404664"/>
          </a:xfrm>
        </p:spPr>
        <p:txBody>
          <a:bodyPr/>
          <a:lstStyle/>
          <a:p>
            <a:pPr algn="ctr"/>
            <a:r>
              <a:rPr lang="en-US" altLang="ja-JP" sz="3200" dirty="0" smtClean="0">
                <a:solidFill>
                  <a:srgbClr val="FF0000"/>
                </a:solidFill>
              </a:rPr>
              <a:t>Asia-Pacific Backbone Topology</a:t>
            </a:r>
            <a:endParaRPr kumimoji="1" lang="ja-JP" altLang="en-US" sz="3200" dirty="0">
              <a:solidFill>
                <a:srgbClr val="FF0000"/>
              </a:solidFill>
            </a:endParaRPr>
          </a:p>
        </p:txBody>
      </p:sp>
    </p:spTree>
    <p:extLst>
      <p:ext uri="{BB962C8B-B14F-4D97-AF65-F5344CB8AC3E}">
        <p14:creationId xmlns:p14="http://schemas.microsoft.com/office/powerpoint/2010/main" val="670553981"/>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547664" y="0"/>
            <a:ext cx="6446838" cy="939800"/>
          </a:xfrm>
        </p:spPr>
        <p:txBody>
          <a:bodyPr/>
          <a:lstStyle/>
          <a:p>
            <a:r>
              <a:rPr lang="en-US" altLang="ja-JP" dirty="0" smtClean="0"/>
              <a:t>TEIN Network (June 2014)</a:t>
            </a:r>
            <a:endParaRPr kumimoji="1" lang="ja-JP" altLang="en-US" dirty="0"/>
          </a:p>
        </p:txBody>
      </p:sp>
      <p:sp>
        <p:nvSpPr>
          <p:cNvPr id="3" name="スライド番号プレースホルダー 2"/>
          <p:cNvSpPr>
            <a:spLocks noGrp="1"/>
          </p:cNvSpPr>
          <p:nvPr>
            <p:ph type="sldNum" sz="quarter" idx="10"/>
          </p:nvPr>
        </p:nvSpPr>
        <p:spPr/>
        <p:txBody>
          <a:bodyPr/>
          <a:lstStyle/>
          <a:p>
            <a:pPr>
              <a:defRPr/>
            </a:pPr>
            <a:fld id="{219A96CC-068A-4FB3-88DA-F37E26B2FFFF}" type="slidenum">
              <a:rPr lang="en-US" altLang="ja-JP" smtClean="0"/>
              <a:pPr>
                <a:defRPr/>
              </a:pPr>
              <a:t>14</a:t>
            </a:fld>
            <a:endParaRPr lang="en-US" altLang="ja-JP" dirty="0"/>
          </a:p>
        </p:txBody>
      </p:sp>
      <p:pic>
        <p:nvPicPr>
          <p:cNvPr id="4" name="図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7084" y="764704"/>
            <a:ext cx="8502098" cy="5951228"/>
          </a:xfrm>
          <a:prstGeom prst="rect">
            <a:avLst/>
          </a:prstGeom>
        </p:spPr>
      </p:pic>
      <p:sp>
        <p:nvSpPr>
          <p:cNvPr id="5" name="テキスト ボックス 4"/>
          <p:cNvSpPr txBox="1"/>
          <p:nvPr/>
        </p:nvSpPr>
        <p:spPr>
          <a:xfrm>
            <a:off x="4602469" y="6541120"/>
            <a:ext cx="4030270" cy="307777"/>
          </a:xfrm>
          <a:prstGeom prst="rect">
            <a:avLst/>
          </a:prstGeom>
          <a:noFill/>
        </p:spPr>
        <p:txBody>
          <a:bodyPr wrap="none" rtlCol="0">
            <a:spAutoFit/>
          </a:bodyPr>
          <a:lstStyle/>
          <a:p>
            <a:r>
              <a:rPr lang="en-US" altLang="ja-JP" dirty="0">
                <a:latin typeface="+mn-ea"/>
                <a:ea typeface="+mn-ea"/>
              </a:rPr>
              <a:t>http://www.tein4.net/tein4/activities/network.do</a:t>
            </a:r>
            <a:endParaRPr kumimoji="1" lang="ja-JP" altLang="en-US" dirty="0" smtClean="0">
              <a:latin typeface="+mn-ea"/>
              <a:ea typeface="+mn-ea"/>
            </a:endParaRPr>
          </a:p>
        </p:txBody>
      </p:sp>
      <p:sp>
        <p:nvSpPr>
          <p:cNvPr id="6" name="左矢印 5"/>
          <p:cNvSpPr/>
          <p:nvPr/>
        </p:nvSpPr>
        <p:spPr bwMode="auto">
          <a:xfrm>
            <a:off x="6991662" y="3596301"/>
            <a:ext cx="432048" cy="288032"/>
          </a:xfrm>
          <a:prstGeom prst="leftArrow">
            <a:avLst/>
          </a:prstGeom>
          <a:solidFill>
            <a:srgbClr val="FF0000"/>
          </a:solidFill>
          <a:ln w="9525" cap="flat" cmpd="sng" algn="ctr">
            <a:solidFill>
              <a:schemeClr val="bg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smtClean="0">
              <a:ln>
                <a:noFill/>
              </a:ln>
              <a:solidFill>
                <a:schemeClr val="tx1"/>
              </a:solidFill>
              <a:effectLst/>
              <a:latin typeface="HGPｺﾞｼｯｸE" pitchFamily="50" charset="-128"/>
              <a:ea typeface="HGPｺﾞｼｯｸE" pitchFamily="50" charset="-128"/>
            </a:endParaRPr>
          </a:p>
        </p:txBody>
      </p:sp>
    </p:spTree>
    <p:extLst>
      <p:ext uri="{BB962C8B-B14F-4D97-AF65-F5344CB8AC3E}">
        <p14:creationId xmlns:p14="http://schemas.microsoft.com/office/powerpoint/2010/main" val="2548420203"/>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4230"/>
            <a:ext cx="8229600" cy="778189"/>
          </a:xfrm>
        </p:spPr>
        <p:txBody>
          <a:bodyPr/>
          <a:lstStyle/>
          <a:p>
            <a:r>
              <a:rPr lang="en-US" b="1" dirty="0" smtClean="0">
                <a:solidFill>
                  <a:srgbClr val="FF0000"/>
                </a:solidFill>
              </a:rPr>
              <a:t>Regional Networking Matrix</a:t>
            </a:r>
            <a:endParaRPr lang="en-US" b="1" dirty="0">
              <a:solidFill>
                <a:srgbClr val="FF0000"/>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167879549"/>
              </p:ext>
            </p:extLst>
          </p:nvPr>
        </p:nvGraphicFramePr>
        <p:xfrm>
          <a:off x="101017" y="1069539"/>
          <a:ext cx="8889651" cy="6328594"/>
        </p:xfrm>
        <a:graphic>
          <a:graphicData uri="http://schemas.openxmlformats.org/drawingml/2006/table">
            <a:tbl>
              <a:tblPr firstRow="1" bandRow="1">
                <a:tableStyleId>{5C22544A-7EE6-4342-B048-85BDC9FD1C3A}</a:tableStyleId>
              </a:tblPr>
              <a:tblGrid>
                <a:gridCol w="987739"/>
                <a:gridCol w="987739"/>
                <a:gridCol w="987739"/>
                <a:gridCol w="987739"/>
                <a:gridCol w="987739"/>
                <a:gridCol w="987739"/>
                <a:gridCol w="987739"/>
                <a:gridCol w="987739"/>
                <a:gridCol w="987739"/>
              </a:tblGrid>
              <a:tr h="418558">
                <a:tc>
                  <a:txBody>
                    <a:bodyPr/>
                    <a:lstStyle/>
                    <a:p>
                      <a:pPr algn="ctr"/>
                      <a:endParaRPr lang="en-US" dirty="0"/>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r>
                        <a:rPr lang="en-US" dirty="0" smtClean="0"/>
                        <a:t>AU</a:t>
                      </a:r>
                      <a:endParaRPr lang="en-US" dirty="0"/>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r>
                        <a:rPr lang="en-US" dirty="0" smtClean="0"/>
                        <a:t>CN</a:t>
                      </a:r>
                      <a:endParaRPr lang="en-US" dirty="0"/>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r>
                        <a:rPr lang="en-US" dirty="0" smtClean="0"/>
                        <a:t>HK</a:t>
                      </a:r>
                      <a:endParaRPr lang="en-US" dirty="0"/>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r>
                        <a:rPr lang="en-US" dirty="0" smtClean="0"/>
                        <a:t>IN</a:t>
                      </a:r>
                      <a:endParaRPr lang="en-US" dirty="0"/>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r>
                        <a:rPr lang="en-US" dirty="0" smtClean="0"/>
                        <a:t>JP</a:t>
                      </a:r>
                      <a:endParaRPr lang="en-US" dirty="0"/>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r>
                        <a:rPr lang="en-US" dirty="0" smtClean="0"/>
                        <a:t>KR</a:t>
                      </a:r>
                      <a:endParaRPr lang="en-US" dirty="0"/>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r>
                        <a:rPr lang="en-US" dirty="0" smtClean="0"/>
                        <a:t>SG</a:t>
                      </a:r>
                      <a:endParaRPr lang="en-US" dirty="0"/>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r>
                        <a:rPr lang="en-US" dirty="0" smtClean="0"/>
                        <a:t>TW</a:t>
                      </a:r>
                      <a:endParaRPr lang="en-US" dirty="0"/>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418558">
                <a:tc>
                  <a:txBody>
                    <a:bodyPr/>
                    <a:lstStyle/>
                    <a:p>
                      <a:pPr algn="ctr"/>
                      <a:r>
                        <a:rPr lang="en-US" dirty="0" smtClean="0"/>
                        <a:t>AU</a:t>
                      </a:r>
                      <a:endParaRPr lang="en-US" dirty="0"/>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endParaRPr lang="en-US"/>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endParaRPr lang="en-US"/>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r>
                        <a:rPr lang="en-US" dirty="0" smtClean="0"/>
                        <a:t>2.5G</a:t>
                      </a:r>
                      <a:endParaRPr lang="en-US" dirty="0"/>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endParaRPr lang="en-US"/>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endParaRPr lang="en-US" dirty="0"/>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endParaRPr lang="en-US"/>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dirty="0" smtClean="0"/>
                        <a:t>2.5G</a:t>
                      </a:r>
                    </a:p>
                    <a:p>
                      <a:pPr marL="0" marR="0" indent="0" algn="ctr" defTabSz="457200" rtl="0" eaLnBrk="1" fontAlgn="auto" latinLnBrk="0" hangingPunct="1">
                        <a:lnSpc>
                          <a:spcPct val="100000"/>
                        </a:lnSpc>
                        <a:spcBef>
                          <a:spcPts val="0"/>
                        </a:spcBef>
                        <a:spcAft>
                          <a:spcPts val="0"/>
                        </a:spcAft>
                        <a:buClrTx/>
                        <a:buSzTx/>
                        <a:buFontTx/>
                        <a:buNone/>
                        <a:tabLst/>
                        <a:defRPr/>
                      </a:pPr>
                      <a:r>
                        <a:rPr lang="en-US" dirty="0" smtClean="0">
                          <a:solidFill>
                            <a:srgbClr val="FF0000"/>
                          </a:solidFill>
                        </a:rPr>
                        <a:t>(+2.5G)</a:t>
                      </a:r>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endParaRPr lang="en-US"/>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418558">
                <a:tc>
                  <a:txBody>
                    <a:bodyPr/>
                    <a:lstStyle/>
                    <a:p>
                      <a:pPr algn="ctr"/>
                      <a:r>
                        <a:rPr lang="en-US" dirty="0" smtClean="0"/>
                        <a:t>CN</a:t>
                      </a:r>
                      <a:endParaRPr lang="en-US" dirty="0"/>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endParaRPr lang="en-US"/>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endParaRPr lang="en-US"/>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r>
                        <a:rPr lang="en-US" dirty="0" smtClean="0"/>
                        <a:t>2x2.5G, 2.5G</a:t>
                      </a:r>
                      <a:endParaRPr lang="en-US" dirty="0"/>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endParaRPr lang="en-US" dirty="0"/>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endParaRPr lang="en-US"/>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endParaRPr lang="en-US"/>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endParaRPr lang="en-US"/>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r>
                        <a:rPr lang="en-US" dirty="0" smtClean="0"/>
                        <a:t>2x1G</a:t>
                      </a:r>
                      <a:endParaRPr lang="en-US" dirty="0"/>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722443">
                <a:tc>
                  <a:txBody>
                    <a:bodyPr/>
                    <a:lstStyle/>
                    <a:p>
                      <a:pPr algn="ctr"/>
                      <a:r>
                        <a:rPr lang="en-US" dirty="0" smtClean="0"/>
                        <a:t>HK</a:t>
                      </a:r>
                      <a:endParaRPr lang="en-US" dirty="0"/>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r>
                        <a:rPr lang="en-US" dirty="0" smtClean="0"/>
                        <a:t>2.5G</a:t>
                      </a:r>
                      <a:endParaRPr lang="en-US" dirty="0"/>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r>
                        <a:rPr lang="en-US" dirty="0" smtClean="0"/>
                        <a:t>2x2.5G, 2.5G</a:t>
                      </a:r>
                      <a:endParaRPr lang="en-US" dirty="0"/>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endParaRPr lang="en-US"/>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r>
                        <a:rPr lang="en-US" dirty="0" smtClean="0"/>
                        <a:t>2.5G</a:t>
                      </a:r>
                      <a:endParaRPr lang="en-US" dirty="0"/>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r>
                        <a:rPr lang="en-US" dirty="0" smtClean="0"/>
                        <a:t>10G</a:t>
                      </a:r>
                      <a:r>
                        <a:rPr lang="en-US" baseline="0" dirty="0" smtClean="0"/>
                        <a:t> + 2.5G</a:t>
                      </a:r>
                      <a:endParaRPr lang="en-US" dirty="0"/>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r>
                        <a:rPr lang="en-US" dirty="0" smtClean="0"/>
                        <a:t>10G</a:t>
                      </a:r>
                      <a:endParaRPr lang="en-US" dirty="0"/>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r>
                        <a:rPr lang="en-US" dirty="0" smtClean="0"/>
                        <a:t>10G</a:t>
                      </a:r>
                      <a:endParaRPr lang="en-US" dirty="0"/>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r>
                        <a:rPr lang="en-US" baseline="0" dirty="0" smtClean="0">
                          <a:solidFill>
                            <a:srgbClr val="000000"/>
                          </a:solidFill>
                        </a:rPr>
                        <a:t>2.5G</a:t>
                      </a:r>
                      <a:r>
                        <a:rPr lang="en-US" b="0" baseline="0" dirty="0" smtClean="0">
                          <a:solidFill>
                            <a:srgbClr val="000000"/>
                          </a:solidFill>
                        </a:rPr>
                        <a:t>+10G</a:t>
                      </a:r>
                      <a:endParaRPr lang="en-US" b="0" dirty="0">
                        <a:solidFill>
                          <a:srgbClr val="000000"/>
                        </a:solidFill>
                      </a:endParaRPr>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418558">
                <a:tc>
                  <a:txBody>
                    <a:bodyPr/>
                    <a:lstStyle/>
                    <a:p>
                      <a:pPr algn="ctr"/>
                      <a:r>
                        <a:rPr lang="en-US" dirty="0" smtClean="0"/>
                        <a:t>IN</a:t>
                      </a:r>
                      <a:endParaRPr lang="en-US" dirty="0"/>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endParaRPr lang="en-US"/>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endParaRPr lang="en-US"/>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r>
                        <a:rPr lang="en-US" dirty="0" smtClean="0"/>
                        <a:t>2.5G</a:t>
                      </a:r>
                      <a:endParaRPr lang="en-US" dirty="0"/>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endParaRPr lang="en-US"/>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endParaRPr lang="en-US"/>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endParaRPr lang="en-US"/>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r>
                        <a:rPr lang="en-US" dirty="0" smtClean="0"/>
                        <a:t>2.5G</a:t>
                      </a:r>
                      <a:endParaRPr lang="en-US" dirty="0"/>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endParaRPr lang="en-US"/>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418558">
                <a:tc>
                  <a:txBody>
                    <a:bodyPr/>
                    <a:lstStyle/>
                    <a:p>
                      <a:pPr algn="ctr"/>
                      <a:r>
                        <a:rPr lang="en-US" dirty="0" smtClean="0"/>
                        <a:t>JP</a:t>
                      </a:r>
                      <a:endParaRPr lang="en-US" dirty="0"/>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endParaRPr lang="en-US"/>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endParaRPr lang="en-US"/>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r>
                        <a:rPr lang="en-US" dirty="0" smtClean="0"/>
                        <a:t>12.5G</a:t>
                      </a:r>
                      <a:endParaRPr lang="en-US" dirty="0"/>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endParaRPr lang="en-US"/>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endParaRPr lang="en-US"/>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endParaRPr lang="en-US"/>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r>
                        <a:rPr lang="en-US" dirty="0" smtClean="0"/>
                        <a:t>10G</a:t>
                      </a:r>
                      <a:endParaRPr lang="en-US" dirty="0"/>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r>
                        <a:rPr lang="en-US" dirty="0" smtClean="0"/>
                        <a:t>2.5G</a:t>
                      </a:r>
                      <a:endParaRPr lang="en-US" dirty="0"/>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418558">
                <a:tc>
                  <a:txBody>
                    <a:bodyPr/>
                    <a:lstStyle/>
                    <a:p>
                      <a:pPr algn="ctr"/>
                      <a:r>
                        <a:rPr lang="en-US" dirty="0" smtClean="0"/>
                        <a:t>KR</a:t>
                      </a:r>
                      <a:endParaRPr lang="en-US" dirty="0"/>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endParaRPr lang="en-US"/>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endParaRPr lang="en-US"/>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r>
                        <a:rPr lang="en-US" dirty="0" smtClean="0"/>
                        <a:t>10G</a:t>
                      </a:r>
                      <a:endParaRPr lang="en-US" dirty="0"/>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endParaRPr lang="en-US"/>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endParaRPr lang="en-US"/>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endParaRPr lang="en-US"/>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endParaRPr lang="en-US"/>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endParaRPr lang="en-US"/>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418558">
                <a:tc>
                  <a:txBody>
                    <a:bodyPr/>
                    <a:lstStyle/>
                    <a:p>
                      <a:pPr algn="ctr"/>
                      <a:r>
                        <a:rPr lang="en-US" dirty="0" smtClean="0"/>
                        <a:t>SG</a:t>
                      </a:r>
                      <a:endParaRPr lang="en-US" dirty="0"/>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r>
                        <a:rPr lang="en-US" dirty="0" smtClean="0"/>
                        <a:t>2.5G </a:t>
                      </a:r>
                      <a:r>
                        <a:rPr lang="en-US" dirty="0" smtClean="0">
                          <a:solidFill>
                            <a:srgbClr val="FF0000"/>
                          </a:solidFill>
                        </a:rPr>
                        <a:t>(+2.5G)</a:t>
                      </a:r>
                      <a:endParaRPr lang="en-US" dirty="0">
                        <a:solidFill>
                          <a:srgbClr val="FF0000"/>
                        </a:solidFill>
                      </a:endParaRPr>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endParaRPr lang="en-US"/>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r>
                        <a:rPr lang="en-US" dirty="0" smtClean="0"/>
                        <a:t>10G</a:t>
                      </a:r>
                      <a:endParaRPr lang="en-US" dirty="0"/>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r>
                        <a:rPr lang="en-US" dirty="0" smtClean="0"/>
                        <a:t>2.5G</a:t>
                      </a:r>
                      <a:endParaRPr lang="en-US" dirty="0"/>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r>
                        <a:rPr lang="en-US" dirty="0" smtClean="0"/>
                        <a:t>10G</a:t>
                      </a:r>
                      <a:endParaRPr lang="en-US" dirty="0"/>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endParaRPr lang="en-US"/>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endParaRPr lang="en-US"/>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endParaRPr lang="en-US"/>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418558">
                <a:tc>
                  <a:txBody>
                    <a:bodyPr/>
                    <a:lstStyle/>
                    <a:p>
                      <a:pPr algn="ctr"/>
                      <a:r>
                        <a:rPr lang="en-US" dirty="0" smtClean="0"/>
                        <a:t>TW</a:t>
                      </a:r>
                      <a:endParaRPr lang="en-US" dirty="0"/>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endParaRPr lang="en-US"/>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r>
                        <a:rPr lang="en-US" dirty="0" smtClean="0"/>
                        <a:t>1G: CERNET,</a:t>
                      </a:r>
                      <a:r>
                        <a:rPr lang="en-US" baseline="0" dirty="0" smtClean="0"/>
                        <a:t> 1G CSTNET</a:t>
                      </a:r>
                      <a:endParaRPr lang="en-US" dirty="0"/>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baseline="0" dirty="0" smtClean="0">
                          <a:solidFill>
                            <a:schemeClr val="tx1"/>
                          </a:solidFill>
                        </a:rPr>
                        <a:t>2.5G</a:t>
                      </a:r>
                      <a:r>
                        <a:rPr lang="en-US" b="0" baseline="0" dirty="0" smtClean="0">
                          <a:solidFill>
                            <a:srgbClr val="000000"/>
                          </a:solidFill>
                        </a:rPr>
                        <a:t>+10G</a:t>
                      </a:r>
                      <a:endParaRPr lang="en-US" b="0" dirty="0" smtClean="0">
                        <a:solidFill>
                          <a:srgbClr val="000000"/>
                        </a:solidFill>
                      </a:endParaRPr>
                    </a:p>
                    <a:p>
                      <a:pPr algn="ctr"/>
                      <a:endParaRPr lang="en-US" dirty="0"/>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endParaRPr lang="en-US"/>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r>
                        <a:rPr lang="en-US" dirty="0" smtClean="0"/>
                        <a:t>2.5G</a:t>
                      </a:r>
                      <a:endParaRPr lang="en-US" dirty="0"/>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endParaRPr lang="en-US"/>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endParaRPr lang="en-US"/>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endParaRPr lang="en-US" dirty="0"/>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245962047"/>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rgbClr val="FF0000"/>
                </a:solidFill>
              </a:rPr>
              <a:t>Connectivity between Asia and Other Region</a:t>
            </a:r>
            <a:endParaRPr lang="en-US" b="1" dirty="0">
              <a:solidFill>
                <a:srgbClr val="FF0000"/>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174098048"/>
              </p:ext>
            </p:extLst>
          </p:nvPr>
        </p:nvGraphicFramePr>
        <p:xfrm>
          <a:off x="457198" y="1600200"/>
          <a:ext cx="8485128" cy="4884138"/>
        </p:xfrm>
        <a:graphic>
          <a:graphicData uri="http://schemas.openxmlformats.org/drawingml/2006/table">
            <a:tbl>
              <a:tblPr firstRow="1" bandRow="1">
                <a:tableStyleId>{5C22544A-7EE6-4342-B048-85BDC9FD1C3A}</a:tableStyleId>
              </a:tblPr>
              <a:tblGrid>
                <a:gridCol w="1528333"/>
                <a:gridCol w="3764333"/>
                <a:gridCol w="3192462"/>
              </a:tblGrid>
              <a:tr h="514854">
                <a:tc>
                  <a:txBody>
                    <a:bodyPr/>
                    <a:lstStyle/>
                    <a:p>
                      <a:pPr algn="ctr"/>
                      <a:endParaRPr lang="en-US" b="1" dirty="0"/>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r>
                        <a:rPr lang="en-US" b="1" dirty="0" smtClean="0"/>
                        <a:t>US</a:t>
                      </a:r>
                      <a:endParaRPr lang="en-US" b="1" dirty="0"/>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r>
                        <a:rPr lang="en-US" b="1" dirty="0" smtClean="0"/>
                        <a:t>Europe</a:t>
                      </a:r>
                      <a:endParaRPr lang="en-US" b="1" dirty="0"/>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514854">
                <a:tc>
                  <a:txBody>
                    <a:bodyPr/>
                    <a:lstStyle/>
                    <a:p>
                      <a:pPr algn="ctr"/>
                      <a:r>
                        <a:rPr lang="en-US" b="1" dirty="0" smtClean="0"/>
                        <a:t>AU</a:t>
                      </a:r>
                      <a:endParaRPr lang="en-US" b="1" dirty="0"/>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r>
                        <a:rPr lang="en-US" b="1" dirty="0" smtClean="0"/>
                        <a:t>2x40  </a:t>
                      </a:r>
                      <a:r>
                        <a:rPr lang="en-US" b="1" dirty="0" smtClean="0">
                          <a:solidFill>
                            <a:srgbClr val="FF0000"/>
                          </a:solidFill>
                        </a:rPr>
                        <a:t>(2x100G</a:t>
                      </a:r>
                      <a:r>
                        <a:rPr lang="en-US" b="1" baseline="0" dirty="0" smtClean="0">
                          <a:solidFill>
                            <a:srgbClr val="FF0000"/>
                          </a:solidFill>
                        </a:rPr>
                        <a:t> in 2016)</a:t>
                      </a:r>
                      <a:endParaRPr lang="en-US" b="1" baseline="0" dirty="0" smtClean="0"/>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endParaRPr lang="en-US" b="1"/>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514854">
                <a:tc>
                  <a:txBody>
                    <a:bodyPr/>
                    <a:lstStyle/>
                    <a:p>
                      <a:pPr algn="ctr"/>
                      <a:r>
                        <a:rPr lang="en-US" b="1" dirty="0" smtClean="0"/>
                        <a:t>CN</a:t>
                      </a:r>
                      <a:endParaRPr lang="en-US" b="1" dirty="0"/>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r>
                        <a:rPr lang="en-US" b="1" dirty="0" smtClean="0"/>
                        <a:t>10G (I2-CERNET2)</a:t>
                      </a:r>
                      <a:endParaRPr lang="en-US" b="1" dirty="0"/>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r>
                        <a:rPr lang="en-US" b="1" dirty="0" smtClean="0"/>
                        <a:t>10G (</a:t>
                      </a:r>
                      <a:r>
                        <a:rPr lang="en-US" b="1" dirty="0" err="1" smtClean="0"/>
                        <a:t>Geant</a:t>
                      </a:r>
                      <a:r>
                        <a:rPr lang="en-US" b="1" dirty="0" smtClean="0"/>
                        <a:t>)</a:t>
                      </a:r>
                      <a:endParaRPr lang="en-US" b="1" dirty="0"/>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514854">
                <a:tc>
                  <a:txBody>
                    <a:bodyPr/>
                    <a:lstStyle/>
                    <a:p>
                      <a:pPr algn="ctr"/>
                      <a:r>
                        <a:rPr lang="en-US" b="1" dirty="0" smtClean="0"/>
                        <a:t>HK</a:t>
                      </a:r>
                      <a:endParaRPr lang="en-US" b="1" dirty="0"/>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endParaRPr lang="en-US" b="1" dirty="0"/>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endParaRPr lang="en-US" b="1" dirty="0"/>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514854">
                <a:tc>
                  <a:txBody>
                    <a:bodyPr/>
                    <a:lstStyle/>
                    <a:p>
                      <a:pPr algn="ctr"/>
                      <a:r>
                        <a:rPr lang="en-US" b="1" dirty="0" smtClean="0"/>
                        <a:t>IN</a:t>
                      </a:r>
                      <a:endParaRPr lang="en-US" b="1" dirty="0"/>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endParaRPr lang="en-US" b="1" dirty="0"/>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r>
                        <a:rPr lang="en-US" b="1" dirty="0" smtClean="0"/>
                        <a:t>2.5G to ES; </a:t>
                      </a:r>
                    </a:p>
                    <a:p>
                      <a:pPr algn="ctr"/>
                      <a:r>
                        <a:rPr lang="en-US" b="1" dirty="0" smtClean="0">
                          <a:solidFill>
                            <a:srgbClr val="FF0000"/>
                          </a:solidFill>
                        </a:rPr>
                        <a:t>10G </a:t>
                      </a:r>
                      <a:r>
                        <a:rPr lang="en-US" b="1" baseline="0" dirty="0" smtClean="0">
                          <a:solidFill>
                            <a:srgbClr val="FF0000"/>
                          </a:solidFill>
                        </a:rPr>
                        <a:t> to </a:t>
                      </a:r>
                      <a:r>
                        <a:rPr lang="en-US" b="1" dirty="0" err="1" smtClean="0">
                          <a:solidFill>
                            <a:srgbClr val="FF0000"/>
                          </a:solidFill>
                        </a:rPr>
                        <a:t>Geant</a:t>
                      </a:r>
                      <a:r>
                        <a:rPr lang="en-US" b="1" dirty="0" smtClean="0">
                          <a:solidFill>
                            <a:srgbClr val="FF0000"/>
                          </a:solidFill>
                        </a:rPr>
                        <a:t> </a:t>
                      </a:r>
                      <a:endParaRPr lang="en-US" b="1" dirty="0">
                        <a:solidFill>
                          <a:srgbClr val="FF0000"/>
                        </a:solidFill>
                      </a:endParaRPr>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514854">
                <a:tc>
                  <a:txBody>
                    <a:bodyPr/>
                    <a:lstStyle/>
                    <a:p>
                      <a:pPr algn="ctr"/>
                      <a:r>
                        <a:rPr lang="en-US" b="1" dirty="0" smtClean="0"/>
                        <a:t>JP</a:t>
                      </a:r>
                      <a:endParaRPr lang="en-US" b="1" dirty="0"/>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r>
                        <a:rPr lang="en-US" b="1" dirty="0" smtClean="0"/>
                        <a:t>3x10G</a:t>
                      </a:r>
                      <a:r>
                        <a:rPr lang="en-US" b="1" baseline="0" dirty="0" smtClean="0"/>
                        <a:t> to</a:t>
                      </a:r>
                      <a:r>
                        <a:rPr lang="en-US" b="1" dirty="0" smtClean="0"/>
                        <a:t> LA, NY, WA;</a:t>
                      </a:r>
                      <a:r>
                        <a:rPr lang="en-US" b="1" baseline="0" dirty="0" smtClean="0"/>
                        <a:t> </a:t>
                      </a:r>
                      <a:r>
                        <a:rPr lang="en-US" b="1" baseline="0" dirty="0" smtClean="0">
                          <a:solidFill>
                            <a:srgbClr val="FF0000"/>
                          </a:solidFill>
                        </a:rPr>
                        <a:t>100G (2016)</a:t>
                      </a:r>
                      <a:endParaRPr lang="en-US" b="1" dirty="0">
                        <a:solidFill>
                          <a:srgbClr val="FF0000"/>
                        </a:solidFill>
                      </a:endParaRPr>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r>
                        <a:rPr lang="en-US" b="1" dirty="0" smtClean="0"/>
                        <a:t>3x10G to</a:t>
                      </a:r>
                      <a:r>
                        <a:rPr lang="en-US" b="1" baseline="0" dirty="0" smtClean="0"/>
                        <a:t> </a:t>
                      </a:r>
                      <a:r>
                        <a:rPr lang="en-US" b="1" baseline="0" dirty="0" err="1" smtClean="0"/>
                        <a:t>Geant</a:t>
                      </a:r>
                      <a:endParaRPr lang="en-US" b="1" dirty="0"/>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514854">
                <a:tc>
                  <a:txBody>
                    <a:bodyPr/>
                    <a:lstStyle/>
                    <a:p>
                      <a:pPr algn="ctr"/>
                      <a:r>
                        <a:rPr lang="en-US" b="1" dirty="0" smtClean="0"/>
                        <a:t>KR</a:t>
                      </a:r>
                      <a:endParaRPr lang="en-US" b="1" dirty="0"/>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r>
                        <a:rPr lang="en-US" b="1" dirty="0" smtClean="0"/>
                        <a:t>10G</a:t>
                      </a:r>
                      <a:endParaRPr lang="en-US" b="1" dirty="0"/>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r>
                        <a:rPr lang="en-US" b="1" dirty="0" smtClean="0"/>
                        <a:t>10G</a:t>
                      </a:r>
                      <a:endParaRPr lang="en-US" b="1" dirty="0"/>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514854">
                <a:tc>
                  <a:txBody>
                    <a:bodyPr/>
                    <a:lstStyle/>
                    <a:p>
                      <a:pPr algn="ctr"/>
                      <a:r>
                        <a:rPr lang="en-US" b="1" dirty="0" smtClean="0"/>
                        <a:t>SG</a:t>
                      </a:r>
                      <a:endParaRPr lang="en-US" b="1" dirty="0"/>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endParaRPr lang="en-US" b="1"/>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endParaRPr lang="en-US" b="1"/>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514854">
                <a:tc>
                  <a:txBody>
                    <a:bodyPr/>
                    <a:lstStyle/>
                    <a:p>
                      <a:pPr algn="ctr"/>
                      <a:r>
                        <a:rPr lang="en-US" b="1" dirty="0" smtClean="0"/>
                        <a:t>TW</a:t>
                      </a:r>
                      <a:endParaRPr lang="en-US" b="1" dirty="0"/>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r>
                        <a:rPr lang="en-US" b="1" dirty="0" smtClean="0"/>
                        <a:t>2x10G</a:t>
                      </a:r>
                      <a:r>
                        <a:rPr lang="en-US" b="1" baseline="0" dirty="0" smtClean="0"/>
                        <a:t> to Chicago + 5x2.5G</a:t>
                      </a:r>
                      <a:endParaRPr lang="en-US" b="1" dirty="0"/>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r>
                        <a:rPr lang="en-US" b="1" dirty="0" smtClean="0"/>
                        <a:t>2x10G</a:t>
                      </a:r>
                      <a:r>
                        <a:rPr lang="en-US" b="1" baseline="0" dirty="0" smtClean="0"/>
                        <a:t> to AMX and CERN</a:t>
                      </a:r>
                      <a:endParaRPr lang="en-US" b="1" dirty="0"/>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bl>
          </a:graphicData>
        </a:graphic>
      </p:graphicFrame>
      <p:sp>
        <p:nvSpPr>
          <p:cNvPr id="3" name="Rectangle 2"/>
          <p:cNvSpPr/>
          <p:nvPr/>
        </p:nvSpPr>
        <p:spPr>
          <a:xfrm>
            <a:off x="5601598" y="1242497"/>
            <a:ext cx="398254" cy="369332"/>
          </a:xfrm>
          <a:prstGeom prst="rect">
            <a:avLst/>
          </a:prstGeom>
        </p:spPr>
        <p:txBody>
          <a:bodyPr wrap="none">
            <a:spAutoFit/>
          </a:bodyPr>
          <a:lstStyle/>
          <a:p>
            <a:pPr defTabSz="457200" fontAlgn="t"/>
            <a:r>
              <a:rPr lang="en-US" b="1" dirty="0">
                <a:solidFill>
                  <a:srgbClr val="FFFFFF"/>
                </a:solidFill>
                <a:latin typeface="Calibri"/>
              </a:rPr>
              <a:t>IN</a:t>
            </a:r>
            <a:endParaRPr lang="en-US" dirty="0">
              <a:solidFill>
                <a:prstClr val="black"/>
              </a:solidFill>
              <a:latin typeface="Arial"/>
            </a:endParaRPr>
          </a:p>
        </p:txBody>
      </p:sp>
    </p:spTree>
    <p:extLst>
      <p:ext uri="{BB962C8B-B14F-4D97-AF65-F5344CB8AC3E}">
        <p14:creationId xmlns:p14="http://schemas.microsoft.com/office/powerpoint/2010/main" val="579897610"/>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253" y="92223"/>
            <a:ext cx="8845564" cy="914627"/>
          </a:xfrm>
        </p:spPr>
        <p:txBody>
          <a:bodyPr>
            <a:normAutofit fontScale="90000"/>
          </a:bodyPr>
          <a:lstStyle/>
          <a:p>
            <a:r>
              <a:rPr lang="en-US" b="1" dirty="0" smtClean="0">
                <a:solidFill>
                  <a:srgbClr val="FF0000"/>
                </a:solidFill>
              </a:rPr>
              <a:t>Regional HEP Collaborations</a:t>
            </a:r>
            <a:br>
              <a:rPr lang="en-US" b="1" dirty="0" smtClean="0">
                <a:solidFill>
                  <a:srgbClr val="FF0000"/>
                </a:solidFill>
              </a:rPr>
            </a:br>
            <a:r>
              <a:rPr lang="en-US" b="1" dirty="0" smtClean="0">
                <a:solidFill>
                  <a:srgbClr val="FF0000"/>
                </a:solidFill>
              </a:rPr>
              <a:t>Balance of Requirements and Resources</a:t>
            </a:r>
            <a:endParaRPr lang="en-US" b="1" dirty="0">
              <a:solidFill>
                <a:srgbClr val="FF0000"/>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2680712764"/>
              </p:ext>
            </p:extLst>
          </p:nvPr>
        </p:nvGraphicFramePr>
        <p:xfrm>
          <a:off x="148252" y="1114140"/>
          <a:ext cx="8845565" cy="5510040"/>
        </p:xfrm>
        <a:graphic>
          <a:graphicData uri="http://schemas.openxmlformats.org/drawingml/2006/table">
            <a:tbl>
              <a:tblPr firstRow="1" bandRow="1">
                <a:tableStyleId>{5C22544A-7EE6-4342-B048-85BDC9FD1C3A}</a:tableStyleId>
              </a:tblPr>
              <a:tblGrid>
                <a:gridCol w="555463"/>
                <a:gridCol w="1891673"/>
                <a:gridCol w="854286"/>
                <a:gridCol w="1603965"/>
                <a:gridCol w="1220408"/>
                <a:gridCol w="1359885"/>
                <a:gridCol w="1359885"/>
              </a:tblGrid>
              <a:tr h="575089">
                <a:tc rowSpan="2">
                  <a:txBody>
                    <a:bodyPr/>
                    <a:lstStyle/>
                    <a:p>
                      <a:pPr algn="ctr"/>
                      <a:endParaRPr lang="en-US" dirty="0"/>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gridSpan="5">
                  <a:txBody>
                    <a:bodyPr/>
                    <a:lstStyle/>
                    <a:p>
                      <a:pPr algn="ctr"/>
                      <a:r>
                        <a:rPr lang="en-US" dirty="0" smtClean="0"/>
                        <a:t>Experiments</a:t>
                      </a:r>
                      <a:endParaRPr lang="en-US" dirty="0"/>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rowSpan="2">
                  <a:txBody>
                    <a:bodyPr/>
                    <a:lstStyle/>
                    <a:p>
                      <a:pPr algn="ctr"/>
                      <a:r>
                        <a:rPr lang="en-US" dirty="0" smtClean="0"/>
                        <a:t>Networking</a:t>
                      </a:r>
                      <a:endParaRPr lang="en-US" dirty="0"/>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1068023">
                <a:tc vMerge="1">
                  <a:txBody>
                    <a:bodyPr/>
                    <a:lstStyle/>
                    <a:p>
                      <a:pPr algn="ctr"/>
                      <a:endParaRPr lang="en-US" dirty="0"/>
                    </a:p>
                  </a:txBody>
                  <a:tcPr anchor="ctr"/>
                </a:tc>
                <a:tc>
                  <a:txBody>
                    <a:bodyPr/>
                    <a:lstStyle/>
                    <a:p>
                      <a:pPr algn="ctr"/>
                      <a:r>
                        <a:rPr lang="en-US" dirty="0" smtClean="0">
                          <a:solidFill>
                            <a:srgbClr val="800000"/>
                          </a:solidFill>
                        </a:rPr>
                        <a:t>LHC/WLCG</a:t>
                      </a:r>
                      <a:br>
                        <a:rPr lang="en-US" dirty="0" smtClean="0">
                          <a:solidFill>
                            <a:srgbClr val="800000"/>
                          </a:solidFill>
                        </a:rPr>
                      </a:br>
                      <a:r>
                        <a:rPr lang="en-US" dirty="0" smtClean="0">
                          <a:solidFill>
                            <a:srgbClr val="800000"/>
                          </a:solidFill>
                        </a:rPr>
                        <a:t>(200-4000 MB/s)</a:t>
                      </a:r>
                      <a:endParaRPr lang="en-US" dirty="0">
                        <a:solidFill>
                          <a:srgbClr val="800000"/>
                        </a:solidFill>
                      </a:endParaRPr>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r>
                        <a:rPr lang="en-US" dirty="0" smtClean="0">
                          <a:solidFill>
                            <a:srgbClr val="800000"/>
                          </a:solidFill>
                        </a:rPr>
                        <a:t>AMS/WLCG</a:t>
                      </a:r>
                      <a:endParaRPr lang="en-US" dirty="0">
                        <a:solidFill>
                          <a:srgbClr val="800000"/>
                        </a:solidFill>
                      </a:endParaRPr>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r>
                        <a:rPr lang="en-US" dirty="0" smtClean="0">
                          <a:solidFill>
                            <a:srgbClr val="800000"/>
                          </a:solidFill>
                        </a:rPr>
                        <a:t>BELLE II/DIRAC</a:t>
                      </a:r>
                    </a:p>
                    <a:p>
                      <a:pPr algn="ctr"/>
                      <a:r>
                        <a:rPr lang="en-US" dirty="0" smtClean="0">
                          <a:solidFill>
                            <a:srgbClr val="800000"/>
                          </a:solidFill>
                        </a:rPr>
                        <a:t>(1800 MB/s)</a:t>
                      </a:r>
                      <a:endParaRPr lang="en-US" dirty="0">
                        <a:solidFill>
                          <a:srgbClr val="800000"/>
                        </a:solidFill>
                      </a:endParaRPr>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r>
                        <a:rPr lang="en-US" dirty="0" smtClean="0">
                          <a:solidFill>
                            <a:srgbClr val="800000"/>
                          </a:solidFill>
                        </a:rPr>
                        <a:t>BEPC/BES</a:t>
                      </a:r>
                    </a:p>
                    <a:p>
                      <a:pPr algn="ctr"/>
                      <a:r>
                        <a:rPr lang="en-US" dirty="0" smtClean="0">
                          <a:solidFill>
                            <a:srgbClr val="800000"/>
                          </a:solidFill>
                        </a:rPr>
                        <a:t>(3PB/5yr)</a:t>
                      </a:r>
                      <a:endParaRPr lang="en-US" dirty="0">
                        <a:solidFill>
                          <a:srgbClr val="800000"/>
                        </a:solidFill>
                      </a:endParaRPr>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r>
                        <a:rPr lang="en-US" dirty="0" smtClean="0">
                          <a:solidFill>
                            <a:srgbClr val="800000"/>
                          </a:solidFill>
                        </a:rPr>
                        <a:t>Neutrino (</a:t>
                      </a:r>
                      <a:r>
                        <a:rPr lang="en-US" dirty="0" err="1" smtClean="0">
                          <a:solidFill>
                            <a:srgbClr val="800000"/>
                          </a:solidFill>
                        </a:rPr>
                        <a:t>Daya</a:t>
                      </a:r>
                      <a:r>
                        <a:rPr lang="en-US" dirty="0" smtClean="0">
                          <a:solidFill>
                            <a:srgbClr val="800000"/>
                          </a:solidFill>
                        </a:rPr>
                        <a:t> Bay)</a:t>
                      </a:r>
                    </a:p>
                    <a:p>
                      <a:pPr algn="ctr"/>
                      <a:r>
                        <a:rPr lang="en-US" dirty="0" smtClean="0">
                          <a:solidFill>
                            <a:srgbClr val="800000"/>
                          </a:solidFill>
                        </a:rPr>
                        <a:t>(200TB/</a:t>
                      </a:r>
                      <a:r>
                        <a:rPr lang="en-US" dirty="0" err="1" smtClean="0">
                          <a:solidFill>
                            <a:srgbClr val="800000"/>
                          </a:solidFill>
                        </a:rPr>
                        <a:t>yr</a:t>
                      </a:r>
                      <a:r>
                        <a:rPr lang="en-US" dirty="0" smtClean="0">
                          <a:solidFill>
                            <a:srgbClr val="800000"/>
                          </a:solidFill>
                        </a:rPr>
                        <a:t>)</a:t>
                      </a:r>
                      <a:endParaRPr lang="en-US" dirty="0">
                        <a:solidFill>
                          <a:srgbClr val="800000"/>
                        </a:solidFill>
                      </a:endParaRPr>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vMerge="1">
                  <a:txBody>
                    <a:bodyPr/>
                    <a:lstStyle/>
                    <a:p>
                      <a:pPr algn="ctr"/>
                      <a:endParaRPr lang="en-US" dirty="0"/>
                    </a:p>
                  </a:txBody>
                  <a:tcPr anchor="ctr"/>
                </a:tc>
              </a:tr>
              <a:tr h="575089">
                <a:tc>
                  <a:txBody>
                    <a:bodyPr/>
                    <a:lstStyle/>
                    <a:p>
                      <a:pPr algn="ctr"/>
                      <a:r>
                        <a:rPr lang="en-US" b="1" dirty="0" smtClean="0">
                          <a:solidFill>
                            <a:srgbClr val="800000"/>
                          </a:solidFill>
                        </a:rPr>
                        <a:t>AU</a:t>
                      </a:r>
                      <a:endParaRPr lang="en-US" b="1" dirty="0">
                        <a:solidFill>
                          <a:srgbClr val="800000"/>
                        </a:solidFill>
                      </a:endParaRPr>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r>
                        <a:rPr lang="en-US" dirty="0" smtClean="0"/>
                        <a:t>ATLAS</a:t>
                      </a:r>
                      <a:endParaRPr lang="en-US" dirty="0"/>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endParaRPr lang="en-US"/>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r>
                        <a:rPr lang="en-US" dirty="0" smtClean="0"/>
                        <a:t>X</a:t>
                      </a:r>
                      <a:endParaRPr lang="en-US" dirty="0"/>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endParaRPr lang="en-US" dirty="0"/>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endParaRPr lang="en-US" dirty="0"/>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r>
                        <a:rPr lang="en-US" dirty="0" err="1" smtClean="0"/>
                        <a:t>AARNet</a:t>
                      </a:r>
                      <a:endParaRPr lang="en-US" dirty="0"/>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821556">
                <a:tc>
                  <a:txBody>
                    <a:bodyPr/>
                    <a:lstStyle/>
                    <a:p>
                      <a:pPr algn="ctr"/>
                      <a:r>
                        <a:rPr lang="en-US" b="1" dirty="0" smtClean="0">
                          <a:solidFill>
                            <a:srgbClr val="800000"/>
                          </a:solidFill>
                        </a:rPr>
                        <a:t>CN</a:t>
                      </a:r>
                      <a:endParaRPr lang="en-US" b="1" dirty="0">
                        <a:solidFill>
                          <a:srgbClr val="800000"/>
                        </a:solidFill>
                      </a:endParaRPr>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r>
                        <a:rPr lang="en-US" dirty="0" smtClean="0"/>
                        <a:t>ALICE, ATLAS,</a:t>
                      </a:r>
                      <a:r>
                        <a:rPr lang="en-US" baseline="0" dirty="0" smtClean="0"/>
                        <a:t> CMS, </a:t>
                      </a:r>
                      <a:r>
                        <a:rPr lang="en-US" baseline="0" dirty="0" err="1" smtClean="0"/>
                        <a:t>LHCb</a:t>
                      </a:r>
                      <a:endParaRPr lang="en-US" dirty="0"/>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r>
                        <a:rPr lang="en-US" dirty="0" smtClean="0"/>
                        <a:t>7</a:t>
                      </a:r>
                      <a:endParaRPr lang="en-US" dirty="0"/>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r>
                        <a:rPr lang="en-US" dirty="0" smtClean="0"/>
                        <a:t>X</a:t>
                      </a:r>
                      <a:endParaRPr lang="en-US" dirty="0"/>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r>
                        <a:rPr lang="en-US" dirty="0" smtClean="0"/>
                        <a:t>X</a:t>
                      </a:r>
                      <a:endParaRPr lang="en-US" dirty="0"/>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r>
                        <a:rPr lang="en-US" dirty="0" smtClean="0"/>
                        <a:t>X</a:t>
                      </a:r>
                      <a:endParaRPr lang="en-US" dirty="0"/>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r>
                        <a:rPr lang="en-US" dirty="0" smtClean="0"/>
                        <a:t>CERNET, CNGI-CERNET2</a:t>
                      </a:r>
                      <a:endParaRPr lang="en-US" dirty="0"/>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328622">
                <a:tc>
                  <a:txBody>
                    <a:bodyPr/>
                    <a:lstStyle/>
                    <a:p>
                      <a:pPr algn="ctr"/>
                      <a:r>
                        <a:rPr lang="en-US" b="1" dirty="0" smtClean="0">
                          <a:solidFill>
                            <a:srgbClr val="800000"/>
                          </a:solidFill>
                        </a:rPr>
                        <a:t>IN</a:t>
                      </a:r>
                      <a:endParaRPr lang="en-US" b="1" dirty="0">
                        <a:solidFill>
                          <a:srgbClr val="800000"/>
                        </a:solidFill>
                      </a:endParaRPr>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r>
                        <a:rPr lang="en-US" dirty="0" smtClean="0"/>
                        <a:t>CMS, ALICE</a:t>
                      </a:r>
                      <a:endParaRPr lang="en-US" dirty="0"/>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endParaRPr lang="en-US"/>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r>
                        <a:rPr lang="en-US" dirty="0" smtClean="0"/>
                        <a:t>BELLE II, ILC</a:t>
                      </a:r>
                      <a:endParaRPr lang="en-US" dirty="0"/>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r>
                        <a:rPr lang="en-US" dirty="0" smtClean="0"/>
                        <a:t>X</a:t>
                      </a:r>
                      <a:endParaRPr lang="en-US" dirty="0"/>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endParaRPr lang="en-US"/>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r>
                        <a:rPr lang="en-US" dirty="0" smtClean="0"/>
                        <a:t>NKN, TEIN</a:t>
                      </a:r>
                      <a:endParaRPr lang="en-US" dirty="0"/>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328622">
                <a:tc>
                  <a:txBody>
                    <a:bodyPr/>
                    <a:lstStyle/>
                    <a:p>
                      <a:pPr algn="ctr"/>
                      <a:r>
                        <a:rPr lang="en-US" b="1" dirty="0" smtClean="0">
                          <a:solidFill>
                            <a:srgbClr val="800000"/>
                          </a:solidFill>
                        </a:rPr>
                        <a:t>JP</a:t>
                      </a:r>
                      <a:endParaRPr lang="en-US" b="1" dirty="0">
                        <a:solidFill>
                          <a:srgbClr val="800000"/>
                        </a:solidFill>
                      </a:endParaRPr>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r>
                        <a:rPr lang="en-US" dirty="0" smtClean="0"/>
                        <a:t>ATLAS, ALICE</a:t>
                      </a:r>
                      <a:endParaRPr lang="en-US" dirty="0"/>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endParaRPr lang="en-US"/>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r>
                        <a:rPr lang="en-US" dirty="0" smtClean="0"/>
                        <a:t>X</a:t>
                      </a:r>
                      <a:endParaRPr lang="en-US" dirty="0"/>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r>
                        <a:rPr lang="en-US" dirty="0" smtClean="0"/>
                        <a:t>X</a:t>
                      </a:r>
                      <a:endParaRPr lang="en-US" dirty="0"/>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endParaRPr lang="en-US" dirty="0"/>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r>
                        <a:rPr lang="en-US" dirty="0" smtClean="0"/>
                        <a:t>SINET</a:t>
                      </a:r>
                      <a:endParaRPr lang="en-US" dirty="0"/>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575089">
                <a:tc>
                  <a:txBody>
                    <a:bodyPr/>
                    <a:lstStyle/>
                    <a:p>
                      <a:pPr algn="ctr"/>
                      <a:r>
                        <a:rPr lang="en-US" b="1" dirty="0" smtClean="0">
                          <a:solidFill>
                            <a:srgbClr val="800000"/>
                          </a:solidFill>
                        </a:rPr>
                        <a:t>KR</a:t>
                      </a:r>
                      <a:endParaRPr lang="en-US" b="1" dirty="0">
                        <a:solidFill>
                          <a:srgbClr val="800000"/>
                        </a:solidFill>
                      </a:endParaRPr>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r>
                        <a:rPr lang="en-US" dirty="0" smtClean="0"/>
                        <a:t>ALICE</a:t>
                      </a:r>
                      <a:r>
                        <a:rPr lang="en-US" baseline="0" dirty="0" smtClean="0"/>
                        <a:t> (T1), CMS</a:t>
                      </a:r>
                      <a:endParaRPr lang="en-US" dirty="0"/>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r>
                        <a:rPr lang="en-US" dirty="0" smtClean="0"/>
                        <a:t>2</a:t>
                      </a:r>
                      <a:endParaRPr lang="en-US" dirty="0"/>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r>
                        <a:rPr lang="en-US" dirty="0" smtClean="0"/>
                        <a:t>X</a:t>
                      </a:r>
                      <a:endParaRPr lang="en-US" dirty="0"/>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endParaRPr lang="en-US" dirty="0"/>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endParaRPr lang="en-US" dirty="0"/>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r>
                        <a:rPr lang="en-US" dirty="0" smtClean="0"/>
                        <a:t>KREONET, </a:t>
                      </a:r>
                      <a:r>
                        <a:rPr lang="en-US" dirty="0" err="1" smtClean="0"/>
                        <a:t>Gloriad</a:t>
                      </a:r>
                      <a:endParaRPr lang="en-US" dirty="0"/>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290634">
                <a:tc>
                  <a:txBody>
                    <a:bodyPr/>
                    <a:lstStyle/>
                    <a:p>
                      <a:pPr algn="ctr"/>
                      <a:r>
                        <a:rPr lang="en-US" b="1" dirty="0" smtClean="0">
                          <a:solidFill>
                            <a:srgbClr val="800000"/>
                          </a:solidFill>
                        </a:rPr>
                        <a:t>TH</a:t>
                      </a:r>
                      <a:endParaRPr lang="en-US" b="1" dirty="0">
                        <a:solidFill>
                          <a:srgbClr val="800000"/>
                        </a:solidFill>
                      </a:endParaRPr>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r>
                        <a:rPr lang="en-US" dirty="0" smtClean="0"/>
                        <a:t>CMS/WLCG</a:t>
                      </a:r>
                      <a:endParaRPr lang="en-US" dirty="0"/>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endParaRPr lang="en-US"/>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endParaRPr lang="en-US"/>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r>
                        <a:rPr lang="en-US" dirty="0" smtClean="0"/>
                        <a:t>X</a:t>
                      </a:r>
                      <a:endParaRPr lang="en-US" dirty="0"/>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endParaRPr lang="en-US" dirty="0"/>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r>
                        <a:rPr lang="en-US" dirty="0" err="1" smtClean="0"/>
                        <a:t>UniNet</a:t>
                      </a:r>
                      <a:endParaRPr lang="en-US" dirty="0"/>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290634">
                <a:tc>
                  <a:txBody>
                    <a:bodyPr/>
                    <a:lstStyle/>
                    <a:p>
                      <a:pPr algn="ctr"/>
                      <a:r>
                        <a:rPr lang="en-US" b="1" dirty="0" smtClean="0">
                          <a:solidFill>
                            <a:srgbClr val="800000"/>
                          </a:solidFill>
                        </a:rPr>
                        <a:t>TW</a:t>
                      </a:r>
                      <a:endParaRPr lang="en-US" b="1" dirty="0">
                        <a:solidFill>
                          <a:srgbClr val="800000"/>
                        </a:solidFill>
                      </a:endParaRPr>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r>
                        <a:rPr lang="en-US" dirty="0" smtClean="0"/>
                        <a:t>ATLAS (T1), CMS</a:t>
                      </a:r>
                      <a:endParaRPr lang="en-US" dirty="0"/>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r>
                        <a:rPr lang="en-US" dirty="0" smtClean="0"/>
                        <a:t>4 </a:t>
                      </a:r>
                      <a:endParaRPr lang="en-US" dirty="0"/>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r>
                        <a:rPr lang="en-US" dirty="0" smtClean="0"/>
                        <a:t>4</a:t>
                      </a:r>
                      <a:endParaRPr lang="en-US" dirty="0"/>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endParaRPr lang="en-US" dirty="0"/>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r>
                        <a:rPr lang="en-US" dirty="0" smtClean="0"/>
                        <a:t>1</a:t>
                      </a:r>
                      <a:endParaRPr lang="en-US" dirty="0"/>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algn="ctr"/>
                      <a:r>
                        <a:rPr lang="en-US" dirty="0" err="1" smtClean="0"/>
                        <a:t>ASGCNet</a:t>
                      </a:r>
                      <a:r>
                        <a:rPr lang="en-US" dirty="0" smtClean="0"/>
                        <a:t>,</a:t>
                      </a:r>
                      <a:r>
                        <a:rPr lang="en-US" baseline="0" dirty="0" smtClean="0"/>
                        <a:t> TWAREN</a:t>
                      </a:r>
                      <a:endParaRPr lang="en-US" dirty="0"/>
                    </a:p>
                  </a:txBody>
                  <a:tcPr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000364768"/>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標題 1"/>
          <p:cNvSpPr txBox="1">
            <a:spLocks/>
          </p:cNvSpPr>
          <p:nvPr/>
        </p:nvSpPr>
        <p:spPr bwMode="auto">
          <a:xfrm>
            <a:off x="971550" y="260350"/>
            <a:ext cx="7777163" cy="909638"/>
          </a:xfrm>
          <a:prstGeom prst="rect">
            <a:avLst/>
          </a:prstGeom>
          <a:noFill/>
          <a:ln w="9525">
            <a:noFill/>
            <a:miter lim="800000"/>
            <a:headEnd/>
            <a:tailEnd/>
          </a:ln>
        </p:spPr>
        <p:txBody>
          <a:bodyPr/>
          <a:lstStyle/>
          <a:p>
            <a:pPr algn="ctr"/>
            <a:r>
              <a:rPr lang="en-US" altLang="zh-TW" sz="4400" b="1">
                <a:solidFill>
                  <a:srgbClr val="C00000"/>
                </a:solidFill>
                <a:latin typeface="Calibri" pitchFamily="34" charset="0"/>
                <a:ea typeface="微軟正黑體" pitchFamily="34" charset="-120"/>
              </a:rPr>
              <a:t>TAIWAN Global R&amp;E Network</a:t>
            </a:r>
            <a:endParaRPr lang="zh-TW" altLang="en-US" sz="4400" b="1">
              <a:solidFill>
                <a:srgbClr val="C00000"/>
              </a:solidFill>
              <a:latin typeface="Calibri" pitchFamily="34" charset="0"/>
              <a:ea typeface="微軟正黑體" pitchFamily="34" charset="-120"/>
            </a:endParaRPr>
          </a:p>
        </p:txBody>
      </p:sp>
      <p:pic>
        <p:nvPicPr>
          <p:cNvPr id="69635" name="內容版面配置區 3" descr="miller_ame_on.gif"/>
          <p:cNvPicPr>
            <a:picLocks noChangeAspect="1"/>
          </p:cNvPicPr>
          <p:nvPr/>
        </p:nvPicPr>
        <p:blipFill>
          <a:blip r:embed="rId2" cstate="print"/>
          <a:srcRect/>
          <a:stretch>
            <a:fillRect/>
          </a:stretch>
        </p:blipFill>
        <p:spPr bwMode="auto">
          <a:xfrm>
            <a:off x="0" y="1268413"/>
            <a:ext cx="9144000" cy="5795962"/>
          </a:xfrm>
          <a:prstGeom prst="rect">
            <a:avLst/>
          </a:prstGeom>
          <a:noFill/>
          <a:ln w="9525">
            <a:noFill/>
            <a:miter lim="800000"/>
            <a:headEnd/>
            <a:tailEnd/>
          </a:ln>
        </p:spPr>
      </p:pic>
      <p:cxnSp>
        <p:nvCxnSpPr>
          <p:cNvPr id="5" name="直線單箭頭接點 4"/>
          <p:cNvCxnSpPr>
            <a:endCxn id="24" idx="0"/>
          </p:cNvCxnSpPr>
          <p:nvPr/>
        </p:nvCxnSpPr>
        <p:spPr>
          <a:xfrm flipH="1">
            <a:off x="539750" y="4221163"/>
            <a:ext cx="287338" cy="71437"/>
          </a:xfrm>
          <a:prstGeom prst="straightConnector1">
            <a:avLst/>
          </a:prstGeom>
          <a:ln w="25400">
            <a:solidFill>
              <a:srgbClr val="9F118B"/>
            </a:solidFill>
            <a:headEnd w="sm" len="sm"/>
            <a:tailEnd type="none" w="sm" len="sm"/>
          </a:ln>
        </p:spPr>
        <p:style>
          <a:lnRef idx="1">
            <a:schemeClr val="accent1"/>
          </a:lnRef>
          <a:fillRef idx="0">
            <a:schemeClr val="accent1"/>
          </a:fillRef>
          <a:effectRef idx="0">
            <a:schemeClr val="accent1"/>
          </a:effectRef>
          <a:fontRef idx="minor">
            <a:schemeClr val="tx1"/>
          </a:fontRef>
        </p:style>
      </p:cxnSp>
      <p:sp>
        <p:nvSpPr>
          <p:cNvPr id="6" name="橢圓 5"/>
          <p:cNvSpPr/>
          <p:nvPr/>
        </p:nvSpPr>
        <p:spPr>
          <a:xfrm>
            <a:off x="468313" y="4292600"/>
            <a:ext cx="142875" cy="144463"/>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endParaRPr lang="zh-TW" altLang="en-US" sz="2400">
              <a:solidFill>
                <a:prstClr val="black"/>
              </a:solidFill>
            </a:endParaRPr>
          </a:p>
        </p:txBody>
      </p:sp>
      <p:sp>
        <p:nvSpPr>
          <p:cNvPr id="7" name="橢圓 6"/>
          <p:cNvSpPr/>
          <p:nvPr/>
        </p:nvSpPr>
        <p:spPr>
          <a:xfrm flipH="1" flipV="1">
            <a:off x="755650" y="4221163"/>
            <a:ext cx="144463" cy="144462"/>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endParaRPr lang="zh-TW" altLang="en-US" sz="2400">
              <a:solidFill>
                <a:prstClr val="black"/>
              </a:solidFill>
            </a:endParaRPr>
          </a:p>
        </p:txBody>
      </p:sp>
      <p:sp>
        <p:nvSpPr>
          <p:cNvPr id="8" name="橢圓 7"/>
          <p:cNvSpPr/>
          <p:nvPr/>
        </p:nvSpPr>
        <p:spPr>
          <a:xfrm>
            <a:off x="4500563" y="3573463"/>
            <a:ext cx="142875" cy="142875"/>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endParaRPr lang="zh-TW" altLang="en-US" sz="2400">
              <a:solidFill>
                <a:prstClr val="black"/>
              </a:solidFill>
            </a:endParaRPr>
          </a:p>
        </p:txBody>
      </p:sp>
      <p:sp>
        <p:nvSpPr>
          <p:cNvPr id="9" name="橢圓 8"/>
          <p:cNvSpPr/>
          <p:nvPr/>
        </p:nvSpPr>
        <p:spPr>
          <a:xfrm>
            <a:off x="6875463" y="3213100"/>
            <a:ext cx="144462" cy="144463"/>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endParaRPr lang="zh-TW" altLang="en-US" sz="2400">
              <a:solidFill>
                <a:prstClr val="black"/>
              </a:solidFill>
            </a:endParaRPr>
          </a:p>
        </p:txBody>
      </p:sp>
      <p:cxnSp>
        <p:nvCxnSpPr>
          <p:cNvPr id="10" name="直線接點 9"/>
          <p:cNvCxnSpPr>
            <a:stCxn id="69660" idx="3"/>
            <a:endCxn id="11" idx="7"/>
          </p:cNvCxnSpPr>
          <p:nvPr/>
        </p:nvCxnSpPr>
        <p:spPr>
          <a:xfrm>
            <a:off x="6948488" y="3284538"/>
            <a:ext cx="122237" cy="16510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11" name="橢圓 10"/>
          <p:cNvSpPr/>
          <p:nvPr/>
        </p:nvSpPr>
        <p:spPr>
          <a:xfrm>
            <a:off x="6948488" y="3429000"/>
            <a:ext cx="144462" cy="144463"/>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endParaRPr lang="zh-TW" altLang="en-US" sz="2400">
              <a:solidFill>
                <a:prstClr val="black"/>
              </a:solidFill>
            </a:endParaRPr>
          </a:p>
        </p:txBody>
      </p:sp>
      <p:sp>
        <p:nvSpPr>
          <p:cNvPr id="69643" name="文字方塊 48"/>
          <p:cNvSpPr txBox="1">
            <a:spLocks noChangeArrowheads="1"/>
          </p:cNvSpPr>
          <p:nvPr/>
        </p:nvSpPr>
        <p:spPr bwMode="auto">
          <a:xfrm>
            <a:off x="2484438" y="4581525"/>
            <a:ext cx="576262" cy="338138"/>
          </a:xfrm>
          <a:prstGeom prst="rect">
            <a:avLst/>
          </a:prstGeom>
          <a:noFill/>
          <a:ln w="9525">
            <a:noFill/>
            <a:miter lim="800000"/>
            <a:headEnd/>
            <a:tailEnd/>
          </a:ln>
        </p:spPr>
        <p:txBody>
          <a:bodyPr>
            <a:spAutoFit/>
          </a:bodyPr>
          <a:lstStyle/>
          <a:p>
            <a:r>
              <a:rPr lang="en-US" altLang="zh-TW" sz="1600" b="1">
                <a:solidFill>
                  <a:srgbClr val="C00000"/>
                </a:solidFill>
                <a:latin typeface="Calibri" pitchFamily="34" charset="0"/>
              </a:rPr>
              <a:t>10G</a:t>
            </a:r>
            <a:endParaRPr lang="zh-TW" altLang="en-US" sz="1600" b="1">
              <a:solidFill>
                <a:srgbClr val="C00000"/>
              </a:solidFill>
              <a:latin typeface="Calibri" pitchFamily="34" charset="0"/>
            </a:endParaRPr>
          </a:p>
        </p:txBody>
      </p:sp>
      <p:sp>
        <p:nvSpPr>
          <p:cNvPr id="69644" name="文字方塊 49"/>
          <p:cNvSpPr txBox="1">
            <a:spLocks noChangeArrowheads="1"/>
          </p:cNvSpPr>
          <p:nvPr/>
        </p:nvSpPr>
        <p:spPr bwMode="auto">
          <a:xfrm>
            <a:off x="5580063" y="2924175"/>
            <a:ext cx="576262" cy="339725"/>
          </a:xfrm>
          <a:prstGeom prst="rect">
            <a:avLst/>
          </a:prstGeom>
          <a:noFill/>
          <a:ln w="9525">
            <a:noFill/>
            <a:miter lim="800000"/>
            <a:headEnd/>
            <a:tailEnd/>
          </a:ln>
        </p:spPr>
        <p:txBody>
          <a:bodyPr>
            <a:spAutoFit/>
          </a:bodyPr>
          <a:lstStyle/>
          <a:p>
            <a:r>
              <a:rPr lang="en-US" altLang="zh-TW" sz="1600" b="1">
                <a:solidFill>
                  <a:srgbClr val="C00000"/>
                </a:solidFill>
                <a:latin typeface="Calibri" pitchFamily="34" charset="0"/>
              </a:rPr>
              <a:t>10G</a:t>
            </a:r>
            <a:endParaRPr lang="zh-TW" altLang="en-US" sz="1600" b="1">
              <a:solidFill>
                <a:srgbClr val="C00000"/>
              </a:solidFill>
              <a:latin typeface="Calibri" pitchFamily="34" charset="0"/>
            </a:endParaRPr>
          </a:p>
        </p:txBody>
      </p:sp>
      <p:sp>
        <p:nvSpPr>
          <p:cNvPr id="69645" name="文字方塊 50"/>
          <p:cNvSpPr txBox="1">
            <a:spLocks noChangeArrowheads="1"/>
          </p:cNvSpPr>
          <p:nvPr/>
        </p:nvSpPr>
        <p:spPr bwMode="auto">
          <a:xfrm>
            <a:off x="4140200" y="3284538"/>
            <a:ext cx="1008063" cy="307975"/>
          </a:xfrm>
          <a:prstGeom prst="rect">
            <a:avLst/>
          </a:prstGeom>
          <a:noFill/>
          <a:ln w="9525">
            <a:noFill/>
            <a:miter lim="800000"/>
            <a:headEnd/>
            <a:tailEnd/>
          </a:ln>
        </p:spPr>
        <p:txBody>
          <a:bodyPr>
            <a:spAutoFit/>
          </a:bodyPr>
          <a:lstStyle/>
          <a:p>
            <a:r>
              <a:rPr lang="en-US" altLang="zh-TW" sz="1400" b="1">
                <a:solidFill>
                  <a:srgbClr val="00B050"/>
                </a:solidFill>
                <a:latin typeface="Calibri" pitchFamily="34" charset="0"/>
              </a:rPr>
              <a:t>Chicago</a:t>
            </a:r>
            <a:endParaRPr lang="zh-TW" altLang="en-US" sz="1400" b="1">
              <a:solidFill>
                <a:srgbClr val="00B050"/>
              </a:solidFill>
              <a:latin typeface="Calibri" pitchFamily="34" charset="0"/>
            </a:endParaRPr>
          </a:p>
        </p:txBody>
      </p:sp>
      <p:sp>
        <p:nvSpPr>
          <p:cNvPr id="69646" name="文字方塊 51"/>
          <p:cNvSpPr txBox="1">
            <a:spLocks noChangeArrowheads="1"/>
          </p:cNvSpPr>
          <p:nvPr/>
        </p:nvSpPr>
        <p:spPr bwMode="auto">
          <a:xfrm>
            <a:off x="755650" y="4344988"/>
            <a:ext cx="792163" cy="307975"/>
          </a:xfrm>
          <a:prstGeom prst="rect">
            <a:avLst/>
          </a:prstGeom>
          <a:noFill/>
          <a:ln w="9525">
            <a:noFill/>
            <a:miter lim="800000"/>
            <a:headEnd/>
            <a:tailEnd/>
          </a:ln>
        </p:spPr>
        <p:txBody>
          <a:bodyPr>
            <a:spAutoFit/>
          </a:bodyPr>
          <a:lstStyle/>
          <a:p>
            <a:r>
              <a:rPr lang="en-US" altLang="zh-TW" sz="1400" b="1">
                <a:solidFill>
                  <a:srgbClr val="00B050"/>
                </a:solidFill>
                <a:latin typeface="Calibri" pitchFamily="34" charset="0"/>
              </a:rPr>
              <a:t>TAIWAN</a:t>
            </a:r>
          </a:p>
        </p:txBody>
      </p:sp>
      <p:sp>
        <p:nvSpPr>
          <p:cNvPr id="69647" name="文字方塊 52"/>
          <p:cNvSpPr txBox="1">
            <a:spLocks noChangeArrowheads="1"/>
          </p:cNvSpPr>
          <p:nvPr/>
        </p:nvSpPr>
        <p:spPr bwMode="auto">
          <a:xfrm>
            <a:off x="34925" y="3716338"/>
            <a:ext cx="720725" cy="523875"/>
          </a:xfrm>
          <a:prstGeom prst="rect">
            <a:avLst/>
          </a:prstGeom>
          <a:noFill/>
          <a:ln w="9525">
            <a:noFill/>
            <a:miter lim="800000"/>
            <a:headEnd/>
            <a:tailEnd/>
          </a:ln>
        </p:spPr>
        <p:txBody>
          <a:bodyPr>
            <a:spAutoFit/>
          </a:bodyPr>
          <a:lstStyle/>
          <a:p>
            <a:r>
              <a:rPr lang="en-US" altLang="zh-TW" sz="1400" b="1">
                <a:solidFill>
                  <a:srgbClr val="00B050"/>
                </a:solidFill>
                <a:latin typeface="Calibri" pitchFamily="34" charset="0"/>
              </a:rPr>
              <a:t>Hong</a:t>
            </a:r>
          </a:p>
          <a:p>
            <a:r>
              <a:rPr lang="en-US" altLang="zh-TW" sz="1400" b="1">
                <a:solidFill>
                  <a:srgbClr val="00B050"/>
                </a:solidFill>
                <a:latin typeface="Calibri" pitchFamily="34" charset="0"/>
              </a:rPr>
              <a:t>Kong</a:t>
            </a:r>
            <a:endParaRPr lang="zh-TW" altLang="en-US" sz="1400" b="1">
              <a:solidFill>
                <a:srgbClr val="00B050"/>
              </a:solidFill>
              <a:latin typeface="Calibri" pitchFamily="34" charset="0"/>
            </a:endParaRPr>
          </a:p>
        </p:txBody>
      </p:sp>
      <p:sp>
        <p:nvSpPr>
          <p:cNvPr id="69648" name="文字方塊 53"/>
          <p:cNvSpPr txBox="1">
            <a:spLocks noChangeArrowheads="1"/>
          </p:cNvSpPr>
          <p:nvPr/>
        </p:nvSpPr>
        <p:spPr bwMode="auto">
          <a:xfrm>
            <a:off x="6372225" y="2852738"/>
            <a:ext cx="1295400" cy="338137"/>
          </a:xfrm>
          <a:prstGeom prst="rect">
            <a:avLst/>
          </a:prstGeom>
          <a:noFill/>
          <a:ln w="9525">
            <a:noFill/>
            <a:miter lim="800000"/>
            <a:headEnd/>
            <a:tailEnd/>
          </a:ln>
        </p:spPr>
        <p:txBody>
          <a:bodyPr>
            <a:spAutoFit/>
          </a:bodyPr>
          <a:lstStyle/>
          <a:p>
            <a:r>
              <a:rPr lang="en-US" altLang="zh-TW" sz="1600" b="1">
                <a:solidFill>
                  <a:srgbClr val="00B050"/>
                </a:solidFill>
                <a:latin typeface="Calibri" pitchFamily="34" charset="0"/>
              </a:rPr>
              <a:t>Amsterdam</a:t>
            </a:r>
            <a:endParaRPr lang="zh-TW" altLang="en-US" sz="1600" b="1">
              <a:solidFill>
                <a:srgbClr val="00B050"/>
              </a:solidFill>
              <a:latin typeface="Calibri" pitchFamily="34" charset="0"/>
            </a:endParaRPr>
          </a:p>
        </p:txBody>
      </p:sp>
      <p:sp>
        <p:nvSpPr>
          <p:cNvPr id="69649" name="文字方塊 54"/>
          <p:cNvSpPr txBox="1">
            <a:spLocks noChangeArrowheads="1"/>
          </p:cNvSpPr>
          <p:nvPr/>
        </p:nvSpPr>
        <p:spPr bwMode="auto">
          <a:xfrm>
            <a:off x="6732588" y="3429000"/>
            <a:ext cx="1295400" cy="338138"/>
          </a:xfrm>
          <a:prstGeom prst="rect">
            <a:avLst/>
          </a:prstGeom>
          <a:noFill/>
          <a:ln w="9525">
            <a:noFill/>
            <a:miter lim="800000"/>
            <a:headEnd/>
            <a:tailEnd/>
          </a:ln>
        </p:spPr>
        <p:txBody>
          <a:bodyPr>
            <a:spAutoFit/>
          </a:bodyPr>
          <a:lstStyle/>
          <a:p>
            <a:r>
              <a:rPr lang="en-US" altLang="zh-TW" sz="1600" b="1">
                <a:solidFill>
                  <a:srgbClr val="00B050"/>
                </a:solidFill>
                <a:latin typeface="Calibri" pitchFamily="34" charset="0"/>
              </a:rPr>
              <a:t>Geneva</a:t>
            </a:r>
            <a:endParaRPr lang="zh-TW" altLang="en-US" sz="1600" b="1">
              <a:solidFill>
                <a:srgbClr val="00B050"/>
              </a:solidFill>
              <a:latin typeface="Calibri" pitchFamily="34" charset="0"/>
            </a:endParaRPr>
          </a:p>
        </p:txBody>
      </p:sp>
      <p:sp>
        <p:nvSpPr>
          <p:cNvPr id="69650" name="文字方塊 55"/>
          <p:cNvSpPr txBox="1">
            <a:spLocks noChangeArrowheads="1"/>
          </p:cNvSpPr>
          <p:nvPr/>
        </p:nvSpPr>
        <p:spPr bwMode="auto">
          <a:xfrm>
            <a:off x="684213" y="3887788"/>
            <a:ext cx="503237" cy="261937"/>
          </a:xfrm>
          <a:prstGeom prst="rect">
            <a:avLst/>
          </a:prstGeom>
          <a:noFill/>
          <a:ln w="9525">
            <a:noFill/>
            <a:miter lim="800000"/>
            <a:headEnd/>
            <a:tailEnd/>
          </a:ln>
        </p:spPr>
        <p:txBody>
          <a:bodyPr>
            <a:spAutoFit/>
          </a:bodyPr>
          <a:lstStyle/>
          <a:p>
            <a:r>
              <a:rPr lang="en-US" altLang="zh-TW" sz="1100" b="1">
                <a:solidFill>
                  <a:srgbClr val="9F118B"/>
                </a:solidFill>
                <a:latin typeface="Calibri" pitchFamily="34" charset="0"/>
              </a:rPr>
              <a:t>2.5G</a:t>
            </a:r>
            <a:endParaRPr lang="zh-TW" altLang="en-US" sz="1100" b="1">
              <a:solidFill>
                <a:srgbClr val="9F118B"/>
              </a:solidFill>
              <a:latin typeface="Calibri" pitchFamily="34" charset="0"/>
            </a:endParaRPr>
          </a:p>
        </p:txBody>
      </p:sp>
      <p:sp>
        <p:nvSpPr>
          <p:cNvPr id="20" name="手繪多邊形 19"/>
          <p:cNvSpPr/>
          <p:nvPr/>
        </p:nvSpPr>
        <p:spPr>
          <a:xfrm>
            <a:off x="827088" y="3633788"/>
            <a:ext cx="3744912" cy="1258887"/>
          </a:xfrm>
          <a:custGeom>
            <a:avLst/>
            <a:gdLst>
              <a:gd name="connsiteX0" fmla="*/ 0 w 3989387"/>
              <a:gd name="connsiteY0" fmla="*/ 727075 h 1193800"/>
              <a:gd name="connsiteX1" fmla="*/ 2133600 w 3989387"/>
              <a:gd name="connsiteY1" fmla="*/ 1098550 h 1193800"/>
              <a:gd name="connsiteX2" fmla="*/ 3724275 w 3989387"/>
              <a:gd name="connsiteY2" fmla="*/ 155575 h 1193800"/>
              <a:gd name="connsiteX3" fmla="*/ 3724275 w 3989387"/>
              <a:gd name="connsiteY3" fmla="*/ 165100 h 1193800"/>
              <a:gd name="connsiteX0" fmla="*/ 0 w 3989387"/>
              <a:gd name="connsiteY0" fmla="*/ 789359 h 1204181"/>
              <a:gd name="connsiteX1" fmla="*/ 2133600 w 3989387"/>
              <a:gd name="connsiteY1" fmla="*/ 1098550 h 1204181"/>
              <a:gd name="connsiteX2" fmla="*/ 3724275 w 3989387"/>
              <a:gd name="connsiteY2" fmla="*/ 155575 h 1204181"/>
              <a:gd name="connsiteX3" fmla="*/ 3724275 w 3989387"/>
              <a:gd name="connsiteY3" fmla="*/ 165100 h 1204181"/>
              <a:gd name="connsiteX0" fmla="*/ 0 w 3993093"/>
              <a:gd name="connsiteY0" fmla="*/ 790564 h 1205386"/>
              <a:gd name="connsiteX1" fmla="*/ 2133600 w 3993093"/>
              <a:gd name="connsiteY1" fmla="*/ 1099755 h 1205386"/>
              <a:gd name="connsiteX2" fmla="*/ 3724275 w 3993093"/>
              <a:gd name="connsiteY2" fmla="*/ 156780 h 1205386"/>
              <a:gd name="connsiteX3" fmla="*/ 3746502 w 3993093"/>
              <a:gd name="connsiteY3" fmla="*/ 159077 h 1205386"/>
              <a:gd name="connsiteX4" fmla="*/ 3724275 w 3993093"/>
              <a:gd name="connsiteY4" fmla="*/ 166305 h 1205386"/>
              <a:gd name="connsiteX0" fmla="*/ 0 w 4018069"/>
              <a:gd name="connsiteY0" fmla="*/ 803720 h 1218542"/>
              <a:gd name="connsiteX1" fmla="*/ 2133600 w 4018069"/>
              <a:gd name="connsiteY1" fmla="*/ 1112911 h 1218542"/>
              <a:gd name="connsiteX2" fmla="*/ 3724275 w 4018069"/>
              <a:gd name="connsiteY2" fmla="*/ 169936 h 1218542"/>
              <a:gd name="connsiteX3" fmla="*/ 3896362 w 4018069"/>
              <a:gd name="connsiteY3" fmla="*/ 93297 h 1218542"/>
              <a:gd name="connsiteX4" fmla="*/ 3746502 w 4018069"/>
              <a:gd name="connsiteY4" fmla="*/ 172233 h 1218542"/>
              <a:gd name="connsiteX5" fmla="*/ 3724275 w 4018069"/>
              <a:gd name="connsiteY5" fmla="*/ 179461 h 1218542"/>
              <a:gd name="connsiteX0" fmla="*/ 0 w 3949065"/>
              <a:gd name="connsiteY0" fmla="*/ 817969 h 1318280"/>
              <a:gd name="connsiteX1" fmla="*/ 2547621 w 3949065"/>
              <a:gd name="connsiteY1" fmla="*/ 1212649 h 1318280"/>
              <a:gd name="connsiteX2" fmla="*/ 3724275 w 3949065"/>
              <a:gd name="connsiteY2" fmla="*/ 184185 h 1318280"/>
              <a:gd name="connsiteX3" fmla="*/ 3896362 w 3949065"/>
              <a:gd name="connsiteY3" fmla="*/ 107546 h 1318280"/>
              <a:gd name="connsiteX4" fmla="*/ 3746502 w 3949065"/>
              <a:gd name="connsiteY4" fmla="*/ 186482 h 1318280"/>
              <a:gd name="connsiteX5" fmla="*/ 3724275 w 3949065"/>
              <a:gd name="connsiteY5" fmla="*/ 193710 h 1318280"/>
              <a:gd name="connsiteX0" fmla="*/ 0 w 4023995"/>
              <a:gd name="connsiteY0" fmla="*/ 844280 h 1502463"/>
              <a:gd name="connsiteX1" fmla="*/ 2098041 w 4023995"/>
              <a:gd name="connsiteY1" fmla="*/ 1396832 h 1502463"/>
              <a:gd name="connsiteX2" fmla="*/ 3724275 w 4023995"/>
              <a:gd name="connsiteY2" fmla="*/ 210496 h 1502463"/>
              <a:gd name="connsiteX3" fmla="*/ 3896362 w 4023995"/>
              <a:gd name="connsiteY3" fmla="*/ 133857 h 1502463"/>
              <a:gd name="connsiteX4" fmla="*/ 3746502 w 4023995"/>
              <a:gd name="connsiteY4" fmla="*/ 212793 h 1502463"/>
              <a:gd name="connsiteX5" fmla="*/ 3724275 w 4023995"/>
              <a:gd name="connsiteY5" fmla="*/ 220021 h 1502463"/>
              <a:gd name="connsiteX0" fmla="*/ 0 w 4023995"/>
              <a:gd name="connsiteY0" fmla="*/ 844280 h 1502463"/>
              <a:gd name="connsiteX1" fmla="*/ 2098041 w 4023995"/>
              <a:gd name="connsiteY1" fmla="*/ 1396832 h 1502463"/>
              <a:gd name="connsiteX2" fmla="*/ 3724275 w 4023995"/>
              <a:gd name="connsiteY2" fmla="*/ 210496 h 1502463"/>
              <a:gd name="connsiteX3" fmla="*/ 3896362 w 4023995"/>
              <a:gd name="connsiteY3" fmla="*/ 133857 h 1502463"/>
              <a:gd name="connsiteX4" fmla="*/ 3746502 w 4023995"/>
              <a:gd name="connsiteY4" fmla="*/ 212793 h 1502463"/>
              <a:gd name="connsiteX5" fmla="*/ 3821433 w 4023995"/>
              <a:gd name="connsiteY5" fmla="*/ 133857 h 1502463"/>
              <a:gd name="connsiteX0" fmla="*/ 0 w 4023995"/>
              <a:gd name="connsiteY0" fmla="*/ 844280 h 1502463"/>
              <a:gd name="connsiteX1" fmla="*/ 2098041 w 4023995"/>
              <a:gd name="connsiteY1" fmla="*/ 1396832 h 1502463"/>
              <a:gd name="connsiteX2" fmla="*/ 3724275 w 4023995"/>
              <a:gd name="connsiteY2" fmla="*/ 210496 h 1502463"/>
              <a:gd name="connsiteX3" fmla="*/ 3896362 w 4023995"/>
              <a:gd name="connsiteY3" fmla="*/ 133857 h 1502463"/>
              <a:gd name="connsiteX4" fmla="*/ 3821433 w 4023995"/>
              <a:gd name="connsiteY4" fmla="*/ 291729 h 1502463"/>
              <a:gd name="connsiteX5" fmla="*/ 3821433 w 4023995"/>
              <a:gd name="connsiteY5" fmla="*/ 133857 h 1502463"/>
              <a:gd name="connsiteX0" fmla="*/ 0 w 4023995"/>
              <a:gd name="connsiteY0" fmla="*/ 844280 h 1502463"/>
              <a:gd name="connsiteX1" fmla="*/ 2098041 w 4023995"/>
              <a:gd name="connsiteY1" fmla="*/ 1396832 h 1502463"/>
              <a:gd name="connsiteX2" fmla="*/ 3724275 w 4023995"/>
              <a:gd name="connsiteY2" fmla="*/ 210496 h 1502463"/>
              <a:gd name="connsiteX3" fmla="*/ 3896362 w 4023995"/>
              <a:gd name="connsiteY3" fmla="*/ 133857 h 1502463"/>
              <a:gd name="connsiteX4" fmla="*/ 3821433 w 4023995"/>
              <a:gd name="connsiteY4" fmla="*/ 133857 h 1502463"/>
              <a:gd name="connsiteX5" fmla="*/ 3821433 w 4023995"/>
              <a:gd name="connsiteY5" fmla="*/ 133857 h 1502463"/>
              <a:gd name="connsiteX0" fmla="*/ 0 w 4121153"/>
              <a:gd name="connsiteY0" fmla="*/ 841983 h 1499784"/>
              <a:gd name="connsiteX1" fmla="*/ 2098041 w 4121153"/>
              <a:gd name="connsiteY1" fmla="*/ 1394535 h 1499784"/>
              <a:gd name="connsiteX2" fmla="*/ 3821433 w 4121153"/>
              <a:gd name="connsiteY2" fmla="*/ 210496 h 1499784"/>
              <a:gd name="connsiteX3" fmla="*/ 3896362 w 4121153"/>
              <a:gd name="connsiteY3" fmla="*/ 131560 h 1499784"/>
              <a:gd name="connsiteX4" fmla="*/ 3821433 w 4121153"/>
              <a:gd name="connsiteY4" fmla="*/ 131560 h 1499784"/>
              <a:gd name="connsiteX5" fmla="*/ 3821433 w 4121153"/>
              <a:gd name="connsiteY5" fmla="*/ 131560 h 1499784"/>
              <a:gd name="connsiteX0" fmla="*/ 0 w 3896362"/>
              <a:gd name="connsiteY0" fmla="*/ 723579 h 1381379"/>
              <a:gd name="connsiteX1" fmla="*/ 2098041 w 3896362"/>
              <a:gd name="connsiteY1" fmla="*/ 1276131 h 1381379"/>
              <a:gd name="connsiteX2" fmla="*/ 3821433 w 3896362"/>
              <a:gd name="connsiteY2" fmla="*/ 92092 h 1381379"/>
              <a:gd name="connsiteX3" fmla="*/ 3896362 w 3896362"/>
              <a:gd name="connsiteY3" fmla="*/ 13156 h 1381379"/>
              <a:gd name="connsiteX4" fmla="*/ 3821433 w 3896362"/>
              <a:gd name="connsiteY4" fmla="*/ 13156 h 1381379"/>
              <a:gd name="connsiteX5" fmla="*/ 3821433 w 3896362"/>
              <a:gd name="connsiteY5" fmla="*/ 13156 h 1381379"/>
              <a:gd name="connsiteX0" fmla="*/ 0 w 3896362"/>
              <a:gd name="connsiteY0" fmla="*/ 723579 h 1381380"/>
              <a:gd name="connsiteX1" fmla="*/ 2023112 w 3896362"/>
              <a:gd name="connsiteY1" fmla="*/ 1276132 h 1381380"/>
              <a:gd name="connsiteX2" fmla="*/ 3821433 w 3896362"/>
              <a:gd name="connsiteY2" fmla="*/ 92092 h 1381380"/>
              <a:gd name="connsiteX3" fmla="*/ 3896362 w 3896362"/>
              <a:gd name="connsiteY3" fmla="*/ 13156 h 1381380"/>
              <a:gd name="connsiteX4" fmla="*/ 3821433 w 3896362"/>
              <a:gd name="connsiteY4" fmla="*/ 13156 h 1381380"/>
              <a:gd name="connsiteX5" fmla="*/ 3821433 w 3896362"/>
              <a:gd name="connsiteY5" fmla="*/ 13156 h 1381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96362" h="1381380">
                <a:moveTo>
                  <a:pt x="0" y="723579"/>
                </a:moveTo>
                <a:cubicBezTo>
                  <a:pt x="756444" y="956941"/>
                  <a:pt x="1386207" y="1381380"/>
                  <a:pt x="2023112" y="1276132"/>
                </a:cubicBezTo>
                <a:cubicBezTo>
                  <a:pt x="2660017" y="1170884"/>
                  <a:pt x="3521713" y="302588"/>
                  <a:pt x="3821433" y="92092"/>
                </a:cubicBezTo>
                <a:cubicBezTo>
                  <a:pt x="3881496" y="27151"/>
                  <a:pt x="3896362" y="26312"/>
                  <a:pt x="3896362" y="13156"/>
                </a:cubicBezTo>
                <a:cubicBezTo>
                  <a:pt x="3896362" y="0"/>
                  <a:pt x="3833921" y="13156"/>
                  <a:pt x="3821433" y="13156"/>
                </a:cubicBezTo>
                <a:lnTo>
                  <a:pt x="3821433" y="13156"/>
                </a:lnTo>
              </a:path>
            </a:pathLst>
          </a:custGeom>
          <a:ln w="28575">
            <a:solidFill>
              <a:srgbClr val="C0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TW" altLang="en-US" sz="2400">
              <a:solidFill>
                <a:prstClr val="white"/>
              </a:solidFill>
            </a:endParaRPr>
          </a:p>
        </p:txBody>
      </p:sp>
      <p:sp>
        <p:nvSpPr>
          <p:cNvPr id="69652" name="文字方塊 58"/>
          <p:cNvSpPr txBox="1">
            <a:spLocks noChangeArrowheads="1"/>
          </p:cNvSpPr>
          <p:nvPr/>
        </p:nvSpPr>
        <p:spPr bwMode="auto">
          <a:xfrm>
            <a:off x="611188" y="3573463"/>
            <a:ext cx="792162" cy="368300"/>
          </a:xfrm>
          <a:prstGeom prst="rect">
            <a:avLst/>
          </a:prstGeom>
          <a:noFill/>
          <a:ln w="9525">
            <a:noFill/>
            <a:miter lim="800000"/>
            <a:headEnd/>
            <a:tailEnd/>
          </a:ln>
        </p:spPr>
        <p:txBody>
          <a:bodyPr>
            <a:spAutoFit/>
          </a:bodyPr>
          <a:lstStyle/>
          <a:p>
            <a:r>
              <a:rPr lang="en-US" altLang="zh-TW" sz="2400">
                <a:solidFill>
                  <a:srgbClr val="FFFFFF"/>
                </a:solidFill>
                <a:latin typeface="Calibri" pitchFamily="34" charset="0"/>
              </a:rPr>
              <a:t>2.5G</a:t>
            </a:r>
            <a:endParaRPr lang="zh-TW" altLang="en-US" sz="2400">
              <a:solidFill>
                <a:srgbClr val="FFFFFF"/>
              </a:solidFill>
              <a:latin typeface="Calibri" pitchFamily="34" charset="0"/>
            </a:endParaRPr>
          </a:p>
        </p:txBody>
      </p:sp>
      <p:sp>
        <p:nvSpPr>
          <p:cNvPr id="69653" name="文字方塊 59"/>
          <p:cNvSpPr txBox="1">
            <a:spLocks noChangeArrowheads="1"/>
          </p:cNvSpPr>
          <p:nvPr/>
        </p:nvSpPr>
        <p:spPr bwMode="auto">
          <a:xfrm>
            <a:off x="1116013" y="3573463"/>
            <a:ext cx="792162" cy="307975"/>
          </a:xfrm>
          <a:prstGeom prst="rect">
            <a:avLst/>
          </a:prstGeom>
          <a:noFill/>
          <a:ln w="9525">
            <a:noFill/>
            <a:miter lim="800000"/>
            <a:headEnd/>
            <a:tailEnd/>
          </a:ln>
        </p:spPr>
        <p:txBody>
          <a:bodyPr>
            <a:spAutoFit/>
          </a:bodyPr>
          <a:lstStyle/>
          <a:p>
            <a:r>
              <a:rPr lang="en-US" altLang="zh-TW" sz="1400" b="1">
                <a:solidFill>
                  <a:srgbClr val="00B050"/>
                </a:solidFill>
                <a:latin typeface="Calibri" pitchFamily="34" charset="0"/>
              </a:rPr>
              <a:t>Tokyo</a:t>
            </a:r>
            <a:endParaRPr lang="zh-TW" altLang="en-US" sz="1400" b="1">
              <a:solidFill>
                <a:srgbClr val="00B050"/>
              </a:solidFill>
              <a:latin typeface="Calibri" pitchFamily="34" charset="0"/>
            </a:endParaRPr>
          </a:p>
        </p:txBody>
      </p:sp>
      <p:sp>
        <p:nvSpPr>
          <p:cNvPr id="23" name="手繪多邊形 22"/>
          <p:cNvSpPr/>
          <p:nvPr/>
        </p:nvSpPr>
        <p:spPr>
          <a:xfrm>
            <a:off x="4572000" y="2957513"/>
            <a:ext cx="2376488" cy="687387"/>
          </a:xfrm>
          <a:custGeom>
            <a:avLst/>
            <a:gdLst>
              <a:gd name="connsiteX0" fmla="*/ 0 w 2362200"/>
              <a:gd name="connsiteY0" fmla="*/ 715962 h 715962"/>
              <a:gd name="connsiteX1" fmla="*/ 1162050 w 2362200"/>
              <a:gd name="connsiteY1" fmla="*/ 58737 h 715962"/>
              <a:gd name="connsiteX2" fmla="*/ 2362200 w 2362200"/>
              <a:gd name="connsiteY2" fmla="*/ 363537 h 715962"/>
              <a:gd name="connsiteX0" fmla="*/ 0 w 2322990"/>
              <a:gd name="connsiteY0" fmla="*/ 720005 h 720005"/>
              <a:gd name="connsiteX1" fmla="*/ 1162050 w 2322990"/>
              <a:gd name="connsiteY1" fmla="*/ 62780 h 720005"/>
              <a:gd name="connsiteX2" fmla="*/ 2322990 w 2322990"/>
              <a:gd name="connsiteY2" fmla="*/ 343326 h 720005"/>
              <a:gd name="connsiteX0" fmla="*/ 0 w 2395583"/>
              <a:gd name="connsiteY0" fmla="*/ 720005 h 720005"/>
              <a:gd name="connsiteX1" fmla="*/ 1162050 w 2395583"/>
              <a:gd name="connsiteY1" fmla="*/ 62780 h 720005"/>
              <a:gd name="connsiteX2" fmla="*/ 2395583 w 2395583"/>
              <a:gd name="connsiteY2" fmla="*/ 343326 h 720005"/>
            </a:gdLst>
            <a:ahLst/>
            <a:cxnLst>
              <a:cxn ang="0">
                <a:pos x="connsiteX0" y="connsiteY0"/>
              </a:cxn>
              <a:cxn ang="0">
                <a:pos x="connsiteX1" y="connsiteY1"/>
              </a:cxn>
              <a:cxn ang="0">
                <a:pos x="connsiteX2" y="connsiteY2"/>
              </a:cxn>
            </a:cxnLst>
            <a:rect l="l" t="t" r="r" b="b"/>
            <a:pathLst>
              <a:path w="2395583" h="720005">
                <a:moveTo>
                  <a:pt x="0" y="720005"/>
                </a:moveTo>
                <a:cubicBezTo>
                  <a:pt x="384175" y="420761"/>
                  <a:pt x="762786" y="125560"/>
                  <a:pt x="1162050" y="62780"/>
                </a:cubicBezTo>
                <a:cubicBezTo>
                  <a:pt x="1561314" y="0"/>
                  <a:pt x="1992358" y="161557"/>
                  <a:pt x="2395583" y="343326"/>
                </a:cubicBezTo>
              </a:path>
            </a:pathLst>
          </a:custGeom>
          <a:ln w="28575">
            <a:solidFill>
              <a:srgbClr val="C0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TW" altLang="en-US" sz="2400">
              <a:solidFill>
                <a:prstClr val="white"/>
              </a:solidFill>
            </a:endParaRPr>
          </a:p>
        </p:txBody>
      </p:sp>
      <p:sp>
        <p:nvSpPr>
          <p:cNvPr id="24" name="手繪多邊形 23"/>
          <p:cNvSpPr/>
          <p:nvPr/>
        </p:nvSpPr>
        <p:spPr>
          <a:xfrm>
            <a:off x="539750" y="3805238"/>
            <a:ext cx="714375" cy="487362"/>
          </a:xfrm>
          <a:custGeom>
            <a:avLst/>
            <a:gdLst>
              <a:gd name="connsiteX0" fmla="*/ 0 w 714375"/>
              <a:gd name="connsiteY0" fmla="*/ 484187 h 484187"/>
              <a:gd name="connsiteX1" fmla="*/ 171450 w 714375"/>
              <a:gd name="connsiteY1" fmla="*/ 65087 h 484187"/>
              <a:gd name="connsiteX2" fmla="*/ 714375 w 714375"/>
              <a:gd name="connsiteY2" fmla="*/ 93662 h 484187"/>
              <a:gd name="connsiteX0" fmla="*/ 7619 w 649986"/>
              <a:gd name="connsiteY0" fmla="*/ 423359 h 423359"/>
              <a:gd name="connsiteX1" fmla="*/ 107061 w 649986"/>
              <a:gd name="connsiteY1" fmla="*/ 56398 h 423359"/>
              <a:gd name="connsiteX2" fmla="*/ 649986 w 649986"/>
              <a:gd name="connsiteY2" fmla="*/ 84973 h 423359"/>
              <a:gd name="connsiteX0" fmla="*/ 7618 w 649986"/>
              <a:gd name="connsiteY0" fmla="*/ 423359 h 423359"/>
              <a:gd name="connsiteX1" fmla="*/ 107061 w 649986"/>
              <a:gd name="connsiteY1" fmla="*/ 56398 h 423359"/>
              <a:gd name="connsiteX2" fmla="*/ 649986 w 649986"/>
              <a:gd name="connsiteY2" fmla="*/ 84973 h 423359"/>
              <a:gd name="connsiteX0" fmla="*/ 0 w 714376"/>
              <a:gd name="connsiteY0" fmla="*/ 423359 h 423359"/>
              <a:gd name="connsiteX1" fmla="*/ 171451 w 714376"/>
              <a:gd name="connsiteY1" fmla="*/ 56398 h 423359"/>
              <a:gd name="connsiteX2" fmla="*/ 714376 w 714376"/>
              <a:gd name="connsiteY2" fmla="*/ 84973 h 423359"/>
              <a:gd name="connsiteX0" fmla="*/ 0 w 714376"/>
              <a:gd name="connsiteY0" fmla="*/ 488446 h 488446"/>
              <a:gd name="connsiteX1" fmla="*/ 144016 w 714376"/>
              <a:gd name="connsiteY1" fmla="*/ 56398 h 488446"/>
              <a:gd name="connsiteX2" fmla="*/ 714376 w 714376"/>
              <a:gd name="connsiteY2" fmla="*/ 150060 h 488446"/>
            </a:gdLst>
            <a:ahLst/>
            <a:cxnLst>
              <a:cxn ang="0">
                <a:pos x="connsiteX0" y="connsiteY0"/>
              </a:cxn>
              <a:cxn ang="0">
                <a:pos x="connsiteX1" y="connsiteY1"/>
              </a:cxn>
              <a:cxn ang="0">
                <a:pos x="connsiteX2" y="connsiteY2"/>
              </a:cxn>
            </a:cxnLst>
            <a:rect l="l" t="t" r="r" b="b"/>
            <a:pathLst>
              <a:path w="714376" h="488446">
                <a:moveTo>
                  <a:pt x="0" y="488446"/>
                </a:moveTo>
                <a:cubicBezTo>
                  <a:pt x="26194" y="311439"/>
                  <a:pt x="24953" y="112796"/>
                  <a:pt x="144016" y="56398"/>
                </a:cubicBezTo>
                <a:cubicBezTo>
                  <a:pt x="263079" y="0"/>
                  <a:pt x="502444" y="103229"/>
                  <a:pt x="714376" y="150060"/>
                </a:cubicBezTo>
              </a:path>
            </a:pathLst>
          </a:custGeom>
          <a:ln w="22225">
            <a:solidFill>
              <a:srgbClr val="9F118B"/>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TW" altLang="en-US" sz="2400">
              <a:solidFill>
                <a:prstClr val="white"/>
              </a:solidFill>
            </a:endParaRPr>
          </a:p>
        </p:txBody>
      </p:sp>
      <p:sp>
        <p:nvSpPr>
          <p:cNvPr id="25" name="橢圓 24"/>
          <p:cNvSpPr/>
          <p:nvPr/>
        </p:nvSpPr>
        <p:spPr>
          <a:xfrm>
            <a:off x="1187450" y="3860800"/>
            <a:ext cx="144463" cy="144463"/>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endParaRPr lang="zh-TW" altLang="en-US" sz="2400">
              <a:solidFill>
                <a:prstClr val="black"/>
              </a:solidFill>
            </a:endParaRPr>
          </a:p>
        </p:txBody>
      </p:sp>
      <p:cxnSp>
        <p:nvCxnSpPr>
          <p:cNvPr id="26" name="直線接點 25"/>
          <p:cNvCxnSpPr>
            <a:endCxn id="25" idx="2"/>
          </p:cNvCxnSpPr>
          <p:nvPr/>
        </p:nvCxnSpPr>
        <p:spPr>
          <a:xfrm flipV="1">
            <a:off x="827088" y="3932238"/>
            <a:ext cx="360362" cy="288925"/>
          </a:xfrm>
          <a:prstGeom prst="line">
            <a:avLst/>
          </a:prstGeom>
          <a:ln w="22225">
            <a:solidFill>
              <a:srgbClr val="9F118B"/>
            </a:solidFill>
          </a:ln>
        </p:spPr>
        <p:style>
          <a:lnRef idx="1">
            <a:schemeClr val="accent1"/>
          </a:lnRef>
          <a:fillRef idx="0">
            <a:schemeClr val="accent1"/>
          </a:fillRef>
          <a:effectRef idx="0">
            <a:schemeClr val="accent1"/>
          </a:effectRef>
          <a:fontRef idx="minor">
            <a:schemeClr val="tx1"/>
          </a:fontRef>
        </p:style>
      </p:cxnSp>
      <p:sp>
        <p:nvSpPr>
          <p:cNvPr id="69658" name="Line 28"/>
          <p:cNvSpPr>
            <a:spLocks noChangeShapeType="1"/>
          </p:cNvSpPr>
          <p:nvPr/>
        </p:nvSpPr>
        <p:spPr bwMode="auto">
          <a:xfrm>
            <a:off x="827088" y="4221163"/>
            <a:ext cx="0" cy="0"/>
          </a:xfrm>
          <a:prstGeom prst="line">
            <a:avLst/>
          </a:prstGeom>
          <a:noFill/>
          <a:ln w="9525">
            <a:solidFill>
              <a:schemeClr val="tx1"/>
            </a:solidFill>
            <a:round/>
            <a:headEnd/>
            <a:tailEnd/>
          </a:ln>
        </p:spPr>
        <p:txBody>
          <a:bodyPr/>
          <a:lstStyle/>
          <a:p>
            <a:endParaRPr lang="zh-TW" altLang="en-US"/>
          </a:p>
        </p:txBody>
      </p:sp>
      <p:sp>
        <p:nvSpPr>
          <p:cNvPr id="69659" name="Line 31"/>
          <p:cNvSpPr>
            <a:spLocks noChangeShapeType="1"/>
          </p:cNvSpPr>
          <p:nvPr/>
        </p:nvSpPr>
        <p:spPr bwMode="auto">
          <a:xfrm>
            <a:off x="6877050" y="3357563"/>
            <a:ext cx="71438" cy="71437"/>
          </a:xfrm>
          <a:prstGeom prst="line">
            <a:avLst/>
          </a:prstGeom>
          <a:noFill/>
          <a:ln w="12700">
            <a:solidFill>
              <a:schemeClr val="tx1"/>
            </a:solidFill>
            <a:prstDash val="sysDot"/>
            <a:round/>
            <a:headEnd/>
            <a:tailEnd/>
          </a:ln>
        </p:spPr>
        <p:txBody>
          <a:bodyPr/>
          <a:lstStyle/>
          <a:p>
            <a:endParaRPr lang="zh-TW" altLang="en-US"/>
          </a:p>
        </p:txBody>
      </p:sp>
      <p:sp>
        <p:nvSpPr>
          <p:cNvPr id="69660" name="Freeform 33"/>
          <p:cNvSpPr>
            <a:spLocks/>
          </p:cNvSpPr>
          <p:nvPr/>
        </p:nvSpPr>
        <p:spPr bwMode="auto">
          <a:xfrm>
            <a:off x="4356100" y="3284538"/>
            <a:ext cx="2592388" cy="636587"/>
          </a:xfrm>
          <a:custGeom>
            <a:avLst/>
            <a:gdLst>
              <a:gd name="T0" fmla="*/ 2147483647 w 10286"/>
              <a:gd name="T1" fmla="*/ 2147483647 h 11523"/>
              <a:gd name="T2" fmla="*/ 2147483647 w 10286"/>
              <a:gd name="T3" fmla="*/ 2147483647 h 11523"/>
              <a:gd name="T4" fmla="*/ 2147483647 w 10286"/>
              <a:gd name="T5" fmla="*/ 2147483647 h 11523"/>
              <a:gd name="T6" fmla="*/ 2147483647 w 10286"/>
              <a:gd name="T7" fmla="*/ 0 h 11523"/>
              <a:gd name="T8" fmla="*/ 0 60000 65536"/>
              <a:gd name="T9" fmla="*/ 0 60000 65536"/>
              <a:gd name="T10" fmla="*/ 0 60000 65536"/>
              <a:gd name="T11" fmla="*/ 0 60000 65536"/>
              <a:gd name="T12" fmla="*/ 0 w 10286"/>
              <a:gd name="T13" fmla="*/ 0 h 11523"/>
              <a:gd name="T14" fmla="*/ 10286 w 10286"/>
              <a:gd name="T15" fmla="*/ 11523 h 11523"/>
            </a:gdLst>
            <a:ahLst/>
            <a:cxnLst>
              <a:cxn ang="T8">
                <a:pos x="T0" y="T1"/>
              </a:cxn>
              <a:cxn ang="T9">
                <a:pos x="T2" y="T3"/>
              </a:cxn>
              <a:cxn ang="T10">
                <a:pos x="T4" y="T5"/>
              </a:cxn>
              <a:cxn ang="T11">
                <a:pos x="T6" y="T7"/>
              </a:cxn>
            </a:cxnLst>
            <a:rect l="T12" t="T13" r="T14" b="T15"/>
            <a:pathLst>
              <a:path w="10286" h="11523">
                <a:moveTo>
                  <a:pt x="857" y="7816"/>
                </a:moveTo>
                <a:cubicBezTo>
                  <a:pt x="859" y="7840"/>
                  <a:pt x="0" y="6088"/>
                  <a:pt x="857" y="6525"/>
                </a:cubicBezTo>
                <a:cubicBezTo>
                  <a:pt x="1714" y="6960"/>
                  <a:pt x="4426" y="11523"/>
                  <a:pt x="5997" y="10435"/>
                </a:cubicBezTo>
                <a:cubicBezTo>
                  <a:pt x="7569" y="9348"/>
                  <a:pt x="9619" y="1525"/>
                  <a:pt x="10286" y="0"/>
                </a:cubicBezTo>
              </a:path>
            </a:pathLst>
          </a:custGeom>
          <a:noFill/>
          <a:ln w="28575" cap="flat">
            <a:solidFill>
              <a:srgbClr val="C00000"/>
            </a:solidFill>
            <a:prstDash val="solid"/>
            <a:round/>
            <a:headEnd/>
            <a:tailEnd/>
          </a:ln>
        </p:spPr>
        <p:txBody>
          <a:bodyPr/>
          <a:lstStyle/>
          <a:p>
            <a:endParaRPr lang="zh-TW" altLang="en-US"/>
          </a:p>
        </p:txBody>
      </p:sp>
      <p:sp>
        <p:nvSpPr>
          <p:cNvPr id="69661" name="Freeform 34"/>
          <p:cNvSpPr>
            <a:spLocks/>
          </p:cNvSpPr>
          <p:nvPr/>
        </p:nvSpPr>
        <p:spPr bwMode="auto">
          <a:xfrm>
            <a:off x="827088" y="3289300"/>
            <a:ext cx="3744912" cy="1003300"/>
          </a:xfrm>
          <a:custGeom>
            <a:avLst/>
            <a:gdLst>
              <a:gd name="T0" fmla="*/ 0 w 10193"/>
              <a:gd name="T1" fmla="*/ 2147483647 h 9960"/>
              <a:gd name="T2" fmla="*/ 2147483647 w 10193"/>
              <a:gd name="T3" fmla="*/ 2147483647 h 9960"/>
              <a:gd name="T4" fmla="*/ 2147483647 w 10193"/>
              <a:gd name="T5" fmla="*/ 2147483647 h 9960"/>
              <a:gd name="T6" fmla="*/ 0 60000 65536"/>
              <a:gd name="T7" fmla="*/ 0 60000 65536"/>
              <a:gd name="T8" fmla="*/ 0 60000 65536"/>
              <a:gd name="T9" fmla="*/ 0 w 10193"/>
              <a:gd name="T10" fmla="*/ 0 h 9960"/>
              <a:gd name="T11" fmla="*/ 10193 w 10193"/>
              <a:gd name="T12" fmla="*/ 9960 h 9960"/>
            </a:gdLst>
            <a:ahLst/>
            <a:cxnLst>
              <a:cxn ang="T6">
                <a:pos x="T0" y="T1"/>
              </a:cxn>
              <a:cxn ang="T7">
                <a:pos x="T2" y="T3"/>
              </a:cxn>
              <a:cxn ang="T8">
                <a:pos x="T4" y="T5"/>
              </a:cxn>
            </a:cxnLst>
            <a:rect l="T9" t="T10" r="T11" b="T12"/>
            <a:pathLst>
              <a:path w="10193" h="9960">
                <a:moveTo>
                  <a:pt x="0" y="9960"/>
                </a:moveTo>
                <a:cubicBezTo>
                  <a:pt x="1517" y="6071"/>
                  <a:pt x="3007" y="2142"/>
                  <a:pt x="4706" y="1071"/>
                </a:cubicBezTo>
                <a:cubicBezTo>
                  <a:pt x="6405" y="0"/>
                  <a:pt x="9311" y="3156"/>
                  <a:pt x="10193" y="3531"/>
                </a:cubicBezTo>
              </a:path>
            </a:pathLst>
          </a:custGeom>
          <a:noFill/>
          <a:ln w="28575" cap="flat">
            <a:solidFill>
              <a:srgbClr val="C00000"/>
            </a:solidFill>
            <a:prstDash val="solid"/>
            <a:round/>
            <a:headEnd/>
            <a:tailEnd/>
          </a:ln>
        </p:spPr>
        <p:txBody>
          <a:bodyPr/>
          <a:lstStyle/>
          <a:p>
            <a:endParaRPr lang="zh-TW" altLang="en-US"/>
          </a:p>
        </p:txBody>
      </p:sp>
      <p:sp>
        <p:nvSpPr>
          <p:cNvPr id="69662" name="文字方塊 48"/>
          <p:cNvSpPr txBox="1">
            <a:spLocks noChangeArrowheads="1"/>
          </p:cNvSpPr>
          <p:nvPr/>
        </p:nvSpPr>
        <p:spPr bwMode="auto">
          <a:xfrm>
            <a:off x="2484438" y="3357563"/>
            <a:ext cx="719137" cy="336550"/>
          </a:xfrm>
          <a:prstGeom prst="rect">
            <a:avLst/>
          </a:prstGeom>
          <a:noFill/>
          <a:ln w="9525">
            <a:noFill/>
            <a:miter lim="800000"/>
            <a:headEnd/>
            <a:tailEnd/>
          </a:ln>
        </p:spPr>
        <p:txBody>
          <a:bodyPr>
            <a:spAutoFit/>
          </a:bodyPr>
          <a:lstStyle/>
          <a:p>
            <a:r>
              <a:rPr lang="en-US" altLang="zh-TW" sz="1600" b="1">
                <a:solidFill>
                  <a:srgbClr val="C00000"/>
                </a:solidFill>
                <a:latin typeface="Calibri" pitchFamily="34" charset="0"/>
              </a:rPr>
              <a:t>10G</a:t>
            </a:r>
            <a:endParaRPr lang="zh-TW" altLang="en-US" sz="1600" b="1">
              <a:solidFill>
                <a:srgbClr val="C00000"/>
              </a:solidFill>
              <a:latin typeface="Calibri" pitchFamily="34" charset="0"/>
            </a:endParaRPr>
          </a:p>
        </p:txBody>
      </p:sp>
      <p:sp>
        <p:nvSpPr>
          <p:cNvPr id="69663" name="文字方塊 48"/>
          <p:cNvSpPr txBox="1">
            <a:spLocks noChangeArrowheads="1"/>
          </p:cNvSpPr>
          <p:nvPr/>
        </p:nvSpPr>
        <p:spPr bwMode="auto">
          <a:xfrm>
            <a:off x="5651500" y="3860800"/>
            <a:ext cx="649288" cy="338138"/>
          </a:xfrm>
          <a:prstGeom prst="rect">
            <a:avLst/>
          </a:prstGeom>
          <a:noFill/>
          <a:ln w="9525">
            <a:noFill/>
            <a:miter lim="800000"/>
            <a:headEnd/>
            <a:tailEnd/>
          </a:ln>
        </p:spPr>
        <p:txBody>
          <a:bodyPr>
            <a:spAutoFit/>
          </a:bodyPr>
          <a:lstStyle/>
          <a:p>
            <a:r>
              <a:rPr lang="en-US" altLang="zh-TW" sz="1600" b="1">
                <a:solidFill>
                  <a:srgbClr val="C00000"/>
                </a:solidFill>
                <a:latin typeface="Calibri" pitchFamily="34" charset="0"/>
              </a:rPr>
              <a:t>10G</a:t>
            </a:r>
            <a:endParaRPr lang="zh-TW" altLang="en-US" sz="1600" b="1">
              <a:solidFill>
                <a:srgbClr val="C00000"/>
              </a:solidFill>
              <a:latin typeface="Calibri" pitchFamily="34" charset="0"/>
            </a:endParaRPr>
          </a:p>
        </p:txBody>
      </p:sp>
      <p:sp>
        <p:nvSpPr>
          <p:cNvPr id="69664" name="文字方塊 58"/>
          <p:cNvSpPr txBox="1">
            <a:spLocks noChangeArrowheads="1"/>
          </p:cNvSpPr>
          <p:nvPr/>
        </p:nvSpPr>
        <p:spPr bwMode="auto">
          <a:xfrm>
            <a:off x="466725" y="3644900"/>
            <a:ext cx="576263" cy="261938"/>
          </a:xfrm>
          <a:prstGeom prst="rect">
            <a:avLst/>
          </a:prstGeom>
          <a:noFill/>
          <a:ln w="9525">
            <a:noFill/>
            <a:miter lim="800000"/>
            <a:headEnd/>
            <a:tailEnd/>
          </a:ln>
        </p:spPr>
        <p:txBody>
          <a:bodyPr>
            <a:spAutoFit/>
          </a:bodyPr>
          <a:lstStyle/>
          <a:p>
            <a:r>
              <a:rPr lang="en-US" altLang="zh-TW" sz="1100" b="1">
                <a:solidFill>
                  <a:srgbClr val="9F118B"/>
                </a:solidFill>
                <a:latin typeface="Calibri" pitchFamily="34" charset="0"/>
              </a:rPr>
              <a:t>2.5G</a:t>
            </a:r>
            <a:endParaRPr lang="zh-TW" altLang="en-US" sz="1100" b="1">
              <a:solidFill>
                <a:srgbClr val="9F118B"/>
              </a:solidFill>
              <a:latin typeface="Calibri" pitchFamily="34" charset="0"/>
            </a:endParaRPr>
          </a:p>
        </p:txBody>
      </p:sp>
      <p:cxnSp>
        <p:nvCxnSpPr>
          <p:cNvPr id="40" name="直線接點 39"/>
          <p:cNvCxnSpPr>
            <a:stCxn id="6" idx="6"/>
          </p:cNvCxnSpPr>
          <p:nvPr/>
        </p:nvCxnSpPr>
        <p:spPr>
          <a:xfrm flipV="1">
            <a:off x="611188" y="4292600"/>
            <a:ext cx="215900" cy="73025"/>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43" name="橢圓 42"/>
          <p:cNvSpPr/>
          <p:nvPr/>
        </p:nvSpPr>
        <p:spPr>
          <a:xfrm>
            <a:off x="3851275" y="4005263"/>
            <a:ext cx="144463" cy="144462"/>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endParaRPr lang="zh-TW" altLang="en-US" sz="2400">
              <a:solidFill>
                <a:prstClr val="black"/>
              </a:solidFill>
            </a:endParaRPr>
          </a:p>
        </p:txBody>
      </p:sp>
      <p:sp>
        <p:nvSpPr>
          <p:cNvPr id="69667" name="文字方塊 59"/>
          <p:cNvSpPr txBox="1">
            <a:spLocks noChangeArrowheads="1"/>
          </p:cNvSpPr>
          <p:nvPr/>
        </p:nvSpPr>
        <p:spPr bwMode="auto">
          <a:xfrm>
            <a:off x="3708400" y="4076700"/>
            <a:ext cx="431800" cy="307975"/>
          </a:xfrm>
          <a:prstGeom prst="rect">
            <a:avLst/>
          </a:prstGeom>
          <a:noFill/>
          <a:ln w="9525">
            <a:noFill/>
            <a:miter lim="800000"/>
            <a:headEnd/>
            <a:tailEnd/>
          </a:ln>
        </p:spPr>
        <p:txBody>
          <a:bodyPr>
            <a:spAutoFit/>
          </a:bodyPr>
          <a:lstStyle/>
          <a:p>
            <a:r>
              <a:rPr lang="en-US" altLang="zh-TW" sz="1400" b="1">
                <a:solidFill>
                  <a:srgbClr val="00B050"/>
                </a:solidFill>
                <a:latin typeface="Calibri" pitchFamily="34" charset="0"/>
              </a:rPr>
              <a:t>LA</a:t>
            </a:r>
            <a:endParaRPr lang="zh-TW" altLang="en-US" sz="1400" b="1">
              <a:solidFill>
                <a:srgbClr val="00B050"/>
              </a:solidFill>
              <a:latin typeface="Calibri" pitchFamily="34" charset="0"/>
            </a:endParaRPr>
          </a:p>
        </p:txBody>
      </p:sp>
      <p:sp>
        <p:nvSpPr>
          <p:cNvPr id="45" name="橢圓 44"/>
          <p:cNvSpPr/>
          <p:nvPr/>
        </p:nvSpPr>
        <p:spPr>
          <a:xfrm>
            <a:off x="3779838" y="3789363"/>
            <a:ext cx="144462" cy="144462"/>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endParaRPr lang="zh-TW" altLang="en-US" sz="2400">
              <a:solidFill>
                <a:prstClr val="black"/>
              </a:solidFill>
            </a:endParaRPr>
          </a:p>
        </p:txBody>
      </p:sp>
      <p:sp>
        <p:nvSpPr>
          <p:cNvPr id="69669" name="文字方塊 59"/>
          <p:cNvSpPr txBox="1">
            <a:spLocks noChangeArrowheads="1"/>
          </p:cNvSpPr>
          <p:nvPr/>
        </p:nvSpPr>
        <p:spPr bwMode="auto">
          <a:xfrm>
            <a:off x="3419475" y="3644900"/>
            <a:ext cx="865188" cy="307975"/>
          </a:xfrm>
          <a:prstGeom prst="rect">
            <a:avLst/>
          </a:prstGeom>
          <a:noFill/>
          <a:ln w="9525">
            <a:noFill/>
            <a:miter lim="800000"/>
            <a:headEnd/>
            <a:tailEnd/>
          </a:ln>
        </p:spPr>
        <p:txBody>
          <a:bodyPr>
            <a:spAutoFit/>
          </a:bodyPr>
          <a:lstStyle/>
          <a:p>
            <a:r>
              <a:rPr lang="en-US" altLang="zh-TW" sz="1400" b="1">
                <a:solidFill>
                  <a:srgbClr val="00B050"/>
                </a:solidFill>
                <a:latin typeface="Calibri" pitchFamily="34" charset="0"/>
              </a:rPr>
              <a:t>Palo Alto</a:t>
            </a:r>
            <a:endParaRPr lang="zh-TW" altLang="en-US" sz="1400" b="1">
              <a:solidFill>
                <a:srgbClr val="00B050"/>
              </a:solidFill>
              <a:latin typeface="Calibri" pitchFamily="34" charset="0"/>
            </a:endParaRPr>
          </a:p>
        </p:txBody>
      </p:sp>
      <p:cxnSp>
        <p:nvCxnSpPr>
          <p:cNvPr id="52" name="直線接點 51"/>
          <p:cNvCxnSpPr/>
          <p:nvPr/>
        </p:nvCxnSpPr>
        <p:spPr>
          <a:xfrm flipV="1">
            <a:off x="755650" y="3860800"/>
            <a:ext cx="3024188" cy="360363"/>
          </a:xfrm>
          <a:prstGeom prst="line">
            <a:avLst/>
          </a:prstGeom>
          <a:ln w="22225">
            <a:solidFill>
              <a:srgbClr val="9F118B"/>
            </a:solidFill>
          </a:ln>
        </p:spPr>
        <p:style>
          <a:lnRef idx="1">
            <a:schemeClr val="accent1"/>
          </a:lnRef>
          <a:fillRef idx="0">
            <a:schemeClr val="accent1"/>
          </a:fillRef>
          <a:effectRef idx="0">
            <a:schemeClr val="accent1"/>
          </a:effectRef>
          <a:fontRef idx="minor">
            <a:schemeClr val="tx1"/>
          </a:fontRef>
        </p:style>
      </p:cxnSp>
      <p:cxnSp>
        <p:nvCxnSpPr>
          <p:cNvPr id="65" name="直線接點 64"/>
          <p:cNvCxnSpPr>
            <a:stCxn id="69661" idx="0"/>
          </p:cNvCxnSpPr>
          <p:nvPr/>
        </p:nvCxnSpPr>
        <p:spPr>
          <a:xfrm flipV="1">
            <a:off x="827088" y="3860800"/>
            <a:ext cx="3024187" cy="431800"/>
          </a:xfrm>
          <a:prstGeom prst="line">
            <a:avLst/>
          </a:prstGeom>
          <a:ln w="28575">
            <a:solidFill>
              <a:srgbClr val="002611"/>
            </a:solidFill>
          </a:ln>
        </p:spPr>
        <p:style>
          <a:lnRef idx="1">
            <a:schemeClr val="accent1"/>
          </a:lnRef>
          <a:fillRef idx="0">
            <a:schemeClr val="accent1"/>
          </a:fillRef>
          <a:effectRef idx="0">
            <a:schemeClr val="accent1"/>
          </a:effectRef>
          <a:fontRef idx="minor">
            <a:schemeClr val="tx1"/>
          </a:fontRef>
        </p:style>
      </p:cxnSp>
      <p:cxnSp>
        <p:nvCxnSpPr>
          <p:cNvPr id="70" name="直線接點 69"/>
          <p:cNvCxnSpPr>
            <a:stCxn id="69661" idx="0"/>
          </p:cNvCxnSpPr>
          <p:nvPr/>
        </p:nvCxnSpPr>
        <p:spPr>
          <a:xfrm flipV="1">
            <a:off x="827088" y="4076700"/>
            <a:ext cx="3117850" cy="215900"/>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sp>
        <p:nvSpPr>
          <p:cNvPr id="86" name="橢圓 85"/>
          <p:cNvSpPr/>
          <p:nvPr/>
        </p:nvSpPr>
        <p:spPr>
          <a:xfrm>
            <a:off x="4932363" y="3716338"/>
            <a:ext cx="144462" cy="144462"/>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endParaRPr lang="zh-TW" altLang="en-US" sz="2400">
              <a:solidFill>
                <a:prstClr val="black"/>
              </a:solidFill>
            </a:endParaRPr>
          </a:p>
        </p:txBody>
      </p:sp>
      <p:sp>
        <p:nvSpPr>
          <p:cNvPr id="69674" name="文字方塊 50"/>
          <p:cNvSpPr txBox="1">
            <a:spLocks noChangeArrowheads="1"/>
          </p:cNvSpPr>
          <p:nvPr/>
        </p:nvSpPr>
        <p:spPr bwMode="auto">
          <a:xfrm>
            <a:off x="4859338" y="3716338"/>
            <a:ext cx="1008062" cy="307975"/>
          </a:xfrm>
          <a:prstGeom prst="rect">
            <a:avLst/>
          </a:prstGeom>
          <a:noFill/>
          <a:ln w="9525">
            <a:noFill/>
            <a:miter lim="800000"/>
            <a:headEnd/>
            <a:tailEnd/>
          </a:ln>
        </p:spPr>
        <p:txBody>
          <a:bodyPr>
            <a:spAutoFit/>
          </a:bodyPr>
          <a:lstStyle/>
          <a:p>
            <a:r>
              <a:rPr lang="en-US" altLang="zh-TW" sz="1400" b="1">
                <a:solidFill>
                  <a:srgbClr val="00B050"/>
                </a:solidFill>
                <a:latin typeface="Calibri" pitchFamily="34" charset="0"/>
              </a:rPr>
              <a:t>New York</a:t>
            </a:r>
          </a:p>
        </p:txBody>
      </p:sp>
      <p:cxnSp>
        <p:nvCxnSpPr>
          <p:cNvPr id="89" name="直線接點 88"/>
          <p:cNvCxnSpPr/>
          <p:nvPr/>
        </p:nvCxnSpPr>
        <p:spPr>
          <a:xfrm flipH="1" flipV="1">
            <a:off x="4572000" y="3644900"/>
            <a:ext cx="360363" cy="144463"/>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92" name="直線接點 91"/>
          <p:cNvCxnSpPr>
            <a:stCxn id="69667" idx="0"/>
          </p:cNvCxnSpPr>
          <p:nvPr/>
        </p:nvCxnSpPr>
        <p:spPr>
          <a:xfrm flipV="1">
            <a:off x="3924300" y="3789363"/>
            <a:ext cx="1008063" cy="287337"/>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sp>
        <p:nvSpPr>
          <p:cNvPr id="69677" name="文字方塊 55"/>
          <p:cNvSpPr txBox="1">
            <a:spLocks noChangeArrowheads="1"/>
          </p:cNvSpPr>
          <p:nvPr/>
        </p:nvSpPr>
        <p:spPr bwMode="auto">
          <a:xfrm>
            <a:off x="1981200" y="3830638"/>
            <a:ext cx="719138" cy="246062"/>
          </a:xfrm>
          <a:prstGeom prst="rect">
            <a:avLst/>
          </a:prstGeom>
          <a:noFill/>
          <a:ln w="9525">
            <a:noFill/>
            <a:miter lim="800000"/>
            <a:headEnd/>
            <a:tailEnd/>
          </a:ln>
        </p:spPr>
        <p:txBody>
          <a:bodyPr>
            <a:spAutoFit/>
          </a:bodyPr>
          <a:lstStyle/>
          <a:p>
            <a:r>
              <a:rPr lang="en-US" altLang="zh-TW" sz="1000" b="1">
                <a:solidFill>
                  <a:srgbClr val="9F118B"/>
                </a:solidFill>
                <a:latin typeface="Calibri" pitchFamily="34" charset="0"/>
              </a:rPr>
              <a:t>2.5G</a:t>
            </a:r>
            <a:endParaRPr lang="zh-TW" altLang="en-US" sz="1000" b="1">
              <a:solidFill>
                <a:srgbClr val="9F118B"/>
              </a:solidFill>
              <a:latin typeface="Calibri" pitchFamily="34" charset="0"/>
            </a:endParaRPr>
          </a:p>
        </p:txBody>
      </p:sp>
      <p:sp>
        <p:nvSpPr>
          <p:cNvPr id="69678" name="文字方塊 58"/>
          <p:cNvSpPr txBox="1">
            <a:spLocks noChangeArrowheads="1"/>
          </p:cNvSpPr>
          <p:nvPr/>
        </p:nvSpPr>
        <p:spPr bwMode="auto">
          <a:xfrm>
            <a:off x="2700338" y="3933825"/>
            <a:ext cx="647700" cy="260350"/>
          </a:xfrm>
          <a:prstGeom prst="rect">
            <a:avLst/>
          </a:prstGeom>
          <a:noFill/>
          <a:ln w="9525">
            <a:noFill/>
            <a:miter lim="800000"/>
            <a:headEnd/>
            <a:tailEnd/>
          </a:ln>
        </p:spPr>
        <p:txBody>
          <a:bodyPr>
            <a:spAutoFit/>
          </a:bodyPr>
          <a:lstStyle/>
          <a:p>
            <a:r>
              <a:rPr lang="en-US" altLang="zh-TW" sz="1100" b="1">
                <a:solidFill>
                  <a:srgbClr val="002611"/>
                </a:solidFill>
                <a:latin typeface="Calibri" pitchFamily="34" charset="0"/>
              </a:rPr>
              <a:t>5G</a:t>
            </a:r>
            <a:endParaRPr lang="zh-TW" altLang="en-US" sz="1100" b="1">
              <a:solidFill>
                <a:srgbClr val="002611"/>
              </a:solidFill>
              <a:latin typeface="Calibri" pitchFamily="34" charset="0"/>
            </a:endParaRPr>
          </a:p>
        </p:txBody>
      </p:sp>
      <p:sp>
        <p:nvSpPr>
          <p:cNvPr id="69679" name="文字方塊 58"/>
          <p:cNvSpPr txBox="1">
            <a:spLocks noChangeArrowheads="1"/>
          </p:cNvSpPr>
          <p:nvPr/>
        </p:nvSpPr>
        <p:spPr bwMode="auto">
          <a:xfrm>
            <a:off x="2195513" y="4119563"/>
            <a:ext cx="504825" cy="246062"/>
          </a:xfrm>
          <a:prstGeom prst="rect">
            <a:avLst/>
          </a:prstGeom>
          <a:noFill/>
          <a:ln w="9525">
            <a:noFill/>
            <a:miter lim="800000"/>
            <a:headEnd/>
            <a:tailEnd/>
          </a:ln>
        </p:spPr>
        <p:txBody>
          <a:bodyPr>
            <a:spAutoFit/>
          </a:bodyPr>
          <a:lstStyle/>
          <a:p>
            <a:r>
              <a:rPr lang="en-US" altLang="zh-TW" sz="1000" b="1">
                <a:solidFill>
                  <a:srgbClr val="0070C0"/>
                </a:solidFill>
                <a:latin typeface="Calibri" pitchFamily="34" charset="0"/>
              </a:rPr>
              <a:t>2.5G</a:t>
            </a:r>
            <a:endParaRPr lang="zh-TW" altLang="en-US" sz="1000" b="1">
              <a:solidFill>
                <a:srgbClr val="0070C0"/>
              </a:solidFill>
              <a:latin typeface="Calibri" pitchFamily="34" charset="0"/>
            </a:endParaRPr>
          </a:p>
        </p:txBody>
      </p:sp>
      <p:cxnSp>
        <p:nvCxnSpPr>
          <p:cNvPr id="107" name="直線接點 106"/>
          <p:cNvCxnSpPr/>
          <p:nvPr/>
        </p:nvCxnSpPr>
        <p:spPr>
          <a:xfrm>
            <a:off x="2555875" y="5445125"/>
            <a:ext cx="503238" cy="0"/>
          </a:xfrm>
          <a:prstGeom prst="line">
            <a:avLst/>
          </a:prstGeom>
          <a:ln w="2222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11" name="直線接點 110"/>
          <p:cNvCxnSpPr/>
          <p:nvPr/>
        </p:nvCxnSpPr>
        <p:spPr>
          <a:xfrm>
            <a:off x="2555875" y="5661025"/>
            <a:ext cx="503238" cy="0"/>
          </a:xfrm>
          <a:prstGeom prst="line">
            <a:avLst/>
          </a:prstGeom>
          <a:ln w="22225">
            <a:solidFill>
              <a:srgbClr val="9F118B"/>
            </a:solidFill>
          </a:ln>
        </p:spPr>
        <p:style>
          <a:lnRef idx="1">
            <a:schemeClr val="accent1"/>
          </a:lnRef>
          <a:fillRef idx="0">
            <a:schemeClr val="accent1"/>
          </a:fillRef>
          <a:effectRef idx="0">
            <a:schemeClr val="accent1"/>
          </a:effectRef>
          <a:fontRef idx="minor">
            <a:schemeClr val="tx1"/>
          </a:fontRef>
        </p:style>
      </p:cxnSp>
      <p:cxnSp>
        <p:nvCxnSpPr>
          <p:cNvPr id="112" name="直線接點 111"/>
          <p:cNvCxnSpPr/>
          <p:nvPr/>
        </p:nvCxnSpPr>
        <p:spPr>
          <a:xfrm>
            <a:off x="2555875" y="5876925"/>
            <a:ext cx="503238" cy="0"/>
          </a:xfrm>
          <a:prstGeom prst="line">
            <a:avLst/>
          </a:prstGeom>
          <a:ln w="2222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13" name="直線接點 112"/>
          <p:cNvCxnSpPr/>
          <p:nvPr/>
        </p:nvCxnSpPr>
        <p:spPr>
          <a:xfrm>
            <a:off x="2555875" y="6092825"/>
            <a:ext cx="503238" cy="0"/>
          </a:xfrm>
          <a:prstGeom prst="line">
            <a:avLst/>
          </a:prstGeom>
          <a:ln w="22225">
            <a:solidFill>
              <a:srgbClr val="002611"/>
            </a:solidFill>
          </a:ln>
        </p:spPr>
        <p:style>
          <a:lnRef idx="1">
            <a:schemeClr val="accent1"/>
          </a:lnRef>
          <a:fillRef idx="0">
            <a:schemeClr val="accent1"/>
          </a:fillRef>
          <a:effectRef idx="0">
            <a:schemeClr val="accent1"/>
          </a:effectRef>
          <a:fontRef idx="minor">
            <a:schemeClr val="tx1"/>
          </a:fontRef>
        </p:style>
      </p:cxnSp>
      <p:sp>
        <p:nvSpPr>
          <p:cNvPr id="69684" name="文字方塊 113"/>
          <p:cNvSpPr txBox="1">
            <a:spLocks noChangeArrowheads="1"/>
          </p:cNvSpPr>
          <p:nvPr/>
        </p:nvSpPr>
        <p:spPr bwMode="auto">
          <a:xfrm>
            <a:off x="3132138" y="5949950"/>
            <a:ext cx="617537" cy="276225"/>
          </a:xfrm>
          <a:prstGeom prst="rect">
            <a:avLst/>
          </a:prstGeom>
          <a:noFill/>
          <a:ln w="9525">
            <a:noFill/>
            <a:miter lim="800000"/>
            <a:headEnd/>
            <a:tailEnd/>
          </a:ln>
        </p:spPr>
        <p:txBody>
          <a:bodyPr wrap="none">
            <a:spAutoFit/>
          </a:bodyPr>
          <a:lstStyle/>
          <a:p>
            <a:r>
              <a:rPr lang="en-US" altLang="zh-TW" sz="1200" b="1">
                <a:solidFill>
                  <a:srgbClr val="002611"/>
                </a:solidFill>
                <a:latin typeface="Times New Roman" pitchFamily="18" charset="0"/>
              </a:rPr>
              <a:t>TANet</a:t>
            </a:r>
            <a:endParaRPr lang="zh-TW" altLang="en-US" sz="1200" b="1">
              <a:solidFill>
                <a:srgbClr val="00421E"/>
              </a:solidFill>
              <a:latin typeface="Times New Roman" pitchFamily="18" charset="0"/>
            </a:endParaRPr>
          </a:p>
        </p:txBody>
      </p:sp>
      <p:sp>
        <p:nvSpPr>
          <p:cNvPr id="69685" name="文字方塊 114"/>
          <p:cNvSpPr txBox="1">
            <a:spLocks noChangeArrowheads="1"/>
          </p:cNvSpPr>
          <p:nvPr/>
        </p:nvSpPr>
        <p:spPr bwMode="auto">
          <a:xfrm>
            <a:off x="3132138" y="5732463"/>
            <a:ext cx="858837" cy="277812"/>
          </a:xfrm>
          <a:prstGeom prst="rect">
            <a:avLst/>
          </a:prstGeom>
          <a:noFill/>
          <a:ln w="9525">
            <a:noFill/>
            <a:miter lim="800000"/>
            <a:headEnd/>
            <a:tailEnd/>
          </a:ln>
        </p:spPr>
        <p:txBody>
          <a:bodyPr wrap="none">
            <a:spAutoFit/>
          </a:bodyPr>
          <a:lstStyle/>
          <a:p>
            <a:r>
              <a:rPr lang="en-US" altLang="zh-TW" sz="1200" b="1">
                <a:solidFill>
                  <a:srgbClr val="0070C0"/>
                </a:solidFill>
                <a:latin typeface="Times New Roman" pitchFamily="18" charset="0"/>
              </a:rPr>
              <a:t>TWAREN</a:t>
            </a:r>
            <a:endParaRPr lang="zh-TW" altLang="en-US" sz="1200" b="1">
              <a:solidFill>
                <a:srgbClr val="0070C0"/>
              </a:solidFill>
              <a:latin typeface="Times New Roman" pitchFamily="18" charset="0"/>
            </a:endParaRPr>
          </a:p>
        </p:txBody>
      </p:sp>
      <p:sp>
        <p:nvSpPr>
          <p:cNvPr id="69686" name="文字方塊 115"/>
          <p:cNvSpPr txBox="1">
            <a:spLocks noChangeArrowheads="1"/>
          </p:cNvSpPr>
          <p:nvPr/>
        </p:nvSpPr>
        <p:spPr bwMode="auto">
          <a:xfrm>
            <a:off x="3132138" y="5527675"/>
            <a:ext cx="611187" cy="277813"/>
          </a:xfrm>
          <a:prstGeom prst="rect">
            <a:avLst/>
          </a:prstGeom>
          <a:noFill/>
          <a:ln w="9525">
            <a:noFill/>
            <a:miter lim="800000"/>
            <a:headEnd/>
            <a:tailEnd/>
          </a:ln>
        </p:spPr>
        <p:txBody>
          <a:bodyPr wrap="none">
            <a:spAutoFit/>
          </a:bodyPr>
          <a:lstStyle/>
          <a:p>
            <a:r>
              <a:rPr lang="en-US" altLang="zh-TW" sz="1200" b="1">
                <a:solidFill>
                  <a:srgbClr val="9F118B"/>
                </a:solidFill>
                <a:latin typeface="Times New Roman" pitchFamily="18" charset="0"/>
              </a:rPr>
              <a:t>ASNet</a:t>
            </a:r>
          </a:p>
        </p:txBody>
      </p:sp>
      <p:sp>
        <p:nvSpPr>
          <p:cNvPr id="69687" name="文字方塊 116"/>
          <p:cNvSpPr txBox="1">
            <a:spLocks noChangeArrowheads="1"/>
          </p:cNvSpPr>
          <p:nvPr/>
        </p:nvSpPr>
        <p:spPr bwMode="auto">
          <a:xfrm>
            <a:off x="3132138" y="5311775"/>
            <a:ext cx="841375" cy="277813"/>
          </a:xfrm>
          <a:prstGeom prst="rect">
            <a:avLst/>
          </a:prstGeom>
          <a:noFill/>
          <a:ln w="9525">
            <a:noFill/>
            <a:miter lim="800000"/>
            <a:headEnd/>
            <a:tailEnd/>
          </a:ln>
        </p:spPr>
        <p:txBody>
          <a:bodyPr wrap="none">
            <a:spAutoFit/>
          </a:bodyPr>
          <a:lstStyle/>
          <a:p>
            <a:r>
              <a:rPr lang="en-US" altLang="zh-TW" sz="1200" b="1">
                <a:solidFill>
                  <a:srgbClr val="C00000"/>
                </a:solidFill>
                <a:latin typeface="Times New Roman" pitchFamily="18" charset="0"/>
              </a:rPr>
              <a:t>ASGCNet</a:t>
            </a:r>
          </a:p>
        </p:txBody>
      </p:sp>
      <p:cxnSp>
        <p:nvCxnSpPr>
          <p:cNvPr id="119" name="直線接點 118"/>
          <p:cNvCxnSpPr>
            <a:endCxn id="11" idx="1"/>
          </p:cNvCxnSpPr>
          <p:nvPr/>
        </p:nvCxnSpPr>
        <p:spPr>
          <a:xfrm>
            <a:off x="6948488" y="3284538"/>
            <a:ext cx="20637" cy="16510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69689" name="文字方塊 58"/>
          <p:cNvSpPr txBox="1">
            <a:spLocks noChangeArrowheads="1"/>
          </p:cNvSpPr>
          <p:nvPr/>
        </p:nvSpPr>
        <p:spPr bwMode="auto">
          <a:xfrm>
            <a:off x="539750" y="4292600"/>
            <a:ext cx="503238" cy="261938"/>
          </a:xfrm>
          <a:prstGeom prst="rect">
            <a:avLst/>
          </a:prstGeom>
          <a:noFill/>
          <a:ln w="9525">
            <a:noFill/>
            <a:miter lim="800000"/>
            <a:headEnd/>
            <a:tailEnd/>
          </a:ln>
        </p:spPr>
        <p:txBody>
          <a:bodyPr>
            <a:spAutoFit/>
          </a:bodyPr>
          <a:lstStyle/>
          <a:p>
            <a:r>
              <a:rPr lang="en-US" altLang="zh-TW" sz="1100" b="1">
                <a:solidFill>
                  <a:srgbClr val="C00000"/>
                </a:solidFill>
                <a:latin typeface="Calibri" pitchFamily="34" charset="0"/>
              </a:rPr>
              <a:t>2.5G</a:t>
            </a:r>
            <a:endParaRPr lang="zh-TW" altLang="en-US" sz="1100" b="1">
              <a:solidFill>
                <a:srgbClr val="C00000"/>
              </a:solidFill>
              <a:latin typeface="Calibri" pitchFamily="34" charset="0"/>
            </a:endParaRPr>
          </a:p>
        </p:txBody>
      </p:sp>
      <p:sp>
        <p:nvSpPr>
          <p:cNvPr id="69690" name="文字方塊 55"/>
          <p:cNvSpPr txBox="1">
            <a:spLocks noChangeArrowheads="1"/>
          </p:cNvSpPr>
          <p:nvPr/>
        </p:nvSpPr>
        <p:spPr bwMode="auto">
          <a:xfrm>
            <a:off x="539750" y="4032250"/>
            <a:ext cx="360363" cy="260350"/>
          </a:xfrm>
          <a:prstGeom prst="rect">
            <a:avLst/>
          </a:prstGeom>
          <a:noFill/>
          <a:ln w="9525">
            <a:noFill/>
            <a:miter lim="800000"/>
            <a:headEnd/>
            <a:tailEnd/>
          </a:ln>
        </p:spPr>
        <p:txBody>
          <a:bodyPr>
            <a:spAutoFit/>
          </a:bodyPr>
          <a:lstStyle/>
          <a:p>
            <a:r>
              <a:rPr lang="en-US" altLang="zh-TW" sz="1100" b="1">
                <a:solidFill>
                  <a:srgbClr val="9F118B"/>
                </a:solidFill>
                <a:latin typeface="Calibri" pitchFamily="34" charset="0"/>
              </a:rPr>
              <a:t>5G</a:t>
            </a:r>
            <a:endParaRPr lang="zh-TW" altLang="en-US" sz="1100" b="1">
              <a:solidFill>
                <a:srgbClr val="9F118B"/>
              </a:solidFill>
              <a:latin typeface="Calibri" pitchFamily="34" charset="0"/>
            </a:endParaRPr>
          </a:p>
        </p:txBody>
      </p:sp>
      <p:cxnSp>
        <p:nvCxnSpPr>
          <p:cNvPr id="66" name="直線接點 65"/>
          <p:cNvCxnSpPr/>
          <p:nvPr/>
        </p:nvCxnSpPr>
        <p:spPr>
          <a:xfrm flipV="1">
            <a:off x="900113" y="3644900"/>
            <a:ext cx="3743325" cy="647700"/>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sp>
        <p:nvSpPr>
          <p:cNvPr id="69692" name="文字方塊 58"/>
          <p:cNvSpPr txBox="1">
            <a:spLocks noChangeArrowheads="1"/>
          </p:cNvSpPr>
          <p:nvPr/>
        </p:nvSpPr>
        <p:spPr bwMode="auto">
          <a:xfrm>
            <a:off x="2987675" y="3716338"/>
            <a:ext cx="504825" cy="247650"/>
          </a:xfrm>
          <a:prstGeom prst="rect">
            <a:avLst/>
          </a:prstGeom>
          <a:noFill/>
          <a:ln w="9525">
            <a:noFill/>
            <a:miter lim="800000"/>
            <a:headEnd/>
            <a:tailEnd/>
          </a:ln>
        </p:spPr>
        <p:txBody>
          <a:bodyPr>
            <a:spAutoFit/>
          </a:bodyPr>
          <a:lstStyle/>
          <a:p>
            <a:r>
              <a:rPr lang="en-US" altLang="zh-TW" sz="1000" b="1">
                <a:solidFill>
                  <a:srgbClr val="0070C0"/>
                </a:solidFill>
                <a:latin typeface="Calibri" pitchFamily="34" charset="0"/>
              </a:rPr>
              <a:t>2.5G</a:t>
            </a:r>
            <a:endParaRPr lang="zh-TW" altLang="en-US" sz="1000" b="1">
              <a:solidFill>
                <a:srgbClr val="0070C0"/>
              </a:solidFill>
              <a:latin typeface="Calibri" pitchFamily="34" charset="0"/>
            </a:endParaRPr>
          </a:p>
        </p:txBody>
      </p:sp>
      <p:cxnSp>
        <p:nvCxnSpPr>
          <p:cNvPr id="67" name="直線接點 66"/>
          <p:cNvCxnSpPr/>
          <p:nvPr/>
        </p:nvCxnSpPr>
        <p:spPr>
          <a:xfrm flipV="1">
            <a:off x="4932363" y="3284538"/>
            <a:ext cx="1944687" cy="504825"/>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sp>
        <p:nvSpPr>
          <p:cNvPr id="69694" name="文字方塊 58"/>
          <p:cNvSpPr txBox="1">
            <a:spLocks noChangeArrowheads="1"/>
          </p:cNvSpPr>
          <p:nvPr/>
        </p:nvSpPr>
        <p:spPr bwMode="auto">
          <a:xfrm>
            <a:off x="5580063" y="3357563"/>
            <a:ext cx="504825" cy="246062"/>
          </a:xfrm>
          <a:prstGeom prst="rect">
            <a:avLst/>
          </a:prstGeom>
          <a:noFill/>
          <a:ln w="9525">
            <a:noFill/>
            <a:miter lim="800000"/>
            <a:headEnd/>
            <a:tailEnd/>
          </a:ln>
        </p:spPr>
        <p:txBody>
          <a:bodyPr>
            <a:spAutoFit/>
          </a:bodyPr>
          <a:lstStyle/>
          <a:p>
            <a:r>
              <a:rPr lang="en-US" altLang="zh-TW" sz="1000" b="1">
                <a:solidFill>
                  <a:srgbClr val="0070C0"/>
                </a:solidFill>
                <a:latin typeface="Calibri" pitchFamily="34" charset="0"/>
              </a:rPr>
              <a:t>622M</a:t>
            </a:r>
            <a:endParaRPr lang="zh-TW" altLang="en-US" sz="1000" b="1">
              <a:solidFill>
                <a:srgbClr val="0070C0"/>
              </a:solidFill>
              <a:latin typeface="Calibri" pitchFamily="34" charset="0"/>
            </a:endParaRPr>
          </a:p>
        </p:txBody>
      </p:sp>
      <p:sp>
        <p:nvSpPr>
          <p:cNvPr id="69695" name="文字方塊 58"/>
          <p:cNvSpPr txBox="1">
            <a:spLocks noChangeArrowheads="1"/>
          </p:cNvSpPr>
          <p:nvPr/>
        </p:nvSpPr>
        <p:spPr bwMode="auto">
          <a:xfrm>
            <a:off x="4211638" y="3902075"/>
            <a:ext cx="504825" cy="247650"/>
          </a:xfrm>
          <a:prstGeom prst="rect">
            <a:avLst/>
          </a:prstGeom>
          <a:noFill/>
          <a:ln w="9525">
            <a:noFill/>
            <a:miter lim="800000"/>
            <a:headEnd/>
            <a:tailEnd/>
          </a:ln>
        </p:spPr>
        <p:txBody>
          <a:bodyPr>
            <a:spAutoFit/>
          </a:bodyPr>
          <a:lstStyle/>
          <a:p>
            <a:r>
              <a:rPr lang="en-US" altLang="zh-TW" sz="1000" b="1">
                <a:solidFill>
                  <a:srgbClr val="0070C0"/>
                </a:solidFill>
                <a:latin typeface="Calibri" pitchFamily="34" charset="0"/>
              </a:rPr>
              <a:t>2.5G</a:t>
            </a:r>
            <a:endParaRPr lang="zh-TW" altLang="en-US" sz="1000" b="1">
              <a:solidFill>
                <a:srgbClr val="0070C0"/>
              </a:solidFill>
              <a:latin typeface="Calibri" pitchFamily="34" charset="0"/>
            </a:endParaRPr>
          </a:p>
        </p:txBody>
      </p:sp>
      <p:sp>
        <p:nvSpPr>
          <p:cNvPr id="69696" name="文字方塊 58"/>
          <p:cNvSpPr txBox="1">
            <a:spLocks noChangeArrowheads="1"/>
          </p:cNvSpPr>
          <p:nvPr/>
        </p:nvSpPr>
        <p:spPr bwMode="auto">
          <a:xfrm>
            <a:off x="4500563" y="3644900"/>
            <a:ext cx="503237" cy="246063"/>
          </a:xfrm>
          <a:prstGeom prst="rect">
            <a:avLst/>
          </a:prstGeom>
          <a:noFill/>
          <a:ln w="9525">
            <a:noFill/>
            <a:miter lim="800000"/>
            <a:headEnd/>
            <a:tailEnd/>
          </a:ln>
        </p:spPr>
        <p:txBody>
          <a:bodyPr>
            <a:spAutoFit/>
          </a:bodyPr>
          <a:lstStyle/>
          <a:p>
            <a:r>
              <a:rPr lang="en-US" altLang="zh-TW" sz="1000" b="1">
                <a:solidFill>
                  <a:srgbClr val="0070C0"/>
                </a:solidFill>
                <a:latin typeface="Calibri" pitchFamily="34" charset="0"/>
              </a:rPr>
              <a:t>2.5G</a:t>
            </a:r>
            <a:endParaRPr lang="zh-TW" altLang="en-US" sz="1000" b="1">
              <a:solidFill>
                <a:srgbClr val="0070C0"/>
              </a:solidFill>
              <a:latin typeface="Calibri" pitchFamily="34" charset="0"/>
            </a:endParaRPr>
          </a:p>
        </p:txBody>
      </p:sp>
    </p:spTree>
    <p:extLst>
      <p:ext uri="{BB962C8B-B14F-4D97-AF65-F5344CB8AC3E}">
        <p14:creationId xmlns:p14="http://schemas.microsoft.com/office/powerpoint/2010/main" val="2931160378"/>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9"/>
          <p:cNvSpPr>
            <a:spLocks noGrp="1" noChangeArrowheads="1"/>
          </p:cNvSpPr>
          <p:nvPr>
            <p:ph type="title"/>
          </p:nvPr>
        </p:nvSpPr>
        <p:spPr>
          <a:xfrm>
            <a:off x="1087438" y="144463"/>
            <a:ext cx="7372350" cy="692150"/>
          </a:xfrm>
        </p:spPr>
        <p:txBody>
          <a:bodyPr lIns="38100" tIns="38100" rIns="78740" bIns="38100"/>
          <a:lstStyle/>
          <a:p>
            <a:pPr marL="1588" indent="-1588" algn="ctr" eaLnBrk="1" hangingPunct="1"/>
            <a:r>
              <a:rPr lang="en-US" altLang="zh-TW" sz="4000" smtClean="0">
                <a:solidFill>
                  <a:srgbClr val="C00000"/>
                </a:solidFill>
                <a:latin typeface="Calibri" pitchFamily="34" charset="0"/>
                <a:ea typeface="新細明體" pitchFamily="18" charset="-120"/>
              </a:rPr>
              <a:t>ASGC e-Science Global Network</a:t>
            </a:r>
          </a:p>
        </p:txBody>
      </p:sp>
      <p:grpSp>
        <p:nvGrpSpPr>
          <p:cNvPr id="2" name="Group 214"/>
          <p:cNvGrpSpPr>
            <a:grpSpLocks/>
          </p:cNvGrpSpPr>
          <p:nvPr/>
        </p:nvGrpSpPr>
        <p:grpSpPr bwMode="auto">
          <a:xfrm>
            <a:off x="144463" y="908050"/>
            <a:ext cx="8820150" cy="5907088"/>
            <a:chOff x="107950" y="620713"/>
            <a:chExt cx="9036050" cy="6176998"/>
          </a:xfrm>
        </p:grpSpPr>
        <p:sp>
          <p:nvSpPr>
            <p:cNvPr id="16213" name="Line 853"/>
            <p:cNvSpPr>
              <a:spLocks noChangeShapeType="1"/>
            </p:cNvSpPr>
            <p:nvPr/>
          </p:nvSpPr>
          <p:spPr bwMode="auto">
            <a:xfrm rot="10800000" flipH="1">
              <a:off x="1979889" y="3934147"/>
              <a:ext cx="1079902" cy="2302472"/>
            </a:xfrm>
            <a:prstGeom prst="line">
              <a:avLst/>
            </a:prstGeom>
            <a:noFill/>
            <a:ln w="38100">
              <a:solidFill>
                <a:srgbClr val="00B050"/>
              </a:solidFill>
              <a:round/>
              <a:headEnd/>
              <a:tailEnd/>
            </a:ln>
            <a:effectLst>
              <a:outerShdw dist="23000" dir="5400000" algn="ctr" rotWithShape="0">
                <a:schemeClr val="bg2">
                  <a:alpha val="34998"/>
                </a:schemeClr>
              </a:outerShdw>
            </a:effectLst>
          </p:spPr>
          <p:txBody>
            <a:bodyPr lIns="0" tIns="0" rIns="0" bIns="0"/>
            <a:lstStyle/>
            <a:p>
              <a:pPr>
                <a:defRPr/>
              </a:pPr>
              <a:endParaRPr lang="zh-TW" altLang="en-US"/>
            </a:p>
          </p:txBody>
        </p:sp>
        <p:sp>
          <p:nvSpPr>
            <p:cNvPr id="16135" name="Line 775"/>
            <p:cNvSpPr>
              <a:spLocks noChangeShapeType="1"/>
            </p:cNvSpPr>
            <p:nvPr/>
          </p:nvSpPr>
          <p:spPr bwMode="auto">
            <a:xfrm>
              <a:off x="1475717" y="2491575"/>
              <a:ext cx="1224649" cy="73042"/>
            </a:xfrm>
            <a:prstGeom prst="line">
              <a:avLst/>
            </a:prstGeom>
            <a:noFill/>
            <a:ln w="38100">
              <a:solidFill>
                <a:srgbClr val="92D050"/>
              </a:solidFill>
              <a:round/>
              <a:headEnd/>
              <a:tailEnd/>
            </a:ln>
            <a:effectLst>
              <a:outerShdw dist="23000" dir="5400000" algn="ctr" rotWithShape="0">
                <a:schemeClr val="bg2">
                  <a:alpha val="34998"/>
                </a:schemeClr>
              </a:outerShdw>
            </a:effectLst>
          </p:spPr>
          <p:txBody>
            <a:bodyPr lIns="0" tIns="0" rIns="0" bIns="0"/>
            <a:lstStyle/>
            <a:p>
              <a:pPr>
                <a:defRPr/>
              </a:pPr>
              <a:endParaRPr lang="zh-TW" altLang="en-US"/>
            </a:p>
          </p:txBody>
        </p:sp>
        <p:sp>
          <p:nvSpPr>
            <p:cNvPr id="16106" name="Line 746"/>
            <p:cNvSpPr>
              <a:spLocks noChangeShapeType="1"/>
            </p:cNvSpPr>
            <p:nvPr/>
          </p:nvSpPr>
          <p:spPr bwMode="auto">
            <a:xfrm>
              <a:off x="1332598" y="1988583"/>
              <a:ext cx="1294582" cy="502992"/>
            </a:xfrm>
            <a:prstGeom prst="line">
              <a:avLst/>
            </a:prstGeom>
            <a:noFill/>
            <a:ln w="38100">
              <a:solidFill>
                <a:srgbClr val="92D050"/>
              </a:solidFill>
              <a:round/>
              <a:headEnd/>
              <a:tailEnd/>
            </a:ln>
            <a:effectLst>
              <a:outerShdw dist="23000" dir="5400000" algn="ctr" rotWithShape="0">
                <a:schemeClr val="bg2">
                  <a:alpha val="34998"/>
                </a:schemeClr>
              </a:outerShdw>
            </a:effectLst>
          </p:spPr>
          <p:txBody>
            <a:bodyPr lIns="0" tIns="0" rIns="0" bIns="0"/>
            <a:lstStyle/>
            <a:p>
              <a:pPr>
                <a:defRPr/>
              </a:pPr>
              <a:endParaRPr lang="zh-TW" altLang="en-US"/>
            </a:p>
          </p:txBody>
        </p:sp>
        <p:sp>
          <p:nvSpPr>
            <p:cNvPr id="15367" name="AutoShape 7"/>
            <p:cNvSpPr>
              <a:spLocks/>
            </p:cNvSpPr>
            <p:nvPr/>
          </p:nvSpPr>
          <p:spPr bwMode="auto">
            <a:xfrm>
              <a:off x="2700366" y="2635998"/>
              <a:ext cx="3743878" cy="2232750"/>
            </a:xfrm>
            <a:custGeom>
              <a:avLst/>
              <a:gdLst>
                <a:gd name="T0" fmla="*/ 2147483647 w 20879"/>
                <a:gd name="T1" fmla="*/ 2147483647 h 20683"/>
                <a:gd name="T2" fmla="*/ 0 60000 65536"/>
                <a:gd name="T3" fmla="*/ 0 w 20879"/>
                <a:gd name="T4" fmla="*/ 0 h 20683"/>
                <a:gd name="T5" fmla="*/ 20879 w 20879"/>
                <a:gd name="T6" fmla="*/ 20683 h 20683"/>
              </a:gdLst>
              <a:ahLst/>
              <a:cxnLst>
                <a:cxn ang="T2">
                  <a:pos x="T0" y="T1"/>
                </a:cxn>
              </a:cxnLst>
              <a:rect l="T3" t="T4" r="T5" b="T6"/>
              <a:pathLst>
                <a:path w="20879" h="20683">
                  <a:moveTo>
                    <a:pt x="1901" y="6809"/>
                  </a:moveTo>
                  <a:cubicBezTo>
                    <a:pt x="1658" y="4403"/>
                    <a:pt x="2907" y="2186"/>
                    <a:pt x="4691" y="1859"/>
                  </a:cubicBezTo>
                  <a:cubicBezTo>
                    <a:pt x="5414" y="1726"/>
                    <a:pt x="6149" y="1925"/>
                    <a:pt x="6778" y="2422"/>
                  </a:cubicBezTo>
                  <a:cubicBezTo>
                    <a:pt x="7445" y="726"/>
                    <a:pt x="9003" y="81"/>
                    <a:pt x="10259" y="982"/>
                  </a:cubicBezTo>
                  <a:cubicBezTo>
                    <a:pt x="10478" y="1140"/>
                    <a:pt x="10680" y="1340"/>
                    <a:pt x="10857" y="1575"/>
                  </a:cubicBezTo>
                  <a:cubicBezTo>
                    <a:pt x="11377" y="169"/>
                    <a:pt x="12642" y="-402"/>
                    <a:pt x="13683" y="299"/>
                  </a:cubicBezTo>
                  <a:cubicBezTo>
                    <a:pt x="13971" y="493"/>
                    <a:pt x="14222" y="774"/>
                    <a:pt x="14418" y="1120"/>
                  </a:cubicBezTo>
                  <a:cubicBezTo>
                    <a:pt x="15255" y="-210"/>
                    <a:pt x="16734" y="-374"/>
                    <a:pt x="17722" y="753"/>
                  </a:cubicBezTo>
                  <a:cubicBezTo>
                    <a:pt x="18137" y="1227"/>
                    <a:pt x="18417" y="1880"/>
                    <a:pt x="18513" y="2601"/>
                  </a:cubicBezTo>
                  <a:cubicBezTo>
                    <a:pt x="19885" y="3106"/>
                    <a:pt x="20694" y="5019"/>
                    <a:pt x="20321" y="6874"/>
                  </a:cubicBezTo>
                  <a:cubicBezTo>
                    <a:pt x="20289" y="7030"/>
                    <a:pt x="20250" y="7182"/>
                    <a:pt x="20203" y="7331"/>
                  </a:cubicBezTo>
                  <a:cubicBezTo>
                    <a:pt x="21303" y="9264"/>
                    <a:pt x="21034" y="12033"/>
                    <a:pt x="19601" y="13518"/>
                  </a:cubicBezTo>
                  <a:cubicBezTo>
                    <a:pt x="19155" y="13980"/>
                    <a:pt x="18629" y="14279"/>
                    <a:pt x="18072" y="14386"/>
                  </a:cubicBezTo>
                  <a:cubicBezTo>
                    <a:pt x="18060" y="16465"/>
                    <a:pt x="16800" y="18137"/>
                    <a:pt x="15258" y="18121"/>
                  </a:cubicBezTo>
                  <a:cubicBezTo>
                    <a:pt x="14743" y="18115"/>
                    <a:pt x="14238" y="17917"/>
                    <a:pt x="13801" y="17550"/>
                  </a:cubicBezTo>
                  <a:cubicBezTo>
                    <a:pt x="13280" y="19881"/>
                    <a:pt x="11460" y="21198"/>
                    <a:pt x="9738" y="20492"/>
                  </a:cubicBezTo>
                  <a:cubicBezTo>
                    <a:pt x="9016" y="20196"/>
                    <a:pt x="8392" y="19571"/>
                    <a:pt x="7973" y="18722"/>
                  </a:cubicBezTo>
                  <a:cubicBezTo>
                    <a:pt x="6209" y="20158"/>
                    <a:pt x="3920" y="19386"/>
                    <a:pt x="2859" y="16998"/>
                  </a:cubicBezTo>
                  <a:cubicBezTo>
                    <a:pt x="2846" y="16968"/>
                    <a:pt x="2833" y="16937"/>
                    <a:pt x="2820" y="16907"/>
                  </a:cubicBezTo>
                  <a:cubicBezTo>
                    <a:pt x="1666" y="17089"/>
                    <a:pt x="620" y="15978"/>
                    <a:pt x="485" y="14424"/>
                  </a:cubicBezTo>
                  <a:cubicBezTo>
                    <a:pt x="412" y="13596"/>
                    <a:pt x="615" y="12767"/>
                    <a:pt x="1038" y="12159"/>
                  </a:cubicBezTo>
                  <a:cubicBezTo>
                    <a:pt x="39" y="11365"/>
                    <a:pt x="-297" y="9622"/>
                    <a:pt x="288" y="8266"/>
                  </a:cubicBezTo>
                  <a:cubicBezTo>
                    <a:pt x="626" y="7484"/>
                    <a:pt x="1218" y="6967"/>
                    <a:pt x="1883" y="6874"/>
                  </a:cubicBezTo>
                  <a:lnTo>
                    <a:pt x="1901" y="6809"/>
                  </a:lnTo>
                  <a:close/>
                  <a:moveTo>
                    <a:pt x="1901" y="6809"/>
                  </a:moveTo>
                </a:path>
              </a:pathLst>
            </a:custGeom>
            <a:gradFill rotWithShape="0">
              <a:gsLst>
                <a:gs pos="0">
                  <a:srgbClr val="9CC645"/>
                </a:gs>
                <a:gs pos="20001">
                  <a:srgbClr val="9AC347"/>
                </a:gs>
                <a:gs pos="100000">
                  <a:srgbClr val="759436"/>
                </a:gs>
              </a:gsLst>
              <a:lin ang="5400000" scaled="1"/>
            </a:gradFill>
            <a:ln w="9525">
              <a:solidFill>
                <a:srgbClr val="98B954"/>
              </a:solidFill>
              <a:round/>
              <a:headEnd/>
              <a:tailEnd/>
            </a:ln>
            <a:effectLst>
              <a:outerShdw dist="23000" dir="5400000" algn="ctr" rotWithShape="0">
                <a:schemeClr val="bg2">
                  <a:alpha val="34998"/>
                </a:schemeClr>
              </a:outerShdw>
            </a:effectLst>
          </p:spPr>
          <p:txBody>
            <a:bodyPr lIns="0" tIns="0" rIns="0" bIns="0"/>
            <a:lstStyle/>
            <a:p>
              <a:pPr>
                <a:defRPr/>
              </a:pPr>
              <a:endParaRPr lang="zh-TW" altLang="en-US"/>
            </a:p>
          </p:txBody>
        </p:sp>
        <p:cxnSp>
          <p:nvCxnSpPr>
            <p:cNvPr id="74763" name="AutoShape 239"/>
            <p:cNvCxnSpPr>
              <a:cxnSpLocks noChangeShapeType="1"/>
            </p:cNvCxnSpPr>
            <p:nvPr/>
          </p:nvCxnSpPr>
          <p:spPr bwMode="auto">
            <a:xfrm rot="10800000" flipH="1" flipV="1">
              <a:off x="5509087" y="4437138"/>
              <a:ext cx="1294582" cy="1223447"/>
            </a:xfrm>
            <a:prstGeom prst="straightConnector1">
              <a:avLst/>
            </a:prstGeom>
            <a:noFill/>
            <a:ln w="38100">
              <a:solidFill>
                <a:srgbClr val="FF0000"/>
              </a:solidFill>
              <a:round/>
              <a:headEnd/>
              <a:tailEnd/>
            </a:ln>
            <a:effectLst>
              <a:outerShdw dist="23000" dir="5400000" algn="ctr" rotWithShape="0">
                <a:schemeClr val="bg2">
                  <a:alpha val="34998"/>
                </a:schemeClr>
              </a:outerShdw>
            </a:effectLst>
          </p:spPr>
        </p:cxnSp>
        <p:cxnSp>
          <p:nvCxnSpPr>
            <p:cNvPr id="74764" name="AutoShape 228"/>
            <p:cNvCxnSpPr>
              <a:cxnSpLocks noChangeShapeType="1"/>
            </p:cNvCxnSpPr>
            <p:nvPr/>
          </p:nvCxnSpPr>
          <p:spPr bwMode="auto">
            <a:xfrm flipV="1">
              <a:off x="5940073" y="3716682"/>
              <a:ext cx="1079902" cy="576032"/>
            </a:xfrm>
            <a:prstGeom prst="straightConnector1">
              <a:avLst/>
            </a:prstGeom>
            <a:noFill/>
            <a:ln w="38100">
              <a:solidFill>
                <a:srgbClr val="00B050"/>
              </a:solidFill>
              <a:round/>
              <a:headEnd/>
              <a:tailEnd/>
            </a:ln>
            <a:effectLst>
              <a:outerShdw dist="23000" dir="5400000" algn="ctr" rotWithShape="0">
                <a:schemeClr val="bg2">
                  <a:alpha val="34998"/>
                </a:schemeClr>
              </a:outerShdw>
            </a:effectLst>
          </p:spPr>
        </p:cxnSp>
        <p:sp>
          <p:nvSpPr>
            <p:cNvPr id="52238" name="AutoShape 8"/>
            <p:cNvSpPr>
              <a:spLocks/>
            </p:cNvSpPr>
            <p:nvPr/>
          </p:nvSpPr>
          <p:spPr bwMode="auto">
            <a:xfrm>
              <a:off x="2916238" y="2708275"/>
              <a:ext cx="2951162" cy="2227263"/>
            </a:xfrm>
            <a:custGeom>
              <a:avLst/>
              <a:gdLst>
                <a:gd name="T0" fmla="*/ 2147483647 w 21600"/>
                <a:gd name="T1" fmla="*/ 2147483647 h 21600"/>
                <a:gd name="T2" fmla="*/ 0 w 21600"/>
                <a:gd name="T3" fmla="*/ 2147483647 h 21600"/>
                <a:gd name="T4" fmla="*/ 2147483647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2147483647 w 21600"/>
                <a:gd name="T17" fmla="*/ 2147483647 h 21600"/>
                <a:gd name="T18" fmla="*/ 2147483647 w 21600"/>
                <a:gd name="T19" fmla="*/ 2147483647 h 21600"/>
                <a:gd name="T20" fmla="*/ 2147483647 w 21600"/>
                <a:gd name="T21" fmla="*/ 2147483647 h 21600"/>
                <a:gd name="T22" fmla="*/ 2147483647 w 21600"/>
                <a:gd name="T23" fmla="*/ 2147483647 h 21600"/>
                <a:gd name="T24" fmla="*/ 2147483647 w 21600"/>
                <a:gd name="T25" fmla="*/ 2147483647 h 21600"/>
                <a:gd name="T26" fmla="*/ 2147483647 w 21600"/>
                <a:gd name="T27" fmla="*/ 2147483647 h 21600"/>
                <a:gd name="T28" fmla="*/ 2147483647 w 21600"/>
                <a:gd name="T29" fmla="*/ 2147483647 h 21600"/>
                <a:gd name="T30" fmla="*/ 2147483647 w 21600"/>
                <a:gd name="T31" fmla="*/ 0 h 21600"/>
                <a:gd name="T32" fmla="*/ 2147483647 w 21600"/>
                <a:gd name="T33" fmla="*/ 2147483647 h 21600"/>
                <a:gd name="T34" fmla="*/ 2147483647 w 21600"/>
                <a:gd name="T35" fmla="*/ 2147483647 h 21600"/>
                <a:gd name="T36" fmla="*/ 2147483647 w 21600"/>
                <a:gd name="T37" fmla="*/ 2147483647 h 21600"/>
                <a:gd name="T38" fmla="*/ 2147483647 w 21600"/>
                <a:gd name="T39" fmla="*/ 2147483647 h 21600"/>
                <a:gd name="T40" fmla="*/ 2147483647 w 21600"/>
                <a:gd name="T41" fmla="*/ 2147483647 h 21600"/>
                <a:gd name="T42" fmla="*/ 2147483647 w 21600"/>
                <a:gd name="T43" fmla="*/ 2147483647 h 2160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1600"/>
                <a:gd name="T67" fmla="*/ 0 h 21600"/>
                <a:gd name="T68" fmla="*/ 21600 w 21600"/>
                <a:gd name="T69" fmla="*/ 21600 h 2160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1600" h="21600">
                  <a:moveTo>
                    <a:pt x="1380" y="14010"/>
                  </a:moveTo>
                  <a:cubicBezTo>
                    <a:pt x="899" y="14066"/>
                    <a:pt x="417" y="13902"/>
                    <a:pt x="0" y="13542"/>
                  </a:cubicBezTo>
                  <a:moveTo>
                    <a:pt x="2598" y="19137"/>
                  </a:moveTo>
                  <a:cubicBezTo>
                    <a:pt x="2405" y="19250"/>
                    <a:pt x="2202" y="19325"/>
                    <a:pt x="1994" y="19361"/>
                  </a:cubicBezTo>
                  <a:moveTo>
                    <a:pt x="7802" y="21600"/>
                  </a:moveTo>
                  <a:cubicBezTo>
                    <a:pt x="7657" y="21279"/>
                    <a:pt x="7535" y="20936"/>
                    <a:pt x="7438" y="20577"/>
                  </a:cubicBezTo>
                  <a:moveTo>
                    <a:pt x="14532" y="19050"/>
                  </a:moveTo>
                  <a:cubicBezTo>
                    <a:pt x="14510" y="19430"/>
                    <a:pt x="14462" y="19806"/>
                    <a:pt x="14386" y="20172"/>
                  </a:cubicBezTo>
                  <a:moveTo>
                    <a:pt x="17421" y="12116"/>
                  </a:moveTo>
                  <a:cubicBezTo>
                    <a:pt x="18513" y="12896"/>
                    <a:pt x="19202" y="14528"/>
                    <a:pt x="19193" y="16310"/>
                  </a:cubicBezTo>
                  <a:moveTo>
                    <a:pt x="21600" y="7649"/>
                  </a:moveTo>
                  <a:cubicBezTo>
                    <a:pt x="21423" y="8256"/>
                    <a:pt x="21153" y="8794"/>
                    <a:pt x="20811" y="9222"/>
                  </a:cubicBezTo>
                  <a:moveTo>
                    <a:pt x="19707" y="1814"/>
                  </a:moveTo>
                  <a:cubicBezTo>
                    <a:pt x="19737" y="2059"/>
                    <a:pt x="19751" y="2307"/>
                    <a:pt x="19749" y="2556"/>
                  </a:cubicBezTo>
                  <a:moveTo>
                    <a:pt x="14668" y="947"/>
                  </a:moveTo>
                  <a:cubicBezTo>
                    <a:pt x="14771" y="605"/>
                    <a:pt x="14907" y="286"/>
                    <a:pt x="15073" y="0"/>
                  </a:cubicBezTo>
                  <a:moveTo>
                    <a:pt x="10888" y="1399"/>
                  </a:moveTo>
                  <a:cubicBezTo>
                    <a:pt x="10930" y="1115"/>
                    <a:pt x="10996" y="841"/>
                    <a:pt x="11084" y="582"/>
                  </a:cubicBezTo>
                  <a:moveTo>
                    <a:pt x="6452" y="1676"/>
                  </a:moveTo>
                  <a:cubicBezTo>
                    <a:pt x="6709" y="1897"/>
                    <a:pt x="6947" y="2163"/>
                    <a:pt x="7160" y="2469"/>
                  </a:cubicBezTo>
                  <a:moveTo>
                    <a:pt x="1072" y="7905"/>
                  </a:moveTo>
                  <a:cubicBezTo>
                    <a:pt x="1016" y="7632"/>
                    <a:pt x="974" y="7353"/>
                    <a:pt x="948" y="7071"/>
                  </a:cubicBezTo>
                </a:path>
              </a:pathLst>
            </a:custGeom>
            <a:noFill/>
            <a:ln w="9525">
              <a:solidFill>
                <a:srgbClr val="98B954"/>
              </a:solidFill>
              <a:round/>
              <a:headEnd/>
              <a:tailEnd/>
            </a:ln>
          </p:spPr>
          <p:txBody>
            <a:bodyPr lIns="0" tIns="0" rIns="0" bIns="0"/>
            <a:lstStyle/>
            <a:p>
              <a:endParaRPr lang="zh-TW" altLang="en-US"/>
            </a:p>
          </p:txBody>
        </p:sp>
        <p:grpSp>
          <p:nvGrpSpPr>
            <p:cNvPr id="3" name="Group 13"/>
            <p:cNvGrpSpPr>
              <a:grpSpLocks/>
            </p:cNvGrpSpPr>
            <p:nvPr/>
          </p:nvGrpSpPr>
          <p:grpSpPr bwMode="auto">
            <a:xfrm>
              <a:off x="3706813" y="692150"/>
              <a:ext cx="1081087" cy="500063"/>
              <a:chOff x="0" y="0"/>
              <a:chExt cx="766" cy="315"/>
            </a:xfrm>
          </p:grpSpPr>
          <p:sp>
            <p:nvSpPr>
              <p:cNvPr id="52439" name="AutoShape 14"/>
              <p:cNvSpPr>
                <a:spLocks/>
              </p:cNvSpPr>
              <p:nvPr/>
            </p:nvSpPr>
            <p:spPr bwMode="auto">
              <a:xfrm>
                <a:off x="0" y="0"/>
                <a:ext cx="766" cy="315"/>
              </a:xfrm>
              <a:custGeom>
                <a:avLst/>
                <a:gdLst>
                  <a:gd name="T0" fmla="*/ 0 w 20879"/>
                  <a:gd name="T1" fmla="*/ 0 h 20683"/>
                  <a:gd name="T2" fmla="*/ 0 w 20879"/>
                  <a:gd name="T3" fmla="*/ 0 h 20683"/>
                  <a:gd name="T4" fmla="*/ 0 w 20879"/>
                  <a:gd name="T5" fmla="*/ 0 h 20683"/>
                  <a:gd name="T6" fmla="*/ 0 w 20879"/>
                  <a:gd name="T7" fmla="*/ 0 h 20683"/>
                  <a:gd name="T8" fmla="*/ 0 w 20879"/>
                  <a:gd name="T9" fmla="*/ 0 h 20683"/>
                  <a:gd name="T10" fmla="*/ 0 w 20879"/>
                  <a:gd name="T11" fmla="*/ 0 h 20683"/>
                  <a:gd name="T12" fmla="*/ 0 w 20879"/>
                  <a:gd name="T13" fmla="*/ 0 h 20683"/>
                  <a:gd name="T14" fmla="*/ 0 w 20879"/>
                  <a:gd name="T15" fmla="*/ 0 h 20683"/>
                  <a:gd name="T16" fmla="*/ 0 w 20879"/>
                  <a:gd name="T17" fmla="*/ 0 h 20683"/>
                  <a:gd name="T18" fmla="*/ 0 w 20879"/>
                  <a:gd name="T19" fmla="*/ 0 h 20683"/>
                  <a:gd name="T20" fmla="*/ 0 w 20879"/>
                  <a:gd name="T21" fmla="*/ 0 h 20683"/>
                  <a:gd name="T22" fmla="*/ 0 w 20879"/>
                  <a:gd name="T23" fmla="*/ 0 h 20683"/>
                  <a:gd name="T24" fmla="*/ 0 w 20879"/>
                  <a:gd name="T25" fmla="*/ 0 h 20683"/>
                  <a:gd name="T26" fmla="*/ 0 w 20879"/>
                  <a:gd name="T27" fmla="*/ 0 h 20683"/>
                  <a:gd name="T28" fmla="*/ 0 w 20879"/>
                  <a:gd name="T29" fmla="*/ 0 h 20683"/>
                  <a:gd name="T30" fmla="*/ 0 w 20879"/>
                  <a:gd name="T31" fmla="*/ 0 h 20683"/>
                  <a:gd name="T32" fmla="*/ 0 w 20879"/>
                  <a:gd name="T33" fmla="*/ 0 h 20683"/>
                  <a:gd name="T34" fmla="*/ 0 w 20879"/>
                  <a:gd name="T35" fmla="*/ 0 h 20683"/>
                  <a:gd name="T36" fmla="*/ 0 w 20879"/>
                  <a:gd name="T37" fmla="*/ 0 h 20683"/>
                  <a:gd name="T38" fmla="*/ 0 w 20879"/>
                  <a:gd name="T39" fmla="*/ 0 h 20683"/>
                  <a:gd name="T40" fmla="*/ 0 w 20879"/>
                  <a:gd name="T41" fmla="*/ 0 h 20683"/>
                  <a:gd name="T42" fmla="*/ 0 w 20879"/>
                  <a:gd name="T43" fmla="*/ 0 h 20683"/>
                  <a:gd name="T44" fmla="*/ 0 w 20879"/>
                  <a:gd name="T45" fmla="*/ 0 h 20683"/>
                  <a:gd name="T46" fmla="*/ 0 w 20879"/>
                  <a:gd name="T47" fmla="*/ 0 h 20683"/>
                  <a:gd name="T48" fmla="*/ 0 w 20879"/>
                  <a:gd name="T49" fmla="*/ 0 h 2068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0879"/>
                  <a:gd name="T76" fmla="*/ 0 h 20683"/>
                  <a:gd name="T77" fmla="*/ 20879 w 20879"/>
                  <a:gd name="T78" fmla="*/ 20683 h 2068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0879" h="20683">
                    <a:moveTo>
                      <a:pt x="1901" y="6809"/>
                    </a:moveTo>
                    <a:cubicBezTo>
                      <a:pt x="1658" y="4403"/>
                      <a:pt x="2907" y="2186"/>
                      <a:pt x="4691" y="1859"/>
                    </a:cubicBezTo>
                    <a:cubicBezTo>
                      <a:pt x="5414" y="1726"/>
                      <a:pt x="6149" y="1925"/>
                      <a:pt x="6778" y="2422"/>
                    </a:cubicBezTo>
                    <a:cubicBezTo>
                      <a:pt x="7445" y="726"/>
                      <a:pt x="9003" y="81"/>
                      <a:pt x="10259" y="982"/>
                    </a:cubicBezTo>
                    <a:cubicBezTo>
                      <a:pt x="10478" y="1140"/>
                      <a:pt x="10680" y="1340"/>
                      <a:pt x="10857" y="1575"/>
                    </a:cubicBezTo>
                    <a:cubicBezTo>
                      <a:pt x="11377" y="169"/>
                      <a:pt x="12642" y="-402"/>
                      <a:pt x="13683" y="299"/>
                    </a:cubicBezTo>
                    <a:cubicBezTo>
                      <a:pt x="13971" y="493"/>
                      <a:pt x="14222" y="774"/>
                      <a:pt x="14418" y="1120"/>
                    </a:cubicBezTo>
                    <a:cubicBezTo>
                      <a:pt x="15255" y="-210"/>
                      <a:pt x="16734" y="-374"/>
                      <a:pt x="17722" y="753"/>
                    </a:cubicBezTo>
                    <a:cubicBezTo>
                      <a:pt x="18137" y="1227"/>
                      <a:pt x="18417" y="1880"/>
                      <a:pt x="18513" y="2601"/>
                    </a:cubicBezTo>
                    <a:cubicBezTo>
                      <a:pt x="19885" y="3106"/>
                      <a:pt x="20694" y="5019"/>
                      <a:pt x="20321" y="6874"/>
                    </a:cubicBezTo>
                    <a:cubicBezTo>
                      <a:pt x="20289" y="7030"/>
                      <a:pt x="20250" y="7182"/>
                      <a:pt x="20203" y="7331"/>
                    </a:cubicBezTo>
                    <a:cubicBezTo>
                      <a:pt x="21303" y="9264"/>
                      <a:pt x="21034" y="12033"/>
                      <a:pt x="19601" y="13518"/>
                    </a:cubicBezTo>
                    <a:cubicBezTo>
                      <a:pt x="19155" y="13980"/>
                      <a:pt x="18629" y="14279"/>
                      <a:pt x="18072" y="14386"/>
                    </a:cubicBezTo>
                    <a:cubicBezTo>
                      <a:pt x="18060" y="16465"/>
                      <a:pt x="16800" y="18137"/>
                      <a:pt x="15258" y="18121"/>
                    </a:cubicBezTo>
                    <a:cubicBezTo>
                      <a:pt x="14743" y="18115"/>
                      <a:pt x="14238" y="17917"/>
                      <a:pt x="13801" y="17550"/>
                    </a:cubicBezTo>
                    <a:cubicBezTo>
                      <a:pt x="13280" y="19881"/>
                      <a:pt x="11460" y="21198"/>
                      <a:pt x="9738" y="20492"/>
                    </a:cubicBezTo>
                    <a:cubicBezTo>
                      <a:pt x="9016" y="20196"/>
                      <a:pt x="8392" y="19571"/>
                      <a:pt x="7973" y="18722"/>
                    </a:cubicBezTo>
                    <a:cubicBezTo>
                      <a:pt x="6209" y="20158"/>
                      <a:pt x="3920" y="19386"/>
                      <a:pt x="2859" y="16998"/>
                    </a:cubicBezTo>
                    <a:cubicBezTo>
                      <a:pt x="2846" y="16968"/>
                      <a:pt x="2833" y="16937"/>
                      <a:pt x="2820" y="16907"/>
                    </a:cubicBezTo>
                    <a:cubicBezTo>
                      <a:pt x="1666" y="17089"/>
                      <a:pt x="620" y="15978"/>
                      <a:pt x="485" y="14424"/>
                    </a:cubicBezTo>
                    <a:cubicBezTo>
                      <a:pt x="412" y="13596"/>
                      <a:pt x="615" y="12767"/>
                      <a:pt x="1038" y="12159"/>
                    </a:cubicBezTo>
                    <a:cubicBezTo>
                      <a:pt x="39" y="11365"/>
                      <a:pt x="-297" y="9622"/>
                      <a:pt x="288" y="8266"/>
                    </a:cubicBezTo>
                    <a:cubicBezTo>
                      <a:pt x="626" y="7484"/>
                      <a:pt x="1218" y="6967"/>
                      <a:pt x="1883" y="6874"/>
                    </a:cubicBezTo>
                    <a:lnTo>
                      <a:pt x="1901" y="6809"/>
                    </a:lnTo>
                    <a:close/>
                    <a:moveTo>
                      <a:pt x="1901" y="6809"/>
                    </a:moveTo>
                  </a:path>
                </a:pathLst>
              </a:custGeom>
              <a:solidFill>
                <a:srgbClr val="4F81BD"/>
              </a:solidFill>
              <a:ln w="25400">
                <a:solidFill>
                  <a:srgbClr val="395E89"/>
                </a:solidFill>
                <a:round/>
                <a:headEnd/>
                <a:tailEnd/>
              </a:ln>
            </p:spPr>
            <p:txBody>
              <a:bodyPr lIns="0" tIns="0" rIns="0" bIns="0"/>
              <a:lstStyle/>
              <a:p>
                <a:endParaRPr lang="zh-TW" altLang="en-US"/>
              </a:p>
            </p:txBody>
          </p:sp>
          <p:sp>
            <p:nvSpPr>
              <p:cNvPr id="52440" name="AutoShape 15"/>
              <p:cNvSpPr>
                <a:spLocks/>
              </p:cNvSpPr>
              <p:nvPr/>
            </p:nvSpPr>
            <p:spPr bwMode="auto">
              <a:xfrm>
                <a:off x="38" y="16"/>
                <a:ext cx="702" cy="26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1600"/>
                  <a:gd name="T67" fmla="*/ 0 h 21600"/>
                  <a:gd name="T68" fmla="*/ 21600 w 21600"/>
                  <a:gd name="T69" fmla="*/ 21600 h 2160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1600" h="21600">
                    <a:moveTo>
                      <a:pt x="1380" y="14010"/>
                    </a:moveTo>
                    <a:cubicBezTo>
                      <a:pt x="899" y="14066"/>
                      <a:pt x="417" y="13902"/>
                      <a:pt x="0" y="13542"/>
                    </a:cubicBezTo>
                    <a:moveTo>
                      <a:pt x="2598" y="19137"/>
                    </a:moveTo>
                    <a:cubicBezTo>
                      <a:pt x="2405" y="19250"/>
                      <a:pt x="2202" y="19325"/>
                      <a:pt x="1994" y="19361"/>
                    </a:cubicBezTo>
                    <a:moveTo>
                      <a:pt x="7802" y="21600"/>
                    </a:moveTo>
                    <a:cubicBezTo>
                      <a:pt x="7657" y="21279"/>
                      <a:pt x="7535" y="20936"/>
                      <a:pt x="7438" y="20577"/>
                    </a:cubicBezTo>
                    <a:moveTo>
                      <a:pt x="14532" y="19050"/>
                    </a:moveTo>
                    <a:cubicBezTo>
                      <a:pt x="14510" y="19430"/>
                      <a:pt x="14462" y="19806"/>
                      <a:pt x="14386" y="20172"/>
                    </a:cubicBezTo>
                    <a:moveTo>
                      <a:pt x="17421" y="12116"/>
                    </a:moveTo>
                    <a:cubicBezTo>
                      <a:pt x="18513" y="12896"/>
                      <a:pt x="19202" y="14528"/>
                      <a:pt x="19193" y="16310"/>
                    </a:cubicBezTo>
                    <a:moveTo>
                      <a:pt x="21600" y="7649"/>
                    </a:moveTo>
                    <a:cubicBezTo>
                      <a:pt x="21423" y="8256"/>
                      <a:pt x="21153" y="8794"/>
                      <a:pt x="20811" y="9222"/>
                    </a:cubicBezTo>
                    <a:moveTo>
                      <a:pt x="19707" y="1814"/>
                    </a:moveTo>
                    <a:cubicBezTo>
                      <a:pt x="19737" y="2059"/>
                      <a:pt x="19751" y="2307"/>
                      <a:pt x="19749" y="2556"/>
                    </a:cubicBezTo>
                    <a:moveTo>
                      <a:pt x="14668" y="947"/>
                    </a:moveTo>
                    <a:cubicBezTo>
                      <a:pt x="14771" y="605"/>
                      <a:pt x="14907" y="286"/>
                      <a:pt x="15073" y="0"/>
                    </a:cubicBezTo>
                    <a:moveTo>
                      <a:pt x="10888" y="1399"/>
                    </a:moveTo>
                    <a:cubicBezTo>
                      <a:pt x="10930" y="1115"/>
                      <a:pt x="10996" y="841"/>
                      <a:pt x="11084" y="582"/>
                    </a:cubicBezTo>
                    <a:moveTo>
                      <a:pt x="6452" y="1676"/>
                    </a:moveTo>
                    <a:cubicBezTo>
                      <a:pt x="6709" y="1897"/>
                      <a:pt x="6947" y="2163"/>
                      <a:pt x="7160" y="2469"/>
                    </a:cubicBezTo>
                    <a:moveTo>
                      <a:pt x="1072" y="7905"/>
                    </a:moveTo>
                    <a:cubicBezTo>
                      <a:pt x="1016" y="7632"/>
                      <a:pt x="974" y="7353"/>
                      <a:pt x="948" y="7071"/>
                    </a:cubicBezTo>
                  </a:path>
                </a:pathLst>
              </a:custGeom>
              <a:noFill/>
              <a:ln w="25400">
                <a:solidFill>
                  <a:srgbClr val="395E89"/>
                </a:solidFill>
                <a:round/>
                <a:headEnd/>
                <a:tailEnd/>
              </a:ln>
            </p:spPr>
            <p:txBody>
              <a:bodyPr lIns="0" tIns="0" rIns="0" bIns="0"/>
              <a:lstStyle/>
              <a:p>
                <a:endParaRPr lang="zh-TW" altLang="en-US"/>
              </a:p>
            </p:txBody>
          </p:sp>
          <p:sp>
            <p:nvSpPr>
              <p:cNvPr id="52441" name="Rectangle 16"/>
              <p:cNvSpPr>
                <a:spLocks/>
              </p:cNvSpPr>
              <p:nvPr/>
            </p:nvSpPr>
            <p:spPr bwMode="auto">
              <a:xfrm>
                <a:off x="107" y="49"/>
                <a:ext cx="496" cy="200"/>
              </a:xfrm>
              <a:prstGeom prst="rect">
                <a:avLst/>
              </a:prstGeom>
              <a:noFill/>
              <a:ln w="12700">
                <a:noFill/>
                <a:miter lim="800000"/>
                <a:headEnd/>
                <a:tailEnd/>
              </a:ln>
            </p:spPr>
            <p:txBody>
              <a:bodyPr lIns="38100" tIns="38100" rIns="78740" bIns="38100" anchor="ctr"/>
              <a:lstStyle/>
              <a:p>
                <a:pPr marL="1588" algn="ctr"/>
                <a:r>
                  <a:rPr kumimoji="0" lang="en-US" altLang="zh-TW" sz="1200" b="1">
                    <a:solidFill>
                      <a:srgbClr val="FFFFFF"/>
                    </a:solidFill>
                    <a:latin typeface="Tahoma" pitchFamily="34" charset="0"/>
                    <a:cs typeface="Tahoma" pitchFamily="34" charset="0"/>
                    <a:sym typeface="Tahoma" pitchFamily="34" charset="0"/>
                  </a:rPr>
                  <a:t>SINET</a:t>
                </a:r>
                <a:br>
                  <a:rPr kumimoji="0" lang="en-US" altLang="zh-TW" sz="1200" b="1">
                    <a:solidFill>
                      <a:srgbClr val="FFFFFF"/>
                    </a:solidFill>
                    <a:latin typeface="Tahoma" pitchFamily="34" charset="0"/>
                    <a:cs typeface="Tahoma" pitchFamily="34" charset="0"/>
                    <a:sym typeface="Tahoma" pitchFamily="34" charset="0"/>
                  </a:rPr>
                </a:br>
                <a:r>
                  <a:rPr kumimoji="0" lang="en-US" altLang="zh-TW" sz="1200" b="1">
                    <a:solidFill>
                      <a:srgbClr val="FFFFFF"/>
                    </a:solidFill>
                    <a:latin typeface="Tahoma" pitchFamily="34" charset="0"/>
                    <a:cs typeface="Tahoma" pitchFamily="34" charset="0"/>
                    <a:sym typeface="Tahoma" pitchFamily="34" charset="0"/>
                  </a:rPr>
                  <a:t>JP</a:t>
                </a:r>
              </a:p>
            </p:txBody>
          </p:sp>
        </p:grpSp>
        <p:grpSp>
          <p:nvGrpSpPr>
            <p:cNvPr id="4" name="Group 90"/>
            <p:cNvGrpSpPr>
              <a:grpSpLocks/>
            </p:cNvGrpSpPr>
            <p:nvPr/>
          </p:nvGrpSpPr>
          <p:grpSpPr bwMode="auto">
            <a:xfrm>
              <a:off x="5362575" y="6165850"/>
              <a:ext cx="1657350" cy="558800"/>
              <a:chOff x="0" y="0"/>
              <a:chExt cx="1081" cy="352"/>
            </a:xfrm>
          </p:grpSpPr>
          <p:sp>
            <p:nvSpPr>
              <p:cNvPr id="52436" name="AutoShape 91"/>
              <p:cNvSpPr>
                <a:spLocks/>
              </p:cNvSpPr>
              <p:nvPr/>
            </p:nvSpPr>
            <p:spPr bwMode="auto">
              <a:xfrm>
                <a:off x="0" y="26"/>
                <a:ext cx="1081" cy="315"/>
              </a:xfrm>
              <a:custGeom>
                <a:avLst/>
                <a:gdLst>
                  <a:gd name="T0" fmla="*/ 0 w 20879"/>
                  <a:gd name="T1" fmla="*/ 0 h 20683"/>
                  <a:gd name="T2" fmla="*/ 0 w 20879"/>
                  <a:gd name="T3" fmla="*/ 0 h 20683"/>
                  <a:gd name="T4" fmla="*/ 0 w 20879"/>
                  <a:gd name="T5" fmla="*/ 0 h 20683"/>
                  <a:gd name="T6" fmla="*/ 0 w 20879"/>
                  <a:gd name="T7" fmla="*/ 0 h 20683"/>
                  <a:gd name="T8" fmla="*/ 0 w 20879"/>
                  <a:gd name="T9" fmla="*/ 0 h 20683"/>
                  <a:gd name="T10" fmla="*/ 0 w 20879"/>
                  <a:gd name="T11" fmla="*/ 0 h 20683"/>
                  <a:gd name="T12" fmla="*/ 0 w 20879"/>
                  <a:gd name="T13" fmla="*/ 0 h 20683"/>
                  <a:gd name="T14" fmla="*/ 0 w 20879"/>
                  <a:gd name="T15" fmla="*/ 0 h 20683"/>
                  <a:gd name="T16" fmla="*/ 0 w 20879"/>
                  <a:gd name="T17" fmla="*/ 0 h 20683"/>
                  <a:gd name="T18" fmla="*/ 0 w 20879"/>
                  <a:gd name="T19" fmla="*/ 0 h 20683"/>
                  <a:gd name="T20" fmla="*/ 0 w 20879"/>
                  <a:gd name="T21" fmla="*/ 0 h 20683"/>
                  <a:gd name="T22" fmla="*/ 0 w 20879"/>
                  <a:gd name="T23" fmla="*/ 0 h 20683"/>
                  <a:gd name="T24" fmla="*/ 0 w 20879"/>
                  <a:gd name="T25" fmla="*/ 0 h 20683"/>
                  <a:gd name="T26" fmla="*/ 0 w 20879"/>
                  <a:gd name="T27" fmla="*/ 0 h 20683"/>
                  <a:gd name="T28" fmla="*/ 0 w 20879"/>
                  <a:gd name="T29" fmla="*/ 0 h 20683"/>
                  <a:gd name="T30" fmla="*/ 0 w 20879"/>
                  <a:gd name="T31" fmla="*/ 0 h 20683"/>
                  <a:gd name="T32" fmla="*/ 0 w 20879"/>
                  <a:gd name="T33" fmla="*/ 0 h 20683"/>
                  <a:gd name="T34" fmla="*/ 0 w 20879"/>
                  <a:gd name="T35" fmla="*/ 0 h 20683"/>
                  <a:gd name="T36" fmla="*/ 0 w 20879"/>
                  <a:gd name="T37" fmla="*/ 0 h 20683"/>
                  <a:gd name="T38" fmla="*/ 0 w 20879"/>
                  <a:gd name="T39" fmla="*/ 0 h 20683"/>
                  <a:gd name="T40" fmla="*/ 0 w 20879"/>
                  <a:gd name="T41" fmla="*/ 0 h 20683"/>
                  <a:gd name="T42" fmla="*/ 0 w 20879"/>
                  <a:gd name="T43" fmla="*/ 0 h 20683"/>
                  <a:gd name="T44" fmla="*/ 0 w 20879"/>
                  <a:gd name="T45" fmla="*/ 0 h 20683"/>
                  <a:gd name="T46" fmla="*/ 0 w 20879"/>
                  <a:gd name="T47" fmla="*/ 0 h 20683"/>
                  <a:gd name="T48" fmla="*/ 0 w 20879"/>
                  <a:gd name="T49" fmla="*/ 0 h 2068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0879"/>
                  <a:gd name="T76" fmla="*/ 0 h 20683"/>
                  <a:gd name="T77" fmla="*/ 20879 w 20879"/>
                  <a:gd name="T78" fmla="*/ 20683 h 2068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0879" h="20683">
                    <a:moveTo>
                      <a:pt x="1901" y="6809"/>
                    </a:moveTo>
                    <a:cubicBezTo>
                      <a:pt x="1658" y="4403"/>
                      <a:pt x="2907" y="2186"/>
                      <a:pt x="4691" y="1859"/>
                    </a:cubicBezTo>
                    <a:cubicBezTo>
                      <a:pt x="5414" y="1726"/>
                      <a:pt x="6149" y="1925"/>
                      <a:pt x="6778" y="2422"/>
                    </a:cubicBezTo>
                    <a:cubicBezTo>
                      <a:pt x="7445" y="726"/>
                      <a:pt x="9003" y="81"/>
                      <a:pt x="10259" y="982"/>
                    </a:cubicBezTo>
                    <a:cubicBezTo>
                      <a:pt x="10478" y="1140"/>
                      <a:pt x="10680" y="1340"/>
                      <a:pt x="10857" y="1575"/>
                    </a:cubicBezTo>
                    <a:cubicBezTo>
                      <a:pt x="11377" y="169"/>
                      <a:pt x="12642" y="-402"/>
                      <a:pt x="13683" y="299"/>
                    </a:cubicBezTo>
                    <a:cubicBezTo>
                      <a:pt x="13971" y="493"/>
                      <a:pt x="14222" y="774"/>
                      <a:pt x="14418" y="1120"/>
                    </a:cubicBezTo>
                    <a:cubicBezTo>
                      <a:pt x="15255" y="-210"/>
                      <a:pt x="16734" y="-374"/>
                      <a:pt x="17722" y="753"/>
                    </a:cubicBezTo>
                    <a:cubicBezTo>
                      <a:pt x="18137" y="1227"/>
                      <a:pt x="18417" y="1880"/>
                      <a:pt x="18513" y="2601"/>
                    </a:cubicBezTo>
                    <a:cubicBezTo>
                      <a:pt x="19885" y="3106"/>
                      <a:pt x="20694" y="5019"/>
                      <a:pt x="20321" y="6874"/>
                    </a:cubicBezTo>
                    <a:cubicBezTo>
                      <a:pt x="20289" y="7030"/>
                      <a:pt x="20250" y="7182"/>
                      <a:pt x="20203" y="7331"/>
                    </a:cubicBezTo>
                    <a:cubicBezTo>
                      <a:pt x="21303" y="9264"/>
                      <a:pt x="21034" y="12033"/>
                      <a:pt x="19601" y="13518"/>
                    </a:cubicBezTo>
                    <a:cubicBezTo>
                      <a:pt x="19155" y="13980"/>
                      <a:pt x="18629" y="14279"/>
                      <a:pt x="18072" y="14386"/>
                    </a:cubicBezTo>
                    <a:cubicBezTo>
                      <a:pt x="18060" y="16465"/>
                      <a:pt x="16800" y="18137"/>
                      <a:pt x="15258" y="18121"/>
                    </a:cubicBezTo>
                    <a:cubicBezTo>
                      <a:pt x="14743" y="18115"/>
                      <a:pt x="14238" y="17917"/>
                      <a:pt x="13801" y="17550"/>
                    </a:cubicBezTo>
                    <a:cubicBezTo>
                      <a:pt x="13280" y="19881"/>
                      <a:pt x="11460" y="21198"/>
                      <a:pt x="9738" y="20492"/>
                    </a:cubicBezTo>
                    <a:cubicBezTo>
                      <a:pt x="9016" y="20196"/>
                      <a:pt x="8392" y="19571"/>
                      <a:pt x="7973" y="18722"/>
                    </a:cubicBezTo>
                    <a:cubicBezTo>
                      <a:pt x="6209" y="20158"/>
                      <a:pt x="3920" y="19386"/>
                      <a:pt x="2859" y="16998"/>
                    </a:cubicBezTo>
                    <a:cubicBezTo>
                      <a:pt x="2846" y="16968"/>
                      <a:pt x="2833" y="16937"/>
                      <a:pt x="2820" y="16907"/>
                    </a:cubicBezTo>
                    <a:cubicBezTo>
                      <a:pt x="1666" y="17089"/>
                      <a:pt x="620" y="15978"/>
                      <a:pt x="485" y="14424"/>
                    </a:cubicBezTo>
                    <a:cubicBezTo>
                      <a:pt x="412" y="13596"/>
                      <a:pt x="615" y="12767"/>
                      <a:pt x="1038" y="12159"/>
                    </a:cubicBezTo>
                    <a:cubicBezTo>
                      <a:pt x="39" y="11365"/>
                      <a:pt x="-297" y="9622"/>
                      <a:pt x="288" y="8266"/>
                    </a:cubicBezTo>
                    <a:cubicBezTo>
                      <a:pt x="626" y="7484"/>
                      <a:pt x="1218" y="6967"/>
                      <a:pt x="1883" y="6874"/>
                    </a:cubicBezTo>
                    <a:lnTo>
                      <a:pt x="1901" y="6809"/>
                    </a:lnTo>
                    <a:close/>
                    <a:moveTo>
                      <a:pt x="1901" y="6809"/>
                    </a:moveTo>
                  </a:path>
                </a:pathLst>
              </a:custGeom>
              <a:solidFill>
                <a:srgbClr val="4F81BD"/>
              </a:solidFill>
              <a:ln w="25400">
                <a:solidFill>
                  <a:srgbClr val="395E89"/>
                </a:solidFill>
                <a:round/>
                <a:headEnd/>
                <a:tailEnd/>
              </a:ln>
            </p:spPr>
            <p:txBody>
              <a:bodyPr lIns="0" tIns="0" rIns="0" bIns="0"/>
              <a:lstStyle/>
              <a:p>
                <a:endParaRPr lang="zh-TW" altLang="en-US"/>
              </a:p>
            </p:txBody>
          </p:sp>
          <p:sp>
            <p:nvSpPr>
              <p:cNvPr id="52437" name="AutoShape 92"/>
              <p:cNvSpPr>
                <a:spLocks/>
              </p:cNvSpPr>
              <p:nvPr/>
            </p:nvSpPr>
            <p:spPr bwMode="auto">
              <a:xfrm>
                <a:off x="54" y="42"/>
                <a:ext cx="991" cy="26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1600"/>
                  <a:gd name="T67" fmla="*/ 0 h 21600"/>
                  <a:gd name="T68" fmla="*/ 21600 w 21600"/>
                  <a:gd name="T69" fmla="*/ 21600 h 2160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1600" h="21600">
                    <a:moveTo>
                      <a:pt x="1380" y="14010"/>
                    </a:moveTo>
                    <a:cubicBezTo>
                      <a:pt x="899" y="14066"/>
                      <a:pt x="417" y="13902"/>
                      <a:pt x="0" y="13542"/>
                    </a:cubicBezTo>
                    <a:moveTo>
                      <a:pt x="2598" y="19137"/>
                    </a:moveTo>
                    <a:cubicBezTo>
                      <a:pt x="2405" y="19250"/>
                      <a:pt x="2202" y="19325"/>
                      <a:pt x="1994" y="19361"/>
                    </a:cubicBezTo>
                    <a:moveTo>
                      <a:pt x="7802" y="21600"/>
                    </a:moveTo>
                    <a:cubicBezTo>
                      <a:pt x="7657" y="21279"/>
                      <a:pt x="7535" y="20936"/>
                      <a:pt x="7438" y="20577"/>
                    </a:cubicBezTo>
                    <a:moveTo>
                      <a:pt x="14532" y="19050"/>
                    </a:moveTo>
                    <a:cubicBezTo>
                      <a:pt x="14510" y="19430"/>
                      <a:pt x="14462" y="19806"/>
                      <a:pt x="14386" y="20172"/>
                    </a:cubicBezTo>
                    <a:moveTo>
                      <a:pt x="17421" y="12116"/>
                    </a:moveTo>
                    <a:cubicBezTo>
                      <a:pt x="18513" y="12896"/>
                      <a:pt x="19202" y="14528"/>
                      <a:pt x="19193" y="16310"/>
                    </a:cubicBezTo>
                    <a:moveTo>
                      <a:pt x="21600" y="7649"/>
                    </a:moveTo>
                    <a:cubicBezTo>
                      <a:pt x="21423" y="8256"/>
                      <a:pt x="21153" y="8794"/>
                      <a:pt x="20811" y="9222"/>
                    </a:cubicBezTo>
                    <a:moveTo>
                      <a:pt x="19707" y="1814"/>
                    </a:moveTo>
                    <a:cubicBezTo>
                      <a:pt x="19737" y="2059"/>
                      <a:pt x="19751" y="2307"/>
                      <a:pt x="19749" y="2556"/>
                    </a:cubicBezTo>
                    <a:moveTo>
                      <a:pt x="14668" y="947"/>
                    </a:moveTo>
                    <a:cubicBezTo>
                      <a:pt x="14771" y="605"/>
                      <a:pt x="14907" y="286"/>
                      <a:pt x="15073" y="0"/>
                    </a:cubicBezTo>
                    <a:moveTo>
                      <a:pt x="10888" y="1399"/>
                    </a:moveTo>
                    <a:cubicBezTo>
                      <a:pt x="10930" y="1115"/>
                      <a:pt x="10996" y="841"/>
                      <a:pt x="11084" y="582"/>
                    </a:cubicBezTo>
                    <a:moveTo>
                      <a:pt x="6452" y="1676"/>
                    </a:moveTo>
                    <a:cubicBezTo>
                      <a:pt x="6709" y="1897"/>
                      <a:pt x="6947" y="2163"/>
                      <a:pt x="7160" y="2469"/>
                    </a:cubicBezTo>
                    <a:moveTo>
                      <a:pt x="1072" y="7905"/>
                    </a:moveTo>
                    <a:cubicBezTo>
                      <a:pt x="1016" y="7632"/>
                      <a:pt x="974" y="7353"/>
                      <a:pt x="948" y="7071"/>
                    </a:cubicBezTo>
                  </a:path>
                </a:pathLst>
              </a:custGeom>
              <a:noFill/>
              <a:ln w="25400">
                <a:solidFill>
                  <a:srgbClr val="395E89"/>
                </a:solidFill>
                <a:round/>
                <a:headEnd/>
                <a:tailEnd/>
              </a:ln>
            </p:spPr>
            <p:txBody>
              <a:bodyPr lIns="0" tIns="0" rIns="0" bIns="0"/>
              <a:lstStyle/>
              <a:p>
                <a:endParaRPr lang="zh-TW" altLang="en-US"/>
              </a:p>
            </p:txBody>
          </p:sp>
          <p:sp>
            <p:nvSpPr>
              <p:cNvPr id="52438" name="Rectangle 93"/>
              <p:cNvSpPr>
                <a:spLocks/>
              </p:cNvSpPr>
              <p:nvPr/>
            </p:nvSpPr>
            <p:spPr bwMode="auto">
              <a:xfrm>
                <a:off x="150" y="0"/>
                <a:ext cx="704" cy="352"/>
              </a:xfrm>
              <a:prstGeom prst="rect">
                <a:avLst/>
              </a:prstGeom>
              <a:noFill/>
              <a:ln w="12700">
                <a:noFill/>
                <a:miter lim="800000"/>
                <a:headEnd/>
                <a:tailEnd/>
              </a:ln>
            </p:spPr>
            <p:txBody>
              <a:bodyPr lIns="38100" tIns="38100" rIns="78740" bIns="38100" anchor="ctr"/>
              <a:lstStyle/>
              <a:p>
                <a:pPr marL="1588" algn="ctr"/>
                <a:r>
                  <a:rPr kumimoji="0" lang="en-US" altLang="zh-TW" sz="1600">
                    <a:solidFill>
                      <a:srgbClr val="FFFFFF"/>
                    </a:solidFill>
                    <a:latin typeface="Tahoma" pitchFamily="34" charset="0"/>
                    <a:cs typeface="Tahoma" pitchFamily="34" charset="0"/>
                    <a:sym typeface="Tahoma" pitchFamily="34" charset="0"/>
                  </a:rPr>
                  <a:t>TWAREN/ TANET</a:t>
                </a:r>
              </a:p>
            </p:txBody>
          </p:sp>
        </p:grpSp>
        <p:cxnSp>
          <p:nvCxnSpPr>
            <p:cNvPr id="74768" name="AutoShape 111"/>
            <p:cNvCxnSpPr>
              <a:cxnSpLocks noChangeShapeType="1"/>
            </p:cNvCxnSpPr>
            <p:nvPr/>
          </p:nvCxnSpPr>
          <p:spPr bwMode="auto">
            <a:xfrm rot="10800000" flipH="1">
              <a:off x="4848786" y="3142310"/>
              <a:ext cx="74813" cy="358568"/>
            </a:xfrm>
            <a:prstGeom prst="straightConnector1">
              <a:avLst/>
            </a:prstGeom>
            <a:noFill/>
            <a:ln w="38100">
              <a:solidFill>
                <a:srgbClr val="FF0000"/>
              </a:solidFill>
              <a:round/>
              <a:headEnd/>
              <a:tailEnd/>
            </a:ln>
            <a:effectLst>
              <a:outerShdw dist="23000" dir="5400000" algn="ctr" rotWithShape="0">
                <a:schemeClr val="bg2">
                  <a:alpha val="34998"/>
                </a:schemeClr>
              </a:outerShdw>
            </a:effectLst>
          </p:spPr>
        </p:cxnSp>
        <p:cxnSp>
          <p:nvCxnSpPr>
            <p:cNvPr id="74769" name="AutoShape 112"/>
            <p:cNvCxnSpPr>
              <a:cxnSpLocks noChangeShapeType="1"/>
            </p:cNvCxnSpPr>
            <p:nvPr/>
          </p:nvCxnSpPr>
          <p:spPr bwMode="auto">
            <a:xfrm rot="10800000" flipH="1">
              <a:off x="3285855" y="3706722"/>
              <a:ext cx="1214890" cy="0"/>
            </a:xfrm>
            <a:prstGeom prst="straightConnector1">
              <a:avLst/>
            </a:prstGeom>
            <a:noFill/>
            <a:ln w="38100">
              <a:solidFill>
                <a:srgbClr val="FF0000"/>
              </a:solidFill>
              <a:round/>
              <a:headEnd/>
              <a:tailEnd/>
            </a:ln>
            <a:effectLst>
              <a:outerShdw dist="23000" dir="5400000" algn="ctr" rotWithShape="0">
                <a:schemeClr val="bg2">
                  <a:alpha val="34998"/>
                </a:schemeClr>
              </a:outerShdw>
            </a:effectLst>
          </p:spPr>
        </p:cxnSp>
        <p:cxnSp>
          <p:nvCxnSpPr>
            <p:cNvPr id="74770" name="AutoShape 123"/>
            <p:cNvCxnSpPr>
              <a:cxnSpLocks noChangeShapeType="1"/>
            </p:cNvCxnSpPr>
            <p:nvPr/>
          </p:nvCxnSpPr>
          <p:spPr bwMode="auto">
            <a:xfrm>
              <a:off x="4788611" y="3934147"/>
              <a:ext cx="1223022" cy="2302472"/>
            </a:xfrm>
            <a:prstGeom prst="straightConnector1">
              <a:avLst/>
            </a:prstGeom>
            <a:noFill/>
            <a:ln w="38100">
              <a:solidFill>
                <a:srgbClr val="00B050"/>
              </a:solidFill>
              <a:round/>
              <a:headEnd/>
              <a:tailEnd/>
            </a:ln>
            <a:effectLst>
              <a:outerShdw dist="23000" dir="5400000" algn="ctr" rotWithShape="0">
                <a:schemeClr val="bg2">
                  <a:alpha val="34998"/>
                </a:schemeClr>
              </a:outerShdw>
            </a:effectLst>
          </p:spPr>
        </p:cxnSp>
        <p:sp>
          <p:nvSpPr>
            <p:cNvPr id="15487" name="Line 127"/>
            <p:cNvSpPr>
              <a:spLocks noChangeShapeType="1"/>
            </p:cNvSpPr>
            <p:nvPr/>
          </p:nvSpPr>
          <p:spPr bwMode="auto">
            <a:xfrm flipH="1">
              <a:off x="3851828" y="1196746"/>
              <a:ext cx="430985" cy="1007642"/>
            </a:xfrm>
            <a:prstGeom prst="line">
              <a:avLst/>
            </a:prstGeom>
            <a:noFill/>
            <a:ln w="38100">
              <a:solidFill>
                <a:srgbClr val="92D050"/>
              </a:solidFill>
              <a:round/>
              <a:headEnd/>
              <a:tailEnd/>
            </a:ln>
            <a:effectLst>
              <a:outerShdw dist="23000" dir="5400000" algn="ctr" rotWithShape="0">
                <a:schemeClr val="bg2">
                  <a:alpha val="34998"/>
                </a:schemeClr>
              </a:outerShdw>
            </a:effectLst>
          </p:spPr>
          <p:txBody>
            <a:bodyPr lIns="0" tIns="0" rIns="0" bIns="0"/>
            <a:lstStyle/>
            <a:p>
              <a:pPr>
                <a:defRPr/>
              </a:pPr>
              <a:endParaRPr lang="zh-TW" altLang="en-US"/>
            </a:p>
          </p:txBody>
        </p:sp>
        <p:sp>
          <p:nvSpPr>
            <p:cNvPr id="15489" name="Line 129"/>
            <p:cNvSpPr>
              <a:spLocks noChangeShapeType="1"/>
            </p:cNvSpPr>
            <p:nvPr/>
          </p:nvSpPr>
          <p:spPr bwMode="auto">
            <a:xfrm rot="10800000" flipH="1">
              <a:off x="3059791" y="3934147"/>
              <a:ext cx="71560" cy="1942243"/>
            </a:xfrm>
            <a:prstGeom prst="line">
              <a:avLst/>
            </a:prstGeom>
            <a:noFill/>
            <a:ln w="38100">
              <a:solidFill>
                <a:srgbClr val="00B050"/>
              </a:solidFill>
              <a:round/>
              <a:headEnd/>
              <a:tailEnd/>
            </a:ln>
            <a:effectLst>
              <a:outerShdw dist="23000" dir="5400000" algn="ctr" rotWithShape="0">
                <a:schemeClr val="bg2">
                  <a:alpha val="34998"/>
                </a:schemeClr>
              </a:outerShdw>
            </a:effectLst>
          </p:spPr>
          <p:txBody>
            <a:bodyPr lIns="0" tIns="0" rIns="0" bIns="0"/>
            <a:lstStyle/>
            <a:p>
              <a:pPr>
                <a:defRPr/>
              </a:pPr>
              <a:endParaRPr lang="zh-TW" altLang="en-US"/>
            </a:p>
          </p:txBody>
        </p:sp>
        <p:sp>
          <p:nvSpPr>
            <p:cNvPr id="15497" name="Line 137"/>
            <p:cNvSpPr>
              <a:spLocks noChangeShapeType="1"/>
            </p:cNvSpPr>
            <p:nvPr/>
          </p:nvSpPr>
          <p:spPr bwMode="auto">
            <a:xfrm flipH="1" flipV="1">
              <a:off x="3202910" y="3934147"/>
              <a:ext cx="408217" cy="2410374"/>
            </a:xfrm>
            <a:prstGeom prst="line">
              <a:avLst/>
            </a:prstGeom>
            <a:noFill/>
            <a:ln w="38100">
              <a:solidFill>
                <a:srgbClr val="00B050"/>
              </a:solidFill>
              <a:round/>
              <a:headEnd/>
              <a:tailEnd/>
            </a:ln>
            <a:effectLst>
              <a:outerShdw dist="23000" dir="5400000" algn="ctr" rotWithShape="0">
                <a:schemeClr val="bg2">
                  <a:alpha val="34998"/>
                </a:schemeClr>
              </a:outerShdw>
            </a:effectLst>
          </p:spPr>
          <p:txBody>
            <a:bodyPr lIns="0" tIns="0" rIns="0" bIns="0"/>
            <a:lstStyle/>
            <a:p>
              <a:pPr>
                <a:defRPr/>
              </a:pPr>
              <a:endParaRPr lang="zh-TW" altLang="en-US"/>
            </a:p>
          </p:txBody>
        </p:sp>
        <p:cxnSp>
          <p:nvCxnSpPr>
            <p:cNvPr id="74774" name="AutoShape 140"/>
            <p:cNvCxnSpPr>
              <a:cxnSpLocks noChangeShapeType="1"/>
            </p:cNvCxnSpPr>
            <p:nvPr/>
          </p:nvCxnSpPr>
          <p:spPr bwMode="auto">
            <a:xfrm flipV="1">
              <a:off x="5364342" y="1196746"/>
              <a:ext cx="1079902" cy="1512293"/>
            </a:xfrm>
            <a:prstGeom prst="straightConnector1">
              <a:avLst/>
            </a:prstGeom>
            <a:noFill/>
            <a:ln w="38100">
              <a:solidFill>
                <a:srgbClr val="00B050"/>
              </a:solidFill>
              <a:round/>
              <a:headEnd/>
              <a:tailEnd/>
            </a:ln>
            <a:effectLst>
              <a:outerShdw dist="23000" dir="5400000" algn="ctr" rotWithShape="0">
                <a:schemeClr val="bg2">
                  <a:alpha val="34998"/>
                </a:schemeClr>
              </a:outerShdw>
            </a:effectLst>
          </p:spPr>
        </p:cxnSp>
        <p:grpSp>
          <p:nvGrpSpPr>
            <p:cNvPr id="5" name="Group 179"/>
            <p:cNvGrpSpPr>
              <a:grpSpLocks/>
            </p:cNvGrpSpPr>
            <p:nvPr/>
          </p:nvGrpSpPr>
          <p:grpSpPr bwMode="auto">
            <a:xfrm>
              <a:off x="3980489" y="6192969"/>
              <a:ext cx="1401217" cy="604742"/>
              <a:chOff x="-67" y="-31"/>
              <a:chExt cx="1083" cy="423"/>
            </a:xfrm>
          </p:grpSpPr>
          <p:sp>
            <p:nvSpPr>
              <p:cNvPr id="52433" name="AutoShape 180"/>
              <p:cNvSpPr>
                <a:spLocks/>
              </p:cNvSpPr>
              <p:nvPr/>
            </p:nvSpPr>
            <p:spPr bwMode="auto">
              <a:xfrm>
                <a:off x="0" y="26"/>
                <a:ext cx="946" cy="315"/>
              </a:xfrm>
              <a:custGeom>
                <a:avLst/>
                <a:gdLst>
                  <a:gd name="T0" fmla="*/ 0 w 20879"/>
                  <a:gd name="T1" fmla="*/ 0 h 20683"/>
                  <a:gd name="T2" fmla="*/ 0 w 20879"/>
                  <a:gd name="T3" fmla="*/ 0 h 20683"/>
                  <a:gd name="T4" fmla="*/ 0 w 20879"/>
                  <a:gd name="T5" fmla="*/ 0 h 20683"/>
                  <a:gd name="T6" fmla="*/ 0 w 20879"/>
                  <a:gd name="T7" fmla="*/ 0 h 20683"/>
                  <a:gd name="T8" fmla="*/ 0 w 20879"/>
                  <a:gd name="T9" fmla="*/ 0 h 20683"/>
                  <a:gd name="T10" fmla="*/ 0 w 20879"/>
                  <a:gd name="T11" fmla="*/ 0 h 20683"/>
                  <a:gd name="T12" fmla="*/ 0 w 20879"/>
                  <a:gd name="T13" fmla="*/ 0 h 20683"/>
                  <a:gd name="T14" fmla="*/ 0 w 20879"/>
                  <a:gd name="T15" fmla="*/ 0 h 20683"/>
                  <a:gd name="T16" fmla="*/ 0 w 20879"/>
                  <a:gd name="T17" fmla="*/ 0 h 20683"/>
                  <a:gd name="T18" fmla="*/ 0 w 20879"/>
                  <a:gd name="T19" fmla="*/ 0 h 20683"/>
                  <a:gd name="T20" fmla="*/ 0 w 20879"/>
                  <a:gd name="T21" fmla="*/ 0 h 20683"/>
                  <a:gd name="T22" fmla="*/ 0 w 20879"/>
                  <a:gd name="T23" fmla="*/ 0 h 20683"/>
                  <a:gd name="T24" fmla="*/ 0 w 20879"/>
                  <a:gd name="T25" fmla="*/ 0 h 20683"/>
                  <a:gd name="T26" fmla="*/ 0 w 20879"/>
                  <a:gd name="T27" fmla="*/ 0 h 20683"/>
                  <a:gd name="T28" fmla="*/ 0 w 20879"/>
                  <a:gd name="T29" fmla="*/ 0 h 20683"/>
                  <a:gd name="T30" fmla="*/ 0 w 20879"/>
                  <a:gd name="T31" fmla="*/ 0 h 20683"/>
                  <a:gd name="T32" fmla="*/ 0 w 20879"/>
                  <a:gd name="T33" fmla="*/ 0 h 20683"/>
                  <a:gd name="T34" fmla="*/ 0 w 20879"/>
                  <a:gd name="T35" fmla="*/ 0 h 20683"/>
                  <a:gd name="T36" fmla="*/ 0 w 20879"/>
                  <a:gd name="T37" fmla="*/ 0 h 20683"/>
                  <a:gd name="T38" fmla="*/ 0 w 20879"/>
                  <a:gd name="T39" fmla="*/ 0 h 20683"/>
                  <a:gd name="T40" fmla="*/ 0 w 20879"/>
                  <a:gd name="T41" fmla="*/ 0 h 20683"/>
                  <a:gd name="T42" fmla="*/ 0 w 20879"/>
                  <a:gd name="T43" fmla="*/ 0 h 20683"/>
                  <a:gd name="T44" fmla="*/ 0 w 20879"/>
                  <a:gd name="T45" fmla="*/ 0 h 20683"/>
                  <a:gd name="T46" fmla="*/ 0 w 20879"/>
                  <a:gd name="T47" fmla="*/ 0 h 20683"/>
                  <a:gd name="T48" fmla="*/ 0 w 20879"/>
                  <a:gd name="T49" fmla="*/ 0 h 2068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0879"/>
                  <a:gd name="T76" fmla="*/ 0 h 20683"/>
                  <a:gd name="T77" fmla="*/ 20879 w 20879"/>
                  <a:gd name="T78" fmla="*/ 20683 h 2068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0879" h="20683">
                    <a:moveTo>
                      <a:pt x="1901" y="6809"/>
                    </a:moveTo>
                    <a:cubicBezTo>
                      <a:pt x="1658" y="4403"/>
                      <a:pt x="2907" y="2186"/>
                      <a:pt x="4691" y="1859"/>
                    </a:cubicBezTo>
                    <a:cubicBezTo>
                      <a:pt x="5414" y="1726"/>
                      <a:pt x="6149" y="1925"/>
                      <a:pt x="6778" y="2422"/>
                    </a:cubicBezTo>
                    <a:cubicBezTo>
                      <a:pt x="7445" y="726"/>
                      <a:pt x="9003" y="81"/>
                      <a:pt x="10259" y="982"/>
                    </a:cubicBezTo>
                    <a:cubicBezTo>
                      <a:pt x="10478" y="1140"/>
                      <a:pt x="10680" y="1340"/>
                      <a:pt x="10857" y="1575"/>
                    </a:cubicBezTo>
                    <a:cubicBezTo>
                      <a:pt x="11377" y="169"/>
                      <a:pt x="12642" y="-402"/>
                      <a:pt x="13683" y="299"/>
                    </a:cubicBezTo>
                    <a:cubicBezTo>
                      <a:pt x="13971" y="493"/>
                      <a:pt x="14222" y="774"/>
                      <a:pt x="14418" y="1120"/>
                    </a:cubicBezTo>
                    <a:cubicBezTo>
                      <a:pt x="15255" y="-210"/>
                      <a:pt x="16734" y="-374"/>
                      <a:pt x="17722" y="753"/>
                    </a:cubicBezTo>
                    <a:cubicBezTo>
                      <a:pt x="18137" y="1227"/>
                      <a:pt x="18417" y="1880"/>
                      <a:pt x="18513" y="2601"/>
                    </a:cubicBezTo>
                    <a:cubicBezTo>
                      <a:pt x="19885" y="3106"/>
                      <a:pt x="20694" y="5019"/>
                      <a:pt x="20321" y="6874"/>
                    </a:cubicBezTo>
                    <a:cubicBezTo>
                      <a:pt x="20289" y="7030"/>
                      <a:pt x="20250" y="7182"/>
                      <a:pt x="20203" y="7331"/>
                    </a:cubicBezTo>
                    <a:cubicBezTo>
                      <a:pt x="21303" y="9264"/>
                      <a:pt x="21034" y="12033"/>
                      <a:pt x="19601" y="13518"/>
                    </a:cubicBezTo>
                    <a:cubicBezTo>
                      <a:pt x="19155" y="13980"/>
                      <a:pt x="18629" y="14279"/>
                      <a:pt x="18072" y="14386"/>
                    </a:cubicBezTo>
                    <a:cubicBezTo>
                      <a:pt x="18060" y="16465"/>
                      <a:pt x="16800" y="18137"/>
                      <a:pt x="15258" y="18121"/>
                    </a:cubicBezTo>
                    <a:cubicBezTo>
                      <a:pt x="14743" y="18115"/>
                      <a:pt x="14238" y="17917"/>
                      <a:pt x="13801" y="17550"/>
                    </a:cubicBezTo>
                    <a:cubicBezTo>
                      <a:pt x="13280" y="19881"/>
                      <a:pt x="11460" y="21198"/>
                      <a:pt x="9738" y="20492"/>
                    </a:cubicBezTo>
                    <a:cubicBezTo>
                      <a:pt x="9016" y="20196"/>
                      <a:pt x="8392" y="19571"/>
                      <a:pt x="7973" y="18722"/>
                    </a:cubicBezTo>
                    <a:cubicBezTo>
                      <a:pt x="6209" y="20158"/>
                      <a:pt x="3920" y="19386"/>
                      <a:pt x="2859" y="16998"/>
                    </a:cubicBezTo>
                    <a:cubicBezTo>
                      <a:pt x="2846" y="16968"/>
                      <a:pt x="2833" y="16937"/>
                      <a:pt x="2820" y="16907"/>
                    </a:cubicBezTo>
                    <a:cubicBezTo>
                      <a:pt x="1666" y="17089"/>
                      <a:pt x="620" y="15978"/>
                      <a:pt x="485" y="14424"/>
                    </a:cubicBezTo>
                    <a:cubicBezTo>
                      <a:pt x="412" y="13596"/>
                      <a:pt x="615" y="12767"/>
                      <a:pt x="1038" y="12159"/>
                    </a:cubicBezTo>
                    <a:cubicBezTo>
                      <a:pt x="39" y="11365"/>
                      <a:pt x="-297" y="9622"/>
                      <a:pt x="288" y="8266"/>
                    </a:cubicBezTo>
                    <a:cubicBezTo>
                      <a:pt x="626" y="7484"/>
                      <a:pt x="1218" y="6967"/>
                      <a:pt x="1883" y="6874"/>
                    </a:cubicBezTo>
                    <a:lnTo>
                      <a:pt x="1901" y="6809"/>
                    </a:lnTo>
                    <a:close/>
                    <a:moveTo>
                      <a:pt x="1901" y="6809"/>
                    </a:moveTo>
                  </a:path>
                </a:pathLst>
              </a:custGeom>
              <a:solidFill>
                <a:srgbClr val="4F81BD"/>
              </a:solidFill>
              <a:ln w="25400">
                <a:solidFill>
                  <a:srgbClr val="395E89"/>
                </a:solidFill>
                <a:round/>
                <a:headEnd/>
                <a:tailEnd/>
              </a:ln>
            </p:spPr>
            <p:txBody>
              <a:bodyPr lIns="0" tIns="0" rIns="0" bIns="0"/>
              <a:lstStyle/>
              <a:p>
                <a:endParaRPr lang="zh-TW" altLang="en-US"/>
              </a:p>
            </p:txBody>
          </p:sp>
          <p:sp>
            <p:nvSpPr>
              <p:cNvPr id="52434" name="AutoShape 181"/>
              <p:cNvSpPr>
                <a:spLocks/>
              </p:cNvSpPr>
              <p:nvPr/>
            </p:nvSpPr>
            <p:spPr bwMode="auto">
              <a:xfrm>
                <a:off x="48" y="42"/>
                <a:ext cx="867" cy="26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1600"/>
                  <a:gd name="T67" fmla="*/ 0 h 21600"/>
                  <a:gd name="T68" fmla="*/ 21600 w 21600"/>
                  <a:gd name="T69" fmla="*/ 21600 h 2160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1600" h="21600">
                    <a:moveTo>
                      <a:pt x="1380" y="14010"/>
                    </a:moveTo>
                    <a:cubicBezTo>
                      <a:pt x="899" y="14066"/>
                      <a:pt x="417" y="13902"/>
                      <a:pt x="0" y="13542"/>
                    </a:cubicBezTo>
                    <a:moveTo>
                      <a:pt x="2598" y="19137"/>
                    </a:moveTo>
                    <a:cubicBezTo>
                      <a:pt x="2405" y="19250"/>
                      <a:pt x="2202" y="19325"/>
                      <a:pt x="1994" y="19361"/>
                    </a:cubicBezTo>
                    <a:moveTo>
                      <a:pt x="7802" y="21600"/>
                    </a:moveTo>
                    <a:cubicBezTo>
                      <a:pt x="7657" y="21279"/>
                      <a:pt x="7535" y="20936"/>
                      <a:pt x="7438" y="20577"/>
                    </a:cubicBezTo>
                    <a:moveTo>
                      <a:pt x="14532" y="19050"/>
                    </a:moveTo>
                    <a:cubicBezTo>
                      <a:pt x="14510" y="19430"/>
                      <a:pt x="14462" y="19806"/>
                      <a:pt x="14386" y="20172"/>
                    </a:cubicBezTo>
                    <a:moveTo>
                      <a:pt x="17421" y="12116"/>
                    </a:moveTo>
                    <a:cubicBezTo>
                      <a:pt x="18513" y="12896"/>
                      <a:pt x="19202" y="14528"/>
                      <a:pt x="19193" y="16310"/>
                    </a:cubicBezTo>
                    <a:moveTo>
                      <a:pt x="21600" y="7649"/>
                    </a:moveTo>
                    <a:cubicBezTo>
                      <a:pt x="21423" y="8256"/>
                      <a:pt x="21153" y="8794"/>
                      <a:pt x="20811" y="9222"/>
                    </a:cubicBezTo>
                    <a:moveTo>
                      <a:pt x="19707" y="1814"/>
                    </a:moveTo>
                    <a:cubicBezTo>
                      <a:pt x="19737" y="2059"/>
                      <a:pt x="19751" y="2307"/>
                      <a:pt x="19749" y="2556"/>
                    </a:cubicBezTo>
                    <a:moveTo>
                      <a:pt x="14668" y="947"/>
                    </a:moveTo>
                    <a:cubicBezTo>
                      <a:pt x="14771" y="605"/>
                      <a:pt x="14907" y="286"/>
                      <a:pt x="15073" y="0"/>
                    </a:cubicBezTo>
                    <a:moveTo>
                      <a:pt x="10888" y="1399"/>
                    </a:moveTo>
                    <a:cubicBezTo>
                      <a:pt x="10930" y="1115"/>
                      <a:pt x="10996" y="841"/>
                      <a:pt x="11084" y="582"/>
                    </a:cubicBezTo>
                    <a:moveTo>
                      <a:pt x="6452" y="1676"/>
                    </a:moveTo>
                    <a:cubicBezTo>
                      <a:pt x="6709" y="1897"/>
                      <a:pt x="6947" y="2163"/>
                      <a:pt x="7160" y="2469"/>
                    </a:cubicBezTo>
                    <a:moveTo>
                      <a:pt x="1072" y="7905"/>
                    </a:moveTo>
                    <a:cubicBezTo>
                      <a:pt x="1016" y="7632"/>
                      <a:pt x="974" y="7353"/>
                      <a:pt x="948" y="7071"/>
                    </a:cubicBezTo>
                  </a:path>
                </a:pathLst>
              </a:custGeom>
              <a:noFill/>
              <a:ln w="25400">
                <a:solidFill>
                  <a:srgbClr val="395E89"/>
                </a:solidFill>
                <a:round/>
                <a:headEnd/>
                <a:tailEnd/>
              </a:ln>
            </p:spPr>
            <p:txBody>
              <a:bodyPr lIns="0" tIns="0" rIns="0" bIns="0"/>
              <a:lstStyle/>
              <a:p>
                <a:endParaRPr lang="zh-TW" altLang="en-US"/>
              </a:p>
            </p:txBody>
          </p:sp>
          <p:sp>
            <p:nvSpPr>
              <p:cNvPr id="52435" name="Rectangle 182"/>
              <p:cNvSpPr>
                <a:spLocks/>
              </p:cNvSpPr>
              <p:nvPr/>
            </p:nvSpPr>
            <p:spPr bwMode="auto">
              <a:xfrm>
                <a:off x="-67" y="-31"/>
                <a:ext cx="1083" cy="423"/>
              </a:xfrm>
              <a:prstGeom prst="rect">
                <a:avLst/>
              </a:prstGeom>
              <a:noFill/>
              <a:ln w="12700">
                <a:noFill/>
                <a:miter lim="800000"/>
                <a:headEnd/>
                <a:tailEnd/>
              </a:ln>
            </p:spPr>
            <p:txBody>
              <a:bodyPr lIns="38100" tIns="38100" rIns="78740" bIns="38100" anchor="ctr"/>
              <a:lstStyle/>
              <a:p>
                <a:pPr marL="1588" algn="ctr"/>
                <a:r>
                  <a:rPr kumimoji="0" lang="en-US" altLang="zh-TW" sz="1600" b="1">
                    <a:solidFill>
                      <a:srgbClr val="FF0000"/>
                    </a:solidFill>
                    <a:latin typeface="Tahoma" pitchFamily="34" charset="0"/>
                    <a:cs typeface="Tahoma" pitchFamily="34" charset="0"/>
                    <a:sym typeface="Tahoma" pitchFamily="34" charset="0"/>
                  </a:rPr>
                  <a:t>KREONET2</a:t>
                </a:r>
              </a:p>
            </p:txBody>
          </p:sp>
        </p:grpSp>
        <p:sp>
          <p:nvSpPr>
            <p:cNvPr id="15549" name="Line 189"/>
            <p:cNvSpPr>
              <a:spLocks noChangeShapeType="1"/>
            </p:cNvSpPr>
            <p:nvPr/>
          </p:nvSpPr>
          <p:spPr bwMode="auto">
            <a:xfrm>
              <a:off x="3059791" y="1268127"/>
              <a:ext cx="71560" cy="1007643"/>
            </a:xfrm>
            <a:prstGeom prst="line">
              <a:avLst/>
            </a:prstGeom>
            <a:noFill/>
            <a:ln w="38100">
              <a:solidFill>
                <a:srgbClr val="92D050"/>
              </a:solidFill>
              <a:round/>
              <a:headEnd/>
              <a:tailEnd/>
            </a:ln>
            <a:effectLst>
              <a:outerShdw dist="23000" dir="5400000" algn="ctr" rotWithShape="0">
                <a:schemeClr val="bg2">
                  <a:alpha val="34998"/>
                </a:schemeClr>
              </a:outerShdw>
            </a:effectLst>
          </p:spPr>
          <p:txBody>
            <a:bodyPr lIns="0" tIns="0" rIns="0" bIns="0"/>
            <a:lstStyle/>
            <a:p>
              <a:pPr>
                <a:defRPr/>
              </a:pPr>
              <a:endParaRPr lang="zh-TW" altLang="en-US"/>
            </a:p>
          </p:txBody>
        </p:sp>
        <p:sp>
          <p:nvSpPr>
            <p:cNvPr id="15556" name="Line 196"/>
            <p:cNvSpPr>
              <a:spLocks noChangeShapeType="1"/>
            </p:cNvSpPr>
            <p:nvPr/>
          </p:nvSpPr>
          <p:spPr bwMode="auto">
            <a:xfrm rot="10800000">
              <a:off x="2410874" y="1196746"/>
              <a:ext cx="361052" cy="1079024"/>
            </a:xfrm>
            <a:prstGeom prst="line">
              <a:avLst/>
            </a:prstGeom>
            <a:noFill/>
            <a:ln w="38100">
              <a:solidFill>
                <a:srgbClr val="92D050"/>
              </a:solidFill>
              <a:round/>
              <a:headEnd/>
              <a:tailEnd/>
            </a:ln>
            <a:effectLst>
              <a:outerShdw dist="23000" dir="5400000" algn="ctr" rotWithShape="0">
                <a:schemeClr val="bg2">
                  <a:alpha val="34998"/>
                </a:schemeClr>
              </a:outerShdw>
            </a:effectLst>
          </p:spPr>
          <p:txBody>
            <a:bodyPr lIns="0" tIns="0" rIns="0" bIns="0"/>
            <a:lstStyle/>
            <a:p>
              <a:pPr>
                <a:defRPr/>
              </a:pPr>
              <a:endParaRPr lang="zh-TW" altLang="en-US"/>
            </a:p>
          </p:txBody>
        </p:sp>
        <p:sp>
          <p:nvSpPr>
            <p:cNvPr id="52251" name="Line 205"/>
            <p:cNvSpPr>
              <a:spLocks noChangeShapeType="1"/>
            </p:cNvSpPr>
            <p:nvPr/>
          </p:nvSpPr>
          <p:spPr bwMode="auto">
            <a:xfrm>
              <a:off x="5292725" y="3141663"/>
              <a:ext cx="61913" cy="1087437"/>
            </a:xfrm>
            <a:prstGeom prst="line">
              <a:avLst/>
            </a:prstGeom>
            <a:noFill/>
            <a:ln w="38100">
              <a:solidFill>
                <a:srgbClr val="FF0000"/>
              </a:solidFill>
              <a:round/>
              <a:headEnd/>
              <a:tailEnd/>
            </a:ln>
          </p:spPr>
          <p:txBody>
            <a:bodyPr lIns="0" tIns="0" rIns="0" bIns="0"/>
            <a:lstStyle/>
            <a:p>
              <a:endParaRPr lang="zh-TW" altLang="en-US"/>
            </a:p>
          </p:txBody>
        </p:sp>
        <p:sp>
          <p:nvSpPr>
            <p:cNvPr id="52252" name="Rectangle 207"/>
            <p:cNvSpPr>
              <a:spLocks/>
            </p:cNvSpPr>
            <p:nvPr/>
          </p:nvSpPr>
          <p:spPr bwMode="auto">
            <a:xfrm>
              <a:off x="4284663" y="3144838"/>
              <a:ext cx="606425" cy="225290"/>
            </a:xfrm>
            <a:prstGeom prst="rect">
              <a:avLst/>
            </a:prstGeom>
            <a:noFill/>
            <a:ln w="12700">
              <a:noFill/>
              <a:miter lim="800000"/>
              <a:headEnd/>
              <a:tailEnd/>
            </a:ln>
          </p:spPr>
          <p:txBody>
            <a:bodyPr lIns="0" tIns="0" rIns="40639" bIns="0">
              <a:spAutoFit/>
            </a:bodyPr>
            <a:lstStyle/>
            <a:p>
              <a:pPr marL="39688"/>
              <a:r>
                <a:rPr lang="en-US" altLang="zh-TW" sz="1400" b="1">
                  <a:solidFill>
                    <a:srgbClr val="000080"/>
                  </a:solidFill>
                  <a:latin typeface="Tahoma" pitchFamily="34" charset="0"/>
                  <a:cs typeface="Tahoma" pitchFamily="34" charset="0"/>
                  <a:sym typeface="Tahoma" pitchFamily="34" charset="0"/>
                </a:rPr>
                <a:t>20</a:t>
              </a:r>
              <a:r>
                <a:rPr kumimoji="0" lang="en-US" altLang="zh-TW" sz="1400" b="1">
                  <a:solidFill>
                    <a:srgbClr val="000080"/>
                  </a:solidFill>
                  <a:latin typeface="Tahoma" pitchFamily="34" charset="0"/>
                  <a:cs typeface="Tahoma" pitchFamily="34" charset="0"/>
                  <a:sym typeface="Tahoma" pitchFamily="34" charset="0"/>
                </a:rPr>
                <a:t>G</a:t>
              </a:r>
            </a:p>
          </p:txBody>
        </p:sp>
        <p:sp>
          <p:nvSpPr>
            <p:cNvPr id="52253" name="Rectangle 208"/>
            <p:cNvSpPr>
              <a:spLocks/>
            </p:cNvSpPr>
            <p:nvPr/>
          </p:nvSpPr>
          <p:spPr bwMode="auto">
            <a:xfrm>
              <a:off x="3581401" y="3708399"/>
              <a:ext cx="619840" cy="450575"/>
            </a:xfrm>
            <a:prstGeom prst="rect">
              <a:avLst/>
            </a:prstGeom>
            <a:noFill/>
            <a:ln w="12700">
              <a:noFill/>
              <a:miter lim="800000"/>
              <a:headEnd/>
              <a:tailEnd/>
            </a:ln>
          </p:spPr>
          <p:txBody>
            <a:bodyPr wrap="square" lIns="0" tIns="0" rIns="40639" bIns="0">
              <a:spAutoFit/>
            </a:bodyPr>
            <a:lstStyle/>
            <a:p>
              <a:pPr marL="39688"/>
              <a:r>
                <a:rPr kumimoji="0" lang="en-US" altLang="zh-TW" sz="1400" b="1" dirty="0" smtClean="0">
                  <a:solidFill>
                    <a:srgbClr val="000080"/>
                  </a:solidFill>
                  <a:latin typeface="Tahoma" pitchFamily="34" charset="0"/>
                  <a:cs typeface="Tahoma" pitchFamily="34" charset="0"/>
                  <a:sym typeface="Tahoma" pitchFamily="34" charset="0"/>
                </a:rPr>
                <a:t>2.5G</a:t>
              </a:r>
            </a:p>
            <a:p>
              <a:pPr marL="39688"/>
              <a:r>
                <a:rPr lang="en-US" altLang="zh-TW" sz="1400" b="1" dirty="0" smtClean="0">
                  <a:solidFill>
                    <a:srgbClr val="FF0000"/>
                  </a:solidFill>
                  <a:latin typeface="Tahoma" pitchFamily="34" charset="0"/>
                  <a:cs typeface="Tahoma" pitchFamily="34" charset="0"/>
                  <a:sym typeface="Tahoma" pitchFamily="34" charset="0"/>
                </a:rPr>
                <a:t>(10G)</a:t>
              </a:r>
              <a:endParaRPr kumimoji="0" lang="en-US" altLang="zh-TW" sz="1400" b="1" dirty="0">
                <a:solidFill>
                  <a:srgbClr val="FF0000"/>
                </a:solidFill>
                <a:latin typeface="Tahoma" pitchFamily="34" charset="0"/>
                <a:cs typeface="Tahoma" pitchFamily="34" charset="0"/>
                <a:sym typeface="Tahoma" pitchFamily="34" charset="0"/>
              </a:endParaRPr>
            </a:p>
          </p:txBody>
        </p:sp>
        <p:sp>
          <p:nvSpPr>
            <p:cNvPr id="52254" name="Rectangle 211"/>
            <p:cNvSpPr>
              <a:spLocks/>
            </p:cNvSpPr>
            <p:nvPr/>
          </p:nvSpPr>
          <p:spPr bwMode="auto">
            <a:xfrm>
              <a:off x="5219700" y="4797425"/>
              <a:ext cx="568714" cy="225290"/>
            </a:xfrm>
            <a:prstGeom prst="rect">
              <a:avLst/>
            </a:prstGeom>
            <a:noFill/>
            <a:ln w="12700">
              <a:noFill/>
              <a:miter lim="800000"/>
              <a:headEnd/>
              <a:tailEnd/>
            </a:ln>
          </p:spPr>
          <p:txBody>
            <a:bodyPr lIns="0" tIns="0" rIns="40639" bIns="0">
              <a:spAutoFit/>
            </a:bodyPr>
            <a:lstStyle/>
            <a:p>
              <a:pPr marL="39688"/>
              <a:r>
                <a:rPr kumimoji="0" lang="en-US" altLang="zh-TW" sz="1400" b="1">
                  <a:solidFill>
                    <a:srgbClr val="000080"/>
                  </a:solidFill>
                  <a:latin typeface="Tahoma" pitchFamily="34" charset="0"/>
                  <a:cs typeface="Tahoma" pitchFamily="34" charset="0"/>
                  <a:sym typeface="Tahoma" pitchFamily="34" charset="0"/>
                </a:rPr>
                <a:t>10G</a:t>
              </a:r>
            </a:p>
          </p:txBody>
        </p:sp>
        <p:grpSp>
          <p:nvGrpSpPr>
            <p:cNvPr id="6" name="Group 10"/>
            <p:cNvGrpSpPr>
              <a:grpSpLocks/>
            </p:cNvGrpSpPr>
            <p:nvPr/>
          </p:nvGrpSpPr>
          <p:grpSpPr bwMode="auto">
            <a:xfrm>
              <a:off x="4067175" y="3429000"/>
              <a:ext cx="936625" cy="647700"/>
              <a:chOff x="0" y="0"/>
              <a:chExt cx="450" cy="280"/>
            </a:xfrm>
          </p:grpSpPr>
          <p:sp>
            <p:nvSpPr>
              <p:cNvPr id="52431" name="AutoShape 11"/>
              <p:cNvSpPr>
                <a:spLocks/>
              </p:cNvSpPr>
              <p:nvPr/>
            </p:nvSpPr>
            <p:spPr bwMode="auto">
              <a:xfrm>
                <a:off x="0" y="9"/>
                <a:ext cx="450" cy="261"/>
              </a:xfrm>
              <a:prstGeom prst="roundRect">
                <a:avLst>
                  <a:gd name="adj" fmla="val 16667"/>
                </a:avLst>
              </a:prstGeom>
              <a:solidFill>
                <a:srgbClr val="000000"/>
              </a:solidFill>
              <a:ln w="25400">
                <a:solidFill>
                  <a:schemeClr val="tx1"/>
                </a:solidFill>
                <a:round/>
                <a:headEnd/>
                <a:tailEnd/>
              </a:ln>
            </p:spPr>
            <p:txBody>
              <a:bodyPr lIns="0" tIns="0" rIns="0" bIns="0"/>
              <a:lstStyle/>
              <a:p>
                <a:endParaRPr lang="zh-TW" altLang="en-US"/>
              </a:p>
            </p:txBody>
          </p:sp>
          <p:sp>
            <p:nvSpPr>
              <p:cNvPr id="52432" name="Rectangle 12"/>
              <p:cNvSpPr>
                <a:spLocks/>
              </p:cNvSpPr>
              <p:nvPr/>
            </p:nvSpPr>
            <p:spPr bwMode="auto">
              <a:xfrm>
                <a:off x="13" y="0"/>
                <a:ext cx="424" cy="280"/>
              </a:xfrm>
              <a:prstGeom prst="rect">
                <a:avLst/>
              </a:prstGeom>
              <a:noFill/>
              <a:ln w="12700">
                <a:noFill/>
                <a:miter lim="800000"/>
                <a:headEnd/>
                <a:tailEnd/>
              </a:ln>
            </p:spPr>
            <p:txBody>
              <a:bodyPr lIns="38100" tIns="38100" rIns="78740" bIns="38100" anchor="ctr"/>
              <a:lstStyle/>
              <a:p>
                <a:pPr marL="1588" algn="ctr"/>
                <a:r>
                  <a:rPr kumimoji="0" lang="en-US" altLang="zh-TW" sz="2400" dirty="0">
                    <a:solidFill>
                      <a:srgbClr val="FFFFFF"/>
                    </a:solidFill>
                    <a:latin typeface="Tahoma" pitchFamily="34" charset="0"/>
                    <a:cs typeface="Tahoma" pitchFamily="34" charset="0"/>
                    <a:sym typeface="Tahoma" pitchFamily="34" charset="0"/>
                  </a:rPr>
                  <a:t>ASGC</a:t>
                </a:r>
              </a:p>
              <a:p>
                <a:pPr marL="1588" algn="ctr"/>
                <a:r>
                  <a:rPr kumimoji="0" lang="en-US" altLang="zh-TW" sz="2400" dirty="0">
                    <a:solidFill>
                      <a:srgbClr val="FFFFFF"/>
                    </a:solidFill>
                    <a:latin typeface="Tahoma" pitchFamily="34" charset="0"/>
                    <a:cs typeface="Tahoma" pitchFamily="34" charset="0"/>
                    <a:sym typeface="Tahoma" pitchFamily="34" charset="0"/>
                  </a:rPr>
                  <a:t>TW</a:t>
                </a:r>
              </a:p>
            </p:txBody>
          </p:sp>
        </p:grpSp>
        <p:grpSp>
          <p:nvGrpSpPr>
            <p:cNvPr id="7" name="Group 24"/>
            <p:cNvGrpSpPr>
              <a:grpSpLocks/>
            </p:cNvGrpSpPr>
            <p:nvPr/>
          </p:nvGrpSpPr>
          <p:grpSpPr bwMode="auto">
            <a:xfrm>
              <a:off x="2916238" y="3500438"/>
              <a:ext cx="714375" cy="444500"/>
              <a:chOff x="0" y="0"/>
              <a:chExt cx="450" cy="280"/>
            </a:xfrm>
          </p:grpSpPr>
          <p:sp>
            <p:nvSpPr>
              <p:cNvPr id="52429" name="AutoShape 25"/>
              <p:cNvSpPr>
                <a:spLocks/>
              </p:cNvSpPr>
              <p:nvPr/>
            </p:nvSpPr>
            <p:spPr bwMode="auto">
              <a:xfrm>
                <a:off x="0" y="9"/>
                <a:ext cx="450" cy="261"/>
              </a:xfrm>
              <a:prstGeom prst="roundRect">
                <a:avLst>
                  <a:gd name="adj" fmla="val 16667"/>
                </a:avLst>
              </a:prstGeom>
              <a:solidFill>
                <a:srgbClr val="000000"/>
              </a:solidFill>
              <a:ln w="25400">
                <a:solidFill>
                  <a:schemeClr val="tx1"/>
                </a:solidFill>
                <a:round/>
                <a:headEnd/>
                <a:tailEnd/>
              </a:ln>
            </p:spPr>
            <p:txBody>
              <a:bodyPr lIns="0" tIns="0" rIns="0" bIns="0"/>
              <a:lstStyle/>
              <a:p>
                <a:endParaRPr lang="zh-TW" altLang="en-US"/>
              </a:p>
            </p:txBody>
          </p:sp>
          <p:sp>
            <p:nvSpPr>
              <p:cNvPr id="52430" name="Rectangle 26"/>
              <p:cNvSpPr>
                <a:spLocks/>
              </p:cNvSpPr>
              <p:nvPr/>
            </p:nvSpPr>
            <p:spPr bwMode="auto">
              <a:xfrm>
                <a:off x="13" y="0"/>
                <a:ext cx="424" cy="280"/>
              </a:xfrm>
              <a:prstGeom prst="rect">
                <a:avLst/>
              </a:prstGeom>
              <a:noFill/>
              <a:ln w="12700">
                <a:noFill/>
                <a:miter lim="800000"/>
                <a:headEnd/>
                <a:tailEnd/>
              </a:ln>
            </p:spPr>
            <p:txBody>
              <a:bodyPr lIns="38100" tIns="38100" rIns="78740" bIns="38100" anchor="ctr"/>
              <a:lstStyle/>
              <a:p>
                <a:pPr marL="1588" algn="ctr"/>
                <a:r>
                  <a:rPr kumimoji="0" lang="en-US" altLang="zh-TW" sz="2400">
                    <a:solidFill>
                      <a:srgbClr val="FFFFFF"/>
                    </a:solidFill>
                    <a:latin typeface="Tahoma" pitchFamily="34" charset="0"/>
                    <a:cs typeface="Tahoma" pitchFamily="34" charset="0"/>
                    <a:sym typeface="Tahoma" pitchFamily="34" charset="0"/>
                  </a:rPr>
                  <a:t>HK</a:t>
                </a:r>
              </a:p>
            </p:txBody>
          </p:sp>
        </p:grpSp>
        <p:grpSp>
          <p:nvGrpSpPr>
            <p:cNvPr id="8" name="Group 41"/>
            <p:cNvGrpSpPr>
              <a:grpSpLocks/>
            </p:cNvGrpSpPr>
            <p:nvPr/>
          </p:nvGrpSpPr>
          <p:grpSpPr bwMode="auto">
            <a:xfrm>
              <a:off x="4643438" y="2708275"/>
              <a:ext cx="714375" cy="444500"/>
              <a:chOff x="0" y="0"/>
              <a:chExt cx="450" cy="280"/>
            </a:xfrm>
          </p:grpSpPr>
          <p:sp>
            <p:nvSpPr>
              <p:cNvPr id="52427" name="AutoShape 42"/>
              <p:cNvSpPr>
                <a:spLocks/>
              </p:cNvSpPr>
              <p:nvPr/>
            </p:nvSpPr>
            <p:spPr bwMode="auto">
              <a:xfrm>
                <a:off x="0" y="9"/>
                <a:ext cx="450" cy="261"/>
              </a:xfrm>
              <a:prstGeom prst="roundRect">
                <a:avLst>
                  <a:gd name="adj" fmla="val 16667"/>
                </a:avLst>
              </a:prstGeom>
              <a:solidFill>
                <a:srgbClr val="000000"/>
              </a:solidFill>
              <a:ln w="25400">
                <a:solidFill>
                  <a:schemeClr val="tx1"/>
                </a:solidFill>
                <a:round/>
                <a:headEnd/>
                <a:tailEnd/>
              </a:ln>
            </p:spPr>
            <p:txBody>
              <a:bodyPr lIns="0" tIns="0" rIns="0" bIns="0"/>
              <a:lstStyle/>
              <a:p>
                <a:endParaRPr lang="zh-TW" altLang="en-US"/>
              </a:p>
            </p:txBody>
          </p:sp>
          <p:sp>
            <p:nvSpPr>
              <p:cNvPr id="52428" name="Rectangle 43"/>
              <p:cNvSpPr>
                <a:spLocks/>
              </p:cNvSpPr>
              <p:nvPr/>
            </p:nvSpPr>
            <p:spPr bwMode="auto">
              <a:xfrm>
                <a:off x="13" y="0"/>
                <a:ext cx="424" cy="280"/>
              </a:xfrm>
              <a:prstGeom prst="rect">
                <a:avLst/>
              </a:prstGeom>
              <a:noFill/>
              <a:ln w="12700">
                <a:noFill/>
                <a:miter lim="800000"/>
                <a:headEnd/>
                <a:tailEnd/>
              </a:ln>
            </p:spPr>
            <p:txBody>
              <a:bodyPr lIns="38100" tIns="38100" rIns="78740" bIns="38100" anchor="ctr"/>
              <a:lstStyle/>
              <a:p>
                <a:pPr marL="1588" algn="ctr"/>
                <a:r>
                  <a:rPr kumimoji="0" lang="en-US" altLang="zh-TW" sz="2400">
                    <a:solidFill>
                      <a:srgbClr val="FFFFFF"/>
                    </a:solidFill>
                    <a:latin typeface="Tahoma" pitchFamily="34" charset="0"/>
                    <a:cs typeface="Tahoma" pitchFamily="34" charset="0"/>
                    <a:sym typeface="Tahoma" pitchFamily="34" charset="0"/>
                  </a:rPr>
                  <a:t>US</a:t>
                </a:r>
              </a:p>
            </p:txBody>
          </p:sp>
        </p:grpSp>
        <p:grpSp>
          <p:nvGrpSpPr>
            <p:cNvPr id="9" name="Group 17"/>
            <p:cNvGrpSpPr>
              <a:grpSpLocks/>
            </p:cNvGrpSpPr>
            <p:nvPr/>
          </p:nvGrpSpPr>
          <p:grpSpPr bwMode="auto">
            <a:xfrm>
              <a:off x="2771775" y="6237288"/>
              <a:ext cx="1287463" cy="558800"/>
              <a:chOff x="0" y="0"/>
              <a:chExt cx="811" cy="352"/>
            </a:xfrm>
          </p:grpSpPr>
          <p:sp>
            <p:nvSpPr>
              <p:cNvPr id="52424" name="AutoShape 18"/>
              <p:cNvSpPr>
                <a:spLocks/>
              </p:cNvSpPr>
              <p:nvPr/>
            </p:nvSpPr>
            <p:spPr bwMode="auto">
              <a:xfrm>
                <a:off x="0" y="26"/>
                <a:ext cx="811" cy="315"/>
              </a:xfrm>
              <a:custGeom>
                <a:avLst/>
                <a:gdLst>
                  <a:gd name="T0" fmla="*/ 0 w 20879"/>
                  <a:gd name="T1" fmla="*/ 0 h 20683"/>
                  <a:gd name="T2" fmla="*/ 0 w 20879"/>
                  <a:gd name="T3" fmla="*/ 0 h 20683"/>
                  <a:gd name="T4" fmla="*/ 0 w 20879"/>
                  <a:gd name="T5" fmla="*/ 0 h 20683"/>
                  <a:gd name="T6" fmla="*/ 0 w 20879"/>
                  <a:gd name="T7" fmla="*/ 0 h 20683"/>
                  <a:gd name="T8" fmla="*/ 0 w 20879"/>
                  <a:gd name="T9" fmla="*/ 0 h 20683"/>
                  <a:gd name="T10" fmla="*/ 0 w 20879"/>
                  <a:gd name="T11" fmla="*/ 0 h 20683"/>
                  <a:gd name="T12" fmla="*/ 0 w 20879"/>
                  <a:gd name="T13" fmla="*/ 0 h 20683"/>
                  <a:gd name="T14" fmla="*/ 0 w 20879"/>
                  <a:gd name="T15" fmla="*/ 0 h 20683"/>
                  <a:gd name="T16" fmla="*/ 0 w 20879"/>
                  <a:gd name="T17" fmla="*/ 0 h 20683"/>
                  <a:gd name="T18" fmla="*/ 0 w 20879"/>
                  <a:gd name="T19" fmla="*/ 0 h 20683"/>
                  <a:gd name="T20" fmla="*/ 0 w 20879"/>
                  <a:gd name="T21" fmla="*/ 0 h 20683"/>
                  <a:gd name="T22" fmla="*/ 0 w 20879"/>
                  <a:gd name="T23" fmla="*/ 0 h 20683"/>
                  <a:gd name="T24" fmla="*/ 0 w 20879"/>
                  <a:gd name="T25" fmla="*/ 0 h 20683"/>
                  <a:gd name="T26" fmla="*/ 0 w 20879"/>
                  <a:gd name="T27" fmla="*/ 0 h 20683"/>
                  <a:gd name="T28" fmla="*/ 0 w 20879"/>
                  <a:gd name="T29" fmla="*/ 0 h 20683"/>
                  <a:gd name="T30" fmla="*/ 0 w 20879"/>
                  <a:gd name="T31" fmla="*/ 0 h 20683"/>
                  <a:gd name="T32" fmla="*/ 0 w 20879"/>
                  <a:gd name="T33" fmla="*/ 0 h 20683"/>
                  <a:gd name="T34" fmla="*/ 0 w 20879"/>
                  <a:gd name="T35" fmla="*/ 0 h 20683"/>
                  <a:gd name="T36" fmla="*/ 0 w 20879"/>
                  <a:gd name="T37" fmla="*/ 0 h 20683"/>
                  <a:gd name="T38" fmla="*/ 0 w 20879"/>
                  <a:gd name="T39" fmla="*/ 0 h 20683"/>
                  <a:gd name="T40" fmla="*/ 0 w 20879"/>
                  <a:gd name="T41" fmla="*/ 0 h 20683"/>
                  <a:gd name="T42" fmla="*/ 0 w 20879"/>
                  <a:gd name="T43" fmla="*/ 0 h 20683"/>
                  <a:gd name="T44" fmla="*/ 0 w 20879"/>
                  <a:gd name="T45" fmla="*/ 0 h 20683"/>
                  <a:gd name="T46" fmla="*/ 0 w 20879"/>
                  <a:gd name="T47" fmla="*/ 0 h 20683"/>
                  <a:gd name="T48" fmla="*/ 0 w 20879"/>
                  <a:gd name="T49" fmla="*/ 0 h 2068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0879"/>
                  <a:gd name="T76" fmla="*/ 0 h 20683"/>
                  <a:gd name="T77" fmla="*/ 20879 w 20879"/>
                  <a:gd name="T78" fmla="*/ 20683 h 2068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0879" h="20683">
                    <a:moveTo>
                      <a:pt x="1901" y="6809"/>
                    </a:moveTo>
                    <a:cubicBezTo>
                      <a:pt x="1658" y="4403"/>
                      <a:pt x="2907" y="2186"/>
                      <a:pt x="4691" y="1859"/>
                    </a:cubicBezTo>
                    <a:cubicBezTo>
                      <a:pt x="5414" y="1726"/>
                      <a:pt x="6149" y="1925"/>
                      <a:pt x="6778" y="2422"/>
                    </a:cubicBezTo>
                    <a:cubicBezTo>
                      <a:pt x="7445" y="726"/>
                      <a:pt x="9003" y="81"/>
                      <a:pt x="10259" y="982"/>
                    </a:cubicBezTo>
                    <a:cubicBezTo>
                      <a:pt x="10478" y="1140"/>
                      <a:pt x="10680" y="1340"/>
                      <a:pt x="10857" y="1575"/>
                    </a:cubicBezTo>
                    <a:cubicBezTo>
                      <a:pt x="11377" y="169"/>
                      <a:pt x="12642" y="-402"/>
                      <a:pt x="13683" y="299"/>
                    </a:cubicBezTo>
                    <a:cubicBezTo>
                      <a:pt x="13971" y="493"/>
                      <a:pt x="14222" y="774"/>
                      <a:pt x="14418" y="1120"/>
                    </a:cubicBezTo>
                    <a:cubicBezTo>
                      <a:pt x="15255" y="-210"/>
                      <a:pt x="16734" y="-374"/>
                      <a:pt x="17722" y="753"/>
                    </a:cubicBezTo>
                    <a:cubicBezTo>
                      <a:pt x="18137" y="1227"/>
                      <a:pt x="18417" y="1880"/>
                      <a:pt x="18513" y="2601"/>
                    </a:cubicBezTo>
                    <a:cubicBezTo>
                      <a:pt x="19885" y="3106"/>
                      <a:pt x="20694" y="5019"/>
                      <a:pt x="20321" y="6874"/>
                    </a:cubicBezTo>
                    <a:cubicBezTo>
                      <a:pt x="20289" y="7030"/>
                      <a:pt x="20250" y="7182"/>
                      <a:pt x="20203" y="7331"/>
                    </a:cubicBezTo>
                    <a:cubicBezTo>
                      <a:pt x="21303" y="9264"/>
                      <a:pt x="21034" y="12033"/>
                      <a:pt x="19601" y="13518"/>
                    </a:cubicBezTo>
                    <a:cubicBezTo>
                      <a:pt x="19155" y="13980"/>
                      <a:pt x="18629" y="14279"/>
                      <a:pt x="18072" y="14386"/>
                    </a:cubicBezTo>
                    <a:cubicBezTo>
                      <a:pt x="18060" y="16465"/>
                      <a:pt x="16800" y="18137"/>
                      <a:pt x="15258" y="18121"/>
                    </a:cubicBezTo>
                    <a:cubicBezTo>
                      <a:pt x="14743" y="18115"/>
                      <a:pt x="14238" y="17917"/>
                      <a:pt x="13801" y="17550"/>
                    </a:cubicBezTo>
                    <a:cubicBezTo>
                      <a:pt x="13280" y="19881"/>
                      <a:pt x="11460" y="21198"/>
                      <a:pt x="9738" y="20492"/>
                    </a:cubicBezTo>
                    <a:cubicBezTo>
                      <a:pt x="9016" y="20196"/>
                      <a:pt x="8392" y="19571"/>
                      <a:pt x="7973" y="18722"/>
                    </a:cubicBezTo>
                    <a:cubicBezTo>
                      <a:pt x="6209" y="20158"/>
                      <a:pt x="3920" y="19386"/>
                      <a:pt x="2859" y="16998"/>
                    </a:cubicBezTo>
                    <a:cubicBezTo>
                      <a:pt x="2846" y="16968"/>
                      <a:pt x="2833" y="16937"/>
                      <a:pt x="2820" y="16907"/>
                    </a:cubicBezTo>
                    <a:cubicBezTo>
                      <a:pt x="1666" y="17089"/>
                      <a:pt x="620" y="15978"/>
                      <a:pt x="485" y="14424"/>
                    </a:cubicBezTo>
                    <a:cubicBezTo>
                      <a:pt x="412" y="13596"/>
                      <a:pt x="615" y="12767"/>
                      <a:pt x="1038" y="12159"/>
                    </a:cubicBezTo>
                    <a:cubicBezTo>
                      <a:pt x="39" y="11365"/>
                      <a:pt x="-297" y="9622"/>
                      <a:pt x="288" y="8266"/>
                    </a:cubicBezTo>
                    <a:cubicBezTo>
                      <a:pt x="626" y="7484"/>
                      <a:pt x="1218" y="6967"/>
                      <a:pt x="1883" y="6874"/>
                    </a:cubicBezTo>
                    <a:lnTo>
                      <a:pt x="1901" y="6809"/>
                    </a:lnTo>
                    <a:close/>
                    <a:moveTo>
                      <a:pt x="1901" y="6809"/>
                    </a:moveTo>
                  </a:path>
                </a:pathLst>
              </a:custGeom>
              <a:solidFill>
                <a:srgbClr val="4F81BD"/>
              </a:solidFill>
              <a:ln w="25400">
                <a:solidFill>
                  <a:srgbClr val="395E89"/>
                </a:solidFill>
                <a:round/>
                <a:headEnd/>
                <a:tailEnd/>
              </a:ln>
            </p:spPr>
            <p:txBody>
              <a:bodyPr lIns="0" tIns="0" rIns="0" bIns="0"/>
              <a:lstStyle/>
              <a:p>
                <a:endParaRPr lang="zh-TW" altLang="en-US"/>
              </a:p>
            </p:txBody>
          </p:sp>
          <p:sp>
            <p:nvSpPr>
              <p:cNvPr id="52425" name="AutoShape 19"/>
              <p:cNvSpPr>
                <a:spLocks/>
              </p:cNvSpPr>
              <p:nvPr/>
            </p:nvSpPr>
            <p:spPr bwMode="auto">
              <a:xfrm>
                <a:off x="41" y="42"/>
                <a:ext cx="743" cy="26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1600"/>
                  <a:gd name="T67" fmla="*/ 0 h 21600"/>
                  <a:gd name="T68" fmla="*/ 21600 w 21600"/>
                  <a:gd name="T69" fmla="*/ 21600 h 2160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1600" h="21600">
                    <a:moveTo>
                      <a:pt x="1380" y="14010"/>
                    </a:moveTo>
                    <a:cubicBezTo>
                      <a:pt x="899" y="14066"/>
                      <a:pt x="417" y="13902"/>
                      <a:pt x="0" y="13542"/>
                    </a:cubicBezTo>
                    <a:moveTo>
                      <a:pt x="2598" y="19137"/>
                    </a:moveTo>
                    <a:cubicBezTo>
                      <a:pt x="2405" y="19250"/>
                      <a:pt x="2202" y="19325"/>
                      <a:pt x="1994" y="19361"/>
                    </a:cubicBezTo>
                    <a:moveTo>
                      <a:pt x="7802" y="21600"/>
                    </a:moveTo>
                    <a:cubicBezTo>
                      <a:pt x="7657" y="21279"/>
                      <a:pt x="7535" y="20936"/>
                      <a:pt x="7438" y="20577"/>
                    </a:cubicBezTo>
                    <a:moveTo>
                      <a:pt x="14532" y="19050"/>
                    </a:moveTo>
                    <a:cubicBezTo>
                      <a:pt x="14510" y="19430"/>
                      <a:pt x="14462" y="19806"/>
                      <a:pt x="14386" y="20172"/>
                    </a:cubicBezTo>
                    <a:moveTo>
                      <a:pt x="17421" y="12116"/>
                    </a:moveTo>
                    <a:cubicBezTo>
                      <a:pt x="18513" y="12896"/>
                      <a:pt x="19202" y="14528"/>
                      <a:pt x="19193" y="16310"/>
                    </a:cubicBezTo>
                    <a:moveTo>
                      <a:pt x="21600" y="7649"/>
                    </a:moveTo>
                    <a:cubicBezTo>
                      <a:pt x="21423" y="8256"/>
                      <a:pt x="21153" y="8794"/>
                      <a:pt x="20811" y="9222"/>
                    </a:cubicBezTo>
                    <a:moveTo>
                      <a:pt x="19707" y="1814"/>
                    </a:moveTo>
                    <a:cubicBezTo>
                      <a:pt x="19737" y="2059"/>
                      <a:pt x="19751" y="2307"/>
                      <a:pt x="19749" y="2556"/>
                    </a:cubicBezTo>
                    <a:moveTo>
                      <a:pt x="14668" y="947"/>
                    </a:moveTo>
                    <a:cubicBezTo>
                      <a:pt x="14771" y="605"/>
                      <a:pt x="14907" y="286"/>
                      <a:pt x="15073" y="0"/>
                    </a:cubicBezTo>
                    <a:moveTo>
                      <a:pt x="10888" y="1399"/>
                    </a:moveTo>
                    <a:cubicBezTo>
                      <a:pt x="10930" y="1115"/>
                      <a:pt x="10996" y="841"/>
                      <a:pt x="11084" y="582"/>
                    </a:cubicBezTo>
                    <a:moveTo>
                      <a:pt x="6452" y="1676"/>
                    </a:moveTo>
                    <a:cubicBezTo>
                      <a:pt x="6709" y="1897"/>
                      <a:pt x="6947" y="2163"/>
                      <a:pt x="7160" y="2469"/>
                    </a:cubicBezTo>
                    <a:moveTo>
                      <a:pt x="1072" y="7905"/>
                    </a:moveTo>
                    <a:cubicBezTo>
                      <a:pt x="1016" y="7632"/>
                      <a:pt x="974" y="7353"/>
                      <a:pt x="948" y="7071"/>
                    </a:cubicBezTo>
                  </a:path>
                </a:pathLst>
              </a:custGeom>
              <a:noFill/>
              <a:ln w="25400">
                <a:solidFill>
                  <a:srgbClr val="395E89"/>
                </a:solidFill>
                <a:round/>
                <a:headEnd/>
                <a:tailEnd/>
              </a:ln>
            </p:spPr>
            <p:txBody>
              <a:bodyPr lIns="0" tIns="0" rIns="0" bIns="0"/>
              <a:lstStyle/>
              <a:p>
                <a:endParaRPr lang="zh-TW" altLang="en-US"/>
              </a:p>
            </p:txBody>
          </p:sp>
          <p:sp>
            <p:nvSpPr>
              <p:cNvPr id="52426" name="Rectangle 20"/>
              <p:cNvSpPr>
                <a:spLocks/>
              </p:cNvSpPr>
              <p:nvPr/>
            </p:nvSpPr>
            <p:spPr bwMode="auto">
              <a:xfrm>
                <a:off x="112" y="0"/>
                <a:ext cx="528" cy="352"/>
              </a:xfrm>
              <a:prstGeom prst="rect">
                <a:avLst/>
              </a:prstGeom>
              <a:noFill/>
              <a:ln w="12700">
                <a:noFill/>
                <a:miter lim="800000"/>
                <a:headEnd/>
                <a:tailEnd/>
              </a:ln>
            </p:spPr>
            <p:txBody>
              <a:bodyPr lIns="38100" tIns="38100" rIns="78740" bIns="38100" anchor="ctr"/>
              <a:lstStyle/>
              <a:p>
                <a:pPr marL="1588" algn="ctr"/>
                <a:r>
                  <a:rPr kumimoji="0" lang="en-US" altLang="zh-TW" sz="1200">
                    <a:solidFill>
                      <a:srgbClr val="FF0000"/>
                    </a:solidFill>
                    <a:latin typeface="Tahoma" pitchFamily="34" charset="0"/>
                    <a:cs typeface="Tahoma" pitchFamily="34" charset="0"/>
                    <a:sym typeface="Tahoma" pitchFamily="34" charset="0"/>
                  </a:rPr>
                  <a:t>CERNET</a:t>
                </a:r>
                <a:br>
                  <a:rPr kumimoji="0" lang="en-US" altLang="zh-TW" sz="1200">
                    <a:solidFill>
                      <a:srgbClr val="FF0000"/>
                    </a:solidFill>
                    <a:latin typeface="Tahoma" pitchFamily="34" charset="0"/>
                    <a:cs typeface="Tahoma" pitchFamily="34" charset="0"/>
                    <a:sym typeface="Tahoma" pitchFamily="34" charset="0"/>
                  </a:rPr>
                </a:br>
                <a:r>
                  <a:rPr kumimoji="0" lang="en-US" altLang="zh-TW" sz="1200">
                    <a:solidFill>
                      <a:srgbClr val="FF0000"/>
                    </a:solidFill>
                    <a:latin typeface="Tahoma" pitchFamily="34" charset="0"/>
                    <a:cs typeface="Tahoma" pitchFamily="34" charset="0"/>
                    <a:sym typeface="Tahoma" pitchFamily="34" charset="0"/>
                  </a:rPr>
                  <a:t>CN</a:t>
                </a:r>
              </a:p>
            </p:txBody>
          </p:sp>
        </p:grpSp>
        <p:sp>
          <p:nvSpPr>
            <p:cNvPr id="52259" name="Rectangle 220"/>
            <p:cNvSpPr>
              <a:spLocks/>
            </p:cNvSpPr>
            <p:nvPr/>
          </p:nvSpPr>
          <p:spPr bwMode="auto">
            <a:xfrm>
              <a:off x="5292725" y="3429001"/>
              <a:ext cx="606425" cy="225290"/>
            </a:xfrm>
            <a:prstGeom prst="rect">
              <a:avLst/>
            </a:prstGeom>
            <a:noFill/>
            <a:ln w="12700">
              <a:noFill/>
              <a:miter lim="800000"/>
              <a:headEnd/>
              <a:tailEnd/>
            </a:ln>
          </p:spPr>
          <p:txBody>
            <a:bodyPr lIns="0" tIns="0" rIns="40639" bIns="0">
              <a:spAutoFit/>
            </a:bodyPr>
            <a:lstStyle/>
            <a:p>
              <a:pPr marL="39688"/>
              <a:r>
                <a:rPr lang="en-US" altLang="zh-TW" sz="1400" b="1">
                  <a:solidFill>
                    <a:srgbClr val="000080"/>
                  </a:solidFill>
                  <a:latin typeface="Tahoma" pitchFamily="34" charset="0"/>
                  <a:cs typeface="Tahoma" pitchFamily="34" charset="0"/>
                  <a:sym typeface="Tahoma" pitchFamily="34" charset="0"/>
                </a:rPr>
                <a:t>20</a:t>
              </a:r>
              <a:r>
                <a:rPr kumimoji="0" lang="en-US" altLang="zh-TW" sz="1400" b="1">
                  <a:solidFill>
                    <a:srgbClr val="000080"/>
                  </a:solidFill>
                  <a:latin typeface="Tahoma" pitchFamily="34" charset="0"/>
                  <a:cs typeface="Tahoma" pitchFamily="34" charset="0"/>
                  <a:sym typeface="Tahoma" pitchFamily="34" charset="0"/>
                </a:rPr>
                <a:t>G</a:t>
              </a:r>
            </a:p>
          </p:txBody>
        </p:sp>
        <p:sp>
          <p:nvSpPr>
            <p:cNvPr id="15581" name="Line 221"/>
            <p:cNvSpPr>
              <a:spLocks noChangeShapeType="1"/>
            </p:cNvSpPr>
            <p:nvPr/>
          </p:nvSpPr>
          <p:spPr bwMode="auto">
            <a:xfrm>
              <a:off x="3419217" y="2709039"/>
              <a:ext cx="0" cy="791838"/>
            </a:xfrm>
            <a:prstGeom prst="line">
              <a:avLst/>
            </a:prstGeom>
            <a:noFill/>
            <a:ln w="38100">
              <a:solidFill>
                <a:srgbClr val="00B050"/>
              </a:solidFill>
              <a:round/>
              <a:headEnd/>
              <a:tailEnd/>
            </a:ln>
            <a:effectLst>
              <a:outerShdw dist="23000" dir="5400000" algn="ctr" rotWithShape="0">
                <a:schemeClr val="bg2">
                  <a:alpha val="34998"/>
                </a:schemeClr>
              </a:outerShdw>
            </a:effectLst>
          </p:spPr>
          <p:txBody>
            <a:bodyPr lIns="0" tIns="0" rIns="0" bIns="0"/>
            <a:lstStyle/>
            <a:p>
              <a:pPr>
                <a:defRPr/>
              </a:pPr>
              <a:endParaRPr lang="zh-TW" altLang="en-US"/>
            </a:p>
          </p:txBody>
        </p:sp>
        <p:sp>
          <p:nvSpPr>
            <p:cNvPr id="52261" name="Rectangle 222"/>
            <p:cNvSpPr>
              <a:spLocks/>
            </p:cNvSpPr>
            <p:nvPr/>
          </p:nvSpPr>
          <p:spPr bwMode="auto">
            <a:xfrm>
              <a:off x="3132672" y="2997201"/>
              <a:ext cx="667549" cy="225290"/>
            </a:xfrm>
            <a:prstGeom prst="rect">
              <a:avLst/>
            </a:prstGeom>
            <a:noFill/>
            <a:ln w="12700">
              <a:noFill/>
              <a:miter lim="800000"/>
              <a:headEnd/>
              <a:tailEnd/>
            </a:ln>
          </p:spPr>
          <p:txBody>
            <a:bodyPr lIns="0" tIns="0" rIns="40639" bIns="0">
              <a:spAutoFit/>
            </a:bodyPr>
            <a:lstStyle/>
            <a:p>
              <a:pPr marL="39688"/>
              <a:r>
                <a:rPr kumimoji="0" lang="en-US" altLang="zh-TW" sz="1400" b="1">
                  <a:solidFill>
                    <a:srgbClr val="000080"/>
                  </a:solidFill>
                  <a:latin typeface="Tahoma" pitchFamily="34" charset="0"/>
                  <a:cs typeface="Tahoma" pitchFamily="34" charset="0"/>
                  <a:sym typeface="Tahoma" pitchFamily="34" charset="0"/>
                </a:rPr>
                <a:t>2.5G</a:t>
              </a:r>
            </a:p>
          </p:txBody>
        </p:sp>
        <p:grpSp>
          <p:nvGrpSpPr>
            <p:cNvPr id="10" name="Group 224"/>
            <p:cNvGrpSpPr>
              <a:grpSpLocks/>
            </p:cNvGrpSpPr>
            <p:nvPr/>
          </p:nvGrpSpPr>
          <p:grpSpPr bwMode="auto">
            <a:xfrm>
              <a:off x="6877050" y="3284538"/>
              <a:ext cx="1144588" cy="574675"/>
              <a:chOff x="0" y="0"/>
              <a:chExt cx="720" cy="362"/>
            </a:xfrm>
          </p:grpSpPr>
          <p:sp>
            <p:nvSpPr>
              <p:cNvPr id="52421" name="AutoShape 225"/>
              <p:cNvSpPr>
                <a:spLocks/>
              </p:cNvSpPr>
              <p:nvPr/>
            </p:nvSpPr>
            <p:spPr bwMode="auto">
              <a:xfrm>
                <a:off x="0" y="26"/>
                <a:ext cx="720" cy="315"/>
              </a:xfrm>
              <a:custGeom>
                <a:avLst/>
                <a:gdLst>
                  <a:gd name="T0" fmla="*/ 0 w 20879"/>
                  <a:gd name="T1" fmla="*/ 0 h 20683"/>
                  <a:gd name="T2" fmla="*/ 0 w 20879"/>
                  <a:gd name="T3" fmla="*/ 0 h 20683"/>
                  <a:gd name="T4" fmla="*/ 0 w 20879"/>
                  <a:gd name="T5" fmla="*/ 0 h 20683"/>
                  <a:gd name="T6" fmla="*/ 0 w 20879"/>
                  <a:gd name="T7" fmla="*/ 0 h 20683"/>
                  <a:gd name="T8" fmla="*/ 0 w 20879"/>
                  <a:gd name="T9" fmla="*/ 0 h 20683"/>
                  <a:gd name="T10" fmla="*/ 0 w 20879"/>
                  <a:gd name="T11" fmla="*/ 0 h 20683"/>
                  <a:gd name="T12" fmla="*/ 0 w 20879"/>
                  <a:gd name="T13" fmla="*/ 0 h 20683"/>
                  <a:gd name="T14" fmla="*/ 0 w 20879"/>
                  <a:gd name="T15" fmla="*/ 0 h 20683"/>
                  <a:gd name="T16" fmla="*/ 0 w 20879"/>
                  <a:gd name="T17" fmla="*/ 0 h 20683"/>
                  <a:gd name="T18" fmla="*/ 0 w 20879"/>
                  <a:gd name="T19" fmla="*/ 0 h 20683"/>
                  <a:gd name="T20" fmla="*/ 0 w 20879"/>
                  <a:gd name="T21" fmla="*/ 0 h 20683"/>
                  <a:gd name="T22" fmla="*/ 0 w 20879"/>
                  <a:gd name="T23" fmla="*/ 0 h 20683"/>
                  <a:gd name="T24" fmla="*/ 0 w 20879"/>
                  <a:gd name="T25" fmla="*/ 0 h 20683"/>
                  <a:gd name="T26" fmla="*/ 0 w 20879"/>
                  <a:gd name="T27" fmla="*/ 0 h 20683"/>
                  <a:gd name="T28" fmla="*/ 0 w 20879"/>
                  <a:gd name="T29" fmla="*/ 0 h 20683"/>
                  <a:gd name="T30" fmla="*/ 0 w 20879"/>
                  <a:gd name="T31" fmla="*/ 0 h 20683"/>
                  <a:gd name="T32" fmla="*/ 0 w 20879"/>
                  <a:gd name="T33" fmla="*/ 0 h 20683"/>
                  <a:gd name="T34" fmla="*/ 0 w 20879"/>
                  <a:gd name="T35" fmla="*/ 0 h 20683"/>
                  <a:gd name="T36" fmla="*/ 0 w 20879"/>
                  <a:gd name="T37" fmla="*/ 0 h 20683"/>
                  <a:gd name="T38" fmla="*/ 0 w 20879"/>
                  <a:gd name="T39" fmla="*/ 0 h 20683"/>
                  <a:gd name="T40" fmla="*/ 0 w 20879"/>
                  <a:gd name="T41" fmla="*/ 0 h 20683"/>
                  <a:gd name="T42" fmla="*/ 0 w 20879"/>
                  <a:gd name="T43" fmla="*/ 0 h 20683"/>
                  <a:gd name="T44" fmla="*/ 0 w 20879"/>
                  <a:gd name="T45" fmla="*/ 0 h 20683"/>
                  <a:gd name="T46" fmla="*/ 0 w 20879"/>
                  <a:gd name="T47" fmla="*/ 0 h 20683"/>
                  <a:gd name="T48" fmla="*/ 0 w 20879"/>
                  <a:gd name="T49" fmla="*/ 0 h 2068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0879"/>
                  <a:gd name="T76" fmla="*/ 0 h 20683"/>
                  <a:gd name="T77" fmla="*/ 20879 w 20879"/>
                  <a:gd name="T78" fmla="*/ 20683 h 2068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0879" h="20683">
                    <a:moveTo>
                      <a:pt x="1901" y="6809"/>
                    </a:moveTo>
                    <a:cubicBezTo>
                      <a:pt x="1658" y="4403"/>
                      <a:pt x="2907" y="2186"/>
                      <a:pt x="4691" y="1859"/>
                    </a:cubicBezTo>
                    <a:cubicBezTo>
                      <a:pt x="5414" y="1726"/>
                      <a:pt x="6149" y="1925"/>
                      <a:pt x="6778" y="2422"/>
                    </a:cubicBezTo>
                    <a:cubicBezTo>
                      <a:pt x="7445" y="726"/>
                      <a:pt x="9003" y="81"/>
                      <a:pt x="10259" y="982"/>
                    </a:cubicBezTo>
                    <a:cubicBezTo>
                      <a:pt x="10478" y="1140"/>
                      <a:pt x="10680" y="1340"/>
                      <a:pt x="10857" y="1575"/>
                    </a:cubicBezTo>
                    <a:cubicBezTo>
                      <a:pt x="11377" y="169"/>
                      <a:pt x="12642" y="-402"/>
                      <a:pt x="13683" y="299"/>
                    </a:cubicBezTo>
                    <a:cubicBezTo>
                      <a:pt x="13971" y="493"/>
                      <a:pt x="14222" y="774"/>
                      <a:pt x="14418" y="1120"/>
                    </a:cubicBezTo>
                    <a:cubicBezTo>
                      <a:pt x="15255" y="-210"/>
                      <a:pt x="16734" y="-374"/>
                      <a:pt x="17722" y="753"/>
                    </a:cubicBezTo>
                    <a:cubicBezTo>
                      <a:pt x="18137" y="1227"/>
                      <a:pt x="18417" y="1880"/>
                      <a:pt x="18513" y="2601"/>
                    </a:cubicBezTo>
                    <a:cubicBezTo>
                      <a:pt x="19885" y="3106"/>
                      <a:pt x="20694" y="5019"/>
                      <a:pt x="20321" y="6874"/>
                    </a:cubicBezTo>
                    <a:cubicBezTo>
                      <a:pt x="20289" y="7030"/>
                      <a:pt x="20250" y="7182"/>
                      <a:pt x="20203" y="7331"/>
                    </a:cubicBezTo>
                    <a:cubicBezTo>
                      <a:pt x="21303" y="9264"/>
                      <a:pt x="21034" y="12033"/>
                      <a:pt x="19601" y="13518"/>
                    </a:cubicBezTo>
                    <a:cubicBezTo>
                      <a:pt x="19155" y="13980"/>
                      <a:pt x="18629" y="14279"/>
                      <a:pt x="18072" y="14386"/>
                    </a:cubicBezTo>
                    <a:cubicBezTo>
                      <a:pt x="18060" y="16465"/>
                      <a:pt x="16800" y="18137"/>
                      <a:pt x="15258" y="18121"/>
                    </a:cubicBezTo>
                    <a:cubicBezTo>
                      <a:pt x="14743" y="18115"/>
                      <a:pt x="14238" y="17917"/>
                      <a:pt x="13801" y="17550"/>
                    </a:cubicBezTo>
                    <a:cubicBezTo>
                      <a:pt x="13280" y="19881"/>
                      <a:pt x="11460" y="21198"/>
                      <a:pt x="9738" y="20492"/>
                    </a:cubicBezTo>
                    <a:cubicBezTo>
                      <a:pt x="9016" y="20196"/>
                      <a:pt x="8392" y="19571"/>
                      <a:pt x="7973" y="18722"/>
                    </a:cubicBezTo>
                    <a:cubicBezTo>
                      <a:pt x="6209" y="20158"/>
                      <a:pt x="3920" y="19386"/>
                      <a:pt x="2859" y="16998"/>
                    </a:cubicBezTo>
                    <a:cubicBezTo>
                      <a:pt x="2846" y="16968"/>
                      <a:pt x="2833" y="16937"/>
                      <a:pt x="2820" y="16907"/>
                    </a:cubicBezTo>
                    <a:cubicBezTo>
                      <a:pt x="1666" y="17089"/>
                      <a:pt x="620" y="15978"/>
                      <a:pt x="485" y="14424"/>
                    </a:cubicBezTo>
                    <a:cubicBezTo>
                      <a:pt x="412" y="13596"/>
                      <a:pt x="615" y="12767"/>
                      <a:pt x="1038" y="12159"/>
                    </a:cubicBezTo>
                    <a:cubicBezTo>
                      <a:pt x="39" y="11365"/>
                      <a:pt x="-297" y="9622"/>
                      <a:pt x="288" y="8266"/>
                    </a:cubicBezTo>
                    <a:cubicBezTo>
                      <a:pt x="626" y="7484"/>
                      <a:pt x="1218" y="6967"/>
                      <a:pt x="1883" y="6874"/>
                    </a:cubicBezTo>
                    <a:lnTo>
                      <a:pt x="1901" y="6809"/>
                    </a:lnTo>
                    <a:close/>
                    <a:moveTo>
                      <a:pt x="1901" y="6809"/>
                    </a:moveTo>
                  </a:path>
                </a:pathLst>
              </a:custGeom>
              <a:solidFill>
                <a:srgbClr val="4F81BD"/>
              </a:solidFill>
              <a:ln w="25400">
                <a:solidFill>
                  <a:srgbClr val="395E89"/>
                </a:solidFill>
                <a:round/>
                <a:headEnd/>
                <a:tailEnd/>
              </a:ln>
            </p:spPr>
            <p:txBody>
              <a:bodyPr lIns="0" tIns="0" rIns="0" bIns="0"/>
              <a:lstStyle/>
              <a:p>
                <a:endParaRPr lang="zh-TW" altLang="en-US"/>
              </a:p>
            </p:txBody>
          </p:sp>
          <p:sp>
            <p:nvSpPr>
              <p:cNvPr id="52422" name="AutoShape 226"/>
              <p:cNvSpPr>
                <a:spLocks/>
              </p:cNvSpPr>
              <p:nvPr/>
            </p:nvSpPr>
            <p:spPr bwMode="auto">
              <a:xfrm>
                <a:off x="36" y="42"/>
                <a:ext cx="661" cy="26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1600"/>
                  <a:gd name="T67" fmla="*/ 0 h 21600"/>
                  <a:gd name="T68" fmla="*/ 21600 w 21600"/>
                  <a:gd name="T69" fmla="*/ 21600 h 2160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1600" h="21600">
                    <a:moveTo>
                      <a:pt x="1380" y="14010"/>
                    </a:moveTo>
                    <a:cubicBezTo>
                      <a:pt x="899" y="14066"/>
                      <a:pt x="417" y="13902"/>
                      <a:pt x="0" y="13542"/>
                    </a:cubicBezTo>
                    <a:moveTo>
                      <a:pt x="2598" y="19137"/>
                    </a:moveTo>
                    <a:cubicBezTo>
                      <a:pt x="2405" y="19250"/>
                      <a:pt x="2202" y="19325"/>
                      <a:pt x="1994" y="19361"/>
                    </a:cubicBezTo>
                    <a:moveTo>
                      <a:pt x="7802" y="21600"/>
                    </a:moveTo>
                    <a:cubicBezTo>
                      <a:pt x="7657" y="21279"/>
                      <a:pt x="7535" y="20936"/>
                      <a:pt x="7438" y="20577"/>
                    </a:cubicBezTo>
                    <a:moveTo>
                      <a:pt x="14532" y="19050"/>
                    </a:moveTo>
                    <a:cubicBezTo>
                      <a:pt x="14510" y="19430"/>
                      <a:pt x="14462" y="19806"/>
                      <a:pt x="14386" y="20172"/>
                    </a:cubicBezTo>
                    <a:moveTo>
                      <a:pt x="17421" y="12116"/>
                    </a:moveTo>
                    <a:cubicBezTo>
                      <a:pt x="18513" y="12896"/>
                      <a:pt x="19202" y="14528"/>
                      <a:pt x="19193" y="16310"/>
                    </a:cubicBezTo>
                    <a:moveTo>
                      <a:pt x="21600" y="7649"/>
                    </a:moveTo>
                    <a:cubicBezTo>
                      <a:pt x="21423" y="8256"/>
                      <a:pt x="21153" y="8794"/>
                      <a:pt x="20811" y="9222"/>
                    </a:cubicBezTo>
                    <a:moveTo>
                      <a:pt x="19707" y="1814"/>
                    </a:moveTo>
                    <a:cubicBezTo>
                      <a:pt x="19737" y="2059"/>
                      <a:pt x="19751" y="2307"/>
                      <a:pt x="19749" y="2556"/>
                    </a:cubicBezTo>
                    <a:moveTo>
                      <a:pt x="14668" y="947"/>
                    </a:moveTo>
                    <a:cubicBezTo>
                      <a:pt x="14771" y="605"/>
                      <a:pt x="14907" y="286"/>
                      <a:pt x="15073" y="0"/>
                    </a:cubicBezTo>
                    <a:moveTo>
                      <a:pt x="10888" y="1399"/>
                    </a:moveTo>
                    <a:cubicBezTo>
                      <a:pt x="10930" y="1115"/>
                      <a:pt x="10996" y="841"/>
                      <a:pt x="11084" y="582"/>
                    </a:cubicBezTo>
                    <a:moveTo>
                      <a:pt x="6452" y="1676"/>
                    </a:moveTo>
                    <a:cubicBezTo>
                      <a:pt x="6709" y="1897"/>
                      <a:pt x="6947" y="2163"/>
                      <a:pt x="7160" y="2469"/>
                    </a:cubicBezTo>
                    <a:moveTo>
                      <a:pt x="1072" y="7905"/>
                    </a:moveTo>
                    <a:cubicBezTo>
                      <a:pt x="1016" y="7632"/>
                      <a:pt x="974" y="7353"/>
                      <a:pt x="948" y="7071"/>
                    </a:cubicBezTo>
                  </a:path>
                </a:pathLst>
              </a:custGeom>
              <a:noFill/>
              <a:ln w="25400">
                <a:solidFill>
                  <a:srgbClr val="395E89"/>
                </a:solidFill>
                <a:round/>
                <a:headEnd/>
                <a:tailEnd/>
              </a:ln>
            </p:spPr>
            <p:txBody>
              <a:bodyPr lIns="0" tIns="0" rIns="0" bIns="0"/>
              <a:lstStyle/>
              <a:p>
                <a:endParaRPr lang="zh-TW" altLang="en-US"/>
              </a:p>
            </p:txBody>
          </p:sp>
          <p:sp>
            <p:nvSpPr>
              <p:cNvPr id="52423" name="Rectangle 227"/>
              <p:cNvSpPr>
                <a:spLocks/>
              </p:cNvSpPr>
              <p:nvPr/>
            </p:nvSpPr>
            <p:spPr bwMode="auto">
              <a:xfrm>
                <a:off x="58" y="0"/>
                <a:ext cx="579" cy="362"/>
              </a:xfrm>
              <a:prstGeom prst="rect">
                <a:avLst/>
              </a:prstGeom>
              <a:noFill/>
              <a:ln w="12700">
                <a:noFill/>
                <a:miter lim="800000"/>
                <a:headEnd/>
                <a:tailEnd/>
              </a:ln>
            </p:spPr>
            <p:txBody>
              <a:bodyPr lIns="38100" tIns="38100" rIns="78740" bIns="38100" anchor="ctr"/>
              <a:lstStyle/>
              <a:p>
                <a:pPr marL="1588" algn="ctr"/>
                <a:r>
                  <a:rPr kumimoji="0" lang="en-US" altLang="zh-TW" sz="1600" b="1">
                    <a:solidFill>
                      <a:srgbClr val="FF0000"/>
                    </a:solidFill>
                    <a:latin typeface="Tahoma" pitchFamily="34" charset="0"/>
                    <a:cs typeface="Tahoma" pitchFamily="34" charset="0"/>
                    <a:sym typeface="Tahoma" pitchFamily="34" charset="0"/>
                  </a:rPr>
                  <a:t>GEANT</a:t>
                </a:r>
              </a:p>
            </p:txBody>
          </p:sp>
        </p:grpSp>
        <p:grpSp>
          <p:nvGrpSpPr>
            <p:cNvPr id="11" name="Group 34"/>
            <p:cNvGrpSpPr>
              <a:grpSpLocks/>
            </p:cNvGrpSpPr>
            <p:nvPr/>
          </p:nvGrpSpPr>
          <p:grpSpPr bwMode="auto">
            <a:xfrm>
              <a:off x="5971125" y="692150"/>
              <a:ext cx="1264700" cy="558800"/>
              <a:chOff x="-23" y="0"/>
              <a:chExt cx="743" cy="352"/>
            </a:xfrm>
          </p:grpSpPr>
          <p:sp>
            <p:nvSpPr>
              <p:cNvPr id="52418" name="AutoShape 35"/>
              <p:cNvSpPr>
                <a:spLocks/>
              </p:cNvSpPr>
              <p:nvPr/>
            </p:nvSpPr>
            <p:spPr bwMode="auto">
              <a:xfrm>
                <a:off x="0" y="26"/>
                <a:ext cx="720" cy="315"/>
              </a:xfrm>
              <a:custGeom>
                <a:avLst/>
                <a:gdLst>
                  <a:gd name="T0" fmla="*/ 0 w 20879"/>
                  <a:gd name="T1" fmla="*/ 0 h 20683"/>
                  <a:gd name="T2" fmla="*/ 0 w 20879"/>
                  <a:gd name="T3" fmla="*/ 0 h 20683"/>
                  <a:gd name="T4" fmla="*/ 0 w 20879"/>
                  <a:gd name="T5" fmla="*/ 0 h 20683"/>
                  <a:gd name="T6" fmla="*/ 0 w 20879"/>
                  <a:gd name="T7" fmla="*/ 0 h 20683"/>
                  <a:gd name="T8" fmla="*/ 0 w 20879"/>
                  <a:gd name="T9" fmla="*/ 0 h 20683"/>
                  <a:gd name="T10" fmla="*/ 0 w 20879"/>
                  <a:gd name="T11" fmla="*/ 0 h 20683"/>
                  <a:gd name="T12" fmla="*/ 0 w 20879"/>
                  <a:gd name="T13" fmla="*/ 0 h 20683"/>
                  <a:gd name="T14" fmla="*/ 0 w 20879"/>
                  <a:gd name="T15" fmla="*/ 0 h 20683"/>
                  <a:gd name="T16" fmla="*/ 0 w 20879"/>
                  <a:gd name="T17" fmla="*/ 0 h 20683"/>
                  <a:gd name="T18" fmla="*/ 0 w 20879"/>
                  <a:gd name="T19" fmla="*/ 0 h 20683"/>
                  <a:gd name="T20" fmla="*/ 0 w 20879"/>
                  <a:gd name="T21" fmla="*/ 0 h 20683"/>
                  <a:gd name="T22" fmla="*/ 0 w 20879"/>
                  <a:gd name="T23" fmla="*/ 0 h 20683"/>
                  <a:gd name="T24" fmla="*/ 0 w 20879"/>
                  <a:gd name="T25" fmla="*/ 0 h 20683"/>
                  <a:gd name="T26" fmla="*/ 0 w 20879"/>
                  <a:gd name="T27" fmla="*/ 0 h 20683"/>
                  <a:gd name="T28" fmla="*/ 0 w 20879"/>
                  <a:gd name="T29" fmla="*/ 0 h 20683"/>
                  <a:gd name="T30" fmla="*/ 0 w 20879"/>
                  <a:gd name="T31" fmla="*/ 0 h 20683"/>
                  <a:gd name="T32" fmla="*/ 0 w 20879"/>
                  <a:gd name="T33" fmla="*/ 0 h 20683"/>
                  <a:gd name="T34" fmla="*/ 0 w 20879"/>
                  <a:gd name="T35" fmla="*/ 0 h 20683"/>
                  <a:gd name="T36" fmla="*/ 0 w 20879"/>
                  <a:gd name="T37" fmla="*/ 0 h 20683"/>
                  <a:gd name="T38" fmla="*/ 0 w 20879"/>
                  <a:gd name="T39" fmla="*/ 0 h 20683"/>
                  <a:gd name="T40" fmla="*/ 0 w 20879"/>
                  <a:gd name="T41" fmla="*/ 0 h 20683"/>
                  <a:gd name="T42" fmla="*/ 0 w 20879"/>
                  <a:gd name="T43" fmla="*/ 0 h 20683"/>
                  <a:gd name="T44" fmla="*/ 0 w 20879"/>
                  <a:gd name="T45" fmla="*/ 0 h 20683"/>
                  <a:gd name="T46" fmla="*/ 0 w 20879"/>
                  <a:gd name="T47" fmla="*/ 0 h 20683"/>
                  <a:gd name="T48" fmla="*/ 0 w 20879"/>
                  <a:gd name="T49" fmla="*/ 0 h 2068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0879"/>
                  <a:gd name="T76" fmla="*/ 0 h 20683"/>
                  <a:gd name="T77" fmla="*/ 20879 w 20879"/>
                  <a:gd name="T78" fmla="*/ 20683 h 2068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0879" h="20683">
                    <a:moveTo>
                      <a:pt x="1901" y="6809"/>
                    </a:moveTo>
                    <a:cubicBezTo>
                      <a:pt x="1658" y="4403"/>
                      <a:pt x="2907" y="2186"/>
                      <a:pt x="4691" y="1859"/>
                    </a:cubicBezTo>
                    <a:cubicBezTo>
                      <a:pt x="5414" y="1726"/>
                      <a:pt x="6149" y="1925"/>
                      <a:pt x="6778" y="2422"/>
                    </a:cubicBezTo>
                    <a:cubicBezTo>
                      <a:pt x="7445" y="726"/>
                      <a:pt x="9003" y="81"/>
                      <a:pt x="10259" y="982"/>
                    </a:cubicBezTo>
                    <a:cubicBezTo>
                      <a:pt x="10478" y="1140"/>
                      <a:pt x="10680" y="1340"/>
                      <a:pt x="10857" y="1575"/>
                    </a:cubicBezTo>
                    <a:cubicBezTo>
                      <a:pt x="11377" y="169"/>
                      <a:pt x="12642" y="-402"/>
                      <a:pt x="13683" y="299"/>
                    </a:cubicBezTo>
                    <a:cubicBezTo>
                      <a:pt x="13971" y="493"/>
                      <a:pt x="14222" y="774"/>
                      <a:pt x="14418" y="1120"/>
                    </a:cubicBezTo>
                    <a:cubicBezTo>
                      <a:pt x="15255" y="-210"/>
                      <a:pt x="16734" y="-374"/>
                      <a:pt x="17722" y="753"/>
                    </a:cubicBezTo>
                    <a:cubicBezTo>
                      <a:pt x="18137" y="1227"/>
                      <a:pt x="18417" y="1880"/>
                      <a:pt x="18513" y="2601"/>
                    </a:cubicBezTo>
                    <a:cubicBezTo>
                      <a:pt x="19885" y="3106"/>
                      <a:pt x="20694" y="5019"/>
                      <a:pt x="20321" y="6874"/>
                    </a:cubicBezTo>
                    <a:cubicBezTo>
                      <a:pt x="20289" y="7030"/>
                      <a:pt x="20250" y="7182"/>
                      <a:pt x="20203" y="7331"/>
                    </a:cubicBezTo>
                    <a:cubicBezTo>
                      <a:pt x="21303" y="9264"/>
                      <a:pt x="21034" y="12033"/>
                      <a:pt x="19601" y="13518"/>
                    </a:cubicBezTo>
                    <a:cubicBezTo>
                      <a:pt x="19155" y="13980"/>
                      <a:pt x="18629" y="14279"/>
                      <a:pt x="18072" y="14386"/>
                    </a:cubicBezTo>
                    <a:cubicBezTo>
                      <a:pt x="18060" y="16465"/>
                      <a:pt x="16800" y="18137"/>
                      <a:pt x="15258" y="18121"/>
                    </a:cubicBezTo>
                    <a:cubicBezTo>
                      <a:pt x="14743" y="18115"/>
                      <a:pt x="14238" y="17917"/>
                      <a:pt x="13801" y="17550"/>
                    </a:cubicBezTo>
                    <a:cubicBezTo>
                      <a:pt x="13280" y="19881"/>
                      <a:pt x="11460" y="21198"/>
                      <a:pt x="9738" y="20492"/>
                    </a:cubicBezTo>
                    <a:cubicBezTo>
                      <a:pt x="9016" y="20196"/>
                      <a:pt x="8392" y="19571"/>
                      <a:pt x="7973" y="18722"/>
                    </a:cubicBezTo>
                    <a:cubicBezTo>
                      <a:pt x="6209" y="20158"/>
                      <a:pt x="3920" y="19386"/>
                      <a:pt x="2859" y="16998"/>
                    </a:cubicBezTo>
                    <a:cubicBezTo>
                      <a:pt x="2846" y="16968"/>
                      <a:pt x="2833" y="16937"/>
                      <a:pt x="2820" y="16907"/>
                    </a:cubicBezTo>
                    <a:cubicBezTo>
                      <a:pt x="1666" y="17089"/>
                      <a:pt x="620" y="15978"/>
                      <a:pt x="485" y="14424"/>
                    </a:cubicBezTo>
                    <a:cubicBezTo>
                      <a:pt x="412" y="13596"/>
                      <a:pt x="615" y="12767"/>
                      <a:pt x="1038" y="12159"/>
                    </a:cubicBezTo>
                    <a:cubicBezTo>
                      <a:pt x="39" y="11365"/>
                      <a:pt x="-297" y="9622"/>
                      <a:pt x="288" y="8266"/>
                    </a:cubicBezTo>
                    <a:cubicBezTo>
                      <a:pt x="626" y="7484"/>
                      <a:pt x="1218" y="6967"/>
                      <a:pt x="1883" y="6874"/>
                    </a:cubicBezTo>
                    <a:lnTo>
                      <a:pt x="1901" y="6809"/>
                    </a:lnTo>
                    <a:close/>
                    <a:moveTo>
                      <a:pt x="1901" y="6809"/>
                    </a:moveTo>
                  </a:path>
                </a:pathLst>
              </a:custGeom>
              <a:solidFill>
                <a:srgbClr val="4F81BD"/>
              </a:solidFill>
              <a:ln w="25400">
                <a:solidFill>
                  <a:srgbClr val="395E89"/>
                </a:solidFill>
                <a:round/>
                <a:headEnd/>
                <a:tailEnd/>
              </a:ln>
            </p:spPr>
            <p:txBody>
              <a:bodyPr lIns="0" tIns="0" rIns="0" bIns="0"/>
              <a:lstStyle/>
              <a:p>
                <a:endParaRPr lang="zh-TW" altLang="en-US"/>
              </a:p>
            </p:txBody>
          </p:sp>
          <p:sp>
            <p:nvSpPr>
              <p:cNvPr id="52419" name="AutoShape 36"/>
              <p:cNvSpPr>
                <a:spLocks/>
              </p:cNvSpPr>
              <p:nvPr/>
            </p:nvSpPr>
            <p:spPr bwMode="auto">
              <a:xfrm>
                <a:off x="36" y="42"/>
                <a:ext cx="661" cy="26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1600"/>
                  <a:gd name="T67" fmla="*/ 0 h 21600"/>
                  <a:gd name="T68" fmla="*/ 21600 w 21600"/>
                  <a:gd name="T69" fmla="*/ 21600 h 2160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1600" h="21600">
                    <a:moveTo>
                      <a:pt x="1380" y="14010"/>
                    </a:moveTo>
                    <a:cubicBezTo>
                      <a:pt x="899" y="14066"/>
                      <a:pt x="417" y="13902"/>
                      <a:pt x="0" y="13542"/>
                    </a:cubicBezTo>
                    <a:moveTo>
                      <a:pt x="2598" y="19137"/>
                    </a:moveTo>
                    <a:cubicBezTo>
                      <a:pt x="2405" y="19250"/>
                      <a:pt x="2202" y="19325"/>
                      <a:pt x="1994" y="19361"/>
                    </a:cubicBezTo>
                    <a:moveTo>
                      <a:pt x="7802" y="21600"/>
                    </a:moveTo>
                    <a:cubicBezTo>
                      <a:pt x="7657" y="21279"/>
                      <a:pt x="7535" y="20936"/>
                      <a:pt x="7438" y="20577"/>
                    </a:cubicBezTo>
                    <a:moveTo>
                      <a:pt x="14532" y="19050"/>
                    </a:moveTo>
                    <a:cubicBezTo>
                      <a:pt x="14510" y="19430"/>
                      <a:pt x="14462" y="19806"/>
                      <a:pt x="14386" y="20172"/>
                    </a:cubicBezTo>
                    <a:moveTo>
                      <a:pt x="17421" y="12116"/>
                    </a:moveTo>
                    <a:cubicBezTo>
                      <a:pt x="18513" y="12896"/>
                      <a:pt x="19202" y="14528"/>
                      <a:pt x="19193" y="16310"/>
                    </a:cubicBezTo>
                    <a:moveTo>
                      <a:pt x="21600" y="7649"/>
                    </a:moveTo>
                    <a:cubicBezTo>
                      <a:pt x="21423" y="8256"/>
                      <a:pt x="21153" y="8794"/>
                      <a:pt x="20811" y="9222"/>
                    </a:cubicBezTo>
                    <a:moveTo>
                      <a:pt x="19707" y="1814"/>
                    </a:moveTo>
                    <a:cubicBezTo>
                      <a:pt x="19737" y="2059"/>
                      <a:pt x="19751" y="2307"/>
                      <a:pt x="19749" y="2556"/>
                    </a:cubicBezTo>
                    <a:moveTo>
                      <a:pt x="14668" y="947"/>
                    </a:moveTo>
                    <a:cubicBezTo>
                      <a:pt x="14771" y="605"/>
                      <a:pt x="14907" y="286"/>
                      <a:pt x="15073" y="0"/>
                    </a:cubicBezTo>
                    <a:moveTo>
                      <a:pt x="10888" y="1399"/>
                    </a:moveTo>
                    <a:cubicBezTo>
                      <a:pt x="10930" y="1115"/>
                      <a:pt x="10996" y="841"/>
                      <a:pt x="11084" y="582"/>
                    </a:cubicBezTo>
                    <a:moveTo>
                      <a:pt x="6452" y="1676"/>
                    </a:moveTo>
                    <a:cubicBezTo>
                      <a:pt x="6709" y="1897"/>
                      <a:pt x="6947" y="2163"/>
                      <a:pt x="7160" y="2469"/>
                    </a:cubicBezTo>
                    <a:moveTo>
                      <a:pt x="1072" y="7905"/>
                    </a:moveTo>
                    <a:cubicBezTo>
                      <a:pt x="1016" y="7632"/>
                      <a:pt x="974" y="7353"/>
                      <a:pt x="948" y="7071"/>
                    </a:cubicBezTo>
                  </a:path>
                </a:pathLst>
              </a:custGeom>
              <a:noFill/>
              <a:ln w="25400">
                <a:solidFill>
                  <a:srgbClr val="395E89"/>
                </a:solidFill>
                <a:round/>
                <a:headEnd/>
                <a:tailEnd/>
              </a:ln>
            </p:spPr>
            <p:txBody>
              <a:bodyPr lIns="0" tIns="0" rIns="0" bIns="0"/>
              <a:lstStyle/>
              <a:p>
                <a:endParaRPr lang="zh-TW" altLang="en-US"/>
              </a:p>
            </p:txBody>
          </p:sp>
          <p:sp>
            <p:nvSpPr>
              <p:cNvPr id="52420" name="Rectangle 37"/>
              <p:cNvSpPr>
                <a:spLocks/>
              </p:cNvSpPr>
              <p:nvPr/>
            </p:nvSpPr>
            <p:spPr bwMode="auto">
              <a:xfrm>
                <a:off x="-23" y="0"/>
                <a:ext cx="737" cy="352"/>
              </a:xfrm>
              <a:prstGeom prst="rect">
                <a:avLst/>
              </a:prstGeom>
              <a:noFill/>
              <a:ln w="12700">
                <a:noFill/>
                <a:miter lim="800000"/>
                <a:headEnd/>
                <a:tailEnd/>
              </a:ln>
            </p:spPr>
            <p:txBody>
              <a:bodyPr lIns="38100" tIns="38100" rIns="78740" bIns="38100" anchor="ctr"/>
              <a:lstStyle/>
              <a:p>
                <a:pPr marL="1588" algn="ctr"/>
                <a:r>
                  <a:rPr kumimoji="0" lang="en-US" altLang="zh-TW" sz="1600" b="1">
                    <a:solidFill>
                      <a:srgbClr val="FF0000"/>
                    </a:solidFill>
                    <a:latin typeface="Tahoma" pitchFamily="34" charset="0"/>
                    <a:cs typeface="Tahoma" pitchFamily="34" charset="0"/>
                    <a:sym typeface="Tahoma" pitchFamily="34" charset="0"/>
                  </a:rPr>
                  <a:t>Internet2</a:t>
                </a:r>
              </a:p>
            </p:txBody>
          </p:sp>
        </p:grpSp>
        <p:grpSp>
          <p:nvGrpSpPr>
            <p:cNvPr id="12" name="Group 234"/>
            <p:cNvGrpSpPr>
              <a:grpSpLocks/>
            </p:cNvGrpSpPr>
            <p:nvPr/>
          </p:nvGrpSpPr>
          <p:grpSpPr bwMode="auto">
            <a:xfrm>
              <a:off x="6443663" y="5589588"/>
              <a:ext cx="1079500" cy="503237"/>
              <a:chOff x="0" y="0"/>
              <a:chExt cx="720" cy="352"/>
            </a:xfrm>
          </p:grpSpPr>
          <p:sp>
            <p:nvSpPr>
              <p:cNvPr id="52415" name="AutoShape 235"/>
              <p:cNvSpPr>
                <a:spLocks/>
              </p:cNvSpPr>
              <p:nvPr/>
            </p:nvSpPr>
            <p:spPr bwMode="auto">
              <a:xfrm>
                <a:off x="0" y="26"/>
                <a:ext cx="720" cy="315"/>
              </a:xfrm>
              <a:custGeom>
                <a:avLst/>
                <a:gdLst>
                  <a:gd name="T0" fmla="*/ 0 w 20879"/>
                  <a:gd name="T1" fmla="*/ 0 h 20683"/>
                  <a:gd name="T2" fmla="*/ 0 w 20879"/>
                  <a:gd name="T3" fmla="*/ 0 h 20683"/>
                  <a:gd name="T4" fmla="*/ 0 w 20879"/>
                  <a:gd name="T5" fmla="*/ 0 h 20683"/>
                  <a:gd name="T6" fmla="*/ 0 w 20879"/>
                  <a:gd name="T7" fmla="*/ 0 h 20683"/>
                  <a:gd name="T8" fmla="*/ 0 w 20879"/>
                  <a:gd name="T9" fmla="*/ 0 h 20683"/>
                  <a:gd name="T10" fmla="*/ 0 w 20879"/>
                  <a:gd name="T11" fmla="*/ 0 h 20683"/>
                  <a:gd name="T12" fmla="*/ 0 w 20879"/>
                  <a:gd name="T13" fmla="*/ 0 h 20683"/>
                  <a:gd name="T14" fmla="*/ 0 w 20879"/>
                  <a:gd name="T15" fmla="*/ 0 h 20683"/>
                  <a:gd name="T16" fmla="*/ 0 w 20879"/>
                  <a:gd name="T17" fmla="*/ 0 h 20683"/>
                  <a:gd name="T18" fmla="*/ 0 w 20879"/>
                  <a:gd name="T19" fmla="*/ 0 h 20683"/>
                  <a:gd name="T20" fmla="*/ 0 w 20879"/>
                  <a:gd name="T21" fmla="*/ 0 h 20683"/>
                  <a:gd name="T22" fmla="*/ 0 w 20879"/>
                  <a:gd name="T23" fmla="*/ 0 h 20683"/>
                  <a:gd name="T24" fmla="*/ 0 w 20879"/>
                  <a:gd name="T25" fmla="*/ 0 h 20683"/>
                  <a:gd name="T26" fmla="*/ 0 w 20879"/>
                  <a:gd name="T27" fmla="*/ 0 h 20683"/>
                  <a:gd name="T28" fmla="*/ 0 w 20879"/>
                  <a:gd name="T29" fmla="*/ 0 h 20683"/>
                  <a:gd name="T30" fmla="*/ 0 w 20879"/>
                  <a:gd name="T31" fmla="*/ 0 h 20683"/>
                  <a:gd name="T32" fmla="*/ 0 w 20879"/>
                  <a:gd name="T33" fmla="*/ 0 h 20683"/>
                  <a:gd name="T34" fmla="*/ 0 w 20879"/>
                  <a:gd name="T35" fmla="*/ 0 h 20683"/>
                  <a:gd name="T36" fmla="*/ 0 w 20879"/>
                  <a:gd name="T37" fmla="*/ 0 h 20683"/>
                  <a:gd name="T38" fmla="*/ 0 w 20879"/>
                  <a:gd name="T39" fmla="*/ 0 h 20683"/>
                  <a:gd name="T40" fmla="*/ 0 w 20879"/>
                  <a:gd name="T41" fmla="*/ 0 h 20683"/>
                  <a:gd name="T42" fmla="*/ 0 w 20879"/>
                  <a:gd name="T43" fmla="*/ 0 h 20683"/>
                  <a:gd name="T44" fmla="*/ 0 w 20879"/>
                  <a:gd name="T45" fmla="*/ 0 h 20683"/>
                  <a:gd name="T46" fmla="*/ 0 w 20879"/>
                  <a:gd name="T47" fmla="*/ 0 h 20683"/>
                  <a:gd name="T48" fmla="*/ 0 w 20879"/>
                  <a:gd name="T49" fmla="*/ 0 h 2068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0879"/>
                  <a:gd name="T76" fmla="*/ 0 h 20683"/>
                  <a:gd name="T77" fmla="*/ 20879 w 20879"/>
                  <a:gd name="T78" fmla="*/ 20683 h 2068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0879" h="20683">
                    <a:moveTo>
                      <a:pt x="1901" y="6809"/>
                    </a:moveTo>
                    <a:cubicBezTo>
                      <a:pt x="1658" y="4403"/>
                      <a:pt x="2907" y="2186"/>
                      <a:pt x="4691" y="1859"/>
                    </a:cubicBezTo>
                    <a:cubicBezTo>
                      <a:pt x="5414" y="1726"/>
                      <a:pt x="6149" y="1925"/>
                      <a:pt x="6778" y="2422"/>
                    </a:cubicBezTo>
                    <a:cubicBezTo>
                      <a:pt x="7445" y="726"/>
                      <a:pt x="9003" y="81"/>
                      <a:pt x="10259" y="982"/>
                    </a:cubicBezTo>
                    <a:cubicBezTo>
                      <a:pt x="10478" y="1140"/>
                      <a:pt x="10680" y="1340"/>
                      <a:pt x="10857" y="1575"/>
                    </a:cubicBezTo>
                    <a:cubicBezTo>
                      <a:pt x="11377" y="169"/>
                      <a:pt x="12642" y="-402"/>
                      <a:pt x="13683" y="299"/>
                    </a:cubicBezTo>
                    <a:cubicBezTo>
                      <a:pt x="13971" y="493"/>
                      <a:pt x="14222" y="774"/>
                      <a:pt x="14418" y="1120"/>
                    </a:cubicBezTo>
                    <a:cubicBezTo>
                      <a:pt x="15255" y="-210"/>
                      <a:pt x="16734" y="-374"/>
                      <a:pt x="17722" y="753"/>
                    </a:cubicBezTo>
                    <a:cubicBezTo>
                      <a:pt x="18137" y="1227"/>
                      <a:pt x="18417" y="1880"/>
                      <a:pt x="18513" y="2601"/>
                    </a:cubicBezTo>
                    <a:cubicBezTo>
                      <a:pt x="19885" y="3106"/>
                      <a:pt x="20694" y="5019"/>
                      <a:pt x="20321" y="6874"/>
                    </a:cubicBezTo>
                    <a:cubicBezTo>
                      <a:pt x="20289" y="7030"/>
                      <a:pt x="20250" y="7182"/>
                      <a:pt x="20203" y="7331"/>
                    </a:cubicBezTo>
                    <a:cubicBezTo>
                      <a:pt x="21303" y="9264"/>
                      <a:pt x="21034" y="12033"/>
                      <a:pt x="19601" y="13518"/>
                    </a:cubicBezTo>
                    <a:cubicBezTo>
                      <a:pt x="19155" y="13980"/>
                      <a:pt x="18629" y="14279"/>
                      <a:pt x="18072" y="14386"/>
                    </a:cubicBezTo>
                    <a:cubicBezTo>
                      <a:pt x="18060" y="16465"/>
                      <a:pt x="16800" y="18137"/>
                      <a:pt x="15258" y="18121"/>
                    </a:cubicBezTo>
                    <a:cubicBezTo>
                      <a:pt x="14743" y="18115"/>
                      <a:pt x="14238" y="17917"/>
                      <a:pt x="13801" y="17550"/>
                    </a:cubicBezTo>
                    <a:cubicBezTo>
                      <a:pt x="13280" y="19881"/>
                      <a:pt x="11460" y="21198"/>
                      <a:pt x="9738" y="20492"/>
                    </a:cubicBezTo>
                    <a:cubicBezTo>
                      <a:pt x="9016" y="20196"/>
                      <a:pt x="8392" y="19571"/>
                      <a:pt x="7973" y="18722"/>
                    </a:cubicBezTo>
                    <a:cubicBezTo>
                      <a:pt x="6209" y="20158"/>
                      <a:pt x="3920" y="19386"/>
                      <a:pt x="2859" y="16998"/>
                    </a:cubicBezTo>
                    <a:cubicBezTo>
                      <a:pt x="2846" y="16968"/>
                      <a:pt x="2833" y="16937"/>
                      <a:pt x="2820" y="16907"/>
                    </a:cubicBezTo>
                    <a:cubicBezTo>
                      <a:pt x="1666" y="17089"/>
                      <a:pt x="620" y="15978"/>
                      <a:pt x="485" y="14424"/>
                    </a:cubicBezTo>
                    <a:cubicBezTo>
                      <a:pt x="412" y="13596"/>
                      <a:pt x="615" y="12767"/>
                      <a:pt x="1038" y="12159"/>
                    </a:cubicBezTo>
                    <a:cubicBezTo>
                      <a:pt x="39" y="11365"/>
                      <a:pt x="-297" y="9622"/>
                      <a:pt x="288" y="8266"/>
                    </a:cubicBezTo>
                    <a:cubicBezTo>
                      <a:pt x="626" y="7484"/>
                      <a:pt x="1218" y="6967"/>
                      <a:pt x="1883" y="6874"/>
                    </a:cubicBezTo>
                    <a:lnTo>
                      <a:pt x="1901" y="6809"/>
                    </a:lnTo>
                    <a:close/>
                    <a:moveTo>
                      <a:pt x="1901" y="6809"/>
                    </a:moveTo>
                  </a:path>
                </a:pathLst>
              </a:custGeom>
              <a:solidFill>
                <a:srgbClr val="4F81BD"/>
              </a:solidFill>
              <a:ln w="25400">
                <a:solidFill>
                  <a:srgbClr val="395E89"/>
                </a:solidFill>
                <a:round/>
                <a:headEnd/>
                <a:tailEnd/>
              </a:ln>
            </p:spPr>
            <p:txBody>
              <a:bodyPr lIns="0" tIns="0" rIns="0" bIns="0"/>
              <a:lstStyle/>
              <a:p>
                <a:endParaRPr lang="zh-TW" altLang="en-US"/>
              </a:p>
            </p:txBody>
          </p:sp>
          <p:sp>
            <p:nvSpPr>
              <p:cNvPr id="52416" name="AutoShape 236"/>
              <p:cNvSpPr>
                <a:spLocks/>
              </p:cNvSpPr>
              <p:nvPr/>
            </p:nvSpPr>
            <p:spPr bwMode="auto">
              <a:xfrm>
                <a:off x="36" y="42"/>
                <a:ext cx="661" cy="26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1600"/>
                  <a:gd name="T67" fmla="*/ 0 h 21600"/>
                  <a:gd name="T68" fmla="*/ 21600 w 21600"/>
                  <a:gd name="T69" fmla="*/ 21600 h 2160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1600" h="21600">
                    <a:moveTo>
                      <a:pt x="1380" y="14010"/>
                    </a:moveTo>
                    <a:cubicBezTo>
                      <a:pt x="899" y="14066"/>
                      <a:pt x="417" y="13902"/>
                      <a:pt x="0" y="13542"/>
                    </a:cubicBezTo>
                    <a:moveTo>
                      <a:pt x="2598" y="19137"/>
                    </a:moveTo>
                    <a:cubicBezTo>
                      <a:pt x="2405" y="19250"/>
                      <a:pt x="2202" y="19325"/>
                      <a:pt x="1994" y="19361"/>
                    </a:cubicBezTo>
                    <a:moveTo>
                      <a:pt x="7802" y="21600"/>
                    </a:moveTo>
                    <a:cubicBezTo>
                      <a:pt x="7657" y="21279"/>
                      <a:pt x="7535" y="20936"/>
                      <a:pt x="7438" y="20577"/>
                    </a:cubicBezTo>
                    <a:moveTo>
                      <a:pt x="14532" y="19050"/>
                    </a:moveTo>
                    <a:cubicBezTo>
                      <a:pt x="14510" y="19430"/>
                      <a:pt x="14462" y="19806"/>
                      <a:pt x="14386" y="20172"/>
                    </a:cubicBezTo>
                    <a:moveTo>
                      <a:pt x="17421" y="12116"/>
                    </a:moveTo>
                    <a:cubicBezTo>
                      <a:pt x="18513" y="12896"/>
                      <a:pt x="19202" y="14528"/>
                      <a:pt x="19193" y="16310"/>
                    </a:cubicBezTo>
                    <a:moveTo>
                      <a:pt x="21600" y="7649"/>
                    </a:moveTo>
                    <a:cubicBezTo>
                      <a:pt x="21423" y="8256"/>
                      <a:pt x="21153" y="8794"/>
                      <a:pt x="20811" y="9222"/>
                    </a:cubicBezTo>
                    <a:moveTo>
                      <a:pt x="19707" y="1814"/>
                    </a:moveTo>
                    <a:cubicBezTo>
                      <a:pt x="19737" y="2059"/>
                      <a:pt x="19751" y="2307"/>
                      <a:pt x="19749" y="2556"/>
                    </a:cubicBezTo>
                    <a:moveTo>
                      <a:pt x="14668" y="947"/>
                    </a:moveTo>
                    <a:cubicBezTo>
                      <a:pt x="14771" y="605"/>
                      <a:pt x="14907" y="286"/>
                      <a:pt x="15073" y="0"/>
                    </a:cubicBezTo>
                    <a:moveTo>
                      <a:pt x="10888" y="1399"/>
                    </a:moveTo>
                    <a:cubicBezTo>
                      <a:pt x="10930" y="1115"/>
                      <a:pt x="10996" y="841"/>
                      <a:pt x="11084" y="582"/>
                    </a:cubicBezTo>
                    <a:moveTo>
                      <a:pt x="6452" y="1676"/>
                    </a:moveTo>
                    <a:cubicBezTo>
                      <a:pt x="6709" y="1897"/>
                      <a:pt x="6947" y="2163"/>
                      <a:pt x="7160" y="2469"/>
                    </a:cubicBezTo>
                    <a:moveTo>
                      <a:pt x="1072" y="7905"/>
                    </a:moveTo>
                    <a:cubicBezTo>
                      <a:pt x="1016" y="7632"/>
                      <a:pt x="974" y="7353"/>
                      <a:pt x="948" y="7071"/>
                    </a:cubicBezTo>
                  </a:path>
                </a:pathLst>
              </a:custGeom>
              <a:noFill/>
              <a:ln w="25400">
                <a:solidFill>
                  <a:srgbClr val="395E89"/>
                </a:solidFill>
                <a:round/>
                <a:headEnd/>
                <a:tailEnd/>
              </a:ln>
            </p:spPr>
            <p:txBody>
              <a:bodyPr lIns="0" tIns="0" rIns="0" bIns="0"/>
              <a:lstStyle/>
              <a:p>
                <a:endParaRPr lang="zh-TW" altLang="en-US"/>
              </a:p>
            </p:txBody>
          </p:sp>
          <p:sp>
            <p:nvSpPr>
              <p:cNvPr id="52417" name="Rectangle 237"/>
              <p:cNvSpPr>
                <a:spLocks/>
              </p:cNvSpPr>
              <p:nvPr/>
            </p:nvSpPr>
            <p:spPr bwMode="auto">
              <a:xfrm>
                <a:off x="99" y="0"/>
                <a:ext cx="472" cy="352"/>
              </a:xfrm>
              <a:prstGeom prst="rect">
                <a:avLst/>
              </a:prstGeom>
              <a:noFill/>
              <a:ln w="12700">
                <a:noFill/>
                <a:miter lim="800000"/>
                <a:headEnd/>
                <a:tailEnd/>
              </a:ln>
            </p:spPr>
            <p:txBody>
              <a:bodyPr lIns="38100" tIns="38100" rIns="78740" bIns="38100" anchor="ctr"/>
              <a:lstStyle/>
              <a:p>
                <a:pPr marL="1588" algn="ctr"/>
                <a:r>
                  <a:rPr kumimoji="0" lang="en-US" altLang="zh-TW" sz="1600" b="1">
                    <a:solidFill>
                      <a:srgbClr val="FF0000"/>
                    </a:solidFill>
                    <a:latin typeface="Tahoma" pitchFamily="34" charset="0"/>
                    <a:cs typeface="Tahoma" pitchFamily="34" charset="0"/>
                    <a:sym typeface="Tahoma" pitchFamily="34" charset="0"/>
                  </a:rPr>
                  <a:t>CERN</a:t>
                </a:r>
              </a:p>
            </p:txBody>
          </p:sp>
        </p:grpSp>
        <p:sp>
          <p:nvSpPr>
            <p:cNvPr id="52265" name="Rectangle 238"/>
            <p:cNvSpPr>
              <a:spLocks/>
            </p:cNvSpPr>
            <p:nvPr/>
          </p:nvSpPr>
          <p:spPr bwMode="auto">
            <a:xfrm>
              <a:off x="5827886" y="5157192"/>
              <a:ext cx="606425" cy="225290"/>
            </a:xfrm>
            <a:prstGeom prst="rect">
              <a:avLst/>
            </a:prstGeom>
            <a:noFill/>
            <a:ln w="12700">
              <a:noFill/>
              <a:miter lim="800000"/>
              <a:headEnd/>
              <a:tailEnd/>
            </a:ln>
          </p:spPr>
          <p:txBody>
            <a:bodyPr lIns="0" tIns="0" rIns="40639" bIns="0">
              <a:spAutoFit/>
            </a:bodyPr>
            <a:lstStyle/>
            <a:p>
              <a:pPr marL="39688"/>
              <a:r>
                <a:rPr lang="en-US" altLang="zh-TW" sz="1400" b="1">
                  <a:solidFill>
                    <a:srgbClr val="000080"/>
                  </a:solidFill>
                  <a:latin typeface="Tahoma" pitchFamily="34" charset="0"/>
                  <a:cs typeface="Tahoma" pitchFamily="34" charset="0"/>
                  <a:sym typeface="Tahoma" pitchFamily="34" charset="0"/>
                </a:rPr>
                <a:t>20G</a:t>
              </a:r>
              <a:endParaRPr kumimoji="0" lang="en-US" altLang="zh-TW" sz="1400" b="1">
                <a:solidFill>
                  <a:srgbClr val="000080"/>
                </a:solidFill>
                <a:latin typeface="Tahoma" pitchFamily="34" charset="0"/>
                <a:cs typeface="Tahoma" pitchFamily="34" charset="0"/>
                <a:sym typeface="Tahoma" pitchFamily="34" charset="0"/>
              </a:endParaRPr>
            </a:p>
          </p:txBody>
        </p:sp>
        <p:grpSp>
          <p:nvGrpSpPr>
            <p:cNvPr id="13" name="Group 269"/>
            <p:cNvGrpSpPr>
              <a:grpSpLocks/>
            </p:cNvGrpSpPr>
            <p:nvPr/>
          </p:nvGrpSpPr>
          <p:grpSpPr bwMode="auto">
            <a:xfrm>
              <a:off x="7524750" y="2997200"/>
              <a:ext cx="1144588" cy="558800"/>
              <a:chOff x="4195" y="2950"/>
              <a:chExt cx="721" cy="352"/>
            </a:xfrm>
          </p:grpSpPr>
          <p:sp>
            <p:nvSpPr>
              <p:cNvPr id="52413" name="AutoShape 267"/>
              <p:cNvSpPr>
                <a:spLocks/>
              </p:cNvSpPr>
              <p:nvPr/>
            </p:nvSpPr>
            <p:spPr bwMode="auto">
              <a:xfrm>
                <a:off x="4195" y="2976"/>
                <a:ext cx="721" cy="315"/>
              </a:xfrm>
              <a:custGeom>
                <a:avLst/>
                <a:gdLst>
                  <a:gd name="T0" fmla="*/ 0 w 20879"/>
                  <a:gd name="T1" fmla="*/ 0 h 20683"/>
                  <a:gd name="T2" fmla="*/ 0 w 20879"/>
                  <a:gd name="T3" fmla="*/ 0 h 20683"/>
                  <a:gd name="T4" fmla="*/ 0 w 20879"/>
                  <a:gd name="T5" fmla="*/ 0 h 20683"/>
                  <a:gd name="T6" fmla="*/ 0 w 20879"/>
                  <a:gd name="T7" fmla="*/ 0 h 20683"/>
                  <a:gd name="T8" fmla="*/ 0 w 20879"/>
                  <a:gd name="T9" fmla="*/ 0 h 20683"/>
                  <a:gd name="T10" fmla="*/ 0 w 20879"/>
                  <a:gd name="T11" fmla="*/ 0 h 20683"/>
                  <a:gd name="T12" fmla="*/ 0 w 20879"/>
                  <a:gd name="T13" fmla="*/ 0 h 20683"/>
                  <a:gd name="T14" fmla="*/ 0 w 20879"/>
                  <a:gd name="T15" fmla="*/ 0 h 20683"/>
                  <a:gd name="T16" fmla="*/ 0 w 20879"/>
                  <a:gd name="T17" fmla="*/ 0 h 20683"/>
                  <a:gd name="T18" fmla="*/ 0 w 20879"/>
                  <a:gd name="T19" fmla="*/ 0 h 20683"/>
                  <a:gd name="T20" fmla="*/ 0 w 20879"/>
                  <a:gd name="T21" fmla="*/ 0 h 20683"/>
                  <a:gd name="T22" fmla="*/ 0 w 20879"/>
                  <a:gd name="T23" fmla="*/ 0 h 20683"/>
                  <a:gd name="T24" fmla="*/ 0 w 20879"/>
                  <a:gd name="T25" fmla="*/ 0 h 20683"/>
                  <a:gd name="T26" fmla="*/ 0 w 20879"/>
                  <a:gd name="T27" fmla="*/ 0 h 20683"/>
                  <a:gd name="T28" fmla="*/ 0 w 20879"/>
                  <a:gd name="T29" fmla="*/ 0 h 20683"/>
                  <a:gd name="T30" fmla="*/ 0 w 20879"/>
                  <a:gd name="T31" fmla="*/ 0 h 20683"/>
                  <a:gd name="T32" fmla="*/ 0 w 20879"/>
                  <a:gd name="T33" fmla="*/ 0 h 20683"/>
                  <a:gd name="T34" fmla="*/ 0 w 20879"/>
                  <a:gd name="T35" fmla="*/ 0 h 20683"/>
                  <a:gd name="T36" fmla="*/ 0 w 20879"/>
                  <a:gd name="T37" fmla="*/ 0 h 20683"/>
                  <a:gd name="T38" fmla="*/ 0 w 20879"/>
                  <a:gd name="T39" fmla="*/ 0 h 20683"/>
                  <a:gd name="T40" fmla="*/ 0 w 20879"/>
                  <a:gd name="T41" fmla="*/ 0 h 20683"/>
                  <a:gd name="T42" fmla="*/ 0 w 20879"/>
                  <a:gd name="T43" fmla="*/ 0 h 20683"/>
                  <a:gd name="T44" fmla="*/ 0 w 20879"/>
                  <a:gd name="T45" fmla="*/ 0 h 20683"/>
                  <a:gd name="T46" fmla="*/ 0 w 20879"/>
                  <a:gd name="T47" fmla="*/ 0 h 20683"/>
                  <a:gd name="T48" fmla="*/ 0 w 20879"/>
                  <a:gd name="T49" fmla="*/ 0 h 2068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0879"/>
                  <a:gd name="T76" fmla="*/ 0 h 20683"/>
                  <a:gd name="T77" fmla="*/ 20879 w 20879"/>
                  <a:gd name="T78" fmla="*/ 20683 h 2068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0879" h="20683">
                    <a:moveTo>
                      <a:pt x="1901" y="6809"/>
                    </a:moveTo>
                    <a:cubicBezTo>
                      <a:pt x="1658" y="4403"/>
                      <a:pt x="2907" y="2186"/>
                      <a:pt x="4691" y="1859"/>
                    </a:cubicBezTo>
                    <a:cubicBezTo>
                      <a:pt x="5414" y="1726"/>
                      <a:pt x="6149" y="1925"/>
                      <a:pt x="6778" y="2422"/>
                    </a:cubicBezTo>
                    <a:cubicBezTo>
                      <a:pt x="7445" y="726"/>
                      <a:pt x="9003" y="81"/>
                      <a:pt x="10259" y="982"/>
                    </a:cubicBezTo>
                    <a:cubicBezTo>
                      <a:pt x="10478" y="1140"/>
                      <a:pt x="10680" y="1340"/>
                      <a:pt x="10857" y="1575"/>
                    </a:cubicBezTo>
                    <a:cubicBezTo>
                      <a:pt x="11377" y="169"/>
                      <a:pt x="12642" y="-402"/>
                      <a:pt x="13683" y="299"/>
                    </a:cubicBezTo>
                    <a:cubicBezTo>
                      <a:pt x="13971" y="493"/>
                      <a:pt x="14222" y="774"/>
                      <a:pt x="14418" y="1120"/>
                    </a:cubicBezTo>
                    <a:cubicBezTo>
                      <a:pt x="15255" y="-210"/>
                      <a:pt x="16734" y="-374"/>
                      <a:pt x="17722" y="753"/>
                    </a:cubicBezTo>
                    <a:cubicBezTo>
                      <a:pt x="18137" y="1227"/>
                      <a:pt x="18417" y="1880"/>
                      <a:pt x="18513" y="2601"/>
                    </a:cubicBezTo>
                    <a:cubicBezTo>
                      <a:pt x="19885" y="3106"/>
                      <a:pt x="20694" y="5019"/>
                      <a:pt x="20321" y="6874"/>
                    </a:cubicBezTo>
                    <a:cubicBezTo>
                      <a:pt x="20289" y="7030"/>
                      <a:pt x="20250" y="7182"/>
                      <a:pt x="20203" y="7331"/>
                    </a:cubicBezTo>
                    <a:cubicBezTo>
                      <a:pt x="21303" y="9264"/>
                      <a:pt x="21034" y="12033"/>
                      <a:pt x="19601" y="13518"/>
                    </a:cubicBezTo>
                    <a:cubicBezTo>
                      <a:pt x="19155" y="13980"/>
                      <a:pt x="18629" y="14279"/>
                      <a:pt x="18072" y="14386"/>
                    </a:cubicBezTo>
                    <a:cubicBezTo>
                      <a:pt x="18060" y="16465"/>
                      <a:pt x="16800" y="18137"/>
                      <a:pt x="15258" y="18121"/>
                    </a:cubicBezTo>
                    <a:cubicBezTo>
                      <a:pt x="14743" y="18115"/>
                      <a:pt x="14238" y="17917"/>
                      <a:pt x="13801" y="17550"/>
                    </a:cubicBezTo>
                    <a:cubicBezTo>
                      <a:pt x="13280" y="19881"/>
                      <a:pt x="11460" y="21198"/>
                      <a:pt x="9738" y="20492"/>
                    </a:cubicBezTo>
                    <a:cubicBezTo>
                      <a:pt x="9016" y="20196"/>
                      <a:pt x="8392" y="19571"/>
                      <a:pt x="7973" y="18722"/>
                    </a:cubicBezTo>
                    <a:cubicBezTo>
                      <a:pt x="6209" y="20158"/>
                      <a:pt x="3920" y="19386"/>
                      <a:pt x="2859" y="16998"/>
                    </a:cubicBezTo>
                    <a:cubicBezTo>
                      <a:pt x="2846" y="16968"/>
                      <a:pt x="2833" y="16937"/>
                      <a:pt x="2820" y="16907"/>
                    </a:cubicBezTo>
                    <a:cubicBezTo>
                      <a:pt x="1666" y="17089"/>
                      <a:pt x="620" y="15978"/>
                      <a:pt x="485" y="14424"/>
                    </a:cubicBezTo>
                    <a:cubicBezTo>
                      <a:pt x="412" y="13596"/>
                      <a:pt x="615" y="12767"/>
                      <a:pt x="1038" y="12159"/>
                    </a:cubicBezTo>
                    <a:cubicBezTo>
                      <a:pt x="39" y="11365"/>
                      <a:pt x="-297" y="9622"/>
                      <a:pt x="288" y="8266"/>
                    </a:cubicBezTo>
                    <a:cubicBezTo>
                      <a:pt x="626" y="7484"/>
                      <a:pt x="1218" y="6967"/>
                      <a:pt x="1883" y="6874"/>
                    </a:cubicBezTo>
                    <a:lnTo>
                      <a:pt x="1901" y="6809"/>
                    </a:lnTo>
                    <a:close/>
                    <a:moveTo>
                      <a:pt x="1901" y="6809"/>
                    </a:moveTo>
                  </a:path>
                </a:pathLst>
              </a:custGeom>
              <a:solidFill>
                <a:srgbClr val="4F81BD"/>
              </a:solidFill>
              <a:ln w="25400">
                <a:solidFill>
                  <a:srgbClr val="395E89"/>
                </a:solidFill>
                <a:round/>
                <a:headEnd/>
                <a:tailEnd/>
              </a:ln>
            </p:spPr>
            <p:txBody>
              <a:bodyPr lIns="0" tIns="0" rIns="0" bIns="0"/>
              <a:lstStyle/>
              <a:p>
                <a:endParaRPr lang="zh-TW" altLang="en-US"/>
              </a:p>
            </p:txBody>
          </p:sp>
          <p:sp>
            <p:nvSpPr>
              <p:cNvPr id="52414" name="Rectangle 268"/>
              <p:cNvSpPr>
                <a:spLocks/>
              </p:cNvSpPr>
              <p:nvPr/>
            </p:nvSpPr>
            <p:spPr bwMode="auto">
              <a:xfrm>
                <a:off x="4332" y="2950"/>
                <a:ext cx="473" cy="352"/>
              </a:xfrm>
              <a:prstGeom prst="rect">
                <a:avLst/>
              </a:prstGeom>
              <a:noFill/>
              <a:ln w="12700">
                <a:noFill/>
                <a:miter lim="800000"/>
                <a:headEnd/>
                <a:tailEnd/>
              </a:ln>
            </p:spPr>
            <p:txBody>
              <a:bodyPr lIns="38100" tIns="38100" rIns="78740" bIns="38100" anchor="ctr"/>
              <a:lstStyle/>
              <a:p>
                <a:pPr marL="1588" algn="ctr"/>
                <a:r>
                  <a:rPr kumimoji="0" lang="en-US" altLang="zh-TW" sz="1600">
                    <a:solidFill>
                      <a:srgbClr val="FFFFFF"/>
                    </a:solidFill>
                    <a:latin typeface="Tahoma" pitchFamily="34" charset="0"/>
                    <a:cs typeface="Tahoma" pitchFamily="34" charset="0"/>
                    <a:sym typeface="Tahoma" pitchFamily="34" charset="0"/>
                  </a:rPr>
                  <a:t>NREN</a:t>
                </a:r>
              </a:p>
              <a:p>
                <a:pPr marL="1588" algn="ctr"/>
                <a:r>
                  <a:rPr kumimoji="0" lang="en-US" altLang="zh-TW" sz="1600">
                    <a:solidFill>
                      <a:srgbClr val="FFFFFF"/>
                    </a:solidFill>
                    <a:latin typeface="Tahoma" pitchFamily="34" charset="0"/>
                    <a:cs typeface="Tahoma" pitchFamily="34" charset="0"/>
                    <a:sym typeface="Tahoma" pitchFamily="34" charset="0"/>
                  </a:rPr>
                  <a:t>EU</a:t>
                </a:r>
              </a:p>
            </p:txBody>
          </p:sp>
        </p:grpSp>
        <p:cxnSp>
          <p:nvCxnSpPr>
            <p:cNvPr id="74794" name="AutoShape 279"/>
            <p:cNvCxnSpPr>
              <a:cxnSpLocks noChangeShapeType="1"/>
            </p:cNvCxnSpPr>
            <p:nvPr/>
          </p:nvCxnSpPr>
          <p:spPr bwMode="auto">
            <a:xfrm>
              <a:off x="5940073" y="4365756"/>
              <a:ext cx="1945125" cy="1079024"/>
            </a:xfrm>
            <a:prstGeom prst="straightConnector1">
              <a:avLst/>
            </a:prstGeom>
            <a:noFill/>
            <a:ln w="38100">
              <a:solidFill>
                <a:srgbClr val="00B050"/>
              </a:solidFill>
              <a:round/>
              <a:headEnd/>
              <a:tailEnd/>
            </a:ln>
            <a:effectLst>
              <a:outerShdw dist="23000" dir="5400000" algn="ctr" rotWithShape="0">
                <a:schemeClr val="bg2">
                  <a:alpha val="34998"/>
                </a:schemeClr>
              </a:outerShdw>
            </a:effectLst>
          </p:spPr>
        </p:cxnSp>
        <p:cxnSp>
          <p:nvCxnSpPr>
            <p:cNvPr id="74795" name="AutoShape 281"/>
            <p:cNvCxnSpPr>
              <a:cxnSpLocks noChangeShapeType="1"/>
            </p:cNvCxnSpPr>
            <p:nvPr/>
          </p:nvCxnSpPr>
          <p:spPr bwMode="auto">
            <a:xfrm flipV="1">
              <a:off x="6011633" y="4221334"/>
              <a:ext cx="1728819" cy="71381"/>
            </a:xfrm>
            <a:prstGeom prst="straightConnector1">
              <a:avLst/>
            </a:prstGeom>
            <a:noFill/>
            <a:ln w="38100">
              <a:solidFill>
                <a:srgbClr val="00B050"/>
              </a:solidFill>
              <a:round/>
              <a:headEnd/>
              <a:tailEnd/>
            </a:ln>
            <a:effectLst>
              <a:outerShdw dist="23000" dir="5400000" algn="ctr" rotWithShape="0">
                <a:schemeClr val="bg2">
                  <a:alpha val="34998"/>
                </a:schemeClr>
              </a:outerShdw>
            </a:effectLst>
          </p:spPr>
        </p:cxnSp>
        <p:cxnSp>
          <p:nvCxnSpPr>
            <p:cNvPr id="74796" name="AutoShape 282"/>
            <p:cNvCxnSpPr>
              <a:cxnSpLocks noChangeShapeType="1"/>
            </p:cNvCxnSpPr>
            <p:nvPr/>
          </p:nvCxnSpPr>
          <p:spPr bwMode="auto">
            <a:xfrm>
              <a:off x="6011633" y="4365756"/>
              <a:ext cx="1512514" cy="358568"/>
            </a:xfrm>
            <a:prstGeom prst="straightConnector1">
              <a:avLst/>
            </a:prstGeom>
            <a:noFill/>
            <a:ln w="38100">
              <a:solidFill>
                <a:srgbClr val="00B050"/>
              </a:solidFill>
              <a:round/>
              <a:headEnd/>
              <a:tailEnd/>
            </a:ln>
            <a:effectLst>
              <a:outerShdw dist="23000" dir="5400000" algn="ctr" rotWithShape="0">
                <a:schemeClr val="bg2">
                  <a:alpha val="34998"/>
                </a:schemeClr>
              </a:outerShdw>
            </a:effectLst>
          </p:spPr>
        </p:cxnSp>
        <p:cxnSp>
          <p:nvCxnSpPr>
            <p:cNvPr id="74797" name="AutoShape 287"/>
            <p:cNvCxnSpPr>
              <a:cxnSpLocks noChangeShapeType="1"/>
            </p:cNvCxnSpPr>
            <p:nvPr/>
          </p:nvCxnSpPr>
          <p:spPr bwMode="auto">
            <a:xfrm flipH="1" flipV="1">
              <a:off x="5795327" y="4365756"/>
              <a:ext cx="2306177" cy="1583675"/>
            </a:xfrm>
            <a:prstGeom prst="straightConnector1">
              <a:avLst/>
            </a:prstGeom>
            <a:noFill/>
            <a:ln w="38100">
              <a:solidFill>
                <a:srgbClr val="00B050"/>
              </a:solidFill>
              <a:round/>
              <a:headEnd/>
              <a:tailEnd/>
            </a:ln>
            <a:effectLst>
              <a:outerShdw dist="23000" dir="5400000" algn="ctr" rotWithShape="0">
                <a:schemeClr val="bg2">
                  <a:alpha val="34998"/>
                </a:schemeClr>
              </a:outerShdw>
            </a:effectLst>
          </p:spPr>
        </p:cxnSp>
        <p:grpSp>
          <p:nvGrpSpPr>
            <p:cNvPr id="14" name="Group 283"/>
            <p:cNvGrpSpPr>
              <a:grpSpLocks/>
            </p:cNvGrpSpPr>
            <p:nvPr/>
          </p:nvGrpSpPr>
          <p:grpSpPr bwMode="auto">
            <a:xfrm>
              <a:off x="7812088" y="5876925"/>
              <a:ext cx="1148468" cy="503238"/>
              <a:chOff x="0" y="0"/>
              <a:chExt cx="766" cy="352"/>
            </a:xfrm>
          </p:grpSpPr>
          <p:sp>
            <p:nvSpPr>
              <p:cNvPr id="52410" name="AutoShape 284"/>
              <p:cNvSpPr>
                <a:spLocks/>
              </p:cNvSpPr>
              <p:nvPr/>
            </p:nvSpPr>
            <p:spPr bwMode="auto">
              <a:xfrm>
                <a:off x="0" y="26"/>
                <a:ext cx="720" cy="315"/>
              </a:xfrm>
              <a:custGeom>
                <a:avLst/>
                <a:gdLst>
                  <a:gd name="T0" fmla="*/ 0 w 20879"/>
                  <a:gd name="T1" fmla="*/ 0 h 20683"/>
                  <a:gd name="T2" fmla="*/ 0 w 20879"/>
                  <a:gd name="T3" fmla="*/ 0 h 20683"/>
                  <a:gd name="T4" fmla="*/ 0 w 20879"/>
                  <a:gd name="T5" fmla="*/ 0 h 20683"/>
                  <a:gd name="T6" fmla="*/ 0 w 20879"/>
                  <a:gd name="T7" fmla="*/ 0 h 20683"/>
                  <a:gd name="T8" fmla="*/ 0 w 20879"/>
                  <a:gd name="T9" fmla="*/ 0 h 20683"/>
                  <a:gd name="T10" fmla="*/ 0 w 20879"/>
                  <a:gd name="T11" fmla="*/ 0 h 20683"/>
                  <a:gd name="T12" fmla="*/ 0 w 20879"/>
                  <a:gd name="T13" fmla="*/ 0 h 20683"/>
                  <a:gd name="T14" fmla="*/ 0 w 20879"/>
                  <a:gd name="T15" fmla="*/ 0 h 20683"/>
                  <a:gd name="T16" fmla="*/ 0 w 20879"/>
                  <a:gd name="T17" fmla="*/ 0 h 20683"/>
                  <a:gd name="T18" fmla="*/ 0 w 20879"/>
                  <a:gd name="T19" fmla="*/ 0 h 20683"/>
                  <a:gd name="T20" fmla="*/ 0 w 20879"/>
                  <a:gd name="T21" fmla="*/ 0 h 20683"/>
                  <a:gd name="T22" fmla="*/ 0 w 20879"/>
                  <a:gd name="T23" fmla="*/ 0 h 20683"/>
                  <a:gd name="T24" fmla="*/ 0 w 20879"/>
                  <a:gd name="T25" fmla="*/ 0 h 20683"/>
                  <a:gd name="T26" fmla="*/ 0 w 20879"/>
                  <a:gd name="T27" fmla="*/ 0 h 20683"/>
                  <a:gd name="T28" fmla="*/ 0 w 20879"/>
                  <a:gd name="T29" fmla="*/ 0 h 20683"/>
                  <a:gd name="T30" fmla="*/ 0 w 20879"/>
                  <a:gd name="T31" fmla="*/ 0 h 20683"/>
                  <a:gd name="T32" fmla="*/ 0 w 20879"/>
                  <a:gd name="T33" fmla="*/ 0 h 20683"/>
                  <a:gd name="T34" fmla="*/ 0 w 20879"/>
                  <a:gd name="T35" fmla="*/ 0 h 20683"/>
                  <a:gd name="T36" fmla="*/ 0 w 20879"/>
                  <a:gd name="T37" fmla="*/ 0 h 20683"/>
                  <a:gd name="T38" fmla="*/ 0 w 20879"/>
                  <a:gd name="T39" fmla="*/ 0 h 20683"/>
                  <a:gd name="T40" fmla="*/ 0 w 20879"/>
                  <a:gd name="T41" fmla="*/ 0 h 20683"/>
                  <a:gd name="T42" fmla="*/ 0 w 20879"/>
                  <a:gd name="T43" fmla="*/ 0 h 20683"/>
                  <a:gd name="T44" fmla="*/ 0 w 20879"/>
                  <a:gd name="T45" fmla="*/ 0 h 20683"/>
                  <a:gd name="T46" fmla="*/ 0 w 20879"/>
                  <a:gd name="T47" fmla="*/ 0 h 20683"/>
                  <a:gd name="T48" fmla="*/ 0 w 20879"/>
                  <a:gd name="T49" fmla="*/ 0 h 2068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0879"/>
                  <a:gd name="T76" fmla="*/ 0 h 20683"/>
                  <a:gd name="T77" fmla="*/ 20879 w 20879"/>
                  <a:gd name="T78" fmla="*/ 20683 h 2068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0879" h="20683">
                    <a:moveTo>
                      <a:pt x="1901" y="6809"/>
                    </a:moveTo>
                    <a:cubicBezTo>
                      <a:pt x="1658" y="4403"/>
                      <a:pt x="2907" y="2186"/>
                      <a:pt x="4691" y="1859"/>
                    </a:cubicBezTo>
                    <a:cubicBezTo>
                      <a:pt x="5414" y="1726"/>
                      <a:pt x="6149" y="1925"/>
                      <a:pt x="6778" y="2422"/>
                    </a:cubicBezTo>
                    <a:cubicBezTo>
                      <a:pt x="7445" y="726"/>
                      <a:pt x="9003" y="81"/>
                      <a:pt x="10259" y="982"/>
                    </a:cubicBezTo>
                    <a:cubicBezTo>
                      <a:pt x="10478" y="1140"/>
                      <a:pt x="10680" y="1340"/>
                      <a:pt x="10857" y="1575"/>
                    </a:cubicBezTo>
                    <a:cubicBezTo>
                      <a:pt x="11377" y="169"/>
                      <a:pt x="12642" y="-402"/>
                      <a:pt x="13683" y="299"/>
                    </a:cubicBezTo>
                    <a:cubicBezTo>
                      <a:pt x="13971" y="493"/>
                      <a:pt x="14222" y="774"/>
                      <a:pt x="14418" y="1120"/>
                    </a:cubicBezTo>
                    <a:cubicBezTo>
                      <a:pt x="15255" y="-210"/>
                      <a:pt x="16734" y="-374"/>
                      <a:pt x="17722" y="753"/>
                    </a:cubicBezTo>
                    <a:cubicBezTo>
                      <a:pt x="18137" y="1227"/>
                      <a:pt x="18417" y="1880"/>
                      <a:pt x="18513" y="2601"/>
                    </a:cubicBezTo>
                    <a:cubicBezTo>
                      <a:pt x="19885" y="3106"/>
                      <a:pt x="20694" y="5019"/>
                      <a:pt x="20321" y="6874"/>
                    </a:cubicBezTo>
                    <a:cubicBezTo>
                      <a:pt x="20289" y="7030"/>
                      <a:pt x="20250" y="7182"/>
                      <a:pt x="20203" y="7331"/>
                    </a:cubicBezTo>
                    <a:cubicBezTo>
                      <a:pt x="21303" y="9264"/>
                      <a:pt x="21034" y="12033"/>
                      <a:pt x="19601" y="13518"/>
                    </a:cubicBezTo>
                    <a:cubicBezTo>
                      <a:pt x="19155" y="13980"/>
                      <a:pt x="18629" y="14279"/>
                      <a:pt x="18072" y="14386"/>
                    </a:cubicBezTo>
                    <a:cubicBezTo>
                      <a:pt x="18060" y="16465"/>
                      <a:pt x="16800" y="18137"/>
                      <a:pt x="15258" y="18121"/>
                    </a:cubicBezTo>
                    <a:cubicBezTo>
                      <a:pt x="14743" y="18115"/>
                      <a:pt x="14238" y="17917"/>
                      <a:pt x="13801" y="17550"/>
                    </a:cubicBezTo>
                    <a:cubicBezTo>
                      <a:pt x="13280" y="19881"/>
                      <a:pt x="11460" y="21198"/>
                      <a:pt x="9738" y="20492"/>
                    </a:cubicBezTo>
                    <a:cubicBezTo>
                      <a:pt x="9016" y="20196"/>
                      <a:pt x="8392" y="19571"/>
                      <a:pt x="7973" y="18722"/>
                    </a:cubicBezTo>
                    <a:cubicBezTo>
                      <a:pt x="6209" y="20158"/>
                      <a:pt x="3920" y="19386"/>
                      <a:pt x="2859" y="16998"/>
                    </a:cubicBezTo>
                    <a:cubicBezTo>
                      <a:pt x="2846" y="16968"/>
                      <a:pt x="2833" y="16937"/>
                      <a:pt x="2820" y="16907"/>
                    </a:cubicBezTo>
                    <a:cubicBezTo>
                      <a:pt x="1666" y="17089"/>
                      <a:pt x="620" y="15978"/>
                      <a:pt x="485" y="14424"/>
                    </a:cubicBezTo>
                    <a:cubicBezTo>
                      <a:pt x="412" y="13596"/>
                      <a:pt x="615" y="12767"/>
                      <a:pt x="1038" y="12159"/>
                    </a:cubicBezTo>
                    <a:cubicBezTo>
                      <a:pt x="39" y="11365"/>
                      <a:pt x="-297" y="9622"/>
                      <a:pt x="288" y="8266"/>
                    </a:cubicBezTo>
                    <a:cubicBezTo>
                      <a:pt x="626" y="7484"/>
                      <a:pt x="1218" y="6967"/>
                      <a:pt x="1883" y="6874"/>
                    </a:cubicBezTo>
                    <a:lnTo>
                      <a:pt x="1901" y="6809"/>
                    </a:lnTo>
                    <a:close/>
                    <a:moveTo>
                      <a:pt x="1901" y="6809"/>
                    </a:moveTo>
                  </a:path>
                </a:pathLst>
              </a:custGeom>
              <a:solidFill>
                <a:srgbClr val="4F81BD"/>
              </a:solidFill>
              <a:ln w="25400">
                <a:solidFill>
                  <a:srgbClr val="395E89"/>
                </a:solidFill>
                <a:round/>
                <a:headEnd/>
                <a:tailEnd/>
              </a:ln>
            </p:spPr>
            <p:txBody>
              <a:bodyPr lIns="0" tIns="0" rIns="0" bIns="0"/>
              <a:lstStyle/>
              <a:p>
                <a:endParaRPr lang="zh-TW" altLang="en-US"/>
              </a:p>
            </p:txBody>
          </p:sp>
          <p:sp>
            <p:nvSpPr>
              <p:cNvPr id="52411" name="AutoShape 285"/>
              <p:cNvSpPr>
                <a:spLocks/>
              </p:cNvSpPr>
              <p:nvPr/>
            </p:nvSpPr>
            <p:spPr bwMode="auto">
              <a:xfrm>
                <a:off x="36" y="42"/>
                <a:ext cx="661" cy="26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1600"/>
                  <a:gd name="T67" fmla="*/ 0 h 21600"/>
                  <a:gd name="T68" fmla="*/ 21600 w 21600"/>
                  <a:gd name="T69" fmla="*/ 21600 h 2160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1600" h="21600">
                    <a:moveTo>
                      <a:pt x="1380" y="14010"/>
                    </a:moveTo>
                    <a:cubicBezTo>
                      <a:pt x="899" y="14066"/>
                      <a:pt x="417" y="13902"/>
                      <a:pt x="0" y="13542"/>
                    </a:cubicBezTo>
                    <a:moveTo>
                      <a:pt x="2598" y="19137"/>
                    </a:moveTo>
                    <a:cubicBezTo>
                      <a:pt x="2405" y="19250"/>
                      <a:pt x="2202" y="19325"/>
                      <a:pt x="1994" y="19361"/>
                    </a:cubicBezTo>
                    <a:moveTo>
                      <a:pt x="7802" y="21600"/>
                    </a:moveTo>
                    <a:cubicBezTo>
                      <a:pt x="7657" y="21279"/>
                      <a:pt x="7535" y="20936"/>
                      <a:pt x="7438" y="20577"/>
                    </a:cubicBezTo>
                    <a:moveTo>
                      <a:pt x="14532" y="19050"/>
                    </a:moveTo>
                    <a:cubicBezTo>
                      <a:pt x="14510" y="19430"/>
                      <a:pt x="14462" y="19806"/>
                      <a:pt x="14386" y="20172"/>
                    </a:cubicBezTo>
                    <a:moveTo>
                      <a:pt x="17421" y="12116"/>
                    </a:moveTo>
                    <a:cubicBezTo>
                      <a:pt x="18513" y="12896"/>
                      <a:pt x="19202" y="14528"/>
                      <a:pt x="19193" y="16310"/>
                    </a:cubicBezTo>
                    <a:moveTo>
                      <a:pt x="21600" y="7649"/>
                    </a:moveTo>
                    <a:cubicBezTo>
                      <a:pt x="21423" y="8256"/>
                      <a:pt x="21153" y="8794"/>
                      <a:pt x="20811" y="9222"/>
                    </a:cubicBezTo>
                    <a:moveTo>
                      <a:pt x="19707" y="1814"/>
                    </a:moveTo>
                    <a:cubicBezTo>
                      <a:pt x="19737" y="2059"/>
                      <a:pt x="19751" y="2307"/>
                      <a:pt x="19749" y="2556"/>
                    </a:cubicBezTo>
                    <a:moveTo>
                      <a:pt x="14668" y="947"/>
                    </a:moveTo>
                    <a:cubicBezTo>
                      <a:pt x="14771" y="605"/>
                      <a:pt x="14907" y="286"/>
                      <a:pt x="15073" y="0"/>
                    </a:cubicBezTo>
                    <a:moveTo>
                      <a:pt x="10888" y="1399"/>
                    </a:moveTo>
                    <a:cubicBezTo>
                      <a:pt x="10930" y="1115"/>
                      <a:pt x="10996" y="841"/>
                      <a:pt x="11084" y="582"/>
                    </a:cubicBezTo>
                    <a:moveTo>
                      <a:pt x="6452" y="1676"/>
                    </a:moveTo>
                    <a:cubicBezTo>
                      <a:pt x="6709" y="1897"/>
                      <a:pt x="6947" y="2163"/>
                      <a:pt x="7160" y="2469"/>
                    </a:cubicBezTo>
                    <a:moveTo>
                      <a:pt x="1072" y="7905"/>
                    </a:moveTo>
                    <a:cubicBezTo>
                      <a:pt x="1016" y="7632"/>
                      <a:pt x="974" y="7353"/>
                      <a:pt x="948" y="7071"/>
                    </a:cubicBezTo>
                  </a:path>
                </a:pathLst>
              </a:custGeom>
              <a:noFill/>
              <a:ln w="25400">
                <a:solidFill>
                  <a:srgbClr val="395E89"/>
                </a:solidFill>
                <a:round/>
                <a:headEnd/>
                <a:tailEnd/>
              </a:ln>
            </p:spPr>
            <p:txBody>
              <a:bodyPr lIns="0" tIns="0" rIns="0" bIns="0"/>
              <a:lstStyle/>
              <a:p>
                <a:endParaRPr lang="zh-TW" altLang="en-US"/>
              </a:p>
            </p:txBody>
          </p:sp>
          <p:sp>
            <p:nvSpPr>
              <p:cNvPr id="52412" name="Rectangle 286"/>
              <p:cNvSpPr>
                <a:spLocks/>
              </p:cNvSpPr>
              <p:nvPr/>
            </p:nvSpPr>
            <p:spPr bwMode="auto">
              <a:xfrm>
                <a:off x="99" y="0"/>
                <a:ext cx="667" cy="352"/>
              </a:xfrm>
              <a:prstGeom prst="rect">
                <a:avLst/>
              </a:prstGeom>
              <a:noFill/>
              <a:ln w="12700">
                <a:noFill/>
                <a:miter lim="800000"/>
                <a:headEnd/>
                <a:tailEnd/>
              </a:ln>
            </p:spPr>
            <p:txBody>
              <a:bodyPr lIns="38100" tIns="38100" rIns="78740" bIns="38100" anchor="ctr"/>
              <a:lstStyle/>
              <a:p>
                <a:pPr marL="1588" algn="ctr"/>
                <a:r>
                  <a:rPr kumimoji="0" lang="en-US" altLang="zh-TW" sz="1600">
                    <a:solidFill>
                      <a:srgbClr val="FFFFFF"/>
                    </a:solidFill>
                    <a:latin typeface="Tahoma" pitchFamily="34" charset="0"/>
                    <a:cs typeface="Tahoma" pitchFamily="34" charset="0"/>
                    <a:sym typeface="Tahoma" pitchFamily="34" charset="0"/>
                  </a:rPr>
                  <a:t>AMS-IX</a:t>
                </a:r>
              </a:p>
            </p:txBody>
          </p:sp>
        </p:grpSp>
        <p:grpSp>
          <p:nvGrpSpPr>
            <p:cNvPr id="15" name="Group 288"/>
            <p:cNvGrpSpPr>
              <a:grpSpLocks/>
            </p:cNvGrpSpPr>
            <p:nvPr/>
          </p:nvGrpSpPr>
          <p:grpSpPr bwMode="auto">
            <a:xfrm>
              <a:off x="7706166" y="3860800"/>
              <a:ext cx="1179953" cy="574675"/>
              <a:chOff x="-23" y="0"/>
              <a:chExt cx="787" cy="352"/>
            </a:xfrm>
          </p:grpSpPr>
          <p:sp>
            <p:nvSpPr>
              <p:cNvPr id="52407" name="AutoShape 289"/>
              <p:cNvSpPr>
                <a:spLocks/>
              </p:cNvSpPr>
              <p:nvPr/>
            </p:nvSpPr>
            <p:spPr bwMode="auto">
              <a:xfrm>
                <a:off x="0" y="26"/>
                <a:ext cx="720" cy="315"/>
              </a:xfrm>
              <a:custGeom>
                <a:avLst/>
                <a:gdLst>
                  <a:gd name="T0" fmla="*/ 0 w 20879"/>
                  <a:gd name="T1" fmla="*/ 0 h 20683"/>
                  <a:gd name="T2" fmla="*/ 0 w 20879"/>
                  <a:gd name="T3" fmla="*/ 0 h 20683"/>
                  <a:gd name="T4" fmla="*/ 0 w 20879"/>
                  <a:gd name="T5" fmla="*/ 0 h 20683"/>
                  <a:gd name="T6" fmla="*/ 0 w 20879"/>
                  <a:gd name="T7" fmla="*/ 0 h 20683"/>
                  <a:gd name="T8" fmla="*/ 0 w 20879"/>
                  <a:gd name="T9" fmla="*/ 0 h 20683"/>
                  <a:gd name="T10" fmla="*/ 0 w 20879"/>
                  <a:gd name="T11" fmla="*/ 0 h 20683"/>
                  <a:gd name="T12" fmla="*/ 0 w 20879"/>
                  <a:gd name="T13" fmla="*/ 0 h 20683"/>
                  <a:gd name="T14" fmla="*/ 0 w 20879"/>
                  <a:gd name="T15" fmla="*/ 0 h 20683"/>
                  <a:gd name="T16" fmla="*/ 0 w 20879"/>
                  <a:gd name="T17" fmla="*/ 0 h 20683"/>
                  <a:gd name="T18" fmla="*/ 0 w 20879"/>
                  <a:gd name="T19" fmla="*/ 0 h 20683"/>
                  <a:gd name="T20" fmla="*/ 0 w 20879"/>
                  <a:gd name="T21" fmla="*/ 0 h 20683"/>
                  <a:gd name="T22" fmla="*/ 0 w 20879"/>
                  <a:gd name="T23" fmla="*/ 0 h 20683"/>
                  <a:gd name="T24" fmla="*/ 0 w 20879"/>
                  <a:gd name="T25" fmla="*/ 0 h 20683"/>
                  <a:gd name="T26" fmla="*/ 0 w 20879"/>
                  <a:gd name="T27" fmla="*/ 0 h 20683"/>
                  <a:gd name="T28" fmla="*/ 0 w 20879"/>
                  <a:gd name="T29" fmla="*/ 0 h 20683"/>
                  <a:gd name="T30" fmla="*/ 0 w 20879"/>
                  <a:gd name="T31" fmla="*/ 0 h 20683"/>
                  <a:gd name="T32" fmla="*/ 0 w 20879"/>
                  <a:gd name="T33" fmla="*/ 0 h 20683"/>
                  <a:gd name="T34" fmla="*/ 0 w 20879"/>
                  <a:gd name="T35" fmla="*/ 0 h 20683"/>
                  <a:gd name="T36" fmla="*/ 0 w 20879"/>
                  <a:gd name="T37" fmla="*/ 0 h 20683"/>
                  <a:gd name="T38" fmla="*/ 0 w 20879"/>
                  <a:gd name="T39" fmla="*/ 0 h 20683"/>
                  <a:gd name="T40" fmla="*/ 0 w 20879"/>
                  <a:gd name="T41" fmla="*/ 0 h 20683"/>
                  <a:gd name="T42" fmla="*/ 0 w 20879"/>
                  <a:gd name="T43" fmla="*/ 0 h 20683"/>
                  <a:gd name="T44" fmla="*/ 0 w 20879"/>
                  <a:gd name="T45" fmla="*/ 0 h 20683"/>
                  <a:gd name="T46" fmla="*/ 0 w 20879"/>
                  <a:gd name="T47" fmla="*/ 0 h 20683"/>
                  <a:gd name="T48" fmla="*/ 0 w 20879"/>
                  <a:gd name="T49" fmla="*/ 0 h 2068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0879"/>
                  <a:gd name="T76" fmla="*/ 0 h 20683"/>
                  <a:gd name="T77" fmla="*/ 20879 w 20879"/>
                  <a:gd name="T78" fmla="*/ 20683 h 2068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0879" h="20683">
                    <a:moveTo>
                      <a:pt x="1901" y="6809"/>
                    </a:moveTo>
                    <a:cubicBezTo>
                      <a:pt x="1658" y="4403"/>
                      <a:pt x="2907" y="2186"/>
                      <a:pt x="4691" y="1859"/>
                    </a:cubicBezTo>
                    <a:cubicBezTo>
                      <a:pt x="5414" y="1726"/>
                      <a:pt x="6149" y="1925"/>
                      <a:pt x="6778" y="2422"/>
                    </a:cubicBezTo>
                    <a:cubicBezTo>
                      <a:pt x="7445" y="726"/>
                      <a:pt x="9003" y="81"/>
                      <a:pt x="10259" y="982"/>
                    </a:cubicBezTo>
                    <a:cubicBezTo>
                      <a:pt x="10478" y="1140"/>
                      <a:pt x="10680" y="1340"/>
                      <a:pt x="10857" y="1575"/>
                    </a:cubicBezTo>
                    <a:cubicBezTo>
                      <a:pt x="11377" y="169"/>
                      <a:pt x="12642" y="-402"/>
                      <a:pt x="13683" y="299"/>
                    </a:cubicBezTo>
                    <a:cubicBezTo>
                      <a:pt x="13971" y="493"/>
                      <a:pt x="14222" y="774"/>
                      <a:pt x="14418" y="1120"/>
                    </a:cubicBezTo>
                    <a:cubicBezTo>
                      <a:pt x="15255" y="-210"/>
                      <a:pt x="16734" y="-374"/>
                      <a:pt x="17722" y="753"/>
                    </a:cubicBezTo>
                    <a:cubicBezTo>
                      <a:pt x="18137" y="1227"/>
                      <a:pt x="18417" y="1880"/>
                      <a:pt x="18513" y="2601"/>
                    </a:cubicBezTo>
                    <a:cubicBezTo>
                      <a:pt x="19885" y="3106"/>
                      <a:pt x="20694" y="5019"/>
                      <a:pt x="20321" y="6874"/>
                    </a:cubicBezTo>
                    <a:cubicBezTo>
                      <a:pt x="20289" y="7030"/>
                      <a:pt x="20250" y="7182"/>
                      <a:pt x="20203" y="7331"/>
                    </a:cubicBezTo>
                    <a:cubicBezTo>
                      <a:pt x="21303" y="9264"/>
                      <a:pt x="21034" y="12033"/>
                      <a:pt x="19601" y="13518"/>
                    </a:cubicBezTo>
                    <a:cubicBezTo>
                      <a:pt x="19155" y="13980"/>
                      <a:pt x="18629" y="14279"/>
                      <a:pt x="18072" y="14386"/>
                    </a:cubicBezTo>
                    <a:cubicBezTo>
                      <a:pt x="18060" y="16465"/>
                      <a:pt x="16800" y="18137"/>
                      <a:pt x="15258" y="18121"/>
                    </a:cubicBezTo>
                    <a:cubicBezTo>
                      <a:pt x="14743" y="18115"/>
                      <a:pt x="14238" y="17917"/>
                      <a:pt x="13801" y="17550"/>
                    </a:cubicBezTo>
                    <a:cubicBezTo>
                      <a:pt x="13280" y="19881"/>
                      <a:pt x="11460" y="21198"/>
                      <a:pt x="9738" y="20492"/>
                    </a:cubicBezTo>
                    <a:cubicBezTo>
                      <a:pt x="9016" y="20196"/>
                      <a:pt x="8392" y="19571"/>
                      <a:pt x="7973" y="18722"/>
                    </a:cubicBezTo>
                    <a:cubicBezTo>
                      <a:pt x="6209" y="20158"/>
                      <a:pt x="3920" y="19386"/>
                      <a:pt x="2859" y="16998"/>
                    </a:cubicBezTo>
                    <a:cubicBezTo>
                      <a:pt x="2846" y="16968"/>
                      <a:pt x="2833" y="16937"/>
                      <a:pt x="2820" y="16907"/>
                    </a:cubicBezTo>
                    <a:cubicBezTo>
                      <a:pt x="1666" y="17089"/>
                      <a:pt x="620" y="15978"/>
                      <a:pt x="485" y="14424"/>
                    </a:cubicBezTo>
                    <a:cubicBezTo>
                      <a:pt x="412" y="13596"/>
                      <a:pt x="615" y="12767"/>
                      <a:pt x="1038" y="12159"/>
                    </a:cubicBezTo>
                    <a:cubicBezTo>
                      <a:pt x="39" y="11365"/>
                      <a:pt x="-297" y="9622"/>
                      <a:pt x="288" y="8266"/>
                    </a:cubicBezTo>
                    <a:cubicBezTo>
                      <a:pt x="626" y="7484"/>
                      <a:pt x="1218" y="6967"/>
                      <a:pt x="1883" y="6874"/>
                    </a:cubicBezTo>
                    <a:lnTo>
                      <a:pt x="1901" y="6809"/>
                    </a:lnTo>
                    <a:close/>
                    <a:moveTo>
                      <a:pt x="1901" y="6809"/>
                    </a:moveTo>
                  </a:path>
                </a:pathLst>
              </a:custGeom>
              <a:solidFill>
                <a:srgbClr val="4F81BD"/>
              </a:solidFill>
              <a:ln w="25400">
                <a:solidFill>
                  <a:srgbClr val="395E89"/>
                </a:solidFill>
                <a:round/>
                <a:headEnd/>
                <a:tailEnd/>
              </a:ln>
            </p:spPr>
            <p:txBody>
              <a:bodyPr lIns="0" tIns="0" rIns="0" bIns="0"/>
              <a:lstStyle/>
              <a:p>
                <a:endParaRPr lang="zh-TW" altLang="en-US"/>
              </a:p>
            </p:txBody>
          </p:sp>
          <p:sp>
            <p:nvSpPr>
              <p:cNvPr id="52408" name="AutoShape 290"/>
              <p:cNvSpPr>
                <a:spLocks/>
              </p:cNvSpPr>
              <p:nvPr/>
            </p:nvSpPr>
            <p:spPr bwMode="auto">
              <a:xfrm>
                <a:off x="36" y="42"/>
                <a:ext cx="661" cy="26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1600"/>
                  <a:gd name="T67" fmla="*/ 0 h 21600"/>
                  <a:gd name="T68" fmla="*/ 21600 w 21600"/>
                  <a:gd name="T69" fmla="*/ 21600 h 2160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1600" h="21600">
                    <a:moveTo>
                      <a:pt x="1380" y="14010"/>
                    </a:moveTo>
                    <a:cubicBezTo>
                      <a:pt x="899" y="14066"/>
                      <a:pt x="417" y="13902"/>
                      <a:pt x="0" y="13542"/>
                    </a:cubicBezTo>
                    <a:moveTo>
                      <a:pt x="2598" y="19137"/>
                    </a:moveTo>
                    <a:cubicBezTo>
                      <a:pt x="2405" y="19250"/>
                      <a:pt x="2202" y="19325"/>
                      <a:pt x="1994" y="19361"/>
                    </a:cubicBezTo>
                    <a:moveTo>
                      <a:pt x="7802" y="21600"/>
                    </a:moveTo>
                    <a:cubicBezTo>
                      <a:pt x="7657" y="21279"/>
                      <a:pt x="7535" y="20936"/>
                      <a:pt x="7438" y="20577"/>
                    </a:cubicBezTo>
                    <a:moveTo>
                      <a:pt x="14532" y="19050"/>
                    </a:moveTo>
                    <a:cubicBezTo>
                      <a:pt x="14510" y="19430"/>
                      <a:pt x="14462" y="19806"/>
                      <a:pt x="14386" y="20172"/>
                    </a:cubicBezTo>
                    <a:moveTo>
                      <a:pt x="17421" y="12116"/>
                    </a:moveTo>
                    <a:cubicBezTo>
                      <a:pt x="18513" y="12896"/>
                      <a:pt x="19202" y="14528"/>
                      <a:pt x="19193" y="16310"/>
                    </a:cubicBezTo>
                    <a:moveTo>
                      <a:pt x="21600" y="7649"/>
                    </a:moveTo>
                    <a:cubicBezTo>
                      <a:pt x="21423" y="8256"/>
                      <a:pt x="21153" y="8794"/>
                      <a:pt x="20811" y="9222"/>
                    </a:cubicBezTo>
                    <a:moveTo>
                      <a:pt x="19707" y="1814"/>
                    </a:moveTo>
                    <a:cubicBezTo>
                      <a:pt x="19737" y="2059"/>
                      <a:pt x="19751" y="2307"/>
                      <a:pt x="19749" y="2556"/>
                    </a:cubicBezTo>
                    <a:moveTo>
                      <a:pt x="14668" y="947"/>
                    </a:moveTo>
                    <a:cubicBezTo>
                      <a:pt x="14771" y="605"/>
                      <a:pt x="14907" y="286"/>
                      <a:pt x="15073" y="0"/>
                    </a:cubicBezTo>
                    <a:moveTo>
                      <a:pt x="10888" y="1399"/>
                    </a:moveTo>
                    <a:cubicBezTo>
                      <a:pt x="10930" y="1115"/>
                      <a:pt x="10996" y="841"/>
                      <a:pt x="11084" y="582"/>
                    </a:cubicBezTo>
                    <a:moveTo>
                      <a:pt x="6452" y="1676"/>
                    </a:moveTo>
                    <a:cubicBezTo>
                      <a:pt x="6709" y="1897"/>
                      <a:pt x="6947" y="2163"/>
                      <a:pt x="7160" y="2469"/>
                    </a:cubicBezTo>
                    <a:moveTo>
                      <a:pt x="1072" y="7905"/>
                    </a:moveTo>
                    <a:cubicBezTo>
                      <a:pt x="1016" y="7632"/>
                      <a:pt x="974" y="7353"/>
                      <a:pt x="948" y="7071"/>
                    </a:cubicBezTo>
                  </a:path>
                </a:pathLst>
              </a:custGeom>
              <a:noFill/>
              <a:ln w="25400">
                <a:solidFill>
                  <a:srgbClr val="395E89"/>
                </a:solidFill>
                <a:round/>
                <a:headEnd/>
                <a:tailEnd/>
              </a:ln>
            </p:spPr>
            <p:txBody>
              <a:bodyPr lIns="0" tIns="0" rIns="0" bIns="0"/>
              <a:lstStyle/>
              <a:p>
                <a:endParaRPr lang="zh-TW" altLang="en-US"/>
              </a:p>
            </p:txBody>
          </p:sp>
          <p:sp>
            <p:nvSpPr>
              <p:cNvPr id="52409" name="Rectangle 291"/>
              <p:cNvSpPr>
                <a:spLocks/>
              </p:cNvSpPr>
              <p:nvPr/>
            </p:nvSpPr>
            <p:spPr bwMode="auto">
              <a:xfrm>
                <a:off x="-23" y="0"/>
                <a:ext cx="787" cy="352"/>
              </a:xfrm>
              <a:prstGeom prst="rect">
                <a:avLst/>
              </a:prstGeom>
              <a:noFill/>
              <a:ln w="12700">
                <a:noFill/>
                <a:miter lim="800000"/>
                <a:headEnd/>
                <a:tailEnd/>
              </a:ln>
            </p:spPr>
            <p:txBody>
              <a:bodyPr lIns="38100" tIns="38100" rIns="78740" bIns="38100" anchor="ctr"/>
              <a:lstStyle/>
              <a:p>
                <a:pPr marL="1588" algn="ctr"/>
                <a:r>
                  <a:rPr kumimoji="0" lang="en-US" altLang="zh-TW" sz="1600">
                    <a:solidFill>
                      <a:srgbClr val="FFFFFF"/>
                    </a:solidFill>
                    <a:latin typeface="Tahoma" pitchFamily="34" charset="0"/>
                    <a:cs typeface="Tahoma" pitchFamily="34" charset="0"/>
                    <a:sym typeface="Tahoma" pitchFamily="34" charset="0"/>
                  </a:rPr>
                  <a:t>NORDUnet</a:t>
                </a:r>
              </a:p>
            </p:txBody>
          </p:sp>
        </p:grpSp>
        <p:grpSp>
          <p:nvGrpSpPr>
            <p:cNvPr id="16" name="Group 292"/>
            <p:cNvGrpSpPr>
              <a:grpSpLocks/>
            </p:cNvGrpSpPr>
            <p:nvPr/>
          </p:nvGrpSpPr>
          <p:grpSpPr bwMode="auto">
            <a:xfrm>
              <a:off x="4787900" y="692150"/>
              <a:ext cx="1144588" cy="606425"/>
              <a:chOff x="0" y="0"/>
              <a:chExt cx="720" cy="382"/>
            </a:xfrm>
          </p:grpSpPr>
          <p:sp>
            <p:nvSpPr>
              <p:cNvPr id="52404" name="AutoShape 293"/>
              <p:cNvSpPr>
                <a:spLocks/>
              </p:cNvSpPr>
              <p:nvPr/>
            </p:nvSpPr>
            <p:spPr bwMode="auto">
              <a:xfrm>
                <a:off x="0" y="26"/>
                <a:ext cx="720" cy="315"/>
              </a:xfrm>
              <a:custGeom>
                <a:avLst/>
                <a:gdLst>
                  <a:gd name="T0" fmla="*/ 0 w 20879"/>
                  <a:gd name="T1" fmla="*/ 0 h 20683"/>
                  <a:gd name="T2" fmla="*/ 0 w 20879"/>
                  <a:gd name="T3" fmla="*/ 0 h 20683"/>
                  <a:gd name="T4" fmla="*/ 0 w 20879"/>
                  <a:gd name="T5" fmla="*/ 0 h 20683"/>
                  <a:gd name="T6" fmla="*/ 0 w 20879"/>
                  <a:gd name="T7" fmla="*/ 0 h 20683"/>
                  <a:gd name="T8" fmla="*/ 0 w 20879"/>
                  <a:gd name="T9" fmla="*/ 0 h 20683"/>
                  <a:gd name="T10" fmla="*/ 0 w 20879"/>
                  <a:gd name="T11" fmla="*/ 0 h 20683"/>
                  <a:gd name="T12" fmla="*/ 0 w 20879"/>
                  <a:gd name="T13" fmla="*/ 0 h 20683"/>
                  <a:gd name="T14" fmla="*/ 0 w 20879"/>
                  <a:gd name="T15" fmla="*/ 0 h 20683"/>
                  <a:gd name="T16" fmla="*/ 0 w 20879"/>
                  <a:gd name="T17" fmla="*/ 0 h 20683"/>
                  <a:gd name="T18" fmla="*/ 0 w 20879"/>
                  <a:gd name="T19" fmla="*/ 0 h 20683"/>
                  <a:gd name="T20" fmla="*/ 0 w 20879"/>
                  <a:gd name="T21" fmla="*/ 0 h 20683"/>
                  <a:gd name="T22" fmla="*/ 0 w 20879"/>
                  <a:gd name="T23" fmla="*/ 0 h 20683"/>
                  <a:gd name="T24" fmla="*/ 0 w 20879"/>
                  <a:gd name="T25" fmla="*/ 0 h 20683"/>
                  <a:gd name="T26" fmla="*/ 0 w 20879"/>
                  <a:gd name="T27" fmla="*/ 0 h 20683"/>
                  <a:gd name="T28" fmla="*/ 0 w 20879"/>
                  <a:gd name="T29" fmla="*/ 0 h 20683"/>
                  <a:gd name="T30" fmla="*/ 0 w 20879"/>
                  <a:gd name="T31" fmla="*/ 0 h 20683"/>
                  <a:gd name="T32" fmla="*/ 0 w 20879"/>
                  <a:gd name="T33" fmla="*/ 0 h 20683"/>
                  <a:gd name="T34" fmla="*/ 0 w 20879"/>
                  <a:gd name="T35" fmla="*/ 0 h 20683"/>
                  <a:gd name="T36" fmla="*/ 0 w 20879"/>
                  <a:gd name="T37" fmla="*/ 0 h 20683"/>
                  <a:gd name="T38" fmla="*/ 0 w 20879"/>
                  <a:gd name="T39" fmla="*/ 0 h 20683"/>
                  <a:gd name="T40" fmla="*/ 0 w 20879"/>
                  <a:gd name="T41" fmla="*/ 0 h 20683"/>
                  <a:gd name="T42" fmla="*/ 0 w 20879"/>
                  <a:gd name="T43" fmla="*/ 0 h 20683"/>
                  <a:gd name="T44" fmla="*/ 0 w 20879"/>
                  <a:gd name="T45" fmla="*/ 0 h 20683"/>
                  <a:gd name="T46" fmla="*/ 0 w 20879"/>
                  <a:gd name="T47" fmla="*/ 0 h 20683"/>
                  <a:gd name="T48" fmla="*/ 0 w 20879"/>
                  <a:gd name="T49" fmla="*/ 0 h 2068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0879"/>
                  <a:gd name="T76" fmla="*/ 0 h 20683"/>
                  <a:gd name="T77" fmla="*/ 20879 w 20879"/>
                  <a:gd name="T78" fmla="*/ 20683 h 2068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0879" h="20683">
                    <a:moveTo>
                      <a:pt x="1901" y="6809"/>
                    </a:moveTo>
                    <a:cubicBezTo>
                      <a:pt x="1658" y="4403"/>
                      <a:pt x="2907" y="2186"/>
                      <a:pt x="4691" y="1859"/>
                    </a:cubicBezTo>
                    <a:cubicBezTo>
                      <a:pt x="5414" y="1726"/>
                      <a:pt x="6149" y="1925"/>
                      <a:pt x="6778" y="2422"/>
                    </a:cubicBezTo>
                    <a:cubicBezTo>
                      <a:pt x="7445" y="726"/>
                      <a:pt x="9003" y="81"/>
                      <a:pt x="10259" y="982"/>
                    </a:cubicBezTo>
                    <a:cubicBezTo>
                      <a:pt x="10478" y="1140"/>
                      <a:pt x="10680" y="1340"/>
                      <a:pt x="10857" y="1575"/>
                    </a:cubicBezTo>
                    <a:cubicBezTo>
                      <a:pt x="11377" y="169"/>
                      <a:pt x="12642" y="-402"/>
                      <a:pt x="13683" y="299"/>
                    </a:cubicBezTo>
                    <a:cubicBezTo>
                      <a:pt x="13971" y="493"/>
                      <a:pt x="14222" y="774"/>
                      <a:pt x="14418" y="1120"/>
                    </a:cubicBezTo>
                    <a:cubicBezTo>
                      <a:pt x="15255" y="-210"/>
                      <a:pt x="16734" y="-374"/>
                      <a:pt x="17722" y="753"/>
                    </a:cubicBezTo>
                    <a:cubicBezTo>
                      <a:pt x="18137" y="1227"/>
                      <a:pt x="18417" y="1880"/>
                      <a:pt x="18513" y="2601"/>
                    </a:cubicBezTo>
                    <a:cubicBezTo>
                      <a:pt x="19885" y="3106"/>
                      <a:pt x="20694" y="5019"/>
                      <a:pt x="20321" y="6874"/>
                    </a:cubicBezTo>
                    <a:cubicBezTo>
                      <a:pt x="20289" y="7030"/>
                      <a:pt x="20250" y="7182"/>
                      <a:pt x="20203" y="7331"/>
                    </a:cubicBezTo>
                    <a:cubicBezTo>
                      <a:pt x="21303" y="9264"/>
                      <a:pt x="21034" y="12033"/>
                      <a:pt x="19601" y="13518"/>
                    </a:cubicBezTo>
                    <a:cubicBezTo>
                      <a:pt x="19155" y="13980"/>
                      <a:pt x="18629" y="14279"/>
                      <a:pt x="18072" y="14386"/>
                    </a:cubicBezTo>
                    <a:cubicBezTo>
                      <a:pt x="18060" y="16465"/>
                      <a:pt x="16800" y="18137"/>
                      <a:pt x="15258" y="18121"/>
                    </a:cubicBezTo>
                    <a:cubicBezTo>
                      <a:pt x="14743" y="18115"/>
                      <a:pt x="14238" y="17917"/>
                      <a:pt x="13801" y="17550"/>
                    </a:cubicBezTo>
                    <a:cubicBezTo>
                      <a:pt x="13280" y="19881"/>
                      <a:pt x="11460" y="21198"/>
                      <a:pt x="9738" y="20492"/>
                    </a:cubicBezTo>
                    <a:cubicBezTo>
                      <a:pt x="9016" y="20196"/>
                      <a:pt x="8392" y="19571"/>
                      <a:pt x="7973" y="18722"/>
                    </a:cubicBezTo>
                    <a:cubicBezTo>
                      <a:pt x="6209" y="20158"/>
                      <a:pt x="3920" y="19386"/>
                      <a:pt x="2859" y="16998"/>
                    </a:cubicBezTo>
                    <a:cubicBezTo>
                      <a:pt x="2846" y="16968"/>
                      <a:pt x="2833" y="16937"/>
                      <a:pt x="2820" y="16907"/>
                    </a:cubicBezTo>
                    <a:cubicBezTo>
                      <a:pt x="1666" y="17089"/>
                      <a:pt x="620" y="15978"/>
                      <a:pt x="485" y="14424"/>
                    </a:cubicBezTo>
                    <a:cubicBezTo>
                      <a:pt x="412" y="13596"/>
                      <a:pt x="615" y="12767"/>
                      <a:pt x="1038" y="12159"/>
                    </a:cubicBezTo>
                    <a:cubicBezTo>
                      <a:pt x="39" y="11365"/>
                      <a:pt x="-297" y="9622"/>
                      <a:pt x="288" y="8266"/>
                    </a:cubicBezTo>
                    <a:cubicBezTo>
                      <a:pt x="626" y="7484"/>
                      <a:pt x="1218" y="6967"/>
                      <a:pt x="1883" y="6874"/>
                    </a:cubicBezTo>
                    <a:lnTo>
                      <a:pt x="1901" y="6809"/>
                    </a:lnTo>
                    <a:close/>
                    <a:moveTo>
                      <a:pt x="1901" y="6809"/>
                    </a:moveTo>
                  </a:path>
                </a:pathLst>
              </a:custGeom>
              <a:solidFill>
                <a:srgbClr val="4F81BD"/>
              </a:solidFill>
              <a:ln w="25400">
                <a:solidFill>
                  <a:srgbClr val="395E89"/>
                </a:solidFill>
                <a:round/>
                <a:headEnd/>
                <a:tailEnd/>
              </a:ln>
            </p:spPr>
            <p:txBody>
              <a:bodyPr lIns="0" tIns="0" rIns="0" bIns="0"/>
              <a:lstStyle/>
              <a:p>
                <a:endParaRPr lang="zh-TW" altLang="en-US"/>
              </a:p>
            </p:txBody>
          </p:sp>
          <p:sp>
            <p:nvSpPr>
              <p:cNvPr id="52405" name="AutoShape 294"/>
              <p:cNvSpPr>
                <a:spLocks/>
              </p:cNvSpPr>
              <p:nvPr/>
            </p:nvSpPr>
            <p:spPr bwMode="auto">
              <a:xfrm>
                <a:off x="36" y="42"/>
                <a:ext cx="661" cy="26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1600"/>
                  <a:gd name="T67" fmla="*/ 0 h 21600"/>
                  <a:gd name="T68" fmla="*/ 21600 w 21600"/>
                  <a:gd name="T69" fmla="*/ 21600 h 2160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1600" h="21600">
                    <a:moveTo>
                      <a:pt x="1380" y="14010"/>
                    </a:moveTo>
                    <a:cubicBezTo>
                      <a:pt x="899" y="14066"/>
                      <a:pt x="417" y="13902"/>
                      <a:pt x="0" y="13542"/>
                    </a:cubicBezTo>
                    <a:moveTo>
                      <a:pt x="2598" y="19137"/>
                    </a:moveTo>
                    <a:cubicBezTo>
                      <a:pt x="2405" y="19250"/>
                      <a:pt x="2202" y="19325"/>
                      <a:pt x="1994" y="19361"/>
                    </a:cubicBezTo>
                    <a:moveTo>
                      <a:pt x="7802" y="21600"/>
                    </a:moveTo>
                    <a:cubicBezTo>
                      <a:pt x="7657" y="21279"/>
                      <a:pt x="7535" y="20936"/>
                      <a:pt x="7438" y="20577"/>
                    </a:cubicBezTo>
                    <a:moveTo>
                      <a:pt x="14532" y="19050"/>
                    </a:moveTo>
                    <a:cubicBezTo>
                      <a:pt x="14510" y="19430"/>
                      <a:pt x="14462" y="19806"/>
                      <a:pt x="14386" y="20172"/>
                    </a:cubicBezTo>
                    <a:moveTo>
                      <a:pt x="17421" y="12116"/>
                    </a:moveTo>
                    <a:cubicBezTo>
                      <a:pt x="18513" y="12896"/>
                      <a:pt x="19202" y="14528"/>
                      <a:pt x="19193" y="16310"/>
                    </a:cubicBezTo>
                    <a:moveTo>
                      <a:pt x="21600" y="7649"/>
                    </a:moveTo>
                    <a:cubicBezTo>
                      <a:pt x="21423" y="8256"/>
                      <a:pt x="21153" y="8794"/>
                      <a:pt x="20811" y="9222"/>
                    </a:cubicBezTo>
                    <a:moveTo>
                      <a:pt x="19707" y="1814"/>
                    </a:moveTo>
                    <a:cubicBezTo>
                      <a:pt x="19737" y="2059"/>
                      <a:pt x="19751" y="2307"/>
                      <a:pt x="19749" y="2556"/>
                    </a:cubicBezTo>
                    <a:moveTo>
                      <a:pt x="14668" y="947"/>
                    </a:moveTo>
                    <a:cubicBezTo>
                      <a:pt x="14771" y="605"/>
                      <a:pt x="14907" y="286"/>
                      <a:pt x="15073" y="0"/>
                    </a:cubicBezTo>
                    <a:moveTo>
                      <a:pt x="10888" y="1399"/>
                    </a:moveTo>
                    <a:cubicBezTo>
                      <a:pt x="10930" y="1115"/>
                      <a:pt x="10996" y="841"/>
                      <a:pt x="11084" y="582"/>
                    </a:cubicBezTo>
                    <a:moveTo>
                      <a:pt x="6452" y="1676"/>
                    </a:moveTo>
                    <a:cubicBezTo>
                      <a:pt x="6709" y="1897"/>
                      <a:pt x="6947" y="2163"/>
                      <a:pt x="7160" y="2469"/>
                    </a:cubicBezTo>
                    <a:moveTo>
                      <a:pt x="1072" y="7905"/>
                    </a:moveTo>
                    <a:cubicBezTo>
                      <a:pt x="1016" y="7632"/>
                      <a:pt x="974" y="7353"/>
                      <a:pt x="948" y="7071"/>
                    </a:cubicBezTo>
                  </a:path>
                </a:pathLst>
              </a:custGeom>
              <a:noFill/>
              <a:ln w="25400">
                <a:solidFill>
                  <a:srgbClr val="395E89"/>
                </a:solidFill>
                <a:round/>
                <a:headEnd/>
                <a:tailEnd/>
              </a:ln>
            </p:spPr>
            <p:txBody>
              <a:bodyPr lIns="0" tIns="0" rIns="0" bIns="0"/>
              <a:lstStyle/>
              <a:p>
                <a:endParaRPr lang="zh-TW" altLang="en-US"/>
              </a:p>
            </p:txBody>
          </p:sp>
          <p:sp>
            <p:nvSpPr>
              <p:cNvPr id="52406" name="Rectangle 295"/>
              <p:cNvSpPr>
                <a:spLocks/>
              </p:cNvSpPr>
              <p:nvPr/>
            </p:nvSpPr>
            <p:spPr bwMode="auto">
              <a:xfrm>
                <a:off x="99" y="0"/>
                <a:ext cx="599" cy="382"/>
              </a:xfrm>
              <a:prstGeom prst="rect">
                <a:avLst/>
              </a:prstGeom>
              <a:noFill/>
              <a:ln w="12700">
                <a:noFill/>
                <a:miter lim="800000"/>
                <a:headEnd/>
                <a:tailEnd/>
              </a:ln>
            </p:spPr>
            <p:txBody>
              <a:bodyPr lIns="38100" tIns="38100" rIns="78740" bIns="38100" anchor="ctr"/>
              <a:lstStyle/>
              <a:p>
                <a:pPr marL="1588" algn="ctr"/>
                <a:r>
                  <a:rPr kumimoji="0" lang="en-US" altLang="zh-TW" sz="1600" b="1">
                    <a:solidFill>
                      <a:srgbClr val="FF0000"/>
                    </a:solidFill>
                    <a:latin typeface="Tahoma" pitchFamily="34" charset="0"/>
                    <a:cs typeface="Tahoma" pitchFamily="34" charset="0"/>
                    <a:sym typeface="Tahoma" pitchFamily="34" charset="0"/>
                  </a:rPr>
                  <a:t>ESNet</a:t>
                </a:r>
              </a:p>
            </p:txBody>
          </p:sp>
        </p:grpSp>
        <p:cxnSp>
          <p:nvCxnSpPr>
            <p:cNvPr id="74801" name="AutoShape 296"/>
            <p:cNvCxnSpPr>
              <a:cxnSpLocks noChangeShapeType="1"/>
            </p:cNvCxnSpPr>
            <p:nvPr/>
          </p:nvCxnSpPr>
          <p:spPr bwMode="auto">
            <a:xfrm flipV="1">
              <a:off x="5003290" y="1196746"/>
              <a:ext cx="144745" cy="1512293"/>
            </a:xfrm>
            <a:prstGeom prst="straightConnector1">
              <a:avLst/>
            </a:prstGeom>
            <a:noFill/>
            <a:ln w="38100">
              <a:solidFill>
                <a:srgbClr val="00B050"/>
              </a:solidFill>
              <a:round/>
              <a:headEnd/>
              <a:tailEnd/>
            </a:ln>
            <a:effectLst>
              <a:outerShdw dist="23000" dir="5400000" algn="ctr" rotWithShape="0">
                <a:schemeClr val="bg2">
                  <a:alpha val="34998"/>
                </a:schemeClr>
              </a:outerShdw>
            </a:effectLst>
          </p:spPr>
        </p:cxnSp>
        <p:cxnSp>
          <p:nvCxnSpPr>
            <p:cNvPr id="74802" name="AutoShape 302"/>
            <p:cNvCxnSpPr>
              <a:cxnSpLocks noChangeShapeType="1"/>
            </p:cNvCxnSpPr>
            <p:nvPr/>
          </p:nvCxnSpPr>
          <p:spPr bwMode="auto">
            <a:xfrm flipV="1">
              <a:off x="6011633" y="2491575"/>
              <a:ext cx="1584074" cy="1729758"/>
            </a:xfrm>
            <a:prstGeom prst="straightConnector1">
              <a:avLst/>
            </a:prstGeom>
            <a:noFill/>
            <a:ln w="38100">
              <a:solidFill>
                <a:srgbClr val="00B050"/>
              </a:solidFill>
              <a:round/>
              <a:headEnd/>
              <a:tailEnd/>
            </a:ln>
            <a:effectLst>
              <a:outerShdw dist="23000" dir="5400000" algn="ctr" rotWithShape="0">
                <a:schemeClr val="bg2">
                  <a:alpha val="34998"/>
                </a:schemeClr>
              </a:outerShdw>
            </a:effectLst>
          </p:spPr>
        </p:cxnSp>
        <p:grpSp>
          <p:nvGrpSpPr>
            <p:cNvPr id="17" name="Group 297"/>
            <p:cNvGrpSpPr>
              <a:grpSpLocks/>
            </p:cNvGrpSpPr>
            <p:nvPr/>
          </p:nvGrpSpPr>
          <p:grpSpPr bwMode="auto">
            <a:xfrm>
              <a:off x="7019925" y="2438400"/>
              <a:ext cx="1360488" cy="558800"/>
              <a:chOff x="0" y="0"/>
              <a:chExt cx="720" cy="352"/>
            </a:xfrm>
          </p:grpSpPr>
          <p:sp>
            <p:nvSpPr>
              <p:cNvPr id="52401" name="AutoShape 298"/>
              <p:cNvSpPr>
                <a:spLocks/>
              </p:cNvSpPr>
              <p:nvPr/>
            </p:nvSpPr>
            <p:spPr bwMode="auto">
              <a:xfrm>
                <a:off x="0" y="26"/>
                <a:ext cx="720" cy="315"/>
              </a:xfrm>
              <a:custGeom>
                <a:avLst/>
                <a:gdLst>
                  <a:gd name="T0" fmla="*/ 0 w 20879"/>
                  <a:gd name="T1" fmla="*/ 0 h 20683"/>
                  <a:gd name="T2" fmla="*/ 0 w 20879"/>
                  <a:gd name="T3" fmla="*/ 0 h 20683"/>
                  <a:gd name="T4" fmla="*/ 0 w 20879"/>
                  <a:gd name="T5" fmla="*/ 0 h 20683"/>
                  <a:gd name="T6" fmla="*/ 0 w 20879"/>
                  <a:gd name="T7" fmla="*/ 0 h 20683"/>
                  <a:gd name="T8" fmla="*/ 0 w 20879"/>
                  <a:gd name="T9" fmla="*/ 0 h 20683"/>
                  <a:gd name="T10" fmla="*/ 0 w 20879"/>
                  <a:gd name="T11" fmla="*/ 0 h 20683"/>
                  <a:gd name="T12" fmla="*/ 0 w 20879"/>
                  <a:gd name="T13" fmla="*/ 0 h 20683"/>
                  <a:gd name="T14" fmla="*/ 0 w 20879"/>
                  <a:gd name="T15" fmla="*/ 0 h 20683"/>
                  <a:gd name="T16" fmla="*/ 0 w 20879"/>
                  <a:gd name="T17" fmla="*/ 0 h 20683"/>
                  <a:gd name="T18" fmla="*/ 0 w 20879"/>
                  <a:gd name="T19" fmla="*/ 0 h 20683"/>
                  <a:gd name="T20" fmla="*/ 0 w 20879"/>
                  <a:gd name="T21" fmla="*/ 0 h 20683"/>
                  <a:gd name="T22" fmla="*/ 0 w 20879"/>
                  <a:gd name="T23" fmla="*/ 0 h 20683"/>
                  <a:gd name="T24" fmla="*/ 0 w 20879"/>
                  <a:gd name="T25" fmla="*/ 0 h 20683"/>
                  <a:gd name="T26" fmla="*/ 0 w 20879"/>
                  <a:gd name="T27" fmla="*/ 0 h 20683"/>
                  <a:gd name="T28" fmla="*/ 0 w 20879"/>
                  <a:gd name="T29" fmla="*/ 0 h 20683"/>
                  <a:gd name="T30" fmla="*/ 0 w 20879"/>
                  <a:gd name="T31" fmla="*/ 0 h 20683"/>
                  <a:gd name="T32" fmla="*/ 0 w 20879"/>
                  <a:gd name="T33" fmla="*/ 0 h 20683"/>
                  <a:gd name="T34" fmla="*/ 0 w 20879"/>
                  <a:gd name="T35" fmla="*/ 0 h 20683"/>
                  <a:gd name="T36" fmla="*/ 0 w 20879"/>
                  <a:gd name="T37" fmla="*/ 0 h 20683"/>
                  <a:gd name="T38" fmla="*/ 0 w 20879"/>
                  <a:gd name="T39" fmla="*/ 0 h 20683"/>
                  <a:gd name="T40" fmla="*/ 0 w 20879"/>
                  <a:gd name="T41" fmla="*/ 0 h 20683"/>
                  <a:gd name="T42" fmla="*/ 0 w 20879"/>
                  <a:gd name="T43" fmla="*/ 0 h 20683"/>
                  <a:gd name="T44" fmla="*/ 0 w 20879"/>
                  <a:gd name="T45" fmla="*/ 0 h 20683"/>
                  <a:gd name="T46" fmla="*/ 0 w 20879"/>
                  <a:gd name="T47" fmla="*/ 0 h 20683"/>
                  <a:gd name="T48" fmla="*/ 0 w 20879"/>
                  <a:gd name="T49" fmla="*/ 0 h 2068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0879"/>
                  <a:gd name="T76" fmla="*/ 0 h 20683"/>
                  <a:gd name="T77" fmla="*/ 20879 w 20879"/>
                  <a:gd name="T78" fmla="*/ 20683 h 2068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0879" h="20683">
                    <a:moveTo>
                      <a:pt x="1901" y="6809"/>
                    </a:moveTo>
                    <a:cubicBezTo>
                      <a:pt x="1658" y="4403"/>
                      <a:pt x="2907" y="2186"/>
                      <a:pt x="4691" y="1859"/>
                    </a:cubicBezTo>
                    <a:cubicBezTo>
                      <a:pt x="5414" y="1726"/>
                      <a:pt x="6149" y="1925"/>
                      <a:pt x="6778" y="2422"/>
                    </a:cubicBezTo>
                    <a:cubicBezTo>
                      <a:pt x="7445" y="726"/>
                      <a:pt x="9003" y="81"/>
                      <a:pt x="10259" y="982"/>
                    </a:cubicBezTo>
                    <a:cubicBezTo>
                      <a:pt x="10478" y="1140"/>
                      <a:pt x="10680" y="1340"/>
                      <a:pt x="10857" y="1575"/>
                    </a:cubicBezTo>
                    <a:cubicBezTo>
                      <a:pt x="11377" y="169"/>
                      <a:pt x="12642" y="-402"/>
                      <a:pt x="13683" y="299"/>
                    </a:cubicBezTo>
                    <a:cubicBezTo>
                      <a:pt x="13971" y="493"/>
                      <a:pt x="14222" y="774"/>
                      <a:pt x="14418" y="1120"/>
                    </a:cubicBezTo>
                    <a:cubicBezTo>
                      <a:pt x="15255" y="-210"/>
                      <a:pt x="16734" y="-374"/>
                      <a:pt x="17722" y="753"/>
                    </a:cubicBezTo>
                    <a:cubicBezTo>
                      <a:pt x="18137" y="1227"/>
                      <a:pt x="18417" y="1880"/>
                      <a:pt x="18513" y="2601"/>
                    </a:cubicBezTo>
                    <a:cubicBezTo>
                      <a:pt x="19885" y="3106"/>
                      <a:pt x="20694" y="5019"/>
                      <a:pt x="20321" y="6874"/>
                    </a:cubicBezTo>
                    <a:cubicBezTo>
                      <a:pt x="20289" y="7030"/>
                      <a:pt x="20250" y="7182"/>
                      <a:pt x="20203" y="7331"/>
                    </a:cubicBezTo>
                    <a:cubicBezTo>
                      <a:pt x="21303" y="9264"/>
                      <a:pt x="21034" y="12033"/>
                      <a:pt x="19601" y="13518"/>
                    </a:cubicBezTo>
                    <a:cubicBezTo>
                      <a:pt x="19155" y="13980"/>
                      <a:pt x="18629" y="14279"/>
                      <a:pt x="18072" y="14386"/>
                    </a:cubicBezTo>
                    <a:cubicBezTo>
                      <a:pt x="18060" y="16465"/>
                      <a:pt x="16800" y="18137"/>
                      <a:pt x="15258" y="18121"/>
                    </a:cubicBezTo>
                    <a:cubicBezTo>
                      <a:pt x="14743" y="18115"/>
                      <a:pt x="14238" y="17917"/>
                      <a:pt x="13801" y="17550"/>
                    </a:cubicBezTo>
                    <a:cubicBezTo>
                      <a:pt x="13280" y="19881"/>
                      <a:pt x="11460" y="21198"/>
                      <a:pt x="9738" y="20492"/>
                    </a:cubicBezTo>
                    <a:cubicBezTo>
                      <a:pt x="9016" y="20196"/>
                      <a:pt x="8392" y="19571"/>
                      <a:pt x="7973" y="18722"/>
                    </a:cubicBezTo>
                    <a:cubicBezTo>
                      <a:pt x="6209" y="20158"/>
                      <a:pt x="3920" y="19386"/>
                      <a:pt x="2859" y="16998"/>
                    </a:cubicBezTo>
                    <a:cubicBezTo>
                      <a:pt x="2846" y="16968"/>
                      <a:pt x="2833" y="16937"/>
                      <a:pt x="2820" y="16907"/>
                    </a:cubicBezTo>
                    <a:cubicBezTo>
                      <a:pt x="1666" y="17089"/>
                      <a:pt x="620" y="15978"/>
                      <a:pt x="485" y="14424"/>
                    </a:cubicBezTo>
                    <a:cubicBezTo>
                      <a:pt x="412" y="13596"/>
                      <a:pt x="615" y="12767"/>
                      <a:pt x="1038" y="12159"/>
                    </a:cubicBezTo>
                    <a:cubicBezTo>
                      <a:pt x="39" y="11365"/>
                      <a:pt x="-297" y="9622"/>
                      <a:pt x="288" y="8266"/>
                    </a:cubicBezTo>
                    <a:cubicBezTo>
                      <a:pt x="626" y="7484"/>
                      <a:pt x="1218" y="6967"/>
                      <a:pt x="1883" y="6874"/>
                    </a:cubicBezTo>
                    <a:lnTo>
                      <a:pt x="1901" y="6809"/>
                    </a:lnTo>
                    <a:close/>
                    <a:moveTo>
                      <a:pt x="1901" y="6809"/>
                    </a:moveTo>
                  </a:path>
                </a:pathLst>
              </a:custGeom>
              <a:solidFill>
                <a:srgbClr val="4F81BD"/>
              </a:solidFill>
              <a:ln w="25400">
                <a:solidFill>
                  <a:srgbClr val="395E89"/>
                </a:solidFill>
                <a:round/>
                <a:headEnd/>
                <a:tailEnd/>
              </a:ln>
            </p:spPr>
            <p:txBody>
              <a:bodyPr lIns="0" tIns="0" rIns="0" bIns="0"/>
              <a:lstStyle/>
              <a:p>
                <a:endParaRPr lang="zh-TW" altLang="en-US"/>
              </a:p>
            </p:txBody>
          </p:sp>
          <p:sp>
            <p:nvSpPr>
              <p:cNvPr id="52402" name="AutoShape 299"/>
              <p:cNvSpPr>
                <a:spLocks/>
              </p:cNvSpPr>
              <p:nvPr/>
            </p:nvSpPr>
            <p:spPr bwMode="auto">
              <a:xfrm>
                <a:off x="36" y="42"/>
                <a:ext cx="661" cy="26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1600"/>
                  <a:gd name="T67" fmla="*/ 0 h 21600"/>
                  <a:gd name="T68" fmla="*/ 21600 w 21600"/>
                  <a:gd name="T69" fmla="*/ 21600 h 2160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1600" h="21600">
                    <a:moveTo>
                      <a:pt x="1380" y="14010"/>
                    </a:moveTo>
                    <a:cubicBezTo>
                      <a:pt x="899" y="14066"/>
                      <a:pt x="417" y="13902"/>
                      <a:pt x="0" y="13542"/>
                    </a:cubicBezTo>
                    <a:moveTo>
                      <a:pt x="2598" y="19137"/>
                    </a:moveTo>
                    <a:cubicBezTo>
                      <a:pt x="2405" y="19250"/>
                      <a:pt x="2202" y="19325"/>
                      <a:pt x="1994" y="19361"/>
                    </a:cubicBezTo>
                    <a:moveTo>
                      <a:pt x="7802" y="21600"/>
                    </a:moveTo>
                    <a:cubicBezTo>
                      <a:pt x="7657" y="21279"/>
                      <a:pt x="7535" y="20936"/>
                      <a:pt x="7438" y="20577"/>
                    </a:cubicBezTo>
                    <a:moveTo>
                      <a:pt x="14532" y="19050"/>
                    </a:moveTo>
                    <a:cubicBezTo>
                      <a:pt x="14510" y="19430"/>
                      <a:pt x="14462" y="19806"/>
                      <a:pt x="14386" y="20172"/>
                    </a:cubicBezTo>
                    <a:moveTo>
                      <a:pt x="17421" y="12116"/>
                    </a:moveTo>
                    <a:cubicBezTo>
                      <a:pt x="18513" y="12896"/>
                      <a:pt x="19202" y="14528"/>
                      <a:pt x="19193" y="16310"/>
                    </a:cubicBezTo>
                    <a:moveTo>
                      <a:pt x="21600" y="7649"/>
                    </a:moveTo>
                    <a:cubicBezTo>
                      <a:pt x="21423" y="8256"/>
                      <a:pt x="21153" y="8794"/>
                      <a:pt x="20811" y="9222"/>
                    </a:cubicBezTo>
                    <a:moveTo>
                      <a:pt x="19707" y="1814"/>
                    </a:moveTo>
                    <a:cubicBezTo>
                      <a:pt x="19737" y="2059"/>
                      <a:pt x="19751" y="2307"/>
                      <a:pt x="19749" y="2556"/>
                    </a:cubicBezTo>
                    <a:moveTo>
                      <a:pt x="14668" y="947"/>
                    </a:moveTo>
                    <a:cubicBezTo>
                      <a:pt x="14771" y="605"/>
                      <a:pt x="14907" y="286"/>
                      <a:pt x="15073" y="0"/>
                    </a:cubicBezTo>
                    <a:moveTo>
                      <a:pt x="10888" y="1399"/>
                    </a:moveTo>
                    <a:cubicBezTo>
                      <a:pt x="10930" y="1115"/>
                      <a:pt x="10996" y="841"/>
                      <a:pt x="11084" y="582"/>
                    </a:cubicBezTo>
                    <a:moveTo>
                      <a:pt x="6452" y="1676"/>
                    </a:moveTo>
                    <a:cubicBezTo>
                      <a:pt x="6709" y="1897"/>
                      <a:pt x="6947" y="2163"/>
                      <a:pt x="7160" y="2469"/>
                    </a:cubicBezTo>
                    <a:moveTo>
                      <a:pt x="1072" y="7905"/>
                    </a:moveTo>
                    <a:cubicBezTo>
                      <a:pt x="1016" y="7632"/>
                      <a:pt x="974" y="7353"/>
                      <a:pt x="948" y="7071"/>
                    </a:cubicBezTo>
                  </a:path>
                </a:pathLst>
              </a:custGeom>
              <a:noFill/>
              <a:ln w="25400">
                <a:solidFill>
                  <a:srgbClr val="395E89"/>
                </a:solidFill>
                <a:round/>
                <a:headEnd/>
                <a:tailEnd/>
              </a:ln>
            </p:spPr>
            <p:txBody>
              <a:bodyPr lIns="0" tIns="0" rIns="0" bIns="0"/>
              <a:lstStyle/>
              <a:p>
                <a:endParaRPr lang="zh-TW" altLang="en-US"/>
              </a:p>
            </p:txBody>
          </p:sp>
          <p:sp>
            <p:nvSpPr>
              <p:cNvPr id="52403" name="Rectangle 300"/>
              <p:cNvSpPr>
                <a:spLocks/>
              </p:cNvSpPr>
              <p:nvPr/>
            </p:nvSpPr>
            <p:spPr bwMode="auto">
              <a:xfrm>
                <a:off x="99" y="0"/>
                <a:ext cx="538" cy="352"/>
              </a:xfrm>
              <a:prstGeom prst="rect">
                <a:avLst/>
              </a:prstGeom>
              <a:noFill/>
              <a:ln w="12700">
                <a:noFill/>
                <a:miter lim="800000"/>
                <a:headEnd/>
                <a:tailEnd/>
              </a:ln>
            </p:spPr>
            <p:txBody>
              <a:bodyPr lIns="38100" tIns="38100" rIns="78740" bIns="38100" anchor="ctr"/>
              <a:lstStyle/>
              <a:p>
                <a:pPr marL="1588" algn="ctr"/>
                <a:r>
                  <a:rPr kumimoji="0" lang="en-US" altLang="zh-TW" sz="1600" b="1">
                    <a:solidFill>
                      <a:srgbClr val="FF0000"/>
                    </a:solidFill>
                    <a:latin typeface="Tahoma" pitchFamily="34" charset="0"/>
                    <a:cs typeface="Tahoma" pitchFamily="34" charset="0"/>
                    <a:sym typeface="Tahoma" pitchFamily="34" charset="0"/>
                  </a:rPr>
                  <a:t>LHCONE</a:t>
                </a:r>
              </a:p>
            </p:txBody>
          </p:sp>
        </p:grpSp>
        <p:sp>
          <p:nvSpPr>
            <p:cNvPr id="52277" name="Rectangle 303"/>
            <p:cNvSpPr>
              <a:spLocks/>
            </p:cNvSpPr>
            <p:nvPr/>
          </p:nvSpPr>
          <p:spPr bwMode="auto">
            <a:xfrm>
              <a:off x="6443663" y="4941888"/>
              <a:ext cx="547687" cy="225290"/>
            </a:xfrm>
            <a:prstGeom prst="rect">
              <a:avLst/>
            </a:prstGeom>
            <a:noFill/>
            <a:ln w="12700">
              <a:noFill/>
              <a:miter lim="800000"/>
              <a:headEnd/>
              <a:tailEnd/>
            </a:ln>
          </p:spPr>
          <p:txBody>
            <a:bodyPr lIns="0" tIns="0" rIns="40639" bIns="0">
              <a:spAutoFit/>
            </a:bodyPr>
            <a:lstStyle/>
            <a:p>
              <a:pPr marL="39688"/>
              <a:r>
                <a:rPr kumimoji="0" lang="en-US" altLang="zh-TW" sz="1400" b="1">
                  <a:solidFill>
                    <a:srgbClr val="000080"/>
                  </a:solidFill>
                  <a:latin typeface="Tahoma" pitchFamily="34" charset="0"/>
                  <a:cs typeface="Tahoma" pitchFamily="34" charset="0"/>
                  <a:sym typeface="Tahoma" pitchFamily="34" charset="0"/>
                </a:rPr>
                <a:t>GE</a:t>
              </a:r>
            </a:p>
          </p:txBody>
        </p:sp>
        <p:sp>
          <p:nvSpPr>
            <p:cNvPr id="52278" name="Rectangle 304"/>
            <p:cNvSpPr>
              <a:spLocks/>
            </p:cNvSpPr>
            <p:nvPr/>
          </p:nvSpPr>
          <p:spPr bwMode="auto">
            <a:xfrm>
              <a:off x="6804025" y="4797426"/>
              <a:ext cx="459801" cy="225290"/>
            </a:xfrm>
            <a:prstGeom prst="rect">
              <a:avLst/>
            </a:prstGeom>
            <a:noFill/>
            <a:ln w="12700">
              <a:noFill/>
              <a:miter lim="800000"/>
              <a:headEnd/>
              <a:tailEnd/>
            </a:ln>
          </p:spPr>
          <p:txBody>
            <a:bodyPr lIns="0" tIns="0" rIns="40639" bIns="0">
              <a:spAutoFit/>
            </a:bodyPr>
            <a:lstStyle/>
            <a:p>
              <a:pPr marL="39688"/>
              <a:r>
                <a:rPr kumimoji="0" lang="en-US" altLang="zh-TW" sz="1400" b="1">
                  <a:solidFill>
                    <a:srgbClr val="000080"/>
                  </a:solidFill>
                  <a:latin typeface="Tahoma" pitchFamily="34" charset="0"/>
                  <a:cs typeface="Tahoma" pitchFamily="34" charset="0"/>
                  <a:sym typeface="Tahoma" pitchFamily="34" charset="0"/>
                </a:rPr>
                <a:t>GE</a:t>
              </a:r>
            </a:p>
          </p:txBody>
        </p:sp>
        <p:sp>
          <p:nvSpPr>
            <p:cNvPr id="52279" name="Rectangle 305"/>
            <p:cNvSpPr>
              <a:spLocks/>
            </p:cNvSpPr>
            <p:nvPr/>
          </p:nvSpPr>
          <p:spPr bwMode="auto">
            <a:xfrm>
              <a:off x="6948488" y="4437063"/>
              <a:ext cx="793742" cy="225288"/>
            </a:xfrm>
            <a:prstGeom prst="rect">
              <a:avLst/>
            </a:prstGeom>
            <a:noFill/>
            <a:ln w="12700">
              <a:noFill/>
              <a:miter lim="800000"/>
              <a:headEnd/>
              <a:tailEnd/>
            </a:ln>
          </p:spPr>
          <p:txBody>
            <a:bodyPr lIns="0" tIns="0" rIns="40639" bIns="0">
              <a:spAutoFit/>
            </a:bodyPr>
            <a:lstStyle/>
            <a:p>
              <a:pPr marL="39688"/>
              <a:r>
                <a:rPr kumimoji="0" lang="en-US" altLang="zh-TW" sz="1400" b="1">
                  <a:solidFill>
                    <a:srgbClr val="000080"/>
                  </a:solidFill>
                  <a:latin typeface="Tahoma" pitchFamily="34" charset="0"/>
                  <a:cs typeface="Tahoma" pitchFamily="34" charset="0"/>
                  <a:sym typeface="Tahoma" pitchFamily="34" charset="0"/>
                </a:rPr>
                <a:t>GE*2</a:t>
              </a:r>
            </a:p>
          </p:txBody>
        </p:sp>
        <p:sp>
          <p:nvSpPr>
            <p:cNvPr id="52280" name="Rectangle 307"/>
            <p:cNvSpPr>
              <a:spLocks/>
            </p:cNvSpPr>
            <p:nvPr/>
          </p:nvSpPr>
          <p:spPr bwMode="auto">
            <a:xfrm>
              <a:off x="5364162" y="1844824"/>
              <a:ext cx="679747" cy="225290"/>
            </a:xfrm>
            <a:prstGeom prst="rect">
              <a:avLst/>
            </a:prstGeom>
            <a:noFill/>
            <a:ln w="12700">
              <a:noFill/>
              <a:miter lim="800000"/>
              <a:headEnd/>
              <a:tailEnd/>
            </a:ln>
          </p:spPr>
          <p:txBody>
            <a:bodyPr lIns="0" tIns="0" rIns="40639" bIns="0">
              <a:spAutoFit/>
            </a:bodyPr>
            <a:lstStyle/>
            <a:p>
              <a:pPr marL="39688"/>
              <a:r>
                <a:rPr kumimoji="0" lang="en-US" altLang="zh-TW" sz="1400" b="1">
                  <a:solidFill>
                    <a:srgbClr val="000080"/>
                  </a:solidFill>
                  <a:latin typeface="Tahoma" pitchFamily="34" charset="0"/>
                  <a:cs typeface="Tahoma" pitchFamily="34" charset="0"/>
                  <a:sym typeface="Tahoma" pitchFamily="34" charset="0"/>
                </a:rPr>
                <a:t>10G</a:t>
              </a:r>
            </a:p>
          </p:txBody>
        </p:sp>
        <p:sp>
          <p:nvSpPr>
            <p:cNvPr id="52281" name="Rectangle 308"/>
            <p:cNvSpPr>
              <a:spLocks/>
            </p:cNvSpPr>
            <p:nvPr/>
          </p:nvSpPr>
          <p:spPr bwMode="auto">
            <a:xfrm>
              <a:off x="6443662" y="3141663"/>
              <a:ext cx="752375" cy="225290"/>
            </a:xfrm>
            <a:prstGeom prst="rect">
              <a:avLst/>
            </a:prstGeom>
            <a:noFill/>
            <a:ln w="12700">
              <a:noFill/>
              <a:miter lim="800000"/>
              <a:headEnd/>
              <a:tailEnd/>
            </a:ln>
          </p:spPr>
          <p:txBody>
            <a:bodyPr lIns="0" tIns="0" rIns="40639" bIns="0">
              <a:spAutoFit/>
            </a:bodyPr>
            <a:lstStyle/>
            <a:p>
              <a:pPr marL="39688"/>
              <a:r>
                <a:rPr kumimoji="0" lang="en-US" altLang="zh-TW" sz="1400" b="1">
                  <a:solidFill>
                    <a:srgbClr val="000080"/>
                  </a:solidFill>
                  <a:latin typeface="Tahoma" pitchFamily="34" charset="0"/>
                  <a:cs typeface="Tahoma" pitchFamily="34" charset="0"/>
                  <a:sym typeface="Tahoma" pitchFamily="34" charset="0"/>
                </a:rPr>
                <a:t>10G</a:t>
              </a:r>
            </a:p>
          </p:txBody>
        </p:sp>
        <p:sp>
          <p:nvSpPr>
            <p:cNvPr id="52282" name="Rectangle 309"/>
            <p:cNvSpPr>
              <a:spLocks/>
            </p:cNvSpPr>
            <p:nvPr/>
          </p:nvSpPr>
          <p:spPr bwMode="auto">
            <a:xfrm>
              <a:off x="4755626" y="2202686"/>
              <a:ext cx="811477" cy="225290"/>
            </a:xfrm>
            <a:prstGeom prst="rect">
              <a:avLst/>
            </a:prstGeom>
            <a:noFill/>
            <a:ln w="12700">
              <a:noFill/>
              <a:miter lim="800000"/>
              <a:headEnd/>
              <a:tailEnd/>
            </a:ln>
          </p:spPr>
          <p:txBody>
            <a:bodyPr lIns="0" tIns="0" rIns="40639" bIns="0">
              <a:spAutoFit/>
            </a:bodyPr>
            <a:lstStyle/>
            <a:p>
              <a:pPr marL="39688"/>
              <a:r>
                <a:rPr kumimoji="0" lang="en-US" altLang="zh-TW" sz="1400" b="1">
                  <a:solidFill>
                    <a:srgbClr val="000080"/>
                  </a:solidFill>
                  <a:latin typeface="Tahoma" pitchFamily="34" charset="0"/>
                  <a:cs typeface="Tahoma" pitchFamily="34" charset="0"/>
                  <a:sym typeface="Tahoma" pitchFamily="34" charset="0"/>
                </a:rPr>
                <a:t>GE*2</a:t>
              </a:r>
            </a:p>
          </p:txBody>
        </p:sp>
        <p:grpSp>
          <p:nvGrpSpPr>
            <p:cNvPr id="18" name="Group 310"/>
            <p:cNvGrpSpPr>
              <a:grpSpLocks/>
            </p:cNvGrpSpPr>
            <p:nvPr/>
          </p:nvGrpSpPr>
          <p:grpSpPr bwMode="auto">
            <a:xfrm>
              <a:off x="6877050" y="5949950"/>
              <a:ext cx="792163" cy="347563"/>
              <a:chOff x="0" y="0"/>
              <a:chExt cx="720" cy="341"/>
            </a:xfrm>
          </p:grpSpPr>
          <p:sp>
            <p:nvSpPr>
              <p:cNvPr id="52398" name="AutoShape 311"/>
              <p:cNvSpPr>
                <a:spLocks/>
              </p:cNvSpPr>
              <p:nvPr/>
            </p:nvSpPr>
            <p:spPr bwMode="auto">
              <a:xfrm>
                <a:off x="0" y="26"/>
                <a:ext cx="720" cy="315"/>
              </a:xfrm>
              <a:custGeom>
                <a:avLst/>
                <a:gdLst>
                  <a:gd name="T0" fmla="*/ 0 w 20879"/>
                  <a:gd name="T1" fmla="*/ 0 h 20683"/>
                  <a:gd name="T2" fmla="*/ 0 w 20879"/>
                  <a:gd name="T3" fmla="*/ 0 h 20683"/>
                  <a:gd name="T4" fmla="*/ 0 w 20879"/>
                  <a:gd name="T5" fmla="*/ 0 h 20683"/>
                  <a:gd name="T6" fmla="*/ 0 w 20879"/>
                  <a:gd name="T7" fmla="*/ 0 h 20683"/>
                  <a:gd name="T8" fmla="*/ 0 w 20879"/>
                  <a:gd name="T9" fmla="*/ 0 h 20683"/>
                  <a:gd name="T10" fmla="*/ 0 w 20879"/>
                  <a:gd name="T11" fmla="*/ 0 h 20683"/>
                  <a:gd name="T12" fmla="*/ 0 w 20879"/>
                  <a:gd name="T13" fmla="*/ 0 h 20683"/>
                  <a:gd name="T14" fmla="*/ 0 w 20879"/>
                  <a:gd name="T15" fmla="*/ 0 h 20683"/>
                  <a:gd name="T16" fmla="*/ 0 w 20879"/>
                  <a:gd name="T17" fmla="*/ 0 h 20683"/>
                  <a:gd name="T18" fmla="*/ 0 w 20879"/>
                  <a:gd name="T19" fmla="*/ 0 h 20683"/>
                  <a:gd name="T20" fmla="*/ 0 w 20879"/>
                  <a:gd name="T21" fmla="*/ 0 h 20683"/>
                  <a:gd name="T22" fmla="*/ 0 w 20879"/>
                  <a:gd name="T23" fmla="*/ 0 h 20683"/>
                  <a:gd name="T24" fmla="*/ 0 w 20879"/>
                  <a:gd name="T25" fmla="*/ 0 h 20683"/>
                  <a:gd name="T26" fmla="*/ 0 w 20879"/>
                  <a:gd name="T27" fmla="*/ 0 h 20683"/>
                  <a:gd name="T28" fmla="*/ 0 w 20879"/>
                  <a:gd name="T29" fmla="*/ 0 h 20683"/>
                  <a:gd name="T30" fmla="*/ 0 w 20879"/>
                  <a:gd name="T31" fmla="*/ 0 h 20683"/>
                  <a:gd name="T32" fmla="*/ 0 w 20879"/>
                  <a:gd name="T33" fmla="*/ 0 h 20683"/>
                  <a:gd name="T34" fmla="*/ 0 w 20879"/>
                  <a:gd name="T35" fmla="*/ 0 h 20683"/>
                  <a:gd name="T36" fmla="*/ 0 w 20879"/>
                  <a:gd name="T37" fmla="*/ 0 h 20683"/>
                  <a:gd name="T38" fmla="*/ 0 w 20879"/>
                  <a:gd name="T39" fmla="*/ 0 h 20683"/>
                  <a:gd name="T40" fmla="*/ 0 w 20879"/>
                  <a:gd name="T41" fmla="*/ 0 h 20683"/>
                  <a:gd name="T42" fmla="*/ 0 w 20879"/>
                  <a:gd name="T43" fmla="*/ 0 h 20683"/>
                  <a:gd name="T44" fmla="*/ 0 w 20879"/>
                  <a:gd name="T45" fmla="*/ 0 h 20683"/>
                  <a:gd name="T46" fmla="*/ 0 w 20879"/>
                  <a:gd name="T47" fmla="*/ 0 h 20683"/>
                  <a:gd name="T48" fmla="*/ 0 w 20879"/>
                  <a:gd name="T49" fmla="*/ 0 h 2068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0879"/>
                  <a:gd name="T76" fmla="*/ 0 h 20683"/>
                  <a:gd name="T77" fmla="*/ 20879 w 20879"/>
                  <a:gd name="T78" fmla="*/ 20683 h 2068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0879" h="20683">
                    <a:moveTo>
                      <a:pt x="1901" y="6809"/>
                    </a:moveTo>
                    <a:cubicBezTo>
                      <a:pt x="1658" y="4403"/>
                      <a:pt x="2907" y="2186"/>
                      <a:pt x="4691" y="1859"/>
                    </a:cubicBezTo>
                    <a:cubicBezTo>
                      <a:pt x="5414" y="1726"/>
                      <a:pt x="6149" y="1925"/>
                      <a:pt x="6778" y="2422"/>
                    </a:cubicBezTo>
                    <a:cubicBezTo>
                      <a:pt x="7445" y="726"/>
                      <a:pt x="9003" y="81"/>
                      <a:pt x="10259" y="982"/>
                    </a:cubicBezTo>
                    <a:cubicBezTo>
                      <a:pt x="10478" y="1140"/>
                      <a:pt x="10680" y="1340"/>
                      <a:pt x="10857" y="1575"/>
                    </a:cubicBezTo>
                    <a:cubicBezTo>
                      <a:pt x="11377" y="169"/>
                      <a:pt x="12642" y="-402"/>
                      <a:pt x="13683" y="299"/>
                    </a:cubicBezTo>
                    <a:cubicBezTo>
                      <a:pt x="13971" y="493"/>
                      <a:pt x="14222" y="774"/>
                      <a:pt x="14418" y="1120"/>
                    </a:cubicBezTo>
                    <a:cubicBezTo>
                      <a:pt x="15255" y="-210"/>
                      <a:pt x="16734" y="-374"/>
                      <a:pt x="17722" y="753"/>
                    </a:cubicBezTo>
                    <a:cubicBezTo>
                      <a:pt x="18137" y="1227"/>
                      <a:pt x="18417" y="1880"/>
                      <a:pt x="18513" y="2601"/>
                    </a:cubicBezTo>
                    <a:cubicBezTo>
                      <a:pt x="19885" y="3106"/>
                      <a:pt x="20694" y="5019"/>
                      <a:pt x="20321" y="6874"/>
                    </a:cubicBezTo>
                    <a:cubicBezTo>
                      <a:pt x="20289" y="7030"/>
                      <a:pt x="20250" y="7182"/>
                      <a:pt x="20203" y="7331"/>
                    </a:cubicBezTo>
                    <a:cubicBezTo>
                      <a:pt x="21303" y="9264"/>
                      <a:pt x="21034" y="12033"/>
                      <a:pt x="19601" y="13518"/>
                    </a:cubicBezTo>
                    <a:cubicBezTo>
                      <a:pt x="19155" y="13980"/>
                      <a:pt x="18629" y="14279"/>
                      <a:pt x="18072" y="14386"/>
                    </a:cubicBezTo>
                    <a:cubicBezTo>
                      <a:pt x="18060" y="16465"/>
                      <a:pt x="16800" y="18137"/>
                      <a:pt x="15258" y="18121"/>
                    </a:cubicBezTo>
                    <a:cubicBezTo>
                      <a:pt x="14743" y="18115"/>
                      <a:pt x="14238" y="17917"/>
                      <a:pt x="13801" y="17550"/>
                    </a:cubicBezTo>
                    <a:cubicBezTo>
                      <a:pt x="13280" y="19881"/>
                      <a:pt x="11460" y="21198"/>
                      <a:pt x="9738" y="20492"/>
                    </a:cubicBezTo>
                    <a:cubicBezTo>
                      <a:pt x="9016" y="20196"/>
                      <a:pt x="8392" y="19571"/>
                      <a:pt x="7973" y="18722"/>
                    </a:cubicBezTo>
                    <a:cubicBezTo>
                      <a:pt x="6209" y="20158"/>
                      <a:pt x="3920" y="19386"/>
                      <a:pt x="2859" y="16998"/>
                    </a:cubicBezTo>
                    <a:cubicBezTo>
                      <a:pt x="2846" y="16968"/>
                      <a:pt x="2833" y="16937"/>
                      <a:pt x="2820" y="16907"/>
                    </a:cubicBezTo>
                    <a:cubicBezTo>
                      <a:pt x="1666" y="17089"/>
                      <a:pt x="620" y="15978"/>
                      <a:pt x="485" y="14424"/>
                    </a:cubicBezTo>
                    <a:cubicBezTo>
                      <a:pt x="412" y="13596"/>
                      <a:pt x="615" y="12767"/>
                      <a:pt x="1038" y="12159"/>
                    </a:cubicBezTo>
                    <a:cubicBezTo>
                      <a:pt x="39" y="11365"/>
                      <a:pt x="-297" y="9622"/>
                      <a:pt x="288" y="8266"/>
                    </a:cubicBezTo>
                    <a:cubicBezTo>
                      <a:pt x="626" y="7484"/>
                      <a:pt x="1218" y="6967"/>
                      <a:pt x="1883" y="6874"/>
                    </a:cubicBezTo>
                    <a:lnTo>
                      <a:pt x="1901" y="6809"/>
                    </a:lnTo>
                    <a:close/>
                    <a:moveTo>
                      <a:pt x="1901" y="6809"/>
                    </a:moveTo>
                  </a:path>
                </a:pathLst>
              </a:custGeom>
              <a:solidFill>
                <a:srgbClr val="4F81BD"/>
              </a:solidFill>
              <a:ln w="25400">
                <a:solidFill>
                  <a:srgbClr val="395E89"/>
                </a:solidFill>
                <a:round/>
                <a:headEnd/>
                <a:tailEnd/>
              </a:ln>
            </p:spPr>
            <p:txBody>
              <a:bodyPr lIns="0" tIns="0" rIns="0" bIns="0"/>
              <a:lstStyle/>
              <a:p>
                <a:endParaRPr lang="zh-TW" altLang="en-US"/>
              </a:p>
            </p:txBody>
          </p:sp>
          <p:sp>
            <p:nvSpPr>
              <p:cNvPr id="52399" name="AutoShape 312"/>
              <p:cNvSpPr>
                <a:spLocks/>
              </p:cNvSpPr>
              <p:nvPr/>
            </p:nvSpPr>
            <p:spPr bwMode="auto">
              <a:xfrm>
                <a:off x="36" y="42"/>
                <a:ext cx="661" cy="26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1600"/>
                  <a:gd name="T67" fmla="*/ 0 h 21600"/>
                  <a:gd name="T68" fmla="*/ 21600 w 21600"/>
                  <a:gd name="T69" fmla="*/ 21600 h 2160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1600" h="21600">
                    <a:moveTo>
                      <a:pt x="1380" y="14010"/>
                    </a:moveTo>
                    <a:cubicBezTo>
                      <a:pt x="899" y="14066"/>
                      <a:pt x="417" y="13902"/>
                      <a:pt x="0" y="13542"/>
                    </a:cubicBezTo>
                    <a:moveTo>
                      <a:pt x="2598" y="19137"/>
                    </a:moveTo>
                    <a:cubicBezTo>
                      <a:pt x="2405" y="19250"/>
                      <a:pt x="2202" y="19325"/>
                      <a:pt x="1994" y="19361"/>
                    </a:cubicBezTo>
                    <a:moveTo>
                      <a:pt x="7802" y="21600"/>
                    </a:moveTo>
                    <a:cubicBezTo>
                      <a:pt x="7657" y="21279"/>
                      <a:pt x="7535" y="20936"/>
                      <a:pt x="7438" y="20577"/>
                    </a:cubicBezTo>
                    <a:moveTo>
                      <a:pt x="14532" y="19050"/>
                    </a:moveTo>
                    <a:cubicBezTo>
                      <a:pt x="14510" y="19430"/>
                      <a:pt x="14462" y="19806"/>
                      <a:pt x="14386" y="20172"/>
                    </a:cubicBezTo>
                    <a:moveTo>
                      <a:pt x="17421" y="12116"/>
                    </a:moveTo>
                    <a:cubicBezTo>
                      <a:pt x="18513" y="12896"/>
                      <a:pt x="19202" y="14528"/>
                      <a:pt x="19193" y="16310"/>
                    </a:cubicBezTo>
                    <a:moveTo>
                      <a:pt x="21600" y="7649"/>
                    </a:moveTo>
                    <a:cubicBezTo>
                      <a:pt x="21423" y="8256"/>
                      <a:pt x="21153" y="8794"/>
                      <a:pt x="20811" y="9222"/>
                    </a:cubicBezTo>
                    <a:moveTo>
                      <a:pt x="19707" y="1814"/>
                    </a:moveTo>
                    <a:cubicBezTo>
                      <a:pt x="19737" y="2059"/>
                      <a:pt x="19751" y="2307"/>
                      <a:pt x="19749" y="2556"/>
                    </a:cubicBezTo>
                    <a:moveTo>
                      <a:pt x="14668" y="947"/>
                    </a:moveTo>
                    <a:cubicBezTo>
                      <a:pt x="14771" y="605"/>
                      <a:pt x="14907" y="286"/>
                      <a:pt x="15073" y="0"/>
                    </a:cubicBezTo>
                    <a:moveTo>
                      <a:pt x="10888" y="1399"/>
                    </a:moveTo>
                    <a:cubicBezTo>
                      <a:pt x="10930" y="1115"/>
                      <a:pt x="10996" y="841"/>
                      <a:pt x="11084" y="582"/>
                    </a:cubicBezTo>
                    <a:moveTo>
                      <a:pt x="6452" y="1676"/>
                    </a:moveTo>
                    <a:cubicBezTo>
                      <a:pt x="6709" y="1897"/>
                      <a:pt x="6947" y="2163"/>
                      <a:pt x="7160" y="2469"/>
                    </a:cubicBezTo>
                    <a:moveTo>
                      <a:pt x="1072" y="7905"/>
                    </a:moveTo>
                    <a:cubicBezTo>
                      <a:pt x="1016" y="7632"/>
                      <a:pt x="974" y="7353"/>
                      <a:pt x="948" y="7071"/>
                    </a:cubicBezTo>
                  </a:path>
                </a:pathLst>
              </a:custGeom>
              <a:noFill/>
              <a:ln w="25400">
                <a:solidFill>
                  <a:srgbClr val="395E89"/>
                </a:solidFill>
                <a:round/>
                <a:headEnd/>
                <a:tailEnd/>
              </a:ln>
            </p:spPr>
            <p:txBody>
              <a:bodyPr lIns="0" tIns="0" rIns="0" bIns="0"/>
              <a:lstStyle/>
              <a:p>
                <a:endParaRPr lang="zh-TW" altLang="en-US"/>
              </a:p>
            </p:txBody>
          </p:sp>
          <p:sp>
            <p:nvSpPr>
              <p:cNvPr id="52400" name="Rectangle 313"/>
              <p:cNvSpPr>
                <a:spLocks/>
              </p:cNvSpPr>
              <p:nvPr/>
            </p:nvSpPr>
            <p:spPr bwMode="auto">
              <a:xfrm>
                <a:off x="99" y="0"/>
                <a:ext cx="620" cy="313"/>
              </a:xfrm>
              <a:prstGeom prst="rect">
                <a:avLst/>
              </a:prstGeom>
              <a:noFill/>
              <a:ln w="12700">
                <a:noFill/>
                <a:miter lim="800000"/>
                <a:headEnd/>
                <a:tailEnd/>
              </a:ln>
            </p:spPr>
            <p:txBody>
              <a:bodyPr lIns="38100" tIns="38100" rIns="78740" bIns="38100" anchor="ctr"/>
              <a:lstStyle/>
              <a:p>
                <a:pPr marL="1588" algn="ctr"/>
                <a:r>
                  <a:rPr kumimoji="0" lang="en-US" altLang="zh-TW" sz="1200" b="1">
                    <a:solidFill>
                      <a:srgbClr val="FF0000"/>
                    </a:solidFill>
                    <a:latin typeface="Tahoma" pitchFamily="34" charset="0"/>
                    <a:cs typeface="Tahoma" pitchFamily="34" charset="0"/>
                    <a:sym typeface="Tahoma" pitchFamily="34" charset="0"/>
                  </a:rPr>
                  <a:t>LHC</a:t>
                </a:r>
              </a:p>
              <a:p>
                <a:pPr marL="1588" algn="ctr"/>
                <a:r>
                  <a:rPr kumimoji="0" lang="en-US" altLang="zh-TW" sz="1200" b="1">
                    <a:solidFill>
                      <a:srgbClr val="FF0000"/>
                    </a:solidFill>
                    <a:latin typeface="Tahoma" pitchFamily="34" charset="0"/>
                    <a:cs typeface="Tahoma" pitchFamily="34" charset="0"/>
                    <a:sym typeface="Tahoma" pitchFamily="34" charset="0"/>
                  </a:rPr>
                  <a:t>OPN</a:t>
                </a:r>
              </a:p>
            </p:txBody>
          </p:sp>
        </p:grpSp>
        <p:grpSp>
          <p:nvGrpSpPr>
            <p:cNvPr id="19" name="Group 215"/>
            <p:cNvGrpSpPr>
              <a:grpSpLocks/>
            </p:cNvGrpSpPr>
            <p:nvPr/>
          </p:nvGrpSpPr>
          <p:grpSpPr bwMode="auto">
            <a:xfrm>
              <a:off x="2555875" y="2205038"/>
              <a:ext cx="1635125" cy="500062"/>
              <a:chOff x="0" y="0"/>
              <a:chExt cx="1030" cy="315"/>
            </a:xfrm>
          </p:grpSpPr>
          <p:sp>
            <p:nvSpPr>
              <p:cNvPr id="52395" name="AutoShape 216"/>
              <p:cNvSpPr>
                <a:spLocks/>
              </p:cNvSpPr>
              <p:nvPr/>
            </p:nvSpPr>
            <p:spPr bwMode="auto">
              <a:xfrm>
                <a:off x="0" y="0"/>
                <a:ext cx="1030" cy="315"/>
              </a:xfrm>
              <a:custGeom>
                <a:avLst/>
                <a:gdLst>
                  <a:gd name="T0" fmla="*/ 0 w 20879"/>
                  <a:gd name="T1" fmla="*/ 0 h 20683"/>
                  <a:gd name="T2" fmla="*/ 0 w 20879"/>
                  <a:gd name="T3" fmla="*/ 0 h 20683"/>
                  <a:gd name="T4" fmla="*/ 0 w 20879"/>
                  <a:gd name="T5" fmla="*/ 0 h 20683"/>
                  <a:gd name="T6" fmla="*/ 0 w 20879"/>
                  <a:gd name="T7" fmla="*/ 0 h 20683"/>
                  <a:gd name="T8" fmla="*/ 0 w 20879"/>
                  <a:gd name="T9" fmla="*/ 0 h 20683"/>
                  <a:gd name="T10" fmla="*/ 0 w 20879"/>
                  <a:gd name="T11" fmla="*/ 0 h 20683"/>
                  <a:gd name="T12" fmla="*/ 0 w 20879"/>
                  <a:gd name="T13" fmla="*/ 0 h 20683"/>
                  <a:gd name="T14" fmla="*/ 0 w 20879"/>
                  <a:gd name="T15" fmla="*/ 0 h 20683"/>
                  <a:gd name="T16" fmla="*/ 0 w 20879"/>
                  <a:gd name="T17" fmla="*/ 0 h 20683"/>
                  <a:gd name="T18" fmla="*/ 0 w 20879"/>
                  <a:gd name="T19" fmla="*/ 0 h 20683"/>
                  <a:gd name="T20" fmla="*/ 0 w 20879"/>
                  <a:gd name="T21" fmla="*/ 0 h 20683"/>
                  <a:gd name="T22" fmla="*/ 0 w 20879"/>
                  <a:gd name="T23" fmla="*/ 0 h 20683"/>
                  <a:gd name="T24" fmla="*/ 0 w 20879"/>
                  <a:gd name="T25" fmla="*/ 0 h 20683"/>
                  <a:gd name="T26" fmla="*/ 0 w 20879"/>
                  <a:gd name="T27" fmla="*/ 0 h 20683"/>
                  <a:gd name="T28" fmla="*/ 0 w 20879"/>
                  <a:gd name="T29" fmla="*/ 0 h 20683"/>
                  <a:gd name="T30" fmla="*/ 0 w 20879"/>
                  <a:gd name="T31" fmla="*/ 0 h 20683"/>
                  <a:gd name="T32" fmla="*/ 0 w 20879"/>
                  <a:gd name="T33" fmla="*/ 0 h 20683"/>
                  <a:gd name="T34" fmla="*/ 0 w 20879"/>
                  <a:gd name="T35" fmla="*/ 0 h 20683"/>
                  <a:gd name="T36" fmla="*/ 0 w 20879"/>
                  <a:gd name="T37" fmla="*/ 0 h 20683"/>
                  <a:gd name="T38" fmla="*/ 0 w 20879"/>
                  <a:gd name="T39" fmla="*/ 0 h 20683"/>
                  <a:gd name="T40" fmla="*/ 0 w 20879"/>
                  <a:gd name="T41" fmla="*/ 0 h 20683"/>
                  <a:gd name="T42" fmla="*/ 0 w 20879"/>
                  <a:gd name="T43" fmla="*/ 0 h 20683"/>
                  <a:gd name="T44" fmla="*/ 0 w 20879"/>
                  <a:gd name="T45" fmla="*/ 0 h 20683"/>
                  <a:gd name="T46" fmla="*/ 0 w 20879"/>
                  <a:gd name="T47" fmla="*/ 0 h 20683"/>
                  <a:gd name="T48" fmla="*/ 0 w 20879"/>
                  <a:gd name="T49" fmla="*/ 0 h 2068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0879"/>
                  <a:gd name="T76" fmla="*/ 0 h 20683"/>
                  <a:gd name="T77" fmla="*/ 20879 w 20879"/>
                  <a:gd name="T78" fmla="*/ 20683 h 2068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0879" h="20683">
                    <a:moveTo>
                      <a:pt x="1901" y="6809"/>
                    </a:moveTo>
                    <a:cubicBezTo>
                      <a:pt x="1658" y="4403"/>
                      <a:pt x="2907" y="2186"/>
                      <a:pt x="4691" y="1859"/>
                    </a:cubicBezTo>
                    <a:cubicBezTo>
                      <a:pt x="5414" y="1726"/>
                      <a:pt x="6149" y="1925"/>
                      <a:pt x="6778" y="2422"/>
                    </a:cubicBezTo>
                    <a:cubicBezTo>
                      <a:pt x="7445" y="726"/>
                      <a:pt x="9003" y="81"/>
                      <a:pt x="10259" y="982"/>
                    </a:cubicBezTo>
                    <a:cubicBezTo>
                      <a:pt x="10478" y="1140"/>
                      <a:pt x="10680" y="1340"/>
                      <a:pt x="10857" y="1575"/>
                    </a:cubicBezTo>
                    <a:cubicBezTo>
                      <a:pt x="11377" y="169"/>
                      <a:pt x="12642" y="-402"/>
                      <a:pt x="13683" y="299"/>
                    </a:cubicBezTo>
                    <a:cubicBezTo>
                      <a:pt x="13971" y="493"/>
                      <a:pt x="14222" y="774"/>
                      <a:pt x="14418" y="1120"/>
                    </a:cubicBezTo>
                    <a:cubicBezTo>
                      <a:pt x="15255" y="-210"/>
                      <a:pt x="16734" y="-374"/>
                      <a:pt x="17722" y="753"/>
                    </a:cubicBezTo>
                    <a:cubicBezTo>
                      <a:pt x="18137" y="1227"/>
                      <a:pt x="18417" y="1880"/>
                      <a:pt x="18513" y="2601"/>
                    </a:cubicBezTo>
                    <a:cubicBezTo>
                      <a:pt x="19885" y="3106"/>
                      <a:pt x="20694" y="5019"/>
                      <a:pt x="20321" y="6874"/>
                    </a:cubicBezTo>
                    <a:cubicBezTo>
                      <a:pt x="20289" y="7030"/>
                      <a:pt x="20250" y="7182"/>
                      <a:pt x="20203" y="7331"/>
                    </a:cubicBezTo>
                    <a:cubicBezTo>
                      <a:pt x="21303" y="9264"/>
                      <a:pt x="21034" y="12033"/>
                      <a:pt x="19601" y="13518"/>
                    </a:cubicBezTo>
                    <a:cubicBezTo>
                      <a:pt x="19155" y="13980"/>
                      <a:pt x="18629" y="14279"/>
                      <a:pt x="18072" y="14386"/>
                    </a:cubicBezTo>
                    <a:cubicBezTo>
                      <a:pt x="18060" y="16465"/>
                      <a:pt x="16800" y="18137"/>
                      <a:pt x="15258" y="18121"/>
                    </a:cubicBezTo>
                    <a:cubicBezTo>
                      <a:pt x="14743" y="18115"/>
                      <a:pt x="14238" y="17917"/>
                      <a:pt x="13801" y="17550"/>
                    </a:cubicBezTo>
                    <a:cubicBezTo>
                      <a:pt x="13280" y="19881"/>
                      <a:pt x="11460" y="21198"/>
                      <a:pt x="9738" y="20492"/>
                    </a:cubicBezTo>
                    <a:cubicBezTo>
                      <a:pt x="9016" y="20196"/>
                      <a:pt x="8392" y="19571"/>
                      <a:pt x="7973" y="18722"/>
                    </a:cubicBezTo>
                    <a:cubicBezTo>
                      <a:pt x="6209" y="20158"/>
                      <a:pt x="3920" y="19386"/>
                      <a:pt x="2859" y="16998"/>
                    </a:cubicBezTo>
                    <a:cubicBezTo>
                      <a:pt x="2846" y="16968"/>
                      <a:pt x="2833" y="16937"/>
                      <a:pt x="2820" y="16907"/>
                    </a:cubicBezTo>
                    <a:cubicBezTo>
                      <a:pt x="1666" y="17089"/>
                      <a:pt x="620" y="15978"/>
                      <a:pt x="485" y="14424"/>
                    </a:cubicBezTo>
                    <a:cubicBezTo>
                      <a:pt x="412" y="13596"/>
                      <a:pt x="615" y="12767"/>
                      <a:pt x="1038" y="12159"/>
                    </a:cubicBezTo>
                    <a:cubicBezTo>
                      <a:pt x="39" y="11365"/>
                      <a:pt x="-297" y="9622"/>
                      <a:pt x="288" y="8266"/>
                    </a:cubicBezTo>
                    <a:cubicBezTo>
                      <a:pt x="626" y="7484"/>
                      <a:pt x="1218" y="6967"/>
                      <a:pt x="1883" y="6874"/>
                    </a:cubicBezTo>
                    <a:lnTo>
                      <a:pt x="1901" y="6809"/>
                    </a:lnTo>
                    <a:close/>
                    <a:moveTo>
                      <a:pt x="1901" y="6809"/>
                    </a:moveTo>
                  </a:path>
                </a:pathLst>
              </a:custGeom>
              <a:solidFill>
                <a:srgbClr val="4F81BD"/>
              </a:solidFill>
              <a:ln w="25400">
                <a:solidFill>
                  <a:srgbClr val="395E89"/>
                </a:solidFill>
                <a:round/>
                <a:headEnd/>
                <a:tailEnd/>
              </a:ln>
            </p:spPr>
            <p:txBody>
              <a:bodyPr lIns="0" tIns="0" rIns="0" bIns="0"/>
              <a:lstStyle/>
              <a:p>
                <a:endParaRPr lang="zh-TW" altLang="en-US"/>
              </a:p>
            </p:txBody>
          </p:sp>
          <p:sp>
            <p:nvSpPr>
              <p:cNvPr id="52396" name="AutoShape 217"/>
              <p:cNvSpPr>
                <a:spLocks/>
              </p:cNvSpPr>
              <p:nvPr/>
            </p:nvSpPr>
            <p:spPr bwMode="auto">
              <a:xfrm>
                <a:off x="52" y="16"/>
                <a:ext cx="944" cy="26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1600"/>
                  <a:gd name="T67" fmla="*/ 0 h 21600"/>
                  <a:gd name="T68" fmla="*/ 21600 w 21600"/>
                  <a:gd name="T69" fmla="*/ 21600 h 2160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1600" h="21600">
                    <a:moveTo>
                      <a:pt x="1380" y="14010"/>
                    </a:moveTo>
                    <a:cubicBezTo>
                      <a:pt x="899" y="14066"/>
                      <a:pt x="417" y="13902"/>
                      <a:pt x="0" y="13542"/>
                    </a:cubicBezTo>
                    <a:moveTo>
                      <a:pt x="2598" y="19137"/>
                    </a:moveTo>
                    <a:cubicBezTo>
                      <a:pt x="2405" y="19250"/>
                      <a:pt x="2202" y="19325"/>
                      <a:pt x="1994" y="19361"/>
                    </a:cubicBezTo>
                    <a:moveTo>
                      <a:pt x="7802" y="21600"/>
                    </a:moveTo>
                    <a:cubicBezTo>
                      <a:pt x="7657" y="21279"/>
                      <a:pt x="7535" y="20936"/>
                      <a:pt x="7438" y="20577"/>
                    </a:cubicBezTo>
                    <a:moveTo>
                      <a:pt x="14532" y="19050"/>
                    </a:moveTo>
                    <a:cubicBezTo>
                      <a:pt x="14510" y="19430"/>
                      <a:pt x="14462" y="19806"/>
                      <a:pt x="14386" y="20172"/>
                    </a:cubicBezTo>
                    <a:moveTo>
                      <a:pt x="17421" y="12116"/>
                    </a:moveTo>
                    <a:cubicBezTo>
                      <a:pt x="18513" y="12896"/>
                      <a:pt x="19202" y="14528"/>
                      <a:pt x="19193" y="16310"/>
                    </a:cubicBezTo>
                    <a:moveTo>
                      <a:pt x="21600" y="7649"/>
                    </a:moveTo>
                    <a:cubicBezTo>
                      <a:pt x="21423" y="8256"/>
                      <a:pt x="21153" y="8794"/>
                      <a:pt x="20811" y="9222"/>
                    </a:cubicBezTo>
                    <a:moveTo>
                      <a:pt x="19707" y="1814"/>
                    </a:moveTo>
                    <a:cubicBezTo>
                      <a:pt x="19737" y="2059"/>
                      <a:pt x="19751" y="2307"/>
                      <a:pt x="19749" y="2556"/>
                    </a:cubicBezTo>
                    <a:moveTo>
                      <a:pt x="14668" y="947"/>
                    </a:moveTo>
                    <a:cubicBezTo>
                      <a:pt x="14771" y="605"/>
                      <a:pt x="14907" y="286"/>
                      <a:pt x="15073" y="0"/>
                    </a:cubicBezTo>
                    <a:moveTo>
                      <a:pt x="10888" y="1399"/>
                    </a:moveTo>
                    <a:cubicBezTo>
                      <a:pt x="10930" y="1115"/>
                      <a:pt x="10996" y="841"/>
                      <a:pt x="11084" y="582"/>
                    </a:cubicBezTo>
                    <a:moveTo>
                      <a:pt x="6452" y="1676"/>
                    </a:moveTo>
                    <a:cubicBezTo>
                      <a:pt x="6709" y="1897"/>
                      <a:pt x="6947" y="2163"/>
                      <a:pt x="7160" y="2469"/>
                    </a:cubicBezTo>
                    <a:moveTo>
                      <a:pt x="1072" y="7905"/>
                    </a:moveTo>
                    <a:cubicBezTo>
                      <a:pt x="1016" y="7632"/>
                      <a:pt x="974" y="7353"/>
                      <a:pt x="948" y="7071"/>
                    </a:cubicBezTo>
                  </a:path>
                </a:pathLst>
              </a:custGeom>
              <a:noFill/>
              <a:ln w="25400">
                <a:solidFill>
                  <a:srgbClr val="395E89"/>
                </a:solidFill>
                <a:round/>
                <a:headEnd/>
                <a:tailEnd/>
              </a:ln>
            </p:spPr>
            <p:txBody>
              <a:bodyPr lIns="0" tIns="0" rIns="0" bIns="0"/>
              <a:lstStyle/>
              <a:p>
                <a:endParaRPr lang="zh-TW" altLang="en-US"/>
              </a:p>
            </p:txBody>
          </p:sp>
          <p:sp>
            <p:nvSpPr>
              <p:cNvPr id="52397" name="Rectangle 218"/>
              <p:cNvSpPr>
                <a:spLocks/>
              </p:cNvSpPr>
              <p:nvPr/>
            </p:nvSpPr>
            <p:spPr bwMode="auto">
              <a:xfrm>
                <a:off x="142" y="49"/>
                <a:ext cx="672" cy="200"/>
              </a:xfrm>
              <a:prstGeom prst="rect">
                <a:avLst/>
              </a:prstGeom>
              <a:noFill/>
              <a:ln w="12700">
                <a:noFill/>
                <a:miter lim="800000"/>
                <a:headEnd/>
                <a:tailEnd/>
              </a:ln>
            </p:spPr>
            <p:txBody>
              <a:bodyPr lIns="38100" tIns="38100" rIns="78740" bIns="38100" anchor="ctr"/>
              <a:lstStyle/>
              <a:p>
                <a:pPr marL="1588" algn="ctr"/>
                <a:r>
                  <a:rPr kumimoji="0" lang="en-US" altLang="zh-TW" sz="2000" b="1">
                    <a:solidFill>
                      <a:srgbClr val="C00000"/>
                    </a:solidFill>
                    <a:latin typeface="Tahoma" pitchFamily="34" charset="0"/>
                    <a:cs typeface="Tahoma" pitchFamily="34" charset="0"/>
                    <a:sym typeface="Tahoma" pitchFamily="34" charset="0"/>
                  </a:rPr>
                  <a:t>TEIN</a:t>
                </a:r>
              </a:p>
            </p:txBody>
          </p:sp>
        </p:grpSp>
        <p:grpSp>
          <p:nvGrpSpPr>
            <p:cNvPr id="20" name="Group 734"/>
            <p:cNvGrpSpPr>
              <a:grpSpLocks/>
            </p:cNvGrpSpPr>
            <p:nvPr/>
          </p:nvGrpSpPr>
          <p:grpSpPr bwMode="auto">
            <a:xfrm>
              <a:off x="1258888" y="836613"/>
              <a:ext cx="1296987" cy="431800"/>
              <a:chOff x="0" y="0"/>
              <a:chExt cx="766" cy="315"/>
            </a:xfrm>
          </p:grpSpPr>
          <p:sp>
            <p:nvSpPr>
              <p:cNvPr id="52392" name="AutoShape 735"/>
              <p:cNvSpPr>
                <a:spLocks/>
              </p:cNvSpPr>
              <p:nvPr/>
            </p:nvSpPr>
            <p:spPr bwMode="auto">
              <a:xfrm>
                <a:off x="0" y="0"/>
                <a:ext cx="766" cy="315"/>
              </a:xfrm>
              <a:custGeom>
                <a:avLst/>
                <a:gdLst>
                  <a:gd name="T0" fmla="*/ 0 w 20879"/>
                  <a:gd name="T1" fmla="*/ 0 h 20683"/>
                  <a:gd name="T2" fmla="*/ 0 w 20879"/>
                  <a:gd name="T3" fmla="*/ 0 h 20683"/>
                  <a:gd name="T4" fmla="*/ 0 w 20879"/>
                  <a:gd name="T5" fmla="*/ 0 h 20683"/>
                  <a:gd name="T6" fmla="*/ 0 w 20879"/>
                  <a:gd name="T7" fmla="*/ 0 h 20683"/>
                  <a:gd name="T8" fmla="*/ 0 w 20879"/>
                  <a:gd name="T9" fmla="*/ 0 h 20683"/>
                  <a:gd name="T10" fmla="*/ 0 w 20879"/>
                  <a:gd name="T11" fmla="*/ 0 h 20683"/>
                  <a:gd name="T12" fmla="*/ 0 w 20879"/>
                  <a:gd name="T13" fmla="*/ 0 h 20683"/>
                  <a:gd name="T14" fmla="*/ 0 w 20879"/>
                  <a:gd name="T15" fmla="*/ 0 h 20683"/>
                  <a:gd name="T16" fmla="*/ 0 w 20879"/>
                  <a:gd name="T17" fmla="*/ 0 h 20683"/>
                  <a:gd name="T18" fmla="*/ 0 w 20879"/>
                  <a:gd name="T19" fmla="*/ 0 h 20683"/>
                  <a:gd name="T20" fmla="*/ 0 w 20879"/>
                  <a:gd name="T21" fmla="*/ 0 h 20683"/>
                  <a:gd name="T22" fmla="*/ 0 w 20879"/>
                  <a:gd name="T23" fmla="*/ 0 h 20683"/>
                  <a:gd name="T24" fmla="*/ 0 w 20879"/>
                  <a:gd name="T25" fmla="*/ 0 h 20683"/>
                  <a:gd name="T26" fmla="*/ 0 w 20879"/>
                  <a:gd name="T27" fmla="*/ 0 h 20683"/>
                  <a:gd name="T28" fmla="*/ 0 w 20879"/>
                  <a:gd name="T29" fmla="*/ 0 h 20683"/>
                  <a:gd name="T30" fmla="*/ 0 w 20879"/>
                  <a:gd name="T31" fmla="*/ 0 h 20683"/>
                  <a:gd name="T32" fmla="*/ 0 w 20879"/>
                  <a:gd name="T33" fmla="*/ 0 h 20683"/>
                  <a:gd name="T34" fmla="*/ 0 w 20879"/>
                  <a:gd name="T35" fmla="*/ 0 h 20683"/>
                  <a:gd name="T36" fmla="*/ 0 w 20879"/>
                  <a:gd name="T37" fmla="*/ 0 h 20683"/>
                  <a:gd name="T38" fmla="*/ 0 w 20879"/>
                  <a:gd name="T39" fmla="*/ 0 h 20683"/>
                  <a:gd name="T40" fmla="*/ 0 w 20879"/>
                  <a:gd name="T41" fmla="*/ 0 h 20683"/>
                  <a:gd name="T42" fmla="*/ 0 w 20879"/>
                  <a:gd name="T43" fmla="*/ 0 h 20683"/>
                  <a:gd name="T44" fmla="*/ 0 w 20879"/>
                  <a:gd name="T45" fmla="*/ 0 h 20683"/>
                  <a:gd name="T46" fmla="*/ 0 w 20879"/>
                  <a:gd name="T47" fmla="*/ 0 h 20683"/>
                  <a:gd name="T48" fmla="*/ 0 w 20879"/>
                  <a:gd name="T49" fmla="*/ 0 h 2068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0879"/>
                  <a:gd name="T76" fmla="*/ 0 h 20683"/>
                  <a:gd name="T77" fmla="*/ 20879 w 20879"/>
                  <a:gd name="T78" fmla="*/ 20683 h 2068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0879" h="20683">
                    <a:moveTo>
                      <a:pt x="1901" y="6809"/>
                    </a:moveTo>
                    <a:cubicBezTo>
                      <a:pt x="1658" y="4403"/>
                      <a:pt x="2907" y="2186"/>
                      <a:pt x="4691" y="1859"/>
                    </a:cubicBezTo>
                    <a:cubicBezTo>
                      <a:pt x="5414" y="1726"/>
                      <a:pt x="6149" y="1925"/>
                      <a:pt x="6778" y="2422"/>
                    </a:cubicBezTo>
                    <a:cubicBezTo>
                      <a:pt x="7445" y="726"/>
                      <a:pt x="9003" y="81"/>
                      <a:pt x="10259" y="982"/>
                    </a:cubicBezTo>
                    <a:cubicBezTo>
                      <a:pt x="10478" y="1140"/>
                      <a:pt x="10680" y="1340"/>
                      <a:pt x="10857" y="1575"/>
                    </a:cubicBezTo>
                    <a:cubicBezTo>
                      <a:pt x="11377" y="169"/>
                      <a:pt x="12642" y="-402"/>
                      <a:pt x="13683" y="299"/>
                    </a:cubicBezTo>
                    <a:cubicBezTo>
                      <a:pt x="13971" y="493"/>
                      <a:pt x="14222" y="774"/>
                      <a:pt x="14418" y="1120"/>
                    </a:cubicBezTo>
                    <a:cubicBezTo>
                      <a:pt x="15255" y="-210"/>
                      <a:pt x="16734" y="-374"/>
                      <a:pt x="17722" y="753"/>
                    </a:cubicBezTo>
                    <a:cubicBezTo>
                      <a:pt x="18137" y="1227"/>
                      <a:pt x="18417" y="1880"/>
                      <a:pt x="18513" y="2601"/>
                    </a:cubicBezTo>
                    <a:cubicBezTo>
                      <a:pt x="19885" y="3106"/>
                      <a:pt x="20694" y="5019"/>
                      <a:pt x="20321" y="6874"/>
                    </a:cubicBezTo>
                    <a:cubicBezTo>
                      <a:pt x="20289" y="7030"/>
                      <a:pt x="20250" y="7182"/>
                      <a:pt x="20203" y="7331"/>
                    </a:cubicBezTo>
                    <a:cubicBezTo>
                      <a:pt x="21303" y="9264"/>
                      <a:pt x="21034" y="12033"/>
                      <a:pt x="19601" y="13518"/>
                    </a:cubicBezTo>
                    <a:cubicBezTo>
                      <a:pt x="19155" y="13980"/>
                      <a:pt x="18629" y="14279"/>
                      <a:pt x="18072" y="14386"/>
                    </a:cubicBezTo>
                    <a:cubicBezTo>
                      <a:pt x="18060" y="16465"/>
                      <a:pt x="16800" y="18137"/>
                      <a:pt x="15258" y="18121"/>
                    </a:cubicBezTo>
                    <a:cubicBezTo>
                      <a:pt x="14743" y="18115"/>
                      <a:pt x="14238" y="17917"/>
                      <a:pt x="13801" y="17550"/>
                    </a:cubicBezTo>
                    <a:cubicBezTo>
                      <a:pt x="13280" y="19881"/>
                      <a:pt x="11460" y="21198"/>
                      <a:pt x="9738" y="20492"/>
                    </a:cubicBezTo>
                    <a:cubicBezTo>
                      <a:pt x="9016" y="20196"/>
                      <a:pt x="8392" y="19571"/>
                      <a:pt x="7973" y="18722"/>
                    </a:cubicBezTo>
                    <a:cubicBezTo>
                      <a:pt x="6209" y="20158"/>
                      <a:pt x="3920" y="19386"/>
                      <a:pt x="2859" y="16998"/>
                    </a:cubicBezTo>
                    <a:cubicBezTo>
                      <a:pt x="2846" y="16968"/>
                      <a:pt x="2833" y="16937"/>
                      <a:pt x="2820" y="16907"/>
                    </a:cubicBezTo>
                    <a:cubicBezTo>
                      <a:pt x="1666" y="17089"/>
                      <a:pt x="620" y="15978"/>
                      <a:pt x="485" y="14424"/>
                    </a:cubicBezTo>
                    <a:cubicBezTo>
                      <a:pt x="412" y="13596"/>
                      <a:pt x="615" y="12767"/>
                      <a:pt x="1038" y="12159"/>
                    </a:cubicBezTo>
                    <a:cubicBezTo>
                      <a:pt x="39" y="11365"/>
                      <a:pt x="-297" y="9622"/>
                      <a:pt x="288" y="8266"/>
                    </a:cubicBezTo>
                    <a:cubicBezTo>
                      <a:pt x="626" y="7484"/>
                      <a:pt x="1218" y="6967"/>
                      <a:pt x="1883" y="6874"/>
                    </a:cubicBezTo>
                    <a:lnTo>
                      <a:pt x="1901" y="6809"/>
                    </a:lnTo>
                    <a:close/>
                    <a:moveTo>
                      <a:pt x="1901" y="6809"/>
                    </a:moveTo>
                  </a:path>
                </a:pathLst>
              </a:custGeom>
              <a:solidFill>
                <a:srgbClr val="4F81BD"/>
              </a:solidFill>
              <a:ln w="25400">
                <a:solidFill>
                  <a:srgbClr val="395E89"/>
                </a:solidFill>
                <a:round/>
                <a:headEnd/>
                <a:tailEnd/>
              </a:ln>
            </p:spPr>
            <p:txBody>
              <a:bodyPr lIns="0" tIns="0" rIns="0" bIns="0"/>
              <a:lstStyle/>
              <a:p>
                <a:endParaRPr lang="zh-TW" altLang="en-US"/>
              </a:p>
            </p:txBody>
          </p:sp>
          <p:sp>
            <p:nvSpPr>
              <p:cNvPr id="52393" name="AutoShape 736"/>
              <p:cNvSpPr>
                <a:spLocks/>
              </p:cNvSpPr>
              <p:nvPr/>
            </p:nvSpPr>
            <p:spPr bwMode="auto">
              <a:xfrm>
                <a:off x="38" y="16"/>
                <a:ext cx="702" cy="26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1600"/>
                  <a:gd name="T67" fmla="*/ 0 h 21600"/>
                  <a:gd name="T68" fmla="*/ 21600 w 21600"/>
                  <a:gd name="T69" fmla="*/ 21600 h 2160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1600" h="21600">
                    <a:moveTo>
                      <a:pt x="1380" y="14010"/>
                    </a:moveTo>
                    <a:cubicBezTo>
                      <a:pt x="899" y="14066"/>
                      <a:pt x="417" y="13902"/>
                      <a:pt x="0" y="13542"/>
                    </a:cubicBezTo>
                    <a:moveTo>
                      <a:pt x="2598" y="19137"/>
                    </a:moveTo>
                    <a:cubicBezTo>
                      <a:pt x="2405" y="19250"/>
                      <a:pt x="2202" y="19325"/>
                      <a:pt x="1994" y="19361"/>
                    </a:cubicBezTo>
                    <a:moveTo>
                      <a:pt x="7802" y="21600"/>
                    </a:moveTo>
                    <a:cubicBezTo>
                      <a:pt x="7657" y="21279"/>
                      <a:pt x="7535" y="20936"/>
                      <a:pt x="7438" y="20577"/>
                    </a:cubicBezTo>
                    <a:moveTo>
                      <a:pt x="14532" y="19050"/>
                    </a:moveTo>
                    <a:cubicBezTo>
                      <a:pt x="14510" y="19430"/>
                      <a:pt x="14462" y="19806"/>
                      <a:pt x="14386" y="20172"/>
                    </a:cubicBezTo>
                    <a:moveTo>
                      <a:pt x="17421" y="12116"/>
                    </a:moveTo>
                    <a:cubicBezTo>
                      <a:pt x="18513" y="12896"/>
                      <a:pt x="19202" y="14528"/>
                      <a:pt x="19193" y="16310"/>
                    </a:cubicBezTo>
                    <a:moveTo>
                      <a:pt x="21600" y="7649"/>
                    </a:moveTo>
                    <a:cubicBezTo>
                      <a:pt x="21423" y="8256"/>
                      <a:pt x="21153" y="8794"/>
                      <a:pt x="20811" y="9222"/>
                    </a:cubicBezTo>
                    <a:moveTo>
                      <a:pt x="19707" y="1814"/>
                    </a:moveTo>
                    <a:cubicBezTo>
                      <a:pt x="19737" y="2059"/>
                      <a:pt x="19751" y="2307"/>
                      <a:pt x="19749" y="2556"/>
                    </a:cubicBezTo>
                    <a:moveTo>
                      <a:pt x="14668" y="947"/>
                    </a:moveTo>
                    <a:cubicBezTo>
                      <a:pt x="14771" y="605"/>
                      <a:pt x="14907" y="286"/>
                      <a:pt x="15073" y="0"/>
                    </a:cubicBezTo>
                    <a:moveTo>
                      <a:pt x="10888" y="1399"/>
                    </a:moveTo>
                    <a:cubicBezTo>
                      <a:pt x="10930" y="1115"/>
                      <a:pt x="10996" y="841"/>
                      <a:pt x="11084" y="582"/>
                    </a:cubicBezTo>
                    <a:moveTo>
                      <a:pt x="6452" y="1676"/>
                    </a:moveTo>
                    <a:cubicBezTo>
                      <a:pt x="6709" y="1897"/>
                      <a:pt x="6947" y="2163"/>
                      <a:pt x="7160" y="2469"/>
                    </a:cubicBezTo>
                    <a:moveTo>
                      <a:pt x="1072" y="7905"/>
                    </a:moveTo>
                    <a:cubicBezTo>
                      <a:pt x="1016" y="7632"/>
                      <a:pt x="974" y="7353"/>
                      <a:pt x="948" y="7071"/>
                    </a:cubicBezTo>
                  </a:path>
                </a:pathLst>
              </a:custGeom>
              <a:noFill/>
              <a:ln w="25400">
                <a:solidFill>
                  <a:srgbClr val="395E89"/>
                </a:solidFill>
                <a:round/>
                <a:headEnd/>
                <a:tailEnd/>
              </a:ln>
            </p:spPr>
            <p:txBody>
              <a:bodyPr lIns="0" tIns="0" rIns="0" bIns="0"/>
              <a:lstStyle/>
              <a:p>
                <a:endParaRPr lang="zh-TW" altLang="en-US"/>
              </a:p>
            </p:txBody>
          </p:sp>
          <p:sp>
            <p:nvSpPr>
              <p:cNvPr id="52394" name="Rectangle 737"/>
              <p:cNvSpPr>
                <a:spLocks/>
              </p:cNvSpPr>
              <p:nvPr/>
            </p:nvSpPr>
            <p:spPr bwMode="auto">
              <a:xfrm>
                <a:off x="107" y="49"/>
                <a:ext cx="496" cy="200"/>
              </a:xfrm>
              <a:prstGeom prst="rect">
                <a:avLst/>
              </a:prstGeom>
              <a:noFill/>
              <a:ln w="12700">
                <a:noFill/>
                <a:miter lim="800000"/>
                <a:headEnd/>
                <a:tailEnd/>
              </a:ln>
            </p:spPr>
            <p:txBody>
              <a:bodyPr lIns="38100" tIns="38100" rIns="78740" bIns="38100" anchor="ctr"/>
              <a:lstStyle/>
              <a:p>
                <a:pPr marL="1588" algn="ctr"/>
                <a:r>
                  <a:rPr kumimoji="0" lang="en-US" altLang="zh-TW" sz="1200" b="1">
                    <a:solidFill>
                      <a:srgbClr val="FFFFFF"/>
                    </a:solidFill>
                    <a:latin typeface="Tahoma" pitchFamily="34" charset="0"/>
                    <a:cs typeface="Tahoma" pitchFamily="34" charset="0"/>
                    <a:sym typeface="Tahoma" pitchFamily="34" charset="0"/>
                  </a:rPr>
                  <a:t>MYREN</a:t>
                </a:r>
              </a:p>
              <a:p>
                <a:pPr marL="1588" algn="ctr"/>
                <a:r>
                  <a:rPr kumimoji="0" lang="en-US" altLang="zh-TW" sz="1200" b="1">
                    <a:solidFill>
                      <a:srgbClr val="FFFFFF"/>
                    </a:solidFill>
                    <a:latin typeface="Tahoma" pitchFamily="34" charset="0"/>
                    <a:cs typeface="Tahoma" pitchFamily="34" charset="0"/>
                    <a:sym typeface="Tahoma" pitchFamily="34" charset="0"/>
                  </a:rPr>
                  <a:t>MY</a:t>
                </a:r>
              </a:p>
            </p:txBody>
          </p:sp>
        </p:grpSp>
        <p:grpSp>
          <p:nvGrpSpPr>
            <p:cNvPr id="21" name="Group 738"/>
            <p:cNvGrpSpPr>
              <a:grpSpLocks/>
            </p:cNvGrpSpPr>
            <p:nvPr/>
          </p:nvGrpSpPr>
          <p:grpSpPr bwMode="auto">
            <a:xfrm>
              <a:off x="2555875" y="765175"/>
              <a:ext cx="1152525" cy="571500"/>
              <a:chOff x="0" y="0"/>
              <a:chExt cx="766" cy="315"/>
            </a:xfrm>
          </p:grpSpPr>
          <p:sp>
            <p:nvSpPr>
              <p:cNvPr id="52389" name="AutoShape 739"/>
              <p:cNvSpPr>
                <a:spLocks/>
              </p:cNvSpPr>
              <p:nvPr/>
            </p:nvSpPr>
            <p:spPr bwMode="auto">
              <a:xfrm>
                <a:off x="0" y="0"/>
                <a:ext cx="766" cy="315"/>
              </a:xfrm>
              <a:custGeom>
                <a:avLst/>
                <a:gdLst>
                  <a:gd name="T0" fmla="*/ 0 w 20879"/>
                  <a:gd name="T1" fmla="*/ 0 h 20683"/>
                  <a:gd name="T2" fmla="*/ 0 w 20879"/>
                  <a:gd name="T3" fmla="*/ 0 h 20683"/>
                  <a:gd name="T4" fmla="*/ 0 w 20879"/>
                  <a:gd name="T5" fmla="*/ 0 h 20683"/>
                  <a:gd name="T6" fmla="*/ 0 w 20879"/>
                  <a:gd name="T7" fmla="*/ 0 h 20683"/>
                  <a:gd name="T8" fmla="*/ 0 w 20879"/>
                  <a:gd name="T9" fmla="*/ 0 h 20683"/>
                  <a:gd name="T10" fmla="*/ 0 w 20879"/>
                  <a:gd name="T11" fmla="*/ 0 h 20683"/>
                  <a:gd name="T12" fmla="*/ 0 w 20879"/>
                  <a:gd name="T13" fmla="*/ 0 h 20683"/>
                  <a:gd name="T14" fmla="*/ 0 w 20879"/>
                  <a:gd name="T15" fmla="*/ 0 h 20683"/>
                  <a:gd name="T16" fmla="*/ 0 w 20879"/>
                  <a:gd name="T17" fmla="*/ 0 h 20683"/>
                  <a:gd name="T18" fmla="*/ 0 w 20879"/>
                  <a:gd name="T19" fmla="*/ 0 h 20683"/>
                  <a:gd name="T20" fmla="*/ 0 w 20879"/>
                  <a:gd name="T21" fmla="*/ 0 h 20683"/>
                  <a:gd name="T22" fmla="*/ 0 w 20879"/>
                  <a:gd name="T23" fmla="*/ 0 h 20683"/>
                  <a:gd name="T24" fmla="*/ 0 w 20879"/>
                  <a:gd name="T25" fmla="*/ 0 h 20683"/>
                  <a:gd name="T26" fmla="*/ 0 w 20879"/>
                  <a:gd name="T27" fmla="*/ 0 h 20683"/>
                  <a:gd name="T28" fmla="*/ 0 w 20879"/>
                  <a:gd name="T29" fmla="*/ 0 h 20683"/>
                  <a:gd name="T30" fmla="*/ 0 w 20879"/>
                  <a:gd name="T31" fmla="*/ 0 h 20683"/>
                  <a:gd name="T32" fmla="*/ 0 w 20879"/>
                  <a:gd name="T33" fmla="*/ 0 h 20683"/>
                  <a:gd name="T34" fmla="*/ 0 w 20879"/>
                  <a:gd name="T35" fmla="*/ 0 h 20683"/>
                  <a:gd name="T36" fmla="*/ 0 w 20879"/>
                  <a:gd name="T37" fmla="*/ 0 h 20683"/>
                  <a:gd name="T38" fmla="*/ 0 w 20879"/>
                  <a:gd name="T39" fmla="*/ 0 h 20683"/>
                  <a:gd name="T40" fmla="*/ 0 w 20879"/>
                  <a:gd name="T41" fmla="*/ 0 h 20683"/>
                  <a:gd name="T42" fmla="*/ 0 w 20879"/>
                  <a:gd name="T43" fmla="*/ 0 h 20683"/>
                  <a:gd name="T44" fmla="*/ 0 w 20879"/>
                  <a:gd name="T45" fmla="*/ 0 h 20683"/>
                  <a:gd name="T46" fmla="*/ 0 w 20879"/>
                  <a:gd name="T47" fmla="*/ 0 h 20683"/>
                  <a:gd name="T48" fmla="*/ 0 w 20879"/>
                  <a:gd name="T49" fmla="*/ 0 h 2068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0879"/>
                  <a:gd name="T76" fmla="*/ 0 h 20683"/>
                  <a:gd name="T77" fmla="*/ 20879 w 20879"/>
                  <a:gd name="T78" fmla="*/ 20683 h 2068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0879" h="20683">
                    <a:moveTo>
                      <a:pt x="1901" y="6809"/>
                    </a:moveTo>
                    <a:cubicBezTo>
                      <a:pt x="1658" y="4403"/>
                      <a:pt x="2907" y="2186"/>
                      <a:pt x="4691" y="1859"/>
                    </a:cubicBezTo>
                    <a:cubicBezTo>
                      <a:pt x="5414" y="1726"/>
                      <a:pt x="6149" y="1925"/>
                      <a:pt x="6778" y="2422"/>
                    </a:cubicBezTo>
                    <a:cubicBezTo>
                      <a:pt x="7445" y="726"/>
                      <a:pt x="9003" y="81"/>
                      <a:pt x="10259" y="982"/>
                    </a:cubicBezTo>
                    <a:cubicBezTo>
                      <a:pt x="10478" y="1140"/>
                      <a:pt x="10680" y="1340"/>
                      <a:pt x="10857" y="1575"/>
                    </a:cubicBezTo>
                    <a:cubicBezTo>
                      <a:pt x="11377" y="169"/>
                      <a:pt x="12642" y="-402"/>
                      <a:pt x="13683" y="299"/>
                    </a:cubicBezTo>
                    <a:cubicBezTo>
                      <a:pt x="13971" y="493"/>
                      <a:pt x="14222" y="774"/>
                      <a:pt x="14418" y="1120"/>
                    </a:cubicBezTo>
                    <a:cubicBezTo>
                      <a:pt x="15255" y="-210"/>
                      <a:pt x="16734" y="-374"/>
                      <a:pt x="17722" y="753"/>
                    </a:cubicBezTo>
                    <a:cubicBezTo>
                      <a:pt x="18137" y="1227"/>
                      <a:pt x="18417" y="1880"/>
                      <a:pt x="18513" y="2601"/>
                    </a:cubicBezTo>
                    <a:cubicBezTo>
                      <a:pt x="19885" y="3106"/>
                      <a:pt x="20694" y="5019"/>
                      <a:pt x="20321" y="6874"/>
                    </a:cubicBezTo>
                    <a:cubicBezTo>
                      <a:pt x="20289" y="7030"/>
                      <a:pt x="20250" y="7182"/>
                      <a:pt x="20203" y="7331"/>
                    </a:cubicBezTo>
                    <a:cubicBezTo>
                      <a:pt x="21303" y="9264"/>
                      <a:pt x="21034" y="12033"/>
                      <a:pt x="19601" y="13518"/>
                    </a:cubicBezTo>
                    <a:cubicBezTo>
                      <a:pt x="19155" y="13980"/>
                      <a:pt x="18629" y="14279"/>
                      <a:pt x="18072" y="14386"/>
                    </a:cubicBezTo>
                    <a:cubicBezTo>
                      <a:pt x="18060" y="16465"/>
                      <a:pt x="16800" y="18137"/>
                      <a:pt x="15258" y="18121"/>
                    </a:cubicBezTo>
                    <a:cubicBezTo>
                      <a:pt x="14743" y="18115"/>
                      <a:pt x="14238" y="17917"/>
                      <a:pt x="13801" y="17550"/>
                    </a:cubicBezTo>
                    <a:cubicBezTo>
                      <a:pt x="13280" y="19881"/>
                      <a:pt x="11460" y="21198"/>
                      <a:pt x="9738" y="20492"/>
                    </a:cubicBezTo>
                    <a:cubicBezTo>
                      <a:pt x="9016" y="20196"/>
                      <a:pt x="8392" y="19571"/>
                      <a:pt x="7973" y="18722"/>
                    </a:cubicBezTo>
                    <a:cubicBezTo>
                      <a:pt x="6209" y="20158"/>
                      <a:pt x="3920" y="19386"/>
                      <a:pt x="2859" y="16998"/>
                    </a:cubicBezTo>
                    <a:cubicBezTo>
                      <a:pt x="2846" y="16968"/>
                      <a:pt x="2833" y="16937"/>
                      <a:pt x="2820" y="16907"/>
                    </a:cubicBezTo>
                    <a:cubicBezTo>
                      <a:pt x="1666" y="17089"/>
                      <a:pt x="620" y="15978"/>
                      <a:pt x="485" y="14424"/>
                    </a:cubicBezTo>
                    <a:cubicBezTo>
                      <a:pt x="412" y="13596"/>
                      <a:pt x="615" y="12767"/>
                      <a:pt x="1038" y="12159"/>
                    </a:cubicBezTo>
                    <a:cubicBezTo>
                      <a:pt x="39" y="11365"/>
                      <a:pt x="-297" y="9622"/>
                      <a:pt x="288" y="8266"/>
                    </a:cubicBezTo>
                    <a:cubicBezTo>
                      <a:pt x="626" y="7484"/>
                      <a:pt x="1218" y="6967"/>
                      <a:pt x="1883" y="6874"/>
                    </a:cubicBezTo>
                    <a:lnTo>
                      <a:pt x="1901" y="6809"/>
                    </a:lnTo>
                    <a:close/>
                    <a:moveTo>
                      <a:pt x="1901" y="6809"/>
                    </a:moveTo>
                  </a:path>
                </a:pathLst>
              </a:custGeom>
              <a:solidFill>
                <a:srgbClr val="4F81BD"/>
              </a:solidFill>
              <a:ln w="25400">
                <a:solidFill>
                  <a:srgbClr val="395E89"/>
                </a:solidFill>
                <a:round/>
                <a:headEnd/>
                <a:tailEnd/>
              </a:ln>
            </p:spPr>
            <p:txBody>
              <a:bodyPr lIns="0" tIns="0" rIns="0" bIns="0"/>
              <a:lstStyle/>
              <a:p>
                <a:endParaRPr lang="zh-TW" altLang="en-US"/>
              </a:p>
            </p:txBody>
          </p:sp>
          <p:sp>
            <p:nvSpPr>
              <p:cNvPr id="52390" name="AutoShape 740"/>
              <p:cNvSpPr>
                <a:spLocks/>
              </p:cNvSpPr>
              <p:nvPr/>
            </p:nvSpPr>
            <p:spPr bwMode="auto">
              <a:xfrm>
                <a:off x="38" y="16"/>
                <a:ext cx="702" cy="26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1600"/>
                  <a:gd name="T67" fmla="*/ 0 h 21600"/>
                  <a:gd name="T68" fmla="*/ 21600 w 21600"/>
                  <a:gd name="T69" fmla="*/ 21600 h 2160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1600" h="21600">
                    <a:moveTo>
                      <a:pt x="1380" y="14010"/>
                    </a:moveTo>
                    <a:cubicBezTo>
                      <a:pt x="899" y="14066"/>
                      <a:pt x="417" y="13902"/>
                      <a:pt x="0" y="13542"/>
                    </a:cubicBezTo>
                    <a:moveTo>
                      <a:pt x="2598" y="19137"/>
                    </a:moveTo>
                    <a:cubicBezTo>
                      <a:pt x="2405" y="19250"/>
                      <a:pt x="2202" y="19325"/>
                      <a:pt x="1994" y="19361"/>
                    </a:cubicBezTo>
                    <a:moveTo>
                      <a:pt x="7802" y="21600"/>
                    </a:moveTo>
                    <a:cubicBezTo>
                      <a:pt x="7657" y="21279"/>
                      <a:pt x="7535" y="20936"/>
                      <a:pt x="7438" y="20577"/>
                    </a:cubicBezTo>
                    <a:moveTo>
                      <a:pt x="14532" y="19050"/>
                    </a:moveTo>
                    <a:cubicBezTo>
                      <a:pt x="14510" y="19430"/>
                      <a:pt x="14462" y="19806"/>
                      <a:pt x="14386" y="20172"/>
                    </a:cubicBezTo>
                    <a:moveTo>
                      <a:pt x="17421" y="12116"/>
                    </a:moveTo>
                    <a:cubicBezTo>
                      <a:pt x="18513" y="12896"/>
                      <a:pt x="19202" y="14528"/>
                      <a:pt x="19193" y="16310"/>
                    </a:cubicBezTo>
                    <a:moveTo>
                      <a:pt x="21600" y="7649"/>
                    </a:moveTo>
                    <a:cubicBezTo>
                      <a:pt x="21423" y="8256"/>
                      <a:pt x="21153" y="8794"/>
                      <a:pt x="20811" y="9222"/>
                    </a:cubicBezTo>
                    <a:moveTo>
                      <a:pt x="19707" y="1814"/>
                    </a:moveTo>
                    <a:cubicBezTo>
                      <a:pt x="19737" y="2059"/>
                      <a:pt x="19751" y="2307"/>
                      <a:pt x="19749" y="2556"/>
                    </a:cubicBezTo>
                    <a:moveTo>
                      <a:pt x="14668" y="947"/>
                    </a:moveTo>
                    <a:cubicBezTo>
                      <a:pt x="14771" y="605"/>
                      <a:pt x="14907" y="286"/>
                      <a:pt x="15073" y="0"/>
                    </a:cubicBezTo>
                    <a:moveTo>
                      <a:pt x="10888" y="1399"/>
                    </a:moveTo>
                    <a:cubicBezTo>
                      <a:pt x="10930" y="1115"/>
                      <a:pt x="10996" y="841"/>
                      <a:pt x="11084" y="582"/>
                    </a:cubicBezTo>
                    <a:moveTo>
                      <a:pt x="6452" y="1676"/>
                    </a:moveTo>
                    <a:cubicBezTo>
                      <a:pt x="6709" y="1897"/>
                      <a:pt x="6947" y="2163"/>
                      <a:pt x="7160" y="2469"/>
                    </a:cubicBezTo>
                    <a:moveTo>
                      <a:pt x="1072" y="7905"/>
                    </a:moveTo>
                    <a:cubicBezTo>
                      <a:pt x="1016" y="7632"/>
                      <a:pt x="974" y="7353"/>
                      <a:pt x="948" y="7071"/>
                    </a:cubicBezTo>
                  </a:path>
                </a:pathLst>
              </a:custGeom>
              <a:noFill/>
              <a:ln w="25400">
                <a:solidFill>
                  <a:srgbClr val="395E89"/>
                </a:solidFill>
                <a:round/>
                <a:headEnd/>
                <a:tailEnd/>
              </a:ln>
            </p:spPr>
            <p:txBody>
              <a:bodyPr lIns="0" tIns="0" rIns="0" bIns="0"/>
              <a:lstStyle/>
              <a:p>
                <a:endParaRPr lang="zh-TW" altLang="en-US"/>
              </a:p>
            </p:txBody>
          </p:sp>
          <p:sp>
            <p:nvSpPr>
              <p:cNvPr id="52391" name="Rectangle 741"/>
              <p:cNvSpPr>
                <a:spLocks/>
              </p:cNvSpPr>
              <p:nvPr/>
            </p:nvSpPr>
            <p:spPr bwMode="auto">
              <a:xfrm>
                <a:off x="107" y="49"/>
                <a:ext cx="496" cy="200"/>
              </a:xfrm>
              <a:prstGeom prst="rect">
                <a:avLst/>
              </a:prstGeom>
              <a:noFill/>
              <a:ln w="12700">
                <a:noFill/>
                <a:miter lim="800000"/>
                <a:headEnd/>
                <a:tailEnd/>
              </a:ln>
            </p:spPr>
            <p:txBody>
              <a:bodyPr lIns="38100" tIns="38100" rIns="78740" bIns="38100" anchor="ctr"/>
              <a:lstStyle/>
              <a:p>
                <a:pPr marL="1588" algn="ctr"/>
                <a:r>
                  <a:rPr kumimoji="0" lang="en-US" altLang="zh-TW" sz="1200" b="1">
                    <a:solidFill>
                      <a:srgbClr val="FFFFFF"/>
                    </a:solidFill>
                    <a:latin typeface="Tahoma" pitchFamily="34" charset="0"/>
                    <a:cs typeface="Tahoma" pitchFamily="34" charset="0"/>
                    <a:sym typeface="Tahoma" pitchFamily="34" charset="0"/>
                  </a:rPr>
                  <a:t>AARNet</a:t>
                </a:r>
              </a:p>
              <a:p>
                <a:pPr marL="1588" algn="ctr"/>
                <a:r>
                  <a:rPr kumimoji="0" lang="en-US" altLang="zh-TW" sz="1200" b="1">
                    <a:solidFill>
                      <a:srgbClr val="FFFFFF"/>
                    </a:solidFill>
                    <a:latin typeface="Tahoma" pitchFamily="34" charset="0"/>
                    <a:cs typeface="Tahoma" pitchFamily="34" charset="0"/>
                    <a:sym typeface="Tahoma" pitchFamily="34" charset="0"/>
                  </a:rPr>
                  <a:t>AU</a:t>
                </a:r>
              </a:p>
            </p:txBody>
          </p:sp>
        </p:grpSp>
        <p:grpSp>
          <p:nvGrpSpPr>
            <p:cNvPr id="22" name="Group 742"/>
            <p:cNvGrpSpPr>
              <a:grpSpLocks/>
            </p:cNvGrpSpPr>
            <p:nvPr/>
          </p:nvGrpSpPr>
          <p:grpSpPr bwMode="auto">
            <a:xfrm>
              <a:off x="179388" y="1700213"/>
              <a:ext cx="1152525" cy="571500"/>
              <a:chOff x="0" y="0"/>
              <a:chExt cx="766" cy="315"/>
            </a:xfrm>
          </p:grpSpPr>
          <p:sp>
            <p:nvSpPr>
              <p:cNvPr id="52386" name="AutoShape 743"/>
              <p:cNvSpPr>
                <a:spLocks/>
              </p:cNvSpPr>
              <p:nvPr/>
            </p:nvSpPr>
            <p:spPr bwMode="auto">
              <a:xfrm>
                <a:off x="0" y="0"/>
                <a:ext cx="766" cy="315"/>
              </a:xfrm>
              <a:custGeom>
                <a:avLst/>
                <a:gdLst>
                  <a:gd name="T0" fmla="*/ 0 w 20879"/>
                  <a:gd name="T1" fmla="*/ 0 h 20683"/>
                  <a:gd name="T2" fmla="*/ 0 w 20879"/>
                  <a:gd name="T3" fmla="*/ 0 h 20683"/>
                  <a:gd name="T4" fmla="*/ 0 w 20879"/>
                  <a:gd name="T5" fmla="*/ 0 h 20683"/>
                  <a:gd name="T6" fmla="*/ 0 w 20879"/>
                  <a:gd name="T7" fmla="*/ 0 h 20683"/>
                  <a:gd name="T8" fmla="*/ 0 w 20879"/>
                  <a:gd name="T9" fmla="*/ 0 h 20683"/>
                  <a:gd name="T10" fmla="*/ 0 w 20879"/>
                  <a:gd name="T11" fmla="*/ 0 h 20683"/>
                  <a:gd name="T12" fmla="*/ 0 w 20879"/>
                  <a:gd name="T13" fmla="*/ 0 h 20683"/>
                  <a:gd name="T14" fmla="*/ 0 w 20879"/>
                  <a:gd name="T15" fmla="*/ 0 h 20683"/>
                  <a:gd name="T16" fmla="*/ 0 w 20879"/>
                  <a:gd name="T17" fmla="*/ 0 h 20683"/>
                  <a:gd name="T18" fmla="*/ 0 w 20879"/>
                  <a:gd name="T19" fmla="*/ 0 h 20683"/>
                  <a:gd name="T20" fmla="*/ 0 w 20879"/>
                  <a:gd name="T21" fmla="*/ 0 h 20683"/>
                  <a:gd name="T22" fmla="*/ 0 w 20879"/>
                  <a:gd name="T23" fmla="*/ 0 h 20683"/>
                  <a:gd name="T24" fmla="*/ 0 w 20879"/>
                  <a:gd name="T25" fmla="*/ 0 h 20683"/>
                  <a:gd name="T26" fmla="*/ 0 w 20879"/>
                  <a:gd name="T27" fmla="*/ 0 h 20683"/>
                  <a:gd name="T28" fmla="*/ 0 w 20879"/>
                  <a:gd name="T29" fmla="*/ 0 h 20683"/>
                  <a:gd name="T30" fmla="*/ 0 w 20879"/>
                  <a:gd name="T31" fmla="*/ 0 h 20683"/>
                  <a:gd name="T32" fmla="*/ 0 w 20879"/>
                  <a:gd name="T33" fmla="*/ 0 h 20683"/>
                  <a:gd name="T34" fmla="*/ 0 w 20879"/>
                  <a:gd name="T35" fmla="*/ 0 h 20683"/>
                  <a:gd name="T36" fmla="*/ 0 w 20879"/>
                  <a:gd name="T37" fmla="*/ 0 h 20683"/>
                  <a:gd name="T38" fmla="*/ 0 w 20879"/>
                  <a:gd name="T39" fmla="*/ 0 h 20683"/>
                  <a:gd name="T40" fmla="*/ 0 w 20879"/>
                  <a:gd name="T41" fmla="*/ 0 h 20683"/>
                  <a:gd name="T42" fmla="*/ 0 w 20879"/>
                  <a:gd name="T43" fmla="*/ 0 h 20683"/>
                  <a:gd name="T44" fmla="*/ 0 w 20879"/>
                  <a:gd name="T45" fmla="*/ 0 h 20683"/>
                  <a:gd name="T46" fmla="*/ 0 w 20879"/>
                  <a:gd name="T47" fmla="*/ 0 h 20683"/>
                  <a:gd name="T48" fmla="*/ 0 w 20879"/>
                  <a:gd name="T49" fmla="*/ 0 h 2068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0879"/>
                  <a:gd name="T76" fmla="*/ 0 h 20683"/>
                  <a:gd name="T77" fmla="*/ 20879 w 20879"/>
                  <a:gd name="T78" fmla="*/ 20683 h 2068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0879" h="20683">
                    <a:moveTo>
                      <a:pt x="1901" y="6809"/>
                    </a:moveTo>
                    <a:cubicBezTo>
                      <a:pt x="1658" y="4403"/>
                      <a:pt x="2907" y="2186"/>
                      <a:pt x="4691" y="1859"/>
                    </a:cubicBezTo>
                    <a:cubicBezTo>
                      <a:pt x="5414" y="1726"/>
                      <a:pt x="6149" y="1925"/>
                      <a:pt x="6778" y="2422"/>
                    </a:cubicBezTo>
                    <a:cubicBezTo>
                      <a:pt x="7445" y="726"/>
                      <a:pt x="9003" y="81"/>
                      <a:pt x="10259" y="982"/>
                    </a:cubicBezTo>
                    <a:cubicBezTo>
                      <a:pt x="10478" y="1140"/>
                      <a:pt x="10680" y="1340"/>
                      <a:pt x="10857" y="1575"/>
                    </a:cubicBezTo>
                    <a:cubicBezTo>
                      <a:pt x="11377" y="169"/>
                      <a:pt x="12642" y="-402"/>
                      <a:pt x="13683" y="299"/>
                    </a:cubicBezTo>
                    <a:cubicBezTo>
                      <a:pt x="13971" y="493"/>
                      <a:pt x="14222" y="774"/>
                      <a:pt x="14418" y="1120"/>
                    </a:cubicBezTo>
                    <a:cubicBezTo>
                      <a:pt x="15255" y="-210"/>
                      <a:pt x="16734" y="-374"/>
                      <a:pt x="17722" y="753"/>
                    </a:cubicBezTo>
                    <a:cubicBezTo>
                      <a:pt x="18137" y="1227"/>
                      <a:pt x="18417" y="1880"/>
                      <a:pt x="18513" y="2601"/>
                    </a:cubicBezTo>
                    <a:cubicBezTo>
                      <a:pt x="19885" y="3106"/>
                      <a:pt x="20694" y="5019"/>
                      <a:pt x="20321" y="6874"/>
                    </a:cubicBezTo>
                    <a:cubicBezTo>
                      <a:pt x="20289" y="7030"/>
                      <a:pt x="20250" y="7182"/>
                      <a:pt x="20203" y="7331"/>
                    </a:cubicBezTo>
                    <a:cubicBezTo>
                      <a:pt x="21303" y="9264"/>
                      <a:pt x="21034" y="12033"/>
                      <a:pt x="19601" y="13518"/>
                    </a:cubicBezTo>
                    <a:cubicBezTo>
                      <a:pt x="19155" y="13980"/>
                      <a:pt x="18629" y="14279"/>
                      <a:pt x="18072" y="14386"/>
                    </a:cubicBezTo>
                    <a:cubicBezTo>
                      <a:pt x="18060" y="16465"/>
                      <a:pt x="16800" y="18137"/>
                      <a:pt x="15258" y="18121"/>
                    </a:cubicBezTo>
                    <a:cubicBezTo>
                      <a:pt x="14743" y="18115"/>
                      <a:pt x="14238" y="17917"/>
                      <a:pt x="13801" y="17550"/>
                    </a:cubicBezTo>
                    <a:cubicBezTo>
                      <a:pt x="13280" y="19881"/>
                      <a:pt x="11460" y="21198"/>
                      <a:pt x="9738" y="20492"/>
                    </a:cubicBezTo>
                    <a:cubicBezTo>
                      <a:pt x="9016" y="20196"/>
                      <a:pt x="8392" y="19571"/>
                      <a:pt x="7973" y="18722"/>
                    </a:cubicBezTo>
                    <a:cubicBezTo>
                      <a:pt x="6209" y="20158"/>
                      <a:pt x="3920" y="19386"/>
                      <a:pt x="2859" y="16998"/>
                    </a:cubicBezTo>
                    <a:cubicBezTo>
                      <a:pt x="2846" y="16968"/>
                      <a:pt x="2833" y="16937"/>
                      <a:pt x="2820" y="16907"/>
                    </a:cubicBezTo>
                    <a:cubicBezTo>
                      <a:pt x="1666" y="17089"/>
                      <a:pt x="620" y="15978"/>
                      <a:pt x="485" y="14424"/>
                    </a:cubicBezTo>
                    <a:cubicBezTo>
                      <a:pt x="412" y="13596"/>
                      <a:pt x="615" y="12767"/>
                      <a:pt x="1038" y="12159"/>
                    </a:cubicBezTo>
                    <a:cubicBezTo>
                      <a:pt x="39" y="11365"/>
                      <a:pt x="-297" y="9622"/>
                      <a:pt x="288" y="8266"/>
                    </a:cubicBezTo>
                    <a:cubicBezTo>
                      <a:pt x="626" y="7484"/>
                      <a:pt x="1218" y="6967"/>
                      <a:pt x="1883" y="6874"/>
                    </a:cubicBezTo>
                    <a:lnTo>
                      <a:pt x="1901" y="6809"/>
                    </a:lnTo>
                    <a:close/>
                    <a:moveTo>
                      <a:pt x="1901" y="6809"/>
                    </a:moveTo>
                  </a:path>
                </a:pathLst>
              </a:custGeom>
              <a:solidFill>
                <a:srgbClr val="4F81BD"/>
              </a:solidFill>
              <a:ln w="25400">
                <a:solidFill>
                  <a:srgbClr val="395E89"/>
                </a:solidFill>
                <a:round/>
                <a:headEnd/>
                <a:tailEnd/>
              </a:ln>
            </p:spPr>
            <p:txBody>
              <a:bodyPr lIns="0" tIns="0" rIns="0" bIns="0"/>
              <a:lstStyle/>
              <a:p>
                <a:endParaRPr lang="zh-TW" altLang="en-US"/>
              </a:p>
            </p:txBody>
          </p:sp>
          <p:sp>
            <p:nvSpPr>
              <p:cNvPr id="52387" name="AutoShape 744"/>
              <p:cNvSpPr>
                <a:spLocks/>
              </p:cNvSpPr>
              <p:nvPr/>
            </p:nvSpPr>
            <p:spPr bwMode="auto">
              <a:xfrm>
                <a:off x="38" y="16"/>
                <a:ext cx="702" cy="26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1600"/>
                  <a:gd name="T67" fmla="*/ 0 h 21600"/>
                  <a:gd name="T68" fmla="*/ 21600 w 21600"/>
                  <a:gd name="T69" fmla="*/ 21600 h 2160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1600" h="21600">
                    <a:moveTo>
                      <a:pt x="1380" y="14010"/>
                    </a:moveTo>
                    <a:cubicBezTo>
                      <a:pt x="899" y="14066"/>
                      <a:pt x="417" y="13902"/>
                      <a:pt x="0" y="13542"/>
                    </a:cubicBezTo>
                    <a:moveTo>
                      <a:pt x="2598" y="19137"/>
                    </a:moveTo>
                    <a:cubicBezTo>
                      <a:pt x="2405" y="19250"/>
                      <a:pt x="2202" y="19325"/>
                      <a:pt x="1994" y="19361"/>
                    </a:cubicBezTo>
                    <a:moveTo>
                      <a:pt x="7802" y="21600"/>
                    </a:moveTo>
                    <a:cubicBezTo>
                      <a:pt x="7657" y="21279"/>
                      <a:pt x="7535" y="20936"/>
                      <a:pt x="7438" y="20577"/>
                    </a:cubicBezTo>
                    <a:moveTo>
                      <a:pt x="14532" y="19050"/>
                    </a:moveTo>
                    <a:cubicBezTo>
                      <a:pt x="14510" y="19430"/>
                      <a:pt x="14462" y="19806"/>
                      <a:pt x="14386" y="20172"/>
                    </a:cubicBezTo>
                    <a:moveTo>
                      <a:pt x="17421" y="12116"/>
                    </a:moveTo>
                    <a:cubicBezTo>
                      <a:pt x="18513" y="12896"/>
                      <a:pt x="19202" y="14528"/>
                      <a:pt x="19193" y="16310"/>
                    </a:cubicBezTo>
                    <a:moveTo>
                      <a:pt x="21600" y="7649"/>
                    </a:moveTo>
                    <a:cubicBezTo>
                      <a:pt x="21423" y="8256"/>
                      <a:pt x="21153" y="8794"/>
                      <a:pt x="20811" y="9222"/>
                    </a:cubicBezTo>
                    <a:moveTo>
                      <a:pt x="19707" y="1814"/>
                    </a:moveTo>
                    <a:cubicBezTo>
                      <a:pt x="19737" y="2059"/>
                      <a:pt x="19751" y="2307"/>
                      <a:pt x="19749" y="2556"/>
                    </a:cubicBezTo>
                    <a:moveTo>
                      <a:pt x="14668" y="947"/>
                    </a:moveTo>
                    <a:cubicBezTo>
                      <a:pt x="14771" y="605"/>
                      <a:pt x="14907" y="286"/>
                      <a:pt x="15073" y="0"/>
                    </a:cubicBezTo>
                    <a:moveTo>
                      <a:pt x="10888" y="1399"/>
                    </a:moveTo>
                    <a:cubicBezTo>
                      <a:pt x="10930" y="1115"/>
                      <a:pt x="10996" y="841"/>
                      <a:pt x="11084" y="582"/>
                    </a:cubicBezTo>
                    <a:moveTo>
                      <a:pt x="6452" y="1676"/>
                    </a:moveTo>
                    <a:cubicBezTo>
                      <a:pt x="6709" y="1897"/>
                      <a:pt x="6947" y="2163"/>
                      <a:pt x="7160" y="2469"/>
                    </a:cubicBezTo>
                    <a:moveTo>
                      <a:pt x="1072" y="7905"/>
                    </a:moveTo>
                    <a:cubicBezTo>
                      <a:pt x="1016" y="7632"/>
                      <a:pt x="974" y="7353"/>
                      <a:pt x="948" y="7071"/>
                    </a:cubicBezTo>
                  </a:path>
                </a:pathLst>
              </a:custGeom>
              <a:noFill/>
              <a:ln w="25400">
                <a:solidFill>
                  <a:srgbClr val="395E89"/>
                </a:solidFill>
                <a:round/>
                <a:headEnd/>
                <a:tailEnd/>
              </a:ln>
            </p:spPr>
            <p:txBody>
              <a:bodyPr lIns="0" tIns="0" rIns="0" bIns="0"/>
              <a:lstStyle/>
              <a:p>
                <a:endParaRPr lang="zh-TW" altLang="en-US"/>
              </a:p>
            </p:txBody>
          </p:sp>
          <p:sp>
            <p:nvSpPr>
              <p:cNvPr id="52388" name="Rectangle 745"/>
              <p:cNvSpPr>
                <a:spLocks/>
              </p:cNvSpPr>
              <p:nvPr/>
            </p:nvSpPr>
            <p:spPr bwMode="auto">
              <a:xfrm>
                <a:off x="107" y="49"/>
                <a:ext cx="496" cy="200"/>
              </a:xfrm>
              <a:prstGeom prst="rect">
                <a:avLst/>
              </a:prstGeom>
              <a:noFill/>
              <a:ln w="12700">
                <a:noFill/>
                <a:miter lim="800000"/>
                <a:headEnd/>
                <a:tailEnd/>
              </a:ln>
            </p:spPr>
            <p:txBody>
              <a:bodyPr lIns="38100" tIns="38100" rIns="78740" bIns="38100" anchor="ctr"/>
              <a:lstStyle/>
              <a:p>
                <a:pPr marL="1588" algn="ctr"/>
                <a:r>
                  <a:rPr kumimoji="0" lang="en-US" altLang="zh-TW" sz="1200" b="1">
                    <a:solidFill>
                      <a:srgbClr val="FFFFFF"/>
                    </a:solidFill>
                    <a:latin typeface="Tahoma" pitchFamily="34" charset="0"/>
                    <a:cs typeface="Tahoma" pitchFamily="34" charset="0"/>
                    <a:sym typeface="Tahoma" pitchFamily="34" charset="0"/>
                  </a:rPr>
                  <a:t>EARNetIN</a:t>
                </a:r>
                <a:endParaRPr kumimoji="0" lang="zh-TW" altLang="en-US" sz="1200" b="1">
                  <a:solidFill>
                    <a:srgbClr val="FFFFFF"/>
                  </a:solidFill>
                  <a:latin typeface="Tahoma" pitchFamily="34" charset="0"/>
                  <a:cs typeface="Tahoma" pitchFamily="34" charset="0"/>
                  <a:sym typeface="Tahoma" pitchFamily="34" charset="0"/>
                </a:endParaRPr>
              </a:p>
            </p:txBody>
          </p:sp>
        </p:grpSp>
        <p:sp>
          <p:nvSpPr>
            <p:cNvPr id="16107" name="Line 747"/>
            <p:cNvSpPr>
              <a:spLocks noChangeShapeType="1"/>
            </p:cNvSpPr>
            <p:nvPr/>
          </p:nvSpPr>
          <p:spPr bwMode="auto">
            <a:xfrm flipH="1">
              <a:off x="1475717" y="3934147"/>
              <a:ext cx="1440954" cy="2086667"/>
            </a:xfrm>
            <a:prstGeom prst="line">
              <a:avLst/>
            </a:prstGeom>
            <a:noFill/>
            <a:ln w="38100">
              <a:solidFill>
                <a:srgbClr val="00B050"/>
              </a:solidFill>
              <a:round/>
              <a:headEnd/>
              <a:tailEnd/>
            </a:ln>
            <a:effectLst>
              <a:outerShdw dist="23000" dir="5400000" algn="ctr" rotWithShape="0">
                <a:schemeClr val="bg2">
                  <a:alpha val="34998"/>
                </a:schemeClr>
              </a:outerShdw>
            </a:effectLst>
          </p:spPr>
          <p:txBody>
            <a:bodyPr lIns="0" tIns="0" rIns="0" bIns="0"/>
            <a:lstStyle/>
            <a:p>
              <a:pPr>
                <a:defRPr/>
              </a:pPr>
              <a:endParaRPr lang="zh-TW" altLang="en-US"/>
            </a:p>
          </p:txBody>
        </p:sp>
        <p:grpSp>
          <p:nvGrpSpPr>
            <p:cNvPr id="23" name="Group 748"/>
            <p:cNvGrpSpPr>
              <a:grpSpLocks/>
            </p:cNvGrpSpPr>
            <p:nvPr/>
          </p:nvGrpSpPr>
          <p:grpSpPr bwMode="auto">
            <a:xfrm>
              <a:off x="2309801" y="5805488"/>
              <a:ext cx="1079500" cy="487362"/>
              <a:chOff x="31" y="0"/>
              <a:chExt cx="811" cy="352"/>
            </a:xfrm>
          </p:grpSpPr>
          <p:sp>
            <p:nvSpPr>
              <p:cNvPr id="52383" name="AutoShape 749"/>
              <p:cNvSpPr>
                <a:spLocks/>
              </p:cNvSpPr>
              <p:nvPr/>
            </p:nvSpPr>
            <p:spPr bwMode="auto">
              <a:xfrm>
                <a:off x="31" y="26"/>
                <a:ext cx="811" cy="315"/>
              </a:xfrm>
              <a:custGeom>
                <a:avLst/>
                <a:gdLst>
                  <a:gd name="T0" fmla="*/ 0 w 20879"/>
                  <a:gd name="T1" fmla="*/ 0 h 20683"/>
                  <a:gd name="T2" fmla="*/ 0 w 20879"/>
                  <a:gd name="T3" fmla="*/ 0 h 20683"/>
                  <a:gd name="T4" fmla="*/ 0 w 20879"/>
                  <a:gd name="T5" fmla="*/ 0 h 20683"/>
                  <a:gd name="T6" fmla="*/ 0 w 20879"/>
                  <a:gd name="T7" fmla="*/ 0 h 20683"/>
                  <a:gd name="T8" fmla="*/ 0 w 20879"/>
                  <a:gd name="T9" fmla="*/ 0 h 20683"/>
                  <a:gd name="T10" fmla="*/ 0 w 20879"/>
                  <a:gd name="T11" fmla="*/ 0 h 20683"/>
                  <a:gd name="T12" fmla="*/ 0 w 20879"/>
                  <a:gd name="T13" fmla="*/ 0 h 20683"/>
                  <a:gd name="T14" fmla="*/ 0 w 20879"/>
                  <a:gd name="T15" fmla="*/ 0 h 20683"/>
                  <a:gd name="T16" fmla="*/ 0 w 20879"/>
                  <a:gd name="T17" fmla="*/ 0 h 20683"/>
                  <a:gd name="T18" fmla="*/ 0 w 20879"/>
                  <a:gd name="T19" fmla="*/ 0 h 20683"/>
                  <a:gd name="T20" fmla="*/ 0 w 20879"/>
                  <a:gd name="T21" fmla="*/ 0 h 20683"/>
                  <a:gd name="T22" fmla="*/ 0 w 20879"/>
                  <a:gd name="T23" fmla="*/ 0 h 20683"/>
                  <a:gd name="T24" fmla="*/ 0 w 20879"/>
                  <a:gd name="T25" fmla="*/ 0 h 20683"/>
                  <a:gd name="T26" fmla="*/ 0 w 20879"/>
                  <a:gd name="T27" fmla="*/ 0 h 20683"/>
                  <a:gd name="T28" fmla="*/ 0 w 20879"/>
                  <a:gd name="T29" fmla="*/ 0 h 20683"/>
                  <a:gd name="T30" fmla="*/ 0 w 20879"/>
                  <a:gd name="T31" fmla="*/ 0 h 20683"/>
                  <a:gd name="T32" fmla="*/ 0 w 20879"/>
                  <a:gd name="T33" fmla="*/ 0 h 20683"/>
                  <a:gd name="T34" fmla="*/ 0 w 20879"/>
                  <a:gd name="T35" fmla="*/ 0 h 20683"/>
                  <a:gd name="T36" fmla="*/ 0 w 20879"/>
                  <a:gd name="T37" fmla="*/ 0 h 20683"/>
                  <a:gd name="T38" fmla="*/ 0 w 20879"/>
                  <a:gd name="T39" fmla="*/ 0 h 20683"/>
                  <a:gd name="T40" fmla="*/ 0 w 20879"/>
                  <a:gd name="T41" fmla="*/ 0 h 20683"/>
                  <a:gd name="T42" fmla="*/ 0 w 20879"/>
                  <a:gd name="T43" fmla="*/ 0 h 20683"/>
                  <a:gd name="T44" fmla="*/ 0 w 20879"/>
                  <a:gd name="T45" fmla="*/ 0 h 20683"/>
                  <a:gd name="T46" fmla="*/ 0 w 20879"/>
                  <a:gd name="T47" fmla="*/ 0 h 20683"/>
                  <a:gd name="T48" fmla="*/ 0 w 20879"/>
                  <a:gd name="T49" fmla="*/ 0 h 2068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0879"/>
                  <a:gd name="T76" fmla="*/ 0 h 20683"/>
                  <a:gd name="T77" fmla="*/ 20879 w 20879"/>
                  <a:gd name="T78" fmla="*/ 20683 h 2068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0879" h="20683">
                    <a:moveTo>
                      <a:pt x="1901" y="6809"/>
                    </a:moveTo>
                    <a:cubicBezTo>
                      <a:pt x="1658" y="4403"/>
                      <a:pt x="2907" y="2186"/>
                      <a:pt x="4691" y="1859"/>
                    </a:cubicBezTo>
                    <a:cubicBezTo>
                      <a:pt x="5414" y="1726"/>
                      <a:pt x="6149" y="1925"/>
                      <a:pt x="6778" y="2422"/>
                    </a:cubicBezTo>
                    <a:cubicBezTo>
                      <a:pt x="7445" y="726"/>
                      <a:pt x="9003" y="81"/>
                      <a:pt x="10259" y="982"/>
                    </a:cubicBezTo>
                    <a:cubicBezTo>
                      <a:pt x="10478" y="1140"/>
                      <a:pt x="10680" y="1340"/>
                      <a:pt x="10857" y="1575"/>
                    </a:cubicBezTo>
                    <a:cubicBezTo>
                      <a:pt x="11376" y="169"/>
                      <a:pt x="12642" y="-402"/>
                      <a:pt x="13683" y="299"/>
                    </a:cubicBezTo>
                    <a:cubicBezTo>
                      <a:pt x="13971" y="493"/>
                      <a:pt x="14222" y="774"/>
                      <a:pt x="14418" y="1120"/>
                    </a:cubicBezTo>
                    <a:cubicBezTo>
                      <a:pt x="15255" y="-210"/>
                      <a:pt x="16734" y="-374"/>
                      <a:pt x="17722" y="753"/>
                    </a:cubicBezTo>
                    <a:cubicBezTo>
                      <a:pt x="18137" y="1227"/>
                      <a:pt x="18417" y="1880"/>
                      <a:pt x="18513" y="2601"/>
                    </a:cubicBezTo>
                    <a:cubicBezTo>
                      <a:pt x="19885" y="3106"/>
                      <a:pt x="20694" y="5019"/>
                      <a:pt x="20321" y="6874"/>
                    </a:cubicBezTo>
                    <a:cubicBezTo>
                      <a:pt x="20289" y="7030"/>
                      <a:pt x="20250" y="7182"/>
                      <a:pt x="20203" y="7331"/>
                    </a:cubicBezTo>
                    <a:cubicBezTo>
                      <a:pt x="21303" y="9264"/>
                      <a:pt x="21034" y="12033"/>
                      <a:pt x="19601" y="13518"/>
                    </a:cubicBezTo>
                    <a:cubicBezTo>
                      <a:pt x="19155" y="13980"/>
                      <a:pt x="18629" y="14279"/>
                      <a:pt x="18072" y="14386"/>
                    </a:cubicBezTo>
                    <a:cubicBezTo>
                      <a:pt x="18060" y="16465"/>
                      <a:pt x="16800" y="18137"/>
                      <a:pt x="15258" y="18121"/>
                    </a:cubicBezTo>
                    <a:cubicBezTo>
                      <a:pt x="14743" y="18115"/>
                      <a:pt x="14238" y="17917"/>
                      <a:pt x="13801" y="17550"/>
                    </a:cubicBezTo>
                    <a:cubicBezTo>
                      <a:pt x="13280" y="19881"/>
                      <a:pt x="11460" y="21198"/>
                      <a:pt x="9738" y="20492"/>
                    </a:cubicBezTo>
                    <a:cubicBezTo>
                      <a:pt x="9016" y="20196"/>
                      <a:pt x="8392" y="19571"/>
                      <a:pt x="7973" y="18722"/>
                    </a:cubicBezTo>
                    <a:cubicBezTo>
                      <a:pt x="6209" y="20158"/>
                      <a:pt x="3920" y="19386"/>
                      <a:pt x="2859" y="16998"/>
                    </a:cubicBezTo>
                    <a:cubicBezTo>
                      <a:pt x="2846" y="16968"/>
                      <a:pt x="2833" y="16937"/>
                      <a:pt x="2820" y="16907"/>
                    </a:cubicBezTo>
                    <a:cubicBezTo>
                      <a:pt x="1666" y="17089"/>
                      <a:pt x="620" y="15978"/>
                      <a:pt x="485" y="14424"/>
                    </a:cubicBezTo>
                    <a:cubicBezTo>
                      <a:pt x="412" y="13596"/>
                      <a:pt x="615" y="12767"/>
                      <a:pt x="1038" y="12159"/>
                    </a:cubicBezTo>
                    <a:cubicBezTo>
                      <a:pt x="39" y="11365"/>
                      <a:pt x="-297" y="9622"/>
                      <a:pt x="288" y="8266"/>
                    </a:cubicBezTo>
                    <a:cubicBezTo>
                      <a:pt x="626" y="7484"/>
                      <a:pt x="1218" y="6967"/>
                      <a:pt x="1883" y="6874"/>
                    </a:cubicBezTo>
                    <a:lnTo>
                      <a:pt x="1901" y="6809"/>
                    </a:lnTo>
                    <a:close/>
                    <a:moveTo>
                      <a:pt x="1901" y="6809"/>
                    </a:moveTo>
                  </a:path>
                </a:pathLst>
              </a:custGeom>
              <a:solidFill>
                <a:srgbClr val="4F81BD"/>
              </a:solidFill>
              <a:ln w="25400">
                <a:solidFill>
                  <a:srgbClr val="395E89"/>
                </a:solidFill>
                <a:round/>
                <a:headEnd/>
                <a:tailEnd/>
              </a:ln>
            </p:spPr>
            <p:txBody>
              <a:bodyPr lIns="0" tIns="0" rIns="0" bIns="0"/>
              <a:lstStyle/>
              <a:p>
                <a:endParaRPr lang="zh-TW" altLang="en-US"/>
              </a:p>
            </p:txBody>
          </p:sp>
          <p:sp>
            <p:nvSpPr>
              <p:cNvPr id="52384" name="AutoShape 750"/>
              <p:cNvSpPr>
                <a:spLocks/>
              </p:cNvSpPr>
              <p:nvPr/>
            </p:nvSpPr>
            <p:spPr bwMode="auto">
              <a:xfrm>
                <a:off x="41" y="42"/>
                <a:ext cx="743" cy="26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1600"/>
                  <a:gd name="T67" fmla="*/ 0 h 21600"/>
                  <a:gd name="T68" fmla="*/ 21600 w 21600"/>
                  <a:gd name="T69" fmla="*/ 21600 h 2160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1600" h="21600">
                    <a:moveTo>
                      <a:pt x="1380" y="14010"/>
                    </a:moveTo>
                    <a:cubicBezTo>
                      <a:pt x="899" y="14066"/>
                      <a:pt x="417" y="13902"/>
                      <a:pt x="0" y="13542"/>
                    </a:cubicBezTo>
                    <a:moveTo>
                      <a:pt x="2598" y="19137"/>
                    </a:moveTo>
                    <a:cubicBezTo>
                      <a:pt x="2405" y="19250"/>
                      <a:pt x="2202" y="19325"/>
                      <a:pt x="1994" y="19361"/>
                    </a:cubicBezTo>
                    <a:moveTo>
                      <a:pt x="7802" y="21600"/>
                    </a:moveTo>
                    <a:cubicBezTo>
                      <a:pt x="7657" y="21279"/>
                      <a:pt x="7535" y="20936"/>
                      <a:pt x="7438" y="20577"/>
                    </a:cubicBezTo>
                    <a:moveTo>
                      <a:pt x="14532" y="19050"/>
                    </a:moveTo>
                    <a:cubicBezTo>
                      <a:pt x="14510" y="19430"/>
                      <a:pt x="14462" y="19806"/>
                      <a:pt x="14386" y="20172"/>
                    </a:cubicBezTo>
                    <a:moveTo>
                      <a:pt x="17421" y="12116"/>
                    </a:moveTo>
                    <a:cubicBezTo>
                      <a:pt x="18513" y="12896"/>
                      <a:pt x="19202" y="14528"/>
                      <a:pt x="19193" y="16310"/>
                    </a:cubicBezTo>
                    <a:moveTo>
                      <a:pt x="21600" y="7649"/>
                    </a:moveTo>
                    <a:cubicBezTo>
                      <a:pt x="21423" y="8256"/>
                      <a:pt x="21153" y="8794"/>
                      <a:pt x="20811" y="9222"/>
                    </a:cubicBezTo>
                    <a:moveTo>
                      <a:pt x="19707" y="1814"/>
                    </a:moveTo>
                    <a:cubicBezTo>
                      <a:pt x="19737" y="2059"/>
                      <a:pt x="19751" y="2307"/>
                      <a:pt x="19749" y="2556"/>
                    </a:cubicBezTo>
                    <a:moveTo>
                      <a:pt x="14668" y="947"/>
                    </a:moveTo>
                    <a:cubicBezTo>
                      <a:pt x="14771" y="605"/>
                      <a:pt x="14907" y="286"/>
                      <a:pt x="15073" y="0"/>
                    </a:cubicBezTo>
                    <a:moveTo>
                      <a:pt x="10888" y="1399"/>
                    </a:moveTo>
                    <a:cubicBezTo>
                      <a:pt x="10930" y="1115"/>
                      <a:pt x="10996" y="841"/>
                      <a:pt x="11084" y="582"/>
                    </a:cubicBezTo>
                    <a:moveTo>
                      <a:pt x="6452" y="1676"/>
                    </a:moveTo>
                    <a:cubicBezTo>
                      <a:pt x="6709" y="1897"/>
                      <a:pt x="6947" y="2163"/>
                      <a:pt x="7160" y="2469"/>
                    </a:cubicBezTo>
                    <a:moveTo>
                      <a:pt x="1072" y="7905"/>
                    </a:moveTo>
                    <a:cubicBezTo>
                      <a:pt x="1016" y="7632"/>
                      <a:pt x="974" y="7353"/>
                      <a:pt x="948" y="7071"/>
                    </a:cubicBezTo>
                  </a:path>
                </a:pathLst>
              </a:custGeom>
              <a:noFill/>
              <a:ln w="25400">
                <a:solidFill>
                  <a:srgbClr val="395E89"/>
                </a:solidFill>
                <a:round/>
                <a:headEnd/>
                <a:tailEnd/>
              </a:ln>
            </p:spPr>
            <p:txBody>
              <a:bodyPr lIns="0" tIns="0" rIns="0" bIns="0"/>
              <a:lstStyle/>
              <a:p>
                <a:endParaRPr lang="zh-TW" altLang="en-US"/>
              </a:p>
            </p:txBody>
          </p:sp>
          <p:sp>
            <p:nvSpPr>
              <p:cNvPr id="52385" name="Rectangle 751"/>
              <p:cNvSpPr>
                <a:spLocks/>
              </p:cNvSpPr>
              <p:nvPr/>
            </p:nvSpPr>
            <p:spPr bwMode="auto">
              <a:xfrm>
                <a:off x="204" y="0"/>
                <a:ext cx="528" cy="352"/>
              </a:xfrm>
              <a:prstGeom prst="rect">
                <a:avLst/>
              </a:prstGeom>
              <a:noFill/>
              <a:ln w="12700">
                <a:noFill/>
                <a:miter lim="800000"/>
                <a:headEnd/>
                <a:tailEnd/>
              </a:ln>
            </p:spPr>
            <p:txBody>
              <a:bodyPr lIns="38100" tIns="38100" rIns="78740" bIns="38100" anchor="ctr"/>
              <a:lstStyle/>
              <a:p>
                <a:pPr marL="1588" algn="ctr"/>
                <a:r>
                  <a:rPr kumimoji="0" lang="en-US" altLang="zh-TW" sz="1200">
                    <a:solidFill>
                      <a:srgbClr val="FF0000"/>
                    </a:solidFill>
                    <a:latin typeface="Tahoma" pitchFamily="34" charset="0"/>
                    <a:cs typeface="Tahoma" pitchFamily="34" charset="0"/>
                    <a:sym typeface="Tahoma" pitchFamily="34" charset="0"/>
                  </a:rPr>
                  <a:t>CSTNET</a:t>
                </a:r>
              </a:p>
              <a:p>
                <a:pPr marL="1588" algn="ctr"/>
                <a:r>
                  <a:rPr kumimoji="0" lang="en-US" altLang="zh-TW" sz="1200">
                    <a:solidFill>
                      <a:srgbClr val="FF0000"/>
                    </a:solidFill>
                    <a:latin typeface="Tahoma" pitchFamily="34" charset="0"/>
                    <a:cs typeface="Tahoma" pitchFamily="34" charset="0"/>
                    <a:sym typeface="Tahoma" pitchFamily="34" charset="0"/>
                  </a:rPr>
                  <a:t>CN</a:t>
                </a:r>
              </a:p>
            </p:txBody>
          </p:sp>
        </p:grpSp>
        <p:grpSp>
          <p:nvGrpSpPr>
            <p:cNvPr id="24" name="Group 767"/>
            <p:cNvGrpSpPr>
              <a:grpSpLocks/>
            </p:cNvGrpSpPr>
            <p:nvPr/>
          </p:nvGrpSpPr>
          <p:grpSpPr bwMode="auto">
            <a:xfrm>
              <a:off x="395288" y="6021388"/>
              <a:ext cx="1223962" cy="503237"/>
              <a:chOff x="0" y="0"/>
              <a:chExt cx="946" cy="352"/>
            </a:xfrm>
          </p:grpSpPr>
          <p:sp>
            <p:nvSpPr>
              <p:cNvPr id="52380" name="AutoShape 768"/>
              <p:cNvSpPr>
                <a:spLocks/>
              </p:cNvSpPr>
              <p:nvPr/>
            </p:nvSpPr>
            <p:spPr bwMode="auto">
              <a:xfrm>
                <a:off x="0" y="26"/>
                <a:ext cx="946" cy="315"/>
              </a:xfrm>
              <a:custGeom>
                <a:avLst/>
                <a:gdLst>
                  <a:gd name="T0" fmla="*/ 0 w 20879"/>
                  <a:gd name="T1" fmla="*/ 0 h 20683"/>
                  <a:gd name="T2" fmla="*/ 0 w 20879"/>
                  <a:gd name="T3" fmla="*/ 0 h 20683"/>
                  <a:gd name="T4" fmla="*/ 0 w 20879"/>
                  <a:gd name="T5" fmla="*/ 0 h 20683"/>
                  <a:gd name="T6" fmla="*/ 0 w 20879"/>
                  <a:gd name="T7" fmla="*/ 0 h 20683"/>
                  <a:gd name="T8" fmla="*/ 0 w 20879"/>
                  <a:gd name="T9" fmla="*/ 0 h 20683"/>
                  <a:gd name="T10" fmla="*/ 0 w 20879"/>
                  <a:gd name="T11" fmla="*/ 0 h 20683"/>
                  <a:gd name="T12" fmla="*/ 0 w 20879"/>
                  <a:gd name="T13" fmla="*/ 0 h 20683"/>
                  <a:gd name="T14" fmla="*/ 0 w 20879"/>
                  <a:gd name="T15" fmla="*/ 0 h 20683"/>
                  <a:gd name="T16" fmla="*/ 0 w 20879"/>
                  <a:gd name="T17" fmla="*/ 0 h 20683"/>
                  <a:gd name="T18" fmla="*/ 0 w 20879"/>
                  <a:gd name="T19" fmla="*/ 0 h 20683"/>
                  <a:gd name="T20" fmla="*/ 0 w 20879"/>
                  <a:gd name="T21" fmla="*/ 0 h 20683"/>
                  <a:gd name="T22" fmla="*/ 0 w 20879"/>
                  <a:gd name="T23" fmla="*/ 0 h 20683"/>
                  <a:gd name="T24" fmla="*/ 0 w 20879"/>
                  <a:gd name="T25" fmla="*/ 0 h 20683"/>
                  <a:gd name="T26" fmla="*/ 0 w 20879"/>
                  <a:gd name="T27" fmla="*/ 0 h 20683"/>
                  <a:gd name="T28" fmla="*/ 0 w 20879"/>
                  <a:gd name="T29" fmla="*/ 0 h 20683"/>
                  <a:gd name="T30" fmla="*/ 0 w 20879"/>
                  <a:gd name="T31" fmla="*/ 0 h 20683"/>
                  <a:gd name="T32" fmla="*/ 0 w 20879"/>
                  <a:gd name="T33" fmla="*/ 0 h 20683"/>
                  <a:gd name="T34" fmla="*/ 0 w 20879"/>
                  <a:gd name="T35" fmla="*/ 0 h 20683"/>
                  <a:gd name="T36" fmla="*/ 0 w 20879"/>
                  <a:gd name="T37" fmla="*/ 0 h 20683"/>
                  <a:gd name="T38" fmla="*/ 0 w 20879"/>
                  <a:gd name="T39" fmla="*/ 0 h 20683"/>
                  <a:gd name="T40" fmla="*/ 0 w 20879"/>
                  <a:gd name="T41" fmla="*/ 0 h 20683"/>
                  <a:gd name="T42" fmla="*/ 0 w 20879"/>
                  <a:gd name="T43" fmla="*/ 0 h 20683"/>
                  <a:gd name="T44" fmla="*/ 0 w 20879"/>
                  <a:gd name="T45" fmla="*/ 0 h 20683"/>
                  <a:gd name="T46" fmla="*/ 0 w 20879"/>
                  <a:gd name="T47" fmla="*/ 0 h 20683"/>
                  <a:gd name="T48" fmla="*/ 0 w 20879"/>
                  <a:gd name="T49" fmla="*/ 0 h 2068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0879"/>
                  <a:gd name="T76" fmla="*/ 0 h 20683"/>
                  <a:gd name="T77" fmla="*/ 20879 w 20879"/>
                  <a:gd name="T78" fmla="*/ 20683 h 2068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0879" h="20683">
                    <a:moveTo>
                      <a:pt x="1901" y="6809"/>
                    </a:moveTo>
                    <a:cubicBezTo>
                      <a:pt x="1658" y="4403"/>
                      <a:pt x="2907" y="2186"/>
                      <a:pt x="4691" y="1859"/>
                    </a:cubicBezTo>
                    <a:cubicBezTo>
                      <a:pt x="5414" y="1726"/>
                      <a:pt x="6149" y="1925"/>
                      <a:pt x="6778" y="2422"/>
                    </a:cubicBezTo>
                    <a:cubicBezTo>
                      <a:pt x="7445" y="726"/>
                      <a:pt x="9003" y="81"/>
                      <a:pt x="10259" y="982"/>
                    </a:cubicBezTo>
                    <a:cubicBezTo>
                      <a:pt x="10478" y="1140"/>
                      <a:pt x="10680" y="1340"/>
                      <a:pt x="10857" y="1575"/>
                    </a:cubicBezTo>
                    <a:cubicBezTo>
                      <a:pt x="11377" y="169"/>
                      <a:pt x="12642" y="-402"/>
                      <a:pt x="13683" y="299"/>
                    </a:cubicBezTo>
                    <a:cubicBezTo>
                      <a:pt x="13971" y="493"/>
                      <a:pt x="14222" y="774"/>
                      <a:pt x="14418" y="1120"/>
                    </a:cubicBezTo>
                    <a:cubicBezTo>
                      <a:pt x="15255" y="-210"/>
                      <a:pt x="16734" y="-374"/>
                      <a:pt x="17722" y="753"/>
                    </a:cubicBezTo>
                    <a:cubicBezTo>
                      <a:pt x="18137" y="1227"/>
                      <a:pt x="18417" y="1880"/>
                      <a:pt x="18513" y="2601"/>
                    </a:cubicBezTo>
                    <a:cubicBezTo>
                      <a:pt x="19885" y="3106"/>
                      <a:pt x="20694" y="5019"/>
                      <a:pt x="20321" y="6874"/>
                    </a:cubicBezTo>
                    <a:cubicBezTo>
                      <a:pt x="20289" y="7030"/>
                      <a:pt x="20250" y="7182"/>
                      <a:pt x="20203" y="7331"/>
                    </a:cubicBezTo>
                    <a:cubicBezTo>
                      <a:pt x="21303" y="9264"/>
                      <a:pt x="21034" y="12033"/>
                      <a:pt x="19601" y="13518"/>
                    </a:cubicBezTo>
                    <a:cubicBezTo>
                      <a:pt x="19155" y="13980"/>
                      <a:pt x="18629" y="14279"/>
                      <a:pt x="18072" y="14386"/>
                    </a:cubicBezTo>
                    <a:cubicBezTo>
                      <a:pt x="18060" y="16465"/>
                      <a:pt x="16800" y="18137"/>
                      <a:pt x="15258" y="18121"/>
                    </a:cubicBezTo>
                    <a:cubicBezTo>
                      <a:pt x="14743" y="18115"/>
                      <a:pt x="14238" y="17917"/>
                      <a:pt x="13801" y="17550"/>
                    </a:cubicBezTo>
                    <a:cubicBezTo>
                      <a:pt x="13280" y="19881"/>
                      <a:pt x="11460" y="21198"/>
                      <a:pt x="9738" y="20492"/>
                    </a:cubicBezTo>
                    <a:cubicBezTo>
                      <a:pt x="9016" y="20196"/>
                      <a:pt x="8392" y="19571"/>
                      <a:pt x="7973" y="18722"/>
                    </a:cubicBezTo>
                    <a:cubicBezTo>
                      <a:pt x="6209" y="20158"/>
                      <a:pt x="3920" y="19386"/>
                      <a:pt x="2859" y="16998"/>
                    </a:cubicBezTo>
                    <a:cubicBezTo>
                      <a:pt x="2846" y="16968"/>
                      <a:pt x="2833" y="16937"/>
                      <a:pt x="2820" y="16907"/>
                    </a:cubicBezTo>
                    <a:cubicBezTo>
                      <a:pt x="1666" y="17089"/>
                      <a:pt x="620" y="15978"/>
                      <a:pt x="485" y="14424"/>
                    </a:cubicBezTo>
                    <a:cubicBezTo>
                      <a:pt x="412" y="13596"/>
                      <a:pt x="615" y="12767"/>
                      <a:pt x="1038" y="12159"/>
                    </a:cubicBezTo>
                    <a:cubicBezTo>
                      <a:pt x="39" y="11365"/>
                      <a:pt x="-297" y="9622"/>
                      <a:pt x="288" y="8266"/>
                    </a:cubicBezTo>
                    <a:cubicBezTo>
                      <a:pt x="626" y="7484"/>
                      <a:pt x="1218" y="6967"/>
                      <a:pt x="1883" y="6874"/>
                    </a:cubicBezTo>
                    <a:lnTo>
                      <a:pt x="1901" y="6809"/>
                    </a:lnTo>
                    <a:close/>
                    <a:moveTo>
                      <a:pt x="1901" y="6809"/>
                    </a:moveTo>
                  </a:path>
                </a:pathLst>
              </a:custGeom>
              <a:solidFill>
                <a:srgbClr val="4F81BD"/>
              </a:solidFill>
              <a:ln w="25400">
                <a:solidFill>
                  <a:srgbClr val="395E89"/>
                </a:solidFill>
                <a:round/>
                <a:headEnd/>
                <a:tailEnd/>
              </a:ln>
            </p:spPr>
            <p:txBody>
              <a:bodyPr lIns="0" tIns="0" rIns="0" bIns="0"/>
              <a:lstStyle/>
              <a:p>
                <a:endParaRPr lang="zh-TW" altLang="en-US"/>
              </a:p>
            </p:txBody>
          </p:sp>
          <p:sp>
            <p:nvSpPr>
              <p:cNvPr id="52381" name="AutoShape 769"/>
              <p:cNvSpPr>
                <a:spLocks/>
              </p:cNvSpPr>
              <p:nvPr/>
            </p:nvSpPr>
            <p:spPr bwMode="auto">
              <a:xfrm>
                <a:off x="48" y="42"/>
                <a:ext cx="867" cy="26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1600"/>
                  <a:gd name="T67" fmla="*/ 0 h 21600"/>
                  <a:gd name="T68" fmla="*/ 21600 w 21600"/>
                  <a:gd name="T69" fmla="*/ 21600 h 2160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1600" h="21600">
                    <a:moveTo>
                      <a:pt x="1380" y="14010"/>
                    </a:moveTo>
                    <a:cubicBezTo>
                      <a:pt x="899" y="14066"/>
                      <a:pt x="417" y="13902"/>
                      <a:pt x="0" y="13542"/>
                    </a:cubicBezTo>
                    <a:moveTo>
                      <a:pt x="2598" y="19137"/>
                    </a:moveTo>
                    <a:cubicBezTo>
                      <a:pt x="2405" y="19250"/>
                      <a:pt x="2202" y="19325"/>
                      <a:pt x="1994" y="19361"/>
                    </a:cubicBezTo>
                    <a:moveTo>
                      <a:pt x="7802" y="21600"/>
                    </a:moveTo>
                    <a:cubicBezTo>
                      <a:pt x="7657" y="21279"/>
                      <a:pt x="7535" y="20936"/>
                      <a:pt x="7438" y="20577"/>
                    </a:cubicBezTo>
                    <a:moveTo>
                      <a:pt x="14532" y="19050"/>
                    </a:moveTo>
                    <a:cubicBezTo>
                      <a:pt x="14510" y="19430"/>
                      <a:pt x="14462" y="19806"/>
                      <a:pt x="14386" y="20172"/>
                    </a:cubicBezTo>
                    <a:moveTo>
                      <a:pt x="17421" y="12116"/>
                    </a:moveTo>
                    <a:cubicBezTo>
                      <a:pt x="18513" y="12896"/>
                      <a:pt x="19202" y="14528"/>
                      <a:pt x="19193" y="16310"/>
                    </a:cubicBezTo>
                    <a:moveTo>
                      <a:pt x="21600" y="7649"/>
                    </a:moveTo>
                    <a:cubicBezTo>
                      <a:pt x="21423" y="8256"/>
                      <a:pt x="21153" y="8794"/>
                      <a:pt x="20811" y="9222"/>
                    </a:cubicBezTo>
                    <a:moveTo>
                      <a:pt x="19707" y="1814"/>
                    </a:moveTo>
                    <a:cubicBezTo>
                      <a:pt x="19737" y="2059"/>
                      <a:pt x="19751" y="2307"/>
                      <a:pt x="19749" y="2556"/>
                    </a:cubicBezTo>
                    <a:moveTo>
                      <a:pt x="14668" y="947"/>
                    </a:moveTo>
                    <a:cubicBezTo>
                      <a:pt x="14771" y="605"/>
                      <a:pt x="14907" y="286"/>
                      <a:pt x="15073" y="0"/>
                    </a:cubicBezTo>
                    <a:moveTo>
                      <a:pt x="10888" y="1399"/>
                    </a:moveTo>
                    <a:cubicBezTo>
                      <a:pt x="10930" y="1115"/>
                      <a:pt x="10996" y="841"/>
                      <a:pt x="11084" y="582"/>
                    </a:cubicBezTo>
                    <a:moveTo>
                      <a:pt x="6452" y="1676"/>
                    </a:moveTo>
                    <a:cubicBezTo>
                      <a:pt x="6709" y="1897"/>
                      <a:pt x="6947" y="2163"/>
                      <a:pt x="7160" y="2469"/>
                    </a:cubicBezTo>
                    <a:moveTo>
                      <a:pt x="1072" y="7905"/>
                    </a:moveTo>
                    <a:cubicBezTo>
                      <a:pt x="1016" y="7632"/>
                      <a:pt x="974" y="7353"/>
                      <a:pt x="948" y="7071"/>
                    </a:cubicBezTo>
                  </a:path>
                </a:pathLst>
              </a:custGeom>
              <a:noFill/>
              <a:ln w="25400">
                <a:solidFill>
                  <a:srgbClr val="395E89"/>
                </a:solidFill>
                <a:round/>
                <a:headEnd/>
                <a:tailEnd/>
              </a:ln>
            </p:spPr>
            <p:txBody>
              <a:bodyPr lIns="0" tIns="0" rIns="0" bIns="0"/>
              <a:lstStyle/>
              <a:p>
                <a:endParaRPr lang="zh-TW" altLang="en-US"/>
              </a:p>
            </p:txBody>
          </p:sp>
          <p:sp>
            <p:nvSpPr>
              <p:cNvPr id="52382" name="Rectangle 770"/>
              <p:cNvSpPr>
                <a:spLocks/>
              </p:cNvSpPr>
              <p:nvPr/>
            </p:nvSpPr>
            <p:spPr bwMode="auto">
              <a:xfrm>
                <a:off x="131" y="0"/>
                <a:ext cx="616" cy="352"/>
              </a:xfrm>
              <a:prstGeom prst="rect">
                <a:avLst/>
              </a:prstGeom>
              <a:noFill/>
              <a:ln w="12700">
                <a:noFill/>
                <a:miter lim="800000"/>
                <a:headEnd/>
                <a:tailEnd/>
              </a:ln>
            </p:spPr>
            <p:txBody>
              <a:bodyPr lIns="38100" tIns="38100" rIns="78740" bIns="38100" anchor="ctr"/>
              <a:lstStyle/>
              <a:p>
                <a:pPr marL="1588" algn="ctr"/>
                <a:r>
                  <a:rPr kumimoji="0" lang="en-US" altLang="zh-TW" sz="1200">
                    <a:solidFill>
                      <a:srgbClr val="FFFFFF"/>
                    </a:solidFill>
                    <a:latin typeface="Tahoma" pitchFamily="34" charset="0"/>
                    <a:cs typeface="Tahoma" pitchFamily="34" charset="0"/>
                    <a:sym typeface="Tahoma" pitchFamily="34" charset="0"/>
                  </a:rPr>
                  <a:t>ASTI</a:t>
                </a:r>
              </a:p>
              <a:p>
                <a:pPr marL="1588" algn="ctr"/>
                <a:r>
                  <a:rPr kumimoji="0" lang="en-US" altLang="zh-TW" sz="1200">
                    <a:solidFill>
                      <a:srgbClr val="FFFFFF"/>
                    </a:solidFill>
                    <a:latin typeface="Tahoma" pitchFamily="34" charset="0"/>
                    <a:cs typeface="Tahoma" pitchFamily="34" charset="0"/>
                    <a:sym typeface="Tahoma" pitchFamily="34" charset="0"/>
                  </a:rPr>
                  <a:t>PH</a:t>
                </a:r>
              </a:p>
            </p:txBody>
          </p:sp>
        </p:grpSp>
        <p:grpSp>
          <p:nvGrpSpPr>
            <p:cNvPr id="25" name="Group 771"/>
            <p:cNvGrpSpPr>
              <a:grpSpLocks/>
            </p:cNvGrpSpPr>
            <p:nvPr/>
          </p:nvGrpSpPr>
          <p:grpSpPr bwMode="auto">
            <a:xfrm>
              <a:off x="107950" y="2276475"/>
              <a:ext cx="1368425" cy="500063"/>
              <a:chOff x="0" y="0"/>
              <a:chExt cx="766" cy="315"/>
            </a:xfrm>
          </p:grpSpPr>
          <p:sp>
            <p:nvSpPr>
              <p:cNvPr id="52377" name="AutoShape 772"/>
              <p:cNvSpPr>
                <a:spLocks/>
              </p:cNvSpPr>
              <p:nvPr/>
            </p:nvSpPr>
            <p:spPr bwMode="auto">
              <a:xfrm>
                <a:off x="0" y="0"/>
                <a:ext cx="766" cy="315"/>
              </a:xfrm>
              <a:custGeom>
                <a:avLst/>
                <a:gdLst>
                  <a:gd name="T0" fmla="*/ 0 w 20879"/>
                  <a:gd name="T1" fmla="*/ 0 h 20683"/>
                  <a:gd name="T2" fmla="*/ 0 w 20879"/>
                  <a:gd name="T3" fmla="*/ 0 h 20683"/>
                  <a:gd name="T4" fmla="*/ 0 w 20879"/>
                  <a:gd name="T5" fmla="*/ 0 h 20683"/>
                  <a:gd name="T6" fmla="*/ 0 w 20879"/>
                  <a:gd name="T7" fmla="*/ 0 h 20683"/>
                  <a:gd name="T8" fmla="*/ 0 w 20879"/>
                  <a:gd name="T9" fmla="*/ 0 h 20683"/>
                  <a:gd name="T10" fmla="*/ 0 w 20879"/>
                  <a:gd name="T11" fmla="*/ 0 h 20683"/>
                  <a:gd name="T12" fmla="*/ 0 w 20879"/>
                  <a:gd name="T13" fmla="*/ 0 h 20683"/>
                  <a:gd name="T14" fmla="*/ 0 w 20879"/>
                  <a:gd name="T15" fmla="*/ 0 h 20683"/>
                  <a:gd name="T16" fmla="*/ 0 w 20879"/>
                  <a:gd name="T17" fmla="*/ 0 h 20683"/>
                  <a:gd name="T18" fmla="*/ 0 w 20879"/>
                  <a:gd name="T19" fmla="*/ 0 h 20683"/>
                  <a:gd name="T20" fmla="*/ 0 w 20879"/>
                  <a:gd name="T21" fmla="*/ 0 h 20683"/>
                  <a:gd name="T22" fmla="*/ 0 w 20879"/>
                  <a:gd name="T23" fmla="*/ 0 h 20683"/>
                  <a:gd name="T24" fmla="*/ 0 w 20879"/>
                  <a:gd name="T25" fmla="*/ 0 h 20683"/>
                  <a:gd name="T26" fmla="*/ 0 w 20879"/>
                  <a:gd name="T27" fmla="*/ 0 h 20683"/>
                  <a:gd name="T28" fmla="*/ 0 w 20879"/>
                  <a:gd name="T29" fmla="*/ 0 h 20683"/>
                  <a:gd name="T30" fmla="*/ 0 w 20879"/>
                  <a:gd name="T31" fmla="*/ 0 h 20683"/>
                  <a:gd name="T32" fmla="*/ 0 w 20879"/>
                  <a:gd name="T33" fmla="*/ 0 h 20683"/>
                  <a:gd name="T34" fmla="*/ 0 w 20879"/>
                  <a:gd name="T35" fmla="*/ 0 h 20683"/>
                  <a:gd name="T36" fmla="*/ 0 w 20879"/>
                  <a:gd name="T37" fmla="*/ 0 h 20683"/>
                  <a:gd name="T38" fmla="*/ 0 w 20879"/>
                  <a:gd name="T39" fmla="*/ 0 h 20683"/>
                  <a:gd name="T40" fmla="*/ 0 w 20879"/>
                  <a:gd name="T41" fmla="*/ 0 h 20683"/>
                  <a:gd name="T42" fmla="*/ 0 w 20879"/>
                  <a:gd name="T43" fmla="*/ 0 h 20683"/>
                  <a:gd name="T44" fmla="*/ 0 w 20879"/>
                  <a:gd name="T45" fmla="*/ 0 h 20683"/>
                  <a:gd name="T46" fmla="*/ 0 w 20879"/>
                  <a:gd name="T47" fmla="*/ 0 h 20683"/>
                  <a:gd name="T48" fmla="*/ 0 w 20879"/>
                  <a:gd name="T49" fmla="*/ 0 h 2068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0879"/>
                  <a:gd name="T76" fmla="*/ 0 h 20683"/>
                  <a:gd name="T77" fmla="*/ 20879 w 20879"/>
                  <a:gd name="T78" fmla="*/ 20683 h 2068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0879" h="20683">
                    <a:moveTo>
                      <a:pt x="1901" y="6809"/>
                    </a:moveTo>
                    <a:cubicBezTo>
                      <a:pt x="1658" y="4403"/>
                      <a:pt x="2907" y="2186"/>
                      <a:pt x="4691" y="1859"/>
                    </a:cubicBezTo>
                    <a:cubicBezTo>
                      <a:pt x="5414" y="1726"/>
                      <a:pt x="6149" y="1925"/>
                      <a:pt x="6778" y="2422"/>
                    </a:cubicBezTo>
                    <a:cubicBezTo>
                      <a:pt x="7445" y="726"/>
                      <a:pt x="9003" y="81"/>
                      <a:pt x="10259" y="982"/>
                    </a:cubicBezTo>
                    <a:cubicBezTo>
                      <a:pt x="10478" y="1140"/>
                      <a:pt x="10680" y="1340"/>
                      <a:pt x="10857" y="1575"/>
                    </a:cubicBezTo>
                    <a:cubicBezTo>
                      <a:pt x="11377" y="169"/>
                      <a:pt x="12642" y="-402"/>
                      <a:pt x="13683" y="299"/>
                    </a:cubicBezTo>
                    <a:cubicBezTo>
                      <a:pt x="13971" y="493"/>
                      <a:pt x="14222" y="774"/>
                      <a:pt x="14418" y="1120"/>
                    </a:cubicBezTo>
                    <a:cubicBezTo>
                      <a:pt x="15255" y="-210"/>
                      <a:pt x="16734" y="-374"/>
                      <a:pt x="17722" y="753"/>
                    </a:cubicBezTo>
                    <a:cubicBezTo>
                      <a:pt x="18137" y="1227"/>
                      <a:pt x="18417" y="1880"/>
                      <a:pt x="18513" y="2601"/>
                    </a:cubicBezTo>
                    <a:cubicBezTo>
                      <a:pt x="19885" y="3106"/>
                      <a:pt x="20694" y="5019"/>
                      <a:pt x="20321" y="6874"/>
                    </a:cubicBezTo>
                    <a:cubicBezTo>
                      <a:pt x="20289" y="7030"/>
                      <a:pt x="20250" y="7182"/>
                      <a:pt x="20203" y="7331"/>
                    </a:cubicBezTo>
                    <a:cubicBezTo>
                      <a:pt x="21303" y="9264"/>
                      <a:pt x="21034" y="12033"/>
                      <a:pt x="19601" y="13518"/>
                    </a:cubicBezTo>
                    <a:cubicBezTo>
                      <a:pt x="19155" y="13980"/>
                      <a:pt x="18629" y="14279"/>
                      <a:pt x="18072" y="14386"/>
                    </a:cubicBezTo>
                    <a:cubicBezTo>
                      <a:pt x="18060" y="16465"/>
                      <a:pt x="16800" y="18137"/>
                      <a:pt x="15258" y="18121"/>
                    </a:cubicBezTo>
                    <a:cubicBezTo>
                      <a:pt x="14743" y="18115"/>
                      <a:pt x="14238" y="17917"/>
                      <a:pt x="13801" y="17550"/>
                    </a:cubicBezTo>
                    <a:cubicBezTo>
                      <a:pt x="13280" y="19881"/>
                      <a:pt x="11460" y="21198"/>
                      <a:pt x="9738" y="20492"/>
                    </a:cubicBezTo>
                    <a:cubicBezTo>
                      <a:pt x="9016" y="20196"/>
                      <a:pt x="8392" y="19571"/>
                      <a:pt x="7973" y="18722"/>
                    </a:cubicBezTo>
                    <a:cubicBezTo>
                      <a:pt x="6209" y="20158"/>
                      <a:pt x="3920" y="19386"/>
                      <a:pt x="2859" y="16998"/>
                    </a:cubicBezTo>
                    <a:cubicBezTo>
                      <a:pt x="2846" y="16968"/>
                      <a:pt x="2833" y="16937"/>
                      <a:pt x="2820" y="16907"/>
                    </a:cubicBezTo>
                    <a:cubicBezTo>
                      <a:pt x="1666" y="17089"/>
                      <a:pt x="620" y="15978"/>
                      <a:pt x="485" y="14424"/>
                    </a:cubicBezTo>
                    <a:cubicBezTo>
                      <a:pt x="412" y="13596"/>
                      <a:pt x="615" y="12767"/>
                      <a:pt x="1038" y="12159"/>
                    </a:cubicBezTo>
                    <a:cubicBezTo>
                      <a:pt x="39" y="11365"/>
                      <a:pt x="-297" y="9622"/>
                      <a:pt x="288" y="8266"/>
                    </a:cubicBezTo>
                    <a:cubicBezTo>
                      <a:pt x="626" y="7484"/>
                      <a:pt x="1218" y="6967"/>
                      <a:pt x="1883" y="6874"/>
                    </a:cubicBezTo>
                    <a:lnTo>
                      <a:pt x="1901" y="6809"/>
                    </a:lnTo>
                    <a:close/>
                    <a:moveTo>
                      <a:pt x="1901" y="6809"/>
                    </a:moveTo>
                  </a:path>
                </a:pathLst>
              </a:custGeom>
              <a:solidFill>
                <a:srgbClr val="4F81BD"/>
              </a:solidFill>
              <a:ln w="25400">
                <a:solidFill>
                  <a:srgbClr val="395E89"/>
                </a:solidFill>
                <a:round/>
                <a:headEnd/>
                <a:tailEnd/>
              </a:ln>
            </p:spPr>
            <p:txBody>
              <a:bodyPr lIns="0" tIns="0" rIns="0" bIns="0"/>
              <a:lstStyle/>
              <a:p>
                <a:endParaRPr lang="zh-TW" altLang="en-US"/>
              </a:p>
            </p:txBody>
          </p:sp>
          <p:sp>
            <p:nvSpPr>
              <p:cNvPr id="52378" name="AutoShape 773"/>
              <p:cNvSpPr>
                <a:spLocks/>
              </p:cNvSpPr>
              <p:nvPr/>
            </p:nvSpPr>
            <p:spPr bwMode="auto">
              <a:xfrm>
                <a:off x="38" y="16"/>
                <a:ext cx="702" cy="26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1600"/>
                  <a:gd name="T67" fmla="*/ 0 h 21600"/>
                  <a:gd name="T68" fmla="*/ 21600 w 21600"/>
                  <a:gd name="T69" fmla="*/ 21600 h 2160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1600" h="21600">
                    <a:moveTo>
                      <a:pt x="1380" y="14010"/>
                    </a:moveTo>
                    <a:cubicBezTo>
                      <a:pt x="899" y="14066"/>
                      <a:pt x="417" y="13902"/>
                      <a:pt x="0" y="13542"/>
                    </a:cubicBezTo>
                    <a:moveTo>
                      <a:pt x="2598" y="19137"/>
                    </a:moveTo>
                    <a:cubicBezTo>
                      <a:pt x="2405" y="19250"/>
                      <a:pt x="2202" y="19325"/>
                      <a:pt x="1994" y="19361"/>
                    </a:cubicBezTo>
                    <a:moveTo>
                      <a:pt x="7802" y="21600"/>
                    </a:moveTo>
                    <a:cubicBezTo>
                      <a:pt x="7657" y="21279"/>
                      <a:pt x="7535" y="20936"/>
                      <a:pt x="7438" y="20577"/>
                    </a:cubicBezTo>
                    <a:moveTo>
                      <a:pt x="14532" y="19050"/>
                    </a:moveTo>
                    <a:cubicBezTo>
                      <a:pt x="14510" y="19430"/>
                      <a:pt x="14462" y="19806"/>
                      <a:pt x="14386" y="20172"/>
                    </a:cubicBezTo>
                    <a:moveTo>
                      <a:pt x="17421" y="12116"/>
                    </a:moveTo>
                    <a:cubicBezTo>
                      <a:pt x="18513" y="12896"/>
                      <a:pt x="19202" y="14528"/>
                      <a:pt x="19193" y="16310"/>
                    </a:cubicBezTo>
                    <a:moveTo>
                      <a:pt x="21600" y="7649"/>
                    </a:moveTo>
                    <a:cubicBezTo>
                      <a:pt x="21423" y="8256"/>
                      <a:pt x="21153" y="8794"/>
                      <a:pt x="20811" y="9222"/>
                    </a:cubicBezTo>
                    <a:moveTo>
                      <a:pt x="19707" y="1814"/>
                    </a:moveTo>
                    <a:cubicBezTo>
                      <a:pt x="19737" y="2059"/>
                      <a:pt x="19751" y="2307"/>
                      <a:pt x="19749" y="2556"/>
                    </a:cubicBezTo>
                    <a:moveTo>
                      <a:pt x="14668" y="947"/>
                    </a:moveTo>
                    <a:cubicBezTo>
                      <a:pt x="14771" y="605"/>
                      <a:pt x="14907" y="286"/>
                      <a:pt x="15073" y="0"/>
                    </a:cubicBezTo>
                    <a:moveTo>
                      <a:pt x="10888" y="1399"/>
                    </a:moveTo>
                    <a:cubicBezTo>
                      <a:pt x="10930" y="1115"/>
                      <a:pt x="10996" y="841"/>
                      <a:pt x="11084" y="582"/>
                    </a:cubicBezTo>
                    <a:moveTo>
                      <a:pt x="6452" y="1676"/>
                    </a:moveTo>
                    <a:cubicBezTo>
                      <a:pt x="6709" y="1897"/>
                      <a:pt x="6947" y="2163"/>
                      <a:pt x="7160" y="2469"/>
                    </a:cubicBezTo>
                    <a:moveTo>
                      <a:pt x="1072" y="7905"/>
                    </a:moveTo>
                    <a:cubicBezTo>
                      <a:pt x="1016" y="7632"/>
                      <a:pt x="974" y="7353"/>
                      <a:pt x="948" y="7071"/>
                    </a:cubicBezTo>
                  </a:path>
                </a:pathLst>
              </a:custGeom>
              <a:noFill/>
              <a:ln w="25400">
                <a:solidFill>
                  <a:srgbClr val="395E89"/>
                </a:solidFill>
                <a:round/>
                <a:headEnd/>
                <a:tailEnd/>
              </a:ln>
            </p:spPr>
            <p:txBody>
              <a:bodyPr lIns="0" tIns="0" rIns="0" bIns="0"/>
              <a:lstStyle/>
              <a:p>
                <a:endParaRPr lang="zh-TW" altLang="en-US"/>
              </a:p>
            </p:txBody>
          </p:sp>
          <p:sp>
            <p:nvSpPr>
              <p:cNvPr id="52379" name="Rectangle 774"/>
              <p:cNvSpPr>
                <a:spLocks/>
              </p:cNvSpPr>
              <p:nvPr/>
            </p:nvSpPr>
            <p:spPr bwMode="auto">
              <a:xfrm>
                <a:off x="107" y="49"/>
                <a:ext cx="496" cy="200"/>
              </a:xfrm>
              <a:prstGeom prst="rect">
                <a:avLst/>
              </a:prstGeom>
              <a:noFill/>
              <a:ln w="12700">
                <a:noFill/>
                <a:miter lim="800000"/>
                <a:headEnd/>
                <a:tailEnd/>
              </a:ln>
            </p:spPr>
            <p:txBody>
              <a:bodyPr lIns="38100" tIns="38100" rIns="78740" bIns="38100" anchor="ctr"/>
              <a:lstStyle/>
              <a:p>
                <a:pPr marL="1588" algn="ctr"/>
                <a:r>
                  <a:rPr kumimoji="0" lang="en-US" altLang="zh-TW" sz="1200" b="1">
                    <a:solidFill>
                      <a:srgbClr val="FFFFFF"/>
                    </a:solidFill>
                    <a:latin typeface="Tahoma" pitchFamily="34" charset="0"/>
                    <a:cs typeface="Tahoma" pitchFamily="34" charset="0"/>
                    <a:sym typeface="Tahoma" pitchFamily="34" charset="0"/>
                  </a:rPr>
                  <a:t>INHEREN</a:t>
                </a:r>
              </a:p>
              <a:p>
                <a:pPr marL="1588" algn="ctr"/>
                <a:r>
                  <a:rPr kumimoji="0" lang="en-US" altLang="zh-TW" sz="1200" b="1">
                    <a:solidFill>
                      <a:srgbClr val="FFFFFF"/>
                    </a:solidFill>
                    <a:latin typeface="Tahoma" pitchFamily="34" charset="0"/>
                    <a:cs typeface="Tahoma" pitchFamily="34" charset="0"/>
                    <a:sym typeface="Tahoma" pitchFamily="34" charset="0"/>
                  </a:rPr>
                  <a:t>ID</a:t>
                </a:r>
              </a:p>
            </p:txBody>
          </p:sp>
        </p:grpSp>
        <p:grpSp>
          <p:nvGrpSpPr>
            <p:cNvPr id="26" name="Group 776"/>
            <p:cNvGrpSpPr>
              <a:grpSpLocks/>
            </p:cNvGrpSpPr>
            <p:nvPr/>
          </p:nvGrpSpPr>
          <p:grpSpPr bwMode="auto">
            <a:xfrm>
              <a:off x="179388" y="2781300"/>
              <a:ext cx="1223962" cy="500063"/>
              <a:chOff x="0" y="0"/>
              <a:chExt cx="766" cy="315"/>
            </a:xfrm>
          </p:grpSpPr>
          <p:sp>
            <p:nvSpPr>
              <p:cNvPr id="52374" name="AutoShape 777"/>
              <p:cNvSpPr>
                <a:spLocks/>
              </p:cNvSpPr>
              <p:nvPr/>
            </p:nvSpPr>
            <p:spPr bwMode="auto">
              <a:xfrm>
                <a:off x="0" y="0"/>
                <a:ext cx="766" cy="315"/>
              </a:xfrm>
              <a:custGeom>
                <a:avLst/>
                <a:gdLst>
                  <a:gd name="T0" fmla="*/ 0 w 20879"/>
                  <a:gd name="T1" fmla="*/ 0 h 20683"/>
                  <a:gd name="T2" fmla="*/ 0 w 20879"/>
                  <a:gd name="T3" fmla="*/ 0 h 20683"/>
                  <a:gd name="T4" fmla="*/ 0 w 20879"/>
                  <a:gd name="T5" fmla="*/ 0 h 20683"/>
                  <a:gd name="T6" fmla="*/ 0 w 20879"/>
                  <a:gd name="T7" fmla="*/ 0 h 20683"/>
                  <a:gd name="T8" fmla="*/ 0 w 20879"/>
                  <a:gd name="T9" fmla="*/ 0 h 20683"/>
                  <a:gd name="T10" fmla="*/ 0 w 20879"/>
                  <a:gd name="T11" fmla="*/ 0 h 20683"/>
                  <a:gd name="T12" fmla="*/ 0 w 20879"/>
                  <a:gd name="T13" fmla="*/ 0 h 20683"/>
                  <a:gd name="T14" fmla="*/ 0 w 20879"/>
                  <a:gd name="T15" fmla="*/ 0 h 20683"/>
                  <a:gd name="T16" fmla="*/ 0 w 20879"/>
                  <a:gd name="T17" fmla="*/ 0 h 20683"/>
                  <a:gd name="T18" fmla="*/ 0 w 20879"/>
                  <a:gd name="T19" fmla="*/ 0 h 20683"/>
                  <a:gd name="T20" fmla="*/ 0 w 20879"/>
                  <a:gd name="T21" fmla="*/ 0 h 20683"/>
                  <a:gd name="T22" fmla="*/ 0 w 20879"/>
                  <a:gd name="T23" fmla="*/ 0 h 20683"/>
                  <a:gd name="T24" fmla="*/ 0 w 20879"/>
                  <a:gd name="T25" fmla="*/ 0 h 20683"/>
                  <a:gd name="T26" fmla="*/ 0 w 20879"/>
                  <a:gd name="T27" fmla="*/ 0 h 20683"/>
                  <a:gd name="T28" fmla="*/ 0 w 20879"/>
                  <a:gd name="T29" fmla="*/ 0 h 20683"/>
                  <a:gd name="T30" fmla="*/ 0 w 20879"/>
                  <a:gd name="T31" fmla="*/ 0 h 20683"/>
                  <a:gd name="T32" fmla="*/ 0 w 20879"/>
                  <a:gd name="T33" fmla="*/ 0 h 20683"/>
                  <a:gd name="T34" fmla="*/ 0 w 20879"/>
                  <a:gd name="T35" fmla="*/ 0 h 20683"/>
                  <a:gd name="T36" fmla="*/ 0 w 20879"/>
                  <a:gd name="T37" fmla="*/ 0 h 20683"/>
                  <a:gd name="T38" fmla="*/ 0 w 20879"/>
                  <a:gd name="T39" fmla="*/ 0 h 20683"/>
                  <a:gd name="T40" fmla="*/ 0 w 20879"/>
                  <a:gd name="T41" fmla="*/ 0 h 20683"/>
                  <a:gd name="T42" fmla="*/ 0 w 20879"/>
                  <a:gd name="T43" fmla="*/ 0 h 20683"/>
                  <a:gd name="T44" fmla="*/ 0 w 20879"/>
                  <a:gd name="T45" fmla="*/ 0 h 20683"/>
                  <a:gd name="T46" fmla="*/ 0 w 20879"/>
                  <a:gd name="T47" fmla="*/ 0 h 20683"/>
                  <a:gd name="T48" fmla="*/ 0 w 20879"/>
                  <a:gd name="T49" fmla="*/ 0 h 2068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0879"/>
                  <a:gd name="T76" fmla="*/ 0 h 20683"/>
                  <a:gd name="T77" fmla="*/ 20879 w 20879"/>
                  <a:gd name="T78" fmla="*/ 20683 h 2068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0879" h="20683">
                    <a:moveTo>
                      <a:pt x="1901" y="6809"/>
                    </a:moveTo>
                    <a:cubicBezTo>
                      <a:pt x="1658" y="4403"/>
                      <a:pt x="2907" y="2186"/>
                      <a:pt x="4691" y="1859"/>
                    </a:cubicBezTo>
                    <a:cubicBezTo>
                      <a:pt x="5414" y="1726"/>
                      <a:pt x="6149" y="1925"/>
                      <a:pt x="6778" y="2422"/>
                    </a:cubicBezTo>
                    <a:cubicBezTo>
                      <a:pt x="7445" y="726"/>
                      <a:pt x="9003" y="81"/>
                      <a:pt x="10259" y="982"/>
                    </a:cubicBezTo>
                    <a:cubicBezTo>
                      <a:pt x="10478" y="1140"/>
                      <a:pt x="10680" y="1340"/>
                      <a:pt x="10857" y="1575"/>
                    </a:cubicBezTo>
                    <a:cubicBezTo>
                      <a:pt x="11377" y="169"/>
                      <a:pt x="12642" y="-402"/>
                      <a:pt x="13683" y="299"/>
                    </a:cubicBezTo>
                    <a:cubicBezTo>
                      <a:pt x="13971" y="493"/>
                      <a:pt x="14222" y="774"/>
                      <a:pt x="14418" y="1120"/>
                    </a:cubicBezTo>
                    <a:cubicBezTo>
                      <a:pt x="15255" y="-210"/>
                      <a:pt x="16734" y="-374"/>
                      <a:pt x="17722" y="753"/>
                    </a:cubicBezTo>
                    <a:cubicBezTo>
                      <a:pt x="18137" y="1227"/>
                      <a:pt x="18417" y="1880"/>
                      <a:pt x="18513" y="2601"/>
                    </a:cubicBezTo>
                    <a:cubicBezTo>
                      <a:pt x="19885" y="3106"/>
                      <a:pt x="20694" y="5019"/>
                      <a:pt x="20321" y="6874"/>
                    </a:cubicBezTo>
                    <a:cubicBezTo>
                      <a:pt x="20289" y="7030"/>
                      <a:pt x="20250" y="7182"/>
                      <a:pt x="20203" y="7331"/>
                    </a:cubicBezTo>
                    <a:cubicBezTo>
                      <a:pt x="21303" y="9264"/>
                      <a:pt x="21034" y="12033"/>
                      <a:pt x="19601" y="13518"/>
                    </a:cubicBezTo>
                    <a:cubicBezTo>
                      <a:pt x="19155" y="13980"/>
                      <a:pt x="18629" y="14279"/>
                      <a:pt x="18072" y="14386"/>
                    </a:cubicBezTo>
                    <a:cubicBezTo>
                      <a:pt x="18060" y="16465"/>
                      <a:pt x="16800" y="18137"/>
                      <a:pt x="15258" y="18121"/>
                    </a:cubicBezTo>
                    <a:cubicBezTo>
                      <a:pt x="14743" y="18115"/>
                      <a:pt x="14238" y="17917"/>
                      <a:pt x="13801" y="17550"/>
                    </a:cubicBezTo>
                    <a:cubicBezTo>
                      <a:pt x="13280" y="19881"/>
                      <a:pt x="11460" y="21198"/>
                      <a:pt x="9738" y="20492"/>
                    </a:cubicBezTo>
                    <a:cubicBezTo>
                      <a:pt x="9016" y="20196"/>
                      <a:pt x="8392" y="19571"/>
                      <a:pt x="7973" y="18722"/>
                    </a:cubicBezTo>
                    <a:cubicBezTo>
                      <a:pt x="6209" y="20158"/>
                      <a:pt x="3920" y="19386"/>
                      <a:pt x="2859" y="16998"/>
                    </a:cubicBezTo>
                    <a:cubicBezTo>
                      <a:pt x="2846" y="16968"/>
                      <a:pt x="2833" y="16937"/>
                      <a:pt x="2820" y="16907"/>
                    </a:cubicBezTo>
                    <a:cubicBezTo>
                      <a:pt x="1666" y="17089"/>
                      <a:pt x="620" y="15978"/>
                      <a:pt x="485" y="14424"/>
                    </a:cubicBezTo>
                    <a:cubicBezTo>
                      <a:pt x="412" y="13596"/>
                      <a:pt x="615" y="12767"/>
                      <a:pt x="1038" y="12159"/>
                    </a:cubicBezTo>
                    <a:cubicBezTo>
                      <a:pt x="39" y="11365"/>
                      <a:pt x="-297" y="9622"/>
                      <a:pt x="288" y="8266"/>
                    </a:cubicBezTo>
                    <a:cubicBezTo>
                      <a:pt x="626" y="7484"/>
                      <a:pt x="1218" y="6967"/>
                      <a:pt x="1883" y="6874"/>
                    </a:cubicBezTo>
                    <a:lnTo>
                      <a:pt x="1901" y="6809"/>
                    </a:lnTo>
                    <a:close/>
                    <a:moveTo>
                      <a:pt x="1901" y="6809"/>
                    </a:moveTo>
                  </a:path>
                </a:pathLst>
              </a:custGeom>
              <a:solidFill>
                <a:srgbClr val="4F81BD"/>
              </a:solidFill>
              <a:ln w="25400">
                <a:solidFill>
                  <a:srgbClr val="395E89"/>
                </a:solidFill>
                <a:round/>
                <a:headEnd/>
                <a:tailEnd/>
              </a:ln>
            </p:spPr>
            <p:txBody>
              <a:bodyPr lIns="0" tIns="0" rIns="0" bIns="0"/>
              <a:lstStyle/>
              <a:p>
                <a:endParaRPr lang="zh-TW" altLang="en-US"/>
              </a:p>
            </p:txBody>
          </p:sp>
          <p:sp>
            <p:nvSpPr>
              <p:cNvPr id="52375" name="AutoShape 778"/>
              <p:cNvSpPr>
                <a:spLocks/>
              </p:cNvSpPr>
              <p:nvPr/>
            </p:nvSpPr>
            <p:spPr bwMode="auto">
              <a:xfrm>
                <a:off x="38" y="16"/>
                <a:ext cx="702" cy="26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1600"/>
                  <a:gd name="T67" fmla="*/ 0 h 21600"/>
                  <a:gd name="T68" fmla="*/ 21600 w 21600"/>
                  <a:gd name="T69" fmla="*/ 21600 h 2160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1600" h="21600">
                    <a:moveTo>
                      <a:pt x="1380" y="14010"/>
                    </a:moveTo>
                    <a:cubicBezTo>
                      <a:pt x="899" y="14066"/>
                      <a:pt x="417" y="13902"/>
                      <a:pt x="0" y="13542"/>
                    </a:cubicBezTo>
                    <a:moveTo>
                      <a:pt x="2598" y="19137"/>
                    </a:moveTo>
                    <a:cubicBezTo>
                      <a:pt x="2405" y="19250"/>
                      <a:pt x="2202" y="19325"/>
                      <a:pt x="1994" y="19361"/>
                    </a:cubicBezTo>
                    <a:moveTo>
                      <a:pt x="7802" y="21600"/>
                    </a:moveTo>
                    <a:cubicBezTo>
                      <a:pt x="7657" y="21279"/>
                      <a:pt x="7535" y="20936"/>
                      <a:pt x="7438" y="20577"/>
                    </a:cubicBezTo>
                    <a:moveTo>
                      <a:pt x="14532" y="19050"/>
                    </a:moveTo>
                    <a:cubicBezTo>
                      <a:pt x="14510" y="19430"/>
                      <a:pt x="14462" y="19806"/>
                      <a:pt x="14386" y="20172"/>
                    </a:cubicBezTo>
                    <a:moveTo>
                      <a:pt x="17421" y="12116"/>
                    </a:moveTo>
                    <a:cubicBezTo>
                      <a:pt x="18513" y="12896"/>
                      <a:pt x="19202" y="14528"/>
                      <a:pt x="19193" y="16310"/>
                    </a:cubicBezTo>
                    <a:moveTo>
                      <a:pt x="21600" y="7649"/>
                    </a:moveTo>
                    <a:cubicBezTo>
                      <a:pt x="21423" y="8256"/>
                      <a:pt x="21153" y="8794"/>
                      <a:pt x="20811" y="9222"/>
                    </a:cubicBezTo>
                    <a:moveTo>
                      <a:pt x="19707" y="1814"/>
                    </a:moveTo>
                    <a:cubicBezTo>
                      <a:pt x="19737" y="2059"/>
                      <a:pt x="19751" y="2307"/>
                      <a:pt x="19749" y="2556"/>
                    </a:cubicBezTo>
                    <a:moveTo>
                      <a:pt x="14668" y="947"/>
                    </a:moveTo>
                    <a:cubicBezTo>
                      <a:pt x="14771" y="605"/>
                      <a:pt x="14907" y="286"/>
                      <a:pt x="15073" y="0"/>
                    </a:cubicBezTo>
                    <a:moveTo>
                      <a:pt x="10888" y="1399"/>
                    </a:moveTo>
                    <a:cubicBezTo>
                      <a:pt x="10930" y="1115"/>
                      <a:pt x="10996" y="841"/>
                      <a:pt x="11084" y="582"/>
                    </a:cubicBezTo>
                    <a:moveTo>
                      <a:pt x="6452" y="1676"/>
                    </a:moveTo>
                    <a:cubicBezTo>
                      <a:pt x="6709" y="1897"/>
                      <a:pt x="6947" y="2163"/>
                      <a:pt x="7160" y="2469"/>
                    </a:cubicBezTo>
                    <a:moveTo>
                      <a:pt x="1072" y="7905"/>
                    </a:moveTo>
                    <a:cubicBezTo>
                      <a:pt x="1016" y="7632"/>
                      <a:pt x="974" y="7353"/>
                      <a:pt x="948" y="7071"/>
                    </a:cubicBezTo>
                  </a:path>
                </a:pathLst>
              </a:custGeom>
              <a:noFill/>
              <a:ln w="25400">
                <a:solidFill>
                  <a:srgbClr val="395E89"/>
                </a:solidFill>
                <a:round/>
                <a:headEnd/>
                <a:tailEnd/>
              </a:ln>
            </p:spPr>
            <p:txBody>
              <a:bodyPr lIns="0" tIns="0" rIns="0" bIns="0"/>
              <a:lstStyle/>
              <a:p>
                <a:endParaRPr lang="zh-TW" altLang="en-US"/>
              </a:p>
            </p:txBody>
          </p:sp>
          <p:sp>
            <p:nvSpPr>
              <p:cNvPr id="52376" name="Rectangle 779"/>
              <p:cNvSpPr>
                <a:spLocks/>
              </p:cNvSpPr>
              <p:nvPr/>
            </p:nvSpPr>
            <p:spPr bwMode="auto">
              <a:xfrm>
                <a:off x="107" y="49"/>
                <a:ext cx="496" cy="200"/>
              </a:xfrm>
              <a:prstGeom prst="rect">
                <a:avLst/>
              </a:prstGeom>
              <a:noFill/>
              <a:ln w="12700">
                <a:noFill/>
                <a:miter lim="800000"/>
                <a:headEnd/>
                <a:tailEnd/>
              </a:ln>
            </p:spPr>
            <p:txBody>
              <a:bodyPr lIns="38100" tIns="38100" rIns="78740" bIns="38100" anchor="ctr"/>
              <a:lstStyle/>
              <a:p>
                <a:pPr marL="1588" algn="ctr"/>
                <a:r>
                  <a:rPr kumimoji="0" lang="en-US" altLang="zh-TW" sz="1200" b="1">
                    <a:solidFill>
                      <a:srgbClr val="FFFFFF"/>
                    </a:solidFill>
                    <a:latin typeface="Tahoma" pitchFamily="34" charset="0"/>
                    <a:cs typeface="Tahoma" pitchFamily="34" charset="0"/>
                    <a:sym typeface="Tahoma" pitchFamily="34" charset="0"/>
                  </a:rPr>
                  <a:t>LEARN</a:t>
                </a:r>
              </a:p>
              <a:p>
                <a:pPr marL="1588" algn="ctr"/>
                <a:r>
                  <a:rPr kumimoji="0" lang="en-US" altLang="zh-TW" sz="1200" b="1">
                    <a:solidFill>
                      <a:srgbClr val="FFFFFF"/>
                    </a:solidFill>
                    <a:latin typeface="Tahoma" pitchFamily="34" charset="0"/>
                    <a:cs typeface="Tahoma" pitchFamily="34" charset="0"/>
                    <a:sym typeface="Tahoma" pitchFamily="34" charset="0"/>
                  </a:rPr>
                  <a:t>LX</a:t>
                </a:r>
              </a:p>
            </p:txBody>
          </p:sp>
        </p:grpSp>
        <p:sp>
          <p:nvSpPr>
            <p:cNvPr id="16140" name="Line 780"/>
            <p:cNvSpPr>
              <a:spLocks noChangeShapeType="1"/>
            </p:cNvSpPr>
            <p:nvPr/>
          </p:nvSpPr>
          <p:spPr bwMode="auto">
            <a:xfrm flipV="1">
              <a:off x="1404158" y="2635998"/>
              <a:ext cx="1296209" cy="288846"/>
            </a:xfrm>
            <a:prstGeom prst="line">
              <a:avLst/>
            </a:prstGeom>
            <a:noFill/>
            <a:ln w="38100">
              <a:solidFill>
                <a:srgbClr val="92D050"/>
              </a:solidFill>
              <a:round/>
              <a:headEnd/>
              <a:tailEnd/>
            </a:ln>
            <a:effectLst>
              <a:outerShdw dist="23000" dir="5400000" algn="ctr" rotWithShape="0">
                <a:schemeClr val="bg2">
                  <a:alpha val="34998"/>
                </a:schemeClr>
              </a:outerShdw>
            </a:effectLst>
          </p:spPr>
          <p:txBody>
            <a:bodyPr lIns="0" tIns="0" rIns="0" bIns="0"/>
            <a:lstStyle/>
            <a:p>
              <a:pPr>
                <a:defRPr/>
              </a:pPr>
              <a:endParaRPr lang="zh-TW" altLang="en-US"/>
            </a:p>
          </p:txBody>
        </p:sp>
        <p:grpSp>
          <p:nvGrpSpPr>
            <p:cNvPr id="27" name="Group 781"/>
            <p:cNvGrpSpPr>
              <a:grpSpLocks/>
            </p:cNvGrpSpPr>
            <p:nvPr/>
          </p:nvGrpSpPr>
          <p:grpSpPr bwMode="auto">
            <a:xfrm>
              <a:off x="323850" y="1196975"/>
              <a:ext cx="1296988" cy="431800"/>
              <a:chOff x="0" y="0"/>
              <a:chExt cx="766" cy="315"/>
            </a:xfrm>
          </p:grpSpPr>
          <p:sp>
            <p:nvSpPr>
              <p:cNvPr id="52371" name="AutoShape 782"/>
              <p:cNvSpPr>
                <a:spLocks/>
              </p:cNvSpPr>
              <p:nvPr/>
            </p:nvSpPr>
            <p:spPr bwMode="auto">
              <a:xfrm>
                <a:off x="0" y="0"/>
                <a:ext cx="766" cy="315"/>
              </a:xfrm>
              <a:custGeom>
                <a:avLst/>
                <a:gdLst>
                  <a:gd name="T0" fmla="*/ 0 w 20879"/>
                  <a:gd name="T1" fmla="*/ 0 h 20683"/>
                  <a:gd name="T2" fmla="*/ 0 w 20879"/>
                  <a:gd name="T3" fmla="*/ 0 h 20683"/>
                  <a:gd name="T4" fmla="*/ 0 w 20879"/>
                  <a:gd name="T5" fmla="*/ 0 h 20683"/>
                  <a:gd name="T6" fmla="*/ 0 w 20879"/>
                  <a:gd name="T7" fmla="*/ 0 h 20683"/>
                  <a:gd name="T8" fmla="*/ 0 w 20879"/>
                  <a:gd name="T9" fmla="*/ 0 h 20683"/>
                  <a:gd name="T10" fmla="*/ 0 w 20879"/>
                  <a:gd name="T11" fmla="*/ 0 h 20683"/>
                  <a:gd name="T12" fmla="*/ 0 w 20879"/>
                  <a:gd name="T13" fmla="*/ 0 h 20683"/>
                  <a:gd name="T14" fmla="*/ 0 w 20879"/>
                  <a:gd name="T15" fmla="*/ 0 h 20683"/>
                  <a:gd name="T16" fmla="*/ 0 w 20879"/>
                  <a:gd name="T17" fmla="*/ 0 h 20683"/>
                  <a:gd name="T18" fmla="*/ 0 w 20879"/>
                  <a:gd name="T19" fmla="*/ 0 h 20683"/>
                  <a:gd name="T20" fmla="*/ 0 w 20879"/>
                  <a:gd name="T21" fmla="*/ 0 h 20683"/>
                  <a:gd name="T22" fmla="*/ 0 w 20879"/>
                  <a:gd name="T23" fmla="*/ 0 h 20683"/>
                  <a:gd name="T24" fmla="*/ 0 w 20879"/>
                  <a:gd name="T25" fmla="*/ 0 h 20683"/>
                  <a:gd name="T26" fmla="*/ 0 w 20879"/>
                  <a:gd name="T27" fmla="*/ 0 h 20683"/>
                  <a:gd name="T28" fmla="*/ 0 w 20879"/>
                  <a:gd name="T29" fmla="*/ 0 h 20683"/>
                  <a:gd name="T30" fmla="*/ 0 w 20879"/>
                  <a:gd name="T31" fmla="*/ 0 h 20683"/>
                  <a:gd name="T32" fmla="*/ 0 w 20879"/>
                  <a:gd name="T33" fmla="*/ 0 h 20683"/>
                  <a:gd name="T34" fmla="*/ 0 w 20879"/>
                  <a:gd name="T35" fmla="*/ 0 h 20683"/>
                  <a:gd name="T36" fmla="*/ 0 w 20879"/>
                  <a:gd name="T37" fmla="*/ 0 h 20683"/>
                  <a:gd name="T38" fmla="*/ 0 w 20879"/>
                  <a:gd name="T39" fmla="*/ 0 h 20683"/>
                  <a:gd name="T40" fmla="*/ 0 w 20879"/>
                  <a:gd name="T41" fmla="*/ 0 h 20683"/>
                  <a:gd name="T42" fmla="*/ 0 w 20879"/>
                  <a:gd name="T43" fmla="*/ 0 h 20683"/>
                  <a:gd name="T44" fmla="*/ 0 w 20879"/>
                  <a:gd name="T45" fmla="*/ 0 h 20683"/>
                  <a:gd name="T46" fmla="*/ 0 w 20879"/>
                  <a:gd name="T47" fmla="*/ 0 h 20683"/>
                  <a:gd name="T48" fmla="*/ 0 w 20879"/>
                  <a:gd name="T49" fmla="*/ 0 h 2068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0879"/>
                  <a:gd name="T76" fmla="*/ 0 h 20683"/>
                  <a:gd name="T77" fmla="*/ 20879 w 20879"/>
                  <a:gd name="T78" fmla="*/ 20683 h 2068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0879" h="20683">
                    <a:moveTo>
                      <a:pt x="1901" y="6809"/>
                    </a:moveTo>
                    <a:cubicBezTo>
                      <a:pt x="1658" y="4403"/>
                      <a:pt x="2907" y="2186"/>
                      <a:pt x="4691" y="1859"/>
                    </a:cubicBezTo>
                    <a:cubicBezTo>
                      <a:pt x="5414" y="1726"/>
                      <a:pt x="6149" y="1925"/>
                      <a:pt x="6778" y="2422"/>
                    </a:cubicBezTo>
                    <a:cubicBezTo>
                      <a:pt x="7445" y="726"/>
                      <a:pt x="9003" y="81"/>
                      <a:pt x="10259" y="982"/>
                    </a:cubicBezTo>
                    <a:cubicBezTo>
                      <a:pt x="10478" y="1140"/>
                      <a:pt x="10680" y="1340"/>
                      <a:pt x="10857" y="1575"/>
                    </a:cubicBezTo>
                    <a:cubicBezTo>
                      <a:pt x="11377" y="169"/>
                      <a:pt x="12642" y="-402"/>
                      <a:pt x="13683" y="299"/>
                    </a:cubicBezTo>
                    <a:cubicBezTo>
                      <a:pt x="13971" y="493"/>
                      <a:pt x="14222" y="774"/>
                      <a:pt x="14418" y="1120"/>
                    </a:cubicBezTo>
                    <a:cubicBezTo>
                      <a:pt x="15255" y="-210"/>
                      <a:pt x="16734" y="-374"/>
                      <a:pt x="17722" y="753"/>
                    </a:cubicBezTo>
                    <a:cubicBezTo>
                      <a:pt x="18137" y="1227"/>
                      <a:pt x="18417" y="1880"/>
                      <a:pt x="18513" y="2601"/>
                    </a:cubicBezTo>
                    <a:cubicBezTo>
                      <a:pt x="19885" y="3106"/>
                      <a:pt x="20694" y="5019"/>
                      <a:pt x="20321" y="6874"/>
                    </a:cubicBezTo>
                    <a:cubicBezTo>
                      <a:pt x="20289" y="7030"/>
                      <a:pt x="20250" y="7182"/>
                      <a:pt x="20203" y="7331"/>
                    </a:cubicBezTo>
                    <a:cubicBezTo>
                      <a:pt x="21303" y="9264"/>
                      <a:pt x="21034" y="12033"/>
                      <a:pt x="19601" y="13518"/>
                    </a:cubicBezTo>
                    <a:cubicBezTo>
                      <a:pt x="19155" y="13980"/>
                      <a:pt x="18629" y="14279"/>
                      <a:pt x="18072" y="14386"/>
                    </a:cubicBezTo>
                    <a:cubicBezTo>
                      <a:pt x="18060" y="16465"/>
                      <a:pt x="16800" y="18137"/>
                      <a:pt x="15258" y="18121"/>
                    </a:cubicBezTo>
                    <a:cubicBezTo>
                      <a:pt x="14743" y="18115"/>
                      <a:pt x="14238" y="17917"/>
                      <a:pt x="13801" y="17550"/>
                    </a:cubicBezTo>
                    <a:cubicBezTo>
                      <a:pt x="13280" y="19881"/>
                      <a:pt x="11460" y="21198"/>
                      <a:pt x="9738" y="20492"/>
                    </a:cubicBezTo>
                    <a:cubicBezTo>
                      <a:pt x="9016" y="20196"/>
                      <a:pt x="8392" y="19571"/>
                      <a:pt x="7973" y="18722"/>
                    </a:cubicBezTo>
                    <a:cubicBezTo>
                      <a:pt x="6209" y="20158"/>
                      <a:pt x="3920" y="19386"/>
                      <a:pt x="2859" y="16998"/>
                    </a:cubicBezTo>
                    <a:cubicBezTo>
                      <a:pt x="2846" y="16968"/>
                      <a:pt x="2833" y="16937"/>
                      <a:pt x="2820" y="16907"/>
                    </a:cubicBezTo>
                    <a:cubicBezTo>
                      <a:pt x="1666" y="17089"/>
                      <a:pt x="620" y="15978"/>
                      <a:pt x="485" y="14424"/>
                    </a:cubicBezTo>
                    <a:cubicBezTo>
                      <a:pt x="412" y="13596"/>
                      <a:pt x="615" y="12767"/>
                      <a:pt x="1038" y="12159"/>
                    </a:cubicBezTo>
                    <a:cubicBezTo>
                      <a:pt x="39" y="11365"/>
                      <a:pt x="-297" y="9622"/>
                      <a:pt x="288" y="8266"/>
                    </a:cubicBezTo>
                    <a:cubicBezTo>
                      <a:pt x="626" y="7484"/>
                      <a:pt x="1218" y="6967"/>
                      <a:pt x="1883" y="6874"/>
                    </a:cubicBezTo>
                    <a:lnTo>
                      <a:pt x="1901" y="6809"/>
                    </a:lnTo>
                    <a:close/>
                    <a:moveTo>
                      <a:pt x="1901" y="6809"/>
                    </a:moveTo>
                  </a:path>
                </a:pathLst>
              </a:custGeom>
              <a:solidFill>
                <a:srgbClr val="4F81BD"/>
              </a:solidFill>
              <a:ln w="25400">
                <a:solidFill>
                  <a:srgbClr val="395E89"/>
                </a:solidFill>
                <a:round/>
                <a:headEnd/>
                <a:tailEnd/>
              </a:ln>
            </p:spPr>
            <p:txBody>
              <a:bodyPr lIns="0" tIns="0" rIns="0" bIns="0"/>
              <a:lstStyle/>
              <a:p>
                <a:endParaRPr lang="zh-TW" altLang="en-US"/>
              </a:p>
            </p:txBody>
          </p:sp>
          <p:sp>
            <p:nvSpPr>
              <p:cNvPr id="52372" name="AutoShape 783"/>
              <p:cNvSpPr>
                <a:spLocks/>
              </p:cNvSpPr>
              <p:nvPr/>
            </p:nvSpPr>
            <p:spPr bwMode="auto">
              <a:xfrm>
                <a:off x="38" y="16"/>
                <a:ext cx="702" cy="26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1600"/>
                  <a:gd name="T67" fmla="*/ 0 h 21600"/>
                  <a:gd name="T68" fmla="*/ 21600 w 21600"/>
                  <a:gd name="T69" fmla="*/ 21600 h 2160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1600" h="21600">
                    <a:moveTo>
                      <a:pt x="1380" y="14010"/>
                    </a:moveTo>
                    <a:cubicBezTo>
                      <a:pt x="899" y="14066"/>
                      <a:pt x="417" y="13902"/>
                      <a:pt x="0" y="13542"/>
                    </a:cubicBezTo>
                    <a:moveTo>
                      <a:pt x="2598" y="19137"/>
                    </a:moveTo>
                    <a:cubicBezTo>
                      <a:pt x="2405" y="19250"/>
                      <a:pt x="2202" y="19325"/>
                      <a:pt x="1994" y="19361"/>
                    </a:cubicBezTo>
                    <a:moveTo>
                      <a:pt x="7802" y="21600"/>
                    </a:moveTo>
                    <a:cubicBezTo>
                      <a:pt x="7657" y="21279"/>
                      <a:pt x="7535" y="20936"/>
                      <a:pt x="7438" y="20577"/>
                    </a:cubicBezTo>
                    <a:moveTo>
                      <a:pt x="14532" y="19050"/>
                    </a:moveTo>
                    <a:cubicBezTo>
                      <a:pt x="14510" y="19430"/>
                      <a:pt x="14462" y="19806"/>
                      <a:pt x="14386" y="20172"/>
                    </a:cubicBezTo>
                    <a:moveTo>
                      <a:pt x="17421" y="12116"/>
                    </a:moveTo>
                    <a:cubicBezTo>
                      <a:pt x="18513" y="12896"/>
                      <a:pt x="19202" y="14528"/>
                      <a:pt x="19193" y="16310"/>
                    </a:cubicBezTo>
                    <a:moveTo>
                      <a:pt x="21600" y="7649"/>
                    </a:moveTo>
                    <a:cubicBezTo>
                      <a:pt x="21423" y="8256"/>
                      <a:pt x="21153" y="8794"/>
                      <a:pt x="20811" y="9222"/>
                    </a:cubicBezTo>
                    <a:moveTo>
                      <a:pt x="19707" y="1814"/>
                    </a:moveTo>
                    <a:cubicBezTo>
                      <a:pt x="19737" y="2059"/>
                      <a:pt x="19751" y="2307"/>
                      <a:pt x="19749" y="2556"/>
                    </a:cubicBezTo>
                    <a:moveTo>
                      <a:pt x="14668" y="947"/>
                    </a:moveTo>
                    <a:cubicBezTo>
                      <a:pt x="14771" y="605"/>
                      <a:pt x="14907" y="286"/>
                      <a:pt x="15073" y="0"/>
                    </a:cubicBezTo>
                    <a:moveTo>
                      <a:pt x="10888" y="1399"/>
                    </a:moveTo>
                    <a:cubicBezTo>
                      <a:pt x="10930" y="1115"/>
                      <a:pt x="10996" y="841"/>
                      <a:pt x="11084" y="582"/>
                    </a:cubicBezTo>
                    <a:moveTo>
                      <a:pt x="6452" y="1676"/>
                    </a:moveTo>
                    <a:cubicBezTo>
                      <a:pt x="6709" y="1897"/>
                      <a:pt x="6947" y="2163"/>
                      <a:pt x="7160" y="2469"/>
                    </a:cubicBezTo>
                    <a:moveTo>
                      <a:pt x="1072" y="7905"/>
                    </a:moveTo>
                    <a:cubicBezTo>
                      <a:pt x="1016" y="7632"/>
                      <a:pt x="974" y="7353"/>
                      <a:pt x="948" y="7071"/>
                    </a:cubicBezTo>
                  </a:path>
                </a:pathLst>
              </a:custGeom>
              <a:noFill/>
              <a:ln w="25400">
                <a:solidFill>
                  <a:srgbClr val="395E89"/>
                </a:solidFill>
                <a:round/>
                <a:headEnd/>
                <a:tailEnd/>
              </a:ln>
            </p:spPr>
            <p:txBody>
              <a:bodyPr lIns="0" tIns="0" rIns="0" bIns="0"/>
              <a:lstStyle/>
              <a:p>
                <a:endParaRPr lang="zh-TW" altLang="en-US"/>
              </a:p>
            </p:txBody>
          </p:sp>
          <p:sp>
            <p:nvSpPr>
              <p:cNvPr id="52373" name="Rectangle 784"/>
              <p:cNvSpPr>
                <a:spLocks/>
              </p:cNvSpPr>
              <p:nvPr/>
            </p:nvSpPr>
            <p:spPr bwMode="auto">
              <a:xfrm>
                <a:off x="107" y="49"/>
                <a:ext cx="496" cy="200"/>
              </a:xfrm>
              <a:prstGeom prst="rect">
                <a:avLst/>
              </a:prstGeom>
              <a:noFill/>
              <a:ln w="12700">
                <a:noFill/>
                <a:miter lim="800000"/>
                <a:headEnd/>
                <a:tailEnd/>
              </a:ln>
            </p:spPr>
            <p:txBody>
              <a:bodyPr lIns="38100" tIns="38100" rIns="78740" bIns="38100" anchor="ctr"/>
              <a:lstStyle/>
              <a:p>
                <a:pPr marL="1588" algn="ctr"/>
                <a:r>
                  <a:rPr kumimoji="0" lang="en-US" altLang="zh-TW" sz="1200" b="1">
                    <a:solidFill>
                      <a:srgbClr val="FFFFFF"/>
                    </a:solidFill>
                    <a:latin typeface="Tahoma" pitchFamily="34" charset="0"/>
                    <a:cs typeface="Tahoma" pitchFamily="34" charset="0"/>
                    <a:sym typeface="Tahoma" pitchFamily="34" charset="0"/>
                  </a:rPr>
                  <a:t>NREN</a:t>
                </a:r>
              </a:p>
              <a:p>
                <a:pPr marL="1588" algn="ctr"/>
                <a:r>
                  <a:rPr kumimoji="0" lang="en-US" altLang="zh-TW" sz="1200" b="1">
                    <a:solidFill>
                      <a:srgbClr val="FFFFFF"/>
                    </a:solidFill>
                    <a:latin typeface="Tahoma" pitchFamily="34" charset="0"/>
                    <a:cs typeface="Tahoma" pitchFamily="34" charset="0"/>
                    <a:sym typeface="Tahoma" pitchFamily="34" charset="0"/>
                  </a:rPr>
                  <a:t>NP</a:t>
                </a:r>
              </a:p>
            </p:txBody>
          </p:sp>
        </p:grpSp>
        <p:grpSp>
          <p:nvGrpSpPr>
            <p:cNvPr id="28" name="Group 785"/>
            <p:cNvGrpSpPr>
              <a:grpSpLocks/>
            </p:cNvGrpSpPr>
            <p:nvPr/>
          </p:nvGrpSpPr>
          <p:grpSpPr bwMode="auto">
            <a:xfrm>
              <a:off x="323850" y="3284538"/>
              <a:ext cx="1079500" cy="500062"/>
              <a:chOff x="0" y="0"/>
              <a:chExt cx="766" cy="315"/>
            </a:xfrm>
          </p:grpSpPr>
          <p:sp>
            <p:nvSpPr>
              <p:cNvPr id="52368" name="AutoShape 786"/>
              <p:cNvSpPr>
                <a:spLocks/>
              </p:cNvSpPr>
              <p:nvPr/>
            </p:nvSpPr>
            <p:spPr bwMode="auto">
              <a:xfrm>
                <a:off x="0" y="0"/>
                <a:ext cx="766" cy="315"/>
              </a:xfrm>
              <a:custGeom>
                <a:avLst/>
                <a:gdLst>
                  <a:gd name="T0" fmla="*/ 0 w 20879"/>
                  <a:gd name="T1" fmla="*/ 0 h 20683"/>
                  <a:gd name="T2" fmla="*/ 0 w 20879"/>
                  <a:gd name="T3" fmla="*/ 0 h 20683"/>
                  <a:gd name="T4" fmla="*/ 0 w 20879"/>
                  <a:gd name="T5" fmla="*/ 0 h 20683"/>
                  <a:gd name="T6" fmla="*/ 0 w 20879"/>
                  <a:gd name="T7" fmla="*/ 0 h 20683"/>
                  <a:gd name="T8" fmla="*/ 0 w 20879"/>
                  <a:gd name="T9" fmla="*/ 0 h 20683"/>
                  <a:gd name="T10" fmla="*/ 0 w 20879"/>
                  <a:gd name="T11" fmla="*/ 0 h 20683"/>
                  <a:gd name="T12" fmla="*/ 0 w 20879"/>
                  <a:gd name="T13" fmla="*/ 0 h 20683"/>
                  <a:gd name="T14" fmla="*/ 0 w 20879"/>
                  <a:gd name="T15" fmla="*/ 0 h 20683"/>
                  <a:gd name="T16" fmla="*/ 0 w 20879"/>
                  <a:gd name="T17" fmla="*/ 0 h 20683"/>
                  <a:gd name="T18" fmla="*/ 0 w 20879"/>
                  <a:gd name="T19" fmla="*/ 0 h 20683"/>
                  <a:gd name="T20" fmla="*/ 0 w 20879"/>
                  <a:gd name="T21" fmla="*/ 0 h 20683"/>
                  <a:gd name="T22" fmla="*/ 0 w 20879"/>
                  <a:gd name="T23" fmla="*/ 0 h 20683"/>
                  <a:gd name="T24" fmla="*/ 0 w 20879"/>
                  <a:gd name="T25" fmla="*/ 0 h 20683"/>
                  <a:gd name="T26" fmla="*/ 0 w 20879"/>
                  <a:gd name="T27" fmla="*/ 0 h 20683"/>
                  <a:gd name="T28" fmla="*/ 0 w 20879"/>
                  <a:gd name="T29" fmla="*/ 0 h 20683"/>
                  <a:gd name="T30" fmla="*/ 0 w 20879"/>
                  <a:gd name="T31" fmla="*/ 0 h 20683"/>
                  <a:gd name="T32" fmla="*/ 0 w 20879"/>
                  <a:gd name="T33" fmla="*/ 0 h 20683"/>
                  <a:gd name="T34" fmla="*/ 0 w 20879"/>
                  <a:gd name="T35" fmla="*/ 0 h 20683"/>
                  <a:gd name="T36" fmla="*/ 0 w 20879"/>
                  <a:gd name="T37" fmla="*/ 0 h 20683"/>
                  <a:gd name="T38" fmla="*/ 0 w 20879"/>
                  <a:gd name="T39" fmla="*/ 0 h 20683"/>
                  <a:gd name="T40" fmla="*/ 0 w 20879"/>
                  <a:gd name="T41" fmla="*/ 0 h 20683"/>
                  <a:gd name="T42" fmla="*/ 0 w 20879"/>
                  <a:gd name="T43" fmla="*/ 0 h 20683"/>
                  <a:gd name="T44" fmla="*/ 0 w 20879"/>
                  <a:gd name="T45" fmla="*/ 0 h 20683"/>
                  <a:gd name="T46" fmla="*/ 0 w 20879"/>
                  <a:gd name="T47" fmla="*/ 0 h 20683"/>
                  <a:gd name="T48" fmla="*/ 0 w 20879"/>
                  <a:gd name="T49" fmla="*/ 0 h 2068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0879"/>
                  <a:gd name="T76" fmla="*/ 0 h 20683"/>
                  <a:gd name="T77" fmla="*/ 20879 w 20879"/>
                  <a:gd name="T78" fmla="*/ 20683 h 2068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0879" h="20683">
                    <a:moveTo>
                      <a:pt x="1901" y="6809"/>
                    </a:moveTo>
                    <a:cubicBezTo>
                      <a:pt x="1658" y="4403"/>
                      <a:pt x="2907" y="2186"/>
                      <a:pt x="4691" y="1859"/>
                    </a:cubicBezTo>
                    <a:cubicBezTo>
                      <a:pt x="5414" y="1726"/>
                      <a:pt x="6149" y="1925"/>
                      <a:pt x="6778" y="2422"/>
                    </a:cubicBezTo>
                    <a:cubicBezTo>
                      <a:pt x="7445" y="726"/>
                      <a:pt x="9003" y="81"/>
                      <a:pt x="10259" y="982"/>
                    </a:cubicBezTo>
                    <a:cubicBezTo>
                      <a:pt x="10478" y="1140"/>
                      <a:pt x="10680" y="1340"/>
                      <a:pt x="10857" y="1575"/>
                    </a:cubicBezTo>
                    <a:cubicBezTo>
                      <a:pt x="11377" y="169"/>
                      <a:pt x="12642" y="-402"/>
                      <a:pt x="13683" y="299"/>
                    </a:cubicBezTo>
                    <a:cubicBezTo>
                      <a:pt x="13971" y="493"/>
                      <a:pt x="14222" y="774"/>
                      <a:pt x="14418" y="1120"/>
                    </a:cubicBezTo>
                    <a:cubicBezTo>
                      <a:pt x="15255" y="-210"/>
                      <a:pt x="16734" y="-374"/>
                      <a:pt x="17722" y="753"/>
                    </a:cubicBezTo>
                    <a:cubicBezTo>
                      <a:pt x="18137" y="1227"/>
                      <a:pt x="18417" y="1880"/>
                      <a:pt x="18513" y="2601"/>
                    </a:cubicBezTo>
                    <a:cubicBezTo>
                      <a:pt x="19885" y="3106"/>
                      <a:pt x="20694" y="5019"/>
                      <a:pt x="20321" y="6874"/>
                    </a:cubicBezTo>
                    <a:cubicBezTo>
                      <a:pt x="20289" y="7030"/>
                      <a:pt x="20250" y="7182"/>
                      <a:pt x="20203" y="7331"/>
                    </a:cubicBezTo>
                    <a:cubicBezTo>
                      <a:pt x="21303" y="9264"/>
                      <a:pt x="21034" y="12033"/>
                      <a:pt x="19601" y="13518"/>
                    </a:cubicBezTo>
                    <a:cubicBezTo>
                      <a:pt x="19155" y="13980"/>
                      <a:pt x="18629" y="14279"/>
                      <a:pt x="18072" y="14386"/>
                    </a:cubicBezTo>
                    <a:cubicBezTo>
                      <a:pt x="18060" y="16465"/>
                      <a:pt x="16800" y="18137"/>
                      <a:pt x="15258" y="18121"/>
                    </a:cubicBezTo>
                    <a:cubicBezTo>
                      <a:pt x="14743" y="18115"/>
                      <a:pt x="14238" y="17917"/>
                      <a:pt x="13801" y="17550"/>
                    </a:cubicBezTo>
                    <a:cubicBezTo>
                      <a:pt x="13280" y="19881"/>
                      <a:pt x="11460" y="21198"/>
                      <a:pt x="9738" y="20492"/>
                    </a:cubicBezTo>
                    <a:cubicBezTo>
                      <a:pt x="9016" y="20196"/>
                      <a:pt x="8392" y="19571"/>
                      <a:pt x="7973" y="18722"/>
                    </a:cubicBezTo>
                    <a:cubicBezTo>
                      <a:pt x="6209" y="20158"/>
                      <a:pt x="3920" y="19386"/>
                      <a:pt x="2859" y="16998"/>
                    </a:cubicBezTo>
                    <a:cubicBezTo>
                      <a:pt x="2846" y="16968"/>
                      <a:pt x="2833" y="16937"/>
                      <a:pt x="2820" y="16907"/>
                    </a:cubicBezTo>
                    <a:cubicBezTo>
                      <a:pt x="1666" y="17089"/>
                      <a:pt x="620" y="15978"/>
                      <a:pt x="485" y="14424"/>
                    </a:cubicBezTo>
                    <a:cubicBezTo>
                      <a:pt x="412" y="13596"/>
                      <a:pt x="615" y="12767"/>
                      <a:pt x="1038" y="12159"/>
                    </a:cubicBezTo>
                    <a:cubicBezTo>
                      <a:pt x="39" y="11365"/>
                      <a:pt x="-297" y="9622"/>
                      <a:pt x="288" y="8266"/>
                    </a:cubicBezTo>
                    <a:cubicBezTo>
                      <a:pt x="626" y="7484"/>
                      <a:pt x="1218" y="6967"/>
                      <a:pt x="1883" y="6874"/>
                    </a:cubicBezTo>
                    <a:lnTo>
                      <a:pt x="1901" y="6809"/>
                    </a:lnTo>
                    <a:close/>
                    <a:moveTo>
                      <a:pt x="1901" y="6809"/>
                    </a:moveTo>
                  </a:path>
                </a:pathLst>
              </a:custGeom>
              <a:solidFill>
                <a:srgbClr val="4F81BD"/>
              </a:solidFill>
              <a:ln w="25400">
                <a:solidFill>
                  <a:srgbClr val="395E89"/>
                </a:solidFill>
                <a:round/>
                <a:headEnd/>
                <a:tailEnd/>
              </a:ln>
            </p:spPr>
            <p:txBody>
              <a:bodyPr lIns="0" tIns="0" rIns="0" bIns="0"/>
              <a:lstStyle/>
              <a:p>
                <a:endParaRPr lang="zh-TW" altLang="en-US"/>
              </a:p>
            </p:txBody>
          </p:sp>
          <p:sp>
            <p:nvSpPr>
              <p:cNvPr id="52369" name="AutoShape 787"/>
              <p:cNvSpPr>
                <a:spLocks/>
              </p:cNvSpPr>
              <p:nvPr/>
            </p:nvSpPr>
            <p:spPr bwMode="auto">
              <a:xfrm>
                <a:off x="38" y="16"/>
                <a:ext cx="702" cy="26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1600"/>
                  <a:gd name="T67" fmla="*/ 0 h 21600"/>
                  <a:gd name="T68" fmla="*/ 21600 w 21600"/>
                  <a:gd name="T69" fmla="*/ 21600 h 2160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1600" h="21600">
                    <a:moveTo>
                      <a:pt x="1380" y="14010"/>
                    </a:moveTo>
                    <a:cubicBezTo>
                      <a:pt x="899" y="14066"/>
                      <a:pt x="417" y="13902"/>
                      <a:pt x="0" y="13542"/>
                    </a:cubicBezTo>
                    <a:moveTo>
                      <a:pt x="2598" y="19137"/>
                    </a:moveTo>
                    <a:cubicBezTo>
                      <a:pt x="2405" y="19250"/>
                      <a:pt x="2202" y="19325"/>
                      <a:pt x="1994" y="19361"/>
                    </a:cubicBezTo>
                    <a:moveTo>
                      <a:pt x="7802" y="21600"/>
                    </a:moveTo>
                    <a:cubicBezTo>
                      <a:pt x="7657" y="21279"/>
                      <a:pt x="7535" y="20936"/>
                      <a:pt x="7438" y="20577"/>
                    </a:cubicBezTo>
                    <a:moveTo>
                      <a:pt x="14532" y="19050"/>
                    </a:moveTo>
                    <a:cubicBezTo>
                      <a:pt x="14510" y="19430"/>
                      <a:pt x="14462" y="19806"/>
                      <a:pt x="14386" y="20172"/>
                    </a:cubicBezTo>
                    <a:moveTo>
                      <a:pt x="17421" y="12116"/>
                    </a:moveTo>
                    <a:cubicBezTo>
                      <a:pt x="18513" y="12896"/>
                      <a:pt x="19202" y="14528"/>
                      <a:pt x="19193" y="16310"/>
                    </a:cubicBezTo>
                    <a:moveTo>
                      <a:pt x="21600" y="7649"/>
                    </a:moveTo>
                    <a:cubicBezTo>
                      <a:pt x="21423" y="8256"/>
                      <a:pt x="21153" y="8794"/>
                      <a:pt x="20811" y="9222"/>
                    </a:cubicBezTo>
                    <a:moveTo>
                      <a:pt x="19707" y="1814"/>
                    </a:moveTo>
                    <a:cubicBezTo>
                      <a:pt x="19737" y="2059"/>
                      <a:pt x="19751" y="2307"/>
                      <a:pt x="19749" y="2556"/>
                    </a:cubicBezTo>
                    <a:moveTo>
                      <a:pt x="14668" y="947"/>
                    </a:moveTo>
                    <a:cubicBezTo>
                      <a:pt x="14771" y="605"/>
                      <a:pt x="14907" y="286"/>
                      <a:pt x="15073" y="0"/>
                    </a:cubicBezTo>
                    <a:moveTo>
                      <a:pt x="10888" y="1399"/>
                    </a:moveTo>
                    <a:cubicBezTo>
                      <a:pt x="10930" y="1115"/>
                      <a:pt x="10996" y="841"/>
                      <a:pt x="11084" y="582"/>
                    </a:cubicBezTo>
                    <a:moveTo>
                      <a:pt x="6452" y="1676"/>
                    </a:moveTo>
                    <a:cubicBezTo>
                      <a:pt x="6709" y="1897"/>
                      <a:pt x="6947" y="2163"/>
                      <a:pt x="7160" y="2469"/>
                    </a:cubicBezTo>
                    <a:moveTo>
                      <a:pt x="1072" y="7905"/>
                    </a:moveTo>
                    <a:cubicBezTo>
                      <a:pt x="1016" y="7632"/>
                      <a:pt x="974" y="7353"/>
                      <a:pt x="948" y="7071"/>
                    </a:cubicBezTo>
                  </a:path>
                </a:pathLst>
              </a:custGeom>
              <a:noFill/>
              <a:ln w="25400">
                <a:solidFill>
                  <a:srgbClr val="395E89"/>
                </a:solidFill>
                <a:round/>
                <a:headEnd/>
                <a:tailEnd/>
              </a:ln>
            </p:spPr>
            <p:txBody>
              <a:bodyPr lIns="0" tIns="0" rIns="0" bIns="0"/>
              <a:lstStyle/>
              <a:p>
                <a:endParaRPr lang="zh-TW" altLang="en-US"/>
              </a:p>
            </p:txBody>
          </p:sp>
          <p:sp>
            <p:nvSpPr>
              <p:cNvPr id="52370" name="Rectangle 788"/>
              <p:cNvSpPr>
                <a:spLocks/>
              </p:cNvSpPr>
              <p:nvPr/>
            </p:nvSpPr>
            <p:spPr bwMode="auto">
              <a:xfrm>
                <a:off x="107" y="49"/>
                <a:ext cx="496" cy="200"/>
              </a:xfrm>
              <a:prstGeom prst="rect">
                <a:avLst/>
              </a:prstGeom>
              <a:noFill/>
              <a:ln w="12700">
                <a:noFill/>
                <a:miter lim="800000"/>
                <a:headEnd/>
                <a:tailEnd/>
              </a:ln>
            </p:spPr>
            <p:txBody>
              <a:bodyPr lIns="38100" tIns="38100" rIns="78740" bIns="38100" anchor="ctr"/>
              <a:lstStyle/>
              <a:p>
                <a:pPr marL="1588" algn="ctr"/>
                <a:r>
                  <a:rPr kumimoji="0" lang="en-US" altLang="zh-TW" sz="1200" b="1">
                    <a:solidFill>
                      <a:srgbClr val="FFFFFF"/>
                    </a:solidFill>
                    <a:latin typeface="Tahoma" pitchFamily="34" charset="0"/>
                    <a:cs typeface="Tahoma" pitchFamily="34" charset="0"/>
                    <a:sym typeface="Tahoma" pitchFamily="34" charset="0"/>
                  </a:rPr>
                  <a:t>PERN</a:t>
                </a:r>
                <a:br>
                  <a:rPr kumimoji="0" lang="en-US" altLang="zh-TW" sz="1200" b="1">
                    <a:solidFill>
                      <a:srgbClr val="FFFFFF"/>
                    </a:solidFill>
                    <a:latin typeface="Tahoma" pitchFamily="34" charset="0"/>
                    <a:cs typeface="Tahoma" pitchFamily="34" charset="0"/>
                    <a:sym typeface="Tahoma" pitchFamily="34" charset="0"/>
                  </a:rPr>
                </a:br>
                <a:r>
                  <a:rPr kumimoji="0" lang="en-US" altLang="zh-TW" sz="1200" b="1">
                    <a:solidFill>
                      <a:srgbClr val="FFFFFF"/>
                    </a:solidFill>
                    <a:latin typeface="Tahoma" pitchFamily="34" charset="0"/>
                    <a:cs typeface="Tahoma" pitchFamily="34" charset="0"/>
                    <a:sym typeface="Tahoma" pitchFamily="34" charset="0"/>
                  </a:rPr>
                  <a:t>PK</a:t>
                </a:r>
              </a:p>
            </p:txBody>
          </p:sp>
        </p:grpSp>
        <p:grpSp>
          <p:nvGrpSpPr>
            <p:cNvPr id="29" name="Group 793"/>
            <p:cNvGrpSpPr>
              <a:grpSpLocks/>
            </p:cNvGrpSpPr>
            <p:nvPr/>
          </p:nvGrpSpPr>
          <p:grpSpPr bwMode="auto">
            <a:xfrm>
              <a:off x="179388" y="3789363"/>
              <a:ext cx="1439862" cy="500062"/>
              <a:chOff x="0" y="0"/>
              <a:chExt cx="766" cy="315"/>
            </a:xfrm>
          </p:grpSpPr>
          <p:sp>
            <p:nvSpPr>
              <p:cNvPr id="52365" name="AutoShape 794"/>
              <p:cNvSpPr>
                <a:spLocks/>
              </p:cNvSpPr>
              <p:nvPr/>
            </p:nvSpPr>
            <p:spPr bwMode="auto">
              <a:xfrm>
                <a:off x="0" y="0"/>
                <a:ext cx="766" cy="315"/>
              </a:xfrm>
              <a:custGeom>
                <a:avLst/>
                <a:gdLst>
                  <a:gd name="T0" fmla="*/ 0 w 20879"/>
                  <a:gd name="T1" fmla="*/ 0 h 20683"/>
                  <a:gd name="T2" fmla="*/ 0 w 20879"/>
                  <a:gd name="T3" fmla="*/ 0 h 20683"/>
                  <a:gd name="T4" fmla="*/ 0 w 20879"/>
                  <a:gd name="T5" fmla="*/ 0 h 20683"/>
                  <a:gd name="T6" fmla="*/ 0 w 20879"/>
                  <a:gd name="T7" fmla="*/ 0 h 20683"/>
                  <a:gd name="T8" fmla="*/ 0 w 20879"/>
                  <a:gd name="T9" fmla="*/ 0 h 20683"/>
                  <a:gd name="T10" fmla="*/ 0 w 20879"/>
                  <a:gd name="T11" fmla="*/ 0 h 20683"/>
                  <a:gd name="T12" fmla="*/ 0 w 20879"/>
                  <a:gd name="T13" fmla="*/ 0 h 20683"/>
                  <a:gd name="T14" fmla="*/ 0 w 20879"/>
                  <a:gd name="T15" fmla="*/ 0 h 20683"/>
                  <a:gd name="T16" fmla="*/ 0 w 20879"/>
                  <a:gd name="T17" fmla="*/ 0 h 20683"/>
                  <a:gd name="T18" fmla="*/ 0 w 20879"/>
                  <a:gd name="T19" fmla="*/ 0 h 20683"/>
                  <a:gd name="T20" fmla="*/ 0 w 20879"/>
                  <a:gd name="T21" fmla="*/ 0 h 20683"/>
                  <a:gd name="T22" fmla="*/ 0 w 20879"/>
                  <a:gd name="T23" fmla="*/ 0 h 20683"/>
                  <a:gd name="T24" fmla="*/ 0 w 20879"/>
                  <a:gd name="T25" fmla="*/ 0 h 20683"/>
                  <a:gd name="T26" fmla="*/ 0 w 20879"/>
                  <a:gd name="T27" fmla="*/ 0 h 20683"/>
                  <a:gd name="T28" fmla="*/ 0 w 20879"/>
                  <a:gd name="T29" fmla="*/ 0 h 20683"/>
                  <a:gd name="T30" fmla="*/ 0 w 20879"/>
                  <a:gd name="T31" fmla="*/ 0 h 20683"/>
                  <a:gd name="T32" fmla="*/ 0 w 20879"/>
                  <a:gd name="T33" fmla="*/ 0 h 20683"/>
                  <a:gd name="T34" fmla="*/ 0 w 20879"/>
                  <a:gd name="T35" fmla="*/ 0 h 20683"/>
                  <a:gd name="T36" fmla="*/ 0 w 20879"/>
                  <a:gd name="T37" fmla="*/ 0 h 20683"/>
                  <a:gd name="T38" fmla="*/ 0 w 20879"/>
                  <a:gd name="T39" fmla="*/ 0 h 20683"/>
                  <a:gd name="T40" fmla="*/ 0 w 20879"/>
                  <a:gd name="T41" fmla="*/ 0 h 20683"/>
                  <a:gd name="T42" fmla="*/ 0 w 20879"/>
                  <a:gd name="T43" fmla="*/ 0 h 20683"/>
                  <a:gd name="T44" fmla="*/ 0 w 20879"/>
                  <a:gd name="T45" fmla="*/ 0 h 20683"/>
                  <a:gd name="T46" fmla="*/ 0 w 20879"/>
                  <a:gd name="T47" fmla="*/ 0 h 20683"/>
                  <a:gd name="T48" fmla="*/ 0 w 20879"/>
                  <a:gd name="T49" fmla="*/ 0 h 2068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0879"/>
                  <a:gd name="T76" fmla="*/ 0 h 20683"/>
                  <a:gd name="T77" fmla="*/ 20879 w 20879"/>
                  <a:gd name="T78" fmla="*/ 20683 h 2068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0879" h="20683">
                    <a:moveTo>
                      <a:pt x="1901" y="6809"/>
                    </a:moveTo>
                    <a:cubicBezTo>
                      <a:pt x="1658" y="4403"/>
                      <a:pt x="2907" y="2186"/>
                      <a:pt x="4691" y="1859"/>
                    </a:cubicBezTo>
                    <a:cubicBezTo>
                      <a:pt x="5414" y="1726"/>
                      <a:pt x="6149" y="1925"/>
                      <a:pt x="6778" y="2422"/>
                    </a:cubicBezTo>
                    <a:cubicBezTo>
                      <a:pt x="7445" y="726"/>
                      <a:pt x="9003" y="81"/>
                      <a:pt x="10259" y="982"/>
                    </a:cubicBezTo>
                    <a:cubicBezTo>
                      <a:pt x="10478" y="1140"/>
                      <a:pt x="10680" y="1340"/>
                      <a:pt x="10857" y="1575"/>
                    </a:cubicBezTo>
                    <a:cubicBezTo>
                      <a:pt x="11377" y="169"/>
                      <a:pt x="12642" y="-402"/>
                      <a:pt x="13683" y="299"/>
                    </a:cubicBezTo>
                    <a:cubicBezTo>
                      <a:pt x="13971" y="493"/>
                      <a:pt x="14222" y="774"/>
                      <a:pt x="14418" y="1120"/>
                    </a:cubicBezTo>
                    <a:cubicBezTo>
                      <a:pt x="15255" y="-210"/>
                      <a:pt x="16734" y="-374"/>
                      <a:pt x="17722" y="753"/>
                    </a:cubicBezTo>
                    <a:cubicBezTo>
                      <a:pt x="18137" y="1227"/>
                      <a:pt x="18417" y="1880"/>
                      <a:pt x="18513" y="2601"/>
                    </a:cubicBezTo>
                    <a:cubicBezTo>
                      <a:pt x="19885" y="3106"/>
                      <a:pt x="20694" y="5019"/>
                      <a:pt x="20321" y="6874"/>
                    </a:cubicBezTo>
                    <a:cubicBezTo>
                      <a:pt x="20289" y="7030"/>
                      <a:pt x="20250" y="7182"/>
                      <a:pt x="20203" y="7331"/>
                    </a:cubicBezTo>
                    <a:cubicBezTo>
                      <a:pt x="21303" y="9264"/>
                      <a:pt x="21034" y="12033"/>
                      <a:pt x="19601" y="13518"/>
                    </a:cubicBezTo>
                    <a:cubicBezTo>
                      <a:pt x="19155" y="13980"/>
                      <a:pt x="18629" y="14279"/>
                      <a:pt x="18072" y="14386"/>
                    </a:cubicBezTo>
                    <a:cubicBezTo>
                      <a:pt x="18060" y="16465"/>
                      <a:pt x="16800" y="18137"/>
                      <a:pt x="15258" y="18121"/>
                    </a:cubicBezTo>
                    <a:cubicBezTo>
                      <a:pt x="14743" y="18115"/>
                      <a:pt x="14238" y="17917"/>
                      <a:pt x="13801" y="17550"/>
                    </a:cubicBezTo>
                    <a:cubicBezTo>
                      <a:pt x="13280" y="19881"/>
                      <a:pt x="11460" y="21198"/>
                      <a:pt x="9738" y="20492"/>
                    </a:cubicBezTo>
                    <a:cubicBezTo>
                      <a:pt x="9016" y="20196"/>
                      <a:pt x="8392" y="19571"/>
                      <a:pt x="7973" y="18722"/>
                    </a:cubicBezTo>
                    <a:cubicBezTo>
                      <a:pt x="6209" y="20158"/>
                      <a:pt x="3920" y="19386"/>
                      <a:pt x="2859" y="16998"/>
                    </a:cubicBezTo>
                    <a:cubicBezTo>
                      <a:pt x="2846" y="16968"/>
                      <a:pt x="2833" y="16937"/>
                      <a:pt x="2820" y="16907"/>
                    </a:cubicBezTo>
                    <a:cubicBezTo>
                      <a:pt x="1666" y="17089"/>
                      <a:pt x="620" y="15978"/>
                      <a:pt x="485" y="14424"/>
                    </a:cubicBezTo>
                    <a:cubicBezTo>
                      <a:pt x="412" y="13596"/>
                      <a:pt x="615" y="12767"/>
                      <a:pt x="1038" y="12159"/>
                    </a:cubicBezTo>
                    <a:cubicBezTo>
                      <a:pt x="39" y="11365"/>
                      <a:pt x="-297" y="9622"/>
                      <a:pt x="288" y="8266"/>
                    </a:cubicBezTo>
                    <a:cubicBezTo>
                      <a:pt x="626" y="7484"/>
                      <a:pt x="1218" y="6967"/>
                      <a:pt x="1883" y="6874"/>
                    </a:cubicBezTo>
                    <a:lnTo>
                      <a:pt x="1901" y="6809"/>
                    </a:lnTo>
                    <a:close/>
                    <a:moveTo>
                      <a:pt x="1901" y="6809"/>
                    </a:moveTo>
                  </a:path>
                </a:pathLst>
              </a:custGeom>
              <a:solidFill>
                <a:srgbClr val="4F81BD"/>
              </a:solidFill>
              <a:ln w="25400">
                <a:solidFill>
                  <a:srgbClr val="395E89"/>
                </a:solidFill>
                <a:round/>
                <a:headEnd/>
                <a:tailEnd/>
              </a:ln>
            </p:spPr>
            <p:txBody>
              <a:bodyPr lIns="0" tIns="0" rIns="0" bIns="0"/>
              <a:lstStyle/>
              <a:p>
                <a:endParaRPr lang="zh-TW" altLang="en-US"/>
              </a:p>
            </p:txBody>
          </p:sp>
          <p:sp>
            <p:nvSpPr>
              <p:cNvPr id="52366" name="AutoShape 795"/>
              <p:cNvSpPr>
                <a:spLocks/>
              </p:cNvSpPr>
              <p:nvPr/>
            </p:nvSpPr>
            <p:spPr bwMode="auto">
              <a:xfrm>
                <a:off x="38" y="16"/>
                <a:ext cx="702" cy="26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1600"/>
                  <a:gd name="T67" fmla="*/ 0 h 21600"/>
                  <a:gd name="T68" fmla="*/ 21600 w 21600"/>
                  <a:gd name="T69" fmla="*/ 21600 h 2160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1600" h="21600">
                    <a:moveTo>
                      <a:pt x="1380" y="14010"/>
                    </a:moveTo>
                    <a:cubicBezTo>
                      <a:pt x="899" y="14066"/>
                      <a:pt x="417" y="13902"/>
                      <a:pt x="0" y="13542"/>
                    </a:cubicBezTo>
                    <a:moveTo>
                      <a:pt x="2598" y="19137"/>
                    </a:moveTo>
                    <a:cubicBezTo>
                      <a:pt x="2405" y="19250"/>
                      <a:pt x="2202" y="19325"/>
                      <a:pt x="1994" y="19361"/>
                    </a:cubicBezTo>
                    <a:moveTo>
                      <a:pt x="7802" y="21600"/>
                    </a:moveTo>
                    <a:cubicBezTo>
                      <a:pt x="7657" y="21279"/>
                      <a:pt x="7535" y="20936"/>
                      <a:pt x="7438" y="20577"/>
                    </a:cubicBezTo>
                    <a:moveTo>
                      <a:pt x="14532" y="19050"/>
                    </a:moveTo>
                    <a:cubicBezTo>
                      <a:pt x="14510" y="19430"/>
                      <a:pt x="14462" y="19806"/>
                      <a:pt x="14386" y="20172"/>
                    </a:cubicBezTo>
                    <a:moveTo>
                      <a:pt x="17421" y="12116"/>
                    </a:moveTo>
                    <a:cubicBezTo>
                      <a:pt x="18513" y="12896"/>
                      <a:pt x="19202" y="14528"/>
                      <a:pt x="19193" y="16310"/>
                    </a:cubicBezTo>
                    <a:moveTo>
                      <a:pt x="21600" y="7649"/>
                    </a:moveTo>
                    <a:cubicBezTo>
                      <a:pt x="21423" y="8256"/>
                      <a:pt x="21153" y="8794"/>
                      <a:pt x="20811" y="9222"/>
                    </a:cubicBezTo>
                    <a:moveTo>
                      <a:pt x="19707" y="1814"/>
                    </a:moveTo>
                    <a:cubicBezTo>
                      <a:pt x="19737" y="2059"/>
                      <a:pt x="19751" y="2307"/>
                      <a:pt x="19749" y="2556"/>
                    </a:cubicBezTo>
                    <a:moveTo>
                      <a:pt x="14668" y="947"/>
                    </a:moveTo>
                    <a:cubicBezTo>
                      <a:pt x="14771" y="605"/>
                      <a:pt x="14907" y="286"/>
                      <a:pt x="15073" y="0"/>
                    </a:cubicBezTo>
                    <a:moveTo>
                      <a:pt x="10888" y="1399"/>
                    </a:moveTo>
                    <a:cubicBezTo>
                      <a:pt x="10930" y="1115"/>
                      <a:pt x="10996" y="841"/>
                      <a:pt x="11084" y="582"/>
                    </a:cubicBezTo>
                    <a:moveTo>
                      <a:pt x="6452" y="1676"/>
                    </a:moveTo>
                    <a:cubicBezTo>
                      <a:pt x="6709" y="1897"/>
                      <a:pt x="6947" y="2163"/>
                      <a:pt x="7160" y="2469"/>
                    </a:cubicBezTo>
                    <a:moveTo>
                      <a:pt x="1072" y="7905"/>
                    </a:moveTo>
                    <a:cubicBezTo>
                      <a:pt x="1016" y="7632"/>
                      <a:pt x="974" y="7353"/>
                      <a:pt x="948" y="7071"/>
                    </a:cubicBezTo>
                  </a:path>
                </a:pathLst>
              </a:custGeom>
              <a:noFill/>
              <a:ln w="25400">
                <a:solidFill>
                  <a:srgbClr val="395E89"/>
                </a:solidFill>
                <a:round/>
                <a:headEnd/>
                <a:tailEnd/>
              </a:ln>
            </p:spPr>
            <p:txBody>
              <a:bodyPr lIns="0" tIns="0" rIns="0" bIns="0"/>
              <a:lstStyle/>
              <a:p>
                <a:endParaRPr lang="zh-TW" altLang="en-US"/>
              </a:p>
            </p:txBody>
          </p:sp>
          <p:sp>
            <p:nvSpPr>
              <p:cNvPr id="52367" name="Rectangle 796"/>
              <p:cNvSpPr>
                <a:spLocks/>
              </p:cNvSpPr>
              <p:nvPr/>
            </p:nvSpPr>
            <p:spPr bwMode="auto">
              <a:xfrm>
                <a:off x="107" y="49"/>
                <a:ext cx="496" cy="200"/>
              </a:xfrm>
              <a:prstGeom prst="rect">
                <a:avLst/>
              </a:prstGeom>
              <a:noFill/>
              <a:ln w="12700">
                <a:noFill/>
                <a:miter lim="800000"/>
                <a:headEnd/>
                <a:tailEnd/>
              </a:ln>
            </p:spPr>
            <p:txBody>
              <a:bodyPr lIns="38100" tIns="38100" rIns="78740" bIns="38100" anchor="ctr"/>
              <a:lstStyle/>
              <a:p>
                <a:pPr marL="1588" algn="ctr"/>
                <a:r>
                  <a:rPr kumimoji="0" lang="en-US" altLang="zh-TW" sz="1200" b="1">
                    <a:solidFill>
                      <a:srgbClr val="FFFFFF"/>
                    </a:solidFill>
                    <a:latin typeface="Tahoma" pitchFamily="34" charset="0"/>
                    <a:cs typeface="Tahoma" pitchFamily="34" charset="0"/>
                    <a:sym typeface="Tahoma" pitchFamily="34" charset="0"/>
                  </a:rPr>
                  <a:t>PREGINet</a:t>
                </a:r>
                <a:br>
                  <a:rPr kumimoji="0" lang="en-US" altLang="zh-TW" sz="1200" b="1">
                    <a:solidFill>
                      <a:srgbClr val="FFFFFF"/>
                    </a:solidFill>
                    <a:latin typeface="Tahoma" pitchFamily="34" charset="0"/>
                    <a:cs typeface="Tahoma" pitchFamily="34" charset="0"/>
                    <a:sym typeface="Tahoma" pitchFamily="34" charset="0"/>
                  </a:rPr>
                </a:br>
                <a:r>
                  <a:rPr kumimoji="0" lang="en-US" altLang="zh-TW" sz="1200" b="1">
                    <a:solidFill>
                      <a:srgbClr val="FFFFFF"/>
                    </a:solidFill>
                    <a:latin typeface="Tahoma" pitchFamily="34" charset="0"/>
                    <a:cs typeface="Tahoma" pitchFamily="34" charset="0"/>
                    <a:sym typeface="Tahoma" pitchFamily="34" charset="0"/>
                  </a:rPr>
                  <a:t>PH</a:t>
                </a:r>
              </a:p>
            </p:txBody>
          </p:sp>
        </p:grpSp>
        <p:grpSp>
          <p:nvGrpSpPr>
            <p:cNvPr id="30" name="Group 797"/>
            <p:cNvGrpSpPr>
              <a:grpSpLocks/>
            </p:cNvGrpSpPr>
            <p:nvPr/>
          </p:nvGrpSpPr>
          <p:grpSpPr bwMode="auto">
            <a:xfrm>
              <a:off x="179388" y="4365625"/>
              <a:ext cx="1368425" cy="500063"/>
              <a:chOff x="0" y="0"/>
              <a:chExt cx="766" cy="315"/>
            </a:xfrm>
          </p:grpSpPr>
          <p:sp>
            <p:nvSpPr>
              <p:cNvPr id="52362" name="AutoShape 798"/>
              <p:cNvSpPr>
                <a:spLocks/>
              </p:cNvSpPr>
              <p:nvPr/>
            </p:nvSpPr>
            <p:spPr bwMode="auto">
              <a:xfrm>
                <a:off x="0" y="0"/>
                <a:ext cx="766" cy="315"/>
              </a:xfrm>
              <a:custGeom>
                <a:avLst/>
                <a:gdLst>
                  <a:gd name="T0" fmla="*/ 0 w 20879"/>
                  <a:gd name="T1" fmla="*/ 0 h 20683"/>
                  <a:gd name="T2" fmla="*/ 0 w 20879"/>
                  <a:gd name="T3" fmla="*/ 0 h 20683"/>
                  <a:gd name="T4" fmla="*/ 0 w 20879"/>
                  <a:gd name="T5" fmla="*/ 0 h 20683"/>
                  <a:gd name="T6" fmla="*/ 0 w 20879"/>
                  <a:gd name="T7" fmla="*/ 0 h 20683"/>
                  <a:gd name="T8" fmla="*/ 0 w 20879"/>
                  <a:gd name="T9" fmla="*/ 0 h 20683"/>
                  <a:gd name="T10" fmla="*/ 0 w 20879"/>
                  <a:gd name="T11" fmla="*/ 0 h 20683"/>
                  <a:gd name="T12" fmla="*/ 0 w 20879"/>
                  <a:gd name="T13" fmla="*/ 0 h 20683"/>
                  <a:gd name="T14" fmla="*/ 0 w 20879"/>
                  <a:gd name="T15" fmla="*/ 0 h 20683"/>
                  <a:gd name="T16" fmla="*/ 0 w 20879"/>
                  <a:gd name="T17" fmla="*/ 0 h 20683"/>
                  <a:gd name="T18" fmla="*/ 0 w 20879"/>
                  <a:gd name="T19" fmla="*/ 0 h 20683"/>
                  <a:gd name="T20" fmla="*/ 0 w 20879"/>
                  <a:gd name="T21" fmla="*/ 0 h 20683"/>
                  <a:gd name="T22" fmla="*/ 0 w 20879"/>
                  <a:gd name="T23" fmla="*/ 0 h 20683"/>
                  <a:gd name="T24" fmla="*/ 0 w 20879"/>
                  <a:gd name="T25" fmla="*/ 0 h 20683"/>
                  <a:gd name="T26" fmla="*/ 0 w 20879"/>
                  <a:gd name="T27" fmla="*/ 0 h 20683"/>
                  <a:gd name="T28" fmla="*/ 0 w 20879"/>
                  <a:gd name="T29" fmla="*/ 0 h 20683"/>
                  <a:gd name="T30" fmla="*/ 0 w 20879"/>
                  <a:gd name="T31" fmla="*/ 0 h 20683"/>
                  <a:gd name="T32" fmla="*/ 0 w 20879"/>
                  <a:gd name="T33" fmla="*/ 0 h 20683"/>
                  <a:gd name="T34" fmla="*/ 0 w 20879"/>
                  <a:gd name="T35" fmla="*/ 0 h 20683"/>
                  <a:gd name="T36" fmla="*/ 0 w 20879"/>
                  <a:gd name="T37" fmla="*/ 0 h 20683"/>
                  <a:gd name="T38" fmla="*/ 0 w 20879"/>
                  <a:gd name="T39" fmla="*/ 0 h 20683"/>
                  <a:gd name="T40" fmla="*/ 0 w 20879"/>
                  <a:gd name="T41" fmla="*/ 0 h 20683"/>
                  <a:gd name="T42" fmla="*/ 0 w 20879"/>
                  <a:gd name="T43" fmla="*/ 0 h 20683"/>
                  <a:gd name="T44" fmla="*/ 0 w 20879"/>
                  <a:gd name="T45" fmla="*/ 0 h 20683"/>
                  <a:gd name="T46" fmla="*/ 0 w 20879"/>
                  <a:gd name="T47" fmla="*/ 0 h 20683"/>
                  <a:gd name="T48" fmla="*/ 0 w 20879"/>
                  <a:gd name="T49" fmla="*/ 0 h 2068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0879"/>
                  <a:gd name="T76" fmla="*/ 0 h 20683"/>
                  <a:gd name="T77" fmla="*/ 20879 w 20879"/>
                  <a:gd name="T78" fmla="*/ 20683 h 2068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0879" h="20683">
                    <a:moveTo>
                      <a:pt x="1901" y="6809"/>
                    </a:moveTo>
                    <a:cubicBezTo>
                      <a:pt x="1658" y="4403"/>
                      <a:pt x="2907" y="2186"/>
                      <a:pt x="4691" y="1859"/>
                    </a:cubicBezTo>
                    <a:cubicBezTo>
                      <a:pt x="5414" y="1726"/>
                      <a:pt x="6149" y="1925"/>
                      <a:pt x="6778" y="2422"/>
                    </a:cubicBezTo>
                    <a:cubicBezTo>
                      <a:pt x="7445" y="726"/>
                      <a:pt x="9003" y="81"/>
                      <a:pt x="10259" y="982"/>
                    </a:cubicBezTo>
                    <a:cubicBezTo>
                      <a:pt x="10478" y="1140"/>
                      <a:pt x="10680" y="1340"/>
                      <a:pt x="10857" y="1575"/>
                    </a:cubicBezTo>
                    <a:cubicBezTo>
                      <a:pt x="11377" y="169"/>
                      <a:pt x="12642" y="-402"/>
                      <a:pt x="13683" y="299"/>
                    </a:cubicBezTo>
                    <a:cubicBezTo>
                      <a:pt x="13971" y="493"/>
                      <a:pt x="14222" y="774"/>
                      <a:pt x="14418" y="1120"/>
                    </a:cubicBezTo>
                    <a:cubicBezTo>
                      <a:pt x="15255" y="-210"/>
                      <a:pt x="16734" y="-374"/>
                      <a:pt x="17722" y="753"/>
                    </a:cubicBezTo>
                    <a:cubicBezTo>
                      <a:pt x="18137" y="1227"/>
                      <a:pt x="18417" y="1880"/>
                      <a:pt x="18513" y="2601"/>
                    </a:cubicBezTo>
                    <a:cubicBezTo>
                      <a:pt x="19885" y="3106"/>
                      <a:pt x="20694" y="5019"/>
                      <a:pt x="20321" y="6874"/>
                    </a:cubicBezTo>
                    <a:cubicBezTo>
                      <a:pt x="20289" y="7030"/>
                      <a:pt x="20250" y="7182"/>
                      <a:pt x="20203" y="7331"/>
                    </a:cubicBezTo>
                    <a:cubicBezTo>
                      <a:pt x="21303" y="9264"/>
                      <a:pt x="21034" y="12033"/>
                      <a:pt x="19601" y="13518"/>
                    </a:cubicBezTo>
                    <a:cubicBezTo>
                      <a:pt x="19155" y="13980"/>
                      <a:pt x="18629" y="14279"/>
                      <a:pt x="18072" y="14386"/>
                    </a:cubicBezTo>
                    <a:cubicBezTo>
                      <a:pt x="18060" y="16465"/>
                      <a:pt x="16800" y="18137"/>
                      <a:pt x="15258" y="18121"/>
                    </a:cubicBezTo>
                    <a:cubicBezTo>
                      <a:pt x="14743" y="18115"/>
                      <a:pt x="14238" y="17917"/>
                      <a:pt x="13801" y="17550"/>
                    </a:cubicBezTo>
                    <a:cubicBezTo>
                      <a:pt x="13280" y="19881"/>
                      <a:pt x="11460" y="21198"/>
                      <a:pt x="9738" y="20492"/>
                    </a:cubicBezTo>
                    <a:cubicBezTo>
                      <a:pt x="9016" y="20196"/>
                      <a:pt x="8392" y="19571"/>
                      <a:pt x="7973" y="18722"/>
                    </a:cubicBezTo>
                    <a:cubicBezTo>
                      <a:pt x="6209" y="20158"/>
                      <a:pt x="3920" y="19386"/>
                      <a:pt x="2859" y="16998"/>
                    </a:cubicBezTo>
                    <a:cubicBezTo>
                      <a:pt x="2846" y="16968"/>
                      <a:pt x="2833" y="16937"/>
                      <a:pt x="2820" y="16907"/>
                    </a:cubicBezTo>
                    <a:cubicBezTo>
                      <a:pt x="1666" y="17089"/>
                      <a:pt x="620" y="15978"/>
                      <a:pt x="485" y="14424"/>
                    </a:cubicBezTo>
                    <a:cubicBezTo>
                      <a:pt x="412" y="13596"/>
                      <a:pt x="615" y="12767"/>
                      <a:pt x="1038" y="12159"/>
                    </a:cubicBezTo>
                    <a:cubicBezTo>
                      <a:pt x="39" y="11365"/>
                      <a:pt x="-297" y="9622"/>
                      <a:pt x="288" y="8266"/>
                    </a:cubicBezTo>
                    <a:cubicBezTo>
                      <a:pt x="626" y="7484"/>
                      <a:pt x="1218" y="6967"/>
                      <a:pt x="1883" y="6874"/>
                    </a:cubicBezTo>
                    <a:lnTo>
                      <a:pt x="1901" y="6809"/>
                    </a:lnTo>
                    <a:close/>
                    <a:moveTo>
                      <a:pt x="1901" y="6809"/>
                    </a:moveTo>
                  </a:path>
                </a:pathLst>
              </a:custGeom>
              <a:solidFill>
                <a:srgbClr val="4F81BD"/>
              </a:solidFill>
              <a:ln w="25400">
                <a:solidFill>
                  <a:srgbClr val="395E89"/>
                </a:solidFill>
                <a:round/>
                <a:headEnd/>
                <a:tailEnd/>
              </a:ln>
            </p:spPr>
            <p:txBody>
              <a:bodyPr lIns="0" tIns="0" rIns="0" bIns="0"/>
              <a:lstStyle/>
              <a:p>
                <a:endParaRPr lang="zh-TW" altLang="en-US"/>
              </a:p>
            </p:txBody>
          </p:sp>
          <p:sp>
            <p:nvSpPr>
              <p:cNvPr id="52363" name="AutoShape 799"/>
              <p:cNvSpPr>
                <a:spLocks/>
              </p:cNvSpPr>
              <p:nvPr/>
            </p:nvSpPr>
            <p:spPr bwMode="auto">
              <a:xfrm>
                <a:off x="38" y="16"/>
                <a:ext cx="702" cy="26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1600"/>
                  <a:gd name="T67" fmla="*/ 0 h 21600"/>
                  <a:gd name="T68" fmla="*/ 21600 w 21600"/>
                  <a:gd name="T69" fmla="*/ 21600 h 2160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1600" h="21600">
                    <a:moveTo>
                      <a:pt x="1380" y="14010"/>
                    </a:moveTo>
                    <a:cubicBezTo>
                      <a:pt x="899" y="14066"/>
                      <a:pt x="417" y="13902"/>
                      <a:pt x="0" y="13542"/>
                    </a:cubicBezTo>
                    <a:moveTo>
                      <a:pt x="2598" y="19137"/>
                    </a:moveTo>
                    <a:cubicBezTo>
                      <a:pt x="2405" y="19250"/>
                      <a:pt x="2202" y="19325"/>
                      <a:pt x="1994" y="19361"/>
                    </a:cubicBezTo>
                    <a:moveTo>
                      <a:pt x="7802" y="21600"/>
                    </a:moveTo>
                    <a:cubicBezTo>
                      <a:pt x="7657" y="21279"/>
                      <a:pt x="7535" y="20936"/>
                      <a:pt x="7438" y="20577"/>
                    </a:cubicBezTo>
                    <a:moveTo>
                      <a:pt x="14532" y="19050"/>
                    </a:moveTo>
                    <a:cubicBezTo>
                      <a:pt x="14510" y="19430"/>
                      <a:pt x="14462" y="19806"/>
                      <a:pt x="14386" y="20172"/>
                    </a:cubicBezTo>
                    <a:moveTo>
                      <a:pt x="17421" y="12116"/>
                    </a:moveTo>
                    <a:cubicBezTo>
                      <a:pt x="18513" y="12896"/>
                      <a:pt x="19202" y="14528"/>
                      <a:pt x="19193" y="16310"/>
                    </a:cubicBezTo>
                    <a:moveTo>
                      <a:pt x="21600" y="7649"/>
                    </a:moveTo>
                    <a:cubicBezTo>
                      <a:pt x="21423" y="8256"/>
                      <a:pt x="21153" y="8794"/>
                      <a:pt x="20811" y="9222"/>
                    </a:cubicBezTo>
                    <a:moveTo>
                      <a:pt x="19707" y="1814"/>
                    </a:moveTo>
                    <a:cubicBezTo>
                      <a:pt x="19737" y="2059"/>
                      <a:pt x="19751" y="2307"/>
                      <a:pt x="19749" y="2556"/>
                    </a:cubicBezTo>
                    <a:moveTo>
                      <a:pt x="14668" y="947"/>
                    </a:moveTo>
                    <a:cubicBezTo>
                      <a:pt x="14771" y="605"/>
                      <a:pt x="14907" y="286"/>
                      <a:pt x="15073" y="0"/>
                    </a:cubicBezTo>
                    <a:moveTo>
                      <a:pt x="10888" y="1399"/>
                    </a:moveTo>
                    <a:cubicBezTo>
                      <a:pt x="10930" y="1115"/>
                      <a:pt x="10996" y="841"/>
                      <a:pt x="11084" y="582"/>
                    </a:cubicBezTo>
                    <a:moveTo>
                      <a:pt x="6452" y="1676"/>
                    </a:moveTo>
                    <a:cubicBezTo>
                      <a:pt x="6709" y="1897"/>
                      <a:pt x="6947" y="2163"/>
                      <a:pt x="7160" y="2469"/>
                    </a:cubicBezTo>
                    <a:moveTo>
                      <a:pt x="1072" y="7905"/>
                    </a:moveTo>
                    <a:cubicBezTo>
                      <a:pt x="1016" y="7632"/>
                      <a:pt x="974" y="7353"/>
                      <a:pt x="948" y="7071"/>
                    </a:cubicBezTo>
                  </a:path>
                </a:pathLst>
              </a:custGeom>
              <a:noFill/>
              <a:ln w="25400">
                <a:solidFill>
                  <a:srgbClr val="395E89"/>
                </a:solidFill>
                <a:round/>
                <a:headEnd/>
                <a:tailEnd/>
              </a:ln>
            </p:spPr>
            <p:txBody>
              <a:bodyPr lIns="0" tIns="0" rIns="0" bIns="0"/>
              <a:lstStyle/>
              <a:p>
                <a:endParaRPr lang="zh-TW" altLang="en-US"/>
              </a:p>
            </p:txBody>
          </p:sp>
          <p:sp>
            <p:nvSpPr>
              <p:cNvPr id="52364" name="Rectangle 800"/>
              <p:cNvSpPr>
                <a:spLocks/>
              </p:cNvSpPr>
              <p:nvPr/>
            </p:nvSpPr>
            <p:spPr bwMode="auto">
              <a:xfrm>
                <a:off x="107" y="49"/>
                <a:ext cx="496" cy="200"/>
              </a:xfrm>
              <a:prstGeom prst="rect">
                <a:avLst/>
              </a:prstGeom>
              <a:noFill/>
              <a:ln w="12700">
                <a:noFill/>
                <a:miter lim="800000"/>
                <a:headEnd/>
                <a:tailEnd/>
              </a:ln>
            </p:spPr>
            <p:txBody>
              <a:bodyPr lIns="38100" tIns="38100" rIns="78740" bIns="38100" anchor="ctr"/>
              <a:lstStyle/>
              <a:p>
                <a:pPr marL="1588" algn="ctr"/>
                <a:r>
                  <a:rPr kumimoji="0" lang="en-US" altLang="zh-TW" sz="1200" b="1">
                    <a:solidFill>
                      <a:srgbClr val="FFFFFF"/>
                    </a:solidFill>
                    <a:latin typeface="Tahoma" pitchFamily="34" charset="0"/>
                    <a:cs typeface="Tahoma" pitchFamily="34" charset="0"/>
                    <a:sym typeface="Tahoma" pitchFamily="34" charset="0"/>
                  </a:rPr>
                  <a:t>SingaREN</a:t>
                </a:r>
              </a:p>
              <a:p>
                <a:pPr marL="1588" algn="ctr"/>
                <a:r>
                  <a:rPr kumimoji="0" lang="en-US" altLang="zh-TW" sz="1200" b="1">
                    <a:solidFill>
                      <a:srgbClr val="FFFFFF"/>
                    </a:solidFill>
                    <a:latin typeface="Tahoma" pitchFamily="34" charset="0"/>
                    <a:cs typeface="Tahoma" pitchFamily="34" charset="0"/>
                    <a:sym typeface="Tahoma" pitchFamily="34" charset="0"/>
                  </a:rPr>
                  <a:t>SG</a:t>
                </a:r>
              </a:p>
            </p:txBody>
          </p:sp>
        </p:grpSp>
        <p:grpSp>
          <p:nvGrpSpPr>
            <p:cNvPr id="31" name="Group 801"/>
            <p:cNvGrpSpPr>
              <a:grpSpLocks/>
            </p:cNvGrpSpPr>
            <p:nvPr/>
          </p:nvGrpSpPr>
          <p:grpSpPr bwMode="auto">
            <a:xfrm>
              <a:off x="250825" y="5516563"/>
              <a:ext cx="1079500" cy="500062"/>
              <a:chOff x="0" y="0"/>
              <a:chExt cx="766" cy="315"/>
            </a:xfrm>
          </p:grpSpPr>
          <p:sp>
            <p:nvSpPr>
              <p:cNvPr id="52359" name="AutoShape 802"/>
              <p:cNvSpPr>
                <a:spLocks/>
              </p:cNvSpPr>
              <p:nvPr/>
            </p:nvSpPr>
            <p:spPr bwMode="auto">
              <a:xfrm>
                <a:off x="0" y="0"/>
                <a:ext cx="766" cy="315"/>
              </a:xfrm>
              <a:custGeom>
                <a:avLst/>
                <a:gdLst>
                  <a:gd name="T0" fmla="*/ 0 w 20879"/>
                  <a:gd name="T1" fmla="*/ 0 h 20683"/>
                  <a:gd name="T2" fmla="*/ 0 w 20879"/>
                  <a:gd name="T3" fmla="*/ 0 h 20683"/>
                  <a:gd name="T4" fmla="*/ 0 w 20879"/>
                  <a:gd name="T5" fmla="*/ 0 h 20683"/>
                  <a:gd name="T6" fmla="*/ 0 w 20879"/>
                  <a:gd name="T7" fmla="*/ 0 h 20683"/>
                  <a:gd name="T8" fmla="*/ 0 w 20879"/>
                  <a:gd name="T9" fmla="*/ 0 h 20683"/>
                  <a:gd name="T10" fmla="*/ 0 w 20879"/>
                  <a:gd name="T11" fmla="*/ 0 h 20683"/>
                  <a:gd name="T12" fmla="*/ 0 w 20879"/>
                  <a:gd name="T13" fmla="*/ 0 h 20683"/>
                  <a:gd name="T14" fmla="*/ 0 w 20879"/>
                  <a:gd name="T15" fmla="*/ 0 h 20683"/>
                  <a:gd name="T16" fmla="*/ 0 w 20879"/>
                  <a:gd name="T17" fmla="*/ 0 h 20683"/>
                  <a:gd name="T18" fmla="*/ 0 w 20879"/>
                  <a:gd name="T19" fmla="*/ 0 h 20683"/>
                  <a:gd name="T20" fmla="*/ 0 w 20879"/>
                  <a:gd name="T21" fmla="*/ 0 h 20683"/>
                  <a:gd name="T22" fmla="*/ 0 w 20879"/>
                  <a:gd name="T23" fmla="*/ 0 h 20683"/>
                  <a:gd name="T24" fmla="*/ 0 w 20879"/>
                  <a:gd name="T25" fmla="*/ 0 h 20683"/>
                  <a:gd name="T26" fmla="*/ 0 w 20879"/>
                  <a:gd name="T27" fmla="*/ 0 h 20683"/>
                  <a:gd name="T28" fmla="*/ 0 w 20879"/>
                  <a:gd name="T29" fmla="*/ 0 h 20683"/>
                  <a:gd name="T30" fmla="*/ 0 w 20879"/>
                  <a:gd name="T31" fmla="*/ 0 h 20683"/>
                  <a:gd name="T32" fmla="*/ 0 w 20879"/>
                  <a:gd name="T33" fmla="*/ 0 h 20683"/>
                  <a:gd name="T34" fmla="*/ 0 w 20879"/>
                  <a:gd name="T35" fmla="*/ 0 h 20683"/>
                  <a:gd name="T36" fmla="*/ 0 w 20879"/>
                  <a:gd name="T37" fmla="*/ 0 h 20683"/>
                  <a:gd name="T38" fmla="*/ 0 w 20879"/>
                  <a:gd name="T39" fmla="*/ 0 h 20683"/>
                  <a:gd name="T40" fmla="*/ 0 w 20879"/>
                  <a:gd name="T41" fmla="*/ 0 h 20683"/>
                  <a:gd name="T42" fmla="*/ 0 w 20879"/>
                  <a:gd name="T43" fmla="*/ 0 h 20683"/>
                  <a:gd name="T44" fmla="*/ 0 w 20879"/>
                  <a:gd name="T45" fmla="*/ 0 h 20683"/>
                  <a:gd name="T46" fmla="*/ 0 w 20879"/>
                  <a:gd name="T47" fmla="*/ 0 h 20683"/>
                  <a:gd name="T48" fmla="*/ 0 w 20879"/>
                  <a:gd name="T49" fmla="*/ 0 h 2068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0879"/>
                  <a:gd name="T76" fmla="*/ 0 h 20683"/>
                  <a:gd name="T77" fmla="*/ 20879 w 20879"/>
                  <a:gd name="T78" fmla="*/ 20683 h 2068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0879" h="20683">
                    <a:moveTo>
                      <a:pt x="1901" y="6809"/>
                    </a:moveTo>
                    <a:cubicBezTo>
                      <a:pt x="1658" y="4403"/>
                      <a:pt x="2907" y="2186"/>
                      <a:pt x="4691" y="1859"/>
                    </a:cubicBezTo>
                    <a:cubicBezTo>
                      <a:pt x="5414" y="1726"/>
                      <a:pt x="6149" y="1925"/>
                      <a:pt x="6778" y="2422"/>
                    </a:cubicBezTo>
                    <a:cubicBezTo>
                      <a:pt x="7445" y="726"/>
                      <a:pt x="9003" y="81"/>
                      <a:pt x="10259" y="982"/>
                    </a:cubicBezTo>
                    <a:cubicBezTo>
                      <a:pt x="10478" y="1140"/>
                      <a:pt x="10680" y="1340"/>
                      <a:pt x="10857" y="1575"/>
                    </a:cubicBezTo>
                    <a:cubicBezTo>
                      <a:pt x="11377" y="169"/>
                      <a:pt x="12642" y="-402"/>
                      <a:pt x="13683" y="299"/>
                    </a:cubicBezTo>
                    <a:cubicBezTo>
                      <a:pt x="13971" y="493"/>
                      <a:pt x="14222" y="774"/>
                      <a:pt x="14418" y="1120"/>
                    </a:cubicBezTo>
                    <a:cubicBezTo>
                      <a:pt x="15255" y="-210"/>
                      <a:pt x="16734" y="-374"/>
                      <a:pt x="17722" y="753"/>
                    </a:cubicBezTo>
                    <a:cubicBezTo>
                      <a:pt x="18137" y="1227"/>
                      <a:pt x="18417" y="1880"/>
                      <a:pt x="18513" y="2601"/>
                    </a:cubicBezTo>
                    <a:cubicBezTo>
                      <a:pt x="19885" y="3106"/>
                      <a:pt x="20694" y="5019"/>
                      <a:pt x="20321" y="6874"/>
                    </a:cubicBezTo>
                    <a:cubicBezTo>
                      <a:pt x="20289" y="7030"/>
                      <a:pt x="20250" y="7182"/>
                      <a:pt x="20203" y="7331"/>
                    </a:cubicBezTo>
                    <a:cubicBezTo>
                      <a:pt x="21303" y="9264"/>
                      <a:pt x="21034" y="12033"/>
                      <a:pt x="19601" y="13518"/>
                    </a:cubicBezTo>
                    <a:cubicBezTo>
                      <a:pt x="19155" y="13980"/>
                      <a:pt x="18629" y="14279"/>
                      <a:pt x="18072" y="14386"/>
                    </a:cubicBezTo>
                    <a:cubicBezTo>
                      <a:pt x="18060" y="16465"/>
                      <a:pt x="16800" y="18137"/>
                      <a:pt x="15258" y="18121"/>
                    </a:cubicBezTo>
                    <a:cubicBezTo>
                      <a:pt x="14743" y="18115"/>
                      <a:pt x="14238" y="17917"/>
                      <a:pt x="13801" y="17550"/>
                    </a:cubicBezTo>
                    <a:cubicBezTo>
                      <a:pt x="13280" y="19881"/>
                      <a:pt x="11460" y="21198"/>
                      <a:pt x="9738" y="20492"/>
                    </a:cubicBezTo>
                    <a:cubicBezTo>
                      <a:pt x="9016" y="20196"/>
                      <a:pt x="8392" y="19571"/>
                      <a:pt x="7973" y="18722"/>
                    </a:cubicBezTo>
                    <a:cubicBezTo>
                      <a:pt x="6209" y="20158"/>
                      <a:pt x="3920" y="19386"/>
                      <a:pt x="2859" y="16998"/>
                    </a:cubicBezTo>
                    <a:cubicBezTo>
                      <a:pt x="2846" y="16968"/>
                      <a:pt x="2833" y="16937"/>
                      <a:pt x="2820" y="16907"/>
                    </a:cubicBezTo>
                    <a:cubicBezTo>
                      <a:pt x="1666" y="17089"/>
                      <a:pt x="620" y="15978"/>
                      <a:pt x="485" y="14424"/>
                    </a:cubicBezTo>
                    <a:cubicBezTo>
                      <a:pt x="412" y="13596"/>
                      <a:pt x="615" y="12767"/>
                      <a:pt x="1038" y="12159"/>
                    </a:cubicBezTo>
                    <a:cubicBezTo>
                      <a:pt x="39" y="11365"/>
                      <a:pt x="-297" y="9622"/>
                      <a:pt x="288" y="8266"/>
                    </a:cubicBezTo>
                    <a:cubicBezTo>
                      <a:pt x="626" y="7484"/>
                      <a:pt x="1218" y="6967"/>
                      <a:pt x="1883" y="6874"/>
                    </a:cubicBezTo>
                    <a:lnTo>
                      <a:pt x="1901" y="6809"/>
                    </a:lnTo>
                    <a:close/>
                    <a:moveTo>
                      <a:pt x="1901" y="6809"/>
                    </a:moveTo>
                  </a:path>
                </a:pathLst>
              </a:custGeom>
              <a:solidFill>
                <a:srgbClr val="4F81BD"/>
              </a:solidFill>
              <a:ln w="25400">
                <a:solidFill>
                  <a:srgbClr val="395E89"/>
                </a:solidFill>
                <a:round/>
                <a:headEnd/>
                <a:tailEnd/>
              </a:ln>
            </p:spPr>
            <p:txBody>
              <a:bodyPr lIns="0" tIns="0" rIns="0" bIns="0"/>
              <a:lstStyle/>
              <a:p>
                <a:endParaRPr lang="zh-TW" altLang="en-US"/>
              </a:p>
            </p:txBody>
          </p:sp>
          <p:sp>
            <p:nvSpPr>
              <p:cNvPr id="52360" name="AutoShape 803"/>
              <p:cNvSpPr>
                <a:spLocks/>
              </p:cNvSpPr>
              <p:nvPr/>
            </p:nvSpPr>
            <p:spPr bwMode="auto">
              <a:xfrm>
                <a:off x="38" y="16"/>
                <a:ext cx="702" cy="26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1600"/>
                  <a:gd name="T67" fmla="*/ 0 h 21600"/>
                  <a:gd name="T68" fmla="*/ 21600 w 21600"/>
                  <a:gd name="T69" fmla="*/ 21600 h 2160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1600" h="21600">
                    <a:moveTo>
                      <a:pt x="1380" y="14010"/>
                    </a:moveTo>
                    <a:cubicBezTo>
                      <a:pt x="899" y="14066"/>
                      <a:pt x="417" y="13902"/>
                      <a:pt x="0" y="13542"/>
                    </a:cubicBezTo>
                    <a:moveTo>
                      <a:pt x="2598" y="19137"/>
                    </a:moveTo>
                    <a:cubicBezTo>
                      <a:pt x="2405" y="19250"/>
                      <a:pt x="2202" y="19325"/>
                      <a:pt x="1994" y="19361"/>
                    </a:cubicBezTo>
                    <a:moveTo>
                      <a:pt x="7802" y="21600"/>
                    </a:moveTo>
                    <a:cubicBezTo>
                      <a:pt x="7657" y="21279"/>
                      <a:pt x="7535" y="20936"/>
                      <a:pt x="7438" y="20577"/>
                    </a:cubicBezTo>
                    <a:moveTo>
                      <a:pt x="14532" y="19050"/>
                    </a:moveTo>
                    <a:cubicBezTo>
                      <a:pt x="14510" y="19430"/>
                      <a:pt x="14462" y="19806"/>
                      <a:pt x="14386" y="20172"/>
                    </a:cubicBezTo>
                    <a:moveTo>
                      <a:pt x="17421" y="12116"/>
                    </a:moveTo>
                    <a:cubicBezTo>
                      <a:pt x="18513" y="12896"/>
                      <a:pt x="19202" y="14528"/>
                      <a:pt x="19193" y="16310"/>
                    </a:cubicBezTo>
                    <a:moveTo>
                      <a:pt x="21600" y="7649"/>
                    </a:moveTo>
                    <a:cubicBezTo>
                      <a:pt x="21423" y="8256"/>
                      <a:pt x="21153" y="8794"/>
                      <a:pt x="20811" y="9222"/>
                    </a:cubicBezTo>
                    <a:moveTo>
                      <a:pt x="19707" y="1814"/>
                    </a:moveTo>
                    <a:cubicBezTo>
                      <a:pt x="19737" y="2059"/>
                      <a:pt x="19751" y="2307"/>
                      <a:pt x="19749" y="2556"/>
                    </a:cubicBezTo>
                    <a:moveTo>
                      <a:pt x="14668" y="947"/>
                    </a:moveTo>
                    <a:cubicBezTo>
                      <a:pt x="14771" y="605"/>
                      <a:pt x="14907" y="286"/>
                      <a:pt x="15073" y="0"/>
                    </a:cubicBezTo>
                    <a:moveTo>
                      <a:pt x="10888" y="1399"/>
                    </a:moveTo>
                    <a:cubicBezTo>
                      <a:pt x="10930" y="1115"/>
                      <a:pt x="10996" y="841"/>
                      <a:pt x="11084" y="582"/>
                    </a:cubicBezTo>
                    <a:moveTo>
                      <a:pt x="6452" y="1676"/>
                    </a:moveTo>
                    <a:cubicBezTo>
                      <a:pt x="6709" y="1897"/>
                      <a:pt x="6947" y="2163"/>
                      <a:pt x="7160" y="2469"/>
                    </a:cubicBezTo>
                    <a:moveTo>
                      <a:pt x="1072" y="7905"/>
                    </a:moveTo>
                    <a:cubicBezTo>
                      <a:pt x="1016" y="7632"/>
                      <a:pt x="974" y="7353"/>
                      <a:pt x="948" y="7071"/>
                    </a:cubicBezTo>
                  </a:path>
                </a:pathLst>
              </a:custGeom>
              <a:noFill/>
              <a:ln w="25400">
                <a:solidFill>
                  <a:srgbClr val="395E89"/>
                </a:solidFill>
                <a:round/>
                <a:headEnd/>
                <a:tailEnd/>
              </a:ln>
            </p:spPr>
            <p:txBody>
              <a:bodyPr lIns="0" tIns="0" rIns="0" bIns="0"/>
              <a:lstStyle/>
              <a:p>
                <a:endParaRPr lang="zh-TW" altLang="en-US"/>
              </a:p>
            </p:txBody>
          </p:sp>
          <p:sp>
            <p:nvSpPr>
              <p:cNvPr id="52361" name="Rectangle 804"/>
              <p:cNvSpPr>
                <a:spLocks/>
              </p:cNvSpPr>
              <p:nvPr/>
            </p:nvSpPr>
            <p:spPr bwMode="auto">
              <a:xfrm>
                <a:off x="107" y="49"/>
                <a:ext cx="496" cy="200"/>
              </a:xfrm>
              <a:prstGeom prst="rect">
                <a:avLst/>
              </a:prstGeom>
              <a:noFill/>
              <a:ln w="12700">
                <a:noFill/>
                <a:miter lim="800000"/>
                <a:headEnd/>
                <a:tailEnd/>
              </a:ln>
            </p:spPr>
            <p:txBody>
              <a:bodyPr lIns="38100" tIns="38100" rIns="78740" bIns="38100" anchor="ctr"/>
              <a:lstStyle/>
              <a:p>
                <a:pPr marL="1588" algn="ctr"/>
                <a:r>
                  <a:rPr kumimoji="0" lang="en-US" altLang="zh-TW" sz="1200" b="1">
                    <a:solidFill>
                      <a:srgbClr val="FFFFFF"/>
                    </a:solidFill>
                    <a:latin typeface="Tahoma" pitchFamily="34" charset="0"/>
                    <a:cs typeface="Tahoma" pitchFamily="34" charset="0"/>
                    <a:sym typeface="Tahoma" pitchFamily="34" charset="0"/>
                  </a:rPr>
                  <a:t>UNINetTH</a:t>
                </a:r>
              </a:p>
            </p:txBody>
          </p:sp>
        </p:grpSp>
        <p:grpSp>
          <p:nvGrpSpPr>
            <p:cNvPr id="52256" name="Group 805"/>
            <p:cNvGrpSpPr>
              <a:grpSpLocks/>
            </p:cNvGrpSpPr>
            <p:nvPr/>
          </p:nvGrpSpPr>
          <p:grpSpPr bwMode="auto">
            <a:xfrm>
              <a:off x="250825" y="4941888"/>
              <a:ext cx="1223963" cy="500062"/>
              <a:chOff x="0" y="0"/>
              <a:chExt cx="766" cy="315"/>
            </a:xfrm>
          </p:grpSpPr>
          <p:sp>
            <p:nvSpPr>
              <p:cNvPr id="52356" name="AutoShape 806"/>
              <p:cNvSpPr>
                <a:spLocks/>
              </p:cNvSpPr>
              <p:nvPr/>
            </p:nvSpPr>
            <p:spPr bwMode="auto">
              <a:xfrm>
                <a:off x="0" y="0"/>
                <a:ext cx="766" cy="315"/>
              </a:xfrm>
              <a:custGeom>
                <a:avLst/>
                <a:gdLst>
                  <a:gd name="T0" fmla="*/ 0 w 20879"/>
                  <a:gd name="T1" fmla="*/ 0 h 20683"/>
                  <a:gd name="T2" fmla="*/ 0 w 20879"/>
                  <a:gd name="T3" fmla="*/ 0 h 20683"/>
                  <a:gd name="T4" fmla="*/ 0 w 20879"/>
                  <a:gd name="T5" fmla="*/ 0 h 20683"/>
                  <a:gd name="T6" fmla="*/ 0 w 20879"/>
                  <a:gd name="T7" fmla="*/ 0 h 20683"/>
                  <a:gd name="T8" fmla="*/ 0 w 20879"/>
                  <a:gd name="T9" fmla="*/ 0 h 20683"/>
                  <a:gd name="T10" fmla="*/ 0 w 20879"/>
                  <a:gd name="T11" fmla="*/ 0 h 20683"/>
                  <a:gd name="T12" fmla="*/ 0 w 20879"/>
                  <a:gd name="T13" fmla="*/ 0 h 20683"/>
                  <a:gd name="T14" fmla="*/ 0 w 20879"/>
                  <a:gd name="T15" fmla="*/ 0 h 20683"/>
                  <a:gd name="T16" fmla="*/ 0 w 20879"/>
                  <a:gd name="T17" fmla="*/ 0 h 20683"/>
                  <a:gd name="T18" fmla="*/ 0 w 20879"/>
                  <a:gd name="T19" fmla="*/ 0 h 20683"/>
                  <a:gd name="T20" fmla="*/ 0 w 20879"/>
                  <a:gd name="T21" fmla="*/ 0 h 20683"/>
                  <a:gd name="T22" fmla="*/ 0 w 20879"/>
                  <a:gd name="T23" fmla="*/ 0 h 20683"/>
                  <a:gd name="T24" fmla="*/ 0 w 20879"/>
                  <a:gd name="T25" fmla="*/ 0 h 20683"/>
                  <a:gd name="T26" fmla="*/ 0 w 20879"/>
                  <a:gd name="T27" fmla="*/ 0 h 20683"/>
                  <a:gd name="T28" fmla="*/ 0 w 20879"/>
                  <a:gd name="T29" fmla="*/ 0 h 20683"/>
                  <a:gd name="T30" fmla="*/ 0 w 20879"/>
                  <a:gd name="T31" fmla="*/ 0 h 20683"/>
                  <a:gd name="T32" fmla="*/ 0 w 20879"/>
                  <a:gd name="T33" fmla="*/ 0 h 20683"/>
                  <a:gd name="T34" fmla="*/ 0 w 20879"/>
                  <a:gd name="T35" fmla="*/ 0 h 20683"/>
                  <a:gd name="T36" fmla="*/ 0 w 20879"/>
                  <a:gd name="T37" fmla="*/ 0 h 20683"/>
                  <a:gd name="T38" fmla="*/ 0 w 20879"/>
                  <a:gd name="T39" fmla="*/ 0 h 20683"/>
                  <a:gd name="T40" fmla="*/ 0 w 20879"/>
                  <a:gd name="T41" fmla="*/ 0 h 20683"/>
                  <a:gd name="T42" fmla="*/ 0 w 20879"/>
                  <a:gd name="T43" fmla="*/ 0 h 20683"/>
                  <a:gd name="T44" fmla="*/ 0 w 20879"/>
                  <a:gd name="T45" fmla="*/ 0 h 20683"/>
                  <a:gd name="T46" fmla="*/ 0 w 20879"/>
                  <a:gd name="T47" fmla="*/ 0 h 20683"/>
                  <a:gd name="T48" fmla="*/ 0 w 20879"/>
                  <a:gd name="T49" fmla="*/ 0 h 2068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0879"/>
                  <a:gd name="T76" fmla="*/ 0 h 20683"/>
                  <a:gd name="T77" fmla="*/ 20879 w 20879"/>
                  <a:gd name="T78" fmla="*/ 20683 h 2068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0879" h="20683">
                    <a:moveTo>
                      <a:pt x="1901" y="6809"/>
                    </a:moveTo>
                    <a:cubicBezTo>
                      <a:pt x="1658" y="4403"/>
                      <a:pt x="2907" y="2186"/>
                      <a:pt x="4691" y="1859"/>
                    </a:cubicBezTo>
                    <a:cubicBezTo>
                      <a:pt x="5414" y="1726"/>
                      <a:pt x="6149" y="1925"/>
                      <a:pt x="6778" y="2422"/>
                    </a:cubicBezTo>
                    <a:cubicBezTo>
                      <a:pt x="7445" y="726"/>
                      <a:pt x="9003" y="81"/>
                      <a:pt x="10259" y="982"/>
                    </a:cubicBezTo>
                    <a:cubicBezTo>
                      <a:pt x="10478" y="1140"/>
                      <a:pt x="10680" y="1340"/>
                      <a:pt x="10857" y="1575"/>
                    </a:cubicBezTo>
                    <a:cubicBezTo>
                      <a:pt x="11377" y="169"/>
                      <a:pt x="12642" y="-402"/>
                      <a:pt x="13683" y="299"/>
                    </a:cubicBezTo>
                    <a:cubicBezTo>
                      <a:pt x="13971" y="493"/>
                      <a:pt x="14222" y="774"/>
                      <a:pt x="14418" y="1120"/>
                    </a:cubicBezTo>
                    <a:cubicBezTo>
                      <a:pt x="15255" y="-210"/>
                      <a:pt x="16734" y="-374"/>
                      <a:pt x="17722" y="753"/>
                    </a:cubicBezTo>
                    <a:cubicBezTo>
                      <a:pt x="18137" y="1227"/>
                      <a:pt x="18417" y="1880"/>
                      <a:pt x="18513" y="2601"/>
                    </a:cubicBezTo>
                    <a:cubicBezTo>
                      <a:pt x="19885" y="3106"/>
                      <a:pt x="20694" y="5019"/>
                      <a:pt x="20321" y="6874"/>
                    </a:cubicBezTo>
                    <a:cubicBezTo>
                      <a:pt x="20289" y="7030"/>
                      <a:pt x="20250" y="7182"/>
                      <a:pt x="20203" y="7331"/>
                    </a:cubicBezTo>
                    <a:cubicBezTo>
                      <a:pt x="21303" y="9264"/>
                      <a:pt x="21034" y="12033"/>
                      <a:pt x="19601" y="13518"/>
                    </a:cubicBezTo>
                    <a:cubicBezTo>
                      <a:pt x="19155" y="13980"/>
                      <a:pt x="18629" y="14279"/>
                      <a:pt x="18072" y="14386"/>
                    </a:cubicBezTo>
                    <a:cubicBezTo>
                      <a:pt x="18060" y="16465"/>
                      <a:pt x="16800" y="18137"/>
                      <a:pt x="15258" y="18121"/>
                    </a:cubicBezTo>
                    <a:cubicBezTo>
                      <a:pt x="14743" y="18115"/>
                      <a:pt x="14238" y="17917"/>
                      <a:pt x="13801" y="17550"/>
                    </a:cubicBezTo>
                    <a:cubicBezTo>
                      <a:pt x="13280" y="19881"/>
                      <a:pt x="11460" y="21198"/>
                      <a:pt x="9738" y="20492"/>
                    </a:cubicBezTo>
                    <a:cubicBezTo>
                      <a:pt x="9016" y="20196"/>
                      <a:pt x="8392" y="19571"/>
                      <a:pt x="7973" y="18722"/>
                    </a:cubicBezTo>
                    <a:cubicBezTo>
                      <a:pt x="6209" y="20158"/>
                      <a:pt x="3920" y="19386"/>
                      <a:pt x="2859" y="16998"/>
                    </a:cubicBezTo>
                    <a:cubicBezTo>
                      <a:pt x="2846" y="16968"/>
                      <a:pt x="2833" y="16937"/>
                      <a:pt x="2820" y="16907"/>
                    </a:cubicBezTo>
                    <a:cubicBezTo>
                      <a:pt x="1666" y="17089"/>
                      <a:pt x="620" y="15978"/>
                      <a:pt x="485" y="14424"/>
                    </a:cubicBezTo>
                    <a:cubicBezTo>
                      <a:pt x="412" y="13596"/>
                      <a:pt x="615" y="12767"/>
                      <a:pt x="1038" y="12159"/>
                    </a:cubicBezTo>
                    <a:cubicBezTo>
                      <a:pt x="39" y="11365"/>
                      <a:pt x="-297" y="9622"/>
                      <a:pt x="288" y="8266"/>
                    </a:cubicBezTo>
                    <a:cubicBezTo>
                      <a:pt x="626" y="7484"/>
                      <a:pt x="1218" y="6967"/>
                      <a:pt x="1883" y="6874"/>
                    </a:cubicBezTo>
                    <a:lnTo>
                      <a:pt x="1901" y="6809"/>
                    </a:lnTo>
                    <a:close/>
                    <a:moveTo>
                      <a:pt x="1901" y="6809"/>
                    </a:moveTo>
                  </a:path>
                </a:pathLst>
              </a:custGeom>
              <a:solidFill>
                <a:srgbClr val="4F81BD"/>
              </a:solidFill>
              <a:ln w="25400">
                <a:solidFill>
                  <a:srgbClr val="395E89"/>
                </a:solidFill>
                <a:round/>
                <a:headEnd/>
                <a:tailEnd/>
              </a:ln>
            </p:spPr>
            <p:txBody>
              <a:bodyPr lIns="0" tIns="0" rIns="0" bIns="0"/>
              <a:lstStyle/>
              <a:p>
                <a:endParaRPr lang="zh-TW" altLang="en-US"/>
              </a:p>
            </p:txBody>
          </p:sp>
          <p:sp>
            <p:nvSpPr>
              <p:cNvPr id="52357" name="AutoShape 807"/>
              <p:cNvSpPr>
                <a:spLocks/>
              </p:cNvSpPr>
              <p:nvPr/>
            </p:nvSpPr>
            <p:spPr bwMode="auto">
              <a:xfrm>
                <a:off x="38" y="16"/>
                <a:ext cx="702" cy="26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1600"/>
                  <a:gd name="T67" fmla="*/ 0 h 21600"/>
                  <a:gd name="T68" fmla="*/ 21600 w 21600"/>
                  <a:gd name="T69" fmla="*/ 21600 h 2160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1600" h="21600">
                    <a:moveTo>
                      <a:pt x="1380" y="14010"/>
                    </a:moveTo>
                    <a:cubicBezTo>
                      <a:pt x="899" y="14066"/>
                      <a:pt x="417" y="13902"/>
                      <a:pt x="0" y="13542"/>
                    </a:cubicBezTo>
                    <a:moveTo>
                      <a:pt x="2598" y="19137"/>
                    </a:moveTo>
                    <a:cubicBezTo>
                      <a:pt x="2405" y="19250"/>
                      <a:pt x="2202" y="19325"/>
                      <a:pt x="1994" y="19361"/>
                    </a:cubicBezTo>
                    <a:moveTo>
                      <a:pt x="7802" y="21600"/>
                    </a:moveTo>
                    <a:cubicBezTo>
                      <a:pt x="7657" y="21279"/>
                      <a:pt x="7535" y="20936"/>
                      <a:pt x="7438" y="20577"/>
                    </a:cubicBezTo>
                    <a:moveTo>
                      <a:pt x="14532" y="19050"/>
                    </a:moveTo>
                    <a:cubicBezTo>
                      <a:pt x="14510" y="19430"/>
                      <a:pt x="14462" y="19806"/>
                      <a:pt x="14386" y="20172"/>
                    </a:cubicBezTo>
                    <a:moveTo>
                      <a:pt x="17421" y="12116"/>
                    </a:moveTo>
                    <a:cubicBezTo>
                      <a:pt x="18513" y="12896"/>
                      <a:pt x="19202" y="14528"/>
                      <a:pt x="19193" y="16310"/>
                    </a:cubicBezTo>
                    <a:moveTo>
                      <a:pt x="21600" y="7649"/>
                    </a:moveTo>
                    <a:cubicBezTo>
                      <a:pt x="21423" y="8256"/>
                      <a:pt x="21153" y="8794"/>
                      <a:pt x="20811" y="9222"/>
                    </a:cubicBezTo>
                    <a:moveTo>
                      <a:pt x="19707" y="1814"/>
                    </a:moveTo>
                    <a:cubicBezTo>
                      <a:pt x="19737" y="2059"/>
                      <a:pt x="19751" y="2307"/>
                      <a:pt x="19749" y="2556"/>
                    </a:cubicBezTo>
                    <a:moveTo>
                      <a:pt x="14668" y="947"/>
                    </a:moveTo>
                    <a:cubicBezTo>
                      <a:pt x="14771" y="605"/>
                      <a:pt x="14907" y="286"/>
                      <a:pt x="15073" y="0"/>
                    </a:cubicBezTo>
                    <a:moveTo>
                      <a:pt x="10888" y="1399"/>
                    </a:moveTo>
                    <a:cubicBezTo>
                      <a:pt x="10930" y="1115"/>
                      <a:pt x="10996" y="841"/>
                      <a:pt x="11084" y="582"/>
                    </a:cubicBezTo>
                    <a:moveTo>
                      <a:pt x="6452" y="1676"/>
                    </a:moveTo>
                    <a:cubicBezTo>
                      <a:pt x="6709" y="1897"/>
                      <a:pt x="6947" y="2163"/>
                      <a:pt x="7160" y="2469"/>
                    </a:cubicBezTo>
                    <a:moveTo>
                      <a:pt x="1072" y="7905"/>
                    </a:moveTo>
                    <a:cubicBezTo>
                      <a:pt x="1016" y="7632"/>
                      <a:pt x="974" y="7353"/>
                      <a:pt x="948" y="7071"/>
                    </a:cubicBezTo>
                  </a:path>
                </a:pathLst>
              </a:custGeom>
              <a:noFill/>
              <a:ln w="25400">
                <a:solidFill>
                  <a:srgbClr val="395E89"/>
                </a:solidFill>
                <a:round/>
                <a:headEnd/>
                <a:tailEnd/>
              </a:ln>
            </p:spPr>
            <p:txBody>
              <a:bodyPr lIns="0" tIns="0" rIns="0" bIns="0"/>
              <a:lstStyle/>
              <a:p>
                <a:endParaRPr lang="zh-TW" altLang="en-US"/>
              </a:p>
            </p:txBody>
          </p:sp>
          <p:sp>
            <p:nvSpPr>
              <p:cNvPr id="52358" name="Rectangle 808"/>
              <p:cNvSpPr>
                <a:spLocks/>
              </p:cNvSpPr>
              <p:nvPr/>
            </p:nvSpPr>
            <p:spPr bwMode="auto">
              <a:xfrm>
                <a:off x="107" y="49"/>
                <a:ext cx="496" cy="200"/>
              </a:xfrm>
              <a:prstGeom prst="rect">
                <a:avLst/>
              </a:prstGeom>
              <a:noFill/>
              <a:ln w="12700">
                <a:noFill/>
                <a:miter lim="800000"/>
                <a:headEnd/>
                <a:tailEnd/>
              </a:ln>
            </p:spPr>
            <p:txBody>
              <a:bodyPr lIns="38100" tIns="38100" rIns="78740" bIns="38100" anchor="ctr"/>
              <a:lstStyle/>
              <a:p>
                <a:pPr marL="1588" algn="ctr"/>
                <a:r>
                  <a:rPr kumimoji="0" lang="en-US" altLang="zh-TW" sz="1200" b="1">
                    <a:solidFill>
                      <a:srgbClr val="FFFFFF"/>
                    </a:solidFill>
                    <a:latin typeface="Tahoma" pitchFamily="34" charset="0"/>
                    <a:cs typeface="Tahoma" pitchFamily="34" charset="0"/>
                    <a:sym typeface="Tahoma" pitchFamily="34" charset="0"/>
                  </a:rPr>
                  <a:t>VinaRen</a:t>
                </a:r>
                <a:br>
                  <a:rPr kumimoji="0" lang="en-US" altLang="zh-TW" sz="1200" b="1">
                    <a:solidFill>
                      <a:srgbClr val="FFFFFF"/>
                    </a:solidFill>
                    <a:latin typeface="Tahoma" pitchFamily="34" charset="0"/>
                    <a:cs typeface="Tahoma" pitchFamily="34" charset="0"/>
                    <a:sym typeface="Tahoma" pitchFamily="34" charset="0"/>
                  </a:rPr>
                </a:br>
                <a:r>
                  <a:rPr kumimoji="0" lang="en-US" altLang="zh-TW" sz="1200" b="1">
                    <a:solidFill>
                      <a:srgbClr val="FFFFFF"/>
                    </a:solidFill>
                    <a:latin typeface="Tahoma" pitchFamily="34" charset="0"/>
                    <a:cs typeface="Tahoma" pitchFamily="34" charset="0"/>
                    <a:sym typeface="Tahoma" pitchFamily="34" charset="0"/>
                  </a:rPr>
                  <a:t>VN</a:t>
                </a:r>
              </a:p>
            </p:txBody>
          </p:sp>
        </p:grpSp>
        <p:sp>
          <p:nvSpPr>
            <p:cNvPr id="16169" name="Line 809"/>
            <p:cNvSpPr>
              <a:spLocks noChangeShapeType="1"/>
            </p:cNvSpPr>
            <p:nvPr/>
          </p:nvSpPr>
          <p:spPr bwMode="auto">
            <a:xfrm flipV="1">
              <a:off x="1404158" y="2635998"/>
              <a:ext cx="1439328" cy="722117"/>
            </a:xfrm>
            <a:prstGeom prst="line">
              <a:avLst/>
            </a:prstGeom>
            <a:noFill/>
            <a:ln w="38100">
              <a:solidFill>
                <a:srgbClr val="92D050"/>
              </a:solidFill>
              <a:round/>
              <a:headEnd/>
              <a:tailEnd/>
            </a:ln>
            <a:effectLst>
              <a:outerShdw dist="23000" dir="5400000" algn="ctr" rotWithShape="0">
                <a:schemeClr val="bg2">
                  <a:alpha val="34998"/>
                </a:schemeClr>
              </a:outerShdw>
            </a:effectLst>
          </p:spPr>
          <p:txBody>
            <a:bodyPr lIns="0" tIns="0" rIns="0" bIns="0"/>
            <a:lstStyle/>
            <a:p>
              <a:pPr>
                <a:defRPr/>
              </a:pPr>
              <a:endParaRPr lang="zh-TW" altLang="en-US"/>
            </a:p>
          </p:txBody>
        </p:sp>
        <p:sp>
          <p:nvSpPr>
            <p:cNvPr id="16170" name="Line 810"/>
            <p:cNvSpPr>
              <a:spLocks noChangeShapeType="1"/>
            </p:cNvSpPr>
            <p:nvPr/>
          </p:nvSpPr>
          <p:spPr bwMode="auto">
            <a:xfrm flipV="1">
              <a:off x="1547277" y="2709039"/>
              <a:ext cx="1369394" cy="1152066"/>
            </a:xfrm>
            <a:prstGeom prst="line">
              <a:avLst/>
            </a:prstGeom>
            <a:noFill/>
            <a:ln w="38100">
              <a:solidFill>
                <a:srgbClr val="92D050"/>
              </a:solidFill>
              <a:round/>
              <a:headEnd/>
              <a:tailEnd/>
            </a:ln>
            <a:effectLst>
              <a:outerShdw dist="23000" dir="5400000" algn="ctr" rotWithShape="0">
                <a:schemeClr val="bg2">
                  <a:alpha val="34998"/>
                </a:schemeClr>
              </a:outerShdw>
            </a:effectLst>
          </p:spPr>
          <p:txBody>
            <a:bodyPr lIns="0" tIns="0" rIns="0" bIns="0"/>
            <a:lstStyle/>
            <a:p>
              <a:pPr>
                <a:defRPr/>
              </a:pPr>
              <a:endParaRPr lang="zh-TW" altLang="en-US"/>
            </a:p>
          </p:txBody>
        </p:sp>
        <p:sp>
          <p:nvSpPr>
            <p:cNvPr id="16171" name="Line 811"/>
            <p:cNvSpPr>
              <a:spLocks noChangeShapeType="1"/>
            </p:cNvSpPr>
            <p:nvPr/>
          </p:nvSpPr>
          <p:spPr bwMode="auto">
            <a:xfrm flipV="1">
              <a:off x="1475717" y="2709039"/>
              <a:ext cx="1584074" cy="1728099"/>
            </a:xfrm>
            <a:prstGeom prst="line">
              <a:avLst/>
            </a:prstGeom>
            <a:noFill/>
            <a:ln w="38100">
              <a:solidFill>
                <a:srgbClr val="92D050"/>
              </a:solidFill>
              <a:round/>
              <a:headEnd/>
              <a:tailEnd/>
            </a:ln>
            <a:effectLst>
              <a:outerShdw dist="23000" dir="5400000" algn="ctr" rotWithShape="0">
                <a:schemeClr val="bg2">
                  <a:alpha val="34998"/>
                </a:schemeClr>
              </a:outerShdw>
            </a:effectLst>
          </p:spPr>
          <p:txBody>
            <a:bodyPr lIns="0" tIns="0" rIns="0" bIns="0"/>
            <a:lstStyle/>
            <a:p>
              <a:pPr>
                <a:defRPr/>
              </a:pPr>
              <a:endParaRPr lang="zh-TW" altLang="en-US"/>
            </a:p>
          </p:txBody>
        </p:sp>
        <p:sp>
          <p:nvSpPr>
            <p:cNvPr id="16172" name="Line 812"/>
            <p:cNvSpPr>
              <a:spLocks noChangeShapeType="1"/>
            </p:cNvSpPr>
            <p:nvPr/>
          </p:nvSpPr>
          <p:spPr bwMode="auto">
            <a:xfrm flipV="1">
              <a:off x="1332598" y="2709039"/>
              <a:ext cx="1798753" cy="2304131"/>
            </a:xfrm>
            <a:prstGeom prst="line">
              <a:avLst/>
            </a:prstGeom>
            <a:noFill/>
            <a:ln w="38100">
              <a:solidFill>
                <a:srgbClr val="92D050"/>
              </a:solidFill>
              <a:round/>
              <a:headEnd/>
              <a:tailEnd/>
            </a:ln>
            <a:effectLst>
              <a:outerShdw dist="23000" dir="5400000" algn="ctr" rotWithShape="0">
                <a:schemeClr val="bg2">
                  <a:alpha val="34998"/>
                </a:schemeClr>
              </a:outerShdw>
            </a:effectLst>
          </p:spPr>
          <p:txBody>
            <a:bodyPr lIns="0" tIns="0" rIns="0" bIns="0"/>
            <a:lstStyle/>
            <a:p>
              <a:pPr>
                <a:defRPr/>
              </a:pPr>
              <a:endParaRPr lang="zh-TW" altLang="en-US"/>
            </a:p>
          </p:txBody>
        </p:sp>
        <p:sp>
          <p:nvSpPr>
            <p:cNvPr id="16173" name="Line 813"/>
            <p:cNvSpPr>
              <a:spLocks noChangeShapeType="1"/>
            </p:cNvSpPr>
            <p:nvPr/>
          </p:nvSpPr>
          <p:spPr bwMode="auto">
            <a:xfrm flipV="1">
              <a:off x="1332598" y="2709039"/>
              <a:ext cx="1870313" cy="2951546"/>
            </a:xfrm>
            <a:prstGeom prst="line">
              <a:avLst/>
            </a:prstGeom>
            <a:noFill/>
            <a:ln w="38100">
              <a:solidFill>
                <a:srgbClr val="92D050"/>
              </a:solidFill>
              <a:round/>
              <a:headEnd/>
              <a:tailEnd/>
            </a:ln>
            <a:effectLst>
              <a:outerShdw dist="23000" dir="5400000" algn="ctr" rotWithShape="0">
                <a:schemeClr val="bg2">
                  <a:alpha val="34998"/>
                </a:schemeClr>
              </a:outerShdw>
            </a:effectLst>
          </p:spPr>
          <p:txBody>
            <a:bodyPr lIns="0" tIns="0" rIns="0" bIns="0"/>
            <a:lstStyle/>
            <a:p>
              <a:pPr>
                <a:defRPr/>
              </a:pPr>
              <a:endParaRPr lang="zh-TW" altLang="en-US"/>
            </a:p>
          </p:txBody>
        </p:sp>
        <p:sp>
          <p:nvSpPr>
            <p:cNvPr id="16174" name="Line 814"/>
            <p:cNvSpPr>
              <a:spLocks noChangeShapeType="1"/>
            </p:cNvSpPr>
            <p:nvPr/>
          </p:nvSpPr>
          <p:spPr bwMode="auto">
            <a:xfrm flipH="1" flipV="1">
              <a:off x="3276097" y="3934147"/>
              <a:ext cx="1219769" cy="2334012"/>
            </a:xfrm>
            <a:prstGeom prst="line">
              <a:avLst/>
            </a:prstGeom>
            <a:noFill/>
            <a:ln w="38100">
              <a:solidFill>
                <a:srgbClr val="00B050"/>
              </a:solidFill>
              <a:round/>
              <a:headEnd/>
              <a:tailEnd/>
            </a:ln>
            <a:effectLst>
              <a:outerShdw dist="23000" dir="5400000" algn="ctr" rotWithShape="0">
                <a:schemeClr val="bg2">
                  <a:alpha val="34998"/>
                </a:schemeClr>
              </a:outerShdw>
            </a:effectLst>
          </p:spPr>
          <p:txBody>
            <a:bodyPr lIns="0" tIns="0" rIns="0" bIns="0"/>
            <a:lstStyle/>
            <a:p>
              <a:pPr>
                <a:defRPr/>
              </a:pPr>
              <a:endParaRPr lang="zh-TW" altLang="en-US"/>
            </a:p>
          </p:txBody>
        </p:sp>
        <p:grpSp>
          <p:nvGrpSpPr>
            <p:cNvPr id="52257" name="Group 815"/>
            <p:cNvGrpSpPr>
              <a:grpSpLocks/>
            </p:cNvGrpSpPr>
            <p:nvPr/>
          </p:nvGrpSpPr>
          <p:grpSpPr bwMode="auto">
            <a:xfrm>
              <a:off x="7740650" y="1125538"/>
              <a:ext cx="1368425" cy="558800"/>
              <a:chOff x="0" y="0"/>
              <a:chExt cx="720" cy="352"/>
            </a:xfrm>
          </p:grpSpPr>
          <p:sp>
            <p:nvSpPr>
              <p:cNvPr id="52353" name="AutoShape 816"/>
              <p:cNvSpPr>
                <a:spLocks/>
              </p:cNvSpPr>
              <p:nvPr/>
            </p:nvSpPr>
            <p:spPr bwMode="auto">
              <a:xfrm>
                <a:off x="0" y="26"/>
                <a:ext cx="720" cy="315"/>
              </a:xfrm>
              <a:custGeom>
                <a:avLst/>
                <a:gdLst>
                  <a:gd name="T0" fmla="*/ 0 w 20879"/>
                  <a:gd name="T1" fmla="*/ 0 h 20683"/>
                  <a:gd name="T2" fmla="*/ 0 w 20879"/>
                  <a:gd name="T3" fmla="*/ 0 h 20683"/>
                  <a:gd name="T4" fmla="*/ 0 w 20879"/>
                  <a:gd name="T5" fmla="*/ 0 h 20683"/>
                  <a:gd name="T6" fmla="*/ 0 w 20879"/>
                  <a:gd name="T7" fmla="*/ 0 h 20683"/>
                  <a:gd name="T8" fmla="*/ 0 w 20879"/>
                  <a:gd name="T9" fmla="*/ 0 h 20683"/>
                  <a:gd name="T10" fmla="*/ 0 w 20879"/>
                  <a:gd name="T11" fmla="*/ 0 h 20683"/>
                  <a:gd name="T12" fmla="*/ 0 w 20879"/>
                  <a:gd name="T13" fmla="*/ 0 h 20683"/>
                  <a:gd name="T14" fmla="*/ 0 w 20879"/>
                  <a:gd name="T15" fmla="*/ 0 h 20683"/>
                  <a:gd name="T16" fmla="*/ 0 w 20879"/>
                  <a:gd name="T17" fmla="*/ 0 h 20683"/>
                  <a:gd name="T18" fmla="*/ 0 w 20879"/>
                  <a:gd name="T19" fmla="*/ 0 h 20683"/>
                  <a:gd name="T20" fmla="*/ 0 w 20879"/>
                  <a:gd name="T21" fmla="*/ 0 h 20683"/>
                  <a:gd name="T22" fmla="*/ 0 w 20879"/>
                  <a:gd name="T23" fmla="*/ 0 h 20683"/>
                  <a:gd name="T24" fmla="*/ 0 w 20879"/>
                  <a:gd name="T25" fmla="*/ 0 h 20683"/>
                  <a:gd name="T26" fmla="*/ 0 w 20879"/>
                  <a:gd name="T27" fmla="*/ 0 h 20683"/>
                  <a:gd name="T28" fmla="*/ 0 w 20879"/>
                  <a:gd name="T29" fmla="*/ 0 h 20683"/>
                  <a:gd name="T30" fmla="*/ 0 w 20879"/>
                  <a:gd name="T31" fmla="*/ 0 h 20683"/>
                  <a:gd name="T32" fmla="*/ 0 w 20879"/>
                  <a:gd name="T33" fmla="*/ 0 h 20683"/>
                  <a:gd name="T34" fmla="*/ 0 w 20879"/>
                  <a:gd name="T35" fmla="*/ 0 h 20683"/>
                  <a:gd name="T36" fmla="*/ 0 w 20879"/>
                  <a:gd name="T37" fmla="*/ 0 h 20683"/>
                  <a:gd name="T38" fmla="*/ 0 w 20879"/>
                  <a:gd name="T39" fmla="*/ 0 h 20683"/>
                  <a:gd name="T40" fmla="*/ 0 w 20879"/>
                  <a:gd name="T41" fmla="*/ 0 h 20683"/>
                  <a:gd name="T42" fmla="*/ 0 w 20879"/>
                  <a:gd name="T43" fmla="*/ 0 h 20683"/>
                  <a:gd name="T44" fmla="*/ 0 w 20879"/>
                  <a:gd name="T45" fmla="*/ 0 h 20683"/>
                  <a:gd name="T46" fmla="*/ 0 w 20879"/>
                  <a:gd name="T47" fmla="*/ 0 h 20683"/>
                  <a:gd name="T48" fmla="*/ 0 w 20879"/>
                  <a:gd name="T49" fmla="*/ 0 h 2068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0879"/>
                  <a:gd name="T76" fmla="*/ 0 h 20683"/>
                  <a:gd name="T77" fmla="*/ 20879 w 20879"/>
                  <a:gd name="T78" fmla="*/ 20683 h 2068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0879" h="20683">
                    <a:moveTo>
                      <a:pt x="1901" y="6809"/>
                    </a:moveTo>
                    <a:cubicBezTo>
                      <a:pt x="1658" y="4403"/>
                      <a:pt x="2907" y="2186"/>
                      <a:pt x="4691" y="1859"/>
                    </a:cubicBezTo>
                    <a:cubicBezTo>
                      <a:pt x="5414" y="1726"/>
                      <a:pt x="6149" y="1925"/>
                      <a:pt x="6778" y="2422"/>
                    </a:cubicBezTo>
                    <a:cubicBezTo>
                      <a:pt x="7445" y="726"/>
                      <a:pt x="9003" y="81"/>
                      <a:pt x="10259" y="982"/>
                    </a:cubicBezTo>
                    <a:cubicBezTo>
                      <a:pt x="10478" y="1140"/>
                      <a:pt x="10680" y="1340"/>
                      <a:pt x="10857" y="1575"/>
                    </a:cubicBezTo>
                    <a:cubicBezTo>
                      <a:pt x="11377" y="169"/>
                      <a:pt x="12642" y="-402"/>
                      <a:pt x="13683" y="299"/>
                    </a:cubicBezTo>
                    <a:cubicBezTo>
                      <a:pt x="13971" y="493"/>
                      <a:pt x="14222" y="774"/>
                      <a:pt x="14418" y="1120"/>
                    </a:cubicBezTo>
                    <a:cubicBezTo>
                      <a:pt x="15255" y="-210"/>
                      <a:pt x="16734" y="-374"/>
                      <a:pt x="17722" y="753"/>
                    </a:cubicBezTo>
                    <a:cubicBezTo>
                      <a:pt x="18137" y="1227"/>
                      <a:pt x="18417" y="1880"/>
                      <a:pt x="18513" y="2601"/>
                    </a:cubicBezTo>
                    <a:cubicBezTo>
                      <a:pt x="19885" y="3106"/>
                      <a:pt x="20694" y="5019"/>
                      <a:pt x="20321" y="6874"/>
                    </a:cubicBezTo>
                    <a:cubicBezTo>
                      <a:pt x="20289" y="7030"/>
                      <a:pt x="20250" y="7182"/>
                      <a:pt x="20203" y="7331"/>
                    </a:cubicBezTo>
                    <a:cubicBezTo>
                      <a:pt x="21303" y="9264"/>
                      <a:pt x="21034" y="12033"/>
                      <a:pt x="19601" y="13518"/>
                    </a:cubicBezTo>
                    <a:cubicBezTo>
                      <a:pt x="19155" y="13980"/>
                      <a:pt x="18629" y="14279"/>
                      <a:pt x="18072" y="14386"/>
                    </a:cubicBezTo>
                    <a:cubicBezTo>
                      <a:pt x="18060" y="16465"/>
                      <a:pt x="16800" y="18137"/>
                      <a:pt x="15258" y="18121"/>
                    </a:cubicBezTo>
                    <a:cubicBezTo>
                      <a:pt x="14743" y="18115"/>
                      <a:pt x="14238" y="17917"/>
                      <a:pt x="13801" y="17550"/>
                    </a:cubicBezTo>
                    <a:cubicBezTo>
                      <a:pt x="13280" y="19881"/>
                      <a:pt x="11460" y="21198"/>
                      <a:pt x="9738" y="20492"/>
                    </a:cubicBezTo>
                    <a:cubicBezTo>
                      <a:pt x="9016" y="20196"/>
                      <a:pt x="8392" y="19571"/>
                      <a:pt x="7973" y="18722"/>
                    </a:cubicBezTo>
                    <a:cubicBezTo>
                      <a:pt x="6209" y="20158"/>
                      <a:pt x="3920" y="19386"/>
                      <a:pt x="2859" y="16998"/>
                    </a:cubicBezTo>
                    <a:cubicBezTo>
                      <a:pt x="2846" y="16968"/>
                      <a:pt x="2833" y="16937"/>
                      <a:pt x="2820" y="16907"/>
                    </a:cubicBezTo>
                    <a:cubicBezTo>
                      <a:pt x="1666" y="17089"/>
                      <a:pt x="620" y="15978"/>
                      <a:pt x="485" y="14424"/>
                    </a:cubicBezTo>
                    <a:cubicBezTo>
                      <a:pt x="412" y="13596"/>
                      <a:pt x="615" y="12767"/>
                      <a:pt x="1038" y="12159"/>
                    </a:cubicBezTo>
                    <a:cubicBezTo>
                      <a:pt x="39" y="11365"/>
                      <a:pt x="-297" y="9622"/>
                      <a:pt x="288" y="8266"/>
                    </a:cubicBezTo>
                    <a:cubicBezTo>
                      <a:pt x="626" y="7484"/>
                      <a:pt x="1218" y="6967"/>
                      <a:pt x="1883" y="6874"/>
                    </a:cubicBezTo>
                    <a:lnTo>
                      <a:pt x="1901" y="6809"/>
                    </a:lnTo>
                    <a:close/>
                    <a:moveTo>
                      <a:pt x="1901" y="6809"/>
                    </a:moveTo>
                  </a:path>
                </a:pathLst>
              </a:custGeom>
              <a:solidFill>
                <a:srgbClr val="4F81BD"/>
              </a:solidFill>
              <a:ln w="25400">
                <a:solidFill>
                  <a:srgbClr val="395E89"/>
                </a:solidFill>
                <a:round/>
                <a:headEnd/>
                <a:tailEnd/>
              </a:ln>
            </p:spPr>
            <p:txBody>
              <a:bodyPr lIns="0" tIns="0" rIns="0" bIns="0"/>
              <a:lstStyle/>
              <a:p>
                <a:endParaRPr lang="zh-TW" altLang="en-US"/>
              </a:p>
            </p:txBody>
          </p:sp>
          <p:sp>
            <p:nvSpPr>
              <p:cNvPr id="52354" name="AutoShape 817"/>
              <p:cNvSpPr>
                <a:spLocks/>
              </p:cNvSpPr>
              <p:nvPr/>
            </p:nvSpPr>
            <p:spPr bwMode="auto">
              <a:xfrm>
                <a:off x="36" y="42"/>
                <a:ext cx="661" cy="26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1600"/>
                  <a:gd name="T67" fmla="*/ 0 h 21600"/>
                  <a:gd name="T68" fmla="*/ 21600 w 21600"/>
                  <a:gd name="T69" fmla="*/ 21600 h 2160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1600" h="21600">
                    <a:moveTo>
                      <a:pt x="1380" y="14010"/>
                    </a:moveTo>
                    <a:cubicBezTo>
                      <a:pt x="899" y="14066"/>
                      <a:pt x="417" y="13902"/>
                      <a:pt x="0" y="13542"/>
                    </a:cubicBezTo>
                    <a:moveTo>
                      <a:pt x="2598" y="19137"/>
                    </a:moveTo>
                    <a:cubicBezTo>
                      <a:pt x="2405" y="19250"/>
                      <a:pt x="2202" y="19325"/>
                      <a:pt x="1994" y="19361"/>
                    </a:cubicBezTo>
                    <a:moveTo>
                      <a:pt x="7802" y="21600"/>
                    </a:moveTo>
                    <a:cubicBezTo>
                      <a:pt x="7657" y="21279"/>
                      <a:pt x="7535" y="20936"/>
                      <a:pt x="7438" y="20577"/>
                    </a:cubicBezTo>
                    <a:moveTo>
                      <a:pt x="14532" y="19050"/>
                    </a:moveTo>
                    <a:cubicBezTo>
                      <a:pt x="14510" y="19430"/>
                      <a:pt x="14462" y="19806"/>
                      <a:pt x="14386" y="20172"/>
                    </a:cubicBezTo>
                    <a:moveTo>
                      <a:pt x="17421" y="12116"/>
                    </a:moveTo>
                    <a:cubicBezTo>
                      <a:pt x="18513" y="12896"/>
                      <a:pt x="19202" y="14528"/>
                      <a:pt x="19193" y="16310"/>
                    </a:cubicBezTo>
                    <a:moveTo>
                      <a:pt x="21600" y="7649"/>
                    </a:moveTo>
                    <a:cubicBezTo>
                      <a:pt x="21423" y="8256"/>
                      <a:pt x="21153" y="8794"/>
                      <a:pt x="20811" y="9222"/>
                    </a:cubicBezTo>
                    <a:moveTo>
                      <a:pt x="19707" y="1814"/>
                    </a:moveTo>
                    <a:cubicBezTo>
                      <a:pt x="19737" y="2059"/>
                      <a:pt x="19751" y="2307"/>
                      <a:pt x="19749" y="2556"/>
                    </a:cubicBezTo>
                    <a:moveTo>
                      <a:pt x="14668" y="947"/>
                    </a:moveTo>
                    <a:cubicBezTo>
                      <a:pt x="14771" y="605"/>
                      <a:pt x="14907" y="286"/>
                      <a:pt x="15073" y="0"/>
                    </a:cubicBezTo>
                    <a:moveTo>
                      <a:pt x="10888" y="1399"/>
                    </a:moveTo>
                    <a:cubicBezTo>
                      <a:pt x="10930" y="1115"/>
                      <a:pt x="10996" y="841"/>
                      <a:pt x="11084" y="582"/>
                    </a:cubicBezTo>
                    <a:moveTo>
                      <a:pt x="6452" y="1676"/>
                    </a:moveTo>
                    <a:cubicBezTo>
                      <a:pt x="6709" y="1897"/>
                      <a:pt x="6947" y="2163"/>
                      <a:pt x="7160" y="2469"/>
                    </a:cubicBezTo>
                    <a:moveTo>
                      <a:pt x="1072" y="7905"/>
                    </a:moveTo>
                    <a:cubicBezTo>
                      <a:pt x="1016" y="7632"/>
                      <a:pt x="974" y="7353"/>
                      <a:pt x="948" y="7071"/>
                    </a:cubicBezTo>
                  </a:path>
                </a:pathLst>
              </a:custGeom>
              <a:noFill/>
              <a:ln w="25400">
                <a:solidFill>
                  <a:srgbClr val="395E89"/>
                </a:solidFill>
                <a:round/>
                <a:headEnd/>
                <a:tailEnd/>
              </a:ln>
            </p:spPr>
            <p:txBody>
              <a:bodyPr lIns="0" tIns="0" rIns="0" bIns="0"/>
              <a:lstStyle/>
              <a:p>
                <a:endParaRPr lang="zh-TW" altLang="en-US"/>
              </a:p>
            </p:txBody>
          </p:sp>
          <p:sp>
            <p:nvSpPr>
              <p:cNvPr id="52355" name="Rectangle 818"/>
              <p:cNvSpPr>
                <a:spLocks/>
              </p:cNvSpPr>
              <p:nvPr/>
            </p:nvSpPr>
            <p:spPr bwMode="auto">
              <a:xfrm>
                <a:off x="99" y="0"/>
                <a:ext cx="472" cy="352"/>
              </a:xfrm>
              <a:prstGeom prst="rect">
                <a:avLst/>
              </a:prstGeom>
              <a:noFill/>
              <a:ln w="12700">
                <a:noFill/>
                <a:miter lim="800000"/>
                <a:headEnd/>
                <a:tailEnd/>
              </a:ln>
            </p:spPr>
            <p:txBody>
              <a:bodyPr lIns="38100" tIns="38100" rIns="78740" bIns="38100" anchor="ctr"/>
              <a:lstStyle/>
              <a:p>
                <a:pPr marL="1588" algn="ctr"/>
                <a:r>
                  <a:rPr kumimoji="0" lang="en-US" altLang="zh-TW" sz="1600">
                    <a:solidFill>
                      <a:srgbClr val="FFFFFF"/>
                    </a:solidFill>
                    <a:latin typeface="Tahoma" pitchFamily="34" charset="0"/>
                    <a:cs typeface="Tahoma" pitchFamily="34" charset="0"/>
                    <a:sym typeface="Tahoma" pitchFamily="34" charset="0"/>
                  </a:rPr>
                  <a:t>NISN</a:t>
                </a:r>
              </a:p>
              <a:p>
                <a:pPr marL="1588" algn="ctr"/>
                <a:r>
                  <a:rPr kumimoji="0" lang="en-US" altLang="zh-TW" sz="1600">
                    <a:solidFill>
                      <a:srgbClr val="FFFFFF"/>
                    </a:solidFill>
                    <a:latin typeface="Tahoma" pitchFamily="34" charset="0"/>
                    <a:cs typeface="Tahoma" pitchFamily="34" charset="0"/>
                    <a:sym typeface="Tahoma" pitchFamily="34" charset="0"/>
                  </a:rPr>
                  <a:t>(NASA)</a:t>
                </a:r>
              </a:p>
            </p:txBody>
          </p:sp>
        </p:grpSp>
        <p:cxnSp>
          <p:nvCxnSpPr>
            <p:cNvPr id="74834" name="AutoShape 819"/>
            <p:cNvCxnSpPr>
              <a:cxnSpLocks noChangeShapeType="1"/>
            </p:cNvCxnSpPr>
            <p:nvPr/>
          </p:nvCxnSpPr>
          <p:spPr bwMode="auto">
            <a:xfrm flipV="1">
              <a:off x="5435902" y="1412551"/>
              <a:ext cx="2304550" cy="1369530"/>
            </a:xfrm>
            <a:prstGeom prst="straightConnector1">
              <a:avLst/>
            </a:prstGeom>
            <a:noFill/>
            <a:ln w="38100">
              <a:solidFill>
                <a:srgbClr val="00B050"/>
              </a:solidFill>
              <a:round/>
              <a:headEnd/>
              <a:tailEnd/>
            </a:ln>
            <a:effectLst>
              <a:outerShdw dist="23000" dir="5400000" algn="ctr" rotWithShape="0">
                <a:schemeClr val="bg2">
                  <a:alpha val="34998"/>
                </a:schemeClr>
              </a:outerShdw>
            </a:effectLst>
          </p:spPr>
        </p:cxnSp>
        <p:sp>
          <p:nvSpPr>
            <p:cNvPr id="52308" name="Rectangle 820"/>
            <p:cNvSpPr>
              <a:spLocks/>
            </p:cNvSpPr>
            <p:nvPr/>
          </p:nvSpPr>
          <p:spPr bwMode="auto">
            <a:xfrm>
              <a:off x="7202487" y="2063751"/>
              <a:ext cx="430192" cy="225290"/>
            </a:xfrm>
            <a:prstGeom prst="rect">
              <a:avLst/>
            </a:prstGeom>
            <a:noFill/>
            <a:ln w="12700">
              <a:noFill/>
              <a:miter lim="800000"/>
              <a:headEnd/>
              <a:tailEnd/>
            </a:ln>
          </p:spPr>
          <p:txBody>
            <a:bodyPr lIns="0" tIns="0" rIns="40639" bIns="0">
              <a:spAutoFit/>
            </a:bodyPr>
            <a:lstStyle/>
            <a:p>
              <a:pPr marL="39688"/>
              <a:r>
                <a:rPr kumimoji="0" lang="en-US" altLang="zh-TW" sz="1400" b="1">
                  <a:solidFill>
                    <a:srgbClr val="000080"/>
                  </a:solidFill>
                  <a:latin typeface="Tahoma" pitchFamily="34" charset="0"/>
                  <a:cs typeface="Tahoma" pitchFamily="34" charset="0"/>
                  <a:sym typeface="Tahoma" pitchFamily="34" charset="0"/>
                </a:rPr>
                <a:t>GE</a:t>
              </a:r>
            </a:p>
          </p:txBody>
        </p:sp>
        <p:sp>
          <p:nvSpPr>
            <p:cNvPr id="52309" name="Rectangle 822"/>
            <p:cNvSpPr>
              <a:spLocks/>
            </p:cNvSpPr>
            <p:nvPr/>
          </p:nvSpPr>
          <p:spPr bwMode="auto">
            <a:xfrm>
              <a:off x="6804025" y="4076701"/>
              <a:ext cx="459802" cy="225290"/>
            </a:xfrm>
            <a:prstGeom prst="rect">
              <a:avLst/>
            </a:prstGeom>
            <a:noFill/>
            <a:ln w="12700">
              <a:noFill/>
              <a:miter lim="800000"/>
              <a:headEnd/>
              <a:tailEnd/>
            </a:ln>
          </p:spPr>
          <p:txBody>
            <a:bodyPr lIns="0" tIns="0" rIns="40639" bIns="0">
              <a:spAutoFit/>
            </a:bodyPr>
            <a:lstStyle/>
            <a:p>
              <a:pPr marL="39688"/>
              <a:r>
                <a:rPr kumimoji="0" lang="en-US" altLang="zh-TW" sz="1400" b="1">
                  <a:solidFill>
                    <a:srgbClr val="000080"/>
                  </a:solidFill>
                  <a:latin typeface="Tahoma" pitchFamily="34" charset="0"/>
                  <a:cs typeface="Tahoma" pitchFamily="34" charset="0"/>
                  <a:sym typeface="Tahoma" pitchFamily="34" charset="0"/>
                </a:rPr>
                <a:t>GE</a:t>
              </a:r>
            </a:p>
          </p:txBody>
        </p:sp>
        <p:sp>
          <p:nvSpPr>
            <p:cNvPr id="52310" name="Rectangle 823"/>
            <p:cNvSpPr>
              <a:spLocks/>
            </p:cNvSpPr>
            <p:nvPr/>
          </p:nvSpPr>
          <p:spPr bwMode="auto">
            <a:xfrm>
              <a:off x="6372224" y="3716338"/>
              <a:ext cx="679797" cy="225290"/>
            </a:xfrm>
            <a:prstGeom prst="rect">
              <a:avLst/>
            </a:prstGeom>
            <a:noFill/>
            <a:ln w="12700">
              <a:noFill/>
              <a:miter lim="800000"/>
              <a:headEnd/>
              <a:tailEnd/>
            </a:ln>
          </p:spPr>
          <p:txBody>
            <a:bodyPr lIns="0" tIns="0" rIns="40639" bIns="0">
              <a:spAutoFit/>
            </a:bodyPr>
            <a:lstStyle/>
            <a:p>
              <a:pPr marL="39688"/>
              <a:r>
                <a:rPr kumimoji="0" lang="en-US" altLang="zh-TW" sz="1400" b="1">
                  <a:solidFill>
                    <a:srgbClr val="000080"/>
                  </a:solidFill>
                  <a:latin typeface="Tahoma" pitchFamily="34" charset="0"/>
                  <a:cs typeface="Tahoma" pitchFamily="34" charset="0"/>
                  <a:sym typeface="Tahoma" pitchFamily="34" charset="0"/>
                </a:rPr>
                <a:t>10G</a:t>
              </a:r>
            </a:p>
          </p:txBody>
        </p:sp>
        <p:grpSp>
          <p:nvGrpSpPr>
            <p:cNvPr id="52258" name="Group 824"/>
            <p:cNvGrpSpPr>
              <a:grpSpLocks/>
            </p:cNvGrpSpPr>
            <p:nvPr/>
          </p:nvGrpSpPr>
          <p:grpSpPr bwMode="auto">
            <a:xfrm>
              <a:off x="7524750" y="4508500"/>
              <a:ext cx="1140972" cy="574675"/>
              <a:chOff x="0" y="0"/>
              <a:chExt cx="761" cy="352"/>
            </a:xfrm>
          </p:grpSpPr>
          <p:sp>
            <p:nvSpPr>
              <p:cNvPr id="52350" name="AutoShape 825"/>
              <p:cNvSpPr>
                <a:spLocks/>
              </p:cNvSpPr>
              <p:nvPr/>
            </p:nvSpPr>
            <p:spPr bwMode="auto">
              <a:xfrm>
                <a:off x="0" y="26"/>
                <a:ext cx="720" cy="315"/>
              </a:xfrm>
              <a:custGeom>
                <a:avLst/>
                <a:gdLst>
                  <a:gd name="T0" fmla="*/ 0 w 20879"/>
                  <a:gd name="T1" fmla="*/ 0 h 20683"/>
                  <a:gd name="T2" fmla="*/ 0 w 20879"/>
                  <a:gd name="T3" fmla="*/ 0 h 20683"/>
                  <a:gd name="T4" fmla="*/ 0 w 20879"/>
                  <a:gd name="T5" fmla="*/ 0 h 20683"/>
                  <a:gd name="T6" fmla="*/ 0 w 20879"/>
                  <a:gd name="T7" fmla="*/ 0 h 20683"/>
                  <a:gd name="T8" fmla="*/ 0 w 20879"/>
                  <a:gd name="T9" fmla="*/ 0 h 20683"/>
                  <a:gd name="T10" fmla="*/ 0 w 20879"/>
                  <a:gd name="T11" fmla="*/ 0 h 20683"/>
                  <a:gd name="T12" fmla="*/ 0 w 20879"/>
                  <a:gd name="T13" fmla="*/ 0 h 20683"/>
                  <a:gd name="T14" fmla="*/ 0 w 20879"/>
                  <a:gd name="T15" fmla="*/ 0 h 20683"/>
                  <a:gd name="T16" fmla="*/ 0 w 20879"/>
                  <a:gd name="T17" fmla="*/ 0 h 20683"/>
                  <a:gd name="T18" fmla="*/ 0 w 20879"/>
                  <a:gd name="T19" fmla="*/ 0 h 20683"/>
                  <a:gd name="T20" fmla="*/ 0 w 20879"/>
                  <a:gd name="T21" fmla="*/ 0 h 20683"/>
                  <a:gd name="T22" fmla="*/ 0 w 20879"/>
                  <a:gd name="T23" fmla="*/ 0 h 20683"/>
                  <a:gd name="T24" fmla="*/ 0 w 20879"/>
                  <a:gd name="T25" fmla="*/ 0 h 20683"/>
                  <a:gd name="T26" fmla="*/ 0 w 20879"/>
                  <a:gd name="T27" fmla="*/ 0 h 20683"/>
                  <a:gd name="T28" fmla="*/ 0 w 20879"/>
                  <a:gd name="T29" fmla="*/ 0 h 20683"/>
                  <a:gd name="T30" fmla="*/ 0 w 20879"/>
                  <a:gd name="T31" fmla="*/ 0 h 20683"/>
                  <a:gd name="T32" fmla="*/ 0 w 20879"/>
                  <a:gd name="T33" fmla="*/ 0 h 20683"/>
                  <a:gd name="T34" fmla="*/ 0 w 20879"/>
                  <a:gd name="T35" fmla="*/ 0 h 20683"/>
                  <a:gd name="T36" fmla="*/ 0 w 20879"/>
                  <a:gd name="T37" fmla="*/ 0 h 20683"/>
                  <a:gd name="T38" fmla="*/ 0 w 20879"/>
                  <a:gd name="T39" fmla="*/ 0 h 20683"/>
                  <a:gd name="T40" fmla="*/ 0 w 20879"/>
                  <a:gd name="T41" fmla="*/ 0 h 20683"/>
                  <a:gd name="T42" fmla="*/ 0 w 20879"/>
                  <a:gd name="T43" fmla="*/ 0 h 20683"/>
                  <a:gd name="T44" fmla="*/ 0 w 20879"/>
                  <a:gd name="T45" fmla="*/ 0 h 20683"/>
                  <a:gd name="T46" fmla="*/ 0 w 20879"/>
                  <a:gd name="T47" fmla="*/ 0 h 20683"/>
                  <a:gd name="T48" fmla="*/ 0 w 20879"/>
                  <a:gd name="T49" fmla="*/ 0 h 2068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0879"/>
                  <a:gd name="T76" fmla="*/ 0 h 20683"/>
                  <a:gd name="T77" fmla="*/ 20879 w 20879"/>
                  <a:gd name="T78" fmla="*/ 20683 h 2068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0879" h="20683">
                    <a:moveTo>
                      <a:pt x="1901" y="6809"/>
                    </a:moveTo>
                    <a:cubicBezTo>
                      <a:pt x="1658" y="4403"/>
                      <a:pt x="2907" y="2186"/>
                      <a:pt x="4691" y="1859"/>
                    </a:cubicBezTo>
                    <a:cubicBezTo>
                      <a:pt x="5414" y="1726"/>
                      <a:pt x="6149" y="1925"/>
                      <a:pt x="6778" y="2422"/>
                    </a:cubicBezTo>
                    <a:cubicBezTo>
                      <a:pt x="7445" y="726"/>
                      <a:pt x="9003" y="81"/>
                      <a:pt x="10259" y="982"/>
                    </a:cubicBezTo>
                    <a:cubicBezTo>
                      <a:pt x="10478" y="1140"/>
                      <a:pt x="10680" y="1340"/>
                      <a:pt x="10857" y="1575"/>
                    </a:cubicBezTo>
                    <a:cubicBezTo>
                      <a:pt x="11377" y="169"/>
                      <a:pt x="12642" y="-402"/>
                      <a:pt x="13683" y="299"/>
                    </a:cubicBezTo>
                    <a:cubicBezTo>
                      <a:pt x="13971" y="493"/>
                      <a:pt x="14222" y="774"/>
                      <a:pt x="14418" y="1120"/>
                    </a:cubicBezTo>
                    <a:cubicBezTo>
                      <a:pt x="15255" y="-210"/>
                      <a:pt x="16734" y="-374"/>
                      <a:pt x="17722" y="753"/>
                    </a:cubicBezTo>
                    <a:cubicBezTo>
                      <a:pt x="18137" y="1227"/>
                      <a:pt x="18417" y="1880"/>
                      <a:pt x="18513" y="2601"/>
                    </a:cubicBezTo>
                    <a:cubicBezTo>
                      <a:pt x="19885" y="3106"/>
                      <a:pt x="20694" y="5019"/>
                      <a:pt x="20321" y="6874"/>
                    </a:cubicBezTo>
                    <a:cubicBezTo>
                      <a:pt x="20289" y="7030"/>
                      <a:pt x="20250" y="7182"/>
                      <a:pt x="20203" y="7331"/>
                    </a:cubicBezTo>
                    <a:cubicBezTo>
                      <a:pt x="21303" y="9264"/>
                      <a:pt x="21034" y="12033"/>
                      <a:pt x="19601" y="13518"/>
                    </a:cubicBezTo>
                    <a:cubicBezTo>
                      <a:pt x="19155" y="13980"/>
                      <a:pt x="18629" y="14279"/>
                      <a:pt x="18072" y="14386"/>
                    </a:cubicBezTo>
                    <a:cubicBezTo>
                      <a:pt x="18060" y="16465"/>
                      <a:pt x="16800" y="18137"/>
                      <a:pt x="15258" y="18121"/>
                    </a:cubicBezTo>
                    <a:cubicBezTo>
                      <a:pt x="14743" y="18115"/>
                      <a:pt x="14238" y="17917"/>
                      <a:pt x="13801" y="17550"/>
                    </a:cubicBezTo>
                    <a:cubicBezTo>
                      <a:pt x="13280" y="19881"/>
                      <a:pt x="11460" y="21198"/>
                      <a:pt x="9738" y="20492"/>
                    </a:cubicBezTo>
                    <a:cubicBezTo>
                      <a:pt x="9016" y="20196"/>
                      <a:pt x="8392" y="19571"/>
                      <a:pt x="7973" y="18722"/>
                    </a:cubicBezTo>
                    <a:cubicBezTo>
                      <a:pt x="6209" y="20158"/>
                      <a:pt x="3920" y="19386"/>
                      <a:pt x="2859" y="16998"/>
                    </a:cubicBezTo>
                    <a:cubicBezTo>
                      <a:pt x="2846" y="16968"/>
                      <a:pt x="2833" y="16937"/>
                      <a:pt x="2820" y="16907"/>
                    </a:cubicBezTo>
                    <a:cubicBezTo>
                      <a:pt x="1666" y="17089"/>
                      <a:pt x="620" y="15978"/>
                      <a:pt x="485" y="14424"/>
                    </a:cubicBezTo>
                    <a:cubicBezTo>
                      <a:pt x="412" y="13596"/>
                      <a:pt x="615" y="12767"/>
                      <a:pt x="1038" y="12159"/>
                    </a:cubicBezTo>
                    <a:cubicBezTo>
                      <a:pt x="39" y="11365"/>
                      <a:pt x="-297" y="9622"/>
                      <a:pt x="288" y="8266"/>
                    </a:cubicBezTo>
                    <a:cubicBezTo>
                      <a:pt x="626" y="7484"/>
                      <a:pt x="1218" y="6967"/>
                      <a:pt x="1883" y="6874"/>
                    </a:cubicBezTo>
                    <a:lnTo>
                      <a:pt x="1901" y="6809"/>
                    </a:lnTo>
                    <a:close/>
                    <a:moveTo>
                      <a:pt x="1901" y="6809"/>
                    </a:moveTo>
                  </a:path>
                </a:pathLst>
              </a:custGeom>
              <a:solidFill>
                <a:srgbClr val="4F81BD"/>
              </a:solidFill>
              <a:ln w="25400">
                <a:solidFill>
                  <a:srgbClr val="395E89"/>
                </a:solidFill>
                <a:round/>
                <a:headEnd/>
                <a:tailEnd/>
              </a:ln>
            </p:spPr>
            <p:txBody>
              <a:bodyPr lIns="0" tIns="0" rIns="0" bIns="0"/>
              <a:lstStyle/>
              <a:p>
                <a:endParaRPr lang="zh-TW" altLang="en-US"/>
              </a:p>
            </p:txBody>
          </p:sp>
          <p:sp>
            <p:nvSpPr>
              <p:cNvPr id="52351" name="AutoShape 826"/>
              <p:cNvSpPr>
                <a:spLocks/>
              </p:cNvSpPr>
              <p:nvPr/>
            </p:nvSpPr>
            <p:spPr bwMode="auto">
              <a:xfrm>
                <a:off x="36" y="42"/>
                <a:ext cx="661" cy="26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1600"/>
                  <a:gd name="T67" fmla="*/ 0 h 21600"/>
                  <a:gd name="T68" fmla="*/ 21600 w 21600"/>
                  <a:gd name="T69" fmla="*/ 21600 h 2160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1600" h="21600">
                    <a:moveTo>
                      <a:pt x="1380" y="14010"/>
                    </a:moveTo>
                    <a:cubicBezTo>
                      <a:pt x="899" y="14066"/>
                      <a:pt x="417" y="13902"/>
                      <a:pt x="0" y="13542"/>
                    </a:cubicBezTo>
                    <a:moveTo>
                      <a:pt x="2598" y="19137"/>
                    </a:moveTo>
                    <a:cubicBezTo>
                      <a:pt x="2405" y="19250"/>
                      <a:pt x="2202" y="19325"/>
                      <a:pt x="1994" y="19361"/>
                    </a:cubicBezTo>
                    <a:moveTo>
                      <a:pt x="7802" y="21600"/>
                    </a:moveTo>
                    <a:cubicBezTo>
                      <a:pt x="7657" y="21279"/>
                      <a:pt x="7535" y="20936"/>
                      <a:pt x="7438" y="20577"/>
                    </a:cubicBezTo>
                    <a:moveTo>
                      <a:pt x="14532" y="19050"/>
                    </a:moveTo>
                    <a:cubicBezTo>
                      <a:pt x="14510" y="19430"/>
                      <a:pt x="14462" y="19806"/>
                      <a:pt x="14386" y="20172"/>
                    </a:cubicBezTo>
                    <a:moveTo>
                      <a:pt x="17421" y="12116"/>
                    </a:moveTo>
                    <a:cubicBezTo>
                      <a:pt x="18513" y="12896"/>
                      <a:pt x="19202" y="14528"/>
                      <a:pt x="19193" y="16310"/>
                    </a:cubicBezTo>
                    <a:moveTo>
                      <a:pt x="21600" y="7649"/>
                    </a:moveTo>
                    <a:cubicBezTo>
                      <a:pt x="21423" y="8256"/>
                      <a:pt x="21153" y="8794"/>
                      <a:pt x="20811" y="9222"/>
                    </a:cubicBezTo>
                    <a:moveTo>
                      <a:pt x="19707" y="1814"/>
                    </a:moveTo>
                    <a:cubicBezTo>
                      <a:pt x="19737" y="2059"/>
                      <a:pt x="19751" y="2307"/>
                      <a:pt x="19749" y="2556"/>
                    </a:cubicBezTo>
                    <a:moveTo>
                      <a:pt x="14668" y="947"/>
                    </a:moveTo>
                    <a:cubicBezTo>
                      <a:pt x="14771" y="605"/>
                      <a:pt x="14907" y="286"/>
                      <a:pt x="15073" y="0"/>
                    </a:cubicBezTo>
                    <a:moveTo>
                      <a:pt x="10888" y="1399"/>
                    </a:moveTo>
                    <a:cubicBezTo>
                      <a:pt x="10930" y="1115"/>
                      <a:pt x="10996" y="841"/>
                      <a:pt x="11084" y="582"/>
                    </a:cubicBezTo>
                    <a:moveTo>
                      <a:pt x="6452" y="1676"/>
                    </a:moveTo>
                    <a:cubicBezTo>
                      <a:pt x="6709" y="1897"/>
                      <a:pt x="6947" y="2163"/>
                      <a:pt x="7160" y="2469"/>
                    </a:cubicBezTo>
                    <a:moveTo>
                      <a:pt x="1072" y="7905"/>
                    </a:moveTo>
                    <a:cubicBezTo>
                      <a:pt x="1016" y="7632"/>
                      <a:pt x="974" y="7353"/>
                      <a:pt x="948" y="7071"/>
                    </a:cubicBezTo>
                  </a:path>
                </a:pathLst>
              </a:custGeom>
              <a:noFill/>
              <a:ln w="25400">
                <a:solidFill>
                  <a:srgbClr val="395E89"/>
                </a:solidFill>
                <a:round/>
                <a:headEnd/>
                <a:tailEnd/>
              </a:ln>
            </p:spPr>
            <p:txBody>
              <a:bodyPr lIns="0" tIns="0" rIns="0" bIns="0"/>
              <a:lstStyle/>
              <a:p>
                <a:endParaRPr lang="zh-TW" altLang="en-US"/>
              </a:p>
            </p:txBody>
          </p:sp>
          <p:sp>
            <p:nvSpPr>
              <p:cNvPr id="52352" name="Rectangle 827"/>
              <p:cNvSpPr>
                <a:spLocks/>
              </p:cNvSpPr>
              <p:nvPr/>
            </p:nvSpPr>
            <p:spPr bwMode="auto">
              <a:xfrm>
                <a:off x="72" y="0"/>
                <a:ext cx="689" cy="352"/>
              </a:xfrm>
              <a:prstGeom prst="rect">
                <a:avLst/>
              </a:prstGeom>
              <a:noFill/>
              <a:ln w="12700">
                <a:noFill/>
                <a:miter lim="800000"/>
                <a:headEnd/>
                <a:tailEnd/>
              </a:ln>
            </p:spPr>
            <p:txBody>
              <a:bodyPr lIns="38100" tIns="38100" rIns="78740" bIns="38100" anchor="ctr"/>
              <a:lstStyle/>
              <a:p>
                <a:pPr marL="1588" algn="ctr"/>
                <a:r>
                  <a:rPr kumimoji="0" lang="en-US" altLang="zh-TW" sz="1600">
                    <a:solidFill>
                      <a:srgbClr val="FFFFFF"/>
                    </a:solidFill>
                    <a:latin typeface="Tahoma" pitchFamily="34" charset="0"/>
                    <a:cs typeface="Tahoma" pitchFamily="34" charset="0"/>
                    <a:sym typeface="Tahoma" pitchFamily="34" charset="0"/>
                  </a:rPr>
                  <a:t>SURFnet</a:t>
                </a:r>
              </a:p>
            </p:txBody>
          </p:sp>
        </p:grpSp>
        <p:grpSp>
          <p:nvGrpSpPr>
            <p:cNvPr id="52260" name="Group 828"/>
            <p:cNvGrpSpPr>
              <a:grpSpLocks/>
            </p:cNvGrpSpPr>
            <p:nvPr/>
          </p:nvGrpSpPr>
          <p:grpSpPr bwMode="auto">
            <a:xfrm>
              <a:off x="7885113" y="5157788"/>
              <a:ext cx="1079500" cy="574675"/>
              <a:chOff x="0" y="0"/>
              <a:chExt cx="720" cy="352"/>
            </a:xfrm>
          </p:grpSpPr>
          <p:sp>
            <p:nvSpPr>
              <p:cNvPr id="52347" name="AutoShape 829"/>
              <p:cNvSpPr>
                <a:spLocks/>
              </p:cNvSpPr>
              <p:nvPr/>
            </p:nvSpPr>
            <p:spPr bwMode="auto">
              <a:xfrm>
                <a:off x="0" y="26"/>
                <a:ext cx="720" cy="315"/>
              </a:xfrm>
              <a:custGeom>
                <a:avLst/>
                <a:gdLst>
                  <a:gd name="T0" fmla="*/ 0 w 20879"/>
                  <a:gd name="T1" fmla="*/ 0 h 20683"/>
                  <a:gd name="T2" fmla="*/ 0 w 20879"/>
                  <a:gd name="T3" fmla="*/ 0 h 20683"/>
                  <a:gd name="T4" fmla="*/ 0 w 20879"/>
                  <a:gd name="T5" fmla="*/ 0 h 20683"/>
                  <a:gd name="T6" fmla="*/ 0 w 20879"/>
                  <a:gd name="T7" fmla="*/ 0 h 20683"/>
                  <a:gd name="T8" fmla="*/ 0 w 20879"/>
                  <a:gd name="T9" fmla="*/ 0 h 20683"/>
                  <a:gd name="T10" fmla="*/ 0 w 20879"/>
                  <a:gd name="T11" fmla="*/ 0 h 20683"/>
                  <a:gd name="T12" fmla="*/ 0 w 20879"/>
                  <a:gd name="T13" fmla="*/ 0 h 20683"/>
                  <a:gd name="T14" fmla="*/ 0 w 20879"/>
                  <a:gd name="T15" fmla="*/ 0 h 20683"/>
                  <a:gd name="T16" fmla="*/ 0 w 20879"/>
                  <a:gd name="T17" fmla="*/ 0 h 20683"/>
                  <a:gd name="T18" fmla="*/ 0 w 20879"/>
                  <a:gd name="T19" fmla="*/ 0 h 20683"/>
                  <a:gd name="T20" fmla="*/ 0 w 20879"/>
                  <a:gd name="T21" fmla="*/ 0 h 20683"/>
                  <a:gd name="T22" fmla="*/ 0 w 20879"/>
                  <a:gd name="T23" fmla="*/ 0 h 20683"/>
                  <a:gd name="T24" fmla="*/ 0 w 20879"/>
                  <a:gd name="T25" fmla="*/ 0 h 20683"/>
                  <a:gd name="T26" fmla="*/ 0 w 20879"/>
                  <a:gd name="T27" fmla="*/ 0 h 20683"/>
                  <a:gd name="T28" fmla="*/ 0 w 20879"/>
                  <a:gd name="T29" fmla="*/ 0 h 20683"/>
                  <a:gd name="T30" fmla="*/ 0 w 20879"/>
                  <a:gd name="T31" fmla="*/ 0 h 20683"/>
                  <a:gd name="T32" fmla="*/ 0 w 20879"/>
                  <a:gd name="T33" fmla="*/ 0 h 20683"/>
                  <a:gd name="T34" fmla="*/ 0 w 20879"/>
                  <a:gd name="T35" fmla="*/ 0 h 20683"/>
                  <a:gd name="T36" fmla="*/ 0 w 20879"/>
                  <a:gd name="T37" fmla="*/ 0 h 20683"/>
                  <a:gd name="T38" fmla="*/ 0 w 20879"/>
                  <a:gd name="T39" fmla="*/ 0 h 20683"/>
                  <a:gd name="T40" fmla="*/ 0 w 20879"/>
                  <a:gd name="T41" fmla="*/ 0 h 20683"/>
                  <a:gd name="T42" fmla="*/ 0 w 20879"/>
                  <a:gd name="T43" fmla="*/ 0 h 20683"/>
                  <a:gd name="T44" fmla="*/ 0 w 20879"/>
                  <a:gd name="T45" fmla="*/ 0 h 20683"/>
                  <a:gd name="T46" fmla="*/ 0 w 20879"/>
                  <a:gd name="T47" fmla="*/ 0 h 20683"/>
                  <a:gd name="T48" fmla="*/ 0 w 20879"/>
                  <a:gd name="T49" fmla="*/ 0 h 2068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0879"/>
                  <a:gd name="T76" fmla="*/ 0 h 20683"/>
                  <a:gd name="T77" fmla="*/ 20879 w 20879"/>
                  <a:gd name="T78" fmla="*/ 20683 h 2068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0879" h="20683">
                    <a:moveTo>
                      <a:pt x="1901" y="6809"/>
                    </a:moveTo>
                    <a:cubicBezTo>
                      <a:pt x="1658" y="4403"/>
                      <a:pt x="2907" y="2186"/>
                      <a:pt x="4691" y="1859"/>
                    </a:cubicBezTo>
                    <a:cubicBezTo>
                      <a:pt x="5414" y="1726"/>
                      <a:pt x="6149" y="1925"/>
                      <a:pt x="6778" y="2422"/>
                    </a:cubicBezTo>
                    <a:cubicBezTo>
                      <a:pt x="7445" y="726"/>
                      <a:pt x="9003" y="81"/>
                      <a:pt x="10259" y="982"/>
                    </a:cubicBezTo>
                    <a:cubicBezTo>
                      <a:pt x="10478" y="1140"/>
                      <a:pt x="10680" y="1340"/>
                      <a:pt x="10857" y="1575"/>
                    </a:cubicBezTo>
                    <a:cubicBezTo>
                      <a:pt x="11377" y="169"/>
                      <a:pt x="12642" y="-402"/>
                      <a:pt x="13683" y="299"/>
                    </a:cubicBezTo>
                    <a:cubicBezTo>
                      <a:pt x="13971" y="493"/>
                      <a:pt x="14222" y="774"/>
                      <a:pt x="14418" y="1120"/>
                    </a:cubicBezTo>
                    <a:cubicBezTo>
                      <a:pt x="15255" y="-210"/>
                      <a:pt x="16734" y="-374"/>
                      <a:pt x="17722" y="753"/>
                    </a:cubicBezTo>
                    <a:cubicBezTo>
                      <a:pt x="18137" y="1227"/>
                      <a:pt x="18417" y="1880"/>
                      <a:pt x="18513" y="2601"/>
                    </a:cubicBezTo>
                    <a:cubicBezTo>
                      <a:pt x="19885" y="3106"/>
                      <a:pt x="20694" y="5019"/>
                      <a:pt x="20321" y="6874"/>
                    </a:cubicBezTo>
                    <a:cubicBezTo>
                      <a:pt x="20289" y="7030"/>
                      <a:pt x="20250" y="7182"/>
                      <a:pt x="20203" y="7331"/>
                    </a:cubicBezTo>
                    <a:cubicBezTo>
                      <a:pt x="21303" y="9264"/>
                      <a:pt x="21034" y="12033"/>
                      <a:pt x="19601" y="13518"/>
                    </a:cubicBezTo>
                    <a:cubicBezTo>
                      <a:pt x="19155" y="13980"/>
                      <a:pt x="18629" y="14279"/>
                      <a:pt x="18072" y="14386"/>
                    </a:cubicBezTo>
                    <a:cubicBezTo>
                      <a:pt x="18060" y="16465"/>
                      <a:pt x="16800" y="18137"/>
                      <a:pt x="15258" y="18121"/>
                    </a:cubicBezTo>
                    <a:cubicBezTo>
                      <a:pt x="14743" y="18115"/>
                      <a:pt x="14238" y="17917"/>
                      <a:pt x="13801" y="17550"/>
                    </a:cubicBezTo>
                    <a:cubicBezTo>
                      <a:pt x="13280" y="19881"/>
                      <a:pt x="11460" y="21198"/>
                      <a:pt x="9738" y="20492"/>
                    </a:cubicBezTo>
                    <a:cubicBezTo>
                      <a:pt x="9016" y="20196"/>
                      <a:pt x="8392" y="19571"/>
                      <a:pt x="7973" y="18722"/>
                    </a:cubicBezTo>
                    <a:cubicBezTo>
                      <a:pt x="6209" y="20158"/>
                      <a:pt x="3920" y="19386"/>
                      <a:pt x="2859" y="16998"/>
                    </a:cubicBezTo>
                    <a:cubicBezTo>
                      <a:pt x="2846" y="16968"/>
                      <a:pt x="2833" y="16937"/>
                      <a:pt x="2820" y="16907"/>
                    </a:cubicBezTo>
                    <a:cubicBezTo>
                      <a:pt x="1666" y="17089"/>
                      <a:pt x="620" y="15978"/>
                      <a:pt x="485" y="14424"/>
                    </a:cubicBezTo>
                    <a:cubicBezTo>
                      <a:pt x="412" y="13596"/>
                      <a:pt x="615" y="12767"/>
                      <a:pt x="1038" y="12159"/>
                    </a:cubicBezTo>
                    <a:cubicBezTo>
                      <a:pt x="39" y="11365"/>
                      <a:pt x="-297" y="9622"/>
                      <a:pt x="288" y="8266"/>
                    </a:cubicBezTo>
                    <a:cubicBezTo>
                      <a:pt x="626" y="7484"/>
                      <a:pt x="1218" y="6967"/>
                      <a:pt x="1883" y="6874"/>
                    </a:cubicBezTo>
                    <a:lnTo>
                      <a:pt x="1901" y="6809"/>
                    </a:lnTo>
                    <a:close/>
                    <a:moveTo>
                      <a:pt x="1901" y="6809"/>
                    </a:moveTo>
                  </a:path>
                </a:pathLst>
              </a:custGeom>
              <a:solidFill>
                <a:srgbClr val="4F81BD"/>
              </a:solidFill>
              <a:ln w="25400">
                <a:solidFill>
                  <a:srgbClr val="395E89"/>
                </a:solidFill>
                <a:round/>
                <a:headEnd/>
                <a:tailEnd/>
              </a:ln>
            </p:spPr>
            <p:txBody>
              <a:bodyPr lIns="0" tIns="0" rIns="0" bIns="0"/>
              <a:lstStyle/>
              <a:p>
                <a:endParaRPr lang="zh-TW" altLang="en-US"/>
              </a:p>
            </p:txBody>
          </p:sp>
          <p:sp>
            <p:nvSpPr>
              <p:cNvPr id="52348" name="AutoShape 830"/>
              <p:cNvSpPr>
                <a:spLocks/>
              </p:cNvSpPr>
              <p:nvPr/>
            </p:nvSpPr>
            <p:spPr bwMode="auto">
              <a:xfrm>
                <a:off x="36" y="42"/>
                <a:ext cx="661" cy="26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1600"/>
                  <a:gd name="T67" fmla="*/ 0 h 21600"/>
                  <a:gd name="T68" fmla="*/ 21600 w 21600"/>
                  <a:gd name="T69" fmla="*/ 21600 h 2160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1600" h="21600">
                    <a:moveTo>
                      <a:pt x="1380" y="14010"/>
                    </a:moveTo>
                    <a:cubicBezTo>
                      <a:pt x="899" y="14066"/>
                      <a:pt x="417" y="13902"/>
                      <a:pt x="0" y="13542"/>
                    </a:cubicBezTo>
                    <a:moveTo>
                      <a:pt x="2598" y="19137"/>
                    </a:moveTo>
                    <a:cubicBezTo>
                      <a:pt x="2405" y="19250"/>
                      <a:pt x="2202" y="19325"/>
                      <a:pt x="1994" y="19361"/>
                    </a:cubicBezTo>
                    <a:moveTo>
                      <a:pt x="7802" y="21600"/>
                    </a:moveTo>
                    <a:cubicBezTo>
                      <a:pt x="7657" y="21279"/>
                      <a:pt x="7535" y="20936"/>
                      <a:pt x="7438" y="20577"/>
                    </a:cubicBezTo>
                    <a:moveTo>
                      <a:pt x="14532" y="19050"/>
                    </a:moveTo>
                    <a:cubicBezTo>
                      <a:pt x="14510" y="19430"/>
                      <a:pt x="14462" y="19806"/>
                      <a:pt x="14386" y="20172"/>
                    </a:cubicBezTo>
                    <a:moveTo>
                      <a:pt x="17421" y="12116"/>
                    </a:moveTo>
                    <a:cubicBezTo>
                      <a:pt x="18513" y="12896"/>
                      <a:pt x="19202" y="14528"/>
                      <a:pt x="19193" y="16310"/>
                    </a:cubicBezTo>
                    <a:moveTo>
                      <a:pt x="21600" y="7649"/>
                    </a:moveTo>
                    <a:cubicBezTo>
                      <a:pt x="21423" y="8256"/>
                      <a:pt x="21153" y="8794"/>
                      <a:pt x="20811" y="9222"/>
                    </a:cubicBezTo>
                    <a:moveTo>
                      <a:pt x="19707" y="1814"/>
                    </a:moveTo>
                    <a:cubicBezTo>
                      <a:pt x="19737" y="2059"/>
                      <a:pt x="19751" y="2307"/>
                      <a:pt x="19749" y="2556"/>
                    </a:cubicBezTo>
                    <a:moveTo>
                      <a:pt x="14668" y="947"/>
                    </a:moveTo>
                    <a:cubicBezTo>
                      <a:pt x="14771" y="605"/>
                      <a:pt x="14907" y="286"/>
                      <a:pt x="15073" y="0"/>
                    </a:cubicBezTo>
                    <a:moveTo>
                      <a:pt x="10888" y="1399"/>
                    </a:moveTo>
                    <a:cubicBezTo>
                      <a:pt x="10930" y="1115"/>
                      <a:pt x="10996" y="841"/>
                      <a:pt x="11084" y="582"/>
                    </a:cubicBezTo>
                    <a:moveTo>
                      <a:pt x="6452" y="1676"/>
                    </a:moveTo>
                    <a:cubicBezTo>
                      <a:pt x="6709" y="1897"/>
                      <a:pt x="6947" y="2163"/>
                      <a:pt x="7160" y="2469"/>
                    </a:cubicBezTo>
                    <a:moveTo>
                      <a:pt x="1072" y="7905"/>
                    </a:moveTo>
                    <a:cubicBezTo>
                      <a:pt x="1016" y="7632"/>
                      <a:pt x="974" y="7353"/>
                      <a:pt x="948" y="7071"/>
                    </a:cubicBezTo>
                  </a:path>
                </a:pathLst>
              </a:custGeom>
              <a:noFill/>
              <a:ln w="25400">
                <a:solidFill>
                  <a:srgbClr val="395E89"/>
                </a:solidFill>
                <a:round/>
                <a:headEnd/>
                <a:tailEnd/>
              </a:ln>
            </p:spPr>
            <p:txBody>
              <a:bodyPr lIns="0" tIns="0" rIns="0" bIns="0"/>
              <a:lstStyle/>
              <a:p>
                <a:endParaRPr lang="zh-TW" altLang="en-US"/>
              </a:p>
            </p:txBody>
          </p:sp>
          <p:sp>
            <p:nvSpPr>
              <p:cNvPr id="52349" name="Rectangle 831"/>
              <p:cNvSpPr>
                <a:spLocks/>
              </p:cNvSpPr>
              <p:nvPr/>
            </p:nvSpPr>
            <p:spPr bwMode="auto">
              <a:xfrm>
                <a:off x="99" y="0"/>
                <a:ext cx="618" cy="352"/>
              </a:xfrm>
              <a:prstGeom prst="rect">
                <a:avLst/>
              </a:prstGeom>
              <a:noFill/>
              <a:ln w="12700">
                <a:noFill/>
                <a:miter lim="800000"/>
                <a:headEnd/>
                <a:tailEnd/>
              </a:ln>
            </p:spPr>
            <p:txBody>
              <a:bodyPr lIns="38100" tIns="38100" rIns="78740" bIns="38100" anchor="ctr"/>
              <a:lstStyle/>
              <a:p>
                <a:pPr marL="1588" algn="ctr"/>
                <a:r>
                  <a:rPr kumimoji="0" lang="en-US" altLang="zh-TW" sz="1600">
                    <a:solidFill>
                      <a:srgbClr val="FFFFFF"/>
                    </a:solidFill>
                    <a:latin typeface="Tahoma" pitchFamily="34" charset="0"/>
                    <a:cs typeface="Tahoma" pitchFamily="34" charset="0"/>
                    <a:sym typeface="Tahoma" pitchFamily="34" charset="0"/>
                  </a:rPr>
                  <a:t>CESnet</a:t>
                </a:r>
              </a:p>
            </p:txBody>
          </p:sp>
        </p:grpSp>
        <p:grpSp>
          <p:nvGrpSpPr>
            <p:cNvPr id="52262" name="Group 832"/>
            <p:cNvGrpSpPr>
              <a:grpSpLocks/>
            </p:cNvGrpSpPr>
            <p:nvPr/>
          </p:nvGrpSpPr>
          <p:grpSpPr bwMode="auto">
            <a:xfrm>
              <a:off x="7235825" y="620713"/>
              <a:ext cx="1655763" cy="558800"/>
              <a:chOff x="0" y="0"/>
              <a:chExt cx="720" cy="352"/>
            </a:xfrm>
          </p:grpSpPr>
          <p:sp>
            <p:nvSpPr>
              <p:cNvPr id="52344" name="AutoShape 833"/>
              <p:cNvSpPr>
                <a:spLocks/>
              </p:cNvSpPr>
              <p:nvPr/>
            </p:nvSpPr>
            <p:spPr bwMode="auto">
              <a:xfrm>
                <a:off x="0" y="26"/>
                <a:ext cx="720" cy="315"/>
              </a:xfrm>
              <a:custGeom>
                <a:avLst/>
                <a:gdLst>
                  <a:gd name="T0" fmla="*/ 0 w 20879"/>
                  <a:gd name="T1" fmla="*/ 0 h 20683"/>
                  <a:gd name="T2" fmla="*/ 0 w 20879"/>
                  <a:gd name="T3" fmla="*/ 0 h 20683"/>
                  <a:gd name="T4" fmla="*/ 0 w 20879"/>
                  <a:gd name="T5" fmla="*/ 0 h 20683"/>
                  <a:gd name="T6" fmla="*/ 0 w 20879"/>
                  <a:gd name="T7" fmla="*/ 0 h 20683"/>
                  <a:gd name="T8" fmla="*/ 0 w 20879"/>
                  <a:gd name="T9" fmla="*/ 0 h 20683"/>
                  <a:gd name="T10" fmla="*/ 0 w 20879"/>
                  <a:gd name="T11" fmla="*/ 0 h 20683"/>
                  <a:gd name="T12" fmla="*/ 0 w 20879"/>
                  <a:gd name="T13" fmla="*/ 0 h 20683"/>
                  <a:gd name="T14" fmla="*/ 0 w 20879"/>
                  <a:gd name="T15" fmla="*/ 0 h 20683"/>
                  <a:gd name="T16" fmla="*/ 0 w 20879"/>
                  <a:gd name="T17" fmla="*/ 0 h 20683"/>
                  <a:gd name="T18" fmla="*/ 0 w 20879"/>
                  <a:gd name="T19" fmla="*/ 0 h 20683"/>
                  <a:gd name="T20" fmla="*/ 0 w 20879"/>
                  <a:gd name="T21" fmla="*/ 0 h 20683"/>
                  <a:gd name="T22" fmla="*/ 0 w 20879"/>
                  <a:gd name="T23" fmla="*/ 0 h 20683"/>
                  <a:gd name="T24" fmla="*/ 0 w 20879"/>
                  <a:gd name="T25" fmla="*/ 0 h 20683"/>
                  <a:gd name="T26" fmla="*/ 0 w 20879"/>
                  <a:gd name="T27" fmla="*/ 0 h 20683"/>
                  <a:gd name="T28" fmla="*/ 0 w 20879"/>
                  <a:gd name="T29" fmla="*/ 0 h 20683"/>
                  <a:gd name="T30" fmla="*/ 0 w 20879"/>
                  <a:gd name="T31" fmla="*/ 0 h 20683"/>
                  <a:gd name="T32" fmla="*/ 0 w 20879"/>
                  <a:gd name="T33" fmla="*/ 0 h 20683"/>
                  <a:gd name="T34" fmla="*/ 0 w 20879"/>
                  <a:gd name="T35" fmla="*/ 0 h 20683"/>
                  <a:gd name="T36" fmla="*/ 0 w 20879"/>
                  <a:gd name="T37" fmla="*/ 0 h 20683"/>
                  <a:gd name="T38" fmla="*/ 0 w 20879"/>
                  <a:gd name="T39" fmla="*/ 0 h 20683"/>
                  <a:gd name="T40" fmla="*/ 0 w 20879"/>
                  <a:gd name="T41" fmla="*/ 0 h 20683"/>
                  <a:gd name="T42" fmla="*/ 0 w 20879"/>
                  <a:gd name="T43" fmla="*/ 0 h 20683"/>
                  <a:gd name="T44" fmla="*/ 0 w 20879"/>
                  <a:gd name="T45" fmla="*/ 0 h 20683"/>
                  <a:gd name="T46" fmla="*/ 0 w 20879"/>
                  <a:gd name="T47" fmla="*/ 0 h 20683"/>
                  <a:gd name="T48" fmla="*/ 0 w 20879"/>
                  <a:gd name="T49" fmla="*/ 0 h 2068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0879"/>
                  <a:gd name="T76" fmla="*/ 0 h 20683"/>
                  <a:gd name="T77" fmla="*/ 20879 w 20879"/>
                  <a:gd name="T78" fmla="*/ 20683 h 2068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0879" h="20683">
                    <a:moveTo>
                      <a:pt x="1901" y="6809"/>
                    </a:moveTo>
                    <a:cubicBezTo>
                      <a:pt x="1658" y="4403"/>
                      <a:pt x="2907" y="2186"/>
                      <a:pt x="4691" y="1859"/>
                    </a:cubicBezTo>
                    <a:cubicBezTo>
                      <a:pt x="5414" y="1726"/>
                      <a:pt x="6149" y="1925"/>
                      <a:pt x="6778" y="2422"/>
                    </a:cubicBezTo>
                    <a:cubicBezTo>
                      <a:pt x="7445" y="726"/>
                      <a:pt x="9003" y="81"/>
                      <a:pt x="10259" y="982"/>
                    </a:cubicBezTo>
                    <a:cubicBezTo>
                      <a:pt x="10478" y="1140"/>
                      <a:pt x="10680" y="1340"/>
                      <a:pt x="10857" y="1575"/>
                    </a:cubicBezTo>
                    <a:cubicBezTo>
                      <a:pt x="11377" y="169"/>
                      <a:pt x="12642" y="-402"/>
                      <a:pt x="13683" y="299"/>
                    </a:cubicBezTo>
                    <a:cubicBezTo>
                      <a:pt x="13971" y="493"/>
                      <a:pt x="14222" y="774"/>
                      <a:pt x="14418" y="1120"/>
                    </a:cubicBezTo>
                    <a:cubicBezTo>
                      <a:pt x="15255" y="-210"/>
                      <a:pt x="16734" y="-374"/>
                      <a:pt x="17722" y="753"/>
                    </a:cubicBezTo>
                    <a:cubicBezTo>
                      <a:pt x="18137" y="1227"/>
                      <a:pt x="18417" y="1880"/>
                      <a:pt x="18513" y="2601"/>
                    </a:cubicBezTo>
                    <a:cubicBezTo>
                      <a:pt x="19885" y="3106"/>
                      <a:pt x="20694" y="5019"/>
                      <a:pt x="20321" y="6874"/>
                    </a:cubicBezTo>
                    <a:cubicBezTo>
                      <a:pt x="20289" y="7030"/>
                      <a:pt x="20250" y="7182"/>
                      <a:pt x="20203" y="7331"/>
                    </a:cubicBezTo>
                    <a:cubicBezTo>
                      <a:pt x="21303" y="9264"/>
                      <a:pt x="21034" y="12033"/>
                      <a:pt x="19601" y="13518"/>
                    </a:cubicBezTo>
                    <a:cubicBezTo>
                      <a:pt x="19155" y="13980"/>
                      <a:pt x="18629" y="14279"/>
                      <a:pt x="18072" y="14386"/>
                    </a:cubicBezTo>
                    <a:cubicBezTo>
                      <a:pt x="18060" y="16465"/>
                      <a:pt x="16800" y="18137"/>
                      <a:pt x="15258" y="18121"/>
                    </a:cubicBezTo>
                    <a:cubicBezTo>
                      <a:pt x="14743" y="18115"/>
                      <a:pt x="14238" y="17917"/>
                      <a:pt x="13801" y="17550"/>
                    </a:cubicBezTo>
                    <a:cubicBezTo>
                      <a:pt x="13280" y="19881"/>
                      <a:pt x="11460" y="21198"/>
                      <a:pt x="9738" y="20492"/>
                    </a:cubicBezTo>
                    <a:cubicBezTo>
                      <a:pt x="9016" y="20196"/>
                      <a:pt x="8392" y="19571"/>
                      <a:pt x="7973" y="18722"/>
                    </a:cubicBezTo>
                    <a:cubicBezTo>
                      <a:pt x="6209" y="20158"/>
                      <a:pt x="3920" y="19386"/>
                      <a:pt x="2859" y="16998"/>
                    </a:cubicBezTo>
                    <a:cubicBezTo>
                      <a:pt x="2846" y="16968"/>
                      <a:pt x="2833" y="16937"/>
                      <a:pt x="2820" y="16907"/>
                    </a:cubicBezTo>
                    <a:cubicBezTo>
                      <a:pt x="1666" y="17089"/>
                      <a:pt x="620" y="15978"/>
                      <a:pt x="485" y="14424"/>
                    </a:cubicBezTo>
                    <a:cubicBezTo>
                      <a:pt x="412" y="13596"/>
                      <a:pt x="615" y="12767"/>
                      <a:pt x="1038" y="12159"/>
                    </a:cubicBezTo>
                    <a:cubicBezTo>
                      <a:pt x="39" y="11365"/>
                      <a:pt x="-297" y="9622"/>
                      <a:pt x="288" y="8266"/>
                    </a:cubicBezTo>
                    <a:cubicBezTo>
                      <a:pt x="626" y="7484"/>
                      <a:pt x="1218" y="6967"/>
                      <a:pt x="1883" y="6874"/>
                    </a:cubicBezTo>
                    <a:lnTo>
                      <a:pt x="1901" y="6809"/>
                    </a:lnTo>
                    <a:close/>
                    <a:moveTo>
                      <a:pt x="1901" y="6809"/>
                    </a:moveTo>
                  </a:path>
                </a:pathLst>
              </a:custGeom>
              <a:solidFill>
                <a:srgbClr val="4F81BD"/>
              </a:solidFill>
              <a:ln w="25400">
                <a:solidFill>
                  <a:srgbClr val="395E89"/>
                </a:solidFill>
                <a:round/>
                <a:headEnd/>
                <a:tailEnd/>
              </a:ln>
            </p:spPr>
            <p:txBody>
              <a:bodyPr lIns="0" tIns="0" rIns="0" bIns="0"/>
              <a:lstStyle/>
              <a:p>
                <a:endParaRPr lang="zh-TW" altLang="en-US"/>
              </a:p>
            </p:txBody>
          </p:sp>
          <p:sp>
            <p:nvSpPr>
              <p:cNvPr id="52345" name="AutoShape 834"/>
              <p:cNvSpPr>
                <a:spLocks/>
              </p:cNvSpPr>
              <p:nvPr/>
            </p:nvSpPr>
            <p:spPr bwMode="auto">
              <a:xfrm>
                <a:off x="36" y="42"/>
                <a:ext cx="661" cy="26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1600"/>
                  <a:gd name="T67" fmla="*/ 0 h 21600"/>
                  <a:gd name="T68" fmla="*/ 21600 w 21600"/>
                  <a:gd name="T69" fmla="*/ 21600 h 2160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1600" h="21600">
                    <a:moveTo>
                      <a:pt x="1380" y="14010"/>
                    </a:moveTo>
                    <a:cubicBezTo>
                      <a:pt x="899" y="14066"/>
                      <a:pt x="417" y="13902"/>
                      <a:pt x="0" y="13542"/>
                    </a:cubicBezTo>
                    <a:moveTo>
                      <a:pt x="2598" y="19137"/>
                    </a:moveTo>
                    <a:cubicBezTo>
                      <a:pt x="2405" y="19250"/>
                      <a:pt x="2202" y="19325"/>
                      <a:pt x="1994" y="19361"/>
                    </a:cubicBezTo>
                    <a:moveTo>
                      <a:pt x="7802" y="21600"/>
                    </a:moveTo>
                    <a:cubicBezTo>
                      <a:pt x="7657" y="21279"/>
                      <a:pt x="7535" y="20936"/>
                      <a:pt x="7438" y="20577"/>
                    </a:cubicBezTo>
                    <a:moveTo>
                      <a:pt x="14532" y="19050"/>
                    </a:moveTo>
                    <a:cubicBezTo>
                      <a:pt x="14510" y="19430"/>
                      <a:pt x="14462" y="19806"/>
                      <a:pt x="14386" y="20172"/>
                    </a:cubicBezTo>
                    <a:moveTo>
                      <a:pt x="17421" y="12116"/>
                    </a:moveTo>
                    <a:cubicBezTo>
                      <a:pt x="18513" y="12896"/>
                      <a:pt x="19202" y="14528"/>
                      <a:pt x="19193" y="16310"/>
                    </a:cubicBezTo>
                    <a:moveTo>
                      <a:pt x="21600" y="7649"/>
                    </a:moveTo>
                    <a:cubicBezTo>
                      <a:pt x="21423" y="8256"/>
                      <a:pt x="21153" y="8794"/>
                      <a:pt x="20811" y="9222"/>
                    </a:cubicBezTo>
                    <a:moveTo>
                      <a:pt x="19707" y="1814"/>
                    </a:moveTo>
                    <a:cubicBezTo>
                      <a:pt x="19737" y="2059"/>
                      <a:pt x="19751" y="2307"/>
                      <a:pt x="19749" y="2556"/>
                    </a:cubicBezTo>
                    <a:moveTo>
                      <a:pt x="14668" y="947"/>
                    </a:moveTo>
                    <a:cubicBezTo>
                      <a:pt x="14771" y="605"/>
                      <a:pt x="14907" y="286"/>
                      <a:pt x="15073" y="0"/>
                    </a:cubicBezTo>
                    <a:moveTo>
                      <a:pt x="10888" y="1399"/>
                    </a:moveTo>
                    <a:cubicBezTo>
                      <a:pt x="10930" y="1115"/>
                      <a:pt x="10996" y="841"/>
                      <a:pt x="11084" y="582"/>
                    </a:cubicBezTo>
                    <a:moveTo>
                      <a:pt x="6452" y="1676"/>
                    </a:moveTo>
                    <a:cubicBezTo>
                      <a:pt x="6709" y="1897"/>
                      <a:pt x="6947" y="2163"/>
                      <a:pt x="7160" y="2469"/>
                    </a:cubicBezTo>
                    <a:moveTo>
                      <a:pt x="1072" y="7905"/>
                    </a:moveTo>
                    <a:cubicBezTo>
                      <a:pt x="1016" y="7632"/>
                      <a:pt x="974" y="7353"/>
                      <a:pt x="948" y="7071"/>
                    </a:cubicBezTo>
                  </a:path>
                </a:pathLst>
              </a:custGeom>
              <a:noFill/>
              <a:ln w="25400">
                <a:solidFill>
                  <a:srgbClr val="395E89"/>
                </a:solidFill>
                <a:round/>
                <a:headEnd/>
                <a:tailEnd/>
              </a:ln>
            </p:spPr>
            <p:txBody>
              <a:bodyPr lIns="0" tIns="0" rIns="0" bIns="0"/>
              <a:lstStyle/>
              <a:p>
                <a:endParaRPr lang="zh-TW" altLang="en-US"/>
              </a:p>
            </p:txBody>
          </p:sp>
          <p:sp>
            <p:nvSpPr>
              <p:cNvPr id="52346" name="Rectangle 835"/>
              <p:cNvSpPr>
                <a:spLocks/>
              </p:cNvSpPr>
              <p:nvPr/>
            </p:nvSpPr>
            <p:spPr bwMode="auto">
              <a:xfrm>
                <a:off x="99" y="0"/>
                <a:ext cx="472" cy="352"/>
              </a:xfrm>
              <a:prstGeom prst="rect">
                <a:avLst/>
              </a:prstGeom>
              <a:noFill/>
              <a:ln w="12700">
                <a:noFill/>
                <a:miter lim="800000"/>
                <a:headEnd/>
                <a:tailEnd/>
              </a:ln>
            </p:spPr>
            <p:txBody>
              <a:bodyPr lIns="38100" tIns="38100" rIns="78740" bIns="38100" anchor="ctr"/>
              <a:lstStyle/>
              <a:p>
                <a:pPr marL="1588" algn="ctr"/>
                <a:r>
                  <a:rPr kumimoji="0" lang="en-US" altLang="zh-TW" sz="1600">
                    <a:solidFill>
                      <a:srgbClr val="FFFFFF"/>
                    </a:solidFill>
                    <a:latin typeface="Tahoma" pitchFamily="34" charset="0"/>
                    <a:cs typeface="Tahoma" pitchFamily="34" charset="0"/>
                    <a:sym typeface="Tahoma" pitchFamily="34" charset="0"/>
                  </a:rPr>
                  <a:t>STARLight</a:t>
                </a:r>
              </a:p>
            </p:txBody>
          </p:sp>
        </p:grpSp>
        <p:cxnSp>
          <p:nvCxnSpPr>
            <p:cNvPr id="74841" name="AutoShape 836"/>
            <p:cNvCxnSpPr>
              <a:cxnSpLocks noChangeShapeType="1"/>
            </p:cNvCxnSpPr>
            <p:nvPr/>
          </p:nvCxnSpPr>
          <p:spPr bwMode="auto">
            <a:xfrm flipV="1">
              <a:off x="5364342" y="2133007"/>
              <a:ext cx="2447670" cy="720456"/>
            </a:xfrm>
            <a:prstGeom prst="straightConnector1">
              <a:avLst/>
            </a:prstGeom>
            <a:noFill/>
            <a:ln w="38100">
              <a:solidFill>
                <a:srgbClr val="00B050"/>
              </a:solidFill>
              <a:round/>
              <a:headEnd/>
              <a:tailEnd/>
            </a:ln>
            <a:effectLst>
              <a:outerShdw dist="23000" dir="5400000" algn="ctr" rotWithShape="0">
                <a:schemeClr val="bg2">
                  <a:alpha val="34998"/>
                </a:schemeClr>
              </a:outerShdw>
            </a:effectLst>
          </p:spPr>
        </p:cxnSp>
        <p:sp>
          <p:nvSpPr>
            <p:cNvPr id="52315" name="Rectangle 837"/>
            <p:cNvSpPr>
              <a:spLocks/>
            </p:cNvSpPr>
            <p:nvPr/>
          </p:nvSpPr>
          <p:spPr bwMode="auto">
            <a:xfrm>
              <a:off x="6545263" y="1487488"/>
              <a:ext cx="718564" cy="225290"/>
            </a:xfrm>
            <a:prstGeom prst="rect">
              <a:avLst/>
            </a:prstGeom>
            <a:noFill/>
            <a:ln w="12700">
              <a:noFill/>
              <a:miter lim="800000"/>
              <a:headEnd/>
              <a:tailEnd/>
            </a:ln>
          </p:spPr>
          <p:txBody>
            <a:bodyPr lIns="0" tIns="0" rIns="40639" bIns="0">
              <a:spAutoFit/>
            </a:bodyPr>
            <a:lstStyle/>
            <a:p>
              <a:pPr marL="39688"/>
              <a:r>
                <a:rPr kumimoji="0" lang="en-US" altLang="zh-TW" sz="1400" b="1">
                  <a:solidFill>
                    <a:srgbClr val="000080"/>
                  </a:solidFill>
                  <a:latin typeface="Tahoma" pitchFamily="34" charset="0"/>
                  <a:cs typeface="Tahoma" pitchFamily="34" charset="0"/>
                  <a:sym typeface="Tahoma" pitchFamily="34" charset="0"/>
                </a:rPr>
                <a:t>GE*2</a:t>
              </a:r>
            </a:p>
          </p:txBody>
        </p:sp>
        <p:grpSp>
          <p:nvGrpSpPr>
            <p:cNvPr id="52263" name="Group 838"/>
            <p:cNvGrpSpPr>
              <a:grpSpLocks/>
            </p:cNvGrpSpPr>
            <p:nvPr/>
          </p:nvGrpSpPr>
          <p:grpSpPr bwMode="auto">
            <a:xfrm>
              <a:off x="2062036" y="5064405"/>
              <a:ext cx="885668" cy="358775"/>
              <a:chOff x="-1881" y="-657"/>
              <a:chExt cx="775" cy="352"/>
            </a:xfrm>
          </p:grpSpPr>
          <p:sp>
            <p:nvSpPr>
              <p:cNvPr id="52342" name="AutoShape 839"/>
              <p:cNvSpPr>
                <a:spLocks/>
              </p:cNvSpPr>
              <p:nvPr/>
            </p:nvSpPr>
            <p:spPr bwMode="auto">
              <a:xfrm>
                <a:off x="-1881" y="-657"/>
                <a:ext cx="775" cy="323"/>
              </a:xfrm>
              <a:custGeom>
                <a:avLst/>
                <a:gdLst>
                  <a:gd name="T0" fmla="*/ 0 w 20879"/>
                  <a:gd name="T1" fmla="*/ 0 h 20683"/>
                  <a:gd name="T2" fmla="*/ 0 w 20879"/>
                  <a:gd name="T3" fmla="*/ 0 h 20683"/>
                  <a:gd name="T4" fmla="*/ 0 w 20879"/>
                  <a:gd name="T5" fmla="*/ 0 h 20683"/>
                  <a:gd name="T6" fmla="*/ 0 w 20879"/>
                  <a:gd name="T7" fmla="*/ 0 h 20683"/>
                  <a:gd name="T8" fmla="*/ 0 w 20879"/>
                  <a:gd name="T9" fmla="*/ 0 h 20683"/>
                  <a:gd name="T10" fmla="*/ 0 w 20879"/>
                  <a:gd name="T11" fmla="*/ 0 h 20683"/>
                  <a:gd name="T12" fmla="*/ 0 w 20879"/>
                  <a:gd name="T13" fmla="*/ 0 h 20683"/>
                  <a:gd name="T14" fmla="*/ 0 w 20879"/>
                  <a:gd name="T15" fmla="*/ 0 h 20683"/>
                  <a:gd name="T16" fmla="*/ 0 w 20879"/>
                  <a:gd name="T17" fmla="*/ 0 h 20683"/>
                  <a:gd name="T18" fmla="*/ 0 w 20879"/>
                  <a:gd name="T19" fmla="*/ 0 h 20683"/>
                  <a:gd name="T20" fmla="*/ 0 w 20879"/>
                  <a:gd name="T21" fmla="*/ 0 h 20683"/>
                  <a:gd name="T22" fmla="*/ 0 w 20879"/>
                  <a:gd name="T23" fmla="*/ 0 h 20683"/>
                  <a:gd name="T24" fmla="*/ 0 w 20879"/>
                  <a:gd name="T25" fmla="*/ 0 h 20683"/>
                  <a:gd name="T26" fmla="*/ 0 w 20879"/>
                  <a:gd name="T27" fmla="*/ 0 h 20683"/>
                  <a:gd name="T28" fmla="*/ 0 w 20879"/>
                  <a:gd name="T29" fmla="*/ 0 h 20683"/>
                  <a:gd name="T30" fmla="*/ 0 w 20879"/>
                  <a:gd name="T31" fmla="*/ 0 h 20683"/>
                  <a:gd name="T32" fmla="*/ 0 w 20879"/>
                  <a:gd name="T33" fmla="*/ 0 h 20683"/>
                  <a:gd name="T34" fmla="*/ 0 w 20879"/>
                  <a:gd name="T35" fmla="*/ 0 h 20683"/>
                  <a:gd name="T36" fmla="*/ 0 w 20879"/>
                  <a:gd name="T37" fmla="*/ 0 h 20683"/>
                  <a:gd name="T38" fmla="*/ 0 w 20879"/>
                  <a:gd name="T39" fmla="*/ 0 h 20683"/>
                  <a:gd name="T40" fmla="*/ 0 w 20879"/>
                  <a:gd name="T41" fmla="*/ 0 h 20683"/>
                  <a:gd name="T42" fmla="*/ 0 w 20879"/>
                  <a:gd name="T43" fmla="*/ 0 h 20683"/>
                  <a:gd name="T44" fmla="*/ 0 w 20879"/>
                  <a:gd name="T45" fmla="*/ 0 h 20683"/>
                  <a:gd name="T46" fmla="*/ 0 w 20879"/>
                  <a:gd name="T47" fmla="*/ 0 h 20683"/>
                  <a:gd name="T48" fmla="*/ 0 w 20879"/>
                  <a:gd name="T49" fmla="*/ 0 h 2068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0879"/>
                  <a:gd name="T76" fmla="*/ 0 h 20683"/>
                  <a:gd name="T77" fmla="*/ 20879 w 20879"/>
                  <a:gd name="T78" fmla="*/ 20683 h 2068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0879" h="20683">
                    <a:moveTo>
                      <a:pt x="1901" y="6809"/>
                    </a:moveTo>
                    <a:cubicBezTo>
                      <a:pt x="1658" y="4403"/>
                      <a:pt x="2907" y="2186"/>
                      <a:pt x="4691" y="1859"/>
                    </a:cubicBezTo>
                    <a:cubicBezTo>
                      <a:pt x="5414" y="1726"/>
                      <a:pt x="6149" y="1925"/>
                      <a:pt x="6778" y="2422"/>
                    </a:cubicBezTo>
                    <a:cubicBezTo>
                      <a:pt x="7445" y="726"/>
                      <a:pt x="9003" y="81"/>
                      <a:pt x="10259" y="982"/>
                    </a:cubicBezTo>
                    <a:cubicBezTo>
                      <a:pt x="10478" y="1140"/>
                      <a:pt x="10680" y="1340"/>
                      <a:pt x="10857" y="1575"/>
                    </a:cubicBezTo>
                    <a:cubicBezTo>
                      <a:pt x="11377" y="169"/>
                      <a:pt x="12642" y="-402"/>
                      <a:pt x="13683" y="299"/>
                    </a:cubicBezTo>
                    <a:cubicBezTo>
                      <a:pt x="13971" y="493"/>
                      <a:pt x="14222" y="774"/>
                      <a:pt x="14418" y="1120"/>
                    </a:cubicBezTo>
                    <a:cubicBezTo>
                      <a:pt x="15255" y="-210"/>
                      <a:pt x="16734" y="-374"/>
                      <a:pt x="17722" y="753"/>
                    </a:cubicBezTo>
                    <a:cubicBezTo>
                      <a:pt x="18137" y="1227"/>
                      <a:pt x="18417" y="1880"/>
                      <a:pt x="18513" y="2601"/>
                    </a:cubicBezTo>
                    <a:cubicBezTo>
                      <a:pt x="19885" y="3106"/>
                      <a:pt x="20694" y="5019"/>
                      <a:pt x="20321" y="6874"/>
                    </a:cubicBezTo>
                    <a:cubicBezTo>
                      <a:pt x="20289" y="7030"/>
                      <a:pt x="20250" y="7182"/>
                      <a:pt x="20203" y="7331"/>
                    </a:cubicBezTo>
                    <a:cubicBezTo>
                      <a:pt x="21303" y="9264"/>
                      <a:pt x="21034" y="12033"/>
                      <a:pt x="19601" y="13518"/>
                    </a:cubicBezTo>
                    <a:cubicBezTo>
                      <a:pt x="19155" y="13980"/>
                      <a:pt x="18629" y="14279"/>
                      <a:pt x="18072" y="14386"/>
                    </a:cubicBezTo>
                    <a:cubicBezTo>
                      <a:pt x="18060" y="16465"/>
                      <a:pt x="16800" y="18137"/>
                      <a:pt x="15258" y="18121"/>
                    </a:cubicBezTo>
                    <a:cubicBezTo>
                      <a:pt x="14743" y="18115"/>
                      <a:pt x="14238" y="17917"/>
                      <a:pt x="13801" y="17550"/>
                    </a:cubicBezTo>
                    <a:cubicBezTo>
                      <a:pt x="13280" y="19881"/>
                      <a:pt x="11460" y="21198"/>
                      <a:pt x="9738" y="20492"/>
                    </a:cubicBezTo>
                    <a:cubicBezTo>
                      <a:pt x="9016" y="20196"/>
                      <a:pt x="8392" y="19571"/>
                      <a:pt x="7973" y="18722"/>
                    </a:cubicBezTo>
                    <a:cubicBezTo>
                      <a:pt x="6209" y="20158"/>
                      <a:pt x="3920" y="19386"/>
                      <a:pt x="2859" y="16998"/>
                    </a:cubicBezTo>
                    <a:cubicBezTo>
                      <a:pt x="2846" y="16968"/>
                      <a:pt x="2833" y="16937"/>
                      <a:pt x="2820" y="16907"/>
                    </a:cubicBezTo>
                    <a:cubicBezTo>
                      <a:pt x="1666" y="17089"/>
                      <a:pt x="620" y="15978"/>
                      <a:pt x="485" y="14424"/>
                    </a:cubicBezTo>
                    <a:cubicBezTo>
                      <a:pt x="412" y="13596"/>
                      <a:pt x="615" y="12767"/>
                      <a:pt x="1038" y="12159"/>
                    </a:cubicBezTo>
                    <a:cubicBezTo>
                      <a:pt x="39" y="11365"/>
                      <a:pt x="-297" y="9622"/>
                      <a:pt x="288" y="8266"/>
                    </a:cubicBezTo>
                    <a:cubicBezTo>
                      <a:pt x="626" y="7484"/>
                      <a:pt x="1218" y="6967"/>
                      <a:pt x="1883" y="6874"/>
                    </a:cubicBezTo>
                    <a:lnTo>
                      <a:pt x="1901" y="6809"/>
                    </a:lnTo>
                    <a:close/>
                    <a:moveTo>
                      <a:pt x="1901" y="6809"/>
                    </a:moveTo>
                  </a:path>
                </a:pathLst>
              </a:custGeom>
              <a:solidFill>
                <a:srgbClr val="4F81BD"/>
              </a:solidFill>
              <a:ln w="25400">
                <a:solidFill>
                  <a:srgbClr val="395E89"/>
                </a:solidFill>
                <a:round/>
                <a:headEnd/>
                <a:tailEnd/>
              </a:ln>
            </p:spPr>
            <p:txBody>
              <a:bodyPr lIns="0" tIns="0" rIns="0" bIns="0"/>
              <a:lstStyle/>
              <a:p>
                <a:endParaRPr lang="zh-TW" altLang="en-US"/>
              </a:p>
            </p:txBody>
          </p:sp>
          <p:sp>
            <p:nvSpPr>
              <p:cNvPr id="52343" name="Rectangle 841"/>
              <p:cNvSpPr>
                <a:spLocks/>
              </p:cNvSpPr>
              <p:nvPr/>
            </p:nvSpPr>
            <p:spPr bwMode="auto">
              <a:xfrm>
                <a:off x="-1752" y="-657"/>
                <a:ext cx="616" cy="352"/>
              </a:xfrm>
              <a:prstGeom prst="rect">
                <a:avLst/>
              </a:prstGeom>
              <a:noFill/>
              <a:ln w="12700">
                <a:noFill/>
                <a:miter lim="800000"/>
                <a:headEnd/>
                <a:tailEnd/>
              </a:ln>
            </p:spPr>
            <p:txBody>
              <a:bodyPr lIns="38100" tIns="38100" rIns="78740" bIns="38100" anchor="ctr"/>
              <a:lstStyle/>
              <a:p>
                <a:pPr marL="1588" algn="ctr"/>
                <a:r>
                  <a:rPr kumimoji="0" lang="en-US" altLang="zh-TW" sz="1200">
                    <a:solidFill>
                      <a:srgbClr val="FFFFFF"/>
                    </a:solidFill>
                    <a:latin typeface="Tahoma" pitchFamily="34" charset="0"/>
                    <a:cs typeface="Tahoma" pitchFamily="34" charset="0"/>
                    <a:sym typeface="Tahoma" pitchFamily="34" charset="0"/>
                  </a:rPr>
                  <a:t>HKIX</a:t>
                </a:r>
              </a:p>
            </p:txBody>
          </p:sp>
        </p:grpSp>
        <p:sp>
          <p:nvSpPr>
            <p:cNvPr id="52317" name="Rectangle 847"/>
            <p:cNvSpPr>
              <a:spLocks/>
            </p:cNvSpPr>
            <p:nvPr/>
          </p:nvSpPr>
          <p:spPr bwMode="auto">
            <a:xfrm>
              <a:off x="4386646" y="4792265"/>
              <a:ext cx="550146" cy="225290"/>
            </a:xfrm>
            <a:prstGeom prst="rect">
              <a:avLst/>
            </a:prstGeom>
            <a:noFill/>
            <a:ln w="12700">
              <a:noFill/>
              <a:miter lim="800000"/>
              <a:headEnd/>
              <a:tailEnd/>
            </a:ln>
          </p:spPr>
          <p:txBody>
            <a:bodyPr lIns="0" tIns="0" rIns="40639" bIns="0">
              <a:spAutoFit/>
            </a:bodyPr>
            <a:lstStyle/>
            <a:p>
              <a:pPr marL="39688"/>
              <a:r>
                <a:rPr kumimoji="0" lang="en-US" altLang="zh-TW" sz="1400" b="1">
                  <a:solidFill>
                    <a:srgbClr val="000080"/>
                  </a:solidFill>
                  <a:latin typeface="Tahoma" pitchFamily="34" charset="0"/>
                  <a:cs typeface="Tahoma" pitchFamily="34" charset="0"/>
                  <a:sym typeface="Tahoma" pitchFamily="34" charset="0"/>
                </a:rPr>
                <a:t>10G</a:t>
              </a:r>
            </a:p>
          </p:txBody>
        </p:sp>
        <p:cxnSp>
          <p:nvCxnSpPr>
            <p:cNvPr id="74845" name="AutoShape 848"/>
            <p:cNvCxnSpPr>
              <a:cxnSpLocks noChangeShapeType="1"/>
              <a:stCxn id="52432" idx="2"/>
            </p:cNvCxnSpPr>
            <p:nvPr/>
          </p:nvCxnSpPr>
          <p:spPr bwMode="auto">
            <a:xfrm>
              <a:off x="4534899" y="4076910"/>
              <a:ext cx="367557" cy="1015943"/>
            </a:xfrm>
            <a:prstGeom prst="straightConnector1">
              <a:avLst/>
            </a:prstGeom>
            <a:noFill/>
            <a:ln w="38100">
              <a:solidFill>
                <a:srgbClr val="00B050"/>
              </a:solidFill>
              <a:round/>
              <a:headEnd/>
              <a:tailEnd/>
            </a:ln>
            <a:effectLst>
              <a:outerShdw dist="23000" dir="5400000" algn="ctr" rotWithShape="0">
                <a:schemeClr val="bg2">
                  <a:alpha val="34998"/>
                </a:schemeClr>
              </a:outerShdw>
            </a:effectLst>
          </p:spPr>
        </p:cxnSp>
        <p:grpSp>
          <p:nvGrpSpPr>
            <p:cNvPr id="52264" name="Group 843"/>
            <p:cNvGrpSpPr>
              <a:grpSpLocks/>
            </p:cNvGrpSpPr>
            <p:nvPr/>
          </p:nvGrpSpPr>
          <p:grpSpPr bwMode="auto">
            <a:xfrm>
              <a:off x="4356100" y="5092557"/>
              <a:ext cx="1081088" cy="526950"/>
              <a:chOff x="0" y="-64"/>
              <a:chExt cx="946" cy="517"/>
            </a:xfrm>
          </p:grpSpPr>
          <p:sp>
            <p:nvSpPr>
              <p:cNvPr id="52339" name="AutoShape 844"/>
              <p:cNvSpPr>
                <a:spLocks/>
              </p:cNvSpPr>
              <p:nvPr/>
            </p:nvSpPr>
            <p:spPr bwMode="auto">
              <a:xfrm>
                <a:off x="0" y="-64"/>
                <a:ext cx="946" cy="517"/>
              </a:xfrm>
              <a:custGeom>
                <a:avLst/>
                <a:gdLst>
                  <a:gd name="T0" fmla="*/ 0 w 20879"/>
                  <a:gd name="T1" fmla="*/ 0 h 20683"/>
                  <a:gd name="T2" fmla="*/ 0 w 20879"/>
                  <a:gd name="T3" fmla="*/ 0 h 20683"/>
                  <a:gd name="T4" fmla="*/ 0 w 20879"/>
                  <a:gd name="T5" fmla="*/ 0 h 20683"/>
                  <a:gd name="T6" fmla="*/ 0 w 20879"/>
                  <a:gd name="T7" fmla="*/ 0 h 20683"/>
                  <a:gd name="T8" fmla="*/ 0 w 20879"/>
                  <a:gd name="T9" fmla="*/ 0 h 20683"/>
                  <a:gd name="T10" fmla="*/ 0 w 20879"/>
                  <a:gd name="T11" fmla="*/ 0 h 20683"/>
                  <a:gd name="T12" fmla="*/ 0 w 20879"/>
                  <a:gd name="T13" fmla="*/ 0 h 20683"/>
                  <a:gd name="T14" fmla="*/ 0 w 20879"/>
                  <a:gd name="T15" fmla="*/ 0 h 20683"/>
                  <a:gd name="T16" fmla="*/ 0 w 20879"/>
                  <a:gd name="T17" fmla="*/ 0 h 20683"/>
                  <a:gd name="T18" fmla="*/ 0 w 20879"/>
                  <a:gd name="T19" fmla="*/ 0 h 20683"/>
                  <a:gd name="T20" fmla="*/ 0 w 20879"/>
                  <a:gd name="T21" fmla="*/ 0 h 20683"/>
                  <a:gd name="T22" fmla="*/ 0 w 20879"/>
                  <a:gd name="T23" fmla="*/ 0 h 20683"/>
                  <a:gd name="T24" fmla="*/ 0 w 20879"/>
                  <a:gd name="T25" fmla="*/ 0 h 20683"/>
                  <a:gd name="T26" fmla="*/ 0 w 20879"/>
                  <a:gd name="T27" fmla="*/ 0 h 20683"/>
                  <a:gd name="T28" fmla="*/ 0 w 20879"/>
                  <a:gd name="T29" fmla="*/ 0 h 20683"/>
                  <a:gd name="T30" fmla="*/ 0 w 20879"/>
                  <a:gd name="T31" fmla="*/ 0 h 20683"/>
                  <a:gd name="T32" fmla="*/ 0 w 20879"/>
                  <a:gd name="T33" fmla="*/ 0 h 20683"/>
                  <a:gd name="T34" fmla="*/ 0 w 20879"/>
                  <a:gd name="T35" fmla="*/ 0 h 20683"/>
                  <a:gd name="T36" fmla="*/ 0 w 20879"/>
                  <a:gd name="T37" fmla="*/ 0 h 20683"/>
                  <a:gd name="T38" fmla="*/ 0 w 20879"/>
                  <a:gd name="T39" fmla="*/ 0 h 20683"/>
                  <a:gd name="T40" fmla="*/ 0 w 20879"/>
                  <a:gd name="T41" fmla="*/ 0 h 20683"/>
                  <a:gd name="T42" fmla="*/ 0 w 20879"/>
                  <a:gd name="T43" fmla="*/ 0 h 20683"/>
                  <a:gd name="T44" fmla="*/ 0 w 20879"/>
                  <a:gd name="T45" fmla="*/ 0 h 20683"/>
                  <a:gd name="T46" fmla="*/ 0 w 20879"/>
                  <a:gd name="T47" fmla="*/ 0 h 20683"/>
                  <a:gd name="T48" fmla="*/ 0 w 20879"/>
                  <a:gd name="T49" fmla="*/ 0 h 2068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0879"/>
                  <a:gd name="T76" fmla="*/ 0 h 20683"/>
                  <a:gd name="T77" fmla="*/ 20879 w 20879"/>
                  <a:gd name="T78" fmla="*/ 20683 h 2068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0879" h="20683">
                    <a:moveTo>
                      <a:pt x="1901" y="6809"/>
                    </a:moveTo>
                    <a:cubicBezTo>
                      <a:pt x="1658" y="4403"/>
                      <a:pt x="2907" y="2186"/>
                      <a:pt x="4691" y="1859"/>
                    </a:cubicBezTo>
                    <a:cubicBezTo>
                      <a:pt x="5414" y="1726"/>
                      <a:pt x="6149" y="1925"/>
                      <a:pt x="6778" y="2422"/>
                    </a:cubicBezTo>
                    <a:cubicBezTo>
                      <a:pt x="7445" y="726"/>
                      <a:pt x="9003" y="81"/>
                      <a:pt x="10259" y="982"/>
                    </a:cubicBezTo>
                    <a:cubicBezTo>
                      <a:pt x="10478" y="1140"/>
                      <a:pt x="10680" y="1340"/>
                      <a:pt x="10857" y="1575"/>
                    </a:cubicBezTo>
                    <a:cubicBezTo>
                      <a:pt x="11377" y="169"/>
                      <a:pt x="12642" y="-402"/>
                      <a:pt x="13683" y="299"/>
                    </a:cubicBezTo>
                    <a:cubicBezTo>
                      <a:pt x="13971" y="493"/>
                      <a:pt x="14222" y="774"/>
                      <a:pt x="14418" y="1120"/>
                    </a:cubicBezTo>
                    <a:cubicBezTo>
                      <a:pt x="15255" y="-210"/>
                      <a:pt x="16734" y="-374"/>
                      <a:pt x="17722" y="753"/>
                    </a:cubicBezTo>
                    <a:cubicBezTo>
                      <a:pt x="18137" y="1227"/>
                      <a:pt x="18417" y="1880"/>
                      <a:pt x="18513" y="2601"/>
                    </a:cubicBezTo>
                    <a:cubicBezTo>
                      <a:pt x="19885" y="3106"/>
                      <a:pt x="20694" y="5019"/>
                      <a:pt x="20321" y="6874"/>
                    </a:cubicBezTo>
                    <a:cubicBezTo>
                      <a:pt x="20289" y="7030"/>
                      <a:pt x="20250" y="7182"/>
                      <a:pt x="20203" y="7331"/>
                    </a:cubicBezTo>
                    <a:cubicBezTo>
                      <a:pt x="21303" y="9264"/>
                      <a:pt x="21034" y="12033"/>
                      <a:pt x="19601" y="13518"/>
                    </a:cubicBezTo>
                    <a:cubicBezTo>
                      <a:pt x="19155" y="13980"/>
                      <a:pt x="18629" y="14279"/>
                      <a:pt x="18072" y="14386"/>
                    </a:cubicBezTo>
                    <a:cubicBezTo>
                      <a:pt x="18060" y="16465"/>
                      <a:pt x="16800" y="18137"/>
                      <a:pt x="15258" y="18121"/>
                    </a:cubicBezTo>
                    <a:cubicBezTo>
                      <a:pt x="14743" y="18115"/>
                      <a:pt x="14238" y="17917"/>
                      <a:pt x="13801" y="17550"/>
                    </a:cubicBezTo>
                    <a:cubicBezTo>
                      <a:pt x="13280" y="19881"/>
                      <a:pt x="11460" y="21198"/>
                      <a:pt x="9738" y="20492"/>
                    </a:cubicBezTo>
                    <a:cubicBezTo>
                      <a:pt x="9016" y="20196"/>
                      <a:pt x="8392" y="19571"/>
                      <a:pt x="7973" y="18722"/>
                    </a:cubicBezTo>
                    <a:cubicBezTo>
                      <a:pt x="6209" y="20158"/>
                      <a:pt x="3920" y="19386"/>
                      <a:pt x="2859" y="16998"/>
                    </a:cubicBezTo>
                    <a:cubicBezTo>
                      <a:pt x="2846" y="16968"/>
                      <a:pt x="2833" y="16937"/>
                      <a:pt x="2820" y="16907"/>
                    </a:cubicBezTo>
                    <a:cubicBezTo>
                      <a:pt x="1666" y="17089"/>
                      <a:pt x="620" y="15978"/>
                      <a:pt x="485" y="14424"/>
                    </a:cubicBezTo>
                    <a:cubicBezTo>
                      <a:pt x="412" y="13596"/>
                      <a:pt x="615" y="12767"/>
                      <a:pt x="1038" y="12159"/>
                    </a:cubicBezTo>
                    <a:cubicBezTo>
                      <a:pt x="39" y="11365"/>
                      <a:pt x="-297" y="9622"/>
                      <a:pt x="288" y="8266"/>
                    </a:cubicBezTo>
                    <a:cubicBezTo>
                      <a:pt x="626" y="7484"/>
                      <a:pt x="1218" y="6967"/>
                      <a:pt x="1883" y="6874"/>
                    </a:cubicBezTo>
                    <a:lnTo>
                      <a:pt x="1901" y="6809"/>
                    </a:lnTo>
                    <a:close/>
                    <a:moveTo>
                      <a:pt x="1901" y="6809"/>
                    </a:moveTo>
                  </a:path>
                </a:pathLst>
              </a:custGeom>
              <a:solidFill>
                <a:srgbClr val="4F81BD"/>
              </a:solidFill>
              <a:ln w="25400">
                <a:solidFill>
                  <a:srgbClr val="395E89"/>
                </a:solidFill>
                <a:round/>
                <a:headEnd/>
                <a:tailEnd/>
              </a:ln>
            </p:spPr>
            <p:txBody>
              <a:bodyPr lIns="0" tIns="0" rIns="0" bIns="0"/>
              <a:lstStyle/>
              <a:p>
                <a:endParaRPr lang="zh-TW" altLang="en-US"/>
              </a:p>
            </p:txBody>
          </p:sp>
          <p:sp>
            <p:nvSpPr>
              <p:cNvPr id="52340" name="AutoShape 845"/>
              <p:cNvSpPr>
                <a:spLocks/>
              </p:cNvSpPr>
              <p:nvPr/>
            </p:nvSpPr>
            <p:spPr bwMode="auto">
              <a:xfrm>
                <a:off x="48" y="-18"/>
                <a:ext cx="883" cy="443"/>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1600"/>
                  <a:gd name="T67" fmla="*/ 0 h 21600"/>
                  <a:gd name="T68" fmla="*/ 21600 w 21600"/>
                  <a:gd name="T69" fmla="*/ 21600 h 2160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1600" h="21600">
                    <a:moveTo>
                      <a:pt x="1380" y="14010"/>
                    </a:moveTo>
                    <a:cubicBezTo>
                      <a:pt x="899" y="14066"/>
                      <a:pt x="417" y="13902"/>
                      <a:pt x="0" y="13542"/>
                    </a:cubicBezTo>
                    <a:moveTo>
                      <a:pt x="2598" y="19137"/>
                    </a:moveTo>
                    <a:cubicBezTo>
                      <a:pt x="2405" y="19250"/>
                      <a:pt x="2202" y="19325"/>
                      <a:pt x="1994" y="19361"/>
                    </a:cubicBezTo>
                    <a:moveTo>
                      <a:pt x="7802" y="21600"/>
                    </a:moveTo>
                    <a:cubicBezTo>
                      <a:pt x="7657" y="21279"/>
                      <a:pt x="7535" y="20936"/>
                      <a:pt x="7438" y="20577"/>
                    </a:cubicBezTo>
                    <a:moveTo>
                      <a:pt x="14532" y="19050"/>
                    </a:moveTo>
                    <a:cubicBezTo>
                      <a:pt x="14510" y="19430"/>
                      <a:pt x="14462" y="19806"/>
                      <a:pt x="14386" y="20172"/>
                    </a:cubicBezTo>
                    <a:moveTo>
                      <a:pt x="17421" y="12116"/>
                    </a:moveTo>
                    <a:cubicBezTo>
                      <a:pt x="18513" y="12896"/>
                      <a:pt x="19202" y="14528"/>
                      <a:pt x="19193" y="16310"/>
                    </a:cubicBezTo>
                    <a:moveTo>
                      <a:pt x="21600" y="7649"/>
                    </a:moveTo>
                    <a:cubicBezTo>
                      <a:pt x="21423" y="8256"/>
                      <a:pt x="21153" y="8794"/>
                      <a:pt x="20811" y="9222"/>
                    </a:cubicBezTo>
                    <a:moveTo>
                      <a:pt x="19707" y="1814"/>
                    </a:moveTo>
                    <a:cubicBezTo>
                      <a:pt x="19737" y="2059"/>
                      <a:pt x="19751" y="2307"/>
                      <a:pt x="19749" y="2556"/>
                    </a:cubicBezTo>
                    <a:moveTo>
                      <a:pt x="14668" y="947"/>
                    </a:moveTo>
                    <a:cubicBezTo>
                      <a:pt x="14771" y="605"/>
                      <a:pt x="14907" y="286"/>
                      <a:pt x="15073" y="0"/>
                    </a:cubicBezTo>
                    <a:moveTo>
                      <a:pt x="10888" y="1399"/>
                    </a:moveTo>
                    <a:cubicBezTo>
                      <a:pt x="10930" y="1115"/>
                      <a:pt x="10996" y="841"/>
                      <a:pt x="11084" y="582"/>
                    </a:cubicBezTo>
                    <a:moveTo>
                      <a:pt x="6452" y="1676"/>
                    </a:moveTo>
                    <a:cubicBezTo>
                      <a:pt x="6709" y="1897"/>
                      <a:pt x="6947" y="2163"/>
                      <a:pt x="7160" y="2469"/>
                    </a:cubicBezTo>
                    <a:moveTo>
                      <a:pt x="1072" y="7905"/>
                    </a:moveTo>
                    <a:cubicBezTo>
                      <a:pt x="1016" y="7632"/>
                      <a:pt x="974" y="7353"/>
                      <a:pt x="948" y="7071"/>
                    </a:cubicBezTo>
                  </a:path>
                </a:pathLst>
              </a:custGeom>
              <a:noFill/>
              <a:ln w="25400">
                <a:solidFill>
                  <a:srgbClr val="395E89"/>
                </a:solidFill>
                <a:round/>
                <a:headEnd/>
                <a:tailEnd/>
              </a:ln>
            </p:spPr>
            <p:txBody>
              <a:bodyPr lIns="0" tIns="0" rIns="0" bIns="0"/>
              <a:lstStyle/>
              <a:p>
                <a:endParaRPr lang="zh-TW" altLang="en-US"/>
              </a:p>
            </p:txBody>
          </p:sp>
          <p:sp>
            <p:nvSpPr>
              <p:cNvPr id="52341" name="Rectangle 846"/>
              <p:cNvSpPr>
                <a:spLocks/>
              </p:cNvSpPr>
              <p:nvPr/>
            </p:nvSpPr>
            <p:spPr bwMode="auto">
              <a:xfrm>
                <a:off x="131" y="0"/>
                <a:ext cx="799" cy="380"/>
              </a:xfrm>
              <a:prstGeom prst="rect">
                <a:avLst/>
              </a:prstGeom>
              <a:noFill/>
              <a:ln w="12700">
                <a:noFill/>
                <a:miter lim="800000"/>
                <a:headEnd/>
                <a:tailEnd/>
              </a:ln>
            </p:spPr>
            <p:txBody>
              <a:bodyPr lIns="38100" tIns="38100" rIns="78740" bIns="38100" anchor="ctr"/>
              <a:lstStyle/>
              <a:p>
                <a:pPr marL="1588" algn="ctr"/>
                <a:r>
                  <a:rPr kumimoji="0" lang="en-US" altLang="zh-TW" sz="1200">
                    <a:solidFill>
                      <a:srgbClr val="FF0000"/>
                    </a:solidFill>
                    <a:latin typeface="Tahoma" pitchFamily="34" charset="0"/>
                    <a:cs typeface="Tahoma" pitchFamily="34" charset="0"/>
                    <a:sym typeface="Tahoma" pitchFamily="34" charset="0"/>
                  </a:rPr>
                  <a:t>ASNet</a:t>
                </a:r>
              </a:p>
            </p:txBody>
          </p:sp>
        </p:grpSp>
        <p:grpSp>
          <p:nvGrpSpPr>
            <p:cNvPr id="52266" name="Group 849"/>
            <p:cNvGrpSpPr>
              <a:grpSpLocks/>
            </p:cNvGrpSpPr>
            <p:nvPr/>
          </p:nvGrpSpPr>
          <p:grpSpPr bwMode="auto">
            <a:xfrm>
              <a:off x="1547813" y="6237288"/>
              <a:ext cx="1079500" cy="487362"/>
              <a:chOff x="0" y="0"/>
              <a:chExt cx="811" cy="352"/>
            </a:xfrm>
          </p:grpSpPr>
          <p:sp>
            <p:nvSpPr>
              <p:cNvPr id="52336" name="AutoShape 850"/>
              <p:cNvSpPr>
                <a:spLocks/>
              </p:cNvSpPr>
              <p:nvPr/>
            </p:nvSpPr>
            <p:spPr bwMode="auto">
              <a:xfrm>
                <a:off x="0" y="26"/>
                <a:ext cx="811" cy="315"/>
              </a:xfrm>
              <a:custGeom>
                <a:avLst/>
                <a:gdLst>
                  <a:gd name="T0" fmla="*/ 0 w 20879"/>
                  <a:gd name="T1" fmla="*/ 0 h 20683"/>
                  <a:gd name="T2" fmla="*/ 0 w 20879"/>
                  <a:gd name="T3" fmla="*/ 0 h 20683"/>
                  <a:gd name="T4" fmla="*/ 0 w 20879"/>
                  <a:gd name="T5" fmla="*/ 0 h 20683"/>
                  <a:gd name="T6" fmla="*/ 0 w 20879"/>
                  <a:gd name="T7" fmla="*/ 0 h 20683"/>
                  <a:gd name="T8" fmla="*/ 0 w 20879"/>
                  <a:gd name="T9" fmla="*/ 0 h 20683"/>
                  <a:gd name="T10" fmla="*/ 0 w 20879"/>
                  <a:gd name="T11" fmla="*/ 0 h 20683"/>
                  <a:gd name="T12" fmla="*/ 0 w 20879"/>
                  <a:gd name="T13" fmla="*/ 0 h 20683"/>
                  <a:gd name="T14" fmla="*/ 0 w 20879"/>
                  <a:gd name="T15" fmla="*/ 0 h 20683"/>
                  <a:gd name="T16" fmla="*/ 0 w 20879"/>
                  <a:gd name="T17" fmla="*/ 0 h 20683"/>
                  <a:gd name="T18" fmla="*/ 0 w 20879"/>
                  <a:gd name="T19" fmla="*/ 0 h 20683"/>
                  <a:gd name="T20" fmla="*/ 0 w 20879"/>
                  <a:gd name="T21" fmla="*/ 0 h 20683"/>
                  <a:gd name="T22" fmla="*/ 0 w 20879"/>
                  <a:gd name="T23" fmla="*/ 0 h 20683"/>
                  <a:gd name="T24" fmla="*/ 0 w 20879"/>
                  <a:gd name="T25" fmla="*/ 0 h 20683"/>
                  <a:gd name="T26" fmla="*/ 0 w 20879"/>
                  <a:gd name="T27" fmla="*/ 0 h 20683"/>
                  <a:gd name="T28" fmla="*/ 0 w 20879"/>
                  <a:gd name="T29" fmla="*/ 0 h 20683"/>
                  <a:gd name="T30" fmla="*/ 0 w 20879"/>
                  <a:gd name="T31" fmla="*/ 0 h 20683"/>
                  <a:gd name="T32" fmla="*/ 0 w 20879"/>
                  <a:gd name="T33" fmla="*/ 0 h 20683"/>
                  <a:gd name="T34" fmla="*/ 0 w 20879"/>
                  <a:gd name="T35" fmla="*/ 0 h 20683"/>
                  <a:gd name="T36" fmla="*/ 0 w 20879"/>
                  <a:gd name="T37" fmla="*/ 0 h 20683"/>
                  <a:gd name="T38" fmla="*/ 0 w 20879"/>
                  <a:gd name="T39" fmla="*/ 0 h 20683"/>
                  <a:gd name="T40" fmla="*/ 0 w 20879"/>
                  <a:gd name="T41" fmla="*/ 0 h 20683"/>
                  <a:gd name="T42" fmla="*/ 0 w 20879"/>
                  <a:gd name="T43" fmla="*/ 0 h 20683"/>
                  <a:gd name="T44" fmla="*/ 0 w 20879"/>
                  <a:gd name="T45" fmla="*/ 0 h 20683"/>
                  <a:gd name="T46" fmla="*/ 0 w 20879"/>
                  <a:gd name="T47" fmla="*/ 0 h 20683"/>
                  <a:gd name="T48" fmla="*/ 0 w 20879"/>
                  <a:gd name="T49" fmla="*/ 0 h 2068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0879"/>
                  <a:gd name="T76" fmla="*/ 0 h 20683"/>
                  <a:gd name="T77" fmla="*/ 20879 w 20879"/>
                  <a:gd name="T78" fmla="*/ 20683 h 2068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0879" h="20683">
                    <a:moveTo>
                      <a:pt x="1901" y="6809"/>
                    </a:moveTo>
                    <a:cubicBezTo>
                      <a:pt x="1658" y="4403"/>
                      <a:pt x="2907" y="2186"/>
                      <a:pt x="4691" y="1859"/>
                    </a:cubicBezTo>
                    <a:cubicBezTo>
                      <a:pt x="5414" y="1726"/>
                      <a:pt x="6149" y="1925"/>
                      <a:pt x="6778" y="2422"/>
                    </a:cubicBezTo>
                    <a:cubicBezTo>
                      <a:pt x="7445" y="726"/>
                      <a:pt x="9003" y="81"/>
                      <a:pt x="10259" y="982"/>
                    </a:cubicBezTo>
                    <a:cubicBezTo>
                      <a:pt x="10478" y="1140"/>
                      <a:pt x="10680" y="1340"/>
                      <a:pt x="10857" y="1575"/>
                    </a:cubicBezTo>
                    <a:cubicBezTo>
                      <a:pt x="11376" y="169"/>
                      <a:pt x="12642" y="-402"/>
                      <a:pt x="13683" y="299"/>
                    </a:cubicBezTo>
                    <a:cubicBezTo>
                      <a:pt x="13971" y="493"/>
                      <a:pt x="14222" y="774"/>
                      <a:pt x="14418" y="1120"/>
                    </a:cubicBezTo>
                    <a:cubicBezTo>
                      <a:pt x="15255" y="-210"/>
                      <a:pt x="16734" y="-374"/>
                      <a:pt x="17722" y="753"/>
                    </a:cubicBezTo>
                    <a:cubicBezTo>
                      <a:pt x="18137" y="1227"/>
                      <a:pt x="18417" y="1880"/>
                      <a:pt x="18513" y="2601"/>
                    </a:cubicBezTo>
                    <a:cubicBezTo>
                      <a:pt x="19885" y="3106"/>
                      <a:pt x="20694" y="5019"/>
                      <a:pt x="20321" y="6874"/>
                    </a:cubicBezTo>
                    <a:cubicBezTo>
                      <a:pt x="20289" y="7030"/>
                      <a:pt x="20250" y="7182"/>
                      <a:pt x="20203" y="7331"/>
                    </a:cubicBezTo>
                    <a:cubicBezTo>
                      <a:pt x="21303" y="9264"/>
                      <a:pt x="21034" y="12033"/>
                      <a:pt x="19601" y="13518"/>
                    </a:cubicBezTo>
                    <a:cubicBezTo>
                      <a:pt x="19155" y="13980"/>
                      <a:pt x="18629" y="14279"/>
                      <a:pt x="18072" y="14386"/>
                    </a:cubicBezTo>
                    <a:cubicBezTo>
                      <a:pt x="18060" y="16465"/>
                      <a:pt x="16800" y="18137"/>
                      <a:pt x="15258" y="18121"/>
                    </a:cubicBezTo>
                    <a:cubicBezTo>
                      <a:pt x="14743" y="18115"/>
                      <a:pt x="14238" y="17917"/>
                      <a:pt x="13801" y="17550"/>
                    </a:cubicBezTo>
                    <a:cubicBezTo>
                      <a:pt x="13280" y="19881"/>
                      <a:pt x="11460" y="21198"/>
                      <a:pt x="9738" y="20492"/>
                    </a:cubicBezTo>
                    <a:cubicBezTo>
                      <a:pt x="9016" y="20196"/>
                      <a:pt x="8392" y="19571"/>
                      <a:pt x="7973" y="18722"/>
                    </a:cubicBezTo>
                    <a:cubicBezTo>
                      <a:pt x="6209" y="20158"/>
                      <a:pt x="3920" y="19386"/>
                      <a:pt x="2859" y="16998"/>
                    </a:cubicBezTo>
                    <a:cubicBezTo>
                      <a:pt x="2846" y="16968"/>
                      <a:pt x="2833" y="16937"/>
                      <a:pt x="2820" y="16907"/>
                    </a:cubicBezTo>
                    <a:cubicBezTo>
                      <a:pt x="1666" y="17089"/>
                      <a:pt x="620" y="15978"/>
                      <a:pt x="485" y="14424"/>
                    </a:cubicBezTo>
                    <a:cubicBezTo>
                      <a:pt x="412" y="13596"/>
                      <a:pt x="615" y="12767"/>
                      <a:pt x="1038" y="12159"/>
                    </a:cubicBezTo>
                    <a:cubicBezTo>
                      <a:pt x="39" y="11365"/>
                      <a:pt x="-297" y="9622"/>
                      <a:pt x="288" y="8266"/>
                    </a:cubicBezTo>
                    <a:cubicBezTo>
                      <a:pt x="626" y="7484"/>
                      <a:pt x="1218" y="6967"/>
                      <a:pt x="1883" y="6874"/>
                    </a:cubicBezTo>
                    <a:lnTo>
                      <a:pt x="1901" y="6809"/>
                    </a:lnTo>
                    <a:close/>
                    <a:moveTo>
                      <a:pt x="1901" y="6809"/>
                    </a:moveTo>
                  </a:path>
                </a:pathLst>
              </a:custGeom>
              <a:solidFill>
                <a:srgbClr val="4F81BD"/>
              </a:solidFill>
              <a:ln w="25400">
                <a:solidFill>
                  <a:srgbClr val="395E89"/>
                </a:solidFill>
                <a:round/>
                <a:headEnd/>
                <a:tailEnd/>
              </a:ln>
            </p:spPr>
            <p:txBody>
              <a:bodyPr lIns="0" tIns="0" rIns="0" bIns="0"/>
              <a:lstStyle/>
              <a:p>
                <a:endParaRPr lang="zh-TW" altLang="en-US"/>
              </a:p>
            </p:txBody>
          </p:sp>
          <p:sp>
            <p:nvSpPr>
              <p:cNvPr id="52337" name="AutoShape 851"/>
              <p:cNvSpPr>
                <a:spLocks/>
              </p:cNvSpPr>
              <p:nvPr/>
            </p:nvSpPr>
            <p:spPr bwMode="auto">
              <a:xfrm>
                <a:off x="41" y="42"/>
                <a:ext cx="743" cy="26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1600"/>
                  <a:gd name="T67" fmla="*/ 0 h 21600"/>
                  <a:gd name="T68" fmla="*/ 21600 w 21600"/>
                  <a:gd name="T69" fmla="*/ 21600 h 2160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1600" h="21600">
                    <a:moveTo>
                      <a:pt x="1380" y="14010"/>
                    </a:moveTo>
                    <a:cubicBezTo>
                      <a:pt x="899" y="14066"/>
                      <a:pt x="417" y="13902"/>
                      <a:pt x="0" y="13542"/>
                    </a:cubicBezTo>
                    <a:moveTo>
                      <a:pt x="2598" y="19137"/>
                    </a:moveTo>
                    <a:cubicBezTo>
                      <a:pt x="2405" y="19250"/>
                      <a:pt x="2202" y="19325"/>
                      <a:pt x="1994" y="19361"/>
                    </a:cubicBezTo>
                    <a:moveTo>
                      <a:pt x="7802" y="21600"/>
                    </a:moveTo>
                    <a:cubicBezTo>
                      <a:pt x="7657" y="21279"/>
                      <a:pt x="7535" y="20936"/>
                      <a:pt x="7438" y="20577"/>
                    </a:cubicBezTo>
                    <a:moveTo>
                      <a:pt x="14532" y="19050"/>
                    </a:moveTo>
                    <a:cubicBezTo>
                      <a:pt x="14510" y="19430"/>
                      <a:pt x="14462" y="19806"/>
                      <a:pt x="14386" y="20172"/>
                    </a:cubicBezTo>
                    <a:moveTo>
                      <a:pt x="17421" y="12116"/>
                    </a:moveTo>
                    <a:cubicBezTo>
                      <a:pt x="18513" y="12896"/>
                      <a:pt x="19202" y="14528"/>
                      <a:pt x="19193" y="16310"/>
                    </a:cubicBezTo>
                    <a:moveTo>
                      <a:pt x="21600" y="7649"/>
                    </a:moveTo>
                    <a:cubicBezTo>
                      <a:pt x="21423" y="8256"/>
                      <a:pt x="21153" y="8794"/>
                      <a:pt x="20811" y="9222"/>
                    </a:cubicBezTo>
                    <a:moveTo>
                      <a:pt x="19707" y="1814"/>
                    </a:moveTo>
                    <a:cubicBezTo>
                      <a:pt x="19737" y="2059"/>
                      <a:pt x="19751" y="2307"/>
                      <a:pt x="19749" y="2556"/>
                    </a:cubicBezTo>
                    <a:moveTo>
                      <a:pt x="14668" y="947"/>
                    </a:moveTo>
                    <a:cubicBezTo>
                      <a:pt x="14771" y="605"/>
                      <a:pt x="14907" y="286"/>
                      <a:pt x="15073" y="0"/>
                    </a:cubicBezTo>
                    <a:moveTo>
                      <a:pt x="10888" y="1399"/>
                    </a:moveTo>
                    <a:cubicBezTo>
                      <a:pt x="10930" y="1115"/>
                      <a:pt x="10996" y="841"/>
                      <a:pt x="11084" y="582"/>
                    </a:cubicBezTo>
                    <a:moveTo>
                      <a:pt x="6452" y="1676"/>
                    </a:moveTo>
                    <a:cubicBezTo>
                      <a:pt x="6709" y="1897"/>
                      <a:pt x="6947" y="2163"/>
                      <a:pt x="7160" y="2469"/>
                    </a:cubicBezTo>
                    <a:moveTo>
                      <a:pt x="1072" y="7905"/>
                    </a:moveTo>
                    <a:cubicBezTo>
                      <a:pt x="1016" y="7632"/>
                      <a:pt x="974" y="7353"/>
                      <a:pt x="948" y="7071"/>
                    </a:cubicBezTo>
                  </a:path>
                </a:pathLst>
              </a:custGeom>
              <a:noFill/>
              <a:ln w="25400">
                <a:solidFill>
                  <a:srgbClr val="395E89"/>
                </a:solidFill>
                <a:round/>
                <a:headEnd/>
                <a:tailEnd/>
              </a:ln>
            </p:spPr>
            <p:txBody>
              <a:bodyPr lIns="0" tIns="0" rIns="0" bIns="0"/>
              <a:lstStyle/>
              <a:p>
                <a:endParaRPr lang="zh-TW" altLang="en-US"/>
              </a:p>
            </p:txBody>
          </p:sp>
          <p:sp>
            <p:nvSpPr>
              <p:cNvPr id="52338" name="Rectangle 852"/>
              <p:cNvSpPr>
                <a:spLocks/>
              </p:cNvSpPr>
              <p:nvPr/>
            </p:nvSpPr>
            <p:spPr bwMode="auto">
              <a:xfrm>
                <a:off x="112" y="0"/>
                <a:ext cx="528" cy="352"/>
              </a:xfrm>
              <a:prstGeom prst="rect">
                <a:avLst/>
              </a:prstGeom>
              <a:noFill/>
              <a:ln w="12700">
                <a:noFill/>
                <a:miter lim="800000"/>
                <a:headEnd/>
                <a:tailEnd/>
              </a:ln>
            </p:spPr>
            <p:txBody>
              <a:bodyPr lIns="38100" tIns="38100" rIns="78740" bIns="38100" anchor="ctr"/>
              <a:lstStyle/>
              <a:p>
                <a:pPr marL="1588" algn="ctr"/>
                <a:r>
                  <a:rPr kumimoji="0" lang="en-US" altLang="zh-TW" sz="1200">
                    <a:solidFill>
                      <a:srgbClr val="FFFFFF"/>
                    </a:solidFill>
                    <a:latin typeface="Tahoma" pitchFamily="34" charset="0"/>
                    <a:cs typeface="Tahoma" pitchFamily="34" charset="0"/>
                    <a:sym typeface="Tahoma" pitchFamily="34" charset="0"/>
                  </a:rPr>
                  <a:t>HARNet</a:t>
                </a:r>
              </a:p>
              <a:p>
                <a:pPr marL="1588" algn="ctr"/>
                <a:r>
                  <a:rPr kumimoji="0" lang="en-US" altLang="zh-TW" sz="1200">
                    <a:solidFill>
                      <a:srgbClr val="FFFFFF"/>
                    </a:solidFill>
                    <a:latin typeface="Tahoma" pitchFamily="34" charset="0"/>
                    <a:cs typeface="Tahoma" pitchFamily="34" charset="0"/>
                    <a:sym typeface="Tahoma" pitchFamily="34" charset="0"/>
                  </a:rPr>
                  <a:t>HK</a:t>
                </a:r>
              </a:p>
            </p:txBody>
          </p:sp>
        </p:grpSp>
        <p:sp>
          <p:nvSpPr>
            <p:cNvPr id="52321" name="Rectangle 854"/>
            <p:cNvSpPr>
              <a:spLocks/>
            </p:cNvSpPr>
            <p:nvPr/>
          </p:nvSpPr>
          <p:spPr bwMode="auto">
            <a:xfrm>
              <a:off x="2578287" y="4762816"/>
              <a:ext cx="388702" cy="225290"/>
            </a:xfrm>
            <a:prstGeom prst="rect">
              <a:avLst/>
            </a:prstGeom>
            <a:noFill/>
            <a:ln w="12700">
              <a:noFill/>
              <a:miter lim="800000"/>
              <a:headEnd/>
              <a:tailEnd/>
            </a:ln>
          </p:spPr>
          <p:txBody>
            <a:bodyPr lIns="0" tIns="0" rIns="40639" bIns="0">
              <a:spAutoFit/>
            </a:bodyPr>
            <a:lstStyle/>
            <a:p>
              <a:pPr marL="39688"/>
              <a:r>
                <a:rPr kumimoji="0" lang="en-US" altLang="zh-TW" sz="1400" b="1">
                  <a:solidFill>
                    <a:srgbClr val="000080"/>
                  </a:solidFill>
                  <a:latin typeface="Tahoma" pitchFamily="34" charset="0"/>
                  <a:cs typeface="Tahoma" pitchFamily="34" charset="0"/>
                  <a:sym typeface="Tahoma" pitchFamily="34" charset="0"/>
                </a:rPr>
                <a:t>GE</a:t>
              </a:r>
            </a:p>
          </p:txBody>
        </p:sp>
        <p:sp>
          <p:nvSpPr>
            <p:cNvPr id="52322" name="Rectangle 855"/>
            <p:cNvSpPr>
              <a:spLocks/>
            </p:cNvSpPr>
            <p:nvPr/>
          </p:nvSpPr>
          <p:spPr bwMode="auto">
            <a:xfrm>
              <a:off x="3758617" y="5289904"/>
              <a:ext cx="450701" cy="225290"/>
            </a:xfrm>
            <a:prstGeom prst="rect">
              <a:avLst/>
            </a:prstGeom>
            <a:noFill/>
            <a:ln w="12700">
              <a:noFill/>
              <a:miter lim="800000"/>
              <a:headEnd/>
              <a:tailEnd/>
            </a:ln>
          </p:spPr>
          <p:txBody>
            <a:bodyPr lIns="0" tIns="0" rIns="40639" bIns="0">
              <a:spAutoFit/>
            </a:bodyPr>
            <a:lstStyle/>
            <a:p>
              <a:pPr marL="39688"/>
              <a:r>
                <a:rPr kumimoji="0" lang="en-US" altLang="zh-TW" sz="1400" b="1">
                  <a:solidFill>
                    <a:srgbClr val="000080"/>
                  </a:solidFill>
                  <a:latin typeface="Tahoma" pitchFamily="34" charset="0"/>
                  <a:cs typeface="Tahoma" pitchFamily="34" charset="0"/>
                  <a:sym typeface="Tahoma" pitchFamily="34" charset="0"/>
                </a:rPr>
                <a:t>GE</a:t>
              </a:r>
            </a:p>
          </p:txBody>
        </p:sp>
        <p:sp>
          <p:nvSpPr>
            <p:cNvPr id="52323" name="Rectangle 856"/>
            <p:cNvSpPr>
              <a:spLocks/>
            </p:cNvSpPr>
            <p:nvPr/>
          </p:nvSpPr>
          <p:spPr bwMode="auto">
            <a:xfrm>
              <a:off x="3537305" y="5892290"/>
              <a:ext cx="442624" cy="225290"/>
            </a:xfrm>
            <a:prstGeom prst="rect">
              <a:avLst/>
            </a:prstGeom>
            <a:noFill/>
            <a:ln w="12700">
              <a:noFill/>
              <a:miter lim="800000"/>
              <a:headEnd/>
              <a:tailEnd/>
            </a:ln>
          </p:spPr>
          <p:txBody>
            <a:bodyPr lIns="0" tIns="0" rIns="40639" bIns="0">
              <a:spAutoFit/>
            </a:bodyPr>
            <a:lstStyle/>
            <a:p>
              <a:pPr marL="39688"/>
              <a:r>
                <a:rPr kumimoji="0" lang="en-US" altLang="zh-TW" sz="1400" b="1">
                  <a:solidFill>
                    <a:srgbClr val="000080"/>
                  </a:solidFill>
                  <a:latin typeface="Tahoma" pitchFamily="34" charset="0"/>
                  <a:cs typeface="Tahoma" pitchFamily="34" charset="0"/>
                  <a:sym typeface="Tahoma" pitchFamily="34" charset="0"/>
                </a:rPr>
                <a:t>GE</a:t>
              </a:r>
            </a:p>
          </p:txBody>
        </p:sp>
        <p:sp>
          <p:nvSpPr>
            <p:cNvPr id="52324" name="Rectangle 857"/>
            <p:cNvSpPr>
              <a:spLocks/>
            </p:cNvSpPr>
            <p:nvPr/>
          </p:nvSpPr>
          <p:spPr bwMode="auto">
            <a:xfrm>
              <a:off x="2763819" y="5445126"/>
              <a:ext cx="401656" cy="225290"/>
            </a:xfrm>
            <a:prstGeom prst="rect">
              <a:avLst/>
            </a:prstGeom>
            <a:noFill/>
            <a:ln w="12700">
              <a:noFill/>
              <a:miter lim="800000"/>
              <a:headEnd/>
              <a:tailEnd/>
            </a:ln>
          </p:spPr>
          <p:txBody>
            <a:bodyPr lIns="0" tIns="0" rIns="40639" bIns="0">
              <a:spAutoFit/>
            </a:bodyPr>
            <a:lstStyle/>
            <a:p>
              <a:pPr marL="39688"/>
              <a:r>
                <a:rPr kumimoji="0" lang="en-US" altLang="zh-TW" sz="1400" b="1">
                  <a:solidFill>
                    <a:srgbClr val="000080"/>
                  </a:solidFill>
                  <a:latin typeface="Tahoma" pitchFamily="34" charset="0"/>
                  <a:cs typeface="Tahoma" pitchFamily="34" charset="0"/>
                  <a:sym typeface="Tahoma" pitchFamily="34" charset="0"/>
                </a:rPr>
                <a:t>GE</a:t>
              </a:r>
            </a:p>
          </p:txBody>
        </p:sp>
        <p:sp>
          <p:nvSpPr>
            <p:cNvPr id="52325" name="Rectangle 858"/>
            <p:cNvSpPr>
              <a:spLocks/>
            </p:cNvSpPr>
            <p:nvPr/>
          </p:nvSpPr>
          <p:spPr bwMode="auto">
            <a:xfrm>
              <a:off x="1979612" y="5589589"/>
              <a:ext cx="489124" cy="225290"/>
            </a:xfrm>
            <a:prstGeom prst="rect">
              <a:avLst/>
            </a:prstGeom>
            <a:noFill/>
            <a:ln w="12700">
              <a:noFill/>
              <a:miter lim="800000"/>
              <a:headEnd/>
              <a:tailEnd/>
            </a:ln>
          </p:spPr>
          <p:txBody>
            <a:bodyPr lIns="0" tIns="0" rIns="40639" bIns="0">
              <a:spAutoFit/>
            </a:bodyPr>
            <a:lstStyle/>
            <a:p>
              <a:pPr marL="39688"/>
              <a:r>
                <a:rPr kumimoji="0" lang="en-US" altLang="zh-TW" sz="1400" b="1">
                  <a:solidFill>
                    <a:srgbClr val="000080"/>
                  </a:solidFill>
                  <a:latin typeface="Tahoma" pitchFamily="34" charset="0"/>
                  <a:cs typeface="Tahoma" pitchFamily="34" charset="0"/>
                  <a:sym typeface="Tahoma" pitchFamily="34" charset="0"/>
                </a:rPr>
                <a:t>GE</a:t>
              </a:r>
            </a:p>
          </p:txBody>
        </p:sp>
        <p:sp>
          <p:nvSpPr>
            <p:cNvPr id="52326" name="Rectangle 859"/>
            <p:cNvSpPr>
              <a:spLocks/>
            </p:cNvSpPr>
            <p:nvPr/>
          </p:nvSpPr>
          <p:spPr bwMode="auto">
            <a:xfrm>
              <a:off x="1692275" y="5214634"/>
              <a:ext cx="481380" cy="225290"/>
            </a:xfrm>
            <a:prstGeom prst="rect">
              <a:avLst/>
            </a:prstGeom>
            <a:noFill/>
            <a:ln w="12700">
              <a:noFill/>
              <a:miter lim="800000"/>
              <a:headEnd/>
              <a:tailEnd/>
            </a:ln>
          </p:spPr>
          <p:txBody>
            <a:bodyPr lIns="0" tIns="0" rIns="40639" bIns="0">
              <a:spAutoFit/>
            </a:bodyPr>
            <a:lstStyle/>
            <a:p>
              <a:pPr marL="39688"/>
              <a:r>
                <a:rPr kumimoji="0" lang="en-US" altLang="zh-TW" sz="1400" b="1">
                  <a:solidFill>
                    <a:srgbClr val="000080"/>
                  </a:solidFill>
                  <a:latin typeface="Tahoma" pitchFamily="34" charset="0"/>
                  <a:cs typeface="Tahoma" pitchFamily="34" charset="0"/>
                  <a:sym typeface="Tahoma" pitchFamily="34" charset="0"/>
                </a:rPr>
                <a:t>GE</a:t>
              </a:r>
            </a:p>
          </p:txBody>
        </p:sp>
        <p:grpSp>
          <p:nvGrpSpPr>
            <p:cNvPr id="52267" name="Group 860"/>
            <p:cNvGrpSpPr>
              <a:grpSpLocks/>
            </p:cNvGrpSpPr>
            <p:nvPr/>
          </p:nvGrpSpPr>
          <p:grpSpPr bwMode="auto">
            <a:xfrm>
              <a:off x="7775575" y="1844675"/>
              <a:ext cx="1368425" cy="558800"/>
              <a:chOff x="0" y="0"/>
              <a:chExt cx="720" cy="352"/>
            </a:xfrm>
          </p:grpSpPr>
          <p:sp>
            <p:nvSpPr>
              <p:cNvPr id="52333" name="AutoShape 861"/>
              <p:cNvSpPr>
                <a:spLocks/>
              </p:cNvSpPr>
              <p:nvPr/>
            </p:nvSpPr>
            <p:spPr bwMode="auto">
              <a:xfrm>
                <a:off x="0" y="26"/>
                <a:ext cx="720" cy="315"/>
              </a:xfrm>
              <a:custGeom>
                <a:avLst/>
                <a:gdLst>
                  <a:gd name="T0" fmla="*/ 0 w 20879"/>
                  <a:gd name="T1" fmla="*/ 0 h 20683"/>
                  <a:gd name="T2" fmla="*/ 0 w 20879"/>
                  <a:gd name="T3" fmla="*/ 0 h 20683"/>
                  <a:gd name="T4" fmla="*/ 0 w 20879"/>
                  <a:gd name="T5" fmla="*/ 0 h 20683"/>
                  <a:gd name="T6" fmla="*/ 0 w 20879"/>
                  <a:gd name="T7" fmla="*/ 0 h 20683"/>
                  <a:gd name="T8" fmla="*/ 0 w 20879"/>
                  <a:gd name="T9" fmla="*/ 0 h 20683"/>
                  <a:gd name="T10" fmla="*/ 0 w 20879"/>
                  <a:gd name="T11" fmla="*/ 0 h 20683"/>
                  <a:gd name="T12" fmla="*/ 0 w 20879"/>
                  <a:gd name="T13" fmla="*/ 0 h 20683"/>
                  <a:gd name="T14" fmla="*/ 0 w 20879"/>
                  <a:gd name="T15" fmla="*/ 0 h 20683"/>
                  <a:gd name="T16" fmla="*/ 0 w 20879"/>
                  <a:gd name="T17" fmla="*/ 0 h 20683"/>
                  <a:gd name="T18" fmla="*/ 0 w 20879"/>
                  <a:gd name="T19" fmla="*/ 0 h 20683"/>
                  <a:gd name="T20" fmla="*/ 0 w 20879"/>
                  <a:gd name="T21" fmla="*/ 0 h 20683"/>
                  <a:gd name="T22" fmla="*/ 0 w 20879"/>
                  <a:gd name="T23" fmla="*/ 0 h 20683"/>
                  <a:gd name="T24" fmla="*/ 0 w 20879"/>
                  <a:gd name="T25" fmla="*/ 0 h 20683"/>
                  <a:gd name="T26" fmla="*/ 0 w 20879"/>
                  <a:gd name="T27" fmla="*/ 0 h 20683"/>
                  <a:gd name="T28" fmla="*/ 0 w 20879"/>
                  <a:gd name="T29" fmla="*/ 0 h 20683"/>
                  <a:gd name="T30" fmla="*/ 0 w 20879"/>
                  <a:gd name="T31" fmla="*/ 0 h 20683"/>
                  <a:gd name="T32" fmla="*/ 0 w 20879"/>
                  <a:gd name="T33" fmla="*/ 0 h 20683"/>
                  <a:gd name="T34" fmla="*/ 0 w 20879"/>
                  <a:gd name="T35" fmla="*/ 0 h 20683"/>
                  <a:gd name="T36" fmla="*/ 0 w 20879"/>
                  <a:gd name="T37" fmla="*/ 0 h 20683"/>
                  <a:gd name="T38" fmla="*/ 0 w 20879"/>
                  <a:gd name="T39" fmla="*/ 0 h 20683"/>
                  <a:gd name="T40" fmla="*/ 0 w 20879"/>
                  <a:gd name="T41" fmla="*/ 0 h 20683"/>
                  <a:gd name="T42" fmla="*/ 0 w 20879"/>
                  <a:gd name="T43" fmla="*/ 0 h 20683"/>
                  <a:gd name="T44" fmla="*/ 0 w 20879"/>
                  <a:gd name="T45" fmla="*/ 0 h 20683"/>
                  <a:gd name="T46" fmla="*/ 0 w 20879"/>
                  <a:gd name="T47" fmla="*/ 0 h 20683"/>
                  <a:gd name="T48" fmla="*/ 0 w 20879"/>
                  <a:gd name="T49" fmla="*/ 0 h 2068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0879"/>
                  <a:gd name="T76" fmla="*/ 0 h 20683"/>
                  <a:gd name="T77" fmla="*/ 20879 w 20879"/>
                  <a:gd name="T78" fmla="*/ 20683 h 2068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0879" h="20683">
                    <a:moveTo>
                      <a:pt x="1901" y="6809"/>
                    </a:moveTo>
                    <a:cubicBezTo>
                      <a:pt x="1658" y="4403"/>
                      <a:pt x="2907" y="2186"/>
                      <a:pt x="4691" y="1859"/>
                    </a:cubicBezTo>
                    <a:cubicBezTo>
                      <a:pt x="5414" y="1726"/>
                      <a:pt x="6149" y="1925"/>
                      <a:pt x="6778" y="2422"/>
                    </a:cubicBezTo>
                    <a:cubicBezTo>
                      <a:pt x="7445" y="726"/>
                      <a:pt x="9003" y="81"/>
                      <a:pt x="10259" y="982"/>
                    </a:cubicBezTo>
                    <a:cubicBezTo>
                      <a:pt x="10478" y="1140"/>
                      <a:pt x="10680" y="1340"/>
                      <a:pt x="10857" y="1575"/>
                    </a:cubicBezTo>
                    <a:cubicBezTo>
                      <a:pt x="11377" y="169"/>
                      <a:pt x="12642" y="-402"/>
                      <a:pt x="13683" y="299"/>
                    </a:cubicBezTo>
                    <a:cubicBezTo>
                      <a:pt x="13971" y="493"/>
                      <a:pt x="14222" y="774"/>
                      <a:pt x="14418" y="1120"/>
                    </a:cubicBezTo>
                    <a:cubicBezTo>
                      <a:pt x="15255" y="-210"/>
                      <a:pt x="16734" y="-374"/>
                      <a:pt x="17722" y="753"/>
                    </a:cubicBezTo>
                    <a:cubicBezTo>
                      <a:pt x="18137" y="1227"/>
                      <a:pt x="18417" y="1880"/>
                      <a:pt x="18513" y="2601"/>
                    </a:cubicBezTo>
                    <a:cubicBezTo>
                      <a:pt x="19885" y="3106"/>
                      <a:pt x="20694" y="5019"/>
                      <a:pt x="20321" y="6874"/>
                    </a:cubicBezTo>
                    <a:cubicBezTo>
                      <a:pt x="20289" y="7030"/>
                      <a:pt x="20250" y="7182"/>
                      <a:pt x="20203" y="7331"/>
                    </a:cubicBezTo>
                    <a:cubicBezTo>
                      <a:pt x="21303" y="9264"/>
                      <a:pt x="21034" y="12033"/>
                      <a:pt x="19601" y="13518"/>
                    </a:cubicBezTo>
                    <a:cubicBezTo>
                      <a:pt x="19155" y="13980"/>
                      <a:pt x="18629" y="14279"/>
                      <a:pt x="18072" y="14386"/>
                    </a:cubicBezTo>
                    <a:cubicBezTo>
                      <a:pt x="18060" y="16465"/>
                      <a:pt x="16800" y="18137"/>
                      <a:pt x="15258" y="18121"/>
                    </a:cubicBezTo>
                    <a:cubicBezTo>
                      <a:pt x="14743" y="18115"/>
                      <a:pt x="14238" y="17917"/>
                      <a:pt x="13801" y="17550"/>
                    </a:cubicBezTo>
                    <a:cubicBezTo>
                      <a:pt x="13280" y="19881"/>
                      <a:pt x="11460" y="21198"/>
                      <a:pt x="9738" y="20492"/>
                    </a:cubicBezTo>
                    <a:cubicBezTo>
                      <a:pt x="9016" y="20196"/>
                      <a:pt x="8392" y="19571"/>
                      <a:pt x="7973" y="18722"/>
                    </a:cubicBezTo>
                    <a:cubicBezTo>
                      <a:pt x="6209" y="20158"/>
                      <a:pt x="3920" y="19386"/>
                      <a:pt x="2859" y="16998"/>
                    </a:cubicBezTo>
                    <a:cubicBezTo>
                      <a:pt x="2846" y="16968"/>
                      <a:pt x="2833" y="16937"/>
                      <a:pt x="2820" y="16907"/>
                    </a:cubicBezTo>
                    <a:cubicBezTo>
                      <a:pt x="1666" y="17089"/>
                      <a:pt x="620" y="15978"/>
                      <a:pt x="485" y="14424"/>
                    </a:cubicBezTo>
                    <a:cubicBezTo>
                      <a:pt x="412" y="13596"/>
                      <a:pt x="615" y="12767"/>
                      <a:pt x="1038" y="12159"/>
                    </a:cubicBezTo>
                    <a:cubicBezTo>
                      <a:pt x="39" y="11365"/>
                      <a:pt x="-297" y="9622"/>
                      <a:pt x="288" y="8266"/>
                    </a:cubicBezTo>
                    <a:cubicBezTo>
                      <a:pt x="626" y="7484"/>
                      <a:pt x="1218" y="6967"/>
                      <a:pt x="1883" y="6874"/>
                    </a:cubicBezTo>
                    <a:lnTo>
                      <a:pt x="1901" y="6809"/>
                    </a:lnTo>
                    <a:close/>
                    <a:moveTo>
                      <a:pt x="1901" y="6809"/>
                    </a:moveTo>
                  </a:path>
                </a:pathLst>
              </a:custGeom>
              <a:solidFill>
                <a:srgbClr val="4F81BD"/>
              </a:solidFill>
              <a:ln w="25400">
                <a:solidFill>
                  <a:srgbClr val="395E89"/>
                </a:solidFill>
                <a:round/>
                <a:headEnd/>
                <a:tailEnd/>
              </a:ln>
            </p:spPr>
            <p:txBody>
              <a:bodyPr lIns="0" tIns="0" rIns="0" bIns="0"/>
              <a:lstStyle/>
              <a:p>
                <a:endParaRPr lang="zh-TW" altLang="en-US"/>
              </a:p>
            </p:txBody>
          </p:sp>
          <p:sp>
            <p:nvSpPr>
              <p:cNvPr id="52334" name="AutoShape 862"/>
              <p:cNvSpPr>
                <a:spLocks/>
              </p:cNvSpPr>
              <p:nvPr/>
            </p:nvSpPr>
            <p:spPr bwMode="auto">
              <a:xfrm>
                <a:off x="36" y="42"/>
                <a:ext cx="661" cy="26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1600"/>
                  <a:gd name="T67" fmla="*/ 0 h 21600"/>
                  <a:gd name="T68" fmla="*/ 21600 w 21600"/>
                  <a:gd name="T69" fmla="*/ 21600 h 2160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1600" h="21600">
                    <a:moveTo>
                      <a:pt x="1380" y="14010"/>
                    </a:moveTo>
                    <a:cubicBezTo>
                      <a:pt x="899" y="14066"/>
                      <a:pt x="417" y="13902"/>
                      <a:pt x="0" y="13542"/>
                    </a:cubicBezTo>
                    <a:moveTo>
                      <a:pt x="2598" y="19137"/>
                    </a:moveTo>
                    <a:cubicBezTo>
                      <a:pt x="2405" y="19250"/>
                      <a:pt x="2202" y="19325"/>
                      <a:pt x="1994" y="19361"/>
                    </a:cubicBezTo>
                    <a:moveTo>
                      <a:pt x="7802" y="21600"/>
                    </a:moveTo>
                    <a:cubicBezTo>
                      <a:pt x="7657" y="21279"/>
                      <a:pt x="7535" y="20936"/>
                      <a:pt x="7438" y="20577"/>
                    </a:cubicBezTo>
                    <a:moveTo>
                      <a:pt x="14532" y="19050"/>
                    </a:moveTo>
                    <a:cubicBezTo>
                      <a:pt x="14510" y="19430"/>
                      <a:pt x="14462" y="19806"/>
                      <a:pt x="14386" y="20172"/>
                    </a:cubicBezTo>
                    <a:moveTo>
                      <a:pt x="17421" y="12116"/>
                    </a:moveTo>
                    <a:cubicBezTo>
                      <a:pt x="18513" y="12896"/>
                      <a:pt x="19202" y="14528"/>
                      <a:pt x="19193" y="16310"/>
                    </a:cubicBezTo>
                    <a:moveTo>
                      <a:pt x="21600" y="7649"/>
                    </a:moveTo>
                    <a:cubicBezTo>
                      <a:pt x="21423" y="8256"/>
                      <a:pt x="21153" y="8794"/>
                      <a:pt x="20811" y="9222"/>
                    </a:cubicBezTo>
                    <a:moveTo>
                      <a:pt x="19707" y="1814"/>
                    </a:moveTo>
                    <a:cubicBezTo>
                      <a:pt x="19737" y="2059"/>
                      <a:pt x="19751" y="2307"/>
                      <a:pt x="19749" y="2556"/>
                    </a:cubicBezTo>
                    <a:moveTo>
                      <a:pt x="14668" y="947"/>
                    </a:moveTo>
                    <a:cubicBezTo>
                      <a:pt x="14771" y="605"/>
                      <a:pt x="14907" y="286"/>
                      <a:pt x="15073" y="0"/>
                    </a:cubicBezTo>
                    <a:moveTo>
                      <a:pt x="10888" y="1399"/>
                    </a:moveTo>
                    <a:cubicBezTo>
                      <a:pt x="10930" y="1115"/>
                      <a:pt x="10996" y="841"/>
                      <a:pt x="11084" y="582"/>
                    </a:cubicBezTo>
                    <a:moveTo>
                      <a:pt x="6452" y="1676"/>
                    </a:moveTo>
                    <a:cubicBezTo>
                      <a:pt x="6709" y="1897"/>
                      <a:pt x="6947" y="2163"/>
                      <a:pt x="7160" y="2469"/>
                    </a:cubicBezTo>
                    <a:moveTo>
                      <a:pt x="1072" y="7905"/>
                    </a:moveTo>
                    <a:cubicBezTo>
                      <a:pt x="1016" y="7632"/>
                      <a:pt x="974" y="7353"/>
                      <a:pt x="948" y="7071"/>
                    </a:cubicBezTo>
                  </a:path>
                </a:pathLst>
              </a:custGeom>
              <a:noFill/>
              <a:ln w="25400">
                <a:solidFill>
                  <a:srgbClr val="395E89"/>
                </a:solidFill>
                <a:round/>
                <a:headEnd/>
                <a:tailEnd/>
              </a:ln>
            </p:spPr>
            <p:txBody>
              <a:bodyPr lIns="0" tIns="0" rIns="0" bIns="0"/>
              <a:lstStyle/>
              <a:p>
                <a:endParaRPr lang="zh-TW" altLang="en-US"/>
              </a:p>
            </p:txBody>
          </p:sp>
          <p:sp>
            <p:nvSpPr>
              <p:cNvPr id="52335" name="Rectangle 863"/>
              <p:cNvSpPr>
                <a:spLocks/>
              </p:cNvSpPr>
              <p:nvPr/>
            </p:nvSpPr>
            <p:spPr bwMode="auto">
              <a:xfrm>
                <a:off x="99" y="0"/>
                <a:ext cx="472" cy="352"/>
              </a:xfrm>
              <a:prstGeom prst="rect">
                <a:avLst/>
              </a:prstGeom>
              <a:noFill/>
              <a:ln w="12700">
                <a:noFill/>
                <a:miter lim="800000"/>
                <a:headEnd/>
                <a:tailEnd/>
              </a:ln>
            </p:spPr>
            <p:txBody>
              <a:bodyPr lIns="38100" tIns="38100" rIns="78740" bIns="38100" anchor="ctr"/>
              <a:lstStyle/>
              <a:p>
                <a:pPr marL="1588" algn="ctr"/>
                <a:r>
                  <a:rPr kumimoji="0" lang="en-US" altLang="zh-TW" sz="1600">
                    <a:solidFill>
                      <a:srgbClr val="FFFFFF"/>
                    </a:solidFill>
                    <a:latin typeface="Tahoma" pitchFamily="34" charset="0"/>
                    <a:cs typeface="Tahoma" pitchFamily="34" charset="0"/>
                    <a:sym typeface="Tahoma" pitchFamily="34" charset="0"/>
                  </a:rPr>
                  <a:t>CA*Net</a:t>
                </a:r>
              </a:p>
            </p:txBody>
          </p:sp>
        </p:grpSp>
        <p:cxnSp>
          <p:nvCxnSpPr>
            <p:cNvPr id="74855" name="AutoShape 864"/>
            <p:cNvCxnSpPr>
              <a:cxnSpLocks noChangeShapeType="1"/>
            </p:cNvCxnSpPr>
            <p:nvPr/>
          </p:nvCxnSpPr>
          <p:spPr bwMode="auto">
            <a:xfrm flipV="1">
              <a:off x="5364342" y="1125364"/>
              <a:ext cx="2159805" cy="1656717"/>
            </a:xfrm>
            <a:prstGeom prst="straightConnector1">
              <a:avLst/>
            </a:prstGeom>
            <a:noFill/>
            <a:ln w="38100">
              <a:solidFill>
                <a:srgbClr val="00B050"/>
              </a:solidFill>
              <a:round/>
              <a:headEnd/>
              <a:tailEnd/>
            </a:ln>
            <a:effectLst>
              <a:outerShdw dist="23000" dir="5400000" algn="ctr" rotWithShape="0">
                <a:schemeClr val="bg2">
                  <a:alpha val="34998"/>
                </a:schemeClr>
              </a:outerShdw>
            </a:effectLst>
          </p:spPr>
        </p:cxnSp>
        <p:sp>
          <p:nvSpPr>
            <p:cNvPr id="52329" name="Rectangle 865"/>
            <p:cNvSpPr>
              <a:spLocks/>
            </p:cNvSpPr>
            <p:nvPr/>
          </p:nvSpPr>
          <p:spPr bwMode="auto">
            <a:xfrm>
              <a:off x="6804025" y="1901491"/>
              <a:ext cx="533573" cy="225290"/>
            </a:xfrm>
            <a:prstGeom prst="rect">
              <a:avLst/>
            </a:prstGeom>
            <a:noFill/>
            <a:ln w="12700">
              <a:noFill/>
              <a:miter lim="800000"/>
              <a:headEnd/>
              <a:tailEnd/>
            </a:ln>
          </p:spPr>
          <p:txBody>
            <a:bodyPr lIns="0" tIns="0" rIns="40639" bIns="0">
              <a:spAutoFit/>
            </a:bodyPr>
            <a:lstStyle/>
            <a:p>
              <a:pPr marL="39688"/>
              <a:r>
                <a:rPr kumimoji="0" lang="en-US" altLang="zh-TW" sz="1400" b="1">
                  <a:solidFill>
                    <a:srgbClr val="000080"/>
                  </a:solidFill>
                  <a:latin typeface="Tahoma" pitchFamily="34" charset="0"/>
                  <a:cs typeface="Tahoma" pitchFamily="34" charset="0"/>
                  <a:sym typeface="Tahoma" pitchFamily="34" charset="0"/>
                </a:rPr>
                <a:t>GE</a:t>
              </a:r>
            </a:p>
          </p:txBody>
        </p:sp>
        <p:grpSp>
          <p:nvGrpSpPr>
            <p:cNvPr id="52268" name="Group 202"/>
            <p:cNvGrpSpPr>
              <a:grpSpLocks/>
            </p:cNvGrpSpPr>
            <p:nvPr/>
          </p:nvGrpSpPr>
          <p:grpSpPr bwMode="auto">
            <a:xfrm>
              <a:off x="5076825" y="4005263"/>
              <a:ext cx="930275" cy="444500"/>
              <a:chOff x="0" y="0"/>
              <a:chExt cx="450" cy="280"/>
            </a:xfrm>
          </p:grpSpPr>
          <p:sp>
            <p:nvSpPr>
              <p:cNvPr id="52331" name="AutoShape 203"/>
              <p:cNvSpPr>
                <a:spLocks/>
              </p:cNvSpPr>
              <p:nvPr/>
            </p:nvSpPr>
            <p:spPr bwMode="auto">
              <a:xfrm>
                <a:off x="0" y="9"/>
                <a:ext cx="450" cy="261"/>
              </a:xfrm>
              <a:prstGeom prst="roundRect">
                <a:avLst>
                  <a:gd name="adj" fmla="val 16667"/>
                </a:avLst>
              </a:prstGeom>
              <a:solidFill>
                <a:srgbClr val="000000"/>
              </a:solidFill>
              <a:ln w="25400">
                <a:solidFill>
                  <a:schemeClr val="tx1"/>
                </a:solidFill>
                <a:round/>
                <a:headEnd/>
                <a:tailEnd/>
              </a:ln>
            </p:spPr>
            <p:txBody>
              <a:bodyPr lIns="0" tIns="0" rIns="0" bIns="0"/>
              <a:lstStyle/>
              <a:p>
                <a:endParaRPr lang="zh-TW" altLang="en-US"/>
              </a:p>
            </p:txBody>
          </p:sp>
          <p:sp>
            <p:nvSpPr>
              <p:cNvPr id="52332" name="Rectangle 204"/>
              <p:cNvSpPr>
                <a:spLocks/>
              </p:cNvSpPr>
              <p:nvPr/>
            </p:nvSpPr>
            <p:spPr bwMode="auto">
              <a:xfrm>
                <a:off x="13" y="0"/>
                <a:ext cx="424" cy="280"/>
              </a:xfrm>
              <a:prstGeom prst="rect">
                <a:avLst/>
              </a:prstGeom>
              <a:noFill/>
              <a:ln w="12700">
                <a:noFill/>
                <a:miter lim="800000"/>
                <a:headEnd/>
                <a:tailEnd/>
              </a:ln>
            </p:spPr>
            <p:txBody>
              <a:bodyPr lIns="38100" tIns="38100" rIns="78740" bIns="38100" anchor="ctr"/>
              <a:lstStyle/>
              <a:p>
                <a:pPr marL="1588" algn="ctr"/>
                <a:r>
                  <a:rPr kumimoji="0" lang="en-US" altLang="zh-TW" sz="2400">
                    <a:solidFill>
                      <a:srgbClr val="FFFFFF"/>
                    </a:solidFill>
                    <a:latin typeface="Tahoma" pitchFamily="34" charset="0"/>
                    <a:cs typeface="Tahoma" pitchFamily="34" charset="0"/>
                    <a:sym typeface="Tahoma" pitchFamily="34" charset="0"/>
                  </a:rPr>
                  <a:t>NL</a:t>
                </a:r>
              </a:p>
            </p:txBody>
          </p:sp>
        </p:grpSp>
      </p:grpSp>
      <p:sp>
        <p:nvSpPr>
          <p:cNvPr id="52228" name="AutoShape 839"/>
          <p:cNvSpPr>
            <a:spLocks/>
          </p:cNvSpPr>
          <p:nvPr/>
        </p:nvSpPr>
        <p:spPr bwMode="auto">
          <a:xfrm>
            <a:off x="4932363" y="5876925"/>
            <a:ext cx="863600" cy="315913"/>
          </a:xfrm>
          <a:custGeom>
            <a:avLst/>
            <a:gdLst>
              <a:gd name="T0" fmla="*/ 0 w 20879"/>
              <a:gd name="T1" fmla="*/ 0 h 20683"/>
              <a:gd name="T2" fmla="*/ 0 w 20879"/>
              <a:gd name="T3" fmla="*/ 0 h 20683"/>
              <a:gd name="T4" fmla="*/ 0 w 20879"/>
              <a:gd name="T5" fmla="*/ 0 h 20683"/>
              <a:gd name="T6" fmla="*/ 0 w 20879"/>
              <a:gd name="T7" fmla="*/ 0 h 20683"/>
              <a:gd name="T8" fmla="*/ 0 w 20879"/>
              <a:gd name="T9" fmla="*/ 0 h 20683"/>
              <a:gd name="T10" fmla="*/ 0 w 20879"/>
              <a:gd name="T11" fmla="*/ 0 h 20683"/>
              <a:gd name="T12" fmla="*/ 0 w 20879"/>
              <a:gd name="T13" fmla="*/ 0 h 20683"/>
              <a:gd name="T14" fmla="*/ 0 w 20879"/>
              <a:gd name="T15" fmla="*/ 0 h 20683"/>
              <a:gd name="T16" fmla="*/ 0 w 20879"/>
              <a:gd name="T17" fmla="*/ 0 h 20683"/>
              <a:gd name="T18" fmla="*/ 0 w 20879"/>
              <a:gd name="T19" fmla="*/ 0 h 20683"/>
              <a:gd name="T20" fmla="*/ 0 w 20879"/>
              <a:gd name="T21" fmla="*/ 0 h 20683"/>
              <a:gd name="T22" fmla="*/ 0 w 20879"/>
              <a:gd name="T23" fmla="*/ 0 h 20683"/>
              <a:gd name="T24" fmla="*/ 0 w 20879"/>
              <a:gd name="T25" fmla="*/ 0 h 20683"/>
              <a:gd name="T26" fmla="*/ 0 w 20879"/>
              <a:gd name="T27" fmla="*/ 0 h 20683"/>
              <a:gd name="T28" fmla="*/ 0 w 20879"/>
              <a:gd name="T29" fmla="*/ 0 h 20683"/>
              <a:gd name="T30" fmla="*/ 0 w 20879"/>
              <a:gd name="T31" fmla="*/ 0 h 20683"/>
              <a:gd name="T32" fmla="*/ 0 w 20879"/>
              <a:gd name="T33" fmla="*/ 0 h 20683"/>
              <a:gd name="T34" fmla="*/ 0 w 20879"/>
              <a:gd name="T35" fmla="*/ 0 h 20683"/>
              <a:gd name="T36" fmla="*/ 0 w 20879"/>
              <a:gd name="T37" fmla="*/ 0 h 20683"/>
              <a:gd name="T38" fmla="*/ 0 w 20879"/>
              <a:gd name="T39" fmla="*/ 0 h 20683"/>
              <a:gd name="T40" fmla="*/ 0 w 20879"/>
              <a:gd name="T41" fmla="*/ 0 h 20683"/>
              <a:gd name="T42" fmla="*/ 0 w 20879"/>
              <a:gd name="T43" fmla="*/ 0 h 20683"/>
              <a:gd name="T44" fmla="*/ 0 w 20879"/>
              <a:gd name="T45" fmla="*/ 0 h 20683"/>
              <a:gd name="T46" fmla="*/ 0 w 20879"/>
              <a:gd name="T47" fmla="*/ 0 h 20683"/>
              <a:gd name="T48" fmla="*/ 0 w 20879"/>
              <a:gd name="T49" fmla="*/ 0 h 2068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0879"/>
              <a:gd name="T76" fmla="*/ 0 h 20683"/>
              <a:gd name="T77" fmla="*/ 20879 w 20879"/>
              <a:gd name="T78" fmla="*/ 20683 h 2068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0879" h="20683">
                <a:moveTo>
                  <a:pt x="1901" y="6809"/>
                </a:moveTo>
                <a:cubicBezTo>
                  <a:pt x="1658" y="4403"/>
                  <a:pt x="2907" y="2186"/>
                  <a:pt x="4691" y="1859"/>
                </a:cubicBezTo>
                <a:cubicBezTo>
                  <a:pt x="5414" y="1726"/>
                  <a:pt x="6149" y="1925"/>
                  <a:pt x="6778" y="2422"/>
                </a:cubicBezTo>
                <a:cubicBezTo>
                  <a:pt x="7445" y="726"/>
                  <a:pt x="9003" y="81"/>
                  <a:pt x="10259" y="982"/>
                </a:cubicBezTo>
                <a:cubicBezTo>
                  <a:pt x="10478" y="1140"/>
                  <a:pt x="10680" y="1340"/>
                  <a:pt x="10857" y="1575"/>
                </a:cubicBezTo>
                <a:cubicBezTo>
                  <a:pt x="11377" y="169"/>
                  <a:pt x="12642" y="-402"/>
                  <a:pt x="13683" y="299"/>
                </a:cubicBezTo>
                <a:cubicBezTo>
                  <a:pt x="13971" y="493"/>
                  <a:pt x="14222" y="774"/>
                  <a:pt x="14418" y="1120"/>
                </a:cubicBezTo>
                <a:cubicBezTo>
                  <a:pt x="15255" y="-210"/>
                  <a:pt x="16734" y="-374"/>
                  <a:pt x="17722" y="753"/>
                </a:cubicBezTo>
                <a:cubicBezTo>
                  <a:pt x="18137" y="1227"/>
                  <a:pt x="18417" y="1880"/>
                  <a:pt x="18513" y="2601"/>
                </a:cubicBezTo>
                <a:cubicBezTo>
                  <a:pt x="19885" y="3106"/>
                  <a:pt x="20694" y="5019"/>
                  <a:pt x="20321" y="6874"/>
                </a:cubicBezTo>
                <a:cubicBezTo>
                  <a:pt x="20289" y="7030"/>
                  <a:pt x="20250" y="7182"/>
                  <a:pt x="20203" y="7331"/>
                </a:cubicBezTo>
                <a:cubicBezTo>
                  <a:pt x="21303" y="9264"/>
                  <a:pt x="21034" y="12033"/>
                  <a:pt x="19601" y="13518"/>
                </a:cubicBezTo>
                <a:cubicBezTo>
                  <a:pt x="19155" y="13980"/>
                  <a:pt x="18629" y="14279"/>
                  <a:pt x="18072" y="14386"/>
                </a:cubicBezTo>
                <a:cubicBezTo>
                  <a:pt x="18060" y="16465"/>
                  <a:pt x="16800" y="18137"/>
                  <a:pt x="15258" y="18121"/>
                </a:cubicBezTo>
                <a:cubicBezTo>
                  <a:pt x="14743" y="18115"/>
                  <a:pt x="14238" y="17917"/>
                  <a:pt x="13801" y="17550"/>
                </a:cubicBezTo>
                <a:cubicBezTo>
                  <a:pt x="13280" y="19881"/>
                  <a:pt x="11460" y="21198"/>
                  <a:pt x="9738" y="20492"/>
                </a:cubicBezTo>
                <a:cubicBezTo>
                  <a:pt x="9016" y="20196"/>
                  <a:pt x="8392" y="19571"/>
                  <a:pt x="7973" y="18722"/>
                </a:cubicBezTo>
                <a:cubicBezTo>
                  <a:pt x="6209" y="20158"/>
                  <a:pt x="3920" y="19386"/>
                  <a:pt x="2859" y="16998"/>
                </a:cubicBezTo>
                <a:cubicBezTo>
                  <a:pt x="2846" y="16968"/>
                  <a:pt x="2833" y="16937"/>
                  <a:pt x="2820" y="16907"/>
                </a:cubicBezTo>
                <a:cubicBezTo>
                  <a:pt x="1666" y="17089"/>
                  <a:pt x="620" y="15978"/>
                  <a:pt x="485" y="14424"/>
                </a:cubicBezTo>
                <a:cubicBezTo>
                  <a:pt x="412" y="13596"/>
                  <a:pt x="615" y="12767"/>
                  <a:pt x="1038" y="12159"/>
                </a:cubicBezTo>
                <a:cubicBezTo>
                  <a:pt x="39" y="11365"/>
                  <a:pt x="-297" y="9622"/>
                  <a:pt x="288" y="8266"/>
                </a:cubicBezTo>
                <a:cubicBezTo>
                  <a:pt x="626" y="7484"/>
                  <a:pt x="1218" y="6967"/>
                  <a:pt x="1883" y="6874"/>
                </a:cubicBezTo>
                <a:lnTo>
                  <a:pt x="1901" y="6809"/>
                </a:lnTo>
                <a:close/>
                <a:moveTo>
                  <a:pt x="1901" y="6809"/>
                </a:moveTo>
              </a:path>
            </a:pathLst>
          </a:custGeom>
          <a:solidFill>
            <a:srgbClr val="4F81BD"/>
          </a:solidFill>
          <a:ln w="25400">
            <a:solidFill>
              <a:srgbClr val="395E89"/>
            </a:solidFill>
            <a:round/>
            <a:headEnd/>
            <a:tailEnd/>
          </a:ln>
        </p:spPr>
        <p:txBody>
          <a:bodyPr lIns="0" tIns="0" rIns="0" bIns="0"/>
          <a:lstStyle/>
          <a:p>
            <a:endParaRPr lang="zh-TW" altLang="en-US"/>
          </a:p>
        </p:txBody>
      </p:sp>
      <p:sp>
        <p:nvSpPr>
          <p:cNvPr id="52229" name="Rectangle 841"/>
          <p:cNvSpPr>
            <a:spLocks/>
          </p:cNvSpPr>
          <p:nvPr/>
        </p:nvSpPr>
        <p:spPr bwMode="auto">
          <a:xfrm>
            <a:off x="5003800" y="5876925"/>
            <a:ext cx="792163" cy="360363"/>
          </a:xfrm>
          <a:prstGeom prst="rect">
            <a:avLst/>
          </a:prstGeom>
          <a:noFill/>
          <a:ln w="12700">
            <a:noFill/>
            <a:miter lim="800000"/>
            <a:headEnd/>
            <a:tailEnd/>
          </a:ln>
        </p:spPr>
        <p:txBody>
          <a:bodyPr lIns="38100" tIns="38100" rIns="78740" bIns="38100" anchor="ctr"/>
          <a:lstStyle/>
          <a:p>
            <a:pPr marL="1588" algn="ctr"/>
            <a:r>
              <a:rPr kumimoji="0" lang="en-US" altLang="zh-TW" sz="1600" b="1">
                <a:solidFill>
                  <a:srgbClr val="FF0000"/>
                </a:solidFill>
                <a:latin typeface="Tahoma" pitchFamily="34" charset="0"/>
                <a:cs typeface="Tahoma" pitchFamily="34" charset="0"/>
                <a:sym typeface="Tahoma" pitchFamily="34" charset="0"/>
              </a:rPr>
              <a:t>APAN-JP</a:t>
            </a:r>
          </a:p>
        </p:txBody>
      </p:sp>
      <p:sp>
        <p:nvSpPr>
          <p:cNvPr id="218" name="Line 221"/>
          <p:cNvSpPr>
            <a:spLocks noChangeShapeType="1"/>
          </p:cNvSpPr>
          <p:nvPr/>
        </p:nvSpPr>
        <p:spPr bwMode="auto">
          <a:xfrm>
            <a:off x="5148263" y="5661025"/>
            <a:ext cx="144462" cy="215900"/>
          </a:xfrm>
          <a:prstGeom prst="line">
            <a:avLst/>
          </a:prstGeom>
          <a:noFill/>
          <a:ln w="38100">
            <a:solidFill>
              <a:srgbClr val="00B050"/>
            </a:solidFill>
            <a:round/>
            <a:headEnd/>
            <a:tailEnd/>
          </a:ln>
          <a:effectLst>
            <a:outerShdw dist="23000" dir="5400000" algn="ctr" rotWithShape="0">
              <a:schemeClr val="bg2">
                <a:alpha val="34998"/>
              </a:schemeClr>
            </a:outerShdw>
          </a:effectLst>
        </p:spPr>
        <p:txBody>
          <a:bodyPr lIns="0" tIns="0" rIns="0" bIns="0"/>
          <a:lstStyle/>
          <a:p>
            <a:pPr>
              <a:defRPr/>
            </a:pPr>
            <a:endParaRPr lang="zh-TW" altLang="en-US"/>
          </a:p>
        </p:txBody>
      </p:sp>
      <p:sp>
        <p:nvSpPr>
          <p:cNvPr id="52231" name="矩形 218"/>
          <p:cNvSpPr>
            <a:spLocks noChangeArrowheads="1"/>
          </p:cNvSpPr>
          <p:nvPr/>
        </p:nvSpPr>
        <p:spPr bwMode="auto">
          <a:xfrm>
            <a:off x="4859338" y="5600700"/>
            <a:ext cx="584200" cy="276225"/>
          </a:xfrm>
          <a:prstGeom prst="rect">
            <a:avLst/>
          </a:prstGeom>
          <a:noFill/>
          <a:ln w="9525">
            <a:noFill/>
            <a:miter lim="800000"/>
            <a:headEnd/>
            <a:tailEnd/>
          </a:ln>
        </p:spPr>
        <p:txBody>
          <a:bodyPr wrap="none">
            <a:spAutoFit/>
          </a:bodyPr>
          <a:lstStyle/>
          <a:p>
            <a:pPr marL="39688"/>
            <a:r>
              <a:rPr kumimoji="0" lang="en-US" altLang="zh-TW" sz="1200" b="1">
                <a:solidFill>
                  <a:srgbClr val="000080"/>
                </a:solidFill>
                <a:latin typeface="Tahoma" pitchFamily="34" charset="0"/>
                <a:cs typeface="Tahoma" pitchFamily="34" charset="0"/>
                <a:sym typeface="Tahoma" pitchFamily="34" charset="0"/>
              </a:rPr>
              <a:t>2.5G</a:t>
            </a:r>
          </a:p>
        </p:txBody>
      </p:sp>
    </p:spTree>
    <p:extLst>
      <p:ext uri="{BB962C8B-B14F-4D97-AF65-F5344CB8AC3E}">
        <p14:creationId xmlns:p14="http://schemas.microsoft.com/office/powerpoint/2010/main" val="4205725693"/>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8" name="圖片 3" descr="2014 calender_asgc.jpg"/>
          <p:cNvPicPr>
            <a:picLocks noChangeAspect="1"/>
          </p:cNvPicPr>
          <p:nvPr/>
        </p:nvPicPr>
        <p:blipFill>
          <a:blip r:embed="rId2" cstate="print"/>
          <a:srcRect/>
          <a:stretch>
            <a:fillRect/>
          </a:stretch>
        </p:blipFill>
        <p:spPr bwMode="auto">
          <a:xfrm>
            <a:off x="0" y="1143000"/>
            <a:ext cx="9144000" cy="5715000"/>
          </a:xfrm>
          <a:prstGeom prst="rect">
            <a:avLst/>
          </a:prstGeom>
          <a:noFill/>
          <a:ln w="9525">
            <a:noFill/>
            <a:miter lim="800000"/>
            <a:headEnd/>
            <a:tailEnd/>
          </a:ln>
        </p:spPr>
      </p:pic>
      <p:sp>
        <p:nvSpPr>
          <p:cNvPr id="65539" name="標題 4"/>
          <p:cNvSpPr>
            <a:spLocks noGrp="1"/>
          </p:cNvSpPr>
          <p:nvPr>
            <p:ph type="title"/>
          </p:nvPr>
        </p:nvSpPr>
        <p:spPr>
          <a:xfrm>
            <a:off x="250825" y="0"/>
            <a:ext cx="8642350" cy="1125538"/>
          </a:xfrm>
        </p:spPr>
        <p:txBody>
          <a:bodyPr/>
          <a:lstStyle/>
          <a:p>
            <a:pPr algn="ctr"/>
            <a:r>
              <a:rPr lang="en-US" altLang="zh-TW" smtClean="0"/>
              <a:t>Global Science Achievement</a:t>
            </a:r>
            <a:br>
              <a:rPr lang="en-US" altLang="zh-TW" smtClean="0"/>
            </a:br>
            <a:r>
              <a:rPr lang="en-US" altLang="zh-TW" sz="3200" smtClean="0"/>
              <a:t>Accelerator, Detector &amp; Grid</a:t>
            </a:r>
            <a:endParaRPr lang="zh-TW" altLang="en-US" sz="3200" smtClean="0"/>
          </a:p>
        </p:txBody>
      </p:sp>
    </p:spTree>
    <p:extLst>
      <p:ext uri="{BB962C8B-B14F-4D97-AF65-F5344CB8AC3E}">
        <p14:creationId xmlns:p14="http://schemas.microsoft.com/office/powerpoint/2010/main" val="2386610258"/>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 name="Freeform 167"/>
          <p:cNvSpPr/>
          <p:nvPr/>
        </p:nvSpPr>
        <p:spPr bwMode="auto">
          <a:xfrm>
            <a:off x="5616575" y="1733550"/>
            <a:ext cx="377825" cy="511175"/>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18 w 15260119"/>
              <a:gd name="connsiteY0" fmla="*/ 0 h 407174"/>
              <a:gd name="connsiteX1" fmla="*/ 15260119 w 15260119"/>
              <a:gd name="connsiteY1" fmla="*/ 271500 h 407174"/>
              <a:gd name="connsiteX0" fmla="*/ 0 w 15260101"/>
              <a:gd name="connsiteY0" fmla="*/ 25008 h 296508"/>
              <a:gd name="connsiteX1" fmla="*/ 15260101 w 15260101"/>
              <a:gd name="connsiteY1" fmla="*/ 296508 h 296508"/>
              <a:gd name="connsiteX0" fmla="*/ 0 w 16388683"/>
              <a:gd name="connsiteY0" fmla="*/ 28463 h 271747"/>
              <a:gd name="connsiteX1" fmla="*/ 16388683 w 16388683"/>
              <a:gd name="connsiteY1" fmla="*/ 271747 h 271747"/>
              <a:gd name="connsiteX0" fmla="*/ 0 w 16529959"/>
              <a:gd name="connsiteY0" fmla="*/ 25287 h 294261"/>
              <a:gd name="connsiteX1" fmla="*/ 16529959 w 16529959"/>
              <a:gd name="connsiteY1" fmla="*/ 294261 h 294261"/>
              <a:gd name="connsiteX0" fmla="*/ 0 w 16529959"/>
              <a:gd name="connsiteY0" fmla="*/ 18125 h 287099"/>
              <a:gd name="connsiteX1" fmla="*/ 16529959 w 16529959"/>
              <a:gd name="connsiteY1" fmla="*/ 287099 h 287099"/>
              <a:gd name="connsiteX0" fmla="*/ 0 w 17059733"/>
              <a:gd name="connsiteY0" fmla="*/ 19932 h 271390"/>
              <a:gd name="connsiteX1" fmla="*/ 17059733 w 17059733"/>
              <a:gd name="connsiteY1" fmla="*/ 271390 h 271390"/>
              <a:gd name="connsiteX0" fmla="*/ 0 w 17306961"/>
              <a:gd name="connsiteY0" fmla="*/ 10498 h 411424"/>
              <a:gd name="connsiteX1" fmla="*/ 17306961 w 17306961"/>
              <a:gd name="connsiteY1" fmla="*/ 411424 h 411424"/>
              <a:gd name="connsiteX0" fmla="*/ 0 w 12997004"/>
              <a:gd name="connsiteY0" fmla="*/ 10498 h 411424"/>
              <a:gd name="connsiteX1" fmla="*/ 12997004 w 12997004"/>
              <a:gd name="connsiteY1" fmla="*/ 411424 h 411424"/>
              <a:gd name="connsiteX0" fmla="*/ 0 w 12997004"/>
              <a:gd name="connsiteY0" fmla="*/ 0 h 400926"/>
              <a:gd name="connsiteX1" fmla="*/ 12997004 w 12997004"/>
              <a:gd name="connsiteY1" fmla="*/ 400926 h 400926"/>
              <a:gd name="connsiteX0" fmla="*/ 0 w 6334705"/>
              <a:gd name="connsiteY0" fmla="*/ 0 h 383289"/>
              <a:gd name="connsiteX1" fmla="*/ 4245354 w 6334705"/>
              <a:gd name="connsiteY1" fmla="*/ 383289 h 383289"/>
              <a:gd name="connsiteX0" fmla="*/ 0 w 8835060"/>
              <a:gd name="connsiteY0" fmla="*/ 0 h 383289"/>
              <a:gd name="connsiteX1" fmla="*/ 4245354 w 8835060"/>
              <a:gd name="connsiteY1" fmla="*/ 383289 h 383289"/>
              <a:gd name="connsiteX0" fmla="*/ 0 w 10367709"/>
              <a:gd name="connsiteY0" fmla="*/ 106 h 383395"/>
              <a:gd name="connsiteX1" fmla="*/ 4245354 w 10367709"/>
              <a:gd name="connsiteY1" fmla="*/ 383395 h 383395"/>
              <a:gd name="connsiteX0" fmla="*/ 0 w 10147038"/>
              <a:gd name="connsiteY0" fmla="*/ 111 h 370802"/>
              <a:gd name="connsiteX1" fmla="*/ 3783876 w 10147038"/>
              <a:gd name="connsiteY1" fmla="*/ 370802 h 370802"/>
              <a:gd name="connsiteX0" fmla="*/ 0 w 6803707"/>
              <a:gd name="connsiteY0" fmla="*/ 0 h 370691"/>
              <a:gd name="connsiteX1" fmla="*/ 3783876 w 6803707"/>
              <a:gd name="connsiteY1" fmla="*/ 370691 h 370691"/>
              <a:gd name="connsiteX0" fmla="*/ 830870 w 4796388"/>
              <a:gd name="connsiteY0" fmla="*/ 0 h 380770"/>
              <a:gd name="connsiteX1" fmla="*/ -3 w 4796388"/>
              <a:gd name="connsiteY1" fmla="*/ 380770 h 380770"/>
              <a:gd name="connsiteX0" fmla="*/ 830876 w 4248145"/>
              <a:gd name="connsiteY0" fmla="*/ 0 h 386744"/>
              <a:gd name="connsiteX1" fmla="*/ 3 w 4248145"/>
              <a:gd name="connsiteY1" fmla="*/ 380770 h 386744"/>
              <a:gd name="connsiteX0" fmla="*/ -3 w 7614274"/>
              <a:gd name="connsiteY0" fmla="*/ 0 h 199109"/>
              <a:gd name="connsiteX1" fmla="*/ 5738158 w 7614274"/>
              <a:gd name="connsiteY1" fmla="*/ 188732 h 199109"/>
              <a:gd name="connsiteX0" fmla="*/ -3 w 7744199"/>
              <a:gd name="connsiteY0" fmla="*/ 0 h 188732"/>
              <a:gd name="connsiteX1" fmla="*/ 5738158 w 7744199"/>
              <a:gd name="connsiteY1" fmla="*/ 188732 h 188732"/>
            </a:gdLst>
            <a:ahLst/>
            <a:cxnLst>
              <a:cxn ang="0">
                <a:pos x="connsiteX0" y="connsiteY0"/>
              </a:cxn>
              <a:cxn ang="0">
                <a:pos x="connsiteX1" y="connsiteY1"/>
              </a:cxn>
            </a:cxnLst>
            <a:rect l="l" t="t" r="r" b="b"/>
            <a:pathLst>
              <a:path w="7744199" h="188732">
                <a:moveTo>
                  <a:pt x="-3" y="0"/>
                </a:moveTo>
                <a:cubicBezTo>
                  <a:pt x="5345924" y="30915"/>
                  <a:pt x="10786708" y="97345"/>
                  <a:pt x="5738158" y="188732"/>
                </a:cubicBezTo>
              </a:path>
            </a:pathLst>
          </a:custGeom>
          <a:noFill/>
          <a:ln w="38100" cap="flat" cmpd="sng" algn="ctr">
            <a:solidFill>
              <a:schemeClr val="tx1">
                <a:lumMod val="65000"/>
                <a:lumOff val="35000"/>
              </a:schemeClr>
            </a:solidFill>
            <a:prstDash val="solid"/>
            <a:round/>
            <a:headEnd type="none" w="med" len="med"/>
            <a:tailEnd type="none" w="med" len="med"/>
          </a:ln>
          <a:effectLst/>
        </p:spPr>
        <p:txBody>
          <a:bodyPr lIns="0" tIns="0" rIns="0" bIns="0"/>
          <a:lstStyle/>
          <a:p>
            <a:pPr eaLnBrk="0" hangingPunct="0">
              <a:defRPr/>
            </a:pPr>
            <a:endParaRPr kumimoji="0" lang="en-US" altLang="zh-TW" sz="1200" b="1">
              <a:solidFill>
                <a:srgbClr val="000000"/>
              </a:solidFill>
              <a:cs typeface="Arial" pitchFamily="34" charset="0"/>
            </a:endParaRPr>
          </a:p>
        </p:txBody>
      </p:sp>
      <p:sp>
        <p:nvSpPr>
          <p:cNvPr id="167" name="Freeform 166"/>
          <p:cNvSpPr/>
          <p:nvPr/>
        </p:nvSpPr>
        <p:spPr bwMode="auto">
          <a:xfrm flipV="1">
            <a:off x="6581775" y="2025650"/>
            <a:ext cx="1924050" cy="365125"/>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857 w 812899"/>
              <a:gd name="connsiteY0" fmla="*/ 0 h 1564648"/>
              <a:gd name="connsiteX1" fmla="*/ 812899 w 812899"/>
              <a:gd name="connsiteY1" fmla="*/ 1564648 h 1564648"/>
              <a:gd name="connsiteX0" fmla="*/ 843 w 819708"/>
              <a:gd name="connsiteY0" fmla="*/ 0 h 1618577"/>
              <a:gd name="connsiteX1" fmla="*/ 819708 w 819708"/>
              <a:gd name="connsiteY1" fmla="*/ 1618577 h 1618577"/>
              <a:gd name="connsiteX0" fmla="*/ 210 w 2204322"/>
              <a:gd name="connsiteY0" fmla="*/ 0 h 1650935"/>
              <a:gd name="connsiteX1" fmla="*/ 2204322 w 2204322"/>
              <a:gd name="connsiteY1" fmla="*/ 1650935 h 1650935"/>
              <a:gd name="connsiteX0" fmla="*/ 0 w 2204112"/>
              <a:gd name="connsiteY0" fmla="*/ 0 h 1650935"/>
              <a:gd name="connsiteX1" fmla="*/ 2204112 w 2204112"/>
              <a:gd name="connsiteY1" fmla="*/ 1650935 h 1650935"/>
              <a:gd name="connsiteX0" fmla="*/ 0 w 1762969"/>
              <a:gd name="connsiteY0" fmla="*/ 0 h 1713297"/>
              <a:gd name="connsiteX1" fmla="*/ 1762969 w 1762969"/>
              <a:gd name="connsiteY1" fmla="*/ 1713297 h 1713297"/>
              <a:gd name="connsiteX0" fmla="*/ 0 w 1702887"/>
              <a:gd name="connsiteY0" fmla="*/ 0 h 1882134"/>
              <a:gd name="connsiteX1" fmla="*/ 1702887 w 1702887"/>
              <a:gd name="connsiteY1" fmla="*/ 1882134 h 1882134"/>
              <a:gd name="connsiteX0" fmla="*/ 0 w 1702887"/>
              <a:gd name="connsiteY0" fmla="*/ 0 h 1882134"/>
              <a:gd name="connsiteX1" fmla="*/ 938889 w 1702887"/>
              <a:gd name="connsiteY1" fmla="*/ 518117 h 1882134"/>
              <a:gd name="connsiteX2" fmla="*/ 1702887 w 1702887"/>
              <a:gd name="connsiteY2" fmla="*/ 1882134 h 1882134"/>
              <a:gd name="connsiteX0" fmla="*/ 0 w 1702887"/>
              <a:gd name="connsiteY0" fmla="*/ 0 h 1882134"/>
              <a:gd name="connsiteX1" fmla="*/ 938889 w 1702887"/>
              <a:gd name="connsiteY1" fmla="*/ 518117 h 1882134"/>
              <a:gd name="connsiteX2" fmla="*/ 1702887 w 1702887"/>
              <a:gd name="connsiteY2" fmla="*/ 1882134 h 1882134"/>
              <a:gd name="connsiteX0" fmla="*/ 0 w 1702887"/>
              <a:gd name="connsiteY0" fmla="*/ 0 h 1882134"/>
              <a:gd name="connsiteX1" fmla="*/ 938889 w 1702887"/>
              <a:gd name="connsiteY1" fmla="*/ 397765 h 1882134"/>
              <a:gd name="connsiteX2" fmla="*/ 1702887 w 1702887"/>
              <a:gd name="connsiteY2" fmla="*/ 1882134 h 1882134"/>
              <a:gd name="connsiteX0" fmla="*/ 0 w 1371181"/>
              <a:gd name="connsiteY0" fmla="*/ 1010606 h 1492875"/>
              <a:gd name="connsiteX1" fmla="*/ 607183 w 1371181"/>
              <a:gd name="connsiteY1" fmla="*/ 8506 h 1492875"/>
              <a:gd name="connsiteX2" fmla="*/ 1371181 w 1371181"/>
              <a:gd name="connsiteY2" fmla="*/ 1492875 h 1492875"/>
              <a:gd name="connsiteX0" fmla="*/ 0 w 1371181"/>
              <a:gd name="connsiteY0" fmla="*/ 0 h 482269"/>
              <a:gd name="connsiteX1" fmla="*/ 889486 w 1371181"/>
              <a:gd name="connsiteY1" fmla="*/ 224449 h 482269"/>
              <a:gd name="connsiteX2" fmla="*/ 1371181 w 1371181"/>
              <a:gd name="connsiteY2" fmla="*/ 482269 h 482269"/>
              <a:gd name="connsiteX0" fmla="*/ 0 w 1371181"/>
              <a:gd name="connsiteY0" fmla="*/ 0 h 482269"/>
              <a:gd name="connsiteX1" fmla="*/ 889486 w 1371181"/>
              <a:gd name="connsiteY1" fmla="*/ 224449 h 482269"/>
              <a:gd name="connsiteX2" fmla="*/ 1371181 w 1371181"/>
              <a:gd name="connsiteY2" fmla="*/ 482269 h 482269"/>
              <a:gd name="connsiteX0" fmla="*/ 0 w 1025360"/>
              <a:gd name="connsiteY0" fmla="*/ 0 h 362280"/>
              <a:gd name="connsiteX1" fmla="*/ 543665 w 1025360"/>
              <a:gd name="connsiteY1" fmla="*/ 104460 h 362280"/>
              <a:gd name="connsiteX2" fmla="*/ 1025360 w 1025360"/>
              <a:gd name="connsiteY2" fmla="*/ 362280 h 362280"/>
              <a:gd name="connsiteX0" fmla="*/ 0 w 933612"/>
              <a:gd name="connsiteY0" fmla="*/ 0 h 308952"/>
              <a:gd name="connsiteX1" fmla="*/ 543665 w 933612"/>
              <a:gd name="connsiteY1" fmla="*/ 104460 h 308952"/>
              <a:gd name="connsiteX2" fmla="*/ 933612 w 933612"/>
              <a:gd name="connsiteY2" fmla="*/ 308952 h 308952"/>
            </a:gdLst>
            <a:ahLst/>
            <a:cxnLst>
              <a:cxn ang="0">
                <a:pos x="connsiteX0" y="connsiteY0"/>
              </a:cxn>
              <a:cxn ang="0">
                <a:pos x="connsiteX1" y="connsiteY1"/>
              </a:cxn>
              <a:cxn ang="0">
                <a:pos x="connsiteX2" y="connsiteY2"/>
              </a:cxn>
            </a:cxnLst>
            <a:rect l="l" t="t" r="r" b="b"/>
            <a:pathLst>
              <a:path w="933612" h="308952">
                <a:moveTo>
                  <a:pt x="0" y="0"/>
                </a:moveTo>
                <a:cubicBezTo>
                  <a:pt x="138985" y="97153"/>
                  <a:pt x="249955" y="36347"/>
                  <a:pt x="543665" y="104460"/>
                </a:cubicBezTo>
                <a:cubicBezTo>
                  <a:pt x="976714" y="305265"/>
                  <a:pt x="533277" y="86038"/>
                  <a:pt x="933612" y="308952"/>
                </a:cubicBezTo>
              </a:path>
            </a:pathLst>
          </a:custGeom>
          <a:noFill/>
          <a:ln w="38100" cap="flat" cmpd="sng" algn="ctr">
            <a:solidFill>
              <a:schemeClr val="tx1">
                <a:lumMod val="65000"/>
                <a:lumOff val="35000"/>
              </a:schemeClr>
            </a:solidFill>
            <a:prstDash val="solid"/>
            <a:round/>
            <a:headEnd type="none" w="med" len="med"/>
            <a:tailEnd type="none" w="med" len="med"/>
          </a:ln>
          <a:effectLst/>
        </p:spPr>
        <p:txBody>
          <a:bodyPr lIns="0" tIns="0" rIns="0" bIns="0"/>
          <a:lstStyle/>
          <a:p>
            <a:pPr eaLnBrk="0" hangingPunct="0">
              <a:defRPr/>
            </a:pPr>
            <a:endParaRPr kumimoji="0" lang="en-US" altLang="zh-TW" sz="1200" b="1">
              <a:solidFill>
                <a:srgbClr val="000000"/>
              </a:solidFill>
              <a:cs typeface="Arial" pitchFamily="34" charset="0"/>
            </a:endParaRPr>
          </a:p>
        </p:txBody>
      </p:sp>
      <p:sp>
        <p:nvSpPr>
          <p:cNvPr id="165" name="Freeform 164"/>
          <p:cNvSpPr/>
          <p:nvPr/>
        </p:nvSpPr>
        <p:spPr bwMode="auto">
          <a:xfrm>
            <a:off x="3544888" y="1982788"/>
            <a:ext cx="2092325" cy="487362"/>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0 w 1651379"/>
              <a:gd name="connsiteY0" fmla="*/ 428282 h 774811"/>
              <a:gd name="connsiteX1" fmla="*/ 941695 w 1651379"/>
              <a:gd name="connsiteY1" fmla="*/ 769476 h 774811"/>
              <a:gd name="connsiteX2" fmla="*/ 1651379 w 1651379"/>
              <a:gd name="connsiteY2" fmla="*/ 114384 h 774811"/>
              <a:gd name="connsiteX0" fmla="*/ 0 w 1651379"/>
              <a:gd name="connsiteY0" fmla="*/ 313898 h 660427"/>
              <a:gd name="connsiteX1" fmla="*/ 941695 w 1651379"/>
              <a:gd name="connsiteY1" fmla="*/ 655092 h 660427"/>
              <a:gd name="connsiteX2" fmla="*/ 1651379 w 1651379"/>
              <a:gd name="connsiteY2" fmla="*/ 0 h 660427"/>
              <a:gd name="connsiteX0" fmla="*/ 0 w 1651379"/>
              <a:gd name="connsiteY0" fmla="*/ 313898 h 313898"/>
              <a:gd name="connsiteX1" fmla="*/ 1651379 w 1651379"/>
              <a:gd name="connsiteY1" fmla="*/ 0 h 313898"/>
              <a:gd name="connsiteX0" fmla="*/ 0 w 1651379"/>
              <a:gd name="connsiteY0" fmla="*/ 313898 h 313898"/>
              <a:gd name="connsiteX1" fmla="*/ 1651379 w 1651379"/>
              <a:gd name="connsiteY1" fmla="*/ 0 h 313898"/>
              <a:gd name="connsiteX0" fmla="*/ 0 w 1651379"/>
              <a:gd name="connsiteY0" fmla="*/ 313898 h 336246"/>
              <a:gd name="connsiteX1" fmla="*/ 1651379 w 1651379"/>
              <a:gd name="connsiteY1" fmla="*/ 0 h 336246"/>
              <a:gd name="connsiteX0" fmla="*/ 0 w 1740090"/>
              <a:gd name="connsiteY0" fmla="*/ 313898 h 336246"/>
              <a:gd name="connsiteX1" fmla="*/ 1740090 w 1740090"/>
              <a:gd name="connsiteY1" fmla="*/ 0 h 336246"/>
              <a:gd name="connsiteX0" fmla="*/ 0 w 2340592"/>
              <a:gd name="connsiteY0" fmla="*/ 245659 h 281550"/>
              <a:gd name="connsiteX1" fmla="*/ 2340592 w 2340592"/>
              <a:gd name="connsiteY1" fmla="*/ 0 h 281550"/>
              <a:gd name="connsiteX0" fmla="*/ 0 w 2340592"/>
              <a:gd name="connsiteY0" fmla="*/ 259884 h 265908"/>
              <a:gd name="connsiteX1" fmla="*/ 2340592 w 2340592"/>
              <a:gd name="connsiteY1" fmla="*/ 14225 h 265908"/>
              <a:gd name="connsiteX0" fmla="*/ 0 w 2320120"/>
              <a:gd name="connsiteY0" fmla="*/ 187623 h 194911"/>
              <a:gd name="connsiteX1" fmla="*/ 2320120 w 2320120"/>
              <a:gd name="connsiteY1" fmla="*/ 17027 h 194911"/>
              <a:gd name="connsiteX0" fmla="*/ 0 w 2663593"/>
              <a:gd name="connsiteY0" fmla="*/ 0 h 481640"/>
              <a:gd name="connsiteX1" fmla="*/ 2663593 w 2663593"/>
              <a:gd name="connsiteY1" fmla="*/ 481640 h 481640"/>
              <a:gd name="connsiteX0" fmla="*/ 0 w 2906044"/>
              <a:gd name="connsiteY0" fmla="*/ 0 h 649959"/>
              <a:gd name="connsiteX1" fmla="*/ 2906044 w 2906044"/>
              <a:gd name="connsiteY1" fmla="*/ 649959 h 649959"/>
            </a:gdLst>
            <a:ahLst/>
            <a:cxnLst>
              <a:cxn ang="0">
                <a:pos x="connsiteX0" y="connsiteY0"/>
              </a:cxn>
              <a:cxn ang="0">
                <a:pos x="connsiteX1" y="connsiteY1"/>
              </a:cxn>
            </a:cxnLst>
            <a:rect l="l" t="t" r="r" b="b"/>
            <a:pathLst>
              <a:path w="2906044" h="649959">
                <a:moveTo>
                  <a:pt x="0" y="0"/>
                </a:moveTo>
                <a:cubicBezTo>
                  <a:pt x="564108" y="59140"/>
                  <a:pt x="2369232" y="556699"/>
                  <a:pt x="2906044" y="649959"/>
                </a:cubicBezTo>
              </a:path>
            </a:pathLst>
          </a:custGeom>
          <a:noFill/>
          <a:ln w="38100" cap="flat" cmpd="sng" algn="ctr">
            <a:solidFill>
              <a:schemeClr val="tx1">
                <a:lumMod val="65000"/>
                <a:lumOff val="35000"/>
              </a:schemeClr>
            </a:solidFill>
            <a:prstDash val="solid"/>
            <a:round/>
            <a:headEnd type="none" w="med" len="med"/>
            <a:tailEnd type="none" w="med" len="med"/>
          </a:ln>
          <a:effectLst/>
        </p:spPr>
        <p:txBody>
          <a:bodyPr lIns="0" tIns="0" rIns="0" bIns="0"/>
          <a:lstStyle/>
          <a:p>
            <a:pPr eaLnBrk="0" hangingPunct="0">
              <a:defRPr/>
            </a:pPr>
            <a:endParaRPr kumimoji="0" lang="en-US" altLang="zh-TW" sz="1200" b="1">
              <a:solidFill>
                <a:srgbClr val="000000"/>
              </a:solidFill>
              <a:cs typeface="Arial" pitchFamily="34" charset="0"/>
            </a:endParaRPr>
          </a:p>
        </p:txBody>
      </p:sp>
      <p:sp>
        <p:nvSpPr>
          <p:cNvPr id="74757" name="Rectangle 155"/>
          <p:cNvSpPr>
            <a:spLocks noChangeArrowheads="1"/>
          </p:cNvSpPr>
          <p:nvPr/>
        </p:nvSpPr>
        <p:spPr bwMode="auto">
          <a:xfrm>
            <a:off x="0" y="5275263"/>
            <a:ext cx="3024188" cy="1582737"/>
          </a:xfrm>
          <a:prstGeom prst="rect">
            <a:avLst/>
          </a:prstGeom>
          <a:solidFill>
            <a:schemeClr val="bg1"/>
          </a:solidFill>
          <a:ln w="12700">
            <a:solidFill>
              <a:schemeClr val="tx1"/>
            </a:solidFill>
            <a:round/>
            <a:headEnd/>
            <a:tailEnd/>
          </a:ln>
        </p:spPr>
        <p:txBody>
          <a:bodyPr lIns="0" tIns="0" rIns="0" bIns="0"/>
          <a:lstStyle/>
          <a:p>
            <a:pPr eaLnBrk="0" hangingPunct="0"/>
            <a:endParaRPr kumimoji="0" lang="en-US" altLang="zh-TW" sz="1600" b="1">
              <a:solidFill>
                <a:srgbClr val="000000"/>
              </a:solidFill>
              <a:ea typeface="MS PGothic" pitchFamily="34" charset="-128"/>
              <a:cs typeface="Arial" pitchFamily="34" charset="0"/>
            </a:endParaRPr>
          </a:p>
        </p:txBody>
      </p:sp>
      <p:sp>
        <p:nvSpPr>
          <p:cNvPr id="153" name="Freeform 152"/>
          <p:cNvSpPr/>
          <p:nvPr/>
        </p:nvSpPr>
        <p:spPr bwMode="auto">
          <a:xfrm>
            <a:off x="4940300" y="1708150"/>
            <a:ext cx="2425700" cy="1243013"/>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18 w 15260119"/>
              <a:gd name="connsiteY0" fmla="*/ 0 h 407174"/>
              <a:gd name="connsiteX1" fmla="*/ 15260119 w 15260119"/>
              <a:gd name="connsiteY1" fmla="*/ 271500 h 407174"/>
              <a:gd name="connsiteX0" fmla="*/ 0 w 15260101"/>
              <a:gd name="connsiteY0" fmla="*/ 25008 h 296508"/>
              <a:gd name="connsiteX1" fmla="*/ 15260101 w 15260101"/>
              <a:gd name="connsiteY1" fmla="*/ 296508 h 296508"/>
              <a:gd name="connsiteX0" fmla="*/ 0 w 16388683"/>
              <a:gd name="connsiteY0" fmla="*/ 28463 h 271747"/>
              <a:gd name="connsiteX1" fmla="*/ 16388683 w 16388683"/>
              <a:gd name="connsiteY1" fmla="*/ 271747 h 271747"/>
              <a:gd name="connsiteX0" fmla="*/ 0 w 16529959"/>
              <a:gd name="connsiteY0" fmla="*/ 25287 h 294261"/>
              <a:gd name="connsiteX1" fmla="*/ 16529959 w 16529959"/>
              <a:gd name="connsiteY1" fmla="*/ 294261 h 294261"/>
              <a:gd name="connsiteX0" fmla="*/ 0 w 16529959"/>
              <a:gd name="connsiteY0" fmla="*/ 18125 h 287099"/>
              <a:gd name="connsiteX1" fmla="*/ 16529959 w 16529959"/>
              <a:gd name="connsiteY1" fmla="*/ 287099 h 287099"/>
              <a:gd name="connsiteX0" fmla="*/ 0 w 17059733"/>
              <a:gd name="connsiteY0" fmla="*/ 19932 h 271390"/>
              <a:gd name="connsiteX1" fmla="*/ 17059733 w 17059733"/>
              <a:gd name="connsiteY1" fmla="*/ 271390 h 271390"/>
              <a:gd name="connsiteX0" fmla="*/ 0 w 17306961"/>
              <a:gd name="connsiteY0" fmla="*/ 10498 h 411424"/>
              <a:gd name="connsiteX1" fmla="*/ 17306961 w 17306961"/>
              <a:gd name="connsiteY1" fmla="*/ 411424 h 411424"/>
              <a:gd name="connsiteX0" fmla="*/ 0 w 12997004"/>
              <a:gd name="connsiteY0" fmla="*/ 10498 h 411424"/>
              <a:gd name="connsiteX1" fmla="*/ 12997004 w 12997004"/>
              <a:gd name="connsiteY1" fmla="*/ 411424 h 411424"/>
              <a:gd name="connsiteX0" fmla="*/ 0 w 12997004"/>
              <a:gd name="connsiteY0" fmla="*/ 0 h 400926"/>
              <a:gd name="connsiteX1" fmla="*/ 12997004 w 12997004"/>
              <a:gd name="connsiteY1" fmla="*/ 400926 h 400926"/>
              <a:gd name="connsiteX0" fmla="*/ 0 w 6334705"/>
              <a:gd name="connsiteY0" fmla="*/ 0 h 383289"/>
              <a:gd name="connsiteX1" fmla="*/ 4245354 w 6334705"/>
              <a:gd name="connsiteY1" fmla="*/ 383289 h 383289"/>
              <a:gd name="connsiteX0" fmla="*/ 0 w 8835060"/>
              <a:gd name="connsiteY0" fmla="*/ 0 h 383289"/>
              <a:gd name="connsiteX1" fmla="*/ 4245354 w 8835060"/>
              <a:gd name="connsiteY1" fmla="*/ 383289 h 383289"/>
              <a:gd name="connsiteX0" fmla="*/ 0 w 10367709"/>
              <a:gd name="connsiteY0" fmla="*/ 106 h 383395"/>
              <a:gd name="connsiteX1" fmla="*/ 4245354 w 10367709"/>
              <a:gd name="connsiteY1" fmla="*/ 383395 h 383395"/>
              <a:gd name="connsiteX0" fmla="*/ 0 w 10147038"/>
              <a:gd name="connsiteY0" fmla="*/ 111 h 370802"/>
              <a:gd name="connsiteX1" fmla="*/ 3783876 w 10147038"/>
              <a:gd name="connsiteY1" fmla="*/ 370802 h 370802"/>
              <a:gd name="connsiteX0" fmla="*/ 0 w 6803707"/>
              <a:gd name="connsiteY0" fmla="*/ 0 h 370691"/>
              <a:gd name="connsiteX1" fmla="*/ 3783876 w 6803707"/>
              <a:gd name="connsiteY1" fmla="*/ 370691 h 370691"/>
              <a:gd name="connsiteX0" fmla="*/ 830870 w 4796388"/>
              <a:gd name="connsiteY0" fmla="*/ 0 h 380770"/>
              <a:gd name="connsiteX1" fmla="*/ -3 w 4796388"/>
              <a:gd name="connsiteY1" fmla="*/ 380770 h 380770"/>
              <a:gd name="connsiteX0" fmla="*/ 830876 w 4248145"/>
              <a:gd name="connsiteY0" fmla="*/ 0 h 386744"/>
              <a:gd name="connsiteX1" fmla="*/ 3 w 4248145"/>
              <a:gd name="connsiteY1" fmla="*/ 380770 h 386744"/>
              <a:gd name="connsiteX0" fmla="*/ 3 w 5209451"/>
              <a:gd name="connsiteY0" fmla="*/ 0 h 237298"/>
              <a:gd name="connsiteX1" fmla="*/ 2495950 w 5209451"/>
              <a:gd name="connsiteY1" fmla="*/ 228286 h 237298"/>
              <a:gd name="connsiteX0" fmla="*/ 3 w 4107519"/>
              <a:gd name="connsiteY0" fmla="*/ 0 h 228286"/>
              <a:gd name="connsiteX1" fmla="*/ 2495950 w 4107519"/>
              <a:gd name="connsiteY1" fmla="*/ 228286 h 228286"/>
              <a:gd name="connsiteX0" fmla="*/ 568231 w 3309291"/>
              <a:gd name="connsiteY0" fmla="*/ 0 h 119369"/>
              <a:gd name="connsiteX1" fmla="*/ 1 w 3309291"/>
              <a:gd name="connsiteY1" fmla="*/ 119369 h 119369"/>
              <a:gd name="connsiteX0" fmla="*/ 568231 w 1839675"/>
              <a:gd name="connsiteY0" fmla="*/ 0 h 119369"/>
              <a:gd name="connsiteX1" fmla="*/ 1 w 1839675"/>
              <a:gd name="connsiteY1" fmla="*/ 119369 h 119369"/>
              <a:gd name="connsiteX0" fmla="*/ 602556 w 1859742"/>
              <a:gd name="connsiteY0" fmla="*/ 0 h 154787"/>
              <a:gd name="connsiteX1" fmla="*/ 1 w 1859742"/>
              <a:gd name="connsiteY1" fmla="*/ 154787 h 154787"/>
              <a:gd name="connsiteX0" fmla="*/ 602556 w 1253638"/>
              <a:gd name="connsiteY0" fmla="*/ 0 h 154787"/>
              <a:gd name="connsiteX1" fmla="*/ 1 w 1253638"/>
              <a:gd name="connsiteY1" fmla="*/ 154787 h 154787"/>
              <a:gd name="connsiteX0" fmla="*/ 877143 w 1377356"/>
              <a:gd name="connsiteY0" fmla="*/ 0 h 154787"/>
              <a:gd name="connsiteX1" fmla="*/ 0 w 1377356"/>
              <a:gd name="connsiteY1" fmla="*/ 154787 h 154787"/>
              <a:gd name="connsiteX0" fmla="*/ 877143 w 1024969"/>
              <a:gd name="connsiteY0" fmla="*/ 0 h 154787"/>
              <a:gd name="connsiteX1" fmla="*/ 0 w 1024969"/>
              <a:gd name="connsiteY1" fmla="*/ 154787 h 154787"/>
              <a:gd name="connsiteX0" fmla="*/ 4395289 w 4416558"/>
              <a:gd name="connsiteY0" fmla="*/ 0 h 53010"/>
              <a:gd name="connsiteX1" fmla="*/ 0 w 4416558"/>
              <a:gd name="connsiteY1" fmla="*/ 49715 h 53010"/>
              <a:gd name="connsiteX0" fmla="*/ 4395289 w 4395289"/>
              <a:gd name="connsiteY0" fmla="*/ 0 h 49715"/>
              <a:gd name="connsiteX1" fmla="*/ 0 w 4395289"/>
              <a:gd name="connsiteY1" fmla="*/ 49715 h 49715"/>
              <a:gd name="connsiteX0" fmla="*/ 4343803 w 4343803"/>
              <a:gd name="connsiteY0" fmla="*/ 0 h 40270"/>
              <a:gd name="connsiteX1" fmla="*/ 0 w 4343803"/>
              <a:gd name="connsiteY1" fmla="*/ 40270 h 40270"/>
              <a:gd name="connsiteX0" fmla="*/ 4343803 w 4343803"/>
              <a:gd name="connsiteY0" fmla="*/ 13921 h 54191"/>
              <a:gd name="connsiteX1" fmla="*/ 0 w 4343803"/>
              <a:gd name="connsiteY1" fmla="*/ 54191 h 54191"/>
              <a:gd name="connsiteX0" fmla="*/ 3468556 w 3468556"/>
              <a:gd name="connsiteY0" fmla="*/ 14082 h 53171"/>
              <a:gd name="connsiteX1" fmla="*/ 0 w 3468556"/>
              <a:gd name="connsiteY1" fmla="*/ 53171 h 53171"/>
              <a:gd name="connsiteX0" fmla="*/ 3468556 w 3468556"/>
              <a:gd name="connsiteY0" fmla="*/ 16438 h 55527"/>
              <a:gd name="connsiteX1" fmla="*/ 0 w 3468556"/>
              <a:gd name="connsiteY1" fmla="*/ 55527 h 55527"/>
              <a:gd name="connsiteX0" fmla="*/ 3510287 w 3510287"/>
              <a:gd name="connsiteY0" fmla="*/ 0 h 80269"/>
              <a:gd name="connsiteX1" fmla="*/ 0 w 3510287"/>
              <a:gd name="connsiteY1" fmla="*/ 80269 h 80269"/>
              <a:gd name="connsiteX0" fmla="*/ 3510287 w 3510287"/>
              <a:gd name="connsiteY0" fmla="*/ 1744 h 82013"/>
              <a:gd name="connsiteX1" fmla="*/ 0 w 3510287"/>
              <a:gd name="connsiteY1" fmla="*/ 82013 h 82013"/>
              <a:gd name="connsiteX0" fmla="*/ 3458123 w 3458123"/>
              <a:gd name="connsiteY0" fmla="*/ 1562 h 90923"/>
              <a:gd name="connsiteX1" fmla="*/ 0 w 3458123"/>
              <a:gd name="connsiteY1" fmla="*/ 90923 h 90923"/>
            </a:gdLst>
            <a:ahLst/>
            <a:cxnLst>
              <a:cxn ang="0">
                <a:pos x="connsiteX0" y="connsiteY0"/>
              </a:cxn>
              <a:cxn ang="0">
                <a:pos x="connsiteX1" y="connsiteY1"/>
              </a:cxn>
            </a:cxnLst>
            <a:rect l="l" t="t" r="r" b="b"/>
            <a:pathLst>
              <a:path w="3458123" h="90923">
                <a:moveTo>
                  <a:pt x="3458123" y="1562"/>
                </a:moveTo>
                <a:cubicBezTo>
                  <a:pt x="2100237" y="-11793"/>
                  <a:pt x="1170096" y="64167"/>
                  <a:pt x="0" y="90923"/>
                </a:cubicBezTo>
              </a:path>
            </a:pathLst>
          </a:custGeom>
          <a:noFill/>
          <a:ln w="38100" cap="flat" cmpd="sng" algn="ctr">
            <a:solidFill>
              <a:schemeClr val="tx1">
                <a:lumMod val="65000"/>
                <a:lumOff val="35000"/>
              </a:schemeClr>
            </a:solidFill>
            <a:prstDash val="solid"/>
            <a:round/>
            <a:headEnd type="none" w="med" len="med"/>
            <a:tailEnd type="none" w="med" len="med"/>
          </a:ln>
          <a:effectLst/>
        </p:spPr>
        <p:txBody>
          <a:bodyPr lIns="0" tIns="0" rIns="0" bIns="0"/>
          <a:lstStyle/>
          <a:p>
            <a:pPr eaLnBrk="0" hangingPunct="0">
              <a:defRPr/>
            </a:pPr>
            <a:endParaRPr kumimoji="0" lang="en-US" altLang="zh-TW" sz="1200" b="1">
              <a:solidFill>
                <a:srgbClr val="000000"/>
              </a:solidFill>
              <a:cs typeface="Arial" pitchFamily="34" charset="0"/>
            </a:endParaRPr>
          </a:p>
        </p:txBody>
      </p:sp>
      <p:sp>
        <p:nvSpPr>
          <p:cNvPr id="132" name="Freeform 131"/>
          <p:cNvSpPr/>
          <p:nvPr/>
        </p:nvSpPr>
        <p:spPr bwMode="auto">
          <a:xfrm rot="19460531">
            <a:off x="4605338" y="2135188"/>
            <a:ext cx="1211262" cy="411162"/>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18 w 15260119"/>
              <a:gd name="connsiteY0" fmla="*/ 0 h 407174"/>
              <a:gd name="connsiteX1" fmla="*/ 15260119 w 15260119"/>
              <a:gd name="connsiteY1" fmla="*/ 271500 h 407174"/>
              <a:gd name="connsiteX0" fmla="*/ 0 w 15260101"/>
              <a:gd name="connsiteY0" fmla="*/ 25008 h 296508"/>
              <a:gd name="connsiteX1" fmla="*/ 15260101 w 15260101"/>
              <a:gd name="connsiteY1" fmla="*/ 296508 h 296508"/>
              <a:gd name="connsiteX0" fmla="*/ 0 w 16388683"/>
              <a:gd name="connsiteY0" fmla="*/ 28463 h 271747"/>
              <a:gd name="connsiteX1" fmla="*/ 16388683 w 16388683"/>
              <a:gd name="connsiteY1" fmla="*/ 271747 h 271747"/>
              <a:gd name="connsiteX0" fmla="*/ 0 w 16529959"/>
              <a:gd name="connsiteY0" fmla="*/ 25287 h 294261"/>
              <a:gd name="connsiteX1" fmla="*/ 16529959 w 16529959"/>
              <a:gd name="connsiteY1" fmla="*/ 294261 h 294261"/>
              <a:gd name="connsiteX0" fmla="*/ 0 w 16529959"/>
              <a:gd name="connsiteY0" fmla="*/ 18125 h 287099"/>
              <a:gd name="connsiteX1" fmla="*/ 16529959 w 16529959"/>
              <a:gd name="connsiteY1" fmla="*/ 287099 h 287099"/>
              <a:gd name="connsiteX0" fmla="*/ 0 w 17059733"/>
              <a:gd name="connsiteY0" fmla="*/ 19932 h 271390"/>
              <a:gd name="connsiteX1" fmla="*/ 17059733 w 17059733"/>
              <a:gd name="connsiteY1" fmla="*/ 271390 h 271390"/>
              <a:gd name="connsiteX0" fmla="*/ 0 w 17306961"/>
              <a:gd name="connsiteY0" fmla="*/ 10498 h 411424"/>
              <a:gd name="connsiteX1" fmla="*/ 17306961 w 17306961"/>
              <a:gd name="connsiteY1" fmla="*/ 411424 h 411424"/>
              <a:gd name="connsiteX0" fmla="*/ 0 w 12997004"/>
              <a:gd name="connsiteY0" fmla="*/ 10498 h 411424"/>
              <a:gd name="connsiteX1" fmla="*/ 12997004 w 12997004"/>
              <a:gd name="connsiteY1" fmla="*/ 411424 h 411424"/>
              <a:gd name="connsiteX0" fmla="*/ 0 w 12997004"/>
              <a:gd name="connsiteY0" fmla="*/ 0 h 400926"/>
              <a:gd name="connsiteX1" fmla="*/ 12997004 w 12997004"/>
              <a:gd name="connsiteY1" fmla="*/ 400926 h 400926"/>
              <a:gd name="connsiteX0" fmla="*/ 0 w 6334705"/>
              <a:gd name="connsiteY0" fmla="*/ 0 h 383289"/>
              <a:gd name="connsiteX1" fmla="*/ 4245354 w 6334705"/>
              <a:gd name="connsiteY1" fmla="*/ 383289 h 383289"/>
              <a:gd name="connsiteX0" fmla="*/ 0 w 8835060"/>
              <a:gd name="connsiteY0" fmla="*/ 0 h 383289"/>
              <a:gd name="connsiteX1" fmla="*/ 4245354 w 8835060"/>
              <a:gd name="connsiteY1" fmla="*/ 383289 h 383289"/>
              <a:gd name="connsiteX0" fmla="*/ 0 w 10367709"/>
              <a:gd name="connsiteY0" fmla="*/ 106 h 383395"/>
              <a:gd name="connsiteX1" fmla="*/ 4245354 w 10367709"/>
              <a:gd name="connsiteY1" fmla="*/ 383395 h 383395"/>
              <a:gd name="connsiteX0" fmla="*/ 0 w 10147038"/>
              <a:gd name="connsiteY0" fmla="*/ 111 h 370802"/>
              <a:gd name="connsiteX1" fmla="*/ 3783876 w 10147038"/>
              <a:gd name="connsiteY1" fmla="*/ 370802 h 370802"/>
              <a:gd name="connsiteX0" fmla="*/ 0 w 6803707"/>
              <a:gd name="connsiteY0" fmla="*/ 0 h 370691"/>
              <a:gd name="connsiteX1" fmla="*/ 3783876 w 6803707"/>
              <a:gd name="connsiteY1" fmla="*/ 370691 h 370691"/>
              <a:gd name="connsiteX0" fmla="*/ 830870 w 4796388"/>
              <a:gd name="connsiteY0" fmla="*/ 0 h 380770"/>
              <a:gd name="connsiteX1" fmla="*/ -3 w 4796388"/>
              <a:gd name="connsiteY1" fmla="*/ 380770 h 380770"/>
              <a:gd name="connsiteX0" fmla="*/ 830876 w 4248145"/>
              <a:gd name="connsiteY0" fmla="*/ 0 h 386744"/>
              <a:gd name="connsiteX1" fmla="*/ 3 w 4248145"/>
              <a:gd name="connsiteY1" fmla="*/ 380770 h 386744"/>
              <a:gd name="connsiteX0" fmla="*/ 3 w 5209451"/>
              <a:gd name="connsiteY0" fmla="*/ 0 h 237298"/>
              <a:gd name="connsiteX1" fmla="*/ 2495950 w 5209451"/>
              <a:gd name="connsiteY1" fmla="*/ 228286 h 237298"/>
              <a:gd name="connsiteX0" fmla="*/ 3 w 4107519"/>
              <a:gd name="connsiteY0" fmla="*/ 0 h 228286"/>
              <a:gd name="connsiteX1" fmla="*/ 2495950 w 4107519"/>
              <a:gd name="connsiteY1" fmla="*/ 228286 h 228286"/>
              <a:gd name="connsiteX0" fmla="*/ 568231 w 3309291"/>
              <a:gd name="connsiteY0" fmla="*/ 0 h 119369"/>
              <a:gd name="connsiteX1" fmla="*/ 1 w 3309291"/>
              <a:gd name="connsiteY1" fmla="*/ 119369 h 119369"/>
              <a:gd name="connsiteX0" fmla="*/ 568231 w 1839675"/>
              <a:gd name="connsiteY0" fmla="*/ 0 h 119369"/>
              <a:gd name="connsiteX1" fmla="*/ 1 w 1839675"/>
              <a:gd name="connsiteY1" fmla="*/ 119369 h 119369"/>
              <a:gd name="connsiteX0" fmla="*/ 602556 w 1859742"/>
              <a:gd name="connsiteY0" fmla="*/ 0 h 154787"/>
              <a:gd name="connsiteX1" fmla="*/ 1 w 1859742"/>
              <a:gd name="connsiteY1" fmla="*/ 154787 h 154787"/>
              <a:gd name="connsiteX0" fmla="*/ 602556 w 1253638"/>
              <a:gd name="connsiteY0" fmla="*/ 0 h 154787"/>
              <a:gd name="connsiteX1" fmla="*/ 1 w 1253638"/>
              <a:gd name="connsiteY1" fmla="*/ 154787 h 154787"/>
              <a:gd name="connsiteX0" fmla="*/ 877143 w 1377356"/>
              <a:gd name="connsiteY0" fmla="*/ 0 h 154787"/>
              <a:gd name="connsiteX1" fmla="*/ 0 w 1377356"/>
              <a:gd name="connsiteY1" fmla="*/ 154787 h 154787"/>
              <a:gd name="connsiteX0" fmla="*/ 877143 w 1024969"/>
              <a:gd name="connsiteY0" fmla="*/ 0 h 154787"/>
              <a:gd name="connsiteX1" fmla="*/ 0 w 1024969"/>
              <a:gd name="connsiteY1" fmla="*/ 154787 h 154787"/>
              <a:gd name="connsiteX0" fmla="*/ 4395289 w 4416558"/>
              <a:gd name="connsiteY0" fmla="*/ 0 h 53010"/>
              <a:gd name="connsiteX1" fmla="*/ 0 w 4416558"/>
              <a:gd name="connsiteY1" fmla="*/ 49715 h 53010"/>
              <a:gd name="connsiteX0" fmla="*/ 4395289 w 4395289"/>
              <a:gd name="connsiteY0" fmla="*/ 0 h 49715"/>
              <a:gd name="connsiteX1" fmla="*/ 0 w 4395289"/>
              <a:gd name="connsiteY1" fmla="*/ 49715 h 49715"/>
              <a:gd name="connsiteX0" fmla="*/ 4343803 w 4343803"/>
              <a:gd name="connsiteY0" fmla="*/ 0 h 40270"/>
              <a:gd name="connsiteX1" fmla="*/ 0 w 4343803"/>
              <a:gd name="connsiteY1" fmla="*/ 40270 h 40270"/>
              <a:gd name="connsiteX0" fmla="*/ 4343803 w 4343803"/>
              <a:gd name="connsiteY0" fmla="*/ 13921 h 54191"/>
              <a:gd name="connsiteX1" fmla="*/ 0 w 4343803"/>
              <a:gd name="connsiteY1" fmla="*/ 54191 h 54191"/>
              <a:gd name="connsiteX0" fmla="*/ 3468556 w 3468556"/>
              <a:gd name="connsiteY0" fmla="*/ 14082 h 53171"/>
              <a:gd name="connsiteX1" fmla="*/ 0 w 3468556"/>
              <a:gd name="connsiteY1" fmla="*/ 53171 h 53171"/>
              <a:gd name="connsiteX0" fmla="*/ 3468556 w 3468556"/>
              <a:gd name="connsiteY0" fmla="*/ 16438 h 55527"/>
              <a:gd name="connsiteX1" fmla="*/ 0 w 3468556"/>
              <a:gd name="connsiteY1" fmla="*/ 55527 h 55527"/>
            </a:gdLst>
            <a:ahLst/>
            <a:cxnLst>
              <a:cxn ang="0">
                <a:pos x="connsiteX0" y="connsiteY0"/>
              </a:cxn>
              <a:cxn ang="0">
                <a:pos x="connsiteX1" y="connsiteY1"/>
              </a:cxn>
            </a:cxnLst>
            <a:rect l="l" t="t" r="r" b="b"/>
            <a:pathLst>
              <a:path w="3468556" h="55527">
                <a:moveTo>
                  <a:pt x="3468556" y="16438"/>
                </a:moveTo>
                <a:cubicBezTo>
                  <a:pt x="2072104" y="-26807"/>
                  <a:pt x="1121862" y="25576"/>
                  <a:pt x="0" y="55527"/>
                </a:cubicBezTo>
              </a:path>
            </a:pathLst>
          </a:custGeom>
          <a:noFill/>
          <a:ln w="38100" cap="flat" cmpd="sng" algn="ctr">
            <a:solidFill>
              <a:schemeClr val="tx1">
                <a:lumMod val="65000"/>
                <a:lumOff val="35000"/>
              </a:schemeClr>
            </a:solidFill>
            <a:prstDash val="solid"/>
            <a:round/>
            <a:headEnd type="none" w="med" len="med"/>
            <a:tailEnd type="none" w="med" len="med"/>
          </a:ln>
          <a:effectLst/>
        </p:spPr>
        <p:txBody>
          <a:bodyPr lIns="0" tIns="0" rIns="0" bIns="0"/>
          <a:lstStyle/>
          <a:p>
            <a:pPr eaLnBrk="0" hangingPunct="0">
              <a:defRPr/>
            </a:pPr>
            <a:endParaRPr kumimoji="0" lang="en-US" altLang="zh-TW" sz="1200" b="1">
              <a:solidFill>
                <a:srgbClr val="000000"/>
              </a:solidFill>
              <a:cs typeface="Arial" pitchFamily="34" charset="0"/>
            </a:endParaRPr>
          </a:p>
        </p:txBody>
      </p:sp>
      <p:sp>
        <p:nvSpPr>
          <p:cNvPr id="164" name="Freeform 163"/>
          <p:cNvSpPr/>
          <p:nvPr/>
        </p:nvSpPr>
        <p:spPr bwMode="auto">
          <a:xfrm rot="17513220">
            <a:off x="8261350" y="1543050"/>
            <a:ext cx="868363" cy="87313"/>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18 w 15260119"/>
              <a:gd name="connsiteY0" fmla="*/ 0 h 407174"/>
              <a:gd name="connsiteX1" fmla="*/ 15260119 w 15260119"/>
              <a:gd name="connsiteY1" fmla="*/ 271500 h 407174"/>
              <a:gd name="connsiteX0" fmla="*/ 0 w 15260101"/>
              <a:gd name="connsiteY0" fmla="*/ 25008 h 296508"/>
              <a:gd name="connsiteX1" fmla="*/ 15260101 w 15260101"/>
              <a:gd name="connsiteY1" fmla="*/ 296508 h 296508"/>
              <a:gd name="connsiteX0" fmla="*/ 0 w 16388683"/>
              <a:gd name="connsiteY0" fmla="*/ 28463 h 271747"/>
              <a:gd name="connsiteX1" fmla="*/ 16388683 w 16388683"/>
              <a:gd name="connsiteY1" fmla="*/ 271747 h 271747"/>
              <a:gd name="connsiteX0" fmla="*/ 0 w 16529959"/>
              <a:gd name="connsiteY0" fmla="*/ 25287 h 294261"/>
              <a:gd name="connsiteX1" fmla="*/ 16529959 w 16529959"/>
              <a:gd name="connsiteY1" fmla="*/ 294261 h 294261"/>
              <a:gd name="connsiteX0" fmla="*/ 0 w 16529959"/>
              <a:gd name="connsiteY0" fmla="*/ 18125 h 287099"/>
              <a:gd name="connsiteX1" fmla="*/ 16529959 w 16529959"/>
              <a:gd name="connsiteY1" fmla="*/ 287099 h 287099"/>
              <a:gd name="connsiteX0" fmla="*/ 0 w 17059733"/>
              <a:gd name="connsiteY0" fmla="*/ 19932 h 271390"/>
              <a:gd name="connsiteX1" fmla="*/ 17059733 w 17059733"/>
              <a:gd name="connsiteY1" fmla="*/ 271390 h 271390"/>
              <a:gd name="connsiteX0" fmla="*/ 0 w 17306961"/>
              <a:gd name="connsiteY0" fmla="*/ 10498 h 411424"/>
              <a:gd name="connsiteX1" fmla="*/ 17306961 w 17306961"/>
              <a:gd name="connsiteY1" fmla="*/ 411424 h 411424"/>
              <a:gd name="connsiteX0" fmla="*/ 0 w 12997004"/>
              <a:gd name="connsiteY0" fmla="*/ 10498 h 411424"/>
              <a:gd name="connsiteX1" fmla="*/ 12997004 w 12997004"/>
              <a:gd name="connsiteY1" fmla="*/ 411424 h 411424"/>
              <a:gd name="connsiteX0" fmla="*/ 0 w 12997004"/>
              <a:gd name="connsiteY0" fmla="*/ 0 h 400926"/>
              <a:gd name="connsiteX1" fmla="*/ 12997004 w 12997004"/>
              <a:gd name="connsiteY1" fmla="*/ 400926 h 400926"/>
              <a:gd name="connsiteX0" fmla="*/ 0 w 6334705"/>
              <a:gd name="connsiteY0" fmla="*/ 0 h 383289"/>
              <a:gd name="connsiteX1" fmla="*/ 4245354 w 6334705"/>
              <a:gd name="connsiteY1" fmla="*/ 383289 h 383289"/>
              <a:gd name="connsiteX0" fmla="*/ 0 w 8835060"/>
              <a:gd name="connsiteY0" fmla="*/ 0 h 383289"/>
              <a:gd name="connsiteX1" fmla="*/ 4245354 w 8835060"/>
              <a:gd name="connsiteY1" fmla="*/ 383289 h 383289"/>
              <a:gd name="connsiteX0" fmla="*/ 0 w 10367709"/>
              <a:gd name="connsiteY0" fmla="*/ 106 h 383395"/>
              <a:gd name="connsiteX1" fmla="*/ 4245354 w 10367709"/>
              <a:gd name="connsiteY1" fmla="*/ 383395 h 383395"/>
              <a:gd name="connsiteX0" fmla="*/ 0 w 10147038"/>
              <a:gd name="connsiteY0" fmla="*/ 111 h 370802"/>
              <a:gd name="connsiteX1" fmla="*/ 3783876 w 10147038"/>
              <a:gd name="connsiteY1" fmla="*/ 370802 h 370802"/>
              <a:gd name="connsiteX0" fmla="*/ 0 w 6803707"/>
              <a:gd name="connsiteY0" fmla="*/ 0 h 370691"/>
              <a:gd name="connsiteX1" fmla="*/ 3783876 w 6803707"/>
              <a:gd name="connsiteY1" fmla="*/ 370691 h 370691"/>
              <a:gd name="connsiteX0" fmla="*/ 830870 w 4796388"/>
              <a:gd name="connsiteY0" fmla="*/ 0 h 380770"/>
              <a:gd name="connsiteX1" fmla="*/ -3 w 4796388"/>
              <a:gd name="connsiteY1" fmla="*/ 380770 h 380770"/>
              <a:gd name="connsiteX0" fmla="*/ 830876 w 4248145"/>
              <a:gd name="connsiteY0" fmla="*/ 0 h 386744"/>
              <a:gd name="connsiteX1" fmla="*/ 3 w 4248145"/>
              <a:gd name="connsiteY1" fmla="*/ 380770 h 386744"/>
              <a:gd name="connsiteX0" fmla="*/ 3 w 5209451"/>
              <a:gd name="connsiteY0" fmla="*/ 0 h 237298"/>
              <a:gd name="connsiteX1" fmla="*/ 2495950 w 5209451"/>
              <a:gd name="connsiteY1" fmla="*/ 228286 h 237298"/>
              <a:gd name="connsiteX0" fmla="*/ 3 w 4107519"/>
              <a:gd name="connsiteY0" fmla="*/ 0 h 228286"/>
              <a:gd name="connsiteX1" fmla="*/ 2495950 w 4107519"/>
              <a:gd name="connsiteY1" fmla="*/ 228286 h 228286"/>
              <a:gd name="connsiteX0" fmla="*/ 568231 w 3309291"/>
              <a:gd name="connsiteY0" fmla="*/ 0 h 119369"/>
              <a:gd name="connsiteX1" fmla="*/ 1 w 3309291"/>
              <a:gd name="connsiteY1" fmla="*/ 119369 h 119369"/>
              <a:gd name="connsiteX0" fmla="*/ 568231 w 1839675"/>
              <a:gd name="connsiteY0" fmla="*/ 0 h 119369"/>
              <a:gd name="connsiteX1" fmla="*/ 1 w 1839675"/>
              <a:gd name="connsiteY1" fmla="*/ 119369 h 119369"/>
              <a:gd name="connsiteX0" fmla="*/ 602556 w 1859742"/>
              <a:gd name="connsiteY0" fmla="*/ 0 h 154787"/>
              <a:gd name="connsiteX1" fmla="*/ 1 w 1859742"/>
              <a:gd name="connsiteY1" fmla="*/ 154787 h 154787"/>
              <a:gd name="connsiteX0" fmla="*/ 602556 w 1253638"/>
              <a:gd name="connsiteY0" fmla="*/ 0 h 154787"/>
              <a:gd name="connsiteX1" fmla="*/ 1 w 1253638"/>
              <a:gd name="connsiteY1" fmla="*/ 154787 h 154787"/>
              <a:gd name="connsiteX0" fmla="*/ 877143 w 1377356"/>
              <a:gd name="connsiteY0" fmla="*/ 0 h 154787"/>
              <a:gd name="connsiteX1" fmla="*/ 0 w 1377356"/>
              <a:gd name="connsiteY1" fmla="*/ 154787 h 154787"/>
              <a:gd name="connsiteX0" fmla="*/ 877143 w 1024969"/>
              <a:gd name="connsiteY0" fmla="*/ 0 h 154787"/>
              <a:gd name="connsiteX1" fmla="*/ 0 w 1024969"/>
              <a:gd name="connsiteY1" fmla="*/ 154787 h 154787"/>
              <a:gd name="connsiteX0" fmla="*/ 4395289 w 4416558"/>
              <a:gd name="connsiteY0" fmla="*/ 0 h 53010"/>
              <a:gd name="connsiteX1" fmla="*/ 0 w 4416558"/>
              <a:gd name="connsiteY1" fmla="*/ 49715 h 53010"/>
              <a:gd name="connsiteX0" fmla="*/ 4395289 w 4395289"/>
              <a:gd name="connsiteY0" fmla="*/ 0 h 49715"/>
              <a:gd name="connsiteX1" fmla="*/ 0 w 4395289"/>
              <a:gd name="connsiteY1" fmla="*/ 49715 h 49715"/>
              <a:gd name="connsiteX0" fmla="*/ 4343803 w 4343803"/>
              <a:gd name="connsiteY0" fmla="*/ 0 h 40270"/>
              <a:gd name="connsiteX1" fmla="*/ 0 w 4343803"/>
              <a:gd name="connsiteY1" fmla="*/ 40270 h 40270"/>
              <a:gd name="connsiteX0" fmla="*/ 4343803 w 4343803"/>
              <a:gd name="connsiteY0" fmla="*/ 13921 h 54191"/>
              <a:gd name="connsiteX1" fmla="*/ 0 w 4343803"/>
              <a:gd name="connsiteY1" fmla="*/ 54191 h 54191"/>
              <a:gd name="connsiteX0" fmla="*/ 3468556 w 3468556"/>
              <a:gd name="connsiteY0" fmla="*/ 14082 h 53171"/>
              <a:gd name="connsiteX1" fmla="*/ 0 w 3468556"/>
              <a:gd name="connsiteY1" fmla="*/ 53171 h 53171"/>
              <a:gd name="connsiteX0" fmla="*/ 3468556 w 3468556"/>
              <a:gd name="connsiteY0" fmla="*/ 16438 h 55527"/>
              <a:gd name="connsiteX1" fmla="*/ 0 w 3468556"/>
              <a:gd name="connsiteY1" fmla="*/ 55527 h 55527"/>
              <a:gd name="connsiteX0" fmla="*/ 1468847 w 1468847"/>
              <a:gd name="connsiteY0" fmla="*/ 41105 h 41105"/>
              <a:gd name="connsiteX1" fmla="*/ 0 w 1468847"/>
              <a:gd name="connsiteY1" fmla="*/ 16915 h 41105"/>
              <a:gd name="connsiteX0" fmla="*/ 1468847 w 1468847"/>
              <a:gd name="connsiteY0" fmla="*/ 33949 h 33949"/>
              <a:gd name="connsiteX1" fmla="*/ 0 w 1468847"/>
              <a:gd name="connsiteY1" fmla="*/ 9759 h 33949"/>
              <a:gd name="connsiteX0" fmla="*/ 1468847 w 1468847"/>
              <a:gd name="connsiteY0" fmla="*/ 34366 h 34366"/>
              <a:gd name="connsiteX1" fmla="*/ 0 w 1468847"/>
              <a:gd name="connsiteY1" fmla="*/ 10176 h 34366"/>
              <a:gd name="connsiteX0" fmla="*/ 2274036 w 2274035"/>
              <a:gd name="connsiteY0" fmla="*/ 21906 h 25898"/>
              <a:gd name="connsiteX1" fmla="*/ 0 w 2274035"/>
              <a:gd name="connsiteY1" fmla="*/ 25898 h 25898"/>
              <a:gd name="connsiteX0" fmla="*/ 2274036 w 2274035"/>
              <a:gd name="connsiteY0" fmla="*/ 0 h 3992"/>
              <a:gd name="connsiteX1" fmla="*/ 0 w 2274035"/>
              <a:gd name="connsiteY1" fmla="*/ 3992 h 3992"/>
              <a:gd name="connsiteX0" fmla="*/ 10245 w 10245"/>
              <a:gd name="connsiteY0" fmla="*/ 0 h 13854"/>
              <a:gd name="connsiteX1" fmla="*/ 0 w 10245"/>
              <a:gd name="connsiteY1" fmla="*/ 13854 h 13854"/>
              <a:gd name="connsiteX0" fmla="*/ 10245 w 10245"/>
              <a:gd name="connsiteY0" fmla="*/ 18456 h 32310"/>
              <a:gd name="connsiteX1" fmla="*/ 0 w 10245"/>
              <a:gd name="connsiteY1" fmla="*/ 32310 h 32310"/>
              <a:gd name="connsiteX0" fmla="*/ 10293 w 10293"/>
              <a:gd name="connsiteY0" fmla="*/ 14685 h 51578"/>
              <a:gd name="connsiteX1" fmla="*/ 0 w 10293"/>
              <a:gd name="connsiteY1" fmla="*/ 51578 h 51578"/>
              <a:gd name="connsiteX0" fmla="*/ 10293 w 10293"/>
              <a:gd name="connsiteY0" fmla="*/ 7405 h 44298"/>
              <a:gd name="connsiteX1" fmla="*/ 0 w 10293"/>
              <a:gd name="connsiteY1" fmla="*/ 44298 h 44298"/>
              <a:gd name="connsiteX0" fmla="*/ 9607 w 9607"/>
              <a:gd name="connsiteY0" fmla="*/ 8118 h 37932"/>
              <a:gd name="connsiteX1" fmla="*/ 0 w 9607"/>
              <a:gd name="connsiteY1" fmla="*/ 37932 h 37932"/>
            </a:gdLst>
            <a:ahLst/>
            <a:cxnLst>
              <a:cxn ang="0">
                <a:pos x="connsiteX0" y="connsiteY0"/>
              </a:cxn>
              <a:cxn ang="0">
                <a:pos x="connsiteX1" y="connsiteY1"/>
              </a:cxn>
            </a:cxnLst>
            <a:rect l="l" t="t" r="r" b="b"/>
            <a:pathLst>
              <a:path w="9607" h="37932">
                <a:moveTo>
                  <a:pt x="9607" y="8118"/>
                </a:moveTo>
                <a:cubicBezTo>
                  <a:pt x="6615" y="-19924"/>
                  <a:pt x="3415" y="33314"/>
                  <a:pt x="0" y="37932"/>
                </a:cubicBezTo>
              </a:path>
            </a:pathLst>
          </a:custGeom>
          <a:noFill/>
          <a:ln w="19050" cap="flat" cmpd="sng" algn="ctr">
            <a:solidFill>
              <a:schemeClr val="tx1">
                <a:lumMod val="65000"/>
                <a:lumOff val="35000"/>
              </a:schemeClr>
            </a:solidFill>
            <a:prstDash val="solid"/>
            <a:round/>
            <a:headEnd type="triangle" w="med" len="med"/>
            <a:tailEnd type="none" w="med" len="med"/>
          </a:ln>
          <a:effectLst/>
        </p:spPr>
        <p:txBody>
          <a:bodyPr lIns="0" tIns="0" rIns="0" bIns="0"/>
          <a:lstStyle/>
          <a:p>
            <a:pPr eaLnBrk="0" hangingPunct="0">
              <a:defRPr/>
            </a:pPr>
            <a:endParaRPr kumimoji="0" lang="en-US" altLang="zh-TW" sz="1400" b="1">
              <a:solidFill>
                <a:srgbClr val="000000"/>
              </a:solidFill>
              <a:cs typeface="Arial" pitchFamily="34" charset="0"/>
            </a:endParaRPr>
          </a:p>
        </p:txBody>
      </p:sp>
      <p:sp>
        <p:nvSpPr>
          <p:cNvPr id="161" name="Freeform 160"/>
          <p:cNvSpPr/>
          <p:nvPr/>
        </p:nvSpPr>
        <p:spPr bwMode="auto">
          <a:xfrm rot="4086780" flipV="1">
            <a:off x="8199437" y="2354263"/>
            <a:ext cx="930275" cy="101600"/>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18 w 15260119"/>
              <a:gd name="connsiteY0" fmla="*/ 0 h 407174"/>
              <a:gd name="connsiteX1" fmla="*/ 15260119 w 15260119"/>
              <a:gd name="connsiteY1" fmla="*/ 271500 h 407174"/>
              <a:gd name="connsiteX0" fmla="*/ 0 w 15260101"/>
              <a:gd name="connsiteY0" fmla="*/ 25008 h 296508"/>
              <a:gd name="connsiteX1" fmla="*/ 15260101 w 15260101"/>
              <a:gd name="connsiteY1" fmla="*/ 296508 h 296508"/>
              <a:gd name="connsiteX0" fmla="*/ 0 w 16388683"/>
              <a:gd name="connsiteY0" fmla="*/ 28463 h 271747"/>
              <a:gd name="connsiteX1" fmla="*/ 16388683 w 16388683"/>
              <a:gd name="connsiteY1" fmla="*/ 271747 h 271747"/>
              <a:gd name="connsiteX0" fmla="*/ 0 w 16529959"/>
              <a:gd name="connsiteY0" fmla="*/ 25287 h 294261"/>
              <a:gd name="connsiteX1" fmla="*/ 16529959 w 16529959"/>
              <a:gd name="connsiteY1" fmla="*/ 294261 h 294261"/>
              <a:gd name="connsiteX0" fmla="*/ 0 w 16529959"/>
              <a:gd name="connsiteY0" fmla="*/ 18125 h 287099"/>
              <a:gd name="connsiteX1" fmla="*/ 16529959 w 16529959"/>
              <a:gd name="connsiteY1" fmla="*/ 287099 h 287099"/>
              <a:gd name="connsiteX0" fmla="*/ 0 w 17059733"/>
              <a:gd name="connsiteY0" fmla="*/ 19932 h 271390"/>
              <a:gd name="connsiteX1" fmla="*/ 17059733 w 17059733"/>
              <a:gd name="connsiteY1" fmla="*/ 271390 h 271390"/>
              <a:gd name="connsiteX0" fmla="*/ 0 w 17306961"/>
              <a:gd name="connsiteY0" fmla="*/ 10498 h 411424"/>
              <a:gd name="connsiteX1" fmla="*/ 17306961 w 17306961"/>
              <a:gd name="connsiteY1" fmla="*/ 411424 h 411424"/>
              <a:gd name="connsiteX0" fmla="*/ 0 w 12997004"/>
              <a:gd name="connsiteY0" fmla="*/ 10498 h 411424"/>
              <a:gd name="connsiteX1" fmla="*/ 12997004 w 12997004"/>
              <a:gd name="connsiteY1" fmla="*/ 411424 h 411424"/>
              <a:gd name="connsiteX0" fmla="*/ 0 w 12997004"/>
              <a:gd name="connsiteY0" fmla="*/ 0 h 400926"/>
              <a:gd name="connsiteX1" fmla="*/ 12997004 w 12997004"/>
              <a:gd name="connsiteY1" fmla="*/ 400926 h 400926"/>
              <a:gd name="connsiteX0" fmla="*/ 0 w 6334705"/>
              <a:gd name="connsiteY0" fmla="*/ 0 h 383289"/>
              <a:gd name="connsiteX1" fmla="*/ 4245354 w 6334705"/>
              <a:gd name="connsiteY1" fmla="*/ 383289 h 383289"/>
              <a:gd name="connsiteX0" fmla="*/ 0 w 8835060"/>
              <a:gd name="connsiteY0" fmla="*/ 0 h 383289"/>
              <a:gd name="connsiteX1" fmla="*/ 4245354 w 8835060"/>
              <a:gd name="connsiteY1" fmla="*/ 383289 h 383289"/>
              <a:gd name="connsiteX0" fmla="*/ 0 w 10367709"/>
              <a:gd name="connsiteY0" fmla="*/ 106 h 383395"/>
              <a:gd name="connsiteX1" fmla="*/ 4245354 w 10367709"/>
              <a:gd name="connsiteY1" fmla="*/ 383395 h 383395"/>
              <a:gd name="connsiteX0" fmla="*/ 0 w 10147038"/>
              <a:gd name="connsiteY0" fmla="*/ 111 h 370802"/>
              <a:gd name="connsiteX1" fmla="*/ 3783876 w 10147038"/>
              <a:gd name="connsiteY1" fmla="*/ 370802 h 370802"/>
              <a:gd name="connsiteX0" fmla="*/ 0 w 6803707"/>
              <a:gd name="connsiteY0" fmla="*/ 0 h 370691"/>
              <a:gd name="connsiteX1" fmla="*/ 3783876 w 6803707"/>
              <a:gd name="connsiteY1" fmla="*/ 370691 h 370691"/>
              <a:gd name="connsiteX0" fmla="*/ 830870 w 4796388"/>
              <a:gd name="connsiteY0" fmla="*/ 0 h 380770"/>
              <a:gd name="connsiteX1" fmla="*/ -3 w 4796388"/>
              <a:gd name="connsiteY1" fmla="*/ 380770 h 380770"/>
              <a:gd name="connsiteX0" fmla="*/ 830876 w 4248145"/>
              <a:gd name="connsiteY0" fmla="*/ 0 h 386744"/>
              <a:gd name="connsiteX1" fmla="*/ 3 w 4248145"/>
              <a:gd name="connsiteY1" fmla="*/ 380770 h 386744"/>
              <a:gd name="connsiteX0" fmla="*/ 3 w 5209451"/>
              <a:gd name="connsiteY0" fmla="*/ 0 h 237298"/>
              <a:gd name="connsiteX1" fmla="*/ 2495950 w 5209451"/>
              <a:gd name="connsiteY1" fmla="*/ 228286 h 237298"/>
              <a:gd name="connsiteX0" fmla="*/ 3 w 4107519"/>
              <a:gd name="connsiteY0" fmla="*/ 0 h 228286"/>
              <a:gd name="connsiteX1" fmla="*/ 2495950 w 4107519"/>
              <a:gd name="connsiteY1" fmla="*/ 228286 h 228286"/>
              <a:gd name="connsiteX0" fmla="*/ 568231 w 3309291"/>
              <a:gd name="connsiteY0" fmla="*/ 0 h 119369"/>
              <a:gd name="connsiteX1" fmla="*/ 1 w 3309291"/>
              <a:gd name="connsiteY1" fmla="*/ 119369 h 119369"/>
              <a:gd name="connsiteX0" fmla="*/ 568231 w 1839675"/>
              <a:gd name="connsiteY0" fmla="*/ 0 h 119369"/>
              <a:gd name="connsiteX1" fmla="*/ 1 w 1839675"/>
              <a:gd name="connsiteY1" fmla="*/ 119369 h 119369"/>
              <a:gd name="connsiteX0" fmla="*/ 602556 w 1859742"/>
              <a:gd name="connsiteY0" fmla="*/ 0 h 154787"/>
              <a:gd name="connsiteX1" fmla="*/ 1 w 1859742"/>
              <a:gd name="connsiteY1" fmla="*/ 154787 h 154787"/>
              <a:gd name="connsiteX0" fmla="*/ 602556 w 1253638"/>
              <a:gd name="connsiteY0" fmla="*/ 0 h 154787"/>
              <a:gd name="connsiteX1" fmla="*/ 1 w 1253638"/>
              <a:gd name="connsiteY1" fmla="*/ 154787 h 154787"/>
              <a:gd name="connsiteX0" fmla="*/ 877143 w 1377356"/>
              <a:gd name="connsiteY0" fmla="*/ 0 h 154787"/>
              <a:gd name="connsiteX1" fmla="*/ 0 w 1377356"/>
              <a:gd name="connsiteY1" fmla="*/ 154787 h 154787"/>
              <a:gd name="connsiteX0" fmla="*/ 877143 w 1024969"/>
              <a:gd name="connsiteY0" fmla="*/ 0 h 154787"/>
              <a:gd name="connsiteX1" fmla="*/ 0 w 1024969"/>
              <a:gd name="connsiteY1" fmla="*/ 154787 h 154787"/>
              <a:gd name="connsiteX0" fmla="*/ 4395289 w 4416558"/>
              <a:gd name="connsiteY0" fmla="*/ 0 h 53010"/>
              <a:gd name="connsiteX1" fmla="*/ 0 w 4416558"/>
              <a:gd name="connsiteY1" fmla="*/ 49715 h 53010"/>
              <a:gd name="connsiteX0" fmla="*/ 4395289 w 4395289"/>
              <a:gd name="connsiteY0" fmla="*/ 0 h 49715"/>
              <a:gd name="connsiteX1" fmla="*/ 0 w 4395289"/>
              <a:gd name="connsiteY1" fmla="*/ 49715 h 49715"/>
              <a:gd name="connsiteX0" fmla="*/ 4343803 w 4343803"/>
              <a:gd name="connsiteY0" fmla="*/ 0 h 40270"/>
              <a:gd name="connsiteX1" fmla="*/ 0 w 4343803"/>
              <a:gd name="connsiteY1" fmla="*/ 40270 h 40270"/>
              <a:gd name="connsiteX0" fmla="*/ 4343803 w 4343803"/>
              <a:gd name="connsiteY0" fmla="*/ 13921 h 54191"/>
              <a:gd name="connsiteX1" fmla="*/ 0 w 4343803"/>
              <a:gd name="connsiteY1" fmla="*/ 54191 h 54191"/>
              <a:gd name="connsiteX0" fmla="*/ 3468556 w 3468556"/>
              <a:gd name="connsiteY0" fmla="*/ 14082 h 53171"/>
              <a:gd name="connsiteX1" fmla="*/ 0 w 3468556"/>
              <a:gd name="connsiteY1" fmla="*/ 53171 h 53171"/>
              <a:gd name="connsiteX0" fmla="*/ 3468556 w 3468556"/>
              <a:gd name="connsiteY0" fmla="*/ 16438 h 55527"/>
              <a:gd name="connsiteX1" fmla="*/ 0 w 3468556"/>
              <a:gd name="connsiteY1" fmla="*/ 55527 h 55527"/>
              <a:gd name="connsiteX0" fmla="*/ 1468847 w 1468847"/>
              <a:gd name="connsiteY0" fmla="*/ 41105 h 41105"/>
              <a:gd name="connsiteX1" fmla="*/ 0 w 1468847"/>
              <a:gd name="connsiteY1" fmla="*/ 16915 h 41105"/>
              <a:gd name="connsiteX0" fmla="*/ 1468847 w 1468847"/>
              <a:gd name="connsiteY0" fmla="*/ 33949 h 33949"/>
              <a:gd name="connsiteX1" fmla="*/ 0 w 1468847"/>
              <a:gd name="connsiteY1" fmla="*/ 9759 h 33949"/>
              <a:gd name="connsiteX0" fmla="*/ 1468847 w 1468847"/>
              <a:gd name="connsiteY0" fmla="*/ 34366 h 34366"/>
              <a:gd name="connsiteX1" fmla="*/ 0 w 1468847"/>
              <a:gd name="connsiteY1" fmla="*/ 10176 h 34366"/>
              <a:gd name="connsiteX0" fmla="*/ 2274036 w 2274035"/>
              <a:gd name="connsiteY0" fmla="*/ 21906 h 25898"/>
              <a:gd name="connsiteX1" fmla="*/ 0 w 2274035"/>
              <a:gd name="connsiteY1" fmla="*/ 25898 h 25898"/>
              <a:gd name="connsiteX0" fmla="*/ 2274036 w 2274035"/>
              <a:gd name="connsiteY0" fmla="*/ 0 h 3992"/>
              <a:gd name="connsiteX1" fmla="*/ 0 w 2274035"/>
              <a:gd name="connsiteY1" fmla="*/ 3992 h 3992"/>
              <a:gd name="connsiteX0" fmla="*/ 10245 w 10245"/>
              <a:gd name="connsiteY0" fmla="*/ 0 h 13854"/>
              <a:gd name="connsiteX1" fmla="*/ 0 w 10245"/>
              <a:gd name="connsiteY1" fmla="*/ 13854 h 13854"/>
              <a:gd name="connsiteX0" fmla="*/ 10245 w 10245"/>
              <a:gd name="connsiteY0" fmla="*/ 18456 h 32310"/>
              <a:gd name="connsiteX1" fmla="*/ 0 w 10245"/>
              <a:gd name="connsiteY1" fmla="*/ 32310 h 32310"/>
              <a:gd name="connsiteX0" fmla="*/ 10293 w 10293"/>
              <a:gd name="connsiteY0" fmla="*/ 14685 h 51578"/>
              <a:gd name="connsiteX1" fmla="*/ 0 w 10293"/>
              <a:gd name="connsiteY1" fmla="*/ 51578 h 51578"/>
              <a:gd name="connsiteX0" fmla="*/ 10293 w 10293"/>
              <a:gd name="connsiteY0" fmla="*/ 7405 h 44298"/>
              <a:gd name="connsiteX1" fmla="*/ 0 w 10293"/>
              <a:gd name="connsiteY1" fmla="*/ 44298 h 44298"/>
            </a:gdLst>
            <a:ahLst/>
            <a:cxnLst>
              <a:cxn ang="0">
                <a:pos x="connsiteX0" y="connsiteY0"/>
              </a:cxn>
              <a:cxn ang="0">
                <a:pos x="connsiteX1" y="connsiteY1"/>
              </a:cxn>
            </a:cxnLst>
            <a:rect l="l" t="t" r="r" b="b"/>
            <a:pathLst>
              <a:path w="10293" h="44298">
                <a:moveTo>
                  <a:pt x="10293" y="7405"/>
                </a:moveTo>
                <a:cubicBezTo>
                  <a:pt x="7301" y="-20637"/>
                  <a:pt x="3415" y="39680"/>
                  <a:pt x="0" y="44298"/>
                </a:cubicBezTo>
              </a:path>
            </a:pathLst>
          </a:custGeom>
          <a:noFill/>
          <a:ln w="19050" cap="flat" cmpd="sng" algn="ctr">
            <a:solidFill>
              <a:schemeClr val="tx1">
                <a:lumMod val="65000"/>
                <a:lumOff val="35000"/>
              </a:schemeClr>
            </a:solidFill>
            <a:prstDash val="solid"/>
            <a:round/>
            <a:headEnd type="triangle" w="med" len="med"/>
            <a:tailEnd type="none" w="med" len="med"/>
          </a:ln>
          <a:effectLst/>
        </p:spPr>
        <p:txBody>
          <a:bodyPr lIns="0" tIns="0" rIns="0" bIns="0"/>
          <a:lstStyle/>
          <a:p>
            <a:pPr eaLnBrk="0" hangingPunct="0">
              <a:defRPr/>
            </a:pPr>
            <a:endParaRPr kumimoji="0" lang="en-US" altLang="zh-TW" sz="1400" b="1">
              <a:solidFill>
                <a:srgbClr val="000000"/>
              </a:solidFill>
              <a:cs typeface="Arial" pitchFamily="34" charset="0"/>
            </a:endParaRPr>
          </a:p>
        </p:txBody>
      </p:sp>
      <p:sp>
        <p:nvSpPr>
          <p:cNvPr id="160" name="Freeform 159"/>
          <p:cNvSpPr/>
          <p:nvPr/>
        </p:nvSpPr>
        <p:spPr bwMode="auto">
          <a:xfrm>
            <a:off x="8005763" y="1508125"/>
            <a:ext cx="582612" cy="198438"/>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18 w 15260119"/>
              <a:gd name="connsiteY0" fmla="*/ 0 h 407174"/>
              <a:gd name="connsiteX1" fmla="*/ 15260119 w 15260119"/>
              <a:gd name="connsiteY1" fmla="*/ 271500 h 407174"/>
              <a:gd name="connsiteX0" fmla="*/ 0 w 15260101"/>
              <a:gd name="connsiteY0" fmla="*/ 25008 h 296508"/>
              <a:gd name="connsiteX1" fmla="*/ 15260101 w 15260101"/>
              <a:gd name="connsiteY1" fmla="*/ 296508 h 296508"/>
              <a:gd name="connsiteX0" fmla="*/ 0 w 16388683"/>
              <a:gd name="connsiteY0" fmla="*/ 28463 h 271747"/>
              <a:gd name="connsiteX1" fmla="*/ 16388683 w 16388683"/>
              <a:gd name="connsiteY1" fmla="*/ 271747 h 271747"/>
              <a:gd name="connsiteX0" fmla="*/ 0 w 16529959"/>
              <a:gd name="connsiteY0" fmla="*/ 25287 h 294261"/>
              <a:gd name="connsiteX1" fmla="*/ 16529959 w 16529959"/>
              <a:gd name="connsiteY1" fmla="*/ 294261 h 294261"/>
              <a:gd name="connsiteX0" fmla="*/ 0 w 16529959"/>
              <a:gd name="connsiteY0" fmla="*/ 18125 h 287099"/>
              <a:gd name="connsiteX1" fmla="*/ 16529959 w 16529959"/>
              <a:gd name="connsiteY1" fmla="*/ 287099 h 287099"/>
              <a:gd name="connsiteX0" fmla="*/ 0 w 17059733"/>
              <a:gd name="connsiteY0" fmla="*/ 19932 h 271390"/>
              <a:gd name="connsiteX1" fmla="*/ 17059733 w 17059733"/>
              <a:gd name="connsiteY1" fmla="*/ 271390 h 271390"/>
              <a:gd name="connsiteX0" fmla="*/ 0 w 17306961"/>
              <a:gd name="connsiteY0" fmla="*/ 10498 h 411424"/>
              <a:gd name="connsiteX1" fmla="*/ 17306961 w 17306961"/>
              <a:gd name="connsiteY1" fmla="*/ 411424 h 411424"/>
              <a:gd name="connsiteX0" fmla="*/ 0 w 12997004"/>
              <a:gd name="connsiteY0" fmla="*/ 10498 h 411424"/>
              <a:gd name="connsiteX1" fmla="*/ 12997004 w 12997004"/>
              <a:gd name="connsiteY1" fmla="*/ 411424 h 411424"/>
              <a:gd name="connsiteX0" fmla="*/ 0 w 12997004"/>
              <a:gd name="connsiteY0" fmla="*/ 0 h 400926"/>
              <a:gd name="connsiteX1" fmla="*/ 12997004 w 12997004"/>
              <a:gd name="connsiteY1" fmla="*/ 400926 h 400926"/>
              <a:gd name="connsiteX0" fmla="*/ 0 w 6334705"/>
              <a:gd name="connsiteY0" fmla="*/ 0 h 383289"/>
              <a:gd name="connsiteX1" fmla="*/ 4245354 w 6334705"/>
              <a:gd name="connsiteY1" fmla="*/ 383289 h 383289"/>
              <a:gd name="connsiteX0" fmla="*/ 0 w 8835060"/>
              <a:gd name="connsiteY0" fmla="*/ 0 h 383289"/>
              <a:gd name="connsiteX1" fmla="*/ 4245354 w 8835060"/>
              <a:gd name="connsiteY1" fmla="*/ 383289 h 383289"/>
              <a:gd name="connsiteX0" fmla="*/ 0 w 10367709"/>
              <a:gd name="connsiteY0" fmla="*/ 106 h 383395"/>
              <a:gd name="connsiteX1" fmla="*/ 4245354 w 10367709"/>
              <a:gd name="connsiteY1" fmla="*/ 383395 h 383395"/>
              <a:gd name="connsiteX0" fmla="*/ 0 w 10147038"/>
              <a:gd name="connsiteY0" fmla="*/ 111 h 370802"/>
              <a:gd name="connsiteX1" fmla="*/ 3783876 w 10147038"/>
              <a:gd name="connsiteY1" fmla="*/ 370802 h 370802"/>
              <a:gd name="connsiteX0" fmla="*/ 0 w 6803707"/>
              <a:gd name="connsiteY0" fmla="*/ 0 h 370691"/>
              <a:gd name="connsiteX1" fmla="*/ 3783876 w 6803707"/>
              <a:gd name="connsiteY1" fmla="*/ 370691 h 370691"/>
              <a:gd name="connsiteX0" fmla="*/ 830870 w 4796388"/>
              <a:gd name="connsiteY0" fmla="*/ 0 h 380770"/>
              <a:gd name="connsiteX1" fmla="*/ -3 w 4796388"/>
              <a:gd name="connsiteY1" fmla="*/ 380770 h 380770"/>
              <a:gd name="connsiteX0" fmla="*/ 830876 w 4248145"/>
              <a:gd name="connsiteY0" fmla="*/ 0 h 386744"/>
              <a:gd name="connsiteX1" fmla="*/ 3 w 4248145"/>
              <a:gd name="connsiteY1" fmla="*/ 380770 h 386744"/>
              <a:gd name="connsiteX0" fmla="*/ 3 w 5209451"/>
              <a:gd name="connsiteY0" fmla="*/ 0 h 237298"/>
              <a:gd name="connsiteX1" fmla="*/ 2495950 w 5209451"/>
              <a:gd name="connsiteY1" fmla="*/ 228286 h 237298"/>
              <a:gd name="connsiteX0" fmla="*/ 3 w 4107519"/>
              <a:gd name="connsiteY0" fmla="*/ 0 h 228286"/>
              <a:gd name="connsiteX1" fmla="*/ 2495950 w 4107519"/>
              <a:gd name="connsiteY1" fmla="*/ 228286 h 228286"/>
              <a:gd name="connsiteX0" fmla="*/ 568231 w 3309291"/>
              <a:gd name="connsiteY0" fmla="*/ 0 h 119369"/>
              <a:gd name="connsiteX1" fmla="*/ 1 w 3309291"/>
              <a:gd name="connsiteY1" fmla="*/ 119369 h 119369"/>
              <a:gd name="connsiteX0" fmla="*/ 568231 w 1839675"/>
              <a:gd name="connsiteY0" fmla="*/ 0 h 119369"/>
              <a:gd name="connsiteX1" fmla="*/ 1 w 1839675"/>
              <a:gd name="connsiteY1" fmla="*/ 119369 h 119369"/>
              <a:gd name="connsiteX0" fmla="*/ 602556 w 1859742"/>
              <a:gd name="connsiteY0" fmla="*/ 0 h 154787"/>
              <a:gd name="connsiteX1" fmla="*/ 1 w 1859742"/>
              <a:gd name="connsiteY1" fmla="*/ 154787 h 154787"/>
              <a:gd name="connsiteX0" fmla="*/ 602556 w 1253638"/>
              <a:gd name="connsiteY0" fmla="*/ 0 h 154787"/>
              <a:gd name="connsiteX1" fmla="*/ 1 w 1253638"/>
              <a:gd name="connsiteY1" fmla="*/ 154787 h 154787"/>
              <a:gd name="connsiteX0" fmla="*/ 877143 w 1377356"/>
              <a:gd name="connsiteY0" fmla="*/ 0 h 154787"/>
              <a:gd name="connsiteX1" fmla="*/ 0 w 1377356"/>
              <a:gd name="connsiteY1" fmla="*/ 154787 h 154787"/>
              <a:gd name="connsiteX0" fmla="*/ 877143 w 1024969"/>
              <a:gd name="connsiteY0" fmla="*/ 0 h 154787"/>
              <a:gd name="connsiteX1" fmla="*/ 0 w 1024969"/>
              <a:gd name="connsiteY1" fmla="*/ 154787 h 154787"/>
              <a:gd name="connsiteX0" fmla="*/ 4395289 w 4416558"/>
              <a:gd name="connsiteY0" fmla="*/ 0 h 53010"/>
              <a:gd name="connsiteX1" fmla="*/ 0 w 4416558"/>
              <a:gd name="connsiteY1" fmla="*/ 49715 h 53010"/>
              <a:gd name="connsiteX0" fmla="*/ 4395289 w 4395289"/>
              <a:gd name="connsiteY0" fmla="*/ 0 h 49715"/>
              <a:gd name="connsiteX1" fmla="*/ 0 w 4395289"/>
              <a:gd name="connsiteY1" fmla="*/ 49715 h 49715"/>
              <a:gd name="connsiteX0" fmla="*/ 4343803 w 4343803"/>
              <a:gd name="connsiteY0" fmla="*/ 0 h 40270"/>
              <a:gd name="connsiteX1" fmla="*/ 0 w 4343803"/>
              <a:gd name="connsiteY1" fmla="*/ 40270 h 40270"/>
              <a:gd name="connsiteX0" fmla="*/ 4343803 w 4343803"/>
              <a:gd name="connsiteY0" fmla="*/ 13921 h 54191"/>
              <a:gd name="connsiteX1" fmla="*/ 0 w 4343803"/>
              <a:gd name="connsiteY1" fmla="*/ 54191 h 54191"/>
              <a:gd name="connsiteX0" fmla="*/ 3468556 w 3468556"/>
              <a:gd name="connsiteY0" fmla="*/ 14082 h 53171"/>
              <a:gd name="connsiteX1" fmla="*/ 0 w 3468556"/>
              <a:gd name="connsiteY1" fmla="*/ 53171 h 53171"/>
              <a:gd name="connsiteX0" fmla="*/ 3468556 w 3468556"/>
              <a:gd name="connsiteY0" fmla="*/ 16438 h 55527"/>
              <a:gd name="connsiteX1" fmla="*/ 0 w 3468556"/>
              <a:gd name="connsiteY1" fmla="*/ 55527 h 55527"/>
              <a:gd name="connsiteX0" fmla="*/ 1468847 w 1468847"/>
              <a:gd name="connsiteY0" fmla="*/ 41105 h 41105"/>
              <a:gd name="connsiteX1" fmla="*/ 0 w 1468847"/>
              <a:gd name="connsiteY1" fmla="*/ 16915 h 41105"/>
              <a:gd name="connsiteX0" fmla="*/ 1468847 w 1468847"/>
              <a:gd name="connsiteY0" fmla="*/ 33949 h 33949"/>
              <a:gd name="connsiteX1" fmla="*/ 0 w 1468847"/>
              <a:gd name="connsiteY1" fmla="*/ 9759 h 33949"/>
              <a:gd name="connsiteX0" fmla="*/ 1468847 w 1468847"/>
              <a:gd name="connsiteY0" fmla="*/ 34366 h 34366"/>
              <a:gd name="connsiteX1" fmla="*/ 0 w 1468847"/>
              <a:gd name="connsiteY1" fmla="*/ 10176 h 34366"/>
            </a:gdLst>
            <a:ahLst/>
            <a:cxnLst>
              <a:cxn ang="0">
                <a:pos x="connsiteX0" y="connsiteY0"/>
              </a:cxn>
              <a:cxn ang="0">
                <a:pos x="connsiteX1" y="connsiteY1"/>
              </a:cxn>
            </a:cxnLst>
            <a:rect l="l" t="t" r="r" b="b"/>
            <a:pathLst>
              <a:path w="1468847" h="34366">
                <a:moveTo>
                  <a:pt x="1468847" y="34366"/>
                </a:moveTo>
                <a:cubicBezTo>
                  <a:pt x="1432199" y="-10255"/>
                  <a:pt x="501951" y="-3267"/>
                  <a:pt x="0" y="10176"/>
                </a:cubicBezTo>
              </a:path>
            </a:pathLst>
          </a:custGeom>
          <a:noFill/>
          <a:ln w="38100" cap="flat" cmpd="sng" algn="ctr">
            <a:solidFill>
              <a:schemeClr val="tx1">
                <a:lumMod val="65000"/>
                <a:lumOff val="35000"/>
              </a:schemeClr>
            </a:solidFill>
            <a:prstDash val="solid"/>
            <a:round/>
            <a:headEnd type="none" w="med" len="med"/>
            <a:tailEnd type="none" w="med" len="med"/>
          </a:ln>
          <a:effectLst/>
        </p:spPr>
        <p:txBody>
          <a:bodyPr lIns="0" tIns="0" rIns="0" bIns="0"/>
          <a:lstStyle/>
          <a:p>
            <a:pPr eaLnBrk="0" hangingPunct="0">
              <a:defRPr/>
            </a:pPr>
            <a:endParaRPr kumimoji="0" lang="en-US" altLang="zh-TW" sz="1200" b="1">
              <a:solidFill>
                <a:srgbClr val="000000"/>
              </a:solidFill>
              <a:cs typeface="Arial" pitchFamily="34" charset="0"/>
            </a:endParaRPr>
          </a:p>
        </p:txBody>
      </p:sp>
      <p:sp>
        <p:nvSpPr>
          <p:cNvPr id="4" name="Freeform 3"/>
          <p:cNvSpPr/>
          <p:nvPr/>
        </p:nvSpPr>
        <p:spPr bwMode="auto">
          <a:xfrm>
            <a:off x="1952625" y="3124200"/>
            <a:ext cx="692150" cy="1201738"/>
          </a:xfrm>
          <a:custGeom>
            <a:avLst/>
            <a:gdLst>
              <a:gd name="connsiteX0" fmla="*/ 0 w 1037229"/>
              <a:gd name="connsiteY0" fmla="*/ 0 h 1160059"/>
              <a:gd name="connsiteX1" fmla="*/ 388961 w 1037229"/>
              <a:gd name="connsiteY1" fmla="*/ 777922 h 1160059"/>
              <a:gd name="connsiteX2" fmla="*/ 1037229 w 1037229"/>
              <a:gd name="connsiteY2" fmla="*/ 1160059 h 1160059"/>
            </a:gdLst>
            <a:ahLst/>
            <a:cxnLst>
              <a:cxn ang="0">
                <a:pos x="connsiteX0" y="connsiteY0"/>
              </a:cxn>
              <a:cxn ang="0">
                <a:pos x="connsiteX1" y="connsiteY1"/>
              </a:cxn>
              <a:cxn ang="0">
                <a:pos x="connsiteX2" y="connsiteY2"/>
              </a:cxn>
            </a:cxnLst>
            <a:rect l="l" t="t" r="r" b="b"/>
            <a:pathLst>
              <a:path w="1037229" h="1160059">
                <a:moveTo>
                  <a:pt x="0" y="0"/>
                </a:moveTo>
                <a:cubicBezTo>
                  <a:pt x="108045" y="292289"/>
                  <a:pt x="216090" y="584579"/>
                  <a:pt x="388961" y="777922"/>
                </a:cubicBezTo>
                <a:cubicBezTo>
                  <a:pt x="561832" y="971265"/>
                  <a:pt x="799530" y="1065662"/>
                  <a:pt x="1037229" y="1160059"/>
                </a:cubicBezTo>
              </a:path>
            </a:pathLst>
          </a:custGeom>
          <a:noFill/>
          <a:ln w="38100" cap="flat" cmpd="sng" algn="ctr">
            <a:solidFill>
              <a:schemeClr val="tx1">
                <a:lumMod val="65000"/>
                <a:lumOff val="35000"/>
              </a:schemeClr>
            </a:solidFill>
            <a:prstDash val="solid"/>
            <a:round/>
            <a:headEnd type="none" w="med" len="med"/>
            <a:tailEnd type="none" w="med" len="med"/>
          </a:ln>
          <a:effectLst/>
        </p:spPr>
        <p:txBody>
          <a:bodyPr lIns="0" tIns="0" rIns="0" bIns="0"/>
          <a:lstStyle/>
          <a:p>
            <a:pPr eaLnBrk="0" hangingPunct="0">
              <a:defRPr/>
            </a:pPr>
            <a:endParaRPr kumimoji="0" lang="en-US" altLang="zh-TW" sz="1200" b="1">
              <a:solidFill>
                <a:srgbClr val="000000"/>
              </a:solidFill>
              <a:cs typeface="Arial" pitchFamily="34" charset="0"/>
            </a:endParaRPr>
          </a:p>
        </p:txBody>
      </p:sp>
      <p:sp>
        <p:nvSpPr>
          <p:cNvPr id="74764" name="Rectangle 2"/>
          <p:cNvSpPr>
            <a:spLocks noChangeArrowheads="1"/>
          </p:cNvSpPr>
          <p:nvPr/>
        </p:nvSpPr>
        <p:spPr bwMode="auto">
          <a:xfrm>
            <a:off x="4360863" y="5659438"/>
            <a:ext cx="4713287" cy="1125537"/>
          </a:xfrm>
          <a:prstGeom prst="rect">
            <a:avLst/>
          </a:prstGeom>
          <a:solidFill>
            <a:schemeClr val="bg1"/>
          </a:solidFill>
          <a:ln w="12700">
            <a:solidFill>
              <a:schemeClr val="tx1"/>
            </a:solidFill>
            <a:round/>
            <a:headEnd/>
            <a:tailEnd/>
          </a:ln>
        </p:spPr>
        <p:txBody>
          <a:bodyPr lIns="0" tIns="0" rIns="0" bIns="0"/>
          <a:lstStyle/>
          <a:p>
            <a:pPr eaLnBrk="0" hangingPunct="0"/>
            <a:endParaRPr kumimoji="0" lang="en-US" altLang="zh-TW" sz="1200" b="1">
              <a:solidFill>
                <a:srgbClr val="000000"/>
              </a:solidFill>
              <a:ea typeface="MS PGothic" pitchFamily="34" charset="-128"/>
              <a:cs typeface="Arial" pitchFamily="34" charset="0"/>
            </a:endParaRPr>
          </a:p>
        </p:txBody>
      </p:sp>
      <p:sp>
        <p:nvSpPr>
          <p:cNvPr id="2" name="Freeform 1"/>
          <p:cNvSpPr/>
          <p:nvPr/>
        </p:nvSpPr>
        <p:spPr bwMode="auto">
          <a:xfrm>
            <a:off x="6400800" y="3473450"/>
            <a:ext cx="2462213" cy="2217738"/>
          </a:xfrm>
          <a:custGeom>
            <a:avLst/>
            <a:gdLst>
              <a:gd name="connsiteX0" fmla="*/ 1630908 w 2140216"/>
              <a:gd name="connsiteY0" fmla="*/ 0 h 3065084"/>
              <a:gd name="connsiteX1" fmla="*/ 2129051 w 2140216"/>
              <a:gd name="connsiteY1" fmla="*/ 1671851 h 3065084"/>
              <a:gd name="connsiteX2" fmla="*/ 1856096 w 2140216"/>
              <a:gd name="connsiteY2" fmla="*/ 2906974 h 3065084"/>
              <a:gd name="connsiteX3" fmla="*/ 559558 w 2140216"/>
              <a:gd name="connsiteY3" fmla="*/ 3043451 h 3065084"/>
              <a:gd name="connsiteX4" fmla="*/ 0 w 2140216"/>
              <a:gd name="connsiteY4" fmla="*/ 2859206 h 3065084"/>
              <a:gd name="connsiteX0" fmla="*/ 1630908 w 2140216"/>
              <a:gd name="connsiteY0" fmla="*/ 999 h 3066083"/>
              <a:gd name="connsiteX1" fmla="*/ 2129051 w 2140216"/>
              <a:gd name="connsiteY1" fmla="*/ 1672850 h 3066083"/>
              <a:gd name="connsiteX2" fmla="*/ 1856096 w 2140216"/>
              <a:gd name="connsiteY2" fmla="*/ 2907973 h 3066083"/>
              <a:gd name="connsiteX3" fmla="*/ 559558 w 2140216"/>
              <a:gd name="connsiteY3" fmla="*/ 3044450 h 3066083"/>
              <a:gd name="connsiteX4" fmla="*/ 0 w 2140216"/>
              <a:gd name="connsiteY4" fmla="*/ 2860205 h 3066083"/>
              <a:gd name="connsiteX0" fmla="*/ 1630908 w 2140216"/>
              <a:gd name="connsiteY0" fmla="*/ 2156 h 2255199"/>
              <a:gd name="connsiteX1" fmla="*/ 2129051 w 2140216"/>
              <a:gd name="connsiteY1" fmla="*/ 861966 h 2255199"/>
              <a:gd name="connsiteX2" fmla="*/ 1856096 w 2140216"/>
              <a:gd name="connsiteY2" fmla="*/ 2097089 h 2255199"/>
              <a:gd name="connsiteX3" fmla="*/ 559558 w 2140216"/>
              <a:gd name="connsiteY3" fmla="*/ 2233566 h 2255199"/>
              <a:gd name="connsiteX4" fmla="*/ 0 w 2140216"/>
              <a:gd name="connsiteY4" fmla="*/ 2049321 h 2255199"/>
              <a:gd name="connsiteX0" fmla="*/ 1630908 w 2139155"/>
              <a:gd name="connsiteY0" fmla="*/ 1820 h 2254863"/>
              <a:gd name="connsiteX1" fmla="*/ 2129051 w 2139155"/>
              <a:gd name="connsiteY1" fmla="*/ 861630 h 2254863"/>
              <a:gd name="connsiteX2" fmla="*/ 1856096 w 2139155"/>
              <a:gd name="connsiteY2" fmla="*/ 2096753 h 2254863"/>
              <a:gd name="connsiteX3" fmla="*/ 559558 w 2139155"/>
              <a:gd name="connsiteY3" fmla="*/ 2233230 h 2254863"/>
              <a:gd name="connsiteX4" fmla="*/ 0 w 2139155"/>
              <a:gd name="connsiteY4" fmla="*/ 2048985 h 2254863"/>
              <a:gd name="connsiteX0" fmla="*/ 1630908 w 2177180"/>
              <a:gd name="connsiteY0" fmla="*/ 1838 h 2255277"/>
              <a:gd name="connsiteX1" fmla="*/ 2172942 w 2177180"/>
              <a:gd name="connsiteY1" fmla="*/ 854332 h 2255277"/>
              <a:gd name="connsiteX2" fmla="*/ 1856096 w 2177180"/>
              <a:gd name="connsiteY2" fmla="*/ 2096771 h 2255277"/>
              <a:gd name="connsiteX3" fmla="*/ 559558 w 2177180"/>
              <a:gd name="connsiteY3" fmla="*/ 2233248 h 2255277"/>
              <a:gd name="connsiteX4" fmla="*/ 0 w 2177180"/>
              <a:gd name="connsiteY4" fmla="*/ 2049003 h 2255277"/>
              <a:gd name="connsiteX0" fmla="*/ 1630908 w 2177180"/>
              <a:gd name="connsiteY0" fmla="*/ 1838 h 2246190"/>
              <a:gd name="connsiteX1" fmla="*/ 2172942 w 2177180"/>
              <a:gd name="connsiteY1" fmla="*/ 854332 h 2246190"/>
              <a:gd name="connsiteX2" fmla="*/ 1856096 w 2177180"/>
              <a:gd name="connsiteY2" fmla="*/ 2096771 h 2246190"/>
              <a:gd name="connsiteX3" fmla="*/ 983839 w 2177180"/>
              <a:gd name="connsiteY3" fmla="*/ 2218618 h 2246190"/>
              <a:gd name="connsiteX4" fmla="*/ 0 w 2177180"/>
              <a:gd name="connsiteY4" fmla="*/ 2049003 h 2246190"/>
              <a:gd name="connsiteX0" fmla="*/ 1630908 w 2188182"/>
              <a:gd name="connsiteY0" fmla="*/ 2108 h 2220074"/>
              <a:gd name="connsiteX1" fmla="*/ 2172942 w 2188182"/>
              <a:gd name="connsiteY1" fmla="*/ 854602 h 2220074"/>
              <a:gd name="connsiteX2" fmla="*/ 1943878 w 2188182"/>
              <a:gd name="connsiteY2" fmla="*/ 1972683 h 2220074"/>
              <a:gd name="connsiteX3" fmla="*/ 983839 w 2188182"/>
              <a:gd name="connsiteY3" fmla="*/ 2218888 h 2220074"/>
              <a:gd name="connsiteX4" fmla="*/ 0 w 2188182"/>
              <a:gd name="connsiteY4" fmla="*/ 2049273 h 2220074"/>
              <a:gd name="connsiteX0" fmla="*/ 1630908 w 1964096"/>
              <a:gd name="connsiteY0" fmla="*/ 0 h 2217966"/>
              <a:gd name="connsiteX1" fmla="*/ 1943878 w 1964096"/>
              <a:gd name="connsiteY1" fmla="*/ 1970575 h 2217966"/>
              <a:gd name="connsiteX2" fmla="*/ 983839 w 1964096"/>
              <a:gd name="connsiteY2" fmla="*/ 2216780 h 2217966"/>
              <a:gd name="connsiteX3" fmla="*/ 0 w 1964096"/>
              <a:gd name="connsiteY3" fmla="*/ 2047165 h 2217966"/>
              <a:gd name="connsiteX0" fmla="*/ 1630908 w 2203078"/>
              <a:gd name="connsiteY0" fmla="*/ 0 h 2217966"/>
              <a:gd name="connsiteX1" fmla="*/ 1943878 w 2203078"/>
              <a:gd name="connsiteY1" fmla="*/ 1970575 h 2217966"/>
              <a:gd name="connsiteX2" fmla="*/ 983839 w 2203078"/>
              <a:gd name="connsiteY2" fmla="*/ 2216780 h 2217966"/>
              <a:gd name="connsiteX3" fmla="*/ 0 w 2203078"/>
              <a:gd name="connsiteY3" fmla="*/ 2047165 h 2217966"/>
              <a:gd name="connsiteX0" fmla="*/ 1630908 w 2253186"/>
              <a:gd name="connsiteY0" fmla="*/ 0 h 2217966"/>
              <a:gd name="connsiteX1" fmla="*/ 1943878 w 2253186"/>
              <a:gd name="connsiteY1" fmla="*/ 1970575 h 2217966"/>
              <a:gd name="connsiteX2" fmla="*/ 983839 w 2253186"/>
              <a:gd name="connsiteY2" fmla="*/ 2216780 h 2217966"/>
              <a:gd name="connsiteX3" fmla="*/ 0 w 2253186"/>
              <a:gd name="connsiteY3" fmla="*/ 2047165 h 2217966"/>
            </a:gdLst>
            <a:ahLst/>
            <a:cxnLst>
              <a:cxn ang="0">
                <a:pos x="connsiteX0" y="connsiteY0"/>
              </a:cxn>
              <a:cxn ang="0">
                <a:pos x="connsiteX1" y="connsiteY1"/>
              </a:cxn>
              <a:cxn ang="0">
                <a:pos x="connsiteX2" y="connsiteY2"/>
              </a:cxn>
              <a:cxn ang="0">
                <a:pos x="connsiteX3" y="connsiteY3"/>
              </a:cxn>
            </a:cxnLst>
            <a:rect l="l" t="t" r="r" b="b"/>
            <a:pathLst>
              <a:path w="2253186" h="2217966">
                <a:moveTo>
                  <a:pt x="1630908" y="0"/>
                </a:moveTo>
                <a:cubicBezTo>
                  <a:pt x="2617825" y="308123"/>
                  <a:pt x="2196764" y="1680433"/>
                  <a:pt x="1943878" y="1970575"/>
                </a:cubicBezTo>
                <a:cubicBezTo>
                  <a:pt x="1745694" y="2197956"/>
                  <a:pt x="1293188" y="2224741"/>
                  <a:pt x="983839" y="2216780"/>
                </a:cubicBezTo>
                <a:cubicBezTo>
                  <a:pt x="674490" y="2208819"/>
                  <a:pt x="125104" y="2135307"/>
                  <a:pt x="0" y="2047165"/>
                </a:cubicBezTo>
              </a:path>
            </a:pathLst>
          </a:custGeom>
          <a:noFill/>
          <a:ln w="38100" cap="flat" cmpd="sng" algn="ctr">
            <a:solidFill>
              <a:schemeClr val="tx1">
                <a:lumMod val="65000"/>
                <a:lumOff val="35000"/>
              </a:schemeClr>
            </a:solidFill>
            <a:prstDash val="solid"/>
            <a:round/>
            <a:headEnd type="none" w="med" len="med"/>
            <a:tailEnd type="none" w="med" len="med"/>
          </a:ln>
          <a:effectLst/>
        </p:spPr>
        <p:txBody>
          <a:bodyPr lIns="0" tIns="0" rIns="0" bIns="0"/>
          <a:lstStyle/>
          <a:p>
            <a:pPr eaLnBrk="0" hangingPunct="0">
              <a:defRPr/>
            </a:pPr>
            <a:endParaRPr kumimoji="0" lang="en-US" altLang="zh-TW" sz="1200" b="1">
              <a:solidFill>
                <a:srgbClr val="000000"/>
              </a:solidFill>
              <a:cs typeface="Arial" pitchFamily="34" charset="0"/>
            </a:endParaRPr>
          </a:p>
        </p:txBody>
      </p:sp>
      <p:sp>
        <p:nvSpPr>
          <p:cNvPr id="141" name="Freeform 140"/>
          <p:cNvSpPr/>
          <p:nvPr/>
        </p:nvSpPr>
        <p:spPr bwMode="auto">
          <a:xfrm rot="2330860" flipH="1" flipV="1">
            <a:off x="3881438" y="3400425"/>
            <a:ext cx="1204912" cy="211138"/>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18 w 15260119"/>
              <a:gd name="connsiteY0" fmla="*/ 0 h 407174"/>
              <a:gd name="connsiteX1" fmla="*/ 15260119 w 15260119"/>
              <a:gd name="connsiteY1" fmla="*/ 271500 h 407174"/>
              <a:gd name="connsiteX0" fmla="*/ 0 w 15260101"/>
              <a:gd name="connsiteY0" fmla="*/ 25008 h 296508"/>
              <a:gd name="connsiteX1" fmla="*/ 15260101 w 15260101"/>
              <a:gd name="connsiteY1" fmla="*/ 296508 h 296508"/>
              <a:gd name="connsiteX0" fmla="*/ 0 w 16388683"/>
              <a:gd name="connsiteY0" fmla="*/ 28463 h 271747"/>
              <a:gd name="connsiteX1" fmla="*/ 16388683 w 16388683"/>
              <a:gd name="connsiteY1" fmla="*/ 271747 h 271747"/>
              <a:gd name="connsiteX0" fmla="*/ 0 w 16388683"/>
              <a:gd name="connsiteY0" fmla="*/ 384702 h 627986"/>
              <a:gd name="connsiteX1" fmla="*/ 16388683 w 16388683"/>
              <a:gd name="connsiteY1" fmla="*/ 627986 h 627986"/>
              <a:gd name="connsiteX0" fmla="*/ 0 w 16388683"/>
              <a:gd name="connsiteY0" fmla="*/ 504994 h 748278"/>
              <a:gd name="connsiteX1" fmla="*/ 16388683 w 16388683"/>
              <a:gd name="connsiteY1" fmla="*/ 748278 h 748278"/>
              <a:gd name="connsiteX0" fmla="*/ -4 w 19993757"/>
              <a:gd name="connsiteY0" fmla="*/ 387986 h 1039692"/>
              <a:gd name="connsiteX1" fmla="*/ 19993757 w 19993757"/>
              <a:gd name="connsiteY1" fmla="*/ 1039692 h 1039692"/>
              <a:gd name="connsiteX0" fmla="*/ -4 w 19993757"/>
              <a:gd name="connsiteY0" fmla="*/ 192141 h 1090754"/>
              <a:gd name="connsiteX1" fmla="*/ 19993757 w 19993757"/>
              <a:gd name="connsiteY1" fmla="*/ 843847 h 1090754"/>
              <a:gd name="connsiteX0" fmla="*/ -4 w 19993757"/>
              <a:gd name="connsiteY0" fmla="*/ 0 h 1342082"/>
              <a:gd name="connsiteX1" fmla="*/ 19993757 w 19993757"/>
              <a:gd name="connsiteY1" fmla="*/ 651706 h 1342082"/>
              <a:gd name="connsiteX0" fmla="*/ 1 w 20256625"/>
              <a:gd name="connsiteY0" fmla="*/ -2 h 1218214"/>
              <a:gd name="connsiteX1" fmla="*/ 20256625 w 20256625"/>
              <a:gd name="connsiteY1" fmla="*/ 433588 h 1218214"/>
              <a:gd name="connsiteX0" fmla="*/ 1 w 20256625"/>
              <a:gd name="connsiteY0" fmla="*/ 1 h 995372"/>
              <a:gd name="connsiteX1" fmla="*/ 20256625 w 20256625"/>
              <a:gd name="connsiteY1" fmla="*/ 433591 h 995372"/>
              <a:gd name="connsiteX0" fmla="*/ 1 w 20256625"/>
              <a:gd name="connsiteY0" fmla="*/ 1 h 699167"/>
              <a:gd name="connsiteX1" fmla="*/ 20256625 w 20256625"/>
              <a:gd name="connsiteY1" fmla="*/ 433591 h 699167"/>
            </a:gdLst>
            <a:ahLst/>
            <a:cxnLst>
              <a:cxn ang="0">
                <a:pos x="connsiteX0" y="connsiteY0"/>
              </a:cxn>
              <a:cxn ang="0">
                <a:pos x="connsiteX1" y="connsiteY1"/>
              </a:cxn>
            </a:cxnLst>
            <a:rect l="l" t="t" r="r" b="b"/>
            <a:pathLst>
              <a:path w="20256625" h="699167">
                <a:moveTo>
                  <a:pt x="1" y="1"/>
                </a:moveTo>
                <a:cubicBezTo>
                  <a:pt x="5564903" y="811741"/>
                  <a:pt x="12486294" y="860488"/>
                  <a:pt x="20256625" y="433591"/>
                </a:cubicBezTo>
              </a:path>
            </a:pathLst>
          </a:custGeom>
          <a:noFill/>
          <a:ln w="38100" cap="flat" cmpd="sng" algn="ctr">
            <a:solidFill>
              <a:schemeClr val="tx1">
                <a:lumMod val="65000"/>
                <a:lumOff val="35000"/>
              </a:schemeClr>
            </a:solidFill>
            <a:prstDash val="solid"/>
            <a:round/>
            <a:headEnd type="none" w="med" len="med"/>
            <a:tailEnd type="none" w="med" len="med"/>
          </a:ln>
          <a:effectLst/>
        </p:spPr>
        <p:txBody>
          <a:bodyPr lIns="0" tIns="0" rIns="0" bIns="0"/>
          <a:lstStyle/>
          <a:p>
            <a:pPr eaLnBrk="0" hangingPunct="0">
              <a:defRPr/>
            </a:pPr>
            <a:endParaRPr kumimoji="0" lang="en-US" altLang="zh-TW" sz="1200" b="1">
              <a:solidFill>
                <a:srgbClr val="000000"/>
              </a:solidFill>
              <a:cs typeface="Arial" pitchFamily="34" charset="0"/>
            </a:endParaRPr>
          </a:p>
        </p:txBody>
      </p:sp>
      <p:sp>
        <p:nvSpPr>
          <p:cNvPr id="142" name="Freeform 141"/>
          <p:cNvSpPr/>
          <p:nvPr/>
        </p:nvSpPr>
        <p:spPr bwMode="auto">
          <a:xfrm rot="20502170" flipH="1" flipV="1">
            <a:off x="4148138" y="4129088"/>
            <a:ext cx="738187" cy="119062"/>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18 w 15260119"/>
              <a:gd name="connsiteY0" fmla="*/ 0 h 407174"/>
              <a:gd name="connsiteX1" fmla="*/ 15260119 w 15260119"/>
              <a:gd name="connsiteY1" fmla="*/ 271500 h 407174"/>
              <a:gd name="connsiteX0" fmla="*/ 0 w 15260101"/>
              <a:gd name="connsiteY0" fmla="*/ 25008 h 296508"/>
              <a:gd name="connsiteX1" fmla="*/ 15260101 w 15260101"/>
              <a:gd name="connsiteY1" fmla="*/ 296508 h 296508"/>
              <a:gd name="connsiteX0" fmla="*/ 0 w 16388683"/>
              <a:gd name="connsiteY0" fmla="*/ 28463 h 271747"/>
              <a:gd name="connsiteX1" fmla="*/ 16388683 w 16388683"/>
              <a:gd name="connsiteY1" fmla="*/ 271747 h 271747"/>
              <a:gd name="connsiteX0" fmla="*/ 0 w 16388683"/>
              <a:gd name="connsiteY0" fmla="*/ 384702 h 627986"/>
              <a:gd name="connsiteX1" fmla="*/ 16388683 w 16388683"/>
              <a:gd name="connsiteY1" fmla="*/ 627986 h 627986"/>
              <a:gd name="connsiteX0" fmla="*/ 0 w 16388683"/>
              <a:gd name="connsiteY0" fmla="*/ 504994 h 748278"/>
              <a:gd name="connsiteX1" fmla="*/ 16388683 w 16388683"/>
              <a:gd name="connsiteY1" fmla="*/ 748278 h 748278"/>
              <a:gd name="connsiteX0" fmla="*/ 0 w 14388942"/>
              <a:gd name="connsiteY0" fmla="*/ 653327 h 653328"/>
              <a:gd name="connsiteX1" fmla="*/ 14388949 w 14388942"/>
              <a:gd name="connsiteY1" fmla="*/ 549527 h 653328"/>
              <a:gd name="connsiteX0" fmla="*/ 0 w 14388942"/>
              <a:gd name="connsiteY0" fmla="*/ 531090 h 531091"/>
              <a:gd name="connsiteX1" fmla="*/ 14388949 w 14388942"/>
              <a:gd name="connsiteY1" fmla="*/ 427290 h 531091"/>
              <a:gd name="connsiteX0" fmla="*/ 0 w 14388942"/>
              <a:gd name="connsiteY0" fmla="*/ 331064 h 331065"/>
              <a:gd name="connsiteX1" fmla="*/ 14388949 w 14388942"/>
              <a:gd name="connsiteY1" fmla="*/ 227264 h 331065"/>
              <a:gd name="connsiteX0" fmla="*/ -2 w 11832249"/>
              <a:gd name="connsiteY0" fmla="*/ 217731 h 347012"/>
              <a:gd name="connsiteX1" fmla="*/ 11832256 w 11832249"/>
              <a:gd name="connsiteY1" fmla="*/ 347013 h 347012"/>
            </a:gdLst>
            <a:ahLst/>
            <a:cxnLst>
              <a:cxn ang="0">
                <a:pos x="connsiteX0" y="connsiteY0"/>
              </a:cxn>
              <a:cxn ang="0">
                <a:pos x="connsiteX1" y="connsiteY1"/>
              </a:cxn>
            </a:cxnLst>
            <a:rect l="l" t="t" r="r" b="b"/>
            <a:pathLst>
              <a:path w="11832249" h="347012">
                <a:moveTo>
                  <a:pt x="-2" y="217731"/>
                </a:moveTo>
                <a:cubicBezTo>
                  <a:pt x="3453229" y="-148483"/>
                  <a:pt x="6084505" y="-16954"/>
                  <a:pt x="11832256" y="347013"/>
                </a:cubicBezTo>
              </a:path>
            </a:pathLst>
          </a:custGeom>
          <a:noFill/>
          <a:ln w="38100" cap="flat" cmpd="sng" algn="ctr">
            <a:solidFill>
              <a:schemeClr val="tx1">
                <a:lumMod val="65000"/>
                <a:lumOff val="35000"/>
              </a:schemeClr>
            </a:solidFill>
            <a:prstDash val="solid"/>
            <a:round/>
            <a:headEnd type="none" w="med" len="med"/>
            <a:tailEnd type="none" w="med" len="med"/>
          </a:ln>
          <a:effectLst/>
        </p:spPr>
        <p:txBody>
          <a:bodyPr lIns="0" tIns="0" rIns="0" bIns="0"/>
          <a:lstStyle/>
          <a:p>
            <a:pPr eaLnBrk="0" hangingPunct="0">
              <a:defRPr/>
            </a:pPr>
            <a:endParaRPr kumimoji="0" lang="en-US" altLang="zh-TW" sz="1200" b="1">
              <a:solidFill>
                <a:srgbClr val="000000"/>
              </a:solidFill>
              <a:cs typeface="Arial" pitchFamily="34" charset="0"/>
            </a:endParaRPr>
          </a:p>
        </p:txBody>
      </p:sp>
      <p:sp>
        <p:nvSpPr>
          <p:cNvPr id="144" name="Freeform 143"/>
          <p:cNvSpPr/>
          <p:nvPr/>
        </p:nvSpPr>
        <p:spPr bwMode="auto">
          <a:xfrm rot="4500648" flipH="1" flipV="1">
            <a:off x="1988344" y="2509044"/>
            <a:ext cx="1831975" cy="1195387"/>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18 w 15260119"/>
              <a:gd name="connsiteY0" fmla="*/ 0 h 407174"/>
              <a:gd name="connsiteX1" fmla="*/ 15260119 w 15260119"/>
              <a:gd name="connsiteY1" fmla="*/ 271500 h 407174"/>
              <a:gd name="connsiteX0" fmla="*/ 0 w 15260101"/>
              <a:gd name="connsiteY0" fmla="*/ 25008 h 296508"/>
              <a:gd name="connsiteX1" fmla="*/ 15260101 w 15260101"/>
              <a:gd name="connsiteY1" fmla="*/ 296508 h 296508"/>
              <a:gd name="connsiteX0" fmla="*/ 0 w 16388683"/>
              <a:gd name="connsiteY0" fmla="*/ 28463 h 271747"/>
              <a:gd name="connsiteX1" fmla="*/ 16388683 w 16388683"/>
              <a:gd name="connsiteY1" fmla="*/ 271747 h 271747"/>
              <a:gd name="connsiteX0" fmla="*/ 0 w 16388683"/>
              <a:gd name="connsiteY0" fmla="*/ 384702 h 627986"/>
              <a:gd name="connsiteX1" fmla="*/ 16388683 w 16388683"/>
              <a:gd name="connsiteY1" fmla="*/ 627986 h 627986"/>
              <a:gd name="connsiteX0" fmla="*/ 0 w 16388683"/>
              <a:gd name="connsiteY0" fmla="*/ 504994 h 748278"/>
              <a:gd name="connsiteX1" fmla="*/ 16388683 w 16388683"/>
              <a:gd name="connsiteY1" fmla="*/ 748278 h 748278"/>
              <a:gd name="connsiteX0" fmla="*/ 0 w 18608820"/>
              <a:gd name="connsiteY0" fmla="*/ 178641 h 2710695"/>
              <a:gd name="connsiteX1" fmla="*/ 18608816 w 18608820"/>
              <a:gd name="connsiteY1" fmla="*/ 2710696 h 2710695"/>
              <a:gd name="connsiteX0" fmla="*/ 0 w 18608820"/>
              <a:gd name="connsiteY0" fmla="*/ 625810 h 3157864"/>
              <a:gd name="connsiteX1" fmla="*/ 18608816 w 18608820"/>
              <a:gd name="connsiteY1" fmla="*/ 3157865 h 3157864"/>
              <a:gd name="connsiteX0" fmla="*/ 0 w 18608820"/>
              <a:gd name="connsiteY0" fmla="*/ 822949 h 3355003"/>
              <a:gd name="connsiteX1" fmla="*/ 311241 w 18608820"/>
              <a:gd name="connsiteY1" fmla="*/ 541762 h 3355003"/>
              <a:gd name="connsiteX2" fmla="*/ 18608816 w 18608820"/>
              <a:gd name="connsiteY2" fmla="*/ 3355004 h 3355003"/>
            </a:gdLst>
            <a:ahLst/>
            <a:cxnLst>
              <a:cxn ang="0">
                <a:pos x="connsiteX0" y="connsiteY0"/>
              </a:cxn>
              <a:cxn ang="0">
                <a:pos x="connsiteX1" y="connsiteY1"/>
              </a:cxn>
              <a:cxn ang="0">
                <a:pos x="connsiteX2" y="connsiteY2"/>
              </a:cxn>
            </a:cxnLst>
            <a:rect l="l" t="t" r="r" b="b"/>
            <a:pathLst>
              <a:path w="18608820" h="3355003">
                <a:moveTo>
                  <a:pt x="0" y="822949"/>
                </a:moveTo>
                <a:cubicBezTo>
                  <a:pt x="27349" y="823416"/>
                  <a:pt x="277055" y="541178"/>
                  <a:pt x="311241" y="541762"/>
                </a:cubicBezTo>
                <a:cubicBezTo>
                  <a:pt x="9390555" y="-355124"/>
                  <a:pt x="17431658" y="-565456"/>
                  <a:pt x="18608816" y="3355004"/>
                </a:cubicBezTo>
              </a:path>
            </a:pathLst>
          </a:custGeom>
          <a:noFill/>
          <a:ln w="38100" cap="flat" cmpd="sng" algn="ctr">
            <a:solidFill>
              <a:schemeClr val="tx1">
                <a:lumMod val="65000"/>
                <a:lumOff val="35000"/>
              </a:schemeClr>
            </a:solidFill>
            <a:prstDash val="solid"/>
            <a:round/>
            <a:headEnd type="none" w="med" len="med"/>
            <a:tailEnd type="none" w="med" len="med"/>
          </a:ln>
          <a:effectLst/>
        </p:spPr>
        <p:txBody>
          <a:bodyPr lIns="0" tIns="0" rIns="0" bIns="0"/>
          <a:lstStyle/>
          <a:p>
            <a:pPr eaLnBrk="0" hangingPunct="0">
              <a:defRPr/>
            </a:pPr>
            <a:endParaRPr kumimoji="0" lang="en-US" altLang="zh-TW" sz="1200" b="1">
              <a:solidFill>
                <a:srgbClr val="000000"/>
              </a:solidFill>
              <a:cs typeface="Arial" pitchFamily="34" charset="0"/>
            </a:endParaRPr>
          </a:p>
        </p:txBody>
      </p:sp>
      <p:sp>
        <p:nvSpPr>
          <p:cNvPr id="139" name="Freeform 138"/>
          <p:cNvSpPr/>
          <p:nvPr/>
        </p:nvSpPr>
        <p:spPr bwMode="auto">
          <a:xfrm rot="17015922" flipH="1" flipV="1">
            <a:off x="2884487" y="2381251"/>
            <a:ext cx="836613" cy="144462"/>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18 w 15260119"/>
              <a:gd name="connsiteY0" fmla="*/ 0 h 407174"/>
              <a:gd name="connsiteX1" fmla="*/ 15260119 w 15260119"/>
              <a:gd name="connsiteY1" fmla="*/ 271500 h 407174"/>
              <a:gd name="connsiteX0" fmla="*/ 0 w 15260101"/>
              <a:gd name="connsiteY0" fmla="*/ 25008 h 296508"/>
              <a:gd name="connsiteX1" fmla="*/ 15260101 w 15260101"/>
              <a:gd name="connsiteY1" fmla="*/ 296508 h 296508"/>
              <a:gd name="connsiteX0" fmla="*/ 0 w 16388683"/>
              <a:gd name="connsiteY0" fmla="*/ 28463 h 271747"/>
              <a:gd name="connsiteX1" fmla="*/ 16388683 w 16388683"/>
              <a:gd name="connsiteY1" fmla="*/ 271747 h 271747"/>
              <a:gd name="connsiteX0" fmla="*/ 0 w 16388683"/>
              <a:gd name="connsiteY0" fmla="*/ 384702 h 627986"/>
              <a:gd name="connsiteX1" fmla="*/ 16388683 w 16388683"/>
              <a:gd name="connsiteY1" fmla="*/ 627986 h 627986"/>
              <a:gd name="connsiteX0" fmla="*/ 0 w 16388683"/>
              <a:gd name="connsiteY0" fmla="*/ 504994 h 748278"/>
              <a:gd name="connsiteX1" fmla="*/ 16388683 w 16388683"/>
              <a:gd name="connsiteY1" fmla="*/ 748278 h 748278"/>
            </a:gdLst>
            <a:ahLst/>
            <a:cxnLst>
              <a:cxn ang="0">
                <a:pos x="connsiteX0" y="connsiteY0"/>
              </a:cxn>
              <a:cxn ang="0">
                <a:pos x="connsiteX1" y="connsiteY1"/>
              </a:cxn>
            </a:cxnLst>
            <a:rect l="l" t="t" r="r" b="b"/>
            <a:pathLst>
              <a:path w="16388683" h="748278">
                <a:moveTo>
                  <a:pt x="0" y="504994"/>
                </a:moveTo>
                <a:cubicBezTo>
                  <a:pt x="9243408" y="-389090"/>
                  <a:pt x="13214963" y="38641"/>
                  <a:pt x="16388683" y="748278"/>
                </a:cubicBezTo>
              </a:path>
            </a:pathLst>
          </a:custGeom>
          <a:noFill/>
          <a:ln w="38100" cap="flat" cmpd="sng" algn="ctr">
            <a:solidFill>
              <a:schemeClr val="tx1">
                <a:lumMod val="65000"/>
                <a:lumOff val="35000"/>
              </a:schemeClr>
            </a:solidFill>
            <a:prstDash val="solid"/>
            <a:round/>
            <a:headEnd type="none" w="med" len="med"/>
            <a:tailEnd type="none" w="med" len="med"/>
          </a:ln>
          <a:effectLst/>
        </p:spPr>
        <p:txBody>
          <a:bodyPr lIns="0" tIns="0" rIns="0" bIns="0"/>
          <a:lstStyle/>
          <a:p>
            <a:pPr eaLnBrk="0" hangingPunct="0">
              <a:defRPr/>
            </a:pPr>
            <a:endParaRPr kumimoji="0" lang="en-US" altLang="zh-TW" sz="1200" b="1">
              <a:solidFill>
                <a:srgbClr val="000000"/>
              </a:solidFill>
              <a:cs typeface="Arial" pitchFamily="34" charset="0"/>
            </a:endParaRPr>
          </a:p>
        </p:txBody>
      </p:sp>
      <p:sp>
        <p:nvSpPr>
          <p:cNvPr id="140" name="Freeform 139"/>
          <p:cNvSpPr/>
          <p:nvPr/>
        </p:nvSpPr>
        <p:spPr bwMode="auto">
          <a:xfrm rot="10800000" flipH="1" flipV="1">
            <a:off x="4003675" y="2786063"/>
            <a:ext cx="836613" cy="144462"/>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18 w 15260119"/>
              <a:gd name="connsiteY0" fmla="*/ 0 h 407174"/>
              <a:gd name="connsiteX1" fmla="*/ 15260119 w 15260119"/>
              <a:gd name="connsiteY1" fmla="*/ 271500 h 407174"/>
              <a:gd name="connsiteX0" fmla="*/ 0 w 15260101"/>
              <a:gd name="connsiteY0" fmla="*/ 25008 h 296508"/>
              <a:gd name="connsiteX1" fmla="*/ 15260101 w 15260101"/>
              <a:gd name="connsiteY1" fmla="*/ 296508 h 296508"/>
              <a:gd name="connsiteX0" fmla="*/ 0 w 16388683"/>
              <a:gd name="connsiteY0" fmla="*/ 28463 h 271747"/>
              <a:gd name="connsiteX1" fmla="*/ 16388683 w 16388683"/>
              <a:gd name="connsiteY1" fmla="*/ 271747 h 271747"/>
              <a:gd name="connsiteX0" fmla="*/ 0 w 16388683"/>
              <a:gd name="connsiteY0" fmla="*/ 384702 h 627986"/>
              <a:gd name="connsiteX1" fmla="*/ 16388683 w 16388683"/>
              <a:gd name="connsiteY1" fmla="*/ 627986 h 627986"/>
              <a:gd name="connsiteX0" fmla="*/ 0 w 16388683"/>
              <a:gd name="connsiteY0" fmla="*/ 504994 h 748278"/>
              <a:gd name="connsiteX1" fmla="*/ 16388683 w 16388683"/>
              <a:gd name="connsiteY1" fmla="*/ 748278 h 748278"/>
            </a:gdLst>
            <a:ahLst/>
            <a:cxnLst>
              <a:cxn ang="0">
                <a:pos x="connsiteX0" y="connsiteY0"/>
              </a:cxn>
              <a:cxn ang="0">
                <a:pos x="connsiteX1" y="connsiteY1"/>
              </a:cxn>
            </a:cxnLst>
            <a:rect l="l" t="t" r="r" b="b"/>
            <a:pathLst>
              <a:path w="16388683" h="748278">
                <a:moveTo>
                  <a:pt x="0" y="504994"/>
                </a:moveTo>
                <a:cubicBezTo>
                  <a:pt x="9243408" y="-389090"/>
                  <a:pt x="13214963" y="38641"/>
                  <a:pt x="16388683" y="748278"/>
                </a:cubicBezTo>
              </a:path>
            </a:pathLst>
          </a:custGeom>
          <a:noFill/>
          <a:ln w="38100" cap="flat" cmpd="sng" algn="ctr">
            <a:solidFill>
              <a:schemeClr val="tx1">
                <a:lumMod val="65000"/>
                <a:lumOff val="35000"/>
              </a:schemeClr>
            </a:solidFill>
            <a:prstDash val="solid"/>
            <a:round/>
            <a:headEnd type="none" w="med" len="med"/>
            <a:tailEnd type="none" w="med" len="med"/>
          </a:ln>
          <a:effectLst/>
        </p:spPr>
        <p:txBody>
          <a:bodyPr lIns="0" tIns="0" rIns="0" bIns="0"/>
          <a:lstStyle/>
          <a:p>
            <a:pPr eaLnBrk="0" hangingPunct="0">
              <a:defRPr/>
            </a:pPr>
            <a:endParaRPr kumimoji="0" lang="en-US" altLang="zh-TW" sz="1200" b="1">
              <a:solidFill>
                <a:srgbClr val="000000"/>
              </a:solidFill>
              <a:cs typeface="Arial" pitchFamily="34" charset="0"/>
            </a:endParaRPr>
          </a:p>
        </p:txBody>
      </p:sp>
      <p:sp>
        <p:nvSpPr>
          <p:cNvPr id="143" name="Freeform 142"/>
          <p:cNvSpPr/>
          <p:nvPr/>
        </p:nvSpPr>
        <p:spPr bwMode="auto">
          <a:xfrm rot="20502170" flipH="1" flipV="1">
            <a:off x="3683000" y="3222625"/>
            <a:ext cx="1304925" cy="568325"/>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18 w 15260119"/>
              <a:gd name="connsiteY0" fmla="*/ 0 h 407174"/>
              <a:gd name="connsiteX1" fmla="*/ 15260119 w 15260119"/>
              <a:gd name="connsiteY1" fmla="*/ 271500 h 407174"/>
              <a:gd name="connsiteX0" fmla="*/ 0 w 15260101"/>
              <a:gd name="connsiteY0" fmla="*/ 25008 h 296508"/>
              <a:gd name="connsiteX1" fmla="*/ 15260101 w 15260101"/>
              <a:gd name="connsiteY1" fmla="*/ 296508 h 296508"/>
              <a:gd name="connsiteX0" fmla="*/ 0 w 16388683"/>
              <a:gd name="connsiteY0" fmla="*/ 28463 h 271747"/>
              <a:gd name="connsiteX1" fmla="*/ 16388683 w 16388683"/>
              <a:gd name="connsiteY1" fmla="*/ 271747 h 271747"/>
              <a:gd name="connsiteX0" fmla="*/ 0 w 16388683"/>
              <a:gd name="connsiteY0" fmla="*/ 384702 h 627986"/>
              <a:gd name="connsiteX1" fmla="*/ 16388683 w 16388683"/>
              <a:gd name="connsiteY1" fmla="*/ 627986 h 627986"/>
              <a:gd name="connsiteX0" fmla="*/ 0 w 16388683"/>
              <a:gd name="connsiteY0" fmla="*/ 504994 h 748278"/>
              <a:gd name="connsiteX1" fmla="*/ 16388683 w 16388683"/>
              <a:gd name="connsiteY1" fmla="*/ 748278 h 748278"/>
              <a:gd name="connsiteX0" fmla="*/ 0 w 16388683"/>
              <a:gd name="connsiteY0" fmla="*/ 383780 h 627064"/>
              <a:gd name="connsiteX1" fmla="*/ 16388683 w 16388683"/>
              <a:gd name="connsiteY1" fmla="*/ 627064 h 627064"/>
              <a:gd name="connsiteX0" fmla="*/ 0 w 15674292"/>
              <a:gd name="connsiteY0" fmla="*/ 604611 h 604610"/>
              <a:gd name="connsiteX1" fmla="*/ 15674287 w 15674292"/>
              <a:gd name="connsiteY1" fmla="*/ 230656 h 604610"/>
              <a:gd name="connsiteX0" fmla="*/ 1 w 15796863"/>
              <a:gd name="connsiteY0" fmla="*/ 746317 h 746317"/>
              <a:gd name="connsiteX1" fmla="*/ 15796858 w 15796863"/>
              <a:gd name="connsiteY1" fmla="*/ 139987 h 746317"/>
              <a:gd name="connsiteX0" fmla="*/ 1 w 15796863"/>
              <a:gd name="connsiteY0" fmla="*/ 606330 h 606330"/>
              <a:gd name="connsiteX1" fmla="*/ 15796858 w 15796863"/>
              <a:gd name="connsiteY1" fmla="*/ 0 h 606330"/>
              <a:gd name="connsiteX0" fmla="*/ 1 w 15796863"/>
              <a:gd name="connsiteY0" fmla="*/ 606330 h 606330"/>
              <a:gd name="connsiteX1" fmla="*/ 15796858 w 15796863"/>
              <a:gd name="connsiteY1" fmla="*/ 0 h 606330"/>
              <a:gd name="connsiteX0" fmla="*/ -4 w 15902481"/>
              <a:gd name="connsiteY0" fmla="*/ 522263 h 522262"/>
              <a:gd name="connsiteX1" fmla="*/ 15902476 w 15902481"/>
              <a:gd name="connsiteY1" fmla="*/ 0 h 522262"/>
              <a:gd name="connsiteX0" fmla="*/ -4 w 15902481"/>
              <a:gd name="connsiteY0" fmla="*/ 522263 h 522263"/>
              <a:gd name="connsiteX1" fmla="*/ 15902476 w 15902481"/>
              <a:gd name="connsiteY1" fmla="*/ 0 h 522263"/>
              <a:gd name="connsiteX0" fmla="*/ -4 w 15902481"/>
              <a:gd name="connsiteY0" fmla="*/ 522263 h 522263"/>
              <a:gd name="connsiteX1" fmla="*/ 15902476 w 15902481"/>
              <a:gd name="connsiteY1" fmla="*/ 0 h 522263"/>
              <a:gd name="connsiteX0" fmla="*/ -4 w 15902481"/>
              <a:gd name="connsiteY0" fmla="*/ 522263 h 522263"/>
              <a:gd name="connsiteX1" fmla="*/ 15902476 w 15902481"/>
              <a:gd name="connsiteY1" fmla="*/ 0 h 522263"/>
              <a:gd name="connsiteX0" fmla="*/ -4 w 15902481"/>
              <a:gd name="connsiteY0" fmla="*/ 522263 h 522263"/>
              <a:gd name="connsiteX1" fmla="*/ 15902476 w 15902481"/>
              <a:gd name="connsiteY1" fmla="*/ 0 h 522263"/>
            </a:gdLst>
            <a:ahLst/>
            <a:cxnLst>
              <a:cxn ang="0">
                <a:pos x="connsiteX0" y="connsiteY0"/>
              </a:cxn>
              <a:cxn ang="0">
                <a:pos x="connsiteX1" y="connsiteY1"/>
              </a:cxn>
            </a:cxnLst>
            <a:rect l="l" t="t" r="r" b="b"/>
            <a:pathLst>
              <a:path w="15902481" h="522263">
                <a:moveTo>
                  <a:pt x="-4" y="522263"/>
                </a:moveTo>
                <a:cubicBezTo>
                  <a:pt x="1253810" y="116653"/>
                  <a:pt x="6346263" y="8645"/>
                  <a:pt x="15902476" y="0"/>
                </a:cubicBezTo>
              </a:path>
            </a:pathLst>
          </a:custGeom>
          <a:noFill/>
          <a:ln w="38100" cap="flat" cmpd="sng" algn="ctr">
            <a:solidFill>
              <a:schemeClr val="tx1">
                <a:lumMod val="65000"/>
                <a:lumOff val="35000"/>
              </a:schemeClr>
            </a:solidFill>
            <a:prstDash val="solid"/>
            <a:round/>
            <a:headEnd type="none" w="med" len="med"/>
            <a:tailEnd type="none" w="med" len="med"/>
          </a:ln>
          <a:effectLst/>
        </p:spPr>
        <p:txBody>
          <a:bodyPr lIns="0" tIns="0" rIns="0" bIns="0"/>
          <a:lstStyle/>
          <a:p>
            <a:pPr eaLnBrk="0" hangingPunct="0">
              <a:defRPr/>
            </a:pPr>
            <a:endParaRPr kumimoji="0" lang="en-US" altLang="zh-TW" sz="1200" b="1">
              <a:solidFill>
                <a:srgbClr val="000000"/>
              </a:solidFill>
              <a:cs typeface="Arial" pitchFamily="34" charset="0"/>
            </a:endParaRPr>
          </a:p>
        </p:txBody>
      </p:sp>
      <p:sp>
        <p:nvSpPr>
          <p:cNvPr id="137" name="Freeform 136"/>
          <p:cNvSpPr/>
          <p:nvPr/>
        </p:nvSpPr>
        <p:spPr bwMode="auto">
          <a:xfrm>
            <a:off x="5686425" y="1435100"/>
            <a:ext cx="1570038" cy="273050"/>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18 w 15260119"/>
              <a:gd name="connsiteY0" fmla="*/ 0 h 407174"/>
              <a:gd name="connsiteX1" fmla="*/ 15260119 w 15260119"/>
              <a:gd name="connsiteY1" fmla="*/ 271500 h 407174"/>
              <a:gd name="connsiteX0" fmla="*/ 0 w 15260101"/>
              <a:gd name="connsiteY0" fmla="*/ 25008 h 296508"/>
              <a:gd name="connsiteX1" fmla="*/ 15260101 w 15260101"/>
              <a:gd name="connsiteY1" fmla="*/ 296508 h 296508"/>
              <a:gd name="connsiteX0" fmla="*/ 0 w 16388683"/>
              <a:gd name="connsiteY0" fmla="*/ 28463 h 271747"/>
              <a:gd name="connsiteX1" fmla="*/ 16388683 w 16388683"/>
              <a:gd name="connsiteY1" fmla="*/ 271747 h 271747"/>
              <a:gd name="connsiteX0" fmla="*/ 0 w 16529959"/>
              <a:gd name="connsiteY0" fmla="*/ 25287 h 294261"/>
              <a:gd name="connsiteX1" fmla="*/ 16529959 w 16529959"/>
              <a:gd name="connsiteY1" fmla="*/ 294261 h 294261"/>
              <a:gd name="connsiteX0" fmla="*/ 0 w 16529959"/>
              <a:gd name="connsiteY0" fmla="*/ 18125 h 287099"/>
              <a:gd name="connsiteX1" fmla="*/ 16529959 w 16529959"/>
              <a:gd name="connsiteY1" fmla="*/ 287099 h 287099"/>
              <a:gd name="connsiteX0" fmla="*/ 0 w 17059733"/>
              <a:gd name="connsiteY0" fmla="*/ 19932 h 271390"/>
              <a:gd name="connsiteX1" fmla="*/ 17059733 w 17059733"/>
              <a:gd name="connsiteY1" fmla="*/ 271390 h 271390"/>
              <a:gd name="connsiteX0" fmla="*/ 0 w 17306961"/>
              <a:gd name="connsiteY0" fmla="*/ 10498 h 411424"/>
              <a:gd name="connsiteX1" fmla="*/ 17306961 w 17306961"/>
              <a:gd name="connsiteY1" fmla="*/ 411424 h 411424"/>
              <a:gd name="connsiteX0" fmla="*/ 0 w 12997004"/>
              <a:gd name="connsiteY0" fmla="*/ 10498 h 411424"/>
              <a:gd name="connsiteX1" fmla="*/ 12997004 w 12997004"/>
              <a:gd name="connsiteY1" fmla="*/ 411424 h 411424"/>
              <a:gd name="connsiteX0" fmla="*/ 0 w 12997004"/>
              <a:gd name="connsiteY0" fmla="*/ 0 h 400926"/>
              <a:gd name="connsiteX1" fmla="*/ 12997004 w 12997004"/>
              <a:gd name="connsiteY1" fmla="*/ 400926 h 400926"/>
              <a:gd name="connsiteX0" fmla="*/ 0 w 6334705"/>
              <a:gd name="connsiteY0" fmla="*/ 0 h 383289"/>
              <a:gd name="connsiteX1" fmla="*/ 4245354 w 6334705"/>
              <a:gd name="connsiteY1" fmla="*/ 383289 h 383289"/>
              <a:gd name="connsiteX0" fmla="*/ 0 w 8835060"/>
              <a:gd name="connsiteY0" fmla="*/ 0 h 383289"/>
              <a:gd name="connsiteX1" fmla="*/ 4245354 w 8835060"/>
              <a:gd name="connsiteY1" fmla="*/ 383289 h 383289"/>
              <a:gd name="connsiteX0" fmla="*/ 0 w 10367709"/>
              <a:gd name="connsiteY0" fmla="*/ 106 h 383395"/>
              <a:gd name="connsiteX1" fmla="*/ 4245354 w 10367709"/>
              <a:gd name="connsiteY1" fmla="*/ 383395 h 383395"/>
              <a:gd name="connsiteX0" fmla="*/ 0 w 10147038"/>
              <a:gd name="connsiteY0" fmla="*/ 111 h 370802"/>
              <a:gd name="connsiteX1" fmla="*/ 3783876 w 10147038"/>
              <a:gd name="connsiteY1" fmla="*/ 370802 h 370802"/>
              <a:gd name="connsiteX0" fmla="*/ 0 w 6803707"/>
              <a:gd name="connsiteY0" fmla="*/ 0 h 370691"/>
              <a:gd name="connsiteX1" fmla="*/ 3783876 w 6803707"/>
              <a:gd name="connsiteY1" fmla="*/ 370691 h 370691"/>
              <a:gd name="connsiteX0" fmla="*/ 830870 w 4796388"/>
              <a:gd name="connsiteY0" fmla="*/ 0 h 380770"/>
              <a:gd name="connsiteX1" fmla="*/ -3 w 4796388"/>
              <a:gd name="connsiteY1" fmla="*/ 380770 h 380770"/>
              <a:gd name="connsiteX0" fmla="*/ 830876 w 4248145"/>
              <a:gd name="connsiteY0" fmla="*/ 0 h 386744"/>
              <a:gd name="connsiteX1" fmla="*/ 3 w 4248145"/>
              <a:gd name="connsiteY1" fmla="*/ 380770 h 386744"/>
              <a:gd name="connsiteX0" fmla="*/ 3 w 5209451"/>
              <a:gd name="connsiteY0" fmla="*/ 0 h 237298"/>
              <a:gd name="connsiteX1" fmla="*/ 2495950 w 5209451"/>
              <a:gd name="connsiteY1" fmla="*/ 228286 h 237298"/>
              <a:gd name="connsiteX0" fmla="*/ 3 w 4107519"/>
              <a:gd name="connsiteY0" fmla="*/ 0 h 228286"/>
              <a:gd name="connsiteX1" fmla="*/ 2495950 w 4107519"/>
              <a:gd name="connsiteY1" fmla="*/ 228286 h 228286"/>
              <a:gd name="connsiteX0" fmla="*/ 568231 w 3309291"/>
              <a:gd name="connsiteY0" fmla="*/ 0 h 119369"/>
              <a:gd name="connsiteX1" fmla="*/ 1 w 3309291"/>
              <a:gd name="connsiteY1" fmla="*/ 119369 h 119369"/>
              <a:gd name="connsiteX0" fmla="*/ 568231 w 1839675"/>
              <a:gd name="connsiteY0" fmla="*/ 0 h 119369"/>
              <a:gd name="connsiteX1" fmla="*/ 1 w 1839675"/>
              <a:gd name="connsiteY1" fmla="*/ 119369 h 119369"/>
              <a:gd name="connsiteX0" fmla="*/ 602556 w 1859742"/>
              <a:gd name="connsiteY0" fmla="*/ 0 h 154787"/>
              <a:gd name="connsiteX1" fmla="*/ 1 w 1859742"/>
              <a:gd name="connsiteY1" fmla="*/ 154787 h 154787"/>
              <a:gd name="connsiteX0" fmla="*/ 602556 w 1253638"/>
              <a:gd name="connsiteY0" fmla="*/ 0 h 154787"/>
              <a:gd name="connsiteX1" fmla="*/ 1 w 1253638"/>
              <a:gd name="connsiteY1" fmla="*/ 154787 h 154787"/>
              <a:gd name="connsiteX0" fmla="*/ 877143 w 1377356"/>
              <a:gd name="connsiteY0" fmla="*/ 0 h 154787"/>
              <a:gd name="connsiteX1" fmla="*/ 0 w 1377356"/>
              <a:gd name="connsiteY1" fmla="*/ 154787 h 154787"/>
              <a:gd name="connsiteX0" fmla="*/ 877143 w 1024969"/>
              <a:gd name="connsiteY0" fmla="*/ 0 h 154787"/>
              <a:gd name="connsiteX1" fmla="*/ 0 w 1024969"/>
              <a:gd name="connsiteY1" fmla="*/ 154787 h 154787"/>
              <a:gd name="connsiteX0" fmla="*/ 4395289 w 4416558"/>
              <a:gd name="connsiteY0" fmla="*/ 0 h 53010"/>
              <a:gd name="connsiteX1" fmla="*/ 0 w 4416558"/>
              <a:gd name="connsiteY1" fmla="*/ 49715 h 53010"/>
              <a:gd name="connsiteX0" fmla="*/ 4395289 w 4395289"/>
              <a:gd name="connsiteY0" fmla="*/ 0 h 49715"/>
              <a:gd name="connsiteX1" fmla="*/ 0 w 4395289"/>
              <a:gd name="connsiteY1" fmla="*/ 49715 h 49715"/>
              <a:gd name="connsiteX0" fmla="*/ 4343803 w 4343803"/>
              <a:gd name="connsiteY0" fmla="*/ 0 h 40270"/>
              <a:gd name="connsiteX1" fmla="*/ 0 w 4343803"/>
              <a:gd name="connsiteY1" fmla="*/ 40270 h 40270"/>
              <a:gd name="connsiteX0" fmla="*/ 4343803 w 4343803"/>
              <a:gd name="connsiteY0" fmla="*/ 13921 h 54191"/>
              <a:gd name="connsiteX1" fmla="*/ 0 w 4343803"/>
              <a:gd name="connsiteY1" fmla="*/ 54191 h 54191"/>
              <a:gd name="connsiteX0" fmla="*/ 3468556 w 3468556"/>
              <a:gd name="connsiteY0" fmla="*/ 14082 h 53171"/>
              <a:gd name="connsiteX1" fmla="*/ 0 w 3468556"/>
              <a:gd name="connsiteY1" fmla="*/ 53171 h 53171"/>
              <a:gd name="connsiteX0" fmla="*/ 3468556 w 3468556"/>
              <a:gd name="connsiteY0" fmla="*/ 16438 h 55527"/>
              <a:gd name="connsiteX1" fmla="*/ 0 w 3468556"/>
              <a:gd name="connsiteY1" fmla="*/ 55527 h 55527"/>
            </a:gdLst>
            <a:ahLst/>
            <a:cxnLst>
              <a:cxn ang="0">
                <a:pos x="connsiteX0" y="connsiteY0"/>
              </a:cxn>
              <a:cxn ang="0">
                <a:pos x="connsiteX1" y="connsiteY1"/>
              </a:cxn>
            </a:cxnLst>
            <a:rect l="l" t="t" r="r" b="b"/>
            <a:pathLst>
              <a:path w="3468556" h="55527">
                <a:moveTo>
                  <a:pt x="3468556" y="16438"/>
                </a:moveTo>
                <a:cubicBezTo>
                  <a:pt x="2072104" y="-26807"/>
                  <a:pt x="1121862" y="25576"/>
                  <a:pt x="0" y="55527"/>
                </a:cubicBezTo>
              </a:path>
            </a:pathLst>
          </a:custGeom>
          <a:noFill/>
          <a:ln w="38100" cap="flat" cmpd="sng" algn="ctr">
            <a:solidFill>
              <a:schemeClr val="tx1">
                <a:lumMod val="65000"/>
                <a:lumOff val="35000"/>
              </a:schemeClr>
            </a:solidFill>
            <a:prstDash val="solid"/>
            <a:round/>
            <a:headEnd type="none" w="med" len="med"/>
            <a:tailEnd type="none" w="med" len="med"/>
          </a:ln>
          <a:effectLst/>
        </p:spPr>
        <p:txBody>
          <a:bodyPr lIns="0" tIns="0" rIns="0" bIns="0"/>
          <a:lstStyle/>
          <a:p>
            <a:pPr eaLnBrk="0" hangingPunct="0">
              <a:defRPr/>
            </a:pPr>
            <a:endParaRPr kumimoji="0" lang="en-US" altLang="zh-TW" sz="1200" b="1">
              <a:solidFill>
                <a:srgbClr val="000000"/>
              </a:solidFill>
              <a:cs typeface="Arial" pitchFamily="34" charset="0"/>
            </a:endParaRPr>
          </a:p>
        </p:txBody>
      </p:sp>
      <p:sp>
        <p:nvSpPr>
          <p:cNvPr id="138" name="Freeform 137"/>
          <p:cNvSpPr/>
          <p:nvPr/>
        </p:nvSpPr>
        <p:spPr bwMode="auto">
          <a:xfrm flipH="1">
            <a:off x="6873875" y="1790700"/>
            <a:ext cx="484188" cy="1409700"/>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18 w 15260119"/>
              <a:gd name="connsiteY0" fmla="*/ 0 h 407174"/>
              <a:gd name="connsiteX1" fmla="*/ 15260119 w 15260119"/>
              <a:gd name="connsiteY1" fmla="*/ 271500 h 407174"/>
              <a:gd name="connsiteX0" fmla="*/ 0 w 15260101"/>
              <a:gd name="connsiteY0" fmla="*/ 25008 h 296508"/>
              <a:gd name="connsiteX1" fmla="*/ 15260101 w 15260101"/>
              <a:gd name="connsiteY1" fmla="*/ 296508 h 296508"/>
              <a:gd name="connsiteX0" fmla="*/ 0 w 16388683"/>
              <a:gd name="connsiteY0" fmla="*/ 28463 h 271747"/>
              <a:gd name="connsiteX1" fmla="*/ 16388683 w 16388683"/>
              <a:gd name="connsiteY1" fmla="*/ 271747 h 271747"/>
              <a:gd name="connsiteX0" fmla="*/ 0 w 16529959"/>
              <a:gd name="connsiteY0" fmla="*/ 25287 h 294261"/>
              <a:gd name="connsiteX1" fmla="*/ 16529959 w 16529959"/>
              <a:gd name="connsiteY1" fmla="*/ 294261 h 294261"/>
              <a:gd name="connsiteX0" fmla="*/ 0 w 16529959"/>
              <a:gd name="connsiteY0" fmla="*/ 18125 h 287099"/>
              <a:gd name="connsiteX1" fmla="*/ 16529959 w 16529959"/>
              <a:gd name="connsiteY1" fmla="*/ 287099 h 287099"/>
              <a:gd name="connsiteX0" fmla="*/ 0 w 17059733"/>
              <a:gd name="connsiteY0" fmla="*/ 19932 h 271390"/>
              <a:gd name="connsiteX1" fmla="*/ 17059733 w 17059733"/>
              <a:gd name="connsiteY1" fmla="*/ 271390 h 271390"/>
              <a:gd name="connsiteX0" fmla="*/ 0 w 17306961"/>
              <a:gd name="connsiteY0" fmla="*/ 10498 h 411424"/>
              <a:gd name="connsiteX1" fmla="*/ 17306961 w 17306961"/>
              <a:gd name="connsiteY1" fmla="*/ 411424 h 411424"/>
              <a:gd name="connsiteX0" fmla="*/ 0 w 12997004"/>
              <a:gd name="connsiteY0" fmla="*/ 10498 h 411424"/>
              <a:gd name="connsiteX1" fmla="*/ 12997004 w 12997004"/>
              <a:gd name="connsiteY1" fmla="*/ 411424 h 411424"/>
              <a:gd name="connsiteX0" fmla="*/ 0 w 12997004"/>
              <a:gd name="connsiteY0" fmla="*/ 0 h 400926"/>
              <a:gd name="connsiteX1" fmla="*/ 12997004 w 12997004"/>
              <a:gd name="connsiteY1" fmla="*/ 400926 h 400926"/>
              <a:gd name="connsiteX0" fmla="*/ 0 w 6334705"/>
              <a:gd name="connsiteY0" fmla="*/ 0 h 383289"/>
              <a:gd name="connsiteX1" fmla="*/ 4245354 w 6334705"/>
              <a:gd name="connsiteY1" fmla="*/ 383289 h 383289"/>
              <a:gd name="connsiteX0" fmla="*/ 0 w 8835060"/>
              <a:gd name="connsiteY0" fmla="*/ 0 h 383289"/>
              <a:gd name="connsiteX1" fmla="*/ 4245354 w 8835060"/>
              <a:gd name="connsiteY1" fmla="*/ 383289 h 383289"/>
              <a:gd name="connsiteX0" fmla="*/ 0 w 10367709"/>
              <a:gd name="connsiteY0" fmla="*/ 106 h 383395"/>
              <a:gd name="connsiteX1" fmla="*/ 4245354 w 10367709"/>
              <a:gd name="connsiteY1" fmla="*/ 383395 h 383395"/>
              <a:gd name="connsiteX0" fmla="*/ 0 w 10147038"/>
              <a:gd name="connsiteY0" fmla="*/ 111 h 370802"/>
              <a:gd name="connsiteX1" fmla="*/ 3783876 w 10147038"/>
              <a:gd name="connsiteY1" fmla="*/ 370802 h 370802"/>
              <a:gd name="connsiteX0" fmla="*/ 0 w 6803707"/>
              <a:gd name="connsiteY0" fmla="*/ 0 h 370691"/>
              <a:gd name="connsiteX1" fmla="*/ 3783876 w 6803707"/>
              <a:gd name="connsiteY1" fmla="*/ 370691 h 370691"/>
              <a:gd name="connsiteX0" fmla="*/ 830870 w 4796388"/>
              <a:gd name="connsiteY0" fmla="*/ 0 h 380770"/>
              <a:gd name="connsiteX1" fmla="*/ -3 w 4796388"/>
              <a:gd name="connsiteY1" fmla="*/ 380770 h 380770"/>
              <a:gd name="connsiteX0" fmla="*/ 830876 w 4248145"/>
              <a:gd name="connsiteY0" fmla="*/ 0 h 386744"/>
              <a:gd name="connsiteX1" fmla="*/ 3 w 4248145"/>
              <a:gd name="connsiteY1" fmla="*/ 380770 h 386744"/>
              <a:gd name="connsiteX0" fmla="*/ 3 w 5209451"/>
              <a:gd name="connsiteY0" fmla="*/ 0 h 237298"/>
              <a:gd name="connsiteX1" fmla="*/ 2495950 w 5209451"/>
              <a:gd name="connsiteY1" fmla="*/ 228286 h 237298"/>
              <a:gd name="connsiteX0" fmla="*/ 3 w 4107519"/>
              <a:gd name="connsiteY0" fmla="*/ 0 h 228286"/>
              <a:gd name="connsiteX1" fmla="*/ 2495950 w 4107519"/>
              <a:gd name="connsiteY1" fmla="*/ 228286 h 228286"/>
              <a:gd name="connsiteX0" fmla="*/ 568231 w 3309291"/>
              <a:gd name="connsiteY0" fmla="*/ 0 h 119369"/>
              <a:gd name="connsiteX1" fmla="*/ 1 w 3309291"/>
              <a:gd name="connsiteY1" fmla="*/ 119369 h 119369"/>
              <a:gd name="connsiteX0" fmla="*/ 568231 w 1839675"/>
              <a:gd name="connsiteY0" fmla="*/ 0 h 119369"/>
              <a:gd name="connsiteX1" fmla="*/ 1 w 1839675"/>
              <a:gd name="connsiteY1" fmla="*/ 119369 h 119369"/>
              <a:gd name="connsiteX0" fmla="*/ 602556 w 1859742"/>
              <a:gd name="connsiteY0" fmla="*/ 0 h 154787"/>
              <a:gd name="connsiteX1" fmla="*/ 1 w 1859742"/>
              <a:gd name="connsiteY1" fmla="*/ 154787 h 154787"/>
              <a:gd name="connsiteX0" fmla="*/ 602556 w 1253638"/>
              <a:gd name="connsiteY0" fmla="*/ 0 h 154787"/>
              <a:gd name="connsiteX1" fmla="*/ 1 w 1253638"/>
              <a:gd name="connsiteY1" fmla="*/ 154787 h 154787"/>
              <a:gd name="connsiteX0" fmla="*/ 877143 w 1377356"/>
              <a:gd name="connsiteY0" fmla="*/ 0 h 154787"/>
              <a:gd name="connsiteX1" fmla="*/ 0 w 1377356"/>
              <a:gd name="connsiteY1" fmla="*/ 154787 h 154787"/>
              <a:gd name="connsiteX0" fmla="*/ 877143 w 1024969"/>
              <a:gd name="connsiteY0" fmla="*/ 0 h 154787"/>
              <a:gd name="connsiteX1" fmla="*/ 0 w 1024969"/>
              <a:gd name="connsiteY1" fmla="*/ 154787 h 154787"/>
              <a:gd name="connsiteX0" fmla="*/ 127464 w 575772"/>
              <a:gd name="connsiteY0" fmla="*/ 0 h 138969"/>
              <a:gd name="connsiteX1" fmla="*/ 0 w 575772"/>
              <a:gd name="connsiteY1" fmla="*/ 138969 h 138969"/>
              <a:gd name="connsiteX0" fmla="*/ 127464 w 685075"/>
              <a:gd name="connsiteY0" fmla="*/ 0 h 138969"/>
              <a:gd name="connsiteX1" fmla="*/ 0 w 685075"/>
              <a:gd name="connsiteY1" fmla="*/ 138969 h 138969"/>
              <a:gd name="connsiteX0" fmla="*/ 0 w 940108"/>
              <a:gd name="connsiteY0" fmla="*/ 0 h 140946"/>
              <a:gd name="connsiteX1" fmla="*/ 472280 w 940108"/>
              <a:gd name="connsiteY1" fmla="*/ 140946 h 140946"/>
              <a:gd name="connsiteX0" fmla="*/ 0 w 651403"/>
              <a:gd name="connsiteY0" fmla="*/ 0 h 140946"/>
              <a:gd name="connsiteX1" fmla="*/ 472280 w 651403"/>
              <a:gd name="connsiteY1" fmla="*/ 140946 h 140946"/>
              <a:gd name="connsiteX0" fmla="*/ 0 w 707718"/>
              <a:gd name="connsiteY0" fmla="*/ 0 h 123989"/>
              <a:gd name="connsiteX1" fmla="*/ 547287 w 707718"/>
              <a:gd name="connsiteY1" fmla="*/ 123989 h 123989"/>
            </a:gdLst>
            <a:ahLst/>
            <a:cxnLst>
              <a:cxn ang="0">
                <a:pos x="connsiteX0" y="connsiteY0"/>
              </a:cxn>
              <a:cxn ang="0">
                <a:pos x="connsiteX1" y="connsiteY1"/>
              </a:cxn>
            </a:cxnLst>
            <a:rect l="l" t="t" r="r" b="b"/>
            <a:pathLst>
              <a:path w="707718" h="123989">
                <a:moveTo>
                  <a:pt x="0" y="0"/>
                </a:moveTo>
                <a:cubicBezTo>
                  <a:pt x="655387" y="39239"/>
                  <a:pt x="897874" y="78983"/>
                  <a:pt x="547287" y="123989"/>
                </a:cubicBezTo>
              </a:path>
            </a:pathLst>
          </a:custGeom>
          <a:noFill/>
          <a:ln w="38100" cap="flat" cmpd="sng" algn="ctr">
            <a:solidFill>
              <a:schemeClr val="tx1">
                <a:lumMod val="65000"/>
                <a:lumOff val="35000"/>
              </a:schemeClr>
            </a:solidFill>
            <a:prstDash val="solid"/>
            <a:round/>
            <a:headEnd type="none" w="med" len="med"/>
            <a:tailEnd type="none" w="med" len="med"/>
          </a:ln>
          <a:effectLst/>
        </p:spPr>
        <p:txBody>
          <a:bodyPr lIns="0" tIns="0" rIns="0" bIns="0"/>
          <a:lstStyle/>
          <a:p>
            <a:pPr eaLnBrk="0" hangingPunct="0">
              <a:defRPr/>
            </a:pPr>
            <a:endParaRPr kumimoji="0" lang="en-US" altLang="zh-TW" sz="1200" b="1">
              <a:solidFill>
                <a:srgbClr val="000000"/>
              </a:solidFill>
              <a:cs typeface="Arial" pitchFamily="34" charset="0"/>
            </a:endParaRPr>
          </a:p>
        </p:txBody>
      </p:sp>
      <p:sp>
        <p:nvSpPr>
          <p:cNvPr id="133" name="Freeform 132"/>
          <p:cNvSpPr/>
          <p:nvPr/>
        </p:nvSpPr>
        <p:spPr bwMode="auto">
          <a:xfrm>
            <a:off x="5416550" y="1108075"/>
            <a:ext cx="53975" cy="539750"/>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18 w 15260119"/>
              <a:gd name="connsiteY0" fmla="*/ 0 h 407174"/>
              <a:gd name="connsiteX1" fmla="*/ 15260119 w 15260119"/>
              <a:gd name="connsiteY1" fmla="*/ 271500 h 407174"/>
              <a:gd name="connsiteX0" fmla="*/ 0 w 15260101"/>
              <a:gd name="connsiteY0" fmla="*/ 25008 h 296508"/>
              <a:gd name="connsiteX1" fmla="*/ 15260101 w 15260101"/>
              <a:gd name="connsiteY1" fmla="*/ 296508 h 296508"/>
              <a:gd name="connsiteX0" fmla="*/ 0 w 16388683"/>
              <a:gd name="connsiteY0" fmla="*/ 28463 h 271747"/>
              <a:gd name="connsiteX1" fmla="*/ 16388683 w 16388683"/>
              <a:gd name="connsiteY1" fmla="*/ 271747 h 271747"/>
              <a:gd name="connsiteX0" fmla="*/ 0 w 16529959"/>
              <a:gd name="connsiteY0" fmla="*/ 25287 h 294261"/>
              <a:gd name="connsiteX1" fmla="*/ 16529959 w 16529959"/>
              <a:gd name="connsiteY1" fmla="*/ 294261 h 294261"/>
              <a:gd name="connsiteX0" fmla="*/ 0 w 16529959"/>
              <a:gd name="connsiteY0" fmla="*/ 18125 h 287099"/>
              <a:gd name="connsiteX1" fmla="*/ 16529959 w 16529959"/>
              <a:gd name="connsiteY1" fmla="*/ 287099 h 287099"/>
              <a:gd name="connsiteX0" fmla="*/ 0 w 17059733"/>
              <a:gd name="connsiteY0" fmla="*/ 19932 h 271390"/>
              <a:gd name="connsiteX1" fmla="*/ 17059733 w 17059733"/>
              <a:gd name="connsiteY1" fmla="*/ 271390 h 271390"/>
              <a:gd name="connsiteX0" fmla="*/ 0 w 17306961"/>
              <a:gd name="connsiteY0" fmla="*/ 10498 h 411424"/>
              <a:gd name="connsiteX1" fmla="*/ 17306961 w 17306961"/>
              <a:gd name="connsiteY1" fmla="*/ 411424 h 411424"/>
              <a:gd name="connsiteX0" fmla="*/ 0 w 12997004"/>
              <a:gd name="connsiteY0" fmla="*/ 10498 h 411424"/>
              <a:gd name="connsiteX1" fmla="*/ 12997004 w 12997004"/>
              <a:gd name="connsiteY1" fmla="*/ 411424 h 411424"/>
              <a:gd name="connsiteX0" fmla="*/ 0 w 12997004"/>
              <a:gd name="connsiteY0" fmla="*/ 0 h 400926"/>
              <a:gd name="connsiteX1" fmla="*/ 12997004 w 12997004"/>
              <a:gd name="connsiteY1" fmla="*/ 400926 h 400926"/>
              <a:gd name="connsiteX0" fmla="*/ 0 w 6334705"/>
              <a:gd name="connsiteY0" fmla="*/ 0 h 383289"/>
              <a:gd name="connsiteX1" fmla="*/ 4245354 w 6334705"/>
              <a:gd name="connsiteY1" fmla="*/ 383289 h 383289"/>
              <a:gd name="connsiteX0" fmla="*/ 0 w 8835060"/>
              <a:gd name="connsiteY0" fmla="*/ 0 h 383289"/>
              <a:gd name="connsiteX1" fmla="*/ 4245354 w 8835060"/>
              <a:gd name="connsiteY1" fmla="*/ 383289 h 383289"/>
              <a:gd name="connsiteX0" fmla="*/ 0 w 10367709"/>
              <a:gd name="connsiteY0" fmla="*/ 106 h 383395"/>
              <a:gd name="connsiteX1" fmla="*/ 4245354 w 10367709"/>
              <a:gd name="connsiteY1" fmla="*/ 383395 h 383395"/>
              <a:gd name="connsiteX0" fmla="*/ 0 w 10147038"/>
              <a:gd name="connsiteY0" fmla="*/ 111 h 370802"/>
              <a:gd name="connsiteX1" fmla="*/ 3783876 w 10147038"/>
              <a:gd name="connsiteY1" fmla="*/ 370802 h 370802"/>
              <a:gd name="connsiteX0" fmla="*/ 0 w 6803707"/>
              <a:gd name="connsiteY0" fmla="*/ 0 h 370691"/>
              <a:gd name="connsiteX1" fmla="*/ 3783876 w 6803707"/>
              <a:gd name="connsiteY1" fmla="*/ 370691 h 370691"/>
              <a:gd name="connsiteX0" fmla="*/ 830870 w 4796388"/>
              <a:gd name="connsiteY0" fmla="*/ 0 h 380770"/>
              <a:gd name="connsiteX1" fmla="*/ -3 w 4796388"/>
              <a:gd name="connsiteY1" fmla="*/ 380770 h 380770"/>
              <a:gd name="connsiteX0" fmla="*/ 830876 w 4248145"/>
              <a:gd name="connsiteY0" fmla="*/ 0 h 386744"/>
              <a:gd name="connsiteX1" fmla="*/ 3 w 4248145"/>
              <a:gd name="connsiteY1" fmla="*/ 380770 h 386744"/>
              <a:gd name="connsiteX0" fmla="*/ 3 w 5209451"/>
              <a:gd name="connsiteY0" fmla="*/ 0 h 237298"/>
              <a:gd name="connsiteX1" fmla="*/ 2495950 w 5209451"/>
              <a:gd name="connsiteY1" fmla="*/ 228286 h 237298"/>
              <a:gd name="connsiteX0" fmla="*/ 3 w 4107519"/>
              <a:gd name="connsiteY0" fmla="*/ 0 h 228286"/>
              <a:gd name="connsiteX1" fmla="*/ 2495950 w 4107519"/>
              <a:gd name="connsiteY1" fmla="*/ 228286 h 228286"/>
              <a:gd name="connsiteX0" fmla="*/ 568231 w 3309291"/>
              <a:gd name="connsiteY0" fmla="*/ 0 h 119369"/>
              <a:gd name="connsiteX1" fmla="*/ 1 w 3309291"/>
              <a:gd name="connsiteY1" fmla="*/ 119369 h 119369"/>
              <a:gd name="connsiteX0" fmla="*/ 568231 w 1839675"/>
              <a:gd name="connsiteY0" fmla="*/ 0 h 119369"/>
              <a:gd name="connsiteX1" fmla="*/ 1 w 1839675"/>
              <a:gd name="connsiteY1" fmla="*/ 119369 h 119369"/>
              <a:gd name="connsiteX0" fmla="*/ 0 w 3112742"/>
              <a:gd name="connsiteY0" fmla="*/ 0 h 144057"/>
              <a:gd name="connsiteX1" fmla="*/ 2277083 w 3112742"/>
              <a:gd name="connsiteY1" fmla="*/ 144057 h 144057"/>
              <a:gd name="connsiteX0" fmla="*/ 0 w 2356826"/>
              <a:gd name="connsiteY0" fmla="*/ 0 h 144057"/>
              <a:gd name="connsiteX1" fmla="*/ 2277083 w 2356826"/>
              <a:gd name="connsiteY1" fmla="*/ 144057 h 144057"/>
              <a:gd name="connsiteX0" fmla="*/ 0 w 949850"/>
              <a:gd name="connsiteY0" fmla="*/ 0 h 115013"/>
              <a:gd name="connsiteX1" fmla="*/ 44608 w 949850"/>
              <a:gd name="connsiteY1" fmla="*/ 115013 h 115013"/>
              <a:gd name="connsiteX0" fmla="*/ 0 w 311895"/>
              <a:gd name="connsiteY0" fmla="*/ 0 h 115013"/>
              <a:gd name="connsiteX1" fmla="*/ 44608 w 311895"/>
              <a:gd name="connsiteY1" fmla="*/ 115013 h 115013"/>
              <a:gd name="connsiteX0" fmla="*/ 0 w 345072"/>
              <a:gd name="connsiteY0" fmla="*/ 0 h 115013"/>
              <a:gd name="connsiteX1" fmla="*/ 44608 w 345072"/>
              <a:gd name="connsiteY1" fmla="*/ 115013 h 115013"/>
            </a:gdLst>
            <a:ahLst/>
            <a:cxnLst>
              <a:cxn ang="0">
                <a:pos x="connsiteX0" y="connsiteY0"/>
              </a:cxn>
              <a:cxn ang="0">
                <a:pos x="connsiteX1" y="connsiteY1"/>
              </a:cxn>
            </a:cxnLst>
            <a:rect l="l" t="t" r="r" b="b"/>
            <a:pathLst>
              <a:path w="345072" h="115013">
                <a:moveTo>
                  <a:pt x="0" y="0"/>
                </a:moveTo>
                <a:cubicBezTo>
                  <a:pt x="443245" y="59960"/>
                  <a:pt x="460950" y="67465"/>
                  <a:pt x="44608" y="115013"/>
                </a:cubicBezTo>
              </a:path>
            </a:pathLst>
          </a:custGeom>
          <a:noFill/>
          <a:ln w="38100" cap="flat" cmpd="sng" algn="ctr">
            <a:solidFill>
              <a:schemeClr val="tx1">
                <a:lumMod val="65000"/>
                <a:lumOff val="35000"/>
              </a:schemeClr>
            </a:solidFill>
            <a:prstDash val="solid"/>
            <a:round/>
            <a:headEnd type="none" w="med" len="med"/>
            <a:tailEnd type="none" w="med" len="med"/>
          </a:ln>
          <a:effectLst/>
        </p:spPr>
        <p:txBody>
          <a:bodyPr lIns="0" tIns="0" rIns="0" bIns="0"/>
          <a:lstStyle/>
          <a:p>
            <a:pPr eaLnBrk="0" hangingPunct="0">
              <a:defRPr/>
            </a:pPr>
            <a:endParaRPr kumimoji="0" lang="en-US" altLang="zh-TW" sz="1200" b="1">
              <a:solidFill>
                <a:srgbClr val="000000"/>
              </a:solidFill>
              <a:cs typeface="Arial" pitchFamily="34" charset="0"/>
            </a:endParaRPr>
          </a:p>
        </p:txBody>
      </p:sp>
      <p:sp>
        <p:nvSpPr>
          <p:cNvPr id="131" name="Freeform 130"/>
          <p:cNvSpPr/>
          <p:nvPr/>
        </p:nvSpPr>
        <p:spPr bwMode="auto">
          <a:xfrm>
            <a:off x="7810500" y="3467100"/>
            <a:ext cx="661988" cy="1816100"/>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18 w 15260119"/>
              <a:gd name="connsiteY0" fmla="*/ 0 h 407174"/>
              <a:gd name="connsiteX1" fmla="*/ 15260119 w 15260119"/>
              <a:gd name="connsiteY1" fmla="*/ 271500 h 407174"/>
              <a:gd name="connsiteX0" fmla="*/ 0 w 15260101"/>
              <a:gd name="connsiteY0" fmla="*/ 25008 h 296508"/>
              <a:gd name="connsiteX1" fmla="*/ 15260101 w 15260101"/>
              <a:gd name="connsiteY1" fmla="*/ 296508 h 296508"/>
              <a:gd name="connsiteX0" fmla="*/ 0 w 16388683"/>
              <a:gd name="connsiteY0" fmla="*/ 28463 h 271747"/>
              <a:gd name="connsiteX1" fmla="*/ 16388683 w 16388683"/>
              <a:gd name="connsiteY1" fmla="*/ 271747 h 271747"/>
              <a:gd name="connsiteX0" fmla="*/ 0 w 16529959"/>
              <a:gd name="connsiteY0" fmla="*/ 25287 h 294261"/>
              <a:gd name="connsiteX1" fmla="*/ 16529959 w 16529959"/>
              <a:gd name="connsiteY1" fmla="*/ 294261 h 294261"/>
              <a:gd name="connsiteX0" fmla="*/ 0 w 16529959"/>
              <a:gd name="connsiteY0" fmla="*/ 18125 h 287099"/>
              <a:gd name="connsiteX1" fmla="*/ 16529959 w 16529959"/>
              <a:gd name="connsiteY1" fmla="*/ 287099 h 287099"/>
              <a:gd name="connsiteX0" fmla="*/ 0 w 17059733"/>
              <a:gd name="connsiteY0" fmla="*/ 19932 h 271390"/>
              <a:gd name="connsiteX1" fmla="*/ 17059733 w 17059733"/>
              <a:gd name="connsiteY1" fmla="*/ 271390 h 271390"/>
              <a:gd name="connsiteX0" fmla="*/ 0 w 17306961"/>
              <a:gd name="connsiteY0" fmla="*/ 10498 h 411424"/>
              <a:gd name="connsiteX1" fmla="*/ 17306961 w 17306961"/>
              <a:gd name="connsiteY1" fmla="*/ 411424 h 411424"/>
              <a:gd name="connsiteX0" fmla="*/ 0 w 12997004"/>
              <a:gd name="connsiteY0" fmla="*/ 10498 h 411424"/>
              <a:gd name="connsiteX1" fmla="*/ 12997004 w 12997004"/>
              <a:gd name="connsiteY1" fmla="*/ 411424 h 411424"/>
              <a:gd name="connsiteX0" fmla="*/ 0 w 12997004"/>
              <a:gd name="connsiteY0" fmla="*/ 0 h 400926"/>
              <a:gd name="connsiteX1" fmla="*/ 12997004 w 12997004"/>
              <a:gd name="connsiteY1" fmla="*/ 400926 h 400926"/>
              <a:gd name="connsiteX0" fmla="*/ 0 w 6334705"/>
              <a:gd name="connsiteY0" fmla="*/ 0 h 383289"/>
              <a:gd name="connsiteX1" fmla="*/ 4245354 w 6334705"/>
              <a:gd name="connsiteY1" fmla="*/ 383289 h 383289"/>
              <a:gd name="connsiteX0" fmla="*/ 0 w 8835060"/>
              <a:gd name="connsiteY0" fmla="*/ 0 h 383289"/>
              <a:gd name="connsiteX1" fmla="*/ 4245354 w 8835060"/>
              <a:gd name="connsiteY1" fmla="*/ 383289 h 383289"/>
              <a:gd name="connsiteX0" fmla="*/ 0 w 10367709"/>
              <a:gd name="connsiteY0" fmla="*/ 106 h 383395"/>
              <a:gd name="connsiteX1" fmla="*/ 4245354 w 10367709"/>
              <a:gd name="connsiteY1" fmla="*/ 383395 h 383395"/>
              <a:gd name="connsiteX0" fmla="*/ 0 w 10147038"/>
              <a:gd name="connsiteY0" fmla="*/ 111 h 370802"/>
              <a:gd name="connsiteX1" fmla="*/ 3783876 w 10147038"/>
              <a:gd name="connsiteY1" fmla="*/ 370802 h 370802"/>
              <a:gd name="connsiteX0" fmla="*/ 0 w 6803707"/>
              <a:gd name="connsiteY0" fmla="*/ 0 h 370691"/>
              <a:gd name="connsiteX1" fmla="*/ 3783876 w 6803707"/>
              <a:gd name="connsiteY1" fmla="*/ 370691 h 370691"/>
              <a:gd name="connsiteX0" fmla="*/ 830870 w 4796388"/>
              <a:gd name="connsiteY0" fmla="*/ 0 h 380770"/>
              <a:gd name="connsiteX1" fmla="*/ -3 w 4796388"/>
              <a:gd name="connsiteY1" fmla="*/ 380770 h 380770"/>
              <a:gd name="connsiteX0" fmla="*/ 830876 w 4248145"/>
              <a:gd name="connsiteY0" fmla="*/ 0 h 386744"/>
              <a:gd name="connsiteX1" fmla="*/ 3 w 4248145"/>
              <a:gd name="connsiteY1" fmla="*/ 380770 h 386744"/>
            </a:gdLst>
            <a:ahLst/>
            <a:cxnLst>
              <a:cxn ang="0">
                <a:pos x="connsiteX0" y="connsiteY0"/>
              </a:cxn>
              <a:cxn ang="0">
                <a:pos x="connsiteX1" y="connsiteY1"/>
              </a:cxn>
            </a:cxnLst>
            <a:rect l="l" t="t" r="r" b="b"/>
            <a:pathLst>
              <a:path w="4248145" h="386744">
                <a:moveTo>
                  <a:pt x="830876" y="0"/>
                </a:moveTo>
                <a:cubicBezTo>
                  <a:pt x="6176803" y="30915"/>
                  <a:pt x="4749974" y="440686"/>
                  <a:pt x="3" y="380770"/>
                </a:cubicBezTo>
              </a:path>
            </a:pathLst>
          </a:custGeom>
          <a:noFill/>
          <a:ln w="38100" cap="flat" cmpd="sng" algn="ctr">
            <a:solidFill>
              <a:schemeClr val="tx1">
                <a:lumMod val="65000"/>
                <a:lumOff val="35000"/>
              </a:schemeClr>
            </a:solidFill>
            <a:prstDash val="solid"/>
            <a:round/>
            <a:headEnd type="none" w="med" len="med"/>
            <a:tailEnd type="none" w="med" len="med"/>
          </a:ln>
          <a:effectLst/>
        </p:spPr>
        <p:txBody>
          <a:bodyPr lIns="0" tIns="0" rIns="0" bIns="0"/>
          <a:lstStyle/>
          <a:p>
            <a:pPr eaLnBrk="0" hangingPunct="0">
              <a:defRPr/>
            </a:pPr>
            <a:endParaRPr kumimoji="0" lang="en-US" altLang="zh-TW" sz="1200" b="1">
              <a:solidFill>
                <a:srgbClr val="000000"/>
              </a:solidFill>
              <a:cs typeface="Arial" pitchFamily="34" charset="0"/>
            </a:endParaRPr>
          </a:p>
        </p:txBody>
      </p:sp>
      <p:sp>
        <p:nvSpPr>
          <p:cNvPr id="130" name="Freeform 129"/>
          <p:cNvSpPr/>
          <p:nvPr/>
        </p:nvSpPr>
        <p:spPr bwMode="auto">
          <a:xfrm>
            <a:off x="7627938" y="2419350"/>
            <a:ext cx="754062" cy="1047750"/>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18 w 15260119"/>
              <a:gd name="connsiteY0" fmla="*/ 0 h 407174"/>
              <a:gd name="connsiteX1" fmla="*/ 15260119 w 15260119"/>
              <a:gd name="connsiteY1" fmla="*/ 271500 h 407174"/>
              <a:gd name="connsiteX0" fmla="*/ 0 w 15260101"/>
              <a:gd name="connsiteY0" fmla="*/ 25008 h 296508"/>
              <a:gd name="connsiteX1" fmla="*/ 15260101 w 15260101"/>
              <a:gd name="connsiteY1" fmla="*/ 296508 h 296508"/>
              <a:gd name="connsiteX0" fmla="*/ 0 w 16388683"/>
              <a:gd name="connsiteY0" fmla="*/ 28463 h 271747"/>
              <a:gd name="connsiteX1" fmla="*/ 16388683 w 16388683"/>
              <a:gd name="connsiteY1" fmla="*/ 271747 h 271747"/>
              <a:gd name="connsiteX0" fmla="*/ 0 w 16529959"/>
              <a:gd name="connsiteY0" fmla="*/ 25287 h 294261"/>
              <a:gd name="connsiteX1" fmla="*/ 16529959 w 16529959"/>
              <a:gd name="connsiteY1" fmla="*/ 294261 h 294261"/>
              <a:gd name="connsiteX0" fmla="*/ 0 w 16529959"/>
              <a:gd name="connsiteY0" fmla="*/ 18125 h 287099"/>
              <a:gd name="connsiteX1" fmla="*/ 16529959 w 16529959"/>
              <a:gd name="connsiteY1" fmla="*/ 287099 h 287099"/>
              <a:gd name="connsiteX0" fmla="*/ 0 w 17059733"/>
              <a:gd name="connsiteY0" fmla="*/ 19932 h 271390"/>
              <a:gd name="connsiteX1" fmla="*/ 17059733 w 17059733"/>
              <a:gd name="connsiteY1" fmla="*/ 271390 h 271390"/>
              <a:gd name="connsiteX0" fmla="*/ 0 w 17306961"/>
              <a:gd name="connsiteY0" fmla="*/ 10498 h 411424"/>
              <a:gd name="connsiteX1" fmla="*/ 17306961 w 17306961"/>
              <a:gd name="connsiteY1" fmla="*/ 411424 h 411424"/>
              <a:gd name="connsiteX0" fmla="*/ 0 w 12997004"/>
              <a:gd name="connsiteY0" fmla="*/ 10498 h 411424"/>
              <a:gd name="connsiteX1" fmla="*/ 12997004 w 12997004"/>
              <a:gd name="connsiteY1" fmla="*/ 411424 h 411424"/>
              <a:gd name="connsiteX0" fmla="*/ 0 w 12997004"/>
              <a:gd name="connsiteY0" fmla="*/ 0 h 400926"/>
              <a:gd name="connsiteX1" fmla="*/ 12997004 w 12997004"/>
              <a:gd name="connsiteY1" fmla="*/ 400926 h 400926"/>
              <a:gd name="connsiteX0" fmla="*/ 0 w 6334705"/>
              <a:gd name="connsiteY0" fmla="*/ 0 h 383289"/>
              <a:gd name="connsiteX1" fmla="*/ 4245354 w 6334705"/>
              <a:gd name="connsiteY1" fmla="*/ 383289 h 383289"/>
              <a:gd name="connsiteX0" fmla="*/ 0 w 8835060"/>
              <a:gd name="connsiteY0" fmla="*/ 0 h 383289"/>
              <a:gd name="connsiteX1" fmla="*/ 4245354 w 8835060"/>
              <a:gd name="connsiteY1" fmla="*/ 383289 h 383289"/>
              <a:gd name="connsiteX0" fmla="*/ 0 w 10367709"/>
              <a:gd name="connsiteY0" fmla="*/ 106 h 383395"/>
              <a:gd name="connsiteX1" fmla="*/ 4245354 w 10367709"/>
              <a:gd name="connsiteY1" fmla="*/ 383395 h 383395"/>
              <a:gd name="connsiteX0" fmla="*/ 0 w 10147038"/>
              <a:gd name="connsiteY0" fmla="*/ 111 h 370802"/>
              <a:gd name="connsiteX1" fmla="*/ 3783876 w 10147038"/>
              <a:gd name="connsiteY1" fmla="*/ 370802 h 370802"/>
              <a:gd name="connsiteX0" fmla="*/ 0 w 6803707"/>
              <a:gd name="connsiteY0" fmla="*/ 0 h 370691"/>
              <a:gd name="connsiteX1" fmla="*/ 3783876 w 6803707"/>
              <a:gd name="connsiteY1" fmla="*/ 370691 h 370691"/>
              <a:gd name="connsiteX0" fmla="*/ 830870 w 4796388"/>
              <a:gd name="connsiteY0" fmla="*/ 0 h 380770"/>
              <a:gd name="connsiteX1" fmla="*/ -3 w 4796388"/>
              <a:gd name="connsiteY1" fmla="*/ 380770 h 380770"/>
              <a:gd name="connsiteX0" fmla="*/ 830876 w 4248145"/>
              <a:gd name="connsiteY0" fmla="*/ 0 h 386744"/>
              <a:gd name="connsiteX1" fmla="*/ 3 w 4248145"/>
              <a:gd name="connsiteY1" fmla="*/ 380770 h 386744"/>
            </a:gdLst>
            <a:ahLst/>
            <a:cxnLst>
              <a:cxn ang="0">
                <a:pos x="connsiteX0" y="connsiteY0"/>
              </a:cxn>
              <a:cxn ang="0">
                <a:pos x="connsiteX1" y="connsiteY1"/>
              </a:cxn>
            </a:cxnLst>
            <a:rect l="l" t="t" r="r" b="b"/>
            <a:pathLst>
              <a:path w="4248145" h="386744">
                <a:moveTo>
                  <a:pt x="830876" y="0"/>
                </a:moveTo>
                <a:cubicBezTo>
                  <a:pt x="6176803" y="30915"/>
                  <a:pt x="4749974" y="440686"/>
                  <a:pt x="3" y="380770"/>
                </a:cubicBezTo>
              </a:path>
            </a:pathLst>
          </a:custGeom>
          <a:noFill/>
          <a:ln w="38100" cap="flat" cmpd="sng" algn="ctr">
            <a:solidFill>
              <a:schemeClr val="tx1">
                <a:lumMod val="65000"/>
                <a:lumOff val="35000"/>
              </a:schemeClr>
            </a:solidFill>
            <a:prstDash val="solid"/>
            <a:round/>
            <a:headEnd type="none" w="med" len="med"/>
            <a:tailEnd type="none" w="med" len="med"/>
          </a:ln>
          <a:effectLst/>
        </p:spPr>
        <p:txBody>
          <a:bodyPr lIns="0" tIns="0" rIns="0" bIns="0"/>
          <a:lstStyle/>
          <a:p>
            <a:pPr eaLnBrk="0" hangingPunct="0">
              <a:defRPr/>
            </a:pPr>
            <a:endParaRPr kumimoji="0" lang="en-US" altLang="zh-TW" sz="1200" b="1">
              <a:solidFill>
                <a:srgbClr val="000000"/>
              </a:solidFill>
              <a:cs typeface="Arial" pitchFamily="34" charset="0"/>
            </a:endParaRPr>
          </a:p>
        </p:txBody>
      </p:sp>
      <p:sp>
        <p:nvSpPr>
          <p:cNvPr id="129" name="Freeform 128"/>
          <p:cNvSpPr/>
          <p:nvPr/>
        </p:nvSpPr>
        <p:spPr bwMode="auto">
          <a:xfrm flipV="1">
            <a:off x="7943850" y="3630613"/>
            <a:ext cx="338138" cy="808037"/>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0 w 764275"/>
              <a:gd name="connsiteY0" fmla="*/ 0 h 1862920"/>
              <a:gd name="connsiteX1" fmla="*/ 232012 w 764275"/>
              <a:gd name="connsiteY1" fmla="*/ 696036 h 1862920"/>
              <a:gd name="connsiteX2" fmla="*/ 764275 w 764275"/>
              <a:gd name="connsiteY2" fmla="*/ 1862920 h 1862920"/>
              <a:gd name="connsiteX0" fmla="*/ 0 w 764275"/>
              <a:gd name="connsiteY0" fmla="*/ 0 h 1862920"/>
              <a:gd name="connsiteX1" fmla="*/ 232012 w 764275"/>
              <a:gd name="connsiteY1" fmla="*/ 696036 h 1862920"/>
              <a:gd name="connsiteX2" fmla="*/ 764275 w 764275"/>
              <a:gd name="connsiteY2" fmla="*/ 1862920 h 1862920"/>
              <a:gd name="connsiteX0" fmla="*/ 0 w 764275"/>
              <a:gd name="connsiteY0" fmla="*/ 0 h 1862920"/>
              <a:gd name="connsiteX1" fmla="*/ 764275 w 764275"/>
              <a:gd name="connsiteY1" fmla="*/ 1862920 h 1862920"/>
              <a:gd name="connsiteX0" fmla="*/ 852985 w 852985"/>
              <a:gd name="connsiteY0" fmla="*/ 0 h 873457"/>
              <a:gd name="connsiteX1" fmla="*/ 0 w 852985"/>
              <a:gd name="connsiteY1" fmla="*/ 873457 h 873457"/>
              <a:gd name="connsiteX0" fmla="*/ 852985 w 852985"/>
              <a:gd name="connsiteY0" fmla="*/ 0 h 873457"/>
              <a:gd name="connsiteX1" fmla="*/ 0 w 852985"/>
              <a:gd name="connsiteY1" fmla="*/ 873457 h 873457"/>
              <a:gd name="connsiteX0" fmla="*/ 852985 w 852985"/>
              <a:gd name="connsiteY0" fmla="*/ 0 h 873457"/>
              <a:gd name="connsiteX1" fmla="*/ 0 w 852985"/>
              <a:gd name="connsiteY1" fmla="*/ 873457 h 873457"/>
              <a:gd name="connsiteX0" fmla="*/ 859809 w 859809"/>
              <a:gd name="connsiteY0" fmla="*/ 0 h 900753"/>
              <a:gd name="connsiteX1" fmla="*/ 0 w 859809"/>
              <a:gd name="connsiteY1" fmla="*/ 900753 h 900753"/>
              <a:gd name="connsiteX0" fmla="*/ 928048 w 928048"/>
              <a:gd name="connsiteY0" fmla="*/ 0 h 982640"/>
              <a:gd name="connsiteX1" fmla="*/ 0 w 928048"/>
              <a:gd name="connsiteY1" fmla="*/ 982640 h 982640"/>
              <a:gd name="connsiteX0" fmla="*/ 928048 w 928048"/>
              <a:gd name="connsiteY0" fmla="*/ 0 h 1023584"/>
              <a:gd name="connsiteX1" fmla="*/ 0 w 928048"/>
              <a:gd name="connsiteY1" fmla="*/ 1023584 h 1023584"/>
              <a:gd name="connsiteX0" fmla="*/ 249 w 3660824"/>
              <a:gd name="connsiteY0" fmla="*/ 0 h 1125942"/>
              <a:gd name="connsiteX1" fmla="*/ 3532051 w 3660824"/>
              <a:gd name="connsiteY1" fmla="*/ 1125942 h 1125942"/>
              <a:gd name="connsiteX0" fmla="*/ 636 w 3532439"/>
              <a:gd name="connsiteY0" fmla="*/ 0 h 1125942"/>
              <a:gd name="connsiteX1" fmla="*/ 3532438 w 3532439"/>
              <a:gd name="connsiteY1" fmla="*/ 1125942 h 1125942"/>
              <a:gd name="connsiteX0" fmla="*/ 608 w 3610652"/>
              <a:gd name="connsiteY0" fmla="*/ 0 h 1146414"/>
              <a:gd name="connsiteX1" fmla="*/ 3610651 w 3610652"/>
              <a:gd name="connsiteY1" fmla="*/ 1146414 h 1146414"/>
              <a:gd name="connsiteX0" fmla="*/ 502 w 4001759"/>
              <a:gd name="connsiteY0" fmla="*/ 0 h 1125943"/>
              <a:gd name="connsiteX1" fmla="*/ 4001759 w 4001759"/>
              <a:gd name="connsiteY1" fmla="*/ 1125943 h 1125943"/>
              <a:gd name="connsiteX0" fmla="*/ 470 w 4158213"/>
              <a:gd name="connsiteY0" fmla="*/ 0 h 1132767"/>
              <a:gd name="connsiteX1" fmla="*/ 4158213 w 4158213"/>
              <a:gd name="connsiteY1" fmla="*/ 1132767 h 1132767"/>
              <a:gd name="connsiteX0" fmla="*/ 296 w 5537591"/>
              <a:gd name="connsiteY0" fmla="*/ 0 h 989879"/>
              <a:gd name="connsiteX1" fmla="*/ 5537591 w 5537591"/>
              <a:gd name="connsiteY1" fmla="*/ 989879 h 989879"/>
              <a:gd name="connsiteX0" fmla="*/ 1 w 5537296"/>
              <a:gd name="connsiteY0" fmla="*/ 0 h 989879"/>
              <a:gd name="connsiteX1" fmla="*/ 5537296 w 5537296"/>
              <a:gd name="connsiteY1" fmla="*/ 989879 h 989879"/>
              <a:gd name="connsiteX0" fmla="*/ 1 w 5537296"/>
              <a:gd name="connsiteY0" fmla="*/ 0 h 989879"/>
              <a:gd name="connsiteX1" fmla="*/ 5537296 w 5537296"/>
              <a:gd name="connsiteY1" fmla="*/ 989879 h 989879"/>
              <a:gd name="connsiteX0" fmla="*/ 1 w 6768281"/>
              <a:gd name="connsiteY0" fmla="*/ 0 h 1157983"/>
              <a:gd name="connsiteX1" fmla="*/ 6768281 w 6768281"/>
              <a:gd name="connsiteY1" fmla="*/ 1157983 h 1157983"/>
              <a:gd name="connsiteX0" fmla="*/ 1 w 12116554"/>
              <a:gd name="connsiteY0" fmla="*/ 0 h 1157983"/>
              <a:gd name="connsiteX1" fmla="*/ 6768281 w 12116554"/>
              <a:gd name="connsiteY1" fmla="*/ 1157983 h 1157983"/>
              <a:gd name="connsiteX0" fmla="*/ 1 w 18502445"/>
              <a:gd name="connsiteY0" fmla="*/ 0 h 1157983"/>
              <a:gd name="connsiteX1" fmla="*/ 6768281 w 18502445"/>
              <a:gd name="connsiteY1" fmla="*/ 1157983 h 1157983"/>
            </a:gdLst>
            <a:ahLst/>
            <a:cxnLst>
              <a:cxn ang="0">
                <a:pos x="connsiteX0" y="connsiteY0"/>
              </a:cxn>
              <a:cxn ang="0">
                <a:pos x="connsiteX1" y="connsiteY1"/>
              </a:cxn>
            </a:cxnLst>
            <a:rect l="l" t="t" r="r" b="b"/>
            <a:pathLst>
              <a:path w="18502445" h="1157983">
                <a:moveTo>
                  <a:pt x="1" y="0"/>
                </a:moveTo>
                <a:cubicBezTo>
                  <a:pt x="23782027" y="343845"/>
                  <a:pt x="23071431" y="845482"/>
                  <a:pt x="6768281" y="1157983"/>
                </a:cubicBezTo>
              </a:path>
            </a:pathLst>
          </a:custGeom>
          <a:noFill/>
          <a:ln w="76200" cap="flat" cmpd="sng" algn="ctr">
            <a:solidFill>
              <a:schemeClr val="tx1">
                <a:lumMod val="65000"/>
                <a:lumOff val="35000"/>
              </a:schemeClr>
            </a:solidFill>
            <a:prstDash val="solid"/>
            <a:round/>
            <a:headEnd type="none" w="med" len="med"/>
            <a:tailEnd type="none" w="med" len="med"/>
          </a:ln>
          <a:effectLst/>
        </p:spPr>
        <p:txBody>
          <a:bodyPr lIns="0" tIns="0" rIns="0" bIns="0"/>
          <a:lstStyle/>
          <a:p>
            <a:pPr eaLnBrk="0" hangingPunct="0">
              <a:defRPr/>
            </a:pPr>
            <a:endParaRPr kumimoji="0" lang="en-US" altLang="zh-TW" sz="1200" b="1">
              <a:solidFill>
                <a:srgbClr val="000000"/>
              </a:solidFill>
              <a:cs typeface="Arial" pitchFamily="34" charset="0"/>
            </a:endParaRPr>
          </a:p>
        </p:txBody>
      </p:sp>
      <p:sp>
        <p:nvSpPr>
          <p:cNvPr id="118" name="Freeform 117"/>
          <p:cNvSpPr/>
          <p:nvPr/>
        </p:nvSpPr>
        <p:spPr bwMode="auto">
          <a:xfrm flipH="1">
            <a:off x="1574800" y="2022475"/>
            <a:ext cx="2305050" cy="3895725"/>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18 w 15260119"/>
              <a:gd name="connsiteY0" fmla="*/ 0 h 407174"/>
              <a:gd name="connsiteX1" fmla="*/ 15260119 w 15260119"/>
              <a:gd name="connsiteY1" fmla="*/ 271500 h 407174"/>
              <a:gd name="connsiteX0" fmla="*/ 0 w 15260101"/>
              <a:gd name="connsiteY0" fmla="*/ 25008 h 296508"/>
              <a:gd name="connsiteX1" fmla="*/ 15260101 w 15260101"/>
              <a:gd name="connsiteY1" fmla="*/ 296508 h 296508"/>
              <a:gd name="connsiteX0" fmla="*/ 0 w 16388683"/>
              <a:gd name="connsiteY0" fmla="*/ 28463 h 271747"/>
              <a:gd name="connsiteX1" fmla="*/ 16388683 w 16388683"/>
              <a:gd name="connsiteY1" fmla="*/ 271747 h 271747"/>
              <a:gd name="connsiteX0" fmla="*/ 0 w 16529959"/>
              <a:gd name="connsiteY0" fmla="*/ 25287 h 294261"/>
              <a:gd name="connsiteX1" fmla="*/ 16529959 w 16529959"/>
              <a:gd name="connsiteY1" fmla="*/ 294261 h 294261"/>
              <a:gd name="connsiteX0" fmla="*/ 0 w 16529959"/>
              <a:gd name="connsiteY0" fmla="*/ 18125 h 287099"/>
              <a:gd name="connsiteX1" fmla="*/ 16529959 w 16529959"/>
              <a:gd name="connsiteY1" fmla="*/ 287099 h 287099"/>
              <a:gd name="connsiteX0" fmla="*/ 0 w 17059733"/>
              <a:gd name="connsiteY0" fmla="*/ 19932 h 271390"/>
              <a:gd name="connsiteX1" fmla="*/ 17059733 w 17059733"/>
              <a:gd name="connsiteY1" fmla="*/ 271390 h 271390"/>
              <a:gd name="connsiteX0" fmla="*/ 0 w 17306961"/>
              <a:gd name="connsiteY0" fmla="*/ 10498 h 411424"/>
              <a:gd name="connsiteX1" fmla="*/ 17306961 w 17306961"/>
              <a:gd name="connsiteY1" fmla="*/ 411424 h 411424"/>
              <a:gd name="connsiteX0" fmla="*/ 0 w 12997004"/>
              <a:gd name="connsiteY0" fmla="*/ 10498 h 411424"/>
              <a:gd name="connsiteX1" fmla="*/ 12997004 w 12997004"/>
              <a:gd name="connsiteY1" fmla="*/ 411424 h 411424"/>
              <a:gd name="connsiteX0" fmla="*/ 0 w 12997004"/>
              <a:gd name="connsiteY0" fmla="*/ 0 h 400926"/>
              <a:gd name="connsiteX1" fmla="*/ 12997004 w 12997004"/>
              <a:gd name="connsiteY1" fmla="*/ 400926 h 400926"/>
              <a:gd name="connsiteX0" fmla="*/ 0 w 6334705"/>
              <a:gd name="connsiteY0" fmla="*/ 0 h 383289"/>
              <a:gd name="connsiteX1" fmla="*/ 4245354 w 6334705"/>
              <a:gd name="connsiteY1" fmla="*/ 383289 h 383289"/>
              <a:gd name="connsiteX0" fmla="*/ 0 w 8835060"/>
              <a:gd name="connsiteY0" fmla="*/ 0 h 383289"/>
              <a:gd name="connsiteX1" fmla="*/ 4245354 w 8835060"/>
              <a:gd name="connsiteY1" fmla="*/ 383289 h 383289"/>
              <a:gd name="connsiteX0" fmla="*/ 0 w 10367709"/>
              <a:gd name="connsiteY0" fmla="*/ 106 h 383395"/>
              <a:gd name="connsiteX1" fmla="*/ 4245354 w 10367709"/>
              <a:gd name="connsiteY1" fmla="*/ 383395 h 383395"/>
              <a:gd name="connsiteX0" fmla="*/ 0 w 9634322"/>
              <a:gd name="connsiteY0" fmla="*/ 108 h 377542"/>
              <a:gd name="connsiteX1" fmla="*/ 2650365 w 9634322"/>
              <a:gd name="connsiteY1" fmla="*/ 377542 h 377542"/>
              <a:gd name="connsiteX0" fmla="*/ 0 w 8863788"/>
              <a:gd name="connsiteY0" fmla="*/ 112 h 367593"/>
              <a:gd name="connsiteX1" fmla="*/ 754432 w 8863788"/>
              <a:gd name="connsiteY1" fmla="*/ 367593 h 367593"/>
              <a:gd name="connsiteX0" fmla="*/ 0 w 8253761"/>
              <a:gd name="connsiteY0" fmla="*/ 0 h 367481"/>
              <a:gd name="connsiteX1" fmla="*/ 754432 w 8253761"/>
              <a:gd name="connsiteY1" fmla="*/ 367481 h 367481"/>
              <a:gd name="connsiteX0" fmla="*/ 181137 w 8080403"/>
              <a:gd name="connsiteY0" fmla="*/ 0 h 354928"/>
              <a:gd name="connsiteX1" fmla="*/ 0 w 8080403"/>
              <a:gd name="connsiteY1" fmla="*/ 354928 h 354928"/>
              <a:gd name="connsiteX0" fmla="*/ 181137 w 7919424"/>
              <a:gd name="connsiteY0" fmla="*/ 0 h 354928"/>
              <a:gd name="connsiteX1" fmla="*/ 0 w 7919424"/>
              <a:gd name="connsiteY1" fmla="*/ 354928 h 354928"/>
              <a:gd name="connsiteX0" fmla="*/ 2697495 w 9623419"/>
              <a:gd name="connsiteY0" fmla="*/ 0 h 334216"/>
              <a:gd name="connsiteX1" fmla="*/ 0 w 9623419"/>
              <a:gd name="connsiteY1" fmla="*/ 334216 h 334216"/>
              <a:gd name="connsiteX0" fmla="*/ 2697495 w 7176145"/>
              <a:gd name="connsiteY0" fmla="*/ 0 h 334216"/>
              <a:gd name="connsiteX1" fmla="*/ 7176145 w 7176145"/>
              <a:gd name="connsiteY1" fmla="*/ 234458 h 334216"/>
              <a:gd name="connsiteX2" fmla="*/ 0 w 7176145"/>
              <a:gd name="connsiteY2" fmla="*/ 334216 h 334216"/>
              <a:gd name="connsiteX0" fmla="*/ 2697495 w 7203691"/>
              <a:gd name="connsiteY0" fmla="*/ 0 h 334216"/>
              <a:gd name="connsiteX1" fmla="*/ 7176145 w 7203691"/>
              <a:gd name="connsiteY1" fmla="*/ 234458 h 334216"/>
              <a:gd name="connsiteX2" fmla="*/ 0 w 7203691"/>
              <a:gd name="connsiteY2" fmla="*/ 334216 h 334216"/>
              <a:gd name="connsiteX0" fmla="*/ 2697495 w 7764201"/>
              <a:gd name="connsiteY0" fmla="*/ 0 h 334216"/>
              <a:gd name="connsiteX1" fmla="*/ 7176145 w 7764201"/>
              <a:gd name="connsiteY1" fmla="*/ 234458 h 334216"/>
              <a:gd name="connsiteX2" fmla="*/ 0 w 7764201"/>
              <a:gd name="connsiteY2" fmla="*/ 334216 h 334216"/>
              <a:gd name="connsiteX0" fmla="*/ 2697495 w 8039627"/>
              <a:gd name="connsiteY0" fmla="*/ 0 h 334216"/>
              <a:gd name="connsiteX1" fmla="*/ 7176145 w 8039627"/>
              <a:gd name="connsiteY1" fmla="*/ 234458 h 334216"/>
              <a:gd name="connsiteX2" fmla="*/ 0 w 8039627"/>
              <a:gd name="connsiteY2" fmla="*/ 334216 h 334216"/>
              <a:gd name="connsiteX0" fmla="*/ 2697495 w 10324361"/>
              <a:gd name="connsiteY0" fmla="*/ 0 h 334216"/>
              <a:gd name="connsiteX1" fmla="*/ 7176145 w 10324361"/>
              <a:gd name="connsiteY1" fmla="*/ 234458 h 334216"/>
              <a:gd name="connsiteX2" fmla="*/ 0 w 10324361"/>
              <a:gd name="connsiteY2" fmla="*/ 334216 h 334216"/>
              <a:gd name="connsiteX0" fmla="*/ 2697495 w 9767459"/>
              <a:gd name="connsiteY0" fmla="*/ 0 h 334216"/>
              <a:gd name="connsiteX1" fmla="*/ 7176145 w 9767459"/>
              <a:gd name="connsiteY1" fmla="*/ 234458 h 334216"/>
              <a:gd name="connsiteX2" fmla="*/ 0 w 9767459"/>
              <a:gd name="connsiteY2" fmla="*/ 334216 h 334216"/>
              <a:gd name="connsiteX0" fmla="*/ 2697495 w 9767521"/>
              <a:gd name="connsiteY0" fmla="*/ 0 h 334216"/>
              <a:gd name="connsiteX1" fmla="*/ 7176145 w 9767521"/>
              <a:gd name="connsiteY1" fmla="*/ 234458 h 334216"/>
              <a:gd name="connsiteX2" fmla="*/ 0 w 9767521"/>
              <a:gd name="connsiteY2" fmla="*/ 334216 h 334216"/>
              <a:gd name="connsiteX0" fmla="*/ 2697495 w 10170792"/>
              <a:gd name="connsiteY0" fmla="*/ 0 h 334216"/>
              <a:gd name="connsiteX1" fmla="*/ 7176145 w 10170792"/>
              <a:gd name="connsiteY1" fmla="*/ 234458 h 334216"/>
              <a:gd name="connsiteX2" fmla="*/ 0 w 10170792"/>
              <a:gd name="connsiteY2" fmla="*/ 334216 h 334216"/>
            </a:gdLst>
            <a:ahLst/>
            <a:cxnLst>
              <a:cxn ang="0">
                <a:pos x="connsiteX0" y="connsiteY0"/>
              </a:cxn>
              <a:cxn ang="0">
                <a:pos x="connsiteX1" y="connsiteY1"/>
              </a:cxn>
              <a:cxn ang="0">
                <a:pos x="connsiteX2" y="connsiteY2"/>
              </a:cxn>
            </a:cxnLst>
            <a:rect l="l" t="t" r="r" b="b"/>
            <a:pathLst>
              <a:path w="10170792" h="334216">
                <a:moveTo>
                  <a:pt x="2697495" y="0"/>
                </a:moveTo>
                <a:cubicBezTo>
                  <a:pt x="14997812" y="33590"/>
                  <a:pt x="8780492" y="206935"/>
                  <a:pt x="7176145" y="234458"/>
                </a:cubicBezTo>
                <a:lnTo>
                  <a:pt x="0" y="334216"/>
                </a:lnTo>
              </a:path>
            </a:pathLst>
          </a:custGeom>
          <a:noFill/>
          <a:ln w="38100" cap="flat" cmpd="sng" algn="ctr">
            <a:solidFill>
              <a:schemeClr val="tx1">
                <a:lumMod val="65000"/>
                <a:lumOff val="35000"/>
              </a:schemeClr>
            </a:solidFill>
            <a:prstDash val="solid"/>
            <a:round/>
            <a:headEnd type="none" w="med" len="med"/>
            <a:tailEnd type="none" w="med" len="med"/>
          </a:ln>
          <a:effectLst/>
        </p:spPr>
        <p:txBody>
          <a:bodyPr lIns="0" tIns="0" rIns="0" bIns="0"/>
          <a:lstStyle/>
          <a:p>
            <a:pPr eaLnBrk="0" hangingPunct="0">
              <a:defRPr/>
            </a:pPr>
            <a:endParaRPr kumimoji="0" lang="en-US" altLang="zh-TW" sz="1200" b="1">
              <a:solidFill>
                <a:srgbClr val="000000"/>
              </a:solidFill>
              <a:cs typeface="Arial" pitchFamily="34" charset="0"/>
            </a:endParaRPr>
          </a:p>
        </p:txBody>
      </p:sp>
      <p:sp>
        <p:nvSpPr>
          <p:cNvPr id="125" name="Freeform 124"/>
          <p:cNvSpPr/>
          <p:nvPr/>
        </p:nvSpPr>
        <p:spPr bwMode="auto">
          <a:xfrm flipV="1">
            <a:off x="4957763" y="790575"/>
            <a:ext cx="2289175" cy="2051050"/>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857 w 812899"/>
              <a:gd name="connsiteY0" fmla="*/ 0 h 1564648"/>
              <a:gd name="connsiteX1" fmla="*/ 812899 w 812899"/>
              <a:gd name="connsiteY1" fmla="*/ 1564648 h 1564648"/>
              <a:gd name="connsiteX0" fmla="*/ 843 w 819708"/>
              <a:gd name="connsiteY0" fmla="*/ 0 h 1618577"/>
              <a:gd name="connsiteX1" fmla="*/ 819708 w 819708"/>
              <a:gd name="connsiteY1" fmla="*/ 1618577 h 1618577"/>
              <a:gd name="connsiteX0" fmla="*/ 210 w 2204322"/>
              <a:gd name="connsiteY0" fmla="*/ 0 h 1650935"/>
              <a:gd name="connsiteX1" fmla="*/ 2204322 w 2204322"/>
              <a:gd name="connsiteY1" fmla="*/ 1650935 h 1650935"/>
              <a:gd name="connsiteX0" fmla="*/ 0 w 2204112"/>
              <a:gd name="connsiteY0" fmla="*/ 0 h 1650935"/>
              <a:gd name="connsiteX1" fmla="*/ 2204112 w 2204112"/>
              <a:gd name="connsiteY1" fmla="*/ 1650935 h 1650935"/>
              <a:gd name="connsiteX0" fmla="*/ 0 w 1806069"/>
              <a:gd name="connsiteY0" fmla="*/ 0 h 1765914"/>
              <a:gd name="connsiteX1" fmla="*/ 1806069 w 1806069"/>
              <a:gd name="connsiteY1" fmla="*/ 1765914 h 1765914"/>
              <a:gd name="connsiteX0" fmla="*/ 0 w 1806069"/>
              <a:gd name="connsiteY0" fmla="*/ 0 h 1653837"/>
              <a:gd name="connsiteX1" fmla="*/ 1806069 w 1806069"/>
              <a:gd name="connsiteY1" fmla="*/ 1653837 h 1653837"/>
              <a:gd name="connsiteX0" fmla="*/ 0 w 1806069"/>
              <a:gd name="connsiteY0" fmla="*/ 0 h 1653837"/>
              <a:gd name="connsiteX1" fmla="*/ 1806069 w 1806069"/>
              <a:gd name="connsiteY1" fmla="*/ 1653837 h 1653837"/>
              <a:gd name="connsiteX0" fmla="*/ 0 w 1806069"/>
              <a:gd name="connsiteY0" fmla="*/ 0 h 1653837"/>
              <a:gd name="connsiteX1" fmla="*/ 394111 w 1806069"/>
              <a:gd name="connsiteY1" fmla="*/ 549719 h 1653837"/>
              <a:gd name="connsiteX2" fmla="*/ 1806069 w 1806069"/>
              <a:gd name="connsiteY2" fmla="*/ 1653837 h 1653837"/>
              <a:gd name="connsiteX0" fmla="*/ 0 w 1806069"/>
              <a:gd name="connsiteY0" fmla="*/ 0 h 1653837"/>
              <a:gd name="connsiteX1" fmla="*/ 394111 w 1806069"/>
              <a:gd name="connsiteY1" fmla="*/ 549719 h 1653837"/>
              <a:gd name="connsiteX2" fmla="*/ 1806069 w 1806069"/>
              <a:gd name="connsiteY2" fmla="*/ 1653837 h 1653837"/>
            </a:gdLst>
            <a:ahLst/>
            <a:cxnLst>
              <a:cxn ang="0">
                <a:pos x="connsiteX0" y="connsiteY0"/>
              </a:cxn>
              <a:cxn ang="0">
                <a:pos x="connsiteX1" y="connsiteY1"/>
              </a:cxn>
              <a:cxn ang="0">
                <a:pos x="connsiteX2" y="connsiteY2"/>
              </a:cxn>
            </a:cxnLst>
            <a:rect l="l" t="t" r="r" b="b"/>
            <a:pathLst>
              <a:path w="1806069" h="1653837">
                <a:moveTo>
                  <a:pt x="0" y="0"/>
                </a:moveTo>
                <a:cubicBezTo>
                  <a:pt x="119266" y="89501"/>
                  <a:pt x="245029" y="437843"/>
                  <a:pt x="394111" y="549719"/>
                </a:cubicBezTo>
                <a:cubicBezTo>
                  <a:pt x="928652" y="973678"/>
                  <a:pt x="1405734" y="1430923"/>
                  <a:pt x="1806069" y="1653837"/>
                </a:cubicBezTo>
              </a:path>
            </a:pathLst>
          </a:custGeom>
          <a:noFill/>
          <a:ln w="38100" cap="flat" cmpd="sng" algn="ctr">
            <a:solidFill>
              <a:schemeClr val="tx1">
                <a:lumMod val="65000"/>
                <a:lumOff val="35000"/>
              </a:schemeClr>
            </a:solidFill>
            <a:prstDash val="solid"/>
            <a:round/>
            <a:headEnd type="none" w="med" len="med"/>
            <a:tailEnd type="none" w="med" len="med"/>
          </a:ln>
          <a:effectLst/>
        </p:spPr>
        <p:txBody>
          <a:bodyPr lIns="0" tIns="0" rIns="0" bIns="0"/>
          <a:lstStyle/>
          <a:p>
            <a:pPr eaLnBrk="0" hangingPunct="0">
              <a:defRPr/>
            </a:pPr>
            <a:endParaRPr kumimoji="0" lang="en-US" altLang="zh-TW" sz="1200" b="1">
              <a:solidFill>
                <a:srgbClr val="000000"/>
              </a:solidFill>
              <a:cs typeface="Arial" pitchFamily="34" charset="0"/>
            </a:endParaRPr>
          </a:p>
        </p:txBody>
      </p:sp>
      <p:sp>
        <p:nvSpPr>
          <p:cNvPr id="126" name="Freeform 125"/>
          <p:cNvSpPr/>
          <p:nvPr/>
        </p:nvSpPr>
        <p:spPr bwMode="auto">
          <a:xfrm flipV="1">
            <a:off x="5043488" y="830263"/>
            <a:ext cx="2360612" cy="3205162"/>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857 w 812899"/>
              <a:gd name="connsiteY0" fmla="*/ 0 h 1564648"/>
              <a:gd name="connsiteX1" fmla="*/ 812899 w 812899"/>
              <a:gd name="connsiteY1" fmla="*/ 1564648 h 1564648"/>
              <a:gd name="connsiteX0" fmla="*/ 843 w 819708"/>
              <a:gd name="connsiteY0" fmla="*/ 0 h 1618577"/>
              <a:gd name="connsiteX1" fmla="*/ 819708 w 819708"/>
              <a:gd name="connsiteY1" fmla="*/ 1618577 h 1618577"/>
              <a:gd name="connsiteX0" fmla="*/ 210 w 2204322"/>
              <a:gd name="connsiteY0" fmla="*/ 0 h 1650935"/>
              <a:gd name="connsiteX1" fmla="*/ 2204322 w 2204322"/>
              <a:gd name="connsiteY1" fmla="*/ 1650935 h 1650935"/>
              <a:gd name="connsiteX0" fmla="*/ 0 w 2204112"/>
              <a:gd name="connsiteY0" fmla="*/ 0 h 1650935"/>
              <a:gd name="connsiteX1" fmla="*/ 2204112 w 2204112"/>
              <a:gd name="connsiteY1" fmla="*/ 1650935 h 1650935"/>
              <a:gd name="connsiteX0" fmla="*/ 0 w 1762969"/>
              <a:gd name="connsiteY0" fmla="*/ 0 h 1713297"/>
              <a:gd name="connsiteX1" fmla="*/ 1762969 w 1762969"/>
              <a:gd name="connsiteY1" fmla="*/ 1713297 h 1713297"/>
              <a:gd name="connsiteX0" fmla="*/ 0 w 1702887"/>
              <a:gd name="connsiteY0" fmla="*/ 0 h 1882134"/>
              <a:gd name="connsiteX1" fmla="*/ 1702887 w 1702887"/>
              <a:gd name="connsiteY1" fmla="*/ 1882134 h 1882134"/>
              <a:gd name="connsiteX0" fmla="*/ 0 w 1702887"/>
              <a:gd name="connsiteY0" fmla="*/ 0 h 1882134"/>
              <a:gd name="connsiteX1" fmla="*/ 938889 w 1702887"/>
              <a:gd name="connsiteY1" fmla="*/ 518117 h 1882134"/>
              <a:gd name="connsiteX2" fmla="*/ 1702887 w 1702887"/>
              <a:gd name="connsiteY2" fmla="*/ 1882134 h 1882134"/>
              <a:gd name="connsiteX0" fmla="*/ 0 w 1702887"/>
              <a:gd name="connsiteY0" fmla="*/ 0 h 1882134"/>
              <a:gd name="connsiteX1" fmla="*/ 938889 w 1702887"/>
              <a:gd name="connsiteY1" fmla="*/ 518117 h 1882134"/>
              <a:gd name="connsiteX2" fmla="*/ 1702887 w 1702887"/>
              <a:gd name="connsiteY2" fmla="*/ 1882134 h 1882134"/>
              <a:gd name="connsiteX0" fmla="*/ 0 w 1702887"/>
              <a:gd name="connsiteY0" fmla="*/ 0 h 1882134"/>
              <a:gd name="connsiteX1" fmla="*/ 938889 w 1702887"/>
              <a:gd name="connsiteY1" fmla="*/ 397765 h 1882134"/>
              <a:gd name="connsiteX2" fmla="*/ 1702887 w 1702887"/>
              <a:gd name="connsiteY2" fmla="*/ 1882134 h 1882134"/>
            </a:gdLst>
            <a:ahLst/>
            <a:cxnLst>
              <a:cxn ang="0">
                <a:pos x="connsiteX0" y="connsiteY0"/>
              </a:cxn>
              <a:cxn ang="0">
                <a:pos x="connsiteX1" y="connsiteY1"/>
              </a:cxn>
              <a:cxn ang="0">
                <a:pos x="connsiteX2" y="connsiteY2"/>
              </a:cxn>
            </a:cxnLst>
            <a:rect l="l" t="t" r="r" b="b"/>
            <a:pathLst>
              <a:path w="1702887" h="1882134">
                <a:moveTo>
                  <a:pt x="0" y="0"/>
                </a:moveTo>
                <a:cubicBezTo>
                  <a:pt x="138985" y="97153"/>
                  <a:pt x="765158" y="276323"/>
                  <a:pt x="938889" y="397765"/>
                </a:cubicBezTo>
                <a:cubicBezTo>
                  <a:pt x="1371938" y="598570"/>
                  <a:pt x="1302552" y="1659220"/>
                  <a:pt x="1702887" y="1882134"/>
                </a:cubicBezTo>
              </a:path>
            </a:pathLst>
          </a:custGeom>
          <a:noFill/>
          <a:ln w="38100" cap="flat" cmpd="sng" algn="ctr">
            <a:solidFill>
              <a:schemeClr val="tx1">
                <a:lumMod val="65000"/>
                <a:lumOff val="35000"/>
              </a:schemeClr>
            </a:solidFill>
            <a:prstDash val="solid"/>
            <a:round/>
            <a:headEnd type="none" w="med" len="med"/>
            <a:tailEnd type="none" w="med" len="med"/>
          </a:ln>
          <a:effectLst/>
        </p:spPr>
        <p:txBody>
          <a:bodyPr lIns="0" tIns="0" rIns="0" bIns="0"/>
          <a:lstStyle/>
          <a:p>
            <a:pPr eaLnBrk="0" hangingPunct="0">
              <a:defRPr/>
            </a:pPr>
            <a:endParaRPr kumimoji="0" lang="en-US" altLang="zh-TW" sz="1200" b="1">
              <a:solidFill>
                <a:srgbClr val="000000"/>
              </a:solidFill>
              <a:cs typeface="Arial" pitchFamily="34" charset="0"/>
            </a:endParaRPr>
          </a:p>
        </p:txBody>
      </p:sp>
      <p:sp>
        <p:nvSpPr>
          <p:cNvPr id="124" name="Freeform 123"/>
          <p:cNvSpPr/>
          <p:nvPr/>
        </p:nvSpPr>
        <p:spPr bwMode="auto">
          <a:xfrm flipV="1">
            <a:off x="5686425" y="704850"/>
            <a:ext cx="1600200" cy="971550"/>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0 w 764275"/>
              <a:gd name="connsiteY0" fmla="*/ 0 h 1862920"/>
              <a:gd name="connsiteX1" fmla="*/ 232012 w 764275"/>
              <a:gd name="connsiteY1" fmla="*/ 696036 h 1862920"/>
              <a:gd name="connsiteX2" fmla="*/ 764275 w 764275"/>
              <a:gd name="connsiteY2" fmla="*/ 1862920 h 1862920"/>
              <a:gd name="connsiteX0" fmla="*/ 0 w 764275"/>
              <a:gd name="connsiteY0" fmla="*/ 0 h 1862920"/>
              <a:gd name="connsiteX1" fmla="*/ 232012 w 764275"/>
              <a:gd name="connsiteY1" fmla="*/ 696036 h 1862920"/>
              <a:gd name="connsiteX2" fmla="*/ 764275 w 764275"/>
              <a:gd name="connsiteY2" fmla="*/ 1862920 h 1862920"/>
              <a:gd name="connsiteX0" fmla="*/ 0 w 764275"/>
              <a:gd name="connsiteY0" fmla="*/ 0 h 1862920"/>
              <a:gd name="connsiteX1" fmla="*/ 764275 w 764275"/>
              <a:gd name="connsiteY1" fmla="*/ 1862920 h 1862920"/>
              <a:gd name="connsiteX0" fmla="*/ 852985 w 852985"/>
              <a:gd name="connsiteY0" fmla="*/ 0 h 873457"/>
              <a:gd name="connsiteX1" fmla="*/ 0 w 852985"/>
              <a:gd name="connsiteY1" fmla="*/ 873457 h 873457"/>
              <a:gd name="connsiteX0" fmla="*/ 852985 w 852985"/>
              <a:gd name="connsiteY0" fmla="*/ 0 h 873457"/>
              <a:gd name="connsiteX1" fmla="*/ 0 w 852985"/>
              <a:gd name="connsiteY1" fmla="*/ 873457 h 873457"/>
              <a:gd name="connsiteX0" fmla="*/ 852985 w 852985"/>
              <a:gd name="connsiteY0" fmla="*/ 0 h 873457"/>
              <a:gd name="connsiteX1" fmla="*/ 0 w 852985"/>
              <a:gd name="connsiteY1" fmla="*/ 873457 h 873457"/>
              <a:gd name="connsiteX0" fmla="*/ 859809 w 859809"/>
              <a:gd name="connsiteY0" fmla="*/ 0 h 900753"/>
              <a:gd name="connsiteX1" fmla="*/ 0 w 859809"/>
              <a:gd name="connsiteY1" fmla="*/ 900753 h 900753"/>
              <a:gd name="connsiteX0" fmla="*/ 928048 w 928048"/>
              <a:gd name="connsiteY0" fmla="*/ 0 h 982640"/>
              <a:gd name="connsiteX1" fmla="*/ 0 w 928048"/>
              <a:gd name="connsiteY1" fmla="*/ 982640 h 982640"/>
              <a:gd name="connsiteX0" fmla="*/ 928048 w 928048"/>
              <a:gd name="connsiteY0" fmla="*/ 0 h 1023584"/>
              <a:gd name="connsiteX1" fmla="*/ 0 w 928048"/>
              <a:gd name="connsiteY1" fmla="*/ 1023584 h 1023584"/>
              <a:gd name="connsiteX0" fmla="*/ 249 w 3660824"/>
              <a:gd name="connsiteY0" fmla="*/ 0 h 1125942"/>
              <a:gd name="connsiteX1" fmla="*/ 3532051 w 3660824"/>
              <a:gd name="connsiteY1" fmla="*/ 1125942 h 1125942"/>
              <a:gd name="connsiteX0" fmla="*/ 636 w 3532439"/>
              <a:gd name="connsiteY0" fmla="*/ 0 h 1125942"/>
              <a:gd name="connsiteX1" fmla="*/ 3532438 w 3532439"/>
              <a:gd name="connsiteY1" fmla="*/ 1125942 h 1125942"/>
              <a:gd name="connsiteX0" fmla="*/ 608 w 3610652"/>
              <a:gd name="connsiteY0" fmla="*/ 0 h 1146414"/>
              <a:gd name="connsiteX1" fmla="*/ 3610651 w 3610652"/>
              <a:gd name="connsiteY1" fmla="*/ 1146414 h 1146414"/>
              <a:gd name="connsiteX0" fmla="*/ 502 w 4001759"/>
              <a:gd name="connsiteY0" fmla="*/ 0 h 1125943"/>
              <a:gd name="connsiteX1" fmla="*/ 4001759 w 4001759"/>
              <a:gd name="connsiteY1" fmla="*/ 1125943 h 1125943"/>
              <a:gd name="connsiteX0" fmla="*/ 470 w 4158213"/>
              <a:gd name="connsiteY0" fmla="*/ 0 h 1132767"/>
              <a:gd name="connsiteX1" fmla="*/ 4158213 w 4158213"/>
              <a:gd name="connsiteY1" fmla="*/ 1132767 h 1132767"/>
              <a:gd name="connsiteX0" fmla="*/ 296 w 5537591"/>
              <a:gd name="connsiteY0" fmla="*/ 0 h 989879"/>
              <a:gd name="connsiteX1" fmla="*/ 5537591 w 5537591"/>
              <a:gd name="connsiteY1" fmla="*/ 989879 h 989879"/>
              <a:gd name="connsiteX0" fmla="*/ 1 w 5537296"/>
              <a:gd name="connsiteY0" fmla="*/ 0 h 989879"/>
              <a:gd name="connsiteX1" fmla="*/ 5537296 w 5537296"/>
              <a:gd name="connsiteY1" fmla="*/ 989879 h 989879"/>
              <a:gd name="connsiteX0" fmla="*/ 1 w 5537296"/>
              <a:gd name="connsiteY0" fmla="*/ 0 h 989879"/>
              <a:gd name="connsiteX1" fmla="*/ 5537296 w 5537296"/>
              <a:gd name="connsiteY1" fmla="*/ 989879 h 989879"/>
              <a:gd name="connsiteX0" fmla="*/ 1 w 6768281"/>
              <a:gd name="connsiteY0" fmla="*/ 0 h 1157983"/>
              <a:gd name="connsiteX1" fmla="*/ 6768281 w 6768281"/>
              <a:gd name="connsiteY1" fmla="*/ 1157983 h 1157983"/>
              <a:gd name="connsiteX0" fmla="*/ 1 w 5984433"/>
              <a:gd name="connsiteY0" fmla="*/ 0 h 1229336"/>
              <a:gd name="connsiteX1" fmla="*/ 5984433 w 5984433"/>
              <a:gd name="connsiteY1" fmla="*/ 1229336 h 1229336"/>
              <a:gd name="connsiteX0" fmla="*/ 1 w 5984433"/>
              <a:gd name="connsiteY0" fmla="*/ 0 h 1239565"/>
              <a:gd name="connsiteX1" fmla="*/ 5984433 w 5984433"/>
              <a:gd name="connsiteY1" fmla="*/ 1229336 h 1239565"/>
              <a:gd name="connsiteX0" fmla="*/ 1 w 5984433"/>
              <a:gd name="connsiteY0" fmla="*/ 0 h 1253268"/>
              <a:gd name="connsiteX1" fmla="*/ 5984433 w 5984433"/>
              <a:gd name="connsiteY1" fmla="*/ 1229336 h 1253268"/>
              <a:gd name="connsiteX0" fmla="*/ 1 w 5984433"/>
              <a:gd name="connsiteY0" fmla="*/ 0 h 1229336"/>
              <a:gd name="connsiteX1" fmla="*/ 5984433 w 5984433"/>
              <a:gd name="connsiteY1" fmla="*/ 1229336 h 1229336"/>
              <a:gd name="connsiteX0" fmla="*/ 1 w 5984433"/>
              <a:gd name="connsiteY0" fmla="*/ 0 h 1229336"/>
              <a:gd name="connsiteX1" fmla="*/ 5984433 w 5984433"/>
              <a:gd name="connsiteY1" fmla="*/ 1229336 h 1229336"/>
              <a:gd name="connsiteX0" fmla="*/ 0 w 4437926"/>
              <a:gd name="connsiteY0" fmla="*/ 0 h 1282851"/>
              <a:gd name="connsiteX1" fmla="*/ 4437926 w 4437926"/>
              <a:gd name="connsiteY1" fmla="*/ 1282851 h 1282851"/>
              <a:gd name="connsiteX0" fmla="*/ 0 w 4437926"/>
              <a:gd name="connsiteY0" fmla="*/ 0 h 1282851"/>
              <a:gd name="connsiteX1" fmla="*/ 4437926 w 4437926"/>
              <a:gd name="connsiteY1" fmla="*/ 1282851 h 1282851"/>
              <a:gd name="connsiteX0" fmla="*/ 0 w 4437926"/>
              <a:gd name="connsiteY0" fmla="*/ 0 h 1282851"/>
              <a:gd name="connsiteX1" fmla="*/ 4437926 w 4437926"/>
              <a:gd name="connsiteY1" fmla="*/ 1282851 h 1282851"/>
              <a:gd name="connsiteX0" fmla="*/ 0 w 4437926"/>
              <a:gd name="connsiteY0" fmla="*/ 0 h 1282851"/>
              <a:gd name="connsiteX1" fmla="*/ 4437926 w 4437926"/>
              <a:gd name="connsiteY1" fmla="*/ 1282851 h 1282851"/>
            </a:gdLst>
            <a:ahLst/>
            <a:cxnLst>
              <a:cxn ang="0">
                <a:pos x="connsiteX0" y="connsiteY0"/>
              </a:cxn>
              <a:cxn ang="0">
                <a:pos x="connsiteX1" y="connsiteY1"/>
              </a:cxn>
            </a:cxnLst>
            <a:rect l="l" t="t" r="r" b="b"/>
            <a:pathLst>
              <a:path w="4437926" h="1282851">
                <a:moveTo>
                  <a:pt x="0" y="0"/>
                </a:moveTo>
                <a:cubicBezTo>
                  <a:pt x="1113799" y="643474"/>
                  <a:pt x="2747942" y="1101455"/>
                  <a:pt x="4437926" y="1282851"/>
                </a:cubicBezTo>
              </a:path>
            </a:pathLst>
          </a:custGeom>
          <a:noFill/>
          <a:ln w="38100" cap="flat" cmpd="sng" algn="ctr">
            <a:solidFill>
              <a:schemeClr val="tx1">
                <a:lumMod val="65000"/>
                <a:lumOff val="35000"/>
              </a:schemeClr>
            </a:solidFill>
            <a:prstDash val="solid"/>
            <a:round/>
            <a:headEnd type="none" w="med" len="med"/>
            <a:tailEnd type="none" w="med" len="med"/>
          </a:ln>
          <a:effectLst/>
        </p:spPr>
        <p:txBody>
          <a:bodyPr lIns="0" tIns="0" rIns="0" bIns="0"/>
          <a:lstStyle/>
          <a:p>
            <a:pPr eaLnBrk="0" hangingPunct="0">
              <a:defRPr/>
            </a:pPr>
            <a:endParaRPr kumimoji="0" lang="en-US" altLang="zh-TW" sz="1200" b="1">
              <a:solidFill>
                <a:srgbClr val="000000"/>
              </a:solidFill>
              <a:cs typeface="Arial" pitchFamily="34" charset="0"/>
            </a:endParaRPr>
          </a:p>
        </p:txBody>
      </p:sp>
      <p:sp>
        <p:nvSpPr>
          <p:cNvPr id="123" name="Freeform 122"/>
          <p:cNvSpPr/>
          <p:nvPr/>
        </p:nvSpPr>
        <p:spPr bwMode="auto">
          <a:xfrm>
            <a:off x="3578225" y="1816100"/>
            <a:ext cx="1671638" cy="146050"/>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0 w 1651379"/>
              <a:gd name="connsiteY0" fmla="*/ 428282 h 774811"/>
              <a:gd name="connsiteX1" fmla="*/ 941695 w 1651379"/>
              <a:gd name="connsiteY1" fmla="*/ 769476 h 774811"/>
              <a:gd name="connsiteX2" fmla="*/ 1651379 w 1651379"/>
              <a:gd name="connsiteY2" fmla="*/ 114384 h 774811"/>
              <a:gd name="connsiteX0" fmla="*/ 0 w 1651379"/>
              <a:gd name="connsiteY0" fmla="*/ 313898 h 660427"/>
              <a:gd name="connsiteX1" fmla="*/ 941695 w 1651379"/>
              <a:gd name="connsiteY1" fmla="*/ 655092 h 660427"/>
              <a:gd name="connsiteX2" fmla="*/ 1651379 w 1651379"/>
              <a:gd name="connsiteY2" fmla="*/ 0 h 660427"/>
              <a:gd name="connsiteX0" fmla="*/ 0 w 1651379"/>
              <a:gd name="connsiteY0" fmla="*/ 313898 h 313898"/>
              <a:gd name="connsiteX1" fmla="*/ 1651379 w 1651379"/>
              <a:gd name="connsiteY1" fmla="*/ 0 h 313898"/>
              <a:gd name="connsiteX0" fmla="*/ 0 w 1651379"/>
              <a:gd name="connsiteY0" fmla="*/ 313898 h 313898"/>
              <a:gd name="connsiteX1" fmla="*/ 1651379 w 1651379"/>
              <a:gd name="connsiteY1" fmla="*/ 0 h 313898"/>
              <a:gd name="connsiteX0" fmla="*/ 0 w 1651379"/>
              <a:gd name="connsiteY0" fmla="*/ 313898 h 336246"/>
              <a:gd name="connsiteX1" fmla="*/ 1651379 w 1651379"/>
              <a:gd name="connsiteY1" fmla="*/ 0 h 336246"/>
              <a:gd name="connsiteX0" fmla="*/ 0 w 1740090"/>
              <a:gd name="connsiteY0" fmla="*/ 313898 h 336246"/>
              <a:gd name="connsiteX1" fmla="*/ 1740090 w 1740090"/>
              <a:gd name="connsiteY1" fmla="*/ 0 h 336246"/>
              <a:gd name="connsiteX0" fmla="*/ 0 w 2340592"/>
              <a:gd name="connsiteY0" fmla="*/ 245659 h 281550"/>
              <a:gd name="connsiteX1" fmla="*/ 2340592 w 2340592"/>
              <a:gd name="connsiteY1" fmla="*/ 0 h 281550"/>
              <a:gd name="connsiteX0" fmla="*/ 0 w 2340592"/>
              <a:gd name="connsiteY0" fmla="*/ 259884 h 265908"/>
              <a:gd name="connsiteX1" fmla="*/ 2340592 w 2340592"/>
              <a:gd name="connsiteY1" fmla="*/ 14225 h 265908"/>
              <a:gd name="connsiteX0" fmla="*/ 0 w 2320120"/>
              <a:gd name="connsiteY0" fmla="*/ 187623 h 194911"/>
              <a:gd name="connsiteX1" fmla="*/ 2320120 w 2320120"/>
              <a:gd name="connsiteY1" fmla="*/ 17027 h 194911"/>
            </a:gdLst>
            <a:ahLst/>
            <a:cxnLst>
              <a:cxn ang="0">
                <a:pos x="connsiteX0" y="connsiteY0"/>
              </a:cxn>
              <a:cxn ang="0">
                <a:pos x="connsiteX1" y="connsiteY1"/>
              </a:cxn>
            </a:cxnLst>
            <a:rect l="l" t="t" r="r" b="b"/>
            <a:pathLst>
              <a:path w="2320120" h="194911">
                <a:moveTo>
                  <a:pt x="0" y="187623"/>
                </a:moveTo>
                <a:cubicBezTo>
                  <a:pt x="564108" y="246763"/>
                  <a:pt x="1783308" y="-76233"/>
                  <a:pt x="2320120" y="17027"/>
                </a:cubicBezTo>
              </a:path>
            </a:pathLst>
          </a:custGeom>
          <a:noFill/>
          <a:ln w="38100" cap="flat" cmpd="sng" algn="ctr">
            <a:solidFill>
              <a:schemeClr val="tx1">
                <a:lumMod val="65000"/>
                <a:lumOff val="35000"/>
              </a:schemeClr>
            </a:solidFill>
            <a:prstDash val="solid"/>
            <a:round/>
            <a:headEnd type="none" w="med" len="med"/>
            <a:tailEnd type="none" w="med" len="med"/>
          </a:ln>
          <a:effectLst/>
        </p:spPr>
        <p:txBody>
          <a:bodyPr lIns="0" tIns="0" rIns="0" bIns="0"/>
          <a:lstStyle/>
          <a:p>
            <a:pPr eaLnBrk="0" hangingPunct="0">
              <a:defRPr/>
            </a:pPr>
            <a:endParaRPr kumimoji="0" lang="en-US" altLang="zh-TW" sz="1200" b="1">
              <a:solidFill>
                <a:srgbClr val="000000"/>
              </a:solidFill>
              <a:cs typeface="Arial" pitchFamily="34" charset="0"/>
            </a:endParaRPr>
          </a:p>
        </p:txBody>
      </p:sp>
      <p:sp>
        <p:nvSpPr>
          <p:cNvPr id="122" name="Freeform 121"/>
          <p:cNvSpPr/>
          <p:nvPr/>
        </p:nvSpPr>
        <p:spPr bwMode="auto">
          <a:xfrm flipV="1">
            <a:off x="5024438" y="3575050"/>
            <a:ext cx="1865312" cy="566738"/>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0 w 764275"/>
              <a:gd name="connsiteY0" fmla="*/ 0 h 1862920"/>
              <a:gd name="connsiteX1" fmla="*/ 232012 w 764275"/>
              <a:gd name="connsiteY1" fmla="*/ 696036 h 1862920"/>
              <a:gd name="connsiteX2" fmla="*/ 764275 w 764275"/>
              <a:gd name="connsiteY2" fmla="*/ 1862920 h 1862920"/>
              <a:gd name="connsiteX0" fmla="*/ 0 w 764275"/>
              <a:gd name="connsiteY0" fmla="*/ 0 h 1862920"/>
              <a:gd name="connsiteX1" fmla="*/ 232012 w 764275"/>
              <a:gd name="connsiteY1" fmla="*/ 696036 h 1862920"/>
              <a:gd name="connsiteX2" fmla="*/ 764275 w 764275"/>
              <a:gd name="connsiteY2" fmla="*/ 1862920 h 1862920"/>
              <a:gd name="connsiteX0" fmla="*/ 0 w 764275"/>
              <a:gd name="connsiteY0" fmla="*/ 0 h 1862920"/>
              <a:gd name="connsiteX1" fmla="*/ 764275 w 764275"/>
              <a:gd name="connsiteY1" fmla="*/ 1862920 h 1862920"/>
              <a:gd name="connsiteX0" fmla="*/ 852985 w 852985"/>
              <a:gd name="connsiteY0" fmla="*/ 0 h 873457"/>
              <a:gd name="connsiteX1" fmla="*/ 0 w 852985"/>
              <a:gd name="connsiteY1" fmla="*/ 873457 h 873457"/>
              <a:gd name="connsiteX0" fmla="*/ 852985 w 852985"/>
              <a:gd name="connsiteY0" fmla="*/ 0 h 873457"/>
              <a:gd name="connsiteX1" fmla="*/ 0 w 852985"/>
              <a:gd name="connsiteY1" fmla="*/ 873457 h 873457"/>
              <a:gd name="connsiteX0" fmla="*/ 852985 w 852985"/>
              <a:gd name="connsiteY0" fmla="*/ 0 h 873457"/>
              <a:gd name="connsiteX1" fmla="*/ 0 w 852985"/>
              <a:gd name="connsiteY1" fmla="*/ 873457 h 873457"/>
              <a:gd name="connsiteX0" fmla="*/ 859809 w 859809"/>
              <a:gd name="connsiteY0" fmla="*/ 0 h 900753"/>
              <a:gd name="connsiteX1" fmla="*/ 0 w 859809"/>
              <a:gd name="connsiteY1" fmla="*/ 900753 h 900753"/>
              <a:gd name="connsiteX0" fmla="*/ 928048 w 928048"/>
              <a:gd name="connsiteY0" fmla="*/ 0 h 982640"/>
              <a:gd name="connsiteX1" fmla="*/ 0 w 928048"/>
              <a:gd name="connsiteY1" fmla="*/ 982640 h 982640"/>
              <a:gd name="connsiteX0" fmla="*/ 928048 w 928048"/>
              <a:gd name="connsiteY0" fmla="*/ 0 h 1023584"/>
              <a:gd name="connsiteX1" fmla="*/ 0 w 928048"/>
              <a:gd name="connsiteY1" fmla="*/ 1023584 h 1023584"/>
              <a:gd name="connsiteX0" fmla="*/ 249 w 3660824"/>
              <a:gd name="connsiteY0" fmla="*/ 0 h 1125942"/>
              <a:gd name="connsiteX1" fmla="*/ 3532051 w 3660824"/>
              <a:gd name="connsiteY1" fmla="*/ 1125942 h 1125942"/>
              <a:gd name="connsiteX0" fmla="*/ 636 w 3532439"/>
              <a:gd name="connsiteY0" fmla="*/ 0 h 1125942"/>
              <a:gd name="connsiteX1" fmla="*/ 3532438 w 3532439"/>
              <a:gd name="connsiteY1" fmla="*/ 1125942 h 1125942"/>
              <a:gd name="connsiteX0" fmla="*/ 608 w 3610652"/>
              <a:gd name="connsiteY0" fmla="*/ 0 h 1146414"/>
              <a:gd name="connsiteX1" fmla="*/ 3610651 w 3610652"/>
              <a:gd name="connsiteY1" fmla="*/ 1146414 h 1146414"/>
              <a:gd name="connsiteX0" fmla="*/ 502 w 4001759"/>
              <a:gd name="connsiteY0" fmla="*/ 0 h 1125943"/>
              <a:gd name="connsiteX1" fmla="*/ 4001759 w 4001759"/>
              <a:gd name="connsiteY1" fmla="*/ 1125943 h 1125943"/>
              <a:gd name="connsiteX0" fmla="*/ 470 w 4158213"/>
              <a:gd name="connsiteY0" fmla="*/ 0 h 1132767"/>
              <a:gd name="connsiteX1" fmla="*/ 4158213 w 4158213"/>
              <a:gd name="connsiteY1" fmla="*/ 1132767 h 1132767"/>
              <a:gd name="connsiteX0" fmla="*/ 296 w 5537591"/>
              <a:gd name="connsiteY0" fmla="*/ 0 h 989879"/>
              <a:gd name="connsiteX1" fmla="*/ 5537591 w 5537591"/>
              <a:gd name="connsiteY1" fmla="*/ 989879 h 989879"/>
              <a:gd name="connsiteX0" fmla="*/ 1 w 5537296"/>
              <a:gd name="connsiteY0" fmla="*/ 0 h 989879"/>
              <a:gd name="connsiteX1" fmla="*/ 5537296 w 5537296"/>
              <a:gd name="connsiteY1" fmla="*/ 989879 h 989879"/>
              <a:gd name="connsiteX0" fmla="*/ 1 w 5537296"/>
              <a:gd name="connsiteY0" fmla="*/ 0 h 989879"/>
              <a:gd name="connsiteX1" fmla="*/ 5537296 w 5537296"/>
              <a:gd name="connsiteY1" fmla="*/ 989879 h 989879"/>
              <a:gd name="connsiteX0" fmla="*/ 1 w 6768281"/>
              <a:gd name="connsiteY0" fmla="*/ 0 h 1157983"/>
              <a:gd name="connsiteX1" fmla="*/ 6768281 w 6768281"/>
              <a:gd name="connsiteY1" fmla="*/ 1157983 h 1157983"/>
              <a:gd name="connsiteX0" fmla="*/ 1 w 5920880"/>
              <a:gd name="connsiteY0" fmla="*/ 0 h 266089"/>
              <a:gd name="connsiteX1" fmla="*/ 5920880 w 5920880"/>
              <a:gd name="connsiteY1" fmla="*/ 266089 h 266089"/>
              <a:gd name="connsiteX0" fmla="*/ 1 w 5920880"/>
              <a:gd name="connsiteY0" fmla="*/ 95176 h 361265"/>
              <a:gd name="connsiteX1" fmla="*/ 5920880 w 5920880"/>
              <a:gd name="connsiteY1" fmla="*/ 361265 h 361265"/>
              <a:gd name="connsiteX0" fmla="*/ 0 w 5793771"/>
              <a:gd name="connsiteY0" fmla="*/ 0 h 738793"/>
              <a:gd name="connsiteX1" fmla="*/ 5793771 w 5793771"/>
              <a:gd name="connsiteY1" fmla="*/ 738793 h 738793"/>
            </a:gdLst>
            <a:ahLst/>
            <a:cxnLst>
              <a:cxn ang="0">
                <a:pos x="connsiteX0" y="connsiteY0"/>
              </a:cxn>
              <a:cxn ang="0">
                <a:pos x="connsiteX1" y="connsiteY1"/>
              </a:cxn>
            </a:cxnLst>
            <a:rect l="l" t="t" r="r" b="b"/>
            <a:pathLst>
              <a:path w="5793771" h="738793">
                <a:moveTo>
                  <a:pt x="0" y="0"/>
                </a:moveTo>
                <a:cubicBezTo>
                  <a:pt x="1973626" y="88696"/>
                  <a:pt x="1722827" y="61449"/>
                  <a:pt x="5793771" y="738793"/>
                </a:cubicBezTo>
              </a:path>
            </a:pathLst>
          </a:custGeom>
          <a:noFill/>
          <a:ln w="76200" cap="flat" cmpd="sng" algn="ctr">
            <a:solidFill>
              <a:schemeClr val="tx1">
                <a:lumMod val="65000"/>
                <a:lumOff val="35000"/>
              </a:schemeClr>
            </a:solidFill>
            <a:prstDash val="solid"/>
            <a:round/>
            <a:headEnd type="none" w="med" len="med"/>
            <a:tailEnd type="none" w="med" len="med"/>
          </a:ln>
          <a:effectLst/>
        </p:spPr>
        <p:txBody>
          <a:bodyPr lIns="0" tIns="0" rIns="0" bIns="0"/>
          <a:lstStyle/>
          <a:p>
            <a:pPr eaLnBrk="0" hangingPunct="0">
              <a:defRPr/>
            </a:pPr>
            <a:endParaRPr kumimoji="0" lang="en-US" altLang="zh-TW" sz="1200" b="1">
              <a:solidFill>
                <a:srgbClr val="000000"/>
              </a:solidFill>
              <a:cs typeface="Arial" pitchFamily="34" charset="0"/>
            </a:endParaRPr>
          </a:p>
        </p:txBody>
      </p:sp>
      <p:sp>
        <p:nvSpPr>
          <p:cNvPr id="120" name="Freeform 119"/>
          <p:cNvSpPr/>
          <p:nvPr/>
        </p:nvSpPr>
        <p:spPr bwMode="auto">
          <a:xfrm>
            <a:off x="4903788" y="2909888"/>
            <a:ext cx="1979612" cy="461962"/>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0 w 764275"/>
              <a:gd name="connsiteY0" fmla="*/ 0 h 1862920"/>
              <a:gd name="connsiteX1" fmla="*/ 232012 w 764275"/>
              <a:gd name="connsiteY1" fmla="*/ 696036 h 1862920"/>
              <a:gd name="connsiteX2" fmla="*/ 764275 w 764275"/>
              <a:gd name="connsiteY2" fmla="*/ 1862920 h 1862920"/>
              <a:gd name="connsiteX0" fmla="*/ 0 w 764275"/>
              <a:gd name="connsiteY0" fmla="*/ 0 h 1862920"/>
              <a:gd name="connsiteX1" fmla="*/ 232012 w 764275"/>
              <a:gd name="connsiteY1" fmla="*/ 696036 h 1862920"/>
              <a:gd name="connsiteX2" fmla="*/ 764275 w 764275"/>
              <a:gd name="connsiteY2" fmla="*/ 1862920 h 1862920"/>
              <a:gd name="connsiteX0" fmla="*/ 0 w 764275"/>
              <a:gd name="connsiteY0" fmla="*/ 0 h 1862920"/>
              <a:gd name="connsiteX1" fmla="*/ 764275 w 764275"/>
              <a:gd name="connsiteY1" fmla="*/ 1862920 h 1862920"/>
              <a:gd name="connsiteX0" fmla="*/ 852985 w 852985"/>
              <a:gd name="connsiteY0" fmla="*/ 0 h 873457"/>
              <a:gd name="connsiteX1" fmla="*/ 0 w 852985"/>
              <a:gd name="connsiteY1" fmla="*/ 873457 h 873457"/>
              <a:gd name="connsiteX0" fmla="*/ 852985 w 852985"/>
              <a:gd name="connsiteY0" fmla="*/ 0 h 873457"/>
              <a:gd name="connsiteX1" fmla="*/ 0 w 852985"/>
              <a:gd name="connsiteY1" fmla="*/ 873457 h 873457"/>
              <a:gd name="connsiteX0" fmla="*/ 852985 w 852985"/>
              <a:gd name="connsiteY0" fmla="*/ 0 h 873457"/>
              <a:gd name="connsiteX1" fmla="*/ 0 w 852985"/>
              <a:gd name="connsiteY1" fmla="*/ 873457 h 873457"/>
              <a:gd name="connsiteX0" fmla="*/ 859809 w 859809"/>
              <a:gd name="connsiteY0" fmla="*/ 0 h 900753"/>
              <a:gd name="connsiteX1" fmla="*/ 0 w 859809"/>
              <a:gd name="connsiteY1" fmla="*/ 900753 h 900753"/>
              <a:gd name="connsiteX0" fmla="*/ 928048 w 928048"/>
              <a:gd name="connsiteY0" fmla="*/ 0 h 982640"/>
              <a:gd name="connsiteX1" fmla="*/ 0 w 928048"/>
              <a:gd name="connsiteY1" fmla="*/ 982640 h 982640"/>
              <a:gd name="connsiteX0" fmla="*/ 928048 w 928048"/>
              <a:gd name="connsiteY0" fmla="*/ 0 h 1023584"/>
              <a:gd name="connsiteX1" fmla="*/ 0 w 928048"/>
              <a:gd name="connsiteY1" fmla="*/ 1023584 h 1023584"/>
              <a:gd name="connsiteX0" fmla="*/ 249 w 3660824"/>
              <a:gd name="connsiteY0" fmla="*/ 0 h 1125942"/>
              <a:gd name="connsiteX1" fmla="*/ 3532051 w 3660824"/>
              <a:gd name="connsiteY1" fmla="*/ 1125942 h 1125942"/>
              <a:gd name="connsiteX0" fmla="*/ 636 w 3532439"/>
              <a:gd name="connsiteY0" fmla="*/ 0 h 1125942"/>
              <a:gd name="connsiteX1" fmla="*/ 3532438 w 3532439"/>
              <a:gd name="connsiteY1" fmla="*/ 1125942 h 1125942"/>
              <a:gd name="connsiteX0" fmla="*/ 608 w 3610652"/>
              <a:gd name="connsiteY0" fmla="*/ 0 h 1146414"/>
              <a:gd name="connsiteX1" fmla="*/ 3610651 w 3610652"/>
              <a:gd name="connsiteY1" fmla="*/ 1146414 h 1146414"/>
              <a:gd name="connsiteX0" fmla="*/ 502 w 4001759"/>
              <a:gd name="connsiteY0" fmla="*/ 0 h 1125943"/>
              <a:gd name="connsiteX1" fmla="*/ 4001759 w 4001759"/>
              <a:gd name="connsiteY1" fmla="*/ 1125943 h 1125943"/>
              <a:gd name="connsiteX0" fmla="*/ 470 w 4158213"/>
              <a:gd name="connsiteY0" fmla="*/ 0 h 1132767"/>
              <a:gd name="connsiteX1" fmla="*/ 4158213 w 4158213"/>
              <a:gd name="connsiteY1" fmla="*/ 1132767 h 1132767"/>
              <a:gd name="connsiteX0" fmla="*/ 408 w 4518957"/>
              <a:gd name="connsiteY0" fmla="*/ 0 h 1914447"/>
              <a:gd name="connsiteX1" fmla="*/ 4518957 w 4518957"/>
              <a:gd name="connsiteY1" fmla="*/ 1914447 h 1914447"/>
              <a:gd name="connsiteX0" fmla="*/ 154 w 8952840"/>
              <a:gd name="connsiteY0" fmla="*/ 0 h 585549"/>
              <a:gd name="connsiteX1" fmla="*/ 8952840 w 8952840"/>
              <a:gd name="connsiteY1" fmla="*/ 585549 h 585549"/>
            </a:gdLst>
            <a:ahLst/>
            <a:cxnLst>
              <a:cxn ang="0">
                <a:pos x="connsiteX0" y="connsiteY0"/>
              </a:cxn>
              <a:cxn ang="0">
                <a:pos x="connsiteX1" y="connsiteY1"/>
              </a:cxn>
            </a:cxnLst>
            <a:rect l="l" t="t" r="r" b="b"/>
            <a:pathLst>
              <a:path w="8952840" h="585549">
                <a:moveTo>
                  <a:pt x="154" y="0"/>
                </a:moveTo>
                <a:cubicBezTo>
                  <a:pt x="-38514" y="441277"/>
                  <a:pt x="7114635" y="512761"/>
                  <a:pt x="8952840" y="585549"/>
                </a:cubicBezTo>
              </a:path>
            </a:pathLst>
          </a:custGeom>
          <a:noFill/>
          <a:ln w="114300" cap="flat" cmpd="sng" algn="ctr">
            <a:solidFill>
              <a:schemeClr val="tx1">
                <a:lumMod val="65000"/>
                <a:lumOff val="35000"/>
              </a:schemeClr>
            </a:solidFill>
            <a:prstDash val="solid"/>
            <a:round/>
            <a:headEnd type="none" w="med" len="med"/>
            <a:tailEnd type="none" w="med" len="med"/>
          </a:ln>
          <a:effectLst/>
        </p:spPr>
        <p:txBody>
          <a:bodyPr lIns="0" tIns="0" rIns="0" bIns="0"/>
          <a:lstStyle/>
          <a:p>
            <a:pPr eaLnBrk="0" hangingPunct="0">
              <a:defRPr/>
            </a:pPr>
            <a:endParaRPr kumimoji="0" lang="en-US" altLang="zh-TW" sz="1200" b="1">
              <a:solidFill>
                <a:srgbClr val="000000"/>
              </a:solidFill>
              <a:cs typeface="Arial" pitchFamily="34" charset="0"/>
            </a:endParaRPr>
          </a:p>
        </p:txBody>
      </p:sp>
      <p:sp>
        <p:nvSpPr>
          <p:cNvPr id="2056" name="Freeform 2055"/>
          <p:cNvSpPr/>
          <p:nvPr/>
        </p:nvSpPr>
        <p:spPr bwMode="auto">
          <a:xfrm>
            <a:off x="3770313" y="1098550"/>
            <a:ext cx="939800" cy="1671638"/>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0 w 1153235"/>
              <a:gd name="connsiteY0" fmla="*/ 0 h 1644556"/>
              <a:gd name="connsiteX1" fmla="*/ 620972 w 1153235"/>
              <a:gd name="connsiteY1" fmla="*/ 477672 h 1644556"/>
              <a:gd name="connsiteX2" fmla="*/ 1153235 w 1153235"/>
              <a:gd name="connsiteY2" fmla="*/ 1644556 h 1644556"/>
              <a:gd name="connsiteX0" fmla="*/ 0 w 1153235"/>
              <a:gd name="connsiteY0" fmla="*/ 0 h 1644556"/>
              <a:gd name="connsiteX1" fmla="*/ 1153235 w 1153235"/>
              <a:gd name="connsiteY1" fmla="*/ 1644556 h 1644556"/>
              <a:gd name="connsiteX0" fmla="*/ 0 w 1153235"/>
              <a:gd name="connsiteY0" fmla="*/ 0 h 1644556"/>
              <a:gd name="connsiteX1" fmla="*/ 1153235 w 1153235"/>
              <a:gd name="connsiteY1" fmla="*/ 1644556 h 1644556"/>
              <a:gd name="connsiteX0" fmla="*/ 0 w 1153235"/>
              <a:gd name="connsiteY0" fmla="*/ 0 h 1644556"/>
              <a:gd name="connsiteX1" fmla="*/ 1153235 w 1153235"/>
              <a:gd name="connsiteY1" fmla="*/ 1644556 h 1644556"/>
            </a:gdLst>
            <a:ahLst/>
            <a:cxnLst>
              <a:cxn ang="0">
                <a:pos x="connsiteX0" y="connsiteY0"/>
              </a:cxn>
              <a:cxn ang="0">
                <a:pos x="connsiteX1" y="connsiteY1"/>
              </a:cxn>
            </a:cxnLst>
            <a:rect l="l" t="t" r="r" b="b"/>
            <a:pathLst>
              <a:path w="1153235" h="1644556">
                <a:moveTo>
                  <a:pt x="0" y="0"/>
                </a:moveTo>
                <a:cubicBezTo>
                  <a:pt x="991737" y="479946"/>
                  <a:pt x="823414" y="1041780"/>
                  <a:pt x="1153235" y="1644556"/>
                </a:cubicBezTo>
              </a:path>
            </a:pathLst>
          </a:custGeom>
          <a:noFill/>
          <a:ln w="38100" cap="flat" cmpd="sng" algn="ctr">
            <a:solidFill>
              <a:schemeClr val="tx1">
                <a:lumMod val="65000"/>
                <a:lumOff val="35000"/>
              </a:schemeClr>
            </a:solidFill>
            <a:prstDash val="solid"/>
            <a:round/>
            <a:headEnd type="none" w="med" len="med"/>
            <a:tailEnd type="none" w="med" len="med"/>
          </a:ln>
          <a:effectLst/>
        </p:spPr>
        <p:txBody>
          <a:bodyPr lIns="0" tIns="0" rIns="0" bIns="0"/>
          <a:lstStyle/>
          <a:p>
            <a:pPr eaLnBrk="0" hangingPunct="0">
              <a:defRPr/>
            </a:pPr>
            <a:endParaRPr kumimoji="0" lang="en-US" altLang="zh-TW" sz="1200" b="1">
              <a:solidFill>
                <a:srgbClr val="000000"/>
              </a:solidFill>
              <a:cs typeface="Arial" pitchFamily="34" charset="0"/>
            </a:endParaRPr>
          </a:p>
        </p:txBody>
      </p:sp>
      <p:sp>
        <p:nvSpPr>
          <p:cNvPr id="41" name="Freeform 40"/>
          <p:cNvSpPr/>
          <p:nvPr/>
        </p:nvSpPr>
        <p:spPr bwMode="auto">
          <a:xfrm flipV="1">
            <a:off x="2933700" y="1074738"/>
            <a:ext cx="268288" cy="804862"/>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589899 w 589899"/>
              <a:gd name="connsiteY0" fmla="*/ 0 h 709684"/>
              <a:gd name="connsiteX1" fmla="*/ 310119 w 589899"/>
              <a:gd name="connsiteY1" fmla="*/ 709684 h 709684"/>
              <a:gd name="connsiteX0" fmla="*/ 564216 w 564216"/>
              <a:gd name="connsiteY0" fmla="*/ 0 h 805218"/>
              <a:gd name="connsiteX1" fmla="*/ 332204 w 564216"/>
              <a:gd name="connsiteY1" fmla="*/ 805218 h 805218"/>
              <a:gd name="connsiteX0" fmla="*/ 456397 w 456397"/>
              <a:gd name="connsiteY0" fmla="*/ 0 h 805218"/>
              <a:gd name="connsiteX1" fmla="*/ 224385 w 456397"/>
              <a:gd name="connsiteY1" fmla="*/ 805218 h 805218"/>
              <a:gd name="connsiteX0" fmla="*/ 268060 w 268060"/>
              <a:gd name="connsiteY0" fmla="*/ 0 h 805218"/>
              <a:gd name="connsiteX1" fmla="*/ 36048 w 268060"/>
              <a:gd name="connsiteY1" fmla="*/ 805218 h 805218"/>
            </a:gdLst>
            <a:ahLst/>
            <a:cxnLst>
              <a:cxn ang="0">
                <a:pos x="connsiteX0" y="connsiteY0"/>
              </a:cxn>
              <a:cxn ang="0">
                <a:pos x="connsiteX1" y="connsiteY1"/>
              </a:cxn>
            </a:cxnLst>
            <a:rect l="l" t="t" r="r" b="b"/>
            <a:pathLst>
              <a:path w="268060" h="805218">
                <a:moveTo>
                  <a:pt x="268060" y="0"/>
                </a:moveTo>
                <a:cubicBezTo>
                  <a:pt x="54245" y="59142"/>
                  <a:pt x="-64037" y="316173"/>
                  <a:pt x="36048" y="805218"/>
                </a:cubicBezTo>
              </a:path>
            </a:pathLst>
          </a:custGeom>
          <a:noFill/>
          <a:ln w="38100" cap="flat" cmpd="sng" algn="ctr">
            <a:solidFill>
              <a:schemeClr val="tx1">
                <a:lumMod val="65000"/>
                <a:lumOff val="35000"/>
              </a:schemeClr>
            </a:solidFill>
            <a:prstDash val="solid"/>
            <a:round/>
            <a:headEnd type="none" w="med" len="med"/>
            <a:tailEnd type="none" w="med" len="med"/>
          </a:ln>
          <a:effectLst/>
        </p:spPr>
        <p:txBody>
          <a:bodyPr lIns="0" tIns="0" rIns="0" bIns="0"/>
          <a:lstStyle/>
          <a:p>
            <a:pPr eaLnBrk="0" hangingPunct="0">
              <a:defRPr/>
            </a:pPr>
            <a:endParaRPr kumimoji="0" lang="en-US" altLang="zh-TW" sz="1200" b="1">
              <a:solidFill>
                <a:srgbClr val="000000"/>
              </a:solidFill>
              <a:cs typeface="Arial" pitchFamily="34" charset="0"/>
            </a:endParaRPr>
          </a:p>
        </p:txBody>
      </p:sp>
      <p:sp>
        <p:nvSpPr>
          <p:cNvPr id="43" name="Freeform 42"/>
          <p:cNvSpPr/>
          <p:nvPr/>
        </p:nvSpPr>
        <p:spPr bwMode="auto">
          <a:xfrm flipV="1">
            <a:off x="1952625" y="849313"/>
            <a:ext cx="574675" cy="2093912"/>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857 w 812899"/>
              <a:gd name="connsiteY0" fmla="*/ 0 h 1564648"/>
              <a:gd name="connsiteX1" fmla="*/ 812899 w 812899"/>
              <a:gd name="connsiteY1" fmla="*/ 1564648 h 1564648"/>
              <a:gd name="connsiteX0" fmla="*/ 843 w 819708"/>
              <a:gd name="connsiteY0" fmla="*/ 0 h 1618577"/>
              <a:gd name="connsiteX1" fmla="*/ 819708 w 819708"/>
              <a:gd name="connsiteY1" fmla="*/ 1618577 h 1618577"/>
            </a:gdLst>
            <a:ahLst/>
            <a:cxnLst>
              <a:cxn ang="0">
                <a:pos x="connsiteX0" y="connsiteY0"/>
              </a:cxn>
              <a:cxn ang="0">
                <a:pos x="connsiteX1" y="connsiteY1"/>
              </a:cxn>
            </a:cxnLst>
            <a:rect l="l" t="t" r="r" b="b"/>
            <a:pathLst>
              <a:path w="819708" h="1618577">
                <a:moveTo>
                  <a:pt x="843" y="0"/>
                </a:moveTo>
                <a:cubicBezTo>
                  <a:pt x="-21903" y="864359"/>
                  <a:pt x="419373" y="1395663"/>
                  <a:pt x="819708" y="1618577"/>
                </a:cubicBezTo>
              </a:path>
            </a:pathLst>
          </a:custGeom>
          <a:noFill/>
          <a:ln w="38100" cap="flat" cmpd="sng" algn="ctr">
            <a:solidFill>
              <a:schemeClr val="tx1">
                <a:lumMod val="65000"/>
                <a:lumOff val="35000"/>
              </a:schemeClr>
            </a:solidFill>
            <a:prstDash val="solid"/>
            <a:round/>
            <a:headEnd type="none" w="med" len="med"/>
            <a:tailEnd type="none" w="med" len="med"/>
          </a:ln>
          <a:effectLst/>
        </p:spPr>
        <p:txBody>
          <a:bodyPr lIns="0" tIns="0" rIns="0" bIns="0"/>
          <a:lstStyle/>
          <a:p>
            <a:pPr eaLnBrk="0" hangingPunct="0">
              <a:defRPr/>
            </a:pPr>
            <a:endParaRPr kumimoji="0" lang="en-US" altLang="zh-TW" sz="1200" b="1">
              <a:solidFill>
                <a:srgbClr val="000000"/>
              </a:solidFill>
              <a:cs typeface="Arial" pitchFamily="34" charset="0"/>
            </a:endParaRPr>
          </a:p>
        </p:txBody>
      </p:sp>
      <p:sp>
        <p:nvSpPr>
          <p:cNvPr id="45" name="Freeform 44"/>
          <p:cNvSpPr/>
          <p:nvPr/>
        </p:nvSpPr>
        <p:spPr bwMode="auto">
          <a:xfrm flipH="1" flipV="1">
            <a:off x="1771650" y="2979738"/>
            <a:ext cx="836613" cy="144462"/>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18 w 15260119"/>
              <a:gd name="connsiteY0" fmla="*/ 0 h 407174"/>
              <a:gd name="connsiteX1" fmla="*/ 15260119 w 15260119"/>
              <a:gd name="connsiteY1" fmla="*/ 271500 h 407174"/>
              <a:gd name="connsiteX0" fmla="*/ 0 w 15260101"/>
              <a:gd name="connsiteY0" fmla="*/ 25008 h 296508"/>
              <a:gd name="connsiteX1" fmla="*/ 15260101 w 15260101"/>
              <a:gd name="connsiteY1" fmla="*/ 296508 h 296508"/>
              <a:gd name="connsiteX0" fmla="*/ 0 w 16388683"/>
              <a:gd name="connsiteY0" fmla="*/ 28463 h 271747"/>
              <a:gd name="connsiteX1" fmla="*/ 16388683 w 16388683"/>
              <a:gd name="connsiteY1" fmla="*/ 271747 h 271747"/>
              <a:gd name="connsiteX0" fmla="*/ 0 w 16388683"/>
              <a:gd name="connsiteY0" fmla="*/ 384702 h 627986"/>
              <a:gd name="connsiteX1" fmla="*/ 16388683 w 16388683"/>
              <a:gd name="connsiteY1" fmla="*/ 627986 h 627986"/>
              <a:gd name="connsiteX0" fmla="*/ 0 w 16388683"/>
              <a:gd name="connsiteY0" fmla="*/ 504994 h 748278"/>
              <a:gd name="connsiteX1" fmla="*/ 16388683 w 16388683"/>
              <a:gd name="connsiteY1" fmla="*/ 748278 h 748278"/>
            </a:gdLst>
            <a:ahLst/>
            <a:cxnLst>
              <a:cxn ang="0">
                <a:pos x="connsiteX0" y="connsiteY0"/>
              </a:cxn>
              <a:cxn ang="0">
                <a:pos x="connsiteX1" y="connsiteY1"/>
              </a:cxn>
            </a:cxnLst>
            <a:rect l="l" t="t" r="r" b="b"/>
            <a:pathLst>
              <a:path w="16388683" h="748278">
                <a:moveTo>
                  <a:pt x="0" y="504994"/>
                </a:moveTo>
                <a:cubicBezTo>
                  <a:pt x="9243408" y="-389090"/>
                  <a:pt x="13214963" y="38641"/>
                  <a:pt x="16388683" y="748278"/>
                </a:cubicBezTo>
              </a:path>
            </a:pathLst>
          </a:custGeom>
          <a:noFill/>
          <a:ln w="38100" cap="flat" cmpd="sng" algn="ctr">
            <a:solidFill>
              <a:schemeClr val="tx1">
                <a:lumMod val="65000"/>
                <a:lumOff val="35000"/>
              </a:schemeClr>
            </a:solidFill>
            <a:prstDash val="solid"/>
            <a:round/>
            <a:headEnd type="none" w="med" len="med"/>
            <a:tailEnd type="none" w="med" len="med"/>
          </a:ln>
          <a:effectLst/>
        </p:spPr>
        <p:txBody>
          <a:bodyPr lIns="0" tIns="0" rIns="0" bIns="0"/>
          <a:lstStyle/>
          <a:p>
            <a:pPr eaLnBrk="0" hangingPunct="0">
              <a:defRPr/>
            </a:pPr>
            <a:endParaRPr kumimoji="0" lang="en-US" altLang="zh-TW" sz="1200" b="1">
              <a:solidFill>
                <a:srgbClr val="000000"/>
              </a:solidFill>
              <a:cs typeface="Arial" pitchFamily="34" charset="0"/>
            </a:endParaRPr>
          </a:p>
        </p:txBody>
      </p:sp>
      <p:sp>
        <p:nvSpPr>
          <p:cNvPr id="68" name="Freeform 67"/>
          <p:cNvSpPr/>
          <p:nvPr/>
        </p:nvSpPr>
        <p:spPr bwMode="auto">
          <a:xfrm flipH="1">
            <a:off x="919163" y="1928813"/>
            <a:ext cx="2514600" cy="2151062"/>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18 w 15260119"/>
              <a:gd name="connsiteY0" fmla="*/ 0 h 407174"/>
              <a:gd name="connsiteX1" fmla="*/ 15260119 w 15260119"/>
              <a:gd name="connsiteY1" fmla="*/ 271500 h 407174"/>
              <a:gd name="connsiteX0" fmla="*/ 0 w 15260101"/>
              <a:gd name="connsiteY0" fmla="*/ 25008 h 296508"/>
              <a:gd name="connsiteX1" fmla="*/ 15260101 w 15260101"/>
              <a:gd name="connsiteY1" fmla="*/ 296508 h 296508"/>
              <a:gd name="connsiteX0" fmla="*/ 0 w 16388683"/>
              <a:gd name="connsiteY0" fmla="*/ 28463 h 271747"/>
              <a:gd name="connsiteX1" fmla="*/ 16388683 w 16388683"/>
              <a:gd name="connsiteY1" fmla="*/ 271747 h 271747"/>
              <a:gd name="connsiteX0" fmla="*/ 0 w 16529959"/>
              <a:gd name="connsiteY0" fmla="*/ 25287 h 294261"/>
              <a:gd name="connsiteX1" fmla="*/ 16529959 w 16529959"/>
              <a:gd name="connsiteY1" fmla="*/ 294261 h 294261"/>
              <a:gd name="connsiteX0" fmla="*/ 0 w 16529959"/>
              <a:gd name="connsiteY0" fmla="*/ 18125 h 287099"/>
              <a:gd name="connsiteX1" fmla="*/ 16529959 w 16529959"/>
              <a:gd name="connsiteY1" fmla="*/ 287099 h 287099"/>
              <a:gd name="connsiteX0" fmla="*/ 0 w 17059733"/>
              <a:gd name="connsiteY0" fmla="*/ 19932 h 271390"/>
              <a:gd name="connsiteX1" fmla="*/ 17059733 w 17059733"/>
              <a:gd name="connsiteY1" fmla="*/ 271390 h 271390"/>
              <a:gd name="connsiteX0" fmla="*/ 0 w 17306961"/>
              <a:gd name="connsiteY0" fmla="*/ 10498 h 411424"/>
              <a:gd name="connsiteX1" fmla="*/ 17306961 w 17306961"/>
              <a:gd name="connsiteY1" fmla="*/ 411424 h 411424"/>
              <a:gd name="connsiteX0" fmla="*/ 0 w 12997004"/>
              <a:gd name="connsiteY0" fmla="*/ 10498 h 411424"/>
              <a:gd name="connsiteX1" fmla="*/ 12997004 w 12997004"/>
              <a:gd name="connsiteY1" fmla="*/ 411424 h 411424"/>
              <a:gd name="connsiteX0" fmla="*/ 0 w 12475639"/>
              <a:gd name="connsiteY0" fmla="*/ 9999 h 426105"/>
              <a:gd name="connsiteX1" fmla="*/ 12475639 w 12475639"/>
              <a:gd name="connsiteY1" fmla="*/ 426105 h 426105"/>
              <a:gd name="connsiteX0" fmla="*/ 0 w 12475639"/>
              <a:gd name="connsiteY0" fmla="*/ 11827 h 427933"/>
              <a:gd name="connsiteX1" fmla="*/ 12475639 w 12475639"/>
              <a:gd name="connsiteY1" fmla="*/ 427933 h 427933"/>
              <a:gd name="connsiteX0" fmla="*/ 0 w 11954274"/>
              <a:gd name="connsiteY0" fmla="*/ 11235 h 444857"/>
              <a:gd name="connsiteX1" fmla="*/ 11954274 w 11954274"/>
              <a:gd name="connsiteY1" fmla="*/ 444857 h 444857"/>
              <a:gd name="connsiteX0" fmla="*/ 0 w 11954274"/>
              <a:gd name="connsiteY0" fmla="*/ 2922 h 436544"/>
              <a:gd name="connsiteX1" fmla="*/ 11954274 w 11954274"/>
              <a:gd name="connsiteY1" fmla="*/ 436544 h 436544"/>
              <a:gd name="connsiteX0" fmla="*/ 0 w 12811263"/>
              <a:gd name="connsiteY0" fmla="*/ 3913 h 367435"/>
              <a:gd name="connsiteX1" fmla="*/ 12811263 w 12811263"/>
              <a:gd name="connsiteY1" fmla="*/ 367435 h 367435"/>
              <a:gd name="connsiteX0" fmla="*/ 0 w 12811263"/>
              <a:gd name="connsiteY0" fmla="*/ 4573 h 368095"/>
              <a:gd name="connsiteX1" fmla="*/ 12811263 w 12811263"/>
              <a:gd name="connsiteY1" fmla="*/ 368095 h 368095"/>
            </a:gdLst>
            <a:ahLst/>
            <a:cxnLst>
              <a:cxn ang="0">
                <a:pos x="connsiteX0" y="connsiteY0"/>
              </a:cxn>
              <a:cxn ang="0">
                <a:pos x="connsiteX1" y="connsiteY1"/>
              </a:cxn>
            </a:cxnLst>
            <a:rect l="l" t="t" r="r" b="b"/>
            <a:pathLst>
              <a:path w="12811263" h="368095">
                <a:moveTo>
                  <a:pt x="0" y="4573"/>
                </a:moveTo>
                <a:cubicBezTo>
                  <a:pt x="11533563" y="-27829"/>
                  <a:pt x="10100790" y="113886"/>
                  <a:pt x="12811263" y="368095"/>
                </a:cubicBezTo>
              </a:path>
            </a:pathLst>
          </a:custGeom>
          <a:noFill/>
          <a:ln w="38100" cap="flat" cmpd="sng" algn="ctr">
            <a:solidFill>
              <a:schemeClr val="tx1">
                <a:lumMod val="65000"/>
                <a:lumOff val="35000"/>
              </a:schemeClr>
            </a:solidFill>
            <a:prstDash val="solid"/>
            <a:round/>
            <a:headEnd type="none" w="med" len="med"/>
            <a:tailEnd type="none" w="med" len="med"/>
          </a:ln>
          <a:effectLst/>
        </p:spPr>
        <p:txBody>
          <a:bodyPr lIns="0" tIns="0" rIns="0" bIns="0"/>
          <a:lstStyle/>
          <a:p>
            <a:pPr eaLnBrk="0" hangingPunct="0">
              <a:defRPr/>
            </a:pPr>
            <a:endParaRPr kumimoji="0" lang="en-US" altLang="zh-TW" sz="1200" b="1">
              <a:solidFill>
                <a:srgbClr val="000000"/>
              </a:solidFill>
              <a:cs typeface="Arial" pitchFamily="34" charset="0"/>
            </a:endParaRPr>
          </a:p>
        </p:txBody>
      </p:sp>
      <p:sp>
        <p:nvSpPr>
          <p:cNvPr id="69" name="Freeform 68"/>
          <p:cNvSpPr/>
          <p:nvPr/>
        </p:nvSpPr>
        <p:spPr bwMode="auto">
          <a:xfrm flipH="1">
            <a:off x="573088" y="4213225"/>
            <a:ext cx="109537" cy="373063"/>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18 w 15260119"/>
              <a:gd name="connsiteY0" fmla="*/ 0 h 407174"/>
              <a:gd name="connsiteX1" fmla="*/ 15260119 w 15260119"/>
              <a:gd name="connsiteY1" fmla="*/ 271500 h 407174"/>
              <a:gd name="connsiteX0" fmla="*/ 0 w 15260101"/>
              <a:gd name="connsiteY0" fmla="*/ 25008 h 296508"/>
              <a:gd name="connsiteX1" fmla="*/ 15260101 w 15260101"/>
              <a:gd name="connsiteY1" fmla="*/ 296508 h 296508"/>
              <a:gd name="connsiteX0" fmla="*/ 0 w 16388683"/>
              <a:gd name="connsiteY0" fmla="*/ 28463 h 271747"/>
              <a:gd name="connsiteX1" fmla="*/ 16388683 w 16388683"/>
              <a:gd name="connsiteY1" fmla="*/ 271747 h 271747"/>
              <a:gd name="connsiteX0" fmla="*/ 0 w 16529959"/>
              <a:gd name="connsiteY0" fmla="*/ 25287 h 294261"/>
              <a:gd name="connsiteX1" fmla="*/ 16529959 w 16529959"/>
              <a:gd name="connsiteY1" fmla="*/ 294261 h 294261"/>
              <a:gd name="connsiteX0" fmla="*/ 0 w 16529959"/>
              <a:gd name="connsiteY0" fmla="*/ 18125 h 287099"/>
              <a:gd name="connsiteX1" fmla="*/ 16529959 w 16529959"/>
              <a:gd name="connsiteY1" fmla="*/ 287099 h 287099"/>
              <a:gd name="connsiteX0" fmla="*/ 0 w 17059733"/>
              <a:gd name="connsiteY0" fmla="*/ 19932 h 271390"/>
              <a:gd name="connsiteX1" fmla="*/ 17059733 w 17059733"/>
              <a:gd name="connsiteY1" fmla="*/ 271390 h 271390"/>
              <a:gd name="connsiteX0" fmla="*/ 0 w 16847819"/>
              <a:gd name="connsiteY0" fmla="*/ 6786 h 572360"/>
              <a:gd name="connsiteX1" fmla="*/ 16847819 w 16847819"/>
              <a:gd name="connsiteY1" fmla="*/ 572360 h 572360"/>
              <a:gd name="connsiteX0" fmla="*/ 0 w 16847819"/>
              <a:gd name="connsiteY0" fmla="*/ 0 h 565574"/>
              <a:gd name="connsiteX1" fmla="*/ 16847819 w 16847819"/>
              <a:gd name="connsiteY1" fmla="*/ 565574 h 565574"/>
              <a:gd name="connsiteX0" fmla="*/ 0 w 6405134"/>
              <a:gd name="connsiteY0" fmla="*/ 140148 h 140237"/>
              <a:gd name="connsiteX1" fmla="*/ 4768945 w 6405134"/>
              <a:gd name="connsiteY1" fmla="*/ 85663 h 140237"/>
              <a:gd name="connsiteX0" fmla="*/ 518191 w 5287137"/>
              <a:gd name="connsiteY0" fmla="*/ 144990 h 144990"/>
              <a:gd name="connsiteX1" fmla="*/ 5287136 w 5287137"/>
              <a:gd name="connsiteY1" fmla="*/ 90505 h 144990"/>
              <a:gd name="connsiteX0" fmla="*/ 415924 w 7268653"/>
              <a:gd name="connsiteY0" fmla="*/ 173049 h 173049"/>
              <a:gd name="connsiteX1" fmla="*/ 7268653 w 7268653"/>
              <a:gd name="connsiteY1" fmla="*/ 83533 h 173049"/>
              <a:gd name="connsiteX0" fmla="*/ 743339 w 2934047"/>
              <a:gd name="connsiteY0" fmla="*/ 56888 h 128517"/>
              <a:gd name="connsiteX1" fmla="*/ 2934047 w 2934047"/>
              <a:gd name="connsiteY1" fmla="*/ 128517 h 128517"/>
              <a:gd name="connsiteX0" fmla="*/ 0 w 2371800"/>
              <a:gd name="connsiteY0" fmla="*/ 38884 h 110513"/>
              <a:gd name="connsiteX1" fmla="*/ 2190708 w 2371800"/>
              <a:gd name="connsiteY1" fmla="*/ 110513 h 110513"/>
              <a:gd name="connsiteX0" fmla="*/ 250628 w 2441336"/>
              <a:gd name="connsiteY0" fmla="*/ 14149 h 85778"/>
              <a:gd name="connsiteX1" fmla="*/ 2441336 w 2441336"/>
              <a:gd name="connsiteY1" fmla="*/ 85778 h 85778"/>
              <a:gd name="connsiteX0" fmla="*/ 0 w 2190708"/>
              <a:gd name="connsiteY0" fmla="*/ 32745 h 104374"/>
              <a:gd name="connsiteX1" fmla="*/ 2190708 w 2190708"/>
              <a:gd name="connsiteY1" fmla="*/ 104374 h 104374"/>
              <a:gd name="connsiteX0" fmla="*/ 0 w 2190708"/>
              <a:gd name="connsiteY0" fmla="*/ 43150 h 114779"/>
              <a:gd name="connsiteX1" fmla="*/ 2190708 w 2190708"/>
              <a:gd name="connsiteY1" fmla="*/ 114779 h 114779"/>
              <a:gd name="connsiteX0" fmla="*/ 0 w 2190708"/>
              <a:gd name="connsiteY0" fmla="*/ 0 h 71629"/>
              <a:gd name="connsiteX1" fmla="*/ 2190708 w 2190708"/>
              <a:gd name="connsiteY1" fmla="*/ 71629 h 71629"/>
              <a:gd name="connsiteX0" fmla="*/ 0 w 1131159"/>
              <a:gd name="connsiteY0" fmla="*/ 0 h 57616"/>
              <a:gd name="connsiteX1" fmla="*/ 1131159 w 1131159"/>
              <a:gd name="connsiteY1" fmla="*/ 57616 h 57616"/>
              <a:gd name="connsiteX0" fmla="*/ 0 w 1625619"/>
              <a:gd name="connsiteY0" fmla="*/ 0 h 57616"/>
              <a:gd name="connsiteX1" fmla="*/ 1625619 w 1625619"/>
              <a:gd name="connsiteY1" fmla="*/ 57616 h 57616"/>
            </a:gdLst>
            <a:ahLst/>
            <a:cxnLst>
              <a:cxn ang="0">
                <a:pos x="connsiteX0" y="connsiteY0"/>
              </a:cxn>
              <a:cxn ang="0">
                <a:pos x="connsiteX1" y="connsiteY1"/>
              </a:cxn>
            </a:cxnLst>
            <a:rect l="l" t="t" r="r" b="b"/>
            <a:pathLst>
              <a:path w="1625619" h="57616">
                <a:moveTo>
                  <a:pt x="0" y="0"/>
                </a:moveTo>
                <a:cubicBezTo>
                  <a:pt x="305268" y="23377"/>
                  <a:pt x="1472511" y="20369"/>
                  <a:pt x="1625619" y="57616"/>
                </a:cubicBezTo>
              </a:path>
            </a:pathLst>
          </a:custGeom>
          <a:noFill/>
          <a:ln w="38100" cap="flat" cmpd="sng" algn="ctr">
            <a:solidFill>
              <a:schemeClr val="tx1">
                <a:lumMod val="65000"/>
                <a:lumOff val="35000"/>
              </a:schemeClr>
            </a:solidFill>
            <a:prstDash val="solid"/>
            <a:round/>
            <a:headEnd type="none" w="med" len="med"/>
            <a:tailEnd type="none" w="med" len="med"/>
          </a:ln>
          <a:effectLst/>
        </p:spPr>
        <p:txBody>
          <a:bodyPr lIns="0" tIns="0" rIns="0" bIns="0"/>
          <a:lstStyle/>
          <a:p>
            <a:pPr eaLnBrk="0" hangingPunct="0">
              <a:defRPr/>
            </a:pPr>
            <a:endParaRPr kumimoji="0" lang="en-US" altLang="zh-TW" sz="1200" b="1">
              <a:solidFill>
                <a:srgbClr val="000000"/>
              </a:solidFill>
              <a:cs typeface="Arial" pitchFamily="34" charset="0"/>
            </a:endParaRPr>
          </a:p>
        </p:txBody>
      </p:sp>
      <p:sp>
        <p:nvSpPr>
          <p:cNvPr id="70" name="Freeform 69"/>
          <p:cNvSpPr/>
          <p:nvPr/>
        </p:nvSpPr>
        <p:spPr bwMode="auto">
          <a:xfrm flipH="1">
            <a:off x="914400" y="3733800"/>
            <a:ext cx="6022975" cy="1335088"/>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18 w 15260119"/>
              <a:gd name="connsiteY0" fmla="*/ 0 h 407174"/>
              <a:gd name="connsiteX1" fmla="*/ 15260119 w 15260119"/>
              <a:gd name="connsiteY1" fmla="*/ 271500 h 407174"/>
              <a:gd name="connsiteX0" fmla="*/ 0 w 15260101"/>
              <a:gd name="connsiteY0" fmla="*/ 25008 h 296508"/>
              <a:gd name="connsiteX1" fmla="*/ 15260101 w 15260101"/>
              <a:gd name="connsiteY1" fmla="*/ 296508 h 296508"/>
              <a:gd name="connsiteX0" fmla="*/ 0 w 16388683"/>
              <a:gd name="connsiteY0" fmla="*/ 28463 h 271747"/>
              <a:gd name="connsiteX1" fmla="*/ 16388683 w 16388683"/>
              <a:gd name="connsiteY1" fmla="*/ 271747 h 271747"/>
              <a:gd name="connsiteX0" fmla="*/ 0 w 16529959"/>
              <a:gd name="connsiteY0" fmla="*/ 25287 h 294261"/>
              <a:gd name="connsiteX1" fmla="*/ 16529959 w 16529959"/>
              <a:gd name="connsiteY1" fmla="*/ 294261 h 294261"/>
              <a:gd name="connsiteX0" fmla="*/ 0 w 16529959"/>
              <a:gd name="connsiteY0" fmla="*/ 18125 h 287099"/>
              <a:gd name="connsiteX1" fmla="*/ 16529959 w 16529959"/>
              <a:gd name="connsiteY1" fmla="*/ 287099 h 287099"/>
              <a:gd name="connsiteX0" fmla="*/ 0 w 17059733"/>
              <a:gd name="connsiteY0" fmla="*/ 19932 h 271390"/>
              <a:gd name="connsiteX1" fmla="*/ 17059733 w 17059733"/>
              <a:gd name="connsiteY1" fmla="*/ 271390 h 271390"/>
              <a:gd name="connsiteX0" fmla="*/ 0 w 16847819"/>
              <a:gd name="connsiteY0" fmla="*/ 6786 h 572360"/>
              <a:gd name="connsiteX1" fmla="*/ 16847819 w 16847819"/>
              <a:gd name="connsiteY1" fmla="*/ 572360 h 572360"/>
              <a:gd name="connsiteX0" fmla="*/ 0 w 16847819"/>
              <a:gd name="connsiteY0" fmla="*/ 0 h 565574"/>
              <a:gd name="connsiteX1" fmla="*/ 16847819 w 16847819"/>
              <a:gd name="connsiteY1" fmla="*/ 565574 h 565574"/>
              <a:gd name="connsiteX0" fmla="*/ 0 w 20889782"/>
              <a:gd name="connsiteY0" fmla="*/ 866214 h 866238"/>
              <a:gd name="connsiteX1" fmla="*/ 20889782 w 20889782"/>
              <a:gd name="connsiteY1" fmla="*/ 30701 h 866238"/>
              <a:gd name="connsiteX0" fmla="*/ 0 w 20889782"/>
              <a:gd name="connsiteY0" fmla="*/ 1065057 h 1065057"/>
              <a:gd name="connsiteX1" fmla="*/ 20889782 w 20889782"/>
              <a:gd name="connsiteY1" fmla="*/ 229544 h 1065057"/>
              <a:gd name="connsiteX0" fmla="*/ 0 w 21238226"/>
              <a:gd name="connsiteY0" fmla="*/ 1086513 h 1086513"/>
              <a:gd name="connsiteX1" fmla="*/ 21238226 w 21238226"/>
              <a:gd name="connsiteY1" fmla="*/ 215765 h 1086513"/>
              <a:gd name="connsiteX0" fmla="*/ 0 w 21238226"/>
              <a:gd name="connsiteY0" fmla="*/ 1262540 h 1262540"/>
              <a:gd name="connsiteX1" fmla="*/ 7919310 w 21238226"/>
              <a:gd name="connsiteY1" fmla="*/ 222369 h 1262540"/>
              <a:gd name="connsiteX2" fmla="*/ 21238226 w 21238226"/>
              <a:gd name="connsiteY2" fmla="*/ 391792 h 1262540"/>
              <a:gd name="connsiteX0" fmla="*/ 0 w 21238226"/>
              <a:gd name="connsiteY0" fmla="*/ 1262540 h 1262540"/>
              <a:gd name="connsiteX1" fmla="*/ 7919310 w 21238226"/>
              <a:gd name="connsiteY1" fmla="*/ 222369 h 1262540"/>
              <a:gd name="connsiteX2" fmla="*/ 21238226 w 21238226"/>
              <a:gd name="connsiteY2" fmla="*/ 391792 h 1262540"/>
              <a:gd name="connsiteX0" fmla="*/ 0 w 21238226"/>
              <a:gd name="connsiteY0" fmla="*/ 1110552 h 1110552"/>
              <a:gd name="connsiteX1" fmla="*/ 7919310 w 21238226"/>
              <a:gd name="connsiteY1" fmla="*/ 70381 h 1110552"/>
              <a:gd name="connsiteX2" fmla="*/ 21238226 w 21238226"/>
              <a:gd name="connsiteY2" fmla="*/ 239804 h 1110552"/>
              <a:gd name="connsiteX0" fmla="*/ 0 w 21238226"/>
              <a:gd name="connsiteY0" fmla="*/ 1110552 h 1110552"/>
              <a:gd name="connsiteX1" fmla="*/ 7919310 w 21238226"/>
              <a:gd name="connsiteY1" fmla="*/ 70381 h 1110552"/>
              <a:gd name="connsiteX2" fmla="*/ 21238226 w 21238226"/>
              <a:gd name="connsiteY2" fmla="*/ 239804 h 1110552"/>
              <a:gd name="connsiteX0" fmla="*/ 6488 w 21244714"/>
              <a:gd name="connsiteY0" fmla="*/ 1110552 h 1110552"/>
              <a:gd name="connsiteX1" fmla="*/ 7925798 w 21244714"/>
              <a:gd name="connsiteY1" fmla="*/ 70381 h 1110552"/>
              <a:gd name="connsiteX2" fmla="*/ 21244714 w 21244714"/>
              <a:gd name="connsiteY2" fmla="*/ 239804 h 1110552"/>
              <a:gd name="connsiteX0" fmla="*/ 8810 w 21247036"/>
              <a:gd name="connsiteY0" fmla="*/ 1153844 h 1153844"/>
              <a:gd name="connsiteX1" fmla="*/ 7928120 w 21247036"/>
              <a:gd name="connsiteY1" fmla="*/ 113673 h 1153844"/>
              <a:gd name="connsiteX2" fmla="*/ 21247036 w 21247036"/>
              <a:gd name="connsiteY2" fmla="*/ 283096 h 1153844"/>
              <a:gd name="connsiteX0" fmla="*/ 17341 w 18026643"/>
              <a:gd name="connsiteY0" fmla="*/ 1114739 h 1114739"/>
              <a:gd name="connsiteX1" fmla="*/ 4707727 w 18026643"/>
              <a:gd name="connsiteY1" fmla="*/ 70423 h 1114739"/>
              <a:gd name="connsiteX2" fmla="*/ 18026643 w 18026643"/>
              <a:gd name="connsiteY2" fmla="*/ 239846 h 1114739"/>
              <a:gd name="connsiteX0" fmla="*/ 324867 w 18334169"/>
              <a:gd name="connsiteY0" fmla="*/ 1071602 h 1071602"/>
              <a:gd name="connsiteX1" fmla="*/ 2136484 w 18334169"/>
              <a:gd name="connsiteY1" fmla="*/ 89464 h 1071602"/>
              <a:gd name="connsiteX2" fmla="*/ 18334169 w 18334169"/>
              <a:gd name="connsiteY2" fmla="*/ 196709 h 1071602"/>
              <a:gd name="connsiteX0" fmla="*/ 3163 w 18012465"/>
              <a:gd name="connsiteY0" fmla="*/ 905782 h 1026026"/>
              <a:gd name="connsiteX1" fmla="*/ 14219659 w 18012465"/>
              <a:gd name="connsiteY1" fmla="*/ 1005548 h 1026026"/>
              <a:gd name="connsiteX2" fmla="*/ 18012465 w 18012465"/>
              <a:gd name="connsiteY2" fmla="*/ 30889 h 1026026"/>
              <a:gd name="connsiteX0" fmla="*/ 3474 w 16965951"/>
              <a:gd name="connsiteY0" fmla="*/ 988686 h 1028534"/>
              <a:gd name="connsiteX1" fmla="*/ 13173145 w 16965951"/>
              <a:gd name="connsiteY1" fmla="*/ 1005548 h 1028534"/>
              <a:gd name="connsiteX2" fmla="*/ 16965951 w 16965951"/>
              <a:gd name="connsiteY2" fmla="*/ 30889 h 1028534"/>
              <a:gd name="connsiteX0" fmla="*/ -1 w 16962476"/>
              <a:gd name="connsiteY0" fmla="*/ 988686 h 1062177"/>
              <a:gd name="connsiteX1" fmla="*/ 13169670 w 16962476"/>
              <a:gd name="connsiteY1" fmla="*/ 1005548 h 1062177"/>
              <a:gd name="connsiteX2" fmla="*/ 16962476 w 16962476"/>
              <a:gd name="connsiteY2" fmla="*/ 30889 h 1062177"/>
              <a:gd name="connsiteX0" fmla="*/ -1 w 17721422"/>
              <a:gd name="connsiteY0" fmla="*/ 879902 h 953393"/>
              <a:gd name="connsiteX1" fmla="*/ 13169670 w 17721422"/>
              <a:gd name="connsiteY1" fmla="*/ 896764 h 953393"/>
              <a:gd name="connsiteX2" fmla="*/ 17721422 w 17721422"/>
              <a:gd name="connsiteY2" fmla="*/ 34026 h 953393"/>
              <a:gd name="connsiteX0" fmla="*/ -1 w 17721422"/>
              <a:gd name="connsiteY0" fmla="*/ 845876 h 919367"/>
              <a:gd name="connsiteX1" fmla="*/ 13169670 w 17721422"/>
              <a:gd name="connsiteY1" fmla="*/ 862738 h 919367"/>
              <a:gd name="connsiteX2" fmla="*/ 17721422 w 17721422"/>
              <a:gd name="connsiteY2" fmla="*/ 0 h 919367"/>
              <a:gd name="connsiteX0" fmla="*/ -1 w 17721422"/>
              <a:gd name="connsiteY0" fmla="*/ 845876 h 845876"/>
              <a:gd name="connsiteX1" fmla="*/ 12960306 w 17721422"/>
              <a:gd name="connsiteY1" fmla="*/ 794342 h 845876"/>
              <a:gd name="connsiteX2" fmla="*/ 17721422 w 17721422"/>
              <a:gd name="connsiteY2" fmla="*/ 0 h 845876"/>
              <a:gd name="connsiteX0" fmla="*/ -1 w 17616741"/>
              <a:gd name="connsiteY0" fmla="*/ 847949 h 847949"/>
              <a:gd name="connsiteX1" fmla="*/ 12960306 w 17616741"/>
              <a:gd name="connsiteY1" fmla="*/ 796415 h 847949"/>
              <a:gd name="connsiteX2" fmla="*/ 17616741 w 17616741"/>
              <a:gd name="connsiteY2" fmla="*/ 0 h 847949"/>
              <a:gd name="connsiteX0" fmla="*/ -1 w 17616741"/>
              <a:gd name="connsiteY0" fmla="*/ 847949 h 847949"/>
              <a:gd name="connsiteX1" fmla="*/ 12960306 w 17616741"/>
              <a:gd name="connsiteY1" fmla="*/ 796415 h 847949"/>
              <a:gd name="connsiteX2" fmla="*/ 17616741 w 17616741"/>
              <a:gd name="connsiteY2" fmla="*/ 0 h 847949"/>
              <a:gd name="connsiteX0" fmla="*/ -1 w 17616741"/>
              <a:gd name="connsiteY0" fmla="*/ 847949 h 847949"/>
              <a:gd name="connsiteX1" fmla="*/ 12960306 w 17616741"/>
              <a:gd name="connsiteY1" fmla="*/ 796415 h 847949"/>
              <a:gd name="connsiteX2" fmla="*/ 17616741 w 17616741"/>
              <a:gd name="connsiteY2" fmla="*/ 0 h 847949"/>
              <a:gd name="connsiteX0" fmla="*/ -1 w 17616741"/>
              <a:gd name="connsiteY0" fmla="*/ 847949 h 847949"/>
              <a:gd name="connsiteX1" fmla="*/ 12960306 w 17616741"/>
              <a:gd name="connsiteY1" fmla="*/ 796415 h 847949"/>
              <a:gd name="connsiteX2" fmla="*/ 17616741 w 17616741"/>
              <a:gd name="connsiteY2" fmla="*/ 0 h 847949"/>
              <a:gd name="connsiteX0" fmla="*/ -1 w 17616741"/>
              <a:gd name="connsiteY0" fmla="*/ 847949 h 847949"/>
              <a:gd name="connsiteX1" fmla="*/ 12960306 w 17616741"/>
              <a:gd name="connsiteY1" fmla="*/ 796415 h 847949"/>
              <a:gd name="connsiteX2" fmla="*/ 17616741 w 17616741"/>
              <a:gd name="connsiteY2" fmla="*/ 0 h 847949"/>
              <a:gd name="connsiteX0" fmla="*/ -1 w 17616741"/>
              <a:gd name="connsiteY0" fmla="*/ 847949 h 847949"/>
              <a:gd name="connsiteX1" fmla="*/ 12960306 w 17616741"/>
              <a:gd name="connsiteY1" fmla="*/ 796415 h 847949"/>
              <a:gd name="connsiteX2" fmla="*/ 17616741 w 17616741"/>
              <a:gd name="connsiteY2" fmla="*/ 0 h 847949"/>
              <a:gd name="connsiteX0" fmla="*/ -1 w 17616741"/>
              <a:gd name="connsiteY0" fmla="*/ 847949 h 847949"/>
              <a:gd name="connsiteX1" fmla="*/ 12960306 w 17616741"/>
              <a:gd name="connsiteY1" fmla="*/ 796415 h 847949"/>
              <a:gd name="connsiteX2" fmla="*/ 17616741 w 17616741"/>
              <a:gd name="connsiteY2" fmla="*/ 0 h 847949"/>
              <a:gd name="connsiteX0" fmla="*/ -1 w 17616741"/>
              <a:gd name="connsiteY0" fmla="*/ 847949 h 847949"/>
              <a:gd name="connsiteX1" fmla="*/ 12960306 w 17616741"/>
              <a:gd name="connsiteY1" fmla="*/ 796415 h 847949"/>
              <a:gd name="connsiteX2" fmla="*/ 17616741 w 17616741"/>
              <a:gd name="connsiteY2" fmla="*/ 0 h 847949"/>
              <a:gd name="connsiteX0" fmla="*/ -1 w 17616741"/>
              <a:gd name="connsiteY0" fmla="*/ 847949 h 847949"/>
              <a:gd name="connsiteX1" fmla="*/ 12960306 w 17616741"/>
              <a:gd name="connsiteY1" fmla="*/ 796415 h 847949"/>
              <a:gd name="connsiteX2" fmla="*/ 17616741 w 17616741"/>
              <a:gd name="connsiteY2" fmla="*/ 0 h 847949"/>
              <a:gd name="connsiteX0" fmla="*/ -1 w 17616741"/>
              <a:gd name="connsiteY0" fmla="*/ 847949 h 847949"/>
              <a:gd name="connsiteX1" fmla="*/ 17616741 w 17616741"/>
              <a:gd name="connsiteY1" fmla="*/ 0 h 847949"/>
              <a:gd name="connsiteX0" fmla="*/ -1 w 17616741"/>
              <a:gd name="connsiteY0" fmla="*/ 847949 h 847949"/>
              <a:gd name="connsiteX1" fmla="*/ 10227252 w 17616741"/>
              <a:gd name="connsiteY1" fmla="*/ 359094 h 847949"/>
              <a:gd name="connsiteX2" fmla="*/ 17616741 w 17616741"/>
              <a:gd name="connsiteY2" fmla="*/ 0 h 847949"/>
              <a:gd name="connsiteX0" fmla="*/ -1 w 17616741"/>
              <a:gd name="connsiteY0" fmla="*/ 847949 h 847949"/>
              <a:gd name="connsiteX1" fmla="*/ 10174910 w 17616741"/>
              <a:gd name="connsiteY1" fmla="*/ 357021 h 847949"/>
              <a:gd name="connsiteX2" fmla="*/ 17616741 w 17616741"/>
              <a:gd name="connsiteY2" fmla="*/ 0 h 847949"/>
              <a:gd name="connsiteX0" fmla="*/ -1 w 17616741"/>
              <a:gd name="connsiteY0" fmla="*/ 847949 h 847949"/>
              <a:gd name="connsiteX1" fmla="*/ 10174910 w 17616741"/>
              <a:gd name="connsiteY1" fmla="*/ 357021 h 847949"/>
              <a:gd name="connsiteX2" fmla="*/ 17616741 w 17616741"/>
              <a:gd name="connsiteY2" fmla="*/ 0 h 847949"/>
              <a:gd name="connsiteX0" fmla="*/ -1 w 17616741"/>
              <a:gd name="connsiteY0" fmla="*/ 847949 h 847949"/>
              <a:gd name="connsiteX1" fmla="*/ 13812626 w 17616741"/>
              <a:gd name="connsiteY1" fmla="*/ 821286 h 847949"/>
              <a:gd name="connsiteX2" fmla="*/ 17616741 w 17616741"/>
              <a:gd name="connsiteY2" fmla="*/ 0 h 847949"/>
              <a:gd name="connsiteX0" fmla="*/ -1 w 17616741"/>
              <a:gd name="connsiteY0" fmla="*/ 847949 h 847949"/>
              <a:gd name="connsiteX1" fmla="*/ 13812626 w 17616741"/>
              <a:gd name="connsiteY1" fmla="*/ 821286 h 847949"/>
              <a:gd name="connsiteX2" fmla="*/ 17616741 w 17616741"/>
              <a:gd name="connsiteY2" fmla="*/ 0 h 847949"/>
              <a:gd name="connsiteX0" fmla="*/ 0 w 19999044"/>
              <a:gd name="connsiteY0" fmla="*/ 806958 h 821286"/>
              <a:gd name="connsiteX1" fmla="*/ 16194929 w 19999044"/>
              <a:gd name="connsiteY1" fmla="*/ 821286 h 821286"/>
              <a:gd name="connsiteX2" fmla="*/ 19999044 w 19999044"/>
              <a:gd name="connsiteY2" fmla="*/ 0 h 821286"/>
              <a:gd name="connsiteX0" fmla="*/ 0 w 19999044"/>
              <a:gd name="connsiteY0" fmla="*/ 806958 h 837551"/>
              <a:gd name="connsiteX1" fmla="*/ 16194929 w 19999044"/>
              <a:gd name="connsiteY1" fmla="*/ 821286 h 837551"/>
              <a:gd name="connsiteX2" fmla="*/ 19999044 w 19999044"/>
              <a:gd name="connsiteY2" fmla="*/ 0 h 837551"/>
              <a:gd name="connsiteX0" fmla="*/ 0 w 19999044"/>
              <a:gd name="connsiteY0" fmla="*/ 806958 h 841709"/>
              <a:gd name="connsiteX1" fmla="*/ 16194929 w 19999044"/>
              <a:gd name="connsiteY1" fmla="*/ 821286 h 841709"/>
              <a:gd name="connsiteX2" fmla="*/ 19999044 w 19999044"/>
              <a:gd name="connsiteY2" fmla="*/ 0 h 841709"/>
              <a:gd name="connsiteX0" fmla="*/ 0 w 19999044"/>
              <a:gd name="connsiteY0" fmla="*/ 806958 h 841709"/>
              <a:gd name="connsiteX1" fmla="*/ 16194929 w 19999044"/>
              <a:gd name="connsiteY1" fmla="*/ 821286 h 841709"/>
              <a:gd name="connsiteX2" fmla="*/ 19999044 w 19999044"/>
              <a:gd name="connsiteY2" fmla="*/ 0 h 841709"/>
              <a:gd name="connsiteX0" fmla="*/ 0 w 24268603"/>
              <a:gd name="connsiteY0" fmla="*/ 0 h 1534967"/>
              <a:gd name="connsiteX1" fmla="*/ 20464488 w 24268603"/>
              <a:gd name="connsiteY1" fmla="*/ 1534920 h 1534967"/>
              <a:gd name="connsiteX2" fmla="*/ 24268603 w 24268603"/>
              <a:gd name="connsiteY2" fmla="*/ 713634 h 1534967"/>
              <a:gd name="connsiteX0" fmla="*/ 0 w 24268603"/>
              <a:gd name="connsiteY0" fmla="*/ 0 h 1660688"/>
              <a:gd name="connsiteX1" fmla="*/ 20464488 w 24268603"/>
              <a:gd name="connsiteY1" fmla="*/ 1534920 h 1660688"/>
              <a:gd name="connsiteX2" fmla="*/ 24268603 w 24268603"/>
              <a:gd name="connsiteY2" fmla="*/ 713634 h 1660688"/>
              <a:gd name="connsiteX0" fmla="*/ 0 w 24268603"/>
              <a:gd name="connsiteY0" fmla="*/ 0 h 1657431"/>
              <a:gd name="connsiteX1" fmla="*/ 20464488 w 24268603"/>
              <a:gd name="connsiteY1" fmla="*/ 1534920 h 1657431"/>
              <a:gd name="connsiteX2" fmla="*/ 24268603 w 24268603"/>
              <a:gd name="connsiteY2" fmla="*/ 713634 h 1657431"/>
              <a:gd name="connsiteX0" fmla="*/ 0 w 24268603"/>
              <a:gd name="connsiteY0" fmla="*/ 0 h 1673296"/>
              <a:gd name="connsiteX1" fmla="*/ 20464488 w 24268603"/>
              <a:gd name="connsiteY1" fmla="*/ 1534920 h 1673296"/>
              <a:gd name="connsiteX2" fmla="*/ 24268603 w 24268603"/>
              <a:gd name="connsiteY2" fmla="*/ 713634 h 1673296"/>
              <a:gd name="connsiteX0" fmla="*/ 0 w 24268603"/>
              <a:gd name="connsiteY0" fmla="*/ 0 h 713634"/>
              <a:gd name="connsiteX1" fmla="*/ 24268603 w 24268603"/>
              <a:gd name="connsiteY1" fmla="*/ 713634 h 713634"/>
              <a:gd name="connsiteX0" fmla="*/ 0 w 24268603"/>
              <a:gd name="connsiteY0" fmla="*/ 0 h 1366442"/>
              <a:gd name="connsiteX1" fmla="*/ 24268603 w 24268603"/>
              <a:gd name="connsiteY1" fmla="*/ 713634 h 1366442"/>
              <a:gd name="connsiteX0" fmla="*/ 0 w 24268603"/>
              <a:gd name="connsiteY0" fmla="*/ 0 h 1677813"/>
              <a:gd name="connsiteX1" fmla="*/ 24268603 w 24268603"/>
              <a:gd name="connsiteY1" fmla="*/ 713634 h 1677813"/>
              <a:gd name="connsiteX0" fmla="*/ 0 w 24090706"/>
              <a:gd name="connsiteY0" fmla="*/ 0 h 1931295"/>
              <a:gd name="connsiteX1" fmla="*/ 24090706 w 24090706"/>
              <a:gd name="connsiteY1" fmla="*/ 1081359 h 1931295"/>
              <a:gd name="connsiteX0" fmla="*/ 0 w 23912809"/>
              <a:gd name="connsiteY0" fmla="*/ 0 h 2220641"/>
              <a:gd name="connsiteX1" fmla="*/ 23912809 w 23912809"/>
              <a:gd name="connsiteY1" fmla="*/ 1468962 h 2220641"/>
              <a:gd name="connsiteX0" fmla="*/ 0 w 23912809"/>
              <a:gd name="connsiteY0" fmla="*/ 0 h 1777744"/>
              <a:gd name="connsiteX1" fmla="*/ 23912809 w 23912809"/>
              <a:gd name="connsiteY1" fmla="*/ 1468962 h 1777744"/>
              <a:gd name="connsiteX0" fmla="*/ 0 w 24179657"/>
              <a:gd name="connsiteY0" fmla="*/ 0 h 1221900"/>
              <a:gd name="connsiteX1" fmla="*/ 24179657 w 24179657"/>
              <a:gd name="connsiteY1" fmla="*/ 663942 h 1221900"/>
              <a:gd name="connsiteX0" fmla="*/ 0 w 24179657"/>
              <a:gd name="connsiteY0" fmla="*/ 0 h 1641077"/>
              <a:gd name="connsiteX1" fmla="*/ 24179657 w 24179657"/>
              <a:gd name="connsiteY1" fmla="*/ 663942 h 1641077"/>
            </a:gdLst>
            <a:ahLst/>
            <a:cxnLst>
              <a:cxn ang="0">
                <a:pos x="connsiteX0" y="connsiteY0"/>
              </a:cxn>
              <a:cxn ang="0">
                <a:pos x="connsiteX1" y="connsiteY1"/>
              </a:cxn>
            </a:cxnLst>
            <a:rect l="l" t="t" r="r" b="b"/>
            <a:pathLst>
              <a:path w="24179657" h="1641077">
                <a:moveTo>
                  <a:pt x="0" y="0"/>
                </a:moveTo>
                <a:cubicBezTo>
                  <a:pt x="9364468" y="1639209"/>
                  <a:pt x="15170988" y="2374012"/>
                  <a:pt x="24179657" y="663942"/>
                </a:cubicBezTo>
              </a:path>
            </a:pathLst>
          </a:custGeom>
          <a:noFill/>
          <a:ln w="38100" cap="flat" cmpd="sng" algn="ctr">
            <a:solidFill>
              <a:schemeClr val="tx1">
                <a:lumMod val="65000"/>
                <a:lumOff val="35000"/>
              </a:schemeClr>
            </a:solidFill>
            <a:prstDash val="solid"/>
            <a:round/>
            <a:headEnd type="none" w="med" len="med"/>
            <a:tailEnd type="none" w="med" len="med"/>
          </a:ln>
          <a:effectLst/>
        </p:spPr>
        <p:txBody>
          <a:bodyPr lIns="0" tIns="0" rIns="0" bIns="0"/>
          <a:lstStyle/>
          <a:p>
            <a:pPr eaLnBrk="0" hangingPunct="0">
              <a:defRPr/>
            </a:pPr>
            <a:endParaRPr kumimoji="0" lang="en-US" altLang="zh-TW" sz="1200" b="1">
              <a:solidFill>
                <a:srgbClr val="000000"/>
              </a:solidFill>
              <a:cs typeface="Arial" pitchFamily="34" charset="0"/>
            </a:endParaRPr>
          </a:p>
        </p:txBody>
      </p:sp>
      <p:sp>
        <p:nvSpPr>
          <p:cNvPr id="71" name="Freeform 70"/>
          <p:cNvSpPr/>
          <p:nvPr/>
        </p:nvSpPr>
        <p:spPr bwMode="auto">
          <a:xfrm flipH="1" flipV="1">
            <a:off x="457200" y="2928938"/>
            <a:ext cx="188913" cy="858837"/>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18 w 15260119"/>
              <a:gd name="connsiteY0" fmla="*/ 0 h 407174"/>
              <a:gd name="connsiteX1" fmla="*/ 15260119 w 15260119"/>
              <a:gd name="connsiteY1" fmla="*/ 271500 h 407174"/>
              <a:gd name="connsiteX0" fmla="*/ 0 w 15260101"/>
              <a:gd name="connsiteY0" fmla="*/ 25008 h 296508"/>
              <a:gd name="connsiteX1" fmla="*/ 15260101 w 15260101"/>
              <a:gd name="connsiteY1" fmla="*/ 296508 h 296508"/>
              <a:gd name="connsiteX0" fmla="*/ 0 w 16388683"/>
              <a:gd name="connsiteY0" fmla="*/ 28463 h 271747"/>
              <a:gd name="connsiteX1" fmla="*/ 16388683 w 16388683"/>
              <a:gd name="connsiteY1" fmla="*/ 271747 h 271747"/>
              <a:gd name="connsiteX0" fmla="*/ 0 w 16529959"/>
              <a:gd name="connsiteY0" fmla="*/ 25287 h 294261"/>
              <a:gd name="connsiteX1" fmla="*/ 16529959 w 16529959"/>
              <a:gd name="connsiteY1" fmla="*/ 294261 h 294261"/>
              <a:gd name="connsiteX0" fmla="*/ 0 w 16529959"/>
              <a:gd name="connsiteY0" fmla="*/ 18125 h 287099"/>
              <a:gd name="connsiteX1" fmla="*/ 16529959 w 16529959"/>
              <a:gd name="connsiteY1" fmla="*/ 287099 h 287099"/>
              <a:gd name="connsiteX0" fmla="*/ 0 w 17059733"/>
              <a:gd name="connsiteY0" fmla="*/ 19932 h 271390"/>
              <a:gd name="connsiteX1" fmla="*/ 17059733 w 17059733"/>
              <a:gd name="connsiteY1" fmla="*/ 271390 h 271390"/>
              <a:gd name="connsiteX0" fmla="*/ 0 w 16847819"/>
              <a:gd name="connsiteY0" fmla="*/ 6786 h 572360"/>
              <a:gd name="connsiteX1" fmla="*/ 16847819 w 16847819"/>
              <a:gd name="connsiteY1" fmla="*/ 572360 h 572360"/>
              <a:gd name="connsiteX0" fmla="*/ 0 w 16847819"/>
              <a:gd name="connsiteY0" fmla="*/ 0 h 565574"/>
              <a:gd name="connsiteX1" fmla="*/ 16847819 w 16847819"/>
              <a:gd name="connsiteY1" fmla="*/ 565574 h 565574"/>
              <a:gd name="connsiteX0" fmla="*/ 0 w 6405134"/>
              <a:gd name="connsiteY0" fmla="*/ 140148 h 140237"/>
              <a:gd name="connsiteX1" fmla="*/ 4768945 w 6405134"/>
              <a:gd name="connsiteY1" fmla="*/ 85663 h 140237"/>
              <a:gd name="connsiteX0" fmla="*/ 518191 w 5287137"/>
              <a:gd name="connsiteY0" fmla="*/ 144990 h 144990"/>
              <a:gd name="connsiteX1" fmla="*/ 5287136 w 5287137"/>
              <a:gd name="connsiteY1" fmla="*/ 90505 h 144990"/>
              <a:gd name="connsiteX0" fmla="*/ 415924 w 7268653"/>
              <a:gd name="connsiteY0" fmla="*/ 173049 h 173049"/>
              <a:gd name="connsiteX1" fmla="*/ 7268653 w 7268653"/>
              <a:gd name="connsiteY1" fmla="*/ 83533 h 173049"/>
              <a:gd name="connsiteX0" fmla="*/ 743339 w 2934047"/>
              <a:gd name="connsiteY0" fmla="*/ 56888 h 128517"/>
              <a:gd name="connsiteX1" fmla="*/ 2934047 w 2934047"/>
              <a:gd name="connsiteY1" fmla="*/ 128517 h 128517"/>
              <a:gd name="connsiteX0" fmla="*/ 0 w 2371800"/>
              <a:gd name="connsiteY0" fmla="*/ 38884 h 110513"/>
              <a:gd name="connsiteX1" fmla="*/ 2190708 w 2371800"/>
              <a:gd name="connsiteY1" fmla="*/ 110513 h 110513"/>
              <a:gd name="connsiteX0" fmla="*/ 250628 w 2441336"/>
              <a:gd name="connsiteY0" fmla="*/ 14149 h 85778"/>
              <a:gd name="connsiteX1" fmla="*/ 2441336 w 2441336"/>
              <a:gd name="connsiteY1" fmla="*/ 85778 h 85778"/>
              <a:gd name="connsiteX0" fmla="*/ 0 w 2190708"/>
              <a:gd name="connsiteY0" fmla="*/ 32745 h 104374"/>
              <a:gd name="connsiteX1" fmla="*/ 2190708 w 2190708"/>
              <a:gd name="connsiteY1" fmla="*/ 104374 h 104374"/>
              <a:gd name="connsiteX0" fmla="*/ 0 w 2190708"/>
              <a:gd name="connsiteY0" fmla="*/ 43150 h 114779"/>
              <a:gd name="connsiteX1" fmla="*/ 2190708 w 2190708"/>
              <a:gd name="connsiteY1" fmla="*/ 114779 h 114779"/>
              <a:gd name="connsiteX0" fmla="*/ 0 w 2190708"/>
              <a:gd name="connsiteY0" fmla="*/ 0 h 71629"/>
              <a:gd name="connsiteX1" fmla="*/ 2190708 w 2190708"/>
              <a:gd name="connsiteY1" fmla="*/ 71629 h 71629"/>
              <a:gd name="connsiteX0" fmla="*/ 0 w 1131159"/>
              <a:gd name="connsiteY0" fmla="*/ 0 h 57616"/>
              <a:gd name="connsiteX1" fmla="*/ 1131159 w 1131159"/>
              <a:gd name="connsiteY1" fmla="*/ 57616 h 57616"/>
              <a:gd name="connsiteX0" fmla="*/ 0 w 1625619"/>
              <a:gd name="connsiteY0" fmla="*/ 0 h 57616"/>
              <a:gd name="connsiteX1" fmla="*/ 1625619 w 1625619"/>
              <a:gd name="connsiteY1" fmla="*/ 57616 h 57616"/>
            </a:gdLst>
            <a:ahLst/>
            <a:cxnLst>
              <a:cxn ang="0">
                <a:pos x="connsiteX0" y="connsiteY0"/>
              </a:cxn>
              <a:cxn ang="0">
                <a:pos x="connsiteX1" y="connsiteY1"/>
              </a:cxn>
            </a:cxnLst>
            <a:rect l="l" t="t" r="r" b="b"/>
            <a:pathLst>
              <a:path w="1625619" h="57616">
                <a:moveTo>
                  <a:pt x="0" y="0"/>
                </a:moveTo>
                <a:cubicBezTo>
                  <a:pt x="305268" y="23377"/>
                  <a:pt x="1472511" y="20369"/>
                  <a:pt x="1625619" y="57616"/>
                </a:cubicBezTo>
              </a:path>
            </a:pathLst>
          </a:custGeom>
          <a:noFill/>
          <a:ln w="38100" cap="flat" cmpd="sng" algn="ctr">
            <a:solidFill>
              <a:schemeClr val="tx1">
                <a:lumMod val="65000"/>
                <a:lumOff val="35000"/>
              </a:schemeClr>
            </a:solidFill>
            <a:prstDash val="solid"/>
            <a:round/>
            <a:headEnd type="none" w="med" len="med"/>
            <a:tailEnd type="none" w="med" len="med"/>
          </a:ln>
          <a:effectLst/>
        </p:spPr>
        <p:txBody>
          <a:bodyPr lIns="0" tIns="0" rIns="0" bIns="0"/>
          <a:lstStyle/>
          <a:p>
            <a:pPr eaLnBrk="0" hangingPunct="0">
              <a:defRPr/>
            </a:pPr>
            <a:endParaRPr kumimoji="0" lang="en-US" altLang="zh-TW" sz="1200" b="1">
              <a:solidFill>
                <a:srgbClr val="000000"/>
              </a:solidFill>
              <a:cs typeface="Arial" pitchFamily="34" charset="0"/>
            </a:endParaRPr>
          </a:p>
        </p:txBody>
      </p:sp>
      <p:sp>
        <p:nvSpPr>
          <p:cNvPr id="74793" name="Freeform 7"/>
          <p:cNvSpPr>
            <a:spLocks/>
          </p:cNvSpPr>
          <p:nvPr/>
        </p:nvSpPr>
        <p:spPr bwMode="auto">
          <a:xfrm>
            <a:off x="2462213" y="2384425"/>
            <a:ext cx="1770062" cy="914400"/>
          </a:xfrm>
          <a:custGeom>
            <a:avLst/>
            <a:gdLst>
              <a:gd name="T0" fmla="*/ 2147483647 w 2184"/>
              <a:gd name="T1" fmla="*/ 2147483647 h 1434"/>
              <a:gd name="T2" fmla="*/ 2147483647 w 2184"/>
              <a:gd name="T3" fmla="*/ 2147483647 h 1434"/>
              <a:gd name="T4" fmla="*/ 2147483647 w 2184"/>
              <a:gd name="T5" fmla="*/ 2147483647 h 1434"/>
              <a:gd name="T6" fmla="*/ 2147483647 w 2184"/>
              <a:gd name="T7" fmla="*/ 2147483647 h 1434"/>
              <a:gd name="T8" fmla="*/ 2147483647 w 2184"/>
              <a:gd name="T9" fmla="*/ 2147483647 h 1434"/>
              <a:gd name="T10" fmla="*/ 2147483647 w 2184"/>
              <a:gd name="T11" fmla="*/ 2147483647 h 1434"/>
              <a:gd name="T12" fmla="*/ 2147483647 w 2184"/>
              <a:gd name="T13" fmla="*/ 2147483647 h 1434"/>
              <a:gd name="T14" fmla="*/ 2147483647 w 2184"/>
              <a:gd name="T15" fmla="*/ 2147483647 h 1434"/>
              <a:gd name="T16" fmla="*/ 2147483647 w 2184"/>
              <a:gd name="T17" fmla="*/ 2147483647 h 1434"/>
              <a:gd name="T18" fmla="*/ 2147483647 w 2184"/>
              <a:gd name="T19" fmla="*/ 2147483647 h 1434"/>
              <a:gd name="T20" fmla="*/ 2147483647 w 2184"/>
              <a:gd name="T21" fmla="*/ 2147483647 h 1434"/>
              <a:gd name="T22" fmla="*/ 2147483647 w 2184"/>
              <a:gd name="T23" fmla="*/ 2147483647 h 1434"/>
              <a:gd name="T24" fmla="*/ 2147483647 w 2184"/>
              <a:gd name="T25" fmla="*/ 2147483647 h 1434"/>
              <a:gd name="T26" fmla="*/ 2147483647 w 2184"/>
              <a:gd name="T27" fmla="*/ 2147483647 h 1434"/>
              <a:gd name="T28" fmla="*/ 2147483647 w 2184"/>
              <a:gd name="T29" fmla="*/ 2147483647 h 1434"/>
              <a:gd name="T30" fmla="*/ 2147483647 w 2184"/>
              <a:gd name="T31" fmla="*/ 2147483647 h 1434"/>
              <a:gd name="T32" fmla="*/ 2147483647 w 2184"/>
              <a:gd name="T33" fmla="*/ 2147483647 h 1434"/>
              <a:gd name="T34" fmla="*/ 2147483647 w 2184"/>
              <a:gd name="T35" fmla="*/ 2147483647 h 1434"/>
              <a:gd name="T36" fmla="*/ 2147483647 w 2184"/>
              <a:gd name="T37" fmla="*/ 2147483647 h 1434"/>
              <a:gd name="T38" fmla="*/ 2147483647 w 2184"/>
              <a:gd name="T39" fmla="*/ 2147483647 h 1434"/>
              <a:gd name="T40" fmla="*/ 2147483647 w 2184"/>
              <a:gd name="T41" fmla="*/ 2147483647 h 1434"/>
              <a:gd name="T42" fmla="*/ 2147483647 w 2184"/>
              <a:gd name="T43" fmla="*/ 2147483647 h 1434"/>
              <a:gd name="T44" fmla="*/ 2147483647 w 2184"/>
              <a:gd name="T45" fmla="*/ 2147483647 h 1434"/>
              <a:gd name="T46" fmla="*/ 2147483647 w 2184"/>
              <a:gd name="T47" fmla="*/ 2147483647 h 1434"/>
              <a:gd name="T48" fmla="*/ 2147483647 w 2184"/>
              <a:gd name="T49" fmla="*/ 2147483647 h 1434"/>
              <a:gd name="T50" fmla="*/ 2147483647 w 2184"/>
              <a:gd name="T51" fmla="*/ 2147483647 h 1434"/>
              <a:gd name="T52" fmla="*/ 2147483647 w 2184"/>
              <a:gd name="T53" fmla="*/ 2147483647 h 1434"/>
              <a:gd name="T54" fmla="*/ 2147483647 w 2184"/>
              <a:gd name="T55" fmla="*/ 2147483647 h 1434"/>
              <a:gd name="T56" fmla="*/ 2147483647 w 2184"/>
              <a:gd name="T57" fmla="*/ 2147483647 h 1434"/>
              <a:gd name="T58" fmla="*/ 2147483647 w 2184"/>
              <a:gd name="T59" fmla="*/ 2147483647 h 1434"/>
              <a:gd name="T60" fmla="*/ 2147483647 w 2184"/>
              <a:gd name="T61" fmla="*/ 2147483647 h 1434"/>
              <a:gd name="T62" fmla="*/ 2147483647 w 2184"/>
              <a:gd name="T63" fmla="*/ 2147483647 h 1434"/>
              <a:gd name="T64" fmla="*/ 2147483647 w 2184"/>
              <a:gd name="T65" fmla="*/ 2147483647 h 1434"/>
              <a:gd name="T66" fmla="*/ 2147483647 w 2184"/>
              <a:gd name="T67" fmla="*/ 2147483647 h 1434"/>
              <a:gd name="T68" fmla="*/ 2147483647 w 2184"/>
              <a:gd name="T69" fmla="*/ 2147483647 h 1434"/>
              <a:gd name="T70" fmla="*/ 2147483647 w 2184"/>
              <a:gd name="T71" fmla="*/ 2147483647 h 1434"/>
              <a:gd name="T72" fmla="*/ 2147483647 w 2184"/>
              <a:gd name="T73" fmla="*/ 2147483647 h 1434"/>
              <a:gd name="T74" fmla="*/ 2147483647 w 2184"/>
              <a:gd name="T75" fmla="*/ 2147483647 h 1434"/>
              <a:gd name="T76" fmla="*/ 2147483647 w 2184"/>
              <a:gd name="T77" fmla="*/ 2147483647 h 1434"/>
              <a:gd name="T78" fmla="*/ 2147483647 w 2184"/>
              <a:gd name="T79" fmla="*/ 2147483647 h 1434"/>
              <a:gd name="T80" fmla="*/ 2147483647 w 2184"/>
              <a:gd name="T81" fmla="*/ 2147483647 h 1434"/>
              <a:gd name="T82" fmla="*/ 2147483647 w 2184"/>
              <a:gd name="T83" fmla="*/ 2147483647 h 1434"/>
              <a:gd name="T84" fmla="*/ 2147483647 w 2184"/>
              <a:gd name="T85" fmla="*/ 2147483647 h 1434"/>
              <a:gd name="T86" fmla="*/ 2147483647 w 2184"/>
              <a:gd name="T87" fmla="*/ 2147483647 h 1434"/>
              <a:gd name="T88" fmla="*/ 2147483647 w 2184"/>
              <a:gd name="T89" fmla="*/ 2147483647 h 1434"/>
              <a:gd name="T90" fmla="*/ 2147483647 w 2184"/>
              <a:gd name="T91" fmla="*/ 2147483647 h 1434"/>
              <a:gd name="T92" fmla="*/ 2147483647 w 2184"/>
              <a:gd name="T93" fmla="*/ 2147483647 h 1434"/>
              <a:gd name="T94" fmla="*/ 2147483647 w 2184"/>
              <a:gd name="T95" fmla="*/ 2147483647 h 1434"/>
              <a:gd name="T96" fmla="*/ 2147483647 w 2184"/>
              <a:gd name="T97" fmla="*/ 2147483647 h 1434"/>
              <a:gd name="T98" fmla="*/ 2147483647 w 2184"/>
              <a:gd name="T99" fmla="*/ 2147483647 h 1434"/>
              <a:gd name="T100" fmla="*/ 2147483647 w 2184"/>
              <a:gd name="T101" fmla="*/ 2147483647 h 1434"/>
              <a:gd name="T102" fmla="*/ 2147483647 w 2184"/>
              <a:gd name="T103" fmla="*/ 2147483647 h 1434"/>
              <a:gd name="T104" fmla="*/ 2147483647 w 2184"/>
              <a:gd name="T105" fmla="*/ 2147483647 h 1434"/>
              <a:gd name="T106" fmla="*/ 2147483647 w 2184"/>
              <a:gd name="T107" fmla="*/ 2147483647 h 1434"/>
              <a:gd name="T108" fmla="*/ 2147483647 w 2184"/>
              <a:gd name="T109" fmla="*/ 2147483647 h 1434"/>
              <a:gd name="T110" fmla="*/ 2147483647 w 2184"/>
              <a:gd name="T111" fmla="*/ 2147483647 h 1434"/>
              <a:gd name="T112" fmla="*/ 2147483647 w 2184"/>
              <a:gd name="T113" fmla="*/ 2147483647 h 1434"/>
              <a:gd name="T114" fmla="*/ 2147483647 w 2184"/>
              <a:gd name="T115" fmla="*/ 2147483647 h 1434"/>
              <a:gd name="T116" fmla="*/ 2147483647 w 2184"/>
              <a:gd name="T117" fmla="*/ 2147483647 h 143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184"/>
              <a:gd name="T178" fmla="*/ 0 h 1434"/>
              <a:gd name="T179" fmla="*/ 2184 w 2184"/>
              <a:gd name="T180" fmla="*/ 1434 h 1434"/>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184" h="1434">
                <a:moveTo>
                  <a:pt x="48" y="719"/>
                </a:moveTo>
                <a:lnTo>
                  <a:pt x="33" y="708"/>
                </a:lnTo>
                <a:lnTo>
                  <a:pt x="21" y="696"/>
                </a:lnTo>
                <a:lnTo>
                  <a:pt x="13" y="680"/>
                </a:lnTo>
                <a:lnTo>
                  <a:pt x="6" y="664"/>
                </a:lnTo>
                <a:lnTo>
                  <a:pt x="5" y="648"/>
                </a:lnTo>
                <a:lnTo>
                  <a:pt x="5" y="630"/>
                </a:lnTo>
                <a:lnTo>
                  <a:pt x="10" y="613"/>
                </a:lnTo>
                <a:lnTo>
                  <a:pt x="18" y="597"/>
                </a:lnTo>
                <a:lnTo>
                  <a:pt x="29" y="583"/>
                </a:lnTo>
                <a:lnTo>
                  <a:pt x="43" y="570"/>
                </a:lnTo>
                <a:lnTo>
                  <a:pt x="61" y="562"/>
                </a:lnTo>
                <a:lnTo>
                  <a:pt x="78" y="555"/>
                </a:lnTo>
                <a:lnTo>
                  <a:pt x="68" y="535"/>
                </a:lnTo>
                <a:lnTo>
                  <a:pt x="62" y="511"/>
                </a:lnTo>
                <a:lnTo>
                  <a:pt x="61" y="489"/>
                </a:lnTo>
                <a:lnTo>
                  <a:pt x="64" y="465"/>
                </a:lnTo>
                <a:lnTo>
                  <a:pt x="72" y="444"/>
                </a:lnTo>
                <a:lnTo>
                  <a:pt x="84" y="423"/>
                </a:lnTo>
                <a:lnTo>
                  <a:pt x="100" y="406"/>
                </a:lnTo>
                <a:lnTo>
                  <a:pt x="119" y="390"/>
                </a:lnTo>
                <a:lnTo>
                  <a:pt x="137" y="382"/>
                </a:lnTo>
                <a:lnTo>
                  <a:pt x="156" y="376"/>
                </a:lnTo>
                <a:lnTo>
                  <a:pt x="175" y="374"/>
                </a:lnTo>
                <a:lnTo>
                  <a:pt x="196" y="374"/>
                </a:lnTo>
                <a:lnTo>
                  <a:pt x="191" y="345"/>
                </a:lnTo>
                <a:lnTo>
                  <a:pt x="193" y="318"/>
                </a:lnTo>
                <a:lnTo>
                  <a:pt x="201" y="293"/>
                </a:lnTo>
                <a:lnTo>
                  <a:pt x="212" y="269"/>
                </a:lnTo>
                <a:lnTo>
                  <a:pt x="229" y="248"/>
                </a:lnTo>
                <a:lnTo>
                  <a:pt x="248" y="231"/>
                </a:lnTo>
                <a:lnTo>
                  <a:pt x="272" y="216"/>
                </a:lnTo>
                <a:lnTo>
                  <a:pt x="299" y="207"/>
                </a:lnTo>
                <a:lnTo>
                  <a:pt x="325" y="204"/>
                </a:lnTo>
                <a:lnTo>
                  <a:pt x="348" y="204"/>
                </a:lnTo>
                <a:lnTo>
                  <a:pt x="372" y="209"/>
                </a:lnTo>
                <a:lnTo>
                  <a:pt x="395" y="216"/>
                </a:lnTo>
                <a:lnTo>
                  <a:pt x="388" y="199"/>
                </a:lnTo>
                <a:lnTo>
                  <a:pt x="387" y="180"/>
                </a:lnTo>
                <a:lnTo>
                  <a:pt x="388" y="162"/>
                </a:lnTo>
                <a:lnTo>
                  <a:pt x="393" y="145"/>
                </a:lnTo>
                <a:lnTo>
                  <a:pt x="401" y="129"/>
                </a:lnTo>
                <a:lnTo>
                  <a:pt x="414" y="115"/>
                </a:lnTo>
                <a:lnTo>
                  <a:pt x="428" y="102"/>
                </a:lnTo>
                <a:lnTo>
                  <a:pt x="444" y="92"/>
                </a:lnTo>
                <a:lnTo>
                  <a:pt x="461" y="88"/>
                </a:lnTo>
                <a:lnTo>
                  <a:pt x="481" y="84"/>
                </a:lnTo>
                <a:lnTo>
                  <a:pt x="498" y="86"/>
                </a:lnTo>
                <a:lnTo>
                  <a:pt x="516" y="91"/>
                </a:lnTo>
                <a:lnTo>
                  <a:pt x="531" y="97"/>
                </a:lnTo>
                <a:lnTo>
                  <a:pt x="546" y="108"/>
                </a:lnTo>
                <a:lnTo>
                  <a:pt x="558" y="121"/>
                </a:lnTo>
                <a:lnTo>
                  <a:pt x="570" y="137"/>
                </a:lnTo>
                <a:lnTo>
                  <a:pt x="574" y="116"/>
                </a:lnTo>
                <a:lnTo>
                  <a:pt x="582" y="97"/>
                </a:lnTo>
                <a:lnTo>
                  <a:pt x="593" y="81"/>
                </a:lnTo>
                <a:lnTo>
                  <a:pt x="609" y="67"/>
                </a:lnTo>
                <a:lnTo>
                  <a:pt x="625" y="56"/>
                </a:lnTo>
                <a:lnTo>
                  <a:pt x="644" y="49"/>
                </a:lnTo>
                <a:lnTo>
                  <a:pt x="665" y="46"/>
                </a:lnTo>
                <a:lnTo>
                  <a:pt x="687" y="46"/>
                </a:lnTo>
                <a:lnTo>
                  <a:pt x="706" y="51"/>
                </a:lnTo>
                <a:lnTo>
                  <a:pt x="724" y="57"/>
                </a:lnTo>
                <a:lnTo>
                  <a:pt x="741" y="68"/>
                </a:lnTo>
                <a:lnTo>
                  <a:pt x="756" y="83"/>
                </a:lnTo>
                <a:lnTo>
                  <a:pt x="768" y="67"/>
                </a:lnTo>
                <a:lnTo>
                  <a:pt x="784" y="53"/>
                </a:lnTo>
                <a:lnTo>
                  <a:pt x="800" y="41"/>
                </a:lnTo>
                <a:lnTo>
                  <a:pt x="818" y="30"/>
                </a:lnTo>
                <a:lnTo>
                  <a:pt x="835" y="22"/>
                </a:lnTo>
                <a:lnTo>
                  <a:pt x="854" y="16"/>
                </a:lnTo>
                <a:lnTo>
                  <a:pt x="873" y="10"/>
                </a:lnTo>
                <a:lnTo>
                  <a:pt x="894" y="6"/>
                </a:lnTo>
                <a:lnTo>
                  <a:pt x="913" y="6"/>
                </a:lnTo>
                <a:lnTo>
                  <a:pt x="932" y="6"/>
                </a:lnTo>
                <a:lnTo>
                  <a:pt x="953" y="8"/>
                </a:lnTo>
                <a:lnTo>
                  <a:pt x="972" y="13"/>
                </a:lnTo>
                <a:lnTo>
                  <a:pt x="991" y="19"/>
                </a:lnTo>
                <a:lnTo>
                  <a:pt x="1010" y="27"/>
                </a:lnTo>
                <a:lnTo>
                  <a:pt x="1028" y="37"/>
                </a:lnTo>
                <a:lnTo>
                  <a:pt x="1045" y="48"/>
                </a:lnTo>
                <a:lnTo>
                  <a:pt x="1050" y="37"/>
                </a:lnTo>
                <a:lnTo>
                  <a:pt x="1056" y="26"/>
                </a:lnTo>
                <a:lnTo>
                  <a:pt x="1064" y="18"/>
                </a:lnTo>
                <a:lnTo>
                  <a:pt x="1074" y="10"/>
                </a:lnTo>
                <a:lnTo>
                  <a:pt x="1085" y="5"/>
                </a:lnTo>
                <a:lnTo>
                  <a:pt x="1096" y="2"/>
                </a:lnTo>
                <a:lnTo>
                  <a:pt x="1109" y="2"/>
                </a:lnTo>
                <a:lnTo>
                  <a:pt x="1122" y="3"/>
                </a:lnTo>
                <a:lnTo>
                  <a:pt x="1138" y="10"/>
                </a:lnTo>
                <a:lnTo>
                  <a:pt x="1152" y="19"/>
                </a:lnTo>
                <a:lnTo>
                  <a:pt x="1161" y="33"/>
                </a:lnTo>
                <a:lnTo>
                  <a:pt x="1168" y="49"/>
                </a:lnTo>
                <a:lnTo>
                  <a:pt x="1169" y="38"/>
                </a:lnTo>
                <a:lnTo>
                  <a:pt x="1174" y="29"/>
                </a:lnTo>
                <a:lnTo>
                  <a:pt x="1182" y="19"/>
                </a:lnTo>
                <a:lnTo>
                  <a:pt x="1190" y="11"/>
                </a:lnTo>
                <a:lnTo>
                  <a:pt x="1200" y="6"/>
                </a:lnTo>
                <a:lnTo>
                  <a:pt x="1212" y="2"/>
                </a:lnTo>
                <a:lnTo>
                  <a:pt x="1225" y="0"/>
                </a:lnTo>
                <a:lnTo>
                  <a:pt x="1238" y="2"/>
                </a:lnTo>
                <a:lnTo>
                  <a:pt x="1257" y="6"/>
                </a:lnTo>
                <a:lnTo>
                  <a:pt x="1274" y="18"/>
                </a:lnTo>
                <a:lnTo>
                  <a:pt x="1289" y="30"/>
                </a:lnTo>
                <a:lnTo>
                  <a:pt x="1298" y="48"/>
                </a:lnTo>
                <a:lnTo>
                  <a:pt x="1306" y="43"/>
                </a:lnTo>
                <a:lnTo>
                  <a:pt x="1317" y="38"/>
                </a:lnTo>
                <a:lnTo>
                  <a:pt x="1340" y="37"/>
                </a:lnTo>
                <a:lnTo>
                  <a:pt x="1365" y="40"/>
                </a:lnTo>
                <a:lnTo>
                  <a:pt x="1386" y="49"/>
                </a:lnTo>
                <a:lnTo>
                  <a:pt x="1395" y="56"/>
                </a:lnTo>
                <a:lnTo>
                  <a:pt x="1403" y="65"/>
                </a:lnTo>
                <a:lnTo>
                  <a:pt x="1408" y="73"/>
                </a:lnTo>
                <a:lnTo>
                  <a:pt x="1410" y="83"/>
                </a:lnTo>
                <a:lnTo>
                  <a:pt x="1419" y="68"/>
                </a:lnTo>
                <a:lnTo>
                  <a:pt x="1433" y="59"/>
                </a:lnTo>
                <a:lnTo>
                  <a:pt x="1449" y="49"/>
                </a:lnTo>
                <a:lnTo>
                  <a:pt x="1468" y="45"/>
                </a:lnTo>
                <a:lnTo>
                  <a:pt x="1489" y="41"/>
                </a:lnTo>
                <a:lnTo>
                  <a:pt x="1511" y="41"/>
                </a:lnTo>
                <a:lnTo>
                  <a:pt x="1535" y="45"/>
                </a:lnTo>
                <a:lnTo>
                  <a:pt x="1558" y="51"/>
                </a:lnTo>
                <a:lnTo>
                  <a:pt x="1575" y="59"/>
                </a:lnTo>
                <a:lnTo>
                  <a:pt x="1591" y="67"/>
                </a:lnTo>
                <a:lnTo>
                  <a:pt x="1605" y="76"/>
                </a:lnTo>
                <a:lnTo>
                  <a:pt x="1616" y="88"/>
                </a:lnTo>
                <a:lnTo>
                  <a:pt x="1626" y="99"/>
                </a:lnTo>
                <a:lnTo>
                  <a:pt x="1632" y="111"/>
                </a:lnTo>
                <a:lnTo>
                  <a:pt x="1636" y="124"/>
                </a:lnTo>
                <a:lnTo>
                  <a:pt x="1636" y="137"/>
                </a:lnTo>
                <a:lnTo>
                  <a:pt x="1648" y="127"/>
                </a:lnTo>
                <a:lnTo>
                  <a:pt x="1659" y="121"/>
                </a:lnTo>
                <a:lnTo>
                  <a:pt x="1672" y="116"/>
                </a:lnTo>
                <a:lnTo>
                  <a:pt x="1685" y="115"/>
                </a:lnTo>
                <a:lnTo>
                  <a:pt x="1696" y="113"/>
                </a:lnTo>
                <a:lnTo>
                  <a:pt x="1707" y="115"/>
                </a:lnTo>
                <a:lnTo>
                  <a:pt x="1717" y="118"/>
                </a:lnTo>
                <a:lnTo>
                  <a:pt x="1725" y="124"/>
                </a:lnTo>
                <a:lnTo>
                  <a:pt x="1729" y="131"/>
                </a:lnTo>
                <a:lnTo>
                  <a:pt x="1733" y="137"/>
                </a:lnTo>
                <a:lnTo>
                  <a:pt x="1734" y="145"/>
                </a:lnTo>
                <a:lnTo>
                  <a:pt x="1734" y="153"/>
                </a:lnTo>
                <a:lnTo>
                  <a:pt x="1733" y="162"/>
                </a:lnTo>
                <a:lnTo>
                  <a:pt x="1729" y="170"/>
                </a:lnTo>
                <a:lnTo>
                  <a:pt x="1723" y="180"/>
                </a:lnTo>
                <a:lnTo>
                  <a:pt x="1717" y="189"/>
                </a:lnTo>
                <a:lnTo>
                  <a:pt x="1737" y="175"/>
                </a:lnTo>
                <a:lnTo>
                  <a:pt x="1758" y="166"/>
                </a:lnTo>
                <a:lnTo>
                  <a:pt x="1782" y="161"/>
                </a:lnTo>
                <a:lnTo>
                  <a:pt x="1804" y="161"/>
                </a:lnTo>
                <a:lnTo>
                  <a:pt x="1826" y="164"/>
                </a:lnTo>
                <a:lnTo>
                  <a:pt x="1849" y="172"/>
                </a:lnTo>
                <a:lnTo>
                  <a:pt x="1869" y="185"/>
                </a:lnTo>
                <a:lnTo>
                  <a:pt x="1887" y="201"/>
                </a:lnTo>
                <a:lnTo>
                  <a:pt x="1896" y="213"/>
                </a:lnTo>
                <a:lnTo>
                  <a:pt x="1904" y="226"/>
                </a:lnTo>
                <a:lnTo>
                  <a:pt x="1911" y="240"/>
                </a:lnTo>
                <a:lnTo>
                  <a:pt x="1914" y="255"/>
                </a:lnTo>
                <a:lnTo>
                  <a:pt x="1916" y="271"/>
                </a:lnTo>
                <a:lnTo>
                  <a:pt x="1916" y="287"/>
                </a:lnTo>
                <a:lnTo>
                  <a:pt x="1914" y="301"/>
                </a:lnTo>
                <a:lnTo>
                  <a:pt x="1909" y="317"/>
                </a:lnTo>
                <a:lnTo>
                  <a:pt x="1931" y="326"/>
                </a:lnTo>
                <a:lnTo>
                  <a:pt x="1949" y="337"/>
                </a:lnTo>
                <a:lnTo>
                  <a:pt x="1965" y="350"/>
                </a:lnTo>
                <a:lnTo>
                  <a:pt x="1978" y="364"/>
                </a:lnTo>
                <a:lnTo>
                  <a:pt x="1986" y="379"/>
                </a:lnTo>
                <a:lnTo>
                  <a:pt x="1990" y="395"/>
                </a:lnTo>
                <a:lnTo>
                  <a:pt x="1990" y="411"/>
                </a:lnTo>
                <a:lnTo>
                  <a:pt x="1987" y="425"/>
                </a:lnTo>
                <a:lnTo>
                  <a:pt x="2021" y="428"/>
                </a:lnTo>
                <a:lnTo>
                  <a:pt x="2052" y="435"/>
                </a:lnTo>
                <a:lnTo>
                  <a:pt x="2079" y="446"/>
                </a:lnTo>
                <a:lnTo>
                  <a:pt x="2103" y="460"/>
                </a:lnTo>
                <a:lnTo>
                  <a:pt x="2122" y="476"/>
                </a:lnTo>
                <a:lnTo>
                  <a:pt x="2137" y="495"/>
                </a:lnTo>
                <a:lnTo>
                  <a:pt x="2141" y="505"/>
                </a:lnTo>
                <a:lnTo>
                  <a:pt x="2145" y="516"/>
                </a:lnTo>
                <a:lnTo>
                  <a:pt x="2146" y="527"/>
                </a:lnTo>
                <a:lnTo>
                  <a:pt x="2146" y="538"/>
                </a:lnTo>
                <a:lnTo>
                  <a:pt x="2141" y="557"/>
                </a:lnTo>
                <a:lnTo>
                  <a:pt x="2133" y="575"/>
                </a:lnTo>
                <a:lnTo>
                  <a:pt x="2119" y="592"/>
                </a:lnTo>
                <a:lnTo>
                  <a:pt x="2102" y="606"/>
                </a:lnTo>
                <a:lnTo>
                  <a:pt x="2119" y="613"/>
                </a:lnTo>
                <a:lnTo>
                  <a:pt x="2133" y="621"/>
                </a:lnTo>
                <a:lnTo>
                  <a:pt x="2146" y="632"/>
                </a:lnTo>
                <a:lnTo>
                  <a:pt x="2154" y="641"/>
                </a:lnTo>
                <a:lnTo>
                  <a:pt x="2159" y="654"/>
                </a:lnTo>
                <a:lnTo>
                  <a:pt x="2161" y="665"/>
                </a:lnTo>
                <a:lnTo>
                  <a:pt x="2159" y="678"/>
                </a:lnTo>
                <a:lnTo>
                  <a:pt x="2153" y="691"/>
                </a:lnTo>
                <a:lnTo>
                  <a:pt x="2146" y="699"/>
                </a:lnTo>
                <a:lnTo>
                  <a:pt x="2138" y="707"/>
                </a:lnTo>
                <a:lnTo>
                  <a:pt x="2127" y="713"/>
                </a:lnTo>
                <a:lnTo>
                  <a:pt x="2116" y="719"/>
                </a:lnTo>
                <a:lnTo>
                  <a:pt x="2126" y="716"/>
                </a:lnTo>
                <a:lnTo>
                  <a:pt x="2135" y="715"/>
                </a:lnTo>
                <a:lnTo>
                  <a:pt x="2145" y="716"/>
                </a:lnTo>
                <a:lnTo>
                  <a:pt x="2154" y="718"/>
                </a:lnTo>
                <a:lnTo>
                  <a:pt x="2162" y="723"/>
                </a:lnTo>
                <a:lnTo>
                  <a:pt x="2170" y="727"/>
                </a:lnTo>
                <a:lnTo>
                  <a:pt x="2176" y="735"/>
                </a:lnTo>
                <a:lnTo>
                  <a:pt x="2181" y="743"/>
                </a:lnTo>
                <a:lnTo>
                  <a:pt x="2184" y="753"/>
                </a:lnTo>
                <a:lnTo>
                  <a:pt x="2184" y="762"/>
                </a:lnTo>
                <a:lnTo>
                  <a:pt x="2184" y="770"/>
                </a:lnTo>
                <a:lnTo>
                  <a:pt x="2181" y="780"/>
                </a:lnTo>
                <a:lnTo>
                  <a:pt x="2178" y="788"/>
                </a:lnTo>
                <a:lnTo>
                  <a:pt x="2172" y="796"/>
                </a:lnTo>
                <a:lnTo>
                  <a:pt x="2165" y="802"/>
                </a:lnTo>
                <a:lnTo>
                  <a:pt x="2156" y="807"/>
                </a:lnTo>
                <a:lnTo>
                  <a:pt x="2145" y="810"/>
                </a:lnTo>
                <a:lnTo>
                  <a:pt x="2132" y="810"/>
                </a:lnTo>
                <a:lnTo>
                  <a:pt x="2119" y="807"/>
                </a:lnTo>
                <a:lnTo>
                  <a:pt x="2108" y="802"/>
                </a:lnTo>
                <a:lnTo>
                  <a:pt x="2121" y="820"/>
                </a:lnTo>
                <a:lnTo>
                  <a:pt x="2129" y="837"/>
                </a:lnTo>
                <a:lnTo>
                  <a:pt x="2133" y="856"/>
                </a:lnTo>
                <a:lnTo>
                  <a:pt x="2135" y="877"/>
                </a:lnTo>
                <a:lnTo>
                  <a:pt x="2132" y="896"/>
                </a:lnTo>
                <a:lnTo>
                  <a:pt x="2124" y="915"/>
                </a:lnTo>
                <a:lnTo>
                  <a:pt x="2114" y="933"/>
                </a:lnTo>
                <a:lnTo>
                  <a:pt x="2098" y="947"/>
                </a:lnTo>
                <a:lnTo>
                  <a:pt x="2086" y="957"/>
                </a:lnTo>
                <a:lnTo>
                  <a:pt x="2071" y="964"/>
                </a:lnTo>
                <a:lnTo>
                  <a:pt x="2056" y="971"/>
                </a:lnTo>
                <a:lnTo>
                  <a:pt x="2040" y="972"/>
                </a:lnTo>
                <a:lnTo>
                  <a:pt x="2052" y="977"/>
                </a:lnTo>
                <a:lnTo>
                  <a:pt x="2063" y="984"/>
                </a:lnTo>
                <a:lnTo>
                  <a:pt x="2071" y="992"/>
                </a:lnTo>
                <a:lnTo>
                  <a:pt x="2079" y="999"/>
                </a:lnTo>
                <a:lnTo>
                  <a:pt x="2084" y="1009"/>
                </a:lnTo>
                <a:lnTo>
                  <a:pt x="2086" y="1020"/>
                </a:lnTo>
                <a:lnTo>
                  <a:pt x="2086" y="1031"/>
                </a:lnTo>
                <a:lnTo>
                  <a:pt x="2083" y="1041"/>
                </a:lnTo>
                <a:lnTo>
                  <a:pt x="2076" y="1050"/>
                </a:lnTo>
                <a:lnTo>
                  <a:pt x="2068" y="1060"/>
                </a:lnTo>
                <a:lnTo>
                  <a:pt x="2057" y="1066"/>
                </a:lnTo>
                <a:lnTo>
                  <a:pt x="2046" y="1073"/>
                </a:lnTo>
                <a:lnTo>
                  <a:pt x="2033" y="1076"/>
                </a:lnTo>
                <a:lnTo>
                  <a:pt x="2021" y="1077"/>
                </a:lnTo>
                <a:lnTo>
                  <a:pt x="2008" y="1077"/>
                </a:lnTo>
                <a:lnTo>
                  <a:pt x="1993" y="1076"/>
                </a:lnTo>
                <a:lnTo>
                  <a:pt x="1981" y="1071"/>
                </a:lnTo>
                <a:lnTo>
                  <a:pt x="1970" y="1065"/>
                </a:lnTo>
                <a:lnTo>
                  <a:pt x="1973" y="1092"/>
                </a:lnTo>
                <a:lnTo>
                  <a:pt x="1971" y="1119"/>
                </a:lnTo>
                <a:lnTo>
                  <a:pt x="1963" y="1144"/>
                </a:lnTo>
                <a:lnTo>
                  <a:pt x="1952" y="1168"/>
                </a:lnTo>
                <a:lnTo>
                  <a:pt x="1936" y="1190"/>
                </a:lnTo>
                <a:lnTo>
                  <a:pt x="1916" y="1208"/>
                </a:lnTo>
                <a:lnTo>
                  <a:pt x="1892" y="1222"/>
                </a:lnTo>
                <a:lnTo>
                  <a:pt x="1865" y="1230"/>
                </a:lnTo>
                <a:lnTo>
                  <a:pt x="1841" y="1235"/>
                </a:lnTo>
                <a:lnTo>
                  <a:pt x="1815" y="1233"/>
                </a:lnTo>
                <a:lnTo>
                  <a:pt x="1791" y="1229"/>
                </a:lnTo>
                <a:lnTo>
                  <a:pt x="1769" y="1221"/>
                </a:lnTo>
                <a:lnTo>
                  <a:pt x="1776" y="1235"/>
                </a:lnTo>
                <a:lnTo>
                  <a:pt x="1777" y="1248"/>
                </a:lnTo>
                <a:lnTo>
                  <a:pt x="1774" y="1262"/>
                </a:lnTo>
                <a:lnTo>
                  <a:pt x="1768" y="1275"/>
                </a:lnTo>
                <a:lnTo>
                  <a:pt x="1758" y="1288"/>
                </a:lnTo>
                <a:lnTo>
                  <a:pt x="1744" y="1297"/>
                </a:lnTo>
                <a:lnTo>
                  <a:pt x="1726" y="1307"/>
                </a:lnTo>
                <a:lnTo>
                  <a:pt x="1707" y="1313"/>
                </a:lnTo>
                <a:lnTo>
                  <a:pt x="1678" y="1318"/>
                </a:lnTo>
                <a:lnTo>
                  <a:pt x="1648" y="1318"/>
                </a:lnTo>
                <a:lnTo>
                  <a:pt x="1621" y="1311"/>
                </a:lnTo>
                <a:lnTo>
                  <a:pt x="1596" y="1302"/>
                </a:lnTo>
                <a:lnTo>
                  <a:pt x="1597" y="1319"/>
                </a:lnTo>
                <a:lnTo>
                  <a:pt x="1594" y="1335"/>
                </a:lnTo>
                <a:lnTo>
                  <a:pt x="1589" y="1351"/>
                </a:lnTo>
                <a:lnTo>
                  <a:pt x="1581" y="1366"/>
                </a:lnTo>
                <a:lnTo>
                  <a:pt x="1570" y="1378"/>
                </a:lnTo>
                <a:lnTo>
                  <a:pt x="1558" y="1389"/>
                </a:lnTo>
                <a:lnTo>
                  <a:pt x="1542" y="1397"/>
                </a:lnTo>
                <a:lnTo>
                  <a:pt x="1526" y="1402"/>
                </a:lnTo>
                <a:lnTo>
                  <a:pt x="1510" y="1404"/>
                </a:lnTo>
                <a:lnTo>
                  <a:pt x="1494" y="1402"/>
                </a:lnTo>
                <a:lnTo>
                  <a:pt x="1480" y="1399"/>
                </a:lnTo>
                <a:lnTo>
                  <a:pt x="1465" y="1393"/>
                </a:lnTo>
                <a:lnTo>
                  <a:pt x="1454" y="1385"/>
                </a:lnTo>
                <a:lnTo>
                  <a:pt x="1443" y="1373"/>
                </a:lnTo>
                <a:lnTo>
                  <a:pt x="1433" y="1362"/>
                </a:lnTo>
                <a:lnTo>
                  <a:pt x="1427" y="1348"/>
                </a:lnTo>
                <a:lnTo>
                  <a:pt x="1430" y="1362"/>
                </a:lnTo>
                <a:lnTo>
                  <a:pt x="1430" y="1375"/>
                </a:lnTo>
                <a:lnTo>
                  <a:pt x="1426" y="1388"/>
                </a:lnTo>
                <a:lnTo>
                  <a:pt x="1419" y="1401"/>
                </a:lnTo>
                <a:lnTo>
                  <a:pt x="1410" y="1410"/>
                </a:lnTo>
                <a:lnTo>
                  <a:pt x="1397" y="1420"/>
                </a:lnTo>
                <a:lnTo>
                  <a:pt x="1381" y="1426"/>
                </a:lnTo>
                <a:lnTo>
                  <a:pt x="1363" y="1431"/>
                </a:lnTo>
                <a:lnTo>
                  <a:pt x="1346" y="1432"/>
                </a:lnTo>
                <a:lnTo>
                  <a:pt x="1328" y="1431"/>
                </a:lnTo>
                <a:lnTo>
                  <a:pt x="1313" y="1428"/>
                </a:lnTo>
                <a:lnTo>
                  <a:pt x="1297" y="1421"/>
                </a:lnTo>
                <a:lnTo>
                  <a:pt x="1282" y="1415"/>
                </a:lnTo>
                <a:lnTo>
                  <a:pt x="1270" y="1405"/>
                </a:lnTo>
                <a:lnTo>
                  <a:pt x="1260" y="1394"/>
                </a:lnTo>
                <a:lnTo>
                  <a:pt x="1252" y="1381"/>
                </a:lnTo>
                <a:lnTo>
                  <a:pt x="1249" y="1393"/>
                </a:lnTo>
                <a:lnTo>
                  <a:pt x="1243" y="1402"/>
                </a:lnTo>
                <a:lnTo>
                  <a:pt x="1233" y="1412"/>
                </a:lnTo>
                <a:lnTo>
                  <a:pt x="1222" y="1418"/>
                </a:lnTo>
                <a:lnTo>
                  <a:pt x="1208" y="1424"/>
                </a:lnTo>
                <a:lnTo>
                  <a:pt x="1192" y="1429"/>
                </a:lnTo>
                <a:lnTo>
                  <a:pt x="1176" y="1431"/>
                </a:lnTo>
                <a:lnTo>
                  <a:pt x="1158" y="1432"/>
                </a:lnTo>
                <a:lnTo>
                  <a:pt x="1133" y="1428"/>
                </a:lnTo>
                <a:lnTo>
                  <a:pt x="1111" y="1418"/>
                </a:lnTo>
                <a:lnTo>
                  <a:pt x="1101" y="1413"/>
                </a:lnTo>
                <a:lnTo>
                  <a:pt x="1093" y="1405"/>
                </a:lnTo>
                <a:lnTo>
                  <a:pt x="1087" y="1397"/>
                </a:lnTo>
                <a:lnTo>
                  <a:pt x="1082" y="1389"/>
                </a:lnTo>
                <a:lnTo>
                  <a:pt x="1071" y="1402"/>
                </a:lnTo>
                <a:lnTo>
                  <a:pt x="1058" y="1413"/>
                </a:lnTo>
                <a:lnTo>
                  <a:pt x="1041" y="1423"/>
                </a:lnTo>
                <a:lnTo>
                  <a:pt x="1021" y="1429"/>
                </a:lnTo>
                <a:lnTo>
                  <a:pt x="1002" y="1432"/>
                </a:lnTo>
                <a:lnTo>
                  <a:pt x="980" y="1434"/>
                </a:lnTo>
                <a:lnTo>
                  <a:pt x="959" y="1432"/>
                </a:lnTo>
                <a:lnTo>
                  <a:pt x="937" y="1429"/>
                </a:lnTo>
                <a:lnTo>
                  <a:pt x="913" y="1420"/>
                </a:lnTo>
                <a:lnTo>
                  <a:pt x="894" y="1407"/>
                </a:lnTo>
                <a:lnTo>
                  <a:pt x="880" y="1393"/>
                </a:lnTo>
                <a:lnTo>
                  <a:pt x="875" y="1385"/>
                </a:lnTo>
                <a:lnTo>
                  <a:pt x="872" y="1375"/>
                </a:lnTo>
                <a:lnTo>
                  <a:pt x="858" y="1383"/>
                </a:lnTo>
                <a:lnTo>
                  <a:pt x="842" y="1389"/>
                </a:lnTo>
                <a:lnTo>
                  <a:pt x="823" y="1393"/>
                </a:lnTo>
                <a:lnTo>
                  <a:pt x="805" y="1393"/>
                </a:lnTo>
                <a:lnTo>
                  <a:pt x="786" y="1391"/>
                </a:lnTo>
                <a:lnTo>
                  <a:pt x="767" y="1386"/>
                </a:lnTo>
                <a:lnTo>
                  <a:pt x="748" y="1380"/>
                </a:lnTo>
                <a:lnTo>
                  <a:pt x="732" y="1370"/>
                </a:lnTo>
                <a:lnTo>
                  <a:pt x="713" y="1356"/>
                </a:lnTo>
                <a:lnTo>
                  <a:pt x="702" y="1340"/>
                </a:lnTo>
                <a:lnTo>
                  <a:pt x="697" y="1332"/>
                </a:lnTo>
                <a:lnTo>
                  <a:pt x="694" y="1323"/>
                </a:lnTo>
                <a:lnTo>
                  <a:pt x="694" y="1315"/>
                </a:lnTo>
                <a:lnTo>
                  <a:pt x="694" y="1307"/>
                </a:lnTo>
                <a:lnTo>
                  <a:pt x="691" y="1316"/>
                </a:lnTo>
                <a:lnTo>
                  <a:pt x="684" y="1324"/>
                </a:lnTo>
                <a:lnTo>
                  <a:pt x="676" y="1331"/>
                </a:lnTo>
                <a:lnTo>
                  <a:pt x="665" y="1337"/>
                </a:lnTo>
                <a:lnTo>
                  <a:pt x="651" y="1340"/>
                </a:lnTo>
                <a:lnTo>
                  <a:pt x="635" y="1342"/>
                </a:lnTo>
                <a:lnTo>
                  <a:pt x="619" y="1343"/>
                </a:lnTo>
                <a:lnTo>
                  <a:pt x="601" y="1342"/>
                </a:lnTo>
                <a:lnTo>
                  <a:pt x="584" y="1337"/>
                </a:lnTo>
                <a:lnTo>
                  <a:pt x="568" y="1332"/>
                </a:lnTo>
                <a:lnTo>
                  <a:pt x="554" y="1326"/>
                </a:lnTo>
                <a:lnTo>
                  <a:pt x="543" y="1318"/>
                </a:lnTo>
                <a:lnTo>
                  <a:pt x="533" y="1308"/>
                </a:lnTo>
                <a:lnTo>
                  <a:pt x="525" y="1299"/>
                </a:lnTo>
                <a:lnTo>
                  <a:pt x="522" y="1289"/>
                </a:lnTo>
                <a:lnTo>
                  <a:pt x="522" y="1280"/>
                </a:lnTo>
                <a:lnTo>
                  <a:pt x="523" y="1272"/>
                </a:lnTo>
                <a:lnTo>
                  <a:pt x="527" y="1265"/>
                </a:lnTo>
                <a:lnTo>
                  <a:pt x="531" y="1260"/>
                </a:lnTo>
                <a:lnTo>
                  <a:pt x="538" y="1256"/>
                </a:lnTo>
                <a:lnTo>
                  <a:pt x="519" y="1262"/>
                </a:lnTo>
                <a:lnTo>
                  <a:pt x="498" y="1265"/>
                </a:lnTo>
                <a:lnTo>
                  <a:pt x="479" y="1265"/>
                </a:lnTo>
                <a:lnTo>
                  <a:pt x="460" y="1260"/>
                </a:lnTo>
                <a:lnTo>
                  <a:pt x="441" y="1253"/>
                </a:lnTo>
                <a:lnTo>
                  <a:pt x="425" y="1241"/>
                </a:lnTo>
                <a:lnTo>
                  <a:pt x="411" y="1227"/>
                </a:lnTo>
                <a:lnTo>
                  <a:pt x="399" y="1210"/>
                </a:lnTo>
                <a:lnTo>
                  <a:pt x="393" y="1192"/>
                </a:lnTo>
                <a:lnTo>
                  <a:pt x="390" y="1175"/>
                </a:lnTo>
                <a:lnTo>
                  <a:pt x="390" y="1155"/>
                </a:lnTo>
                <a:lnTo>
                  <a:pt x="393" y="1138"/>
                </a:lnTo>
                <a:lnTo>
                  <a:pt x="372" y="1151"/>
                </a:lnTo>
                <a:lnTo>
                  <a:pt x="352" y="1160"/>
                </a:lnTo>
                <a:lnTo>
                  <a:pt x="329" y="1165"/>
                </a:lnTo>
                <a:lnTo>
                  <a:pt x="307" y="1167"/>
                </a:lnTo>
                <a:lnTo>
                  <a:pt x="283" y="1165"/>
                </a:lnTo>
                <a:lnTo>
                  <a:pt x="261" y="1160"/>
                </a:lnTo>
                <a:lnTo>
                  <a:pt x="240" y="1151"/>
                </a:lnTo>
                <a:lnTo>
                  <a:pt x="220" y="1138"/>
                </a:lnTo>
                <a:lnTo>
                  <a:pt x="194" y="1122"/>
                </a:lnTo>
                <a:lnTo>
                  <a:pt x="172" y="1103"/>
                </a:lnTo>
                <a:lnTo>
                  <a:pt x="153" y="1082"/>
                </a:lnTo>
                <a:lnTo>
                  <a:pt x="138" y="1062"/>
                </a:lnTo>
                <a:lnTo>
                  <a:pt x="127" y="1041"/>
                </a:lnTo>
                <a:lnTo>
                  <a:pt x="123" y="1019"/>
                </a:lnTo>
                <a:lnTo>
                  <a:pt x="121" y="995"/>
                </a:lnTo>
                <a:lnTo>
                  <a:pt x="124" y="972"/>
                </a:lnTo>
                <a:lnTo>
                  <a:pt x="105" y="976"/>
                </a:lnTo>
                <a:lnTo>
                  <a:pt x="86" y="976"/>
                </a:lnTo>
                <a:lnTo>
                  <a:pt x="68" y="972"/>
                </a:lnTo>
                <a:lnTo>
                  <a:pt x="51" y="964"/>
                </a:lnTo>
                <a:lnTo>
                  <a:pt x="35" y="953"/>
                </a:lnTo>
                <a:lnTo>
                  <a:pt x="22" y="941"/>
                </a:lnTo>
                <a:lnTo>
                  <a:pt x="11" y="925"/>
                </a:lnTo>
                <a:lnTo>
                  <a:pt x="5" y="907"/>
                </a:lnTo>
                <a:lnTo>
                  <a:pt x="2" y="893"/>
                </a:lnTo>
                <a:lnTo>
                  <a:pt x="0" y="880"/>
                </a:lnTo>
                <a:lnTo>
                  <a:pt x="2" y="866"/>
                </a:lnTo>
                <a:lnTo>
                  <a:pt x="5" y="853"/>
                </a:lnTo>
                <a:lnTo>
                  <a:pt x="10" y="840"/>
                </a:lnTo>
                <a:lnTo>
                  <a:pt x="16" y="828"/>
                </a:lnTo>
                <a:lnTo>
                  <a:pt x="26" y="818"/>
                </a:lnTo>
                <a:lnTo>
                  <a:pt x="35" y="807"/>
                </a:lnTo>
                <a:lnTo>
                  <a:pt x="24" y="796"/>
                </a:lnTo>
                <a:lnTo>
                  <a:pt x="18" y="783"/>
                </a:lnTo>
                <a:lnTo>
                  <a:pt x="13" y="772"/>
                </a:lnTo>
                <a:lnTo>
                  <a:pt x="13" y="759"/>
                </a:lnTo>
                <a:lnTo>
                  <a:pt x="16" y="748"/>
                </a:lnTo>
                <a:lnTo>
                  <a:pt x="22" y="737"/>
                </a:lnTo>
                <a:lnTo>
                  <a:pt x="32" y="727"/>
                </a:lnTo>
                <a:lnTo>
                  <a:pt x="46" y="719"/>
                </a:lnTo>
                <a:lnTo>
                  <a:pt x="48" y="719"/>
                </a:lnTo>
              </a:path>
            </a:pathLst>
          </a:custGeom>
          <a:solidFill>
            <a:srgbClr val="99FF99"/>
          </a:solidFill>
          <a:ln w="15875">
            <a:solidFill>
              <a:schemeClr val="tx1"/>
            </a:solidFill>
            <a:round/>
            <a:headEnd/>
            <a:tailEnd/>
          </a:ln>
        </p:spPr>
        <p:txBody>
          <a:bodyPr lIns="91332" tIns="45661" rIns="91332" bIns="45661"/>
          <a:lstStyle/>
          <a:p>
            <a:endParaRPr lang="zh-TW" altLang="en-US"/>
          </a:p>
        </p:txBody>
      </p:sp>
      <p:sp>
        <p:nvSpPr>
          <p:cNvPr id="74794" name="TextBox 7"/>
          <p:cNvSpPr txBox="1">
            <a:spLocks noChangeArrowheads="1"/>
          </p:cNvSpPr>
          <p:nvPr/>
        </p:nvSpPr>
        <p:spPr bwMode="auto">
          <a:xfrm>
            <a:off x="3136900" y="2576513"/>
            <a:ext cx="692150" cy="522287"/>
          </a:xfrm>
          <a:prstGeom prst="rect">
            <a:avLst/>
          </a:prstGeom>
          <a:noFill/>
          <a:ln w="9525">
            <a:noFill/>
            <a:miter lim="800000"/>
            <a:headEnd/>
            <a:tailEnd/>
          </a:ln>
        </p:spPr>
        <p:txBody>
          <a:bodyPr wrap="none" lIns="91332" tIns="45661" rIns="91332" bIns="45661">
            <a:spAutoFit/>
          </a:bodyPr>
          <a:lstStyle/>
          <a:p>
            <a:pPr algn="ctr" eaLnBrk="0" hangingPunct="0"/>
            <a:r>
              <a:rPr kumimoji="0" lang="en-US" altLang="zh-TW" sz="1400" b="1">
                <a:solidFill>
                  <a:srgbClr val="000000"/>
                </a:solidFill>
                <a:ea typeface="MS PGothic" pitchFamily="34" charset="-128"/>
                <a:cs typeface="Arial" pitchFamily="34" charset="0"/>
              </a:rPr>
              <a:t>ESnet</a:t>
            </a:r>
          </a:p>
          <a:p>
            <a:pPr algn="ctr" eaLnBrk="0" hangingPunct="0"/>
            <a:r>
              <a:rPr kumimoji="0" lang="en-US" altLang="zh-TW" sz="1400" b="1">
                <a:solidFill>
                  <a:srgbClr val="000000"/>
                </a:solidFill>
                <a:ea typeface="MS PGothic" pitchFamily="34" charset="-128"/>
                <a:cs typeface="Arial" pitchFamily="34" charset="0"/>
              </a:rPr>
              <a:t>USA</a:t>
            </a:r>
          </a:p>
        </p:txBody>
      </p:sp>
      <p:sp>
        <p:nvSpPr>
          <p:cNvPr id="74795" name="Hexagon 9"/>
          <p:cNvSpPr>
            <a:spLocks noChangeArrowheads="1"/>
          </p:cNvSpPr>
          <p:nvPr/>
        </p:nvSpPr>
        <p:spPr bwMode="auto">
          <a:xfrm>
            <a:off x="3133725" y="1676400"/>
            <a:ext cx="523875" cy="474663"/>
          </a:xfrm>
          <a:prstGeom prst="hexagon">
            <a:avLst>
              <a:gd name="adj" fmla="val 25083"/>
              <a:gd name="vf" fmla="val 115470"/>
            </a:avLst>
          </a:prstGeom>
          <a:solidFill>
            <a:srgbClr val="FFCC66"/>
          </a:solidFill>
          <a:ln w="12700">
            <a:solidFill>
              <a:schemeClr val="tx1"/>
            </a:solidFill>
            <a:round/>
            <a:headEnd/>
            <a:tailEnd/>
          </a:ln>
        </p:spPr>
        <p:txBody>
          <a:bodyPr wrap="none" lIns="0" tIns="0" rIns="0" bIns="0" anchor="ctr"/>
          <a:lstStyle/>
          <a:p>
            <a:pPr algn="ctr" eaLnBrk="0" hangingPunct="0"/>
            <a:r>
              <a:rPr kumimoji="0" lang="en-US" altLang="zh-TW" sz="1000" b="1">
                <a:solidFill>
                  <a:srgbClr val="000000"/>
                </a:solidFill>
                <a:ea typeface="MS PGothic" pitchFamily="34" charset="-128"/>
                <a:cs typeface="Arial" pitchFamily="34" charset="0"/>
              </a:rPr>
              <a:t>Chicago</a:t>
            </a:r>
          </a:p>
        </p:txBody>
      </p:sp>
      <p:sp>
        <p:nvSpPr>
          <p:cNvPr id="74796" name="Hexagon 14"/>
          <p:cNvSpPr>
            <a:spLocks noChangeArrowheads="1"/>
          </p:cNvSpPr>
          <p:nvPr/>
        </p:nvSpPr>
        <p:spPr bwMode="auto">
          <a:xfrm>
            <a:off x="4291013" y="2736850"/>
            <a:ext cx="727075" cy="387350"/>
          </a:xfrm>
          <a:prstGeom prst="hexagon">
            <a:avLst>
              <a:gd name="adj" fmla="val 25062"/>
              <a:gd name="vf" fmla="val 115470"/>
            </a:avLst>
          </a:prstGeom>
          <a:solidFill>
            <a:srgbClr val="FFCC66"/>
          </a:solidFill>
          <a:ln w="12700">
            <a:solidFill>
              <a:schemeClr val="tx1"/>
            </a:solidFill>
            <a:round/>
            <a:headEnd/>
            <a:tailEnd/>
          </a:ln>
        </p:spPr>
        <p:txBody>
          <a:bodyPr wrap="none" lIns="0" tIns="0" rIns="0" bIns="0" anchor="ctr"/>
          <a:lstStyle/>
          <a:p>
            <a:pPr algn="ctr" eaLnBrk="0" hangingPunct="0"/>
            <a:r>
              <a:rPr kumimoji="0" lang="en-US" altLang="zh-TW" sz="1000" b="1">
                <a:solidFill>
                  <a:srgbClr val="000000"/>
                </a:solidFill>
                <a:ea typeface="MS PGothic" pitchFamily="34" charset="-128"/>
                <a:cs typeface="Arial" pitchFamily="34" charset="0"/>
              </a:rPr>
              <a:t>New York</a:t>
            </a:r>
          </a:p>
        </p:txBody>
      </p:sp>
      <p:sp>
        <p:nvSpPr>
          <p:cNvPr id="74797" name="Hexagon 15"/>
          <p:cNvSpPr>
            <a:spLocks noChangeArrowheads="1"/>
          </p:cNvSpPr>
          <p:nvPr/>
        </p:nvSpPr>
        <p:spPr bwMode="auto">
          <a:xfrm>
            <a:off x="4940300" y="1557338"/>
            <a:ext cx="773113" cy="371475"/>
          </a:xfrm>
          <a:prstGeom prst="hexagon">
            <a:avLst>
              <a:gd name="adj" fmla="val 24936"/>
              <a:gd name="vf" fmla="val 115470"/>
            </a:avLst>
          </a:prstGeom>
          <a:solidFill>
            <a:srgbClr val="FFCC66"/>
          </a:solidFill>
          <a:ln w="12700">
            <a:solidFill>
              <a:schemeClr val="tx1"/>
            </a:solidFill>
            <a:round/>
            <a:headEnd/>
            <a:tailEnd/>
          </a:ln>
        </p:spPr>
        <p:txBody>
          <a:bodyPr wrap="none" lIns="0" tIns="0" rIns="0" bIns="0" anchor="ctr"/>
          <a:lstStyle/>
          <a:p>
            <a:pPr algn="ctr" eaLnBrk="0" hangingPunct="0"/>
            <a:r>
              <a:rPr kumimoji="0" lang="en-US" altLang="zh-TW" sz="1000" b="1">
                <a:solidFill>
                  <a:srgbClr val="000000"/>
                </a:solidFill>
                <a:ea typeface="MS PGothic" pitchFamily="34" charset="-128"/>
                <a:cs typeface="Arial" pitchFamily="34" charset="0"/>
              </a:rPr>
              <a:t>Amsterdam</a:t>
            </a:r>
          </a:p>
        </p:txBody>
      </p:sp>
      <p:sp>
        <p:nvSpPr>
          <p:cNvPr id="18" name="TextBox 17"/>
          <p:cNvSpPr txBox="1"/>
          <p:nvPr/>
        </p:nvSpPr>
        <p:spPr>
          <a:xfrm>
            <a:off x="3667125" y="2867025"/>
            <a:ext cx="522288" cy="187325"/>
          </a:xfrm>
          <a:prstGeom prst="rect">
            <a:avLst/>
          </a:prstGeom>
          <a:solidFill>
            <a:schemeClr val="bg2">
              <a:lumMod val="40000"/>
              <a:lumOff val="60000"/>
            </a:schemeClr>
          </a:solidFill>
        </p:spPr>
        <p:txBody>
          <a:bodyPr wrap="none" lIns="9144" tIns="9144" rIns="9144" bIns="9144">
            <a:spAutoFit/>
          </a:bodyPr>
          <a:lstStyle/>
          <a:p>
            <a:pPr eaLnBrk="0" hangingPunct="0">
              <a:defRPr/>
            </a:pPr>
            <a:r>
              <a:rPr kumimoji="0" lang="en-US" sz="1100" b="1" dirty="0">
                <a:solidFill>
                  <a:srgbClr val="000000"/>
                </a:solidFill>
                <a:latin typeface="Arial" charset="0"/>
                <a:ea typeface="MS PGothic" pitchFamily="34" charset="-128"/>
                <a:cs typeface="Arial" charset="0"/>
              </a:rPr>
              <a:t>BNL-T1</a:t>
            </a:r>
          </a:p>
        </p:txBody>
      </p:sp>
      <p:sp>
        <p:nvSpPr>
          <p:cNvPr id="74799" name="Freeform 7"/>
          <p:cNvSpPr>
            <a:spLocks/>
          </p:cNvSpPr>
          <p:nvPr/>
        </p:nvSpPr>
        <p:spPr bwMode="auto">
          <a:xfrm>
            <a:off x="2181225" y="3779838"/>
            <a:ext cx="2281238" cy="1135062"/>
          </a:xfrm>
          <a:custGeom>
            <a:avLst/>
            <a:gdLst>
              <a:gd name="T0" fmla="*/ 2147483647 w 2184"/>
              <a:gd name="T1" fmla="*/ 2147483647 h 1434"/>
              <a:gd name="T2" fmla="*/ 2147483647 w 2184"/>
              <a:gd name="T3" fmla="*/ 2147483647 h 1434"/>
              <a:gd name="T4" fmla="*/ 2147483647 w 2184"/>
              <a:gd name="T5" fmla="*/ 2147483647 h 1434"/>
              <a:gd name="T6" fmla="*/ 2147483647 w 2184"/>
              <a:gd name="T7" fmla="*/ 2147483647 h 1434"/>
              <a:gd name="T8" fmla="*/ 2147483647 w 2184"/>
              <a:gd name="T9" fmla="*/ 2147483647 h 1434"/>
              <a:gd name="T10" fmla="*/ 2147483647 w 2184"/>
              <a:gd name="T11" fmla="*/ 2147483647 h 1434"/>
              <a:gd name="T12" fmla="*/ 2147483647 w 2184"/>
              <a:gd name="T13" fmla="*/ 2147483647 h 1434"/>
              <a:gd name="T14" fmla="*/ 2147483647 w 2184"/>
              <a:gd name="T15" fmla="*/ 2147483647 h 1434"/>
              <a:gd name="T16" fmla="*/ 2147483647 w 2184"/>
              <a:gd name="T17" fmla="*/ 2147483647 h 1434"/>
              <a:gd name="T18" fmla="*/ 2147483647 w 2184"/>
              <a:gd name="T19" fmla="*/ 2147483647 h 1434"/>
              <a:gd name="T20" fmla="*/ 2147483647 w 2184"/>
              <a:gd name="T21" fmla="*/ 2147483647 h 1434"/>
              <a:gd name="T22" fmla="*/ 2147483647 w 2184"/>
              <a:gd name="T23" fmla="*/ 2147483647 h 1434"/>
              <a:gd name="T24" fmla="*/ 2147483647 w 2184"/>
              <a:gd name="T25" fmla="*/ 2147483647 h 1434"/>
              <a:gd name="T26" fmla="*/ 2147483647 w 2184"/>
              <a:gd name="T27" fmla="*/ 2147483647 h 1434"/>
              <a:gd name="T28" fmla="*/ 2147483647 w 2184"/>
              <a:gd name="T29" fmla="*/ 2147483647 h 1434"/>
              <a:gd name="T30" fmla="*/ 2147483647 w 2184"/>
              <a:gd name="T31" fmla="*/ 2147483647 h 1434"/>
              <a:gd name="T32" fmla="*/ 2147483647 w 2184"/>
              <a:gd name="T33" fmla="*/ 2147483647 h 1434"/>
              <a:gd name="T34" fmla="*/ 2147483647 w 2184"/>
              <a:gd name="T35" fmla="*/ 2147483647 h 1434"/>
              <a:gd name="T36" fmla="*/ 2147483647 w 2184"/>
              <a:gd name="T37" fmla="*/ 2147483647 h 1434"/>
              <a:gd name="T38" fmla="*/ 2147483647 w 2184"/>
              <a:gd name="T39" fmla="*/ 2147483647 h 1434"/>
              <a:gd name="T40" fmla="*/ 2147483647 w 2184"/>
              <a:gd name="T41" fmla="*/ 2147483647 h 1434"/>
              <a:gd name="T42" fmla="*/ 2147483647 w 2184"/>
              <a:gd name="T43" fmla="*/ 2147483647 h 1434"/>
              <a:gd name="T44" fmla="*/ 2147483647 w 2184"/>
              <a:gd name="T45" fmla="*/ 2147483647 h 1434"/>
              <a:gd name="T46" fmla="*/ 2147483647 w 2184"/>
              <a:gd name="T47" fmla="*/ 2147483647 h 1434"/>
              <a:gd name="T48" fmla="*/ 2147483647 w 2184"/>
              <a:gd name="T49" fmla="*/ 2147483647 h 1434"/>
              <a:gd name="T50" fmla="*/ 2147483647 w 2184"/>
              <a:gd name="T51" fmla="*/ 2147483647 h 1434"/>
              <a:gd name="T52" fmla="*/ 2147483647 w 2184"/>
              <a:gd name="T53" fmla="*/ 2147483647 h 1434"/>
              <a:gd name="T54" fmla="*/ 2147483647 w 2184"/>
              <a:gd name="T55" fmla="*/ 2147483647 h 1434"/>
              <a:gd name="T56" fmla="*/ 2147483647 w 2184"/>
              <a:gd name="T57" fmla="*/ 2147483647 h 1434"/>
              <a:gd name="T58" fmla="*/ 2147483647 w 2184"/>
              <a:gd name="T59" fmla="*/ 2147483647 h 1434"/>
              <a:gd name="T60" fmla="*/ 2147483647 w 2184"/>
              <a:gd name="T61" fmla="*/ 2147483647 h 1434"/>
              <a:gd name="T62" fmla="*/ 2147483647 w 2184"/>
              <a:gd name="T63" fmla="*/ 2147483647 h 1434"/>
              <a:gd name="T64" fmla="*/ 2147483647 w 2184"/>
              <a:gd name="T65" fmla="*/ 2147483647 h 1434"/>
              <a:gd name="T66" fmla="*/ 2147483647 w 2184"/>
              <a:gd name="T67" fmla="*/ 2147483647 h 1434"/>
              <a:gd name="T68" fmla="*/ 2147483647 w 2184"/>
              <a:gd name="T69" fmla="*/ 2147483647 h 1434"/>
              <a:gd name="T70" fmla="*/ 2147483647 w 2184"/>
              <a:gd name="T71" fmla="*/ 2147483647 h 1434"/>
              <a:gd name="T72" fmla="*/ 2147483647 w 2184"/>
              <a:gd name="T73" fmla="*/ 2147483647 h 1434"/>
              <a:gd name="T74" fmla="*/ 2147483647 w 2184"/>
              <a:gd name="T75" fmla="*/ 2147483647 h 1434"/>
              <a:gd name="T76" fmla="*/ 2147483647 w 2184"/>
              <a:gd name="T77" fmla="*/ 2147483647 h 1434"/>
              <a:gd name="T78" fmla="*/ 2147483647 w 2184"/>
              <a:gd name="T79" fmla="*/ 2147483647 h 1434"/>
              <a:gd name="T80" fmla="*/ 2147483647 w 2184"/>
              <a:gd name="T81" fmla="*/ 2147483647 h 1434"/>
              <a:gd name="T82" fmla="*/ 2147483647 w 2184"/>
              <a:gd name="T83" fmla="*/ 2147483647 h 1434"/>
              <a:gd name="T84" fmla="*/ 2147483647 w 2184"/>
              <a:gd name="T85" fmla="*/ 2147483647 h 1434"/>
              <a:gd name="T86" fmla="*/ 2147483647 w 2184"/>
              <a:gd name="T87" fmla="*/ 2147483647 h 1434"/>
              <a:gd name="T88" fmla="*/ 2147483647 w 2184"/>
              <a:gd name="T89" fmla="*/ 2147483647 h 1434"/>
              <a:gd name="T90" fmla="*/ 2147483647 w 2184"/>
              <a:gd name="T91" fmla="*/ 2147483647 h 1434"/>
              <a:gd name="T92" fmla="*/ 2147483647 w 2184"/>
              <a:gd name="T93" fmla="*/ 2147483647 h 1434"/>
              <a:gd name="T94" fmla="*/ 2147483647 w 2184"/>
              <a:gd name="T95" fmla="*/ 2147483647 h 1434"/>
              <a:gd name="T96" fmla="*/ 2147483647 w 2184"/>
              <a:gd name="T97" fmla="*/ 2147483647 h 1434"/>
              <a:gd name="T98" fmla="*/ 2147483647 w 2184"/>
              <a:gd name="T99" fmla="*/ 2147483647 h 1434"/>
              <a:gd name="T100" fmla="*/ 2147483647 w 2184"/>
              <a:gd name="T101" fmla="*/ 2147483647 h 1434"/>
              <a:gd name="T102" fmla="*/ 2147483647 w 2184"/>
              <a:gd name="T103" fmla="*/ 2147483647 h 1434"/>
              <a:gd name="T104" fmla="*/ 2147483647 w 2184"/>
              <a:gd name="T105" fmla="*/ 2147483647 h 1434"/>
              <a:gd name="T106" fmla="*/ 2147483647 w 2184"/>
              <a:gd name="T107" fmla="*/ 2147483647 h 1434"/>
              <a:gd name="T108" fmla="*/ 2147483647 w 2184"/>
              <a:gd name="T109" fmla="*/ 2147483647 h 1434"/>
              <a:gd name="T110" fmla="*/ 2147483647 w 2184"/>
              <a:gd name="T111" fmla="*/ 2147483647 h 1434"/>
              <a:gd name="T112" fmla="*/ 2147483647 w 2184"/>
              <a:gd name="T113" fmla="*/ 2147483647 h 1434"/>
              <a:gd name="T114" fmla="*/ 2147483647 w 2184"/>
              <a:gd name="T115" fmla="*/ 2147483647 h 1434"/>
              <a:gd name="T116" fmla="*/ 2147483647 w 2184"/>
              <a:gd name="T117" fmla="*/ 2147483647 h 143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184"/>
              <a:gd name="T178" fmla="*/ 0 h 1434"/>
              <a:gd name="T179" fmla="*/ 2184 w 2184"/>
              <a:gd name="T180" fmla="*/ 1434 h 1434"/>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184" h="1434">
                <a:moveTo>
                  <a:pt x="48" y="719"/>
                </a:moveTo>
                <a:lnTo>
                  <a:pt x="33" y="708"/>
                </a:lnTo>
                <a:lnTo>
                  <a:pt x="21" y="696"/>
                </a:lnTo>
                <a:lnTo>
                  <a:pt x="13" y="680"/>
                </a:lnTo>
                <a:lnTo>
                  <a:pt x="6" y="664"/>
                </a:lnTo>
                <a:lnTo>
                  <a:pt x="5" y="648"/>
                </a:lnTo>
                <a:lnTo>
                  <a:pt x="5" y="630"/>
                </a:lnTo>
                <a:lnTo>
                  <a:pt x="10" y="613"/>
                </a:lnTo>
                <a:lnTo>
                  <a:pt x="18" y="597"/>
                </a:lnTo>
                <a:lnTo>
                  <a:pt x="29" y="583"/>
                </a:lnTo>
                <a:lnTo>
                  <a:pt x="43" y="570"/>
                </a:lnTo>
                <a:lnTo>
                  <a:pt x="61" y="562"/>
                </a:lnTo>
                <a:lnTo>
                  <a:pt x="78" y="555"/>
                </a:lnTo>
                <a:lnTo>
                  <a:pt x="68" y="535"/>
                </a:lnTo>
                <a:lnTo>
                  <a:pt x="62" y="511"/>
                </a:lnTo>
                <a:lnTo>
                  <a:pt x="61" y="489"/>
                </a:lnTo>
                <a:lnTo>
                  <a:pt x="64" y="465"/>
                </a:lnTo>
                <a:lnTo>
                  <a:pt x="72" y="444"/>
                </a:lnTo>
                <a:lnTo>
                  <a:pt x="84" y="423"/>
                </a:lnTo>
                <a:lnTo>
                  <a:pt x="100" y="406"/>
                </a:lnTo>
                <a:lnTo>
                  <a:pt x="119" y="390"/>
                </a:lnTo>
                <a:lnTo>
                  <a:pt x="137" y="382"/>
                </a:lnTo>
                <a:lnTo>
                  <a:pt x="156" y="376"/>
                </a:lnTo>
                <a:lnTo>
                  <a:pt x="175" y="374"/>
                </a:lnTo>
                <a:lnTo>
                  <a:pt x="196" y="374"/>
                </a:lnTo>
                <a:lnTo>
                  <a:pt x="191" y="345"/>
                </a:lnTo>
                <a:lnTo>
                  <a:pt x="193" y="318"/>
                </a:lnTo>
                <a:lnTo>
                  <a:pt x="201" y="293"/>
                </a:lnTo>
                <a:lnTo>
                  <a:pt x="212" y="269"/>
                </a:lnTo>
                <a:lnTo>
                  <a:pt x="229" y="248"/>
                </a:lnTo>
                <a:lnTo>
                  <a:pt x="248" y="231"/>
                </a:lnTo>
                <a:lnTo>
                  <a:pt x="272" y="216"/>
                </a:lnTo>
                <a:lnTo>
                  <a:pt x="299" y="207"/>
                </a:lnTo>
                <a:lnTo>
                  <a:pt x="325" y="204"/>
                </a:lnTo>
                <a:lnTo>
                  <a:pt x="348" y="204"/>
                </a:lnTo>
                <a:lnTo>
                  <a:pt x="372" y="209"/>
                </a:lnTo>
                <a:lnTo>
                  <a:pt x="395" y="216"/>
                </a:lnTo>
                <a:lnTo>
                  <a:pt x="388" y="199"/>
                </a:lnTo>
                <a:lnTo>
                  <a:pt x="387" y="180"/>
                </a:lnTo>
                <a:lnTo>
                  <a:pt x="388" y="162"/>
                </a:lnTo>
                <a:lnTo>
                  <a:pt x="393" y="145"/>
                </a:lnTo>
                <a:lnTo>
                  <a:pt x="401" y="129"/>
                </a:lnTo>
                <a:lnTo>
                  <a:pt x="414" y="115"/>
                </a:lnTo>
                <a:lnTo>
                  <a:pt x="428" y="102"/>
                </a:lnTo>
                <a:lnTo>
                  <a:pt x="444" y="92"/>
                </a:lnTo>
                <a:lnTo>
                  <a:pt x="461" y="88"/>
                </a:lnTo>
                <a:lnTo>
                  <a:pt x="481" y="84"/>
                </a:lnTo>
                <a:lnTo>
                  <a:pt x="498" y="86"/>
                </a:lnTo>
                <a:lnTo>
                  <a:pt x="516" y="91"/>
                </a:lnTo>
                <a:lnTo>
                  <a:pt x="531" y="97"/>
                </a:lnTo>
                <a:lnTo>
                  <a:pt x="546" y="108"/>
                </a:lnTo>
                <a:lnTo>
                  <a:pt x="558" y="121"/>
                </a:lnTo>
                <a:lnTo>
                  <a:pt x="570" y="137"/>
                </a:lnTo>
                <a:lnTo>
                  <a:pt x="574" y="116"/>
                </a:lnTo>
                <a:lnTo>
                  <a:pt x="582" y="97"/>
                </a:lnTo>
                <a:lnTo>
                  <a:pt x="593" y="81"/>
                </a:lnTo>
                <a:lnTo>
                  <a:pt x="609" y="67"/>
                </a:lnTo>
                <a:lnTo>
                  <a:pt x="625" y="56"/>
                </a:lnTo>
                <a:lnTo>
                  <a:pt x="644" y="49"/>
                </a:lnTo>
                <a:lnTo>
                  <a:pt x="665" y="46"/>
                </a:lnTo>
                <a:lnTo>
                  <a:pt x="687" y="46"/>
                </a:lnTo>
                <a:lnTo>
                  <a:pt x="706" y="51"/>
                </a:lnTo>
                <a:lnTo>
                  <a:pt x="724" y="57"/>
                </a:lnTo>
                <a:lnTo>
                  <a:pt x="741" y="68"/>
                </a:lnTo>
                <a:lnTo>
                  <a:pt x="756" y="83"/>
                </a:lnTo>
                <a:lnTo>
                  <a:pt x="768" y="67"/>
                </a:lnTo>
                <a:lnTo>
                  <a:pt x="784" y="53"/>
                </a:lnTo>
                <a:lnTo>
                  <a:pt x="800" y="41"/>
                </a:lnTo>
                <a:lnTo>
                  <a:pt x="818" y="30"/>
                </a:lnTo>
                <a:lnTo>
                  <a:pt x="835" y="22"/>
                </a:lnTo>
                <a:lnTo>
                  <a:pt x="854" y="16"/>
                </a:lnTo>
                <a:lnTo>
                  <a:pt x="873" y="10"/>
                </a:lnTo>
                <a:lnTo>
                  <a:pt x="894" y="6"/>
                </a:lnTo>
                <a:lnTo>
                  <a:pt x="913" y="6"/>
                </a:lnTo>
                <a:lnTo>
                  <a:pt x="932" y="6"/>
                </a:lnTo>
                <a:lnTo>
                  <a:pt x="953" y="8"/>
                </a:lnTo>
                <a:lnTo>
                  <a:pt x="972" y="13"/>
                </a:lnTo>
                <a:lnTo>
                  <a:pt x="991" y="19"/>
                </a:lnTo>
                <a:lnTo>
                  <a:pt x="1010" y="27"/>
                </a:lnTo>
                <a:lnTo>
                  <a:pt x="1028" y="37"/>
                </a:lnTo>
                <a:lnTo>
                  <a:pt x="1045" y="48"/>
                </a:lnTo>
                <a:lnTo>
                  <a:pt x="1050" y="37"/>
                </a:lnTo>
                <a:lnTo>
                  <a:pt x="1056" y="26"/>
                </a:lnTo>
                <a:lnTo>
                  <a:pt x="1064" y="18"/>
                </a:lnTo>
                <a:lnTo>
                  <a:pt x="1074" y="10"/>
                </a:lnTo>
                <a:lnTo>
                  <a:pt x="1085" y="5"/>
                </a:lnTo>
                <a:lnTo>
                  <a:pt x="1096" y="2"/>
                </a:lnTo>
                <a:lnTo>
                  <a:pt x="1109" y="2"/>
                </a:lnTo>
                <a:lnTo>
                  <a:pt x="1122" y="3"/>
                </a:lnTo>
                <a:lnTo>
                  <a:pt x="1138" y="10"/>
                </a:lnTo>
                <a:lnTo>
                  <a:pt x="1152" y="19"/>
                </a:lnTo>
                <a:lnTo>
                  <a:pt x="1161" y="33"/>
                </a:lnTo>
                <a:lnTo>
                  <a:pt x="1168" y="49"/>
                </a:lnTo>
                <a:lnTo>
                  <a:pt x="1169" y="38"/>
                </a:lnTo>
                <a:lnTo>
                  <a:pt x="1174" y="29"/>
                </a:lnTo>
                <a:lnTo>
                  <a:pt x="1182" y="19"/>
                </a:lnTo>
                <a:lnTo>
                  <a:pt x="1190" y="11"/>
                </a:lnTo>
                <a:lnTo>
                  <a:pt x="1200" y="6"/>
                </a:lnTo>
                <a:lnTo>
                  <a:pt x="1212" y="2"/>
                </a:lnTo>
                <a:lnTo>
                  <a:pt x="1225" y="0"/>
                </a:lnTo>
                <a:lnTo>
                  <a:pt x="1238" y="2"/>
                </a:lnTo>
                <a:lnTo>
                  <a:pt x="1257" y="6"/>
                </a:lnTo>
                <a:lnTo>
                  <a:pt x="1274" y="18"/>
                </a:lnTo>
                <a:lnTo>
                  <a:pt x="1289" y="30"/>
                </a:lnTo>
                <a:lnTo>
                  <a:pt x="1298" y="48"/>
                </a:lnTo>
                <a:lnTo>
                  <a:pt x="1306" y="43"/>
                </a:lnTo>
                <a:lnTo>
                  <a:pt x="1317" y="38"/>
                </a:lnTo>
                <a:lnTo>
                  <a:pt x="1340" y="37"/>
                </a:lnTo>
                <a:lnTo>
                  <a:pt x="1365" y="40"/>
                </a:lnTo>
                <a:lnTo>
                  <a:pt x="1386" y="49"/>
                </a:lnTo>
                <a:lnTo>
                  <a:pt x="1395" y="56"/>
                </a:lnTo>
                <a:lnTo>
                  <a:pt x="1403" y="65"/>
                </a:lnTo>
                <a:lnTo>
                  <a:pt x="1408" y="73"/>
                </a:lnTo>
                <a:lnTo>
                  <a:pt x="1410" y="83"/>
                </a:lnTo>
                <a:lnTo>
                  <a:pt x="1419" y="68"/>
                </a:lnTo>
                <a:lnTo>
                  <a:pt x="1433" y="59"/>
                </a:lnTo>
                <a:lnTo>
                  <a:pt x="1449" y="49"/>
                </a:lnTo>
                <a:lnTo>
                  <a:pt x="1468" y="45"/>
                </a:lnTo>
                <a:lnTo>
                  <a:pt x="1489" y="41"/>
                </a:lnTo>
                <a:lnTo>
                  <a:pt x="1511" y="41"/>
                </a:lnTo>
                <a:lnTo>
                  <a:pt x="1535" y="45"/>
                </a:lnTo>
                <a:lnTo>
                  <a:pt x="1558" y="51"/>
                </a:lnTo>
                <a:lnTo>
                  <a:pt x="1575" y="59"/>
                </a:lnTo>
                <a:lnTo>
                  <a:pt x="1591" y="67"/>
                </a:lnTo>
                <a:lnTo>
                  <a:pt x="1605" y="76"/>
                </a:lnTo>
                <a:lnTo>
                  <a:pt x="1616" y="88"/>
                </a:lnTo>
                <a:lnTo>
                  <a:pt x="1626" y="99"/>
                </a:lnTo>
                <a:lnTo>
                  <a:pt x="1632" y="111"/>
                </a:lnTo>
                <a:lnTo>
                  <a:pt x="1636" y="124"/>
                </a:lnTo>
                <a:lnTo>
                  <a:pt x="1636" y="137"/>
                </a:lnTo>
                <a:lnTo>
                  <a:pt x="1648" y="127"/>
                </a:lnTo>
                <a:lnTo>
                  <a:pt x="1659" y="121"/>
                </a:lnTo>
                <a:lnTo>
                  <a:pt x="1672" y="116"/>
                </a:lnTo>
                <a:lnTo>
                  <a:pt x="1685" y="115"/>
                </a:lnTo>
                <a:lnTo>
                  <a:pt x="1696" y="113"/>
                </a:lnTo>
                <a:lnTo>
                  <a:pt x="1707" y="115"/>
                </a:lnTo>
                <a:lnTo>
                  <a:pt x="1717" y="118"/>
                </a:lnTo>
                <a:lnTo>
                  <a:pt x="1725" y="124"/>
                </a:lnTo>
                <a:lnTo>
                  <a:pt x="1729" y="131"/>
                </a:lnTo>
                <a:lnTo>
                  <a:pt x="1733" y="137"/>
                </a:lnTo>
                <a:lnTo>
                  <a:pt x="1734" y="145"/>
                </a:lnTo>
                <a:lnTo>
                  <a:pt x="1734" y="153"/>
                </a:lnTo>
                <a:lnTo>
                  <a:pt x="1733" y="162"/>
                </a:lnTo>
                <a:lnTo>
                  <a:pt x="1729" y="170"/>
                </a:lnTo>
                <a:lnTo>
                  <a:pt x="1723" y="180"/>
                </a:lnTo>
                <a:lnTo>
                  <a:pt x="1717" y="189"/>
                </a:lnTo>
                <a:lnTo>
                  <a:pt x="1737" y="175"/>
                </a:lnTo>
                <a:lnTo>
                  <a:pt x="1758" y="166"/>
                </a:lnTo>
                <a:lnTo>
                  <a:pt x="1782" y="161"/>
                </a:lnTo>
                <a:lnTo>
                  <a:pt x="1804" y="161"/>
                </a:lnTo>
                <a:lnTo>
                  <a:pt x="1826" y="164"/>
                </a:lnTo>
                <a:lnTo>
                  <a:pt x="1849" y="172"/>
                </a:lnTo>
                <a:lnTo>
                  <a:pt x="1869" y="185"/>
                </a:lnTo>
                <a:lnTo>
                  <a:pt x="1887" y="201"/>
                </a:lnTo>
                <a:lnTo>
                  <a:pt x="1896" y="213"/>
                </a:lnTo>
                <a:lnTo>
                  <a:pt x="1904" y="226"/>
                </a:lnTo>
                <a:lnTo>
                  <a:pt x="1911" y="240"/>
                </a:lnTo>
                <a:lnTo>
                  <a:pt x="1914" y="255"/>
                </a:lnTo>
                <a:lnTo>
                  <a:pt x="1916" y="271"/>
                </a:lnTo>
                <a:lnTo>
                  <a:pt x="1916" y="287"/>
                </a:lnTo>
                <a:lnTo>
                  <a:pt x="1914" y="301"/>
                </a:lnTo>
                <a:lnTo>
                  <a:pt x="1909" y="317"/>
                </a:lnTo>
                <a:lnTo>
                  <a:pt x="1931" y="326"/>
                </a:lnTo>
                <a:lnTo>
                  <a:pt x="1949" y="337"/>
                </a:lnTo>
                <a:lnTo>
                  <a:pt x="1965" y="350"/>
                </a:lnTo>
                <a:lnTo>
                  <a:pt x="1978" y="364"/>
                </a:lnTo>
                <a:lnTo>
                  <a:pt x="1986" y="379"/>
                </a:lnTo>
                <a:lnTo>
                  <a:pt x="1990" y="395"/>
                </a:lnTo>
                <a:lnTo>
                  <a:pt x="1990" y="411"/>
                </a:lnTo>
                <a:lnTo>
                  <a:pt x="1987" y="425"/>
                </a:lnTo>
                <a:lnTo>
                  <a:pt x="2021" y="428"/>
                </a:lnTo>
                <a:lnTo>
                  <a:pt x="2052" y="435"/>
                </a:lnTo>
                <a:lnTo>
                  <a:pt x="2079" y="446"/>
                </a:lnTo>
                <a:lnTo>
                  <a:pt x="2103" y="460"/>
                </a:lnTo>
                <a:lnTo>
                  <a:pt x="2122" y="476"/>
                </a:lnTo>
                <a:lnTo>
                  <a:pt x="2137" y="495"/>
                </a:lnTo>
                <a:lnTo>
                  <a:pt x="2141" y="505"/>
                </a:lnTo>
                <a:lnTo>
                  <a:pt x="2145" y="516"/>
                </a:lnTo>
                <a:lnTo>
                  <a:pt x="2146" y="527"/>
                </a:lnTo>
                <a:lnTo>
                  <a:pt x="2146" y="538"/>
                </a:lnTo>
                <a:lnTo>
                  <a:pt x="2141" y="557"/>
                </a:lnTo>
                <a:lnTo>
                  <a:pt x="2133" y="575"/>
                </a:lnTo>
                <a:lnTo>
                  <a:pt x="2119" y="592"/>
                </a:lnTo>
                <a:lnTo>
                  <a:pt x="2102" y="606"/>
                </a:lnTo>
                <a:lnTo>
                  <a:pt x="2119" y="613"/>
                </a:lnTo>
                <a:lnTo>
                  <a:pt x="2133" y="621"/>
                </a:lnTo>
                <a:lnTo>
                  <a:pt x="2146" y="632"/>
                </a:lnTo>
                <a:lnTo>
                  <a:pt x="2154" y="641"/>
                </a:lnTo>
                <a:lnTo>
                  <a:pt x="2159" y="654"/>
                </a:lnTo>
                <a:lnTo>
                  <a:pt x="2161" y="665"/>
                </a:lnTo>
                <a:lnTo>
                  <a:pt x="2159" y="678"/>
                </a:lnTo>
                <a:lnTo>
                  <a:pt x="2153" y="691"/>
                </a:lnTo>
                <a:lnTo>
                  <a:pt x="2146" y="699"/>
                </a:lnTo>
                <a:lnTo>
                  <a:pt x="2138" y="707"/>
                </a:lnTo>
                <a:lnTo>
                  <a:pt x="2127" y="713"/>
                </a:lnTo>
                <a:lnTo>
                  <a:pt x="2116" y="719"/>
                </a:lnTo>
                <a:lnTo>
                  <a:pt x="2126" y="716"/>
                </a:lnTo>
                <a:lnTo>
                  <a:pt x="2135" y="715"/>
                </a:lnTo>
                <a:lnTo>
                  <a:pt x="2145" y="716"/>
                </a:lnTo>
                <a:lnTo>
                  <a:pt x="2154" y="718"/>
                </a:lnTo>
                <a:lnTo>
                  <a:pt x="2162" y="723"/>
                </a:lnTo>
                <a:lnTo>
                  <a:pt x="2170" y="727"/>
                </a:lnTo>
                <a:lnTo>
                  <a:pt x="2176" y="735"/>
                </a:lnTo>
                <a:lnTo>
                  <a:pt x="2181" y="743"/>
                </a:lnTo>
                <a:lnTo>
                  <a:pt x="2184" y="753"/>
                </a:lnTo>
                <a:lnTo>
                  <a:pt x="2184" y="762"/>
                </a:lnTo>
                <a:lnTo>
                  <a:pt x="2184" y="770"/>
                </a:lnTo>
                <a:lnTo>
                  <a:pt x="2181" y="780"/>
                </a:lnTo>
                <a:lnTo>
                  <a:pt x="2178" y="788"/>
                </a:lnTo>
                <a:lnTo>
                  <a:pt x="2172" y="796"/>
                </a:lnTo>
                <a:lnTo>
                  <a:pt x="2165" y="802"/>
                </a:lnTo>
                <a:lnTo>
                  <a:pt x="2156" y="807"/>
                </a:lnTo>
                <a:lnTo>
                  <a:pt x="2145" y="810"/>
                </a:lnTo>
                <a:lnTo>
                  <a:pt x="2132" y="810"/>
                </a:lnTo>
                <a:lnTo>
                  <a:pt x="2119" y="807"/>
                </a:lnTo>
                <a:lnTo>
                  <a:pt x="2108" y="802"/>
                </a:lnTo>
                <a:lnTo>
                  <a:pt x="2121" y="820"/>
                </a:lnTo>
                <a:lnTo>
                  <a:pt x="2129" y="837"/>
                </a:lnTo>
                <a:lnTo>
                  <a:pt x="2133" y="856"/>
                </a:lnTo>
                <a:lnTo>
                  <a:pt x="2135" y="877"/>
                </a:lnTo>
                <a:lnTo>
                  <a:pt x="2132" y="896"/>
                </a:lnTo>
                <a:lnTo>
                  <a:pt x="2124" y="915"/>
                </a:lnTo>
                <a:lnTo>
                  <a:pt x="2114" y="933"/>
                </a:lnTo>
                <a:lnTo>
                  <a:pt x="2098" y="947"/>
                </a:lnTo>
                <a:lnTo>
                  <a:pt x="2086" y="957"/>
                </a:lnTo>
                <a:lnTo>
                  <a:pt x="2071" y="964"/>
                </a:lnTo>
                <a:lnTo>
                  <a:pt x="2056" y="971"/>
                </a:lnTo>
                <a:lnTo>
                  <a:pt x="2040" y="972"/>
                </a:lnTo>
                <a:lnTo>
                  <a:pt x="2052" y="977"/>
                </a:lnTo>
                <a:lnTo>
                  <a:pt x="2063" y="984"/>
                </a:lnTo>
                <a:lnTo>
                  <a:pt x="2071" y="992"/>
                </a:lnTo>
                <a:lnTo>
                  <a:pt x="2079" y="999"/>
                </a:lnTo>
                <a:lnTo>
                  <a:pt x="2084" y="1009"/>
                </a:lnTo>
                <a:lnTo>
                  <a:pt x="2086" y="1020"/>
                </a:lnTo>
                <a:lnTo>
                  <a:pt x="2086" y="1031"/>
                </a:lnTo>
                <a:lnTo>
                  <a:pt x="2083" y="1041"/>
                </a:lnTo>
                <a:lnTo>
                  <a:pt x="2076" y="1050"/>
                </a:lnTo>
                <a:lnTo>
                  <a:pt x="2068" y="1060"/>
                </a:lnTo>
                <a:lnTo>
                  <a:pt x="2057" y="1066"/>
                </a:lnTo>
                <a:lnTo>
                  <a:pt x="2046" y="1073"/>
                </a:lnTo>
                <a:lnTo>
                  <a:pt x="2033" y="1076"/>
                </a:lnTo>
                <a:lnTo>
                  <a:pt x="2021" y="1077"/>
                </a:lnTo>
                <a:lnTo>
                  <a:pt x="2008" y="1077"/>
                </a:lnTo>
                <a:lnTo>
                  <a:pt x="1993" y="1076"/>
                </a:lnTo>
                <a:lnTo>
                  <a:pt x="1981" y="1071"/>
                </a:lnTo>
                <a:lnTo>
                  <a:pt x="1970" y="1065"/>
                </a:lnTo>
                <a:lnTo>
                  <a:pt x="1973" y="1092"/>
                </a:lnTo>
                <a:lnTo>
                  <a:pt x="1971" y="1119"/>
                </a:lnTo>
                <a:lnTo>
                  <a:pt x="1963" y="1144"/>
                </a:lnTo>
                <a:lnTo>
                  <a:pt x="1952" y="1168"/>
                </a:lnTo>
                <a:lnTo>
                  <a:pt x="1936" y="1190"/>
                </a:lnTo>
                <a:lnTo>
                  <a:pt x="1916" y="1208"/>
                </a:lnTo>
                <a:lnTo>
                  <a:pt x="1892" y="1222"/>
                </a:lnTo>
                <a:lnTo>
                  <a:pt x="1865" y="1230"/>
                </a:lnTo>
                <a:lnTo>
                  <a:pt x="1841" y="1235"/>
                </a:lnTo>
                <a:lnTo>
                  <a:pt x="1815" y="1233"/>
                </a:lnTo>
                <a:lnTo>
                  <a:pt x="1791" y="1229"/>
                </a:lnTo>
                <a:lnTo>
                  <a:pt x="1769" y="1221"/>
                </a:lnTo>
                <a:lnTo>
                  <a:pt x="1776" y="1235"/>
                </a:lnTo>
                <a:lnTo>
                  <a:pt x="1777" y="1248"/>
                </a:lnTo>
                <a:lnTo>
                  <a:pt x="1774" y="1262"/>
                </a:lnTo>
                <a:lnTo>
                  <a:pt x="1768" y="1275"/>
                </a:lnTo>
                <a:lnTo>
                  <a:pt x="1758" y="1288"/>
                </a:lnTo>
                <a:lnTo>
                  <a:pt x="1744" y="1297"/>
                </a:lnTo>
                <a:lnTo>
                  <a:pt x="1726" y="1307"/>
                </a:lnTo>
                <a:lnTo>
                  <a:pt x="1707" y="1313"/>
                </a:lnTo>
                <a:lnTo>
                  <a:pt x="1678" y="1318"/>
                </a:lnTo>
                <a:lnTo>
                  <a:pt x="1648" y="1318"/>
                </a:lnTo>
                <a:lnTo>
                  <a:pt x="1621" y="1311"/>
                </a:lnTo>
                <a:lnTo>
                  <a:pt x="1596" y="1302"/>
                </a:lnTo>
                <a:lnTo>
                  <a:pt x="1597" y="1319"/>
                </a:lnTo>
                <a:lnTo>
                  <a:pt x="1594" y="1335"/>
                </a:lnTo>
                <a:lnTo>
                  <a:pt x="1589" y="1351"/>
                </a:lnTo>
                <a:lnTo>
                  <a:pt x="1581" y="1366"/>
                </a:lnTo>
                <a:lnTo>
                  <a:pt x="1570" y="1378"/>
                </a:lnTo>
                <a:lnTo>
                  <a:pt x="1558" y="1389"/>
                </a:lnTo>
                <a:lnTo>
                  <a:pt x="1542" y="1397"/>
                </a:lnTo>
                <a:lnTo>
                  <a:pt x="1526" y="1402"/>
                </a:lnTo>
                <a:lnTo>
                  <a:pt x="1510" y="1404"/>
                </a:lnTo>
                <a:lnTo>
                  <a:pt x="1494" y="1402"/>
                </a:lnTo>
                <a:lnTo>
                  <a:pt x="1480" y="1399"/>
                </a:lnTo>
                <a:lnTo>
                  <a:pt x="1465" y="1393"/>
                </a:lnTo>
                <a:lnTo>
                  <a:pt x="1454" y="1385"/>
                </a:lnTo>
                <a:lnTo>
                  <a:pt x="1443" y="1373"/>
                </a:lnTo>
                <a:lnTo>
                  <a:pt x="1433" y="1362"/>
                </a:lnTo>
                <a:lnTo>
                  <a:pt x="1427" y="1348"/>
                </a:lnTo>
                <a:lnTo>
                  <a:pt x="1430" y="1362"/>
                </a:lnTo>
                <a:lnTo>
                  <a:pt x="1430" y="1375"/>
                </a:lnTo>
                <a:lnTo>
                  <a:pt x="1426" y="1388"/>
                </a:lnTo>
                <a:lnTo>
                  <a:pt x="1419" y="1401"/>
                </a:lnTo>
                <a:lnTo>
                  <a:pt x="1410" y="1410"/>
                </a:lnTo>
                <a:lnTo>
                  <a:pt x="1397" y="1420"/>
                </a:lnTo>
                <a:lnTo>
                  <a:pt x="1381" y="1426"/>
                </a:lnTo>
                <a:lnTo>
                  <a:pt x="1363" y="1431"/>
                </a:lnTo>
                <a:lnTo>
                  <a:pt x="1346" y="1432"/>
                </a:lnTo>
                <a:lnTo>
                  <a:pt x="1328" y="1431"/>
                </a:lnTo>
                <a:lnTo>
                  <a:pt x="1313" y="1428"/>
                </a:lnTo>
                <a:lnTo>
                  <a:pt x="1297" y="1421"/>
                </a:lnTo>
                <a:lnTo>
                  <a:pt x="1282" y="1415"/>
                </a:lnTo>
                <a:lnTo>
                  <a:pt x="1270" y="1405"/>
                </a:lnTo>
                <a:lnTo>
                  <a:pt x="1260" y="1394"/>
                </a:lnTo>
                <a:lnTo>
                  <a:pt x="1252" y="1381"/>
                </a:lnTo>
                <a:lnTo>
                  <a:pt x="1249" y="1393"/>
                </a:lnTo>
                <a:lnTo>
                  <a:pt x="1243" y="1402"/>
                </a:lnTo>
                <a:lnTo>
                  <a:pt x="1233" y="1412"/>
                </a:lnTo>
                <a:lnTo>
                  <a:pt x="1222" y="1418"/>
                </a:lnTo>
                <a:lnTo>
                  <a:pt x="1208" y="1424"/>
                </a:lnTo>
                <a:lnTo>
                  <a:pt x="1192" y="1429"/>
                </a:lnTo>
                <a:lnTo>
                  <a:pt x="1176" y="1431"/>
                </a:lnTo>
                <a:lnTo>
                  <a:pt x="1158" y="1432"/>
                </a:lnTo>
                <a:lnTo>
                  <a:pt x="1133" y="1428"/>
                </a:lnTo>
                <a:lnTo>
                  <a:pt x="1111" y="1418"/>
                </a:lnTo>
                <a:lnTo>
                  <a:pt x="1101" y="1413"/>
                </a:lnTo>
                <a:lnTo>
                  <a:pt x="1093" y="1405"/>
                </a:lnTo>
                <a:lnTo>
                  <a:pt x="1087" y="1397"/>
                </a:lnTo>
                <a:lnTo>
                  <a:pt x="1082" y="1389"/>
                </a:lnTo>
                <a:lnTo>
                  <a:pt x="1071" y="1402"/>
                </a:lnTo>
                <a:lnTo>
                  <a:pt x="1058" y="1413"/>
                </a:lnTo>
                <a:lnTo>
                  <a:pt x="1041" y="1423"/>
                </a:lnTo>
                <a:lnTo>
                  <a:pt x="1021" y="1429"/>
                </a:lnTo>
                <a:lnTo>
                  <a:pt x="1002" y="1432"/>
                </a:lnTo>
                <a:lnTo>
                  <a:pt x="980" y="1434"/>
                </a:lnTo>
                <a:lnTo>
                  <a:pt x="959" y="1432"/>
                </a:lnTo>
                <a:lnTo>
                  <a:pt x="937" y="1429"/>
                </a:lnTo>
                <a:lnTo>
                  <a:pt x="913" y="1420"/>
                </a:lnTo>
                <a:lnTo>
                  <a:pt x="894" y="1407"/>
                </a:lnTo>
                <a:lnTo>
                  <a:pt x="880" y="1393"/>
                </a:lnTo>
                <a:lnTo>
                  <a:pt x="875" y="1385"/>
                </a:lnTo>
                <a:lnTo>
                  <a:pt x="872" y="1375"/>
                </a:lnTo>
                <a:lnTo>
                  <a:pt x="858" y="1383"/>
                </a:lnTo>
                <a:lnTo>
                  <a:pt x="842" y="1389"/>
                </a:lnTo>
                <a:lnTo>
                  <a:pt x="823" y="1393"/>
                </a:lnTo>
                <a:lnTo>
                  <a:pt x="805" y="1393"/>
                </a:lnTo>
                <a:lnTo>
                  <a:pt x="786" y="1391"/>
                </a:lnTo>
                <a:lnTo>
                  <a:pt x="767" y="1386"/>
                </a:lnTo>
                <a:lnTo>
                  <a:pt x="748" y="1380"/>
                </a:lnTo>
                <a:lnTo>
                  <a:pt x="732" y="1370"/>
                </a:lnTo>
                <a:lnTo>
                  <a:pt x="713" y="1356"/>
                </a:lnTo>
                <a:lnTo>
                  <a:pt x="702" y="1340"/>
                </a:lnTo>
                <a:lnTo>
                  <a:pt x="697" y="1332"/>
                </a:lnTo>
                <a:lnTo>
                  <a:pt x="694" y="1323"/>
                </a:lnTo>
                <a:lnTo>
                  <a:pt x="694" y="1315"/>
                </a:lnTo>
                <a:lnTo>
                  <a:pt x="694" y="1307"/>
                </a:lnTo>
                <a:lnTo>
                  <a:pt x="691" y="1316"/>
                </a:lnTo>
                <a:lnTo>
                  <a:pt x="684" y="1324"/>
                </a:lnTo>
                <a:lnTo>
                  <a:pt x="676" y="1331"/>
                </a:lnTo>
                <a:lnTo>
                  <a:pt x="665" y="1337"/>
                </a:lnTo>
                <a:lnTo>
                  <a:pt x="651" y="1340"/>
                </a:lnTo>
                <a:lnTo>
                  <a:pt x="635" y="1342"/>
                </a:lnTo>
                <a:lnTo>
                  <a:pt x="619" y="1343"/>
                </a:lnTo>
                <a:lnTo>
                  <a:pt x="601" y="1342"/>
                </a:lnTo>
                <a:lnTo>
                  <a:pt x="584" y="1337"/>
                </a:lnTo>
                <a:lnTo>
                  <a:pt x="568" y="1332"/>
                </a:lnTo>
                <a:lnTo>
                  <a:pt x="554" y="1326"/>
                </a:lnTo>
                <a:lnTo>
                  <a:pt x="543" y="1318"/>
                </a:lnTo>
                <a:lnTo>
                  <a:pt x="533" y="1308"/>
                </a:lnTo>
                <a:lnTo>
                  <a:pt x="525" y="1299"/>
                </a:lnTo>
                <a:lnTo>
                  <a:pt x="522" y="1289"/>
                </a:lnTo>
                <a:lnTo>
                  <a:pt x="522" y="1280"/>
                </a:lnTo>
                <a:lnTo>
                  <a:pt x="523" y="1272"/>
                </a:lnTo>
                <a:lnTo>
                  <a:pt x="527" y="1265"/>
                </a:lnTo>
                <a:lnTo>
                  <a:pt x="531" y="1260"/>
                </a:lnTo>
                <a:lnTo>
                  <a:pt x="538" y="1256"/>
                </a:lnTo>
                <a:lnTo>
                  <a:pt x="519" y="1262"/>
                </a:lnTo>
                <a:lnTo>
                  <a:pt x="498" y="1265"/>
                </a:lnTo>
                <a:lnTo>
                  <a:pt x="479" y="1265"/>
                </a:lnTo>
                <a:lnTo>
                  <a:pt x="460" y="1260"/>
                </a:lnTo>
                <a:lnTo>
                  <a:pt x="441" y="1253"/>
                </a:lnTo>
                <a:lnTo>
                  <a:pt x="425" y="1241"/>
                </a:lnTo>
                <a:lnTo>
                  <a:pt x="411" y="1227"/>
                </a:lnTo>
                <a:lnTo>
                  <a:pt x="399" y="1210"/>
                </a:lnTo>
                <a:lnTo>
                  <a:pt x="393" y="1192"/>
                </a:lnTo>
                <a:lnTo>
                  <a:pt x="390" y="1175"/>
                </a:lnTo>
                <a:lnTo>
                  <a:pt x="390" y="1155"/>
                </a:lnTo>
                <a:lnTo>
                  <a:pt x="393" y="1138"/>
                </a:lnTo>
                <a:lnTo>
                  <a:pt x="372" y="1151"/>
                </a:lnTo>
                <a:lnTo>
                  <a:pt x="352" y="1160"/>
                </a:lnTo>
                <a:lnTo>
                  <a:pt x="329" y="1165"/>
                </a:lnTo>
                <a:lnTo>
                  <a:pt x="307" y="1167"/>
                </a:lnTo>
                <a:lnTo>
                  <a:pt x="283" y="1165"/>
                </a:lnTo>
                <a:lnTo>
                  <a:pt x="261" y="1160"/>
                </a:lnTo>
                <a:lnTo>
                  <a:pt x="240" y="1151"/>
                </a:lnTo>
                <a:lnTo>
                  <a:pt x="220" y="1138"/>
                </a:lnTo>
                <a:lnTo>
                  <a:pt x="194" y="1122"/>
                </a:lnTo>
                <a:lnTo>
                  <a:pt x="172" y="1103"/>
                </a:lnTo>
                <a:lnTo>
                  <a:pt x="153" y="1082"/>
                </a:lnTo>
                <a:lnTo>
                  <a:pt x="138" y="1062"/>
                </a:lnTo>
                <a:lnTo>
                  <a:pt x="127" y="1041"/>
                </a:lnTo>
                <a:lnTo>
                  <a:pt x="123" y="1019"/>
                </a:lnTo>
                <a:lnTo>
                  <a:pt x="121" y="995"/>
                </a:lnTo>
                <a:lnTo>
                  <a:pt x="124" y="972"/>
                </a:lnTo>
                <a:lnTo>
                  <a:pt x="105" y="976"/>
                </a:lnTo>
                <a:lnTo>
                  <a:pt x="86" y="976"/>
                </a:lnTo>
                <a:lnTo>
                  <a:pt x="68" y="972"/>
                </a:lnTo>
                <a:lnTo>
                  <a:pt x="51" y="964"/>
                </a:lnTo>
                <a:lnTo>
                  <a:pt x="35" y="953"/>
                </a:lnTo>
                <a:lnTo>
                  <a:pt x="22" y="941"/>
                </a:lnTo>
                <a:lnTo>
                  <a:pt x="11" y="925"/>
                </a:lnTo>
                <a:lnTo>
                  <a:pt x="5" y="907"/>
                </a:lnTo>
                <a:lnTo>
                  <a:pt x="2" y="893"/>
                </a:lnTo>
                <a:lnTo>
                  <a:pt x="0" y="880"/>
                </a:lnTo>
                <a:lnTo>
                  <a:pt x="2" y="866"/>
                </a:lnTo>
                <a:lnTo>
                  <a:pt x="5" y="853"/>
                </a:lnTo>
                <a:lnTo>
                  <a:pt x="10" y="840"/>
                </a:lnTo>
                <a:lnTo>
                  <a:pt x="16" y="828"/>
                </a:lnTo>
                <a:lnTo>
                  <a:pt x="26" y="818"/>
                </a:lnTo>
                <a:lnTo>
                  <a:pt x="35" y="807"/>
                </a:lnTo>
                <a:lnTo>
                  <a:pt x="24" y="796"/>
                </a:lnTo>
                <a:lnTo>
                  <a:pt x="18" y="783"/>
                </a:lnTo>
                <a:lnTo>
                  <a:pt x="13" y="772"/>
                </a:lnTo>
                <a:lnTo>
                  <a:pt x="13" y="759"/>
                </a:lnTo>
                <a:lnTo>
                  <a:pt x="16" y="748"/>
                </a:lnTo>
                <a:lnTo>
                  <a:pt x="22" y="737"/>
                </a:lnTo>
                <a:lnTo>
                  <a:pt x="32" y="727"/>
                </a:lnTo>
                <a:lnTo>
                  <a:pt x="46" y="719"/>
                </a:lnTo>
                <a:lnTo>
                  <a:pt x="48" y="719"/>
                </a:lnTo>
              </a:path>
            </a:pathLst>
          </a:custGeom>
          <a:solidFill>
            <a:srgbClr val="99FF99"/>
          </a:solidFill>
          <a:ln w="15875">
            <a:solidFill>
              <a:schemeClr val="tx1"/>
            </a:solidFill>
            <a:round/>
            <a:headEnd/>
            <a:tailEnd/>
          </a:ln>
        </p:spPr>
        <p:txBody>
          <a:bodyPr lIns="91332" tIns="45661" rIns="91332" bIns="45661"/>
          <a:lstStyle/>
          <a:p>
            <a:endParaRPr lang="zh-TW" altLang="en-US"/>
          </a:p>
        </p:txBody>
      </p:sp>
      <p:sp>
        <p:nvSpPr>
          <p:cNvPr id="74800" name="TextBox 19"/>
          <p:cNvSpPr txBox="1">
            <a:spLocks noChangeArrowheads="1"/>
          </p:cNvSpPr>
          <p:nvPr/>
        </p:nvSpPr>
        <p:spPr bwMode="auto">
          <a:xfrm>
            <a:off x="2911475" y="4419600"/>
            <a:ext cx="939800" cy="523875"/>
          </a:xfrm>
          <a:prstGeom prst="rect">
            <a:avLst/>
          </a:prstGeom>
          <a:noFill/>
          <a:ln w="9525">
            <a:noFill/>
            <a:miter lim="800000"/>
            <a:headEnd/>
            <a:tailEnd/>
          </a:ln>
        </p:spPr>
        <p:txBody>
          <a:bodyPr wrap="none" lIns="91332" tIns="45661" rIns="91332" bIns="45661">
            <a:spAutoFit/>
          </a:bodyPr>
          <a:lstStyle/>
          <a:p>
            <a:pPr algn="ctr" eaLnBrk="0" hangingPunct="0"/>
            <a:r>
              <a:rPr kumimoji="0" lang="en-US" altLang="zh-TW" sz="1400" b="1">
                <a:solidFill>
                  <a:srgbClr val="000000"/>
                </a:solidFill>
                <a:ea typeface="MS PGothic" pitchFamily="34" charset="-128"/>
                <a:cs typeface="Arial" pitchFamily="34" charset="0"/>
              </a:rPr>
              <a:t>Internet2</a:t>
            </a:r>
          </a:p>
          <a:p>
            <a:pPr algn="ctr" eaLnBrk="0" hangingPunct="0"/>
            <a:r>
              <a:rPr kumimoji="0" lang="en-US" altLang="zh-TW" sz="1400" b="1">
                <a:solidFill>
                  <a:srgbClr val="000000"/>
                </a:solidFill>
                <a:ea typeface="MS PGothic" pitchFamily="34" charset="-128"/>
                <a:cs typeface="Arial" pitchFamily="34" charset="0"/>
              </a:rPr>
              <a:t>USA</a:t>
            </a:r>
          </a:p>
        </p:txBody>
      </p:sp>
      <p:sp>
        <p:nvSpPr>
          <p:cNvPr id="22" name="TextBox 21"/>
          <p:cNvSpPr txBox="1"/>
          <p:nvPr/>
        </p:nvSpPr>
        <p:spPr>
          <a:xfrm>
            <a:off x="3729038" y="4514850"/>
            <a:ext cx="501650" cy="173038"/>
          </a:xfrm>
          <a:prstGeom prst="rect">
            <a:avLst/>
          </a:prstGeom>
          <a:solidFill>
            <a:schemeClr val="bg2">
              <a:lumMod val="40000"/>
              <a:lumOff val="60000"/>
            </a:schemeClr>
          </a:solidFill>
        </p:spPr>
        <p:txBody>
          <a:bodyPr wrap="none" lIns="9144" tIns="9144" rIns="9144" bIns="9144">
            <a:spAutoFit/>
          </a:bodyPr>
          <a:lstStyle/>
          <a:p>
            <a:pPr eaLnBrk="0" hangingPunct="0">
              <a:defRPr/>
            </a:pPr>
            <a:r>
              <a:rPr kumimoji="0" lang="en-US" sz="1000" b="1" dirty="0">
                <a:solidFill>
                  <a:srgbClr val="000000"/>
                </a:solidFill>
                <a:latin typeface="Arial" charset="0"/>
                <a:ea typeface="MS PGothic" pitchFamily="34" charset="-128"/>
                <a:cs typeface="Arial" charset="0"/>
              </a:rPr>
              <a:t>Harvard</a:t>
            </a:r>
          </a:p>
        </p:txBody>
      </p:sp>
      <p:sp>
        <p:nvSpPr>
          <p:cNvPr id="74802" name="Freeform 7"/>
          <p:cNvSpPr>
            <a:spLocks/>
          </p:cNvSpPr>
          <p:nvPr/>
        </p:nvSpPr>
        <p:spPr bwMode="auto">
          <a:xfrm>
            <a:off x="2493963" y="328613"/>
            <a:ext cx="1731962" cy="1042987"/>
          </a:xfrm>
          <a:custGeom>
            <a:avLst/>
            <a:gdLst>
              <a:gd name="T0" fmla="*/ 2147483647 w 2184"/>
              <a:gd name="T1" fmla="*/ 2147483647 h 1434"/>
              <a:gd name="T2" fmla="*/ 2147483647 w 2184"/>
              <a:gd name="T3" fmla="*/ 2147483647 h 1434"/>
              <a:gd name="T4" fmla="*/ 2147483647 w 2184"/>
              <a:gd name="T5" fmla="*/ 2147483647 h 1434"/>
              <a:gd name="T6" fmla="*/ 2147483647 w 2184"/>
              <a:gd name="T7" fmla="*/ 2147483647 h 1434"/>
              <a:gd name="T8" fmla="*/ 2147483647 w 2184"/>
              <a:gd name="T9" fmla="*/ 2147483647 h 1434"/>
              <a:gd name="T10" fmla="*/ 2147483647 w 2184"/>
              <a:gd name="T11" fmla="*/ 2147483647 h 1434"/>
              <a:gd name="T12" fmla="*/ 2147483647 w 2184"/>
              <a:gd name="T13" fmla="*/ 2147483647 h 1434"/>
              <a:gd name="T14" fmla="*/ 2147483647 w 2184"/>
              <a:gd name="T15" fmla="*/ 2147483647 h 1434"/>
              <a:gd name="T16" fmla="*/ 2147483647 w 2184"/>
              <a:gd name="T17" fmla="*/ 2147483647 h 1434"/>
              <a:gd name="T18" fmla="*/ 2147483647 w 2184"/>
              <a:gd name="T19" fmla="*/ 2147483647 h 1434"/>
              <a:gd name="T20" fmla="*/ 2147483647 w 2184"/>
              <a:gd name="T21" fmla="*/ 2147483647 h 1434"/>
              <a:gd name="T22" fmla="*/ 2147483647 w 2184"/>
              <a:gd name="T23" fmla="*/ 2147483647 h 1434"/>
              <a:gd name="T24" fmla="*/ 2147483647 w 2184"/>
              <a:gd name="T25" fmla="*/ 2147483647 h 1434"/>
              <a:gd name="T26" fmla="*/ 2147483647 w 2184"/>
              <a:gd name="T27" fmla="*/ 2147483647 h 1434"/>
              <a:gd name="T28" fmla="*/ 2147483647 w 2184"/>
              <a:gd name="T29" fmla="*/ 2147483647 h 1434"/>
              <a:gd name="T30" fmla="*/ 2147483647 w 2184"/>
              <a:gd name="T31" fmla="*/ 2147483647 h 1434"/>
              <a:gd name="T32" fmla="*/ 2147483647 w 2184"/>
              <a:gd name="T33" fmla="*/ 2147483647 h 1434"/>
              <a:gd name="T34" fmla="*/ 2147483647 w 2184"/>
              <a:gd name="T35" fmla="*/ 2147483647 h 1434"/>
              <a:gd name="T36" fmla="*/ 2147483647 w 2184"/>
              <a:gd name="T37" fmla="*/ 2147483647 h 1434"/>
              <a:gd name="T38" fmla="*/ 2147483647 w 2184"/>
              <a:gd name="T39" fmla="*/ 2147483647 h 1434"/>
              <a:gd name="T40" fmla="*/ 2147483647 w 2184"/>
              <a:gd name="T41" fmla="*/ 2147483647 h 1434"/>
              <a:gd name="T42" fmla="*/ 2147483647 w 2184"/>
              <a:gd name="T43" fmla="*/ 2147483647 h 1434"/>
              <a:gd name="T44" fmla="*/ 2147483647 w 2184"/>
              <a:gd name="T45" fmla="*/ 2147483647 h 1434"/>
              <a:gd name="T46" fmla="*/ 2147483647 w 2184"/>
              <a:gd name="T47" fmla="*/ 2147483647 h 1434"/>
              <a:gd name="T48" fmla="*/ 2147483647 w 2184"/>
              <a:gd name="T49" fmla="*/ 2147483647 h 1434"/>
              <a:gd name="T50" fmla="*/ 2147483647 w 2184"/>
              <a:gd name="T51" fmla="*/ 2147483647 h 1434"/>
              <a:gd name="T52" fmla="*/ 2147483647 w 2184"/>
              <a:gd name="T53" fmla="*/ 2147483647 h 1434"/>
              <a:gd name="T54" fmla="*/ 2147483647 w 2184"/>
              <a:gd name="T55" fmla="*/ 2147483647 h 1434"/>
              <a:gd name="T56" fmla="*/ 2147483647 w 2184"/>
              <a:gd name="T57" fmla="*/ 2147483647 h 1434"/>
              <a:gd name="T58" fmla="*/ 2147483647 w 2184"/>
              <a:gd name="T59" fmla="*/ 2147483647 h 1434"/>
              <a:gd name="T60" fmla="*/ 2147483647 w 2184"/>
              <a:gd name="T61" fmla="*/ 2147483647 h 1434"/>
              <a:gd name="T62" fmla="*/ 2147483647 w 2184"/>
              <a:gd name="T63" fmla="*/ 2147483647 h 1434"/>
              <a:gd name="T64" fmla="*/ 2147483647 w 2184"/>
              <a:gd name="T65" fmla="*/ 2147483647 h 1434"/>
              <a:gd name="T66" fmla="*/ 2147483647 w 2184"/>
              <a:gd name="T67" fmla="*/ 2147483647 h 1434"/>
              <a:gd name="T68" fmla="*/ 2147483647 w 2184"/>
              <a:gd name="T69" fmla="*/ 2147483647 h 1434"/>
              <a:gd name="T70" fmla="*/ 2147483647 w 2184"/>
              <a:gd name="T71" fmla="*/ 2147483647 h 1434"/>
              <a:gd name="T72" fmla="*/ 2147483647 w 2184"/>
              <a:gd name="T73" fmla="*/ 2147483647 h 1434"/>
              <a:gd name="T74" fmla="*/ 2147483647 w 2184"/>
              <a:gd name="T75" fmla="*/ 2147483647 h 1434"/>
              <a:gd name="T76" fmla="*/ 2147483647 w 2184"/>
              <a:gd name="T77" fmla="*/ 2147483647 h 1434"/>
              <a:gd name="T78" fmla="*/ 2147483647 w 2184"/>
              <a:gd name="T79" fmla="*/ 2147483647 h 1434"/>
              <a:gd name="T80" fmla="*/ 2147483647 w 2184"/>
              <a:gd name="T81" fmla="*/ 2147483647 h 1434"/>
              <a:gd name="T82" fmla="*/ 2147483647 w 2184"/>
              <a:gd name="T83" fmla="*/ 2147483647 h 1434"/>
              <a:gd name="T84" fmla="*/ 2147483647 w 2184"/>
              <a:gd name="T85" fmla="*/ 2147483647 h 1434"/>
              <a:gd name="T86" fmla="*/ 2147483647 w 2184"/>
              <a:gd name="T87" fmla="*/ 2147483647 h 1434"/>
              <a:gd name="T88" fmla="*/ 2147483647 w 2184"/>
              <a:gd name="T89" fmla="*/ 2147483647 h 1434"/>
              <a:gd name="T90" fmla="*/ 2147483647 w 2184"/>
              <a:gd name="T91" fmla="*/ 2147483647 h 1434"/>
              <a:gd name="T92" fmla="*/ 2147483647 w 2184"/>
              <a:gd name="T93" fmla="*/ 2147483647 h 1434"/>
              <a:gd name="T94" fmla="*/ 2147483647 w 2184"/>
              <a:gd name="T95" fmla="*/ 2147483647 h 1434"/>
              <a:gd name="T96" fmla="*/ 2147483647 w 2184"/>
              <a:gd name="T97" fmla="*/ 2147483647 h 1434"/>
              <a:gd name="T98" fmla="*/ 2147483647 w 2184"/>
              <a:gd name="T99" fmla="*/ 2147483647 h 1434"/>
              <a:gd name="T100" fmla="*/ 2147483647 w 2184"/>
              <a:gd name="T101" fmla="*/ 2147483647 h 1434"/>
              <a:gd name="T102" fmla="*/ 2147483647 w 2184"/>
              <a:gd name="T103" fmla="*/ 2147483647 h 1434"/>
              <a:gd name="T104" fmla="*/ 2147483647 w 2184"/>
              <a:gd name="T105" fmla="*/ 2147483647 h 1434"/>
              <a:gd name="T106" fmla="*/ 2147483647 w 2184"/>
              <a:gd name="T107" fmla="*/ 2147483647 h 1434"/>
              <a:gd name="T108" fmla="*/ 2147483647 w 2184"/>
              <a:gd name="T109" fmla="*/ 2147483647 h 1434"/>
              <a:gd name="T110" fmla="*/ 2147483647 w 2184"/>
              <a:gd name="T111" fmla="*/ 2147483647 h 1434"/>
              <a:gd name="T112" fmla="*/ 2147483647 w 2184"/>
              <a:gd name="T113" fmla="*/ 2147483647 h 1434"/>
              <a:gd name="T114" fmla="*/ 2147483647 w 2184"/>
              <a:gd name="T115" fmla="*/ 2147483647 h 1434"/>
              <a:gd name="T116" fmla="*/ 2147483647 w 2184"/>
              <a:gd name="T117" fmla="*/ 2147483647 h 143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184"/>
              <a:gd name="T178" fmla="*/ 0 h 1434"/>
              <a:gd name="T179" fmla="*/ 2184 w 2184"/>
              <a:gd name="T180" fmla="*/ 1434 h 1434"/>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184" h="1434">
                <a:moveTo>
                  <a:pt x="48" y="719"/>
                </a:moveTo>
                <a:lnTo>
                  <a:pt x="33" y="708"/>
                </a:lnTo>
                <a:lnTo>
                  <a:pt x="21" y="696"/>
                </a:lnTo>
                <a:lnTo>
                  <a:pt x="13" y="680"/>
                </a:lnTo>
                <a:lnTo>
                  <a:pt x="6" y="664"/>
                </a:lnTo>
                <a:lnTo>
                  <a:pt x="5" y="648"/>
                </a:lnTo>
                <a:lnTo>
                  <a:pt x="5" y="630"/>
                </a:lnTo>
                <a:lnTo>
                  <a:pt x="10" y="613"/>
                </a:lnTo>
                <a:lnTo>
                  <a:pt x="18" y="597"/>
                </a:lnTo>
                <a:lnTo>
                  <a:pt x="29" y="583"/>
                </a:lnTo>
                <a:lnTo>
                  <a:pt x="43" y="570"/>
                </a:lnTo>
                <a:lnTo>
                  <a:pt x="61" y="562"/>
                </a:lnTo>
                <a:lnTo>
                  <a:pt x="78" y="555"/>
                </a:lnTo>
                <a:lnTo>
                  <a:pt x="68" y="535"/>
                </a:lnTo>
                <a:lnTo>
                  <a:pt x="62" y="511"/>
                </a:lnTo>
                <a:lnTo>
                  <a:pt x="61" y="489"/>
                </a:lnTo>
                <a:lnTo>
                  <a:pt x="64" y="465"/>
                </a:lnTo>
                <a:lnTo>
                  <a:pt x="72" y="444"/>
                </a:lnTo>
                <a:lnTo>
                  <a:pt x="84" y="423"/>
                </a:lnTo>
                <a:lnTo>
                  <a:pt x="100" y="406"/>
                </a:lnTo>
                <a:lnTo>
                  <a:pt x="119" y="390"/>
                </a:lnTo>
                <a:lnTo>
                  <a:pt x="137" y="382"/>
                </a:lnTo>
                <a:lnTo>
                  <a:pt x="156" y="376"/>
                </a:lnTo>
                <a:lnTo>
                  <a:pt x="175" y="374"/>
                </a:lnTo>
                <a:lnTo>
                  <a:pt x="196" y="374"/>
                </a:lnTo>
                <a:lnTo>
                  <a:pt x="191" y="345"/>
                </a:lnTo>
                <a:lnTo>
                  <a:pt x="193" y="318"/>
                </a:lnTo>
                <a:lnTo>
                  <a:pt x="201" y="293"/>
                </a:lnTo>
                <a:lnTo>
                  <a:pt x="212" y="269"/>
                </a:lnTo>
                <a:lnTo>
                  <a:pt x="229" y="248"/>
                </a:lnTo>
                <a:lnTo>
                  <a:pt x="248" y="231"/>
                </a:lnTo>
                <a:lnTo>
                  <a:pt x="272" y="216"/>
                </a:lnTo>
                <a:lnTo>
                  <a:pt x="299" y="207"/>
                </a:lnTo>
                <a:lnTo>
                  <a:pt x="325" y="204"/>
                </a:lnTo>
                <a:lnTo>
                  <a:pt x="348" y="204"/>
                </a:lnTo>
                <a:lnTo>
                  <a:pt x="372" y="209"/>
                </a:lnTo>
                <a:lnTo>
                  <a:pt x="395" y="216"/>
                </a:lnTo>
                <a:lnTo>
                  <a:pt x="388" y="199"/>
                </a:lnTo>
                <a:lnTo>
                  <a:pt x="387" y="180"/>
                </a:lnTo>
                <a:lnTo>
                  <a:pt x="388" y="162"/>
                </a:lnTo>
                <a:lnTo>
                  <a:pt x="393" y="145"/>
                </a:lnTo>
                <a:lnTo>
                  <a:pt x="401" y="129"/>
                </a:lnTo>
                <a:lnTo>
                  <a:pt x="414" y="115"/>
                </a:lnTo>
                <a:lnTo>
                  <a:pt x="428" y="102"/>
                </a:lnTo>
                <a:lnTo>
                  <a:pt x="444" y="92"/>
                </a:lnTo>
                <a:lnTo>
                  <a:pt x="461" y="88"/>
                </a:lnTo>
                <a:lnTo>
                  <a:pt x="481" y="84"/>
                </a:lnTo>
                <a:lnTo>
                  <a:pt x="498" y="86"/>
                </a:lnTo>
                <a:lnTo>
                  <a:pt x="516" y="91"/>
                </a:lnTo>
                <a:lnTo>
                  <a:pt x="531" y="97"/>
                </a:lnTo>
                <a:lnTo>
                  <a:pt x="546" y="108"/>
                </a:lnTo>
                <a:lnTo>
                  <a:pt x="558" y="121"/>
                </a:lnTo>
                <a:lnTo>
                  <a:pt x="570" y="137"/>
                </a:lnTo>
                <a:lnTo>
                  <a:pt x="574" y="116"/>
                </a:lnTo>
                <a:lnTo>
                  <a:pt x="582" y="97"/>
                </a:lnTo>
                <a:lnTo>
                  <a:pt x="593" y="81"/>
                </a:lnTo>
                <a:lnTo>
                  <a:pt x="609" y="67"/>
                </a:lnTo>
                <a:lnTo>
                  <a:pt x="625" y="56"/>
                </a:lnTo>
                <a:lnTo>
                  <a:pt x="644" y="49"/>
                </a:lnTo>
                <a:lnTo>
                  <a:pt x="665" y="46"/>
                </a:lnTo>
                <a:lnTo>
                  <a:pt x="687" y="46"/>
                </a:lnTo>
                <a:lnTo>
                  <a:pt x="706" y="51"/>
                </a:lnTo>
                <a:lnTo>
                  <a:pt x="724" y="57"/>
                </a:lnTo>
                <a:lnTo>
                  <a:pt x="741" y="68"/>
                </a:lnTo>
                <a:lnTo>
                  <a:pt x="756" y="83"/>
                </a:lnTo>
                <a:lnTo>
                  <a:pt x="768" y="67"/>
                </a:lnTo>
                <a:lnTo>
                  <a:pt x="784" y="53"/>
                </a:lnTo>
                <a:lnTo>
                  <a:pt x="800" y="41"/>
                </a:lnTo>
                <a:lnTo>
                  <a:pt x="818" y="30"/>
                </a:lnTo>
                <a:lnTo>
                  <a:pt x="835" y="22"/>
                </a:lnTo>
                <a:lnTo>
                  <a:pt x="854" y="16"/>
                </a:lnTo>
                <a:lnTo>
                  <a:pt x="873" y="10"/>
                </a:lnTo>
                <a:lnTo>
                  <a:pt x="894" y="6"/>
                </a:lnTo>
                <a:lnTo>
                  <a:pt x="913" y="6"/>
                </a:lnTo>
                <a:lnTo>
                  <a:pt x="932" y="6"/>
                </a:lnTo>
                <a:lnTo>
                  <a:pt x="953" y="8"/>
                </a:lnTo>
                <a:lnTo>
                  <a:pt x="972" y="13"/>
                </a:lnTo>
                <a:lnTo>
                  <a:pt x="991" y="19"/>
                </a:lnTo>
                <a:lnTo>
                  <a:pt x="1010" y="27"/>
                </a:lnTo>
                <a:lnTo>
                  <a:pt x="1028" y="37"/>
                </a:lnTo>
                <a:lnTo>
                  <a:pt x="1045" y="48"/>
                </a:lnTo>
                <a:lnTo>
                  <a:pt x="1050" y="37"/>
                </a:lnTo>
                <a:lnTo>
                  <a:pt x="1056" y="26"/>
                </a:lnTo>
                <a:lnTo>
                  <a:pt x="1064" y="18"/>
                </a:lnTo>
                <a:lnTo>
                  <a:pt x="1074" y="10"/>
                </a:lnTo>
                <a:lnTo>
                  <a:pt x="1085" y="5"/>
                </a:lnTo>
                <a:lnTo>
                  <a:pt x="1096" y="2"/>
                </a:lnTo>
                <a:lnTo>
                  <a:pt x="1109" y="2"/>
                </a:lnTo>
                <a:lnTo>
                  <a:pt x="1122" y="3"/>
                </a:lnTo>
                <a:lnTo>
                  <a:pt x="1138" y="10"/>
                </a:lnTo>
                <a:lnTo>
                  <a:pt x="1152" y="19"/>
                </a:lnTo>
                <a:lnTo>
                  <a:pt x="1161" y="33"/>
                </a:lnTo>
                <a:lnTo>
                  <a:pt x="1168" y="49"/>
                </a:lnTo>
                <a:lnTo>
                  <a:pt x="1169" y="38"/>
                </a:lnTo>
                <a:lnTo>
                  <a:pt x="1174" y="29"/>
                </a:lnTo>
                <a:lnTo>
                  <a:pt x="1182" y="19"/>
                </a:lnTo>
                <a:lnTo>
                  <a:pt x="1190" y="11"/>
                </a:lnTo>
                <a:lnTo>
                  <a:pt x="1200" y="6"/>
                </a:lnTo>
                <a:lnTo>
                  <a:pt x="1212" y="2"/>
                </a:lnTo>
                <a:lnTo>
                  <a:pt x="1225" y="0"/>
                </a:lnTo>
                <a:lnTo>
                  <a:pt x="1238" y="2"/>
                </a:lnTo>
                <a:lnTo>
                  <a:pt x="1257" y="6"/>
                </a:lnTo>
                <a:lnTo>
                  <a:pt x="1274" y="18"/>
                </a:lnTo>
                <a:lnTo>
                  <a:pt x="1289" y="30"/>
                </a:lnTo>
                <a:lnTo>
                  <a:pt x="1298" y="48"/>
                </a:lnTo>
                <a:lnTo>
                  <a:pt x="1306" y="43"/>
                </a:lnTo>
                <a:lnTo>
                  <a:pt x="1317" y="38"/>
                </a:lnTo>
                <a:lnTo>
                  <a:pt x="1340" y="37"/>
                </a:lnTo>
                <a:lnTo>
                  <a:pt x="1365" y="40"/>
                </a:lnTo>
                <a:lnTo>
                  <a:pt x="1386" y="49"/>
                </a:lnTo>
                <a:lnTo>
                  <a:pt x="1395" y="56"/>
                </a:lnTo>
                <a:lnTo>
                  <a:pt x="1403" y="65"/>
                </a:lnTo>
                <a:lnTo>
                  <a:pt x="1408" y="73"/>
                </a:lnTo>
                <a:lnTo>
                  <a:pt x="1410" y="83"/>
                </a:lnTo>
                <a:lnTo>
                  <a:pt x="1419" y="68"/>
                </a:lnTo>
                <a:lnTo>
                  <a:pt x="1433" y="59"/>
                </a:lnTo>
                <a:lnTo>
                  <a:pt x="1449" y="49"/>
                </a:lnTo>
                <a:lnTo>
                  <a:pt x="1468" y="45"/>
                </a:lnTo>
                <a:lnTo>
                  <a:pt x="1489" y="41"/>
                </a:lnTo>
                <a:lnTo>
                  <a:pt x="1511" y="41"/>
                </a:lnTo>
                <a:lnTo>
                  <a:pt x="1535" y="45"/>
                </a:lnTo>
                <a:lnTo>
                  <a:pt x="1558" y="51"/>
                </a:lnTo>
                <a:lnTo>
                  <a:pt x="1575" y="59"/>
                </a:lnTo>
                <a:lnTo>
                  <a:pt x="1591" y="67"/>
                </a:lnTo>
                <a:lnTo>
                  <a:pt x="1605" y="76"/>
                </a:lnTo>
                <a:lnTo>
                  <a:pt x="1616" y="88"/>
                </a:lnTo>
                <a:lnTo>
                  <a:pt x="1626" y="99"/>
                </a:lnTo>
                <a:lnTo>
                  <a:pt x="1632" y="111"/>
                </a:lnTo>
                <a:lnTo>
                  <a:pt x="1636" y="124"/>
                </a:lnTo>
                <a:lnTo>
                  <a:pt x="1636" y="137"/>
                </a:lnTo>
                <a:lnTo>
                  <a:pt x="1648" y="127"/>
                </a:lnTo>
                <a:lnTo>
                  <a:pt x="1659" y="121"/>
                </a:lnTo>
                <a:lnTo>
                  <a:pt x="1672" y="116"/>
                </a:lnTo>
                <a:lnTo>
                  <a:pt x="1685" y="115"/>
                </a:lnTo>
                <a:lnTo>
                  <a:pt x="1696" y="113"/>
                </a:lnTo>
                <a:lnTo>
                  <a:pt x="1707" y="115"/>
                </a:lnTo>
                <a:lnTo>
                  <a:pt x="1717" y="118"/>
                </a:lnTo>
                <a:lnTo>
                  <a:pt x="1725" y="124"/>
                </a:lnTo>
                <a:lnTo>
                  <a:pt x="1729" y="131"/>
                </a:lnTo>
                <a:lnTo>
                  <a:pt x="1733" y="137"/>
                </a:lnTo>
                <a:lnTo>
                  <a:pt x="1734" y="145"/>
                </a:lnTo>
                <a:lnTo>
                  <a:pt x="1734" y="153"/>
                </a:lnTo>
                <a:lnTo>
                  <a:pt x="1733" y="162"/>
                </a:lnTo>
                <a:lnTo>
                  <a:pt x="1729" y="170"/>
                </a:lnTo>
                <a:lnTo>
                  <a:pt x="1723" y="180"/>
                </a:lnTo>
                <a:lnTo>
                  <a:pt x="1717" y="189"/>
                </a:lnTo>
                <a:lnTo>
                  <a:pt x="1737" y="175"/>
                </a:lnTo>
                <a:lnTo>
                  <a:pt x="1758" y="166"/>
                </a:lnTo>
                <a:lnTo>
                  <a:pt x="1782" y="161"/>
                </a:lnTo>
                <a:lnTo>
                  <a:pt x="1804" y="161"/>
                </a:lnTo>
                <a:lnTo>
                  <a:pt x="1826" y="164"/>
                </a:lnTo>
                <a:lnTo>
                  <a:pt x="1849" y="172"/>
                </a:lnTo>
                <a:lnTo>
                  <a:pt x="1869" y="185"/>
                </a:lnTo>
                <a:lnTo>
                  <a:pt x="1887" y="201"/>
                </a:lnTo>
                <a:lnTo>
                  <a:pt x="1896" y="213"/>
                </a:lnTo>
                <a:lnTo>
                  <a:pt x="1904" y="226"/>
                </a:lnTo>
                <a:lnTo>
                  <a:pt x="1911" y="240"/>
                </a:lnTo>
                <a:lnTo>
                  <a:pt x="1914" y="255"/>
                </a:lnTo>
                <a:lnTo>
                  <a:pt x="1916" y="271"/>
                </a:lnTo>
                <a:lnTo>
                  <a:pt x="1916" y="287"/>
                </a:lnTo>
                <a:lnTo>
                  <a:pt x="1914" y="301"/>
                </a:lnTo>
                <a:lnTo>
                  <a:pt x="1909" y="317"/>
                </a:lnTo>
                <a:lnTo>
                  <a:pt x="1931" y="326"/>
                </a:lnTo>
                <a:lnTo>
                  <a:pt x="1949" y="337"/>
                </a:lnTo>
                <a:lnTo>
                  <a:pt x="1965" y="350"/>
                </a:lnTo>
                <a:lnTo>
                  <a:pt x="1978" y="364"/>
                </a:lnTo>
                <a:lnTo>
                  <a:pt x="1986" y="379"/>
                </a:lnTo>
                <a:lnTo>
                  <a:pt x="1990" y="395"/>
                </a:lnTo>
                <a:lnTo>
                  <a:pt x="1990" y="411"/>
                </a:lnTo>
                <a:lnTo>
                  <a:pt x="1987" y="425"/>
                </a:lnTo>
                <a:lnTo>
                  <a:pt x="2021" y="428"/>
                </a:lnTo>
                <a:lnTo>
                  <a:pt x="2052" y="435"/>
                </a:lnTo>
                <a:lnTo>
                  <a:pt x="2079" y="446"/>
                </a:lnTo>
                <a:lnTo>
                  <a:pt x="2103" y="460"/>
                </a:lnTo>
                <a:lnTo>
                  <a:pt x="2122" y="476"/>
                </a:lnTo>
                <a:lnTo>
                  <a:pt x="2137" y="495"/>
                </a:lnTo>
                <a:lnTo>
                  <a:pt x="2141" y="505"/>
                </a:lnTo>
                <a:lnTo>
                  <a:pt x="2145" y="516"/>
                </a:lnTo>
                <a:lnTo>
                  <a:pt x="2146" y="527"/>
                </a:lnTo>
                <a:lnTo>
                  <a:pt x="2146" y="538"/>
                </a:lnTo>
                <a:lnTo>
                  <a:pt x="2141" y="557"/>
                </a:lnTo>
                <a:lnTo>
                  <a:pt x="2133" y="575"/>
                </a:lnTo>
                <a:lnTo>
                  <a:pt x="2119" y="592"/>
                </a:lnTo>
                <a:lnTo>
                  <a:pt x="2102" y="606"/>
                </a:lnTo>
                <a:lnTo>
                  <a:pt x="2119" y="613"/>
                </a:lnTo>
                <a:lnTo>
                  <a:pt x="2133" y="621"/>
                </a:lnTo>
                <a:lnTo>
                  <a:pt x="2146" y="632"/>
                </a:lnTo>
                <a:lnTo>
                  <a:pt x="2154" y="641"/>
                </a:lnTo>
                <a:lnTo>
                  <a:pt x="2159" y="654"/>
                </a:lnTo>
                <a:lnTo>
                  <a:pt x="2161" y="665"/>
                </a:lnTo>
                <a:lnTo>
                  <a:pt x="2159" y="678"/>
                </a:lnTo>
                <a:lnTo>
                  <a:pt x="2153" y="691"/>
                </a:lnTo>
                <a:lnTo>
                  <a:pt x="2146" y="699"/>
                </a:lnTo>
                <a:lnTo>
                  <a:pt x="2138" y="707"/>
                </a:lnTo>
                <a:lnTo>
                  <a:pt x="2127" y="713"/>
                </a:lnTo>
                <a:lnTo>
                  <a:pt x="2116" y="719"/>
                </a:lnTo>
                <a:lnTo>
                  <a:pt x="2126" y="716"/>
                </a:lnTo>
                <a:lnTo>
                  <a:pt x="2135" y="715"/>
                </a:lnTo>
                <a:lnTo>
                  <a:pt x="2145" y="716"/>
                </a:lnTo>
                <a:lnTo>
                  <a:pt x="2154" y="718"/>
                </a:lnTo>
                <a:lnTo>
                  <a:pt x="2162" y="723"/>
                </a:lnTo>
                <a:lnTo>
                  <a:pt x="2170" y="727"/>
                </a:lnTo>
                <a:lnTo>
                  <a:pt x="2176" y="735"/>
                </a:lnTo>
                <a:lnTo>
                  <a:pt x="2181" y="743"/>
                </a:lnTo>
                <a:lnTo>
                  <a:pt x="2184" y="753"/>
                </a:lnTo>
                <a:lnTo>
                  <a:pt x="2184" y="762"/>
                </a:lnTo>
                <a:lnTo>
                  <a:pt x="2184" y="770"/>
                </a:lnTo>
                <a:lnTo>
                  <a:pt x="2181" y="780"/>
                </a:lnTo>
                <a:lnTo>
                  <a:pt x="2178" y="788"/>
                </a:lnTo>
                <a:lnTo>
                  <a:pt x="2172" y="796"/>
                </a:lnTo>
                <a:lnTo>
                  <a:pt x="2165" y="802"/>
                </a:lnTo>
                <a:lnTo>
                  <a:pt x="2156" y="807"/>
                </a:lnTo>
                <a:lnTo>
                  <a:pt x="2145" y="810"/>
                </a:lnTo>
                <a:lnTo>
                  <a:pt x="2132" y="810"/>
                </a:lnTo>
                <a:lnTo>
                  <a:pt x="2119" y="807"/>
                </a:lnTo>
                <a:lnTo>
                  <a:pt x="2108" y="802"/>
                </a:lnTo>
                <a:lnTo>
                  <a:pt x="2121" y="820"/>
                </a:lnTo>
                <a:lnTo>
                  <a:pt x="2129" y="837"/>
                </a:lnTo>
                <a:lnTo>
                  <a:pt x="2133" y="856"/>
                </a:lnTo>
                <a:lnTo>
                  <a:pt x="2135" y="877"/>
                </a:lnTo>
                <a:lnTo>
                  <a:pt x="2132" y="896"/>
                </a:lnTo>
                <a:lnTo>
                  <a:pt x="2124" y="915"/>
                </a:lnTo>
                <a:lnTo>
                  <a:pt x="2114" y="933"/>
                </a:lnTo>
                <a:lnTo>
                  <a:pt x="2098" y="947"/>
                </a:lnTo>
                <a:lnTo>
                  <a:pt x="2086" y="957"/>
                </a:lnTo>
                <a:lnTo>
                  <a:pt x="2071" y="964"/>
                </a:lnTo>
                <a:lnTo>
                  <a:pt x="2056" y="971"/>
                </a:lnTo>
                <a:lnTo>
                  <a:pt x="2040" y="972"/>
                </a:lnTo>
                <a:lnTo>
                  <a:pt x="2052" y="977"/>
                </a:lnTo>
                <a:lnTo>
                  <a:pt x="2063" y="984"/>
                </a:lnTo>
                <a:lnTo>
                  <a:pt x="2071" y="992"/>
                </a:lnTo>
                <a:lnTo>
                  <a:pt x="2079" y="999"/>
                </a:lnTo>
                <a:lnTo>
                  <a:pt x="2084" y="1009"/>
                </a:lnTo>
                <a:lnTo>
                  <a:pt x="2086" y="1020"/>
                </a:lnTo>
                <a:lnTo>
                  <a:pt x="2086" y="1031"/>
                </a:lnTo>
                <a:lnTo>
                  <a:pt x="2083" y="1041"/>
                </a:lnTo>
                <a:lnTo>
                  <a:pt x="2076" y="1050"/>
                </a:lnTo>
                <a:lnTo>
                  <a:pt x="2068" y="1060"/>
                </a:lnTo>
                <a:lnTo>
                  <a:pt x="2057" y="1066"/>
                </a:lnTo>
                <a:lnTo>
                  <a:pt x="2046" y="1073"/>
                </a:lnTo>
                <a:lnTo>
                  <a:pt x="2033" y="1076"/>
                </a:lnTo>
                <a:lnTo>
                  <a:pt x="2021" y="1077"/>
                </a:lnTo>
                <a:lnTo>
                  <a:pt x="2008" y="1077"/>
                </a:lnTo>
                <a:lnTo>
                  <a:pt x="1993" y="1076"/>
                </a:lnTo>
                <a:lnTo>
                  <a:pt x="1981" y="1071"/>
                </a:lnTo>
                <a:lnTo>
                  <a:pt x="1970" y="1065"/>
                </a:lnTo>
                <a:lnTo>
                  <a:pt x="1973" y="1092"/>
                </a:lnTo>
                <a:lnTo>
                  <a:pt x="1971" y="1119"/>
                </a:lnTo>
                <a:lnTo>
                  <a:pt x="1963" y="1144"/>
                </a:lnTo>
                <a:lnTo>
                  <a:pt x="1952" y="1168"/>
                </a:lnTo>
                <a:lnTo>
                  <a:pt x="1936" y="1190"/>
                </a:lnTo>
                <a:lnTo>
                  <a:pt x="1916" y="1208"/>
                </a:lnTo>
                <a:lnTo>
                  <a:pt x="1892" y="1222"/>
                </a:lnTo>
                <a:lnTo>
                  <a:pt x="1865" y="1230"/>
                </a:lnTo>
                <a:lnTo>
                  <a:pt x="1841" y="1235"/>
                </a:lnTo>
                <a:lnTo>
                  <a:pt x="1815" y="1233"/>
                </a:lnTo>
                <a:lnTo>
                  <a:pt x="1791" y="1229"/>
                </a:lnTo>
                <a:lnTo>
                  <a:pt x="1769" y="1221"/>
                </a:lnTo>
                <a:lnTo>
                  <a:pt x="1776" y="1235"/>
                </a:lnTo>
                <a:lnTo>
                  <a:pt x="1777" y="1248"/>
                </a:lnTo>
                <a:lnTo>
                  <a:pt x="1774" y="1262"/>
                </a:lnTo>
                <a:lnTo>
                  <a:pt x="1768" y="1275"/>
                </a:lnTo>
                <a:lnTo>
                  <a:pt x="1758" y="1288"/>
                </a:lnTo>
                <a:lnTo>
                  <a:pt x="1744" y="1297"/>
                </a:lnTo>
                <a:lnTo>
                  <a:pt x="1726" y="1307"/>
                </a:lnTo>
                <a:lnTo>
                  <a:pt x="1707" y="1313"/>
                </a:lnTo>
                <a:lnTo>
                  <a:pt x="1678" y="1318"/>
                </a:lnTo>
                <a:lnTo>
                  <a:pt x="1648" y="1318"/>
                </a:lnTo>
                <a:lnTo>
                  <a:pt x="1621" y="1311"/>
                </a:lnTo>
                <a:lnTo>
                  <a:pt x="1596" y="1302"/>
                </a:lnTo>
                <a:lnTo>
                  <a:pt x="1597" y="1319"/>
                </a:lnTo>
                <a:lnTo>
                  <a:pt x="1594" y="1335"/>
                </a:lnTo>
                <a:lnTo>
                  <a:pt x="1589" y="1351"/>
                </a:lnTo>
                <a:lnTo>
                  <a:pt x="1581" y="1366"/>
                </a:lnTo>
                <a:lnTo>
                  <a:pt x="1570" y="1378"/>
                </a:lnTo>
                <a:lnTo>
                  <a:pt x="1558" y="1389"/>
                </a:lnTo>
                <a:lnTo>
                  <a:pt x="1542" y="1397"/>
                </a:lnTo>
                <a:lnTo>
                  <a:pt x="1526" y="1402"/>
                </a:lnTo>
                <a:lnTo>
                  <a:pt x="1510" y="1404"/>
                </a:lnTo>
                <a:lnTo>
                  <a:pt x="1494" y="1402"/>
                </a:lnTo>
                <a:lnTo>
                  <a:pt x="1480" y="1399"/>
                </a:lnTo>
                <a:lnTo>
                  <a:pt x="1465" y="1393"/>
                </a:lnTo>
                <a:lnTo>
                  <a:pt x="1454" y="1385"/>
                </a:lnTo>
                <a:lnTo>
                  <a:pt x="1443" y="1373"/>
                </a:lnTo>
                <a:lnTo>
                  <a:pt x="1433" y="1362"/>
                </a:lnTo>
                <a:lnTo>
                  <a:pt x="1427" y="1348"/>
                </a:lnTo>
                <a:lnTo>
                  <a:pt x="1430" y="1362"/>
                </a:lnTo>
                <a:lnTo>
                  <a:pt x="1430" y="1375"/>
                </a:lnTo>
                <a:lnTo>
                  <a:pt x="1426" y="1388"/>
                </a:lnTo>
                <a:lnTo>
                  <a:pt x="1419" y="1401"/>
                </a:lnTo>
                <a:lnTo>
                  <a:pt x="1410" y="1410"/>
                </a:lnTo>
                <a:lnTo>
                  <a:pt x="1397" y="1420"/>
                </a:lnTo>
                <a:lnTo>
                  <a:pt x="1381" y="1426"/>
                </a:lnTo>
                <a:lnTo>
                  <a:pt x="1363" y="1431"/>
                </a:lnTo>
                <a:lnTo>
                  <a:pt x="1346" y="1432"/>
                </a:lnTo>
                <a:lnTo>
                  <a:pt x="1328" y="1431"/>
                </a:lnTo>
                <a:lnTo>
                  <a:pt x="1313" y="1428"/>
                </a:lnTo>
                <a:lnTo>
                  <a:pt x="1297" y="1421"/>
                </a:lnTo>
                <a:lnTo>
                  <a:pt x="1282" y="1415"/>
                </a:lnTo>
                <a:lnTo>
                  <a:pt x="1270" y="1405"/>
                </a:lnTo>
                <a:lnTo>
                  <a:pt x="1260" y="1394"/>
                </a:lnTo>
                <a:lnTo>
                  <a:pt x="1252" y="1381"/>
                </a:lnTo>
                <a:lnTo>
                  <a:pt x="1249" y="1393"/>
                </a:lnTo>
                <a:lnTo>
                  <a:pt x="1243" y="1402"/>
                </a:lnTo>
                <a:lnTo>
                  <a:pt x="1233" y="1412"/>
                </a:lnTo>
                <a:lnTo>
                  <a:pt x="1222" y="1418"/>
                </a:lnTo>
                <a:lnTo>
                  <a:pt x="1208" y="1424"/>
                </a:lnTo>
                <a:lnTo>
                  <a:pt x="1192" y="1429"/>
                </a:lnTo>
                <a:lnTo>
                  <a:pt x="1176" y="1431"/>
                </a:lnTo>
                <a:lnTo>
                  <a:pt x="1158" y="1432"/>
                </a:lnTo>
                <a:lnTo>
                  <a:pt x="1133" y="1428"/>
                </a:lnTo>
                <a:lnTo>
                  <a:pt x="1111" y="1418"/>
                </a:lnTo>
                <a:lnTo>
                  <a:pt x="1101" y="1413"/>
                </a:lnTo>
                <a:lnTo>
                  <a:pt x="1093" y="1405"/>
                </a:lnTo>
                <a:lnTo>
                  <a:pt x="1087" y="1397"/>
                </a:lnTo>
                <a:lnTo>
                  <a:pt x="1082" y="1389"/>
                </a:lnTo>
                <a:lnTo>
                  <a:pt x="1071" y="1402"/>
                </a:lnTo>
                <a:lnTo>
                  <a:pt x="1058" y="1413"/>
                </a:lnTo>
                <a:lnTo>
                  <a:pt x="1041" y="1423"/>
                </a:lnTo>
                <a:lnTo>
                  <a:pt x="1021" y="1429"/>
                </a:lnTo>
                <a:lnTo>
                  <a:pt x="1002" y="1432"/>
                </a:lnTo>
                <a:lnTo>
                  <a:pt x="980" y="1434"/>
                </a:lnTo>
                <a:lnTo>
                  <a:pt x="959" y="1432"/>
                </a:lnTo>
                <a:lnTo>
                  <a:pt x="937" y="1429"/>
                </a:lnTo>
                <a:lnTo>
                  <a:pt x="913" y="1420"/>
                </a:lnTo>
                <a:lnTo>
                  <a:pt x="894" y="1407"/>
                </a:lnTo>
                <a:lnTo>
                  <a:pt x="880" y="1393"/>
                </a:lnTo>
                <a:lnTo>
                  <a:pt x="875" y="1385"/>
                </a:lnTo>
                <a:lnTo>
                  <a:pt x="872" y="1375"/>
                </a:lnTo>
                <a:lnTo>
                  <a:pt x="858" y="1383"/>
                </a:lnTo>
                <a:lnTo>
                  <a:pt x="842" y="1389"/>
                </a:lnTo>
                <a:lnTo>
                  <a:pt x="823" y="1393"/>
                </a:lnTo>
                <a:lnTo>
                  <a:pt x="805" y="1393"/>
                </a:lnTo>
                <a:lnTo>
                  <a:pt x="786" y="1391"/>
                </a:lnTo>
                <a:lnTo>
                  <a:pt x="767" y="1386"/>
                </a:lnTo>
                <a:lnTo>
                  <a:pt x="748" y="1380"/>
                </a:lnTo>
                <a:lnTo>
                  <a:pt x="732" y="1370"/>
                </a:lnTo>
                <a:lnTo>
                  <a:pt x="713" y="1356"/>
                </a:lnTo>
                <a:lnTo>
                  <a:pt x="702" y="1340"/>
                </a:lnTo>
                <a:lnTo>
                  <a:pt x="697" y="1332"/>
                </a:lnTo>
                <a:lnTo>
                  <a:pt x="694" y="1323"/>
                </a:lnTo>
                <a:lnTo>
                  <a:pt x="694" y="1315"/>
                </a:lnTo>
                <a:lnTo>
                  <a:pt x="694" y="1307"/>
                </a:lnTo>
                <a:lnTo>
                  <a:pt x="691" y="1316"/>
                </a:lnTo>
                <a:lnTo>
                  <a:pt x="684" y="1324"/>
                </a:lnTo>
                <a:lnTo>
                  <a:pt x="676" y="1331"/>
                </a:lnTo>
                <a:lnTo>
                  <a:pt x="665" y="1337"/>
                </a:lnTo>
                <a:lnTo>
                  <a:pt x="651" y="1340"/>
                </a:lnTo>
                <a:lnTo>
                  <a:pt x="635" y="1342"/>
                </a:lnTo>
                <a:lnTo>
                  <a:pt x="619" y="1343"/>
                </a:lnTo>
                <a:lnTo>
                  <a:pt x="601" y="1342"/>
                </a:lnTo>
                <a:lnTo>
                  <a:pt x="584" y="1337"/>
                </a:lnTo>
                <a:lnTo>
                  <a:pt x="568" y="1332"/>
                </a:lnTo>
                <a:lnTo>
                  <a:pt x="554" y="1326"/>
                </a:lnTo>
                <a:lnTo>
                  <a:pt x="543" y="1318"/>
                </a:lnTo>
                <a:lnTo>
                  <a:pt x="533" y="1308"/>
                </a:lnTo>
                <a:lnTo>
                  <a:pt x="525" y="1299"/>
                </a:lnTo>
                <a:lnTo>
                  <a:pt x="522" y="1289"/>
                </a:lnTo>
                <a:lnTo>
                  <a:pt x="522" y="1280"/>
                </a:lnTo>
                <a:lnTo>
                  <a:pt x="523" y="1272"/>
                </a:lnTo>
                <a:lnTo>
                  <a:pt x="527" y="1265"/>
                </a:lnTo>
                <a:lnTo>
                  <a:pt x="531" y="1260"/>
                </a:lnTo>
                <a:lnTo>
                  <a:pt x="538" y="1256"/>
                </a:lnTo>
                <a:lnTo>
                  <a:pt x="519" y="1262"/>
                </a:lnTo>
                <a:lnTo>
                  <a:pt x="498" y="1265"/>
                </a:lnTo>
                <a:lnTo>
                  <a:pt x="479" y="1265"/>
                </a:lnTo>
                <a:lnTo>
                  <a:pt x="460" y="1260"/>
                </a:lnTo>
                <a:lnTo>
                  <a:pt x="441" y="1253"/>
                </a:lnTo>
                <a:lnTo>
                  <a:pt x="425" y="1241"/>
                </a:lnTo>
                <a:lnTo>
                  <a:pt x="411" y="1227"/>
                </a:lnTo>
                <a:lnTo>
                  <a:pt x="399" y="1210"/>
                </a:lnTo>
                <a:lnTo>
                  <a:pt x="393" y="1192"/>
                </a:lnTo>
                <a:lnTo>
                  <a:pt x="390" y="1175"/>
                </a:lnTo>
                <a:lnTo>
                  <a:pt x="390" y="1155"/>
                </a:lnTo>
                <a:lnTo>
                  <a:pt x="393" y="1138"/>
                </a:lnTo>
                <a:lnTo>
                  <a:pt x="372" y="1151"/>
                </a:lnTo>
                <a:lnTo>
                  <a:pt x="352" y="1160"/>
                </a:lnTo>
                <a:lnTo>
                  <a:pt x="329" y="1165"/>
                </a:lnTo>
                <a:lnTo>
                  <a:pt x="307" y="1167"/>
                </a:lnTo>
                <a:lnTo>
                  <a:pt x="283" y="1165"/>
                </a:lnTo>
                <a:lnTo>
                  <a:pt x="261" y="1160"/>
                </a:lnTo>
                <a:lnTo>
                  <a:pt x="240" y="1151"/>
                </a:lnTo>
                <a:lnTo>
                  <a:pt x="220" y="1138"/>
                </a:lnTo>
                <a:lnTo>
                  <a:pt x="194" y="1122"/>
                </a:lnTo>
                <a:lnTo>
                  <a:pt x="172" y="1103"/>
                </a:lnTo>
                <a:lnTo>
                  <a:pt x="153" y="1082"/>
                </a:lnTo>
                <a:lnTo>
                  <a:pt x="138" y="1062"/>
                </a:lnTo>
                <a:lnTo>
                  <a:pt x="127" y="1041"/>
                </a:lnTo>
                <a:lnTo>
                  <a:pt x="123" y="1019"/>
                </a:lnTo>
                <a:lnTo>
                  <a:pt x="121" y="995"/>
                </a:lnTo>
                <a:lnTo>
                  <a:pt x="124" y="972"/>
                </a:lnTo>
                <a:lnTo>
                  <a:pt x="105" y="976"/>
                </a:lnTo>
                <a:lnTo>
                  <a:pt x="86" y="976"/>
                </a:lnTo>
                <a:lnTo>
                  <a:pt x="68" y="972"/>
                </a:lnTo>
                <a:lnTo>
                  <a:pt x="51" y="964"/>
                </a:lnTo>
                <a:lnTo>
                  <a:pt x="35" y="953"/>
                </a:lnTo>
                <a:lnTo>
                  <a:pt x="22" y="941"/>
                </a:lnTo>
                <a:lnTo>
                  <a:pt x="11" y="925"/>
                </a:lnTo>
                <a:lnTo>
                  <a:pt x="5" y="907"/>
                </a:lnTo>
                <a:lnTo>
                  <a:pt x="2" y="893"/>
                </a:lnTo>
                <a:lnTo>
                  <a:pt x="0" y="880"/>
                </a:lnTo>
                <a:lnTo>
                  <a:pt x="2" y="866"/>
                </a:lnTo>
                <a:lnTo>
                  <a:pt x="5" y="853"/>
                </a:lnTo>
                <a:lnTo>
                  <a:pt x="10" y="840"/>
                </a:lnTo>
                <a:lnTo>
                  <a:pt x="16" y="828"/>
                </a:lnTo>
                <a:lnTo>
                  <a:pt x="26" y="818"/>
                </a:lnTo>
                <a:lnTo>
                  <a:pt x="35" y="807"/>
                </a:lnTo>
                <a:lnTo>
                  <a:pt x="24" y="796"/>
                </a:lnTo>
                <a:lnTo>
                  <a:pt x="18" y="783"/>
                </a:lnTo>
                <a:lnTo>
                  <a:pt x="13" y="772"/>
                </a:lnTo>
                <a:lnTo>
                  <a:pt x="13" y="759"/>
                </a:lnTo>
                <a:lnTo>
                  <a:pt x="16" y="748"/>
                </a:lnTo>
                <a:lnTo>
                  <a:pt x="22" y="737"/>
                </a:lnTo>
                <a:lnTo>
                  <a:pt x="32" y="727"/>
                </a:lnTo>
                <a:lnTo>
                  <a:pt x="46" y="719"/>
                </a:lnTo>
                <a:lnTo>
                  <a:pt x="48" y="719"/>
                </a:lnTo>
              </a:path>
            </a:pathLst>
          </a:custGeom>
          <a:solidFill>
            <a:srgbClr val="99FF99"/>
          </a:solidFill>
          <a:ln w="15875">
            <a:solidFill>
              <a:schemeClr val="tx1"/>
            </a:solidFill>
            <a:round/>
            <a:headEnd/>
            <a:tailEnd/>
          </a:ln>
        </p:spPr>
        <p:txBody>
          <a:bodyPr lIns="91332" tIns="45661" rIns="91332" bIns="45661"/>
          <a:lstStyle/>
          <a:p>
            <a:endParaRPr lang="zh-TW" altLang="en-US"/>
          </a:p>
        </p:txBody>
      </p:sp>
      <p:sp>
        <p:nvSpPr>
          <p:cNvPr id="74803" name="TextBox 23"/>
          <p:cNvSpPr txBox="1">
            <a:spLocks noChangeArrowheads="1"/>
          </p:cNvSpPr>
          <p:nvPr/>
        </p:nvSpPr>
        <p:spPr bwMode="auto">
          <a:xfrm>
            <a:off x="2857500" y="850900"/>
            <a:ext cx="1003300" cy="523875"/>
          </a:xfrm>
          <a:prstGeom prst="rect">
            <a:avLst/>
          </a:prstGeom>
          <a:noFill/>
          <a:ln w="9525">
            <a:noFill/>
            <a:miter lim="800000"/>
            <a:headEnd/>
            <a:tailEnd/>
          </a:ln>
        </p:spPr>
        <p:txBody>
          <a:bodyPr wrap="none" lIns="91332" tIns="45661" rIns="91332" bIns="45661">
            <a:spAutoFit/>
          </a:bodyPr>
          <a:lstStyle/>
          <a:p>
            <a:pPr algn="ctr" eaLnBrk="0" hangingPunct="0"/>
            <a:r>
              <a:rPr kumimoji="0" lang="en-US" altLang="zh-TW" sz="1400" b="1">
                <a:solidFill>
                  <a:srgbClr val="000000"/>
                </a:solidFill>
                <a:ea typeface="MS PGothic" pitchFamily="34" charset="-128"/>
                <a:cs typeface="Arial" pitchFamily="34" charset="0"/>
              </a:rPr>
              <a:t>CANARIE</a:t>
            </a:r>
          </a:p>
          <a:p>
            <a:pPr algn="ctr" eaLnBrk="0" hangingPunct="0"/>
            <a:r>
              <a:rPr kumimoji="0" lang="en-US" altLang="zh-TW" sz="1400" b="1">
                <a:solidFill>
                  <a:srgbClr val="000000"/>
                </a:solidFill>
                <a:ea typeface="MS PGothic" pitchFamily="34" charset="-128"/>
                <a:cs typeface="Arial" pitchFamily="34" charset="0"/>
              </a:rPr>
              <a:t>Canada</a:t>
            </a:r>
          </a:p>
        </p:txBody>
      </p:sp>
      <p:sp>
        <p:nvSpPr>
          <p:cNvPr id="25" name="TextBox 24"/>
          <p:cNvSpPr txBox="1"/>
          <p:nvPr/>
        </p:nvSpPr>
        <p:spPr>
          <a:xfrm>
            <a:off x="2673350" y="573088"/>
            <a:ext cx="280988" cy="125412"/>
          </a:xfrm>
          <a:prstGeom prst="rect">
            <a:avLst/>
          </a:prstGeom>
          <a:solidFill>
            <a:schemeClr val="bg2">
              <a:lumMod val="40000"/>
              <a:lumOff val="60000"/>
            </a:schemeClr>
          </a:solidFill>
        </p:spPr>
        <p:txBody>
          <a:bodyPr lIns="9144" tIns="9144" rIns="9144" bIns="9144">
            <a:spAutoFit/>
          </a:bodyPr>
          <a:lstStyle/>
          <a:p>
            <a:pPr eaLnBrk="0" hangingPunct="0">
              <a:defRPr/>
            </a:pPr>
            <a:r>
              <a:rPr kumimoji="0" lang="en-US" sz="700" b="1" dirty="0">
                <a:solidFill>
                  <a:srgbClr val="000000"/>
                </a:solidFill>
                <a:latin typeface="Arial" charset="0"/>
                <a:ea typeface="MS PGothic" pitchFamily="34" charset="-128"/>
                <a:cs typeface="Arial" charset="0"/>
              </a:rPr>
              <a:t>UVic</a:t>
            </a:r>
          </a:p>
        </p:txBody>
      </p:sp>
      <p:sp>
        <p:nvSpPr>
          <p:cNvPr id="26" name="TextBox 25"/>
          <p:cNvSpPr txBox="1"/>
          <p:nvPr/>
        </p:nvSpPr>
        <p:spPr>
          <a:xfrm>
            <a:off x="3165475" y="369888"/>
            <a:ext cx="544513" cy="173037"/>
          </a:xfrm>
          <a:prstGeom prst="rect">
            <a:avLst/>
          </a:prstGeom>
          <a:solidFill>
            <a:schemeClr val="bg2">
              <a:lumMod val="40000"/>
              <a:lumOff val="60000"/>
            </a:schemeClr>
          </a:solidFill>
        </p:spPr>
        <p:txBody>
          <a:bodyPr wrap="none" lIns="9144" tIns="9144" rIns="9144" bIns="9144">
            <a:spAutoFit/>
          </a:bodyPr>
          <a:lstStyle/>
          <a:p>
            <a:pPr eaLnBrk="0" hangingPunct="0">
              <a:defRPr/>
            </a:pPr>
            <a:r>
              <a:rPr kumimoji="0" lang="en-US" sz="1000" b="1" dirty="0">
                <a:solidFill>
                  <a:srgbClr val="000000"/>
                </a:solidFill>
                <a:latin typeface="Arial" charset="0"/>
                <a:ea typeface="MS PGothic" pitchFamily="34" charset="-128"/>
                <a:cs typeface="Arial" charset="0"/>
              </a:rPr>
              <a:t>SimFraU</a:t>
            </a:r>
          </a:p>
        </p:txBody>
      </p:sp>
      <p:sp>
        <p:nvSpPr>
          <p:cNvPr id="27" name="TextBox 26"/>
          <p:cNvSpPr txBox="1"/>
          <p:nvPr/>
        </p:nvSpPr>
        <p:spPr>
          <a:xfrm>
            <a:off x="2741613" y="706438"/>
            <a:ext cx="763587" cy="187325"/>
          </a:xfrm>
          <a:prstGeom prst="rect">
            <a:avLst/>
          </a:prstGeom>
          <a:solidFill>
            <a:schemeClr val="bg2">
              <a:lumMod val="40000"/>
              <a:lumOff val="60000"/>
            </a:schemeClr>
          </a:solidFill>
        </p:spPr>
        <p:txBody>
          <a:bodyPr wrap="none" lIns="9144" tIns="9144" rIns="9144" bIns="9144">
            <a:spAutoFit/>
          </a:bodyPr>
          <a:lstStyle/>
          <a:p>
            <a:pPr eaLnBrk="0" hangingPunct="0">
              <a:defRPr/>
            </a:pPr>
            <a:r>
              <a:rPr kumimoji="0" lang="en-US" sz="1100" b="1" dirty="0">
                <a:solidFill>
                  <a:srgbClr val="000000"/>
                </a:solidFill>
                <a:latin typeface="Arial" charset="0"/>
                <a:ea typeface="MS PGothic" pitchFamily="34" charset="-128"/>
                <a:cs typeface="Arial" charset="0"/>
              </a:rPr>
              <a:t>TRIUMF-T1</a:t>
            </a:r>
          </a:p>
        </p:txBody>
      </p:sp>
      <p:sp>
        <p:nvSpPr>
          <p:cNvPr id="28" name="TextBox 27"/>
          <p:cNvSpPr txBox="1"/>
          <p:nvPr/>
        </p:nvSpPr>
        <p:spPr>
          <a:xfrm>
            <a:off x="3024188" y="533400"/>
            <a:ext cx="319087" cy="173038"/>
          </a:xfrm>
          <a:prstGeom prst="rect">
            <a:avLst/>
          </a:prstGeom>
          <a:solidFill>
            <a:schemeClr val="bg2">
              <a:lumMod val="40000"/>
              <a:lumOff val="60000"/>
            </a:schemeClr>
          </a:solidFill>
        </p:spPr>
        <p:txBody>
          <a:bodyPr wrap="none" lIns="9144" tIns="9144" rIns="9144" bIns="9144">
            <a:spAutoFit/>
          </a:bodyPr>
          <a:lstStyle/>
          <a:p>
            <a:pPr eaLnBrk="0" hangingPunct="0">
              <a:defRPr/>
            </a:pPr>
            <a:r>
              <a:rPr kumimoji="0" lang="en-US" sz="1000" b="1" dirty="0">
                <a:solidFill>
                  <a:srgbClr val="000000"/>
                </a:solidFill>
                <a:latin typeface="Arial" charset="0"/>
                <a:ea typeface="MS PGothic" pitchFamily="34" charset="-128"/>
                <a:cs typeface="Arial" charset="0"/>
              </a:rPr>
              <a:t>UAlb</a:t>
            </a:r>
          </a:p>
        </p:txBody>
      </p:sp>
      <p:sp>
        <p:nvSpPr>
          <p:cNvPr id="29" name="TextBox 28"/>
          <p:cNvSpPr txBox="1"/>
          <p:nvPr/>
        </p:nvSpPr>
        <p:spPr>
          <a:xfrm>
            <a:off x="3446463" y="533400"/>
            <a:ext cx="319087" cy="173038"/>
          </a:xfrm>
          <a:prstGeom prst="rect">
            <a:avLst/>
          </a:prstGeom>
          <a:solidFill>
            <a:schemeClr val="bg2">
              <a:lumMod val="40000"/>
              <a:lumOff val="60000"/>
            </a:schemeClr>
          </a:solidFill>
        </p:spPr>
        <p:txBody>
          <a:bodyPr wrap="none" lIns="9144" tIns="9144" rIns="9144" bIns="9144">
            <a:spAutoFit/>
          </a:bodyPr>
          <a:lstStyle/>
          <a:p>
            <a:pPr eaLnBrk="0" hangingPunct="0">
              <a:defRPr/>
            </a:pPr>
            <a:r>
              <a:rPr kumimoji="0" lang="en-US" sz="1000" b="1" dirty="0">
                <a:solidFill>
                  <a:srgbClr val="000000"/>
                </a:solidFill>
                <a:latin typeface="Arial" charset="0"/>
                <a:ea typeface="MS PGothic" pitchFamily="34" charset="-128"/>
                <a:cs typeface="Arial" charset="0"/>
              </a:rPr>
              <a:t>UTor</a:t>
            </a:r>
          </a:p>
        </p:txBody>
      </p:sp>
      <p:sp>
        <p:nvSpPr>
          <p:cNvPr id="30" name="TextBox 29"/>
          <p:cNvSpPr txBox="1"/>
          <p:nvPr/>
        </p:nvSpPr>
        <p:spPr>
          <a:xfrm>
            <a:off x="3725863" y="741363"/>
            <a:ext cx="401637" cy="173037"/>
          </a:xfrm>
          <a:prstGeom prst="rect">
            <a:avLst/>
          </a:prstGeom>
          <a:solidFill>
            <a:schemeClr val="bg2">
              <a:lumMod val="40000"/>
              <a:lumOff val="60000"/>
            </a:schemeClr>
          </a:solidFill>
        </p:spPr>
        <p:txBody>
          <a:bodyPr wrap="none" lIns="9144" tIns="9144" rIns="9144" bIns="9144">
            <a:spAutoFit/>
          </a:bodyPr>
          <a:lstStyle/>
          <a:p>
            <a:pPr eaLnBrk="0" hangingPunct="0">
              <a:defRPr/>
            </a:pPr>
            <a:r>
              <a:rPr kumimoji="0" lang="en-US" sz="1000" b="1" dirty="0">
                <a:solidFill>
                  <a:srgbClr val="000000"/>
                </a:solidFill>
                <a:latin typeface="Arial" charset="0"/>
                <a:ea typeface="MS PGothic" pitchFamily="34" charset="-128"/>
                <a:cs typeface="Arial" charset="0"/>
              </a:rPr>
              <a:t>McGill</a:t>
            </a:r>
          </a:p>
        </p:txBody>
      </p:sp>
      <p:sp>
        <p:nvSpPr>
          <p:cNvPr id="74810" name="Hexagon 41"/>
          <p:cNvSpPr>
            <a:spLocks noChangeArrowheads="1"/>
          </p:cNvSpPr>
          <p:nvPr/>
        </p:nvSpPr>
        <p:spPr bwMode="auto">
          <a:xfrm>
            <a:off x="1727200" y="2897188"/>
            <a:ext cx="449263" cy="388937"/>
          </a:xfrm>
          <a:prstGeom prst="hexagon">
            <a:avLst>
              <a:gd name="adj" fmla="val 24894"/>
              <a:gd name="vf" fmla="val 115470"/>
            </a:avLst>
          </a:prstGeom>
          <a:solidFill>
            <a:srgbClr val="FFCC66"/>
          </a:solidFill>
          <a:ln w="12700">
            <a:solidFill>
              <a:schemeClr val="tx1"/>
            </a:solidFill>
            <a:round/>
            <a:headEnd/>
            <a:tailEnd/>
          </a:ln>
        </p:spPr>
        <p:txBody>
          <a:bodyPr wrap="none" lIns="0" tIns="0" rIns="0" bIns="0" anchor="ctr"/>
          <a:lstStyle/>
          <a:p>
            <a:pPr algn="ctr" eaLnBrk="0" hangingPunct="0"/>
            <a:r>
              <a:rPr kumimoji="0" lang="en-US" altLang="zh-TW" sz="1000" b="1">
                <a:solidFill>
                  <a:srgbClr val="000000"/>
                </a:solidFill>
                <a:ea typeface="MS PGothic" pitchFamily="34" charset="-128"/>
                <a:cs typeface="Arial" pitchFamily="34" charset="0"/>
              </a:rPr>
              <a:t>Seattle</a:t>
            </a:r>
          </a:p>
        </p:txBody>
      </p:sp>
      <p:sp>
        <p:nvSpPr>
          <p:cNvPr id="74811" name="Freeform 7"/>
          <p:cNvSpPr>
            <a:spLocks/>
          </p:cNvSpPr>
          <p:nvPr/>
        </p:nvSpPr>
        <p:spPr bwMode="auto">
          <a:xfrm>
            <a:off x="69850" y="4572000"/>
            <a:ext cx="1055688" cy="685800"/>
          </a:xfrm>
          <a:custGeom>
            <a:avLst/>
            <a:gdLst>
              <a:gd name="T0" fmla="*/ 2147483647 w 2184"/>
              <a:gd name="T1" fmla="*/ 2147483647 h 1434"/>
              <a:gd name="T2" fmla="*/ 2147483647 w 2184"/>
              <a:gd name="T3" fmla="*/ 2147483647 h 1434"/>
              <a:gd name="T4" fmla="*/ 2147483647 w 2184"/>
              <a:gd name="T5" fmla="*/ 2147483647 h 1434"/>
              <a:gd name="T6" fmla="*/ 2147483647 w 2184"/>
              <a:gd name="T7" fmla="*/ 2147483647 h 1434"/>
              <a:gd name="T8" fmla="*/ 2147483647 w 2184"/>
              <a:gd name="T9" fmla="*/ 2147483647 h 1434"/>
              <a:gd name="T10" fmla="*/ 2147483647 w 2184"/>
              <a:gd name="T11" fmla="*/ 2147483647 h 1434"/>
              <a:gd name="T12" fmla="*/ 2147483647 w 2184"/>
              <a:gd name="T13" fmla="*/ 2147483647 h 1434"/>
              <a:gd name="T14" fmla="*/ 2147483647 w 2184"/>
              <a:gd name="T15" fmla="*/ 2147483647 h 1434"/>
              <a:gd name="T16" fmla="*/ 2147483647 w 2184"/>
              <a:gd name="T17" fmla="*/ 2147483647 h 1434"/>
              <a:gd name="T18" fmla="*/ 2147483647 w 2184"/>
              <a:gd name="T19" fmla="*/ 2147483647 h 1434"/>
              <a:gd name="T20" fmla="*/ 2147483647 w 2184"/>
              <a:gd name="T21" fmla="*/ 2147483647 h 1434"/>
              <a:gd name="T22" fmla="*/ 2147483647 w 2184"/>
              <a:gd name="T23" fmla="*/ 2147483647 h 1434"/>
              <a:gd name="T24" fmla="*/ 2147483647 w 2184"/>
              <a:gd name="T25" fmla="*/ 2147483647 h 1434"/>
              <a:gd name="T26" fmla="*/ 2147483647 w 2184"/>
              <a:gd name="T27" fmla="*/ 2147483647 h 1434"/>
              <a:gd name="T28" fmla="*/ 2147483647 w 2184"/>
              <a:gd name="T29" fmla="*/ 2147483647 h 1434"/>
              <a:gd name="T30" fmla="*/ 2147483647 w 2184"/>
              <a:gd name="T31" fmla="*/ 2147483647 h 1434"/>
              <a:gd name="T32" fmla="*/ 2147483647 w 2184"/>
              <a:gd name="T33" fmla="*/ 2147483647 h 1434"/>
              <a:gd name="T34" fmla="*/ 2147483647 w 2184"/>
              <a:gd name="T35" fmla="*/ 2147483647 h 1434"/>
              <a:gd name="T36" fmla="*/ 2147483647 w 2184"/>
              <a:gd name="T37" fmla="*/ 2147483647 h 1434"/>
              <a:gd name="T38" fmla="*/ 2147483647 w 2184"/>
              <a:gd name="T39" fmla="*/ 2147483647 h 1434"/>
              <a:gd name="T40" fmla="*/ 2147483647 w 2184"/>
              <a:gd name="T41" fmla="*/ 2147483647 h 1434"/>
              <a:gd name="T42" fmla="*/ 2147483647 w 2184"/>
              <a:gd name="T43" fmla="*/ 2147483647 h 1434"/>
              <a:gd name="T44" fmla="*/ 2147483647 w 2184"/>
              <a:gd name="T45" fmla="*/ 2147483647 h 1434"/>
              <a:gd name="T46" fmla="*/ 2147483647 w 2184"/>
              <a:gd name="T47" fmla="*/ 2147483647 h 1434"/>
              <a:gd name="T48" fmla="*/ 2147483647 w 2184"/>
              <a:gd name="T49" fmla="*/ 2147483647 h 1434"/>
              <a:gd name="T50" fmla="*/ 2147483647 w 2184"/>
              <a:gd name="T51" fmla="*/ 2147483647 h 1434"/>
              <a:gd name="T52" fmla="*/ 2147483647 w 2184"/>
              <a:gd name="T53" fmla="*/ 2147483647 h 1434"/>
              <a:gd name="T54" fmla="*/ 2147483647 w 2184"/>
              <a:gd name="T55" fmla="*/ 2147483647 h 1434"/>
              <a:gd name="T56" fmla="*/ 2147483647 w 2184"/>
              <a:gd name="T57" fmla="*/ 2147483647 h 1434"/>
              <a:gd name="T58" fmla="*/ 2147483647 w 2184"/>
              <a:gd name="T59" fmla="*/ 2147483647 h 1434"/>
              <a:gd name="T60" fmla="*/ 2147483647 w 2184"/>
              <a:gd name="T61" fmla="*/ 2147483647 h 1434"/>
              <a:gd name="T62" fmla="*/ 2147483647 w 2184"/>
              <a:gd name="T63" fmla="*/ 2147483647 h 1434"/>
              <a:gd name="T64" fmla="*/ 2147483647 w 2184"/>
              <a:gd name="T65" fmla="*/ 2147483647 h 1434"/>
              <a:gd name="T66" fmla="*/ 2147483647 w 2184"/>
              <a:gd name="T67" fmla="*/ 2147483647 h 1434"/>
              <a:gd name="T68" fmla="*/ 2147483647 w 2184"/>
              <a:gd name="T69" fmla="*/ 2147483647 h 1434"/>
              <a:gd name="T70" fmla="*/ 2147483647 w 2184"/>
              <a:gd name="T71" fmla="*/ 2147483647 h 1434"/>
              <a:gd name="T72" fmla="*/ 2147483647 w 2184"/>
              <a:gd name="T73" fmla="*/ 2147483647 h 1434"/>
              <a:gd name="T74" fmla="*/ 2147483647 w 2184"/>
              <a:gd name="T75" fmla="*/ 2147483647 h 1434"/>
              <a:gd name="T76" fmla="*/ 2147483647 w 2184"/>
              <a:gd name="T77" fmla="*/ 2147483647 h 1434"/>
              <a:gd name="T78" fmla="*/ 2147483647 w 2184"/>
              <a:gd name="T79" fmla="*/ 2147483647 h 1434"/>
              <a:gd name="T80" fmla="*/ 2147483647 w 2184"/>
              <a:gd name="T81" fmla="*/ 2147483647 h 1434"/>
              <a:gd name="T82" fmla="*/ 2147483647 w 2184"/>
              <a:gd name="T83" fmla="*/ 2147483647 h 1434"/>
              <a:gd name="T84" fmla="*/ 2147483647 w 2184"/>
              <a:gd name="T85" fmla="*/ 2147483647 h 1434"/>
              <a:gd name="T86" fmla="*/ 2147483647 w 2184"/>
              <a:gd name="T87" fmla="*/ 2147483647 h 1434"/>
              <a:gd name="T88" fmla="*/ 2147483647 w 2184"/>
              <a:gd name="T89" fmla="*/ 2147483647 h 1434"/>
              <a:gd name="T90" fmla="*/ 2147483647 w 2184"/>
              <a:gd name="T91" fmla="*/ 2147483647 h 1434"/>
              <a:gd name="T92" fmla="*/ 2147483647 w 2184"/>
              <a:gd name="T93" fmla="*/ 2147483647 h 1434"/>
              <a:gd name="T94" fmla="*/ 2147483647 w 2184"/>
              <a:gd name="T95" fmla="*/ 2147483647 h 1434"/>
              <a:gd name="T96" fmla="*/ 2147483647 w 2184"/>
              <a:gd name="T97" fmla="*/ 2147483647 h 1434"/>
              <a:gd name="T98" fmla="*/ 2147483647 w 2184"/>
              <a:gd name="T99" fmla="*/ 2147483647 h 1434"/>
              <a:gd name="T100" fmla="*/ 2147483647 w 2184"/>
              <a:gd name="T101" fmla="*/ 2147483647 h 1434"/>
              <a:gd name="T102" fmla="*/ 2147483647 w 2184"/>
              <a:gd name="T103" fmla="*/ 2147483647 h 1434"/>
              <a:gd name="T104" fmla="*/ 2147483647 w 2184"/>
              <a:gd name="T105" fmla="*/ 2147483647 h 1434"/>
              <a:gd name="T106" fmla="*/ 2147483647 w 2184"/>
              <a:gd name="T107" fmla="*/ 2147483647 h 1434"/>
              <a:gd name="T108" fmla="*/ 2147483647 w 2184"/>
              <a:gd name="T109" fmla="*/ 2147483647 h 1434"/>
              <a:gd name="T110" fmla="*/ 2147483647 w 2184"/>
              <a:gd name="T111" fmla="*/ 2147483647 h 1434"/>
              <a:gd name="T112" fmla="*/ 2147483647 w 2184"/>
              <a:gd name="T113" fmla="*/ 2147483647 h 1434"/>
              <a:gd name="T114" fmla="*/ 2147483647 w 2184"/>
              <a:gd name="T115" fmla="*/ 2147483647 h 1434"/>
              <a:gd name="T116" fmla="*/ 2147483647 w 2184"/>
              <a:gd name="T117" fmla="*/ 2147483647 h 143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184"/>
              <a:gd name="T178" fmla="*/ 0 h 1434"/>
              <a:gd name="T179" fmla="*/ 2184 w 2184"/>
              <a:gd name="T180" fmla="*/ 1434 h 1434"/>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184" h="1434">
                <a:moveTo>
                  <a:pt x="48" y="719"/>
                </a:moveTo>
                <a:lnTo>
                  <a:pt x="33" y="708"/>
                </a:lnTo>
                <a:lnTo>
                  <a:pt x="21" y="696"/>
                </a:lnTo>
                <a:lnTo>
                  <a:pt x="13" y="680"/>
                </a:lnTo>
                <a:lnTo>
                  <a:pt x="6" y="664"/>
                </a:lnTo>
                <a:lnTo>
                  <a:pt x="5" y="648"/>
                </a:lnTo>
                <a:lnTo>
                  <a:pt x="5" y="630"/>
                </a:lnTo>
                <a:lnTo>
                  <a:pt x="10" y="613"/>
                </a:lnTo>
                <a:lnTo>
                  <a:pt x="18" y="597"/>
                </a:lnTo>
                <a:lnTo>
                  <a:pt x="29" y="583"/>
                </a:lnTo>
                <a:lnTo>
                  <a:pt x="43" y="570"/>
                </a:lnTo>
                <a:lnTo>
                  <a:pt x="61" y="562"/>
                </a:lnTo>
                <a:lnTo>
                  <a:pt x="78" y="555"/>
                </a:lnTo>
                <a:lnTo>
                  <a:pt x="68" y="535"/>
                </a:lnTo>
                <a:lnTo>
                  <a:pt x="62" y="511"/>
                </a:lnTo>
                <a:lnTo>
                  <a:pt x="61" y="489"/>
                </a:lnTo>
                <a:lnTo>
                  <a:pt x="64" y="465"/>
                </a:lnTo>
                <a:lnTo>
                  <a:pt x="72" y="444"/>
                </a:lnTo>
                <a:lnTo>
                  <a:pt x="84" y="423"/>
                </a:lnTo>
                <a:lnTo>
                  <a:pt x="100" y="406"/>
                </a:lnTo>
                <a:lnTo>
                  <a:pt x="119" y="390"/>
                </a:lnTo>
                <a:lnTo>
                  <a:pt x="137" y="382"/>
                </a:lnTo>
                <a:lnTo>
                  <a:pt x="156" y="376"/>
                </a:lnTo>
                <a:lnTo>
                  <a:pt x="175" y="374"/>
                </a:lnTo>
                <a:lnTo>
                  <a:pt x="196" y="374"/>
                </a:lnTo>
                <a:lnTo>
                  <a:pt x="191" y="345"/>
                </a:lnTo>
                <a:lnTo>
                  <a:pt x="193" y="318"/>
                </a:lnTo>
                <a:lnTo>
                  <a:pt x="201" y="293"/>
                </a:lnTo>
                <a:lnTo>
                  <a:pt x="212" y="269"/>
                </a:lnTo>
                <a:lnTo>
                  <a:pt x="229" y="248"/>
                </a:lnTo>
                <a:lnTo>
                  <a:pt x="248" y="231"/>
                </a:lnTo>
                <a:lnTo>
                  <a:pt x="272" y="216"/>
                </a:lnTo>
                <a:lnTo>
                  <a:pt x="299" y="207"/>
                </a:lnTo>
                <a:lnTo>
                  <a:pt x="325" y="204"/>
                </a:lnTo>
                <a:lnTo>
                  <a:pt x="348" y="204"/>
                </a:lnTo>
                <a:lnTo>
                  <a:pt x="372" y="209"/>
                </a:lnTo>
                <a:lnTo>
                  <a:pt x="395" y="216"/>
                </a:lnTo>
                <a:lnTo>
                  <a:pt x="388" y="199"/>
                </a:lnTo>
                <a:lnTo>
                  <a:pt x="387" y="180"/>
                </a:lnTo>
                <a:lnTo>
                  <a:pt x="388" y="162"/>
                </a:lnTo>
                <a:lnTo>
                  <a:pt x="393" y="145"/>
                </a:lnTo>
                <a:lnTo>
                  <a:pt x="401" y="129"/>
                </a:lnTo>
                <a:lnTo>
                  <a:pt x="414" y="115"/>
                </a:lnTo>
                <a:lnTo>
                  <a:pt x="428" y="102"/>
                </a:lnTo>
                <a:lnTo>
                  <a:pt x="444" y="92"/>
                </a:lnTo>
                <a:lnTo>
                  <a:pt x="461" y="88"/>
                </a:lnTo>
                <a:lnTo>
                  <a:pt x="481" y="84"/>
                </a:lnTo>
                <a:lnTo>
                  <a:pt x="498" y="86"/>
                </a:lnTo>
                <a:lnTo>
                  <a:pt x="516" y="91"/>
                </a:lnTo>
                <a:lnTo>
                  <a:pt x="531" y="97"/>
                </a:lnTo>
                <a:lnTo>
                  <a:pt x="546" y="108"/>
                </a:lnTo>
                <a:lnTo>
                  <a:pt x="558" y="121"/>
                </a:lnTo>
                <a:lnTo>
                  <a:pt x="570" y="137"/>
                </a:lnTo>
                <a:lnTo>
                  <a:pt x="574" y="116"/>
                </a:lnTo>
                <a:lnTo>
                  <a:pt x="582" y="97"/>
                </a:lnTo>
                <a:lnTo>
                  <a:pt x="593" y="81"/>
                </a:lnTo>
                <a:lnTo>
                  <a:pt x="609" y="67"/>
                </a:lnTo>
                <a:lnTo>
                  <a:pt x="625" y="56"/>
                </a:lnTo>
                <a:lnTo>
                  <a:pt x="644" y="49"/>
                </a:lnTo>
                <a:lnTo>
                  <a:pt x="665" y="46"/>
                </a:lnTo>
                <a:lnTo>
                  <a:pt x="687" y="46"/>
                </a:lnTo>
                <a:lnTo>
                  <a:pt x="706" y="51"/>
                </a:lnTo>
                <a:lnTo>
                  <a:pt x="724" y="57"/>
                </a:lnTo>
                <a:lnTo>
                  <a:pt x="741" y="68"/>
                </a:lnTo>
                <a:lnTo>
                  <a:pt x="756" y="83"/>
                </a:lnTo>
                <a:lnTo>
                  <a:pt x="768" y="67"/>
                </a:lnTo>
                <a:lnTo>
                  <a:pt x="784" y="53"/>
                </a:lnTo>
                <a:lnTo>
                  <a:pt x="800" y="41"/>
                </a:lnTo>
                <a:lnTo>
                  <a:pt x="818" y="30"/>
                </a:lnTo>
                <a:lnTo>
                  <a:pt x="835" y="22"/>
                </a:lnTo>
                <a:lnTo>
                  <a:pt x="854" y="16"/>
                </a:lnTo>
                <a:lnTo>
                  <a:pt x="873" y="10"/>
                </a:lnTo>
                <a:lnTo>
                  <a:pt x="894" y="6"/>
                </a:lnTo>
                <a:lnTo>
                  <a:pt x="913" y="6"/>
                </a:lnTo>
                <a:lnTo>
                  <a:pt x="932" y="6"/>
                </a:lnTo>
                <a:lnTo>
                  <a:pt x="953" y="8"/>
                </a:lnTo>
                <a:lnTo>
                  <a:pt x="972" y="13"/>
                </a:lnTo>
                <a:lnTo>
                  <a:pt x="991" y="19"/>
                </a:lnTo>
                <a:lnTo>
                  <a:pt x="1010" y="27"/>
                </a:lnTo>
                <a:lnTo>
                  <a:pt x="1028" y="37"/>
                </a:lnTo>
                <a:lnTo>
                  <a:pt x="1045" y="48"/>
                </a:lnTo>
                <a:lnTo>
                  <a:pt x="1050" y="37"/>
                </a:lnTo>
                <a:lnTo>
                  <a:pt x="1056" y="26"/>
                </a:lnTo>
                <a:lnTo>
                  <a:pt x="1064" y="18"/>
                </a:lnTo>
                <a:lnTo>
                  <a:pt x="1074" y="10"/>
                </a:lnTo>
                <a:lnTo>
                  <a:pt x="1085" y="5"/>
                </a:lnTo>
                <a:lnTo>
                  <a:pt x="1096" y="2"/>
                </a:lnTo>
                <a:lnTo>
                  <a:pt x="1109" y="2"/>
                </a:lnTo>
                <a:lnTo>
                  <a:pt x="1122" y="3"/>
                </a:lnTo>
                <a:lnTo>
                  <a:pt x="1138" y="10"/>
                </a:lnTo>
                <a:lnTo>
                  <a:pt x="1152" y="19"/>
                </a:lnTo>
                <a:lnTo>
                  <a:pt x="1161" y="33"/>
                </a:lnTo>
                <a:lnTo>
                  <a:pt x="1168" y="49"/>
                </a:lnTo>
                <a:lnTo>
                  <a:pt x="1169" y="38"/>
                </a:lnTo>
                <a:lnTo>
                  <a:pt x="1174" y="29"/>
                </a:lnTo>
                <a:lnTo>
                  <a:pt x="1182" y="19"/>
                </a:lnTo>
                <a:lnTo>
                  <a:pt x="1190" y="11"/>
                </a:lnTo>
                <a:lnTo>
                  <a:pt x="1200" y="6"/>
                </a:lnTo>
                <a:lnTo>
                  <a:pt x="1212" y="2"/>
                </a:lnTo>
                <a:lnTo>
                  <a:pt x="1225" y="0"/>
                </a:lnTo>
                <a:lnTo>
                  <a:pt x="1238" y="2"/>
                </a:lnTo>
                <a:lnTo>
                  <a:pt x="1257" y="6"/>
                </a:lnTo>
                <a:lnTo>
                  <a:pt x="1274" y="18"/>
                </a:lnTo>
                <a:lnTo>
                  <a:pt x="1289" y="30"/>
                </a:lnTo>
                <a:lnTo>
                  <a:pt x="1298" y="48"/>
                </a:lnTo>
                <a:lnTo>
                  <a:pt x="1306" y="43"/>
                </a:lnTo>
                <a:lnTo>
                  <a:pt x="1317" y="38"/>
                </a:lnTo>
                <a:lnTo>
                  <a:pt x="1340" y="37"/>
                </a:lnTo>
                <a:lnTo>
                  <a:pt x="1365" y="40"/>
                </a:lnTo>
                <a:lnTo>
                  <a:pt x="1386" y="49"/>
                </a:lnTo>
                <a:lnTo>
                  <a:pt x="1395" y="56"/>
                </a:lnTo>
                <a:lnTo>
                  <a:pt x="1403" y="65"/>
                </a:lnTo>
                <a:lnTo>
                  <a:pt x="1408" y="73"/>
                </a:lnTo>
                <a:lnTo>
                  <a:pt x="1410" y="83"/>
                </a:lnTo>
                <a:lnTo>
                  <a:pt x="1419" y="68"/>
                </a:lnTo>
                <a:lnTo>
                  <a:pt x="1433" y="59"/>
                </a:lnTo>
                <a:lnTo>
                  <a:pt x="1449" y="49"/>
                </a:lnTo>
                <a:lnTo>
                  <a:pt x="1468" y="45"/>
                </a:lnTo>
                <a:lnTo>
                  <a:pt x="1489" y="41"/>
                </a:lnTo>
                <a:lnTo>
                  <a:pt x="1511" y="41"/>
                </a:lnTo>
                <a:lnTo>
                  <a:pt x="1535" y="45"/>
                </a:lnTo>
                <a:lnTo>
                  <a:pt x="1558" y="51"/>
                </a:lnTo>
                <a:lnTo>
                  <a:pt x="1575" y="59"/>
                </a:lnTo>
                <a:lnTo>
                  <a:pt x="1591" y="67"/>
                </a:lnTo>
                <a:lnTo>
                  <a:pt x="1605" y="76"/>
                </a:lnTo>
                <a:lnTo>
                  <a:pt x="1616" y="88"/>
                </a:lnTo>
                <a:lnTo>
                  <a:pt x="1626" y="99"/>
                </a:lnTo>
                <a:lnTo>
                  <a:pt x="1632" y="111"/>
                </a:lnTo>
                <a:lnTo>
                  <a:pt x="1636" y="124"/>
                </a:lnTo>
                <a:lnTo>
                  <a:pt x="1636" y="137"/>
                </a:lnTo>
                <a:lnTo>
                  <a:pt x="1648" y="127"/>
                </a:lnTo>
                <a:lnTo>
                  <a:pt x="1659" y="121"/>
                </a:lnTo>
                <a:lnTo>
                  <a:pt x="1672" y="116"/>
                </a:lnTo>
                <a:lnTo>
                  <a:pt x="1685" y="115"/>
                </a:lnTo>
                <a:lnTo>
                  <a:pt x="1696" y="113"/>
                </a:lnTo>
                <a:lnTo>
                  <a:pt x="1707" y="115"/>
                </a:lnTo>
                <a:lnTo>
                  <a:pt x="1717" y="118"/>
                </a:lnTo>
                <a:lnTo>
                  <a:pt x="1725" y="124"/>
                </a:lnTo>
                <a:lnTo>
                  <a:pt x="1729" y="131"/>
                </a:lnTo>
                <a:lnTo>
                  <a:pt x="1733" y="137"/>
                </a:lnTo>
                <a:lnTo>
                  <a:pt x="1734" y="145"/>
                </a:lnTo>
                <a:lnTo>
                  <a:pt x="1734" y="153"/>
                </a:lnTo>
                <a:lnTo>
                  <a:pt x="1733" y="162"/>
                </a:lnTo>
                <a:lnTo>
                  <a:pt x="1729" y="170"/>
                </a:lnTo>
                <a:lnTo>
                  <a:pt x="1723" y="180"/>
                </a:lnTo>
                <a:lnTo>
                  <a:pt x="1717" y="189"/>
                </a:lnTo>
                <a:lnTo>
                  <a:pt x="1737" y="175"/>
                </a:lnTo>
                <a:lnTo>
                  <a:pt x="1758" y="166"/>
                </a:lnTo>
                <a:lnTo>
                  <a:pt x="1782" y="161"/>
                </a:lnTo>
                <a:lnTo>
                  <a:pt x="1804" y="161"/>
                </a:lnTo>
                <a:lnTo>
                  <a:pt x="1826" y="164"/>
                </a:lnTo>
                <a:lnTo>
                  <a:pt x="1849" y="172"/>
                </a:lnTo>
                <a:lnTo>
                  <a:pt x="1869" y="185"/>
                </a:lnTo>
                <a:lnTo>
                  <a:pt x="1887" y="201"/>
                </a:lnTo>
                <a:lnTo>
                  <a:pt x="1896" y="213"/>
                </a:lnTo>
                <a:lnTo>
                  <a:pt x="1904" y="226"/>
                </a:lnTo>
                <a:lnTo>
                  <a:pt x="1911" y="240"/>
                </a:lnTo>
                <a:lnTo>
                  <a:pt x="1914" y="255"/>
                </a:lnTo>
                <a:lnTo>
                  <a:pt x="1916" y="271"/>
                </a:lnTo>
                <a:lnTo>
                  <a:pt x="1916" y="287"/>
                </a:lnTo>
                <a:lnTo>
                  <a:pt x="1914" y="301"/>
                </a:lnTo>
                <a:lnTo>
                  <a:pt x="1909" y="317"/>
                </a:lnTo>
                <a:lnTo>
                  <a:pt x="1931" y="326"/>
                </a:lnTo>
                <a:lnTo>
                  <a:pt x="1949" y="337"/>
                </a:lnTo>
                <a:lnTo>
                  <a:pt x="1965" y="350"/>
                </a:lnTo>
                <a:lnTo>
                  <a:pt x="1978" y="364"/>
                </a:lnTo>
                <a:lnTo>
                  <a:pt x="1986" y="379"/>
                </a:lnTo>
                <a:lnTo>
                  <a:pt x="1990" y="395"/>
                </a:lnTo>
                <a:lnTo>
                  <a:pt x="1990" y="411"/>
                </a:lnTo>
                <a:lnTo>
                  <a:pt x="1987" y="425"/>
                </a:lnTo>
                <a:lnTo>
                  <a:pt x="2021" y="428"/>
                </a:lnTo>
                <a:lnTo>
                  <a:pt x="2052" y="435"/>
                </a:lnTo>
                <a:lnTo>
                  <a:pt x="2079" y="446"/>
                </a:lnTo>
                <a:lnTo>
                  <a:pt x="2103" y="460"/>
                </a:lnTo>
                <a:lnTo>
                  <a:pt x="2122" y="476"/>
                </a:lnTo>
                <a:lnTo>
                  <a:pt x="2137" y="495"/>
                </a:lnTo>
                <a:lnTo>
                  <a:pt x="2141" y="505"/>
                </a:lnTo>
                <a:lnTo>
                  <a:pt x="2145" y="516"/>
                </a:lnTo>
                <a:lnTo>
                  <a:pt x="2146" y="527"/>
                </a:lnTo>
                <a:lnTo>
                  <a:pt x="2146" y="538"/>
                </a:lnTo>
                <a:lnTo>
                  <a:pt x="2141" y="557"/>
                </a:lnTo>
                <a:lnTo>
                  <a:pt x="2133" y="575"/>
                </a:lnTo>
                <a:lnTo>
                  <a:pt x="2119" y="592"/>
                </a:lnTo>
                <a:lnTo>
                  <a:pt x="2102" y="606"/>
                </a:lnTo>
                <a:lnTo>
                  <a:pt x="2119" y="613"/>
                </a:lnTo>
                <a:lnTo>
                  <a:pt x="2133" y="621"/>
                </a:lnTo>
                <a:lnTo>
                  <a:pt x="2146" y="632"/>
                </a:lnTo>
                <a:lnTo>
                  <a:pt x="2154" y="641"/>
                </a:lnTo>
                <a:lnTo>
                  <a:pt x="2159" y="654"/>
                </a:lnTo>
                <a:lnTo>
                  <a:pt x="2161" y="665"/>
                </a:lnTo>
                <a:lnTo>
                  <a:pt x="2159" y="678"/>
                </a:lnTo>
                <a:lnTo>
                  <a:pt x="2153" y="691"/>
                </a:lnTo>
                <a:lnTo>
                  <a:pt x="2146" y="699"/>
                </a:lnTo>
                <a:lnTo>
                  <a:pt x="2138" y="707"/>
                </a:lnTo>
                <a:lnTo>
                  <a:pt x="2127" y="713"/>
                </a:lnTo>
                <a:lnTo>
                  <a:pt x="2116" y="719"/>
                </a:lnTo>
                <a:lnTo>
                  <a:pt x="2126" y="716"/>
                </a:lnTo>
                <a:lnTo>
                  <a:pt x="2135" y="715"/>
                </a:lnTo>
                <a:lnTo>
                  <a:pt x="2145" y="716"/>
                </a:lnTo>
                <a:lnTo>
                  <a:pt x="2154" y="718"/>
                </a:lnTo>
                <a:lnTo>
                  <a:pt x="2162" y="723"/>
                </a:lnTo>
                <a:lnTo>
                  <a:pt x="2170" y="727"/>
                </a:lnTo>
                <a:lnTo>
                  <a:pt x="2176" y="735"/>
                </a:lnTo>
                <a:lnTo>
                  <a:pt x="2181" y="743"/>
                </a:lnTo>
                <a:lnTo>
                  <a:pt x="2184" y="753"/>
                </a:lnTo>
                <a:lnTo>
                  <a:pt x="2184" y="762"/>
                </a:lnTo>
                <a:lnTo>
                  <a:pt x="2184" y="770"/>
                </a:lnTo>
                <a:lnTo>
                  <a:pt x="2181" y="780"/>
                </a:lnTo>
                <a:lnTo>
                  <a:pt x="2178" y="788"/>
                </a:lnTo>
                <a:lnTo>
                  <a:pt x="2172" y="796"/>
                </a:lnTo>
                <a:lnTo>
                  <a:pt x="2165" y="802"/>
                </a:lnTo>
                <a:lnTo>
                  <a:pt x="2156" y="807"/>
                </a:lnTo>
                <a:lnTo>
                  <a:pt x="2145" y="810"/>
                </a:lnTo>
                <a:lnTo>
                  <a:pt x="2132" y="810"/>
                </a:lnTo>
                <a:lnTo>
                  <a:pt x="2119" y="807"/>
                </a:lnTo>
                <a:lnTo>
                  <a:pt x="2108" y="802"/>
                </a:lnTo>
                <a:lnTo>
                  <a:pt x="2121" y="820"/>
                </a:lnTo>
                <a:lnTo>
                  <a:pt x="2129" y="837"/>
                </a:lnTo>
                <a:lnTo>
                  <a:pt x="2133" y="856"/>
                </a:lnTo>
                <a:lnTo>
                  <a:pt x="2135" y="877"/>
                </a:lnTo>
                <a:lnTo>
                  <a:pt x="2132" y="896"/>
                </a:lnTo>
                <a:lnTo>
                  <a:pt x="2124" y="915"/>
                </a:lnTo>
                <a:lnTo>
                  <a:pt x="2114" y="933"/>
                </a:lnTo>
                <a:lnTo>
                  <a:pt x="2098" y="947"/>
                </a:lnTo>
                <a:lnTo>
                  <a:pt x="2086" y="957"/>
                </a:lnTo>
                <a:lnTo>
                  <a:pt x="2071" y="964"/>
                </a:lnTo>
                <a:lnTo>
                  <a:pt x="2056" y="971"/>
                </a:lnTo>
                <a:lnTo>
                  <a:pt x="2040" y="972"/>
                </a:lnTo>
                <a:lnTo>
                  <a:pt x="2052" y="977"/>
                </a:lnTo>
                <a:lnTo>
                  <a:pt x="2063" y="984"/>
                </a:lnTo>
                <a:lnTo>
                  <a:pt x="2071" y="992"/>
                </a:lnTo>
                <a:lnTo>
                  <a:pt x="2079" y="999"/>
                </a:lnTo>
                <a:lnTo>
                  <a:pt x="2084" y="1009"/>
                </a:lnTo>
                <a:lnTo>
                  <a:pt x="2086" y="1020"/>
                </a:lnTo>
                <a:lnTo>
                  <a:pt x="2086" y="1031"/>
                </a:lnTo>
                <a:lnTo>
                  <a:pt x="2083" y="1041"/>
                </a:lnTo>
                <a:lnTo>
                  <a:pt x="2076" y="1050"/>
                </a:lnTo>
                <a:lnTo>
                  <a:pt x="2068" y="1060"/>
                </a:lnTo>
                <a:lnTo>
                  <a:pt x="2057" y="1066"/>
                </a:lnTo>
                <a:lnTo>
                  <a:pt x="2046" y="1073"/>
                </a:lnTo>
                <a:lnTo>
                  <a:pt x="2033" y="1076"/>
                </a:lnTo>
                <a:lnTo>
                  <a:pt x="2021" y="1077"/>
                </a:lnTo>
                <a:lnTo>
                  <a:pt x="2008" y="1077"/>
                </a:lnTo>
                <a:lnTo>
                  <a:pt x="1993" y="1076"/>
                </a:lnTo>
                <a:lnTo>
                  <a:pt x="1981" y="1071"/>
                </a:lnTo>
                <a:lnTo>
                  <a:pt x="1970" y="1065"/>
                </a:lnTo>
                <a:lnTo>
                  <a:pt x="1973" y="1092"/>
                </a:lnTo>
                <a:lnTo>
                  <a:pt x="1971" y="1119"/>
                </a:lnTo>
                <a:lnTo>
                  <a:pt x="1963" y="1144"/>
                </a:lnTo>
                <a:lnTo>
                  <a:pt x="1952" y="1168"/>
                </a:lnTo>
                <a:lnTo>
                  <a:pt x="1936" y="1190"/>
                </a:lnTo>
                <a:lnTo>
                  <a:pt x="1916" y="1208"/>
                </a:lnTo>
                <a:lnTo>
                  <a:pt x="1892" y="1222"/>
                </a:lnTo>
                <a:lnTo>
                  <a:pt x="1865" y="1230"/>
                </a:lnTo>
                <a:lnTo>
                  <a:pt x="1841" y="1235"/>
                </a:lnTo>
                <a:lnTo>
                  <a:pt x="1815" y="1233"/>
                </a:lnTo>
                <a:lnTo>
                  <a:pt x="1791" y="1229"/>
                </a:lnTo>
                <a:lnTo>
                  <a:pt x="1769" y="1221"/>
                </a:lnTo>
                <a:lnTo>
                  <a:pt x="1776" y="1235"/>
                </a:lnTo>
                <a:lnTo>
                  <a:pt x="1777" y="1248"/>
                </a:lnTo>
                <a:lnTo>
                  <a:pt x="1774" y="1262"/>
                </a:lnTo>
                <a:lnTo>
                  <a:pt x="1768" y="1275"/>
                </a:lnTo>
                <a:lnTo>
                  <a:pt x="1758" y="1288"/>
                </a:lnTo>
                <a:lnTo>
                  <a:pt x="1744" y="1297"/>
                </a:lnTo>
                <a:lnTo>
                  <a:pt x="1726" y="1307"/>
                </a:lnTo>
                <a:lnTo>
                  <a:pt x="1707" y="1313"/>
                </a:lnTo>
                <a:lnTo>
                  <a:pt x="1678" y="1318"/>
                </a:lnTo>
                <a:lnTo>
                  <a:pt x="1648" y="1318"/>
                </a:lnTo>
                <a:lnTo>
                  <a:pt x="1621" y="1311"/>
                </a:lnTo>
                <a:lnTo>
                  <a:pt x="1596" y="1302"/>
                </a:lnTo>
                <a:lnTo>
                  <a:pt x="1597" y="1319"/>
                </a:lnTo>
                <a:lnTo>
                  <a:pt x="1594" y="1335"/>
                </a:lnTo>
                <a:lnTo>
                  <a:pt x="1589" y="1351"/>
                </a:lnTo>
                <a:lnTo>
                  <a:pt x="1581" y="1366"/>
                </a:lnTo>
                <a:lnTo>
                  <a:pt x="1570" y="1378"/>
                </a:lnTo>
                <a:lnTo>
                  <a:pt x="1558" y="1389"/>
                </a:lnTo>
                <a:lnTo>
                  <a:pt x="1542" y="1397"/>
                </a:lnTo>
                <a:lnTo>
                  <a:pt x="1526" y="1402"/>
                </a:lnTo>
                <a:lnTo>
                  <a:pt x="1510" y="1404"/>
                </a:lnTo>
                <a:lnTo>
                  <a:pt x="1494" y="1402"/>
                </a:lnTo>
                <a:lnTo>
                  <a:pt x="1480" y="1399"/>
                </a:lnTo>
                <a:lnTo>
                  <a:pt x="1465" y="1393"/>
                </a:lnTo>
                <a:lnTo>
                  <a:pt x="1454" y="1385"/>
                </a:lnTo>
                <a:lnTo>
                  <a:pt x="1443" y="1373"/>
                </a:lnTo>
                <a:lnTo>
                  <a:pt x="1433" y="1362"/>
                </a:lnTo>
                <a:lnTo>
                  <a:pt x="1427" y="1348"/>
                </a:lnTo>
                <a:lnTo>
                  <a:pt x="1430" y="1362"/>
                </a:lnTo>
                <a:lnTo>
                  <a:pt x="1430" y="1375"/>
                </a:lnTo>
                <a:lnTo>
                  <a:pt x="1426" y="1388"/>
                </a:lnTo>
                <a:lnTo>
                  <a:pt x="1419" y="1401"/>
                </a:lnTo>
                <a:lnTo>
                  <a:pt x="1410" y="1410"/>
                </a:lnTo>
                <a:lnTo>
                  <a:pt x="1397" y="1420"/>
                </a:lnTo>
                <a:lnTo>
                  <a:pt x="1381" y="1426"/>
                </a:lnTo>
                <a:lnTo>
                  <a:pt x="1363" y="1431"/>
                </a:lnTo>
                <a:lnTo>
                  <a:pt x="1346" y="1432"/>
                </a:lnTo>
                <a:lnTo>
                  <a:pt x="1328" y="1431"/>
                </a:lnTo>
                <a:lnTo>
                  <a:pt x="1313" y="1428"/>
                </a:lnTo>
                <a:lnTo>
                  <a:pt x="1297" y="1421"/>
                </a:lnTo>
                <a:lnTo>
                  <a:pt x="1282" y="1415"/>
                </a:lnTo>
                <a:lnTo>
                  <a:pt x="1270" y="1405"/>
                </a:lnTo>
                <a:lnTo>
                  <a:pt x="1260" y="1394"/>
                </a:lnTo>
                <a:lnTo>
                  <a:pt x="1252" y="1381"/>
                </a:lnTo>
                <a:lnTo>
                  <a:pt x="1249" y="1393"/>
                </a:lnTo>
                <a:lnTo>
                  <a:pt x="1243" y="1402"/>
                </a:lnTo>
                <a:lnTo>
                  <a:pt x="1233" y="1412"/>
                </a:lnTo>
                <a:lnTo>
                  <a:pt x="1222" y="1418"/>
                </a:lnTo>
                <a:lnTo>
                  <a:pt x="1208" y="1424"/>
                </a:lnTo>
                <a:lnTo>
                  <a:pt x="1192" y="1429"/>
                </a:lnTo>
                <a:lnTo>
                  <a:pt x="1176" y="1431"/>
                </a:lnTo>
                <a:lnTo>
                  <a:pt x="1158" y="1432"/>
                </a:lnTo>
                <a:lnTo>
                  <a:pt x="1133" y="1428"/>
                </a:lnTo>
                <a:lnTo>
                  <a:pt x="1111" y="1418"/>
                </a:lnTo>
                <a:lnTo>
                  <a:pt x="1101" y="1413"/>
                </a:lnTo>
                <a:lnTo>
                  <a:pt x="1093" y="1405"/>
                </a:lnTo>
                <a:lnTo>
                  <a:pt x="1087" y="1397"/>
                </a:lnTo>
                <a:lnTo>
                  <a:pt x="1082" y="1389"/>
                </a:lnTo>
                <a:lnTo>
                  <a:pt x="1071" y="1402"/>
                </a:lnTo>
                <a:lnTo>
                  <a:pt x="1058" y="1413"/>
                </a:lnTo>
                <a:lnTo>
                  <a:pt x="1041" y="1423"/>
                </a:lnTo>
                <a:lnTo>
                  <a:pt x="1021" y="1429"/>
                </a:lnTo>
                <a:lnTo>
                  <a:pt x="1002" y="1432"/>
                </a:lnTo>
                <a:lnTo>
                  <a:pt x="980" y="1434"/>
                </a:lnTo>
                <a:lnTo>
                  <a:pt x="959" y="1432"/>
                </a:lnTo>
                <a:lnTo>
                  <a:pt x="937" y="1429"/>
                </a:lnTo>
                <a:lnTo>
                  <a:pt x="913" y="1420"/>
                </a:lnTo>
                <a:lnTo>
                  <a:pt x="894" y="1407"/>
                </a:lnTo>
                <a:lnTo>
                  <a:pt x="880" y="1393"/>
                </a:lnTo>
                <a:lnTo>
                  <a:pt x="875" y="1385"/>
                </a:lnTo>
                <a:lnTo>
                  <a:pt x="872" y="1375"/>
                </a:lnTo>
                <a:lnTo>
                  <a:pt x="858" y="1383"/>
                </a:lnTo>
                <a:lnTo>
                  <a:pt x="842" y="1389"/>
                </a:lnTo>
                <a:lnTo>
                  <a:pt x="823" y="1393"/>
                </a:lnTo>
                <a:lnTo>
                  <a:pt x="805" y="1393"/>
                </a:lnTo>
                <a:lnTo>
                  <a:pt x="786" y="1391"/>
                </a:lnTo>
                <a:lnTo>
                  <a:pt x="767" y="1386"/>
                </a:lnTo>
                <a:lnTo>
                  <a:pt x="748" y="1380"/>
                </a:lnTo>
                <a:lnTo>
                  <a:pt x="732" y="1370"/>
                </a:lnTo>
                <a:lnTo>
                  <a:pt x="713" y="1356"/>
                </a:lnTo>
                <a:lnTo>
                  <a:pt x="702" y="1340"/>
                </a:lnTo>
                <a:lnTo>
                  <a:pt x="697" y="1332"/>
                </a:lnTo>
                <a:lnTo>
                  <a:pt x="694" y="1323"/>
                </a:lnTo>
                <a:lnTo>
                  <a:pt x="694" y="1315"/>
                </a:lnTo>
                <a:lnTo>
                  <a:pt x="694" y="1307"/>
                </a:lnTo>
                <a:lnTo>
                  <a:pt x="691" y="1316"/>
                </a:lnTo>
                <a:lnTo>
                  <a:pt x="684" y="1324"/>
                </a:lnTo>
                <a:lnTo>
                  <a:pt x="676" y="1331"/>
                </a:lnTo>
                <a:lnTo>
                  <a:pt x="665" y="1337"/>
                </a:lnTo>
                <a:lnTo>
                  <a:pt x="651" y="1340"/>
                </a:lnTo>
                <a:lnTo>
                  <a:pt x="635" y="1342"/>
                </a:lnTo>
                <a:lnTo>
                  <a:pt x="619" y="1343"/>
                </a:lnTo>
                <a:lnTo>
                  <a:pt x="601" y="1342"/>
                </a:lnTo>
                <a:lnTo>
                  <a:pt x="584" y="1337"/>
                </a:lnTo>
                <a:lnTo>
                  <a:pt x="568" y="1332"/>
                </a:lnTo>
                <a:lnTo>
                  <a:pt x="554" y="1326"/>
                </a:lnTo>
                <a:lnTo>
                  <a:pt x="543" y="1318"/>
                </a:lnTo>
                <a:lnTo>
                  <a:pt x="533" y="1308"/>
                </a:lnTo>
                <a:lnTo>
                  <a:pt x="525" y="1299"/>
                </a:lnTo>
                <a:lnTo>
                  <a:pt x="522" y="1289"/>
                </a:lnTo>
                <a:lnTo>
                  <a:pt x="522" y="1280"/>
                </a:lnTo>
                <a:lnTo>
                  <a:pt x="523" y="1272"/>
                </a:lnTo>
                <a:lnTo>
                  <a:pt x="527" y="1265"/>
                </a:lnTo>
                <a:lnTo>
                  <a:pt x="531" y="1260"/>
                </a:lnTo>
                <a:lnTo>
                  <a:pt x="538" y="1256"/>
                </a:lnTo>
                <a:lnTo>
                  <a:pt x="519" y="1262"/>
                </a:lnTo>
                <a:lnTo>
                  <a:pt x="498" y="1265"/>
                </a:lnTo>
                <a:lnTo>
                  <a:pt x="479" y="1265"/>
                </a:lnTo>
                <a:lnTo>
                  <a:pt x="460" y="1260"/>
                </a:lnTo>
                <a:lnTo>
                  <a:pt x="441" y="1253"/>
                </a:lnTo>
                <a:lnTo>
                  <a:pt x="425" y="1241"/>
                </a:lnTo>
                <a:lnTo>
                  <a:pt x="411" y="1227"/>
                </a:lnTo>
                <a:lnTo>
                  <a:pt x="399" y="1210"/>
                </a:lnTo>
                <a:lnTo>
                  <a:pt x="393" y="1192"/>
                </a:lnTo>
                <a:lnTo>
                  <a:pt x="390" y="1175"/>
                </a:lnTo>
                <a:lnTo>
                  <a:pt x="390" y="1155"/>
                </a:lnTo>
                <a:lnTo>
                  <a:pt x="393" y="1138"/>
                </a:lnTo>
                <a:lnTo>
                  <a:pt x="372" y="1151"/>
                </a:lnTo>
                <a:lnTo>
                  <a:pt x="352" y="1160"/>
                </a:lnTo>
                <a:lnTo>
                  <a:pt x="329" y="1165"/>
                </a:lnTo>
                <a:lnTo>
                  <a:pt x="307" y="1167"/>
                </a:lnTo>
                <a:lnTo>
                  <a:pt x="283" y="1165"/>
                </a:lnTo>
                <a:lnTo>
                  <a:pt x="261" y="1160"/>
                </a:lnTo>
                <a:lnTo>
                  <a:pt x="240" y="1151"/>
                </a:lnTo>
                <a:lnTo>
                  <a:pt x="220" y="1138"/>
                </a:lnTo>
                <a:lnTo>
                  <a:pt x="194" y="1122"/>
                </a:lnTo>
                <a:lnTo>
                  <a:pt x="172" y="1103"/>
                </a:lnTo>
                <a:lnTo>
                  <a:pt x="153" y="1082"/>
                </a:lnTo>
                <a:lnTo>
                  <a:pt x="138" y="1062"/>
                </a:lnTo>
                <a:lnTo>
                  <a:pt x="127" y="1041"/>
                </a:lnTo>
                <a:lnTo>
                  <a:pt x="123" y="1019"/>
                </a:lnTo>
                <a:lnTo>
                  <a:pt x="121" y="995"/>
                </a:lnTo>
                <a:lnTo>
                  <a:pt x="124" y="972"/>
                </a:lnTo>
                <a:lnTo>
                  <a:pt x="105" y="976"/>
                </a:lnTo>
                <a:lnTo>
                  <a:pt x="86" y="976"/>
                </a:lnTo>
                <a:lnTo>
                  <a:pt x="68" y="972"/>
                </a:lnTo>
                <a:lnTo>
                  <a:pt x="51" y="964"/>
                </a:lnTo>
                <a:lnTo>
                  <a:pt x="35" y="953"/>
                </a:lnTo>
                <a:lnTo>
                  <a:pt x="22" y="941"/>
                </a:lnTo>
                <a:lnTo>
                  <a:pt x="11" y="925"/>
                </a:lnTo>
                <a:lnTo>
                  <a:pt x="5" y="907"/>
                </a:lnTo>
                <a:lnTo>
                  <a:pt x="2" y="893"/>
                </a:lnTo>
                <a:lnTo>
                  <a:pt x="0" y="880"/>
                </a:lnTo>
                <a:lnTo>
                  <a:pt x="2" y="866"/>
                </a:lnTo>
                <a:lnTo>
                  <a:pt x="5" y="853"/>
                </a:lnTo>
                <a:lnTo>
                  <a:pt x="10" y="840"/>
                </a:lnTo>
                <a:lnTo>
                  <a:pt x="16" y="828"/>
                </a:lnTo>
                <a:lnTo>
                  <a:pt x="26" y="818"/>
                </a:lnTo>
                <a:lnTo>
                  <a:pt x="35" y="807"/>
                </a:lnTo>
                <a:lnTo>
                  <a:pt x="24" y="796"/>
                </a:lnTo>
                <a:lnTo>
                  <a:pt x="18" y="783"/>
                </a:lnTo>
                <a:lnTo>
                  <a:pt x="13" y="772"/>
                </a:lnTo>
                <a:lnTo>
                  <a:pt x="13" y="759"/>
                </a:lnTo>
                <a:lnTo>
                  <a:pt x="16" y="748"/>
                </a:lnTo>
                <a:lnTo>
                  <a:pt x="22" y="737"/>
                </a:lnTo>
                <a:lnTo>
                  <a:pt x="32" y="727"/>
                </a:lnTo>
                <a:lnTo>
                  <a:pt x="46" y="719"/>
                </a:lnTo>
                <a:lnTo>
                  <a:pt x="48" y="719"/>
                </a:lnTo>
              </a:path>
            </a:pathLst>
          </a:custGeom>
          <a:solidFill>
            <a:srgbClr val="99FF99"/>
          </a:solidFill>
          <a:ln w="15875">
            <a:solidFill>
              <a:schemeClr val="tx1"/>
            </a:solidFill>
            <a:round/>
            <a:headEnd/>
            <a:tailEnd/>
          </a:ln>
        </p:spPr>
        <p:txBody>
          <a:bodyPr lIns="91332" tIns="45661" rIns="91332" bIns="45661"/>
          <a:lstStyle/>
          <a:p>
            <a:endParaRPr lang="zh-TW" altLang="en-US"/>
          </a:p>
        </p:txBody>
      </p:sp>
      <p:sp>
        <p:nvSpPr>
          <p:cNvPr id="74812" name="TextBox 55"/>
          <p:cNvSpPr txBox="1">
            <a:spLocks noChangeArrowheads="1"/>
          </p:cNvSpPr>
          <p:nvPr/>
        </p:nvSpPr>
        <p:spPr bwMode="auto">
          <a:xfrm>
            <a:off x="150813" y="4740275"/>
            <a:ext cx="889000" cy="492125"/>
          </a:xfrm>
          <a:prstGeom prst="rect">
            <a:avLst/>
          </a:prstGeom>
          <a:noFill/>
          <a:ln w="9525">
            <a:noFill/>
            <a:miter lim="800000"/>
            <a:headEnd/>
            <a:tailEnd/>
          </a:ln>
        </p:spPr>
        <p:txBody>
          <a:bodyPr lIns="91332" tIns="45661" rIns="91332" bIns="45661">
            <a:spAutoFit/>
          </a:bodyPr>
          <a:lstStyle/>
          <a:p>
            <a:pPr eaLnBrk="0" hangingPunct="0"/>
            <a:r>
              <a:rPr kumimoji="0" lang="en-US" altLang="zh-TW" sz="1200" b="1">
                <a:solidFill>
                  <a:srgbClr val="000000"/>
                </a:solidFill>
                <a:ea typeface="MS PGothic" pitchFamily="34" charset="-128"/>
                <a:cs typeface="Arial" pitchFamily="34" charset="0"/>
              </a:rPr>
              <a:t>TWAREN</a:t>
            </a:r>
          </a:p>
          <a:p>
            <a:pPr algn="ctr" eaLnBrk="0" hangingPunct="0"/>
            <a:r>
              <a:rPr kumimoji="0" lang="en-US" altLang="zh-TW" sz="1400" b="1">
                <a:solidFill>
                  <a:srgbClr val="000000"/>
                </a:solidFill>
                <a:ea typeface="MS PGothic" pitchFamily="34" charset="-128"/>
                <a:cs typeface="Arial" pitchFamily="34" charset="0"/>
              </a:rPr>
              <a:t>Taiwan</a:t>
            </a:r>
          </a:p>
        </p:txBody>
      </p:sp>
      <p:sp>
        <p:nvSpPr>
          <p:cNvPr id="57" name="TextBox 56"/>
          <p:cNvSpPr txBox="1"/>
          <p:nvPr/>
        </p:nvSpPr>
        <p:spPr>
          <a:xfrm>
            <a:off x="255588" y="4641850"/>
            <a:ext cx="296862" cy="173038"/>
          </a:xfrm>
          <a:prstGeom prst="rect">
            <a:avLst/>
          </a:prstGeom>
          <a:solidFill>
            <a:schemeClr val="bg2">
              <a:lumMod val="40000"/>
              <a:lumOff val="60000"/>
            </a:schemeClr>
          </a:solidFill>
        </p:spPr>
        <p:txBody>
          <a:bodyPr wrap="none" lIns="9144" tIns="9144" rIns="9144" bIns="9144">
            <a:spAutoFit/>
          </a:bodyPr>
          <a:lstStyle/>
          <a:p>
            <a:pPr eaLnBrk="0" hangingPunct="0">
              <a:defRPr/>
            </a:pPr>
            <a:r>
              <a:rPr kumimoji="0" lang="en-US" sz="1000" b="1" dirty="0">
                <a:solidFill>
                  <a:srgbClr val="000000"/>
                </a:solidFill>
                <a:latin typeface="Arial" charset="0"/>
                <a:ea typeface="MS PGothic" pitchFamily="34" charset="-128"/>
                <a:cs typeface="Arial" charset="0"/>
              </a:rPr>
              <a:t>NCU</a:t>
            </a:r>
          </a:p>
        </p:txBody>
      </p:sp>
      <p:sp>
        <p:nvSpPr>
          <p:cNvPr id="58" name="TextBox 57"/>
          <p:cNvSpPr txBox="1"/>
          <p:nvPr/>
        </p:nvSpPr>
        <p:spPr>
          <a:xfrm>
            <a:off x="665163" y="4645025"/>
            <a:ext cx="282575" cy="173038"/>
          </a:xfrm>
          <a:prstGeom prst="rect">
            <a:avLst/>
          </a:prstGeom>
          <a:solidFill>
            <a:schemeClr val="bg2">
              <a:lumMod val="40000"/>
              <a:lumOff val="60000"/>
            </a:schemeClr>
          </a:solidFill>
        </p:spPr>
        <p:txBody>
          <a:bodyPr wrap="none" lIns="9144" tIns="9144" rIns="9144" bIns="9144">
            <a:spAutoFit/>
          </a:bodyPr>
          <a:lstStyle/>
          <a:p>
            <a:pPr eaLnBrk="0" hangingPunct="0">
              <a:defRPr/>
            </a:pPr>
            <a:r>
              <a:rPr kumimoji="0" lang="en-US" sz="1000" b="1" dirty="0">
                <a:solidFill>
                  <a:srgbClr val="000000"/>
                </a:solidFill>
                <a:latin typeface="Arial" charset="0"/>
                <a:ea typeface="MS PGothic" pitchFamily="34" charset="-128"/>
                <a:cs typeface="Arial" charset="0"/>
              </a:rPr>
              <a:t>NTU</a:t>
            </a:r>
          </a:p>
        </p:txBody>
      </p:sp>
      <p:sp>
        <p:nvSpPr>
          <p:cNvPr id="74815" name="Freeform 7"/>
          <p:cNvSpPr>
            <a:spLocks/>
          </p:cNvSpPr>
          <p:nvPr/>
        </p:nvSpPr>
        <p:spPr bwMode="auto">
          <a:xfrm>
            <a:off x="206375" y="3617913"/>
            <a:ext cx="1060450" cy="801687"/>
          </a:xfrm>
          <a:custGeom>
            <a:avLst/>
            <a:gdLst>
              <a:gd name="T0" fmla="*/ 2147483647 w 2184"/>
              <a:gd name="T1" fmla="*/ 2147483647 h 1434"/>
              <a:gd name="T2" fmla="*/ 2147483647 w 2184"/>
              <a:gd name="T3" fmla="*/ 2147483647 h 1434"/>
              <a:gd name="T4" fmla="*/ 2147483647 w 2184"/>
              <a:gd name="T5" fmla="*/ 2147483647 h 1434"/>
              <a:gd name="T6" fmla="*/ 2147483647 w 2184"/>
              <a:gd name="T7" fmla="*/ 2147483647 h 1434"/>
              <a:gd name="T8" fmla="*/ 2147483647 w 2184"/>
              <a:gd name="T9" fmla="*/ 2147483647 h 1434"/>
              <a:gd name="T10" fmla="*/ 2147483647 w 2184"/>
              <a:gd name="T11" fmla="*/ 2147483647 h 1434"/>
              <a:gd name="T12" fmla="*/ 2147483647 w 2184"/>
              <a:gd name="T13" fmla="*/ 2147483647 h 1434"/>
              <a:gd name="T14" fmla="*/ 2147483647 w 2184"/>
              <a:gd name="T15" fmla="*/ 2147483647 h 1434"/>
              <a:gd name="T16" fmla="*/ 2147483647 w 2184"/>
              <a:gd name="T17" fmla="*/ 2147483647 h 1434"/>
              <a:gd name="T18" fmla="*/ 2147483647 w 2184"/>
              <a:gd name="T19" fmla="*/ 2147483647 h 1434"/>
              <a:gd name="T20" fmla="*/ 2147483647 w 2184"/>
              <a:gd name="T21" fmla="*/ 2147483647 h 1434"/>
              <a:gd name="T22" fmla="*/ 2147483647 w 2184"/>
              <a:gd name="T23" fmla="*/ 2147483647 h 1434"/>
              <a:gd name="T24" fmla="*/ 2147483647 w 2184"/>
              <a:gd name="T25" fmla="*/ 2147483647 h 1434"/>
              <a:gd name="T26" fmla="*/ 2147483647 w 2184"/>
              <a:gd name="T27" fmla="*/ 2147483647 h 1434"/>
              <a:gd name="T28" fmla="*/ 2147483647 w 2184"/>
              <a:gd name="T29" fmla="*/ 2147483647 h 1434"/>
              <a:gd name="T30" fmla="*/ 2147483647 w 2184"/>
              <a:gd name="T31" fmla="*/ 2147483647 h 1434"/>
              <a:gd name="T32" fmla="*/ 2147483647 w 2184"/>
              <a:gd name="T33" fmla="*/ 2147483647 h 1434"/>
              <a:gd name="T34" fmla="*/ 2147483647 w 2184"/>
              <a:gd name="T35" fmla="*/ 2147483647 h 1434"/>
              <a:gd name="T36" fmla="*/ 2147483647 w 2184"/>
              <a:gd name="T37" fmla="*/ 2147483647 h 1434"/>
              <a:gd name="T38" fmla="*/ 2147483647 w 2184"/>
              <a:gd name="T39" fmla="*/ 2147483647 h 1434"/>
              <a:gd name="T40" fmla="*/ 2147483647 w 2184"/>
              <a:gd name="T41" fmla="*/ 2147483647 h 1434"/>
              <a:gd name="T42" fmla="*/ 2147483647 w 2184"/>
              <a:gd name="T43" fmla="*/ 2147483647 h 1434"/>
              <a:gd name="T44" fmla="*/ 2147483647 w 2184"/>
              <a:gd name="T45" fmla="*/ 2147483647 h 1434"/>
              <a:gd name="T46" fmla="*/ 2147483647 w 2184"/>
              <a:gd name="T47" fmla="*/ 2147483647 h 1434"/>
              <a:gd name="T48" fmla="*/ 2147483647 w 2184"/>
              <a:gd name="T49" fmla="*/ 2147483647 h 1434"/>
              <a:gd name="T50" fmla="*/ 2147483647 w 2184"/>
              <a:gd name="T51" fmla="*/ 2147483647 h 1434"/>
              <a:gd name="T52" fmla="*/ 2147483647 w 2184"/>
              <a:gd name="T53" fmla="*/ 2147483647 h 1434"/>
              <a:gd name="T54" fmla="*/ 2147483647 w 2184"/>
              <a:gd name="T55" fmla="*/ 2147483647 h 1434"/>
              <a:gd name="T56" fmla="*/ 2147483647 w 2184"/>
              <a:gd name="T57" fmla="*/ 2147483647 h 1434"/>
              <a:gd name="T58" fmla="*/ 2147483647 w 2184"/>
              <a:gd name="T59" fmla="*/ 2147483647 h 1434"/>
              <a:gd name="T60" fmla="*/ 2147483647 w 2184"/>
              <a:gd name="T61" fmla="*/ 2147483647 h 1434"/>
              <a:gd name="T62" fmla="*/ 2147483647 w 2184"/>
              <a:gd name="T63" fmla="*/ 2147483647 h 1434"/>
              <a:gd name="T64" fmla="*/ 2147483647 w 2184"/>
              <a:gd name="T65" fmla="*/ 2147483647 h 1434"/>
              <a:gd name="T66" fmla="*/ 2147483647 w 2184"/>
              <a:gd name="T67" fmla="*/ 2147483647 h 1434"/>
              <a:gd name="T68" fmla="*/ 2147483647 w 2184"/>
              <a:gd name="T69" fmla="*/ 2147483647 h 1434"/>
              <a:gd name="T70" fmla="*/ 2147483647 w 2184"/>
              <a:gd name="T71" fmla="*/ 2147483647 h 1434"/>
              <a:gd name="T72" fmla="*/ 2147483647 w 2184"/>
              <a:gd name="T73" fmla="*/ 2147483647 h 1434"/>
              <a:gd name="T74" fmla="*/ 2147483647 w 2184"/>
              <a:gd name="T75" fmla="*/ 2147483647 h 1434"/>
              <a:gd name="T76" fmla="*/ 2147483647 w 2184"/>
              <a:gd name="T77" fmla="*/ 2147483647 h 1434"/>
              <a:gd name="T78" fmla="*/ 2147483647 w 2184"/>
              <a:gd name="T79" fmla="*/ 2147483647 h 1434"/>
              <a:gd name="T80" fmla="*/ 2147483647 w 2184"/>
              <a:gd name="T81" fmla="*/ 2147483647 h 1434"/>
              <a:gd name="T82" fmla="*/ 2147483647 w 2184"/>
              <a:gd name="T83" fmla="*/ 2147483647 h 1434"/>
              <a:gd name="T84" fmla="*/ 2147483647 w 2184"/>
              <a:gd name="T85" fmla="*/ 2147483647 h 1434"/>
              <a:gd name="T86" fmla="*/ 2147483647 w 2184"/>
              <a:gd name="T87" fmla="*/ 2147483647 h 1434"/>
              <a:gd name="T88" fmla="*/ 2147483647 w 2184"/>
              <a:gd name="T89" fmla="*/ 2147483647 h 1434"/>
              <a:gd name="T90" fmla="*/ 2147483647 w 2184"/>
              <a:gd name="T91" fmla="*/ 2147483647 h 1434"/>
              <a:gd name="T92" fmla="*/ 2147483647 w 2184"/>
              <a:gd name="T93" fmla="*/ 2147483647 h 1434"/>
              <a:gd name="T94" fmla="*/ 2147483647 w 2184"/>
              <a:gd name="T95" fmla="*/ 2147483647 h 1434"/>
              <a:gd name="T96" fmla="*/ 2147483647 w 2184"/>
              <a:gd name="T97" fmla="*/ 2147483647 h 1434"/>
              <a:gd name="T98" fmla="*/ 2147483647 w 2184"/>
              <a:gd name="T99" fmla="*/ 2147483647 h 1434"/>
              <a:gd name="T100" fmla="*/ 2147483647 w 2184"/>
              <a:gd name="T101" fmla="*/ 2147483647 h 1434"/>
              <a:gd name="T102" fmla="*/ 2147483647 w 2184"/>
              <a:gd name="T103" fmla="*/ 2147483647 h 1434"/>
              <a:gd name="T104" fmla="*/ 2147483647 w 2184"/>
              <a:gd name="T105" fmla="*/ 2147483647 h 1434"/>
              <a:gd name="T106" fmla="*/ 2147483647 w 2184"/>
              <a:gd name="T107" fmla="*/ 2147483647 h 1434"/>
              <a:gd name="T108" fmla="*/ 2147483647 w 2184"/>
              <a:gd name="T109" fmla="*/ 2147483647 h 1434"/>
              <a:gd name="T110" fmla="*/ 2147483647 w 2184"/>
              <a:gd name="T111" fmla="*/ 2147483647 h 1434"/>
              <a:gd name="T112" fmla="*/ 2147483647 w 2184"/>
              <a:gd name="T113" fmla="*/ 2147483647 h 1434"/>
              <a:gd name="T114" fmla="*/ 2147483647 w 2184"/>
              <a:gd name="T115" fmla="*/ 2147483647 h 1434"/>
              <a:gd name="T116" fmla="*/ 2147483647 w 2184"/>
              <a:gd name="T117" fmla="*/ 2147483647 h 143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184"/>
              <a:gd name="T178" fmla="*/ 0 h 1434"/>
              <a:gd name="T179" fmla="*/ 2184 w 2184"/>
              <a:gd name="T180" fmla="*/ 1434 h 1434"/>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184" h="1434">
                <a:moveTo>
                  <a:pt x="48" y="719"/>
                </a:moveTo>
                <a:lnTo>
                  <a:pt x="33" y="708"/>
                </a:lnTo>
                <a:lnTo>
                  <a:pt x="21" y="696"/>
                </a:lnTo>
                <a:lnTo>
                  <a:pt x="13" y="680"/>
                </a:lnTo>
                <a:lnTo>
                  <a:pt x="6" y="664"/>
                </a:lnTo>
                <a:lnTo>
                  <a:pt x="5" y="648"/>
                </a:lnTo>
                <a:lnTo>
                  <a:pt x="5" y="630"/>
                </a:lnTo>
                <a:lnTo>
                  <a:pt x="10" y="613"/>
                </a:lnTo>
                <a:lnTo>
                  <a:pt x="18" y="597"/>
                </a:lnTo>
                <a:lnTo>
                  <a:pt x="29" y="583"/>
                </a:lnTo>
                <a:lnTo>
                  <a:pt x="43" y="570"/>
                </a:lnTo>
                <a:lnTo>
                  <a:pt x="61" y="562"/>
                </a:lnTo>
                <a:lnTo>
                  <a:pt x="78" y="555"/>
                </a:lnTo>
                <a:lnTo>
                  <a:pt x="68" y="535"/>
                </a:lnTo>
                <a:lnTo>
                  <a:pt x="62" y="511"/>
                </a:lnTo>
                <a:lnTo>
                  <a:pt x="61" y="489"/>
                </a:lnTo>
                <a:lnTo>
                  <a:pt x="64" y="465"/>
                </a:lnTo>
                <a:lnTo>
                  <a:pt x="72" y="444"/>
                </a:lnTo>
                <a:lnTo>
                  <a:pt x="84" y="423"/>
                </a:lnTo>
                <a:lnTo>
                  <a:pt x="100" y="406"/>
                </a:lnTo>
                <a:lnTo>
                  <a:pt x="119" y="390"/>
                </a:lnTo>
                <a:lnTo>
                  <a:pt x="137" y="382"/>
                </a:lnTo>
                <a:lnTo>
                  <a:pt x="156" y="376"/>
                </a:lnTo>
                <a:lnTo>
                  <a:pt x="175" y="374"/>
                </a:lnTo>
                <a:lnTo>
                  <a:pt x="196" y="374"/>
                </a:lnTo>
                <a:lnTo>
                  <a:pt x="191" y="345"/>
                </a:lnTo>
                <a:lnTo>
                  <a:pt x="193" y="318"/>
                </a:lnTo>
                <a:lnTo>
                  <a:pt x="201" y="293"/>
                </a:lnTo>
                <a:lnTo>
                  <a:pt x="212" y="269"/>
                </a:lnTo>
                <a:lnTo>
                  <a:pt x="229" y="248"/>
                </a:lnTo>
                <a:lnTo>
                  <a:pt x="248" y="231"/>
                </a:lnTo>
                <a:lnTo>
                  <a:pt x="272" y="216"/>
                </a:lnTo>
                <a:lnTo>
                  <a:pt x="299" y="207"/>
                </a:lnTo>
                <a:lnTo>
                  <a:pt x="325" y="204"/>
                </a:lnTo>
                <a:lnTo>
                  <a:pt x="348" y="204"/>
                </a:lnTo>
                <a:lnTo>
                  <a:pt x="372" y="209"/>
                </a:lnTo>
                <a:lnTo>
                  <a:pt x="395" y="216"/>
                </a:lnTo>
                <a:lnTo>
                  <a:pt x="388" y="199"/>
                </a:lnTo>
                <a:lnTo>
                  <a:pt x="387" y="180"/>
                </a:lnTo>
                <a:lnTo>
                  <a:pt x="388" y="162"/>
                </a:lnTo>
                <a:lnTo>
                  <a:pt x="393" y="145"/>
                </a:lnTo>
                <a:lnTo>
                  <a:pt x="401" y="129"/>
                </a:lnTo>
                <a:lnTo>
                  <a:pt x="414" y="115"/>
                </a:lnTo>
                <a:lnTo>
                  <a:pt x="428" y="102"/>
                </a:lnTo>
                <a:lnTo>
                  <a:pt x="444" y="92"/>
                </a:lnTo>
                <a:lnTo>
                  <a:pt x="461" y="88"/>
                </a:lnTo>
                <a:lnTo>
                  <a:pt x="481" y="84"/>
                </a:lnTo>
                <a:lnTo>
                  <a:pt x="498" y="86"/>
                </a:lnTo>
                <a:lnTo>
                  <a:pt x="516" y="91"/>
                </a:lnTo>
                <a:lnTo>
                  <a:pt x="531" y="97"/>
                </a:lnTo>
                <a:lnTo>
                  <a:pt x="546" y="108"/>
                </a:lnTo>
                <a:lnTo>
                  <a:pt x="558" y="121"/>
                </a:lnTo>
                <a:lnTo>
                  <a:pt x="570" y="137"/>
                </a:lnTo>
                <a:lnTo>
                  <a:pt x="574" y="116"/>
                </a:lnTo>
                <a:lnTo>
                  <a:pt x="582" y="97"/>
                </a:lnTo>
                <a:lnTo>
                  <a:pt x="593" y="81"/>
                </a:lnTo>
                <a:lnTo>
                  <a:pt x="609" y="67"/>
                </a:lnTo>
                <a:lnTo>
                  <a:pt x="625" y="56"/>
                </a:lnTo>
                <a:lnTo>
                  <a:pt x="644" y="49"/>
                </a:lnTo>
                <a:lnTo>
                  <a:pt x="665" y="46"/>
                </a:lnTo>
                <a:lnTo>
                  <a:pt x="687" y="46"/>
                </a:lnTo>
                <a:lnTo>
                  <a:pt x="706" y="51"/>
                </a:lnTo>
                <a:lnTo>
                  <a:pt x="724" y="57"/>
                </a:lnTo>
                <a:lnTo>
                  <a:pt x="741" y="68"/>
                </a:lnTo>
                <a:lnTo>
                  <a:pt x="756" y="83"/>
                </a:lnTo>
                <a:lnTo>
                  <a:pt x="768" y="67"/>
                </a:lnTo>
                <a:lnTo>
                  <a:pt x="784" y="53"/>
                </a:lnTo>
                <a:lnTo>
                  <a:pt x="800" y="41"/>
                </a:lnTo>
                <a:lnTo>
                  <a:pt x="818" y="30"/>
                </a:lnTo>
                <a:lnTo>
                  <a:pt x="835" y="22"/>
                </a:lnTo>
                <a:lnTo>
                  <a:pt x="854" y="16"/>
                </a:lnTo>
                <a:lnTo>
                  <a:pt x="873" y="10"/>
                </a:lnTo>
                <a:lnTo>
                  <a:pt x="894" y="6"/>
                </a:lnTo>
                <a:lnTo>
                  <a:pt x="913" y="6"/>
                </a:lnTo>
                <a:lnTo>
                  <a:pt x="932" y="6"/>
                </a:lnTo>
                <a:lnTo>
                  <a:pt x="953" y="8"/>
                </a:lnTo>
                <a:lnTo>
                  <a:pt x="972" y="13"/>
                </a:lnTo>
                <a:lnTo>
                  <a:pt x="991" y="19"/>
                </a:lnTo>
                <a:lnTo>
                  <a:pt x="1010" y="27"/>
                </a:lnTo>
                <a:lnTo>
                  <a:pt x="1028" y="37"/>
                </a:lnTo>
                <a:lnTo>
                  <a:pt x="1045" y="48"/>
                </a:lnTo>
                <a:lnTo>
                  <a:pt x="1050" y="37"/>
                </a:lnTo>
                <a:lnTo>
                  <a:pt x="1056" y="26"/>
                </a:lnTo>
                <a:lnTo>
                  <a:pt x="1064" y="18"/>
                </a:lnTo>
                <a:lnTo>
                  <a:pt x="1074" y="10"/>
                </a:lnTo>
                <a:lnTo>
                  <a:pt x="1085" y="5"/>
                </a:lnTo>
                <a:lnTo>
                  <a:pt x="1096" y="2"/>
                </a:lnTo>
                <a:lnTo>
                  <a:pt x="1109" y="2"/>
                </a:lnTo>
                <a:lnTo>
                  <a:pt x="1122" y="3"/>
                </a:lnTo>
                <a:lnTo>
                  <a:pt x="1138" y="10"/>
                </a:lnTo>
                <a:lnTo>
                  <a:pt x="1152" y="19"/>
                </a:lnTo>
                <a:lnTo>
                  <a:pt x="1161" y="33"/>
                </a:lnTo>
                <a:lnTo>
                  <a:pt x="1168" y="49"/>
                </a:lnTo>
                <a:lnTo>
                  <a:pt x="1169" y="38"/>
                </a:lnTo>
                <a:lnTo>
                  <a:pt x="1174" y="29"/>
                </a:lnTo>
                <a:lnTo>
                  <a:pt x="1182" y="19"/>
                </a:lnTo>
                <a:lnTo>
                  <a:pt x="1190" y="11"/>
                </a:lnTo>
                <a:lnTo>
                  <a:pt x="1200" y="6"/>
                </a:lnTo>
                <a:lnTo>
                  <a:pt x="1212" y="2"/>
                </a:lnTo>
                <a:lnTo>
                  <a:pt x="1225" y="0"/>
                </a:lnTo>
                <a:lnTo>
                  <a:pt x="1238" y="2"/>
                </a:lnTo>
                <a:lnTo>
                  <a:pt x="1257" y="6"/>
                </a:lnTo>
                <a:lnTo>
                  <a:pt x="1274" y="18"/>
                </a:lnTo>
                <a:lnTo>
                  <a:pt x="1289" y="30"/>
                </a:lnTo>
                <a:lnTo>
                  <a:pt x="1298" y="48"/>
                </a:lnTo>
                <a:lnTo>
                  <a:pt x="1306" y="43"/>
                </a:lnTo>
                <a:lnTo>
                  <a:pt x="1317" y="38"/>
                </a:lnTo>
                <a:lnTo>
                  <a:pt x="1340" y="37"/>
                </a:lnTo>
                <a:lnTo>
                  <a:pt x="1365" y="40"/>
                </a:lnTo>
                <a:lnTo>
                  <a:pt x="1386" y="49"/>
                </a:lnTo>
                <a:lnTo>
                  <a:pt x="1395" y="56"/>
                </a:lnTo>
                <a:lnTo>
                  <a:pt x="1403" y="65"/>
                </a:lnTo>
                <a:lnTo>
                  <a:pt x="1408" y="73"/>
                </a:lnTo>
                <a:lnTo>
                  <a:pt x="1410" y="83"/>
                </a:lnTo>
                <a:lnTo>
                  <a:pt x="1419" y="68"/>
                </a:lnTo>
                <a:lnTo>
                  <a:pt x="1433" y="59"/>
                </a:lnTo>
                <a:lnTo>
                  <a:pt x="1449" y="49"/>
                </a:lnTo>
                <a:lnTo>
                  <a:pt x="1468" y="45"/>
                </a:lnTo>
                <a:lnTo>
                  <a:pt x="1489" y="41"/>
                </a:lnTo>
                <a:lnTo>
                  <a:pt x="1511" y="41"/>
                </a:lnTo>
                <a:lnTo>
                  <a:pt x="1535" y="45"/>
                </a:lnTo>
                <a:lnTo>
                  <a:pt x="1558" y="51"/>
                </a:lnTo>
                <a:lnTo>
                  <a:pt x="1575" y="59"/>
                </a:lnTo>
                <a:lnTo>
                  <a:pt x="1591" y="67"/>
                </a:lnTo>
                <a:lnTo>
                  <a:pt x="1605" y="76"/>
                </a:lnTo>
                <a:lnTo>
                  <a:pt x="1616" y="88"/>
                </a:lnTo>
                <a:lnTo>
                  <a:pt x="1626" y="99"/>
                </a:lnTo>
                <a:lnTo>
                  <a:pt x="1632" y="111"/>
                </a:lnTo>
                <a:lnTo>
                  <a:pt x="1636" y="124"/>
                </a:lnTo>
                <a:lnTo>
                  <a:pt x="1636" y="137"/>
                </a:lnTo>
                <a:lnTo>
                  <a:pt x="1648" y="127"/>
                </a:lnTo>
                <a:lnTo>
                  <a:pt x="1659" y="121"/>
                </a:lnTo>
                <a:lnTo>
                  <a:pt x="1672" y="116"/>
                </a:lnTo>
                <a:lnTo>
                  <a:pt x="1685" y="115"/>
                </a:lnTo>
                <a:lnTo>
                  <a:pt x="1696" y="113"/>
                </a:lnTo>
                <a:lnTo>
                  <a:pt x="1707" y="115"/>
                </a:lnTo>
                <a:lnTo>
                  <a:pt x="1717" y="118"/>
                </a:lnTo>
                <a:lnTo>
                  <a:pt x="1725" y="124"/>
                </a:lnTo>
                <a:lnTo>
                  <a:pt x="1729" y="131"/>
                </a:lnTo>
                <a:lnTo>
                  <a:pt x="1733" y="137"/>
                </a:lnTo>
                <a:lnTo>
                  <a:pt x="1734" y="145"/>
                </a:lnTo>
                <a:lnTo>
                  <a:pt x="1734" y="153"/>
                </a:lnTo>
                <a:lnTo>
                  <a:pt x="1733" y="162"/>
                </a:lnTo>
                <a:lnTo>
                  <a:pt x="1729" y="170"/>
                </a:lnTo>
                <a:lnTo>
                  <a:pt x="1723" y="180"/>
                </a:lnTo>
                <a:lnTo>
                  <a:pt x="1717" y="189"/>
                </a:lnTo>
                <a:lnTo>
                  <a:pt x="1737" y="175"/>
                </a:lnTo>
                <a:lnTo>
                  <a:pt x="1758" y="166"/>
                </a:lnTo>
                <a:lnTo>
                  <a:pt x="1782" y="161"/>
                </a:lnTo>
                <a:lnTo>
                  <a:pt x="1804" y="161"/>
                </a:lnTo>
                <a:lnTo>
                  <a:pt x="1826" y="164"/>
                </a:lnTo>
                <a:lnTo>
                  <a:pt x="1849" y="172"/>
                </a:lnTo>
                <a:lnTo>
                  <a:pt x="1869" y="185"/>
                </a:lnTo>
                <a:lnTo>
                  <a:pt x="1887" y="201"/>
                </a:lnTo>
                <a:lnTo>
                  <a:pt x="1896" y="213"/>
                </a:lnTo>
                <a:lnTo>
                  <a:pt x="1904" y="226"/>
                </a:lnTo>
                <a:lnTo>
                  <a:pt x="1911" y="240"/>
                </a:lnTo>
                <a:lnTo>
                  <a:pt x="1914" y="255"/>
                </a:lnTo>
                <a:lnTo>
                  <a:pt x="1916" y="271"/>
                </a:lnTo>
                <a:lnTo>
                  <a:pt x="1916" y="287"/>
                </a:lnTo>
                <a:lnTo>
                  <a:pt x="1914" y="301"/>
                </a:lnTo>
                <a:lnTo>
                  <a:pt x="1909" y="317"/>
                </a:lnTo>
                <a:lnTo>
                  <a:pt x="1931" y="326"/>
                </a:lnTo>
                <a:lnTo>
                  <a:pt x="1949" y="337"/>
                </a:lnTo>
                <a:lnTo>
                  <a:pt x="1965" y="350"/>
                </a:lnTo>
                <a:lnTo>
                  <a:pt x="1978" y="364"/>
                </a:lnTo>
                <a:lnTo>
                  <a:pt x="1986" y="379"/>
                </a:lnTo>
                <a:lnTo>
                  <a:pt x="1990" y="395"/>
                </a:lnTo>
                <a:lnTo>
                  <a:pt x="1990" y="411"/>
                </a:lnTo>
                <a:lnTo>
                  <a:pt x="1987" y="425"/>
                </a:lnTo>
                <a:lnTo>
                  <a:pt x="2021" y="428"/>
                </a:lnTo>
                <a:lnTo>
                  <a:pt x="2052" y="435"/>
                </a:lnTo>
                <a:lnTo>
                  <a:pt x="2079" y="446"/>
                </a:lnTo>
                <a:lnTo>
                  <a:pt x="2103" y="460"/>
                </a:lnTo>
                <a:lnTo>
                  <a:pt x="2122" y="476"/>
                </a:lnTo>
                <a:lnTo>
                  <a:pt x="2137" y="495"/>
                </a:lnTo>
                <a:lnTo>
                  <a:pt x="2141" y="505"/>
                </a:lnTo>
                <a:lnTo>
                  <a:pt x="2145" y="516"/>
                </a:lnTo>
                <a:lnTo>
                  <a:pt x="2146" y="527"/>
                </a:lnTo>
                <a:lnTo>
                  <a:pt x="2146" y="538"/>
                </a:lnTo>
                <a:lnTo>
                  <a:pt x="2141" y="557"/>
                </a:lnTo>
                <a:lnTo>
                  <a:pt x="2133" y="575"/>
                </a:lnTo>
                <a:lnTo>
                  <a:pt x="2119" y="592"/>
                </a:lnTo>
                <a:lnTo>
                  <a:pt x="2102" y="606"/>
                </a:lnTo>
                <a:lnTo>
                  <a:pt x="2119" y="613"/>
                </a:lnTo>
                <a:lnTo>
                  <a:pt x="2133" y="621"/>
                </a:lnTo>
                <a:lnTo>
                  <a:pt x="2146" y="632"/>
                </a:lnTo>
                <a:lnTo>
                  <a:pt x="2154" y="641"/>
                </a:lnTo>
                <a:lnTo>
                  <a:pt x="2159" y="654"/>
                </a:lnTo>
                <a:lnTo>
                  <a:pt x="2161" y="665"/>
                </a:lnTo>
                <a:lnTo>
                  <a:pt x="2159" y="678"/>
                </a:lnTo>
                <a:lnTo>
                  <a:pt x="2153" y="691"/>
                </a:lnTo>
                <a:lnTo>
                  <a:pt x="2146" y="699"/>
                </a:lnTo>
                <a:lnTo>
                  <a:pt x="2138" y="707"/>
                </a:lnTo>
                <a:lnTo>
                  <a:pt x="2127" y="713"/>
                </a:lnTo>
                <a:lnTo>
                  <a:pt x="2116" y="719"/>
                </a:lnTo>
                <a:lnTo>
                  <a:pt x="2126" y="716"/>
                </a:lnTo>
                <a:lnTo>
                  <a:pt x="2135" y="715"/>
                </a:lnTo>
                <a:lnTo>
                  <a:pt x="2145" y="716"/>
                </a:lnTo>
                <a:lnTo>
                  <a:pt x="2154" y="718"/>
                </a:lnTo>
                <a:lnTo>
                  <a:pt x="2162" y="723"/>
                </a:lnTo>
                <a:lnTo>
                  <a:pt x="2170" y="727"/>
                </a:lnTo>
                <a:lnTo>
                  <a:pt x="2176" y="735"/>
                </a:lnTo>
                <a:lnTo>
                  <a:pt x="2181" y="743"/>
                </a:lnTo>
                <a:lnTo>
                  <a:pt x="2184" y="753"/>
                </a:lnTo>
                <a:lnTo>
                  <a:pt x="2184" y="762"/>
                </a:lnTo>
                <a:lnTo>
                  <a:pt x="2184" y="770"/>
                </a:lnTo>
                <a:lnTo>
                  <a:pt x="2181" y="780"/>
                </a:lnTo>
                <a:lnTo>
                  <a:pt x="2178" y="788"/>
                </a:lnTo>
                <a:lnTo>
                  <a:pt x="2172" y="796"/>
                </a:lnTo>
                <a:lnTo>
                  <a:pt x="2165" y="802"/>
                </a:lnTo>
                <a:lnTo>
                  <a:pt x="2156" y="807"/>
                </a:lnTo>
                <a:lnTo>
                  <a:pt x="2145" y="810"/>
                </a:lnTo>
                <a:lnTo>
                  <a:pt x="2132" y="810"/>
                </a:lnTo>
                <a:lnTo>
                  <a:pt x="2119" y="807"/>
                </a:lnTo>
                <a:lnTo>
                  <a:pt x="2108" y="802"/>
                </a:lnTo>
                <a:lnTo>
                  <a:pt x="2121" y="820"/>
                </a:lnTo>
                <a:lnTo>
                  <a:pt x="2129" y="837"/>
                </a:lnTo>
                <a:lnTo>
                  <a:pt x="2133" y="856"/>
                </a:lnTo>
                <a:lnTo>
                  <a:pt x="2135" y="877"/>
                </a:lnTo>
                <a:lnTo>
                  <a:pt x="2132" y="896"/>
                </a:lnTo>
                <a:lnTo>
                  <a:pt x="2124" y="915"/>
                </a:lnTo>
                <a:lnTo>
                  <a:pt x="2114" y="933"/>
                </a:lnTo>
                <a:lnTo>
                  <a:pt x="2098" y="947"/>
                </a:lnTo>
                <a:lnTo>
                  <a:pt x="2086" y="957"/>
                </a:lnTo>
                <a:lnTo>
                  <a:pt x="2071" y="964"/>
                </a:lnTo>
                <a:lnTo>
                  <a:pt x="2056" y="971"/>
                </a:lnTo>
                <a:lnTo>
                  <a:pt x="2040" y="972"/>
                </a:lnTo>
                <a:lnTo>
                  <a:pt x="2052" y="977"/>
                </a:lnTo>
                <a:lnTo>
                  <a:pt x="2063" y="984"/>
                </a:lnTo>
                <a:lnTo>
                  <a:pt x="2071" y="992"/>
                </a:lnTo>
                <a:lnTo>
                  <a:pt x="2079" y="999"/>
                </a:lnTo>
                <a:lnTo>
                  <a:pt x="2084" y="1009"/>
                </a:lnTo>
                <a:lnTo>
                  <a:pt x="2086" y="1020"/>
                </a:lnTo>
                <a:lnTo>
                  <a:pt x="2086" y="1031"/>
                </a:lnTo>
                <a:lnTo>
                  <a:pt x="2083" y="1041"/>
                </a:lnTo>
                <a:lnTo>
                  <a:pt x="2076" y="1050"/>
                </a:lnTo>
                <a:lnTo>
                  <a:pt x="2068" y="1060"/>
                </a:lnTo>
                <a:lnTo>
                  <a:pt x="2057" y="1066"/>
                </a:lnTo>
                <a:lnTo>
                  <a:pt x="2046" y="1073"/>
                </a:lnTo>
                <a:lnTo>
                  <a:pt x="2033" y="1076"/>
                </a:lnTo>
                <a:lnTo>
                  <a:pt x="2021" y="1077"/>
                </a:lnTo>
                <a:lnTo>
                  <a:pt x="2008" y="1077"/>
                </a:lnTo>
                <a:lnTo>
                  <a:pt x="1993" y="1076"/>
                </a:lnTo>
                <a:lnTo>
                  <a:pt x="1981" y="1071"/>
                </a:lnTo>
                <a:lnTo>
                  <a:pt x="1970" y="1065"/>
                </a:lnTo>
                <a:lnTo>
                  <a:pt x="1973" y="1092"/>
                </a:lnTo>
                <a:lnTo>
                  <a:pt x="1971" y="1119"/>
                </a:lnTo>
                <a:lnTo>
                  <a:pt x="1963" y="1144"/>
                </a:lnTo>
                <a:lnTo>
                  <a:pt x="1952" y="1168"/>
                </a:lnTo>
                <a:lnTo>
                  <a:pt x="1936" y="1190"/>
                </a:lnTo>
                <a:lnTo>
                  <a:pt x="1916" y="1208"/>
                </a:lnTo>
                <a:lnTo>
                  <a:pt x="1892" y="1222"/>
                </a:lnTo>
                <a:lnTo>
                  <a:pt x="1865" y="1230"/>
                </a:lnTo>
                <a:lnTo>
                  <a:pt x="1841" y="1235"/>
                </a:lnTo>
                <a:lnTo>
                  <a:pt x="1815" y="1233"/>
                </a:lnTo>
                <a:lnTo>
                  <a:pt x="1791" y="1229"/>
                </a:lnTo>
                <a:lnTo>
                  <a:pt x="1769" y="1221"/>
                </a:lnTo>
                <a:lnTo>
                  <a:pt x="1776" y="1235"/>
                </a:lnTo>
                <a:lnTo>
                  <a:pt x="1777" y="1248"/>
                </a:lnTo>
                <a:lnTo>
                  <a:pt x="1774" y="1262"/>
                </a:lnTo>
                <a:lnTo>
                  <a:pt x="1768" y="1275"/>
                </a:lnTo>
                <a:lnTo>
                  <a:pt x="1758" y="1288"/>
                </a:lnTo>
                <a:lnTo>
                  <a:pt x="1744" y="1297"/>
                </a:lnTo>
                <a:lnTo>
                  <a:pt x="1726" y="1307"/>
                </a:lnTo>
                <a:lnTo>
                  <a:pt x="1707" y="1313"/>
                </a:lnTo>
                <a:lnTo>
                  <a:pt x="1678" y="1318"/>
                </a:lnTo>
                <a:lnTo>
                  <a:pt x="1648" y="1318"/>
                </a:lnTo>
                <a:lnTo>
                  <a:pt x="1621" y="1311"/>
                </a:lnTo>
                <a:lnTo>
                  <a:pt x="1596" y="1302"/>
                </a:lnTo>
                <a:lnTo>
                  <a:pt x="1597" y="1319"/>
                </a:lnTo>
                <a:lnTo>
                  <a:pt x="1594" y="1335"/>
                </a:lnTo>
                <a:lnTo>
                  <a:pt x="1589" y="1351"/>
                </a:lnTo>
                <a:lnTo>
                  <a:pt x="1581" y="1366"/>
                </a:lnTo>
                <a:lnTo>
                  <a:pt x="1570" y="1378"/>
                </a:lnTo>
                <a:lnTo>
                  <a:pt x="1558" y="1389"/>
                </a:lnTo>
                <a:lnTo>
                  <a:pt x="1542" y="1397"/>
                </a:lnTo>
                <a:lnTo>
                  <a:pt x="1526" y="1402"/>
                </a:lnTo>
                <a:lnTo>
                  <a:pt x="1510" y="1404"/>
                </a:lnTo>
                <a:lnTo>
                  <a:pt x="1494" y="1402"/>
                </a:lnTo>
                <a:lnTo>
                  <a:pt x="1480" y="1399"/>
                </a:lnTo>
                <a:lnTo>
                  <a:pt x="1465" y="1393"/>
                </a:lnTo>
                <a:lnTo>
                  <a:pt x="1454" y="1385"/>
                </a:lnTo>
                <a:lnTo>
                  <a:pt x="1443" y="1373"/>
                </a:lnTo>
                <a:lnTo>
                  <a:pt x="1433" y="1362"/>
                </a:lnTo>
                <a:lnTo>
                  <a:pt x="1427" y="1348"/>
                </a:lnTo>
                <a:lnTo>
                  <a:pt x="1430" y="1362"/>
                </a:lnTo>
                <a:lnTo>
                  <a:pt x="1430" y="1375"/>
                </a:lnTo>
                <a:lnTo>
                  <a:pt x="1426" y="1388"/>
                </a:lnTo>
                <a:lnTo>
                  <a:pt x="1419" y="1401"/>
                </a:lnTo>
                <a:lnTo>
                  <a:pt x="1410" y="1410"/>
                </a:lnTo>
                <a:lnTo>
                  <a:pt x="1397" y="1420"/>
                </a:lnTo>
                <a:lnTo>
                  <a:pt x="1381" y="1426"/>
                </a:lnTo>
                <a:lnTo>
                  <a:pt x="1363" y="1431"/>
                </a:lnTo>
                <a:lnTo>
                  <a:pt x="1346" y="1432"/>
                </a:lnTo>
                <a:lnTo>
                  <a:pt x="1328" y="1431"/>
                </a:lnTo>
                <a:lnTo>
                  <a:pt x="1313" y="1428"/>
                </a:lnTo>
                <a:lnTo>
                  <a:pt x="1297" y="1421"/>
                </a:lnTo>
                <a:lnTo>
                  <a:pt x="1282" y="1415"/>
                </a:lnTo>
                <a:lnTo>
                  <a:pt x="1270" y="1405"/>
                </a:lnTo>
                <a:lnTo>
                  <a:pt x="1260" y="1394"/>
                </a:lnTo>
                <a:lnTo>
                  <a:pt x="1252" y="1381"/>
                </a:lnTo>
                <a:lnTo>
                  <a:pt x="1249" y="1393"/>
                </a:lnTo>
                <a:lnTo>
                  <a:pt x="1243" y="1402"/>
                </a:lnTo>
                <a:lnTo>
                  <a:pt x="1233" y="1412"/>
                </a:lnTo>
                <a:lnTo>
                  <a:pt x="1222" y="1418"/>
                </a:lnTo>
                <a:lnTo>
                  <a:pt x="1208" y="1424"/>
                </a:lnTo>
                <a:lnTo>
                  <a:pt x="1192" y="1429"/>
                </a:lnTo>
                <a:lnTo>
                  <a:pt x="1176" y="1431"/>
                </a:lnTo>
                <a:lnTo>
                  <a:pt x="1158" y="1432"/>
                </a:lnTo>
                <a:lnTo>
                  <a:pt x="1133" y="1428"/>
                </a:lnTo>
                <a:lnTo>
                  <a:pt x="1111" y="1418"/>
                </a:lnTo>
                <a:lnTo>
                  <a:pt x="1101" y="1413"/>
                </a:lnTo>
                <a:lnTo>
                  <a:pt x="1093" y="1405"/>
                </a:lnTo>
                <a:lnTo>
                  <a:pt x="1087" y="1397"/>
                </a:lnTo>
                <a:lnTo>
                  <a:pt x="1082" y="1389"/>
                </a:lnTo>
                <a:lnTo>
                  <a:pt x="1071" y="1402"/>
                </a:lnTo>
                <a:lnTo>
                  <a:pt x="1058" y="1413"/>
                </a:lnTo>
                <a:lnTo>
                  <a:pt x="1041" y="1423"/>
                </a:lnTo>
                <a:lnTo>
                  <a:pt x="1021" y="1429"/>
                </a:lnTo>
                <a:lnTo>
                  <a:pt x="1002" y="1432"/>
                </a:lnTo>
                <a:lnTo>
                  <a:pt x="980" y="1434"/>
                </a:lnTo>
                <a:lnTo>
                  <a:pt x="959" y="1432"/>
                </a:lnTo>
                <a:lnTo>
                  <a:pt x="937" y="1429"/>
                </a:lnTo>
                <a:lnTo>
                  <a:pt x="913" y="1420"/>
                </a:lnTo>
                <a:lnTo>
                  <a:pt x="894" y="1407"/>
                </a:lnTo>
                <a:lnTo>
                  <a:pt x="880" y="1393"/>
                </a:lnTo>
                <a:lnTo>
                  <a:pt x="875" y="1385"/>
                </a:lnTo>
                <a:lnTo>
                  <a:pt x="872" y="1375"/>
                </a:lnTo>
                <a:lnTo>
                  <a:pt x="858" y="1383"/>
                </a:lnTo>
                <a:lnTo>
                  <a:pt x="842" y="1389"/>
                </a:lnTo>
                <a:lnTo>
                  <a:pt x="823" y="1393"/>
                </a:lnTo>
                <a:lnTo>
                  <a:pt x="805" y="1393"/>
                </a:lnTo>
                <a:lnTo>
                  <a:pt x="786" y="1391"/>
                </a:lnTo>
                <a:lnTo>
                  <a:pt x="767" y="1386"/>
                </a:lnTo>
                <a:lnTo>
                  <a:pt x="748" y="1380"/>
                </a:lnTo>
                <a:lnTo>
                  <a:pt x="732" y="1370"/>
                </a:lnTo>
                <a:lnTo>
                  <a:pt x="713" y="1356"/>
                </a:lnTo>
                <a:lnTo>
                  <a:pt x="702" y="1340"/>
                </a:lnTo>
                <a:lnTo>
                  <a:pt x="697" y="1332"/>
                </a:lnTo>
                <a:lnTo>
                  <a:pt x="694" y="1323"/>
                </a:lnTo>
                <a:lnTo>
                  <a:pt x="694" y="1315"/>
                </a:lnTo>
                <a:lnTo>
                  <a:pt x="694" y="1307"/>
                </a:lnTo>
                <a:lnTo>
                  <a:pt x="691" y="1316"/>
                </a:lnTo>
                <a:lnTo>
                  <a:pt x="684" y="1324"/>
                </a:lnTo>
                <a:lnTo>
                  <a:pt x="676" y="1331"/>
                </a:lnTo>
                <a:lnTo>
                  <a:pt x="665" y="1337"/>
                </a:lnTo>
                <a:lnTo>
                  <a:pt x="651" y="1340"/>
                </a:lnTo>
                <a:lnTo>
                  <a:pt x="635" y="1342"/>
                </a:lnTo>
                <a:lnTo>
                  <a:pt x="619" y="1343"/>
                </a:lnTo>
                <a:lnTo>
                  <a:pt x="601" y="1342"/>
                </a:lnTo>
                <a:lnTo>
                  <a:pt x="584" y="1337"/>
                </a:lnTo>
                <a:lnTo>
                  <a:pt x="568" y="1332"/>
                </a:lnTo>
                <a:lnTo>
                  <a:pt x="554" y="1326"/>
                </a:lnTo>
                <a:lnTo>
                  <a:pt x="543" y="1318"/>
                </a:lnTo>
                <a:lnTo>
                  <a:pt x="533" y="1308"/>
                </a:lnTo>
                <a:lnTo>
                  <a:pt x="525" y="1299"/>
                </a:lnTo>
                <a:lnTo>
                  <a:pt x="522" y="1289"/>
                </a:lnTo>
                <a:lnTo>
                  <a:pt x="522" y="1280"/>
                </a:lnTo>
                <a:lnTo>
                  <a:pt x="523" y="1272"/>
                </a:lnTo>
                <a:lnTo>
                  <a:pt x="527" y="1265"/>
                </a:lnTo>
                <a:lnTo>
                  <a:pt x="531" y="1260"/>
                </a:lnTo>
                <a:lnTo>
                  <a:pt x="538" y="1256"/>
                </a:lnTo>
                <a:lnTo>
                  <a:pt x="519" y="1262"/>
                </a:lnTo>
                <a:lnTo>
                  <a:pt x="498" y="1265"/>
                </a:lnTo>
                <a:lnTo>
                  <a:pt x="479" y="1265"/>
                </a:lnTo>
                <a:lnTo>
                  <a:pt x="460" y="1260"/>
                </a:lnTo>
                <a:lnTo>
                  <a:pt x="441" y="1253"/>
                </a:lnTo>
                <a:lnTo>
                  <a:pt x="425" y="1241"/>
                </a:lnTo>
                <a:lnTo>
                  <a:pt x="411" y="1227"/>
                </a:lnTo>
                <a:lnTo>
                  <a:pt x="399" y="1210"/>
                </a:lnTo>
                <a:lnTo>
                  <a:pt x="393" y="1192"/>
                </a:lnTo>
                <a:lnTo>
                  <a:pt x="390" y="1175"/>
                </a:lnTo>
                <a:lnTo>
                  <a:pt x="390" y="1155"/>
                </a:lnTo>
                <a:lnTo>
                  <a:pt x="393" y="1138"/>
                </a:lnTo>
                <a:lnTo>
                  <a:pt x="372" y="1151"/>
                </a:lnTo>
                <a:lnTo>
                  <a:pt x="352" y="1160"/>
                </a:lnTo>
                <a:lnTo>
                  <a:pt x="329" y="1165"/>
                </a:lnTo>
                <a:lnTo>
                  <a:pt x="307" y="1167"/>
                </a:lnTo>
                <a:lnTo>
                  <a:pt x="283" y="1165"/>
                </a:lnTo>
                <a:lnTo>
                  <a:pt x="261" y="1160"/>
                </a:lnTo>
                <a:lnTo>
                  <a:pt x="240" y="1151"/>
                </a:lnTo>
                <a:lnTo>
                  <a:pt x="220" y="1138"/>
                </a:lnTo>
                <a:lnTo>
                  <a:pt x="194" y="1122"/>
                </a:lnTo>
                <a:lnTo>
                  <a:pt x="172" y="1103"/>
                </a:lnTo>
                <a:lnTo>
                  <a:pt x="153" y="1082"/>
                </a:lnTo>
                <a:lnTo>
                  <a:pt x="138" y="1062"/>
                </a:lnTo>
                <a:lnTo>
                  <a:pt x="127" y="1041"/>
                </a:lnTo>
                <a:lnTo>
                  <a:pt x="123" y="1019"/>
                </a:lnTo>
                <a:lnTo>
                  <a:pt x="121" y="995"/>
                </a:lnTo>
                <a:lnTo>
                  <a:pt x="124" y="972"/>
                </a:lnTo>
                <a:lnTo>
                  <a:pt x="105" y="976"/>
                </a:lnTo>
                <a:lnTo>
                  <a:pt x="86" y="976"/>
                </a:lnTo>
                <a:lnTo>
                  <a:pt x="68" y="972"/>
                </a:lnTo>
                <a:lnTo>
                  <a:pt x="51" y="964"/>
                </a:lnTo>
                <a:lnTo>
                  <a:pt x="35" y="953"/>
                </a:lnTo>
                <a:lnTo>
                  <a:pt x="22" y="941"/>
                </a:lnTo>
                <a:lnTo>
                  <a:pt x="11" y="925"/>
                </a:lnTo>
                <a:lnTo>
                  <a:pt x="5" y="907"/>
                </a:lnTo>
                <a:lnTo>
                  <a:pt x="2" y="893"/>
                </a:lnTo>
                <a:lnTo>
                  <a:pt x="0" y="880"/>
                </a:lnTo>
                <a:lnTo>
                  <a:pt x="2" y="866"/>
                </a:lnTo>
                <a:lnTo>
                  <a:pt x="5" y="853"/>
                </a:lnTo>
                <a:lnTo>
                  <a:pt x="10" y="840"/>
                </a:lnTo>
                <a:lnTo>
                  <a:pt x="16" y="828"/>
                </a:lnTo>
                <a:lnTo>
                  <a:pt x="26" y="818"/>
                </a:lnTo>
                <a:lnTo>
                  <a:pt x="35" y="807"/>
                </a:lnTo>
                <a:lnTo>
                  <a:pt x="24" y="796"/>
                </a:lnTo>
                <a:lnTo>
                  <a:pt x="18" y="783"/>
                </a:lnTo>
                <a:lnTo>
                  <a:pt x="13" y="772"/>
                </a:lnTo>
                <a:lnTo>
                  <a:pt x="13" y="759"/>
                </a:lnTo>
                <a:lnTo>
                  <a:pt x="16" y="748"/>
                </a:lnTo>
                <a:lnTo>
                  <a:pt x="22" y="737"/>
                </a:lnTo>
                <a:lnTo>
                  <a:pt x="32" y="727"/>
                </a:lnTo>
                <a:lnTo>
                  <a:pt x="46" y="719"/>
                </a:lnTo>
                <a:lnTo>
                  <a:pt x="48" y="719"/>
                </a:lnTo>
              </a:path>
            </a:pathLst>
          </a:custGeom>
          <a:solidFill>
            <a:srgbClr val="99FF99"/>
          </a:solidFill>
          <a:ln w="15875">
            <a:solidFill>
              <a:schemeClr val="tx1"/>
            </a:solidFill>
            <a:round/>
            <a:headEnd/>
            <a:tailEnd/>
          </a:ln>
        </p:spPr>
        <p:txBody>
          <a:bodyPr lIns="91332" tIns="45661" rIns="91332" bIns="45661"/>
          <a:lstStyle/>
          <a:p>
            <a:endParaRPr lang="zh-TW" altLang="en-US"/>
          </a:p>
        </p:txBody>
      </p:sp>
      <p:sp>
        <p:nvSpPr>
          <p:cNvPr id="74816" name="TextBox 59"/>
          <p:cNvSpPr txBox="1">
            <a:spLocks noChangeArrowheads="1"/>
          </p:cNvSpPr>
          <p:nvPr/>
        </p:nvSpPr>
        <p:spPr bwMode="auto">
          <a:xfrm>
            <a:off x="347663" y="3870325"/>
            <a:ext cx="776287" cy="523875"/>
          </a:xfrm>
          <a:prstGeom prst="rect">
            <a:avLst/>
          </a:prstGeom>
          <a:noFill/>
          <a:ln w="9525">
            <a:noFill/>
            <a:miter lim="800000"/>
            <a:headEnd/>
            <a:tailEnd/>
          </a:ln>
        </p:spPr>
        <p:txBody>
          <a:bodyPr wrap="none" lIns="91332" tIns="45661" rIns="91332" bIns="45661">
            <a:spAutoFit/>
          </a:bodyPr>
          <a:lstStyle/>
          <a:p>
            <a:pPr algn="ctr" eaLnBrk="0" hangingPunct="0"/>
            <a:r>
              <a:rPr kumimoji="0" lang="en-US" altLang="zh-TW" sz="1400" b="1">
                <a:solidFill>
                  <a:srgbClr val="000000"/>
                </a:solidFill>
                <a:ea typeface="MS PGothic" pitchFamily="34" charset="-128"/>
                <a:cs typeface="Arial" pitchFamily="34" charset="0"/>
              </a:rPr>
              <a:t>ASGC</a:t>
            </a:r>
          </a:p>
          <a:p>
            <a:pPr algn="ctr" eaLnBrk="0" hangingPunct="0"/>
            <a:r>
              <a:rPr kumimoji="0" lang="en-US" altLang="zh-TW" sz="1400" b="1">
                <a:solidFill>
                  <a:srgbClr val="000000"/>
                </a:solidFill>
                <a:ea typeface="MS PGothic" pitchFamily="34" charset="-128"/>
                <a:cs typeface="Arial" pitchFamily="34" charset="0"/>
              </a:rPr>
              <a:t>Taiwan</a:t>
            </a:r>
          </a:p>
        </p:txBody>
      </p:sp>
      <p:sp>
        <p:nvSpPr>
          <p:cNvPr id="61" name="TextBox 60"/>
          <p:cNvSpPr txBox="1"/>
          <p:nvPr/>
        </p:nvSpPr>
        <p:spPr>
          <a:xfrm>
            <a:off x="373063" y="3741738"/>
            <a:ext cx="581025" cy="173037"/>
          </a:xfrm>
          <a:prstGeom prst="rect">
            <a:avLst/>
          </a:prstGeom>
          <a:solidFill>
            <a:schemeClr val="bg2">
              <a:lumMod val="40000"/>
              <a:lumOff val="60000"/>
            </a:schemeClr>
          </a:solidFill>
        </p:spPr>
        <p:txBody>
          <a:bodyPr wrap="none" lIns="9144" tIns="9144" rIns="9144" bIns="9144">
            <a:spAutoFit/>
          </a:bodyPr>
          <a:lstStyle/>
          <a:p>
            <a:pPr eaLnBrk="0" hangingPunct="0">
              <a:defRPr/>
            </a:pPr>
            <a:r>
              <a:rPr kumimoji="0" lang="en-US" sz="1000" b="1" dirty="0">
                <a:solidFill>
                  <a:srgbClr val="000000"/>
                </a:solidFill>
                <a:latin typeface="Arial" charset="0"/>
                <a:ea typeface="MS PGothic" pitchFamily="34" charset="-128"/>
                <a:cs typeface="Arial" charset="0"/>
              </a:rPr>
              <a:t>ASGC-T1</a:t>
            </a:r>
          </a:p>
        </p:txBody>
      </p:sp>
      <p:sp>
        <p:nvSpPr>
          <p:cNvPr id="74818" name="Freeform 7"/>
          <p:cNvSpPr>
            <a:spLocks/>
          </p:cNvSpPr>
          <p:nvPr/>
        </p:nvSpPr>
        <p:spPr bwMode="auto">
          <a:xfrm>
            <a:off x="87313" y="2420938"/>
            <a:ext cx="1038225" cy="762000"/>
          </a:xfrm>
          <a:custGeom>
            <a:avLst/>
            <a:gdLst>
              <a:gd name="T0" fmla="*/ 2147483647 w 2184"/>
              <a:gd name="T1" fmla="*/ 2147483647 h 1434"/>
              <a:gd name="T2" fmla="*/ 2147483647 w 2184"/>
              <a:gd name="T3" fmla="*/ 2147483647 h 1434"/>
              <a:gd name="T4" fmla="*/ 2147483647 w 2184"/>
              <a:gd name="T5" fmla="*/ 2147483647 h 1434"/>
              <a:gd name="T6" fmla="*/ 2147483647 w 2184"/>
              <a:gd name="T7" fmla="*/ 2147483647 h 1434"/>
              <a:gd name="T8" fmla="*/ 2147483647 w 2184"/>
              <a:gd name="T9" fmla="*/ 2147483647 h 1434"/>
              <a:gd name="T10" fmla="*/ 2147483647 w 2184"/>
              <a:gd name="T11" fmla="*/ 2147483647 h 1434"/>
              <a:gd name="T12" fmla="*/ 2147483647 w 2184"/>
              <a:gd name="T13" fmla="*/ 2147483647 h 1434"/>
              <a:gd name="T14" fmla="*/ 2147483647 w 2184"/>
              <a:gd name="T15" fmla="*/ 2147483647 h 1434"/>
              <a:gd name="T16" fmla="*/ 2147483647 w 2184"/>
              <a:gd name="T17" fmla="*/ 2147483647 h 1434"/>
              <a:gd name="T18" fmla="*/ 2147483647 w 2184"/>
              <a:gd name="T19" fmla="*/ 2147483647 h 1434"/>
              <a:gd name="T20" fmla="*/ 2147483647 w 2184"/>
              <a:gd name="T21" fmla="*/ 2147483647 h 1434"/>
              <a:gd name="T22" fmla="*/ 2147483647 w 2184"/>
              <a:gd name="T23" fmla="*/ 2147483647 h 1434"/>
              <a:gd name="T24" fmla="*/ 2147483647 w 2184"/>
              <a:gd name="T25" fmla="*/ 2147483647 h 1434"/>
              <a:gd name="T26" fmla="*/ 2147483647 w 2184"/>
              <a:gd name="T27" fmla="*/ 2147483647 h 1434"/>
              <a:gd name="T28" fmla="*/ 2147483647 w 2184"/>
              <a:gd name="T29" fmla="*/ 2147483647 h 1434"/>
              <a:gd name="T30" fmla="*/ 2147483647 w 2184"/>
              <a:gd name="T31" fmla="*/ 2147483647 h 1434"/>
              <a:gd name="T32" fmla="*/ 2147483647 w 2184"/>
              <a:gd name="T33" fmla="*/ 2147483647 h 1434"/>
              <a:gd name="T34" fmla="*/ 2147483647 w 2184"/>
              <a:gd name="T35" fmla="*/ 2147483647 h 1434"/>
              <a:gd name="T36" fmla="*/ 2147483647 w 2184"/>
              <a:gd name="T37" fmla="*/ 2147483647 h 1434"/>
              <a:gd name="T38" fmla="*/ 2147483647 w 2184"/>
              <a:gd name="T39" fmla="*/ 2147483647 h 1434"/>
              <a:gd name="T40" fmla="*/ 2147483647 w 2184"/>
              <a:gd name="T41" fmla="*/ 2147483647 h 1434"/>
              <a:gd name="T42" fmla="*/ 2147483647 w 2184"/>
              <a:gd name="T43" fmla="*/ 2147483647 h 1434"/>
              <a:gd name="T44" fmla="*/ 2147483647 w 2184"/>
              <a:gd name="T45" fmla="*/ 2147483647 h 1434"/>
              <a:gd name="T46" fmla="*/ 2147483647 w 2184"/>
              <a:gd name="T47" fmla="*/ 2147483647 h 1434"/>
              <a:gd name="T48" fmla="*/ 2147483647 w 2184"/>
              <a:gd name="T49" fmla="*/ 2147483647 h 1434"/>
              <a:gd name="T50" fmla="*/ 2147483647 w 2184"/>
              <a:gd name="T51" fmla="*/ 2147483647 h 1434"/>
              <a:gd name="T52" fmla="*/ 2147483647 w 2184"/>
              <a:gd name="T53" fmla="*/ 2147483647 h 1434"/>
              <a:gd name="T54" fmla="*/ 2147483647 w 2184"/>
              <a:gd name="T55" fmla="*/ 2147483647 h 1434"/>
              <a:gd name="T56" fmla="*/ 2147483647 w 2184"/>
              <a:gd name="T57" fmla="*/ 2147483647 h 1434"/>
              <a:gd name="T58" fmla="*/ 2147483647 w 2184"/>
              <a:gd name="T59" fmla="*/ 2147483647 h 1434"/>
              <a:gd name="T60" fmla="*/ 2147483647 w 2184"/>
              <a:gd name="T61" fmla="*/ 2147483647 h 1434"/>
              <a:gd name="T62" fmla="*/ 2147483647 w 2184"/>
              <a:gd name="T63" fmla="*/ 2147483647 h 1434"/>
              <a:gd name="T64" fmla="*/ 2147483647 w 2184"/>
              <a:gd name="T65" fmla="*/ 2147483647 h 1434"/>
              <a:gd name="T66" fmla="*/ 2147483647 w 2184"/>
              <a:gd name="T67" fmla="*/ 2147483647 h 1434"/>
              <a:gd name="T68" fmla="*/ 2147483647 w 2184"/>
              <a:gd name="T69" fmla="*/ 2147483647 h 1434"/>
              <a:gd name="T70" fmla="*/ 2147483647 w 2184"/>
              <a:gd name="T71" fmla="*/ 2147483647 h 1434"/>
              <a:gd name="T72" fmla="*/ 2147483647 w 2184"/>
              <a:gd name="T73" fmla="*/ 2147483647 h 1434"/>
              <a:gd name="T74" fmla="*/ 2147483647 w 2184"/>
              <a:gd name="T75" fmla="*/ 2147483647 h 1434"/>
              <a:gd name="T76" fmla="*/ 2147483647 w 2184"/>
              <a:gd name="T77" fmla="*/ 2147483647 h 1434"/>
              <a:gd name="T78" fmla="*/ 2147483647 w 2184"/>
              <a:gd name="T79" fmla="*/ 2147483647 h 1434"/>
              <a:gd name="T80" fmla="*/ 2147483647 w 2184"/>
              <a:gd name="T81" fmla="*/ 2147483647 h 1434"/>
              <a:gd name="T82" fmla="*/ 2147483647 w 2184"/>
              <a:gd name="T83" fmla="*/ 2147483647 h 1434"/>
              <a:gd name="T84" fmla="*/ 2147483647 w 2184"/>
              <a:gd name="T85" fmla="*/ 2147483647 h 1434"/>
              <a:gd name="T86" fmla="*/ 2147483647 w 2184"/>
              <a:gd name="T87" fmla="*/ 2147483647 h 1434"/>
              <a:gd name="T88" fmla="*/ 2147483647 w 2184"/>
              <a:gd name="T89" fmla="*/ 2147483647 h 1434"/>
              <a:gd name="T90" fmla="*/ 2147483647 w 2184"/>
              <a:gd name="T91" fmla="*/ 2147483647 h 1434"/>
              <a:gd name="T92" fmla="*/ 2147483647 w 2184"/>
              <a:gd name="T93" fmla="*/ 2147483647 h 1434"/>
              <a:gd name="T94" fmla="*/ 2147483647 w 2184"/>
              <a:gd name="T95" fmla="*/ 2147483647 h 1434"/>
              <a:gd name="T96" fmla="*/ 2147483647 w 2184"/>
              <a:gd name="T97" fmla="*/ 2147483647 h 1434"/>
              <a:gd name="T98" fmla="*/ 2147483647 w 2184"/>
              <a:gd name="T99" fmla="*/ 2147483647 h 1434"/>
              <a:gd name="T100" fmla="*/ 2147483647 w 2184"/>
              <a:gd name="T101" fmla="*/ 2147483647 h 1434"/>
              <a:gd name="T102" fmla="*/ 2147483647 w 2184"/>
              <a:gd name="T103" fmla="*/ 2147483647 h 1434"/>
              <a:gd name="T104" fmla="*/ 2147483647 w 2184"/>
              <a:gd name="T105" fmla="*/ 2147483647 h 1434"/>
              <a:gd name="T106" fmla="*/ 2147483647 w 2184"/>
              <a:gd name="T107" fmla="*/ 2147483647 h 1434"/>
              <a:gd name="T108" fmla="*/ 2147483647 w 2184"/>
              <a:gd name="T109" fmla="*/ 2147483647 h 1434"/>
              <a:gd name="T110" fmla="*/ 2147483647 w 2184"/>
              <a:gd name="T111" fmla="*/ 2147483647 h 1434"/>
              <a:gd name="T112" fmla="*/ 2147483647 w 2184"/>
              <a:gd name="T113" fmla="*/ 2147483647 h 1434"/>
              <a:gd name="T114" fmla="*/ 2147483647 w 2184"/>
              <a:gd name="T115" fmla="*/ 2147483647 h 1434"/>
              <a:gd name="T116" fmla="*/ 2147483647 w 2184"/>
              <a:gd name="T117" fmla="*/ 2147483647 h 143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184"/>
              <a:gd name="T178" fmla="*/ 0 h 1434"/>
              <a:gd name="T179" fmla="*/ 2184 w 2184"/>
              <a:gd name="T180" fmla="*/ 1434 h 1434"/>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184" h="1434">
                <a:moveTo>
                  <a:pt x="48" y="719"/>
                </a:moveTo>
                <a:lnTo>
                  <a:pt x="33" y="708"/>
                </a:lnTo>
                <a:lnTo>
                  <a:pt x="21" y="696"/>
                </a:lnTo>
                <a:lnTo>
                  <a:pt x="13" y="680"/>
                </a:lnTo>
                <a:lnTo>
                  <a:pt x="6" y="664"/>
                </a:lnTo>
                <a:lnTo>
                  <a:pt x="5" y="648"/>
                </a:lnTo>
                <a:lnTo>
                  <a:pt x="5" y="630"/>
                </a:lnTo>
                <a:lnTo>
                  <a:pt x="10" y="613"/>
                </a:lnTo>
                <a:lnTo>
                  <a:pt x="18" y="597"/>
                </a:lnTo>
                <a:lnTo>
                  <a:pt x="29" y="583"/>
                </a:lnTo>
                <a:lnTo>
                  <a:pt x="43" y="570"/>
                </a:lnTo>
                <a:lnTo>
                  <a:pt x="61" y="562"/>
                </a:lnTo>
                <a:lnTo>
                  <a:pt x="78" y="555"/>
                </a:lnTo>
                <a:lnTo>
                  <a:pt x="68" y="535"/>
                </a:lnTo>
                <a:lnTo>
                  <a:pt x="62" y="511"/>
                </a:lnTo>
                <a:lnTo>
                  <a:pt x="61" y="489"/>
                </a:lnTo>
                <a:lnTo>
                  <a:pt x="64" y="465"/>
                </a:lnTo>
                <a:lnTo>
                  <a:pt x="72" y="444"/>
                </a:lnTo>
                <a:lnTo>
                  <a:pt x="84" y="423"/>
                </a:lnTo>
                <a:lnTo>
                  <a:pt x="100" y="406"/>
                </a:lnTo>
                <a:lnTo>
                  <a:pt x="119" y="390"/>
                </a:lnTo>
                <a:lnTo>
                  <a:pt x="137" y="382"/>
                </a:lnTo>
                <a:lnTo>
                  <a:pt x="156" y="376"/>
                </a:lnTo>
                <a:lnTo>
                  <a:pt x="175" y="374"/>
                </a:lnTo>
                <a:lnTo>
                  <a:pt x="196" y="374"/>
                </a:lnTo>
                <a:lnTo>
                  <a:pt x="191" y="345"/>
                </a:lnTo>
                <a:lnTo>
                  <a:pt x="193" y="318"/>
                </a:lnTo>
                <a:lnTo>
                  <a:pt x="201" y="293"/>
                </a:lnTo>
                <a:lnTo>
                  <a:pt x="212" y="269"/>
                </a:lnTo>
                <a:lnTo>
                  <a:pt x="229" y="248"/>
                </a:lnTo>
                <a:lnTo>
                  <a:pt x="248" y="231"/>
                </a:lnTo>
                <a:lnTo>
                  <a:pt x="272" y="216"/>
                </a:lnTo>
                <a:lnTo>
                  <a:pt x="299" y="207"/>
                </a:lnTo>
                <a:lnTo>
                  <a:pt x="325" y="204"/>
                </a:lnTo>
                <a:lnTo>
                  <a:pt x="348" y="204"/>
                </a:lnTo>
                <a:lnTo>
                  <a:pt x="372" y="209"/>
                </a:lnTo>
                <a:lnTo>
                  <a:pt x="395" y="216"/>
                </a:lnTo>
                <a:lnTo>
                  <a:pt x="388" y="199"/>
                </a:lnTo>
                <a:lnTo>
                  <a:pt x="387" y="180"/>
                </a:lnTo>
                <a:lnTo>
                  <a:pt x="388" y="162"/>
                </a:lnTo>
                <a:lnTo>
                  <a:pt x="393" y="145"/>
                </a:lnTo>
                <a:lnTo>
                  <a:pt x="401" y="129"/>
                </a:lnTo>
                <a:lnTo>
                  <a:pt x="414" y="115"/>
                </a:lnTo>
                <a:lnTo>
                  <a:pt x="428" y="102"/>
                </a:lnTo>
                <a:lnTo>
                  <a:pt x="444" y="92"/>
                </a:lnTo>
                <a:lnTo>
                  <a:pt x="461" y="88"/>
                </a:lnTo>
                <a:lnTo>
                  <a:pt x="481" y="84"/>
                </a:lnTo>
                <a:lnTo>
                  <a:pt x="498" y="86"/>
                </a:lnTo>
                <a:lnTo>
                  <a:pt x="516" y="91"/>
                </a:lnTo>
                <a:lnTo>
                  <a:pt x="531" y="97"/>
                </a:lnTo>
                <a:lnTo>
                  <a:pt x="546" y="108"/>
                </a:lnTo>
                <a:lnTo>
                  <a:pt x="558" y="121"/>
                </a:lnTo>
                <a:lnTo>
                  <a:pt x="570" y="137"/>
                </a:lnTo>
                <a:lnTo>
                  <a:pt x="574" y="116"/>
                </a:lnTo>
                <a:lnTo>
                  <a:pt x="582" y="97"/>
                </a:lnTo>
                <a:lnTo>
                  <a:pt x="593" y="81"/>
                </a:lnTo>
                <a:lnTo>
                  <a:pt x="609" y="67"/>
                </a:lnTo>
                <a:lnTo>
                  <a:pt x="625" y="56"/>
                </a:lnTo>
                <a:lnTo>
                  <a:pt x="644" y="49"/>
                </a:lnTo>
                <a:lnTo>
                  <a:pt x="665" y="46"/>
                </a:lnTo>
                <a:lnTo>
                  <a:pt x="687" y="46"/>
                </a:lnTo>
                <a:lnTo>
                  <a:pt x="706" y="51"/>
                </a:lnTo>
                <a:lnTo>
                  <a:pt x="724" y="57"/>
                </a:lnTo>
                <a:lnTo>
                  <a:pt x="741" y="68"/>
                </a:lnTo>
                <a:lnTo>
                  <a:pt x="756" y="83"/>
                </a:lnTo>
                <a:lnTo>
                  <a:pt x="768" y="67"/>
                </a:lnTo>
                <a:lnTo>
                  <a:pt x="784" y="53"/>
                </a:lnTo>
                <a:lnTo>
                  <a:pt x="800" y="41"/>
                </a:lnTo>
                <a:lnTo>
                  <a:pt x="818" y="30"/>
                </a:lnTo>
                <a:lnTo>
                  <a:pt x="835" y="22"/>
                </a:lnTo>
                <a:lnTo>
                  <a:pt x="854" y="16"/>
                </a:lnTo>
                <a:lnTo>
                  <a:pt x="873" y="10"/>
                </a:lnTo>
                <a:lnTo>
                  <a:pt x="894" y="6"/>
                </a:lnTo>
                <a:lnTo>
                  <a:pt x="913" y="6"/>
                </a:lnTo>
                <a:lnTo>
                  <a:pt x="932" y="6"/>
                </a:lnTo>
                <a:lnTo>
                  <a:pt x="953" y="8"/>
                </a:lnTo>
                <a:lnTo>
                  <a:pt x="972" y="13"/>
                </a:lnTo>
                <a:lnTo>
                  <a:pt x="991" y="19"/>
                </a:lnTo>
                <a:lnTo>
                  <a:pt x="1010" y="27"/>
                </a:lnTo>
                <a:lnTo>
                  <a:pt x="1028" y="37"/>
                </a:lnTo>
                <a:lnTo>
                  <a:pt x="1045" y="48"/>
                </a:lnTo>
                <a:lnTo>
                  <a:pt x="1050" y="37"/>
                </a:lnTo>
                <a:lnTo>
                  <a:pt x="1056" y="26"/>
                </a:lnTo>
                <a:lnTo>
                  <a:pt x="1064" y="18"/>
                </a:lnTo>
                <a:lnTo>
                  <a:pt x="1074" y="10"/>
                </a:lnTo>
                <a:lnTo>
                  <a:pt x="1085" y="5"/>
                </a:lnTo>
                <a:lnTo>
                  <a:pt x="1096" y="2"/>
                </a:lnTo>
                <a:lnTo>
                  <a:pt x="1109" y="2"/>
                </a:lnTo>
                <a:lnTo>
                  <a:pt x="1122" y="3"/>
                </a:lnTo>
                <a:lnTo>
                  <a:pt x="1138" y="10"/>
                </a:lnTo>
                <a:lnTo>
                  <a:pt x="1152" y="19"/>
                </a:lnTo>
                <a:lnTo>
                  <a:pt x="1161" y="33"/>
                </a:lnTo>
                <a:lnTo>
                  <a:pt x="1168" y="49"/>
                </a:lnTo>
                <a:lnTo>
                  <a:pt x="1169" y="38"/>
                </a:lnTo>
                <a:lnTo>
                  <a:pt x="1174" y="29"/>
                </a:lnTo>
                <a:lnTo>
                  <a:pt x="1182" y="19"/>
                </a:lnTo>
                <a:lnTo>
                  <a:pt x="1190" y="11"/>
                </a:lnTo>
                <a:lnTo>
                  <a:pt x="1200" y="6"/>
                </a:lnTo>
                <a:lnTo>
                  <a:pt x="1212" y="2"/>
                </a:lnTo>
                <a:lnTo>
                  <a:pt x="1225" y="0"/>
                </a:lnTo>
                <a:lnTo>
                  <a:pt x="1238" y="2"/>
                </a:lnTo>
                <a:lnTo>
                  <a:pt x="1257" y="6"/>
                </a:lnTo>
                <a:lnTo>
                  <a:pt x="1274" y="18"/>
                </a:lnTo>
                <a:lnTo>
                  <a:pt x="1289" y="30"/>
                </a:lnTo>
                <a:lnTo>
                  <a:pt x="1298" y="48"/>
                </a:lnTo>
                <a:lnTo>
                  <a:pt x="1306" y="43"/>
                </a:lnTo>
                <a:lnTo>
                  <a:pt x="1317" y="38"/>
                </a:lnTo>
                <a:lnTo>
                  <a:pt x="1340" y="37"/>
                </a:lnTo>
                <a:lnTo>
                  <a:pt x="1365" y="40"/>
                </a:lnTo>
                <a:lnTo>
                  <a:pt x="1386" y="49"/>
                </a:lnTo>
                <a:lnTo>
                  <a:pt x="1395" y="56"/>
                </a:lnTo>
                <a:lnTo>
                  <a:pt x="1403" y="65"/>
                </a:lnTo>
                <a:lnTo>
                  <a:pt x="1408" y="73"/>
                </a:lnTo>
                <a:lnTo>
                  <a:pt x="1410" y="83"/>
                </a:lnTo>
                <a:lnTo>
                  <a:pt x="1419" y="68"/>
                </a:lnTo>
                <a:lnTo>
                  <a:pt x="1433" y="59"/>
                </a:lnTo>
                <a:lnTo>
                  <a:pt x="1449" y="49"/>
                </a:lnTo>
                <a:lnTo>
                  <a:pt x="1468" y="45"/>
                </a:lnTo>
                <a:lnTo>
                  <a:pt x="1489" y="41"/>
                </a:lnTo>
                <a:lnTo>
                  <a:pt x="1511" y="41"/>
                </a:lnTo>
                <a:lnTo>
                  <a:pt x="1535" y="45"/>
                </a:lnTo>
                <a:lnTo>
                  <a:pt x="1558" y="51"/>
                </a:lnTo>
                <a:lnTo>
                  <a:pt x="1575" y="59"/>
                </a:lnTo>
                <a:lnTo>
                  <a:pt x="1591" y="67"/>
                </a:lnTo>
                <a:lnTo>
                  <a:pt x="1605" y="76"/>
                </a:lnTo>
                <a:lnTo>
                  <a:pt x="1616" y="88"/>
                </a:lnTo>
                <a:lnTo>
                  <a:pt x="1626" y="99"/>
                </a:lnTo>
                <a:lnTo>
                  <a:pt x="1632" y="111"/>
                </a:lnTo>
                <a:lnTo>
                  <a:pt x="1636" y="124"/>
                </a:lnTo>
                <a:lnTo>
                  <a:pt x="1636" y="137"/>
                </a:lnTo>
                <a:lnTo>
                  <a:pt x="1648" y="127"/>
                </a:lnTo>
                <a:lnTo>
                  <a:pt x="1659" y="121"/>
                </a:lnTo>
                <a:lnTo>
                  <a:pt x="1672" y="116"/>
                </a:lnTo>
                <a:lnTo>
                  <a:pt x="1685" y="115"/>
                </a:lnTo>
                <a:lnTo>
                  <a:pt x="1696" y="113"/>
                </a:lnTo>
                <a:lnTo>
                  <a:pt x="1707" y="115"/>
                </a:lnTo>
                <a:lnTo>
                  <a:pt x="1717" y="118"/>
                </a:lnTo>
                <a:lnTo>
                  <a:pt x="1725" y="124"/>
                </a:lnTo>
                <a:lnTo>
                  <a:pt x="1729" y="131"/>
                </a:lnTo>
                <a:lnTo>
                  <a:pt x="1733" y="137"/>
                </a:lnTo>
                <a:lnTo>
                  <a:pt x="1734" y="145"/>
                </a:lnTo>
                <a:lnTo>
                  <a:pt x="1734" y="153"/>
                </a:lnTo>
                <a:lnTo>
                  <a:pt x="1733" y="162"/>
                </a:lnTo>
                <a:lnTo>
                  <a:pt x="1729" y="170"/>
                </a:lnTo>
                <a:lnTo>
                  <a:pt x="1723" y="180"/>
                </a:lnTo>
                <a:lnTo>
                  <a:pt x="1717" y="189"/>
                </a:lnTo>
                <a:lnTo>
                  <a:pt x="1737" y="175"/>
                </a:lnTo>
                <a:lnTo>
                  <a:pt x="1758" y="166"/>
                </a:lnTo>
                <a:lnTo>
                  <a:pt x="1782" y="161"/>
                </a:lnTo>
                <a:lnTo>
                  <a:pt x="1804" y="161"/>
                </a:lnTo>
                <a:lnTo>
                  <a:pt x="1826" y="164"/>
                </a:lnTo>
                <a:lnTo>
                  <a:pt x="1849" y="172"/>
                </a:lnTo>
                <a:lnTo>
                  <a:pt x="1869" y="185"/>
                </a:lnTo>
                <a:lnTo>
                  <a:pt x="1887" y="201"/>
                </a:lnTo>
                <a:lnTo>
                  <a:pt x="1896" y="213"/>
                </a:lnTo>
                <a:lnTo>
                  <a:pt x="1904" y="226"/>
                </a:lnTo>
                <a:lnTo>
                  <a:pt x="1911" y="240"/>
                </a:lnTo>
                <a:lnTo>
                  <a:pt x="1914" y="255"/>
                </a:lnTo>
                <a:lnTo>
                  <a:pt x="1916" y="271"/>
                </a:lnTo>
                <a:lnTo>
                  <a:pt x="1916" y="287"/>
                </a:lnTo>
                <a:lnTo>
                  <a:pt x="1914" y="301"/>
                </a:lnTo>
                <a:lnTo>
                  <a:pt x="1909" y="317"/>
                </a:lnTo>
                <a:lnTo>
                  <a:pt x="1931" y="326"/>
                </a:lnTo>
                <a:lnTo>
                  <a:pt x="1949" y="337"/>
                </a:lnTo>
                <a:lnTo>
                  <a:pt x="1965" y="350"/>
                </a:lnTo>
                <a:lnTo>
                  <a:pt x="1978" y="364"/>
                </a:lnTo>
                <a:lnTo>
                  <a:pt x="1986" y="379"/>
                </a:lnTo>
                <a:lnTo>
                  <a:pt x="1990" y="395"/>
                </a:lnTo>
                <a:lnTo>
                  <a:pt x="1990" y="411"/>
                </a:lnTo>
                <a:lnTo>
                  <a:pt x="1987" y="425"/>
                </a:lnTo>
                <a:lnTo>
                  <a:pt x="2021" y="428"/>
                </a:lnTo>
                <a:lnTo>
                  <a:pt x="2052" y="435"/>
                </a:lnTo>
                <a:lnTo>
                  <a:pt x="2079" y="446"/>
                </a:lnTo>
                <a:lnTo>
                  <a:pt x="2103" y="460"/>
                </a:lnTo>
                <a:lnTo>
                  <a:pt x="2122" y="476"/>
                </a:lnTo>
                <a:lnTo>
                  <a:pt x="2137" y="495"/>
                </a:lnTo>
                <a:lnTo>
                  <a:pt x="2141" y="505"/>
                </a:lnTo>
                <a:lnTo>
                  <a:pt x="2145" y="516"/>
                </a:lnTo>
                <a:lnTo>
                  <a:pt x="2146" y="527"/>
                </a:lnTo>
                <a:lnTo>
                  <a:pt x="2146" y="538"/>
                </a:lnTo>
                <a:lnTo>
                  <a:pt x="2141" y="557"/>
                </a:lnTo>
                <a:lnTo>
                  <a:pt x="2133" y="575"/>
                </a:lnTo>
                <a:lnTo>
                  <a:pt x="2119" y="592"/>
                </a:lnTo>
                <a:lnTo>
                  <a:pt x="2102" y="606"/>
                </a:lnTo>
                <a:lnTo>
                  <a:pt x="2119" y="613"/>
                </a:lnTo>
                <a:lnTo>
                  <a:pt x="2133" y="621"/>
                </a:lnTo>
                <a:lnTo>
                  <a:pt x="2146" y="632"/>
                </a:lnTo>
                <a:lnTo>
                  <a:pt x="2154" y="641"/>
                </a:lnTo>
                <a:lnTo>
                  <a:pt x="2159" y="654"/>
                </a:lnTo>
                <a:lnTo>
                  <a:pt x="2161" y="665"/>
                </a:lnTo>
                <a:lnTo>
                  <a:pt x="2159" y="678"/>
                </a:lnTo>
                <a:lnTo>
                  <a:pt x="2153" y="691"/>
                </a:lnTo>
                <a:lnTo>
                  <a:pt x="2146" y="699"/>
                </a:lnTo>
                <a:lnTo>
                  <a:pt x="2138" y="707"/>
                </a:lnTo>
                <a:lnTo>
                  <a:pt x="2127" y="713"/>
                </a:lnTo>
                <a:lnTo>
                  <a:pt x="2116" y="719"/>
                </a:lnTo>
                <a:lnTo>
                  <a:pt x="2126" y="716"/>
                </a:lnTo>
                <a:lnTo>
                  <a:pt x="2135" y="715"/>
                </a:lnTo>
                <a:lnTo>
                  <a:pt x="2145" y="716"/>
                </a:lnTo>
                <a:lnTo>
                  <a:pt x="2154" y="718"/>
                </a:lnTo>
                <a:lnTo>
                  <a:pt x="2162" y="723"/>
                </a:lnTo>
                <a:lnTo>
                  <a:pt x="2170" y="727"/>
                </a:lnTo>
                <a:lnTo>
                  <a:pt x="2176" y="735"/>
                </a:lnTo>
                <a:lnTo>
                  <a:pt x="2181" y="743"/>
                </a:lnTo>
                <a:lnTo>
                  <a:pt x="2184" y="753"/>
                </a:lnTo>
                <a:lnTo>
                  <a:pt x="2184" y="762"/>
                </a:lnTo>
                <a:lnTo>
                  <a:pt x="2184" y="770"/>
                </a:lnTo>
                <a:lnTo>
                  <a:pt x="2181" y="780"/>
                </a:lnTo>
                <a:lnTo>
                  <a:pt x="2178" y="788"/>
                </a:lnTo>
                <a:lnTo>
                  <a:pt x="2172" y="796"/>
                </a:lnTo>
                <a:lnTo>
                  <a:pt x="2165" y="802"/>
                </a:lnTo>
                <a:lnTo>
                  <a:pt x="2156" y="807"/>
                </a:lnTo>
                <a:lnTo>
                  <a:pt x="2145" y="810"/>
                </a:lnTo>
                <a:lnTo>
                  <a:pt x="2132" y="810"/>
                </a:lnTo>
                <a:lnTo>
                  <a:pt x="2119" y="807"/>
                </a:lnTo>
                <a:lnTo>
                  <a:pt x="2108" y="802"/>
                </a:lnTo>
                <a:lnTo>
                  <a:pt x="2121" y="820"/>
                </a:lnTo>
                <a:lnTo>
                  <a:pt x="2129" y="837"/>
                </a:lnTo>
                <a:lnTo>
                  <a:pt x="2133" y="856"/>
                </a:lnTo>
                <a:lnTo>
                  <a:pt x="2135" y="877"/>
                </a:lnTo>
                <a:lnTo>
                  <a:pt x="2132" y="896"/>
                </a:lnTo>
                <a:lnTo>
                  <a:pt x="2124" y="915"/>
                </a:lnTo>
                <a:lnTo>
                  <a:pt x="2114" y="933"/>
                </a:lnTo>
                <a:lnTo>
                  <a:pt x="2098" y="947"/>
                </a:lnTo>
                <a:lnTo>
                  <a:pt x="2086" y="957"/>
                </a:lnTo>
                <a:lnTo>
                  <a:pt x="2071" y="964"/>
                </a:lnTo>
                <a:lnTo>
                  <a:pt x="2056" y="971"/>
                </a:lnTo>
                <a:lnTo>
                  <a:pt x="2040" y="972"/>
                </a:lnTo>
                <a:lnTo>
                  <a:pt x="2052" y="977"/>
                </a:lnTo>
                <a:lnTo>
                  <a:pt x="2063" y="984"/>
                </a:lnTo>
                <a:lnTo>
                  <a:pt x="2071" y="992"/>
                </a:lnTo>
                <a:lnTo>
                  <a:pt x="2079" y="999"/>
                </a:lnTo>
                <a:lnTo>
                  <a:pt x="2084" y="1009"/>
                </a:lnTo>
                <a:lnTo>
                  <a:pt x="2086" y="1020"/>
                </a:lnTo>
                <a:lnTo>
                  <a:pt x="2086" y="1031"/>
                </a:lnTo>
                <a:lnTo>
                  <a:pt x="2083" y="1041"/>
                </a:lnTo>
                <a:lnTo>
                  <a:pt x="2076" y="1050"/>
                </a:lnTo>
                <a:lnTo>
                  <a:pt x="2068" y="1060"/>
                </a:lnTo>
                <a:lnTo>
                  <a:pt x="2057" y="1066"/>
                </a:lnTo>
                <a:lnTo>
                  <a:pt x="2046" y="1073"/>
                </a:lnTo>
                <a:lnTo>
                  <a:pt x="2033" y="1076"/>
                </a:lnTo>
                <a:lnTo>
                  <a:pt x="2021" y="1077"/>
                </a:lnTo>
                <a:lnTo>
                  <a:pt x="2008" y="1077"/>
                </a:lnTo>
                <a:lnTo>
                  <a:pt x="1993" y="1076"/>
                </a:lnTo>
                <a:lnTo>
                  <a:pt x="1981" y="1071"/>
                </a:lnTo>
                <a:lnTo>
                  <a:pt x="1970" y="1065"/>
                </a:lnTo>
                <a:lnTo>
                  <a:pt x="1973" y="1092"/>
                </a:lnTo>
                <a:lnTo>
                  <a:pt x="1971" y="1119"/>
                </a:lnTo>
                <a:lnTo>
                  <a:pt x="1963" y="1144"/>
                </a:lnTo>
                <a:lnTo>
                  <a:pt x="1952" y="1168"/>
                </a:lnTo>
                <a:lnTo>
                  <a:pt x="1936" y="1190"/>
                </a:lnTo>
                <a:lnTo>
                  <a:pt x="1916" y="1208"/>
                </a:lnTo>
                <a:lnTo>
                  <a:pt x="1892" y="1222"/>
                </a:lnTo>
                <a:lnTo>
                  <a:pt x="1865" y="1230"/>
                </a:lnTo>
                <a:lnTo>
                  <a:pt x="1841" y="1235"/>
                </a:lnTo>
                <a:lnTo>
                  <a:pt x="1815" y="1233"/>
                </a:lnTo>
                <a:lnTo>
                  <a:pt x="1791" y="1229"/>
                </a:lnTo>
                <a:lnTo>
                  <a:pt x="1769" y="1221"/>
                </a:lnTo>
                <a:lnTo>
                  <a:pt x="1776" y="1235"/>
                </a:lnTo>
                <a:lnTo>
                  <a:pt x="1777" y="1248"/>
                </a:lnTo>
                <a:lnTo>
                  <a:pt x="1774" y="1262"/>
                </a:lnTo>
                <a:lnTo>
                  <a:pt x="1768" y="1275"/>
                </a:lnTo>
                <a:lnTo>
                  <a:pt x="1758" y="1288"/>
                </a:lnTo>
                <a:lnTo>
                  <a:pt x="1744" y="1297"/>
                </a:lnTo>
                <a:lnTo>
                  <a:pt x="1726" y="1307"/>
                </a:lnTo>
                <a:lnTo>
                  <a:pt x="1707" y="1313"/>
                </a:lnTo>
                <a:lnTo>
                  <a:pt x="1678" y="1318"/>
                </a:lnTo>
                <a:lnTo>
                  <a:pt x="1648" y="1318"/>
                </a:lnTo>
                <a:lnTo>
                  <a:pt x="1621" y="1311"/>
                </a:lnTo>
                <a:lnTo>
                  <a:pt x="1596" y="1302"/>
                </a:lnTo>
                <a:lnTo>
                  <a:pt x="1597" y="1319"/>
                </a:lnTo>
                <a:lnTo>
                  <a:pt x="1594" y="1335"/>
                </a:lnTo>
                <a:lnTo>
                  <a:pt x="1589" y="1351"/>
                </a:lnTo>
                <a:lnTo>
                  <a:pt x="1581" y="1366"/>
                </a:lnTo>
                <a:lnTo>
                  <a:pt x="1570" y="1378"/>
                </a:lnTo>
                <a:lnTo>
                  <a:pt x="1558" y="1389"/>
                </a:lnTo>
                <a:lnTo>
                  <a:pt x="1542" y="1397"/>
                </a:lnTo>
                <a:lnTo>
                  <a:pt x="1526" y="1402"/>
                </a:lnTo>
                <a:lnTo>
                  <a:pt x="1510" y="1404"/>
                </a:lnTo>
                <a:lnTo>
                  <a:pt x="1494" y="1402"/>
                </a:lnTo>
                <a:lnTo>
                  <a:pt x="1480" y="1399"/>
                </a:lnTo>
                <a:lnTo>
                  <a:pt x="1465" y="1393"/>
                </a:lnTo>
                <a:lnTo>
                  <a:pt x="1454" y="1385"/>
                </a:lnTo>
                <a:lnTo>
                  <a:pt x="1443" y="1373"/>
                </a:lnTo>
                <a:lnTo>
                  <a:pt x="1433" y="1362"/>
                </a:lnTo>
                <a:lnTo>
                  <a:pt x="1427" y="1348"/>
                </a:lnTo>
                <a:lnTo>
                  <a:pt x="1430" y="1362"/>
                </a:lnTo>
                <a:lnTo>
                  <a:pt x="1430" y="1375"/>
                </a:lnTo>
                <a:lnTo>
                  <a:pt x="1426" y="1388"/>
                </a:lnTo>
                <a:lnTo>
                  <a:pt x="1419" y="1401"/>
                </a:lnTo>
                <a:lnTo>
                  <a:pt x="1410" y="1410"/>
                </a:lnTo>
                <a:lnTo>
                  <a:pt x="1397" y="1420"/>
                </a:lnTo>
                <a:lnTo>
                  <a:pt x="1381" y="1426"/>
                </a:lnTo>
                <a:lnTo>
                  <a:pt x="1363" y="1431"/>
                </a:lnTo>
                <a:lnTo>
                  <a:pt x="1346" y="1432"/>
                </a:lnTo>
                <a:lnTo>
                  <a:pt x="1328" y="1431"/>
                </a:lnTo>
                <a:lnTo>
                  <a:pt x="1313" y="1428"/>
                </a:lnTo>
                <a:lnTo>
                  <a:pt x="1297" y="1421"/>
                </a:lnTo>
                <a:lnTo>
                  <a:pt x="1282" y="1415"/>
                </a:lnTo>
                <a:lnTo>
                  <a:pt x="1270" y="1405"/>
                </a:lnTo>
                <a:lnTo>
                  <a:pt x="1260" y="1394"/>
                </a:lnTo>
                <a:lnTo>
                  <a:pt x="1252" y="1381"/>
                </a:lnTo>
                <a:lnTo>
                  <a:pt x="1249" y="1393"/>
                </a:lnTo>
                <a:lnTo>
                  <a:pt x="1243" y="1402"/>
                </a:lnTo>
                <a:lnTo>
                  <a:pt x="1233" y="1412"/>
                </a:lnTo>
                <a:lnTo>
                  <a:pt x="1222" y="1418"/>
                </a:lnTo>
                <a:lnTo>
                  <a:pt x="1208" y="1424"/>
                </a:lnTo>
                <a:lnTo>
                  <a:pt x="1192" y="1429"/>
                </a:lnTo>
                <a:lnTo>
                  <a:pt x="1176" y="1431"/>
                </a:lnTo>
                <a:lnTo>
                  <a:pt x="1158" y="1432"/>
                </a:lnTo>
                <a:lnTo>
                  <a:pt x="1133" y="1428"/>
                </a:lnTo>
                <a:lnTo>
                  <a:pt x="1111" y="1418"/>
                </a:lnTo>
                <a:lnTo>
                  <a:pt x="1101" y="1413"/>
                </a:lnTo>
                <a:lnTo>
                  <a:pt x="1093" y="1405"/>
                </a:lnTo>
                <a:lnTo>
                  <a:pt x="1087" y="1397"/>
                </a:lnTo>
                <a:lnTo>
                  <a:pt x="1082" y="1389"/>
                </a:lnTo>
                <a:lnTo>
                  <a:pt x="1071" y="1402"/>
                </a:lnTo>
                <a:lnTo>
                  <a:pt x="1058" y="1413"/>
                </a:lnTo>
                <a:lnTo>
                  <a:pt x="1041" y="1423"/>
                </a:lnTo>
                <a:lnTo>
                  <a:pt x="1021" y="1429"/>
                </a:lnTo>
                <a:lnTo>
                  <a:pt x="1002" y="1432"/>
                </a:lnTo>
                <a:lnTo>
                  <a:pt x="980" y="1434"/>
                </a:lnTo>
                <a:lnTo>
                  <a:pt x="959" y="1432"/>
                </a:lnTo>
                <a:lnTo>
                  <a:pt x="937" y="1429"/>
                </a:lnTo>
                <a:lnTo>
                  <a:pt x="913" y="1420"/>
                </a:lnTo>
                <a:lnTo>
                  <a:pt x="894" y="1407"/>
                </a:lnTo>
                <a:lnTo>
                  <a:pt x="880" y="1393"/>
                </a:lnTo>
                <a:lnTo>
                  <a:pt x="875" y="1385"/>
                </a:lnTo>
                <a:lnTo>
                  <a:pt x="872" y="1375"/>
                </a:lnTo>
                <a:lnTo>
                  <a:pt x="858" y="1383"/>
                </a:lnTo>
                <a:lnTo>
                  <a:pt x="842" y="1389"/>
                </a:lnTo>
                <a:lnTo>
                  <a:pt x="823" y="1393"/>
                </a:lnTo>
                <a:lnTo>
                  <a:pt x="805" y="1393"/>
                </a:lnTo>
                <a:lnTo>
                  <a:pt x="786" y="1391"/>
                </a:lnTo>
                <a:lnTo>
                  <a:pt x="767" y="1386"/>
                </a:lnTo>
                <a:lnTo>
                  <a:pt x="748" y="1380"/>
                </a:lnTo>
                <a:lnTo>
                  <a:pt x="732" y="1370"/>
                </a:lnTo>
                <a:lnTo>
                  <a:pt x="713" y="1356"/>
                </a:lnTo>
                <a:lnTo>
                  <a:pt x="702" y="1340"/>
                </a:lnTo>
                <a:lnTo>
                  <a:pt x="697" y="1332"/>
                </a:lnTo>
                <a:lnTo>
                  <a:pt x="694" y="1323"/>
                </a:lnTo>
                <a:lnTo>
                  <a:pt x="694" y="1315"/>
                </a:lnTo>
                <a:lnTo>
                  <a:pt x="694" y="1307"/>
                </a:lnTo>
                <a:lnTo>
                  <a:pt x="691" y="1316"/>
                </a:lnTo>
                <a:lnTo>
                  <a:pt x="684" y="1324"/>
                </a:lnTo>
                <a:lnTo>
                  <a:pt x="676" y="1331"/>
                </a:lnTo>
                <a:lnTo>
                  <a:pt x="665" y="1337"/>
                </a:lnTo>
                <a:lnTo>
                  <a:pt x="651" y="1340"/>
                </a:lnTo>
                <a:lnTo>
                  <a:pt x="635" y="1342"/>
                </a:lnTo>
                <a:lnTo>
                  <a:pt x="619" y="1343"/>
                </a:lnTo>
                <a:lnTo>
                  <a:pt x="601" y="1342"/>
                </a:lnTo>
                <a:lnTo>
                  <a:pt x="584" y="1337"/>
                </a:lnTo>
                <a:lnTo>
                  <a:pt x="568" y="1332"/>
                </a:lnTo>
                <a:lnTo>
                  <a:pt x="554" y="1326"/>
                </a:lnTo>
                <a:lnTo>
                  <a:pt x="543" y="1318"/>
                </a:lnTo>
                <a:lnTo>
                  <a:pt x="533" y="1308"/>
                </a:lnTo>
                <a:lnTo>
                  <a:pt x="525" y="1299"/>
                </a:lnTo>
                <a:lnTo>
                  <a:pt x="522" y="1289"/>
                </a:lnTo>
                <a:lnTo>
                  <a:pt x="522" y="1280"/>
                </a:lnTo>
                <a:lnTo>
                  <a:pt x="523" y="1272"/>
                </a:lnTo>
                <a:lnTo>
                  <a:pt x="527" y="1265"/>
                </a:lnTo>
                <a:lnTo>
                  <a:pt x="531" y="1260"/>
                </a:lnTo>
                <a:lnTo>
                  <a:pt x="538" y="1256"/>
                </a:lnTo>
                <a:lnTo>
                  <a:pt x="519" y="1262"/>
                </a:lnTo>
                <a:lnTo>
                  <a:pt x="498" y="1265"/>
                </a:lnTo>
                <a:lnTo>
                  <a:pt x="479" y="1265"/>
                </a:lnTo>
                <a:lnTo>
                  <a:pt x="460" y="1260"/>
                </a:lnTo>
                <a:lnTo>
                  <a:pt x="441" y="1253"/>
                </a:lnTo>
                <a:lnTo>
                  <a:pt x="425" y="1241"/>
                </a:lnTo>
                <a:lnTo>
                  <a:pt x="411" y="1227"/>
                </a:lnTo>
                <a:lnTo>
                  <a:pt x="399" y="1210"/>
                </a:lnTo>
                <a:lnTo>
                  <a:pt x="393" y="1192"/>
                </a:lnTo>
                <a:lnTo>
                  <a:pt x="390" y="1175"/>
                </a:lnTo>
                <a:lnTo>
                  <a:pt x="390" y="1155"/>
                </a:lnTo>
                <a:lnTo>
                  <a:pt x="393" y="1138"/>
                </a:lnTo>
                <a:lnTo>
                  <a:pt x="372" y="1151"/>
                </a:lnTo>
                <a:lnTo>
                  <a:pt x="352" y="1160"/>
                </a:lnTo>
                <a:lnTo>
                  <a:pt x="329" y="1165"/>
                </a:lnTo>
                <a:lnTo>
                  <a:pt x="307" y="1167"/>
                </a:lnTo>
                <a:lnTo>
                  <a:pt x="283" y="1165"/>
                </a:lnTo>
                <a:lnTo>
                  <a:pt x="261" y="1160"/>
                </a:lnTo>
                <a:lnTo>
                  <a:pt x="240" y="1151"/>
                </a:lnTo>
                <a:lnTo>
                  <a:pt x="220" y="1138"/>
                </a:lnTo>
                <a:lnTo>
                  <a:pt x="194" y="1122"/>
                </a:lnTo>
                <a:lnTo>
                  <a:pt x="172" y="1103"/>
                </a:lnTo>
                <a:lnTo>
                  <a:pt x="153" y="1082"/>
                </a:lnTo>
                <a:lnTo>
                  <a:pt x="138" y="1062"/>
                </a:lnTo>
                <a:lnTo>
                  <a:pt x="127" y="1041"/>
                </a:lnTo>
                <a:lnTo>
                  <a:pt x="123" y="1019"/>
                </a:lnTo>
                <a:lnTo>
                  <a:pt x="121" y="995"/>
                </a:lnTo>
                <a:lnTo>
                  <a:pt x="124" y="972"/>
                </a:lnTo>
                <a:lnTo>
                  <a:pt x="105" y="976"/>
                </a:lnTo>
                <a:lnTo>
                  <a:pt x="86" y="976"/>
                </a:lnTo>
                <a:lnTo>
                  <a:pt x="68" y="972"/>
                </a:lnTo>
                <a:lnTo>
                  <a:pt x="51" y="964"/>
                </a:lnTo>
                <a:lnTo>
                  <a:pt x="35" y="953"/>
                </a:lnTo>
                <a:lnTo>
                  <a:pt x="22" y="941"/>
                </a:lnTo>
                <a:lnTo>
                  <a:pt x="11" y="925"/>
                </a:lnTo>
                <a:lnTo>
                  <a:pt x="5" y="907"/>
                </a:lnTo>
                <a:lnTo>
                  <a:pt x="2" y="893"/>
                </a:lnTo>
                <a:lnTo>
                  <a:pt x="0" y="880"/>
                </a:lnTo>
                <a:lnTo>
                  <a:pt x="2" y="866"/>
                </a:lnTo>
                <a:lnTo>
                  <a:pt x="5" y="853"/>
                </a:lnTo>
                <a:lnTo>
                  <a:pt x="10" y="840"/>
                </a:lnTo>
                <a:lnTo>
                  <a:pt x="16" y="828"/>
                </a:lnTo>
                <a:lnTo>
                  <a:pt x="26" y="818"/>
                </a:lnTo>
                <a:lnTo>
                  <a:pt x="35" y="807"/>
                </a:lnTo>
                <a:lnTo>
                  <a:pt x="24" y="796"/>
                </a:lnTo>
                <a:lnTo>
                  <a:pt x="18" y="783"/>
                </a:lnTo>
                <a:lnTo>
                  <a:pt x="13" y="772"/>
                </a:lnTo>
                <a:lnTo>
                  <a:pt x="13" y="759"/>
                </a:lnTo>
                <a:lnTo>
                  <a:pt x="16" y="748"/>
                </a:lnTo>
                <a:lnTo>
                  <a:pt x="22" y="737"/>
                </a:lnTo>
                <a:lnTo>
                  <a:pt x="32" y="727"/>
                </a:lnTo>
                <a:lnTo>
                  <a:pt x="46" y="719"/>
                </a:lnTo>
                <a:lnTo>
                  <a:pt x="48" y="719"/>
                </a:lnTo>
              </a:path>
            </a:pathLst>
          </a:custGeom>
          <a:solidFill>
            <a:srgbClr val="99FF99"/>
          </a:solidFill>
          <a:ln w="15875">
            <a:solidFill>
              <a:schemeClr val="tx1"/>
            </a:solidFill>
            <a:round/>
            <a:headEnd/>
            <a:tailEnd/>
          </a:ln>
        </p:spPr>
        <p:txBody>
          <a:bodyPr lIns="91332" tIns="45661" rIns="91332" bIns="45661"/>
          <a:lstStyle/>
          <a:p>
            <a:endParaRPr lang="zh-TW" altLang="en-US"/>
          </a:p>
        </p:txBody>
      </p:sp>
      <p:sp>
        <p:nvSpPr>
          <p:cNvPr id="74819" name="TextBox 63"/>
          <p:cNvSpPr txBox="1">
            <a:spLocks noChangeArrowheads="1"/>
          </p:cNvSpPr>
          <p:nvPr/>
        </p:nvSpPr>
        <p:spPr bwMode="auto">
          <a:xfrm>
            <a:off x="58738" y="2719388"/>
            <a:ext cx="1022350" cy="460375"/>
          </a:xfrm>
          <a:prstGeom prst="rect">
            <a:avLst/>
          </a:prstGeom>
          <a:noFill/>
          <a:ln w="9525">
            <a:noFill/>
            <a:miter lim="800000"/>
            <a:headEnd/>
            <a:tailEnd/>
          </a:ln>
        </p:spPr>
        <p:txBody>
          <a:bodyPr wrap="none" lIns="91332" tIns="45661" rIns="91332" bIns="45661">
            <a:spAutoFit/>
          </a:bodyPr>
          <a:lstStyle/>
          <a:p>
            <a:pPr algn="ctr" eaLnBrk="0" hangingPunct="0"/>
            <a:r>
              <a:rPr kumimoji="0" lang="en-US" altLang="zh-TW" sz="1200" b="1">
                <a:solidFill>
                  <a:srgbClr val="000000"/>
                </a:solidFill>
                <a:ea typeface="MS PGothic" pitchFamily="34" charset="-128"/>
                <a:cs typeface="Arial" pitchFamily="34" charset="0"/>
              </a:rPr>
              <a:t>KREONET2</a:t>
            </a:r>
          </a:p>
          <a:p>
            <a:pPr algn="ctr" eaLnBrk="0" hangingPunct="0"/>
            <a:r>
              <a:rPr kumimoji="0" lang="en-US" altLang="zh-TW" sz="1200" b="1">
                <a:solidFill>
                  <a:srgbClr val="000000"/>
                </a:solidFill>
                <a:ea typeface="MS PGothic" pitchFamily="34" charset="-128"/>
                <a:cs typeface="Arial" pitchFamily="34" charset="0"/>
              </a:rPr>
              <a:t>Korea</a:t>
            </a:r>
          </a:p>
        </p:txBody>
      </p:sp>
      <p:sp>
        <p:nvSpPr>
          <p:cNvPr id="66" name="TextBox 65"/>
          <p:cNvSpPr txBox="1"/>
          <p:nvPr/>
        </p:nvSpPr>
        <p:spPr>
          <a:xfrm>
            <a:off x="457200" y="2579688"/>
            <a:ext cx="296863" cy="173037"/>
          </a:xfrm>
          <a:prstGeom prst="rect">
            <a:avLst/>
          </a:prstGeom>
          <a:solidFill>
            <a:schemeClr val="bg2">
              <a:lumMod val="40000"/>
              <a:lumOff val="60000"/>
            </a:schemeClr>
          </a:solidFill>
        </p:spPr>
        <p:txBody>
          <a:bodyPr wrap="none" lIns="9144" tIns="9144" rIns="9144" bIns="9144">
            <a:spAutoFit/>
          </a:bodyPr>
          <a:lstStyle/>
          <a:p>
            <a:pPr eaLnBrk="0" hangingPunct="0">
              <a:defRPr/>
            </a:pPr>
            <a:r>
              <a:rPr kumimoji="0" lang="en-US" sz="1000" b="1" dirty="0">
                <a:solidFill>
                  <a:srgbClr val="000000"/>
                </a:solidFill>
                <a:latin typeface="Arial" charset="0"/>
                <a:ea typeface="MS PGothic" pitchFamily="34" charset="-128"/>
                <a:cs typeface="Arial" charset="0"/>
              </a:rPr>
              <a:t>KNU</a:t>
            </a:r>
          </a:p>
        </p:txBody>
      </p:sp>
      <p:sp>
        <p:nvSpPr>
          <p:cNvPr id="74821" name="Freeform 7"/>
          <p:cNvSpPr>
            <a:spLocks/>
          </p:cNvSpPr>
          <p:nvPr/>
        </p:nvSpPr>
        <p:spPr bwMode="auto">
          <a:xfrm>
            <a:off x="4502150" y="5659438"/>
            <a:ext cx="584200" cy="228600"/>
          </a:xfrm>
          <a:custGeom>
            <a:avLst/>
            <a:gdLst>
              <a:gd name="T0" fmla="*/ 2147483647 w 2184"/>
              <a:gd name="T1" fmla="*/ 2147483647 h 1434"/>
              <a:gd name="T2" fmla="*/ 2147483647 w 2184"/>
              <a:gd name="T3" fmla="*/ 2147483647 h 1434"/>
              <a:gd name="T4" fmla="*/ 2147483647 w 2184"/>
              <a:gd name="T5" fmla="*/ 2147483647 h 1434"/>
              <a:gd name="T6" fmla="*/ 2147483647 w 2184"/>
              <a:gd name="T7" fmla="*/ 2147483647 h 1434"/>
              <a:gd name="T8" fmla="*/ 2147483647 w 2184"/>
              <a:gd name="T9" fmla="*/ 2147483647 h 1434"/>
              <a:gd name="T10" fmla="*/ 2147483647 w 2184"/>
              <a:gd name="T11" fmla="*/ 2147483647 h 1434"/>
              <a:gd name="T12" fmla="*/ 2147483647 w 2184"/>
              <a:gd name="T13" fmla="*/ 2147483647 h 1434"/>
              <a:gd name="T14" fmla="*/ 2147483647 w 2184"/>
              <a:gd name="T15" fmla="*/ 2147483647 h 1434"/>
              <a:gd name="T16" fmla="*/ 2147483647 w 2184"/>
              <a:gd name="T17" fmla="*/ 2147483647 h 1434"/>
              <a:gd name="T18" fmla="*/ 2147483647 w 2184"/>
              <a:gd name="T19" fmla="*/ 2147483647 h 1434"/>
              <a:gd name="T20" fmla="*/ 2147483647 w 2184"/>
              <a:gd name="T21" fmla="*/ 2147483647 h 1434"/>
              <a:gd name="T22" fmla="*/ 2147483647 w 2184"/>
              <a:gd name="T23" fmla="*/ 2147483647 h 1434"/>
              <a:gd name="T24" fmla="*/ 2147483647 w 2184"/>
              <a:gd name="T25" fmla="*/ 2147483647 h 1434"/>
              <a:gd name="T26" fmla="*/ 2147483647 w 2184"/>
              <a:gd name="T27" fmla="*/ 2147483647 h 1434"/>
              <a:gd name="T28" fmla="*/ 2147483647 w 2184"/>
              <a:gd name="T29" fmla="*/ 2147483647 h 1434"/>
              <a:gd name="T30" fmla="*/ 2147483647 w 2184"/>
              <a:gd name="T31" fmla="*/ 2147483647 h 1434"/>
              <a:gd name="T32" fmla="*/ 2147483647 w 2184"/>
              <a:gd name="T33" fmla="*/ 2147483647 h 1434"/>
              <a:gd name="T34" fmla="*/ 2147483647 w 2184"/>
              <a:gd name="T35" fmla="*/ 2147483647 h 1434"/>
              <a:gd name="T36" fmla="*/ 2147483647 w 2184"/>
              <a:gd name="T37" fmla="*/ 2147483647 h 1434"/>
              <a:gd name="T38" fmla="*/ 2147483647 w 2184"/>
              <a:gd name="T39" fmla="*/ 2147483647 h 1434"/>
              <a:gd name="T40" fmla="*/ 2147483647 w 2184"/>
              <a:gd name="T41" fmla="*/ 2147483647 h 1434"/>
              <a:gd name="T42" fmla="*/ 2147483647 w 2184"/>
              <a:gd name="T43" fmla="*/ 2147483647 h 1434"/>
              <a:gd name="T44" fmla="*/ 2147483647 w 2184"/>
              <a:gd name="T45" fmla="*/ 2147483647 h 1434"/>
              <a:gd name="T46" fmla="*/ 2147483647 w 2184"/>
              <a:gd name="T47" fmla="*/ 2147483647 h 1434"/>
              <a:gd name="T48" fmla="*/ 2147483647 w 2184"/>
              <a:gd name="T49" fmla="*/ 2147483647 h 1434"/>
              <a:gd name="T50" fmla="*/ 2147483647 w 2184"/>
              <a:gd name="T51" fmla="*/ 2147483647 h 1434"/>
              <a:gd name="T52" fmla="*/ 2147483647 w 2184"/>
              <a:gd name="T53" fmla="*/ 2147483647 h 1434"/>
              <a:gd name="T54" fmla="*/ 2147483647 w 2184"/>
              <a:gd name="T55" fmla="*/ 2147483647 h 1434"/>
              <a:gd name="T56" fmla="*/ 2147483647 w 2184"/>
              <a:gd name="T57" fmla="*/ 2147483647 h 1434"/>
              <a:gd name="T58" fmla="*/ 2147483647 w 2184"/>
              <a:gd name="T59" fmla="*/ 2147483647 h 1434"/>
              <a:gd name="T60" fmla="*/ 2147483647 w 2184"/>
              <a:gd name="T61" fmla="*/ 2147483647 h 1434"/>
              <a:gd name="T62" fmla="*/ 2147483647 w 2184"/>
              <a:gd name="T63" fmla="*/ 2147483647 h 1434"/>
              <a:gd name="T64" fmla="*/ 2147483647 w 2184"/>
              <a:gd name="T65" fmla="*/ 2147483647 h 1434"/>
              <a:gd name="T66" fmla="*/ 2147483647 w 2184"/>
              <a:gd name="T67" fmla="*/ 2147483647 h 1434"/>
              <a:gd name="T68" fmla="*/ 2147483647 w 2184"/>
              <a:gd name="T69" fmla="*/ 2147483647 h 1434"/>
              <a:gd name="T70" fmla="*/ 2147483647 w 2184"/>
              <a:gd name="T71" fmla="*/ 2147483647 h 1434"/>
              <a:gd name="T72" fmla="*/ 2147483647 w 2184"/>
              <a:gd name="T73" fmla="*/ 2147483647 h 1434"/>
              <a:gd name="T74" fmla="*/ 2147483647 w 2184"/>
              <a:gd name="T75" fmla="*/ 2147483647 h 1434"/>
              <a:gd name="T76" fmla="*/ 2147483647 w 2184"/>
              <a:gd name="T77" fmla="*/ 2147483647 h 1434"/>
              <a:gd name="T78" fmla="*/ 2147483647 w 2184"/>
              <a:gd name="T79" fmla="*/ 2147483647 h 1434"/>
              <a:gd name="T80" fmla="*/ 2147483647 w 2184"/>
              <a:gd name="T81" fmla="*/ 2147483647 h 1434"/>
              <a:gd name="T82" fmla="*/ 2147483647 w 2184"/>
              <a:gd name="T83" fmla="*/ 2147483647 h 1434"/>
              <a:gd name="T84" fmla="*/ 2147483647 w 2184"/>
              <a:gd name="T85" fmla="*/ 2147483647 h 1434"/>
              <a:gd name="T86" fmla="*/ 2147483647 w 2184"/>
              <a:gd name="T87" fmla="*/ 2147483647 h 1434"/>
              <a:gd name="T88" fmla="*/ 2147483647 w 2184"/>
              <a:gd name="T89" fmla="*/ 2147483647 h 1434"/>
              <a:gd name="T90" fmla="*/ 2147483647 w 2184"/>
              <a:gd name="T91" fmla="*/ 2147483647 h 1434"/>
              <a:gd name="T92" fmla="*/ 2147483647 w 2184"/>
              <a:gd name="T93" fmla="*/ 2147483647 h 1434"/>
              <a:gd name="T94" fmla="*/ 2147483647 w 2184"/>
              <a:gd name="T95" fmla="*/ 2147483647 h 1434"/>
              <a:gd name="T96" fmla="*/ 2147483647 w 2184"/>
              <a:gd name="T97" fmla="*/ 2147483647 h 1434"/>
              <a:gd name="T98" fmla="*/ 2147483647 w 2184"/>
              <a:gd name="T99" fmla="*/ 2147483647 h 1434"/>
              <a:gd name="T100" fmla="*/ 2147483647 w 2184"/>
              <a:gd name="T101" fmla="*/ 2147483647 h 1434"/>
              <a:gd name="T102" fmla="*/ 2147483647 w 2184"/>
              <a:gd name="T103" fmla="*/ 2147483647 h 1434"/>
              <a:gd name="T104" fmla="*/ 2147483647 w 2184"/>
              <a:gd name="T105" fmla="*/ 2147483647 h 1434"/>
              <a:gd name="T106" fmla="*/ 2147483647 w 2184"/>
              <a:gd name="T107" fmla="*/ 2147483647 h 1434"/>
              <a:gd name="T108" fmla="*/ 2147483647 w 2184"/>
              <a:gd name="T109" fmla="*/ 2147483647 h 1434"/>
              <a:gd name="T110" fmla="*/ 2147483647 w 2184"/>
              <a:gd name="T111" fmla="*/ 2147483647 h 1434"/>
              <a:gd name="T112" fmla="*/ 2147483647 w 2184"/>
              <a:gd name="T113" fmla="*/ 2147483647 h 1434"/>
              <a:gd name="T114" fmla="*/ 2147483647 w 2184"/>
              <a:gd name="T115" fmla="*/ 2147483647 h 1434"/>
              <a:gd name="T116" fmla="*/ 2147483647 w 2184"/>
              <a:gd name="T117" fmla="*/ 2147483647 h 143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184"/>
              <a:gd name="T178" fmla="*/ 0 h 1434"/>
              <a:gd name="T179" fmla="*/ 2184 w 2184"/>
              <a:gd name="T180" fmla="*/ 1434 h 1434"/>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184" h="1434">
                <a:moveTo>
                  <a:pt x="48" y="719"/>
                </a:moveTo>
                <a:lnTo>
                  <a:pt x="33" y="708"/>
                </a:lnTo>
                <a:lnTo>
                  <a:pt x="21" y="696"/>
                </a:lnTo>
                <a:lnTo>
                  <a:pt x="13" y="680"/>
                </a:lnTo>
                <a:lnTo>
                  <a:pt x="6" y="664"/>
                </a:lnTo>
                <a:lnTo>
                  <a:pt x="5" y="648"/>
                </a:lnTo>
                <a:lnTo>
                  <a:pt x="5" y="630"/>
                </a:lnTo>
                <a:lnTo>
                  <a:pt x="10" y="613"/>
                </a:lnTo>
                <a:lnTo>
                  <a:pt x="18" y="597"/>
                </a:lnTo>
                <a:lnTo>
                  <a:pt x="29" y="583"/>
                </a:lnTo>
                <a:lnTo>
                  <a:pt x="43" y="570"/>
                </a:lnTo>
                <a:lnTo>
                  <a:pt x="61" y="562"/>
                </a:lnTo>
                <a:lnTo>
                  <a:pt x="78" y="555"/>
                </a:lnTo>
                <a:lnTo>
                  <a:pt x="68" y="535"/>
                </a:lnTo>
                <a:lnTo>
                  <a:pt x="62" y="511"/>
                </a:lnTo>
                <a:lnTo>
                  <a:pt x="61" y="489"/>
                </a:lnTo>
                <a:lnTo>
                  <a:pt x="64" y="465"/>
                </a:lnTo>
                <a:lnTo>
                  <a:pt x="72" y="444"/>
                </a:lnTo>
                <a:lnTo>
                  <a:pt x="84" y="423"/>
                </a:lnTo>
                <a:lnTo>
                  <a:pt x="100" y="406"/>
                </a:lnTo>
                <a:lnTo>
                  <a:pt x="119" y="390"/>
                </a:lnTo>
                <a:lnTo>
                  <a:pt x="137" y="382"/>
                </a:lnTo>
                <a:lnTo>
                  <a:pt x="156" y="376"/>
                </a:lnTo>
                <a:lnTo>
                  <a:pt x="175" y="374"/>
                </a:lnTo>
                <a:lnTo>
                  <a:pt x="196" y="374"/>
                </a:lnTo>
                <a:lnTo>
                  <a:pt x="191" y="345"/>
                </a:lnTo>
                <a:lnTo>
                  <a:pt x="193" y="318"/>
                </a:lnTo>
                <a:lnTo>
                  <a:pt x="201" y="293"/>
                </a:lnTo>
                <a:lnTo>
                  <a:pt x="212" y="269"/>
                </a:lnTo>
                <a:lnTo>
                  <a:pt x="229" y="248"/>
                </a:lnTo>
                <a:lnTo>
                  <a:pt x="248" y="231"/>
                </a:lnTo>
                <a:lnTo>
                  <a:pt x="272" y="216"/>
                </a:lnTo>
                <a:lnTo>
                  <a:pt x="299" y="207"/>
                </a:lnTo>
                <a:lnTo>
                  <a:pt x="325" y="204"/>
                </a:lnTo>
                <a:lnTo>
                  <a:pt x="348" y="204"/>
                </a:lnTo>
                <a:lnTo>
                  <a:pt x="372" y="209"/>
                </a:lnTo>
                <a:lnTo>
                  <a:pt x="395" y="216"/>
                </a:lnTo>
                <a:lnTo>
                  <a:pt x="388" y="199"/>
                </a:lnTo>
                <a:lnTo>
                  <a:pt x="387" y="180"/>
                </a:lnTo>
                <a:lnTo>
                  <a:pt x="388" y="162"/>
                </a:lnTo>
                <a:lnTo>
                  <a:pt x="393" y="145"/>
                </a:lnTo>
                <a:lnTo>
                  <a:pt x="401" y="129"/>
                </a:lnTo>
                <a:lnTo>
                  <a:pt x="414" y="115"/>
                </a:lnTo>
                <a:lnTo>
                  <a:pt x="428" y="102"/>
                </a:lnTo>
                <a:lnTo>
                  <a:pt x="444" y="92"/>
                </a:lnTo>
                <a:lnTo>
                  <a:pt x="461" y="88"/>
                </a:lnTo>
                <a:lnTo>
                  <a:pt x="481" y="84"/>
                </a:lnTo>
                <a:lnTo>
                  <a:pt x="498" y="86"/>
                </a:lnTo>
                <a:lnTo>
                  <a:pt x="516" y="91"/>
                </a:lnTo>
                <a:lnTo>
                  <a:pt x="531" y="97"/>
                </a:lnTo>
                <a:lnTo>
                  <a:pt x="546" y="108"/>
                </a:lnTo>
                <a:lnTo>
                  <a:pt x="558" y="121"/>
                </a:lnTo>
                <a:lnTo>
                  <a:pt x="570" y="137"/>
                </a:lnTo>
                <a:lnTo>
                  <a:pt x="574" y="116"/>
                </a:lnTo>
                <a:lnTo>
                  <a:pt x="582" y="97"/>
                </a:lnTo>
                <a:lnTo>
                  <a:pt x="593" y="81"/>
                </a:lnTo>
                <a:lnTo>
                  <a:pt x="609" y="67"/>
                </a:lnTo>
                <a:lnTo>
                  <a:pt x="625" y="56"/>
                </a:lnTo>
                <a:lnTo>
                  <a:pt x="644" y="49"/>
                </a:lnTo>
                <a:lnTo>
                  <a:pt x="665" y="46"/>
                </a:lnTo>
                <a:lnTo>
                  <a:pt x="687" y="46"/>
                </a:lnTo>
                <a:lnTo>
                  <a:pt x="706" y="51"/>
                </a:lnTo>
                <a:lnTo>
                  <a:pt x="724" y="57"/>
                </a:lnTo>
                <a:lnTo>
                  <a:pt x="741" y="68"/>
                </a:lnTo>
                <a:lnTo>
                  <a:pt x="756" y="83"/>
                </a:lnTo>
                <a:lnTo>
                  <a:pt x="768" y="67"/>
                </a:lnTo>
                <a:lnTo>
                  <a:pt x="784" y="53"/>
                </a:lnTo>
                <a:lnTo>
                  <a:pt x="800" y="41"/>
                </a:lnTo>
                <a:lnTo>
                  <a:pt x="818" y="30"/>
                </a:lnTo>
                <a:lnTo>
                  <a:pt x="835" y="22"/>
                </a:lnTo>
                <a:lnTo>
                  <a:pt x="854" y="16"/>
                </a:lnTo>
                <a:lnTo>
                  <a:pt x="873" y="10"/>
                </a:lnTo>
                <a:lnTo>
                  <a:pt x="894" y="6"/>
                </a:lnTo>
                <a:lnTo>
                  <a:pt x="913" y="6"/>
                </a:lnTo>
                <a:lnTo>
                  <a:pt x="932" y="6"/>
                </a:lnTo>
                <a:lnTo>
                  <a:pt x="953" y="8"/>
                </a:lnTo>
                <a:lnTo>
                  <a:pt x="972" y="13"/>
                </a:lnTo>
                <a:lnTo>
                  <a:pt x="991" y="19"/>
                </a:lnTo>
                <a:lnTo>
                  <a:pt x="1010" y="27"/>
                </a:lnTo>
                <a:lnTo>
                  <a:pt x="1028" y="37"/>
                </a:lnTo>
                <a:lnTo>
                  <a:pt x="1045" y="48"/>
                </a:lnTo>
                <a:lnTo>
                  <a:pt x="1050" y="37"/>
                </a:lnTo>
                <a:lnTo>
                  <a:pt x="1056" y="26"/>
                </a:lnTo>
                <a:lnTo>
                  <a:pt x="1064" y="18"/>
                </a:lnTo>
                <a:lnTo>
                  <a:pt x="1074" y="10"/>
                </a:lnTo>
                <a:lnTo>
                  <a:pt x="1085" y="5"/>
                </a:lnTo>
                <a:lnTo>
                  <a:pt x="1096" y="2"/>
                </a:lnTo>
                <a:lnTo>
                  <a:pt x="1109" y="2"/>
                </a:lnTo>
                <a:lnTo>
                  <a:pt x="1122" y="3"/>
                </a:lnTo>
                <a:lnTo>
                  <a:pt x="1138" y="10"/>
                </a:lnTo>
                <a:lnTo>
                  <a:pt x="1152" y="19"/>
                </a:lnTo>
                <a:lnTo>
                  <a:pt x="1161" y="33"/>
                </a:lnTo>
                <a:lnTo>
                  <a:pt x="1168" y="49"/>
                </a:lnTo>
                <a:lnTo>
                  <a:pt x="1169" y="38"/>
                </a:lnTo>
                <a:lnTo>
                  <a:pt x="1174" y="29"/>
                </a:lnTo>
                <a:lnTo>
                  <a:pt x="1182" y="19"/>
                </a:lnTo>
                <a:lnTo>
                  <a:pt x="1190" y="11"/>
                </a:lnTo>
                <a:lnTo>
                  <a:pt x="1200" y="6"/>
                </a:lnTo>
                <a:lnTo>
                  <a:pt x="1212" y="2"/>
                </a:lnTo>
                <a:lnTo>
                  <a:pt x="1225" y="0"/>
                </a:lnTo>
                <a:lnTo>
                  <a:pt x="1238" y="2"/>
                </a:lnTo>
                <a:lnTo>
                  <a:pt x="1257" y="6"/>
                </a:lnTo>
                <a:lnTo>
                  <a:pt x="1274" y="18"/>
                </a:lnTo>
                <a:lnTo>
                  <a:pt x="1289" y="30"/>
                </a:lnTo>
                <a:lnTo>
                  <a:pt x="1298" y="48"/>
                </a:lnTo>
                <a:lnTo>
                  <a:pt x="1306" y="43"/>
                </a:lnTo>
                <a:lnTo>
                  <a:pt x="1317" y="38"/>
                </a:lnTo>
                <a:lnTo>
                  <a:pt x="1340" y="37"/>
                </a:lnTo>
                <a:lnTo>
                  <a:pt x="1365" y="40"/>
                </a:lnTo>
                <a:lnTo>
                  <a:pt x="1386" y="49"/>
                </a:lnTo>
                <a:lnTo>
                  <a:pt x="1395" y="56"/>
                </a:lnTo>
                <a:lnTo>
                  <a:pt x="1403" y="65"/>
                </a:lnTo>
                <a:lnTo>
                  <a:pt x="1408" y="73"/>
                </a:lnTo>
                <a:lnTo>
                  <a:pt x="1410" y="83"/>
                </a:lnTo>
                <a:lnTo>
                  <a:pt x="1419" y="68"/>
                </a:lnTo>
                <a:lnTo>
                  <a:pt x="1433" y="59"/>
                </a:lnTo>
                <a:lnTo>
                  <a:pt x="1449" y="49"/>
                </a:lnTo>
                <a:lnTo>
                  <a:pt x="1468" y="45"/>
                </a:lnTo>
                <a:lnTo>
                  <a:pt x="1489" y="41"/>
                </a:lnTo>
                <a:lnTo>
                  <a:pt x="1511" y="41"/>
                </a:lnTo>
                <a:lnTo>
                  <a:pt x="1535" y="45"/>
                </a:lnTo>
                <a:lnTo>
                  <a:pt x="1558" y="51"/>
                </a:lnTo>
                <a:lnTo>
                  <a:pt x="1575" y="59"/>
                </a:lnTo>
                <a:lnTo>
                  <a:pt x="1591" y="67"/>
                </a:lnTo>
                <a:lnTo>
                  <a:pt x="1605" y="76"/>
                </a:lnTo>
                <a:lnTo>
                  <a:pt x="1616" y="88"/>
                </a:lnTo>
                <a:lnTo>
                  <a:pt x="1626" y="99"/>
                </a:lnTo>
                <a:lnTo>
                  <a:pt x="1632" y="111"/>
                </a:lnTo>
                <a:lnTo>
                  <a:pt x="1636" y="124"/>
                </a:lnTo>
                <a:lnTo>
                  <a:pt x="1636" y="137"/>
                </a:lnTo>
                <a:lnTo>
                  <a:pt x="1648" y="127"/>
                </a:lnTo>
                <a:lnTo>
                  <a:pt x="1659" y="121"/>
                </a:lnTo>
                <a:lnTo>
                  <a:pt x="1672" y="116"/>
                </a:lnTo>
                <a:lnTo>
                  <a:pt x="1685" y="115"/>
                </a:lnTo>
                <a:lnTo>
                  <a:pt x="1696" y="113"/>
                </a:lnTo>
                <a:lnTo>
                  <a:pt x="1707" y="115"/>
                </a:lnTo>
                <a:lnTo>
                  <a:pt x="1717" y="118"/>
                </a:lnTo>
                <a:lnTo>
                  <a:pt x="1725" y="124"/>
                </a:lnTo>
                <a:lnTo>
                  <a:pt x="1729" y="131"/>
                </a:lnTo>
                <a:lnTo>
                  <a:pt x="1733" y="137"/>
                </a:lnTo>
                <a:lnTo>
                  <a:pt x="1734" y="145"/>
                </a:lnTo>
                <a:lnTo>
                  <a:pt x="1734" y="153"/>
                </a:lnTo>
                <a:lnTo>
                  <a:pt x="1733" y="162"/>
                </a:lnTo>
                <a:lnTo>
                  <a:pt x="1729" y="170"/>
                </a:lnTo>
                <a:lnTo>
                  <a:pt x="1723" y="180"/>
                </a:lnTo>
                <a:lnTo>
                  <a:pt x="1717" y="189"/>
                </a:lnTo>
                <a:lnTo>
                  <a:pt x="1737" y="175"/>
                </a:lnTo>
                <a:lnTo>
                  <a:pt x="1758" y="166"/>
                </a:lnTo>
                <a:lnTo>
                  <a:pt x="1782" y="161"/>
                </a:lnTo>
                <a:lnTo>
                  <a:pt x="1804" y="161"/>
                </a:lnTo>
                <a:lnTo>
                  <a:pt x="1826" y="164"/>
                </a:lnTo>
                <a:lnTo>
                  <a:pt x="1849" y="172"/>
                </a:lnTo>
                <a:lnTo>
                  <a:pt x="1869" y="185"/>
                </a:lnTo>
                <a:lnTo>
                  <a:pt x="1887" y="201"/>
                </a:lnTo>
                <a:lnTo>
                  <a:pt x="1896" y="213"/>
                </a:lnTo>
                <a:lnTo>
                  <a:pt x="1904" y="226"/>
                </a:lnTo>
                <a:lnTo>
                  <a:pt x="1911" y="240"/>
                </a:lnTo>
                <a:lnTo>
                  <a:pt x="1914" y="255"/>
                </a:lnTo>
                <a:lnTo>
                  <a:pt x="1916" y="271"/>
                </a:lnTo>
                <a:lnTo>
                  <a:pt x="1916" y="287"/>
                </a:lnTo>
                <a:lnTo>
                  <a:pt x="1914" y="301"/>
                </a:lnTo>
                <a:lnTo>
                  <a:pt x="1909" y="317"/>
                </a:lnTo>
                <a:lnTo>
                  <a:pt x="1931" y="326"/>
                </a:lnTo>
                <a:lnTo>
                  <a:pt x="1949" y="337"/>
                </a:lnTo>
                <a:lnTo>
                  <a:pt x="1965" y="350"/>
                </a:lnTo>
                <a:lnTo>
                  <a:pt x="1978" y="364"/>
                </a:lnTo>
                <a:lnTo>
                  <a:pt x="1986" y="379"/>
                </a:lnTo>
                <a:lnTo>
                  <a:pt x="1990" y="395"/>
                </a:lnTo>
                <a:lnTo>
                  <a:pt x="1990" y="411"/>
                </a:lnTo>
                <a:lnTo>
                  <a:pt x="1987" y="425"/>
                </a:lnTo>
                <a:lnTo>
                  <a:pt x="2021" y="428"/>
                </a:lnTo>
                <a:lnTo>
                  <a:pt x="2052" y="435"/>
                </a:lnTo>
                <a:lnTo>
                  <a:pt x="2079" y="446"/>
                </a:lnTo>
                <a:lnTo>
                  <a:pt x="2103" y="460"/>
                </a:lnTo>
                <a:lnTo>
                  <a:pt x="2122" y="476"/>
                </a:lnTo>
                <a:lnTo>
                  <a:pt x="2137" y="495"/>
                </a:lnTo>
                <a:lnTo>
                  <a:pt x="2141" y="505"/>
                </a:lnTo>
                <a:lnTo>
                  <a:pt x="2145" y="516"/>
                </a:lnTo>
                <a:lnTo>
                  <a:pt x="2146" y="527"/>
                </a:lnTo>
                <a:lnTo>
                  <a:pt x="2146" y="538"/>
                </a:lnTo>
                <a:lnTo>
                  <a:pt x="2141" y="557"/>
                </a:lnTo>
                <a:lnTo>
                  <a:pt x="2133" y="575"/>
                </a:lnTo>
                <a:lnTo>
                  <a:pt x="2119" y="592"/>
                </a:lnTo>
                <a:lnTo>
                  <a:pt x="2102" y="606"/>
                </a:lnTo>
                <a:lnTo>
                  <a:pt x="2119" y="613"/>
                </a:lnTo>
                <a:lnTo>
                  <a:pt x="2133" y="621"/>
                </a:lnTo>
                <a:lnTo>
                  <a:pt x="2146" y="632"/>
                </a:lnTo>
                <a:lnTo>
                  <a:pt x="2154" y="641"/>
                </a:lnTo>
                <a:lnTo>
                  <a:pt x="2159" y="654"/>
                </a:lnTo>
                <a:lnTo>
                  <a:pt x="2161" y="665"/>
                </a:lnTo>
                <a:lnTo>
                  <a:pt x="2159" y="678"/>
                </a:lnTo>
                <a:lnTo>
                  <a:pt x="2153" y="691"/>
                </a:lnTo>
                <a:lnTo>
                  <a:pt x="2146" y="699"/>
                </a:lnTo>
                <a:lnTo>
                  <a:pt x="2138" y="707"/>
                </a:lnTo>
                <a:lnTo>
                  <a:pt x="2127" y="713"/>
                </a:lnTo>
                <a:lnTo>
                  <a:pt x="2116" y="719"/>
                </a:lnTo>
                <a:lnTo>
                  <a:pt x="2126" y="716"/>
                </a:lnTo>
                <a:lnTo>
                  <a:pt x="2135" y="715"/>
                </a:lnTo>
                <a:lnTo>
                  <a:pt x="2145" y="716"/>
                </a:lnTo>
                <a:lnTo>
                  <a:pt x="2154" y="718"/>
                </a:lnTo>
                <a:lnTo>
                  <a:pt x="2162" y="723"/>
                </a:lnTo>
                <a:lnTo>
                  <a:pt x="2170" y="727"/>
                </a:lnTo>
                <a:lnTo>
                  <a:pt x="2176" y="735"/>
                </a:lnTo>
                <a:lnTo>
                  <a:pt x="2181" y="743"/>
                </a:lnTo>
                <a:lnTo>
                  <a:pt x="2184" y="753"/>
                </a:lnTo>
                <a:lnTo>
                  <a:pt x="2184" y="762"/>
                </a:lnTo>
                <a:lnTo>
                  <a:pt x="2184" y="770"/>
                </a:lnTo>
                <a:lnTo>
                  <a:pt x="2181" y="780"/>
                </a:lnTo>
                <a:lnTo>
                  <a:pt x="2178" y="788"/>
                </a:lnTo>
                <a:lnTo>
                  <a:pt x="2172" y="796"/>
                </a:lnTo>
                <a:lnTo>
                  <a:pt x="2165" y="802"/>
                </a:lnTo>
                <a:lnTo>
                  <a:pt x="2156" y="807"/>
                </a:lnTo>
                <a:lnTo>
                  <a:pt x="2145" y="810"/>
                </a:lnTo>
                <a:lnTo>
                  <a:pt x="2132" y="810"/>
                </a:lnTo>
                <a:lnTo>
                  <a:pt x="2119" y="807"/>
                </a:lnTo>
                <a:lnTo>
                  <a:pt x="2108" y="802"/>
                </a:lnTo>
                <a:lnTo>
                  <a:pt x="2121" y="820"/>
                </a:lnTo>
                <a:lnTo>
                  <a:pt x="2129" y="837"/>
                </a:lnTo>
                <a:lnTo>
                  <a:pt x="2133" y="856"/>
                </a:lnTo>
                <a:lnTo>
                  <a:pt x="2135" y="877"/>
                </a:lnTo>
                <a:lnTo>
                  <a:pt x="2132" y="896"/>
                </a:lnTo>
                <a:lnTo>
                  <a:pt x="2124" y="915"/>
                </a:lnTo>
                <a:lnTo>
                  <a:pt x="2114" y="933"/>
                </a:lnTo>
                <a:lnTo>
                  <a:pt x="2098" y="947"/>
                </a:lnTo>
                <a:lnTo>
                  <a:pt x="2086" y="957"/>
                </a:lnTo>
                <a:lnTo>
                  <a:pt x="2071" y="964"/>
                </a:lnTo>
                <a:lnTo>
                  <a:pt x="2056" y="971"/>
                </a:lnTo>
                <a:lnTo>
                  <a:pt x="2040" y="972"/>
                </a:lnTo>
                <a:lnTo>
                  <a:pt x="2052" y="977"/>
                </a:lnTo>
                <a:lnTo>
                  <a:pt x="2063" y="984"/>
                </a:lnTo>
                <a:lnTo>
                  <a:pt x="2071" y="992"/>
                </a:lnTo>
                <a:lnTo>
                  <a:pt x="2079" y="999"/>
                </a:lnTo>
                <a:lnTo>
                  <a:pt x="2084" y="1009"/>
                </a:lnTo>
                <a:lnTo>
                  <a:pt x="2086" y="1020"/>
                </a:lnTo>
                <a:lnTo>
                  <a:pt x="2086" y="1031"/>
                </a:lnTo>
                <a:lnTo>
                  <a:pt x="2083" y="1041"/>
                </a:lnTo>
                <a:lnTo>
                  <a:pt x="2076" y="1050"/>
                </a:lnTo>
                <a:lnTo>
                  <a:pt x="2068" y="1060"/>
                </a:lnTo>
                <a:lnTo>
                  <a:pt x="2057" y="1066"/>
                </a:lnTo>
                <a:lnTo>
                  <a:pt x="2046" y="1073"/>
                </a:lnTo>
                <a:lnTo>
                  <a:pt x="2033" y="1076"/>
                </a:lnTo>
                <a:lnTo>
                  <a:pt x="2021" y="1077"/>
                </a:lnTo>
                <a:lnTo>
                  <a:pt x="2008" y="1077"/>
                </a:lnTo>
                <a:lnTo>
                  <a:pt x="1993" y="1076"/>
                </a:lnTo>
                <a:lnTo>
                  <a:pt x="1981" y="1071"/>
                </a:lnTo>
                <a:lnTo>
                  <a:pt x="1970" y="1065"/>
                </a:lnTo>
                <a:lnTo>
                  <a:pt x="1973" y="1092"/>
                </a:lnTo>
                <a:lnTo>
                  <a:pt x="1971" y="1119"/>
                </a:lnTo>
                <a:lnTo>
                  <a:pt x="1963" y="1144"/>
                </a:lnTo>
                <a:lnTo>
                  <a:pt x="1952" y="1168"/>
                </a:lnTo>
                <a:lnTo>
                  <a:pt x="1936" y="1190"/>
                </a:lnTo>
                <a:lnTo>
                  <a:pt x="1916" y="1208"/>
                </a:lnTo>
                <a:lnTo>
                  <a:pt x="1892" y="1222"/>
                </a:lnTo>
                <a:lnTo>
                  <a:pt x="1865" y="1230"/>
                </a:lnTo>
                <a:lnTo>
                  <a:pt x="1841" y="1235"/>
                </a:lnTo>
                <a:lnTo>
                  <a:pt x="1815" y="1233"/>
                </a:lnTo>
                <a:lnTo>
                  <a:pt x="1791" y="1229"/>
                </a:lnTo>
                <a:lnTo>
                  <a:pt x="1769" y="1221"/>
                </a:lnTo>
                <a:lnTo>
                  <a:pt x="1776" y="1235"/>
                </a:lnTo>
                <a:lnTo>
                  <a:pt x="1777" y="1248"/>
                </a:lnTo>
                <a:lnTo>
                  <a:pt x="1774" y="1262"/>
                </a:lnTo>
                <a:lnTo>
                  <a:pt x="1768" y="1275"/>
                </a:lnTo>
                <a:lnTo>
                  <a:pt x="1758" y="1288"/>
                </a:lnTo>
                <a:lnTo>
                  <a:pt x="1744" y="1297"/>
                </a:lnTo>
                <a:lnTo>
                  <a:pt x="1726" y="1307"/>
                </a:lnTo>
                <a:lnTo>
                  <a:pt x="1707" y="1313"/>
                </a:lnTo>
                <a:lnTo>
                  <a:pt x="1678" y="1318"/>
                </a:lnTo>
                <a:lnTo>
                  <a:pt x="1648" y="1318"/>
                </a:lnTo>
                <a:lnTo>
                  <a:pt x="1621" y="1311"/>
                </a:lnTo>
                <a:lnTo>
                  <a:pt x="1596" y="1302"/>
                </a:lnTo>
                <a:lnTo>
                  <a:pt x="1597" y="1319"/>
                </a:lnTo>
                <a:lnTo>
                  <a:pt x="1594" y="1335"/>
                </a:lnTo>
                <a:lnTo>
                  <a:pt x="1589" y="1351"/>
                </a:lnTo>
                <a:lnTo>
                  <a:pt x="1581" y="1366"/>
                </a:lnTo>
                <a:lnTo>
                  <a:pt x="1570" y="1378"/>
                </a:lnTo>
                <a:lnTo>
                  <a:pt x="1558" y="1389"/>
                </a:lnTo>
                <a:lnTo>
                  <a:pt x="1542" y="1397"/>
                </a:lnTo>
                <a:lnTo>
                  <a:pt x="1526" y="1402"/>
                </a:lnTo>
                <a:lnTo>
                  <a:pt x="1510" y="1404"/>
                </a:lnTo>
                <a:lnTo>
                  <a:pt x="1494" y="1402"/>
                </a:lnTo>
                <a:lnTo>
                  <a:pt x="1480" y="1399"/>
                </a:lnTo>
                <a:lnTo>
                  <a:pt x="1465" y="1393"/>
                </a:lnTo>
                <a:lnTo>
                  <a:pt x="1454" y="1385"/>
                </a:lnTo>
                <a:lnTo>
                  <a:pt x="1443" y="1373"/>
                </a:lnTo>
                <a:lnTo>
                  <a:pt x="1433" y="1362"/>
                </a:lnTo>
                <a:lnTo>
                  <a:pt x="1427" y="1348"/>
                </a:lnTo>
                <a:lnTo>
                  <a:pt x="1430" y="1362"/>
                </a:lnTo>
                <a:lnTo>
                  <a:pt x="1430" y="1375"/>
                </a:lnTo>
                <a:lnTo>
                  <a:pt x="1426" y="1388"/>
                </a:lnTo>
                <a:lnTo>
                  <a:pt x="1419" y="1401"/>
                </a:lnTo>
                <a:lnTo>
                  <a:pt x="1410" y="1410"/>
                </a:lnTo>
                <a:lnTo>
                  <a:pt x="1397" y="1420"/>
                </a:lnTo>
                <a:lnTo>
                  <a:pt x="1381" y="1426"/>
                </a:lnTo>
                <a:lnTo>
                  <a:pt x="1363" y="1431"/>
                </a:lnTo>
                <a:lnTo>
                  <a:pt x="1346" y="1432"/>
                </a:lnTo>
                <a:lnTo>
                  <a:pt x="1328" y="1431"/>
                </a:lnTo>
                <a:lnTo>
                  <a:pt x="1313" y="1428"/>
                </a:lnTo>
                <a:lnTo>
                  <a:pt x="1297" y="1421"/>
                </a:lnTo>
                <a:lnTo>
                  <a:pt x="1282" y="1415"/>
                </a:lnTo>
                <a:lnTo>
                  <a:pt x="1270" y="1405"/>
                </a:lnTo>
                <a:lnTo>
                  <a:pt x="1260" y="1394"/>
                </a:lnTo>
                <a:lnTo>
                  <a:pt x="1252" y="1381"/>
                </a:lnTo>
                <a:lnTo>
                  <a:pt x="1249" y="1393"/>
                </a:lnTo>
                <a:lnTo>
                  <a:pt x="1243" y="1402"/>
                </a:lnTo>
                <a:lnTo>
                  <a:pt x="1233" y="1412"/>
                </a:lnTo>
                <a:lnTo>
                  <a:pt x="1222" y="1418"/>
                </a:lnTo>
                <a:lnTo>
                  <a:pt x="1208" y="1424"/>
                </a:lnTo>
                <a:lnTo>
                  <a:pt x="1192" y="1429"/>
                </a:lnTo>
                <a:lnTo>
                  <a:pt x="1176" y="1431"/>
                </a:lnTo>
                <a:lnTo>
                  <a:pt x="1158" y="1432"/>
                </a:lnTo>
                <a:lnTo>
                  <a:pt x="1133" y="1428"/>
                </a:lnTo>
                <a:lnTo>
                  <a:pt x="1111" y="1418"/>
                </a:lnTo>
                <a:lnTo>
                  <a:pt x="1101" y="1413"/>
                </a:lnTo>
                <a:lnTo>
                  <a:pt x="1093" y="1405"/>
                </a:lnTo>
                <a:lnTo>
                  <a:pt x="1087" y="1397"/>
                </a:lnTo>
                <a:lnTo>
                  <a:pt x="1082" y="1389"/>
                </a:lnTo>
                <a:lnTo>
                  <a:pt x="1071" y="1402"/>
                </a:lnTo>
                <a:lnTo>
                  <a:pt x="1058" y="1413"/>
                </a:lnTo>
                <a:lnTo>
                  <a:pt x="1041" y="1423"/>
                </a:lnTo>
                <a:lnTo>
                  <a:pt x="1021" y="1429"/>
                </a:lnTo>
                <a:lnTo>
                  <a:pt x="1002" y="1432"/>
                </a:lnTo>
                <a:lnTo>
                  <a:pt x="980" y="1434"/>
                </a:lnTo>
                <a:lnTo>
                  <a:pt x="959" y="1432"/>
                </a:lnTo>
                <a:lnTo>
                  <a:pt x="937" y="1429"/>
                </a:lnTo>
                <a:lnTo>
                  <a:pt x="913" y="1420"/>
                </a:lnTo>
                <a:lnTo>
                  <a:pt x="894" y="1407"/>
                </a:lnTo>
                <a:lnTo>
                  <a:pt x="880" y="1393"/>
                </a:lnTo>
                <a:lnTo>
                  <a:pt x="875" y="1385"/>
                </a:lnTo>
                <a:lnTo>
                  <a:pt x="872" y="1375"/>
                </a:lnTo>
                <a:lnTo>
                  <a:pt x="858" y="1383"/>
                </a:lnTo>
                <a:lnTo>
                  <a:pt x="842" y="1389"/>
                </a:lnTo>
                <a:lnTo>
                  <a:pt x="823" y="1393"/>
                </a:lnTo>
                <a:lnTo>
                  <a:pt x="805" y="1393"/>
                </a:lnTo>
                <a:lnTo>
                  <a:pt x="786" y="1391"/>
                </a:lnTo>
                <a:lnTo>
                  <a:pt x="767" y="1386"/>
                </a:lnTo>
                <a:lnTo>
                  <a:pt x="748" y="1380"/>
                </a:lnTo>
                <a:lnTo>
                  <a:pt x="732" y="1370"/>
                </a:lnTo>
                <a:lnTo>
                  <a:pt x="713" y="1356"/>
                </a:lnTo>
                <a:lnTo>
                  <a:pt x="702" y="1340"/>
                </a:lnTo>
                <a:lnTo>
                  <a:pt x="697" y="1332"/>
                </a:lnTo>
                <a:lnTo>
                  <a:pt x="694" y="1323"/>
                </a:lnTo>
                <a:lnTo>
                  <a:pt x="694" y="1315"/>
                </a:lnTo>
                <a:lnTo>
                  <a:pt x="694" y="1307"/>
                </a:lnTo>
                <a:lnTo>
                  <a:pt x="691" y="1316"/>
                </a:lnTo>
                <a:lnTo>
                  <a:pt x="684" y="1324"/>
                </a:lnTo>
                <a:lnTo>
                  <a:pt x="676" y="1331"/>
                </a:lnTo>
                <a:lnTo>
                  <a:pt x="665" y="1337"/>
                </a:lnTo>
                <a:lnTo>
                  <a:pt x="651" y="1340"/>
                </a:lnTo>
                <a:lnTo>
                  <a:pt x="635" y="1342"/>
                </a:lnTo>
                <a:lnTo>
                  <a:pt x="619" y="1343"/>
                </a:lnTo>
                <a:lnTo>
                  <a:pt x="601" y="1342"/>
                </a:lnTo>
                <a:lnTo>
                  <a:pt x="584" y="1337"/>
                </a:lnTo>
                <a:lnTo>
                  <a:pt x="568" y="1332"/>
                </a:lnTo>
                <a:lnTo>
                  <a:pt x="554" y="1326"/>
                </a:lnTo>
                <a:lnTo>
                  <a:pt x="543" y="1318"/>
                </a:lnTo>
                <a:lnTo>
                  <a:pt x="533" y="1308"/>
                </a:lnTo>
                <a:lnTo>
                  <a:pt x="525" y="1299"/>
                </a:lnTo>
                <a:lnTo>
                  <a:pt x="522" y="1289"/>
                </a:lnTo>
                <a:lnTo>
                  <a:pt x="522" y="1280"/>
                </a:lnTo>
                <a:lnTo>
                  <a:pt x="523" y="1272"/>
                </a:lnTo>
                <a:lnTo>
                  <a:pt x="527" y="1265"/>
                </a:lnTo>
                <a:lnTo>
                  <a:pt x="531" y="1260"/>
                </a:lnTo>
                <a:lnTo>
                  <a:pt x="538" y="1256"/>
                </a:lnTo>
                <a:lnTo>
                  <a:pt x="519" y="1262"/>
                </a:lnTo>
                <a:lnTo>
                  <a:pt x="498" y="1265"/>
                </a:lnTo>
                <a:lnTo>
                  <a:pt x="479" y="1265"/>
                </a:lnTo>
                <a:lnTo>
                  <a:pt x="460" y="1260"/>
                </a:lnTo>
                <a:lnTo>
                  <a:pt x="441" y="1253"/>
                </a:lnTo>
                <a:lnTo>
                  <a:pt x="425" y="1241"/>
                </a:lnTo>
                <a:lnTo>
                  <a:pt x="411" y="1227"/>
                </a:lnTo>
                <a:lnTo>
                  <a:pt x="399" y="1210"/>
                </a:lnTo>
                <a:lnTo>
                  <a:pt x="393" y="1192"/>
                </a:lnTo>
                <a:lnTo>
                  <a:pt x="390" y="1175"/>
                </a:lnTo>
                <a:lnTo>
                  <a:pt x="390" y="1155"/>
                </a:lnTo>
                <a:lnTo>
                  <a:pt x="393" y="1138"/>
                </a:lnTo>
                <a:lnTo>
                  <a:pt x="372" y="1151"/>
                </a:lnTo>
                <a:lnTo>
                  <a:pt x="352" y="1160"/>
                </a:lnTo>
                <a:lnTo>
                  <a:pt x="329" y="1165"/>
                </a:lnTo>
                <a:lnTo>
                  <a:pt x="307" y="1167"/>
                </a:lnTo>
                <a:lnTo>
                  <a:pt x="283" y="1165"/>
                </a:lnTo>
                <a:lnTo>
                  <a:pt x="261" y="1160"/>
                </a:lnTo>
                <a:lnTo>
                  <a:pt x="240" y="1151"/>
                </a:lnTo>
                <a:lnTo>
                  <a:pt x="220" y="1138"/>
                </a:lnTo>
                <a:lnTo>
                  <a:pt x="194" y="1122"/>
                </a:lnTo>
                <a:lnTo>
                  <a:pt x="172" y="1103"/>
                </a:lnTo>
                <a:lnTo>
                  <a:pt x="153" y="1082"/>
                </a:lnTo>
                <a:lnTo>
                  <a:pt x="138" y="1062"/>
                </a:lnTo>
                <a:lnTo>
                  <a:pt x="127" y="1041"/>
                </a:lnTo>
                <a:lnTo>
                  <a:pt x="123" y="1019"/>
                </a:lnTo>
                <a:lnTo>
                  <a:pt x="121" y="995"/>
                </a:lnTo>
                <a:lnTo>
                  <a:pt x="124" y="972"/>
                </a:lnTo>
                <a:lnTo>
                  <a:pt x="105" y="976"/>
                </a:lnTo>
                <a:lnTo>
                  <a:pt x="86" y="976"/>
                </a:lnTo>
                <a:lnTo>
                  <a:pt x="68" y="972"/>
                </a:lnTo>
                <a:lnTo>
                  <a:pt x="51" y="964"/>
                </a:lnTo>
                <a:lnTo>
                  <a:pt x="35" y="953"/>
                </a:lnTo>
                <a:lnTo>
                  <a:pt x="22" y="941"/>
                </a:lnTo>
                <a:lnTo>
                  <a:pt x="11" y="925"/>
                </a:lnTo>
                <a:lnTo>
                  <a:pt x="5" y="907"/>
                </a:lnTo>
                <a:lnTo>
                  <a:pt x="2" y="893"/>
                </a:lnTo>
                <a:lnTo>
                  <a:pt x="0" y="880"/>
                </a:lnTo>
                <a:lnTo>
                  <a:pt x="2" y="866"/>
                </a:lnTo>
                <a:lnTo>
                  <a:pt x="5" y="853"/>
                </a:lnTo>
                <a:lnTo>
                  <a:pt x="10" y="840"/>
                </a:lnTo>
                <a:lnTo>
                  <a:pt x="16" y="828"/>
                </a:lnTo>
                <a:lnTo>
                  <a:pt x="26" y="818"/>
                </a:lnTo>
                <a:lnTo>
                  <a:pt x="35" y="807"/>
                </a:lnTo>
                <a:lnTo>
                  <a:pt x="24" y="796"/>
                </a:lnTo>
                <a:lnTo>
                  <a:pt x="18" y="783"/>
                </a:lnTo>
                <a:lnTo>
                  <a:pt x="13" y="772"/>
                </a:lnTo>
                <a:lnTo>
                  <a:pt x="13" y="759"/>
                </a:lnTo>
                <a:lnTo>
                  <a:pt x="16" y="748"/>
                </a:lnTo>
                <a:lnTo>
                  <a:pt x="22" y="737"/>
                </a:lnTo>
                <a:lnTo>
                  <a:pt x="32" y="727"/>
                </a:lnTo>
                <a:lnTo>
                  <a:pt x="46" y="719"/>
                </a:lnTo>
                <a:lnTo>
                  <a:pt x="48" y="719"/>
                </a:lnTo>
              </a:path>
            </a:pathLst>
          </a:custGeom>
          <a:solidFill>
            <a:srgbClr val="99FF99"/>
          </a:solidFill>
          <a:ln w="15875">
            <a:solidFill>
              <a:schemeClr val="tx1"/>
            </a:solidFill>
            <a:round/>
            <a:headEnd/>
            <a:tailEnd/>
          </a:ln>
        </p:spPr>
        <p:txBody>
          <a:bodyPr lIns="91332" tIns="45661" rIns="91332" bIns="45661"/>
          <a:lstStyle/>
          <a:p>
            <a:endParaRPr lang="zh-TW" altLang="en-US"/>
          </a:p>
        </p:txBody>
      </p:sp>
      <p:sp>
        <p:nvSpPr>
          <p:cNvPr id="74822" name="TextBox 2056"/>
          <p:cNvSpPr txBox="1">
            <a:spLocks noChangeArrowheads="1"/>
          </p:cNvSpPr>
          <p:nvPr/>
        </p:nvSpPr>
        <p:spPr bwMode="auto">
          <a:xfrm>
            <a:off x="5133975" y="5651500"/>
            <a:ext cx="4068763" cy="1077913"/>
          </a:xfrm>
          <a:prstGeom prst="rect">
            <a:avLst/>
          </a:prstGeom>
          <a:noFill/>
          <a:ln w="9525">
            <a:noFill/>
            <a:miter lim="800000"/>
            <a:headEnd/>
            <a:tailEnd/>
          </a:ln>
        </p:spPr>
        <p:txBody>
          <a:bodyPr lIns="91332" tIns="45661" rIns="91332" bIns="45661">
            <a:spAutoFit/>
          </a:bodyPr>
          <a:lstStyle/>
          <a:p>
            <a:pPr eaLnBrk="0" hangingPunct="0">
              <a:lnSpc>
                <a:spcPct val="90000"/>
              </a:lnSpc>
              <a:spcAft>
                <a:spcPts val="300"/>
              </a:spcAft>
            </a:pPr>
            <a:r>
              <a:rPr kumimoji="0" lang="en-US" altLang="zh-TW" sz="1200" b="1">
                <a:solidFill>
                  <a:srgbClr val="000000"/>
                </a:solidFill>
                <a:ea typeface="MS PGothic" pitchFamily="34" charset="-128"/>
                <a:cs typeface="Arial" pitchFamily="34" charset="0"/>
              </a:rPr>
              <a:t>LHCONE VPN domain</a:t>
            </a:r>
          </a:p>
          <a:p>
            <a:pPr eaLnBrk="0" hangingPunct="0">
              <a:lnSpc>
                <a:spcPct val="90000"/>
              </a:lnSpc>
              <a:spcAft>
                <a:spcPts val="300"/>
              </a:spcAft>
            </a:pPr>
            <a:r>
              <a:rPr kumimoji="0" lang="en-US" altLang="zh-TW" sz="1200" b="1">
                <a:solidFill>
                  <a:srgbClr val="000000"/>
                </a:solidFill>
                <a:ea typeface="MS PGothic" pitchFamily="34" charset="-128"/>
                <a:cs typeface="Arial" pitchFamily="34" charset="0"/>
              </a:rPr>
              <a:t>End sites – LHC Tier 2 or 3 unless indicated as Tier 1</a:t>
            </a:r>
          </a:p>
          <a:p>
            <a:pPr eaLnBrk="0" hangingPunct="0">
              <a:lnSpc>
                <a:spcPct val="90000"/>
              </a:lnSpc>
              <a:spcAft>
                <a:spcPts val="300"/>
              </a:spcAft>
            </a:pPr>
            <a:r>
              <a:rPr kumimoji="0" lang="en-US" altLang="zh-TW" sz="1200" b="1">
                <a:solidFill>
                  <a:srgbClr val="000000"/>
                </a:solidFill>
                <a:ea typeface="MS PGothic" pitchFamily="34" charset="-128"/>
                <a:cs typeface="Arial" pitchFamily="34" charset="0"/>
              </a:rPr>
              <a:t>Regional R&amp;E communication nexus</a:t>
            </a:r>
          </a:p>
          <a:p>
            <a:pPr eaLnBrk="0" hangingPunct="0">
              <a:lnSpc>
                <a:spcPct val="90000"/>
              </a:lnSpc>
              <a:spcAft>
                <a:spcPts val="300"/>
              </a:spcAft>
            </a:pPr>
            <a:r>
              <a:rPr kumimoji="0" lang="en-US" altLang="zh-TW" sz="1200" b="1">
                <a:solidFill>
                  <a:srgbClr val="000000"/>
                </a:solidFill>
                <a:ea typeface="MS PGothic" pitchFamily="34" charset="-128"/>
                <a:cs typeface="Arial" pitchFamily="34" charset="0"/>
              </a:rPr>
              <a:t>Data communication links, 10, 20, and 30 Gb/s</a:t>
            </a:r>
          </a:p>
          <a:p>
            <a:pPr eaLnBrk="0" hangingPunct="0">
              <a:lnSpc>
                <a:spcPct val="90000"/>
              </a:lnSpc>
              <a:spcAft>
                <a:spcPts val="300"/>
              </a:spcAft>
            </a:pPr>
            <a:r>
              <a:rPr kumimoji="0" lang="en-US" altLang="zh-TW" sz="1200" b="1">
                <a:solidFill>
                  <a:srgbClr val="000000"/>
                </a:solidFill>
                <a:ea typeface="MS PGothic" pitchFamily="34" charset="-128"/>
                <a:cs typeface="Arial" pitchFamily="34" charset="0"/>
              </a:rPr>
              <a:t>See </a:t>
            </a:r>
            <a:r>
              <a:rPr kumimoji="0" lang="en-US" altLang="zh-TW" sz="1200" b="1">
                <a:solidFill>
                  <a:srgbClr val="FF6600"/>
                </a:solidFill>
                <a:ea typeface="MS PGothic" pitchFamily="34" charset="-128"/>
                <a:cs typeface="Arial" pitchFamily="34" charset="0"/>
                <a:hlinkClick r:id="rId3"/>
              </a:rPr>
              <a:t>http://lhcone.net</a:t>
            </a:r>
            <a:r>
              <a:rPr kumimoji="0" lang="en-US" altLang="zh-TW" sz="1200" b="1">
                <a:solidFill>
                  <a:srgbClr val="FF6600"/>
                </a:solidFill>
                <a:ea typeface="MS PGothic" pitchFamily="34" charset="-128"/>
                <a:cs typeface="Arial" pitchFamily="34" charset="0"/>
              </a:rPr>
              <a:t> </a:t>
            </a:r>
            <a:r>
              <a:rPr kumimoji="0" lang="en-US" altLang="zh-TW" sz="1200" b="1">
                <a:solidFill>
                  <a:srgbClr val="000000"/>
                </a:solidFill>
                <a:ea typeface="MS PGothic" pitchFamily="34" charset="-128"/>
                <a:cs typeface="Arial" pitchFamily="34" charset="0"/>
              </a:rPr>
              <a:t>for details.</a:t>
            </a:r>
          </a:p>
        </p:txBody>
      </p:sp>
      <p:sp>
        <p:nvSpPr>
          <p:cNvPr id="74" name="TextBox 73"/>
          <p:cNvSpPr txBox="1"/>
          <p:nvPr/>
        </p:nvSpPr>
        <p:spPr>
          <a:xfrm>
            <a:off x="4641850" y="5908675"/>
            <a:ext cx="358775" cy="157163"/>
          </a:xfrm>
          <a:prstGeom prst="rect">
            <a:avLst/>
          </a:prstGeom>
          <a:solidFill>
            <a:schemeClr val="bg2">
              <a:lumMod val="40000"/>
              <a:lumOff val="60000"/>
            </a:schemeClr>
          </a:solidFill>
        </p:spPr>
        <p:txBody>
          <a:bodyPr lIns="9144" tIns="9144" rIns="9144" bIns="9144">
            <a:spAutoFit/>
          </a:bodyPr>
          <a:lstStyle/>
          <a:p>
            <a:pPr algn="ctr" eaLnBrk="0" hangingPunct="0">
              <a:defRPr/>
            </a:pPr>
            <a:r>
              <a:rPr kumimoji="0" lang="en-US" sz="900" b="1" dirty="0">
                <a:solidFill>
                  <a:srgbClr val="000000"/>
                </a:solidFill>
                <a:latin typeface="Arial" charset="0"/>
                <a:ea typeface="MS PGothic" pitchFamily="34" charset="-128"/>
                <a:cs typeface="Arial" charset="0"/>
              </a:rPr>
              <a:t>NTU</a:t>
            </a:r>
          </a:p>
        </p:txBody>
      </p:sp>
      <p:sp>
        <p:nvSpPr>
          <p:cNvPr id="74824" name="Hexagon 74"/>
          <p:cNvSpPr>
            <a:spLocks noChangeArrowheads="1"/>
          </p:cNvSpPr>
          <p:nvPr/>
        </p:nvSpPr>
        <p:spPr bwMode="auto">
          <a:xfrm>
            <a:off x="4502150" y="6111875"/>
            <a:ext cx="584200" cy="258763"/>
          </a:xfrm>
          <a:prstGeom prst="hexagon">
            <a:avLst>
              <a:gd name="adj" fmla="val 24876"/>
              <a:gd name="vf" fmla="val 115470"/>
            </a:avLst>
          </a:prstGeom>
          <a:solidFill>
            <a:srgbClr val="FFCC66"/>
          </a:solidFill>
          <a:ln w="12700">
            <a:solidFill>
              <a:schemeClr val="tx1"/>
            </a:solidFill>
            <a:round/>
            <a:headEnd/>
            <a:tailEnd/>
          </a:ln>
        </p:spPr>
        <p:txBody>
          <a:bodyPr wrap="none" lIns="0" tIns="0" rIns="0" bIns="0" anchor="ctr"/>
          <a:lstStyle/>
          <a:p>
            <a:pPr algn="ctr" eaLnBrk="0" hangingPunct="0"/>
            <a:r>
              <a:rPr kumimoji="0" lang="en-US" altLang="zh-TW" sz="900" b="1">
                <a:solidFill>
                  <a:srgbClr val="000000"/>
                </a:solidFill>
                <a:ea typeface="MS PGothic" pitchFamily="34" charset="-128"/>
                <a:cs typeface="Arial" pitchFamily="34" charset="0"/>
              </a:rPr>
              <a:t>Chicago</a:t>
            </a:r>
          </a:p>
        </p:txBody>
      </p:sp>
      <p:cxnSp>
        <p:nvCxnSpPr>
          <p:cNvPr id="2059" name="Straight Connector 2058"/>
          <p:cNvCxnSpPr/>
          <p:nvPr/>
        </p:nvCxnSpPr>
        <p:spPr bwMode="auto">
          <a:xfrm>
            <a:off x="4432300" y="6484938"/>
            <a:ext cx="227013" cy="0"/>
          </a:xfrm>
          <a:prstGeom prst="line">
            <a:avLst/>
          </a:prstGeom>
          <a:noFill/>
          <a:ln w="38100" cap="flat" cmpd="sng" algn="ctr">
            <a:solidFill>
              <a:schemeClr val="tx1">
                <a:lumMod val="65000"/>
                <a:lumOff val="35000"/>
              </a:schemeClr>
            </a:solidFill>
            <a:prstDash val="solid"/>
            <a:round/>
            <a:headEnd type="none" w="med" len="med"/>
            <a:tailEnd type="none" w="med" len="med"/>
          </a:ln>
          <a:effectLst/>
        </p:spPr>
      </p:cxnSp>
      <p:cxnSp>
        <p:nvCxnSpPr>
          <p:cNvPr id="79" name="Straight Connector 78"/>
          <p:cNvCxnSpPr/>
          <p:nvPr/>
        </p:nvCxnSpPr>
        <p:spPr bwMode="auto">
          <a:xfrm>
            <a:off x="4640263" y="6484938"/>
            <a:ext cx="227012" cy="0"/>
          </a:xfrm>
          <a:prstGeom prst="line">
            <a:avLst/>
          </a:prstGeom>
          <a:noFill/>
          <a:ln w="76200" cap="flat" cmpd="sng" algn="ctr">
            <a:solidFill>
              <a:schemeClr val="tx1">
                <a:lumMod val="65000"/>
                <a:lumOff val="35000"/>
              </a:schemeClr>
            </a:solidFill>
            <a:prstDash val="solid"/>
            <a:round/>
            <a:headEnd type="none" w="med" len="med"/>
            <a:tailEnd type="none" w="med" len="med"/>
          </a:ln>
          <a:effectLst/>
        </p:spPr>
      </p:cxnSp>
      <p:cxnSp>
        <p:nvCxnSpPr>
          <p:cNvPr id="80" name="Straight Connector 79"/>
          <p:cNvCxnSpPr/>
          <p:nvPr/>
        </p:nvCxnSpPr>
        <p:spPr bwMode="auto">
          <a:xfrm>
            <a:off x="4916488" y="6477000"/>
            <a:ext cx="227012" cy="0"/>
          </a:xfrm>
          <a:prstGeom prst="line">
            <a:avLst/>
          </a:prstGeom>
          <a:noFill/>
          <a:ln w="114300" cap="flat" cmpd="sng" algn="ctr">
            <a:solidFill>
              <a:schemeClr val="tx1">
                <a:lumMod val="65000"/>
                <a:lumOff val="35000"/>
              </a:schemeClr>
            </a:solidFill>
            <a:prstDash val="solid"/>
            <a:round/>
            <a:headEnd type="none" w="med" len="med"/>
            <a:tailEnd type="none" w="med" len="med"/>
          </a:ln>
          <a:effectLst/>
        </p:spPr>
      </p:cxnSp>
      <p:sp>
        <p:nvSpPr>
          <p:cNvPr id="74828" name="TextBox 2060"/>
          <p:cNvSpPr txBox="1">
            <a:spLocks noChangeArrowheads="1"/>
          </p:cNvSpPr>
          <p:nvPr/>
        </p:nvSpPr>
        <p:spPr bwMode="auto">
          <a:xfrm>
            <a:off x="0" y="-4763"/>
            <a:ext cx="9144000" cy="584201"/>
          </a:xfrm>
          <a:prstGeom prst="rect">
            <a:avLst/>
          </a:prstGeom>
          <a:noFill/>
          <a:ln w="9525">
            <a:noFill/>
            <a:miter lim="800000"/>
            <a:headEnd/>
            <a:tailEnd/>
          </a:ln>
        </p:spPr>
        <p:txBody>
          <a:bodyPr lIns="45661" tIns="45661" rIns="45661" bIns="45661">
            <a:spAutoFit/>
          </a:bodyPr>
          <a:lstStyle/>
          <a:p>
            <a:pPr algn="ctr" eaLnBrk="0" hangingPunct="0"/>
            <a:r>
              <a:rPr kumimoji="0" lang="en-US" altLang="zh-TW" sz="1600" b="1">
                <a:solidFill>
                  <a:srgbClr val="000000"/>
                </a:solidFill>
                <a:ea typeface="MS PGothic" pitchFamily="34" charset="-128"/>
                <a:cs typeface="Arial" pitchFamily="34" charset="0"/>
              </a:rPr>
              <a:t>LHCONE: A global infrastructure for the LHC Tier1 Data Center – Tier 2 Analysis Center Connectivity</a:t>
            </a:r>
          </a:p>
        </p:txBody>
      </p:sp>
      <p:sp>
        <p:nvSpPr>
          <p:cNvPr id="74829" name="Freeform 7"/>
          <p:cNvSpPr>
            <a:spLocks/>
          </p:cNvSpPr>
          <p:nvPr/>
        </p:nvSpPr>
        <p:spPr bwMode="auto">
          <a:xfrm>
            <a:off x="7034213" y="304800"/>
            <a:ext cx="1687512" cy="839788"/>
          </a:xfrm>
          <a:custGeom>
            <a:avLst/>
            <a:gdLst>
              <a:gd name="T0" fmla="*/ 2147483647 w 2184"/>
              <a:gd name="T1" fmla="*/ 2147483647 h 1434"/>
              <a:gd name="T2" fmla="*/ 2147483647 w 2184"/>
              <a:gd name="T3" fmla="*/ 2147483647 h 1434"/>
              <a:gd name="T4" fmla="*/ 2147483647 w 2184"/>
              <a:gd name="T5" fmla="*/ 2147483647 h 1434"/>
              <a:gd name="T6" fmla="*/ 2147483647 w 2184"/>
              <a:gd name="T7" fmla="*/ 2147483647 h 1434"/>
              <a:gd name="T8" fmla="*/ 2147483647 w 2184"/>
              <a:gd name="T9" fmla="*/ 2147483647 h 1434"/>
              <a:gd name="T10" fmla="*/ 2147483647 w 2184"/>
              <a:gd name="T11" fmla="*/ 2147483647 h 1434"/>
              <a:gd name="T12" fmla="*/ 2147483647 w 2184"/>
              <a:gd name="T13" fmla="*/ 2147483647 h 1434"/>
              <a:gd name="T14" fmla="*/ 2147483647 w 2184"/>
              <a:gd name="T15" fmla="*/ 2147483647 h 1434"/>
              <a:gd name="T16" fmla="*/ 2147483647 w 2184"/>
              <a:gd name="T17" fmla="*/ 2147483647 h 1434"/>
              <a:gd name="T18" fmla="*/ 2147483647 w 2184"/>
              <a:gd name="T19" fmla="*/ 2147483647 h 1434"/>
              <a:gd name="T20" fmla="*/ 2147483647 w 2184"/>
              <a:gd name="T21" fmla="*/ 2147483647 h 1434"/>
              <a:gd name="T22" fmla="*/ 2147483647 w 2184"/>
              <a:gd name="T23" fmla="*/ 2147483647 h 1434"/>
              <a:gd name="T24" fmla="*/ 2147483647 w 2184"/>
              <a:gd name="T25" fmla="*/ 2147483647 h 1434"/>
              <a:gd name="T26" fmla="*/ 2147483647 w 2184"/>
              <a:gd name="T27" fmla="*/ 2147483647 h 1434"/>
              <a:gd name="T28" fmla="*/ 2147483647 w 2184"/>
              <a:gd name="T29" fmla="*/ 2147483647 h 1434"/>
              <a:gd name="T30" fmla="*/ 2147483647 w 2184"/>
              <a:gd name="T31" fmla="*/ 2147483647 h 1434"/>
              <a:gd name="T32" fmla="*/ 2147483647 w 2184"/>
              <a:gd name="T33" fmla="*/ 2147483647 h 1434"/>
              <a:gd name="T34" fmla="*/ 2147483647 w 2184"/>
              <a:gd name="T35" fmla="*/ 2147483647 h 1434"/>
              <a:gd name="T36" fmla="*/ 2147483647 w 2184"/>
              <a:gd name="T37" fmla="*/ 2147483647 h 1434"/>
              <a:gd name="T38" fmla="*/ 2147483647 w 2184"/>
              <a:gd name="T39" fmla="*/ 2147483647 h 1434"/>
              <a:gd name="T40" fmla="*/ 2147483647 w 2184"/>
              <a:gd name="T41" fmla="*/ 2147483647 h 1434"/>
              <a:gd name="T42" fmla="*/ 2147483647 w 2184"/>
              <a:gd name="T43" fmla="*/ 2147483647 h 1434"/>
              <a:gd name="T44" fmla="*/ 2147483647 w 2184"/>
              <a:gd name="T45" fmla="*/ 2147483647 h 1434"/>
              <a:gd name="T46" fmla="*/ 2147483647 w 2184"/>
              <a:gd name="T47" fmla="*/ 2147483647 h 1434"/>
              <a:gd name="T48" fmla="*/ 2147483647 w 2184"/>
              <a:gd name="T49" fmla="*/ 2147483647 h 1434"/>
              <a:gd name="T50" fmla="*/ 2147483647 w 2184"/>
              <a:gd name="T51" fmla="*/ 2147483647 h 1434"/>
              <a:gd name="T52" fmla="*/ 2147483647 w 2184"/>
              <a:gd name="T53" fmla="*/ 2147483647 h 1434"/>
              <a:gd name="T54" fmla="*/ 2147483647 w 2184"/>
              <a:gd name="T55" fmla="*/ 2147483647 h 1434"/>
              <a:gd name="T56" fmla="*/ 2147483647 w 2184"/>
              <a:gd name="T57" fmla="*/ 2147483647 h 1434"/>
              <a:gd name="T58" fmla="*/ 2147483647 w 2184"/>
              <a:gd name="T59" fmla="*/ 2147483647 h 1434"/>
              <a:gd name="T60" fmla="*/ 2147483647 w 2184"/>
              <a:gd name="T61" fmla="*/ 2147483647 h 1434"/>
              <a:gd name="T62" fmla="*/ 2147483647 w 2184"/>
              <a:gd name="T63" fmla="*/ 2147483647 h 1434"/>
              <a:gd name="T64" fmla="*/ 2147483647 w 2184"/>
              <a:gd name="T65" fmla="*/ 2147483647 h 1434"/>
              <a:gd name="T66" fmla="*/ 2147483647 w 2184"/>
              <a:gd name="T67" fmla="*/ 2147483647 h 1434"/>
              <a:gd name="T68" fmla="*/ 2147483647 w 2184"/>
              <a:gd name="T69" fmla="*/ 2147483647 h 1434"/>
              <a:gd name="T70" fmla="*/ 2147483647 w 2184"/>
              <a:gd name="T71" fmla="*/ 2147483647 h 1434"/>
              <a:gd name="T72" fmla="*/ 2147483647 w 2184"/>
              <a:gd name="T73" fmla="*/ 2147483647 h 1434"/>
              <a:gd name="T74" fmla="*/ 2147483647 w 2184"/>
              <a:gd name="T75" fmla="*/ 2147483647 h 1434"/>
              <a:gd name="T76" fmla="*/ 2147483647 w 2184"/>
              <a:gd name="T77" fmla="*/ 2147483647 h 1434"/>
              <a:gd name="T78" fmla="*/ 2147483647 w 2184"/>
              <a:gd name="T79" fmla="*/ 2147483647 h 1434"/>
              <a:gd name="T80" fmla="*/ 2147483647 w 2184"/>
              <a:gd name="T81" fmla="*/ 2147483647 h 1434"/>
              <a:gd name="T82" fmla="*/ 2147483647 w 2184"/>
              <a:gd name="T83" fmla="*/ 2147483647 h 1434"/>
              <a:gd name="T84" fmla="*/ 2147483647 w 2184"/>
              <a:gd name="T85" fmla="*/ 2147483647 h 1434"/>
              <a:gd name="T86" fmla="*/ 2147483647 w 2184"/>
              <a:gd name="T87" fmla="*/ 2147483647 h 1434"/>
              <a:gd name="T88" fmla="*/ 2147483647 w 2184"/>
              <a:gd name="T89" fmla="*/ 2147483647 h 1434"/>
              <a:gd name="T90" fmla="*/ 2147483647 w 2184"/>
              <a:gd name="T91" fmla="*/ 2147483647 h 1434"/>
              <a:gd name="T92" fmla="*/ 2147483647 w 2184"/>
              <a:gd name="T93" fmla="*/ 2147483647 h 1434"/>
              <a:gd name="T94" fmla="*/ 2147483647 w 2184"/>
              <a:gd name="T95" fmla="*/ 2147483647 h 1434"/>
              <a:gd name="T96" fmla="*/ 2147483647 w 2184"/>
              <a:gd name="T97" fmla="*/ 2147483647 h 1434"/>
              <a:gd name="T98" fmla="*/ 2147483647 w 2184"/>
              <a:gd name="T99" fmla="*/ 2147483647 h 1434"/>
              <a:gd name="T100" fmla="*/ 2147483647 w 2184"/>
              <a:gd name="T101" fmla="*/ 2147483647 h 1434"/>
              <a:gd name="T102" fmla="*/ 2147483647 w 2184"/>
              <a:gd name="T103" fmla="*/ 2147483647 h 1434"/>
              <a:gd name="T104" fmla="*/ 2147483647 w 2184"/>
              <a:gd name="T105" fmla="*/ 2147483647 h 1434"/>
              <a:gd name="T106" fmla="*/ 2147483647 w 2184"/>
              <a:gd name="T107" fmla="*/ 2147483647 h 1434"/>
              <a:gd name="T108" fmla="*/ 2147483647 w 2184"/>
              <a:gd name="T109" fmla="*/ 2147483647 h 1434"/>
              <a:gd name="T110" fmla="*/ 2147483647 w 2184"/>
              <a:gd name="T111" fmla="*/ 2147483647 h 1434"/>
              <a:gd name="T112" fmla="*/ 2147483647 w 2184"/>
              <a:gd name="T113" fmla="*/ 2147483647 h 1434"/>
              <a:gd name="T114" fmla="*/ 2147483647 w 2184"/>
              <a:gd name="T115" fmla="*/ 2147483647 h 1434"/>
              <a:gd name="T116" fmla="*/ 2147483647 w 2184"/>
              <a:gd name="T117" fmla="*/ 2147483647 h 143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184"/>
              <a:gd name="T178" fmla="*/ 0 h 1434"/>
              <a:gd name="T179" fmla="*/ 2184 w 2184"/>
              <a:gd name="T180" fmla="*/ 1434 h 1434"/>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184" h="1434">
                <a:moveTo>
                  <a:pt x="48" y="719"/>
                </a:moveTo>
                <a:lnTo>
                  <a:pt x="33" y="708"/>
                </a:lnTo>
                <a:lnTo>
                  <a:pt x="21" y="696"/>
                </a:lnTo>
                <a:lnTo>
                  <a:pt x="13" y="680"/>
                </a:lnTo>
                <a:lnTo>
                  <a:pt x="6" y="664"/>
                </a:lnTo>
                <a:lnTo>
                  <a:pt x="5" y="648"/>
                </a:lnTo>
                <a:lnTo>
                  <a:pt x="5" y="630"/>
                </a:lnTo>
                <a:lnTo>
                  <a:pt x="10" y="613"/>
                </a:lnTo>
                <a:lnTo>
                  <a:pt x="18" y="597"/>
                </a:lnTo>
                <a:lnTo>
                  <a:pt x="29" y="583"/>
                </a:lnTo>
                <a:lnTo>
                  <a:pt x="43" y="570"/>
                </a:lnTo>
                <a:lnTo>
                  <a:pt x="61" y="562"/>
                </a:lnTo>
                <a:lnTo>
                  <a:pt x="78" y="555"/>
                </a:lnTo>
                <a:lnTo>
                  <a:pt x="68" y="535"/>
                </a:lnTo>
                <a:lnTo>
                  <a:pt x="62" y="511"/>
                </a:lnTo>
                <a:lnTo>
                  <a:pt x="61" y="489"/>
                </a:lnTo>
                <a:lnTo>
                  <a:pt x="64" y="465"/>
                </a:lnTo>
                <a:lnTo>
                  <a:pt x="72" y="444"/>
                </a:lnTo>
                <a:lnTo>
                  <a:pt x="84" y="423"/>
                </a:lnTo>
                <a:lnTo>
                  <a:pt x="100" y="406"/>
                </a:lnTo>
                <a:lnTo>
                  <a:pt x="119" y="390"/>
                </a:lnTo>
                <a:lnTo>
                  <a:pt x="137" y="382"/>
                </a:lnTo>
                <a:lnTo>
                  <a:pt x="156" y="376"/>
                </a:lnTo>
                <a:lnTo>
                  <a:pt x="175" y="374"/>
                </a:lnTo>
                <a:lnTo>
                  <a:pt x="196" y="374"/>
                </a:lnTo>
                <a:lnTo>
                  <a:pt x="191" y="345"/>
                </a:lnTo>
                <a:lnTo>
                  <a:pt x="193" y="318"/>
                </a:lnTo>
                <a:lnTo>
                  <a:pt x="201" y="293"/>
                </a:lnTo>
                <a:lnTo>
                  <a:pt x="212" y="269"/>
                </a:lnTo>
                <a:lnTo>
                  <a:pt x="229" y="248"/>
                </a:lnTo>
                <a:lnTo>
                  <a:pt x="248" y="231"/>
                </a:lnTo>
                <a:lnTo>
                  <a:pt x="272" y="216"/>
                </a:lnTo>
                <a:lnTo>
                  <a:pt x="299" y="207"/>
                </a:lnTo>
                <a:lnTo>
                  <a:pt x="325" y="204"/>
                </a:lnTo>
                <a:lnTo>
                  <a:pt x="348" y="204"/>
                </a:lnTo>
                <a:lnTo>
                  <a:pt x="372" y="209"/>
                </a:lnTo>
                <a:lnTo>
                  <a:pt x="395" y="216"/>
                </a:lnTo>
                <a:lnTo>
                  <a:pt x="388" y="199"/>
                </a:lnTo>
                <a:lnTo>
                  <a:pt x="387" y="180"/>
                </a:lnTo>
                <a:lnTo>
                  <a:pt x="388" y="162"/>
                </a:lnTo>
                <a:lnTo>
                  <a:pt x="393" y="145"/>
                </a:lnTo>
                <a:lnTo>
                  <a:pt x="401" y="129"/>
                </a:lnTo>
                <a:lnTo>
                  <a:pt x="414" y="115"/>
                </a:lnTo>
                <a:lnTo>
                  <a:pt x="428" y="102"/>
                </a:lnTo>
                <a:lnTo>
                  <a:pt x="444" y="92"/>
                </a:lnTo>
                <a:lnTo>
                  <a:pt x="461" y="88"/>
                </a:lnTo>
                <a:lnTo>
                  <a:pt x="481" y="84"/>
                </a:lnTo>
                <a:lnTo>
                  <a:pt x="498" y="86"/>
                </a:lnTo>
                <a:lnTo>
                  <a:pt x="516" y="91"/>
                </a:lnTo>
                <a:lnTo>
                  <a:pt x="531" y="97"/>
                </a:lnTo>
                <a:lnTo>
                  <a:pt x="546" y="108"/>
                </a:lnTo>
                <a:lnTo>
                  <a:pt x="558" y="121"/>
                </a:lnTo>
                <a:lnTo>
                  <a:pt x="570" y="137"/>
                </a:lnTo>
                <a:lnTo>
                  <a:pt x="574" y="116"/>
                </a:lnTo>
                <a:lnTo>
                  <a:pt x="582" y="97"/>
                </a:lnTo>
                <a:lnTo>
                  <a:pt x="593" y="81"/>
                </a:lnTo>
                <a:lnTo>
                  <a:pt x="609" y="67"/>
                </a:lnTo>
                <a:lnTo>
                  <a:pt x="625" y="56"/>
                </a:lnTo>
                <a:lnTo>
                  <a:pt x="644" y="49"/>
                </a:lnTo>
                <a:lnTo>
                  <a:pt x="665" y="46"/>
                </a:lnTo>
                <a:lnTo>
                  <a:pt x="687" y="46"/>
                </a:lnTo>
                <a:lnTo>
                  <a:pt x="706" y="51"/>
                </a:lnTo>
                <a:lnTo>
                  <a:pt x="724" y="57"/>
                </a:lnTo>
                <a:lnTo>
                  <a:pt x="741" y="68"/>
                </a:lnTo>
                <a:lnTo>
                  <a:pt x="756" y="83"/>
                </a:lnTo>
                <a:lnTo>
                  <a:pt x="768" y="67"/>
                </a:lnTo>
                <a:lnTo>
                  <a:pt x="784" y="53"/>
                </a:lnTo>
                <a:lnTo>
                  <a:pt x="800" y="41"/>
                </a:lnTo>
                <a:lnTo>
                  <a:pt x="818" y="30"/>
                </a:lnTo>
                <a:lnTo>
                  <a:pt x="835" y="22"/>
                </a:lnTo>
                <a:lnTo>
                  <a:pt x="854" y="16"/>
                </a:lnTo>
                <a:lnTo>
                  <a:pt x="873" y="10"/>
                </a:lnTo>
                <a:lnTo>
                  <a:pt x="894" y="6"/>
                </a:lnTo>
                <a:lnTo>
                  <a:pt x="913" y="6"/>
                </a:lnTo>
                <a:lnTo>
                  <a:pt x="932" y="6"/>
                </a:lnTo>
                <a:lnTo>
                  <a:pt x="953" y="8"/>
                </a:lnTo>
                <a:lnTo>
                  <a:pt x="972" y="13"/>
                </a:lnTo>
                <a:lnTo>
                  <a:pt x="991" y="19"/>
                </a:lnTo>
                <a:lnTo>
                  <a:pt x="1010" y="27"/>
                </a:lnTo>
                <a:lnTo>
                  <a:pt x="1028" y="37"/>
                </a:lnTo>
                <a:lnTo>
                  <a:pt x="1045" y="48"/>
                </a:lnTo>
                <a:lnTo>
                  <a:pt x="1050" y="37"/>
                </a:lnTo>
                <a:lnTo>
                  <a:pt x="1056" y="26"/>
                </a:lnTo>
                <a:lnTo>
                  <a:pt x="1064" y="18"/>
                </a:lnTo>
                <a:lnTo>
                  <a:pt x="1074" y="10"/>
                </a:lnTo>
                <a:lnTo>
                  <a:pt x="1085" y="5"/>
                </a:lnTo>
                <a:lnTo>
                  <a:pt x="1096" y="2"/>
                </a:lnTo>
                <a:lnTo>
                  <a:pt x="1109" y="2"/>
                </a:lnTo>
                <a:lnTo>
                  <a:pt x="1122" y="3"/>
                </a:lnTo>
                <a:lnTo>
                  <a:pt x="1138" y="10"/>
                </a:lnTo>
                <a:lnTo>
                  <a:pt x="1152" y="19"/>
                </a:lnTo>
                <a:lnTo>
                  <a:pt x="1161" y="33"/>
                </a:lnTo>
                <a:lnTo>
                  <a:pt x="1168" y="49"/>
                </a:lnTo>
                <a:lnTo>
                  <a:pt x="1169" y="38"/>
                </a:lnTo>
                <a:lnTo>
                  <a:pt x="1174" y="29"/>
                </a:lnTo>
                <a:lnTo>
                  <a:pt x="1182" y="19"/>
                </a:lnTo>
                <a:lnTo>
                  <a:pt x="1190" y="11"/>
                </a:lnTo>
                <a:lnTo>
                  <a:pt x="1200" y="6"/>
                </a:lnTo>
                <a:lnTo>
                  <a:pt x="1212" y="2"/>
                </a:lnTo>
                <a:lnTo>
                  <a:pt x="1225" y="0"/>
                </a:lnTo>
                <a:lnTo>
                  <a:pt x="1238" y="2"/>
                </a:lnTo>
                <a:lnTo>
                  <a:pt x="1257" y="6"/>
                </a:lnTo>
                <a:lnTo>
                  <a:pt x="1274" y="18"/>
                </a:lnTo>
                <a:lnTo>
                  <a:pt x="1289" y="30"/>
                </a:lnTo>
                <a:lnTo>
                  <a:pt x="1298" y="48"/>
                </a:lnTo>
                <a:lnTo>
                  <a:pt x="1306" y="43"/>
                </a:lnTo>
                <a:lnTo>
                  <a:pt x="1317" y="38"/>
                </a:lnTo>
                <a:lnTo>
                  <a:pt x="1340" y="37"/>
                </a:lnTo>
                <a:lnTo>
                  <a:pt x="1365" y="40"/>
                </a:lnTo>
                <a:lnTo>
                  <a:pt x="1386" y="49"/>
                </a:lnTo>
                <a:lnTo>
                  <a:pt x="1395" y="56"/>
                </a:lnTo>
                <a:lnTo>
                  <a:pt x="1403" y="65"/>
                </a:lnTo>
                <a:lnTo>
                  <a:pt x="1408" y="73"/>
                </a:lnTo>
                <a:lnTo>
                  <a:pt x="1410" y="83"/>
                </a:lnTo>
                <a:lnTo>
                  <a:pt x="1419" y="68"/>
                </a:lnTo>
                <a:lnTo>
                  <a:pt x="1433" y="59"/>
                </a:lnTo>
                <a:lnTo>
                  <a:pt x="1449" y="49"/>
                </a:lnTo>
                <a:lnTo>
                  <a:pt x="1468" y="45"/>
                </a:lnTo>
                <a:lnTo>
                  <a:pt x="1489" y="41"/>
                </a:lnTo>
                <a:lnTo>
                  <a:pt x="1511" y="41"/>
                </a:lnTo>
                <a:lnTo>
                  <a:pt x="1535" y="45"/>
                </a:lnTo>
                <a:lnTo>
                  <a:pt x="1558" y="51"/>
                </a:lnTo>
                <a:lnTo>
                  <a:pt x="1575" y="59"/>
                </a:lnTo>
                <a:lnTo>
                  <a:pt x="1591" y="67"/>
                </a:lnTo>
                <a:lnTo>
                  <a:pt x="1605" y="76"/>
                </a:lnTo>
                <a:lnTo>
                  <a:pt x="1616" y="88"/>
                </a:lnTo>
                <a:lnTo>
                  <a:pt x="1626" y="99"/>
                </a:lnTo>
                <a:lnTo>
                  <a:pt x="1632" y="111"/>
                </a:lnTo>
                <a:lnTo>
                  <a:pt x="1636" y="124"/>
                </a:lnTo>
                <a:lnTo>
                  <a:pt x="1636" y="137"/>
                </a:lnTo>
                <a:lnTo>
                  <a:pt x="1648" y="127"/>
                </a:lnTo>
                <a:lnTo>
                  <a:pt x="1659" y="121"/>
                </a:lnTo>
                <a:lnTo>
                  <a:pt x="1672" y="116"/>
                </a:lnTo>
                <a:lnTo>
                  <a:pt x="1685" y="115"/>
                </a:lnTo>
                <a:lnTo>
                  <a:pt x="1696" y="113"/>
                </a:lnTo>
                <a:lnTo>
                  <a:pt x="1707" y="115"/>
                </a:lnTo>
                <a:lnTo>
                  <a:pt x="1717" y="118"/>
                </a:lnTo>
                <a:lnTo>
                  <a:pt x="1725" y="124"/>
                </a:lnTo>
                <a:lnTo>
                  <a:pt x="1729" y="131"/>
                </a:lnTo>
                <a:lnTo>
                  <a:pt x="1733" y="137"/>
                </a:lnTo>
                <a:lnTo>
                  <a:pt x="1734" y="145"/>
                </a:lnTo>
                <a:lnTo>
                  <a:pt x="1734" y="153"/>
                </a:lnTo>
                <a:lnTo>
                  <a:pt x="1733" y="162"/>
                </a:lnTo>
                <a:lnTo>
                  <a:pt x="1729" y="170"/>
                </a:lnTo>
                <a:lnTo>
                  <a:pt x="1723" y="180"/>
                </a:lnTo>
                <a:lnTo>
                  <a:pt x="1717" y="189"/>
                </a:lnTo>
                <a:lnTo>
                  <a:pt x="1737" y="175"/>
                </a:lnTo>
                <a:lnTo>
                  <a:pt x="1758" y="166"/>
                </a:lnTo>
                <a:lnTo>
                  <a:pt x="1782" y="161"/>
                </a:lnTo>
                <a:lnTo>
                  <a:pt x="1804" y="161"/>
                </a:lnTo>
                <a:lnTo>
                  <a:pt x="1826" y="164"/>
                </a:lnTo>
                <a:lnTo>
                  <a:pt x="1849" y="172"/>
                </a:lnTo>
                <a:lnTo>
                  <a:pt x="1869" y="185"/>
                </a:lnTo>
                <a:lnTo>
                  <a:pt x="1887" y="201"/>
                </a:lnTo>
                <a:lnTo>
                  <a:pt x="1896" y="213"/>
                </a:lnTo>
                <a:lnTo>
                  <a:pt x="1904" y="226"/>
                </a:lnTo>
                <a:lnTo>
                  <a:pt x="1911" y="240"/>
                </a:lnTo>
                <a:lnTo>
                  <a:pt x="1914" y="255"/>
                </a:lnTo>
                <a:lnTo>
                  <a:pt x="1916" y="271"/>
                </a:lnTo>
                <a:lnTo>
                  <a:pt x="1916" y="287"/>
                </a:lnTo>
                <a:lnTo>
                  <a:pt x="1914" y="301"/>
                </a:lnTo>
                <a:lnTo>
                  <a:pt x="1909" y="317"/>
                </a:lnTo>
                <a:lnTo>
                  <a:pt x="1931" y="326"/>
                </a:lnTo>
                <a:lnTo>
                  <a:pt x="1949" y="337"/>
                </a:lnTo>
                <a:lnTo>
                  <a:pt x="1965" y="350"/>
                </a:lnTo>
                <a:lnTo>
                  <a:pt x="1978" y="364"/>
                </a:lnTo>
                <a:lnTo>
                  <a:pt x="1986" y="379"/>
                </a:lnTo>
                <a:lnTo>
                  <a:pt x="1990" y="395"/>
                </a:lnTo>
                <a:lnTo>
                  <a:pt x="1990" y="411"/>
                </a:lnTo>
                <a:lnTo>
                  <a:pt x="1987" y="425"/>
                </a:lnTo>
                <a:lnTo>
                  <a:pt x="2021" y="428"/>
                </a:lnTo>
                <a:lnTo>
                  <a:pt x="2052" y="435"/>
                </a:lnTo>
                <a:lnTo>
                  <a:pt x="2079" y="446"/>
                </a:lnTo>
                <a:lnTo>
                  <a:pt x="2103" y="460"/>
                </a:lnTo>
                <a:lnTo>
                  <a:pt x="2122" y="476"/>
                </a:lnTo>
                <a:lnTo>
                  <a:pt x="2137" y="495"/>
                </a:lnTo>
                <a:lnTo>
                  <a:pt x="2141" y="505"/>
                </a:lnTo>
                <a:lnTo>
                  <a:pt x="2145" y="516"/>
                </a:lnTo>
                <a:lnTo>
                  <a:pt x="2146" y="527"/>
                </a:lnTo>
                <a:lnTo>
                  <a:pt x="2146" y="538"/>
                </a:lnTo>
                <a:lnTo>
                  <a:pt x="2141" y="557"/>
                </a:lnTo>
                <a:lnTo>
                  <a:pt x="2133" y="575"/>
                </a:lnTo>
                <a:lnTo>
                  <a:pt x="2119" y="592"/>
                </a:lnTo>
                <a:lnTo>
                  <a:pt x="2102" y="606"/>
                </a:lnTo>
                <a:lnTo>
                  <a:pt x="2119" y="613"/>
                </a:lnTo>
                <a:lnTo>
                  <a:pt x="2133" y="621"/>
                </a:lnTo>
                <a:lnTo>
                  <a:pt x="2146" y="632"/>
                </a:lnTo>
                <a:lnTo>
                  <a:pt x="2154" y="641"/>
                </a:lnTo>
                <a:lnTo>
                  <a:pt x="2159" y="654"/>
                </a:lnTo>
                <a:lnTo>
                  <a:pt x="2161" y="665"/>
                </a:lnTo>
                <a:lnTo>
                  <a:pt x="2159" y="678"/>
                </a:lnTo>
                <a:lnTo>
                  <a:pt x="2153" y="691"/>
                </a:lnTo>
                <a:lnTo>
                  <a:pt x="2146" y="699"/>
                </a:lnTo>
                <a:lnTo>
                  <a:pt x="2138" y="707"/>
                </a:lnTo>
                <a:lnTo>
                  <a:pt x="2127" y="713"/>
                </a:lnTo>
                <a:lnTo>
                  <a:pt x="2116" y="719"/>
                </a:lnTo>
                <a:lnTo>
                  <a:pt x="2126" y="716"/>
                </a:lnTo>
                <a:lnTo>
                  <a:pt x="2135" y="715"/>
                </a:lnTo>
                <a:lnTo>
                  <a:pt x="2145" y="716"/>
                </a:lnTo>
                <a:lnTo>
                  <a:pt x="2154" y="718"/>
                </a:lnTo>
                <a:lnTo>
                  <a:pt x="2162" y="723"/>
                </a:lnTo>
                <a:lnTo>
                  <a:pt x="2170" y="727"/>
                </a:lnTo>
                <a:lnTo>
                  <a:pt x="2176" y="735"/>
                </a:lnTo>
                <a:lnTo>
                  <a:pt x="2181" y="743"/>
                </a:lnTo>
                <a:lnTo>
                  <a:pt x="2184" y="753"/>
                </a:lnTo>
                <a:lnTo>
                  <a:pt x="2184" y="762"/>
                </a:lnTo>
                <a:lnTo>
                  <a:pt x="2184" y="770"/>
                </a:lnTo>
                <a:lnTo>
                  <a:pt x="2181" y="780"/>
                </a:lnTo>
                <a:lnTo>
                  <a:pt x="2178" y="788"/>
                </a:lnTo>
                <a:lnTo>
                  <a:pt x="2172" y="796"/>
                </a:lnTo>
                <a:lnTo>
                  <a:pt x="2165" y="802"/>
                </a:lnTo>
                <a:lnTo>
                  <a:pt x="2156" y="807"/>
                </a:lnTo>
                <a:lnTo>
                  <a:pt x="2145" y="810"/>
                </a:lnTo>
                <a:lnTo>
                  <a:pt x="2132" y="810"/>
                </a:lnTo>
                <a:lnTo>
                  <a:pt x="2119" y="807"/>
                </a:lnTo>
                <a:lnTo>
                  <a:pt x="2108" y="802"/>
                </a:lnTo>
                <a:lnTo>
                  <a:pt x="2121" y="820"/>
                </a:lnTo>
                <a:lnTo>
                  <a:pt x="2129" y="837"/>
                </a:lnTo>
                <a:lnTo>
                  <a:pt x="2133" y="856"/>
                </a:lnTo>
                <a:lnTo>
                  <a:pt x="2135" y="877"/>
                </a:lnTo>
                <a:lnTo>
                  <a:pt x="2132" y="896"/>
                </a:lnTo>
                <a:lnTo>
                  <a:pt x="2124" y="915"/>
                </a:lnTo>
                <a:lnTo>
                  <a:pt x="2114" y="933"/>
                </a:lnTo>
                <a:lnTo>
                  <a:pt x="2098" y="947"/>
                </a:lnTo>
                <a:lnTo>
                  <a:pt x="2086" y="957"/>
                </a:lnTo>
                <a:lnTo>
                  <a:pt x="2071" y="964"/>
                </a:lnTo>
                <a:lnTo>
                  <a:pt x="2056" y="971"/>
                </a:lnTo>
                <a:lnTo>
                  <a:pt x="2040" y="972"/>
                </a:lnTo>
                <a:lnTo>
                  <a:pt x="2052" y="977"/>
                </a:lnTo>
                <a:lnTo>
                  <a:pt x="2063" y="984"/>
                </a:lnTo>
                <a:lnTo>
                  <a:pt x="2071" y="992"/>
                </a:lnTo>
                <a:lnTo>
                  <a:pt x="2079" y="999"/>
                </a:lnTo>
                <a:lnTo>
                  <a:pt x="2084" y="1009"/>
                </a:lnTo>
                <a:lnTo>
                  <a:pt x="2086" y="1020"/>
                </a:lnTo>
                <a:lnTo>
                  <a:pt x="2086" y="1031"/>
                </a:lnTo>
                <a:lnTo>
                  <a:pt x="2083" y="1041"/>
                </a:lnTo>
                <a:lnTo>
                  <a:pt x="2076" y="1050"/>
                </a:lnTo>
                <a:lnTo>
                  <a:pt x="2068" y="1060"/>
                </a:lnTo>
                <a:lnTo>
                  <a:pt x="2057" y="1066"/>
                </a:lnTo>
                <a:lnTo>
                  <a:pt x="2046" y="1073"/>
                </a:lnTo>
                <a:lnTo>
                  <a:pt x="2033" y="1076"/>
                </a:lnTo>
                <a:lnTo>
                  <a:pt x="2021" y="1077"/>
                </a:lnTo>
                <a:lnTo>
                  <a:pt x="2008" y="1077"/>
                </a:lnTo>
                <a:lnTo>
                  <a:pt x="1993" y="1076"/>
                </a:lnTo>
                <a:lnTo>
                  <a:pt x="1981" y="1071"/>
                </a:lnTo>
                <a:lnTo>
                  <a:pt x="1970" y="1065"/>
                </a:lnTo>
                <a:lnTo>
                  <a:pt x="1973" y="1092"/>
                </a:lnTo>
                <a:lnTo>
                  <a:pt x="1971" y="1119"/>
                </a:lnTo>
                <a:lnTo>
                  <a:pt x="1963" y="1144"/>
                </a:lnTo>
                <a:lnTo>
                  <a:pt x="1952" y="1168"/>
                </a:lnTo>
                <a:lnTo>
                  <a:pt x="1936" y="1190"/>
                </a:lnTo>
                <a:lnTo>
                  <a:pt x="1916" y="1208"/>
                </a:lnTo>
                <a:lnTo>
                  <a:pt x="1892" y="1222"/>
                </a:lnTo>
                <a:lnTo>
                  <a:pt x="1865" y="1230"/>
                </a:lnTo>
                <a:lnTo>
                  <a:pt x="1841" y="1235"/>
                </a:lnTo>
                <a:lnTo>
                  <a:pt x="1815" y="1233"/>
                </a:lnTo>
                <a:lnTo>
                  <a:pt x="1791" y="1229"/>
                </a:lnTo>
                <a:lnTo>
                  <a:pt x="1769" y="1221"/>
                </a:lnTo>
                <a:lnTo>
                  <a:pt x="1776" y="1235"/>
                </a:lnTo>
                <a:lnTo>
                  <a:pt x="1777" y="1248"/>
                </a:lnTo>
                <a:lnTo>
                  <a:pt x="1774" y="1262"/>
                </a:lnTo>
                <a:lnTo>
                  <a:pt x="1768" y="1275"/>
                </a:lnTo>
                <a:lnTo>
                  <a:pt x="1758" y="1288"/>
                </a:lnTo>
                <a:lnTo>
                  <a:pt x="1744" y="1297"/>
                </a:lnTo>
                <a:lnTo>
                  <a:pt x="1726" y="1307"/>
                </a:lnTo>
                <a:lnTo>
                  <a:pt x="1707" y="1313"/>
                </a:lnTo>
                <a:lnTo>
                  <a:pt x="1678" y="1318"/>
                </a:lnTo>
                <a:lnTo>
                  <a:pt x="1648" y="1318"/>
                </a:lnTo>
                <a:lnTo>
                  <a:pt x="1621" y="1311"/>
                </a:lnTo>
                <a:lnTo>
                  <a:pt x="1596" y="1302"/>
                </a:lnTo>
                <a:lnTo>
                  <a:pt x="1597" y="1319"/>
                </a:lnTo>
                <a:lnTo>
                  <a:pt x="1594" y="1335"/>
                </a:lnTo>
                <a:lnTo>
                  <a:pt x="1589" y="1351"/>
                </a:lnTo>
                <a:lnTo>
                  <a:pt x="1581" y="1366"/>
                </a:lnTo>
                <a:lnTo>
                  <a:pt x="1570" y="1378"/>
                </a:lnTo>
                <a:lnTo>
                  <a:pt x="1558" y="1389"/>
                </a:lnTo>
                <a:lnTo>
                  <a:pt x="1542" y="1397"/>
                </a:lnTo>
                <a:lnTo>
                  <a:pt x="1526" y="1402"/>
                </a:lnTo>
                <a:lnTo>
                  <a:pt x="1510" y="1404"/>
                </a:lnTo>
                <a:lnTo>
                  <a:pt x="1494" y="1402"/>
                </a:lnTo>
                <a:lnTo>
                  <a:pt x="1480" y="1399"/>
                </a:lnTo>
                <a:lnTo>
                  <a:pt x="1465" y="1393"/>
                </a:lnTo>
                <a:lnTo>
                  <a:pt x="1454" y="1385"/>
                </a:lnTo>
                <a:lnTo>
                  <a:pt x="1443" y="1373"/>
                </a:lnTo>
                <a:lnTo>
                  <a:pt x="1433" y="1362"/>
                </a:lnTo>
                <a:lnTo>
                  <a:pt x="1427" y="1348"/>
                </a:lnTo>
                <a:lnTo>
                  <a:pt x="1430" y="1362"/>
                </a:lnTo>
                <a:lnTo>
                  <a:pt x="1430" y="1375"/>
                </a:lnTo>
                <a:lnTo>
                  <a:pt x="1426" y="1388"/>
                </a:lnTo>
                <a:lnTo>
                  <a:pt x="1419" y="1401"/>
                </a:lnTo>
                <a:lnTo>
                  <a:pt x="1410" y="1410"/>
                </a:lnTo>
                <a:lnTo>
                  <a:pt x="1397" y="1420"/>
                </a:lnTo>
                <a:lnTo>
                  <a:pt x="1381" y="1426"/>
                </a:lnTo>
                <a:lnTo>
                  <a:pt x="1363" y="1431"/>
                </a:lnTo>
                <a:lnTo>
                  <a:pt x="1346" y="1432"/>
                </a:lnTo>
                <a:lnTo>
                  <a:pt x="1328" y="1431"/>
                </a:lnTo>
                <a:lnTo>
                  <a:pt x="1313" y="1428"/>
                </a:lnTo>
                <a:lnTo>
                  <a:pt x="1297" y="1421"/>
                </a:lnTo>
                <a:lnTo>
                  <a:pt x="1282" y="1415"/>
                </a:lnTo>
                <a:lnTo>
                  <a:pt x="1270" y="1405"/>
                </a:lnTo>
                <a:lnTo>
                  <a:pt x="1260" y="1394"/>
                </a:lnTo>
                <a:lnTo>
                  <a:pt x="1252" y="1381"/>
                </a:lnTo>
                <a:lnTo>
                  <a:pt x="1249" y="1393"/>
                </a:lnTo>
                <a:lnTo>
                  <a:pt x="1243" y="1402"/>
                </a:lnTo>
                <a:lnTo>
                  <a:pt x="1233" y="1412"/>
                </a:lnTo>
                <a:lnTo>
                  <a:pt x="1222" y="1418"/>
                </a:lnTo>
                <a:lnTo>
                  <a:pt x="1208" y="1424"/>
                </a:lnTo>
                <a:lnTo>
                  <a:pt x="1192" y="1429"/>
                </a:lnTo>
                <a:lnTo>
                  <a:pt x="1176" y="1431"/>
                </a:lnTo>
                <a:lnTo>
                  <a:pt x="1158" y="1432"/>
                </a:lnTo>
                <a:lnTo>
                  <a:pt x="1133" y="1428"/>
                </a:lnTo>
                <a:lnTo>
                  <a:pt x="1111" y="1418"/>
                </a:lnTo>
                <a:lnTo>
                  <a:pt x="1101" y="1413"/>
                </a:lnTo>
                <a:lnTo>
                  <a:pt x="1093" y="1405"/>
                </a:lnTo>
                <a:lnTo>
                  <a:pt x="1087" y="1397"/>
                </a:lnTo>
                <a:lnTo>
                  <a:pt x="1082" y="1389"/>
                </a:lnTo>
                <a:lnTo>
                  <a:pt x="1071" y="1402"/>
                </a:lnTo>
                <a:lnTo>
                  <a:pt x="1058" y="1413"/>
                </a:lnTo>
                <a:lnTo>
                  <a:pt x="1041" y="1423"/>
                </a:lnTo>
                <a:lnTo>
                  <a:pt x="1021" y="1429"/>
                </a:lnTo>
                <a:lnTo>
                  <a:pt x="1002" y="1432"/>
                </a:lnTo>
                <a:lnTo>
                  <a:pt x="980" y="1434"/>
                </a:lnTo>
                <a:lnTo>
                  <a:pt x="959" y="1432"/>
                </a:lnTo>
                <a:lnTo>
                  <a:pt x="937" y="1429"/>
                </a:lnTo>
                <a:lnTo>
                  <a:pt x="913" y="1420"/>
                </a:lnTo>
                <a:lnTo>
                  <a:pt x="894" y="1407"/>
                </a:lnTo>
                <a:lnTo>
                  <a:pt x="880" y="1393"/>
                </a:lnTo>
                <a:lnTo>
                  <a:pt x="875" y="1385"/>
                </a:lnTo>
                <a:lnTo>
                  <a:pt x="872" y="1375"/>
                </a:lnTo>
                <a:lnTo>
                  <a:pt x="858" y="1383"/>
                </a:lnTo>
                <a:lnTo>
                  <a:pt x="842" y="1389"/>
                </a:lnTo>
                <a:lnTo>
                  <a:pt x="823" y="1393"/>
                </a:lnTo>
                <a:lnTo>
                  <a:pt x="805" y="1393"/>
                </a:lnTo>
                <a:lnTo>
                  <a:pt x="786" y="1391"/>
                </a:lnTo>
                <a:lnTo>
                  <a:pt x="767" y="1386"/>
                </a:lnTo>
                <a:lnTo>
                  <a:pt x="748" y="1380"/>
                </a:lnTo>
                <a:lnTo>
                  <a:pt x="732" y="1370"/>
                </a:lnTo>
                <a:lnTo>
                  <a:pt x="713" y="1356"/>
                </a:lnTo>
                <a:lnTo>
                  <a:pt x="702" y="1340"/>
                </a:lnTo>
                <a:lnTo>
                  <a:pt x="697" y="1332"/>
                </a:lnTo>
                <a:lnTo>
                  <a:pt x="694" y="1323"/>
                </a:lnTo>
                <a:lnTo>
                  <a:pt x="694" y="1315"/>
                </a:lnTo>
                <a:lnTo>
                  <a:pt x="694" y="1307"/>
                </a:lnTo>
                <a:lnTo>
                  <a:pt x="691" y="1316"/>
                </a:lnTo>
                <a:lnTo>
                  <a:pt x="684" y="1324"/>
                </a:lnTo>
                <a:lnTo>
                  <a:pt x="676" y="1331"/>
                </a:lnTo>
                <a:lnTo>
                  <a:pt x="665" y="1337"/>
                </a:lnTo>
                <a:lnTo>
                  <a:pt x="651" y="1340"/>
                </a:lnTo>
                <a:lnTo>
                  <a:pt x="635" y="1342"/>
                </a:lnTo>
                <a:lnTo>
                  <a:pt x="619" y="1343"/>
                </a:lnTo>
                <a:lnTo>
                  <a:pt x="601" y="1342"/>
                </a:lnTo>
                <a:lnTo>
                  <a:pt x="584" y="1337"/>
                </a:lnTo>
                <a:lnTo>
                  <a:pt x="568" y="1332"/>
                </a:lnTo>
                <a:lnTo>
                  <a:pt x="554" y="1326"/>
                </a:lnTo>
                <a:lnTo>
                  <a:pt x="543" y="1318"/>
                </a:lnTo>
                <a:lnTo>
                  <a:pt x="533" y="1308"/>
                </a:lnTo>
                <a:lnTo>
                  <a:pt x="525" y="1299"/>
                </a:lnTo>
                <a:lnTo>
                  <a:pt x="522" y="1289"/>
                </a:lnTo>
                <a:lnTo>
                  <a:pt x="522" y="1280"/>
                </a:lnTo>
                <a:lnTo>
                  <a:pt x="523" y="1272"/>
                </a:lnTo>
                <a:lnTo>
                  <a:pt x="527" y="1265"/>
                </a:lnTo>
                <a:lnTo>
                  <a:pt x="531" y="1260"/>
                </a:lnTo>
                <a:lnTo>
                  <a:pt x="538" y="1256"/>
                </a:lnTo>
                <a:lnTo>
                  <a:pt x="519" y="1262"/>
                </a:lnTo>
                <a:lnTo>
                  <a:pt x="498" y="1265"/>
                </a:lnTo>
                <a:lnTo>
                  <a:pt x="479" y="1265"/>
                </a:lnTo>
                <a:lnTo>
                  <a:pt x="460" y="1260"/>
                </a:lnTo>
                <a:lnTo>
                  <a:pt x="441" y="1253"/>
                </a:lnTo>
                <a:lnTo>
                  <a:pt x="425" y="1241"/>
                </a:lnTo>
                <a:lnTo>
                  <a:pt x="411" y="1227"/>
                </a:lnTo>
                <a:lnTo>
                  <a:pt x="399" y="1210"/>
                </a:lnTo>
                <a:lnTo>
                  <a:pt x="393" y="1192"/>
                </a:lnTo>
                <a:lnTo>
                  <a:pt x="390" y="1175"/>
                </a:lnTo>
                <a:lnTo>
                  <a:pt x="390" y="1155"/>
                </a:lnTo>
                <a:lnTo>
                  <a:pt x="393" y="1138"/>
                </a:lnTo>
                <a:lnTo>
                  <a:pt x="372" y="1151"/>
                </a:lnTo>
                <a:lnTo>
                  <a:pt x="352" y="1160"/>
                </a:lnTo>
                <a:lnTo>
                  <a:pt x="329" y="1165"/>
                </a:lnTo>
                <a:lnTo>
                  <a:pt x="307" y="1167"/>
                </a:lnTo>
                <a:lnTo>
                  <a:pt x="283" y="1165"/>
                </a:lnTo>
                <a:lnTo>
                  <a:pt x="261" y="1160"/>
                </a:lnTo>
                <a:lnTo>
                  <a:pt x="240" y="1151"/>
                </a:lnTo>
                <a:lnTo>
                  <a:pt x="220" y="1138"/>
                </a:lnTo>
                <a:lnTo>
                  <a:pt x="194" y="1122"/>
                </a:lnTo>
                <a:lnTo>
                  <a:pt x="172" y="1103"/>
                </a:lnTo>
                <a:lnTo>
                  <a:pt x="153" y="1082"/>
                </a:lnTo>
                <a:lnTo>
                  <a:pt x="138" y="1062"/>
                </a:lnTo>
                <a:lnTo>
                  <a:pt x="127" y="1041"/>
                </a:lnTo>
                <a:lnTo>
                  <a:pt x="123" y="1019"/>
                </a:lnTo>
                <a:lnTo>
                  <a:pt x="121" y="995"/>
                </a:lnTo>
                <a:lnTo>
                  <a:pt x="124" y="972"/>
                </a:lnTo>
                <a:lnTo>
                  <a:pt x="105" y="976"/>
                </a:lnTo>
                <a:lnTo>
                  <a:pt x="86" y="976"/>
                </a:lnTo>
                <a:lnTo>
                  <a:pt x="68" y="972"/>
                </a:lnTo>
                <a:lnTo>
                  <a:pt x="51" y="964"/>
                </a:lnTo>
                <a:lnTo>
                  <a:pt x="35" y="953"/>
                </a:lnTo>
                <a:lnTo>
                  <a:pt x="22" y="941"/>
                </a:lnTo>
                <a:lnTo>
                  <a:pt x="11" y="925"/>
                </a:lnTo>
                <a:lnTo>
                  <a:pt x="5" y="907"/>
                </a:lnTo>
                <a:lnTo>
                  <a:pt x="2" y="893"/>
                </a:lnTo>
                <a:lnTo>
                  <a:pt x="0" y="880"/>
                </a:lnTo>
                <a:lnTo>
                  <a:pt x="2" y="866"/>
                </a:lnTo>
                <a:lnTo>
                  <a:pt x="5" y="853"/>
                </a:lnTo>
                <a:lnTo>
                  <a:pt x="10" y="840"/>
                </a:lnTo>
                <a:lnTo>
                  <a:pt x="16" y="828"/>
                </a:lnTo>
                <a:lnTo>
                  <a:pt x="26" y="818"/>
                </a:lnTo>
                <a:lnTo>
                  <a:pt x="35" y="807"/>
                </a:lnTo>
                <a:lnTo>
                  <a:pt x="24" y="796"/>
                </a:lnTo>
                <a:lnTo>
                  <a:pt x="18" y="783"/>
                </a:lnTo>
                <a:lnTo>
                  <a:pt x="13" y="772"/>
                </a:lnTo>
                <a:lnTo>
                  <a:pt x="13" y="759"/>
                </a:lnTo>
                <a:lnTo>
                  <a:pt x="16" y="748"/>
                </a:lnTo>
                <a:lnTo>
                  <a:pt x="22" y="737"/>
                </a:lnTo>
                <a:lnTo>
                  <a:pt x="32" y="727"/>
                </a:lnTo>
                <a:lnTo>
                  <a:pt x="46" y="719"/>
                </a:lnTo>
                <a:lnTo>
                  <a:pt x="48" y="719"/>
                </a:lnTo>
              </a:path>
            </a:pathLst>
          </a:custGeom>
          <a:solidFill>
            <a:srgbClr val="99FF99"/>
          </a:solidFill>
          <a:ln w="15875">
            <a:solidFill>
              <a:schemeClr val="tx1"/>
            </a:solidFill>
            <a:round/>
            <a:headEnd/>
            <a:tailEnd/>
          </a:ln>
        </p:spPr>
        <p:txBody>
          <a:bodyPr lIns="91332" tIns="45661" rIns="91332" bIns="45661"/>
          <a:lstStyle/>
          <a:p>
            <a:endParaRPr lang="zh-TW" altLang="en-US"/>
          </a:p>
        </p:txBody>
      </p:sp>
      <p:sp>
        <p:nvSpPr>
          <p:cNvPr id="74830" name="TextBox 83"/>
          <p:cNvSpPr txBox="1">
            <a:spLocks noChangeArrowheads="1"/>
          </p:cNvSpPr>
          <p:nvPr/>
        </p:nvSpPr>
        <p:spPr bwMode="auto">
          <a:xfrm>
            <a:off x="7277100" y="622300"/>
            <a:ext cx="1109663" cy="523875"/>
          </a:xfrm>
          <a:prstGeom prst="rect">
            <a:avLst/>
          </a:prstGeom>
          <a:noFill/>
          <a:ln w="9525">
            <a:noFill/>
            <a:miter lim="800000"/>
            <a:headEnd/>
            <a:tailEnd/>
          </a:ln>
        </p:spPr>
        <p:txBody>
          <a:bodyPr wrap="none" lIns="91332" tIns="45661" rIns="91332" bIns="45661">
            <a:spAutoFit/>
          </a:bodyPr>
          <a:lstStyle/>
          <a:p>
            <a:pPr algn="ctr" eaLnBrk="0" hangingPunct="0"/>
            <a:r>
              <a:rPr kumimoji="0" lang="en-US" altLang="zh-TW" sz="1400" b="1">
                <a:solidFill>
                  <a:srgbClr val="000000"/>
                </a:solidFill>
                <a:ea typeface="MS PGothic" pitchFamily="34" charset="-128"/>
                <a:cs typeface="Arial" pitchFamily="34" charset="0"/>
              </a:rPr>
              <a:t>NORDUnet</a:t>
            </a:r>
          </a:p>
          <a:p>
            <a:pPr algn="ctr" eaLnBrk="0" hangingPunct="0"/>
            <a:r>
              <a:rPr kumimoji="0" lang="en-US" altLang="zh-TW" sz="1400" b="1">
                <a:solidFill>
                  <a:srgbClr val="000000"/>
                </a:solidFill>
                <a:ea typeface="MS PGothic" pitchFamily="34" charset="-128"/>
                <a:cs typeface="Arial" pitchFamily="34" charset="0"/>
              </a:rPr>
              <a:t>Nordic</a:t>
            </a:r>
          </a:p>
        </p:txBody>
      </p:sp>
      <p:sp>
        <p:nvSpPr>
          <p:cNvPr id="85" name="TextBox 84"/>
          <p:cNvSpPr txBox="1"/>
          <p:nvPr/>
        </p:nvSpPr>
        <p:spPr>
          <a:xfrm>
            <a:off x="7539038" y="369888"/>
            <a:ext cx="709612" cy="187325"/>
          </a:xfrm>
          <a:prstGeom prst="rect">
            <a:avLst/>
          </a:prstGeom>
          <a:solidFill>
            <a:schemeClr val="bg2">
              <a:lumMod val="40000"/>
              <a:lumOff val="60000"/>
            </a:schemeClr>
          </a:solidFill>
        </p:spPr>
        <p:txBody>
          <a:bodyPr wrap="none" lIns="9144" tIns="9144" rIns="9144" bIns="9144">
            <a:spAutoFit/>
          </a:bodyPr>
          <a:lstStyle/>
          <a:p>
            <a:pPr eaLnBrk="0" hangingPunct="0">
              <a:defRPr/>
            </a:pPr>
            <a:r>
              <a:rPr kumimoji="0" lang="en-US" sz="1100" b="1" dirty="0">
                <a:solidFill>
                  <a:srgbClr val="000000"/>
                </a:solidFill>
                <a:latin typeface="Arial" charset="0"/>
                <a:ea typeface="MS PGothic" pitchFamily="34" charset="-128"/>
                <a:cs typeface="Arial" charset="0"/>
              </a:rPr>
              <a:t>NDGF-T1a</a:t>
            </a:r>
          </a:p>
        </p:txBody>
      </p:sp>
      <p:sp>
        <p:nvSpPr>
          <p:cNvPr id="87" name="TextBox 86"/>
          <p:cNvSpPr txBox="1"/>
          <p:nvPr/>
        </p:nvSpPr>
        <p:spPr>
          <a:xfrm>
            <a:off x="7221538" y="527050"/>
            <a:ext cx="644525" cy="173038"/>
          </a:xfrm>
          <a:prstGeom prst="rect">
            <a:avLst/>
          </a:prstGeom>
          <a:solidFill>
            <a:schemeClr val="bg2">
              <a:lumMod val="40000"/>
              <a:lumOff val="60000"/>
            </a:schemeClr>
          </a:solidFill>
        </p:spPr>
        <p:txBody>
          <a:bodyPr wrap="none" lIns="9144" tIns="9144" rIns="9144" bIns="9144">
            <a:spAutoFit/>
          </a:bodyPr>
          <a:lstStyle/>
          <a:p>
            <a:pPr eaLnBrk="0" hangingPunct="0">
              <a:defRPr/>
            </a:pPr>
            <a:r>
              <a:rPr kumimoji="0" lang="en-US" sz="1000" b="1" dirty="0">
                <a:solidFill>
                  <a:srgbClr val="000000"/>
                </a:solidFill>
                <a:latin typeface="Arial" charset="0"/>
                <a:ea typeface="MS PGothic" pitchFamily="34" charset="-128"/>
                <a:cs typeface="Arial" charset="0"/>
              </a:rPr>
              <a:t>NDGF-T1a</a:t>
            </a:r>
          </a:p>
        </p:txBody>
      </p:sp>
      <p:sp>
        <p:nvSpPr>
          <p:cNvPr id="88" name="TextBox 87"/>
          <p:cNvSpPr txBox="1"/>
          <p:nvPr/>
        </p:nvSpPr>
        <p:spPr>
          <a:xfrm>
            <a:off x="7951788" y="519113"/>
            <a:ext cx="644525" cy="173037"/>
          </a:xfrm>
          <a:prstGeom prst="rect">
            <a:avLst/>
          </a:prstGeom>
          <a:solidFill>
            <a:schemeClr val="bg2">
              <a:lumMod val="40000"/>
              <a:lumOff val="60000"/>
            </a:schemeClr>
          </a:solidFill>
        </p:spPr>
        <p:txBody>
          <a:bodyPr wrap="none" lIns="9144" tIns="9144" rIns="9144" bIns="9144">
            <a:spAutoFit/>
          </a:bodyPr>
          <a:lstStyle/>
          <a:p>
            <a:pPr eaLnBrk="0" hangingPunct="0">
              <a:defRPr/>
            </a:pPr>
            <a:r>
              <a:rPr kumimoji="0" lang="en-US" sz="1000" b="1" dirty="0">
                <a:solidFill>
                  <a:srgbClr val="000000"/>
                </a:solidFill>
                <a:latin typeface="Arial" charset="0"/>
                <a:ea typeface="MS PGothic" pitchFamily="34" charset="-128"/>
                <a:cs typeface="Arial" charset="0"/>
              </a:rPr>
              <a:t>NDGF-T1c</a:t>
            </a:r>
          </a:p>
        </p:txBody>
      </p:sp>
      <p:sp>
        <p:nvSpPr>
          <p:cNvPr id="74834" name="Freeform 7"/>
          <p:cNvSpPr>
            <a:spLocks/>
          </p:cNvSpPr>
          <p:nvPr/>
        </p:nvSpPr>
        <p:spPr bwMode="auto">
          <a:xfrm>
            <a:off x="7034213" y="2335213"/>
            <a:ext cx="1617662" cy="788987"/>
          </a:xfrm>
          <a:custGeom>
            <a:avLst/>
            <a:gdLst>
              <a:gd name="T0" fmla="*/ 2147483647 w 2184"/>
              <a:gd name="T1" fmla="*/ 2147483647 h 1434"/>
              <a:gd name="T2" fmla="*/ 2147483647 w 2184"/>
              <a:gd name="T3" fmla="*/ 2147483647 h 1434"/>
              <a:gd name="T4" fmla="*/ 2147483647 w 2184"/>
              <a:gd name="T5" fmla="*/ 2147483647 h 1434"/>
              <a:gd name="T6" fmla="*/ 2147483647 w 2184"/>
              <a:gd name="T7" fmla="*/ 2147483647 h 1434"/>
              <a:gd name="T8" fmla="*/ 2147483647 w 2184"/>
              <a:gd name="T9" fmla="*/ 2147483647 h 1434"/>
              <a:gd name="T10" fmla="*/ 2147483647 w 2184"/>
              <a:gd name="T11" fmla="*/ 2147483647 h 1434"/>
              <a:gd name="T12" fmla="*/ 2147483647 w 2184"/>
              <a:gd name="T13" fmla="*/ 2147483647 h 1434"/>
              <a:gd name="T14" fmla="*/ 2147483647 w 2184"/>
              <a:gd name="T15" fmla="*/ 2147483647 h 1434"/>
              <a:gd name="T16" fmla="*/ 2147483647 w 2184"/>
              <a:gd name="T17" fmla="*/ 2147483647 h 1434"/>
              <a:gd name="T18" fmla="*/ 2147483647 w 2184"/>
              <a:gd name="T19" fmla="*/ 2147483647 h 1434"/>
              <a:gd name="T20" fmla="*/ 2147483647 w 2184"/>
              <a:gd name="T21" fmla="*/ 2147483647 h 1434"/>
              <a:gd name="T22" fmla="*/ 2147483647 w 2184"/>
              <a:gd name="T23" fmla="*/ 2147483647 h 1434"/>
              <a:gd name="T24" fmla="*/ 2147483647 w 2184"/>
              <a:gd name="T25" fmla="*/ 2147483647 h 1434"/>
              <a:gd name="T26" fmla="*/ 2147483647 w 2184"/>
              <a:gd name="T27" fmla="*/ 2147483647 h 1434"/>
              <a:gd name="T28" fmla="*/ 2147483647 w 2184"/>
              <a:gd name="T29" fmla="*/ 2147483647 h 1434"/>
              <a:gd name="T30" fmla="*/ 2147483647 w 2184"/>
              <a:gd name="T31" fmla="*/ 2147483647 h 1434"/>
              <a:gd name="T32" fmla="*/ 2147483647 w 2184"/>
              <a:gd name="T33" fmla="*/ 2147483647 h 1434"/>
              <a:gd name="T34" fmla="*/ 2147483647 w 2184"/>
              <a:gd name="T35" fmla="*/ 2147483647 h 1434"/>
              <a:gd name="T36" fmla="*/ 2147483647 w 2184"/>
              <a:gd name="T37" fmla="*/ 2147483647 h 1434"/>
              <a:gd name="T38" fmla="*/ 2147483647 w 2184"/>
              <a:gd name="T39" fmla="*/ 2147483647 h 1434"/>
              <a:gd name="T40" fmla="*/ 2147483647 w 2184"/>
              <a:gd name="T41" fmla="*/ 2147483647 h 1434"/>
              <a:gd name="T42" fmla="*/ 2147483647 w 2184"/>
              <a:gd name="T43" fmla="*/ 2147483647 h 1434"/>
              <a:gd name="T44" fmla="*/ 2147483647 w 2184"/>
              <a:gd name="T45" fmla="*/ 2147483647 h 1434"/>
              <a:gd name="T46" fmla="*/ 2147483647 w 2184"/>
              <a:gd name="T47" fmla="*/ 2147483647 h 1434"/>
              <a:gd name="T48" fmla="*/ 2147483647 w 2184"/>
              <a:gd name="T49" fmla="*/ 2147483647 h 1434"/>
              <a:gd name="T50" fmla="*/ 2147483647 w 2184"/>
              <a:gd name="T51" fmla="*/ 2147483647 h 1434"/>
              <a:gd name="T52" fmla="*/ 2147483647 w 2184"/>
              <a:gd name="T53" fmla="*/ 2147483647 h 1434"/>
              <a:gd name="T54" fmla="*/ 2147483647 w 2184"/>
              <a:gd name="T55" fmla="*/ 2147483647 h 1434"/>
              <a:gd name="T56" fmla="*/ 2147483647 w 2184"/>
              <a:gd name="T57" fmla="*/ 2147483647 h 1434"/>
              <a:gd name="T58" fmla="*/ 2147483647 w 2184"/>
              <a:gd name="T59" fmla="*/ 2147483647 h 1434"/>
              <a:gd name="T60" fmla="*/ 2147483647 w 2184"/>
              <a:gd name="T61" fmla="*/ 2147483647 h 1434"/>
              <a:gd name="T62" fmla="*/ 2147483647 w 2184"/>
              <a:gd name="T63" fmla="*/ 2147483647 h 1434"/>
              <a:gd name="T64" fmla="*/ 2147483647 w 2184"/>
              <a:gd name="T65" fmla="*/ 2147483647 h 1434"/>
              <a:gd name="T66" fmla="*/ 2147483647 w 2184"/>
              <a:gd name="T67" fmla="*/ 2147483647 h 1434"/>
              <a:gd name="T68" fmla="*/ 2147483647 w 2184"/>
              <a:gd name="T69" fmla="*/ 2147483647 h 1434"/>
              <a:gd name="T70" fmla="*/ 2147483647 w 2184"/>
              <a:gd name="T71" fmla="*/ 2147483647 h 1434"/>
              <a:gd name="T72" fmla="*/ 2147483647 w 2184"/>
              <a:gd name="T73" fmla="*/ 2147483647 h 1434"/>
              <a:gd name="T74" fmla="*/ 2147483647 w 2184"/>
              <a:gd name="T75" fmla="*/ 2147483647 h 1434"/>
              <a:gd name="T76" fmla="*/ 2147483647 w 2184"/>
              <a:gd name="T77" fmla="*/ 2147483647 h 1434"/>
              <a:gd name="T78" fmla="*/ 2147483647 w 2184"/>
              <a:gd name="T79" fmla="*/ 2147483647 h 1434"/>
              <a:gd name="T80" fmla="*/ 2147483647 w 2184"/>
              <a:gd name="T81" fmla="*/ 2147483647 h 1434"/>
              <a:gd name="T82" fmla="*/ 2147483647 w 2184"/>
              <a:gd name="T83" fmla="*/ 2147483647 h 1434"/>
              <a:gd name="T84" fmla="*/ 2147483647 w 2184"/>
              <a:gd name="T85" fmla="*/ 2147483647 h 1434"/>
              <a:gd name="T86" fmla="*/ 2147483647 w 2184"/>
              <a:gd name="T87" fmla="*/ 2147483647 h 1434"/>
              <a:gd name="T88" fmla="*/ 2147483647 w 2184"/>
              <a:gd name="T89" fmla="*/ 2147483647 h 1434"/>
              <a:gd name="T90" fmla="*/ 2147483647 w 2184"/>
              <a:gd name="T91" fmla="*/ 2147483647 h 1434"/>
              <a:gd name="T92" fmla="*/ 2147483647 w 2184"/>
              <a:gd name="T93" fmla="*/ 2147483647 h 1434"/>
              <a:gd name="T94" fmla="*/ 2147483647 w 2184"/>
              <a:gd name="T95" fmla="*/ 2147483647 h 1434"/>
              <a:gd name="T96" fmla="*/ 2147483647 w 2184"/>
              <a:gd name="T97" fmla="*/ 2147483647 h 1434"/>
              <a:gd name="T98" fmla="*/ 2147483647 w 2184"/>
              <a:gd name="T99" fmla="*/ 2147483647 h 1434"/>
              <a:gd name="T100" fmla="*/ 2147483647 w 2184"/>
              <a:gd name="T101" fmla="*/ 2147483647 h 1434"/>
              <a:gd name="T102" fmla="*/ 2147483647 w 2184"/>
              <a:gd name="T103" fmla="*/ 2147483647 h 1434"/>
              <a:gd name="T104" fmla="*/ 2147483647 w 2184"/>
              <a:gd name="T105" fmla="*/ 2147483647 h 1434"/>
              <a:gd name="T106" fmla="*/ 2147483647 w 2184"/>
              <a:gd name="T107" fmla="*/ 2147483647 h 1434"/>
              <a:gd name="T108" fmla="*/ 2147483647 w 2184"/>
              <a:gd name="T109" fmla="*/ 2147483647 h 1434"/>
              <a:gd name="T110" fmla="*/ 2147483647 w 2184"/>
              <a:gd name="T111" fmla="*/ 2147483647 h 1434"/>
              <a:gd name="T112" fmla="*/ 2147483647 w 2184"/>
              <a:gd name="T113" fmla="*/ 2147483647 h 1434"/>
              <a:gd name="T114" fmla="*/ 2147483647 w 2184"/>
              <a:gd name="T115" fmla="*/ 2147483647 h 1434"/>
              <a:gd name="T116" fmla="*/ 2147483647 w 2184"/>
              <a:gd name="T117" fmla="*/ 2147483647 h 143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184"/>
              <a:gd name="T178" fmla="*/ 0 h 1434"/>
              <a:gd name="T179" fmla="*/ 2184 w 2184"/>
              <a:gd name="T180" fmla="*/ 1434 h 1434"/>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184" h="1434">
                <a:moveTo>
                  <a:pt x="48" y="719"/>
                </a:moveTo>
                <a:lnTo>
                  <a:pt x="33" y="708"/>
                </a:lnTo>
                <a:lnTo>
                  <a:pt x="21" y="696"/>
                </a:lnTo>
                <a:lnTo>
                  <a:pt x="13" y="680"/>
                </a:lnTo>
                <a:lnTo>
                  <a:pt x="6" y="664"/>
                </a:lnTo>
                <a:lnTo>
                  <a:pt x="5" y="648"/>
                </a:lnTo>
                <a:lnTo>
                  <a:pt x="5" y="630"/>
                </a:lnTo>
                <a:lnTo>
                  <a:pt x="10" y="613"/>
                </a:lnTo>
                <a:lnTo>
                  <a:pt x="18" y="597"/>
                </a:lnTo>
                <a:lnTo>
                  <a:pt x="29" y="583"/>
                </a:lnTo>
                <a:lnTo>
                  <a:pt x="43" y="570"/>
                </a:lnTo>
                <a:lnTo>
                  <a:pt x="61" y="562"/>
                </a:lnTo>
                <a:lnTo>
                  <a:pt x="78" y="555"/>
                </a:lnTo>
                <a:lnTo>
                  <a:pt x="68" y="535"/>
                </a:lnTo>
                <a:lnTo>
                  <a:pt x="62" y="511"/>
                </a:lnTo>
                <a:lnTo>
                  <a:pt x="61" y="489"/>
                </a:lnTo>
                <a:lnTo>
                  <a:pt x="64" y="465"/>
                </a:lnTo>
                <a:lnTo>
                  <a:pt x="72" y="444"/>
                </a:lnTo>
                <a:lnTo>
                  <a:pt x="84" y="423"/>
                </a:lnTo>
                <a:lnTo>
                  <a:pt x="100" y="406"/>
                </a:lnTo>
                <a:lnTo>
                  <a:pt x="119" y="390"/>
                </a:lnTo>
                <a:lnTo>
                  <a:pt x="137" y="382"/>
                </a:lnTo>
                <a:lnTo>
                  <a:pt x="156" y="376"/>
                </a:lnTo>
                <a:lnTo>
                  <a:pt x="175" y="374"/>
                </a:lnTo>
                <a:lnTo>
                  <a:pt x="196" y="374"/>
                </a:lnTo>
                <a:lnTo>
                  <a:pt x="191" y="345"/>
                </a:lnTo>
                <a:lnTo>
                  <a:pt x="193" y="318"/>
                </a:lnTo>
                <a:lnTo>
                  <a:pt x="201" y="293"/>
                </a:lnTo>
                <a:lnTo>
                  <a:pt x="212" y="269"/>
                </a:lnTo>
                <a:lnTo>
                  <a:pt x="229" y="248"/>
                </a:lnTo>
                <a:lnTo>
                  <a:pt x="248" y="231"/>
                </a:lnTo>
                <a:lnTo>
                  <a:pt x="272" y="216"/>
                </a:lnTo>
                <a:lnTo>
                  <a:pt x="299" y="207"/>
                </a:lnTo>
                <a:lnTo>
                  <a:pt x="325" y="204"/>
                </a:lnTo>
                <a:lnTo>
                  <a:pt x="348" y="204"/>
                </a:lnTo>
                <a:lnTo>
                  <a:pt x="372" y="209"/>
                </a:lnTo>
                <a:lnTo>
                  <a:pt x="395" y="216"/>
                </a:lnTo>
                <a:lnTo>
                  <a:pt x="388" y="199"/>
                </a:lnTo>
                <a:lnTo>
                  <a:pt x="387" y="180"/>
                </a:lnTo>
                <a:lnTo>
                  <a:pt x="388" y="162"/>
                </a:lnTo>
                <a:lnTo>
                  <a:pt x="393" y="145"/>
                </a:lnTo>
                <a:lnTo>
                  <a:pt x="401" y="129"/>
                </a:lnTo>
                <a:lnTo>
                  <a:pt x="414" y="115"/>
                </a:lnTo>
                <a:lnTo>
                  <a:pt x="428" y="102"/>
                </a:lnTo>
                <a:lnTo>
                  <a:pt x="444" y="92"/>
                </a:lnTo>
                <a:lnTo>
                  <a:pt x="461" y="88"/>
                </a:lnTo>
                <a:lnTo>
                  <a:pt x="481" y="84"/>
                </a:lnTo>
                <a:lnTo>
                  <a:pt x="498" y="86"/>
                </a:lnTo>
                <a:lnTo>
                  <a:pt x="516" y="91"/>
                </a:lnTo>
                <a:lnTo>
                  <a:pt x="531" y="97"/>
                </a:lnTo>
                <a:lnTo>
                  <a:pt x="546" y="108"/>
                </a:lnTo>
                <a:lnTo>
                  <a:pt x="558" y="121"/>
                </a:lnTo>
                <a:lnTo>
                  <a:pt x="570" y="137"/>
                </a:lnTo>
                <a:lnTo>
                  <a:pt x="574" y="116"/>
                </a:lnTo>
                <a:lnTo>
                  <a:pt x="582" y="97"/>
                </a:lnTo>
                <a:lnTo>
                  <a:pt x="593" y="81"/>
                </a:lnTo>
                <a:lnTo>
                  <a:pt x="609" y="67"/>
                </a:lnTo>
                <a:lnTo>
                  <a:pt x="625" y="56"/>
                </a:lnTo>
                <a:lnTo>
                  <a:pt x="644" y="49"/>
                </a:lnTo>
                <a:lnTo>
                  <a:pt x="665" y="46"/>
                </a:lnTo>
                <a:lnTo>
                  <a:pt x="687" y="46"/>
                </a:lnTo>
                <a:lnTo>
                  <a:pt x="706" y="51"/>
                </a:lnTo>
                <a:lnTo>
                  <a:pt x="724" y="57"/>
                </a:lnTo>
                <a:lnTo>
                  <a:pt x="741" y="68"/>
                </a:lnTo>
                <a:lnTo>
                  <a:pt x="756" y="83"/>
                </a:lnTo>
                <a:lnTo>
                  <a:pt x="768" y="67"/>
                </a:lnTo>
                <a:lnTo>
                  <a:pt x="784" y="53"/>
                </a:lnTo>
                <a:lnTo>
                  <a:pt x="800" y="41"/>
                </a:lnTo>
                <a:lnTo>
                  <a:pt x="818" y="30"/>
                </a:lnTo>
                <a:lnTo>
                  <a:pt x="835" y="22"/>
                </a:lnTo>
                <a:lnTo>
                  <a:pt x="854" y="16"/>
                </a:lnTo>
                <a:lnTo>
                  <a:pt x="873" y="10"/>
                </a:lnTo>
                <a:lnTo>
                  <a:pt x="894" y="6"/>
                </a:lnTo>
                <a:lnTo>
                  <a:pt x="913" y="6"/>
                </a:lnTo>
                <a:lnTo>
                  <a:pt x="932" y="6"/>
                </a:lnTo>
                <a:lnTo>
                  <a:pt x="953" y="8"/>
                </a:lnTo>
                <a:lnTo>
                  <a:pt x="972" y="13"/>
                </a:lnTo>
                <a:lnTo>
                  <a:pt x="991" y="19"/>
                </a:lnTo>
                <a:lnTo>
                  <a:pt x="1010" y="27"/>
                </a:lnTo>
                <a:lnTo>
                  <a:pt x="1028" y="37"/>
                </a:lnTo>
                <a:lnTo>
                  <a:pt x="1045" y="48"/>
                </a:lnTo>
                <a:lnTo>
                  <a:pt x="1050" y="37"/>
                </a:lnTo>
                <a:lnTo>
                  <a:pt x="1056" y="26"/>
                </a:lnTo>
                <a:lnTo>
                  <a:pt x="1064" y="18"/>
                </a:lnTo>
                <a:lnTo>
                  <a:pt x="1074" y="10"/>
                </a:lnTo>
                <a:lnTo>
                  <a:pt x="1085" y="5"/>
                </a:lnTo>
                <a:lnTo>
                  <a:pt x="1096" y="2"/>
                </a:lnTo>
                <a:lnTo>
                  <a:pt x="1109" y="2"/>
                </a:lnTo>
                <a:lnTo>
                  <a:pt x="1122" y="3"/>
                </a:lnTo>
                <a:lnTo>
                  <a:pt x="1138" y="10"/>
                </a:lnTo>
                <a:lnTo>
                  <a:pt x="1152" y="19"/>
                </a:lnTo>
                <a:lnTo>
                  <a:pt x="1161" y="33"/>
                </a:lnTo>
                <a:lnTo>
                  <a:pt x="1168" y="49"/>
                </a:lnTo>
                <a:lnTo>
                  <a:pt x="1169" y="38"/>
                </a:lnTo>
                <a:lnTo>
                  <a:pt x="1174" y="29"/>
                </a:lnTo>
                <a:lnTo>
                  <a:pt x="1182" y="19"/>
                </a:lnTo>
                <a:lnTo>
                  <a:pt x="1190" y="11"/>
                </a:lnTo>
                <a:lnTo>
                  <a:pt x="1200" y="6"/>
                </a:lnTo>
                <a:lnTo>
                  <a:pt x="1212" y="2"/>
                </a:lnTo>
                <a:lnTo>
                  <a:pt x="1225" y="0"/>
                </a:lnTo>
                <a:lnTo>
                  <a:pt x="1238" y="2"/>
                </a:lnTo>
                <a:lnTo>
                  <a:pt x="1257" y="6"/>
                </a:lnTo>
                <a:lnTo>
                  <a:pt x="1274" y="18"/>
                </a:lnTo>
                <a:lnTo>
                  <a:pt x="1289" y="30"/>
                </a:lnTo>
                <a:lnTo>
                  <a:pt x="1298" y="48"/>
                </a:lnTo>
                <a:lnTo>
                  <a:pt x="1306" y="43"/>
                </a:lnTo>
                <a:lnTo>
                  <a:pt x="1317" y="38"/>
                </a:lnTo>
                <a:lnTo>
                  <a:pt x="1340" y="37"/>
                </a:lnTo>
                <a:lnTo>
                  <a:pt x="1365" y="40"/>
                </a:lnTo>
                <a:lnTo>
                  <a:pt x="1386" y="49"/>
                </a:lnTo>
                <a:lnTo>
                  <a:pt x="1395" y="56"/>
                </a:lnTo>
                <a:lnTo>
                  <a:pt x="1403" y="65"/>
                </a:lnTo>
                <a:lnTo>
                  <a:pt x="1408" y="73"/>
                </a:lnTo>
                <a:lnTo>
                  <a:pt x="1410" y="83"/>
                </a:lnTo>
                <a:lnTo>
                  <a:pt x="1419" y="68"/>
                </a:lnTo>
                <a:lnTo>
                  <a:pt x="1433" y="59"/>
                </a:lnTo>
                <a:lnTo>
                  <a:pt x="1449" y="49"/>
                </a:lnTo>
                <a:lnTo>
                  <a:pt x="1468" y="45"/>
                </a:lnTo>
                <a:lnTo>
                  <a:pt x="1489" y="41"/>
                </a:lnTo>
                <a:lnTo>
                  <a:pt x="1511" y="41"/>
                </a:lnTo>
                <a:lnTo>
                  <a:pt x="1535" y="45"/>
                </a:lnTo>
                <a:lnTo>
                  <a:pt x="1558" y="51"/>
                </a:lnTo>
                <a:lnTo>
                  <a:pt x="1575" y="59"/>
                </a:lnTo>
                <a:lnTo>
                  <a:pt x="1591" y="67"/>
                </a:lnTo>
                <a:lnTo>
                  <a:pt x="1605" y="76"/>
                </a:lnTo>
                <a:lnTo>
                  <a:pt x="1616" y="88"/>
                </a:lnTo>
                <a:lnTo>
                  <a:pt x="1626" y="99"/>
                </a:lnTo>
                <a:lnTo>
                  <a:pt x="1632" y="111"/>
                </a:lnTo>
                <a:lnTo>
                  <a:pt x="1636" y="124"/>
                </a:lnTo>
                <a:lnTo>
                  <a:pt x="1636" y="137"/>
                </a:lnTo>
                <a:lnTo>
                  <a:pt x="1648" y="127"/>
                </a:lnTo>
                <a:lnTo>
                  <a:pt x="1659" y="121"/>
                </a:lnTo>
                <a:lnTo>
                  <a:pt x="1672" y="116"/>
                </a:lnTo>
                <a:lnTo>
                  <a:pt x="1685" y="115"/>
                </a:lnTo>
                <a:lnTo>
                  <a:pt x="1696" y="113"/>
                </a:lnTo>
                <a:lnTo>
                  <a:pt x="1707" y="115"/>
                </a:lnTo>
                <a:lnTo>
                  <a:pt x="1717" y="118"/>
                </a:lnTo>
                <a:lnTo>
                  <a:pt x="1725" y="124"/>
                </a:lnTo>
                <a:lnTo>
                  <a:pt x="1729" y="131"/>
                </a:lnTo>
                <a:lnTo>
                  <a:pt x="1733" y="137"/>
                </a:lnTo>
                <a:lnTo>
                  <a:pt x="1734" y="145"/>
                </a:lnTo>
                <a:lnTo>
                  <a:pt x="1734" y="153"/>
                </a:lnTo>
                <a:lnTo>
                  <a:pt x="1733" y="162"/>
                </a:lnTo>
                <a:lnTo>
                  <a:pt x="1729" y="170"/>
                </a:lnTo>
                <a:lnTo>
                  <a:pt x="1723" y="180"/>
                </a:lnTo>
                <a:lnTo>
                  <a:pt x="1717" y="189"/>
                </a:lnTo>
                <a:lnTo>
                  <a:pt x="1737" y="175"/>
                </a:lnTo>
                <a:lnTo>
                  <a:pt x="1758" y="166"/>
                </a:lnTo>
                <a:lnTo>
                  <a:pt x="1782" y="161"/>
                </a:lnTo>
                <a:lnTo>
                  <a:pt x="1804" y="161"/>
                </a:lnTo>
                <a:lnTo>
                  <a:pt x="1826" y="164"/>
                </a:lnTo>
                <a:lnTo>
                  <a:pt x="1849" y="172"/>
                </a:lnTo>
                <a:lnTo>
                  <a:pt x="1869" y="185"/>
                </a:lnTo>
                <a:lnTo>
                  <a:pt x="1887" y="201"/>
                </a:lnTo>
                <a:lnTo>
                  <a:pt x="1896" y="213"/>
                </a:lnTo>
                <a:lnTo>
                  <a:pt x="1904" y="226"/>
                </a:lnTo>
                <a:lnTo>
                  <a:pt x="1911" y="240"/>
                </a:lnTo>
                <a:lnTo>
                  <a:pt x="1914" y="255"/>
                </a:lnTo>
                <a:lnTo>
                  <a:pt x="1916" y="271"/>
                </a:lnTo>
                <a:lnTo>
                  <a:pt x="1916" y="287"/>
                </a:lnTo>
                <a:lnTo>
                  <a:pt x="1914" y="301"/>
                </a:lnTo>
                <a:lnTo>
                  <a:pt x="1909" y="317"/>
                </a:lnTo>
                <a:lnTo>
                  <a:pt x="1931" y="326"/>
                </a:lnTo>
                <a:lnTo>
                  <a:pt x="1949" y="337"/>
                </a:lnTo>
                <a:lnTo>
                  <a:pt x="1965" y="350"/>
                </a:lnTo>
                <a:lnTo>
                  <a:pt x="1978" y="364"/>
                </a:lnTo>
                <a:lnTo>
                  <a:pt x="1986" y="379"/>
                </a:lnTo>
                <a:lnTo>
                  <a:pt x="1990" y="395"/>
                </a:lnTo>
                <a:lnTo>
                  <a:pt x="1990" y="411"/>
                </a:lnTo>
                <a:lnTo>
                  <a:pt x="1987" y="425"/>
                </a:lnTo>
                <a:lnTo>
                  <a:pt x="2021" y="428"/>
                </a:lnTo>
                <a:lnTo>
                  <a:pt x="2052" y="435"/>
                </a:lnTo>
                <a:lnTo>
                  <a:pt x="2079" y="446"/>
                </a:lnTo>
                <a:lnTo>
                  <a:pt x="2103" y="460"/>
                </a:lnTo>
                <a:lnTo>
                  <a:pt x="2122" y="476"/>
                </a:lnTo>
                <a:lnTo>
                  <a:pt x="2137" y="495"/>
                </a:lnTo>
                <a:lnTo>
                  <a:pt x="2141" y="505"/>
                </a:lnTo>
                <a:lnTo>
                  <a:pt x="2145" y="516"/>
                </a:lnTo>
                <a:lnTo>
                  <a:pt x="2146" y="527"/>
                </a:lnTo>
                <a:lnTo>
                  <a:pt x="2146" y="538"/>
                </a:lnTo>
                <a:lnTo>
                  <a:pt x="2141" y="557"/>
                </a:lnTo>
                <a:lnTo>
                  <a:pt x="2133" y="575"/>
                </a:lnTo>
                <a:lnTo>
                  <a:pt x="2119" y="592"/>
                </a:lnTo>
                <a:lnTo>
                  <a:pt x="2102" y="606"/>
                </a:lnTo>
                <a:lnTo>
                  <a:pt x="2119" y="613"/>
                </a:lnTo>
                <a:lnTo>
                  <a:pt x="2133" y="621"/>
                </a:lnTo>
                <a:lnTo>
                  <a:pt x="2146" y="632"/>
                </a:lnTo>
                <a:lnTo>
                  <a:pt x="2154" y="641"/>
                </a:lnTo>
                <a:lnTo>
                  <a:pt x="2159" y="654"/>
                </a:lnTo>
                <a:lnTo>
                  <a:pt x="2161" y="665"/>
                </a:lnTo>
                <a:lnTo>
                  <a:pt x="2159" y="678"/>
                </a:lnTo>
                <a:lnTo>
                  <a:pt x="2153" y="691"/>
                </a:lnTo>
                <a:lnTo>
                  <a:pt x="2146" y="699"/>
                </a:lnTo>
                <a:lnTo>
                  <a:pt x="2138" y="707"/>
                </a:lnTo>
                <a:lnTo>
                  <a:pt x="2127" y="713"/>
                </a:lnTo>
                <a:lnTo>
                  <a:pt x="2116" y="719"/>
                </a:lnTo>
                <a:lnTo>
                  <a:pt x="2126" y="716"/>
                </a:lnTo>
                <a:lnTo>
                  <a:pt x="2135" y="715"/>
                </a:lnTo>
                <a:lnTo>
                  <a:pt x="2145" y="716"/>
                </a:lnTo>
                <a:lnTo>
                  <a:pt x="2154" y="718"/>
                </a:lnTo>
                <a:lnTo>
                  <a:pt x="2162" y="723"/>
                </a:lnTo>
                <a:lnTo>
                  <a:pt x="2170" y="727"/>
                </a:lnTo>
                <a:lnTo>
                  <a:pt x="2176" y="735"/>
                </a:lnTo>
                <a:lnTo>
                  <a:pt x="2181" y="743"/>
                </a:lnTo>
                <a:lnTo>
                  <a:pt x="2184" y="753"/>
                </a:lnTo>
                <a:lnTo>
                  <a:pt x="2184" y="762"/>
                </a:lnTo>
                <a:lnTo>
                  <a:pt x="2184" y="770"/>
                </a:lnTo>
                <a:lnTo>
                  <a:pt x="2181" y="780"/>
                </a:lnTo>
                <a:lnTo>
                  <a:pt x="2178" y="788"/>
                </a:lnTo>
                <a:lnTo>
                  <a:pt x="2172" y="796"/>
                </a:lnTo>
                <a:lnTo>
                  <a:pt x="2165" y="802"/>
                </a:lnTo>
                <a:lnTo>
                  <a:pt x="2156" y="807"/>
                </a:lnTo>
                <a:lnTo>
                  <a:pt x="2145" y="810"/>
                </a:lnTo>
                <a:lnTo>
                  <a:pt x="2132" y="810"/>
                </a:lnTo>
                <a:lnTo>
                  <a:pt x="2119" y="807"/>
                </a:lnTo>
                <a:lnTo>
                  <a:pt x="2108" y="802"/>
                </a:lnTo>
                <a:lnTo>
                  <a:pt x="2121" y="820"/>
                </a:lnTo>
                <a:lnTo>
                  <a:pt x="2129" y="837"/>
                </a:lnTo>
                <a:lnTo>
                  <a:pt x="2133" y="856"/>
                </a:lnTo>
                <a:lnTo>
                  <a:pt x="2135" y="877"/>
                </a:lnTo>
                <a:lnTo>
                  <a:pt x="2132" y="896"/>
                </a:lnTo>
                <a:lnTo>
                  <a:pt x="2124" y="915"/>
                </a:lnTo>
                <a:lnTo>
                  <a:pt x="2114" y="933"/>
                </a:lnTo>
                <a:lnTo>
                  <a:pt x="2098" y="947"/>
                </a:lnTo>
                <a:lnTo>
                  <a:pt x="2086" y="957"/>
                </a:lnTo>
                <a:lnTo>
                  <a:pt x="2071" y="964"/>
                </a:lnTo>
                <a:lnTo>
                  <a:pt x="2056" y="971"/>
                </a:lnTo>
                <a:lnTo>
                  <a:pt x="2040" y="972"/>
                </a:lnTo>
                <a:lnTo>
                  <a:pt x="2052" y="977"/>
                </a:lnTo>
                <a:lnTo>
                  <a:pt x="2063" y="984"/>
                </a:lnTo>
                <a:lnTo>
                  <a:pt x="2071" y="992"/>
                </a:lnTo>
                <a:lnTo>
                  <a:pt x="2079" y="999"/>
                </a:lnTo>
                <a:lnTo>
                  <a:pt x="2084" y="1009"/>
                </a:lnTo>
                <a:lnTo>
                  <a:pt x="2086" y="1020"/>
                </a:lnTo>
                <a:lnTo>
                  <a:pt x="2086" y="1031"/>
                </a:lnTo>
                <a:lnTo>
                  <a:pt x="2083" y="1041"/>
                </a:lnTo>
                <a:lnTo>
                  <a:pt x="2076" y="1050"/>
                </a:lnTo>
                <a:lnTo>
                  <a:pt x="2068" y="1060"/>
                </a:lnTo>
                <a:lnTo>
                  <a:pt x="2057" y="1066"/>
                </a:lnTo>
                <a:lnTo>
                  <a:pt x="2046" y="1073"/>
                </a:lnTo>
                <a:lnTo>
                  <a:pt x="2033" y="1076"/>
                </a:lnTo>
                <a:lnTo>
                  <a:pt x="2021" y="1077"/>
                </a:lnTo>
                <a:lnTo>
                  <a:pt x="2008" y="1077"/>
                </a:lnTo>
                <a:lnTo>
                  <a:pt x="1993" y="1076"/>
                </a:lnTo>
                <a:lnTo>
                  <a:pt x="1981" y="1071"/>
                </a:lnTo>
                <a:lnTo>
                  <a:pt x="1970" y="1065"/>
                </a:lnTo>
                <a:lnTo>
                  <a:pt x="1973" y="1092"/>
                </a:lnTo>
                <a:lnTo>
                  <a:pt x="1971" y="1119"/>
                </a:lnTo>
                <a:lnTo>
                  <a:pt x="1963" y="1144"/>
                </a:lnTo>
                <a:lnTo>
                  <a:pt x="1952" y="1168"/>
                </a:lnTo>
                <a:lnTo>
                  <a:pt x="1936" y="1190"/>
                </a:lnTo>
                <a:lnTo>
                  <a:pt x="1916" y="1208"/>
                </a:lnTo>
                <a:lnTo>
                  <a:pt x="1892" y="1222"/>
                </a:lnTo>
                <a:lnTo>
                  <a:pt x="1865" y="1230"/>
                </a:lnTo>
                <a:lnTo>
                  <a:pt x="1841" y="1235"/>
                </a:lnTo>
                <a:lnTo>
                  <a:pt x="1815" y="1233"/>
                </a:lnTo>
                <a:lnTo>
                  <a:pt x="1791" y="1229"/>
                </a:lnTo>
                <a:lnTo>
                  <a:pt x="1769" y="1221"/>
                </a:lnTo>
                <a:lnTo>
                  <a:pt x="1776" y="1235"/>
                </a:lnTo>
                <a:lnTo>
                  <a:pt x="1777" y="1248"/>
                </a:lnTo>
                <a:lnTo>
                  <a:pt x="1774" y="1262"/>
                </a:lnTo>
                <a:lnTo>
                  <a:pt x="1768" y="1275"/>
                </a:lnTo>
                <a:lnTo>
                  <a:pt x="1758" y="1288"/>
                </a:lnTo>
                <a:lnTo>
                  <a:pt x="1744" y="1297"/>
                </a:lnTo>
                <a:lnTo>
                  <a:pt x="1726" y="1307"/>
                </a:lnTo>
                <a:lnTo>
                  <a:pt x="1707" y="1313"/>
                </a:lnTo>
                <a:lnTo>
                  <a:pt x="1678" y="1318"/>
                </a:lnTo>
                <a:lnTo>
                  <a:pt x="1648" y="1318"/>
                </a:lnTo>
                <a:lnTo>
                  <a:pt x="1621" y="1311"/>
                </a:lnTo>
                <a:lnTo>
                  <a:pt x="1596" y="1302"/>
                </a:lnTo>
                <a:lnTo>
                  <a:pt x="1597" y="1319"/>
                </a:lnTo>
                <a:lnTo>
                  <a:pt x="1594" y="1335"/>
                </a:lnTo>
                <a:lnTo>
                  <a:pt x="1589" y="1351"/>
                </a:lnTo>
                <a:lnTo>
                  <a:pt x="1581" y="1366"/>
                </a:lnTo>
                <a:lnTo>
                  <a:pt x="1570" y="1378"/>
                </a:lnTo>
                <a:lnTo>
                  <a:pt x="1558" y="1389"/>
                </a:lnTo>
                <a:lnTo>
                  <a:pt x="1542" y="1397"/>
                </a:lnTo>
                <a:lnTo>
                  <a:pt x="1526" y="1402"/>
                </a:lnTo>
                <a:lnTo>
                  <a:pt x="1510" y="1404"/>
                </a:lnTo>
                <a:lnTo>
                  <a:pt x="1494" y="1402"/>
                </a:lnTo>
                <a:lnTo>
                  <a:pt x="1480" y="1399"/>
                </a:lnTo>
                <a:lnTo>
                  <a:pt x="1465" y="1393"/>
                </a:lnTo>
                <a:lnTo>
                  <a:pt x="1454" y="1385"/>
                </a:lnTo>
                <a:lnTo>
                  <a:pt x="1443" y="1373"/>
                </a:lnTo>
                <a:lnTo>
                  <a:pt x="1433" y="1362"/>
                </a:lnTo>
                <a:lnTo>
                  <a:pt x="1427" y="1348"/>
                </a:lnTo>
                <a:lnTo>
                  <a:pt x="1430" y="1362"/>
                </a:lnTo>
                <a:lnTo>
                  <a:pt x="1430" y="1375"/>
                </a:lnTo>
                <a:lnTo>
                  <a:pt x="1426" y="1388"/>
                </a:lnTo>
                <a:lnTo>
                  <a:pt x="1419" y="1401"/>
                </a:lnTo>
                <a:lnTo>
                  <a:pt x="1410" y="1410"/>
                </a:lnTo>
                <a:lnTo>
                  <a:pt x="1397" y="1420"/>
                </a:lnTo>
                <a:lnTo>
                  <a:pt x="1381" y="1426"/>
                </a:lnTo>
                <a:lnTo>
                  <a:pt x="1363" y="1431"/>
                </a:lnTo>
                <a:lnTo>
                  <a:pt x="1346" y="1432"/>
                </a:lnTo>
                <a:lnTo>
                  <a:pt x="1328" y="1431"/>
                </a:lnTo>
                <a:lnTo>
                  <a:pt x="1313" y="1428"/>
                </a:lnTo>
                <a:lnTo>
                  <a:pt x="1297" y="1421"/>
                </a:lnTo>
                <a:lnTo>
                  <a:pt x="1282" y="1415"/>
                </a:lnTo>
                <a:lnTo>
                  <a:pt x="1270" y="1405"/>
                </a:lnTo>
                <a:lnTo>
                  <a:pt x="1260" y="1394"/>
                </a:lnTo>
                <a:lnTo>
                  <a:pt x="1252" y="1381"/>
                </a:lnTo>
                <a:lnTo>
                  <a:pt x="1249" y="1393"/>
                </a:lnTo>
                <a:lnTo>
                  <a:pt x="1243" y="1402"/>
                </a:lnTo>
                <a:lnTo>
                  <a:pt x="1233" y="1412"/>
                </a:lnTo>
                <a:lnTo>
                  <a:pt x="1222" y="1418"/>
                </a:lnTo>
                <a:lnTo>
                  <a:pt x="1208" y="1424"/>
                </a:lnTo>
                <a:lnTo>
                  <a:pt x="1192" y="1429"/>
                </a:lnTo>
                <a:lnTo>
                  <a:pt x="1176" y="1431"/>
                </a:lnTo>
                <a:lnTo>
                  <a:pt x="1158" y="1432"/>
                </a:lnTo>
                <a:lnTo>
                  <a:pt x="1133" y="1428"/>
                </a:lnTo>
                <a:lnTo>
                  <a:pt x="1111" y="1418"/>
                </a:lnTo>
                <a:lnTo>
                  <a:pt x="1101" y="1413"/>
                </a:lnTo>
                <a:lnTo>
                  <a:pt x="1093" y="1405"/>
                </a:lnTo>
                <a:lnTo>
                  <a:pt x="1087" y="1397"/>
                </a:lnTo>
                <a:lnTo>
                  <a:pt x="1082" y="1389"/>
                </a:lnTo>
                <a:lnTo>
                  <a:pt x="1071" y="1402"/>
                </a:lnTo>
                <a:lnTo>
                  <a:pt x="1058" y="1413"/>
                </a:lnTo>
                <a:lnTo>
                  <a:pt x="1041" y="1423"/>
                </a:lnTo>
                <a:lnTo>
                  <a:pt x="1021" y="1429"/>
                </a:lnTo>
                <a:lnTo>
                  <a:pt x="1002" y="1432"/>
                </a:lnTo>
                <a:lnTo>
                  <a:pt x="980" y="1434"/>
                </a:lnTo>
                <a:lnTo>
                  <a:pt x="959" y="1432"/>
                </a:lnTo>
                <a:lnTo>
                  <a:pt x="937" y="1429"/>
                </a:lnTo>
                <a:lnTo>
                  <a:pt x="913" y="1420"/>
                </a:lnTo>
                <a:lnTo>
                  <a:pt x="894" y="1407"/>
                </a:lnTo>
                <a:lnTo>
                  <a:pt x="880" y="1393"/>
                </a:lnTo>
                <a:lnTo>
                  <a:pt x="875" y="1385"/>
                </a:lnTo>
                <a:lnTo>
                  <a:pt x="872" y="1375"/>
                </a:lnTo>
                <a:lnTo>
                  <a:pt x="858" y="1383"/>
                </a:lnTo>
                <a:lnTo>
                  <a:pt x="842" y="1389"/>
                </a:lnTo>
                <a:lnTo>
                  <a:pt x="823" y="1393"/>
                </a:lnTo>
                <a:lnTo>
                  <a:pt x="805" y="1393"/>
                </a:lnTo>
                <a:lnTo>
                  <a:pt x="786" y="1391"/>
                </a:lnTo>
                <a:lnTo>
                  <a:pt x="767" y="1386"/>
                </a:lnTo>
                <a:lnTo>
                  <a:pt x="748" y="1380"/>
                </a:lnTo>
                <a:lnTo>
                  <a:pt x="732" y="1370"/>
                </a:lnTo>
                <a:lnTo>
                  <a:pt x="713" y="1356"/>
                </a:lnTo>
                <a:lnTo>
                  <a:pt x="702" y="1340"/>
                </a:lnTo>
                <a:lnTo>
                  <a:pt x="697" y="1332"/>
                </a:lnTo>
                <a:lnTo>
                  <a:pt x="694" y="1323"/>
                </a:lnTo>
                <a:lnTo>
                  <a:pt x="694" y="1315"/>
                </a:lnTo>
                <a:lnTo>
                  <a:pt x="694" y="1307"/>
                </a:lnTo>
                <a:lnTo>
                  <a:pt x="691" y="1316"/>
                </a:lnTo>
                <a:lnTo>
                  <a:pt x="684" y="1324"/>
                </a:lnTo>
                <a:lnTo>
                  <a:pt x="676" y="1331"/>
                </a:lnTo>
                <a:lnTo>
                  <a:pt x="665" y="1337"/>
                </a:lnTo>
                <a:lnTo>
                  <a:pt x="651" y="1340"/>
                </a:lnTo>
                <a:lnTo>
                  <a:pt x="635" y="1342"/>
                </a:lnTo>
                <a:lnTo>
                  <a:pt x="619" y="1343"/>
                </a:lnTo>
                <a:lnTo>
                  <a:pt x="601" y="1342"/>
                </a:lnTo>
                <a:lnTo>
                  <a:pt x="584" y="1337"/>
                </a:lnTo>
                <a:lnTo>
                  <a:pt x="568" y="1332"/>
                </a:lnTo>
                <a:lnTo>
                  <a:pt x="554" y="1326"/>
                </a:lnTo>
                <a:lnTo>
                  <a:pt x="543" y="1318"/>
                </a:lnTo>
                <a:lnTo>
                  <a:pt x="533" y="1308"/>
                </a:lnTo>
                <a:lnTo>
                  <a:pt x="525" y="1299"/>
                </a:lnTo>
                <a:lnTo>
                  <a:pt x="522" y="1289"/>
                </a:lnTo>
                <a:lnTo>
                  <a:pt x="522" y="1280"/>
                </a:lnTo>
                <a:lnTo>
                  <a:pt x="523" y="1272"/>
                </a:lnTo>
                <a:lnTo>
                  <a:pt x="527" y="1265"/>
                </a:lnTo>
                <a:lnTo>
                  <a:pt x="531" y="1260"/>
                </a:lnTo>
                <a:lnTo>
                  <a:pt x="538" y="1256"/>
                </a:lnTo>
                <a:lnTo>
                  <a:pt x="519" y="1262"/>
                </a:lnTo>
                <a:lnTo>
                  <a:pt x="498" y="1265"/>
                </a:lnTo>
                <a:lnTo>
                  <a:pt x="479" y="1265"/>
                </a:lnTo>
                <a:lnTo>
                  <a:pt x="460" y="1260"/>
                </a:lnTo>
                <a:lnTo>
                  <a:pt x="441" y="1253"/>
                </a:lnTo>
                <a:lnTo>
                  <a:pt x="425" y="1241"/>
                </a:lnTo>
                <a:lnTo>
                  <a:pt x="411" y="1227"/>
                </a:lnTo>
                <a:lnTo>
                  <a:pt x="399" y="1210"/>
                </a:lnTo>
                <a:lnTo>
                  <a:pt x="393" y="1192"/>
                </a:lnTo>
                <a:lnTo>
                  <a:pt x="390" y="1175"/>
                </a:lnTo>
                <a:lnTo>
                  <a:pt x="390" y="1155"/>
                </a:lnTo>
                <a:lnTo>
                  <a:pt x="393" y="1138"/>
                </a:lnTo>
                <a:lnTo>
                  <a:pt x="372" y="1151"/>
                </a:lnTo>
                <a:lnTo>
                  <a:pt x="352" y="1160"/>
                </a:lnTo>
                <a:lnTo>
                  <a:pt x="329" y="1165"/>
                </a:lnTo>
                <a:lnTo>
                  <a:pt x="307" y="1167"/>
                </a:lnTo>
                <a:lnTo>
                  <a:pt x="283" y="1165"/>
                </a:lnTo>
                <a:lnTo>
                  <a:pt x="261" y="1160"/>
                </a:lnTo>
                <a:lnTo>
                  <a:pt x="240" y="1151"/>
                </a:lnTo>
                <a:lnTo>
                  <a:pt x="220" y="1138"/>
                </a:lnTo>
                <a:lnTo>
                  <a:pt x="194" y="1122"/>
                </a:lnTo>
                <a:lnTo>
                  <a:pt x="172" y="1103"/>
                </a:lnTo>
                <a:lnTo>
                  <a:pt x="153" y="1082"/>
                </a:lnTo>
                <a:lnTo>
                  <a:pt x="138" y="1062"/>
                </a:lnTo>
                <a:lnTo>
                  <a:pt x="127" y="1041"/>
                </a:lnTo>
                <a:lnTo>
                  <a:pt x="123" y="1019"/>
                </a:lnTo>
                <a:lnTo>
                  <a:pt x="121" y="995"/>
                </a:lnTo>
                <a:lnTo>
                  <a:pt x="124" y="972"/>
                </a:lnTo>
                <a:lnTo>
                  <a:pt x="105" y="976"/>
                </a:lnTo>
                <a:lnTo>
                  <a:pt x="86" y="976"/>
                </a:lnTo>
                <a:lnTo>
                  <a:pt x="68" y="972"/>
                </a:lnTo>
                <a:lnTo>
                  <a:pt x="51" y="964"/>
                </a:lnTo>
                <a:lnTo>
                  <a:pt x="35" y="953"/>
                </a:lnTo>
                <a:lnTo>
                  <a:pt x="22" y="941"/>
                </a:lnTo>
                <a:lnTo>
                  <a:pt x="11" y="925"/>
                </a:lnTo>
                <a:lnTo>
                  <a:pt x="5" y="907"/>
                </a:lnTo>
                <a:lnTo>
                  <a:pt x="2" y="893"/>
                </a:lnTo>
                <a:lnTo>
                  <a:pt x="0" y="880"/>
                </a:lnTo>
                <a:lnTo>
                  <a:pt x="2" y="866"/>
                </a:lnTo>
                <a:lnTo>
                  <a:pt x="5" y="853"/>
                </a:lnTo>
                <a:lnTo>
                  <a:pt x="10" y="840"/>
                </a:lnTo>
                <a:lnTo>
                  <a:pt x="16" y="828"/>
                </a:lnTo>
                <a:lnTo>
                  <a:pt x="26" y="818"/>
                </a:lnTo>
                <a:lnTo>
                  <a:pt x="35" y="807"/>
                </a:lnTo>
                <a:lnTo>
                  <a:pt x="24" y="796"/>
                </a:lnTo>
                <a:lnTo>
                  <a:pt x="18" y="783"/>
                </a:lnTo>
                <a:lnTo>
                  <a:pt x="13" y="772"/>
                </a:lnTo>
                <a:lnTo>
                  <a:pt x="13" y="759"/>
                </a:lnTo>
                <a:lnTo>
                  <a:pt x="16" y="748"/>
                </a:lnTo>
                <a:lnTo>
                  <a:pt x="22" y="737"/>
                </a:lnTo>
                <a:lnTo>
                  <a:pt x="32" y="727"/>
                </a:lnTo>
                <a:lnTo>
                  <a:pt x="46" y="719"/>
                </a:lnTo>
                <a:lnTo>
                  <a:pt x="48" y="719"/>
                </a:lnTo>
              </a:path>
            </a:pathLst>
          </a:custGeom>
          <a:solidFill>
            <a:srgbClr val="99FF99"/>
          </a:solidFill>
          <a:ln w="15875">
            <a:solidFill>
              <a:schemeClr val="tx1"/>
            </a:solidFill>
            <a:round/>
            <a:headEnd/>
            <a:tailEnd/>
          </a:ln>
        </p:spPr>
        <p:txBody>
          <a:bodyPr lIns="91332" tIns="45661" rIns="91332" bIns="45661"/>
          <a:lstStyle/>
          <a:p>
            <a:endParaRPr lang="zh-TW" altLang="en-US"/>
          </a:p>
        </p:txBody>
      </p:sp>
      <p:sp>
        <p:nvSpPr>
          <p:cNvPr id="74835" name="TextBox 89"/>
          <p:cNvSpPr txBox="1">
            <a:spLocks noChangeArrowheads="1"/>
          </p:cNvSpPr>
          <p:nvPr/>
        </p:nvSpPr>
        <p:spPr bwMode="auto">
          <a:xfrm>
            <a:off x="7334250" y="2584450"/>
            <a:ext cx="962025" cy="523875"/>
          </a:xfrm>
          <a:prstGeom prst="rect">
            <a:avLst/>
          </a:prstGeom>
          <a:noFill/>
          <a:ln w="9525">
            <a:noFill/>
            <a:miter lim="800000"/>
            <a:headEnd/>
            <a:tailEnd/>
          </a:ln>
        </p:spPr>
        <p:txBody>
          <a:bodyPr wrap="none" lIns="91332" tIns="45661" rIns="91332" bIns="45661">
            <a:spAutoFit/>
          </a:bodyPr>
          <a:lstStyle/>
          <a:p>
            <a:pPr algn="ctr" eaLnBrk="0" hangingPunct="0"/>
            <a:r>
              <a:rPr kumimoji="0" lang="en-US" altLang="zh-TW" sz="1400" b="1">
                <a:solidFill>
                  <a:srgbClr val="000000"/>
                </a:solidFill>
                <a:ea typeface="MS PGothic" pitchFamily="34" charset="-128"/>
                <a:cs typeface="Arial" pitchFamily="34" charset="0"/>
              </a:rPr>
              <a:t>DFN</a:t>
            </a:r>
          </a:p>
          <a:p>
            <a:pPr algn="ctr" eaLnBrk="0" hangingPunct="0"/>
            <a:r>
              <a:rPr kumimoji="0" lang="en-US" altLang="zh-TW" sz="1400" b="1">
                <a:solidFill>
                  <a:srgbClr val="000000"/>
                </a:solidFill>
                <a:ea typeface="MS PGothic" pitchFamily="34" charset="-128"/>
                <a:cs typeface="Arial" pitchFamily="34" charset="0"/>
              </a:rPr>
              <a:t>Germany</a:t>
            </a:r>
          </a:p>
        </p:txBody>
      </p:sp>
      <p:sp>
        <p:nvSpPr>
          <p:cNvPr id="91" name="TextBox 90"/>
          <p:cNvSpPr txBox="1"/>
          <p:nvPr/>
        </p:nvSpPr>
        <p:spPr>
          <a:xfrm>
            <a:off x="7419975" y="2441575"/>
            <a:ext cx="365125" cy="171450"/>
          </a:xfrm>
          <a:prstGeom prst="rect">
            <a:avLst/>
          </a:prstGeom>
          <a:solidFill>
            <a:schemeClr val="bg2">
              <a:lumMod val="40000"/>
              <a:lumOff val="60000"/>
            </a:schemeClr>
          </a:solidFill>
        </p:spPr>
        <p:txBody>
          <a:bodyPr wrap="none" lIns="9144" tIns="9144" rIns="9144" bIns="9144">
            <a:spAutoFit/>
          </a:bodyPr>
          <a:lstStyle/>
          <a:p>
            <a:pPr eaLnBrk="0" hangingPunct="0">
              <a:defRPr/>
            </a:pPr>
            <a:r>
              <a:rPr kumimoji="0" lang="en-US" sz="1000" b="1" dirty="0">
                <a:solidFill>
                  <a:srgbClr val="000000"/>
                </a:solidFill>
                <a:latin typeface="Arial" charset="0"/>
                <a:ea typeface="MS PGothic" pitchFamily="34" charset="-128"/>
                <a:cs typeface="Arial" charset="0"/>
              </a:rPr>
              <a:t>DESY</a:t>
            </a:r>
          </a:p>
        </p:txBody>
      </p:sp>
      <p:sp>
        <p:nvSpPr>
          <p:cNvPr id="92" name="TextBox 91"/>
          <p:cNvSpPr txBox="1"/>
          <p:nvPr/>
        </p:nvSpPr>
        <p:spPr>
          <a:xfrm>
            <a:off x="7100888" y="2600325"/>
            <a:ext cx="238125" cy="171450"/>
          </a:xfrm>
          <a:prstGeom prst="rect">
            <a:avLst/>
          </a:prstGeom>
          <a:solidFill>
            <a:schemeClr val="bg2">
              <a:lumMod val="40000"/>
              <a:lumOff val="60000"/>
            </a:schemeClr>
          </a:solidFill>
        </p:spPr>
        <p:txBody>
          <a:bodyPr wrap="none" lIns="9144" tIns="9144" rIns="9144" bIns="9144">
            <a:spAutoFit/>
          </a:bodyPr>
          <a:lstStyle/>
          <a:p>
            <a:pPr eaLnBrk="0" hangingPunct="0">
              <a:defRPr/>
            </a:pPr>
            <a:r>
              <a:rPr kumimoji="0" lang="en-US" sz="1000" b="1" dirty="0">
                <a:solidFill>
                  <a:srgbClr val="000000"/>
                </a:solidFill>
                <a:latin typeface="Arial" charset="0"/>
                <a:ea typeface="MS PGothic" pitchFamily="34" charset="-128"/>
                <a:cs typeface="Arial" charset="0"/>
              </a:rPr>
              <a:t>GSI</a:t>
            </a:r>
          </a:p>
        </p:txBody>
      </p:sp>
      <p:sp>
        <p:nvSpPr>
          <p:cNvPr id="93" name="TextBox 92"/>
          <p:cNvSpPr txBox="1"/>
          <p:nvPr/>
        </p:nvSpPr>
        <p:spPr>
          <a:xfrm>
            <a:off x="7797800" y="2449513"/>
            <a:ext cx="701675" cy="187325"/>
          </a:xfrm>
          <a:prstGeom prst="rect">
            <a:avLst/>
          </a:prstGeom>
          <a:solidFill>
            <a:schemeClr val="bg2">
              <a:lumMod val="40000"/>
              <a:lumOff val="60000"/>
            </a:schemeClr>
          </a:solidFill>
        </p:spPr>
        <p:txBody>
          <a:bodyPr wrap="none" lIns="9144" tIns="9144" rIns="9144" bIns="9144">
            <a:spAutoFit/>
          </a:bodyPr>
          <a:lstStyle/>
          <a:p>
            <a:pPr eaLnBrk="0" hangingPunct="0">
              <a:defRPr/>
            </a:pPr>
            <a:r>
              <a:rPr kumimoji="0" lang="en-US" sz="1100" b="1" dirty="0">
                <a:solidFill>
                  <a:srgbClr val="000000"/>
                </a:solidFill>
                <a:latin typeface="Arial" charset="0"/>
                <a:ea typeface="MS PGothic" pitchFamily="34" charset="-128"/>
                <a:cs typeface="Arial" charset="0"/>
              </a:rPr>
              <a:t>DE-KIT-T1</a:t>
            </a:r>
          </a:p>
        </p:txBody>
      </p:sp>
      <p:sp>
        <p:nvSpPr>
          <p:cNvPr id="74839" name="Freeform 7"/>
          <p:cNvSpPr>
            <a:spLocks/>
          </p:cNvSpPr>
          <p:nvPr/>
        </p:nvSpPr>
        <p:spPr bwMode="auto">
          <a:xfrm>
            <a:off x="6499225" y="3124200"/>
            <a:ext cx="1738313" cy="831850"/>
          </a:xfrm>
          <a:custGeom>
            <a:avLst/>
            <a:gdLst>
              <a:gd name="T0" fmla="*/ 2147483647 w 2184"/>
              <a:gd name="T1" fmla="*/ 2147483647 h 1434"/>
              <a:gd name="T2" fmla="*/ 2147483647 w 2184"/>
              <a:gd name="T3" fmla="*/ 2147483647 h 1434"/>
              <a:gd name="T4" fmla="*/ 2147483647 w 2184"/>
              <a:gd name="T5" fmla="*/ 2147483647 h 1434"/>
              <a:gd name="T6" fmla="*/ 2147483647 w 2184"/>
              <a:gd name="T7" fmla="*/ 2147483647 h 1434"/>
              <a:gd name="T8" fmla="*/ 2147483647 w 2184"/>
              <a:gd name="T9" fmla="*/ 2147483647 h 1434"/>
              <a:gd name="T10" fmla="*/ 2147483647 w 2184"/>
              <a:gd name="T11" fmla="*/ 2147483647 h 1434"/>
              <a:gd name="T12" fmla="*/ 2147483647 w 2184"/>
              <a:gd name="T13" fmla="*/ 2147483647 h 1434"/>
              <a:gd name="T14" fmla="*/ 2147483647 w 2184"/>
              <a:gd name="T15" fmla="*/ 2147483647 h 1434"/>
              <a:gd name="T16" fmla="*/ 2147483647 w 2184"/>
              <a:gd name="T17" fmla="*/ 2147483647 h 1434"/>
              <a:gd name="T18" fmla="*/ 2147483647 w 2184"/>
              <a:gd name="T19" fmla="*/ 2147483647 h 1434"/>
              <a:gd name="T20" fmla="*/ 2147483647 w 2184"/>
              <a:gd name="T21" fmla="*/ 2147483647 h 1434"/>
              <a:gd name="T22" fmla="*/ 2147483647 w 2184"/>
              <a:gd name="T23" fmla="*/ 2147483647 h 1434"/>
              <a:gd name="T24" fmla="*/ 2147483647 w 2184"/>
              <a:gd name="T25" fmla="*/ 2147483647 h 1434"/>
              <a:gd name="T26" fmla="*/ 2147483647 w 2184"/>
              <a:gd name="T27" fmla="*/ 2147483647 h 1434"/>
              <a:gd name="T28" fmla="*/ 2147483647 w 2184"/>
              <a:gd name="T29" fmla="*/ 2147483647 h 1434"/>
              <a:gd name="T30" fmla="*/ 2147483647 w 2184"/>
              <a:gd name="T31" fmla="*/ 2147483647 h 1434"/>
              <a:gd name="T32" fmla="*/ 2147483647 w 2184"/>
              <a:gd name="T33" fmla="*/ 2147483647 h 1434"/>
              <a:gd name="T34" fmla="*/ 2147483647 w 2184"/>
              <a:gd name="T35" fmla="*/ 2147483647 h 1434"/>
              <a:gd name="T36" fmla="*/ 2147483647 w 2184"/>
              <a:gd name="T37" fmla="*/ 2147483647 h 1434"/>
              <a:gd name="T38" fmla="*/ 2147483647 w 2184"/>
              <a:gd name="T39" fmla="*/ 2147483647 h 1434"/>
              <a:gd name="T40" fmla="*/ 2147483647 w 2184"/>
              <a:gd name="T41" fmla="*/ 2147483647 h 1434"/>
              <a:gd name="T42" fmla="*/ 2147483647 w 2184"/>
              <a:gd name="T43" fmla="*/ 2147483647 h 1434"/>
              <a:gd name="T44" fmla="*/ 2147483647 w 2184"/>
              <a:gd name="T45" fmla="*/ 2147483647 h 1434"/>
              <a:gd name="T46" fmla="*/ 2147483647 w 2184"/>
              <a:gd name="T47" fmla="*/ 2147483647 h 1434"/>
              <a:gd name="T48" fmla="*/ 2147483647 w 2184"/>
              <a:gd name="T49" fmla="*/ 2147483647 h 1434"/>
              <a:gd name="T50" fmla="*/ 2147483647 w 2184"/>
              <a:gd name="T51" fmla="*/ 2147483647 h 1434"/>
              <a:gd name="T52" fmla="*/ 2147483647 w 2184"/>
              <a:gd name="T53" fmla="*/ 2147483647 h 1434"/>
              <a:gd name="T54" fmla="*/ 2147483647 w 2184"/>
              <a:gd name="T55" fmla="*/ 2147483647 h 1434"/>
              <a:gd name="T56" fmla="*/ 2147483647 w 2184"/>
              <a:gd name="T57" fmla="*/ 2147483647 h 1434"/>
              <a:gd name="T58" fmla="*/ 2147483647 w 2184"/>
              <a:gd name="T59" fmla="*/ 2147483647 h 1434"/>
              <a:gd name="T60" fmla="*/ 2147483647 w 2184"/>
              <a:gd name="T61" fmla="*/ 2147483647 h 1434"/>
              <a:gd name="T62" fmla="*/ 2147483647 w 2184"/>
              <a:gd name="T63" fmla="*/ 2147483647 h 1434"/>
              <a:gd name="T64" fmla="*/ 2147483647 w 2184"/>
              <a:gd name="T65" fmla="*/ 2147483647 h 1434"/>
              <a:gd name="T66" fmla="*/ 2147483647 w 2184"/>
              <a:gd name="T67" fmla="*/ 2147483647 h 1434"/>
              <a:gd name="T68" fmla="*/ 2147483647 w 2184"/>
              <a:gd name="T69" fmla="*/ 2147483647 h 1434"/>
              <a:gd name="T70" fmla="*/ 2147483647 w 2184"/>
              <a:gd name="T71" fmla="*/ 2147483647 h 1434"/>
              <a:gd name="T72" fmla="*/ 2147483647 w 2184"/>
              <a:gd name="T73" fmla="*/ 2147483647 h 1434"/>
              <a:gd name="T74" fmla="*/ 2147483647 w 2184"/>
              <a:gd name="T75" fmla="*/ 2147483647 h 1434"/>
              <a:gd name="T76" fmla="*/ 2147483647 w 2184"/>
              <a:gd name="T77" fmla="*/ 2147483647 h 1434"/>
              <a:gd name="T78" fmla="*/ 2147483647 w 2184"/>
              <a:gd name="T79" fmla="*/ 2147483647 h 1434"/>
              <a:gd name="T80" fmla="*/ 2147483647 w 2184"/>
              <a:gd name="T81" fmla="*/ 2147483647 h 1434"/>
              <a:gd name="T82" fmla="*/ 2147483647 w 2184"/>
              <a:gd name="T83" fmla="*/ 2147483647 h 1434"/>
              <a:gd name="T84" fmla="*/ 2147483647 w 2184"/>
              <a:gd name="T85" fmla="*/ 2147483647 h 1434"/>
              <a:gd name="T86" fmla="*/ 2147483647 w 2184"/>
              <a:gd name="T87" fmla="*/ 2147483647 h 1434"/>
              <a:gd name="T88" fmla="*/ 2147483647 w 2184"/>
              <a:gd name="T89" fmla="*/ 2147483647 h 1434"/>
              <a:gd name="T90" fmla="*/ 2147483647 w 2184"/>
              <a:gd name="T91" fmla="*/ 2147483647 h 1434"/>
              <a:gd name="T92" fmla="*/ 2147483647 w 2184"/>
              <a:gd name="T93" fmla="*/ 2147483647 h 1434"/>
              <a:gd name="T94" fmla="*/ 2147483647 w 2184"/>
              <a:gd name="T95" fmla="*/ 2147483647 h 1434"/>
              <a:gd name="T96" fmla="*/ 2147483647 w 2184"/>
              <a:gd name="T97" fmla="*/ 2147483647 h 1434"/>
              <a:gd name="T98" fmla="*/ 2147483647 w 2184"/>
              <a:gd name="T99" fmla="*/ 2147483647 h 1434"/>
              <a:gd name="T100" fmla="*/ 2147483647 w 2184"/>
              <a:gd name="T101" fmla="*/ 2147483647 h 1434"/>
              <a:gd name="T102" fmla="*/ 2147483647 w 2184"/>
              <a:gd name="T103" fmla="*/ 2147483647 h 1434"/>
              <a:gd name="T104" fmla="*/ 2147483647 w 2184"/>
              <a:gd name="T105" fmla="*/ 2147483647 h 1434"/>
              <a:gd name="T106" fmla="*/ 2147483647 w 2184"/>
              <a:gd name="T107" fmla="*/ 2147483647 h 1434"/>
              <a:gd name="T108" fmla="*/ 2147483647 w 2184"/>
              <a:gd name="T109" fmla="*/ 2147483647 h 1434"/>
              <a:gd name="T110" fmla="*/ 2147483647 w 2184"/>
              <a:gd name="T111" fmla="*/ 2147483647 h 1434"/>
              <a:gd name="T112" fmla="*/ 2147483647 w 2184"/>
              <a:gd name="T113" fmla="*/ 2147483647 h 1434"/>
              <a:gd name="T114" fmla="*/ 2147483647 w 2184"/>
              <a:gd name="T115" fmla="*/ 2147483647 h 1434"/>
              <a:gd name="T116" fmla="*/ 2147483647 w 2184"/>
              <a:gd name="T117" fmla="*/ 2147483647 h 143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184"/>
              <a:gd name="T178" fmla="*/ 0 h 1434"/>
              <a:gd name="T179" fmla="*/ 2184 w 2184"/>
              <a:gd name="T180" fmla="*/ 1434 h 1434"/>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184" h="1434">
                <a:moveTo>
                  <a:pt x="48" y="719"/>
                </a:moveTo>
                <a:lnTo>
                  <a:pt x="33" y="708"/>
                </a:lnTo>
                <a:lnTo>
                  <a:pt x="21" y="696"/>
                </a:lnTo>
                <a:lnTo>
                  <a:pt x="13" y="680"/>
                </a:lnTo>
                <a:lnTo>
                  <a:pt x="6" y="664"/>
                </a:lnTo>
                <a:lnTo>
                  <a:pt x="5" y="648"/>
                </a:lnTo>
                <a:lnTo>
                  <a:pt x="5" y="630"/>
                </a:lnTo>
                <a:lnTo>
                  <a:pt x="10" y="613"/>
                </a:lnTo>
                <a:lnTo>
                  <a:pt x="18" y="597"/>
                </a:lnTo>
                <a:lnTo>
                  <a:pt x="29" y="583"/>
                </a:lnTo>
                <a:lnTo>
                  <a:pt x="43" y="570"/>
                </a:lnTo>
                <a:lnTo>
                  <a:pt x="61" y="562"/>
                </a:lnTo>
                <a:lnTo>
                  <a:pt x="78" y="555"/>
                </a:lnTo>
                <a:lnTo>
                  <a:pt x="68" y="535"/>
                </a:lnTo>
                <a:lnTo>
                  <a:pt x="62" y="511"/>
                </a:lnTo>
                <a:lnTo>
                  <a:pt x="61" y="489"/>
                </a:lnTo>
                <a:lnTo>
                  <a:pt x="64" y="465"/>
                </a:lnTo>
                <a:lnTo>
                  <a:pt x="72" y="444"/>
                </a:lnTo>
                <a:lnTo>
                  <a:pt x="84" y="423"/>
                </a:lnTo>
                <a:lnTo>
                  <a:pt x="100" y="406"/>
                </a:lnTo>
                <a:lnTo>
                  <a:pt x="119" y="390"/>
                </a:lnTo>
                <a:lnTo>
                  <a:pt x="137" y="382"/>
                </a:lnTo>
                <a:lnTo>
                  <a:pt x="156" y="376"/>
                </a:lnTo>
                <a:lnTo>
                  <a:pt x="175" y="374"/>
                </a:lnTo>
                <a:lnTo>
                  <a:pt x="196" y="374"/>
                </a:lnTo>
                <a:lnTo>
                  <a:pt x="191" y="345"/>
                </a:lnTo>
                <a:lnTo>
                  <a:pt x="193" y="318"/>
                </a:lnTo>
                <a:lnTo>
                  <a:pt x="201" y="293"/>
                </a:lnTo>
                <a:lnTo>
                  <a:pt x="212" y="269"/>
                </a:lnTo>
                <a:lnTo>
                  <a:pt x="229" y="248"/>
                </a:lnTo>
                <a:lnTo>
                  <a:pt x="248" y="231"/>
                </a:lnTo>
                <a:lnTo>
                  <a:pt x="272" y="216"/>
                </a:lnTo>
                <a:lnTo>
                  <a:pt x="299" y="207"/>
                </a:lnTo>
                <a:lnTo>
                  <a:pt x="325" y="204"/>
                </a:lnTo>
                <a:lnTo>
                  <a:pt x="348" y="204"/>
                </a:lnTo>
                <a:lnTo>
                  <a:pt x="372" y="209"/>
                </a:lnTo>
                <a:lnTo>
                  <a:pt x="395" y="216"/>
                </a:lnTo>
                <a:lnTo>
                  <a:pt x="388" y="199"/>
                </a:lnTo>
                <a:lnTo>
                  <a:pt x="387" y="180"/>
                </a:lnTo>
                <a:lnTo>
                  <a:pt x="388" y="162"/>
                </a:lnTo>
                <a:lnTo>
                  <a:pt x="393" y="145"/>
                </a:lnTo>
                <a:lnTo>
                  <a:pt x="401" y="129"/>
                </a:lnTo>
                <a:lnTo>
                  <a:pt x="414" y="115"/>
                </a:lnTo>
                <a:lnTo>
                  <a:pt x="428" y="102"/>
                </a:lnTo>
                <a:lnTo>
                  <a:pt x="444" y="92"/>
                </a:lnTo>
                <a:lnTo>
                  <a:pt x="461" y="88"/>
                </a:lnTo>
                <a:lnTo>
                  <a:pt x="481" y="84"/>
                </a:lnTo>
                <a:lnTo>
                  <a:pt x="498" y="86"/>
                </a:lnTo>
                <a:lnTo>
                  <a:pt x="516" y="91"/>
                </a:lnTo>
                <a:lnTo>
                  <a:pt x="531" y="97"/>
                </a:lnTo>
                <a:lnTo>
                  <a:pt x="546" y="108"/>
                </a:lnTo>
                <a:lnTo>
                  <a:pt x="558" y="121"/>
                </a:lnTo>
                <a:lnTo>
                  <a:pt x="570" y="137"/>
                </a:lnTo>
                <a:lnTo>
                  <a:pt x="574" y="116"/>
                </a:lnTo>
                <a:lnTo>
                  <a:pt x="582" y="97"/>
                </a:lnTo>
                <a:lnTo>
                  <a:pt x="593" y="81"/>
                </a:lnTo>
                <a:lnTo>
                  <a:pt x="609" y="67"/>
                </a:lnTo>
                <a:lnTo>
                  <a:pt x="625" y="56"/>
                </a:lnTo>
                <a:lnTo>
                  <a:pt x="644" y="49"/>
                </a:lnTo>
                <a:lnTo>
                  <a:pt x="665" y="46"/>
                </a:lnTo>
                <a:lnTo>
                  <a:pt x="687" y="46"/>
                </a:lnTo>
                <a:lnTo>
                  <a:pt x="706" y="51"/>
                </a:lnTo>
                <a:lnTo>
                  <a:pt x="724" y="57"/>
                </a:lnTo>
                <a:lnTo>
                  <a:pt x="741" y="68"/>
                </a:lnTo>
                <a:lnTo>
                  <a:pt x="756" y="83"/>
                </a:lnTo>
                <a:lnTo>
                  <a:pt x="768" y="67"/>
                </a:lnTo>
                <a:lnTo>
                  <a:pt x="784" y="53"/>
                </a:lnTo>
                <a:lnTo>
                  <a:pt x="800" y="41"/>
                </a:lnTo>
                <a:lnTo>
                  <a:pt x="818" y="30"/>
                </a:lnTo>
                <a:lnTo>
                  <a:pt x="835" y="22"/>
                </a:lnTo>
                <a:lnTo>
                  <a:pt x="854" y="16"/>
                </a:lnTo>
                <a:lnTo>
                  <a:pt x="873" y="10"/>
                </a:lnTo>
                <a:lnTo>
                  <a:pt x="894" y="6"/>
                </a:lnTo>
                <a:lnTo>
                  <a:pt x="913" y="6"/>
                </a:lnTo>
                <a:lnTo>
                  <a:pt x="932" y="6"/>
                </a:lnTo>
                <a:lnTo>
                  <a:pt x="953" y="8"/>
                </a:lnTo>
                <a:lnTo>
                  <a:pt x="972" y="13"/>
                </a:lnTo>
                <a:lnTo>
                  <a:pt x="991" y="19"/>
                </a:lnTo>
                <a:lnTo>
                  <a:pt x="1010" y="27"/>
                </a:lnTo>
                <a:lnTo>
                  <a:pt x="1028" y="37"/>
                </a:lnTo>
                <a:lnTo>
                  <a:pt x="1045" y="48"/>
                </a:lnTo>
                <a:lnTo>
                  <a:pt x="1050" y="37"/>
                </a:lnTo>
                <a:lnTo>
                  <a:pt x="1056" y="26"/>
                </a:lnTo>
                <a:lnTo>
                  <a:pt x="1064" y="18"/>
                </a:lnTo>
                <a:lnTo>
                  <a:pt x="1074" y="10"/>
                </a:lnTo>
                <a:lnTo>
                  <a:pt x="1085" y="5"/>
                </a:lnTo>
                <a:lnTo>
                  <a:pt x="1096" y="2"/>
                </a:lnTo>
                <a:lnTo>
                  <a:pt x="1109" y="2"/>
                </a:lnTo>
                <a:lnTo>
                  <a:pt x="1122" y="3"/>
                </a:lnTo>
                <a:lnTo>
                  <a:pt x="1138" y="10"/>
                </a:lnTo>
                <a:lnTo>
                  <a:pt x="1152" y="19"/>
                </a:lnTo>
                <a:lnTo>
                  <a:pt x="1161" y="33"/>
                </a:lnTo>
                <a:lnTo>
                  <a:pt x="1168" y="49"/>
                </a:lnTo>
                <a:lnTo>
                  <a:pt x="1169" y="38"/>
                </a:lnTo>
                <a:lnTo>
                  <a:pt x="1174" y="29"/>
                </a:lnTo>
                <a:lnTo>
                  <a:pt x="1182" y="19"/>
                </a:lnTo>
                <a:lnTo>
                  <a:pt x="1190" y="11"/>
                </a:lnTo>
                <a:lnTo>
                  <a:pt x="1200" y="6"/>
                </a:lnTo>
                <a:lnTo>
                  <a:pt x="1212" y="2"/>
                </a:lnTo>
                <a:lnTo>
                  <a:pt x="1225" y="0"/>
                </a:lnTo>
                <a:lnTo>
                  <a:pt x="1238" y="2"/>
                </a:lnTo>
                <a:lnTo>
                  <a:pt x="1257" y="6"/>
                </a:lnTo>
                <a:lnTo>
                  <a:pt x="1274" y="18"/>
                </a:lnTo>
                <a:lnTo>
                  <a:pt x="1289" y="30"/>
                </a:lnTo>
                <a:lnTo>
                  <a:pt x="1298" y="48"/>
                </a:lnTo>
                <a:lnTo>
                  <a:pt x="1306" y="43"/>
                </a:lnTo>
                <a:lnTo>
                  <a:pt x="1317" y="38"/>
                </a:lnTo>
                <a:lnTo>
                  <a:pt x="1340" y="37"/>
                </a:lnTo>
                <a:lnTo>
                  <a:pt x="1365" y="40"/>
                </a:lnTo>
                <a:lnTo>
                  <a:pt x="1386" y="49"/>
                </a:lnTo>
                <a:lnTo>
                  <a:pt x="1395" y="56"/>
                </a:lnTo>
                <a:lnTo>
                  <a:pt x="1403" y="65"/>
                </a:lnTo>
                <a:lnTo>
                  <a:pt x="1408" y="73"/>
                </a:lnTo>
                <a:lnTo>
                  <a:pt x="1410" y="83"/>
                </a:lnTo>
                <a:lnTo>
                  <a:pt x="1419" y="68"/>
                </a:lnTo>
                <a:lnTo>
                  <a:pt x="1433" y="59"/>
                </a:lnTo>
                <a:lnTo>
                  <a:pt x="1449" y="49"/>
                </a:lnTo>
                <a:lnTo>
                  <a:pt x="1468" y="45"/>
                </a:lnTo>
                <a:lnTo>
                  <a:pt x="1489" y="41"/>
                </a:lnTo>
                <a:lnTo>
                  <a:pt x="1511" y="41"/>
                </a:lnTo>
                <a:lnTo>
                  <a:pt x="1535" y="45"/>
                </a:lnTo>
                <a:lnTo>
                  <a:pt x="1558" y="51"/>
                </a:lnTo>
                <a:lnTo>
                  <a:pt x="1575" y="59"/>
                </a:lnTo>
                <a:lnTo>
                  <a:pt x="1591" y="67"/>
                </a:lnTo>
                <a:lnTo>
                  <a:pt x="1605" y="76"/>
                </a:lnTo>
                <a:lnTo>
                  <a:pt x="1616" y="88"/>
                </a:lnTo>
                <a:lnTo>
                  <a:pt x="1626" y="99"/>
                </a:lnTo>
                <a:lnTo>
                  <a:pt x="1632" y="111"/>
                </a:lnTo>
                <a:lnTo>
                  <a:pt x="1636" y="124"/>
                </a:lnTo>
                <a:lnTo>
                  <a:pt x="1636" y="137"/>
                </a:lnTo>
                <a:lnTo>
                  <a:pt x="1648" y="127"/>
                </a:lnTo>
                <a:lnTo>
                  <a:pt x="1659" y="121"/>
                </a:lnTo>
                <a:lnTo>
                  <a:pt x="1672" y="116"/>
                </a:lnTo>
                <a:lnTo>
                  <a:pt x="1685" y="115"/>
                </a:lnTo>
                <a:lnTo>
                  <a:pt x="1696" y="113"/>
                </a:lnTo>
                <a:lnTo>
                  <a:pt x="1707" y="115"/>
                </a:lnTo>
                <a:lnTo>
                  <a:pt x="1717" y="118"/>
                </a:lnTo>
                <a:lnTo>
                  <a:pt x="1725" y="124"/>
                </a:lnTo>
                <a:lnTo>
                  <a:pt x="1729" y="131"/>
                </a:lnTo>
                <a:lnTo>
                  <a:pt x="1733" y="137"/>
                </a:lnTo>
                <a:lnTo>
                  <a:pt x="1734" y="145"/>
                </a:lnTo>
                <a:lnTo>
                  <a:pt x="1734" y="153"/>
                </a:lnTo>
                <a:lnTo>
                  <a:pt x="1733" y="162"/>
                </a:lnTo>
                <a:lnTo>
                  <a:pt x="1729" y="170"/>
                </a:lnTo>
                <a:lnTo>
                  <a:pt x="1723" y="180"/>
                </a:lnTo>
                <a:lnTo>
                  <a:pt x="1717" y="189"/>
                </a:lnTo>
                <a:lnTo>
                  <a:pt x="1737" y="175"/>
                </a:lnTo>
                <a:lnTo>
                  <a:pt x="1758" y="166"/>
                </a:lnTo>
                <a:lnTo>
                  <a:pt x="1782" y="161"/>
                </a:lnTo>
                <a:lnTo>
                  <a:pt x="1804" y="161"/>
                </a:lnTo>
                <a:lnTo>
                  <a:pt x="1826" y="164"/>
                </a:lnTo>
                <a:lnTo>
                  <a:pt x="1849" y="172"/>
                </a:lnTo>
                <a:lnTo>
                  <a:pt x="1869" y="185"/>
                </a:lnTo>
                <a:lnTo>
                  <a:pt x="1887" y="201"/>
                </a:lnTo>
                <a:lnTo>
                  <a:pt x="1896" y="213"/>
                </a:lnTo>
                <a:lnTo>
                  <a:pt x="1904" y="226"/>
                </a:lnTo>
                <a:lnTo>
                  <a:pt x="1911" y="240"/>
                </a:lnTo>
                <a:lnTo>
                  <a:pt x="1914" y="255"/>
                </a:lnTo>
                <a:lnTo>
                  <a:pt x="1916" y="271"/>
                </a:lnTo>
                <a:lnTo>
                  <a:pt x="1916" y="287"/>
                </a:lnTo>
                <a:lnTo>
                  <a:pt x="1914" y="301"/>
                </a:lnTo>
                <a:lnTo>
                  <a:pt x="1909" y="317"/>
                </a:lnTo>
                <a:lnTo>
                  <a:pt x="1931" y="326"/>
                </a:lnTo>
                <a:lnTo>
                  <a:pt x="1949" y="337"/>
                </a:lnTo>
                <a:lnTo>
                  <a:pt x="1965" y="350"/>
                </a:lnTo>
                <a:lnTo>
                  <a:pt x="1978" y="364"/>
                </a:lnTo>
                <a:lnTo>
                  <a:pt x="1986" y="379"/>
                </a:lnTo>
                <a:lnTo>
                  <a:pt x="1990" y="395"/>
                </a:lnTo>
                <a:lnTo>
                  <a:pt x="1990" y="411"/>
                </a:lnTo>
                <a:lnTo>
                  <a:pt x="1987" y="425"/>
                </a:lnTo>
                <a:lnTo>
                  <a:pt x="2021" y="428"/>
                </a:lnTo>
                <a:lnTo>
                  <a:pt x="2052" y="435"/>
                </a:lnTo>
                <a:lnTo>
                  <a:pt x="2079" y="446"/>
                </a:lnTo>
                <a:lnTo>
                  <a:pt x="2103" y="460"/>
                </a:lnTo>
                <a:lnTo>
                  <a:pt x="2122" y="476"/>
                </a:lnTo>
                <a:lnTo>
                  <a:pt x="2137" y="495"/>
                </a:lnTo>
                <a:lnTo>
                  <a:pt x="2141" y="505"/>
                </a:lnTo>
                <a:lnTo>
                  <a:pt x="2145" y="516"/>
                </a:lnTo>
                <a:lnTo>
                  <a:pt x="2146" y="527"/>
                </a:lnTo>
                <a:lnTo>
                  <a:pt x="2146" y="538"/>
                </a:lnTo>
                <a:lnTo>
                  <a:pt x="2141" y="557"/>
                </a:lnTo>
                <a:lnTo>
                  <a:pt x="2133" y="575"/>
                </a:lnTo>
                <a:lnTo>
                  <a:pt x="2119" y="592"/>
                </a:lnTo>
                <a:lnTo>
                  <a:pt x="2102" y="606"/>
                </a:lnTo>
                <a:lnTo>
                  <a:pt x="2119" y="613"/>
                </a:lnTo>
                <a:lnTo>
                  <a:pt x="2133" y="621"/>
                </a:lnTo>
                <a:lnTo>
                  <a:pt x="2146" y="632"/>
                </a:lnTo>
                <a:lnTo>
                  <a:pt x="2154" y="641"/>
                </a:lnTo>
                <a:lnTo>
                  <a:pt x="2159" y="654"/>
                </a:lnTo>
                <a:lnTo>
                  <a:pt x="2161" y="665"/>
                </a:lnTo>
                <a:lnTo>
                  <a:pt x="2159" y="678"/>
                </a:lnTo>
                <a:lnTo>
                  <a:pt x="2153" y="691"/>
                </a:lnTo>
                <a:lnTo>
                  <a:pt x="2146" y="699"/>
                </a:lnTo>
                <a:lnTo>
                  <a:pt x="2138" y="707"/>
                </a:lnTo>
                <a:lnTo>
                  <a:pt x="2127" y="713"/>
                </a:lnTo>
                <a:lnTo>
                  <a:pt x="2116" y="719"/>
                </a:lnTo>
                <a:lnTo>
                  <a:pt x="2126" y="716"/>
                </a:lnTo>
                <a:lnTo>
                  <a:pt x="2135" y="715"/>
                </a:lnTo>
                <a:lnTo>
                  <a:pt x="2145" y="716"/>
                </a:lnTo>
                <a:lnTo>
                  <a:pt x="2154" y="718"/>
                </a:lnTo>
                <a:lnTo>
                  <a:pt x="2162" y="723"/>
                </a:lnTo>
                <a:lnTo>
                  <a:pt x="2170" y="727"/>
                </a:lnTo>
                <a:lnTo>
                  <a:pt x="2176" y="735"/>
                </a:lnTo>
                <a:lnTo>
                  <a:pt x="2181" y="743"/>
                </a:lnTo>
                <a:lnTo>
                  <a:pt x="2184" y="753"/>
                </a:lnTo>
                <a:lnTo>
                  <a:pt x="2184" y="762"/>
                </a:lnTo>
                <a:lnTo>
                  <a:pt x="2184" y="770"/>
                </a:lnTo>
                <a:lnTo>
                  <a:pt x="2181" y="780"/>
                </a:lnTo>
                <a:lnTo>
                  <a:pt x="2178" y="788"/>
                </a:lnTo>
                <a:lnTo>
                  <a:pt x="2172" y="796"/>
                </a:lnTo>
                <a:lnTo>
                  <a:pt x="2165" y="802"/>
                </a:lnTo>
                <a:lnTo>
                  <a:pt x="2156" y="807"/>
                </a:lnTo>
                <a:lnTo>
                  <a:pt x="2145" y="810"/>
                </a:lnTo>
                <a:lnTo>
                  <a:pt x="2132" y="810"/>
                </a:lnTo>
                <a:lnTo>
                  <a:pt x="2119" y="807"/>
                </a:lnTo>
                <a:lnTo>
                  <a:pt x="2108" y="802"/>
                </a:lnTo>
                <a:lnTo>
                  <a:pt x="2121" y="820"/>
                </a:lnTo>
                <a:lnTo>
                  <a:pt x="2129" y="837"/>
                </a:lnTo>
                <a:lnTo>
                  <a:pt x="2133" y="856"/>
                </a:lnTo>
                <a:lnTo>
                  <a:pt x="2135" y="877"/>
                </a:lnTo>
                <a:lnTo>
                  <a:pt x="2132" y="896"/>
                </a:lnTo>
                <a:lnTo>
                  <a:pt x="2124" y="915"/>
                </a:lnTo>
                <a:lnTo>
                  <a:pt x="2114" y="933"/>
                </a:lnTo>
                <a:lnTo>
                  <a:pt x="2098" y="947"/>
                </a:lnTo>
                <a:lnTo>
                  <a:pt x="2086" y="957"/>
                </a:lnTo>
                <a:lnTo>
                  <a:pt x="2071" y="964"/>
                </a:lnTo>
                <a:lnTo>
                  <a:pt x="2056" y="971"/>
                </a:lnTo>
                <a:lnTo>
                  <a:pt x="2040" y="972"/>
                </a:lnTo>
                <a:lnTo>
                  <a:pt x="2052" y="977"/>
                </a:lnTo>
                <a:lnTo>
                  <a:pt x="2063" y="984"/>
                </a:lnTo>
                <a:lnTo>
                  <a:pt x="2071" y="992"/>
                </a:lnTo>
                <a:lnTo>
                  <a:pt x="2079" y="999"/>
                </a:lnTo>
                <a:lnTo>
                  <a:pt x="2084" y="1009"/>
                </a:lnTo>
                <a:lnTo>
                  <a:pt x="2086" y="1020"/>
                </a:lnTo>
                <a:lnTo>
                  <a:pt x="2086" y="1031"/>
                </a:lnTo>
                <a:lnTo>
                  <a:pt x="2083" y="1041"/>
                </a:lnTo>
                <a:lnTo>
                  <a:pt x="2076" y="1050"/>
                </a:lnTo>
                <a:lnTo>
                  <a:pt x="2068" y="1060"/>
                </a:lnTo>
                <a:lnTo>
                  <a:pt x="2057" y="1066"/>
                </a:lnTo>
                <a:lnTo>
                  <a:pt x="2046" y="1073"/>
                </a:lnTo>
                <a:lnTo>
                  <a:pt x="2033" y="1076"/>
                </a:lnTo>
                <a:lnTo>
                  <a:pt x="2021" y="1077"/>
                </a:lnTo>
                <a:lnTo>
                  <a:pt x="2008" y="1077"/>
                </a:lnTo>
                <a:lnTo>
                  <a:pt x="1993" y="1076"/>
                </a:lnTo>
                <a:lnTo>
                  <a:pt x="1981" y="1071"/>
                </a:lnTo>
                <a:lnTo>
                  <a:pt x="1970" y="1065"/>
                </a:lnTo>
                <a:lnTo>
                  <a:pt x="1973" y="1092"/>
                </a:lnTo>
                <a:lnTo>
                  <a:pt x="1971" y="1119"/>
                </a:lnTo>
                <a:lnTo>
                  <a:pt x="1963" y="1144"/>
                </a:lnTo>
                <a:lnTo>
                  <a:pt x="1952" y="1168"/>
                </a:lnTo>
                <a:lnTo>
                  <a:pt x="1936" y="1190"/>
                </a:lnTo>
                <a:lnTo>
                  <a:pt x="1916" y="1208"/>
                </a:lnTo>
                <a:lnTo>
                  <a:pt x="1892" y="1222"/>
                </a:lnTo>
                <a:lnTo>
                  <a:pt x="1865" y="1230"/>
                </a:lnTo>
                <a:lnTo>
                  <a:pt x="1841" y="1235"/>
                </a:lnTo>
                <a:lnTo>
                  <a:pt x="1815" y="1233"/>
                </a:lnTo>
                <a:lnTo>
                  <a:pt x="1791" y="1229"/>
                </a:lnTo>
                <a:lnTo>
                  <a:pt x="1769" y="1221"/>
                </a:lnTo>
                <a:lnTo>
                  <a:pt x="1776" y="1235"/>
                </a:lnTo>
                <a:lnTo>
                  <a:pt x="1777" y="1248"/>
                </a:lnTo>
                <a:lnTo>
                  <a:pt x="1774" y="1262"/>
                </a:lnTo>
                <a:lnTo>
                  <a:pt x="1768" y="1275"/>
                </a:lnTo>
                <a:lnTo>
                  <a:pt x="1758" y="1288"/>
                </a:lnTo>
                <a:lnTo>
                  <a:pt x="1744" y="1297"/>
                </a:lnTo>
                <a:lnTo>
                  <a:pt x="1726" y="1307"/>
                </a:lnTo>
                <a:lnTo>
                  <a:pt x="1707" y="1313"/>
                </a:lnTo>
                <a:lnTo>
                  <a:pt x="1678" y="1318"/>
                </a:lnTo>
                <a:lnTo>
                  <a:pt x="1648" y="1318"/>
                </a:lnTo>
                <a:lnTo>
                  <a:pt x="1621" y="1311"/>
                </a:lnTo>
                <a:lnTo>
                  <a:pt x="1596" y="1302"/>
                </a:lnTo>
                <a:lnTo>
                  <a:pt x="1597" y="1319"/>
                </a:lnTo>
                <a:lnTo>
                  <a:pt x="1594" y="1335"/>
                </a:lnTo>
                <a:lnTo>
                  <a:pt x="1589" y="1351"/>
                </a:lnTo>
                <a:lnTo>
                  <a:pt x="1581" y="1366"/>
                </a:lnTo>
                <a:lnTo>
                  <a:pt x="1570" y="1378"/>
                </a:lnTo>
                <a:lnTo>
                  <a:pt x="1558" y="1389"/>
                </a:lnTo>
                <a:lnTo>
                  <a:pt x="1542" y="1397"/>
                </a:lnTo>
                <a:lnTo>
                  <a:pt x="1526" y="1402"/>
                </a:lnTo>
                <a:lnTo>
                  <a:pt x="1510" y="1404"/>
                </a:lnTo>
                <a:lnTo>
                  <a:pt x="1494" y="1402"/>
                </a:lnTo>
                <a:lnTo>
                  <a:pt x="1480" y="1399"/>
                </a:lnTo>
                <a:lnTo>
                  <a:pt x="1465" y="1393"/>
                </a:lnTo>
                <a:lnTo>
                  <a:pt x="1454" y="1385"/>
                </a:lnTo>
                <a:lnTo>
                  <a:pt x="1443" y="1373"/>
                </a:lnTo>
                <a:lnTo>
                  <a:pt x="1433" y="1362"/>
                </a:lnTo>
                <a:lnTo>
                  <a:pt x="1427" y="1348"/>
                </a:lnTo>
                <a:lnTo>
                  <a:pt x="1430" y="1362"/>
                </a:lnTo>
                <a:lnTo>
                  <a:pt x="1430" y="1375"/>
                </a:lnTo>
                <a:lnTo>
                  <a:pt x="1426" y="1388"/>
                </a:lnTo>
                <a:lnTo>
                  <a:pt x="1419" y="1401"/>
                </a:lnTo>
                <a:lnTo>
                  <a:pt x="1410" y="1410"/>
                </a:lnTo>
                <a:lnTo>
                  <a:pt x="1397" y="1420"/>
                </a:lnTo>
                <a:lnTo>
                  <a:pt x="1381" y="1426"/>
                </a:lnTo>
                <a:lnTo>
                  <a:pt x="1363" y="1431"/>
                </a:lnTo>
                <a:lnTo>
                  <a:pt x="1346" y="1432"/>
                </a:lnTo>
                <a:lnTo>
                  <a:pt x="1328" y="1431"/>
                </a:lnTo>
                <a:lnTo>
                  <a:pt x="1313" y="1428"/>
                </a:lnTo>
                <a:lnTo>
                  <a:pt x="1297" y="1421"/>
                </a:lnTo>
                <a:lnTo>
                  <a:pt x="1282" y="1415"/>
                </a:lnTo>
                <a:lnTo>
                  <a:pt x="1270" y="1405"/>
                </a:lnTo>
                <a:lnTo>
                  <a:pt x="1260" y="1394"/>
                </a:lnTo>
                <a:lnTo>
                  <a:pt x="1252" y="1381"/>
                </a:lnTo>
                <a:lnTo>
                  <a:pt x="1249" y="1393"/>
                </a:lnTo>
                <a:lnTo>
                  <a:pt x="1243" y="1402"/>
                </a:lnTo>
                <a:lnTo>
                  <a:pt x="1233" y="1412"/>
                </a:lnTo>
                <a:lnTo>
                  <a:pt x="1222" y="1418"/>
                </a:lnTo>
                <a:lnTo>
                  <a:pt x="1208" y="1424"/>
                </a:lnTo>
                <a:lnTo>
                  <a:pt x="1192" y="1429"/>
                </a:lnTo>
                <a:lnTo>
                  <a:pt x="1176" y="1431"/>
                </a:lnTo>
                <a:lnTo>
                  <a:pt x="1158" y="1432"/>
                </a:lnTo>
                <a:lnTo>
                  <a:pt x="1133" y="1428"/>
                </a:lnTo>
                <a:lnTo>
                  <a:pt x="1111" y="1418"/>
                </a:lnTo>
                <a:lnTo>
                  <a:pt x="1101" y="1413"/>
                </a:lnTo>
                <a:lnTo>
                  <a:pt x="1093" y="1405"/>
                </a:lnTo>
                <a:lnTo>
                  <a:pt x="1087" y="1397"/>
                </a:lnTo>
                <a:lnTo>
                  <a:pt x="1082" y="1389"/>
                </a:lnTo>
                <a:lnTo>
                  <a:pt x="1071" y="1402"/>
                </a:lnTo>
                <a:lnTo>
                  <a:pt x="1058" y="1413"/>
                </a:lnTo>
                <a:lnTo>
                  <a:pt x="1041" y="1423"/>
                </a:lnTo>
                <a:lnTo>
                  <a:pt x="1021" y="1429"/>
                </a:lnTo>
                <a:lnTo>
                  <a:pt x="1002" y="1432"/>
                </a:lnTo>
                <a:lnTo>
                  <a:pt x="980" y="1434"/>
                </a:lnTo>
                <a:lnTo>
                  <a:pt x="959" y="1432"/>
                </a:lnTo>
                <a:lnTo>
                  <a:pt x="937" y="1429"/>
                </a:lnTo>
                <a:lnTo>
                  <a:pt x="913" y="1420"/>
                </a:lnTo>
                <a:lnTo>
                  <a:pt x="894" y="1407"/>
                </a:lnTo>
                <a:lnTo>
                  <a:pt x="880" y="1393"/>
                </a:lnTo>
                <a:lnTo>
                  <a:pt x="875" y="1385"/>
                </a:lnTo>
                <a:lnTo>
                  <a:pt x="872" y="1375"/>
                </a:lnTo>
                <a:lnTo>
                  <a:pt x="858" y="1383"/>
                </a:lnTo>
                <a:lnTo>
                  <a:pt x="842" y="1389"/>
                </a:lnTo>
                <a:lnTo>
                  <a:pt x="823" y="1393"/>
                </a:lnTo>
                <a:lnTo>
                  <a:pt x="805" y="1393"/>
                </a:lnTo>
                <a:lnTo>
                  <a:pt x="786" y="1391"/>
                </a:lnTo>
                <a:lnTo>
                  <a:pt x="767" y="1386"/>
                </a:lnTo>
                <a:lnTo>
                  <a:pt x="748" y="1380"/>
                </a:lnTo>
                <a:lnTo>
                  <a:pt x="732" y="1370"/>
                </a:lnTo>
                <a:lnTo>
                  <a:pt x="713" y="1356"/>
                </a:lnTo>
                <a:lnTo>
                  <a:pt x="702" y="1340"/>
                </a:lnTo>
                <a:lnTo>
                  <a:pt x="697" y="1332"/>
                </a:lnTo>
                <a:lnTo>
                  <a:pt x="694" y="1323"/>
                </a:lnTo>
                <a:lnTo>
                  <a:pt x="694" y="1315"/>
                </a:lnTo>
                <a:lnTo>
                  <a:pt x="694" y="1307"/>
                </a:lnTo>
                <a:lnTo>
                  <a:pt x="691" y="1316"/>
                </a:lnTo>
                <a:lnTo>
                  <a:pt x="684" y="1324"/>
                </a:lnTo>
                <a:lnTo>
                  <a:pt x="676" y="1331"/>
                </a:lnTo>
                <a:lnTo>
                  <a:pt x="665" y="1337"/>
                </a:lnTo>
                <a:lnTo>
                  <a:pt x="651" y="1340"/>
                </a:lnTo>
                <a:lnTo>
                  <a:pt x="635" y="1342"/>
                </a:lnTo>
                <a:lnTo>
                  <a:pt x="619" y="1343"/>
                </a:lnTo>
                <a:lnTo>
                  <a:pt x="601" y="1342"/>
                </a:lnTo>
                <a:lnTo>
                  <a:pt x="584" y="1337"/>
                </a:lnTo>
                <a:lnTo>
                  <a:pt x="568" y="1332"/>
                </a:lnTo>
                <a:lnTo>
                  <a:pt x="554" y="1326"/>
                </a:lnTo>
                <a:lnTo>
                  <a:pt x="543" y="1318"/>
                </a:lnTo>
                <a:lnTo>
                  <a:pt x="533" y="1308"/>
                </a:lnTo>
                <a:lnTo>
                  <a:pt x="525" y="1299"/>
                </a:lnTo>
                <a:lnTo>
                  <a:pt x="522" y="1289"/>
                </a:lnTo>
                <a:lnTo>
                  <a:pt x="522" y="1280"/>
                </a:lnTo>
                <a:lnTo>
                  <a:pt x="523" y="1272"/>
                </a:lnTo>
                <a:lnTo>
                  <a:pt x="527" y="1265"/>
                </a:lnTo>
                <a:lnTo>
                  <a:pt x="531" y="1260"/>
                </a:lnTo>
                <a:lnTo>
                  <a:pt x="538" y="1256"/>
                </a:lnTo>
                <a:lnTo>
                  <a:pt x="519" y="1262"/>
                </a:lnTo>
                <a:lnTo>
                  <a:pt x="498" y="1265"/>
                </a:lnTo>
                <a:lnTo>
                  <a:pt x="479" y="1265"/>
                </a:lnTo>
                <a:lnTo>
                  <a:pt x="460" y="1260"/>
                </a:lnTo>
                <a:lnTo>
                  <a:pt x="441" y="1253"/>
                </a:lnTo>
                <a:lnTo>
                  <a:pt x="425" y="1241"/>
                </a:lnTo>
                <a:lnTo>
                  <a:pt x="411" y="1227"/>
                </a:lnTo>
                <a:lnTo>
                  <a:pt x="399" y="1210"/>
                </a:lnTo>
                <a:lnTo>
                  <a:pt x="393" y="1192"/>
                </a:lnTo>
                <a:lnTo>
                  <a:pt x="390" y="1175"/>
                </a:lnTo>
                <a:lnTo>
                  <a:pt x="390" y="1155"/>
                </a:lnTo>
                <a:lnTo>
                  <a:pt x="393" y="1138"/>
                </a:lnTo>
                <a:lnTo>
                  <a:pt x="372" y="1151"/>
                </a:lnTo>
                <a:lnTo>
                  <a:pt x="352" y="1160"/>
                </a:lnTo>
                <a:lnTo>
                  <a:pt x="329" y="1165"/>
                </a:lnTo>
                <a:lnTo>
                  <a:pt x="307" y="1167"/>
                </a:lnTo>
                <a:lnTo>
                  <a:pt x="283" y="1165"/>
                </a:lnTo>
                <a:lnTo>
                  <a:pt x="261" y="1160"/>
                </a:lnTo>
                <a:lnTo>
                  <a:pt x="240" y="1151"/>
                </a:lnTo>
                <a:lnTo>
                  <a:pt x="220" y="1138"/>
                </a:lnTo>
                <a:lnTo>
                  <a:pt x="194" y="1122"/>
                </a:lnTo>
                <a:lnTo>
                  <a:pt x="172" y="1103"/>
                </a:lnTo>
                <a:lnTo>
                  <a:pt x="153" y="1082"/>
                </a:lnTo>
                <a:lnTo>
                  <a:pt x="138" y="1062"/>
                </a:lnTo>
                <a:lnTo>
                  <a:pt x="127" y="1041"/>
                </a:lnTo>
                <a:lnTo>
                  <a:pt x="123" y="1019"/>
                </a:lnTo>
                <a:lnTo>
                  <a:pt x="121" y="995"/>
                </a:lnTo>
                <a:lnTo>
                  <a:pt x="124" y="972"/>
                </a:lnTo>
                <a:lnTo>
                  <a:pt x="105" y="976"/>
                </a:lnTo>
                <a:lnTo>
                  <a:pt x="86" y="976"/>
                </a:lnTo>
                <a:lnTo>
                  <a:pt x="68" y="972"/>
                </a:lnTo>
                <a:lnTo>
                  <a:pt x="51" y="964"/>
                </a:lnTo>
                <a:lnTo>
                  <a:pt x="35" y="953"/>
                </a:lnTo>
                <a:lnTo>
                  <a:pt x="22" y="941"/>
                </a:lnTo>
                <a:lnTo>
                  <a:pt x="11" y="925"/>
                </a:lnTo>
                <a:lnTo>
                  <a:pt x="5" y="907"/>
                </a:lnTo>
                <a:lnTo>
                  <a:pt x="2" y="893"/>
                </a:lnTo>
                <a:lnTo>
                  <a:pt x="0" y="880"/>
                </a:lnTo>
                <a:lnTo>
                  <a:pt x="2" y="866"/>
                </a:lnTo>
                <a:lnTo>
                  <a:pt x="5" y="853"/>
                </a:lnTo>
                <a:lnTo>
                  <a:pt x="10" y="840"/>
                </a:lnTo>
                <a:lnTo>
                  <a:pt x="16" y="828"/>
                </a:lnTo>
                <a:lnTo>
                  <a:pt x="26" y="818"/>
                </a:lnTo>
                <a:lnTo>
                  <a:pt x="35" y="807"/>
                </a:lnTo>
                <a:lnTo>
                  <a:pt x="24" y="796"/>
                </a:lnTo>
                <a:lnTo>
                  <a:pt x="18" y="783"/>
                </a:lnTo>
                <a:lnTo>
                  <a:pt x="13" y="772"/>
                </a:lnTo>
                <a:lnTo>
                  <a:pt x="13" y="759"/>
                </a:lnTo>
                <a:lnTo>
                  <a:pt x="16" y="748"/>
                </a:lnTo>
                <a:lnTo>
                  <a:pt x="22" y="737"/>
                </a:lnTo>
                <a:lnTo>
                  <a:pt x="32" y="727"/>
                </a:lnTo>
                <a:lnTo>
                  <a:pt x="46" y="719"/>
                </a:lnTo>
                <a:lnTo>
                  <a:pt x="48" y="719"/>
                </a:lnTo>
              </a:path>
            </a:pathLst>
          </a:custGeom>
          <a:solidFill>
            <a:srgbClr val="99FF99"/>
          </a:solidFill>
          <a:ln w="15875">
            <a:solidFill>
              <a:schemeClr val="tx1"/>
            </a:solidFill>
            <a:round/>
            <a:headEnd/>
            <a:tailEnd/>
          </a:ln>
        </p:spPr>
        <p:txBody>
          <a:bodyPr lIns="91332" tIns="45661" rIns="91332" bIns="45661"/>
          <a:lstStyle/>
          <a:p>
            <a:endParaRPr lang="zh-TW" altLang="en-US"/>
          </a:p>
        </p:txBody>
      </p:sp>
      <p:sp>
        <p:nvSpPr>
          <p:cNvPr id="74840" name="TextBox 94"/>
          <p:cNvSpPr txBox="1">
            <a:spLocks noChangeArrowheads="1"/>
          </p:cNvSpPr>
          <p:nvPr/>
        </p:nvSpPr>
        <p:spPr bwMode="auto">
          <a:xfrm>
            <a:off x="6919913" y="3281363"/>
            <a:ext cx="862012" cy="523875"/>
          </a:xfrm>
          <a:prstGeom prst="rect">
            <a:avLst/>
          </a:prstGeom>
          <a:noFill/>
          <a:ln w="9525">
            <a:noFill/>
            <a:miter lim="800000"/>
            <a:headEnd/>
            <a:tailEnd/>
          </a:ln>
        </p:spPr>
        <p:txBody>
          <a:bodyPr wrap="none" lIns="91332" tIns="45661" rIns="91332" bIns="45661">
            <a:spAutoFit/>
          </a:bodyPr>
          <a:lstStyle/>
          <a:p>
            <a:pPr algn="ctr" eaLnBrk="0" hangingPunct="0"/>
            <a:r>
              <a:rPr kumimoji="0" lang="en-US" altLang="zh-TW" sz="1400" b="1">
                <a:solidFill>
                  <a:srgbClr val="000000"/>
                </a:solidFill>
                <a:ea typeface="MS PGothic" pitchFamily="34" charset="-128"/>
                <a:cs typeface="Arial" pitchFamily="34" charset="0"/>
              </a:rPr>
              <a:t>GÉANT </a:t>
            </a:r>
          </a:p>
          <a:p>
            <a:pPr algn="ctr" eaLnBrk="0" hangingPunct="0"/>
            <a:r>
              <a:rPr kumimoji="0" lang="en-US" altLang="zh-TW" sz="1400" b="1">
                <a:solidFill>
                  <a:srgbClr val="000000"/>
                </a:solidFill>
                <a:ea typeface="MS PGothic" pitchFamily="34" charset="-128"/>
                <a:cs typeface="Arial" pitchFamily="34" charset="0"/>
              </a:rPr>
              <a:t>Europe</a:t>
            </a:r>
          </a:p>
        </p:txBody>
      </p:sp>
      <p:sp>
        <p:nvSpPr>
          <p:cNvPr id="74841" name="Freeform 7"/>
          <p:cNvSpPr>
            <a:spLocks/>
          </p:cNvSpPr>
          <p:nvPr/>
        </p:nvSpPr>
        <p:spPr bwMode="auto">
          <a:xfrm>
            <a:off x="6892925" y="4876800"/>
            <a:ext cx="1477963" cy="762000"/>
          </a:xfrm>
          <a:custGeom>
            <a:avLst/>
            <a:gdLst>
              <a:gd name="T0" fmla="*/ 2147483647 w 2184"/>
              <a:gd name="T1" fmla="*/ 2147483647 h 1434"/>
              <a:gd name="T2" fmla="*/ 2147483647 w 2184"/>
              <a:gd name="T3" fmla="*/ 2147483647 h 1434"/>
              <a:gd name="T4" fmla="*/ 2147483647 w 2184"/>
              <a:gd name="T5" fmla="*/ 2147483647 h 1434"/>
              <a:gd name="T6" fmla="*/ 2147483647 w 2184"/>
              <a:gd name="T7" fmla="*/ 2147483647 h 1434"/>
              <a:gd name="T8" fmla="*/ 2147483647 w 2184"/>
              <a:gd name="T9" fmla="*/ 2147483647 h 1434"/>
              <a:gd name="T10" fmla="*/ 2147483647 w 2184"/>
              <a:gd name="T11" fmla="*/ 2147483647 h 1434"/>
              <a:gd name="T12" fmla="*/ 2147483647 w 2184"/>
              <a:gd name="T13" fmla="*/ 2147483647 h 1434"/>
              <a:gd name="T14" fmla="*/ 2147483647 w 2184"/>
              <a:gd name="T15" fmla="*/ 2147483647 h 1434"/>
              <a:gd name="T16" fmla="*/ 2147483647 w 2184"/>
              <a:gd name="T17" fmla="*/ 2147483647 h 1434"/>
              <a:gd name="T18" fmla="*/ 2147483647 w 2184"/>
              <a:gd name="T19" fmla="*/ 2147483647 h 1434"/>
              <a:gd name="T20" fmla="*/ 2147483647 w 2184"/>
              <a:gd name="T21" fmla="*/ 2147483647 h 1434"/>
              <a:gd name="T22" fmla="*/ 2147483647 w 2184"/>
              <a:gd name="T23" fmla="*/ 2147483647 h 1434"/>
              <a:gd name="T24" fmla="*/ 2147483647 w 2184"/>
              <a:gd name="T25" fmla="*/ 2147483647 h 1434"/>
              <a:gd name="T26" fmla="*/ 2147483647 w 2184"/>
              <a:gd name="T27" fmla="*/ 2147483647 h 1434"/>
              <a:gd name="T28" fmla="*/ 2147483647 w 2184"/>
              <a:gd name="T29" fmla="*/ 2147483647 h 1434"/>
              <a:gd name="T30" fmla="*/ 2147483647 w 2184"/>
              <a:gd name="T31" fmla="*/ 2147483647 h 1434"/>
              <a:gd name="T32" fmla="*/ 2147483647 w 2184"/>
              <a:gd name="T33" fmla="*/ 2147483647 h 1434"/>
              <a:gd name="T34" fmla="*/ 2147483647 w 2184"/>
              <a:gd name="T35" fmla="*/ 2147483647 h 1434"/>
              <a:gd name="T36" fmla="*/ 2147483647 w 2184"/>
              <a:gd name="T37" fmla="*/ 2147483647 h 1434"/>
              <a:gd name="T38" fmla="*/ 2147483647 w 2184"/>
              <a:gd name="T39" fmla="*/ 2147483647 h 1434"/>
              <a:gd name="T40" fmla="*/ 2147483647 w 2184"/>
              <a:gd name="T41" fmla="*/ 2147483647 h 1434"/>
              <a:gd name="T42" fmla="*/ 2147483647 w 2184"/>
              <a:gd name="T43" fmla="*/ 2147483647 h 1434"/>
              <a:gd name="T44" fmla="*/ 2147483647 w 2184"/>
              <a:gd name="T45" fmla="*/ 2147483647 h 1434"/>
              <a:gd name="T46" fmla="*/ 2147483647 w 2184"/>
              <a:gd name="T47" fmla="*/ 2147483647 h 1434"/>
              <a:gd name="T48" fmla="*/ 2147483647 w 2184"/>
              <a:gd name="T49" fmla="*/ 2147483647 h 1434"/>
              <a:gd name="T50" fmla="*/ 2147483647 w 2184"/>
              <a:gd name="T51" fmla="*/ 2147483647 h 1434"/>
              <a:gd name="T52" fmla="*/ 2147483647 w 2184"/>
              <a:gd name="T53" fmla="*/ 2147483647 h 1434"/>
              <a:gd name="T54" fmla="*/ 2147483647 w 2184"/>
              <a:gd name="T55" fmla="*/ 2147483647 h 1434"/>
              <a:gd name="T56" fmla="*/ 2147483647 w 2184"/>
              <a:gd name="T57" fmla="*/ 2147483647 h 1434"/>
              <a:gd name="T58" fmla="*/ 2147483647 w 2184"/>
              <a:gd name="T59" fmla="*/ 2147483647 h 1434"/>
              <a:gd name="T60" fmla="*/ 2147483647 w 2184"/>
              <a:gd name="T61" fmla="*/ 2147483647 h 1434"/>
              <a:gd name="T62" fmla="*/ 2147483647 w 2184"/>
              <a:gd name="T63" fmla="*/ 2147483647 h 1434"/>
              <a:gd name="T64" fmla="*/ 2147483647 w 2184"/>
              <a:gd name="T65" fmla="*/ 2147483647 h 1434"/>
              <a:gd name="T66" fmla="*/ 2147483647 w 2184"/>
              <a:gd name="T67" fmla="*/ 2147483647 h 1434"/>
              <a:gd name="T68" fmla="*/ 2147483647 w 2184"/>
              <a:gd name="T69" fmla="*/ 2147483647 h 1434"/>
              <a:gd name="T70" fmla="*/ 2147483647 w 2184"/>
              <a:gd name="T71" fmla="*/ 2147483647 h 1434"/>
              <a:gd name="T72" fmla="*/ 2147483647 w 2184"/>
              <a:gd name="T73" fmla="*/ 2147483647 h 1434"/>
              <a:gd name="T74" fmla="*/ 2147483647 w 2184"/>
              <a:gd name="T75" fmla="*/ 2147483647 h 1434"/>
              <a:gd name="T76" fmla="*/ 2147483647 w 2184"/>
              <a:gd name="T77" fmla="*/ 2147483647 h 1434"/>
              <a:gd name="T78" fmla="*/ 2147483647 w 2184"/>
              <a:gd name="T79" fmla="*/ 2147483647 h 1434"/>
              <a:gd name="T80" fmla="*/ 2147483647 w 2184"/>
              <a:gd name="T81" fmla="*/ 2147483647 h 1434"/>
              <a:gd name="T82" fmla="*/ 2147483647 w 2184"/>
              <a:gd name="T83" fmla="*/ 2147483647 h 1434"/>
              <a:gd name="T84" fmla="*/ 2147483647 w 2184"/>
              <a:gd name="T85" fmla="*/ 2147483647 h 1434"/>
              <a:gd name="T86" fmla="*/ 2147483647 w 2184"/>
              <a:gd name="T87" fmla="*/ 2147483647 h 1434"/>
              <a:gd name="T88" fmla="*/ 2147483647 w 2184"/>
              <a:gd name="T89" fmla="*/ 2147483647 h 1434"/>
              <a:gd name="T90" fmla="*/ 2147483647 w 2184"/>
              <a:gd name="T91" fmla="*/ 2147483647 h 1434"/>
              <a:gd name="T92" fmla="*/ 2147483647 w 2184"/>
              <a:gd name="T93" fmla="*/ 2147483647 h 1434"/>
              <a:gd name="T94" fmla="*/ 2147483647 w 2184"/>
              <a:gd name="T95" fmla="*/ 2147483647 h 1434"/>
              <a:gd name="T96" fmla="*/ 2147483647 w 2184"/>
              <a:gd name="T97" fmla="*/ 2147483647 h 1434"/>
              <a:gd name="T98" fmla="*/ 2147483647 w 2184"/>
              <a:gd name="T99" fmla="*/ 2147483647 h 1434"/>
              <a:gd name="T100" fmla="*/ 2147483647 w 2184"/>
              <a:gd name="T101" fmla="*/ 2147483647 h 1434"/>
              <a:gd name="T102" fmla="*/ 2147483647 w 2184"/>
              <a:gd name="T103" fmla="*/ 2147483647 h 1434"/>
              <a:gd name="T104" fmla="*/ 2147483647 w 2184"/>
              <a:gd name="T105" fmla="*/ 2147483647 h 1434"/>
              <a:gd name="T106" fmla="*/ 2147483647 w 2184"/>
              <a:gd name="T107" fmla="*/ 2147483647 h 1434"/>
              <a:gd name="T108" fmla="*/ 2147483647 w 2184"/>
              <a:gd name="T109" fmla="*/ 2147483647 h 1434"/>
              <a:gd name="T110" fmla="*/ 2147483647 w 2184"/>
              <a:gd name="T111" fmla="*/ 2147483647 h 1434"/>
              <a:gd name="T112" fmla="*/ 2147483647 w 2184"/>
              <a:gd name="T113" fmla="*/ 2147483647 h 1434"/>
              <a:gd name="T114" fmla="*/ 2147483647 w 2184"/>
              <a:gd name="T115" fmla="*/ 2147483647 h 1434"/>
              <a:gd name="T116" fmla="*/ 2147483647 w 2184"/>
              <a:gd name="T117" fmla="*/ 2147483647 h 143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184"/>
              <a:gd name="T178" fmla="*/ 0 h 1434"/>
              <a:gd name="T179" fmla="*/ 2184 w 2184"/>
              <a:gd name="T180" fmla="*/ 1434 h 1434"/>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184" h="1434">
                <a:moveTo>
                  <a:pt x="48" y="719"/>
                </a:moveTo>
                <a:lnTo>
                  <a:pt x="33" y="708"/>
                </a:lnTo>
                <a:lnTo>
                  <a:pt x="21" y="696"/>
                </a:lnTo>
                <a:lnTo>
                  <a:pt x="13" y="680"/>
                </a:lnTo>
                <a:lnTo>
                  <a:pt x="6" y="664"/>
                </a:lnTo>
                <a:lnTo>
                  <a:pt x="5" y="648"/>
                </a:lnTo>
                <a:lnTo>
                  <a:pt x="5" y="630"/>
                </a:lnTo>
                <a:lnTo>
                  <a:pt x="10" y="613"/>
                </a:lnTo>
                <a:lnTo>
                  <a:pt x="18" y="597"/>
                </a:lnTo>
                <a:lnTo>
                  <a:pt x="29" y="583"/>
                </a:lnTo>
                <a:lnTo>
                  <a:pt x="43" y="570"/>
                </a:lnTo>
                <a:lnTo>
                  <a:pt x="61" y="562"/>
                </a:lnTo>
                <a:lnTo>
                  <a:pt x="78" y="555"/>
                </a:lnTo>
                <a:lnTo>
                  <a:pt x="68" y="535"/>
                </a:lnTo>
                <a:lnTo>
                  <a:pt x="62" y="511"/>
                </a:lnTo>
                <a:lnTo>
                  <a:pt x="61" y="489"/>
                </a:lnTo>
                <a:lnTo>
                  <a:pt x="64" y="465"/>
                </a:lnTo>
                <a:lnTo>
                  <a:pt x="72" y="444"/>
                </a:lnTo>
                <a:lnTo>
                  <a:pt x="84" y="423"/>
                </a:lnTo>
                <a:lnTo>
                  <a:pt x="100" y="406"/>
                </a:lnTo>
                <a:lnTo>
                  <a:pt x="119" y="390"/>
                </a:lnTo>
                <a:lnTo>
                  <a:pt x="137" y="382"/>
                </a:lnTo>
                <a:lnTo>
                  <a:pt x="156" y="376"/>
                </a:lnTo>
                <a:lnTo>
                  <a:pt x="175" y="374"/>
                </a:lnTo>
                <a:lnTo>
                  <a:pt x="196" y="374"/>
                </a:lnTo>
                <a:lnTo>
                  <a:pt x="191" y="345"/>
                </a:lnTo>
                <a:lnTo>
                  <a:pt x="193" y="318"/>
                </a:lnTo>
                <a:lnTo>
                  <a:pt x="201" y="293"/>
                </a:lnTo>
                <a:lnTo>
                  <a:pt x="212" y="269"/>
                </a:lnTo>
                <a:lnTo>
                  <a:pt x="229" y="248"/>
                </a:lnTo>
                <a:lnTo>
                  <a:pt x="248" y="231"/>
                </a:lnTo>
                <a:lnTo>
                  <a:pt x="272" y="216"/>
                </a:lnTo>
                <a:lnTo>
                  <a:pt x="299" y="207"/>
                </a:lnTo>
                <a:lnTo>
                  <a:pt x="325" y="204"/>
                </a:lnTo>
                <a:lnTo>
                  <a:pt x="348" y="204"/>
                </a:lnTo>
                <a:lnTo>
                  <a:pt x="372" y="209"/>
                </a:lnTo>
                <a:lnTo>
                  <a:pt x="395" y="216"/>
                </a:lnTo>
                <a:lnTo>
                  <a:pt x="388" y="199"/>
                </a:lnTo>
                <a:lnTo>
                  <a:pt x="387" y="180"/>
                </a:lnTo>
                <a:lnTo>
                  <a:pt x="388" y="162"/>
                </a:lnTo>
                <a:lnTo>
                  <a:pt x="393" y="145"/>
                </a:lnTo>
                <a:lnTo>
                  <a:pt x="401" y="129"/>
                </a:lnTo>
                <a:lnTo>
                  <a:pt x="414" y="115"/>
                </a:lnTo>
                <a:lnTo>
                  <a:pt x="428" y="102"/>
                </a:lnTo>
                <a:lnTo>
                  <a:pt x="444" y="92"/>
                </a:lnTo>
                <a:lnTo>
                  <a:pt x="461" y="88"/>
                </a:lnTo>
                <a:lnTo>
                  <a:pt x="481" y="84"/>
                </a:lnTo>
                <a:lnTo>
                  <a:pt x="498" y="86"/>
                </a:lnTo>
                <a:lnTo>
                  <a:pt x="516" y="91"/>
                </a:lnTo>
                <a:lnTo>
                  <a:pt x="531" y="97"/>
                </a:lnTo>
                <a:lnTo>
                  <a:pt x="546" y="108"/>
                </a:lnTo>
                <a:lnTo>
                  <a:pt x="558" y="121"/>
                </a:lnTo>
                <a:lnTo>
                  <a:pt x="570" y="137"/>
                </a:lnTo>
                <a:lnTo>
                  <a:pt x="574" y="116"/>
                </a:lnTo>
                <a:lnTo>
                  <a:pt x="582" y="97"/>
                </a:lnTo>
                <a:lnTo>
                  <a:pt x="593" y="81"/>
                </a:lnTo>
                <a:lnTo>
                  <a:pt x="609" y="67"/>
                </a:lnTo>
                <a:lnTo>
                  <a:pt x="625" y="56"/>
                </a:lnTo>
                <a:lnTo>
                  <a:pt x="644" y="49"/>
                </a:lnTo>
                <a:lnTo>
                  <a:pt x="665" y="46"/>
                </a:lnTo>
                <a:lnTo>
                  <a:pt x="687" y="46"/>
                </a:lnTo>
                <a:lnTo>
                  <a:pt x="706" y="51"/>
                </a:lnTo>
                <a:lnTo>
                  <a:pt x="724" y="57"/>
                </a:lnTo>
                <a:lnTo>
                  <a:pt x="741" y="68"/>
                </a:lnTo>
                <a:lnTo>
                  <a:pt x="756" y="83"/>
                </a:lnTo>
                <a:lnTo>
                  <a:pt x="768" y="67"/>
                </a:lnTo>
                <a:lnTo>
                  <a:pt x="784" y="53"/>
                </a:lnTo>
                <a:lnTo>
                  <a:pt x="800" y="41"/>
                </a:lnTo>
                <a:lnTo>
                  <a:pt x="818" y="30"/>
                </a:lnTo>
                <a:lnTo>
                  <a:pt x="835" y="22"/>
                </a:lnTo>
                <a:lnTo>
                  <a:pt x="854" y="16"/>
                </a:lnTo>
                <a:lnTo>
                  <a:pt x="873" y="10"/>
                </a:lnTo>
                <a:lnTo>
                  <a:pt x="894" y="6"/>
                </a:lnTo>
                <a:lnTo>
                  <a:pt x="913" y="6"/>
                </a:lnTo>
                <a:lnTo>
                  <a:pt x="932" y="6"/>
                </a:lnTo>
                <a:lnTo>
                  <a:pt x="953" y="8"/>
                </a:lnTo>
                <a:lnTo>
                  <a:pt x="972" y="13"/>
                </a:lnTo>
                <a:lnTo>
                  <a:pt x="991" y="19"/>
                </a:lnTo>
                <a:lnTo>
                  <a:pt x="1010" y="27"/>
                </a:lnTo>
                <a:lnTo>
                  <a:pt x="1028" y="37"/>
                </a:lnTo>
                <a:lnTo>
                  <a:pt x="1045" y="48"/>
                </a:lnTo>
                <a:lnTo>
                  <a:pt x="1050" y="37"/>
                </a:lnTo>
                <a:lnTo>
                  <a:pt x="1056" y="26"/>
                </a:lnTo>
                <a:lnTo>
                  <a:pt x="1064" y="18"/>
                </a:lnTo>
                <a:lnTo>
                  <a:pt x="1074" y="10"/>
                </a:lnTo>
                <a:lnTo>
                  <a:pt x="1085" y="5"/>
                </a:lnTo>
                <a:lnTo>
                  <a:pt x="1096" y="2"/>
                </a:lnTo>
                <a:lnTo>
                  <a:pt x="1109" y="2"/>
                </a:lnTo>
                <a:lnTo>
                  <a:pt x="1122" y="3"/>
                </a:lnTo>
                <a:lnTo>
                  <a:pt x="1138" y="10"/>
                </a:lnTo>
                <a:lnTo>
                  <a:pt x="1152" y="19"/>
                </a:lnTo>
                <a:lnTo>
                  <a:pt x="1161" y="33"/>
                </a:lnTo>
                <a:lnTo>
                  <a:pt x="1168" y="49"/>
                </a:lnTo>
                <a:lnTo>
                  <a:pt x="1169" y="38"/>
                </a:lnTo>
                <a:lnTo>
                  <a:pt x="1174" y="29"/>
                </a:lnTo>
                <a:lnTo>
                  <a:pt x="1182" y="19"/>
                </a:lnTo>
                <a:lnTo>
                  <a:pt x="1190" y="11"/>
                </a:lnTo>
                <a:lnTo>
                  <a:pt x="1200" y="6"/>
                </a:lnTo>
                <a:lnTo>
                  <a:pt x="1212" y="2"/>
                </a:lnTo>
                <a:lnTo>
                  <a:pt x="1225" y="0"/>
                </a:lnTo>
                <a:lnTo>
                  <a:pt x="1238" y="2"/>
                </a:lnTo>
                <a:lnTo>
                  <a:pt x="1257" y="6"/>
                </a:lnTo>
                <a:lnTo>
                  <a:pt x="1274" y="18"/>
                </a:lnTo>
                <a:lnTo>
                  <a:pt x="1289" y="30"/>
                </a:lnTo>
                <a:lnTo>
                  <a:pt x="1298" y="48"/>
                </a:lnTo>
                <a:lnTo>
                  <a:pt x="1306" y="43"/>
                </a:lnTo>
                <a:lnTo>
                  <a:pt x="1317" y="38"/>
                </a:lnTo>
                <a:lnTo>
                  <a:pt x="1340" y="37"/>
                </a:lnTo>
                <a:lnTo>
                  <a:pt x="1365" y="40"/>
                </a:lnTo>
                <a:lnTo>
                  <a:pt x="1386" y="49"/>
                </a:lnTo>
                <a:lnTo>
                  <a:pt x="1395" y="56"/>
                </a:lnTo>
                <a:lnTo>
                  <a:pt x="1403" y="65"/>
                </a:lnTo>
                <a:lnTo>
                  <a:pt x="1408" y="73"/>
                </a:lnTo>
                <a:lnTo>
                  <a:pt x="1410" y="83"/>
                </a:lnTo>
                <a:lnTo>
                  <a:pt x="1419" y="68"/>
                </a:lnTo>
                <a:lnTo>
                  <a:pt x="1433" y="59"/>
                </a:lnTo>
                <a:lnTo>
                  <a:pt x="1449" y="49"/>
                </a:lnTo>
                <a:lnTo>
                  <a:pt x="1468" y="45"/>
                </a:lnTo>
                <a:lnTo>
                  <a:pt x="1489" y="41"/>
                </a:lnTo>
                <a:lnTo>
                  <a:pt x="1511" y="41"/>
                </a:lnTo>
                <a:lnTo>
                  <a:pt x="1535" y="45"/>
                </a:lnTo>
                <a:lnTo>
                  <a:pt x="1558" y="51"/>
                </a:lnTo>
                <a:lnTo>
                  <a:pt x="1575" y="59"/>
                </a:lnTo>
                <a:lnTo>
                  <a:pt x="1591" y="67"/>
                </a:lnTo>
                <a:lnTo>
                  <a:pt x="1605" y="76"/>
                </a:lnTo>
                <a:lnTo>
                  <a:pt x="1616" y="88"/>
                </a:lnTo>
                <a:lnTo>
                  <a:pt x="1626" y="99"/>
                </a:lnTo>
                <a:lnTo>
                  <a:pt x="1632" y="111"/>
                </a:lnTo>
                <a:lnTo>
                  <a:pt x="1636" y="124"/>
                </a:lnTo>
                <a:lnTo>
                  <a:pt x="1636" y="137"/>
                </a:lnTo>
                <a:lnTo>
                  <a:pt x="1648" y="127"/>
                </a:lnTo>
                <a:lnTo>
                  <a:pt x="1659" y="121"/>
                </a:lnTo>
                <a:lnTo>
                  <a:pt x="1672" y="116"/>
                </a:lnTo>
                <a:lnTo>
                  <a:pt x="1685" y="115"/>
                </a:lnTo>
                <a:lnTo>
                  <a:pt x="1696" y="113"/>
                </a:lnTo>
                <a:lnTo>
                  <a:pt x="1707" y="115"/>
                </a:lnTo>
                <a:lnTo>
                  <a:pt x="1717" y="118"/>
                </a:lnTo>
                <a:lnTo>
                  <a:pt x="1725" y="124"/>
                </a:lnTo>
                <a:lnTo>
                  <a:pt x="1729" y="131"/>
                </a:lnTo>
                <a:lnTo>
                  <a:pt x="1733" y="137"/>
                </a:lnTo>
                <a:lnTo>
                  <a:pt x="1734" y="145"/>
                </a:lnTo>
                <a:lnTo>
                  <a:pt x="1734" y="153"/>
                </a:lnTo>
                <a:lnTo>
                  <a:pt x="1733" y="162"/>
                </a:lnTo>
                <a:lnTo>
                  <a:pt x="1729" y="170"/>
                </a:lnTo>
                <a:lnTo>
                  <a:pt x="1723" y="180"/>
                </a:lnTo>
                <a:lnTo>
                  <a:pt x="1717" y="189"/>
                </a:lnTo>
                <a:lnTo>
                  <a:pt x="1737" y="175"/>
                </a:lnTo>
                <a:lnTo>
                  <a:pt x="1758" y="166"/>
                </a:lnTo>
                <a:lnTo>
                  <a:pt x="1782" y="161"/>
                </a:lnTo>
                <a:lnTo>
                  <a:pt x="1804" y="161"/>
                </a:lnTo>
                <a:lnTo>
                  <a:pt x="1826" y="164"/>
                </a:lnTo>
                <a:lnTo>
                  <a:pt x="1849" y="172"/>
                </a:lnTo>
                <a:lnTo>
                  <a:pt x="1869" y="185"/>
                </a:lnTo>
                <a:lnTo>
                  <a:pt x="1887" y="201"/>
                </a:lnTo>
                <a:lnTo>
                  <a:pt x="1896" y="213"/>
                </a:lnTo>
                <a:lnTo>
                  <a:pt x="1904" y="226"/>
                </a:lnTo>
                <a:lnTo>
                  <a:pt x="1911" y="240"/>
                </a:lnTo>
                <a:lnTo>
                  <a:pt x="1914" y="255"/>
                </a:lnTo>
                <a:lnTo>
                  <a:pt x="1916" y="271"/>
                </a:lnTo>
                <a:lnTo>
                  <a:pt x="1916" y="287"/>
                </a:lnTo>
                <a:lnTo>
                  <a:pt x="1914" y="301"/>
                </a:lnTo>
                <a:lnTo>
                  <a:pt x="1909" y="317"/>
                </a:lnTo>
                <a:lnTo>
                  <a:pt x="1931" y="326"/>
                </a:lnTo>
                <a:lnTo>
                  <a:pt x="1949" y="337"/>
                </a:lnTo>
                <a:lnTo>
                  <a:pt x="1965" y="350"/>
                </a:lnTo>
                <a:lnTo>
                  <a:pt x="1978" y="364"/>
                </a:lnTo>
                <a:lnTo>
                  <a:pt x="1986" y="379"/>
                </a:lnTo>
                <a:lnTo>
                  <a:pt x="1990" y="395"/>
                </a:lnTo>
                <a:lnTo>
                  <a:pt x="1990" y="411"/>
                </a:lnTo>
                <a:lnTo>
                  <a:pt x="1987" y="425"/>
                </a:lnTo>
                <a:lnTo>
                  <a:pt x="2021" y="428"/>
                </a:lnTo>
                <a:lnTo>
                  <a:pt x="2052" y="435"/>
                </a:lnTo>
                <a:lnTo>
                  <a:pt x="2079" y="446"/>
                </a:lnTo>
                <a:lnTo>
                  <a:pt x="2103" y="460"/>
                </a:lnTo>
                <a:lnTo>
                  <a:pt x="2122" y="476"/>
                </a:lnTo>
                <a:lnTo>
                  <a:pt x="2137" y="495"/>
                </a:lnTo>
                <a:lnTo>
                  <a:pt x="2141" y="505"/>
                </a:lnTo>
                <a:lnTo>
                  <a:pt x="2145" y="516"/>
                </a:lnTo>
                <a:lnTo>
                  <a:pt x="2146" y="527"/>
                </a:lnTo>
                <a:lnTo>
                  <a:pt x="2146" y="538"/>
                </a:lnTo>
                <a:lnTo>
                  <a:pt x="2141" y="557"/>
                </a:lnTo>
                <a:lnTo>
                  <a:pt x="2133" y="575"/>
                </a:lnTo>
                <a:lnTo>
                  <a:pt x="2119" y="592"/>
                </a:lnTo>
                <a:lnTo>
                  <a:pt x="2102" y="606"/>
                </a:lnTo>
                <a:lnTo>
                  <a:pt x="2119" y="613"/>
                </a:lnTo>
                <a:lnTo>
                  <a:pt x="2133" y="621"/>
                </a:lnTo>
                <a:lnTo>
                  <a:pt x="2146" y="632"/>
                </a:lnTo>
                <a:lnTo>
                  <a:pt x="2154" y="641"/>
                </a:lnTo>
                <a:lnTo>
                  <a:pt x="2159" y="654"/>
                </a:lnTo>
                <a:lnTo>
                  <a:pt x="2161" y="665"/>
                </a:lnTo>
                <a:lnTo>
                  <a:pt x="2159" y="678"/>
                </a:lnTo>
                <a:lnTo>
                  <a:pt x="2153" y="691"/>
                </a:lnTo>
                <a:lnTo>
                  <a:pt x="2146" y="699"/>
                </a:lnTo>
                <a:lnTo>
                  <a:pt x="2138" y="707"/>
                </a:lnTo>
                <a:lnTo>
                  <a:pt x="2127" y="713"/>
                </a:lnTo>
                <a:lnTo>
                  <a:pt x="2116" y="719"/>
                </a:lnTo>
                <a:lnTo>
                  <a:pt x="2126" y="716"/>
                </a:lnTo>
                <a:lnTo>
                  <a:pt x="2135" y="715"/>
                </a:lnTo>
                <a:lnTo>
                  <a:pt x="2145" y="716"/>
                </a:lnTo>
                <a:lnTo>
                  <a:pt x="2154" y="718"/>
                </a:lnTo>
                <a:lnTo>
                  <a:pt x="2162" y="723"/>
                </a:lnTo>
                <a:lnTo>
                  <a:pt x="2170" y="727"/>
                </a:lnTo>
                <a:lnTo>
                  <a:pt x="2176" y="735"/>
                </a:lnTo>
                <a:lnTo>
                  <a:pt x="2181" y="743"/>
                </a:lnTo>
                <a:lnTo>
                  <a:pt x="2184" y="753"/>
                </a:lnTo>
                <a:lnTo>
                  <a:pt x="2184" y="762"/>
                </a:lnTo>
                <a:lnTo>
                  <a:pt x="2184" y="770"/>
                </a:lnTo>
                <a:lnTo>
                  <a:pt x="2181" y="780"/>
                </a:lnTo>
                <a:lnTo>
                  <a:pt x="2178" y="788"/>
                </a:lnTo>
                <a:lnTo>
                  <a:pt x="2172" y="796"/>
                </a:lnTo>
                <a:lnTo>
                  <a:pt x="2165" y="802"/>
                </a:lnTo>
                <a:lnTo>
                  <a:pt x="2156" y="807"/>
                </a:lnTo>
                <a:lnTo>
                  <a:pt x="2145" y="810"/>
                </a:lnTo>
                <a:lnTo>
                  <a:pt x="2132" y="810"/>
                </a:lnTo>
                <a:lnTo>
                  <a:pt x="2119" y="807"/>
                </a:lnTo>
                <a:lnTo>
                  <a:pt x="2108" y="802"/>
                </a:lnTo>
                <a:lnTo>
                  <a:pt x="2121" y="820"/>
                </a:lnTo>
                <a:lnTo>
                  <a:pt x="2129" y="837"/>
                </a:lnTo>
                <a:lnTo>
                  <a:pt x="2133" y="856"/>
                </a:lnTo>
                <a:lnTo>
                  <a:pt x="2135" y="877"/>
                </a:lnTo>
                <a:lnTo>
                  <a:pt x="2132" y="896"/>
                </a:lnTo>
                <a:lnTo>
                  <a:pt x="2124" y="915"/>
                </a:lnTo>
                <a:lnTo>
                  <a:pt x="2114" y="933"/>
                </a:lnTo>
                <a:lnTo>
                  <a:pt x="2098" y="947"/>
                </a:lnTo>
                <a:lnTo>
                  <a:pt x="2086" y="957"/>
                </a:lnTo>
                <a:lnTo>
                  <a:pt x="2071" y="964"/>
                </a:lnTo>
                <a:lnTo>
                  <a:pt x="2056" y="971"/>
                </a:lnTo>
                <a:lnTo>
                  <a:pt x="2040" y="972"/>
                </a:lnTo>
                <a:lnTo>
                  <a:pt x="2052" y="977"/>
                </a:lnTo>
                <a:lnTo>
                  <a:pt x="2063" y="984"/>
                </a:lnTo>
                <a:lnTo>
                  <a:pt x="2071" y="992"/>
                </a:lnTo>
                <a:lnTo>
                  <a:pt x="2079" y="999"/>
                </a:lnTo>
                <a:lnTo>
                  <a:pt x="2084" y="1009"/>
                </a:lnTo>
                <a:lnTo>
                  <a:pt x="2086" y="1020"/>
                </a:lnTo>
                <a:lnTo>
                  <a:pt x="2086" y="1031"/>
                </a:lnTo>
                <a:lnTo>
                  <a:pt x="2083" y="1041"/>
                </a:lnTo>
                <a:lnTo>
                  <a:pt x="2076" y="1050"/>
                </a:lnTo>
                <a:lnTo>
                  <a:pt x="2068" y="1060"/>
                </a:lnTo>
                <a:lnTo>
                  <a:pt x="2057" y="1066"/>
                </a:lnTo>
                <a:lnTo>
                  <a:pt x="2046" y="1073"/>
                </a:lnTo>
                <a:lnTo>
                  <a:pt x="2033" y="1076"/>
                </a:lnTo>
                <a:lnTo>
                  <a:pt x="2021" y="1077"/>
                </a:lnTo>
                <a:lnTo>
                  <a:pt x="2008" y="1077"/>
                </a:lnTo>
                <a:lnTo>
                  <a:pt x="1993" y="1076"/>
                </a:lnTo>
                <a:lnTo>
                  <a:pt x="1981" y="1071"/>
                </a:lnTo>
                <a:lnTo>
                  <a:pt x="1970" y="1065"/>
                </a:lnTo>
                <a:lnTo>
                  <a:pt x="1973" y="1092"/>
                </a:lnTo>
                <a:lnTo>
                  <a:pt x="1971" y="1119"/>
                </a:lnTo>
                <a:lnTo>
                  <a:pt x="1963" y="1144"/>
                </a:lnTo>
                <a:lnTo>
                  <a:pt x="1952" y="1168"/>
                </a:lnTo>
                <a:lnTo>
                  <a:pt x="1936" y="1190"/>
                </a:lnTo>
                <a:lnTo>
                  <a:pt x="1916" y="1208"/>
                </a:lnTo>
                <a:lnTo>
                  <a:pt x="1892" y="1222"/>
                </a:lnTo>
                <a:lnTo>
                  <a:pt x="1865" y="1230"/>
                </a:lnTo>
                <a:lnTo>
                  <a:pt x="1841" y="1235"/>
                </a:lnTo>
                <a:lnTo>
                  <a:pt x="1815" y="1233"/>
                </a:lnTo>
                <a:lnTo>
                  <a:pt x="1791" y="1229"/>
                </a:lnTo>
                <a:lnTo>
                  <a:pt x="1769" y="1221"/>
                </a:lnTo>
                <a:lnTo>
                  <a:pt x="1776" y="1235"/>
                </a:lnTo>
                <a:lnTo>
                  <a:pt x="1777" y="1248"/>
                </a:lnTo>
                <a:lnTo>
                  <a:pt x="1774" y="1262"/>
                </a:lnTo>
                <a:lnTo>
                  <a:pt x="1768" y="1275"/>
                </a:lnTo>
                <a:lnTo>
                  <a:pt x="1758" y="1288"/>
                </a:lnTo>
                <a:lnTo>
                  <a:pt x="1744" y="1297"/>
                </a:lnTo>
                <a:lnTo>
                  <a:pt x="1726" y="1307"/>
                </a:lnTo>
                <a:lnTo>
                  <a:pt x="1707" y="1313"/>
                </a:lnTo>
                <a:lnTo>
                  <a:pt x="1678" y="1318"/>
                </a:lnTo>
                <a:lnTo>
                  <a:pt x="1648" y="1318"/>
                </a:lnTo>
                <a:lnTo>
                  <a:pt x="1621" y="1311"/>
                </a:lnTo>
                <a:lnTo>
                  <a:pt x="1596" y="1302"/>
                </a:lnTo>
                <a:lnTo>
                  <a:pt x="1597" y="1319"/>
                </a:lnTo>
                <a:lnTo>
                  <a:pt x="1594" y="1335"/>
                </a:lnTo>
                <a:lnTo>
                  <a:pt x="1589" y="1351"/>
                </a:lnTo>
                <a:lnTo>
                  <a:pt x="1581" y="1366"/>
                </a:lnTo>
                <a:lnTo>
                  <a:pt x="1570" y="1378"/>
                </a:lnTo>
                <a:lnTo>
                  <a:pt x="1558" y="1389"/>
                </a:lnTo>
                <a:lnTo>
                  <a:pt x="1542" y="1397"/>
                </a:lnTo>
                <a:lnTo>
                  <a:pt x="1526" y="1402"/>
                </a:lnTo>
                <a:lnTo>
                  <a:pt x="1510" y="1404"/>
                </a:lnTo>
                <a:lnTo>
                  <a:pt x="1494" y="1402"/>
                </a:lnTo>
                <a:lnTo>
                  <a:pt x="1480" y="1399"/>
                </a:lnTo>
                <a:lnTo>
                  <a:pt x="1465" y="1393"/>
                </a:lnTo>
                <a:lnTo>
                  <a:pt x="1454" y="1385"/>
                </a:lnTo>
                <a:lnTo>
                  <a:pt x="1443" y="1373"/>
                </a:lnTo>
                <a:lnTo>
                  <a:pt x="1433" y="1362"/>
                </a:lnTo>
                <a:lnTo>
                  <a:pt x="1427" y="1348"/>
                </a:lnTo>
                <a:lnTo>
                  <a:pt x="1430" y="1362"/>
                </a:lnTo>
                <a:lnTo>
                  <a:pt x="1430" y="1375"/>
                </a:lnTo>
                <a:lnTo>
                  <a:pt x="1426" y="1388"/>
                </a:lnTo>
                <a:lnTo>
                  <a:pt x="1419" y="1401"/>
                </a:lnTo>
                <a:lnTo>
                  <a:pt x="1410" y="1410"/>
                </a:lnTo>
                <a:lnTo>
                  <a:pt x="1397" y="1420"/>
                </a:lnTo>
                <a:lnTo>
                  <a:pt x="1381" y="1426"/>
                </a:lnTo>
                <a:lnTo>
                  <a:pt x="1363" y="1431"/>
                </a:lnTo>
                <a:lnTo>
                  <a:pt x="1346" y="1432"/>
                </a:lnTo>
                <a:lnTo>
                  <a:pt x="1328" y="1431"/>
                </a:lnTo>
                <a:lnTo>
                  <a:pt x="1313" y="1428"/>
                </a:lnTo>
                <a:lnTo>
                  <a:pt x="1297" y="1421"/>
                </a:lnTo>
                <a:lnTo>
                  <a:pt x="1282" y="1415"/>
                </a:lnTo>
                <a:lnTo>
                  <a:pt x="1270" y="1405"/>
                </a:lnTo>
                <a:lnTo>
                  <a:pt x="1260" y="1394"/>
                </a:lnTo>
                <a:lnTo>
                  <a:pt x="1252" y="1381"/>
                </a:lnTo>
                <a:lnTo>
                  <a:pt x="1249" y="1393"/>
                </a:lnTo>
                <a:lnTo>
                  <a:pt x="1243" y="1402"/>
                </a:lnTo>
                <a:lnTo>
                  <a:pt x="1233" y="1412"/>
                </a:lnTo>
                <a:lnTo>
                  <a:pt x="1222" y="1418"/>
                </a:lnTo>
                <a:lnTo>
                  <a:pt x="1208" y="1424"/>
                </a:lnTo>
                <a:lnTo>
                  <a:pt x="1192" y="1429"/>
                </a:lnTo>
                <a:lnTo>
                  <a:pt x="1176" y="1431"/>
                </a:lnTo>
                <a:lnTo>
                  <a:pt x="1158" y="1432"/>
                </a:lnTo>
                <a:lnTo>
                  <a:pt x="1133" y="1428"/>
                </a:lnTo>
                <a:lnTo>
                  <a:pt x="1111" y="1418"/>
                </a:lnTo>
                <a:lnTo>
                  <a:pt x="1101" y="1413"/>
                </a:lnTo>
                <a:lnTo>
                  <a:pt x="1093" y="1405"/>
                </a:lnTo>
                <a:lnTo>
                  <a:pt x="1087" y="1397"/>
                </a:lnTo>
                <a:lnTo>
                  <a:pt x="1082" y="1389"/>
                </a:lnTo>
                <a:lnTo>
                  <a:pt x="1071" y="1402"/>
                </a:lnTo>
                <a:lnTo>
                  <a:pt x="1058" y="1413"/>
                </a:lnTo>
                <a:lnTo>
                  <a:pt x="1041" y="1423"/>
                </a:lnTo>
                <a:lnTo>
                  <a:pt x="1021" y="1429"/>
                </a:lnTo>
                <a:lnTo>
                  <a:pt x="1002" y="1432"/>
                </a:lnTo>
                <a:lnTo>
                  <a:pt x="980" y="1434"/>
                </a:lnTo>
                <a:lnTo>
                  <a:pt x="959" y="1432"/>
                </a:lnTo>
                <a:lnTo>
                  <a:pt x="937" y="1429"/>
                </a:lnTo>
                <a:lnTo>
                  <a:pt x="913" y="1420"/>
                </a:lnTo>
                <a:lnTo>
                  <a:pt x="894" y="1407"/>
                </a:lnTo>
                <a:lnTo>
                  <a:pt x="880" y="1393"/>
                </a:lnTo>
                <a:lnTo>
                  <a:pt x="875" y="1385"/>
                </a:lnTo>
                <a:lnTo>
                  <a:pt x="872" y="1375"/>
                </a:lnTo>
                <a:lnTo>
                  <a:pt x="858" y="1383"/>
                </a:lnTo>
                <a:lnTo>
                  <a:pt x="842" y="1389"/>
                </a:lnTo>
                <a:lnTo>
                  <a:pt x="823" y="1393"/>
                </a:lnTo>
                <a:lnTo>
                  <a:pt x="805" y="1393"/>
                </a:lnTo>
                <a:lnTo>
                  <a:pt x="786" y="1391"/>
                </a:lnTo>
                <a:lnTo>
                  <a:pt x="767" y="1386"/>
                </a:lnTo>
                <a:lnTo>
                  <a:pt x="748" y="1380"/>
                </a:lnTo>
                <a:lnTo>
                  <a:pt x="732" y="1370"/>
                </a:lnTo>
                <a:lnTo>
                  <a:pt x="713" y="1356"/>
                </a:lnTo>
                <a:lnTo>
                  <a:pt x="702" y="1340"/>
                </a:lnTo>
                <a:lnTo>
                  <a:pt x="697" y="1332"/>
                </a:lnTo>
                <a:lnTo>
                  <a:pt x="694" y="1323"/>
                </a:lnTo>
                <a:lnTo>
                  <a:pt x="694" y="1315"/>
                </a:lnTo>
                <a:lnTo>
                  <a:pt x="694" y="1307"/>
                </a:lnTo>
                <a:lnTo>
                  <a:pt x="691" y="1316"/>
                </a:lnTo>
                <a:lnTo>
                  <a:pt x="684" y="1324"/>
                </a:lnTo>
                <a:lnTo>
                  <a:pt x="676" y="1331"/>
                </a:lnTo>
                <a:lnTo>
                  <a:pt x="665" y="1337"/>
                </a:lnTo>
                <a:lnTo>
                  <a:pt x="651" y="1340"/>
                </a:lnTo>
                <a:lnTo>
                  <a:pt x="635" y="1342"/>
                </a:lnTo>
                <a:lnTo>
                  <a:pt x="619" y="1343"/>
                </a:lnTo>
                <a:lnTo>
                  <a:pt x="601" y="1342"/>
                </a:lnTo>
                <a:lnTo>
                  <a:pt x="584" y="1337"/>
                </a:lnTo>
                <a:lnTo>
                  <a:pt x="568" y="1332"/>
                </a:lnTo>
                <a:lnTo>
                  <a:pt x="554" y="1326"/>
                </a:lnTo>
                <a:lnTo>
                  <a:pt x="543" y="1318"/>
                </a:lnTo>
                <a:lnTo>
                  <a:pt x="533" y="1308"/>
                </a:lnTo>
                <a:lnTo>
                  <a:pt x="525" y="1299"/>
                </a:lnTo>
                <a:lnTo>
                  <a:pt x="522" y="1289"/>
                </a:lnTo>
                <a:lnTo>
                  <a:pt x="522" y="1280"/>
                </a:lnTo>
                <a:lnTo>
                  <a:pt x="523" y="1272"/>
                </a:lnTo>
                <a:lnTo>
                  <a:pt x="527" y="1265"/>
                </a:lnTo>
                <a:lnTo>
                  <a:pt x="531" y="1260"/>
                </a:lnTo>
                <a:lnTo>
                  <a:pt x="538" y="1256"/>
                </a:lnTo>
                <a:lnTo>
                  <a:pt x="519" y="1262"/>
                </a:lnTo>
                <a:lnTo>
                  <a:pt x="498" y="1265"/>
                </a:lnTo>
                <a:lnTo>
                  <a:pt x="479" y="1265"/>
                </a:lnTo>
                <a:lnTo>
                  <a:pt x="460" y="1260"/>
                </a:lnTo>
                <a:lnTo>
                  <a:pt x="441" y="1253"/>
                </a:lnTo>
                <a:lnTo>
                  <a:pt x="425" y="1241"/>
                </a:lnTo>
                <a:lnTo>
                  <a:pt x="411" y="1227"/>
                </a:lnTo>
                <a:lnTo>
                  <a:pt x="399" y="1210"/>
                </a:lnTo>
                <a:lnTo>
                  <a:pt x="393" y="1192"/>
                </a:lnTo>
                <a:lnTo>
                  <a:pt x="390" y="1175"/>
                </a:lnTo>
                <a:lnTo>
                  <a:pt x="390" y="1155"/>
                </a:lnTo>
                <a:lnTo>
                  <a:pt x="393" y="1138"/>
                </a:lnTo>
                <a:lnTo>
                  <a:pt x="372" y="1151"/>
                </a:lnTo>
                <a:lnTo>
                  <a:pt x="352" y="1160"/>
                </a:lnTo>
                <a:lnTo>
                  <a:pt x="329" y="1165"/>
                </a:lnTo>
                <a:lnTo>
                  <a:pt x="307" y="1167"/>
                </a:lnTo>
                <a:lnTo>
                  <a:pt x="283" y="1165"/>
                </a:lnTo>
                <a:lnTo>
                  <a:pt x="261" y="1160"/>
                </a:lnTo>
                <a:lnTo>
                  <a:pt x="240" y="1151"/>
                </a:lnTo>
                <a:lnTo>
                  <a:pt x="220" y="1138"/>
                </a:lnTo>
                <a:lnTo>
                  <a:pt x="194" y="1122"/>
                </a:lnTo>
                <a:lnTo>
                  <a:pt x="172" y="1103"/>
                </a:lnTo>
                <a:lnTo>
                  <a:pt x="153" y="1082"/>
                </a:lnTo>
                <a:lnTo>
                  <a:pt x="138" y="1062"/>
                </a:lnTo>
                <a:lnTo>
                  <a:pt x="127" y="1041"/>
                </a:lnTo>
                <a:lnTo>
                  <a:pt x="123" y="1019"/>
                </a:lnTo>
                <a:lnTo>
                  <a:pt x="121" y="995"/>
                </a:lnTo>
                <a:lnTo>
                  <a:pt x="124" y="972"/>
                </a:lnTo>
                <a:lnTo>
                  <a:pt x="105" y="976"/>
                </a:lnTo>
                <a:lnTo>
                  <a:pt x="86" y="976"/>
                </a:lnTo>
                <a:lnTo>
                  <a:pt x="68" y="972"/>
                </a:lnTo>
                <a:lnTo>
                  <a:pt x="51" y="964"/>
                </a:lnTo>
                <a:lnTo>
                  <a:pt x="35" y="953"/>
                </a:lnTo>
                <a:lnTo>
                  <a:pt x="22" y="941"/>
                </a:lnTo>
                <a:lnTo>
                  <a:pt x="11" y="925"/>
                </a:lnTo>
                <a:lnTo>
                  <a:pt x="5" y="907"/>
                </a:lnTo>
                <a:lnTo>
                  <a:pt x="2" y="893"/>
                </a:lnTo>
                <a:lnTo>
                  <a:pt x="0" y="880"/>
                </a:lnTo>
                <a:lnTo>
                  <a:pt x="2" y="866"/>
                </a:lnTo>
                <a:lnTo>
                  <a:pt x="5" y="853"/>
                </a:lnTo>
                <a:lnTo>
                  <a:pt x="10" y="840"/>
                </a:lnTo>
                <a:lnTo>
                  <a:pt x="16" y="828"/>
                </a:lnTo>
                <a:lnTo>
                  <a:pt x="26" y="818"/>
                </a:lnTo>
                <a:lnTo>
                  <a:pt x="35" y="807"/>
                </a:lnTo>
                <a:lnTo>
                  <a:pt x="24" y="796"/>
                </a:lnTo>
                <a:lnTo>
                  <a:pt x="18" y="783"/>
                </a:lnTo>
                <a:lnTo>
                  <a:pt x="13" y="772"/>
                </a:lnTo>
                <a:lnTo>
                  <a:pt x="13" y="759"/>
                </a:lnTo>
                <a:lnTo>
                  <a:pt x="16" y="748"/>
                </a:lnTo>
                <a:lnTo>
                  <a:pt x="22" y="737"/>
                </a:lnTo>
                <a:lnTo>
                  <a:pt x="32" y="727"/>
                </a:lnTo>
                <a:lnTo>
                  <a:pt x="46" y="719"/>
                </a:lnTo>
                <a:lnTo>
                  <a:pt x="48" y="719"/>
                </a:lnTo>
              </a:path>
            </a:pathLst>
          </a:custGeom>
          <a:solidFill>
            <a:srgbClr val="99FF99"/>
          </a:solidFill>
          <a:ln w="15875">
            <a:solidFill>
              <a:schemeClr val="tx1"/>
            </a:solidFill>
            <a:round/>
            <a:headEnd/>
            <a:tailEnd/>
          </a:ln>
        </p:spPr>
        <p:txBody>
          <a:bodyPr lIns="91332" tIns="45661" rIns="91332" bIns="45661"/>
          <a:lstStyle/>
          <a:p>
            <a:endParaRPr lang="zh-TW" altLang="en-US"/>
          </a:p>
        </p:txBody>
      </p:sp>
      <p:sp>
        <p:nvSpPr>
          <p:cNvPr id="74842" name="TextBox 98"/>
          <p:cNvSpPr txBox="1">
            <a:spLocks noChangeArrowheads="1"/>
          </p:cNvSpPr>
          <p:nvPr/>
        </p:nvSpPr>
        <p:spPr bwMode="auto">
          <a:xfrm>
            <a:off x="7258050" y="5081588"/>
            <a:ext cx="714375" cy="523875"/>
          </a:xfrm>
          <a:prstGeom prst="rect">
            <a:avLst/>
          </a:prstGeom>
          <a:noFill/>
          <a:ln w="9525">
            <a:noFill/>
            <a:miter lim="800000"/>
            <a:headEnd/>
            <a:tailEnd/>
          </a:ln>
        </p:spPr>
        <p:txBody>
          <a:bodyPr wrap="none" lIns="91332" tIns="45661" rIns="91332" bIns="45661">
            <a:spAutoFit/>
          </a:bodyPr>
          <a:lstStyle/>
          <a:p>
            <a:pPr algn="ctr" eaLnBrk="0" hangingPunct="0"/>
            <a:r>
              <a:rPr kumimoji="0" lang="en-US" altLang="zh-TW" sz="1400" b="1">
                <a:solidFill>
                  <a:srgbClr val="000000"/>
                </a:solidFill>
                <a:ea typeface="MS PGothic" pitchFamily="34" charset="-128"/>
                <a:cs typeface="Arial" pitchFamily="34" charset="0"/>
              </a:rPr>
              <a:t>GARR</a:t>
            </a:r>
          </a:p>
          <a:p>
            <a:pPr algn="ctr" eaLnBrk="0" hangingPunct="0"/>
            <a:r>
              <a:rPr kumimoji="0" lang="en-US" altLang="zh-TW" sz="1400" b="1">
                <a:solidFill>
                  <a:srgbClr val="000000"/>
                </a:solidFill>
                <a:ea typeface="MS PGothic" pitchFamily="34" charset="-128"/>
                <a:cs typeface="Arial" pitchFamily="34" charset="0"/>
              </a:rPr>
              <a:t>Italy</a:t>
            </a:r>
          </a:p>
        </p:txBody>
      </p:sp>
      <p:sp>
        <p:nvSpPr>
          <p:cNvPr id="100" name="TextBox 99"/>
          <p:cNvSpPr txBox="1"/>
          <p:nvPr/>
        </p:nvSpPr>
        <p:spPr>
          <a:xfrm>
            <a:off x="7062788" y="4983163"/>
            <a:ext cx="603250" cy="173037"/>
          </a:xfrm>
          <a:prstGeom prst="rect">
            <a:avLst/>
          </a:prstGeom>
          <a:solidFill>
            <a:schemeClr val="bg2">
              <a:lumMod val="40000"/>
              <a:lumOff val="60000"/>
            </a:schemeClr>
          </a:solidFill>
        </p:spPr>
        <p:txBody>
          <a:bodyPr wrap="none" lIns="9144" tIns="9144" rIns="9144" bIns="9144">
            <a:spAutoFit/>
          </a:bodyPr>
          <a:lstStyle/>
          <a:p>
            <a:pPr eaLnBrk="0" hangingPunct="0">
              <a:defRPr/>
            </a:pPr>
            <a:r>
              <a:rPr kumimoji="0" lang="en-US" sz="1000" b="1" dirty="0">
                <a:solidFill>
                  <a:srgbClr val="000000"/>
                </a:solidFill>
                <a:latin typeface="Arial" charset="0"/>
                <a:ea typeface="MS PGothic" pitchFamily="34" charset="-128"/>
                <a:cs typeface="Arial" charset="0"/>
              </a:rPr>
              <a:t>INFN-Nap</a:t>
            </a:r>
          </a:p>
        </p:txBody>
      </p:sp>
      <p:sp>
        <p:nvSpPr>
          <p:cNvPr id="102" name="TextBox 101"/>
          <p:cNvSpPr txBox="1"/>
          <p:nvPr/>
        </p:nvSpPr>
        <p:spPr>
          <a:xfrm>
            <a:off x="7683500" y="4975225"/>
            <a:ext cx="625475" cy="187325"/>
          </a:xfrm>
          <a:prstGeom prst="rect">
            <a:avLst/>
          </a:prstGeom>
          <a:solidFill>
            <a:schemeClr val="bg2">
              <a:lumMod val="40000"/>
              <a:lumOff val="60000"/>
            </a:schemeClr>
          </a:solidFill>
        </p:spPr>
        <p:txBody>
          <a:bodyPr wrap="none" lIns="9144" tIns="9144" rIns="9144" bIns="9144">
            <a:spAutoFit/>
          </a:bodyPr>
          <a:lstStyle/>
          <a:p>
            <a:pPr eaLnBrk="0" hangingPunct="0">
              <a:defRPr/>
            </a:pPr>
            <a:r>
              <a:rPr kumimoji="0" lang="en-US" sz="1100" b="1" dirty="0">
                <a:solidFill>
                  <a:srgbClr val="000000"/>
                </a:solidFill>
                <a:latin typeface="Arial" charset="0"/>
                <a:ea typeface="MS PGothic" pitchFamily="34" charset="-128"/>
                <a:cs typeface="Arial" charset="0"/>
              </a:rPr>
              <a:t>CNAF-T1</a:t>
            </a:r>
          </a:p>
        </p:txBody>
      </p:sp>
      <p:sp>
        <p:nvSpPr>
          <p:cNvPr id="74845" name="Freeform 7"/>
          <p:cNvSpPr>
            <a:spLocks/>
          </p:cNvSpPr>
          <p:nvPr/>
        </p:nvSpPr>
        <p:spPr bwMode="auto">
          <a:xfrm>
            <a:off x="5314950" y="4716463"/>
            <a:ext cx="1508125" cy="838200"/>
          </a:xfrm>
          <a:custGeom>
            <a:avLst/>
            <a:gdLst>
              <a:gd name="T0" fmla="*/ 2147483647 w 2184"/>
              <a:gd name="T1" fmla="*/ 2147483647 h 1434"/>
              <a:gd name="T2" fmla="*/ 2147483647 w 2184"/>
              <a:gd name="T3" fmla="*/ 2147483647 h 1434"/>
              <a:gd name="T4" fmla="*/ 2147483647 w 2184"/>
              <a:gd name="T5" fmla="*/ 2147483647 h 1434"/>
              <a:gd name="T6" fmla="*/ 2147483647 w 2184"/>
              <a:gd name="T7" fmla="*/ 2147483647 h 1434"/>
              <a:gd name="T8" fmla="*/ 2147483647 w 2184"/>
              <a:gd name="T9" fmla="*/ 2147483647 h 1434"/>
              <a:gd name="T10" fmla="*/ 2147483647 w 2184"/>
              <a:gd name="T11" fmla="*/ 2147483647 h 1434"/>
              <a:gd name="T12" fmla="*/ 2147483647 w 2184"/>
              <a:gd name="T13" fmla="*/ 2147483647 h 1434"/>
              <a:gd name="T14" fmla="*/ 2147483647 w 2184"/>
              <a:gd name="T15" fmla="*/ 2147483647 h 1434"/>
              <a:gd name="T16" fmla="*/ 2147483647 w 2184"/>
              <a:gd name="T17" fmla="*/ 2147483647 h 1434"/>
              <a:gd name="T18" fmla="*/ 2147483647 w 2184"/>
              <a:gd name="T19" fmla="*/ 2147483647 h 1434"/>
              <a:gd name="T20" fmla="*/ 2147483647 w 2184"/>
              <a:gd name="T21" fmla="*/ 2147483647 h 1434"/>
              <a:gd name="T22" fmla="*/ 2147483647 w 2184"/>
              <a:gd name="T23" fmla="*/ 2147483647 h 1434"/>
              <a:gd name="T24" fmla="*/ 2147483647 w 2184"/>
              <a:gd name="T25" fmla="*/ 2147483647 h 1434"/>
              <a:gd name="T26" fmla="*/ 2147483647 w 2184"/>
              <a:gd name="T27" fmla="*/ 2147483647 h 1434"/>
              <a:gd name="T28" fmla="*/ 2147483647 w 2184"/>
              <a:gd name="T29" fmla="*/ 2147483647 h 1434"/>
              <a:gd name="T30" fmla="*/ 2147483647 w 2184"/>
              <a:gd name="T31" fmla="*/ 2147483647 h 1434"/>
              <a:gd name="T32" fmla="*/ 2147483647 w 2184"/>
              <a:gd name="T33" fmla="*/ 2147483647 h 1434"/>
              <a:gd name="T34" fmla="*/ 2147483647 w 2184"/>
              <a:gd name="T35" fmla="*/ 2147483647 h 1434"/>
              <a:gd name="T36" fmla="*/ 2147483647 w 2184"/>
              <a:gd name="T37" fmla="*/ 2147483647 h 1434"/>
              <a:gd name="T38" fmla="*/ 2147483647 w 2184"/>
              <a:gd name="T39" fmla="*/ 2147483647 h 1434"/>
              <a:gd name="T40" fmla="*/ 2147483647 w 2184"/>
              <a:gd name="T41" fmla="*/ 2147483647 h 1434"/>
              <a:gd name="T42" fmla="*/ 2147483647 w 2184"/>
              <a:gd name="T43" fmla="*/ 2147483647 h 1434"/>
              <a:gd name="T44" fmla="*/ 2147483647 w 2184"/>
              <a:gd name="T45" fmla="*/ 2147483647 h 1434"/>
              <a:gd name="T46" fmla="*/ 2147483647 w 2184"/>
              <a:gd name="T47" fmla="*/ 2147483647 h 1434"/>
              <a:gd name="T48" fmla="*/ 2147483647 w 2184"/>
              <a:gd name="T49" fmla="*/ 2147483647 h 1434"/>
              <a:gd name="T50" fmla="*/ 2147483647 w 2184"/>
              <a:gd name="T51" fmla="*/ 2147483647 h 1434"/>
              <a:gd name="T52" fmla="*/ 2147483647 w 2184"/>
              <a:gd name="T53" fmla="*/ 2147483647 h 1434"/>
              <a:gd name="T54" fmla="*/ 2147483647 w 2184"/>
              <a:gd name="T55" fmla="*/ 2147483647 h 1434"/>
              <a:gd name="T56" fmla="*/ 2147483647 w 2184"/>
              <a:gd name="T57" fmla="*/ 2147483647 h 1434"/>
              <a:gd name="T58" fmla="*/ 2147483647 w 2184"/>
              <a:gd name="T59" fmla="*/ 2147483647 h 1434"/>
              <a:gd name="T60" fmla="*/ 2147483647 w 2184"/>
              <a:gd name="T61" fmla="*/ 2147483647 h 1434"/>
              <a:gd name="T62" fmla="*/ 2147483647 w 2184"/>
              <a:gd name="T63" fmla="*/ 2147483647 h 1434"/>
              <a:gd name="T64" fmla="*/ 2147483647 w 2184"/>
              <a:gd name="T65" fmla="*/ 2147483647 h 1434"/>
              <a:gd name="T66" fmla="*/ 2147483647 w 2184"/>
              <a:gd name="T67" fmla="*/ 2147483647 h 1434"/>
              <a:gd name="T68" fmla="*/ 2147483647 w 2184"/>
              <a:gd name="T69" fmla="*/ 2147483647 h 1434"/>
              <a:gd name="T70" fmla="*/ 2147483647 w 2184"/>
              <a:gd name="T71" fmla="*/ 2147483647 h 1434"/>
              <a:gd name="T72" fmla="*/ 2147483647 w 2184"/>
              <a:gd name="T73" fmla="*/ 2147483647 h 1434"/>
              <a:gd name="T74" fmla="*/ 2147483647 w 2184"/>
              <a:gd name="T75" fmla="*/ 2147483647 h 1434"/>
              <a:gd name="T76" fmla="*/ 2147483647 w 2184"/>
              <a:gd name="T77" fmla="*/ 2147483647 h 1434"/>
              <a:gd name="T78" fmla="*/ 2147483647 w 2184"/>
              <a:gd name="T79" fmla="*/ 2147483647 h 1434"/>
              <a:gd name="T80" fmla="*/ 2147483647 w 2184"/>
              <a:gd name="T81" fmla="*/ 2147483647 h 1434"/>
              <a:gd name="T82" fmla="*/ 2147483647 w 2184"/>
              <a:gd name="T83" fmla="*/ 2147483647 h 1434"/>
              <a:gd name="T84" fmla="*/ 2147483647 w 2184"/>
              <a:gd name="T85" fmla="*/ 2147483647 h 1434"/>
              <a:gd name="T86" fmla="*/ 2147483647 w 2184"/>
              <a:gd name="T87" fmla="*/ 2147483647 h 1434"/>
              <a:gd name="T88" fmla="*/ 2147483647 w 2184"/>
              <a:gd name="T89" fmla="*/ 2147483647 h 1434"/>
              <a:gd name="T90" fmla="*/ 2147483647 w 2184"/>
              <a:gd name="T91" fmla="*/ 2147483647 h 1434"/>
              <a:gd name="T92" fmla="*/ 2147483647 w 2184"/>
              <a:gd name="T93" fmla="*/ 2147483647 h 1434"/>
              <a:gd name="T94" fmla="*/ 2147483647 w 2184"/>
              <a:gd name="T95" fmla="*/ 2147483647 h 1434"/>
              <a:gd name="T96" fmla="*/ 2147483647 w 2184"/>
              <a:gd name="T97" fmla="*/ 2147483647 h 1434"/>
              <a:gd name="T98" fmla="*/ 2147483647 w 2184"/>
              <a:gd name="T99" fmla="*/ 2147483647 h 1434"/>
              <a:gd name="T100" fmla="*/ 2147483647 w 2184"/>
              <a:gd name="T101" fmla="*/ 2147483647 h 1434"/>
              <a:gd name="T102" fmla="*/ 2147483647 w 2184"/>
              <a:gd name="T103" fmla="*/ 2147483647 h 1434"/>
              <a:gd name="T104" fmla="*/ 2147483647 w 2184"/>
              <a:gd name="T105" fmla="*/ 2147483647 h 1434"/>
              <a:gd name="T106" fmla="*/ 2147483647 w 2184"/>
              <a:gd name="T107" fmla="*/ 2147483647 h 1434"/>
              <a:gd name="T108" fmla="*/ 2147483647 w 2184"/>
              <a:gd name="T109" fmla="*/ 2147483647 h 1434"/>
              <a:gd name="T110" fmla="*/ 2147483647 w 2184"/>
              <a:gd name="T111" fmla="*/ 2147483647 h 1434"/>
              <a:gd name="T112" fmla="*/ 2147483647 w 2184"/>
              <a:gd name="T113" fmla="*/ 2147483647 h 1434"/>
              <a:gd name="T114" fmla="*/ 2147483647 w 2184"/>
              <a:gd name="T115" fmla="*/ 2147483647 h 1434"/>
              <a:gd name="T116" fmla="*/ 2147483647 w 2184"/>
              <a:gd name="T117" fmla="*/ 2147483647 h 143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184"/>
              <a:gd name="T178" fmla="*/ 0 h 1434"/>
              <a:gd name="T179" fmla="*/ 2184 w 2184"/>
              <a:gd name="T180" fmla="*/ 1434 h 1434"/>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184" h="1434">
                <a:moveTo>
                  <a:pt x="48" y="719"/>
                </a:moveTo>
                <a:lnTo>
                  <a:pt x="33" y="708"/>
                </a:lnTo>
                <a:lnTo>
                  <a:pt x="21" y="696"/>
                </a:lnTo>
                <a:lnTo>
                  <a:pt x="13" y="680"/>
                </a:lnTo>
                <a:lnTo>
                  <a:pt x="6" y="664"/>
                </a:lnTo>
                <a:lnTo>
                  <a:pt x="5" y="648"/>
                </a:lnTo>
                <a:lnTo>
                  <a:pt x="5" y="630"/>
                </a:lnTo>
                <a:lnTo>
                  <a:pt x="10" y="613"/>
                </a:lnTo>
                <a:lnTo>
                  <a:pt x="18" y="597"/>
                </a:lnTo>
                <a:lnTo>
                  <a:pt x="29" y="583"/>
                </a:lnTo>
                <a:lnTo>
                  <a:pt x="43" y="570"/>
                </a:lnTo>
                <a:lnTo>
                  <a:pt x="61" y="562"/>
                </a:lnTo>
                <a:lnTo>
                  <a:pt x="78" y="555"/>
                </a:lnTo>
                <a:lnTo>
                  <a:pt x="68" y="535"/>
                </a:lnTo>
                <a:lnTo>
                  <a:pt x="62" y="511"/>
                </a:lnTo>
                <a:lnTo>
                  <a:pt x="61" y="489"/>
                </a:lnTo>
                <a:lnTo>
                  <a:pt x="64" y="465"/>
                </a:lnTo>
                <a:lnTo>
                  <a:pt x="72" y="444"/>
                </a:lnTo>
                <a:lnTo>
                  <a:pt x="84" y="423"/>
                </a:lnTo>
                <a:lnTo>
                  <a:pt x="100" y="406"/>
                </a:lnTo>
                <a:lnTo>
                  <a:pt x="119" y="390"/>
                </a:lnTo>
                <a:lnTo>
                  <a:pt x="137" y="382"/>
                </a:lnTo>
                <a:lnTo>
                  <a:pt x="156" y="376"/>
                </a:lnTo>
                <a:lnTo>
                  <a:pt x="175" y="374"/>
                </a:lnTo>
                <a:lnTo>
                  <a:pt x="196" y="374"/>
                </a:lnTo>
                <a:lnTo>
                  <a:pt x="191" y="345"/>
                </a:lnTo>
                <a:lnTo>
                  <a:pt x="193" y="318"/>
                </a:lnTo>
                <a:lnTo>
                  <a:pt x="201" y="293"/>
                </a:lnTo>
                <a:lnTo>
                  <a:pt x="212" y="269"/>
                </a:lnTo>
                <a:lnTo>
                  <a:pt x="229" y="248"/>
                </a:lnTo>
                <a:lnTo>
                  <a:pt x="248" y="231"/>
                </a:lnTo>
                <a:lnTo>
                  <a:pt x="272" y="216"/>
                </a:lnTo>
                <a:lnTo>
                  <a:pt x="299" y="207"/>
                </a:lnTo>
                <a:lnTo>
                  <a:pt x="325" y="204"/>
                </a:lnTo>
                <a:lnTo>
                  <a:pt x="348" y="204"/>
                </a:lnTo>
                <a:lnTo>
                  <a:pt x="372" y="209"/>
                </a:lnTo>
                <a:lnTo>
                  <a:pt x="395" y="216"/>
                </a:lnTo>
                <a:lnTo>
                  <a:pt x="388" y="199"/>
                </a:lnTo>
                <a:lnTo>
                  <a:pt x="387" y="180"/>
                </a:lnTo>
                <a:lnTo>
                  <a:pt x="388" y="162"/>
                </a:lnTo>
                <a:lnTo>
                  <a:pt x="393" y="145"/>
                </a:lnTo>
                <a:lnTo>
                  <a:pt x="401" y="129"/>
                </a:lnTo>
                <a:lnTo>
                  <a:pt x="414" y="115"/>
                </a:lnTo>
                <a:lnTo>
                  <a:pt x="428" y="102"/>
                </a:lnTo>
                <a:lnTo>
                  <a:pt x="444" y="92"/>
                </a:lnTo>
                <a:lnTo>
                  <a:pt x="461" y="88"/>
                </a:lnTo>
                <a:lnTo>
                  <a:pt x="481" y="84"/>
                </a:lnTo>
                <a:lnTo>
                  <a:pt x="498" y="86"/>
                </a:lnTo>
                <a:lnTo>
                  <a:pt x="516" y="91"/>
                </a:lnTo>
                <a:lnTo>
                  <a:pt x="531" y="97"/>
                </a:lnTo>
                <a:lnTo>
                  <a:pt x="546" y="108"/>
                </a:lnTo>
                <a:lnTo>
                  <a:pt x="558" y="121"/>
                </a:lnTo>
                <a:lnTo>
                  <a:pt x="570" y="137"/>
                </a:lnTo>
                <a:lnTo>
                  <a:pt x="574" y="116"/>
                </a:lnTo>
                <a:lnTo>
                  <a:pt x="582" y="97"/>
                </a:lnTo>
                <a:lnTo>
                  <a:pt x="593" y="81"/>
                </a:lnTo>
                <a:lnTo>
                  <a:pt x="609" y="67"/>
                </a:lnTo>
                <a:lnTo>
                  <a:pt x="625" y="56"/>
                </a:lnTo>
                <a:lnTo>
                  <a:pt x="644" y="49"/>
                </a:lnTo>
                <a:lnTo>
                  <a:pt x="665" y="46"/>
                </a:lnTo>
                <a:lnTo>
                  <a:pt x="687" y="46"/>
                </a:lnTo>
                <a:lnTo>
                  <a:pt x="706" y="51"/>
                </a:lnTo>
                <a:lnTo>
                  <a:pt x="724" y="57"/>
                </a:lnTo>
                <a:lnTo>
                  <a:pt x="741" y="68"/>
                </a:lnTo>
                <a:lnTo>
                  <a:pt x="756" y="83"/>
                </a:lnTo>
                <a:lnTo>
                  <a:pt x="768" y="67"/>
                </a:lnTo>
                <a:lnTo>
                  <a:pt x="784" y="53"/>
                </a:lnTo>
                <a:lnTo>
                  <a:pt x="800" y="41"/>
                </a:lnTo>
                <a:lnTo>
                  <a:pt x="818" y="30"/>
                </a:lnTo>
                <a:lnTo>
                  <a:pt x="835" y="22"/>
                </a:lnTo>
                <a:lnTo>
                  <a:pt x="854" y="16"/>
                </a:lnTo>
                <a:lnTo>
                  <a:pt x="873" y="10"/>
                </a:lnTo>
                <a:lnTo>
                  <a:pt x="894" y="6"/>
                </a:lnTo>
                <a:lnTo>
                  <a:pt x="913" y="6"/>
                </a:lnTo>
                <a:lnTo>
                  <a:pt x="932" y="6"/>
                </a:lnTo>
                <a:lnTo>
                  <a:pt x="953" y="8"/>
                </a:lnTo>
                <a:lnTo>
                  <a:pt x="972" y="13"/>
                </a:lnTo>
                <a:lnTo>
                  <a:pt x="991" y="19"/>
                </a:lnTo>
                <a:lnTo>
                  <a:pt x="1010" y="27"/>
                </a:lnTo>
                <a:lnTo>
                  <a:pt x="1028" y="37"/>
                </a:lnTo>
                <a:lnTo>
                  <a:pt x="1045" y="48"/>
                </a:lnTo>
                <a:lnTo>
                  <a:pt x="1050" y="37"/>
                </a:lnTo>
                <a:lnTo>
                  <a:pt x="1056" y="26"/>
                </a:lnTo>
                <a:lnTo>
                  <a:pt x="1064" y="18"/>
                </a:lnTo>
                <a:lnTo>
                  <a:pt x="1074" y="10"/>
                </a:lnTo>
                <a:lnTo>
                  <a:pt x="1085" y="5"/>
                </a:lnTo>
                <a:lnTo>
                  <a:pt x="1096" y="2"/>
                </a:lnTo>
                <a:lnTo>
                  <a:pt x="1109" y="2"/>
                </a:lnTo>
                <a:lnTo>
                  <a:pt x="1122" y="3"/>
                </a:lnTo>
                <a:lnTo>
                  <a:pt x="1138" y="10"/>
                </a:lnTo>
                <a:lnTo>
                  <a:pt x="1152" y="19"/>
                </a:lnTo>
                <a:lnTo>
                  <a:pt x="1161" y="33"/>
                </a:lnTo>
                <a:lnTo>
                  <a:pt x="1168" y="49"/>
                </a:lnTo>
                <a:lnTo>
                  <a:pt x="1169" y="38"/>
                </a:lnTo>
                <a:lnTo>
                  <a:pt x="1174" y="29"/>
                </a:lnTo>
                <a:lnTo>
                  <a:pt x="1182" y="19"/>
                </a:lnTo>
                <a:lnTo>
                  <a:pt x="1190" y="11"/>
                </a:lnTo>
                <a:lnTo>
                  <a:pt x="1200" y="6"/>
                </a:lnTo>
                <a:lnTo>
                  <a:pt x="1212" y="2"/>
                </a:lnTo>
                <a:lnTo>
                  <a:pt x="1225" y="0"/>
                </a:lnTo>
                <a:lnTo>
                  <a:pt x="1238" y="2"/>
                </a:lnTo>
                <a:lnTo>
                  <a:pt x="1257" y="6"/>
                </a:lnTo>
                <a:lnTo>
                  <a:pt x="1274" y="18"/>
                </a:lnTo>
                <a:lnTo>
                  <a:pt x="1289" y="30"/>
                </a:lnTo>
                <a:lnTo>
                  <a:pt x="1298" y="48"/>
                </a:lnTo>
                <a:lnTo>
                  <a:pt x="1306" y="43"/>
                </a:lnTo>
                <a:lnTo>
                  <a:pt x="1317" y="38"/>
                </a:lnTo>
                <a:lnTo>
                  <a:pt x="1340" y="37"/>
                </a:lnTo>
                <a:lnTo>
                  <a:pt x="1365" y="40"/>
                </a:lnTo>
                <a:lnTo>
                  <a:pt x="1386" y="49"/>
                </a:lnTo>
                <a:lnTo>
                  <a:pt x="1395" y="56"/>
                </a:lnTo>
                <a:lnTo>
                  <a:pt x="1403" y="65"/>
                </a:lnTo>
                <a:lnTo>
                  <a:pt x="1408" y="73"/>
                </a:lnTo>
                <a:lnTo>
                  <a:pt x="1410" y="83"/>
                </a:lnTo>
                <a:lnTo>
                  <a:pt x="1419" y="68"/>
                </a:lnTo>
                <a:lnTo>
                  <a:pt x="1433" y="59"/>
                </a:lnTo>
                <a:lnTo>
                  <a:pt x="1449" y="49"/>
                </a:lnTo>
                <a:lnTo>
                  <a:pt x="1468" y="45"/>
                </a:lnTo>
                <a:lnTo>
                  <a:pt x="1489" y="41"/>
                </a:lnTo>
                <a:lnTo>
                  <a:pt x="1511" y="41"/>
                </a:lnTo>
                <a:lnTo>
                  <a:pt x="1535" y="45"/>
                </a:lnTo>
                <a:lnTo>
                  <a:pt x="1558" y="51"/>
                </a:lnTo>
                <a:lnTo>
                  <a:pt x="1575" y="59"/>
                </a:lnTo>
                <a:lnTo>
                  <a:pt x="1591" y="67"/>
                </a:lnTo>
                <a:lnTo>
                  <a:pt x="1605" y="76"/>
                </a:lnTo>
                <a:lnTo>
                  <a:pt x="1616" y="88"/>
                </a:lnTo>
                <a:lnTo>
                  <a:pt x="1626" y="99"/>
                </a:lnTo>
                <a:lnTo>
                  <a:pt x="1632" y="111"/>
                </a:lnTo>
                <a:lnTo>
                  <a:pt x="1636" y="124"/>
                </a:lnTo>
                <a:lnTo>
                  <a:pt x="1636" y="137"/>
                </a:lnTo>
                <a:lnTo>
                  <a:pt x="1648" y="127"/>
                </a:lnTo>
                <a:lnTo>
                  <a:pt x="1659" y="121"/>
                </a:lnTo>
                <a:lnTo>
                  <a:pt x="1672" y="116"/>
                </a:lnTo>
                <a:lnTo>
                  <a:pt x="1685" y="115"/>
                </a:lnTo>
                <a:lnTo>
                  <a:pt x="1696" y="113"/>
                </a:lnTo>
                <a:lnTo>
                  <a:pt x="1707" y="115"/>
                </a:lnTo>
                <a:lnTo>
                  <a:pt x="1717" y="118"/>
                </a:lnTo>
                <a:lnTo>
                  <a:pt x="1725" y="124"/>
                </a:lnTo>
                <a:lnTo>
                  <a:pt x="1729" y="131"/>
                </a:lnTo>
                <a:lnTo>
                  <a:pt x="1733" y="137"/>
                </a:lnTo>
                <a:lnTo>
                  <a:pt x="1734" y="145"/>
                </a:lnTo>
                <a:lnTo>
                  <a:pt x="1734" y="153"/>
                </a:lnTo>
                <a:lnTo>
                  <a:pt x="1733" y="162"/>
                </a:lnTo>
                <a:lnTo>
                  <a:pt x="1729" y="170"/>
                </a:lnTo>
                <a:lnTo>
                  <a:pt x="1723" y="180"/>
                </a:lnTo>
                <a:lnTo>
                  <a:pt x="1717" y="189"/>
                </a:lnTo>
                <a:lnTo>
                  <a:pt x="1737" y="175"/>
                </a:lnTo>
                <a:lnTo>
                  <a:pt x="1758" y="166"/>
                </a:lnTo>
                <a:lnTo>
                  <a:pt x="1782" y="161"/>
                </a:lnTo>
                <a:lnTo>
                  <a:pt x="1804" y="161"/>
                </a:lnTo>
                <a:lnTo>
                  <a:pt x="1826" y="164"/>
                </a:lnTo>
                <a:lnTo>
                  <a:pt x="1849" y="172"/>
                </a:lnTo>
                <a:lnTo>
                  <a:pt x="1869" y="185"/>
                </a:lnTo>
                <a:lnTo>
                  <a:pt x="1887" y="201"/>
                </a:lnTo>
                <a:lnTo>
                  <a:pt x="1896" y="213"/>
                </a:lnTo>
                <a:lnTo>
                  <a:pt x="1904" y="226"/>
                </a:lnTo>
                <a:lnTo>
                  <a:pt x="1911" y="240"/>
                </a:lnTo>
                <a:lnTo>
                  <a:pt x="1914" y="255"/>
                </a:lnTo>
                <a:lnTo>
                  <a:pt x="1916" y="271"/>
                </a:lnTo>
                <a:lnTo>
                  <a:pt x="1916" y="287"/>
                </a:lnTo>
                <a:lnTo>
                  <a:pt x="1914" y="301"/>
                </a:lnTo>
                <a:lnTo>
                  <a:pt x="1909" y="317"/>
                </a:lnTo>
                <a:lnTo>
                  <a:pt x="1931" y="326"/>
                </a:lnTo>
                <a:lnTo>
                  <a:pt x="1949" y="337"/>
                </a:lnTo>
                <a:lnTo>
                  <a:pt x="1965" y="350"/>
                </a:lnTo>
                <a:lnTo>
                  <a:pt x="1978" y="364"/>
                </a:lnTo>
                <a:lnTo>
                  <a:pt x="1986" y="379"/>
                </a:lnTo>
                <a:lnTo>
                  <a:pt x="1990" y="395"/>
                </a:lnTo>
                <a:lnTo>
                  <a:pt x="1990" y="411"/>
                </a:lnTo>
                <a:lnTo>
                  <a:pt x="1987" y="425"/>
                </a:lnTo>
                <a:lnTo>
                  <a:pt x="2021" y="428"/>
                </a:lnTo>
                <a:lnTo>
                  <a:pt x="2052" y="435"/>
                </a:lnTo>
                <a:lnTo>
                  <a:pt x="2079" y="446"/>
                </a:lnTo>
                <a:lnTo>
                  <a:pt x="2103" y="460"/>
                </a:lnTo>
                <a:lnTo>
                  <a:pt x="2122" y="476"/>
                </a:lnTo>
                <a:lnTo>
                  <a:pt x="2137" y="495"/>
                </a:lnTo>
                <a:lnTo>
                  <a:pt x="2141" y="505"/>
                </a:lnTo>
                <a:lnTo>
                  <a:pt x="2145" y="516"/>
                </a:lnTo>
                <a:lnTo>
                  <a:pt x="2146" y="527"/>
                </a:lnTo>
                <a:lnTo>
                  <a:pt x="2146" y="538"/>
                </a:lnTo>
                <a:lnTo>
                  <a:pt x="2141" y="557"/>
                </a:lnTo>
                <a:lnTo>
                  <a:pt x="2133" y="575"/>
                </a:lnTo>
                <a:lnTo>
                  <a:pt x="2119" y="592"/>
                </a:lnTo>
                <a:lnTo>
                  <a:pt x="2102" y="606"/>
                </a:lnTo>
                <a:lnTo>
                  <a:pt x="2119" y="613"/>
                </a:lnTo>
                <a:lnTo>
                  <a:pt x="2133" y="621"/>
                </a:lnTo>
                <a:lnTo>
                  <a:pt x="2146" y="632"/>
                </a:lnTo>
                <a:lnTo>
                  <a:pt x="2154" y="641"/>
                </a:lnTo>
                <a:lnTo>
                  <a:pt x="2159" y="654"/>
                </a:lnTo>
                <a:lnTo>
                  <a:pt x="2161" y="665"/>
                </a:lnTo>
                <a:lnTo>
                  <a:pt x="2159" y="678"/>
                </a:lnTo>
                <a:lnTo>
                  <a:pt x="2153" y="691"/>
                </a:lnTo>
                <a:lnTo>
                  <a:pt x="2146" y="699"/>
                </a:lnTo>
                <a:lnTo>
                  <a:pt x="2138" y="707"/>
                </a:lnTo>
                <a:lnTo>
                  <a:pt x="2127" y="713"/>
                </a:lnTo>
                <a:lnTo>
                  <a:pt x="2116" y="719"/>
                </a:lnTo>
                <a:lnTo>
                  <a:pt x="2126" y="716"/>
                </a:lnTo>
                <a:lnTo>
                  <a:pt x="2135" y="715"/>
                </a:lnTo>
                <a:lnTo>
                  <a:pt x="2145" y="716"/>
                </a:lnTo>
                <a:lnTo>
                  <a:pt x="2154" y="718"/>
                </a:lnTo>
                <a:lnTo>
                  <a:pt x="2162" y="723"/>
                </a:lnTo>
                <a:lnTo>
                  <a:pt x="2170" y="727"/>
                </a:lnTo>
                <a:lnTo>
                  <a:pt x="2176" y="735"/>
                </a:lnTo>
                <a:lnTo>
                  <a:pt x="2181" y="743"/>
                </a:lnTo>
                <a:lnTo>
                  <a:pt x="2184" y="753"/>
                </a:lnTo>
                <a:lnTo>
                  <a:pt x="2184" y="762"/>
                </a:lnTo>
                <a:lnTo>
                  <a:pt x="2184" y="770"/>
                </a:lnTo>
                <a:lnTo>
                  <a:pt x="2181" y="780"/>
                </a:lnTo>
                <a:lnTo>
                  <a:pt x="2178" y="788"/>
                </a:lnTo>
                <a:lnTo>
                  <a:pt x="2172" y="796"/>
                </a:lnTo>
                <a:lnTo>
                  <a:pt x="2165" y="802"/>
                </a:lnTo>
                <a:lnTo>
                  <a:pt x="2156" y="807"/>
                </a:lnTo>
                <a:lnTo>
                  <a:pt x="2145" y="810"/>
                </a:lnTo>
                <a:lnTo>
                  <a:pt x="2132" y="810"/>
                </a:lnTo>
                <a:lnTo>
                  <a:pt x="2119" y="807"/>
                </a:lnTo>
                <a:lnTo>
                  <a:pt x="2108" y="802"/>
                </a:lnTo>
                <a:lnTo>
                  <a:pt x="2121" y="820"/>
                </a:lnTo>
                <a:lnTo>
                  <a:pt x="2129" y="837"/>
                </a:lnTo>
                <a:lnTo>
                  <a:pt x="2133" y="856"/>
                </a:lnTo>
                <a:lnTo>
                  <a:pt x="2135" y="877"/>
                </a:lnTo>
                <a:lnTo>
                  <a:pt x="2132" y="896"/>
                </a:lnTo>
                <a:lnTo>
                  <a:pt x="2124" y="915"/>
                </a:lnTo>
                <a:lnTo>
                  <a:pt x="2114" y="933"/>
                </a:lnTo>
                <a:lnTo>
                  <a:pt x="2098" y="947"/>
                </a:lnTo>
                <a:lnTo>
                  <a:pt x="2086" y="957"/>
                </a:lnTo>
                <a:lnTo>
                  <a:pt x="2071" y="964"/>
                </a:lnTo>
                <a:lnTo>
                  <a:pt x="2056" y="971"/>
                </a:lnTo>
                <a:lnTo>
                  <a:pt x="2040" y="972"/>
                </a:lnTo>
                <a:lnTo>
                  <a:pt x="2052" y="977"/>
                </a:lnTo>
                <a:lnTo>
                  <a:pt x="2063" y="984"/>
                </a:lnTo>
                <a:lnTo>
                  <a:pt x="2071" y="992"/>
                </a:lnTo>
                <a:lnTo>
                  <a:pt x="2079" y="999"/>
                </a:lnTo>
                <a:lnTo>
                  <a:pt x="2084" y="1009"/>
                </a:lnTo>
                <a:lnTo>
                  <a:pt x="2086" y="1020"/>
                </a:lnTo>
                <a:lnTo>
                  <a:pt x="2086" y="1031"/>
                </a:lnTo>
                <a:lnTo>
                  <a:pt x="2083" y="1041"/>
                </a:lnTo>
                <a:lnTo>
                  <a:pt x="2076" y="1050"/>
                </a:lnTo>
                <a:lnTo>
                  <a:pt x="2068" y="1060"/>
                </a:lnTo>
                <a:lnTo>
                  <a:pt x="2057" y="1066"/>
                </a:lnTo>
                <a:lnTo>
                  <a:pt x="2046" y="1073"/>
                </a:lnTo>
                <a:lnTo>
                  <a:pt x="2033" y="1076"/>
                </a:lnTo>
                <a:lnTo>
                  <a:pt x="2021" y="1077"/>
                </a:lnTo>
                <a:lnTo>
                  <a:pt x="2008" y="1077"/>
                </a:lnTo>
                <a:lnTo>
                  <a:pt x="1993" y="1076"/>
                </a:lnTo>
                <a:lnTo>
                  <a:pt x="1981" y="1071"/>
                </a:lnTo>
                <a:lnTo>
                  <a:pt x="1970" y="1065"/>
                </a:lnTo>
                <a:lnTo>
                  <a:pt x="1973" y="1092"/>
                </a:lnTo>
                <a:lnTo>
                  <a:pt x="1971" y="1119"/>
                </a:lnTo>
                <a:lnTo>
                  <a:pt x="1963" y="1144"/>
                </a:lnTo>
                <a:lnTo>
                  <a:pt x="1952" y="1168"/>
                </a:lnTo>
                <a:lnTo>
                  <a:pt x="1936" y="1190"/>
                </a:lnTo>
                <a:lnTo>
                  <a:pt x="1916" y="1208"/>
                </a:lnTo>
                <a:lnTo>
                  <a:pt x="1892" y="1222"/>
                </a:lnTo>
                <a:lnTo>
                  <a:pt x="1865" y="1230"/>
                </a:lnTo>
                <a:lnTo>
                  <a:pt x="1841" y="1235"/>
                </a:lnTo>
                <a:lnTo>
                  <a:pt x="1815" y="1233"/>
                </a:lnTo>
                <a:lnTo>
                  <a:pt x="1791" y="1229"/>
                </a:lnTo>
                <a:lnTo>
                  <a:pt x="1769" y="1221"/>
                </a:lnTo>
                <a:lnTo>
                  <a:pt x="1776" y="1235"/>
                </a:lnTo>
                <a:lnTo>
                  <a:pt x="1777" y="1248"/>
                </a:lnTo>
                <a:lnTo>
                  <a:pt x="1774" y="1262"/>
                </a:lnTo>
                <a:lnTo>
                  <a:pt x="1768" y="1275"/>
                </a:lnTo>
                <a:lnTo>
                  <a:pt x="1758" y="1288"/>
                </a:lnTo>
                <a:lnTo>
                  <a:pt x="1744" y="1297"/>
                </a:lnTo>
                <a:lnTo>
                  <a:pt x="1726" y="1307"/>
                </a:lnTo>
                <a:lnTo>
                  <a:pt x="1707" y="1313"/>
                </a:lnTo>
                <a:lnTo>
                  <a:pt x="1678" y="1318"/>
                </a:lnTo>
                <a:lnTo>
                  <a:pt x="1648" y="1318"/>
                </a:lnTo>
                <a:lnTo>
                  <a:pt x="1621" y="1311"/>
                </a:lnTo>
                <a:lnTo>
                  <a:pt x="1596" y="1302"/>
                </a:lnTo>
                <a:lnTo>
                  <a:pt x="1597" y="1319"/>
                </a:lnTo>
                <a:lnTo>
                  <a:pt x="1594" y="1335"/>
                </a:lnTo>
                <a:lnTo>
                  <a:pt x="1589" y="1351"/>
                </a:lnTo>
                <a:lnTo>
                  <a:pt x="1581" y="1366"/>
                </a:lnTo>
                <a:lnTo>
                  <a:pt x="1570" y="1378"/>
                </a:lnTo>
                <a:lnTo>
                  <a:pt x="1558" y="1389"/>
                </a:lnTo>
                <a:lnTo>
                  <a:pt x="1542" y="1397"/>
                </a:lnTo>
                <a:lnTo>
                  <a:pt x="1526" y="1402"/>
                </a:lnTo>
                <a:lnTo>
                  <a:pt x="1510" y="1404"/>
                </a:lnTo>
                <a:lnTo>
                  <a:pt x="1494" y="1402"/>
                </a:lnTo>
                <a:lnTo>
                  <a:pt x="1480" y="1399"/>
                </a:lnTo>
                <a:lnTo>
                  <a:pt x="1465" y="1393"/>
                </a:lnTo>
                <a:lnTo>
                  <a:pt x="1454" y="1385"/>
                </a:lnTo>
                <a:lnTo>
                  <a:pt x="1443" y="1373"/>
                </a:lnTo>
                <a:lnTo>
                  <a:pt x="1433" y="1362"/>
                </a:lnTo>
                <a:lnTo>
                  <a:pt x="1427" y="1348"/>
                </a:lnTo>
                <a:lnTo>
                  <a:pt x="1430" y="1362"/>
                </a:lnTo>
                <a:lnTo>
                  <a:pt x="1430" y="1375"/>
                </a:lnTo>
                <a:lnTo>
                  <a:pt x="1426" y="1388"/>
                </a:lnTo>
                <a:lnTo>
                  <a:pt x="1419" y="1401"/>
                </a:lnTo>
                <a:lnTo>
                  <a:pt x="1410" y="1410"/>
                </a:lnTo>
                <a:lnTo>
                  <a:pt x="1397" y="1420"/>
                </a:lnTo>
                <a:lnTo>
                  <a:pt x="1381" y="1426"/>
                </a:lnTo>
                <a:lnTo>
                  <a:pt x="1363" y="1431"/>
                </a:lnTo>
                <a:lnTo>
                  <a:pt x="1346" y="1432"/>
                </a:lnTo>
                <a:lnTo>
                  <a:pt x="1328" y="1431"/>
                </a:lnTo>
                <a:lnTo>
                  <a:pt x="1313" y="1428"/>
                </a:lnTo>
                <a:lnTo>
                  <a:pt x="1297" y="1421"/>
                </a:lnTo>
                <a:lnTo>
                  <a:pt x="1282" y="1415"/>
                </a:lnTo>
                <a:lnTo>
                  <a:pt x="1270" y="1405"/>
                </a:lnTo>
                <a:lnTo>
                  <a:pt x="1260" y="1394"/>
                </a:lnTo>
                <a:lnTo>
                  <a:pt x="1252" y="1381"/>
                </a:lnTo>
                <a:lnTo>
                  <a:pt x="1249" y="1393"/>
                </a:lnTo>
                <a:lnTo>
                  <a:pt x="1243" y="1402"/>
                </a:lnTo>
                <a:lnTo>
                  <a:pt x="1233" y="1412"/>
                </a:lnTo>
                <a:lnTo>
                  <a:pt x="1222" y="1418"/>
                </a:lnTo>
                <a:lnTo>
                  <a:pt x="1208" y="1424"/>
                </a:lnTo>
                <a:lnTo>
                  <a:pt x="1192" y="1429"/>
                </a:lnTo>
                <a:lnTo>
                  <a:pt x="1176" y="1431"/>
                </a:lnTo>
                <a:lnTo>
                  <a:pt x="1158" y="1432"/>
                </a:lnTo>
                <a:lnTo>
                  <a:pt x="1133" y="1428"/>
                </a:lnTo>
                <a:lnTo>
                  <a:pt x="1111" y="1418"/>
                </a:lnTo>
                <a:lnTo>
                  <a:pt x="1101" y="1413"/>
                </a:lnTo>
                <a:lnTo>
                  <a:pt x="1093" y="1405"/>
                </a:lnTo>
                <a:lnTo>
                  <a:pt x="1087" y="1397"/>
                </a:lnTo>
                <a:lnTo>
                  <a:pt x="1082" y="1389"/>
                </a:lnTo>
                <a:lnTo>
                  <a:pt x="1071" y="1402"/>
                </a:lnTo>
                <a:lnTo>
                  <a:pt x="1058" y="1413"/>
                </a:lnTo>
                <a:lnTo>
                  <a:pt x="1041" y="1423"/>
                </a:lnTo>
                <a:lnTo>
                  <a:pt x="1021" y="1429"/>
                </a:lnTo>
                <a:lnTo>
                  <a:pt x="1002" y="1432"/>
                </a:lnTo>
                <a:lnTo>
                  <a:pt x="980" y="1434"/>
                </a:lnTo>
                <a:lnTo>
                  <a:pt x="959" y="1432"/>
                </a:lnTo>
                <a:lnTo>
                  <a:pt x="937" y="1429"/>
                </a:lnTo>
                <a:lnTo>
                  <a:pt x="913" y="1420"/>
                </a:lnTo>
                <a:lnTo>
                  <a:pt x="894" y="1407"/>
                </a:lnTo>
                <a:lnTo>
                  <a:pt x="880" y="1393"/>
                </a:lnTo>
                <a:lnTo>
                  <a:pt x="875" y="1385"/>
                </a:lnTo>
                <a:lnTo>
                  <a:pt x="872" y="1375"/>
                </a:lnTo>
                <a:lnTo>
                  <a:pt x="858" y="1383"/>
                </a:lnTo>
                <a:lnTo>
                  <a:pt x="842" y="1389"/>
                </a:lnTo>
                <a:lnTo>
                  <a:pt x="823" y="1393"/>
                </a:lnTo>
                <a:lnTo>
                  <a:pt x="805" y="1393"/>
                </a:lnTo>
                <a:lnTo>
                  <a:pt x="786" y="1391"/>
                </a:lnTo>
                <a:lnTo>
                  <a:pt x="767" y="1386"/>
                </a:lnTo>
                <a:lnTo>
                  <a:pt x="748" y="1380"/>
                </a:lnTo>
                <a:lnTo>
                  <a:pt x="732" y="1370"/>
                </a:lnTo>
                <a:lnTo>
                  <a:pt x="713" y="1356"/>
                </a:lnTo>
                <a:lnTo>
                  <a:pt x="702" y="1340"/>
                </a:lnTo>
                <a:lnTo>
                  <a:pt x="697" y="1332"/>
                </a:lnTo>
                <a:lnTo>
                  <a:pt x="694" y="1323"/>
                </a:lnTo>
                <a:lnTo>
                  <a:pt x="694" y="1315"/>
                </a:lnTo>
                <a:lnTo>
                  <a:pt x="694" y="1307"/>
                </a:lnTo>
                <a:lnTo>
                  <a:pt x="691" y="1316"/>
                </a:lnTo>
                <a:lnTo>
                  <a:pt x="684" y="1324"/>
                </a:lnTo>
                <a:lnTo>
                  <a:pt x="676" y="1331"/>
                </a:lnTo>
                <a:lnTo>
                  <a:pt x="665" y="1337"/>
                </a:lnTo>
                <a:lnTo>
                  <a:pt x="651" y="1340"/>
                </a:lnTo>
                <a:lnTo>
                  <a:pt x="635" y="1342"/>
                </a:lnTo>
                <a:lnTo>
                  <a:pt x="619" y="1343"/>
                </a:lnTo>
                <a:lnTo>
                  <a:pt x="601" y="1342"/>
                </a:lnTo>
                <a:lnTo>
                  <a:pt x="584" y="1337"/>
                </a:lnTo>
                <a:lnTo>
                  <a:pt x="568" y="1332"/>
                </a:lnTo>
                <a:lnTo>
                  <a:pt x="554" y="1326"/>
                </a:lnTo>
                <a:lnTo>
                  <a:pt x="543" y="1318"/>
                </a:lnTo>
                <a:lnTo>
                  <a:pt x="533" y="1308"/>
                </a:lnTo>
                <a:lnTo>
                  <a:pt x="525" y="1299"/>
                </a:lnTo>
                <a:lnTo>
                  <a:pt x="522" y="1289"/>
                </a:lnTo>
                <a:lnTo>
                  <a:pt x="522" y="1280"/>
                </a:lnTo>
                <a:lnTo>
                  <a:pt x="523" y="1272"/>
                </a:lnTo>
                <a:lnTo>
                  <a:pt x="527" y="1265"/>
                </a:lnTo>
                <a:lnTo>
                  <a:pt x="531" y="1260"/>
                </a:lnTo>
                <a:lnTo>
                  <a:pt x="538" y="1256"/>
                </a:lnTo>
                <a:lnTo>
                  <a:pt x="519" y="1262"/>
                </a:lnTo>
                <a:lnTo>
                  <a:pt x="498" y="1265"/>
                </a:lnTo>
                <a:lnTo>
                  <a:pt x="479" y="1265"/>
                </a:lnTo>
                <a:lnTo>
                  <a:pt x="460" y="1260"/>
                </a:lnTo>
                <a:lnTo>
                  <a:pt x="441" y="1253"/>
                </a:lnTo>
                <a:lnTo>
                  <a:pt x="425" y="1241"/>
                </a:lnTo>
                <a:lnTo>
                  <a:pt x="411" y="1227"/>
                </a:lnTo>
                <a:lnTo>
                  <a:pt x="399" y="1210"/>
                </a:lnTo>
                <a:lnTo>
                  <a:pt x="393" y="1192"/>
                </a:lnTo>
                <a:lnTo>
                  <a:pt x="390" y="1175"/>
                </a:lnTo>
                <a:lnTo>
                  <a:pt x="390" y="1155"/>
                </a:lnTo>
                <a:lnTo>
                  <a:pt x="393" y="1138"/>
                </a:lnTo>
                <a:lnTo>
                  <a:pt x="372" y="1151"/>
                </a:lnTo>
                <a:lnTo>
                  <a:pt x="352" y="1160"/>
                </a:lnTo>
                <a:lnTo>
                  <a:pt x="329" y="1165"/>
                </a:lnTo>
                <a:lnTo>
                  <a:pt x="307" y="1167"/>
                </a:lnTo>
                <a:lnTo>
                  <a:pt x="283" y="1165"/>
                </a:lnTo>
                <a:lnTo>
                  <a:pt x="261" y="1160"/>
                </a:lnTo>
                <a:lnTo>
                  <a:pt x="240" y="1151"/>
                </a:lnTo>
                <a:lnTo>
                  <a:pt x="220" y="1138"/>
                </a:lnTo>
                <a:lnTo>
                  <a:pt x="194" y="1122"/>
                </a:lnTo>
                <a:lnTo>
                  <a:pt x="172" y="1103"/>
                </a:lnTo>
                <a:lnTo>
                  <a:pt x="153" y="1082"/>
                </a:lnTo>
                <a:lnTo>
                  <a:pt x="138" y="1062"/>
                </a:lnTo>
                <a:lnTo>
                  <a:pt x="127" y="1041"/>
                </a:lnTo>
                <a:lnTo>
                  <a:pt x="123" y="1019"/>
                </a:lnTo>
                <a:lnTo>
                  <a:pt x="121" y="995"/>
                </a:lnTo>
                <a:lnTo>
                  <a:pt x="124" y="972"/>
                </a:lnTo>
                <a:lnTo>
                  <a:pt x="105" y="976"/>
                </a:lnTo>
                <a:lnTo>
                  <a:pt x="86" y="976"/>
                </a:lnTo>
                <a:lnTo>
                  <a:pt x="68" y="972"/>
                </a:lnTo>
                <a:lnTo>
                  <a:pt x="51" y="964"/>
                </a:lnTo>
                <a:lnTo>
                  <a:pt x="35" y="953"/>
                </a:lnTo>
                <a:lnTo>
                  <a:pt x="22" y="941"/>
                </a:lnTo>
                <a:lnTo>
                  <a:pt x="11" y="925"/>
                </a:lnTo>
                <a:lnTo>
                  <a:pt x="5" y="907"/>
                </a:lnTo>
                <a:lnTo>
                  <a:pt x="2" y="893"/>
                </a:lnTo>
                <a:lnTo>
                  <a:pt x="0" y="880"/>
                </a:lnTo>
                <a:lnTo>
                  <a:pt x="2" y="866"/>
                </a:lnTo>
                <a:lnTo>
                  <a:pt x="5" y="853"/>
                </a:lnTo>
                <a:lnTo>
                  <a:pt x="10" y="840"/>
                </a:lnTo>
                <a:lnTo>
                  <a:pt x="16" y="828"/>
                </a:lnTo>
                <a:lnTo>
                  <a:pt x="26" y="818"/>
                </a:lnTo>
                <a:lnTo>
                  <a:pt x="35" y="807"/>
                </a:lnTo>
                <a:lnTo>
                  <a:pt x="24" y="796"/>
                </a:lnTo>
                <a:lnTo>
                  <a:pt x="18" y="783"/>
                </a:lnTo>
                <a:lnTo>
                  <a:pt x="13" y="772"/>
                </a:lnTo>
                <a:lnTo>
                  <a:pt x="13" y="759"/>
                </a:lnTo>
                <a:lnTo>
                  <a:pt x="16" y="748"/>
                </a:lnTo>
                <a:lnTo>
                  <a:pt x="22" y="737"/>
                </a:lnTo>
                <a:lnTo>
                  <a:pt x="32" y="727"/>
                </a:lnTo>
                <a:lnTo>
                  <a:pt x="46" y="719"/>
                </a:lnTo>
                <a:lnTo>
                  <a:pt x="48" y="719"/>
                </a:lnTo>
              </a:path>
            </a:pathLst>
          </a:custGeom>
          <a:solidFill>
            <a:srgbClr val="99FF99"/>
          </a:solidFill>
          <a:ln w="15875">
            <a:solidFill>
              <a:schemeClr val="tx1"/>
            </a:solidFill>
            <a:round/>
            <a:headEnd/>
            <a:tailEnd/>
          </a:ln>
        </p:spPr>
        <p:txBody>
          <a:bodyPr lIns="91332" tIns="45661" rIns="91332" bIns="45661"/>
          <a:lstStyle/>
          <a:p>
            <a:endParaRPr lang="zh-TW" altLang="en-US"/>
          </a:p>
        </p:txBody>
      </p:sp>
      <p:sp>
        <p:nvSpPr>
          <p:cNvPr id="74846" name="TextBox 103"/>
          <p:cNvSpPr txBox="1">
            <a:spLocks noChangeArrowheads="1"/>
          </p:cNvSpPr>
          <p:nvPr/>
        </p:nvSpPr>
        <p:spPr bwMode="auto">
          <a:xfrm>
            <a:off x="5624513" y="4964113"/>
            <a:ext cx="873125" cy="522287"/>
          </a:xfrm>
          <a:prstGeom prst="rect">
            <a:avLst/>
          </a:prstGeom>
          <a:noFill/>
          <a:ln w="9525">
            <a:noFill/>
            <a:miter lim="800000"/>
            <a:headEnd/>
            <a:tailEnd/>
          </a:ln>
        </p:spPr>
        <p:txBody>
          <a:bodyPr wrap="none" lIns="91332" tIns="45661" rIns="91332" bIns="45661">
            <a:spAutoFit/>
          </a:bodyPr>
          <a:lstStyle/>
          <a:p>
            <a:pPr algn="ctr" eaLnBrk="0" hangingPunct="0"/>
            <a:r>
              <a:rPr kumimoji="0" lang="en-US" altLang="zh-TW" sz="1400" b="1">
                <a:solidFill>
                  <a:srgbClr val="000000"/>
                </a:solidFill>
                <a:ea typeface="MS PGothic" pitchFamily="34" charset="-128"/>
                <a:cs typeface="Arial" pitchFamily="34" charset="0"/>
              </a:rPr>
              <a:t>RedIRIS</a:t>
            </a:r>
          </a:p>
          <a:p>
            <a:pPr algn="ctr" eaLnBrk="0" hangingPunct="0"/>
            <a:r>
              <a:rPr kumimoji="0" lang="en-US" altLang="zh-TW" sz="1400" b="1">
                <a:solidFill>
                  <a:srgbClr val="000000"/>
                </a:solidFill>
                <a:ea typeface="MS PGothic" pitchFamily="34" charset="-128"/>
                <a:cs typeface="Arial" pitchFamily="34" charset="0"/>
              </a:rPr>
              <a:t>Spain</a:t>
            </a:r>
          </a:p>
        </p:txBody>
      </p:sp>
      <p:sp>
        <p:nvSpPr>
          <p:cNvPr id="107" name="TextBox 106"/>
          <p:cNvSpPr txBox="1"/>
          <p:nvPr/>
        </p:nvSpPr>
        <p:spPr>
          <a:xfrm>
            <a:off x="5845175" y="4779963"/>
            <a:ext cx="465138" cy="188912"/>
          </a:xfrm>
          <a:prstGeom prst="rect">
            <a:avLst/>
          </a:prstGeom>
          <a:solidFill>
            <a:schemeClr val="bg2">
              <a:lumMod val="40000"/>
              <a:lumOff val="60000"/>
            </a:schemeClr>
          </a:solidFill>
        </p:spPr>
        <p:txBody>
          <a:bodyPr wrap="none" lIns="9144" tIns="9144" rIns="9144" bIns="9144">
            <a:spAutoFit/>
          </a:bodyPr>
          <a:lstStyle/>
          <a:p>
            <a:pPr eaLnBrk="0" hangingPunct="0">
              <a:defRPr/>
            </a:pPr>
            <a:r>
              <a:rPr kumimoji="0" lang="en-US" sz="1100" b="1" dirty="0">
                <a:solidFill>
                  <a:srgbClr val="000000"/>
                </a:solidFill>
                <a:latin typeface="Arial" charset="0"/>
                <a:ea typeface="MS PGothic" pitchFamily="34" charset="-128"/>
                <a:cs typeface="Arial" charset="0"/>
              </a:rPr>
              <a:t>PIC-T1</a:t>
            </a:r>
          </a:p>
        </p:txBody>
      </p:sp>
      <p:sp>
        <p:nvSpPr>
          <p:cNvPr id="74848" name="Freeform 7"/>
          <p:cNvSpPr>
            <a:spLocks/>
          </p:cNvSpPr>
          <p:nvPr/>
        </p:nvSpPr>
        <p:spPr bwMode="auto">
          <a:xfrm>
            <a:off x="4852988" y="457200"/>
            <a:ext cx="1314450" cy="838200"/>
          </a:xfrm>
          <a:custGeom>
            <a:avLst/>
            <a:gdLst>
              <a:gd name="T0" fmla="*/ 2147483647 w 2184"/>
              <a:gd name="T1" fmla="*/ 2147483647 h 1434"/>
              <a:gd name="T2" fmla="*/ 2147483647 w 2184"/>
              <a:gd name="T3" fmla="*/ 2147483647 h 1434"/>
              <a:gd name="T4" fmla="*/ 2147483647 w 2184"/>
              <a:gd name="T5" fmla="*/ 2147483647 h 1434"/>
              <a:gd name="T6" fmla="*/ 2147483647 w 2184"/>
              <a:gd name="T7" fmla="*/ 2147483647 h 1434"/>
              <a:gd name="T8" fmla="*/ 2147483647 w 2184"/>
              <a:gd name="T9" fmla="*/ 2147483647 h 1434"/>
              <a:gd name="T10" fmla="*/ 2147483647 w 2184"/>
              <a:gd name="T11" fmla="*/ 2147483647 h 1434"/>
              <a:gd name="T12" fmla="*/ 2147483647 w 2184"/>
              <a:gd name="T13" fmla="*/ 2147483647 h 1434"/>
              <a:gd name="T14" fmla="*/ 2147483647 w 2184"/>
              <a:gd name="T15" fmla="*/ 2147483647 h 1434"/>
              <a:gd name="T16" fmla="*/ 2147483647 w 2184"/>
              <a:gd name="T17" fmla="*/ 2147483647 h 1434"/>
              <a:gd name="T18" fmla="*/ 2147483647 w 2184"/>
              <a:gd name="T19" fmla="*/ 2147483647 h 1434"/>
              <a:gd name="T20" fmla="*/ 2147483647 w 2184"/>
              <a:gd name="T21" fmla="*/ 2147483647 h 1434"/>
              <a:gd name="T22" fmla="*/ 2147483647 w 2184"/>
              <a:gd name="T23" fmla="*/ 2147483647 h 1434"/>
              <a:gd name="T24" fmla="*/ 2147483647 w 2184"/>
              <a:gd name="T25" fmla="*/ 2147483647 h 1434"/>
              <a:gd name="T26" fmla="*/ 2147483647 w 2184"/>
              <a:gd name="T27" fmla="*/ 2147483647 h 1434"/>
              <a:gd name="T28" fmla="*/ 2147483647 w 2184"/>
              <a:gd name="T29" fmla="*/ 2147483647 h 1434"/>
              <a:gd name="T30" fmla="*/ 2147483647 w 2184"/>
              <a:gd name="T31" fmla="*/ 2147483647 h 1434"/>
              <a:gd name="T32" fmla="*/ 2147483647 w 2184"/>
              <a:gd name="T33" fmla="*/ 2147483647 h 1434"/>
              <a:gd name="T34" fmla="*/ 2147483647 w 2184"/>
              <a:gd name="T35" fmla="*/ 2147483647 h 1434"/>
              <a:gd name="T36" fmla="*/ 2147483647 w 2184"/>
              <a:gd name="T37" fmla="*/ 2147483647 h 1434"/>
              <a:gd name="T38" fmla="*/ 2147483647 w 2184"/>
              <a:gd name="T39" fmla="*/ 2147483647 h 1434"/>
              <a:gd name="T40" fmla="*/ 2147483647 w 2184"/>
              <a:gd name="T41" fmla="*/ 2147483647 h 1434"/>
              <a:gd name="T42" fmla="*/ 2147483647 w 2184"/>
              <a:gd name="T43" fmla="*/ 2147483647 h 1434"/>
              <a:gd name="T44" fmla="*/ 2147483647 w 2184"/>
              <a:gd name="T45" fmla="*/ 2147483647 h 1434"/>
              <a:gd name="T46" fmla="*/ 2147483647 w 2184"/>
              <a:gd name="T47" fmla="*/ 2147483647 h 1434"/>
              <a:gd name="T48" fmla="*/ 2147483647 w 2184"/>
              <a:gd name="T49" fmla="*/ 2147483647 h 1434"/>
              <a:gd name="T50" fmla="*/ 2147483647 w 2184"/>
              <a:gd name="T51" fmla="*/ 2147483647 h 1434"/>
              <a:gd name="T52" fmla="*/ 2147483647 w 2184"/>
              <a:gd name="T53" fmla="*/ 2147483647 h 1434"/>
              <a:gd name="T54" fmla="*/ 2147483647 w 2184"/>
              <a:gd name="T55" fmla="*/ 2147483647 h 1434"/>
              <a:gd name="T56" fmla="*/ 2147483647 w 2184"/>
              <a:gd name="T57" fmla="*/ 2147483647 h 1434"/>
              <a:gd name="T58" fmla="*/ 2147483647 w 2184"/>
              <a:gd name="T59" fmla="*/ 2147483647 h 1434"/>
              <a:gd name="T60" fmla="*/ 2147483647 w 2184"/>
              <a:gd name="T61" fmla="*/ 2147483647 h 1434"/>
              <a:gd name="T62" fmla="*/ 2147483647 w 2184"/>
              <a:gd name="T63" fmla="*/ 2147483647 h 1434"/>
              <a:gd name="T64" fmla="*/ 2147483647 w 2184"/>
              <a:gd name="T65" fmla="*/ 2147483647 h 1434"/>
              <a:gd name="T66" fmla="*/ 2147483647 w 2184"/>
              <a:gd name="T67" fmla="*/ 2147483647 h 1434"/>
              <a:gd name="T68" fmla="*/ 2147483647 w 2184"/>
              <a:gd name="T69" fmla="*/ 2147483647 h 1434"/>
              <a:gd name="T70" fmla="*/ 2147483647 w 2184"/>
              <a:gd name="T71" fmla="*/ 2147483647 h 1434"/>
              <a:gd name="T72" fmla="*/ 2147483647 w 2184"/>
              <a:gd name="T73" fmla="*/ 2147483647 h 1434"/>
              <a:gd name="T74" fmla="*/ 2147483647 w 2184"/>
              <a:gd name="T75" fmla="*/ 2147483647 h 1434"/>
              <a:gd name="T76" fmla="*/ 2147483647 w 2184"/>
              <a:gd name="T77" fmla="*/ 2147483647 h 1434"/>
              <a:gd name="T78" fmla="*/ 2147483647 w 2184"/>
              <a:gd name="T79" fmla="*/ 2147483647 h 1434"/>
              <a:gd name="T80" fmla="*/ 2147483647 w 2184"/>
              <a:gd name="T81" fmla="*/ 2147483647 h 1434"/>
              <a:gd name="T82" fmla="*/ 2147483647 w 2184"/>
              <a:gd name="T83" fmla="*/ 2147483647 h 1434"/>
              <a:gd name="T84" fmla="*/ 2147483647 w 2184"/>
              <a:gd name="T85" fmla="*/ 2147483647 h 1434"/>
              <a:gd name="T86" fmla="*/ 2147483647 w 2184"/>
              <a:gd name="T87" fmla="*/ 2147483647 h 1434"/>
              <a:gd name="T88" fmla="*/ 2147483647 w 2184"/>
              <a:gd name="T89" fmla="*/ 2147483647 h 1434"/>
              <a:gd name="T90" fmla="*/ 2147483647 w 2184"/>
              <a:gd name="T91" fmla="*/ 2147483647 h 1434"/>
              <a:gd name="T92" fmla="*/ 2147483647 w 2184"/>
              <a:gd name="T93" fmla="*/ 2147483647 h 1434"/>
              <a:gd name="T94" fmla="*/ 2147483647 w 2184"/>
              <a:gd name="T95" fmla="*/ 2147483647 h 1434"/>
              <a:gd name="T96" fmla="*/ 2147483647 w 2184"/>
              <a:gd name="T97" fmla="*/ 2147483647 h 1434"/>
              <a:gd name="T98" fmla="*/ 2147483647 w 2184"/>
              <a:gd name="T99" fmla="*/ 2147483647 h 1434"/>
              <a:gd name="T100" fmla="*/ 2147483647 w 2184"/>
              <a:gd name="T101" fmla="*/ 2147483647 h 1434"/>
              <a:gd name="T102" fmla="*/ 2147483647 w 2184"/>
              <a:gd name="T103" fmla="*/ 2147483647 h 1434"/>
              <a:gd name="T104" fmla="*/ 2147483647 w 2184"/>
              <a:gd name="T105" fmla="*/ 2147483647 h 1434"/>
              <a:gd name="T106" fmla="*/ 2147483647 w 2184"/>
              <a:gd name="T107" fmla="*/ 2147483647 h 1434"/>
              <a:gd name="T108" fmla="*/ 2147483647 w 2184"/>
              <a:gd name="T109" fmla="*/ 2147483647 h 1434"/>
              <a:gd name="T110" fmla="*/ 2147483647 w 2184"/>
              <a:gd name="T111" fmla="*/ 2147483647 h 1434"/>
              <a:gd name="T112" fmla="*/ 2147483647 w 2184"/>
              <a:gd name="T113" fmla="*/ 2147483647 h 1434"/>
              <a:gd name="T114" fmla="*/ 2147483647 w 2184"/>
              <a:gd name="T115" fmla="*/ 2147483647 h 1434"/>
              <a:gd name="T116" fmla="*/ 2147483647 w 2184"/>
              <a:gd name="T117" fmla="*/ 2147483647 h 143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184"/>
              <a:gd name="T178" fmla="*/ 0 h 1434"/>
              <a:gd name="T179" fmla="*/ 2184 w 2184"/>
              <a:gd name="T180" fmla="*/ 1434 h 1434"/>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184" h="1434">
                <a:moveTo>
                  <a:pt x="48" y="719"/>
                </a:moveTo>
                <a:lnTo>
                  <a:pt x="33" y="708"/>
                </a:lnTo>
                <a:lnTo>
                  <a:pt x="21" y="696"/>
                </a:lnTo>
                <a:lnTo>
                  <a:pt x="13" y="680"/>
                </a:lnTo>
                <a:lnTo>
                  <a:pt x="6" y="664"/>
                </a:lnTo>
                <a:lnTo>
                  <a:pt x="5" y="648"/>
                </a:lnTo>
                <a:lnTo>
                  <a:pt x="5" y="630"/>
                </a:lnTo>
                <a:lnTo>
                  <a:pt x="10" y="613"/>
                </a:lnTo>
                <a:lnTo>
                  <a:pt x="18" y="597"/>
                </a:lnTo>
                <a:lnTo>
                  <a:pt x="29" y="583"/>
                </a:lnTo>
                <a:lnTo>
                  <a:pt x="43" y="570"/>
                </a:lnTo>
                <a:lnTo>
                  <a:pt x="61" y="562"/>
                </a:lnTo>
                <a:lnTo>
                  <a:pt x="78" y="555"/>
                </a:lnTo>
                <a:lnTo>
                  <a:pt x="68" y="535"/>
                </a:lnTo>
                <a:lnTo>
                  <a:pt x="62" y="511"/>
                </a:lnTo>
                <a:lnTo>
                  <a:pt x="61" y="489"/>
                </a:lnTo>
                <a:lnTo>
                  <a:pt x="64" y="465"/>
                </a:lnTo>
                <a:lnTo>
                  <a:pt x="72" y="444"/>
                </a:lnTo>
                <a:lnTo>
                  <a:pt x="84" y="423"/>
                </a:lnTo>
                <a:lnTo>
                  <a:pt x="100" y="406"/>
                </a:lnTo>
                <a:lnTo>
                  <a:pt x="119" y="390"/>
                </a:lnTo>
                <a:lnTo>
                  <a:pt x="137" y="382"/>
                </a:lnTo>
                <a:lnTo>
                  <a:pt x="156" y="376"/>
                </a:lnTo>
                <a:lnTo>
                  <a:pt x="175" y="374"/>
                </a:lnTo>
                <a:lnTo>
                  <a:pt x="196" y="374"/>
                </a:lnTo>
                <a:lnTo>
                  <a:pt x="191" y="345"/>
                </a:lnTo>
                <a:lnTo>
                  <a:pt x="193" y="318"/>
                </a:lnTo>
                <a:lnTo>
                  <a:pt x="201" y="293"/>
                </a:lnTo>
                <a:lnTo>
                  <a:pt x="212" y="269"/>
                </a:lnTo>
                <a:lnTo>
                  <a:pt x="229" y="248"/>
                </a:lnTo>
                <a:lnTo>
                  <a:pt x="248" y="231"/>
                </a:lnTo>
                <a:lnTo>
                  <a:pt x="272" y="216"/>
                </a:lnTo>
                <a:lnTo>
                  <a:pt x="299" y="207"/>
                </a:lnTo>
                <a:lnTo>
                  <a:pt x="325" y="204"/>
                </a:lnTo>
                <a:lnTo>
                  <a:pt x="348" y="204"/>
                </a:lnTo>
                <a:lnTo>
                  <a:pt x="372" y="209"/>
                </a:lnTo>
                <a:lnTo>
                  <a:pt x="395" y="216"/>
                </a:lnTo>
                <a:lnTo>
                  <a:pt x="388" y="199"/>
                </a:lnTo>
                <a:lnTo>
                  <a:pt x="387" y="180"/>
                </a:lnTo>
                <a:lnTo>
                  <a:pt x="388" y="162"/>
                </a:lnTo>
                <a:lnTo>
                  <a:pt x="393" y="145"/>
                </a:lnTo>
                <a:lnTo>
                  <a:pt x="401" y="129"/>
                </a:lnTo>
                <a:lnTo>
                  <a:pt x="414" y="115"/>
                </a:lnTo>
                <a:lnTo>
                  <a:pt x="428" y="102"/>
                </a:lnTo>
                <a:lnTo>
                  <a:pt x="444" y="92"/>
                </a:lnTo>
                <a:lnTo>
                  <a:pt x="461" y="88"/>
                </a:lnTo>
                <a:lnTo>
                  <a:pt x="481" y="84"/>
                </a:lnTo>
                <a:lnTo>
                  <a:pt x="498" y="86"/>
                </a:lnTo>
                <a:lnTo>
                  <a:pt x="516" y="91"/>
                </a:lnTo>
                <a:lnTo>
                  <a:pt x="531" y="97"/>
                </a:lnTo>
                <a:lnTo>
                  <a:pt x="546" y="108"/>
                </a:lnTo>
                <a:lnTo>
                  <a:pt x="558" y="121"/>
                </a:lnTo>
                <a:lnTo>
                  <a:pt x="570" y="137"/>
                </a:lnTo>
                <a:lnTo>
                  <a:pt x="574" y="116"/>
                </a:lnTo>
                <a:lnTo>
                  <a:pt x="582" y="97"/>
                </a:lnTo>
                <a:lnTo>
                  <a:pt x="593" y="81"/>
                </a:lnTo>
                <a:lnTo>
                  <a:pt x="609" y="67"/>
                </a:lnTo>
                <a:lnTo>
                  <a:pt x="625" y="56"/>
                </a:lnTo>
                <a:lnTo>
                  <a:pt x="644" y="49"/>
                </a:lnTo>
                <a:lnTo>
                  <a:pt x="665" y="46"/>
                </a:lnTo>
                <a:lnTo>
                  <a:pt x="687" y="46"/>
                </a:lnTo>
                <a:lnTo>
                  <a:pt x="706" y="51"/>
                </a:lnTo>
                <a:lnTo>
                  <a:pt x="724" y="57"/>
                </a:lnTo>
                <a:lnTo>
                  <a:pt x="741" y="68"/>
                </a:lnTo>
                <a:lnTo>
                  <a:pt x="756" y="83"/>
                </a:lnTo>
                <a:lnTo>
                  <a:pt x="768" y="67"/>
                </a:lnTo>
                <a:lnTo>
                  <a:pt x="784" y="53"/>
                </a:lnTo>
                <a:lnTo>
                  <a:pt x="800" y="41"/>
                </a:lnTo>
                <a:lnTo>
                  <a:pt x="818" y="30"/>
                </a:lnTo>
                <a:lnTo>
                  <a:pt x="835" y="22"/>
                </a:lnTo>
                <a:lnTo>
                  <a:pt x="854" y="16"/>
                </a:lnTo>
                <a:lnTo>
                  <a:pt x="873" y="10"/>
                </a:lnTo>
                <a:lnTo>
                  <a:pt x="894" y="6"/>
                </a:lnTo>
                <a:lnTo>
                  <a:pt x="913" y="6"/>
                </a:lnTo>
                <a:lnTo>
                  <a:pt x="932" y="6"/>
                </a:lnTo>
                <a:lnTo>
                  <a:pt x="953" y="8"/>
                </a:lnTo>
                <a:lnTo>
                  <a:pt x="972" y="13"/>
                </a:lnTo>
                <a:lnTo>
                  <a:pt x="991" y="19"/>
                </a:lnTo>
                <a:lnTo>
                  <a:pt x="1010" y="27"/>
                </a:lnTo>
                <a:lnTo>
                  <a:pt x="1028" y="37"/>
                </a:lnTo>
                <a:lnTo>
                  <a:pt x="1045" y="48"/>
                </a:lnTo>
                <a:lnTo>
                  <a:pt x="1050" y="37"/>
                </a:lnTo>
                <a:lnTo>
                  <a:pt x="1056" y="26"/>
                </a:lnTo>
                <a:lnTo>
                  <a:pt x="1064" y="18"/>
                </a:lnTo>
                <a:lnTo>
                  <a:pt x="1074" y="10"/>
                </a:lnTo>
                <a:lnTo>
                  <a:pt x="1085" y="5"/>
                </a:lnTo>
                <a:lnTo>
                  <a:pt x="1096" y="2"/>
                </a:lnTo>
                <a:lnTo>
                  <a:pt x="1109" y="2"/>
                </a:lnTo>
                <a:lnTo>
                  <a:pt x="1122" y="3"/>
                </a:lnTo>
                <a:lnTo>
                  <a:pt x="1138" y="10"/>
                </a:lnTo>
                <a:lnTo>
                  <a:pt x="1152" y="19"/>
                </a:lnTo>
                <a:lnTo>
                  <a:pt x="1161" y="33"/>
                </a:lnTo>
                <a:lnTo>
                  <a:pt x="1168" y="49"/>
                </a:lnTo>
                <a:lnTo>
                  <a:pt x="1169" y="38"/>
                </a:lnTo>
                <a:lnTo>
                  <a:pt x="1174" y="29"/>
                </a:lnTo>
                <a:lnTo>
                  <a:pt x="1182" y="19"/>
                </a:lnTo>
                <a:lnTo>
                  <a:pt x="1190" y="11"/>
                </a:lnTo>
                <a:lnTo>
                  <a:pt x="1200" y="6"/>
                </a:lnTo>
                <a:lnTo>
                  <a:pt x="1212" y="2"/>
                </a:lnTo>
                <a:lnTo>
                  <a:pt x="1225" y="0"/>
                </a:lnTo>
                <a:lnTo>
                  <a:pt x="1238" y="2"/>
                </a:lnTo>
                <a:lnTo>
                  <a:pt x="1257" y="6"/>
                </a:lnTo>
                <a:lnTo>
                  <a:pt x="1274" y="18"/>
                </a:lnTo>
                <a:lnTo>
                  <a:pt x="1289" y="30"/>
                </a:lnTo>
                <a:lnTo>
                  <a:pt x="1298" y="48"/>
                </a:lnTo>
                <a:lnTo>
                  <a:pt x="1306" y="43"/>
                </a:lnTo>
                <a:lnTo>
                  <a:pt x="1317" y="38"/>
                </a:lnTo>
                <a:lnTo>
                  <a:pt x="1340" y="37"/>
                </a:lnTo>
                <a:lnTo>
                  <a:pt x="1365" y="40"/>
                </a:lnTo>
                <a:lnTo>
                  <a:pt x="1386" y="49"/>
                </a:lnTo>
                <a:lnTo>
                  <a:pt x="1395" y="56"/>
                </a:lnTo>
                <a:lnTo>
                  <a:pt x="1403" y="65"/>
                </a:lnTo>
                <a:lnTo>
                  <a:pt x="1408" y="73"/>
                </a:lnTo>
                <a:lnTo>
                  <a:pt x="1410" y="83"/>
                </a:lnTo>
                <a:lnTo>
                  <a:pt x="1419" y="68"/>
                </a:lnTo>
                <a:lnTo>
                  <a:pt x="1433" y="59"/>
                </a:lnTo>
                <a:lnTo>
                  <a:pt x="1449" y="49"/>
                </a:lnTo>
                <a:lnTo>
                  <a:pt x="1468" y="45"/>
                </a:lnTo>
                <a:lnTo>
                  <a:pt x="1489" y="41"/>
                </a:lnTo>
                <a:lnTo>
                  <a:pt x="1511" y="41"/>
                </a:lnTo>
                <a:lnTo>
                  <a:pt x="1535" y="45"/>
                </a:lnTo>
                <a:lnTo>
                  <a:pt x="1558" y="51"/>
                </a:lnTo>
                <a:lnTo>
                  <a:pt x="1575" y="59"/>
                </a:lnTo>
                <a:lnTo>
                  <a:pt x="1591" y="67"/>
                </a:lnTo>
                <a:lnTo>
                  <a:pt x="1605" y="76"/>
                </a:lnTo>
                <a:lnTo>
                  <a:pt x="1616" y="88"/>
                </a:lnTo>
                <a:lnTo>
                  <a:pt x="1626" y="99"/>
                </a:lnTo>
                <a:lnTo>
                  <a:pt x="1632" y="111"/>
                </a:lnTo>
                <a:lnTo>
                  <a:pt x="1636" y="124"/>
                </a:lnTo>
                <a:lnTo>
                  <a:pt x="1636" y="137"/>
                </a:lnTo>
                <a:lnTo>
                  <a:pt x="1648" y="127"/>
                </a:lnTo>
                <a:lnTo>
                  <a:pt x="1659" y="121"/>
                </a:lnTo>
                <a:lnTo>
                  <a:pt x="1672" y="116"/>
                </a:lnTo>
                <a:lnTo>
                  <a:pt x="1685" y="115"/>
                </a:lnTo>
                <a:lnTo>
                  <a:pt x="1696" y="113"/>
                </a:lnTo>
                <a:lnTo>
                  <a:pt x="1707" y="115"/>
                </a:lnTo>
                <a:lnTo>
                  <a:pt x="1717" y="118"/>
                </a:lnTo>
                <a:lnTo>
                  <a:pt x="1725" y="124"/>
                </a:lnTo>
                <a:lnTo>
                  <a:pt x="1729" y="131"/>
                </a:lnTo>
                <a:lnTo>
                  <a:pt x="1733" y="137"/>
                </a:lnTo>
                <a:lnTo>
                  <a:pt x="1734" y="145"/>
                </a:lnTo>
                <a:lnTo>
                  <a:pt x="1734" y="153"/>
                </a:lnTo>
                <a:lnTo>
                  <a:pt x="1733" y="162"/>
                </a:lnTo>
                <a:lnTo>
                  <a:pt x="1729" y="170"/>
                </a:lnTo>
                <a:lnTo>
                  <a:pt x="1723" y="180"/>
                </a:lnTo>
                <a:lnTo>
                  <a:pt x="1717" y="189"/>
                </a:lnTo>
                <a:lnTo>
                  <a:pt x="1737" y="175"/>
                </a:lnTo>
                <a:lnTo>
                  <a:pt x="1758" y="166"/>
                </a:lnTo>
                <a:lnTo>
                  <a:pt x="1782" y="161"/>
                </a:lnTo>
                <a:lnTo>
                  <a:pt x="1804" y="161"/>
                </a:lnTo>
                <a:lnTo>
                  <a:pt x="1826" y="164"/>
                </a:lnTo>
                <a:lnTo>
                  <a:pt x="1849" y="172"/>
                </a:lnTo>
                <a:lnTo>
                  <a:pt x="1869" y="185"/>
                </a:lnTo>
                <a:lnTo>
                  <a:pt x="1887" y="201"/>
                </a:lnTo>
                <a:lnTo>
                  <a:pt x="1896" y="213"/>
                </a:lnTo>
                <a:lnTo>
                  <a:pt x="1904" y="226"/>
                </a:lnTo>
                <a:lnTo>
                  <a:pt x="1911" y="240"/>
                </a:lnTo>
                <a:lnTo>
                  <a:pt x="1914" y="255"/>
                </a:lnTo>
                <a:lnTo>
                  <a:pt x="1916" y="271"/>
                </a:lnTo>
                <a:lnTo>
                  <a:pt x="1916" y="287"/>
                </a:lnTo>
                <a:lnTo>
                  <a:pt x="1914" y="301"/>
                </a:lnTo>
                <a:lnTo>
                  <a:pt x="1909" y="317"/>
                </a:lnTo>
                <a:lnTo>
                  <a:pt x="1931" y="326"/>
                </a:lnTo>
                <a:lnTo>
                  <a:pt x="1949" y="337"/>
                </a:lnTo>
                <a:lnTo>
                  <a:pt x="1965" y="350"/>
                </a:lnTo>
                <a:lnTo>
                  <a:pt x="1978" y="364"/>
                </a:lnTo>
                <a:lnTo>
                  <a:pt x="1986" y="379"/>
                </a:lnTo>
                <a:lnTo>
                  <a:pt x="1990" y="395"/>
                </a:lnTo>
                <a:lnTo>
                  <a:pt x="1990" y="411"/>
                </a:lnTo>
                <a:lnTo>
                  <a:pt x="1987" y="425"/>
                </a:lnTo>
                <a:lnTo>
                  <a:pt x="2021" y="428"/>
                </a:lnTo>
                <a:lnTo>
                  <a:pt x="2052" y="435"/>
                </a:lnTo>
                <a:lnTo>
                  <a:pt x="2079" y="446"/>
                </a:lnTo>
                <a:lnTo>
                  <a:pt x="2103" y="460"/>
                </a:lnTo>
                <a:lnTo>
                  <a:pt x="2122" y="476"/>
                </a:lnTo>
                <a:lnTo>
                  <a:pt x="2137" y="495"/>
                </a:lnTo>
                <a:lnTo>
                  <a:pt x="2141" y="505"/>
                </a:lnTo>
                <a:lnTo>
                  <a:pt x="2145" y="516"/>
                </a:lnTo>
                <a:lnTo>
                  <a:pt x="2146" y="527"/>
                </a:lnTo>
                <a:lnTo>
                  <a:pt x="2146" y="538"/>
                </a:lnTo>
                <a:lnTo>
                  <a:pt x="2141" y="557"/>
                </a:lnTo>
                <a:lnTo>
                  <a:pt x="2133" y="575"/>
                </a:lnTo>
                <a:lnTo>
                  <a:pt x="2119" y="592"/>
                </a:lnTo>
                <a:lnTo>
                  <a:pt x="2102" y="606"/>
                </a:lnTo>
                <a:lnTo>
                  <a:pt x="2119" y="613"/>
                </a:lnTo>
                <a:lnTo>
                  <a:pt x="2133" y="621"/>
                </a:lnTo>
                <a:lnTo>
                  <a:pt x="2146" y="632"/>
                </a:lnTo>
                <a:lnTo>
                  <a:pt x="2154" y="641"/>
                </a:lnTo>
                <a:lnTo>
                  <a:pt x="2159" y="654"/>
                </a:lnTo>
                <a:lnTo>
                  <a:pt x="2161" y="665"/>
                </a:lnTo>
                <a:lnTo>
                  <a:pt x="2159" y="678"/>
                </a:lnTo>
                <a:lnTo>
                  <a:pt x="2153" y="691"/>
                </a:lnTo>
                <a:lnTo>
                  <a:pt x="2146" y="699"/>
                </a:lnTo>
                <a:lnTo>
                  <a:pt x="2138" y="707"/>
                </a:lnTo>
                <a:lnTo>
                  <a:pt x="2127" y="713"/>
                </a:lnTo>
                <a:lnTo>
                  <a:pt x="2116" y="719"/>
                </a:lnTo>
                <a:lnTo>
                  <a:pt x="2126" y="716"/>
                </a:lnTo>
                <a:lnTo>
                  <a:pt x="2135" y="715"/>
                </a:lnTo>
                <a:lnTo>
                  <a:pt x="2145" y="716"/>
                </a:lnTo>
                <a:lnTo>
                  <a:pt x="2154" y="718"/>
                </a:lnTo>
                <a:lnTo>
                  <a:pt x="2162" y="723"/>
                </a:lnTo>
                <a:lnTo>
                  <a:pt x="2170" y="727"/>
                </a:lnTo>
                <a:lnTo>
                  <a:pt x="2176" y="735"/>
                </a:lnTo>
                <a:lnTo>
                  <a:pt x="2181" y="743"/>
                </a:lnTo>
                <a:lnTo>
                  <a:pt x="2184" y="753"/>
                </a:lnTo>
                <a:lnTo>
                  <a:pt x="2184" y="762"/>
                </a:lnTo>
                <a:lnTo>
                  <a:pt x="2184" y="770"/>
                </a:lnTo>
                <a:lnTo>
                  <a:pt x="2181" y="780"/>
                </a:lnTo>
                <a:lnTo>
                  <a:pt x="2178" y="788"/>
                </a:lnTo>
                <a:lnTo>
                  <a:pt x="2172" y="796"/>
                </a:lnTo>
                <a:lnTo>
                  <a:pt x="2165" y="802"/>
                </a:lnTo>
                <a:lnTo>
                  <a:pt x="2156" y="807"/>
                </a:lnTo>
                <a:lnTo>
                  <a:pt x="2145" y="810"/>
                </a:lnTo>
                <a:lnTo>
                  <a:pt x="2132" y="810"/>
                </a:lnTo>
                <a:lnTo>
                  <a:pt x="2119" y="807"/>
                </a:lnTo>
                <a:lnTo>
                  <a:pt x="2108" y="802"/>
                </a:lnTo>
                <a:lnTo>
                  <a:pt x="2121" y="820"/>
                </a:lnTo>
                <a:lnTo>
                  <a:pt x="2129" y="837"/>
                </a:lnTo>
                <a:lnTo>
                  <a:pt x="2133" y="856"/>
                </a:lnTo>
                <a:lnTo>
                  <a:pt x="2135" y="877"/>
                </a:lnTo>
                <a:lnTo>
                  <a:pt x="2132" y="896"/>
                </a:lnTo>
                <a:lnTo>
                  <a:pt x="2124" y="915"/>
                </a:lnTo>
                <a:lnTo>
                  <a:pt x="2114" y="933"/>
                </a:lnTo>
                <a:lnTo>
                  <a:pt x="2098" y="947"/>
                </a:lnTo>
                <a:lnTo>
                  <a:pt x="2086" y="957"/>
                </a:lnTo>
                <a:lnTo>
                  <a:pt x="2071" y="964"/>
                </a:lnTo>
                <a:lnTo>
                  <a:pt x="2056" y="971"/>
                </a:lnTo>
                <a:lnTo>
                  <a:pt x="2040" y="972"/>
                </a:lnTo>
                <a:lnTo>
                  <a:pt x="2052" y="977"/>
                </a:lnTo>
                <a:lnTo>
                  <a:pt x="2063" y="984"/>
                </a:lnTo>
                <a:lnTo>
                  <a:pt x="2071" y="992"/>
                </a:lnTo>
                <a:lnTo>
                  <a:pt x="2079" y="999"/>
                </a:lnTo>
                <a:lnTo>
                  <a:pt x="2084" y="1009"/>
                </a:lnTo>
                <a:lnTo>
                  <a:pt x="2086" y="1020"/>
                </a:lnTo>
                <a:lnTo>
                  <a:pt x="2086" y="1031"/>
                </a:lnTo>
                <a:lnTo>
                  <a:pt x="2083" y="1041"/>
                </a:lnTo>
                <a:lnTo>
                  <a:pt x="2076" y="1050"/>
                </a:lnTo>
                <a:lnTo>
                  <a:pt x="2068" y="1060"/>
                </a:lnTo>
                <a:lnTo>
                  <a:pt x="2057" y="1066"/>
                </a:lnTo>
                <a:lnTo>
                  <a:pt x="2046" y="1073"/>
                </a:lnTo>
                <a:lnTo>
                  <a:pt x="2033" y="1076"/>
                </a:lnTo>
                <a:lnTo>
                  <a:pt x="2021" y="1077"/>
                </a:lnTo>
                <a:lnTo>
                  <a:pt x="2008" y="1077"/>
                </a:lnTo>
                <a:lnTo>
                  <a:pt x="1993" y="1076"/>
                </a:lnTo>
                <a:lnTo>
                  <a:pt x="1981" y="1071"/>
                </a:lnTo>
                <a:lnTo>
                  <a:pt x="1970" y="1065"/>
                </a:lnTo>
                <a:lnTo>
                  <a:pt x="1973" y="1092"/>
                </a:lnTo>
                <a:lnTo>
                  <a:pt x="1971" y="1119"/>
                </a:lnTo>
                <a:lnTo>
                  <a:pt x="1963" y="1144"/>
                </a:lnTo>
                <a:lnTo>
                  <a:pt x="1952" y="1168"/>
                </a:lnTo>
                <a:lnTo>
                  <a:pt x="1936" y="1190"/>
                </a:lnTo>
                <a:lnTo>
                  <a:pt x="1916" y="1208"/>
                </a:lnTo>
                <a:lnTo>
                  <a:pt x="1892" y="1222"/>
                </a:lnTo>
                <a:lnTo>
                  <a:pt x="1865" y="1230"/>
                </a:lnTo>
                <a:lnTo>
                  <a:pt x="1841" y="1235"/>
                </a:lnTo>
                <a:lnTo>
                  <a:pt x="1815" y="1233"/>
                </a:lnTo>
                <a:lnTo>
                  <a:pt x="1791" y="1229"/>
                </a:lnTo>
                <a:lnTo>
                  <a:pt x="1769" y="1221"/>
                </a:lnTo>
                <a:lnTo>
                  <a:pt x="1776" y="1235"/>
                </a:lnTo>
                <a:lnTo>
                  <a:pt x="1777" y="1248"/>
                </a:lnTo>
                <a:lnTo>
                  <a:pt x="1774" y="1262"/>
                </a:lnTo>
                <a:lnTo>
                  <a:pt x="1768" y="1275"/>
                </a:lnTo>
                <a:lnTo>
                  <a:pt x="1758" y="1288"/>
                </a:lnTo>
                <a:lnTo>
                  <a:pt x="1744" y="1297"/>
                </a:lnTo>
                <a:lnTo>
                  <a:pt x="1726" y="1307"/>
                </a:lnTo>
                <a:lnTo>
                  <a:pt x="1707" y="1313"/>
                </a:lnTo>
                <a:lnTo>
                  <a:pt x="1678" y="1318"/>
                </a:lnTo>
                <a:lnTo>
                  <a:pt x="1648" y="1318"/>
                </a:lnTo>
                <a:lnTo>
                  <a:pt x="1621" y="1311"/>
                </a:lnTo>
                <a:lnTo>
                  <a:pt x="1596" y="1302"/>
                </a:lnTo>
                <a:lnTo>
                  <a:pt x="1597" y="1319"/>
                </a:lnTo>
                <a:lnTo>
                  <a:pt x="1594" y="1335"/>
                </a:lnTo>
                <a:lnTo>
                  <a:pt x="1589" y="1351"/>
                </a:lnTo>
                <a:lnTo>
                  <a:pt x="1581" y="1366"/>
                </a:lnTo>
                <a:lnTo>
                  <a:pt x="1570" y="1378"/>
                </a:lnTo>
                <a:lnTo>
                  <a:pt x="1558" y="1389"/>
                </a:lnTo>
                <a:lnTo>
                  <a:pt x="1542" y="1397"/>
                </a:lnTo>
                <a:lnTo>
                  <a:pt x="1526" y="1402"/>
                </a:lnTo>
                <a:lnTo>
                  <a:pt x="1510" y="1404"/>
                </a:lnTo>
                <a:lnTo>
                  <a:pt x="1494" y="1402"/>
                </a:lnTo>
                <a:lnTo>
                  <a:pt x="1480" y="1399"/>
                </a:lnTo>
                <a:lnTo>
                  <a:pt x="1465" y="1393"/>
                </a:lnTo>
                <a:lnTo>
                  <a:pt x="1454" y="1385"/>
                </a:lnTo>
                <a:lnTo>
                  <a:pt x="1443" y="1373"/>
                </a:lnTo>
                <a:lnTo>
                  <a:pt x="1433" y="1362"/>
                </a:lnTo>
                <a:lnTo>
                  <a:pt x="1427" y="1348"/>
                </a:lnTo>
                <a:lnTo>
                  <a:pt x="1430" y="1362"/>
                </a:lnTo>
                <a:lnTo>
                  <a:pt x="1430" y="1375"/>
                </a:lnTo>
                <a:lnTo>
                  <a:pt x="1426" y="1388"/>
                </a:lnTo>
                <a:lnTo>
                  <a:pt x="1419" y="1401"/>
                </a:lnTo>
                <a:lnTo>
                  <a:pt x="1410" y="1410"/>
                </a:lnTo>
                <a:lnTo>
                  <a:pt x="1397" y="1420"/>
                </a:lnTo>
                <a:lnTo>
                  <a:pt x="1381" y="1426"/>
                </a:lnTo>
                <a:lnTo>
                  <a:pt x="1363" y="1431"/>
                </a:lnTo>
                <a:lnTo>
                  <a:pt x="1346" y="1432"/>
                </a:lnTo>
                <a:lnTo>
                  <a:pt x="1328" y="1431"/>
                </a:lnTo>
                <a:lnTo>
                  <a:pt x="1313" y="1428"/>
                </a:lnTo>
                <a:lnTo>
                  <a:pt x="1297" y="1421"/>
                </a:lnTo>
                <a:lnTo>
                  <a:pt x="1282" y="1415"/>
                </a:lnTo>
                <a:lnTo>
                  <a:pt x="1270" y="1405"/>
                </a:lnTo>
                <a:lnTo>
                  <a:pt x="1260" y="1394"/>
                </a:lnTo>
                <a:lnTo>
                  <a:pt x="1252" y="1381"/>
                </a:lnTo>
                <a:lnTo>
                  <a:pt x="1249" y="1393"/>
                </a:lnTo>
                <a:lnTo>
                  <a:pt x="1243" y="1402"/>
                </a:lnTo>
                <a:lnTo>
                  <a:pt x="1233" y="1412"/>
                </a:lnTo>
                <a:lnTo>
                  <a:pt x="1222" y="1418"/>
                </a:lnTo>
                <a:lnTo>
                  <a:pt x="1208" y="1424"/>
                </a:lnTo>
                <a:lnTo>
                  <a:pt x="1192" y="1429"/>
                </a:lnTo>
                <a:lnTo>
                  <a:pt x="1176" y="1431"/>
                </a:lnTo>
                <a:lnTo>
                  <a:pt x="1158" y="1432"/>
                </a:lnTo>
                <a:lnTo>
                  <a:pt x="1133" y="1428"/>
                </a:lnTo>
                <a:lnTo>
                  <a:pt x="1111" y="1418"/>
                </a:lnTo>
                <a:lnTo>
                  <a:pt x="1101" y="1413"/>
                </a:lnTo>
                <a:lnTo>
                  <a:pt x="1093" y="1405"/>
                </a:lnTo>
                <a:lnTo>
                  <a:pt x="1087" y="1397"/>
                </a:lnTo>
                <a:lnTo>
                  <a:pt x="1082" y="1389"/>
                </a:lnTo>
                <a:lnTo>
                  <a:pt x="1071" y="1402"/>
                </a:lnTo>
                <a:lnTo>
                  <a:pt x="1058" y="1413"/>
                </a:lnTo>
                <a:lnTo>
                  <a:pt x="1041" y="1423"/>
                </a:lnTo>
                <a:lnTo>
                  <a:pt x="1021" y="1429"/>
                </a:lnTo>
                <a:lnTo>
                  <a:pt x="1002" y="1432"/>
                </a:lnTo>
                <a:lnTo>
                  <a:pt x="980" y="1434"/>
                </a:lnTo>
                <a:lnTo>
                  <a:pt x="959" y="1432"/>
                </a:lnTo>
                <a:lnTo>
                  <a:pt x="937" y="1429"/>
                </a:lnTo>
                <a:lnTo>
                  <a:pt x="913" y="1420"/>
                </a:lnTo>
                <a:lnTo>
                  <a:pt x="894" y="1407"/>
                </a:lnTo>
                <a:lnTo>
                  <a:pt x="880" y="1393"/>
                </a:lnTo>
                <a:lnTo>
                  <a:pt x="875" y="1385"/>
                </a:lnTo>
                <a:lnTo>
                  <a:pt x="872" y="1375"/>
                </a:lnTo>
                <a:lnTo>
                  <a:pt x="858" y="1383"/>
                </a:lnTo>
                <a:lnTo>
                  <a:pt x="842" y="1389"/>
                </a:lnTo>
                <a:lnTo>
                  <a:pt x="823" y="1393"/>
                </a:lnTo>
                <a:lnTo>
                  <a:pt x="805" y="1393"/>
                </a:lnTo>
                <a:lnTo>
                  <a:pt x="786" y="1391"/>
                </a:lnTo>
                <a:lnTo>
                  <a:pt x="767" y="1386"/>
                </a:lnTo>
                <a:lnTo>
                  <a:pt x="748" y="1380"/>
                </a:lnTo>
                <a:lnTo>
                  <a:pt x="732" y="1370"/>
                </a:lnTo>
                <a:lnTo>
                  <a:pt x="713" y="1356"/>
                </a:lnTo>
                <a:lnTo>
                  <a:pt x="702" y="1340"/>
                </a:lnTo>
                <a:lnTo>
                  <a:pt x="697" y="1332"/>
                </a:lnTo>
                <a:lnTo>
                  <a:pt x="694" y="1323"/>
                </a:lnTo>
                <a:lnTo>
                  <a:pt x="694" y="1315"/>
                </a:lnTo>
                <a:lnTo>
                  <a:pt x="694" y="1307"/>
                </a:lnTo>
                <a:lnTo>
                  <a:pt x="691" y="1316"/>
                </a:lnTo>
                <a:lnTo>
                  <a:pt x="684" y="1324"/>
                </a:lnTo>
                <a:lnTo>
                  <a:pt x="676" y="1331"/>
                </a:lnTo>
                <a:lnTo>
                  <a:pt x="665" y="1337"/>
                </a:lnTo>
                <a:lnTo>
                  <a:pt x="651" y="1340"/>
                </a:lnTo>
                <a:lnTo>
                  <a:pt x="635" y="1342"/>
                </a:lnTo>
                <a:lnTo>
                  <a:pt x="619" y="1343"/>
                </a:lnTo>
                <a:lnTo>
                  <a:pt x="601" y="1342"/>
                </a:lnTo>
                <a:lnTo>
                  <a:pt x="584" y="1337"/>
                </a:lnTo>
                <a:lnTo>
                  <a:pt x="568" y="1332"/>
                </a:lnTo>
                <a:lnTo>
                  <a:pt x="554" y="1326"/>
                </a:lnTo>
                <a:lnTo>
                  <a:pt x="543" y="1318"/>
                </a:lnTo>
                <a:lnTo>
                  <a:pt x="533" y="1308"/>
                </a:lnTo>
                <a:lnTo>
                  <a:pt x="525" y="1299"/>
                </a:lnTo>
                <a:lnTo>
                  <a:pt x="522" y="1289"/>
                </a:lnTo>
                <a:lnTo>
                  <a:pt x="522" y="1280"/>
                </a:lnTo>
                <a:lnTo>
                  <a:pt x="523" y="1272"/>
                </a:lnTo>
                <a:lnTo>
                  <a:pt x="527" y="1265"/>
                </a:lnTo>
                <a:lnTo>
                  <a:pt x="531" y="1260"/>
                </a:lnTo>
                <a:lnTo>
                  <a:pt x="538" y="1256"/>
                </a:lnTo>
                <a:lnTo>
                  <a:pt x="519" y="1262"/>
                </a:lnTo>
                <a:lnTo>
                  <a:pt x="498" y="1265"/>
                </a:lnTo>
                <a:lnTo>
                  <a:pt x="479" y="1265"/>
                </a:lnTo>
                <a:lnTo>
                  <a:pt x="460" y="1260"/>
                </a:lnTo>
                <a:lnTo>
                  <a:pt x="441" y="1253"/>
                </a:lnTo>
                <a:lnTo>
                  <a:pt x="425" y="1241"/>
                </a:lnTo>
                <a:lnTo>
                  <a:pt x="411" y="1227"/>
                </a:lnTo>
                <a:lnTo>
                  <a:pt x="399" y="1210"/>
                </a:lnTo>
                <a:lnTo>
                  <a:pt x="393" y="1192"/>
                </a:lnTo>
                <a:lnTo>
                  <a:pt x="390" y="1175"/>
                </a:lnTo>
                <a:lnTo>
                  <a:pt x="390" y="1155"/>
                </a:lnTo>
                <a:lnTo>
                  <a:pt x="393" y="1138"/>
                </a:lnTo>
                <a:lnTo>
                  <a:pt x="372" y="1151"/>
                </a:lnTo>
                <a:lnTo>
                  <a:pt x="352" y="1160"/>
                </a:lnTo>
                <a:lnTo>
                  <a:pt x="329" y="1165"/>
                </a:lnTo>
                <a:lnTo>
                  <a:pt x="307" y="1167"/>
                </a:lnTo>
                <a:lnTo>
                  <a:pt x="283" y="1165"/>
                </a:lnTo>
                <a:lnTo>
                  <a:pt x="261" y="1160"/>
                </a:lnTo>
                <a:lnTo>
                  <a:pt x="240" y="1151"/>
                </a:lnTo>
                <a:lnTo>
                  <a:pt x="220" y="1138"/>
                </a:lnTo>
                <a:lnTo>
                  <a:pt x="194" y="1122"/>
                </a:lnTo>
                <a:lnTo>
                  <a:pt x="172" y="1103"/>
                </a:lnTo>
                <a:lnTo>
                  <a:pt x="153" y="1082"/>
                </a:lnTo>
                <a:lnTo>
                  <a:pt x="138" y="1062"/>
                </a:lnTo>
                <a:lnTo>
                  <a:pt x="127" y="1041"/>
                </a:lnTo>
                <a:lnTo>
                  <a:pt x="123" y="1019"/>
                </a:lnTo>
                <a:lnTo>
                  <a:pt x="121" y="995"/>
                </a:lnTo>
                <a:lnTo>
                  <a:pt x="124" y="972"/>
                </a:lnTo>
                <a:lnTo>
                  <a:pt x="105" y="976"/>
                </a:lnTo>
                <a:lnTo>
                  <a:pt x="86" y="976"/>
                </a:lnTo>
                <a:lnTo>
                  <a:pt x="68" y="972"/>
                </a:lnTo>
                <a:lnTo>
                  <a:pt x="51" y="964"/>
                </a:lnTo>
                <a:lnTo>
                  <a:pt x="35" y="953"/>
                </a:lnTo>
                <a:lnTo>
                  <a:pt x="22" y="941"/>
                </a:lnTo>
                <a:lnTo>
                  <a:pt x="11" y="925"/>
                </a:lnTo>
                <a:lnTo>
                  <a:pt x="5" y="907"/>
                </a:lnTo>
                <a:lnTo>
                  <a:pt x="2" y="893"/>
                </a:lnTo>
                <a:lnTo>
                  <a:pt x="0" y="880"/>
                </a:lnTo>
                <a:lnTo>
                  <a:pt x="2" y="866"/>
                </a:lnTo>
                <a:lnTo>
                  <a:pt x="5" y="853"/>
                </a:lnTo>
                <a:lnTo>
                  <a:pt x="10" y="840"/>
                </a:lnTo>
                <a:lnTo>
                  <a:pt x="16" y="828"/>
                </a:lnTo>
                <a:lnTo>
                  <a:pt x="26" y="818"/>
                </a:lnTo>
                <a:lnTo>
                  <a:pt x="35" y="807"/>
                </a:lnTo>
                <a:lnTo>
                  <a:pt x="24" y="796"/>
                </a:lnTo>
                <a:lnTo>
                  <a:pt x="18" y="783"/>
                </a:lnTo>
                <a:lnTo>
                  <a:pt x="13" y="772"/>
                </a:lnTo>
                <a:lnTo>
                  <a:pt x="13" y="759"/>
                </a:lnTo>
                <a:lnTo>
                  <a:pt x="16" y="748"/>
                </a:lnTo>
                <a:lnTo>
                  <a:pt x="22" y="737"/>
                </a:lnTo>
                <a:lnTo>
                  <a:pt x="32" y="727"/>
                </a:lnTo>
                <a:lnTo>
                  <a:pt x="46" y="719"/>
                </a:lnTo>
                <a:lnTo>
                  <a:pt x="48" y="719"/>
                </a:lnTo>
              </a:path>
            </a:pathLst>
          </a:custGeom>
          <a:solidFill>
            <a:srgbClr val="99FF99"/>
          </a:solidFill>
          <a:ln w="15875">
            <a:solidFill>
              <a:schemeClr val="tx1"/>
            </a:solidFill>
            <a:round/>
            <a:headEnd/>
            <a:tailEnd/>
          </a:ln>
        </p:spPr>
        <p:txBody>
          <a:bodyPr lIns="91332" tIns="45661" rIns="91332" bIns="45661"/>
          <a:lstStyle/>
          <a:p>
            <a:endParaRPr lang="zh-TW" altLang="en-US"/>
          </a:p>
        </p:txBody>
      </p:sp>
      <p:sp>
        <p:nvSpPr>
          <p:cNvPr id="74849" name="TextBox 108"/>
          <p:cNvSpPr txBox="1">
            <a:spLocks noChangeArrowheads="1"/>
          </p:cNvSpPr>
          <p:nvPr/>
        </p:nvSpPr>
        <p:spPr bwMode="auto">
          <a:xfrm>
            <a:off x="4948238" y="684213"/>
            <a:ext cx="1217612" cy="522287"/>
          </a:xfrm>
          <a:prstGeom prst="rect">
            <a:avLst/>
          </a:prstGeom>
          <a:noFill/>
          <a:ln w="9525">
            <a:noFill/>
            <a:miter lim="800000"/>
            <a:headEnd/>
            <a:tailEnd/>
          </a:ln>
        </p:spPr>
        <p:txBody>
          <a:bodyPr wrap="none" lIns="91332" tIns="45661" rIns="91332" bIns="45661">
            <a:spAutoFit/>
          </a:bodyPr>
          <a:lstStyle/>
          <a:p>
            <a:pPr algn="ctr" eaLnBrk="0" hangingPunct="0"/>
            <a:r>
              <a:rPr kumimoji="0" lang="en-US" altLang="zh-TW" sz="1400" b="1">
                <a:solidFill>
                  <a:srgbClr val="000000"/>
                </a:solidFill>
                <a:ea typeface="MS PGothic" pitchFamily="34" charset="-128"/>
                <a:cs typeface="Arial" pitchFamily="34" charset="0"/>
              </a:rPr>
              <a:t>SARA</a:t>
            </a:r>
          </a:p>
          <a:p>
            <a:pPr algn="ctr" eaLnBrk="0" hangingPunct="0"/>
            <a:r>
              <a:rPr kumimoji="0" lang="en-US" altLang="zh-TW" sz="1400" b="1">
                <a:solidFill>
                  <a:srgbClr val="000000"/>
                </a:solidFill>
                <a:ea typeface="MS PGothic" pitchFamily="34" charset="-128"/>
                <a:cs typeface="Arial" pitchFamily="34" charset="0"/>
              </a:rPr>
              <a:t>Netherlands</a:t>
            </a:r>
          </a:p>
        </p:txBody>
      </p:sp>
      <p:sp>
        <p:nvSpPr>
          <p:cNvPr id="111" name="TextBox 110"/>
          <p:cNvSpPr txBox="1"/>
          <p:nvPr/>
        </p:nvSpPr>
        <p:spPr>
          <a:xfrm>
            <a:off x="5172075" y="554038"/>
            <a:ext cx="757238" cy="187325"/>
          </a:xfrm>
          <a:prstGeom prst="rect">
            <a:avLst/>
          </a:prstGeom>
          <a:solidFill>
            <a:schemeClr val="bg2">
              <a:lumMod val="40000"/>
              <a:lumOff val="60000"/>
            </a:schemeClr>
          </a:solidFill>
        </p:spPr>
        <p:txBody>
          <a:bodyPr wrap="none" lIns="9144" tIns="9144" rIns="9144" bIns="9144">
            <a:spAutoFit/>
          </a:bodyPr>
          <a:lstStyle/>
          <a:p>
            <a:pPr eaLnBrk="0" hangingPunct="0">
              <a:defRPr/>
            </a:pPr>
            <a:r>
              <a:rPr kumimoji="0" lang="en-US" sz="1100" b="1" dirty="0">
                <a:solidFill>
                  <a:srgbClr val="000000"/>
                </a:solidFill>
                <a:latin typeface="Arial" charset="0"/>
                <a:ea typeface="MS PGothic" pitchFamily="34" charset="-128"/>
                <a:cs typeface="Arial" charset="0"/>
              </a:rPr>
              <a:t>NIKHEF-T1</a:t>
            </a:r>
          </a:p>
        </p:txBody>
      </p:sp>
      <p:sp>
        <p:nvSpPr>
          <p:cNvPr id="74851" name="Freeform 7"/>
          <p:cNvSpPr>
            <a:spLocks/>
          </p:cNvSpPr>
          <p:nvPr/>
        </p:nvSpPr>
        <p:spPr bwMode="auto">
          <a:xfrm>
            <a:off x="6542088" y="4008438"/>
            <a:ext cx="1754187" cy="838200"/>
          </a:xfrm>
          <a:custGeom>
            <a:avLst/>
            <a:gdLst>
              <a:gd name="T0" fmla="*/ 2147483647 w 2184"/>
              <a:gd name="T1" fmla="*/ 2147483647 h 1434"/>
              <a:gd name="T2" fmla="*/ 2147483647 w 2184"/>
              <a:gd name="T3" fmla="*/ 2147483647 h 1434"/>
              <a:gd name="T4" fmla="*/ 2147483647 w 2184"/>
              <a:gd name="T5" fmla="*/ 2147483647 h 1434"/>
              <a:gd name="T6" fmla="*/ 2147483647 w 2184"/>
              <a:gd name="T7" fmla="*/ 2147483647 h 1434"/>
              <a:gd name="T8" fmla="*/ 2147483647 w 2184"/>
              <a:gd name="T9" fmla="*/ 2147483647 h 1434"/>
              <a:gd name="T10" fmla="*/ 2147483647 w 2184"/>
              <a:gd name="T11" fmla="*/ 2147483647 h 1434"/>
              <a:gd name="T12" fmla="*/ 2147483647 w 2184"/>
              <a:gd name="T13" fmla="*/ 2147483647 h 1434"/>
              <a:gd name="T14" fmla="*/ 2147483647 w 2184"/>
              <a:gd name="T15" fmla="*/ 2147483647 h 1434"/>
              <a:gd name="T16" fmla="*/ 2147483647 w 2184"/>
              <a:gd name="T17" fmla="*/ 2147483647 h 1434"/>
              <a:gd name="T18" fmla="*/ 2147483647 w 2184"/>
              <a:gd name="T19" fmla="*/ 2147483647 h 1434"/>
              <a:gd name="T20" fmla="*/ 2147483647 w 2184"/>
              <a:gd name="T21" fmla="*/ 2147483647 h 1434"/>
              <a:gd name="T22" fmla="*/ 2147483647 w 2184"/>
              <a:gd name="T23" fmla="*/ 2147483647 h 1434"/>
              <a:gd name="T24" fmla="*/ 2147483647 w 2184"/>
              <a:gd name="T25" fmla="*/ 2147483647 h 1434"/>
              <a:gd name="T26" fmla="*/ 2147483647 w 2184"/>
              <a:gd name="T27" fmla="*/ 2147483647 h 1434"/>
              <a:gd name="T28" fmla="*/ 2147483647 w 2184"/>
              <a:gd name="T29" fmla="*/ 2147483647 h 1434"/>
              <a:gd name="T30" fmla="*/ 2147483647 w 2184"/>
              <a:gd name="T31" fmla="*/ 2147483647 h 1434"/>
              <a:gd name="T32" fmla="*/ 2147483647 w 2184"/>
              <a:gd name="T33" fmla="*/ 2147483647 h 1434"/>
              <a:gd name="T34" fmla="*/ 2147483647 w 2184"/>
              <a:gd name="T35" fmla="*/ 2147483647 h 1434"/>
              <a:gd name="T36" fmla="*/ 2147483647 w 2184"/>
              <a:gd name="T37" fmla="*/ 2147483647 h 1434"/>
              <a:gd name="T38" fmla="*/ 2147483647 w 2184"/>
              <a:gd name="T39" fmla="*/ 2147483647 h 1434"/>
              <a:gd name="T40" fmla="*/ 2147483647 w 2184"/>
              <a:gd name="T41" fmla="*/ 2147483647 h 1434"/>
              <a:gd name="T42" fmla="*/ 2147483647 w 2184"/>
              <a:gd name="T43" fmla="*/ 2147483647 h 1434"/>
              <a:gd name="T44" fmla="*/ 2147483647 w 2184"/>
              <a:gd name="T45" fmla="*/ 2147483647 h 1434"/>
              <a:gd name="T46" fmla="*/ 2147483647 w 2184"/>
              <a:gd name="T47" fmla="*/ 2147483647 h 1434"/>
              <a:gd name="T48" fmla="*/ 2147483647 w 2184"/>
              <a:gd name="T49" fmla="*/ 2147483647 h 1434"/>
              <a:gd name="T50" fmla="*/ 2147483647 w 2184"/>
              <a:gd name="T51" fmla="*/ 2147483647 h 1434"/>
              <a:gd name="T52" fmla="*/ 2147483647 w 2184"/>
              <a:gd name="T53" fmla="*/ 2147483647 h 1434"/>
              <a:gd name="T54" fmla="*/ 2147483647 w 2184"/>
              <a:gd name="T55" fmla="*/ 2147483647 h 1434"/>
              <a:gd name="T56" fmla="*/ 2147483647 w 2184"/>
              <a:gd name="T57" fmla="*/ 2147483647 h 1434"/>
              <a:gd name="T58" fmla="*/ 2147483647 w 2184"/>
              <a:gd name="T59" fmla="*/ 2147483647 h 1434"/>
              <a:gd name="T60" fmla="*/ 2147483647 w 2184"/>
              <a:gd name="T61" fmla="*/ 2147483647 h 1434"/>
              <a:gd name="T62" fmla="*/ 2147483647 w 2184"/>
              <a:gd name="T63" fmla="*/ 2147483647 h 1434"/>
              <a:gd name="T64" fmla="*/ 2147483647 w 2184"/>
              <a:gd name="T65" fmla="*/ 2147483647 h 1434"/>
              <a:gd name="T66" fmla="*/ 2147483647 w 2184"/>
              <a:gd name="T67" fmla="*/ 2147483647 h 1434"/>
              <a:gd name="T68" fmla="*/ 2147483647 w 2184"/>
              <a:gd name="T69" fmla="*/ 2147483647 h 1434"/>
              <a:gd name="T70" fmla="*/ 2147483647 w 2184"/>
              <a:gd name="T71" fmla="*/ 2147483647 h 1434"/>
              <a:gd name="T72" fmla="*/ 2147483647 w 2184"/>
              <a:gd name="T73" fmla="*/ 2147483647 h 1434"/>
              <a:gd name="T74" fmla="*/ 2147483647 w 2184"/>
              <a:gd name="T75" fmla="*/ 2147483647 h 1434"/>
              <a:gd name="T76" fmla="*/ 2147483647 w 2184"/>
              <a:gd name="T77" fmla="*/ 2147483647 h 1434"/>
              <a:gd name="T78" fmla="*/ 2147483647 w 2184"/>
              <a:gd name="T79" fmla="*/ 2147483647 h 1434"/>
              <a:gd name="T80" fmla="*/ 2147483647 w 2184"/>
              <a:gd name="T81" fmla="*/ 2147483647 h 1434"/>
              <a:gd name="T82" fmla="*/ 2147483647 w 2184"/>
              <a:gd name="T83" fmla="*/ 2147483647 h 1434"/>
              <a:gd name="T84" fmla="*/ 2147483647 w 2184"/>
              <a:gd name="T85" fmla="*/ 2147483647 h 1434"/>
              <a:gd name="T86" fmla="*/ 2147483647 w 2184"/>
              <a:gd name="T87" fmla="*/ 2147483647 h 1434"/>
              <a:gd name="T88" fmla="*/ 2147483647 w 2184"/>
              <a:gd name="T89" fmla="*/ 2147483647 h 1434"/>
              <a:gd name="T90" fmla="*/ 2147483647 w 2184"/>
              <a:gd name="T91" fmla="*/ 2147483647 h 1434"/>
              <a:gd name="T92" fmla="*/ 2147483647 w 2184"/>
              <a:gd name="T93" fmla="*/ 2147483647 h 1434"/>
              <a:gd name="T94" fmla="*/ 2147483647 w 2184"/>
              <a:gd name="T95" fmla="*/ 2147483647 h 1434"/>
              <a:gd name="T96" fmla="*/ 2147483647 w 2184"/>
              <a:gd name="T97" fmla="*/ 2147483647 h 1434"/>
              <a:gd name="T98" fmla="*/ 2147483647 w 2184"/>
              <a:gd name="T99" fmla="*/ 2147483647 h 1434"/>
              <a:gd name="T100" fmla="*/ 2147483647 w 2184"/>
              <a:gd name="T101" fmla="*/ 2147483647 h 1434"/>
              <a:gd name="T102" fmla="*/ 2147483647 w 2184"/>
              <a:gd name="T103" fmla="*/ 2147483647 h 1434"/>
              <a:gd name="T104" fmla="*/ 2147483647 w 2184"/>
              <a:gd name="T105" fmla="*/ 2147483647 h 1434"/>
              <a:gd name="T106" fmla="*/ 2147483647 w 2184"/>
              <a:gd name="T107" fmla="*/ 2147483647 h 1434"/>
              <a:gd name="T108" fmla="*/ 2147483647 w 2184"/>
              <a:gd name="T109" fmla="*/ 2147483647 h 1434"/>
              <a:gd name="T110" fmla="*/ 2147483647 w 2184"/>
              <a:gd name="T111" fmla="*/ 2147483647 h 1434"/>
              <a:gd name="T112" fmla="*/ 2147483647 w 2184"/>
              <a:gd name="T113" fmla="*/ 2147483647 h 1434"/>
              <a:gd name="T114" fmla="*/ 2147483647 w 2184"/>
              <a:gd name="T115" fmla="*/ 2147483647 h 1434"/>
              <a:gd name="T116" fmla="*/ 2147483647 w 2184"/>
              <a:gd name="T117" fmla="*/ 2147483647 h 143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184"/>
              <a:gd name="T178" fmla="*/ 0 h 1434"/>
              <a:gd name="T179" fmla="*/ 2184 w 2184"/>
              <a:gd name="T180" fmla="*/ 1434 h 1434"/>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184" h="1434">
                <a:moveTo>
                  <a:pt x="48" y="719"/>
                </a:moveTo>
                <a:lnTo>
                  <a:pt x="33" y="708"/>
                </a:lnTo>
                <a:lnTo>
                  <a:pt x="21" y="696"/>
                </a:lnTo>
                <a:lnTo>
                  <a:pt x="13" y="680"/>
                </a:lnTo>
                <a:lnTo>
                  <a:pt x="6" y="664"/>
                </a:lnTo>
                <a:lnTo>
                  <a:pt x="5" y="648"/>
                </a:lnTo>
                <a:lnTo>
                  <a:pt x="5" y="630"/>
                </a:lnTo>
                <a:lnTo>
                  <a:pt x="10" y="613"/>
                </a:lnTo>
                <a:lnTo>
                  <a:pt x="18" y="597"/>
                </a:lnTo>
                <a:lnTo>
                  <a:pt x="29" y="583"/>
                </a:lnTo>
                <a:lnTo>
                  <a:pt x="43" y="570"/>
                </a:lnTo>
                <a:lnTo>
                  <a:pt x="61" y="562"/>
                </a:lnTo>
                <a:lnTo>
                  <a:pt x="78" y="555"/>
                </a:lnTo>
                <a:lnTo>
                  <a:pt x="68" y="535"/>
                </a:lnTo>
                <a:lnTo>
                  <a:pt x="62" y="511"/>
                </a:lnTo>
                <a:lnTo>
                  <a:pt x="61" y="489"/>
                </a:lnTo>
                <a:lnTo>
                  <a:pt x="64" y="465"/>
                </a:lnTo>
                <a:lnTo>
                  <a:pt x="72" y="444"/>
                </a:lnTo>
                <a:lnTo>
                  <a:pt x="84" y="423"/>
                </a:lnTo>
                <a:lnTo>
                  <a:pt x="100" y="406"/>
                </a:lnTo>
                <a:lnTo>
                  <a:pt x="119" y="390"/>
                </a:lnTo>
                <a:lnTo>
                  <a:pt x="137" y="382"/>
                </a:lnTo>
                <a:lnTo>
                  <a:pt x="156" y="376"/>
                </a:lnTo>
                <a:lnTo>
                  <a:pt x="175" y="374"/>
                </a:lnTo>
                <a:lnTo>
                  <a:pt x="196" y="374"/>
                </a:lnTo>
                <a:lnTo>
                  <a:pt x="191" y="345"/>
                </a:lnTo>
                <a:lnTo>
                  <a:pt x="193" y="318"/>
                </a:lnTo>
                <a:lnTo>
                  <a:pt x="201" y="293"/>
                </a:lnTo>
                <a:lnTo>
                  <a:pt x="212" y="269"/>
                </a:lnTo>
                <a:lnTo>
                  <a:pt x="229" y="248"/>
                </a:lnTo>
                <a:lnTo>
                  <a:pt x="248" y="231"/>
                </a:lnTo>
                <a:lnTo>
                  <a:pt x="272" y="216"/>
                </a:lnTo>
                <a:lnTo>
                  <a:pt x="299" y="207"/>
                </a:lnTo>
                <a:lnTo>
                  <a:pt x="325" y="204"/>
                </a:lnTo>
                <a:lnTo>
                  <a:pt x="348" y="204"/>
                </a:lnTo>
                <a:lnTo>
                  <a:pt x="372" y="209"/>
                </a:lnTo>
                <a:lnTo>
                  <a:pt x="395" y="216"/>
                </a:lnTo>
                <a:lnTo>
                  <a:pt x="388" y="199"/>
                </a:lnTo>
                <a:lnTo>
                  <a:pt x="387" y="180"/>
                </a:lnTo>
                <a:lnTo>
                  <a:pt x="388" y="162"/>
                </a:lnTo>
                <a:lnTo>
                  <a:pt x="393" y="145"/>
                </a:lnTo>
                <a:lnTo>
                  <a:pt x="401" y="129"/>
                </a:lnTo>
                <a:lnTo>
                  <a:pt x="414" y="115"/>
                </a:lnTo>
                <a:lnTo>
                  <a:pt x="428" y="102"/>
                </a:lnTo>
                <a:lnTo>
                  <a:pt x="444" y="92"/>
                </a:lnTo>
                <a:lnTo>
                  <a:pt x="461" y="88"/>
                </a:lnTo>
                <a:lnTo>
                  <a:pt x="481" y="84"/>
                </a:lnTo>
                <a:lnTo>
                  <a:pt x="498" y="86"/>
                </a:lnTo>
                <a:lnTo>
                  <a:pt x="516" y="91"/>
                </a:lnTo>
                <a:lnTo>
                  <a:pt x="531" y="97"/>
                </a:lnTo>
                <a:lnTo>
                  <a:pt x="546" y="108"/>
                </a:lnTo>
                <a:lnTo>
                  <a:pt x="558" y="121"/>
                </a:lnTo>
                <a:lnTo>
                  <a:pt x="570" y="137"/>
                </a:lnTo>
                <a:lnTo>
                  <a:pt x="574" y="116"/>
                </a:lnTo>
                <a:lnTo>
                  <a:pt x="582" y="97"/>
                </a:lnTo>
                <a:lnTo>
                  <a:pt x="593" y="81"/>
                </a:lnTo>
                <a:lnTo>
                  <a:pt x="609" y="67"/>
                </a:lnTo>
                <a:lnTo>
                  <a:pt x="625" y="56"/>
                </a:lnTo>
                <a:lnTo>
                  <a:pt x="644" y="49"/>
                </a:lnTo>
                <a:lnTo>
                  <a:pt x="665" y="46"/>
                </a:lnTo>
                <a:lnTo>
                  <a:pt x="687" y="46"/>
                </a:lnTo>
                <a:lnTo>
                  <a:pt x="706" y="51"/>
                </a:lnTo>
                <a:lnTo>
                  <a:pt x="724" y="57"/>
                </a:lnTo>
                <a:lnTo>
                  <a:pt x="741" y="68"/>
                </a:lnTo>
                <a:lnTo>
                  <a:pt x="756" y="83"/>
                </a:lnTo>
                <a:lnTo>
                  <a:pt x="768" y="67"/>
                </a:lnTo>
                <a:lnTo>
                  <a:pt x="784" y="53"/>
                </a:lnTo>
                <a:lnTo>
                  <a:pt x="800" y="41"/>
                </a:lnTo>
                <a:lnTo>
                  <a:pt x="818" y="30"/>
                </a:lnTo>
                <a:lnTo>
                  <a:pt x="835" y="22"/>
                </a:lnTo>
                <a:lnTo>
                  <a:pt x="854" y="16"/>
                </a:lnTo>
                <a:lnTo>
                  <a:pt x="873" y="10"/>
                </a:lnTo>
                <a:lnTo>
                  <a:pt x="894" y="6"/>
                </a:lnTo>
                <a:lnTo>
                  <a:pt x="913" y="6"/>
                </a:lnTo>
                <a:lnTo>
                  <a:pt x="932" y="6"/>
                </a:lnTo>
                <a:lnTo>
                  <a:pt x="953" y="8"/>
                </a:lnTo>
                <a:lnTo>
                  <a:pt x="972" y="13"/>
                </a:lnTo>
                <a:lnTo>
                  <a:pt x="991" y="19"/>
                </a:lnTo>
                <a:lnTo>
                  <a:pt x="1010" y="27"/>
                </a:lnTo>
                <a:lnTo>
                  <a:pt x="1028" y="37"/>
                </a:lnTo>
                <a:lnTo>
                  <a:pt x="1045" y="48"/>
                </a:lnTo>
                <a:lnTo>
                  <a:pt x="1050" y="37"/>
                </a:lnTo>
                <a:lnTo>
                  <a:pt x="1056" y="26"/>
                </a:lnTo>
                <a:lnTo>
                  <a:pt x="1064" y="18"/>
                </a:lnTo>
                <a:lnTo>
                  <a:pt x="1074" y="10"/>
                </a:lnTo>
                <a:lnTo>
                  <a:pt x="1085" y="5"/>
                </a:lnTo>
                <a:lnTo>
                  <a:pt x="1096" y="2"/>
                </a:lnTo>
                <a:lnTo>
                  <a:pt x="1109" y="2"/>
                </a:lnTo>
                <a:lnTo>
                  <a:pt x="1122" y="3"/>
                </a:lnTo>
                <a:lnTo>
                  <a:pt x="1138" y="10"/>
                </a:lnTo>
                <a:lnTo>
                  <a:pt x="1152" y="19"/>
                </a:lnTo>
                <a:lnTo>
                  <a:pt x="1161" y="33"/>
                </a:lnTo>
                <a:lnTo>
                  <a:pt x="1168" y="49"/>
                </a:lnTo>
                <a:lnTo>
                  <a:pt x="1169" y="38"/>
                </a:lnTo>
                <a:lnTo>
                  <a:pt x="1174" y="29"/>
                </a:lnTo>
                <a:lnTo>
                  <a:pt x="1182" y="19"/>
                </a:lnTo>
                <a:lnTo>
                  <a:pt x="1190" y="11"/>
                </a:lnTo>
                <a:lnTo>
                  <a:pt x="1200" y="6"/>
                </a:lnTo>
                <a:lnTo>
                  <a:pt x="1212" y="2"/>
                </a:lnTo>
                <a:lnTo>
                  <a:pt x="1225" y="0"/>
                </a:lnTo>
                <a:lnTo>
                  <a:pt x="1238" y="2"/>
                </a:lnTo>
                <a:lnTo>
                  <a:pt x="1257" y="6"/>
                </a:lnTo>
                <a:lnTo>
                  <a:pt x="1274" y="18"/>
                </a:lnTo>
                <a:lnTo>
                  <a:pt x="1289" y="30"/>
                </a:lnTo>
                <a:lnTo>
                  <a:pt x="1298" y="48"/>
                </a:lnTo>
                <a:lnTo>
                  <a:pt x="1306" y="43"/>
                </a:lnTo>
                <a:lnTo>
                  <a:pt x="1317" y="38"/>
                </a:lnTo>
                <a:lnTo>
                  <a:pt x="1340" y="37"/>
                </a:lnTo>
                <a:lnTo>
                  <a:pt x="1365" y="40"/>
                </a:lnTo>
                <a:lnTo>
                  <a:pt x="1386" y="49"/>
                </a:lnTo>
                <a:lnTo>
                  <a:pt x="1395" y="56"/>
                </a:lnTo>
                <a:lnTo>
                  <a:pt x="1403" y="65"/>
                </a:lnTo>
                <a:lnTo>
                  <a:pt x="1408" y="73"/>
                </a:lnTo>
                <a:lnTo>
                  <a:pt x="1410" y="83"/>
                </a:lnTo>
                <a:lnTo>
                  <a:pt x="1419" y="68"/>
                </a:lnTo>
                <a:lnTo>
                  <a:pt x="1433" y="59"/>
                </a:lnTo>
                <a:lnTo>
                  <a:pt x="1449" y="49"/>
                </a:lnTo>
                <a:lnTo>
                  <a:pt x="1468" y="45"/>
                </a:lnTo>
                <a:lnTo>
                  <a:pt x="1489" y="41"/>
                </a:lnTo>
                <a:lnTo>
                  <a:pt x="1511" y="41"/>
                </a:lnTo>
                <a:lnTo>
                  <a:pt x="1535" y="45"/>
                </a:lnTo>
                <a:lnTo>
                  <a:pt x="1558" y="51"/>
                </a:lnTo>
                <a:lnTo>
                  <a:pt x="1575" y="59"/>
                </a:lnTo>
                <a:lnTo>
                  <a:pt x="1591" y="67"/>
                </a:lnTo>
                <a:lnTo>
                  <a:pt x="1605" y="76"/>
                </a:lnTo>
                <a:lnTo>
                  <a:pt x="1616" y="88"/>
                </a:lnTo>
                <a:lnTo>
                  <a:pt x="1626" y="99"/>
                </a:lnTo>
                <a:lnTo>
                  <a:pt x="1632" y="111"/>
                </a:lnTo>
                <a:lnTo>
                  <a:pt x="1636" y="124"/>
                </a:lnTo>
                <a:lnTo>
                  <a:pt x="1636" y="137"/>
                </a:lnTo>
                <a:lnTo>
                  <a:pt x="1648" y="127"/>
                </a:lnTo>
                <a:lnTo>
                  <a:pt x="1659" y="121"/>
                </a:lnTo>
                <a:lnTo>
                  <a:pt x="1672" y="116"/>
                </a:lnTo>
                <a:lnTo>
                  <a:pt x="1685" y="115"/>
                </a:lnTo>
                <a:lnTo>
                  <a:pt x="1696" y="113"/>
                </a:lnTo>
                <a:lnTo>
                  <a:pt x="1707" y="115"/>
                </a:lnTo>
                <a:lnTo>
                  <a:pt x="1717" y="118"/>
                </a:lnTo>
                <a:lnTo>
                  <a:pt x="1725" y="124"/>
                </a:lnTo>
                <a:lnTo>
                  <a:pt x="1729" y="131"/>
                </a:lnTo>
                <a:lnTo>
                  <a:pt x="1733" y="137"/>
                </a:lnTo>
                <a:lnTo>
                  <a:pt x="1734" y="145"/>
                </a:lnTo>
                <a:lnTo>
                  <a:pt x="1734" y="153"/>
                </a:lnTo>
                <a:lnTo>
                  <a:pt x="1733" y="162"/>
                </a:lnTo>
                <a:lnTo>
                  <a:pt x="1729" y="170"/>
                </a:lnTo>
                <a:lnTo>
                  <a:pt x="1723" y="180"/>
                </a:lnTo>
                <a:lnTo>
                  <a:pt x="1717" y="189"/>
                </a:lnTo>
                <a:lnTo>
                  <a:pt x="1737" y="175"/>
                </a:lnTo>
                <a:lnTo>
                  <a:pt x="1758" y="166"/>
                </a:lnTo>
                <a:lnTo>
                  <a:pt x="1782" y="161"/>
                </a:lnTo>
                <a:lnTo>
                  <a:pt x="1804" y="161"/>
                </a:lnTo>
                <a:lnTo>
                  <a:pt x="1826" y="164"/>
                </a:lnTo>
                <a:lnTo>
                  <a:pt x="1849" y="172"/>
                </a:lnTo>
                <a:lnTo>
                  <a:pt x="1869" y="185"/>
                </a:lnTo>
                <a:lnTo>
                  <a:pt x="1887" y="201"/>
                </a:lnTo>
                <a:lnTo>
                  <a:pt x="1896" y="213"/>
                </a:lnTo>
                <a:lnTo>
                  <a:pt x="1904" y="226"/>
                </a:lnTo>
                <a:lnTo>
                  <a:pt x="1911" y="240"/>
                </a:lnTo>
                <a:lnTo>
                  <a:pt x="1914" y="255"/>
                </a:lnTo>
                <a:lnTo>
                  <a:pt x="1916" y="271"/>
                </a:lnTo>
                <a:lnTo>
                  <a:pt x="1916" y="287"/>
                </a:lnTo>
                <a:lnTo>
                  <a:pt x="1914" y="301"/>
                </a:lnTo>
                <a:lnTo>
                  <a:pt x="1909" y="317"/>
                </a:lnTo>
                <a:lnTo>
                  <a:pt x="1931" y="326"/>
                </a:lnTo>
                <a:lnTo>
                  <a:pt x="1949" y="337"/>
                </a:lnTo>
                <a:lnTo>
                  <a:pt x="1965" y="350"/>
                </a:lnTo>
                <a:lnTo>
                  <a:pt x="1978" y="364"/>
                </a:lnTo>
                <a:lnTo>
                  <a:pt x="1986" y="379"/>
                </a:lnTo>
                <a:lnTo>
                  <a:pt x="1990" y="395"/>
                </a:lnTo>
                <a:lnTo>
                  <a:pt x="1990" y="411"/>
                </a:lnTo>
                <a:lnTo>
                  <a:pt x="1987" y="425"/>
                </a:lnTo>
                <a:lnTo>
                  <a:pt x="2021" y="428"/>
                </a:lnTo>
                <a:lnTo>
                  <a:pt x="2052" y="435"/>
                </a:lnTo>
                <a:lnTo>
                  <a:pt x="2079" y="446"/>
                </a:lnTo>
                <a:lnTo>
                  <a:pt x="2103" y="460"/>
                </a:lnTo>
                <a:lnTo>
                  <a:pt x="2122" y="476"/>
                </a:lnTo>
                <a:lnTo>
                  <a:pt x="2137" y="495"/>
                </a:lnTo>
                <a:lnTo>
                  <a:pt x="2141" y="505"/>
                </a:lnTo>
                <a:lnTo>
                  <a:pt x="2145" y="516"/>
                </a:lnTo>
                <a:lnTo>
                  <a:pt x="2146" y="527"/>
                </a:lnTo>
                <a:lnTo>
                  <a:pt x="2146" y="538"/>
                </a:lnTo>
                <a:lnTo>
                  <a:pt x="2141" y="557"/>
                </a:lnTo>
                <a:lnTo>
                  <a:pt x="2133" y="575"/>
                </a:lnTo>
                <a:lnTo>
                  <a:pt x="2119" y="592"/>
                </a:lnTo>
                <a:lnTo>
                  <a:pt x="2102" y="606"/>
                </a:lnTo>
                <a:lnTo>
                  <a:pt x="2119" y="613"/>
                </a:lnTo>
                <a:lnTo>
                  <a:pt x="2133" y="621"/>
                </a:lnTo>
                <a:lnTo>
                  <a:pt x="2146" y="632"/>
                </a:lnTo>
                <a:lnTo>
                  <a:pt x="2154" y="641"/>
                </a:lnTo>
                <a:lnTo>
                  <a:pt x="2159" y="654"/>
                </a:lnTo>
                <a:lnTo>
                  <a:pt x="2161" y="665"/>
                </a:lnTo>
                <a:lnTo>
                  <a:pt x="2159" y="678"/>
                </a:lnTo>
                <a:lnTo>
                  <a:pt x="2153" y="691"/>
                </a:lnTo>
                <a:lnTo>
                  <a:pt x="2146" y="699"/>
                </a:lnTo>
                <a:lnTo>
                  <a:pt x="2138" y="707"/>
                </a:lnTo>
                <a:lnTo>
                  <a:pt x="2127" y="713"/>
                </a:lnTo>
                <a:lnTo>
                  <a:pt x="2116" y="719"/>
                </a:lnTo>
                <a:lnTo>
                  <a:pt x="2126" y="716"/>
                </a:lnTo>
                <a:lnTo>
                  <a:pt x="2135" y="715"/>
                </a:lnTo>
                <a:lnTo>
                  <a:pt x="2145" y="716"/>
                </a:lnTo>
                <a:lnTo>
                  <a:pt x="2154" y="718"/>
                </a:lnTo>
                <a:lnTo>
                  <a:pt x="2162" y="723"/>
                </a:lnTo>
                <a:lnTo>
                  <a:pt x="2170" y="727"/>
                </a:lnTo>
                <a:lnTo>
                  <a:pt x="2176" y="735"/>
                </a:lnTo>
                <a:lnTo>
                  <a:pt x="2181" y="743"/>
                </a:lnTo>
                <a:lnTo>
                  <a:pt x="2184" y="753"/>
                </a:lnTo>
                <a:lnTo>
                  <a:pt x="2184" y="762"/>
                </a:lnTo>
                <a:lnTo>
                  <a:pt x="2184" y="770"/>
                </a:lnTo>
                <a:lnTo>
                  <a:pt x="2181" y="780"/>
                </a:lnTo>
                <a:lnTo>
                  <a:pt x="2178" y="788"/>
                </a:lnTo>
                <a:lnTo>
                  <a:pt x="2172" y="796"/>
                </a:lnTo>
                <a:lnTo>
                  <a:pt x="2165" y="802"/>
                </a:lnTo>
                <a:lnTo>
                  <a:pt x="2156" y="807"/>
                </a:lnTo>
                <a:lnTo>
                  <a:pt x="2145" y="810"/>
                </a:lnTo>
                <a:lnTo>
                  <a:pt x="2132" y="810"/>
                </a:lnTo>
                <a:lnTo>
                  <a:pt x="2119" y="807"/>
                </a:lnTo>
                <a:lnTo>
                  <a:pt x="2108" y="802"/>
                </a:lnTo>
                <a:lnTo>
                  <a:pt x="2121" y="820"/>
                </a:lnTo>
                <a:lnTo>
                  <a:pt x="2129" y="837"/>
                </a:lnTo>
                <a:lnTo>
                  <a:pt x="2133" y="856"/>
                </a:lnTo>
                <a:lnTo>
                  <a:pt x="2135" y="877"/>
                </a:lnTo>
                <a:lnTo>
                  <a:pt x="2132" y="896"/>
                </a:lnTo>
                <a:lnTo>
                  <a:pt x="2124" y="915"/>
                </a:lnTo>
                <a:lnTo>
                  <a:pt x="2114" y="933"/>
                </a:lnTo>
                <a:lnTo>
                  <a:pt x="2098" y="947"/>
                </a:lnTo>
                <a:lnTo>
                  <a:pt x="2086" y="957"/>
                </a:lnTo>
                <a:lnTo>
                  <a:pt x="2071" y="964"/>
                </a:lnTo>
                <a:lnTo>
                  <a:pt x="2056" y="971"/>
                </a:lnTo>
                <a:lnTo>
                  <a:pt x="2040" y="972"/>
                </a:lnTo>
                <a:lnTo>
                  <a:pt x="2052" y="977"/>
                </a:lnTo>
                <a:lnTo>
                  <a:pt x="2063" y="984"/>
                </a:lnTo>
                <a:lnTo>
                  <a:pt x="2071" y="992"/>
                </a:lnTo>
                <a:lnTo>
                  <a:pt x="2079" y="999"/>
                </a:lnTo>
                <a:lnTo>
                  <a:pt x="2084" y="1009"/>
                </a:lnTo>
                <a:lnTo>
                  <a:pt x="2086" y="1020"/>
                </a:lnTo>
                <a:lnTo>
                  <a:pt x="2086" y="1031"/>
                </a:lnTo>
                <a:lnTo>
                  <a:pt x="2083" y="1041"/>
                </a:lnTo>
                <a:lnTo>
                  <a:pt x="2076" y="1050"/>
                </a:lnTo>
                <a:lnTo>
                  <a:pt x="2068" y="1060"/>
                </a:lnTo>
                <a:lnTo>
                  <a:pt x="2057" y="1066"/>
                </a:lnTo>
                <a:lnTo>
                  <a:pt x="2046" y="1073"/>
                </a:lnTo>
                <a:lnTo>
                  <a:pt x="2033" y="1076"/>
                </a:lnTo>
                <a:lnTo>
                  <a:pt x="2021" y="1077"/>
                </a:lnTo>
                <a:lnTo>
                  <a:pt x="2008" y="1077"/>
                </a:lnTo>
                <a:lnTo>
                  <a:pt x="1993" y="1076"/>
                </a:lnTo>
                <a:lnTo>
                  <a:pt x="1981" y="1071"/>
                </a:lnTo>
                <a:lnTo>
                  <a:pt x="1970" y="1065"/>
                </a:lnTo>
                <a:lnTo>
                  <a:pt x="1973" y="1092"/>
                </a:lnTo>
                <a:lnTo>
                  <a:pt x="1971" y="1119"/>
                </a:lnTo>
                <a:lnTo>
                  <a:pt x="1963" y="1144"/>
                </a:lnTo>
                <a:lnTo>
                  <a:pt x="1952" y="1168"/>
                </a:lnTo>
                <a:lnTo>
                  <a:pt x="1936" y="1190"/>
                </a:lnTo>
                <a:lnTo>
                  <a:pt x="1916" y="1208"/>
                </a:lnTo>
                <a:lnTo>
                  <a:pt x="1892" y="1222"/>
                </a:lnTo>
                <a:lnTo>
                  <a:pt x="1865" y="1230"/>
                </a:lnTo>
                <a:lnTo>
                  <a:pt x="1841" y="1235"/>
                </a:lnTo>
                <a:lnTo>
                  <a:pt x="1815" y="1233"/>
                </a:lnTo>
                <a:lnTo>
                  <a:pt x="1791" y="1229"/>
                </a:lnTo>
                <a:lnTo>
                  <a:pt x="1769" y="1221"/>
                </a:lnTo>
                <a:lnTo>
                  <a:pt x="1776" y="1235"/>
                </a:lnTo>
                <a:lnTo>
                  <a:pt x="1777" y="1248"/>
                </a:lnTo>
                <a:lnTo>
                  <a:pt x="1774" y="1262"/>
                </a:lnTo>
                <a:lnTo>
                  <a:pt x="1768" y="1275"/>
                </a:lnTo>
                <a:lnTo>
                  <a:pt x="1758" y="1288"/>
                </a:lnTo>
                <a:lnTo>
                  <a:pt x="1744" y="1297"/>
                </a:lnTo>
                <a:lnTo>
                  <a:pt x="1726" y="1307"/>
                </a:lnTo>
                <a:lnTo>
                  <a:pt x="1707" y="1313"/>
                </a:lnTo>
                <a:lnTo>
                  <a:pt x="1678" y="1318"/>
                </a:lnTo>
                <a:lnTo>
                  <a:pt x="1648" y="1318"/>
                </a:lnTo>
                <a:lnTo>
                  <a:pt x="1621" y="1311"/>
                </a:lnTo>
                <a:lnTo>
                  <a:pt x="1596" y="1302"/>
                </a:lnTo>
                <a:lnTo>
                  <a:pt x="1597" y="1319"/>
                </a:lnTo>
                <a:lnTo>
                  <a:pt x="1594" y="1335"/>
                </a:lnTo>
                <a:lnTo>
                  <a:pt x="1589" y="1351"/>
                </a:lnTo>
                <a:lnTo>
                  <a:pt x="1581" y="1366"/>
                </a:lnTo>
                <a:lnTo>
                  <a:pt x="1570" y="1378"/>
                </a:lnTo>
                <a:lnTo>
                  <a:pt x="1558" y="1389"/>
                </a:lnTo>
                <a:lnTo>
                  <a:pt x="1542" y="1397"/>
                </a:lnTo>
                <a:lnTo>
                  <a:pt x="1526" y="1402"/>
                </a:lnTo>
                <a:lnTo>
                  <a:pt x="1510" y="1404"/>
                </a:lnTo>
                <a:lnTo>
                  <a:pt x="1494" y="1402"/>
                </a:lnTo>
                <a:lnTo>
                  <a:pt x="1480" y="1399"/>
                </a:lnTo>
                <a:lnTo>
                  <a:pt x="1465" y="1393"/>
                </a:lnTo>
                <a:lnTo>
                  <a:pt x="1454" y="1385"/>
                </a:lnTo>
                <a:lnTo>
                  <a:pt x="1443" y="1373"/>
                </a:lnTo>
                <a:lnTo>
                  <a:pt x="1433" y="1362"/>
                </a:lnTo>
                <a:lnTo>
                  <a:pt x="1427" y="1348"/>
                </a:lnTo>
                <a:lnTo>
                  <a:pt x="1430" y="1362"/>
                </a:lnTo>
                <a:lnTo>
                  <a:pt x="1430" y="1375"/>
                </a:lnTo>
                <a:lnTo>
                  <a:pt x="1426" y="1388"/>
                </a:lnTo>
                <a:lnTo>
                  <a:pt x="1419" y="1401"/>
                </a:lnTo>
                <a:lnTo>
                  <a:pt x="1410" y="1410"/>
                </a:lnTo>
                <a:lnTo>
                  <a:pt x="1397" y="1420"/>
                </a:lnTo>
                <a:lnTo>
                  <a:pt x="1381" y="1426"/>
                </a:lnTo>
                <a:lnTo>
                  <a:pt x="1363" y="1431"/>
                </a:lnTo>
                <a:lnTo>
                  <a:pt x="1346" y="1432"/>
                </a:lnTo>
                <a:lnTo>
                  <a:pt x="1328" y="1431"/>
                </a:lnTo>
                <a:lnTo>
                  <a:pt x="1313" y="1428"/>
                </a:lnTo>
                <a:lnTo>
                  <a:pt x="1297" y="1421"/>
                </a:lnTo>
                <a:lnTo>
                  <a:pt x="1282" y="1415"/>
                </a:lnTo>
                <a:lnTo>
                  <a:pt x="1270" y="1405"/>
                </a:lnTo>
                <a:lnTo>
                  <a:pt x="1260" y="1394"/>
                </a:lnTo>
                <a:lnTo>
                  <a:pt x="1252" y="1381"/>
                </a:lnTo>
                <a:lnTo>
                  <a:pt x="1249" y="1393"/>
                </a:lnTo>
                <a:lnTo>
                  <a:pt x="1243" y="1402"/>
                </a:lnTo>
                <a:lnTo>
                  <a:pt x="1233" y="1412"/>
                </a:lnTo>
                <a:lnTo>
                  <a:pt x="1222" y="1418"/>
                </a:lnTo>
                <a:lnTo>
                  <a:pt x="1208" y="1424"/>
                </a:lnTo>
                <a:lnTo>
                  <a:pt x="1192" y="1429"/>
                </a:lnTo>
                <a:lnTo>
                  <a:pt x="1176" y="1431"/>
                </a:lnTo>
                <a:lnTo>
                  <a:pt x="1158" y="1432"/>
                </a:lnTo>
                <a:lnTo>
                  <a:pt x="1133" y="1428"/>
                </a:lnTo>
                <a:lnTo>
                  <a:pt x="1111" y="1418"/>
                </a:lnTo>
                <a:lnTo>
                  <a:pt x="1101" y="1413"/>
                </a:lnTo>
                <a:lnTo>
                  <a:pt x="1093" y="1405"/>
                </a:lnTo>
                <a:lnTo>
                  <a:pt x="1087" y="1397"/>
                </a:lnTo>
                <a:lnTo>
                  <a:pt x="1082" y="1389"/>
                </a:lnTo>
                <a:lnTo>
                  <a:pt x="1071" y="1402"/>
                </a:lnTo>
                <a:lnTo>
                  <a:pt x="1058" y="1413"/>
                </a:lnTo>
                <a:lnTo>
                  <a:pt x="1041" y="1423"/>
                </a:lnTo>
                <a:lnTo>
                  <a:pt x="1021" y="1429"/>
                </a:lnTo>
                <a:lnTo>
                  <a:pt x="1002" y="1432"/>
                </a:lnTo>
                <a:lnTo>
                  <a:pt x="980" y="1434"/>
                </a:lnTo>
                <a:lnTo>
                  <a:pt x="959" y="1432"/>
                </a:lnTo>
                <a:lnTo>
                  <a:pt x="937" y="1429"/>
                </a:lnTo>
                <a:lnTo>
                  <a:pt x="913" y="1420"/>
                </a:lnTo>
                <a:lnTo>
                  <a:pt x="894" y="1407"/>
                </a:lnTo>
                <a:lnTo>
                  <a:pt x="880" y="1393"/>
                </a:lnTo>
                <a:lnTo>
                  <a:pt x="875" y="1385"/>
                </a:lnTo>
                <a:lnTo>
                  <a:pt x="872" y="1375"/>
                </a:lnTo>
                <a:lnTo>
                  <a:pt x="858" y="1383"/>
                </a:lnTo>
                <a:lnTo>
                  <a:pt x="842" y="1389"/>
                </a:lnTo>
                <a:lnTo>
                  <a:pt x="823" y="1393"/>
                </a:lnTo>
                <a:lnTo>
                  <a:pt x="805" y="1393"/>
                </a:lnTo>
                <a:lnTo>
                  <a:pt x="786" y="1391"/>
                </a:lnTo>
                <a:lnTo>
                  <a:pt x="767" y="1386"/>
                </a:lnTo>
                <a:lnTo>
                  <a:pt x="748" y="1380"/>
                </a:lnTo>
                <a:lnTo>
                  <a:pt x="732" y="1370"/>
                </a:lnTo>
                <a:lnTo>
                  <a:pt x="713" y="1356"/>
                </a:lnTo>
                <a:lnTo>
                  <a:pt x="702" y="1340"/>
                </a:lnTo>
                <a:lnTo>
                  <a:pt x="697" y="1332"/>
                </a:lnTo>
                <a:lnTo>
                  <a:pt x="694" y="1323"/>
                </a:lnTo>
                <a:lnTo>
                  <a:pt x="694" y="1315"/>
                </a:lnTo>
                <a:lnTo>
                  <a:pt x="694" y="1307"/>
                </a:lnTo>
                <a:lnTo>
                  <a:pt x="691" y="1316"/>
                </a:lnTo>
                <a:lnTo>
                  <a:pt x="684" y="1324"/>
                </a:lnTo>
                <a:lnTo>
                  <a:pt x="676" y="1331"/>
                </a:lnTo>
                <a:lnTo>
                  <a:pt x="665" y="1337"/>
                </a:lnTo>
                <a:lnTo>
                  <a:pt x="651" y="1340"/>
                </a:lnTo>
                <a:lnTo>
                  <a:pt x="635" y="1342"/>
                </a:lnTo>
                <a:lnTo>
                  <a:pt x="619" y="1343"/>
                </a:lnTo>
                <a:lnTo>
                  <a:pt x="601" y="1342"/>
                </a:lnTo>
                <a:lnTo>
                  <a:pt x="584" y="1337"/>
                </a:lnTo>
                <a:lnTo>
                  <a:pt x="568" y="1332"/>
                </a:lnTo>
                <a:lnTo>
                  <a:pt x="554" y="1326"/>
                </a:lnTo>
                <a:lnTo>
                  <a:pt x="543" y="1318"/>
                </a:lnTo>
                <a:lnTo>
                  <a:pt x="533" y="1308"/>
                </a:lnTo>
                <a:lnTo>
                  <a:pt x="525" y="1299"/>
                </a:lnTo>
                <a:lnTo>
                  <a:pt x="522" y="1289"/>
                </a:lnTo>
                <a:lnTo>
                  <a:pt x="522" y="1280"/>
                </a:lnTo>
                <a:lnTo>
                  <a:pt x="523" y="1272"/>
                </a:lnTo>
                <a:lnTo>
                  <a:pt x="527" y="1265"/>
                </a:lnTo>
                <a:lnTo>
                  <a:pt x="531" y="1260"/>
                </a:lnTo>
                <a:lnTo>
                  <a:pt x="538" y="1256"/>
                </a:lnTo>
                <a:lnTo>
                  <a:pt x="519" y="1262"/>
                </a:lnTo>
                <a:lnTo>
                  <a:pt x="498" y="1265"/>
                </a:lnTo>
                <a:lnTo>
                  <a:pt x="479" y="1265"/>
                </a:lnTo>
                <a:lnTo>
                  <a:pt x="460" y="1260"/>
                </a:lnTo>
                <a:lnTo>
                  <a:pt x="441" y="1253"/>
                </a:lnTo>
                <a:lnTo>
                  <a:pt x="425" y="1241"/>
                </a:lnTo>
                <a:lnTo>
                  <a:pt x="411" y="1227"/>
                </a:lnTo>
                <a:lnTo>
                  <a:pt x="399" y="1210"/>
                </a:lnTo>
                <a:lnTo>
                  <a:pt x="393" y="1192"/>
                </a:lnTo>
                <a:lnTo>
                  <a:pt x="390" y="1175"/>
                </a:lnTo>
                <a:lnTo>
                  <a:pt x="390" y="1155"/>
                </a:lnTo>
                <a:lnTo>
                  <a:pt x="393" y="1138"/>
                </a:lnTo>
                <a:lnTo>
                  <a:pt x="372" y="1151"/>
                </a:lnTo>
                <a:lnTo>
                  <a:pt x="352" y="1160"/>
                </a:lnTo>
                <a:lnTo>
                  <a:pt x="329" y="1165"/>
                </a:lnTo>
                <a:lnTo>
                  <a:pt x="307" y="1167"/>
                </a:lnTo>
                <a:lnTo>
                  <a:pt x="283" y="1165"/>
                </a:lnTo>
                <a:lnTo>
                  <a:pt x="261" y="1160"/>
                </a:lnTo>
                <a:lnTo>
                  <a:pt x="240" y="1151"/>
                </a:lnTo>
                <a:lnTo>
                  <a:pt x="220" y="1138"/>
                </a:lnTo>
                <a:lnTo>
                  <a:pt x="194" y="1122"/>
                </a:lnTo>
                <a:lnTo>
                  <a:pt x="172" y="1103"/>
                </a:lnTo>
                <a:lnTo>
                  <a:pt x="153" y="1082"/>
                </a:lnTo>
                <a:lnTo>
                  <a:pt x="138" y="1062"/>
                </a:lnTo>
                <a:lnTo>
                  <a:pt x="127" y="1041"/>
                </a:lnTo>
                <a:lnTo>
                  <a:pt x="123" y="1019"/>
                </a:lnTo>
                <a:lnTo>
                  <a:pt x="121" y="995"/>
                </a:lnTo>
                <a:lnTo>
                  <a:pt x="124" y="972"/>
                </a:lnTo>
                <a:lnTo>
                  <a:pt x="105" y="976"/>
                </a:lnTo>
                <a:lnTo>
                  <a:pt x="86" y="976"/>
                </a:lnTo>
                <a:lnTo>
                  <a:pt x="68" y="972"/>
                </a:lnTo>
                <a:lnTo>
                  <a:pt x="51" y="964"/>
                </a:lnTo>
                <a:lnTo>
                  <a:pt x="35" y="953"/>
                </a:lnTo>
                <a:lnTo>
                  <a:pt x="22" y="941"/>
                </a:lnTo>
                <a:lnTo>
                  <a:pt x="11" y="925"/>
                </a:lnTo>
                <a:lnTo>
                  <a:pt x="5" y="907"/>
                </a:lnTo>
                <a:lnTo>
                  <a:pt x="2" y="893"/>
                </a:lnTo>
                <a:lnTo>
                  <a:pt x="0" y="880"/>
                </a:lnTo>
                <a:lnTo>
                  <a:pt x="2" y="866"/>
                </a:lnTo>
                <a:lnTo>
                  <a:pt x="5" y="853"/>
                </a:lnTo>
                <a:lnTo>
                  <a:pt x="10" y="840"/>
                </a:lnTo>
                <a:lnTo>
                  <a:pt x="16" y="828"/>
                </a:lnTo>
                <a:lnTo>
                  <a:pt x="26" y="818"/>
                </a:lnTo>
                <a:lnTo>
                  <a:pt x="35" y="807"/>
                </a:lnTo>
                <a:lnTo>
                  <a:pt x="24" y="796"/>
                </a:lnTo>
                <a:lnTo>
                  <a:pt x="18" y="783"/>
                </a:lnTo>
                <a:lnTo>
                  <a:pt x="13" y="772"/>
                </a:lnTo>
                <a:lnTo>
                  <a:pt x="13" y="759"/>
                </a:lnTo>
                <a:lnTo>
                  <a:pt x="16" y="748"/>
                </a:lnTo>
                <a:lnTo>
                  <a:pt x="22" y="737"/>
                </a:lnTo>
                <a:lnTo>
                  <a:pt x="32" y="727"/>
                </a:lnTo>
                <a:lnTo>
                  <a:pt x="46" y="719"/>
                </a:lnTo>
                <a:lnTo>
                  <a:pt x="48" y="719"/>
                </a:lnTo>
              </a:path>
            </a:pathLst>
          </a:custGeom>
          <a:solidFill>
            <a:srgbClr val="99FF99"/>
          </a:solidFill>
          <a:ln w="15875">
            <a:solidFill>
              <a:schemeClr val="tx1"/>
            </a:solidFill>
            <a:round/>
            <a:headEnd/>
            <a:tailEnd/>
          </a:ln>
        </p:spPr>
        <p:txBody>
          <a:bodyPr lIns="91332" tIns="45661" rIns="91332" bIns="45661"/>
          <a:lstStyle/>
          <a:p>
            <a:endParaRPr lang="zh-TW" altLang="en-US"/>
          </a:p>
        </p:txBody>
      </p:sp>
      <p:sp>
        <p:nvSpPr>
          <p:cNvPr id="74852" name="TextBox 112"/>
          <p:cNvSpPr txBox="1">
            <a:spLocks noChangeArrowheads="1"/>
          </p:cNvSpPr>
          <p:nvPr/>
        </p:nvSpPr>
        <p:spPr bwMode="auto">
          <a:xfrm>
            <a:off x="6942138" y="4387850"/>
            <a:ext cx="1039812" cy="522288"/>
          </a:xfrm>
          <a:prstGeom prst="rect">
            <a:avLst/>
          </a:prstGeom>
          <a:noFill/>
          <a:ln w="9525">
            <a:noFill/>
            <a:miter lim="800000"/>
            <a:headEnd/>
            <a:tailEnd/>
          </a:ln>
        </p:spPr>
        <p:txBody>
          <a:bodyPr wrap="none" lIns="91332" tIns="45661" rIns="91332" bIns="45661">
            <a:spAutoFit/>
          </a:bodyPr>
          <a:lstStyle/>
          <a:p>
            <a:pPr algn="ctr" eaLnBrk="0" hangingPunct="0"/>
            <a:r>
              <a:rPr kumimoji="0" lang="en-US" altLang="zh-TW" sz="1400" b="1">
                <a:solidFill>
                  <a:srgbClr val="000000"/>
                </a:solidFill>
                <a:ea typeface="MS PGothic" pitchFamily="34" charset="-128"/>
                <a:cs typeface="Arial" pitchFamily="34" charset="0"/>
              </a:rPr>
              <a:t>RENATER</a:t>
            </a:r>
          </a:p>
          <a:p>
            <a:pPr algn="ctr" eaLnBrk="0" hangingPunct="0"/>
            <a:r>
              <a:rPr kumimoji="0" lang="en-US" altLang="zh-TW" sz="1400" b="1">
                <a:solidFill>
                  <a:srgbClr val="000000"/>
                </a:solidFill>
                <a:ea typeface="MS PGothic" pitchFamily="34" charset="-128"/>
                <a:cs typeface="Arial" pitchFamily="34" charset="0"/>
              </a:rPr>
              <a:t>France</a:t>
            </a:r>
          </a:p>
        </p:txBody>
      </p:sp>
      <p:sp>
        <p:nvSpPr>
          <p:cNvPr id="115" name="TextBox 114"/>
          <p:cNvSpPr txBox="1"/>
          <p:nvPr/>
        </p:nvSpPr>
        <p:spPr>
          <a:xfrm>
            <a:off x="6723063" y="4279900"/>
            <a:ext cx="722312" cy="171450"/>
          </a:xfrm>
          <a:prstGeom prst="rect">
            <a:avLst/>
          </a:prstGeom>
          <a:solidFill>
            <a:schemeClr val="bg2">
              <a:lumMod val="40000"/>
              <a:lumOff val="60000"/>
            </a:schemeClr>
          </a:solidFill>
        </p:spPr>
        <p:txBody>
          <a:bodyPr wrap="none" lIns="9144" tIns="9144" rIns="9144" bIns="9144">
            <a:spAutoFit/>
          </a:bodyPr>
          <a:lstStyle/>
          <a:p>
            <a:pPr eaLnBrk="0" hangingPunct="0">
              <a:defRPr/>
            </a:pPr>
            <a:r>
              <a:rPr kumimoji="0" lang="en-US" sz="1000" b="1" dirty="0">
                <a:solidFill>
                  <a:srgbClr val="000000"/>
                </a:solidFill>
                <a:latin typeface="Arial" charset="0"/>
                <a:ea typeface="MS PGothic" pitchFamily="34" charset="-128"/>
                <a:cs typeface="Arial" charset="0"/>
              </a:rPr>
              <a:t>GRIF-IN2P3</a:t>
            </a:r>
          </a:p>
        </p:txBody>
      </p:sp>
      <p:sp>
        <p:nvSpPr>
          <p:cNvPr id="74854" name="Hexagon 120"/>
          <p:cNvSpPr>
            <a:spLocks noChangeArrowheads="1"/>
          </p:cNvSpPr>
          <p:nvPr/>
        </p:nvSpPr>
        <p:spPr bwMode="auto">
          <a:xfrm>
            <a:off x="4502150" y="3965575"/>
            <a:ext cx="773113" cy="388938"/>
          </a:xfrm>
          <a:prstGeom prst="hexagon">
            <a:avLst>
              <a:gd name="adj" fmla="val 24948"/>
              <a:gd name="vf" fmla="val 115470"/>
            </a:avLst>
          </a:prstGeom>
          <a:solidFill>
            <a:srgbClr val="FFCC66"/>
          </a:solidFill>
          <a:ln w="12700">
            <a:solidFill>
              <a:schemeClr val="tx1"/>
            </a:solidFill>
            <a:round/>
            <a:headEnd/>
            <a:tailEnd/>
          </a:ln>
        </p:spPr>
        <p:txBody>
          <a:bodyPr wrap="none" lIns="0" tIns="0" rIns="0" bIns="0" anchor="ctr"/>
          <a:lstStyle/>
          <a:p>
            <a:pPr algn="ctr" eaLnBrk="0" hangingPunct="0"/>
            <a:r>
              <a:rPr kumimoji="0" lang="en-US" altLang="zh-TW" sz="1000" b="1">
                <a:solidFill>
                  <a:srgbClr val="000000"/>
                </a:solidFill>
                <a:ea typeface="MS PGothic" pitchFamily="34" charset="-128"/>
                <a:cs typeface="Arial" pitchFamily="34" charset="0"/>
              </a:rPr>
              <a:t>Washington</a:t>
            </a:r>
          </a:p>
        </p:txBody>
      </p:sp>
      <p:sp>
        <p:nvSpPr>
          <p:cNvPr id="74855" name="Freeform 7"/>
          <p:cNvSpPr>
            <a:spLocks/>
          </p:cNvSpPr>
          <p:nvPr/>
        </p:nvSpPr>
        <p:spPr bwMode="auto">
          <a:xfrm>
            <a:off x="3235325" y="5638800"/>
            <a:ext cx="1125538" cy="762000"/>
          </a:xfrm>
          <a:custGeom>
            <a:avLst/>
            <a:gdLst>
              <a:gd name="T0" fmla="*/ 2147483647 w 2184"/>
              <a:gd name="T1" fmla="*/ 2147483647 h 1434"/>
              <a:gd name="T2" fmla="*/ 2147483647 w 2184"/>
              <a:gd name="T3" fmla="*/ 2147483647 h 1434"/>
              <a:gd name="T4" fmla="*/ 2147483647 w 2184"/>
              <a:gd name="T5" fmla="*/ 2147483647 h 1434"/>
              <a:gd name="T6" fmla="*/ 2147483647 w 2184"/>
              <a:gd name="T7" fmla="*/ 2147483647 h 1434"/>
              <a:gd name="T8" fmla="*/ 2147483647 w 2184"/>
              <a:gd name="T9" fmla="*/ 2147483647 h 1434"/>
              <a:gd name="T10" fmla="*/ 2147483647 w 2184"/>
              <a:gd name="T11" fmla="*/ 2147483647 h 1434"/>
              <a:gd name="T12" fmla="*/ 2147483647 w 2184"/>
              <a:gd name="T13" fmla="*/ 2147483647 h 1434"/>
              <a:gd name="T14" fmla="*/ 2147483647 w 2184"/>
              <a:gd name="T15" fmla="*/ 2147483647 h 1434"/>
              <a:gd name="T16" fmla="*/ 2147483647 w 2184"/>
              <a:gd name="T17" fmla="*/ 2147483647 h 1434"/>
              <a:gd name="T18" fmla="*/ 2147483647 w 2184"/>
              <a:gd name="T19" fmla="*/ 2147483647 h 1434"/>
              <a:gd name="T20" fmla="*/ 2147483647 w 2184"/>
              <a:gd name="T21" fmla="*/ 2147483647 h 1434"/>
              <a:gd name="T22" fmla="*/ 2147483647 w 2184"/>
              <a:gd name="T23" fmla="*/ 2147483647 h 1434"/>
              <a:gd name="T24" fmla="*/ 2147483647 w 2184"/>
              <a:gd name="T25" fmla="*/ 2147483647 h 1434"/>
              <a:gd name="T26" fmla="*/ 2147483647 w 2184"/>
              <a:gd name="T27" fmla="*/ 2147483647 h 1434"/>
              <a:gd name="T28" fmla="*/ 2147483647 w 2184"/>
              <a:gd name="T29" fmla="*/ 2147483647 h 1434"/>
              <a:gd name="T30" fmla="*/ 2147483647 w 2184"/>
              <a:gd name="T31" fmla="*/ 2147483647 h 1434"/>
              <a:gd name="T32" fmla="*/ 2147483647 w 2184"/>
              <a:gd name="T33" fmla="*/ 2147483647 h 1434"/>
              <a:gd name="T34" fmla="*/ 2147483647 w 2184"/>
              <a:gd name="T35" fmla="*/ 2147483647 h 1434"/>
              <a:gd name="T36" fmla="*/ 2147483647 w 2184"/>
              <a:gd name="T37" fmla="*/ 2147483647 h 1434"/>
              <a:gd name="T38" fmla="*/ 2147483647 w 2184"/>
              <a:gd name="T39" fmla="*/ 2147483647 h 1434"/>
              <a:gd name="T40" fmla="*/ 2147483647 w 2184"/>
              <a:gd name="T41" fmla="*/ 2147483647 h 1434"/>
              <a:gd name="T42" fmla="*/ 2147483647 w 2184"/>
              <a:gd name="T43" fmla="*/ 2147483647 h 1434"/>
              <a:gd name="T44" fmla="*/ 2147483647 w 2184"/>
              <a:gd name="T45" fmla="*/ 2147483647 h 1434"/>
              <a:gd name="T46" fmla="*/ 2147483647 w 2184"/>
              <a:gd name="T47" fmla="*/ 2147483647 h 1434"/>
              <a:gd name="T48" fmla="*/ 2147483647 w 2184"/>
              <a:gd name="T49" fmla="*/ 2147483647 h 1434"/>
              <a:gd name="T50" fmla="*/ 2147483647 w 2184"/>
              <a:gd name="T51" fmla="*/ 2147483647 h 1434"/>
              <a:gd name="T52" fmla="*/ 2147483647 w 2184"/>
              <a:gd name="T53" fmla="*/ 2147483647 h 1434"/>
              <a:gd name="T54" fmla="*/ 2147483647 w 2184"/>
              <a:gd name="T55" fmla="*/ 2147483647 h 1434"/>
              <a:gd name="T56" fmla="*/ 2147483647 w 2184"/>
              <a:gd name="T57" fmla="*/ 2147483647 h 1434"/>
              <a:gd name="T58" fmla="*/ 2147483647 w 2184"/>
              <a:gd name="T59" fmla="*/ 2147483647 h 1434"/>
              <a:gd name="T60" fmla="*/ 2147483647 w 2184"/>
              <a:gd name="T61" fmla="*/ 2147483647 h 1434"/>
              <a:gd name="T62" fmla="*/ 2147483647 w 2184"/>
              <a:gd name="T63" fmla="*/ 2147483647 h 1434"/>
              <a:gd name="T64" fmla="*/ 2147483647 w 2184"/>
              <a:gd name="T65" fmla="*/ 2147483647 h 1434"/>
              <a:gd name="T66" fmla="*/ 2147483647 w 2184"/>
              <a:gd name="T67" fmla="*/ 2147483647 h 1434"/>
              <a:gd name="T68" fmla="*/ 2147483647 w 2184"/>
              <a:gd name="T69" fmla="*/ 2147483647 h 1434"/>
              <a:gd name="T70" fmla="*/ 2147483647 w 2184"/>
              <a:gd name="T71" fmla="*/ 2147483647 h 1434"/>
              <a:gd name="T72" fmla="*/ 2147483647 w 2184"/>
              <a:gd name="T73" fmla="*/ 2147483647 h 1434"/>
              <a:gd name="T74" fmla="*/ 2147483647 w 2184"/>
              <a:gd name="T75" fmla="*/ 2147483647 h 1434"/>
              <a:gd name="T76" fmla="*/ 2147483647 w 2184"/>
              <a:gd name="T77" fmla="*/ 2147483647 h 1434"/>
              <a:gd name="T78" fmla="*/ 2147483647 w 2184"/>
              <a:gd name="T79" fmla="*/ 2147483647 h 1434"/>
              <a:gd name="T80" fmla="*/ 2147483647 w 2184"/>
              <a:gd name="T81" fmla="*/ 2147483647 h 1434"/>
              <a:gd name="T82" fmla="*/ 2147483647 w 2184"/>
              <a:gd name="T83" fmla="*/ 2147483647 h 1434"/>
              <a:gd name="T84" fmla="*/ 2147483647 w 2184"/>
              <a:gd name="T85" fmla="*/ 2147483647 h 1434"/>
              <a:gd name="T86" fmla="*/ 2147483647 w 2184"/>
              <a:gd name="T87" fmla="*/ 2147483647 h 1434"/>
              <a:gd name="T88" fmla="*/ 2147483647 w 2184"/>
              <a:gd name="T89" fmla="*/ 2147483647 h 1434"/>
              <a:gd name="T90" fmla="*/ 2147483647 w 2184"/>
              <a:gd name="T91" fmla="*/ 2147483647 h 1434"/>
              <a:gd name="T92" fmla="*/ 2147483647 w 2184"/>
              <a:gd name="T93" fmla="*/ 2147483647 h 1434"/>
              <a:gd name="T94" fmla="*/ 2147483647 w 2184"/>
              <a:gd name="T95" fmla="*/ 2147483647 h 1434"/>
              <a:gd name="T96" fmla="*/ 2147483647 w 2184"/>
              <a:gd name="T97" fmla="*/ 2147483647 h 1434"/>
              <a:gd name="T98" fmla="*/ 2147483647 w 2184"/>
              <a:gd name="T99" fmla="*/ 2147483647 h 1434"/>
              <a:gd name="T100" fmla="*/ 2147483647 w 2184"/>
              <a:gd name="T101" fmla="*/ 2147483647 h 1434"/>
              <a:gd name="T102" fmla="*/ 2147483647 w 2184"/>
              <a:gd name="T103" fmla="*/ 2147483647 h 1434"/>
              <a:gd name="T104" fmla="*/ 2147483647 w 2184"/>
              <a:gd name="T105" fmla="*/ 2147483647 h 1434"/>
              <a:gd name="T106" fmla="*/ 2147483647 w 2184"/>
              <a:gd name="T107" fmla="*/ 2147483647 h 1434"/>
              <a:gd name="T108" fmla="*/ 2147483647 w 2184"/>
              <a:gd name="T109" fmla="*/ 2147483647 h 1434"/>
              <a:gd name="T110" fmla="*/ 2147483647 w 2184"/>
              <a:gd name="T111" fmla="*/ 2147483647 h 1434"/>
              <a:gd name="T112" fmla="*/ 2147483647 w 2184"/>
              <a:gd name="T113" fmla="*/ 2147483647 h 1434"/>
              <a:gd name="T114" fmla="*/ 2147483647 w 2184"/>
              <a:gd name="T115" fmla="*/ 2147483647 h 1434"/>
              <a:gd name="T116" fmla="*/ 2147483647 w 2184"/>
              <a:gd name="T117" fmla="*/ 2147483647 h 143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184"/>
              <a:gd name="T178" fmla="*/ 0 h 1434"/>
              <a:gd name="T179" fmla="*/ 2184 w 2184"/>
              <a:gd name="T180" fmla="*/ 1434 h 1434"/>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184" h="1434">
                <a:moveTo>
                  <a:pt x="48" y="719"/>
                </a:moveTo>
                <a:lnTo>
                  <a:pt x="33" y="708"/>
                </a:lnTo>
                <a:lnTo>
                  <a:pt x="21" y="696"/>
                </a:lnTo>
                <a:lnTo>
                  <a:pt x="13" y="680"/>
                </a:lnTo>
                <a:lnTo>
                  <a:pt x="6" y="664"/>
                </a:lnTo>
                <a:lnTo>
                  <a:pt x="5" y="648"/>
                </a:lnTo>
                <a:lnTo>
                  <a:pt x="5" y="630"/>
                </a:lnTo>
                <a:lnTo>
                  <a:pt x="10" y="613"/>
                </a:lnTo>
                <a:lnTo>
                  <a:pt x="18" y="597"/>
                </a:lnTo>
                <a:lnTo>
                  <a:pt x="29" y="583"/>
                </a:lnTo>
                <a:lnTo>
                  <a:pt x="43" y="570"/>
                </a:lnTo>
                <a:lnTo>
                  <a:pt x="61" y="562"/>
                </a:lnTo>
                <a:lnTo>
                  <a:pt x="78" y="555"/>
                </a:lnTo>
                <a:lnTo>
                  <a:pt x="68" y="535"/>
                </a:lnTo>
                <a:lnTo>
                  <a:pt x="62" y="511"/>
                </a:lnTo>
                <a:lnTo>
                  <a:pt x="61" y="489"/>
                </a:lnTo>
                <a:lnTo>
                  <a:pt x="64" y="465"/>
                </a:lnTo>
                <a:lnTo>
                  <a:pt x="72" y="444"/>
                </a:lnTo>
                <a:lnTo>
                  <a:pt x="84" y="423"/>
                </a:lnTo>
                <a:lnTo>
                  <a:pt x="100" y="406"/>
                </a:lnTo>
                <a:lnTo>
                  <a:pt x="119" y="390"/>
                </a:lnTo>
                <a:lnTo>
                  <a:pt x="137" y="382"/>
                </a:lnTo>
                <a:lnTo>
                  <a:pt x="156" y="376"/>
                </a:lnTo>
                <a:lnTo>
                  <a:pt x="175" y="374"/>
                </a:lnTo>
                <a:lnTo>
                  <a:pt x="196" y="374"/>
                </a:lnTo>
                <a:lnTo>
                  <a:pt x="191" y="345"/>
                </a:lnTo>
                <a:lnTo>
                  <a:pt x="193" y="318"/>
                </a:lnTo>
                <a:lnTo>
                  <a:pt x="201" y="293"/>
                </a:lnTo>
                <a:lnTo>
                  <a:pt x="212" y="269"/>
                </a:lnTo>
                <a:lnTo>
                  <a:pt x="229" y="248"/>
                </a:lnTo>
                <a:lnTo>
                  <a:pt x="248" y="231"/>
                </a:lnTo>
                <a:lnTo>
                  <a:pt x="272" y="216"/>
                </a:lnTo>
                <a:lnTo>
                  <a:pt x="299" y="207"/>
                </a:lnTo>
                <a:lnTo>
                  <a:pt x="325" y="204"/>
                </a:lnTo>
                <a:lnTo>
                  <a:pt x="348" y="204"/>
                </a:lnTo>
                <a:lnTo>
                  <a:pt x="372" y="209"/>
                </a:lnTo>
                <a:lnTo>
                  <a:pt x="395" y="216"/>
                </a:lnTo>
                <a:lnTo>
                  <a:pt x="388" y="199"/>
                </a:lnTo>
                <a:lnTo>
                  <a:pt x="387" y="180"/>
                </a:lnTo>
                <a:lnTo>
                  <a:pt x="388" y="162"/>
                </a:lnTo>
                <a:lnTo>
                  <a:pt x="393" y="145"/>
                </a:lnTo>
                <a:lnTo>
                  <a:pt x="401" y="129"/>
                </a:lnTo>
                <a:lnTo>
                  <a:pt x="414" y="115"/>
                </a:lnTo>
                <a:lnTo>
                  <a:pt x="428" y="102"/>
                </a:lnTo>
                <a:lnTo>
                  <a:pt x="444" y="92"/>
                </a:lnTo>
                <a:lnTo>
                  <a:pt x="461" y="88"/>
                </a:lnTo>
                <a:lnTo>
                  <a:pt x="481" y="84"/>
                </a:lnTo>
                <a:lnTo>
                  <a:pt x="498" y="86"/>
                </a:lnTo>
                <a:lnTo>
                  <a:pt x="516" y="91"/>
                </a:lnTo>
                <a:lnTo>
                  <a:pt x="531" y="97"/>
                </a:lnTo>
                <a:lnTo>
                  <a:pt x="546" y="108"/>
                </a:lnTo>
                <a:lnTo>
                  <a:pt x="558" y="121"/>
                </a:lnTo>
                <a:lnTo>
                  <a:pt x="570" y="137"/>
                </a:lnTo>
                <a:lnTo>
                  <a:pt x="574" y="116"/>
                </a:lnTo>
                <a:lnTo>
                  <a:pt x="582" y="97"/>
                </a:lnTo>
                <a:lnTo>
                  <a:pt x="593" y="81"/>
                </a:lnTo>
                <a:lnTo>
                  <a:pt x="609" y="67"/>
                </a:lnTo>
                <a:lnTo>
                  <a:pt x="625" y="56"/>
                </a:lnTo>
                <a:lnTo>
                  <a:pt x="644" y="49"/>
                </a:lnTo>
                <a:lnTo>
                  <a:pt x="665" y="46"/>
                </a:lnTo>
                <a:lnTo>
                  <a:pt x="687" y="46"/>
                </a:lnTo>
                <a:lnTo>
                  <a:pt x="706" y="51"/>
                </a:lnTo>
                <a:lnTo>
                  <a:pt x="724" y="57"/>
                </a:lnTo>
                <a:lnTo>
                  <a:pt x="741" y="68"/>
                </a:lnTo>
                <a:lnTo>
                  <a:pt x="756" y="83"/>
                </a:lnTo>
                <a:lnTo>
                  <a:pt x="768" y="67"/>
                </a:lnTo>
                <a:lnTo>
                  <a:pt x="784" y="53"/>
                </a:lnTo>
                <a:lnTo>
                  <a:pt x="800" y="41"/>
                </a:lnTo>
                <a:lnTo>
                  <a:pt x="818" y="30"/>
                </a:lnTo>
                <a:lnTo>
                  <a:pt x="835" y="22"/>
                </a:lnTo>
                <a:lnTo>
                  <a:pt x="854" y="16"/>
                </a:lnTo>
                <a:lnTo>
                  <a:pt x="873" y="10"/>
                </a:lnTo>
                <a:lnTo>
                  <a:pt x="894" y="6"/>
                </a:lnTo>
                <a:lnTo>
                  <a:pt x="913" y="6"/>
                </a:lnTo>
                <a:lnTo>
                  <a:pt x="932" y="6"/>
                </a:lnTo>
                <a:lnTo>
                  <a:pt x="953" y="8"/>
                </a:lnTo>
                <a:lnTo>
                  <a:pt x="972" y="13"/>
                </a:lnTo>
                <a:lnTo>
                  <a:pt x="991" y="19"/>
                </a:lnTo>
                <a:lnTo>
                  <a:pt x="1010" y="27"/>
                </a:lnTo>
                <a:lnTo>
                  <a:pt x="1028" y="37"/>
                </a:lnTo>
                <a:lnTo>
                  <a:pt x="1045" y="48"/>
                </a:lnTo>
                <a:lnTo>
                  <a:pt x="1050" y="37"/>
                </a:lnTo>
                <a:lnTo>
                  <a:pt x="1056" y="26"/>
                </a:lnTo>
                <a:lnTo>
                  <a:pt x="1064" y="18"/>
                </a:lnTo>
                <a:lnTo>
                  <a:pt x="1074" y="10"/>
                </a:lnTo>
                <a:lnTo>
                  <a:pt x="1085" y="5"/>
                </a:lnTo>
                <a:lnTo>
                  <a:pt x="1096" y="2"/>
                </a:lnTo>
                <a:lnTo>
                  <a:pt x="1109" y="2"/>
                </a:lnTo>
                <a:lnTo>
                  <a:pt x="1122" y="3"/>
                </a:lnTo>
                <a:lnTo>
                  <a:pt x="1138" y="10"/>
                </a:lnTo>
                <a:lnTo>
                  <a:pt x="1152" y="19"/>
                </a:lnTo>
                <a:lnTo>
                  <a:pt x="1161" y="33"/>
                </a:lnTo>
                <a:lnTo>
                  <a:pt x="1168" y="49"/>
                </a:lnTo>
                <a:lnTo>
                  <a:pt x="1169" y="38"/>
                </a:lnTo>
                <a:lnTo>
                  <a:pt x="1174" y="29"/>
                </a:lnTo>
                <a:lnTo>
                  <a:pt x="1182" y="19"/>
                </a:lnTo>
                <a:lnTo>
                  <a:pt x="1190" y="11"/>
                </a:lnTo>
                <a:lnTo>
                  <a:pt x="1200" y="6"/>
                </a:lnTo>
                <a:lnTo>
                  <a:pt x="1212" y="2"/>
                </a:lnTo>
                <a:lnTo>
                  <a:pt x="1225" y="0"/>
                </a:lnTo>
                <a:lnTo>
                  <a:pt x="1238" y="2"/>
                </a:lnTo>
                <a:lnTo>
                  <a:pt x="1257" y="6"/>
                </a:lnTo>
                <a:lnTo>
                  <a:pt x="1274" y="18"/>
                </a:lnTo>
                <a:lnTo>
                  <a:pt x="1289" y="30"/>
                </a:lnTo>
                <a:lnTo>
                  <a:pt x="1298" y="48"/>
                </a:lnTo>
                <a:lnTo>
                  <a:pt x="1306" y="43"/>
                </a:lnTo>
                <a:lnTo>
                  <a:pt x="1317" y="38"/>
                </a:lnTo>
                <a:lnTo>
                  <a:pt x="1340" y="37"/>
                </a:lnTo>
                <a:lnTo>
                  <a:pt x="1365" y="40"/>
                </a:lnTo>
                <a:lnTo>
                  <a:pt x="1386" y="49"/>
                </a:lnTo>
                <a:lnTo>
                  <a:pt x="1395" y="56"/>
                </a:lnTo>
                <a:lnTo>
                  <a:pt x="1403" y="65"/>
                </a:lnTo>
                <a:lnTo>
                  <a:pt x="1408" y="73"/>
                </a:lnTo>
                <a:lnTo>
                  <a:pt x="1410" y="83"/>
                </a:lnTo>
                <a:lnTo>
                  <a:pt x="1419" y="68"/>
                </a:lnTo>
                <a:lnTo>
                  <a:pt x="1433" y="59"/>
                </a:lnTo>
                <a:lnTo>
                  <a:pt x="1449" y="49"/>
                </a:lnTo>
                <a:lnTo>
                  <a:pt x="1468" y="45"/>
                </a:lnTo>
                <a:lnTo>
                  <a:pt x="1489" y="41"/>
                </a:lnTo>
                <a:lnTo>
                  <a:pt x="1511" y="41"/>
                </a:lnTo>
                <a:lnTo>
                  <a:pt x="1535" y="45"/>
                </a:lnTo>
                <a:lnTo>
                  <a:pt x="1558" y="51"/>
                </a:lnTo>
                <a:lnTo>
                  <a:pt x="1575" y="59"/>
                </a:lnTo>
                <a:lnTo>
                  <a:pt x="1591" y="67"/>
                </a:lnTo>
                <a:lnTo>
                  <a:pt x="1605" y="76"/>
                </a:lnTo>
                <a:lnTo>
                  <a:pt x="1616" y="88"/>
                </a:lnTo>
                <a:lnTo>
                  <a:pt x="1626" y="99"/>
                </a:lnTo>
                <a:lnTo>
                  <a:pt x="1632" y="111"/>
                </a:lnTo>
                <a:lnTo>
                  <a:pt x="1636" y="124"/>
                </a:lnTo>
                <a:lnTo>
                  <a:pt x="1636" y="137"/>
                </a:lnTo>
                <a:lnTo>
                  <a:pt x="1648" y="127"/>
                </a:lnTo>
                <a:lnTo>
                  <a:pt x="1659" y="121"/>
                </a:lnTo>
                <a:lnTo>
                  <a:pt x="1672" y="116"/>
                </a:lnTo>
                <a:lnTo>
                  <a:pt x="1685" y="115"/>
                </a:lnTo>
                <a:lnTo>
                  <a:pt x="1696" y="113"/>
                </a:lnTo>
                <a:lnTo>
                  <a:pt x="1707" y="115"/>
                </a:lnTo>
                <a:lnTo>
                  <a:pt x="1717" y="118"/>
                </a:lnTo>
                <a:lnTo>
                  <a:pt x="1725" y="124"/>
                </a:lnTo>
                <a:lnTo>
                  <a:pt x="1729" y="131"/>
                </a:lnTo>
                <a:lnTo>
                  <a:pt x="1733" y="137"/>
                </a:lnTo>
                <a:lnTo>
                  <a:pt x="1734" y="145"/>
                </a:lnTo>
                <a:lnTo>
                  <a:pt x="1734" y="153"/>
                </a:lnTo>
                <a:lnTo>
                  <a:pt x="1733" y="162"/>
                </a:lnTo>
                <a:lnTo>
                  <a:pt x="1729" y="170"/>
                </a:lnTo>
                <a:lnTo>
                  <a:pt x="1723" y="180"/>
                </a:lnTo>
                <a:lnTo>
                  <a:pt x="1717" y="189"/>
                </a:lnTo>
                <a:lnTo>
                  <a:pt x="1737" y="175"/>
                </a:lnTo>
                <a:lnTo>
                  <a:pt x="1758" y="166"/>
                </a:lnTo>
                <a:lnTo>
                  <a:pt x="1782" y="161"/>
                </a:lnTo>
                <a:lnTo>
                  <a:pt x="1804" y="161"/>
                </a:lnTo>
                <a:lnTo>
                  <a:pt x="1826" y="164"/>
                </a:lnTo>
                <a:lnTo>
                  <a:pt x="1849" y="172"/>
                </a:lnTo>
                <a:lnTo>
                  <a:pt x="1869" y="185"/>
                </a:lnTo>
                <a:lnTo>
                  <a:pt x="1887" y="201"/>
                </a:lnTo>
                <a:lnTo>
                  <a:pt x="1896" y="213"/>
                </a:lnTo>
                <a:lnTo>
                  <a:pt x="1904" y="226"/>
                </a:lnTo>
                <a:lnTo>
                  <a:pt x="1911" y="240"/>
                </a:lnTo>
                <a:lnTo>
                  <a:pt x="1914" y="255"/>
                </a:lnTo>
                <a:lnTo>
                  <a:pt x="1916" y="271"/>
                </a:lnTo>
                <a:lnTo>
                  <a:pt x="1916" y="287"/>
                </a:lnTo>
                <a:lnTo>
                  <a:pt x="1914" y="301"/>
                </a:lnTo>
                <a:lnTo>
                  <a:pt x="1909" y="317"/>
                </a:lnTo>
                <a:lnTo>
                  <a:pt x="1931" y="326"/>
                </a:lnTo>
                <a:lnTo>
                  <a:pt x="1949" y="337"/>
                </a:lnTo>
                <a:lnTo>
                  <a:pt x="1965" y="350"/>
                </a:lnTo>
                <a:lnTo>
                  <a:pt x="1978" y="364"/>
                </a:lnTo>
                <a:lnTo>
                  <a:pt x="1986" y="379"/>
                </a:lnTo>
                <a:lnTo>
                  <a:pt x="1990" y="395"/>
                </a:lnTo>
                <a:lnTo>
                  <a:pt x="1990" y="411"/>
                </a:lnTo>
                <a:lnTo>
                  <a:pt x="1987" y="425"/>
                </a:lnTo>
                <a:lnTo>
                  <a:pt x="2021" y="428"/>
                </a:lnTo>
                <a:lnTo>
                  <a:pt x="2052" y="435"/>
                </a:lnTo>
                <a:lnTo>
                  <a:pt x="2079" y="446"/>
                </a:lnTo>
                <a:lnTo>
                  <a:pt x="2103" y="460"/>
                </a:lnTo>
                <a:lnTo>
                  <a:pt x="2122" y="476"/>
                </a:lnTo>
                <a:lnTo>
                  <a:pt x="2137" y="495"/>
                </a:lnTo>
                <a:lnTo>
                  <a:pt x="2141" y="505"/>
                </a:lnTo>
                <a:lnTo>
                  <a:pt x="2145" y="516"/>
                </a:lnTo>
                <a:lnTo>
                  <a:pt x="2146" y="527"/>
                </a:lnTo>
                <a:lnTo>
                  <a:pt x="2146" y="538"/>
                </a:lnTo>
                <a:lnTo>
                  <a:pt x="2141" y="557"/>
                </a:lnTo>
                <a:lnTo>
                  <a:pt x="2133" y="575"/>
                </a:lnTo>
                <a:lnTo>
                  <a:pt x="2119" y="592"/>
                </a:lnTo>
                <a:lnTo>
                  <a:pt x="2102" y="606"/>
                </a:lnTo>
                <a:lnTo>
                  <a:pt x="2119" y="613"/>
                </a:lnTo>
                <a:lnTo>
                  <a:pt x="2133" y="621"/>
                </a:lnTo>
                <a:lnTo>
                  <a:pt x="2146" y="632"/>
                </a:lnTo>
                <a:lnTo>
                  <a:pt x="2154" y="641"/>
                </a:lnTo>
                <a:lnTo>
                  <a:pt x="2159" y="654"/>
                </a:lnTo>
                <a:lnTo>
                  <a:pt x="2161" y="665"/>
                </a:lnTo>
                <a:lnTo>
                  <a:pt x="2159" y="678"/>
                </a:lnTo>
                <a:lnTo>
                  <a:pt x="2153" y="691"/>
                </a:lnTo>
                <a:lnTo>
                  <a:pt x="2146" y="699"/>
                </a:lnTo>
                <a:lnTo>
                  <a:pt x="2138" y="707"/>
                </a:lnTo>
                <a:lnTo>
                  <a:pt x="2127" y="713"/>
                </a:lnTo>
                <a:lnTo>
                  <a:pt x="2116" y="719"/>
                </a:lnTo>
                <a:lnTo>
                  <a:pt x="2126" y="716"/>
                </a:lnTo>
                <a:lnTo>
                  <a:pt x="2135" y="715"/>
                </a:lnTo>
                <a:lnTo>
                  <a:pt x="2145" y="716"/>
                </a:lnTo>
                <a:lnTo>
                  <a:pt x="2154" y="718"/>
                </a:lnTo>
                <a:lnTo>
                  <a:pt x="2162" y="723"/>
                </a:lnTo>
                <a:lnTo>
                  <a:pt x="2170" y="727"/>
                </a:lnTo>
                <a:lnTo>
                  <a:pt x="2176" y="735"/>
                </a:lnTo>
                <a:lnTo>
                  <a:pt x="2181" y="743"/>
                </a:lnTo>
                <a:lnTo>
                  <a:pt x="2184" y="753"/>
                </a:lnTo>
                <a:lnTo>
                  <a:pt x="2184" y="762"/>
                </a:lnTo>
                <a:lnTo>
                  <a:pt x="2184" y="770"/>
                </a:lnTo>
                <a:lnTo>
                  <a:pt x="2181" y="780"/>
                </a:lnTo>
                <a:lnTo>
                  <a:pt x="2178" y="788"/>
                </a:lnTo>
                <a:lnTo>
                  <a:pt x="2172" y="796"/>
                </a:lnTo>
                <a:lnTo>
                  <a:pt x="2165" y="802"/>
                </a:lnTo>
                <a:lnTo>
                  <a:pt x="2156" y="807"/>
                </a:lnTo>
                <a:lnTo>
                  <a:pt x="2145" y="810"/>
                </a:lnTo>
                <a:lnTo>
                  <a:pt x="2132" y="810"/>
                </a:lnTo>
                <a:lnTo>
                  <a:pt x="2119" y="807"/>
                </a:lnTo>
                <a:lnTo>
                  <a:pt x="2108" y="802"/>
                </a:lnTo>
                <a:lnTo>
                  <a:pt x="2121" y="820"/>
                </a:lnTo>
                <a:lnTo>
                  <a:pt x="2129" y="837"/>
                </a:lnTo>
                <a:lnTo>
                  <a:pt x="2133" y="856"/>
                </a:lnTo>
                <a:lnTo>
                  <a:pt x="2135" y="877"/>
                </a:lnTo>
                <a:lnTo>
                  <a:pt x="2132" y="896"/>
                </a:lnTo>
                <a:lnTo>
                  <a:pt x="2124" y="915"/>
                </a:lnTo>
                <a:lnTo>
                  <a:pt x="2114" y="933"/>
                </a:lnTo>
                <a:lnTo>
                  <a:pt x="2098" y="947"/>
                </a:lnTo>
                <a:lnTo>
                  <a:pt x="2086" y="957"/>
                </a:lnTo>
                <a:lnTo>
                  <a:pt x="2071" y="964"/>
                </a:lnTo>
                <a:lnTo>
                  <a:pt x="2056" y="971"/>
                </a:lnTo>
                <a:lnTo>
                  <a:pt x="2040" y="972"/>
                </a:lnTo>
                <a:lnTo>
                  <a:pt x="2052" y="977"/>
                </a:lnTo>
                <a:lnTo>
                  <a:pt x="2063" y="984"/>
                </a:lnTo>
                <a:lnTo>
                  <a:pt x="2071" y="992"/>
                </a:lnTo>
                <a:lnTo>
                  <a:pt x="2079" y="999"/>
                </a:lnTo>
                <a:lnTo>
                  <a:pt x="2084" y="1009"/>
                </a:lnTo>
                <a:lnTo>
                  <a:pt x="2086" y="1020"/>
                </a:lnTo>
                <a:lnTo>
                  <a:pt x="2086" y="1031"/>
                </a:lnTo>
                <a:lnTo>
                  <a:pt x="2083" y="1041"/>
                </a:lnTo>
                <a:lnTo>
                  <a:pt x="2076" y="1050"/>
                </a:lnTo>
                <a:lnTo>
                  <a:pt x="2068" y="1060"/>
                </a:lnTo>
                <a:lnTo>
                  <a:pt x="2057" y="1066"/>
                </a:lnTo>
                <a:lnTo>
                  <a:pt x="2046" y="1073"/>
                </a:lnTo>
                <a:lnTo>
                  <a:pt x="2033" y="1076"/>
                </a:lnTo>
                <a:lnTo>
                  <a:pt x="2021" y="1077"/>
                </a:lnTo>
                <a:lnTo>
                  <a:pt x="2008" y="1077"/>
                </a:lnTo>
                <a:lnTo>
                  <a:pt x="1993" y="1076"/>
                </a:lnTo>
                <a:lnTo>
                  <a:pt x="1981" y="1071"/>
                </a:lnTo>
                <a:lnTo>
                  <a:pt x="1970" y="1065"/>
                </a:lnTo>
                <a:lnTo>
                  <a:pt x="1973" y="1092"/>
                </a:lnTo>
                <a:lnTo>
                  <a:pt x="1971" y="1119"/>
                </a:lnTo>
                <a:lnTo>
                  <a:pt x="1963" y="1144"/>
                </a:lnTo>
                <a:lnTo>
                  <a:pt x="1952" y="1168"/>
                </a:lnTo>
                <a:lnTo>
                  <a:pt x="1936" y="1190"/>
                </a:lnTo>
                <a:lnTo>
                  <a:pt x="1916" y="1208"/>
                </a:lnTo>
                <a:lnTo>
                  <a:pt x="1892" y="1222"/>
                </a:lnTo>
                <a:lnTo>
                  <a:pt x="1865" y="1230"/>
                </a:lnTo>
                <a:lnTo>
                  <a:pt x="1841" y="1235"/>
                </a:lnTo>
                <a:lnTo>
                  <a:pt x="1815" y="1233"/>
                </a:lnTo>
                <a:lnTo>
                  <a:pt x="1791" y="1229"/>
                </a:lnTo>
                <a:lnTo>
                  <a:pt x="1769" y="1221"/>
                </a:lnTo>
                <a:lnTo>
                  <a:pt x="1776" y="1235"/>
                </a:lnTo>
                <a:lnTo>
                  <a:pt x="1777" y="1248"/>
                </a:lnTo>
                <a:lnTo>
                  <a:pt x="1774" y="1262"/>
                </a:lnTo>
                <a:lnTo>
                  <a:pt x="1768" y="1275"/>
                </a:lnTo>
                <a:lnTo>
                  <a:pt x="1758" y="1288"/>
                </a:lnTo>
                <a:lnTo>
                  <a:pt x="1744" y="1297"/>
                </a:lnTo>
                <a:lnTo>
                  <a:pt x="1726" y="1307"/>
                </a:lnTo>
                <a:lnTo>
                  <a:pt x="1707" y="1313"/>
                </a:lnTo>
                <a:lnTo>
                  <a:pt x="1678" y="1318"/>
                </a:lnTo>
                <a:lnTo>
                  <a:pt x="1648" y="1318"/>
                </a:lnTo>
                <a:lnTo>
                  <a:pt x="1621" y="1311"/>
                </a:lnTo>
                <a:lnTo>
                  <a:pt x="1596" y="1302"/>
                </a:lnTo>
                <a:lnTo>
                  <a:pt x="1597" y="1319"/>
                </a:lnTo>
                <a:lnTo>
                  <a:pt x="1594" y="1335"/>
                </a:lnTo>
                <a:lnTo>
                  <a:pt x="1589" y="1351"/>
                </a:lnTo>
                <a:lnTo>
                  <a:pt x="1581" y="1366"/>
                </a:lnTo>
                <a:lnTo>
                  <a:pt x="1570" y="1378"/>
                </a:lnTo>
                <a:lnTo>
                  <a:pt x="1558" y="1389"/>
                </a:lnTo>
                <a:lnTo>
                  <a:pt x="1542" y="1397"/>
                </a:lnTo>
                <a:lnTo>
                  <a:pt x="1526" y="1402"/>
                </a:lnTo>
                <a:lnTo>
                  <a:pt x="1510" y="1404"/>
                </a:lnTo>
                <a:lnTo>
                  <a:pt x="1494" y="1402"/>
                </a:lnTo>
                <a:lnTo>
                  <a:pt x="1480" y="1399"/>
                </a:lnTo>
                <a:lnTo>
                  <a:pt x="1465" y="1393"/>
                </a:lnTo>
                <a:lnTo>
                  <a:pt x="1454" y="1385"/>
                </a:lnTo>
                <a:lnTo>
                  <a:pt x="1443" y="1373"/>
                </a:lnTo>
                <a:lnTo>
                  <a:pt x="1433" y="1362"/>
                </a:lnTo>
                <a:lnTo>
                  <a:pt x="1427" y="1348"/>
                </a:lnTo>
                <a:lnTo>
                  <a:pt x="1430" y="1362"/>
                </a:lnTo>
                <a:lnTo>
                  <a:pt x="1430" y="1375"/>
                </a:lnTo>
                <a:lnTo>
                  <a:pt x="1426" y="1388"/>
                </a:lnTo>
                <a:lnTo>
                  <a:pt x="1419" y="1401"/>
                </a:lnTo>
                <a:lnTo>
                  <a:pt x="1410" y="1410"/>
                </a:lnTo>
                <a:lnTo>
                  <a:pt x="1397" y="1420"/>
                </a:lnTo>
                <a:lnTo>
                  <a:pt x="1381" y="1426"/>
                </a:lnTo>
                <a:lnTo>
                  <a:pt x="1363" y="1431"/>
                </a:lnTo>
                <a:lnTo>
                  <a:pt x="1346" y="1432"/>
                </a:lnTo>
                <a:lnTo>
                  <a:pt x="1328" y="1431"/>
                </a:lnTo>
                <a:lnTo>
                  <a:pt x="1313" y="1428"/>
                </a:lnTo>
                <a:lnTo>
                  <a:pt x="1297" y="1421"/>
                </a:lnTo>
                <a:lnTo>
                  <a:pt x="1282" y="1415"/>
                </a:lnTo>
                <a:lnTo>
                  <a:pt x="1270" y="1405"/>
                </a:lnTo>
                <a:lnTo>
                  <a:pt x="1260" y="1394"/>
                </a:lnTo>
                <a:lnTo>
                  <a:pt x="1252" y="1381"/>
                </a:lnTo>
                <a:lnTo>
                  <a:pt x="1249" y="1393"/>
                </a:lnTo>
                <a:lnTo>
                  <a:pt x="1243" y="1402"/>
                </a:lnTo>
                <a:lnTo>
                  <a:pt x="1233" y="1412"/>
                </a:lnTo>
                <a:lnTo>
                  <a:pt x="1222" y="1418"/>
                </a:lnTo>
                <a:lnTo>
                  <a:pt x="1208" y="1424"/>
                </a:lnTo>
                <a:lnTo>
                  <a:pt x="1192" y="1429"/>
                </a:lnTo>
                <a:lnTo>
                  <a:pt x="1176" y="1431"/>
                </a:lnTo>
                <a:lnTo>
                  <a:pt x="1158" y="1432"/>
                </a:lnTo>
                <a:lnTo>
                  <a:pt x="1133" y="1428"/>
                </a:lnTo>
                <a:lnTo>
                  <a:pt x="1111" y="1418"/>
                </a:lnTo>
                <a:lnTo>
                  <a:pt x="1101" y="1413"/>
                </a:lnTo>
                <a:lnTo>
                  <a:pt x="1093" y="1405"/>
                </a:lnTo>
                <a:lnTo>
                  <a:pt x="1087" y="1397"/>
                </a:lnTo>
                <a:lnTo>
                  <a:pt x="1082" y="1389"/>
                </a:lnTo>
                <a:lnTo>
                  <a:pt x="1071" y="1402"/>
                </a:lnTo>
                <a:lnTo>
                  <a:pt x="1058" y="1413"/>
                </a:lnTo>
                <a:lnTo>
                  <a:pt x="1041" y="1423"/>
                </a:lnTo>
                <a:lnTo>
                  <a:pt x="1021" y="1429"/>
                </a:lnTo>
                <a:lnTo>
                  <a:pt x="1002" y="1432"/>
                </a:lnTo>
                <a:lnTo>
                  <a:pt x="980" y="1434"/>
                </a:lnTo>
                <a:lnTo>
                  <a:pt x="959" y="1432"/>
                </a:lnTo>
                <a:lnTo>
                  <a:pt x="937" y="1429"/>
                </a:lnTo>
                <a:lnTo>
                  <a:pt x="913" y="1420"/>
                </a:lnTo>
                <a:lnTo>
                  <a:pt x="894" y="1407"/>
                </a:lnTo>
                <a:lnTo>
                  <a:pt x="880" y="1393"/>
                </a:lnTo>
                <a:lnTo>
                  <a:pt x="875" y="1385"/>
                </a:lnTo>
                <a:lnTo>
                  <a:pt x="872" y="1375"/>
                </a:lnTo>
                <a:lnTo>
                  <a:pt x="858" y="1383"/>
                </a:lnTo>
                <a:lnTo>
                  <a:pt x="842" y="1389"/>
                </a:lnTo>
                <a:lnTo>
                  <a:pt x="823" y="1393"/>
                </a:lnTo>
                <a:lnTo>
                  <a:pt x="805" y="1393"/>
                </a:lnTo>
                <a:lnTo>
                  <a:pt x="786" y="1391"/>
                </a:lnTo>
                <a:lnTo>
                  <a:pt x="767" y="1386"/>
                </a:lnTo>
                <a:lnTo>
                  <a:pt x="748" y="1380"/>
                </a:lnTo>
                <a:lnTo>
                  <a:pt x="732" y="1370"/>
                </a:lnTo>
                <a:lnTo>
                  <a:pt x="713" y="1356"/>
                </a:lnTo>
                <a:lnTo>
                  <a:pt x="702" y="1340"/>
                </a:lnTo>
                <a:lnTo>
                  <a:pt x="697" y="1332"/>
                </a:lnTo>
                <a:lnTo>
                  <a:pt x="694" y="1323"/>
                </a:lnTo>
                <a:lnTo>
                  <a:pt x="694" y="1315"/>
                </a:lnTo>
                <a:lnTo>
                  <a:pt x="694" y="1307"/>
                </a:lnTo>
                <a:lnTo>
                  <a:pt x="691" y="1316"/>
                </a:lnTo>
                <a:lnTo>
                  <a:pt x="684" y="1324"/>
                </a:lnTo>
                <a:lnTo>
                  <a:pt x="676" y="1331"/>
                </a:lnTo>
                <a:lnTo>
                  <a:pt x="665" y="1337"/>
                </a:lnTo>
                <a:lnTo>
                  <a:pt x="651" y="1340"/>
                </a:lnTo>
                <a:lnTo>
                  <a:pt x="635" y="1342"/>
                </a:lnTo>
                <a:lnTo>
                  <a:pt x="619" y="1343"/>
                </a:lnTo>
                <a:lnTo>
                  <a:pt x="601" y="1342"/>
                </a:lnTo>
                <a:lnTo>
                  <a:pt x="584" y="1337"/>
                </a:lnTo>
                <a:lnTo>
                  <a:pt x="568" y="1332"/>
                </a:lnTo>
                <a:lnTo>
                  <a:pt x="554" y="1326"/>
                </a:lnTo>
                <a:lnTo>
                  <a:pt x="543" y="1318"/>
                </a:lnTo>
                <a:lnTo>
                  <a:pt x="533" y="1308"/>
                </a:lnTo>
                <a:lnTo>
                  <a:pt x="525" y="1299"/>
                </a:lnTo>
                <a:lnTo>
                  <a:pt x="522" y="1289"/>
                </a:lnTo>
                <a:lnTo>
                  <a:pt x="522" y="1280"/>
                </a:lnTo>
                <a:lnTo>
                  <a:pt x="523" y="1272"/>
                </a:lnTo>
                <a:lnTo>
                  <a:pt x="527" y="1265"/>
                </a:lnTo>
                <a:lnTo>
                  <a:pt x="531" y="1260"/>
                </a:lnTo>
                <a:lnTo>
                  <a:pt x="538" y="1256"/>
                </a:lnTo>
                <a:lnTo>
                  <a:pt x="519" y="1262"/>
                </a:lnTo>
                <a:lnTo>
                  <a:pt x="498" y="1265"/>
                </a:lnTo>
                <a:lnTo>
                  <a:pt x="479" y="1265"/>
                </a:lnTo>
                <a:lnTo>
                  <a:pt x="460" y="1260"/>
                </a:lnTo>
                <a:lnTo>
                  <a:pt x="441" y="1253"/>
                </a:lnTo>
                <a:lnTo>
                  <a:pt x="425" y="1241"/>
                </a:lnTo>
                <a:lnTo>
                  <a:pt x="411" y="1227"/>
                </a:lnTo>
                <a:lnTo>
                  <a:pt x="399" y="1210"/>
                </a:lnTo>
                <a:lnTo>
                  <a:pt x="393" y="1192"/>
                </a:lnTo>
                <a:lnTo>
                  <a:pt x="390" y="1175"/>
                </a:lnTo>
                <a:lnTo>
                  <a:pt x="390" y="1155"/>
                </a:lnTo>
                <a:lnTo>
                  <a:pt x="393" y="1138"/>
                </a:lnTo>
                <a:lnTo>
                  <a:pt x="372" y="1151"/>
                </a:lnTo>
                <a:lnTo>
                  <a:pt x="352" y="1160"/>
                </a:lnTo>
                <a:lnTo>
                  <a:pt x="329" y="1165"/>
                </a:lnTo>
                <a:lnTo>
                  <a:pt x="307" y="1167"/>
                </a:lnTo>
                <a:lnTo>
                  <a:pt x="283" y="1165"/>
                </a:lnTo>
                <a:lnTo>
                  <a:pt x="261" y="1160"/>
                </a:lnTo>
                <a:lnTo>
                  <a:pt x="240" y="1151"/>
                </a:lnTo>
                <a:lnTo>
                  <a:pt x="220" y="1138"/>
                </a:lnTo>
                <a:lnTo>
                  <a:pt x="194" y="1122"/>
                </a:lnTo>
                <a:lnTo>
                  <a:pt x="172" y="1103"/>
                </a:lnTo>
                <a:lnTo>
                  <a:pt x="153" y="1082"/>
                </a:lnTo>
                <a:lnTo>
                  <a:pt x="138" y="1062"/>
                </a:lnTo>
                <a:lnTo>
                  <a:pt x="127" y="1041"/>
                </a:lnTo>
                <a:lnTo>
                  <a:pt x="123" y="1019"/>
                </a:lnTo>
                <a:lnTo>
                  <a:pt x="121" y="995"/>
                </a:lnTo>
                <a:lnTo>
                  <a:pt x="124" y="972"/>
                </a:lnTo>
                <a:lnTo>
                  <a:pt x="105" y="976"/>
                </a:lnTo>
                <a:lnTo>
                  <a:pt x="86" y="976"/>
                </a:lnTo>
                <a:lnTo>
                  <a:pt x="68" y="972"/>
                </a:lnTo>
                <a:lnTo>
                  <a:pt x="51" y="964"/>
                </a:lnTo>
                <a:lnTo>
                  <a:pt x="35" y="953"/>
                </a:lnTo>
                <a:lnTo>
                  <a:pt x="22" y="941"/>
                </a:lnTo>
                <a:lnTo>
                  <a:pt x="11" y="925"/>
                </a:lnTo>
                <a:lnTo>
                  <a:pt x="5" y="907"/>
                </a:lnTo>
                <a:lnTo>
                  <a:pt x="2" y="893"/>
                </a:lnTo>
                <a:lnTo>
                  <a:pt x="0" y="880"/>
                </a:lnTo>
                <a:lnTo>
                  <a:pt x="2" y="866"/>
                </a:lnTo>
                <a:lnTo>
                  <a:pt x="5" y="853"/>
                </a:lnTo>
                <a:lnTo>
                  <a:pt x="10" y="840"/>
                </a:lnTo>
                <a:lnTo>
                  <a:pt x="16" y="828"/>
                </a:lnTo>
                <a:lnTo>
                  <a:pt x="26" y="818"/>
                </a:lnTo>
                <a:lnTo>
                  <a:pt x="35" y="807"/>
                </a:lnTo>
                <a:lnTo>
                  <a:pt x="24" y="796"/>
                </a:lnTo>
                <a:lnTo>
                  <a:pt x="18" y="783"/>
                </a:lnTo>
                <a:lnTo>
                  <a:pt x="13" y="772"/>
                </a:lnTo>
                <a:lnTo>
                  <a:pt x="13" y="759"/>
                </a:lnTo>
                <a:lnTo>
                  <a:pt x="16" y="748"/>
                </a:lnTo>
                <a:lnTo>
                  <a:pt x="22" y="737"/>
                </a:lnTo>
                <a:lnTo>
                  <a:pt x="32" y="727"/>
                </a:lnTo>
                <a:lnTo>
                  <a:pt x="46" y="719"/>
                </a:lnTo>
                <a:lnTo>
                  <a:pt x="48" y="719"/>
                </a:lnTo>
              </a:path>
            </a:pathLst>
          </a:custGeom>
          <a:solidFill>
            <a:srgbClr val="99FF99"/>
          </a:solidFill>
          <a:ln w="15875">
            <a:solidFill>
              <a:schemeClr val="tx1"/>
            </a:solidFill>
            <a:round/>
            <a:headEnd/>
            <a:tailEnd/>
          </a:ln>
        </p:spPr>
        <p:txBody>
          <a:bodyPr lIns="91332" tIns="45661" rIns="91332" bIns="45661"/>
          <a:lstStyle/>
          <a:p>
            <a:endParaRPr lang="zh-TW" altLang="en-US"/>
          </a:p>
        </p:txBody>
      </p:sp>
      <p:sp>
        <p:nvSpPr>
          <p:cNvPr id="74856" name="TextBox 96"/>
          <p:cNvSpPr txBox="1">
            <a:spLocks noChangeArrowheads="1"/>
          </p:cNvSpPr>
          <p:nvPr/>
        </p:nvSpPr>
        <p:spPr bwMode="auto">
          <a:xfrm>
            <a:off x="3489325" y="5862638"/>
            <a:ext cx="706438" cy="461962"/>
          </a:xfrm>
          <a:prstGeom prst="rect">
            <a:avLst/>
          </a:prstGeom>
          <a:noFill/>
          <a:ln w="9525">
            <a:noFill/>
            <a:miter lim="800000"/>
            <a:headEnd/>
            <a:tailEnd/>
          </a:ln>
        </p:spPr>
        <p:txBody>
          <a:bodyPr wrap="none" lIns="91332" tIns="45661" rIns="91332" bIns="45661">
            <a:spAutoFit/>
          </a:bodyPr>
          <a:lstStyle/>
          <a:p>
            <a:pPr algn="ctr" eaLnBrk="0" hangingPunct="0"/>
            <a:r>
              <a:rPr kumimoji="0" lang="en-US" altLang="zh-TW" sz="1200" b="1">
                <a:solidFill>
                  <a:srgbClr val="000000"/>
                </a:solidFill>
                <a:ea typeface="MS PGothic" pitchFamily="34" charset="-128"/>
                <a:cs typeface="Arial" pitchFamily="34" charset="0"/>
              </a:rPr>
              <a:t>CUDI</a:t>
            </a:r>
          </a:p>
          <a:p>
            <a:pPr algn="ctr" eaLnBrk="0" hangingPunct="0"/>
            <a:r>
              <a:rPr kumimoji="0" lang="en-US" altLang="zh-TW" sz="1200" b="1">
                <a:solidFill>
                  <a:srgbClr val="000000"/>
                </a:solidFill>
                <a:ea typeface="MS PGothic" pitchFamily="34" charset="-128"/>
                <a:cs typeface="Arial" pitchFamily="34" charset="0"/>
              </a:rPr>
              <a:t>Mexico</a:t>
            </a:r>
          </a:p>
        </p:txBody>
      </p:sp>
      <p:sp>
        <p:nvSpPr>
          <p:cNvPr id="117" name="TextBox 116"/>
          <p:cNvSpPr txBox="1"/>
          <p:nvPr/>
        </p:nvSpPr>
        <p:spPr>
          <a:xfrm>
            <a:off x="3657600" y="5715000"/>
            <a:ext cx="404813" cy="173038"/>
          </a:xfrm>
          <a:prstGeom prst="rect">
            <a:avLst/>
          </a:prstGeom>
          <a:solidFill>
            <a:schemeClr val="bg2">
              <a:lumMod val="40000"/>
              <a:lumOff val="60000"/>
            </a:schemeClr>
          </a:solidFill>
        </p:spPr>
        <p:txBody>
          <a:bodyPr wrap="none" lIns="9144" tIns="9144" rIns="9144" bIns="9144">
            <a:spAutoFit/>
          </a:bodyPr>
          <a:lstStyle/>
          <a:p>
            <a:pPr eaLnBrk="0" hangingPunct="0">
              <a:defRPr/>
            </a:pPr>
            <a:r>
              <a:rPr kumimoji="0" lang="en-US" sz="1000" b="1" dirty="0">
                <a:solidFill>
                  <a:srgbClr val="000000"/>
                </a:solidFill>
                <a:latin typeface="Arial" charset="0"/>
                <a:ea typeface="MS PGothic" pitchFamily="34" charset="-128"/>
                <a:cs typeface="Arial" charset="0"/>
              </a:rPr>
              <a:t>UNAM</a:t>
            </a:r>
          </a:p>
        </p:txBody>
      </p:sp>
      <p:sp>
        <p:nvSpPr>
          <p:cNvPr id="119" name="TextBox 118"/>
          <p:cNvSpPr txBox="1"/>
          <p:nvPr/>
        </p:nvSpPr>
        <p:spPr>
          <a:xfrm>
            <a:off x="7180263" y="4095750"/>
            <a:ext cx="874712" cy="187325"/>
          </a:xfrm>
          <a:prstGeom prst="rect">
            <a:avLst/>
          </a:prstGeom>
          <a:solidFill>
            <a:schemeClr val="bg2">
              <a:lumMod val="40000"/>
              <a:lumOff val="60000"/>
            </a:schemeClr>
          </a:solidFill>
        </p:spPr>
        <p:txBody>
          <a:bodyPr wrap="none" lIns="9144" tIns="9144" rIns="9144" bIns="9144">
            <a:spAutoFit/>
          </a:bodyPr>
          <a:lstStyle/>
          <a:p>
            <a:pPr eaLnBrk="0" hangingPunct="0">
              <a:defRPr/>
            </a:pPr>
            <a:r>
              <a:rPr kumimoji="0" lang="en-US" sz="1100" b="1">
                <a:solidFill>
                  <a:srgbClr val="000000"/>
                </a:solidFill>
                <a:latin typeface="Arial" charset="0"/>
                <a:ea typeface="MS PGothic" pitchFamily="34" charset="-128"/>
                <a:cs typeface="Arial" charset="0"/>
              </a:rPr>
              <a:t>CC-IN2P3-T1</a:t>
            </a:r>
            <a:endParaRPr kumimoji="0" lang="en-US" sz="1100" b="1" dirty="0">
              <a:solidFill>
                <a:srgbClr val="000000"/>
              </a:solidFill>
              <a:latin typeface="Arial" charset="0"/>
              <a:ea typeface="MS PGothic" pitchFamily="34" charset="-128"/>
              <a:cs typeface="Arial" charset="0"/>
            </a:endParaRPr>
          </a:p>
        </p:txBody>
      </p:sp>
      <p:sp>
        <p:nvSpPr>
          <p:cNvPr id="127" name="TextBox 126"/>
          <p:cNvSpPr txBox="1"/>
          <p:nvPr/>
        </p:nvSpPr>
        <p:spPr>
          <a:xfrm>
            <a:off x="7472363" y="4243388"/>
            <a:ext cx="658812" cy="171450"/>
          </a:xfrm>
          <a:prstGeom prst="rect">
            <a:avLst/>
          </a:prstGeom>
          <a:solidFill>
            <a:schemeClr val="bg2">
              <a:lumMod val="40000"/>
              <a:lumOff val="60000"/>
            </a:schemeClr>
          </a:solidFill>
        </p:spPr>
        <p:txBody>
          <a:bodyPr wrap="none" lIns="9144" tIns="9144" rIns="9144" bIns="9144">
            <a:spAutoFit/>
          </a:bodyPr>
          <a:lstStyle/>
          <a:p>
            <a:pPr eaLnBrk="0" hangingPunct="0">
              <a:defRPr/>
            </a:pPr>
            <a:r>
              <a:rPr kumimoji="0" lang="en-US" sz="1000" b="1" dirty="0">
                <a:solidFill>
                  <a:srgbClr val="000000"/>
                </a:solidFill>
                <a:latin typeface="Arial" charset="0"/>
                <a:ea typeface="MS PGothic" pitchFamily="34" charset="-128"/>
                <a:cs typeface="Arial" charset="0"/>
              </a:rPr>
              <a:t>Sub-IN2P3</a:t>
            </a:r>
          </a:p>
        </p:txBody>
      </p:sp>
      <p:sp>
        <p:nvSpPr>
          <p:cNvPr id="128" name="TextBox 127"/>
          <p:cNvSpPr txBox="1"/>
          <p:nvPr/>
        </p:nvSpPr>
        <p:spPr>
          <a:xfrm>
            <a:off x="7920038" y="4365625"/>
            <a:ext cx="288925" cy="171450"/>
          </a:xfrm>
          <a:prstGeom prst="rect">
            <a:avLst/>
          </a:prstGeom>
          <a:solidFill>
            <a:schemeClr val="bg2">
              <a:lumMod val="40000"/>
              <a:lumOff val="60000"/>
            </a:schemeClr>
          </a:solidFill>
        </p:spPr>
        <p:txBody>
          <a:bodyPr wrap="none" lIns="9144" tIns="9144" rIns="9144" bIns="9144">
            <a:spAutoFit/>
          </a:bodyPr>
          <a:lstStyle/>
          <a:p>
            <a:pPr eaLnBrk="0" hangingPunct="0">
              <a:defRPr/>
            </a:pPr>
            <a:r>
              <a:rPr kumimoji="0" lang="en-US" sz="1000" b="1" dirty="0">
                <a:solidFill>
                  <a:srgbClr val="000000"/>
                </a:solidFill>
                <a:latin typeface="Arial" charset="0"/>
                <a:ea typeface="MS PGothic" pitchFamily="34" charset="-128"/>
                <a:cs typeface="Arial" charset="0"/>
              </a:rPr>
              <a:t>CEA</a:t>
            </a:r>
          </a:p>
        </p:txBody>
      </p:sp>
      <p:sp>
        <p:nvSpPr>
          <p:cNvPr id="74861" name="Freeform 7"/>
          <p:cNvSpPr>
            <a:spLocks/>
          </p:cNvSpPr>
          <p:nvPr/>
        </p:nvSpPr>
        <p:spPr bwMode="auto">
          <a:xfrm>
            <a:off x="7104063" y="1143000"/>
            <a:ext cx="1336675" cy="990600"/>
          </a:xfrm>
          <a:custGeom>
            <a:avLst/>
            <a:gdLst>
              <a:gd name="T0" fmla="*/ 2147483647 w 2184"/>
              <a:gd name="T1" fmla="*/ 2147483647 h 1434"/>
              <a:gd name="T2" fmla="*/ 2147483647 w 2184"/>
              <a:gd name="T3" fmla="*/ 2147483647 h 1434"/>
              <a:gd name="T4" fmla="*/ 2147483647 w 2184"/>
              <a:gd name="T5" fmla="*/ 2147483647 h 1434"/>
              <a:gd name="T6" fmla="*/ 2147483647 w 2184"/>
              <a:gd name="T7" fmla="*/ 2147483647 h 1434"/>
              <a:gd name="T8" fmla="*/ 2147483647 w 2184"/>
              <a:gd name="T9" fmla="*/ 2147483647 h 1434"/>
              <a:gd name="T10" fmla="*/ 2147483647 w 2184"/>
              <a:gd name="T11" fmla="*/ 2147483647 h 1434"/>
              <a:gd name="T12" fmla="*/ 2147483647 w 2184"/>
              <a:gd name="T13" fmla="*/ 2147483647 h 1434"/>
              <a:gd name="T14" fmla="*/ 2147483647 w 2184"/>
              <a:gd name="T15" fmla="*/ 2147483647 h 1434"/>
              <a:gd name="T16" fmla="*/ 2147483647 w 2184"/>
              <a:gd name="T17" fmla="*/ 2147483647 h 1434"/>
              <a:gd name="T18" fmla="*/ 2147483647 w 2184"/>
              <a:gd name="T19" fmla="*/ 2147483647 h 1434"/>
              <a:gd name="T20" fmla="*/ 2147483647 w 2184"/>
              <a:gd name="T21" fmla="*/ 2147483647 h 1434"/>
              <a:gd name="T22" fmla="*/ 2147483647 w 2184"/>
              <a:gd name="T23" fmla="*/ 2147483647 h 1434"/>
              <a:gd name="T24" fmla="*/ 2147483647 w 2184"/>
              <a:gd name="T25" fmla="*/ 2147483647 h 1434"/>
              <a:gd name="T26" fmla="*/ 2147483647 w 2184"/>
              <a:gd name="T27" fmla="*/ 2147483647 h 1434"/>
              <a:gd name="T28" fmla="*/ 2147483647 w 2184"/>
              <a:gd name="T29" fmla="*/ 2147483647 h 1434"/>
              <a:gd name="T30" fmla="*/ 2147483647 w 2184"/>
              <a:gd name="T31" fmla="*/ 2147483647 h 1434"/>
              <a:gd name="T32" fmla="*/ 2147483647 w 2184"/>
              <a:gd name="T33" fmla="*/ 2147483647 h 1434"/>
              <a:gd name="T34" fmla="*/ 2147483647 w 2184"/>
              <a:gd name="T35" fmla="*/ 2147483647 h 1434"/>
              <a:gd name="T36" fmla="*/ 2147483647 w 2184"/>
              <a:gd name="T37" fmla="*/ 2147483647 h 1434"/>
              <a:gd name="T38" fmla="*/ 2147483647 w 2184"/>
              <a:gd name="T39" fmla="*/ 2147483647 h 1434"/>
              <a:gd name="T40" fmla="*/ 2147483647 w 2184"/>
              <a:gd name="T41" fmla="*/ 2147483647 h 1434"/>
              <a:gd name="T42" fmla="*/ 2147483647 w 2184"/>
              <a:gd name="T43" fmla="*/ 2147483647 h 1434"/>
              <a:gd name="T44" fmla="*/ 2147483647 w 2184"/>
              <a:gd name="T45" fmla="*/ 2147483647 h 1434"/>
              <a:gd name="T46" fmla="*/ 2147483647 w 2184"/>
              <a:gd name="T47" fmla="*/ 2147483647 h 1434"/>
              <a:gd name="T48" fmla="*/ 2147483647 w 2184"/>
              <a:gd name="T49" fmla="*/ 2147483647 h 1434"/>
              <a:gd name="T50" fmla="*/ 2147483647 w 2184"/>
              <a:gd name="T51" fmla="*/ 2147483647 h 1434"/>
              <a:gd name="T52" fmla="*/ 2147483647 w 2184"/>
              <a:gd name="T53" fmla="*/ 2147483647 h 1434"/>
              <a:gd name="T54" fmla="*/ 2147483647 w 2184"/>
              <a:gd name="T55" fmla="*/ 2147483647 h 1434"/>
              <a:gd name="T56" fmla="*/ 2147483647 w 2184"/>
              <a:gd name="T57" fmla="*/ 2147483647 h 1434"/>
              <a:gd name="T58" fmla="*/ 2147483647 w 2184"/>
              <a:gd name="T59" fmla="*/ 2147483647 h 1434"/>
              <a:gd name="T60" fmla="*/ 2147483647 w 2184"/>
              <a:gd name="T61" fmla="*/ 2147483647 h 1434"/>
              <a:gd name="T62" fmla="*/ 2147483647 w 2184"/>
              <a:gd name="T63" fmla="*/ 2147483647 h 1434"/>
              <a:gd name="T64" fmla="*/ 2147483647 w 2184"/>
              <a:gd name="T65" fmla="*/ 2147483647 h 1434"/>
              <a:gd name="T66" fmla="*/ 2147483647 w 2184"/>
              <a:gd name="T67" fmla="*/ 2147483647 h 1434"/>
              <a:gd name="T68" fmla="*/ 2147483647 w 2184"/>
              <a:gd name="T69" fmla="*/ 2147483647 h 1434"/>
              <a:gd name="T70" fmla="*/ 2147483647 w 2184"/>
              <a:gd name="T71" fmla="*/ 2147483647 h 1434"/>
              <a:gd name="T72" fmla="*/ 2147483647 w 2184"/>
              <a:gd name="T73" fmla="*/ 2147483647 h 1434"/>
              <a:gd name="T74" fmla="*/ 2147483647 w 2184"/>
              <a:gd name="T75" fmla="*/ 2147483647 h 1434"/>
              <a:gd name="T76" fmla="*/ 2147483647 w 2184"/>
              <a:gd name="T77" fmla="*/ 2147483647 h 1434"/>
              <a:gd name="T78" fmla="*/ 2147483647 w 2184"/>
              <a:gd name="T79" fmla="*/ 2147483647 h 1434"/>
              <a:gd name="T80" fmla="*/ 2147483647 w 2184"/>
              <a:gd name="T81" fmla="*/ 2147483647 h 1434"/>
              <a:gd name="T82" fmla="*/ 2147483647 w 2184"/>
              <a:gd name="T83" fmla="*/ 2147483647 h 1434"/>
              <a:gd name="T84" fmla="*/ 2147483647 w 2184"/>
              <a:gd name="T85" fmla="*/ 2147483647 h 1434"/>
              <a:gd name="T86" fmla="*/ 2147483647 w 2184"/>
              <a:gd name="T87" fmla="*/ 2147483647 h 1434"/>
              <a:gd name="T88" fmla="*/ 2147483647 w 2184"/>
              <a:gd name="T89" fmla="*/ 2147483647 h 1434"/>
              <a:gd name="T90" fmla="*/ 2147483647 w 2184"/>
              <a:gd name="T91" fmla="*/ 2147483647 h 1434"/>
              <a:gd name="T92" fmla="*/ 2147483647 w 2184"/>
              <a:gd name="T93" fmla="*/ 2147483647 h 1434"/>
              <a:gd name="T94" fmla="*/ 2147483647 w 2184"/>
              <a:gd name="T95" fmla="*/ 2147483647 h 1434"/>
              <a:gd name="T96" fmla="*/ 2147483647 w 2184"/>
              <a:gd name="T97" fmla="*/ 2147483647 h 1434"/>
              <a:gd name="T98" fmla="*/ 2147483647 w 2184"/>
              <a:gd name="T99" fmla="*/ 2147483647 h 1434"/>
              <a:gd name="T100" fmla="*/ 2147483647 w 2184"/>
              <a:gd name="T101" fmla="*/ 2147483647 h 1434"/>
              <a:gd name="T102" fmla="*/ 2147483647 w 2184"/>
              <a:gd name="T103" fmla="*/ 2147483647 h 1434"/>
              <a:gd name="T104" fmla="*/ 2147483647 w 2184"/>
              <a:gd name="T105" fmla="*/ 2147483647 h 1434"/>
              <a:gd name="T106" fmla="*/ 2147483647 w 2184"/>
              <a:gd name="T107" fmla="*/ 2147483647 h 1434"/>
              <a:gd name="T108" fmla="*/ 2147483647 w 2184"/>
              <a:gd name="T109" fmla="*/ 2147483647 h 1434"/>
              <a:gd name="T110" fmla="*/ 2147483647 w 2184"/>
              <a:gd name="T111" fmla="*/ 2147483647 h 1434"/>
              <a:gd name="T112" fmla="*/ 2147483647 w 2184"/>
              <a:gd name="T113" fmla="*/ 2147483647 h 1434"/>
              <a:gd name="T114" fmla="*/ 2147483647 w 2184"/>
              <a:gd name="T115" fmla="*/ 2147483647 h 1434"/>
              <a:gd name="T116" fmla="*/ 2147483647 w 2184"/>
              <a:gd name="T117" fmla="*/ 2147483647 h 143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184"/>
              <a:gd name="T178" fmla="*/ 0 h 1434"/>
              <a:gd name="T179" fmla="*/ 2184 w 2184"/>
              <a:gd name="T180" fmla="*/ 1434 h 1434"/>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184" h="1434">
                <a:moveTo>
                  <a:pt x="48" y="719"/>
                </a:moveTo>
                <a:lnTo>
                  <a:pt x="33" y="708"/>
                </a:lnTo>
                <a:lnTo>
                  <a:pt x="21" y="696"/>
                </a:lnTo>
                <a:lnTo>
                  <a:pt x="13" y="680"/>
                </a:lnTo>
                <a:lnTo>
                  <a:pt x="6" y="664"/>
                </a:lnTo>
                <a:lnTo>
                  <a:pt x="5" y="648"/>
                </a:lnTo>
                <a:lnTo>
                  <a:pt x="5" y="630"/>
                </a:lnTo>
                <a:lnTo>
                  <a:pt x="10" y="613"/>
                </a:lnTo>
                <a:lnTo>
                  <a:pt x="18" y="597"/>
                </a:lnTo>
                <a:lnTo>
                  <a:pt x="29" y="583"/>
                </a:lnTo>
                <a:lnTo>
                  <a:pt x="43" y="570"/>
                </a:lnTo>
                <a:lnTo>
                  <a:pt x="61" y="562"/>
                </a:lnTo>
                <a:lnTo>
                  <a:pt x="78" y="555"/>
                </a:lnTo>
                <a:lnTo>
                  <a:pt x="68" y="535"/>
                </a:lnTo>
                <a:lnTo>
                  <a:pt x="62" y="511"/>
                </a:lnTo>
                <a:lnTo>
                  <a:pt x="61" y="489"/>
                </a:lnTo>
                <a:lnTo>
                  <a:pt x="64" y="465"/>
                </a:lnTo>
                <a:lnTo>
                  <a:pt x="72" y="444"/>
                </a:lnTo>
                <a:lnTo>
                  <a:pt x="84" y="423"/>
                </a:lnTo>
                <a:lnTo>
                  <a:pt x="100" y="406"/>
                </a:lnTo>
                <a:lnTo>
                  <a:pt x="119" y="390"/>
                </a:lnTo>
                <a:lnTo>
                  <a:pt x="137" y="382"/>
                </a:lnTo>
                <a:lnTo>
                  <a:pt x="156" y="376"/>
                </a:lnTo>
                <a:lnTo>
                  <a:pt x="175" y="374"/>
                </a:lnTo>
                <a:lnTo>
                  <a:pt x="196" y="374"/>
                </a:lnTo>
                <a:lnTo>
                  <a:pt x="191" y="345"/>
                </a:lnTo>
                <a:lnTo>
                  <a:pt x="193" y="318"/>
                </a:lnTo>
                <a:lnTo>
                  <a:pt x="201" y="293"/>
                </a:lnTo>
                <a:lnTo>
                  <a:pt x="212" y="269"/>
                </a:lnTo>
                <a:lnTo>
                  <a:pt x="229" y="248"/>
                </a:lnTo>
                <a:lnTo>
                  <a:pt x="248" y="231"/>
                </a:lnTo>
                <a:lnTo>
                  <a:pt x="272" y="216"/>
                </a:lnTo>
                <a:lnTo>
                  <a:pt x="299" y="207"/>
                </a:lnTo>
                <a:lnTo>
                  <a:pt x="325" y="204"/>
                </a:lnTo>
                <a:lnTo>
                  <a:pt x="348" y="204"/>
                </a:lnTo>
                <a:lnTo>
                  <a:pt x="372" y="209"/>
                </a:lnTo>
                <a:lnTo>
                  <a:pt x="395" y="216"/>
                </a:lnTo>
                <a:lnTo>
                  <a:pt x="388" y="199"/>
                </a:lnTo>
                <a:lnTo>
                  <a:pt x="387" y="180"/>
                </a:lnTo>
                <a:lnTo>
                  <a:pt x="388" y="162"/>
                </a:lnTo>
                <a:lnTo>
                  <a:pt x="393" y="145"/>
                </a:lnTo>
                <a:lnTo>
                  <a:pt x="401" y="129"/>
                </a:lnTo>
                <a:lnTo>
                  <a:pt x="414" y="115"/>
                </a:lnTo>
                <a:lnTo>
                  <a:pt x="428" y="102"/>
                </a:lnTo>
                <a:lnTo>
                  <a:pt x="444" y="92"/>
                </a:lnTo>
                <a:lnTo>
                  <a:pt x="461" y="88"/>
                </a:lnTo>
                <a:lnTo>
                  <a:pt x="481" y="84"/>
                </a:lnTo>
                <a:lnTo>
                  <a:pt x="498" y="86"/>
                </a:lnTo>
                <a:lnTo>
                  <a:pt x="516" y="91"/>
                </a:lnTo>
                <a:lnTo>
                  <a:pt x="531" y="97"/>
                </a:lnTo>
                <a:lnTo>
                  <a:pt x="546" y="108"/>
                </a:lnTo>
                <a:lnTo>
                  <a:pt x="558" y="121"/>
                </a:lnTo>
                <a:lnTo>
                  <a:pt x="570" y="137"/>
                </a:lnTo>
                <a:lnTo>
                  <a:pt x="574" y="116"/>
                </a:lnTo>
                <a:lnTo>
                  <a:pt x="582" y="97"/>
                </a:lnTo>
                <a:lnTo>
                  <a:pt x="593" y="81"/>
                </a:lnTo>
                <a:lnTo>
                  <a:pt x="609" y="67"/>
                </a:lnTo>
                <a:lnTo>
                  <a:pt x="625" y="56"/>
                </a:lnTo>
                <a:lnTo>
                  <a:pt x="644" y="49"/>
                </a:lnTo>
                <a:lnTo>
                  <a:pt x="665" y="46"/>
                </a:lnTo>
                <a:lnTo>
                  <a:pt x="687" y="46"/>
                </a:lnTo>
                <a:lnTo>
                  <a:pt x="706" y="51"/>
                </a:lnTo>
                <a:lnTo>
                  <a:pt x="724" y="57"/>
                </a:lnTo>
                <a:lnTo>
                  <a:pt x="741" y="68"/>
                </a:lnTo>
                <a:lnTo>
                  <a:pt x="756" y="83"/>
                </a:lnTo>
                <a:lnTo>
                  <a:pt x="768" y="67"/>
                </a:lnTo>
                <a:lnTo>
                  <a:pt x="784" y="53"/>
                </a:lnTo>
                <a:lnTo>
                  <a:pt x="800" y="41"/>
                </a:lnTo>
                <a:lnTo>
                  <a:pt x="818" y="30"/>
                </a:lnTo>
                <a:lnTo>
                  <a:pt x="835" y="22"/>
                </a:lnTo>
                <a:lnTo>
                  <a:pt x="854" y="16"/>
                </a:lnTo>
                <a:lnTo>
                  <a:pt x="873" y="10"/>
                </a:lnTo>
                <a:lnTo>
                  <a:pt x="894" y="6"/>
                </a:lnTo>
                <a:lnTo>
                  <a:pt x="913" y="6"/>
                </a:lnTo>
                <a:lnTo>
                  <a:pt x="932" y="6"/>
                </a:lnTo>
                <a:lnTo>
                  <a:pt x="953" y="8"/>
                </a:lnTo>
                <a:lnTo>
                  <a:pt x="972" y="13"/>
                </a:lnTo>
                <a:lnTo>
                  <a:pt x="991" y="19"/>
                </a:lnTo>
                <a:lnTo>
                  <a:pt x="1010" y="27"/>
                </a:lnTo>
                <a:lnTo>
                  <a:pt x="1028" y="37"/>
                </a:lnTo>
                <a:lnTo>
                  <a:pt x="1045" y="48"/>
                </a:lnTo>
                <a:lnTo>
                  <a:pt x="1050" y="37"/>
                </a:lnTo>
                <a:lnTo>
                  <a:pt x="1056" y="26"/>
                </a:lnTo>
                <a:lnTo>
                  <a:pt x="1064" y="18"/>
                </a:lnTo>
                <a:lnTo>
                  <a:pt x="1074" y="10"/>
                </a:lnTo>
                <a:lnTo>
                  <a:pt x="1085" y="5"/>
                </a:lnTo>
                <a:lnTo>
                  <a:pt x="1096" y="2"/>
                </a:lnTo>
                <a:lnTo>
                  <a:pt x="1109" y="2"/>
                </a:lnTo>
                <a:lnTo>
                  <a:pt x="1122" y="3"/>
                </a:lnTo>
                <a:lnTo>
                  <a:pt x="1138" y="10"/>
                </a:lnTo>
                <a:lnTo>
                  <a:pt x="1152" y="19"/>
                </a:lnTo>
                <a:lnTo>
                  <a:pt x="1161" y="33"/>
                </a:lnTo>
                <a:lnTo>
                  <a:pt x="1168" y="49"/>
                </a:lnTo>
                <a:lnTo>
                  <a:pt x="1169" y="38"/>
                </a:lnTo>
                <a:lnTo>
                  <a:pt x="1174" y="29"/>
                </a:lnTo>
                <a:lnTo>
                  <a:pt x="1182" y="19"/>
                </a:lnTo>
                <a:lnTo>
                  <a:pt x="1190" y="11"/>
                </a:lnTo>
                <a:lnTo>
                  <a:pt x="1200" y="6"/>
                </a:lnTo>
                <a:lnTo>
                  <a:pt x="1212" y="2"/>
                </a:lnTo>
                <a:lnTo>
                  <a:pt x="1225" y="0"/>
                </a:lnTo>
                <a:lnTo>
                  <a:pt x="1238" y="2"/>
                </a:lnTo>
                <a:lnTo>
                  <a:pt x="1257" y="6"/>
                </a:lnTo>
                <a:lnTo>
                  <a:pt x="1274" y="18"/>
                </a:lnTo>
                <a:lnTo>
                  <a:pt x="1289" y="30"/>
                </a:lnTo>
                <a:lnTo>
                  <a:pt x="1298" y="48"/>
                </a:lnTo>
                <a:lnTo>
                  <a:pt x="1306" y="43"/>
                </a:lnTo>
                <a:lnTo>
                  <a:pt x="1317" y="38"/>
                </a:lnTo>
                <a:lnTo>
                  <a:pt x="1340" y="37"/>
                </a:lnTo>
                <a:lnTo>
                  <a:pt x="1365" y="40"/>
                </a:lnTo>
                <a:lnTo>
                  <a:pt x="1386" y="49"/>
                </a:lnTo>
                <a:lnTo>
                  <a:pt x="1395" y="56"/>
                </a:lnTo>
                <a:lnTo>
                  <a:pt x="1403" y="65"/>
                </a:lnTo>
                <a:lnTo>
                  <a:pt x="1408" y="73"/>
                </a:lnTo>
                <a:lnTo>
                  <a:pt x="1410" y="83"/>
                </a:lnTo>
                <a:lnTo>
                  <a:pt x="1419" y="68"/>
                </a:lnTo>
                <a:lnTo>
                  <a:pt x="1433" y="59"/>
                </a:lnTo>
                <a:lnTo>
                  <a:pt x="1449" y="49"/>
                </a:lnTo>
                <a:lnTo>
                  <a:pt x="1468" y="45"/>
                </a:lnTo>
                <a:lnTo>
                  <a:pt x="1489" y="41"/>
                </a:lnTo>
                <a:lnTo>
                  <a:pt x="1511" y="41"/>
                </a:lnTo>
                <a:lnTo>
                  <a:pt x="1535" y="45"/>
                </a:lnTo>
                <a:lnTo>
                  <a:pt x="1558" y="51"/>
                </a:lnTo>
                <a:lnTo>
                  <a:pt x="1575" y="59"/>
                </a:lnTo>
                <a:lnTo>
                  <a:pt x="1591" y="67"/>
                </a:lnTo>
                <a:lnTo>
                  <a:pt x="1605" y="76"/>
                </a:lnTo>
                <a:lnTo>
                  <a:pt x="1616" y="88"/>
                </a:lnTo>
                <a:lnTo>
                  <a:pt x="1626" y="99"/>
                </a:lnTo>
                <a:lnTo>
                  <a:pt x="1632" y="111"/>
                </a:lnTo>
                <a:lnTo>
                  <a:pt x="1636" y="124"/>
                </a:lnTo>
                <a:lnTo>
                  <a:pt x="1636" y="137"/>
                </a:lnTo>
                <a:lnTo>
                  <a:pt x="1648" y="127"/>
                </a:lnTo>
                <a:lnTo>
                  <a:pt x="1659" y="121"/>
                </a:lnTo>
                <a:lnTo>
                  <a:pt x="1672" y="116"/>
                </a:lnTo>
                <a:lnTo>
                  <a:pt x="1685" y="115"/>
                </a:lnTo>
                <a:lnTo>
                  <a:pt x="1696" y="113"/>
                </a:lnTo>
                <a:lnTo>
                  <a:pt x="1707" y="115"/>
                </a:lnTo>
                <a:lnTo>
                  <a:pt x="1717" y="118"/>
                </a:lnTo>
                <a:lnTo>
                  <a:pt x="1725" y="124"/>
                </a:lnTo>
                <a:lnTo>
                  <a:pt x="1729" y="131"/>
                </a:lnTo>
                <a:lnTo>
                  <a:pt x="1733" y="137"/>
                </a:lnTo>
                <a:lnTo>
                  <a:pt x="1734" y="145"/>
                </a:lnTo>
                <a:lnTo>
                  <a:pt x="1734" y="153"/>
                </a:lnTo>
                <a:lnTo>
                  <a:pt x="1733" y="162"/>
                </a:lnTo>
                <a:lnTo>
                  <a:pt x="1729" y="170"/>
                </a:lnTo>
                <a:lnTo>
                  <a:pt x="1723" y="180"/>
                </a:lnTo>
                <a:lnTo>
                  <a:pt x="1717" y="189"/>
                </a:lnTo>
                <a:lnTo>
                  <a:pt x="1737" y="175"/>
                </a:lnTo>
                <a:lnTo>
                  <a:pt x="1758" y="166"/>
                </a:lnTo>
                <a:lnTo>
                  <a:pt x="1782" y="161"/>
                </a:lnTo>
                <a:lnTo>
                  <a:pt x="1804" y="161"/>
                </a:lnTo>
                <a:lnTo>
                  <a:pt x="1826" y="164"/>
                </a:lnTo>
                <a:lnTo>
                  <a:pt x="1849" y="172"/>
                </a:lnTo>
                <a:lnTo>
                  <a:pt x="1869" y="185"/>
                </a:lnTo>
                <a:lnTo>
                  <a:pt x="1887" y="201"/>
                </a:lnTo>
                <a:lnTo>
                  <a:pt x="1896" y="213"/>
                </a:lnTo>
                <a:lnTo>
                  <a:pt x="1904" y="226"/>
                </a:lnTo>
                <a:lnTo>
                  <a:pt x="1911" y="240"/>
                </a:lnTo>
                <a:lnTo>
                  <a:pt x="1914" y="255"/>
                </a:lnTo>
                <a:lnTo>
                  <a:pt x="1916" y="271"/>
                </a:lnTo>
                <a:lnTo>
                  <a:pt x="1916" y="287"/>
                </a:lnTo>
                <a:lnTo>
                  <a:pt x="1914" y="301"/>
                </a:lnTo>
                <a:lnTo>
                  <a:pt x="1909" y="317"/>
                </a:lnTo>
                <a:lnTo>
                  <a:pt x="1931" y="326"/>
                </a:lnTo>
                <a:lnTo>
                  <a:pt x="1949" y="337"/>
                </a:lnTo>
                <a:lnTo>
                  <a:pt x="1965" y="350"/>
                </a:lnTo>
                <a:lnTo>
                  <a:pt x="1978" y="364"/>
                </a:lnTo>
                <a:lnTo>
                  <a:pt x="1986" y="379"/>
                </a:lnTo>
                <a:lnTo>
                  <a:pt x="1990" y="395"/>
                </a:lnTo>
                <a:lnTo>
                  <a:pt x="1990" y="411"/>
                </a:lnTo>
                <a:lnTo>
                  <a:pt x="1987" y="425"/>
                </a:lnTo>
                <a:lnTo>
                  <a:pt x="2021" y="428"/>
                </a:lnTo>
                <a:lnTo>
                  <a:pt x="2052" y="435"/>
                </a:lnTo>
                <a:lnTo>
                  <a:pt x="2079" y="446"/>
                </a:lnTo>
                <a:lnTo>
                  <a:pt x="2103" y="460"/>
                </a:lnTo>
                <a:lnTo>
                  <a:pt x="2122" y="476"/>
                </a:lnTo>
                <a:lnTo>
                  <a:pt x="2137" y="495"/>
                </a:lnTo>
                <a:lnTo>
                  <a:pt x="2141" y="505"/>
                </a:lnTo>
                <a:lnTo>
                  <a:pt x="2145" y="516"/>
                </a:lnTo>
                <a:lnTo>
                  <a:pt x="2146" y="527"/>
                </a:lnTo>
                <a:lnTo>
                  <a:pt x="2146" y="538"/>
                </a:lnTo>
                <a:lnTo>
                  <a:pt x="2141" y="557"/>
                </a:lnTo>
                <a:lnTo>
                  <a:pt x="2133" y="575"/>
                </a:lnTo>
                <a:lnTo>
                  <a:pt x="2119" y="592"/>
                </a:lnTo>
                <a:lnTo>
                  <a:pt x="2102" y="606"/>
                </a:lnTo>
                <a:lnTo>
                  <a:pt x="2119" y="613"/>
                </a:lnTo>
                <a:lnTo>
                  <a:pt x="2133" y="621"/>
                </a:lnTo>
                <a:lnTo>
                  <a:pt x="2146" y="632"/>
                </a:lnTo>
                <a:lnTo>
                  <a:pt x="2154" y="641"/>
                </a:lnTo>
                <a:lnTo>
                  <a:pt x="2159" y="654"/>
                </a:lnTo>
                <a:lnTo>
                  <a:pt x="2161" y="665"/>
                </a:lnTo>
                <a:lnTo>
                  <a:pt x="2159" y="678"/>
                </a:lnTo>
                <a:lnTo>
                  <a:pt x="2153" y="691"/>
                </a:lnTo>
                <a:lnTo>
                  <a:pt x="2146" y="699"/>
                </a:lnTo>
                <a:lnTo>
                  <a:pt x="2138" y="707"/>
                </a:lnTo>
                <a:lnTo>
                  <a:pt x="2127" y="713"/>
                </a:lnTo>
                <a:lnTo>
                  <a:pt x="2116" y="719"/>
                </a:lnTo>
                <a:lnTo>
                  <a:pt x="2126" y="716"/>
                </a:lnTo>
                <a:lnTo>
                  <a:pt x="2135" y="715"/>
                </a:lnTo>
                <a:lnTo>
                  <a:pt x="2145" y="716"/>
                </a:lnTo>
                <a:lnTo>
                  <a:pt x="2154" y="718"/>
                </a:lnTo>
                <a:lnTo>
                  <a:pt x="2162" y="723"/>
                </a:lnTo>
                <a:lnTo>
                  <a:pt x="2170" y="727"/>
                </a:lnTo>
                <a:lnTo>
                  <a:pt x="2176" y="735"/>
                </a:lnTo>
                <a:lnTo>
                  <a:pt x="2181" y="743"/>
                </a:lnTo>
                <a:lnTo>
                  <a:pt x="2184" y="753"/>
                </a:lnTo>
                <a:lnTo>
                  <a:pt x="2184" y="762"/>
                </a:lnTo>
                <a:lnTo>
                  <a:pt x="2184" y="770"/>
                </a:lnTo>
                <a:lnTo>
                  <a:pt x="2181" y="780"/>
                </a:lnTo>
                <a:lnTo>
                  <a:pt x="2178" y="788"/>
                </a:lnTo>
                <a:lnTo>
                  <a:pt x="2172" y="796"/>
                </a:lnTo>
                <a:lnTo>
                  <a:pt x="2165" y="802"/>
                </a:lnTo>
                <a:lnTo>
                  <a:pt x="2156" y="807"/>
                </a:lnTo>
                <a:lnTo>
                  <a:pt x="2145" y="810"/>
                </a:lnTo>
                <a:lnTo>
                  <a:pt x="2132" y="810"/>
                </a:lnTo>
                <a:lnTo>
                  <a:pt x="2119" y="807"/>
                </a:lnTo>
                <a:lnTo>
                  <a:pt x="2108" y="802"/>
                </a:lnTo>
                <a:lnTo>
                  <a:pt x="2121" y="820"/>
                </a:lnTo>
                <a:lnTo>
                  <a:pt x="2129" y="837"/>
                </a:lnTo>
                <a:lnTo>
                  <a:pt x="2133" y="856"/>
                </a:lnTo>
                <a:lnTo>
                  <a:pt x="2135" y="877"/>
                </a:lnTo>
                <a:lnTo>
                  <a:pt x="2132" y="896"/>
                </a:lnTo>
                <a:lnTo>
                  <a:pt x="2124" y="915"/>
                </a:lnTo>
                <a:lnTo>
                  <a:pt x="2114" y="933"/>
                </a:lnTo>
                <a:lnTo>
                  <a:pt x="2098" y="947"/>
                </a:lnTo>
                <a:lnTo>
                  <a:pt x="2086" y="957"/>
                </a:lnTo>
                <a:lnTo>
                  <a:pt x="2071" y="964"/>
                </a:lnTo>
                <a:lnTo>
                  <a:pt x="2056" y="971"/>
                </a:lnTo>
                <a:lnTo>
                  <a:pt x="2040" y="972"/>
                </a:lnTo>
                <a:lnTo>
                  <a:pt x="2052" y="977"/>
                </a:lnTo>
                <a:lnTo>
                  <a:pt x="2063" y="984"/>
                </a:lnTo>
                <a:lnTo>
                  <a:pt x="2071" y="992"/>
                </a:lnTo>
                <a:lnTo>
                  <a:pt x="2079" y="999"/>
                </a:lnTo>
                <a:lnTo>
                  <a:pt x="2084" y="1009"/>
                </a:lnTo>
                <a:lnTo>
                  <a:pt x="2086" y="1020"/>
                </a:lnTo>
                <a:lnTo>
                  <a:pt x="2086" y="1031"/>
                </a:lnTo>
                <a:lnTo>
                  <a:pt x="2083" y="1041"/>
                </a:lnTo>
                <a:lnTo>
                  <a:pt x="2076" y="1050"/>
                </a:lnTo>
                <a:lnTo>
                  <a:pt x="2068" y="1060"/>
                </a:lnTo>
                <a:lnTo>
                  <a:pt x="2057" y="1066"/>
                </a:lnTo>
                <a:lnTo>
                  <a:pt x="2046" y="1073"/>
                </a:lnTo>
                <a:lnTo>
                  <a:pt x="2033" y="1076"/>
                </a:lnTo>
                <a:lnTo>
                  <a:pt x="2021" y="1077"/>
                </a:lnTo>
                <a:lnTo>
                  <a:pt x="2008" y="1077"/>
                </a:lnTo>
                <a:lnTo>
                  <a:pt x="1993" y="1076"/>
                </a:lnTo>
                <a:lnTo>
                  <a:pt x="1981" y="1071"/>
                </a:lnTo>
                <a:lnTo>
                  <a:pt x="1970" y="1065"/>
                </a:lnTo>
                <a:lnTo>
                  <a:pt x="1973" y="1092"/>
                </a:lnTo>
                <a:lnTo>
                  <a:pt x="1971" y="1119"/>
                </a:lnTo>
                <a:lnTo>
                  <a:pt x="1963" y="1144"/>
                </a:lnTo>
                <a:lnTo>
                  <a:pt x="1952" y="1168"/>
                </a:lnTo>
                <a:lnTo>
                  <a:pt x="1936" y="1190"/>
                </a:lnTo>
                <a:lnTo>
                  <a:pt x="1916" y="1208"/>
                </a:lnTo>
                <a:lnTo>
                  <a:pt x="1892" y="1222"/>
                </a:lnTo>
                <a:lnTo>
                  <a:pt x="1865" y="1230"/>
                </a:lnTo>
                <a:lnTo>
                  <a:pt x="1841" y="1235"/>
                </a:lnTo>
                <a:lnTo>
                  <a:pt x="1815" y="1233"/>
                </a:lnTo>
                <a:lnTo>
                  <a:pt x="1791" y="1229"/>
                </a:lnTo>
                <a:lnTo>
                  <a:pt x="1769" y="1221"/>
                </a:lnTo>
                <a:lnTo>
                  <a:pt x="1776" y="1235"/>
                </a:lnTo>
                <a:lnTo>
                  <a:pt x="1777" y="1248"/>
                </a:lnTo>
                <a:lnTo>
                  <a:pt x="1774" y="1262"/>
                </a:lnTo>
                <a:lnTo>
                  <a:pt x="1768" y="1275"/>
                </a:lnTo>
                <a:lnTo>
                  <a:pt x="1758" y="1288"/>
                </a:lnTo>
                <a:lnTo>
                  <a:pt x="1744" y="1297"/>
                </a:lnTo>
                <a:lnTo>
                  <a:pt x="1726" y="1307"/>
                </a:lnTo>
                <a:lnTo>
                  <a:pt x="1707" y="1313"/>
                </a:lnTo>
                <a:lnTo>
                  <a:pt x="1678" y="1318"/>
                </a:lnTo>
                <a:lnTo>
                  <a:pt x="1648" y="1318"/>
                </a:lnTo>
                <a:lnTo>
                  <a:pt x="1621" y="1311"/>
                </a:lnTo>
                <a:lnTo>
                  <a:pt x="1596" y="1302"/>
                </a:lnTo>
                <a:lnTo>
                  <a:pt x="1597" y="1319"/>
                </a:lnTo>
                <a:lnTo>
                  <a:pt x="1594" y="1335"/>
                </a:lnTo>
                <a:lnTo>
                  <a:pt x="1589" y="1351"/>
                </a:lnTo>
                <a:lnTo>
                  <a:pt x="1581" y="1366"/>
                </a:lnTo>
                <a:lnTo>
                  <a:pt x="1570" y="1378"/>
                </a:lnTo>
                <a:lnTo>
                  <a:pt x="1558" y="1389"/>
                </a:lnTo>
                <a:lnTo>
                  <a:pt x="1542" y="1397"/>
                </a:lnTo>
                <a:lnTo>
                  <a:pt x="1526" y="1402"/>
                </a:lnTo>
                <a:lnTo>
                  <a:pt x="1510" y="1404"/>
                </a:lnTo>
                <a:lnTo>
                  <a:pt x="1494" y="1402"/>
                </a:lnTo>
                <a:lnTo>
                  <a:pt x="1480" y="1399"/>
                </a:lnTo>
                <a:lnTo>
                  <a:pt x="1465" y="1393"/>
                </a:lnTo>
                <a:lnTo>
                  <a:pt x="1454" y="1385"/>
                </a:lnTo>
                <a:lnTo>
                  <a:pt x="1443" y="1373"/>
                </a:lnTo>
                <a:lnTo>
                  <a:pt x="1433" y="1362"/>
                </a:lnTo>
                <a:lnTo>
                  <a:pt x="1427" y="1348"/>
                </a:lnTo>
                <a:lnTo>
                  <a:pt x="1430" y="1362"/>
                </a:lnTo>
                <a:lnTo>
                  <a:pt x="1430" y="1375"/>
                </a:lnTo>
                <a:lnTo>
                  <a:pt x="1426" y="1388"/>
                </a:lnTo>
                <a:lnTo>
                  <a:pt x="1419" y="1401"/>
                </a:lnTo>
                <a:lnTo>
                  <a:pt x="1410" y="1410"/>
                </a:lnTo>
                <a:lnTo>
                  <a:pt x="1397" y="1420"/>
                </a:lnTo>
                <a:lnTo>
                  <a:pt x="1381" y="1426"/>
                </a:lnTo>
                <a:lnTo>
                  <a:pt x="1363" y="1431"/>
                </a:lnTo>
                <a:lnTo>
                  <a:pt x="1346" y="1432"/>
                </a:lnTo>
                <a:lnTo>
                  <a:pt x="1328" y="1431"/>
                </a:lnTo>
                <a:lnTo>
                  <a:pt x="1313" y="1428"/>
                </a:lnTo>
                <a:lnTo>
                  <a:pt x="1297" y="1421"/>
                </a:lnTo>
                <a:lnTo>
                  <a:pt x="1282" y="1415"/>
                </a:lnTo>
                <a:lnTo>
                  <a:pt x="1270" y="1405"/>
                </a:lnTo>
                <a:lnTo>
                  <a:pt x="1260" y="1394"/>
                </a:lnTo>
                <a:lnTo>
                  <a:pt x="1252" y="1381"/>
                </a:lnTo>
                <a:lnTo>
                  <a:pt x="1249" y="1393"/>
                </a:lnTo>
                <a:lnTo>
                  <a:pt x="1243" y="1402"/>
                </a:lnTo>
                <a:lnTo>
                  <a:pt x="1233" y="1412"/>
                </a:lnTo>
                <a:lnTo>
                  <a:pt x="1222" y="1418"/>
                </a:lnTo>
                <a:lnTo>
                  <a:pt x="1208" y="1424"/>
                </a:lnTo>
                <a:lnTo>
                  <a:pt x="1192" y="1429"/>
                </a:lnTo>
                <a:lnTo>
                  <a:pt x="1176" y="1431"/>
                </a:lnTo>
                <a:lnTo>
                  <a:pt x="1158" y="1432"/>
                </a:lnTo>
                <a:lnTo>
                  <a:pt x="1133" y="1428"/>
                </a:lnTo>
                <a:lnTo>
                  <a:pt x="1111" y="1418"/>
                </a:lnTo>
                <a:lnTo>
                  <a:pt x="1101" y="1413"/>
                </a:lnTo>
                <a:lnTo>
                  <a:pt x="1093" y="1405"/>
                </a:lnTo>
                <a:lnTo>
                  <a:pt x="1087" y="1397"/>
                </a:lnTo>
                <a:lnTo>
                  <a:pt x="1082" y="1389"/>
                </a:lnTo>
                <a:lnTo>
                  <a:pt x="1071" y="1402"/>
                </a:lnTo>
                <a:lnTo>
                  <a:pt x="1058" y="1413"/>
                </a:lnTo>
                <a:lnTo>
                  <a:pt x="1041" y="1423"/>
                </a:lnTo>
                <a:lnTo>
                  <a:pt x="1021" y="1429"/>
                </a:lnTo>
                <a:lnTo>
                  <a:pt x="1002" y="1432"/>
                </a:lnTo>
                <a:lnTo>
                  <a:pt x="980" y="1434"/>
                </a:lnTo>
                <a:lnTo>
                  <a:pt x="959" y="1432"/>
                </a:lnTo>
                <a:lnTo>
                  <a:pt x="937" y="1429"/>
                </a:lnTo>
                <a:lnTo>
                  <a:pt x="913" y="1420"/>
                </a:lnTo>
                <a:lnTo>
                  <a:pt x="894" y="1407"/>
                </a:lnTo>
                <a:lnTo>
                  <a:pt x="880" y="1393"/>
                </a:lnTo>
                <a:lnTo>
                  <a:pt x="875" y="1385"/>
                </a:lnTo>
                <a:lnTo>
                  <a:pt x="872" y="1375"/>
                </a:lnTo>
                <a:lnTo>
                  <a:pt x="858" y="1383"/>
                </a:lnTo>
                <a:lnTo>
                  <a:pt x="842" y="1389"/>
                </a:lnTo>
                <a:lnTo>
                  <a:pt x="823" y="1393"/>
                </a:lnTo>
                <a:lnTo>
                  <a:pt x="805" y="1393"/>
                </a:lnTo>
                <a:lnTo>
                  <a:pt x="786" y="1391"/>
                </a:lnTo>
                <a:lnTo>
                  <a:pt x="767" y="1386"/>
                </a:lnTo>
                <a:lnTo>
                  <a:pt x="748" y="1380"/>
                </a:lnTo>
                <a:lnTo>
                  <a:pt x="732" y="1370"/>
                </a:lnTo>
                <a:lnTo>
                  <a:pt x="713" y="1356"/>
                </a:lnTo>
                <a:lnTo>
                  <a:pt x="702" y="1340"/>
                </a:lnTo>
                <a:lnTo>
                  <a:pt x="697" y="1332"/>
                </a:lnTo>
                <a:lnTo>
                  <a:pt x="694" y="1323"/>
                </a:lnTo>
                <a:lnTo>
                  <a:pt x="694" y="1315"/>
                </a:lnTo>
                <a:lnTo>
                  <a:pt x="694" y="1307"/>
                </a:lnTo>
                <a:lnTo>
                  <a:pt x="691" y="1316"/>
                </a:lnTo>
                <a:lnTo>
                  <a:pt x="684" y="1324"/>
                </a:lnTo>
                <a:lnTo>
                  <a:pt x="676" y="1331"/>
                </a:lnTo>
                <a:lnTo>
                  <a:pt x="665" y="1337"/>
                </a:lnTo>
                <a:lnTo>
                  <a:pt x="651" y="1340"/>
                </a:lnTo>
                <a:lnTo>
                  <a:pt x="635" y="1342"/>
                </a:lnTo>
                <a:lnTo>
                  <a:pt x="619" y="1343"/>
                </a:lnTo>
                <a:lnTo>
                  <a:pt x="601" y="1342"/>
                </a:lnTo>
                <a:lnTo>
                  <a:pt x="584" y="1337"/>
                </a:lnTo>
                <a:lnTo>
                  <a:pt x="568" y="1332"/>
                </a:lnTo>
                <a:lnTo>
                  <a:pt x="554" y="1326"/>
                </a:lnTo>
                <a:lnTo>
                  <a:pt x="543" y="1318"/>
                </a:lnTo>
                <a:lnTo>
                  <a:pt x="533" y="1308"/>
                </a:lnTo>
                <a:lnTo>
                  <a:pt x="525" y="1299"/>
                </a:lnTo>
                <a:lnTo>
                  <a:pt x="522" y="1289"/>
                </a:lnTo>
                <a:lnTo>
                  <a:pt x="522" y="1280"/>
                </a:lnTo>
                <a:lnTo>
                  <a:pt x="523" y="1272"/>
                </a:lnTo>
                <a:lnTo>
                  <a:pt x="527" y="1265"/>
                </a:lnTo>
                <a:lnTo>
                  <a:pt x="531" y="1260"/>
                </a:lnTo>
                <a:lnTo>
                  <a:pt x="538" y="1256"/>
                </a:lnTo>
                <a:lnTo>
                  <a:pt x="519" y="1262"/>
                </a:lnTo>
                <a:lnTo>
                  <a:pt x="498" y="1265"/>
                </a:lnTo>
                <a:lnTo>
                  <a:pt x="479" y="1265"/>
                </a:lnTo>
                <a:lnTo>
                  <a:pt x="460" y="1260"/>
                </a:lnTo>
                <a:lnTo>
                  <a:pt x="441" y="1253"/>
                </a:lnTo>
                <a:lnTo>
                  <a:pt x="425" y="1241"/>
                </a:lnTo>
                <a:lnTo>
                  <a:pt x="411" y="1227"/>
                </a:lnTo>
                <a:lnTo>
                  <a:pt x="399" y="1210"/>
                </a:lnTo>
                <a:lnTo>
                  <a:pt x="393" y="1192"/>
                </a:lnTo>
                <a:lnTo>
                  <a:pt x="390" y="1175"/>
                </a:lnTo>
                <a:lnTo>
                  <a:pt x="390" y="1155"/>
                </a:lnTo>
                <a:lnTo>
                  <a:pt x="393" y="1138"/>
                </a:lnTo>
                <a:lnTo>
                  <a:pt x="372" y="1151"/>
                </a:lnTo>
                <a:lnTo>
                  <a:pt x="352" y="1160"/>
                </a:lnTo>
                <a:lnTo>
                  <a:pt x="329" y="1165"/>
                </a:lnTo>
                <a:lnTo>
                  <a:pt x="307" y="1167"/>
                </a:lnTo>
                <a:lnTo>
                  <a:pt x="283" y="1165"/>
                </a:lnTo>
                <a:lnTo>
                  <a:pt x="261" y="1160"/>
                </a:lnTo>
                <a:lnTo>
                  <a:pt x="240" y="1151"/>
                </a:lnTo>
                <a:lnTo>
                  <a:pt x="220" y="1138"/>
                </a:lnTo>
                <a:lnTo>
                  <a:pt x="194" y="1122"/>
                </a:lnTo>
                <a:lnTo>
                  <a:pt x="172" y="1103"/>
                </a:lnTo>
                <a:lnTo>
                  <a:pt x="153" y="1082"/>
                </a:lnTo>
                <a:lnTo>
                  <a:pt x="138" y="1062"/>
                </a:lnTo>
                <a:lnTo>
                  <a:pt x="127" y="1041"/>
                </a:lnTo>
                <a:lnTo>
                  <a:pt x="123" y="1019"/>
                </a:lnTo>
                <a:lnTo>
                  <a:pt x="121" y="995"/>
                </a:lnTo>
                <a:lnTo>
                  <a:pt x="124" y="972"/>
                </a:lnTo>
                <a:lnTo>
                  <a:pt x="105" y="976"/>
                </a:lnTo>
                <a:lnTo>
                  <a:pt x="86" y="976"/>
                </a:lnTo>
                <a:lnTo>
                  <a:pt x="68" y="972"/>
                </a:lnTo>
                <a:lnTo>
                  <a:pt x="51" y="964"/>
                </a:lnTo>
                <a:lnTo>
                  <a:pt x="35" y="953"/>
                </a:lnTo>
                <a:lnTo>
                  <a:pt x="22" y="941"/>
                </a:lnTo>
                <a:lnTo>
                  <a:pt x="11" y="925"/>
                </a:lnTo>
                <a:lnTo>
                  <a:pt x="5" y="907"/>
                </a:lnTo>
                <a:lnTo>
                  <a:pt x="2" y="893"/>
                </a:lnTo>
                <a:lnTo>
                  <a:pt x="0" y="880"/>
                </a:lnTo>
                <a:lnTo>
                  <a:pt x="2" y="866"/>
                </a:lnTo>
                <a:lnTo>
                  <a:pt x="5" y="853"/>
                </a:lnTo>
                <a:lnTo>
                  <a:pt x="10" y="840"/>
                </a:lnTo>
                <a:lnTo>
                  <a:pt x="16" y="828"/>
                </a:lnTo>
                <a:lnTo>
                  <a:pt x="26" y="818"/>
                </a:lnTo>
                <a:lnTo>
                  <a:pt x="35" y="807"/>
                </a:lnTo>
                <a:lnTo>
                  <a:pt x="24" y="796"/>
                </a:lnTo>
                <a:lnTo>
                  <a:pt x="18" y="783"/>
                </a:lnTo>
                <a:lnTo>
                  <a:pt x="13" y="772"/>
                </a:lnTo>
                <a:lnTo>
                  <a:pt x="13" y="759"/>
                </a:lnTo>
                <a:lnTo>
                  <a:pt x="16" y="748"/>
                </a:lnTo>
                <a:lnTo>
                  <a:pt x="22" y="737"/>
                </a:lnTo>
                <a:lnTo>
                  <a:pt x="32" y="727"/>
                </a:lnTo>
                <a:lnTo>
                  <a:pt x="46" y="719"/>
                </a:lnTo>
                <a:lnTo>
                  <a:pt x="48" y="719"/>
                </a:lnTo>
              </a:path>
            </a:pathLst>
          </a:custGeom>
          <a:solidFill>
            <a:srgbClr val="99FF99"/>
          </a:solidFill>
          <a:ln w="15875">
            <a:solidFill>
              <a:schemeClr val="tx1"/>
            </a:solidFill>
            <a:round/>
            <a:headEnd/>
            <a:tailEnd/>
          </a:ln>
        </p:spPr>
        <p:txBody>
          <a:bodyPr lIns="91332" tIns="45661" rIns="91332" bIns="45661"/>
          <a:lstStyle/>
          <a:p>
            <a:endParaRPr lang="zh-TW" altLang="en-US"/>
          </a:p>
        </p:txBody>
      </p:sp>
      <p:sp>
        <p:nvSpPr>
          <p:cNvPr id="74862" name="TextBox 134"/>
          <p:cNvSpPr txBox="1">
            <a:spLocks noChangeArrowheads="1"/>
          </p:cNvSpPr>
          <p:nvPr/>
        </p:nvSpPr>
        <p:spPr bwMode="auto">
          <a:xfrm>
            <a:off x="7104063" y="1427163"/>
            <a:ext cx="793750" cy="738187"/>
          </a:xfrm>
          <a:prstGeom prst="rect">
            <a:avLst/>
          </a:prstGeom>
          <a:noFill/>
          <a:ln w="9525">
            <a:noFill/>
            <a:miter lim="800000"/>
            <a:headEnd/>
            <a:tailEnd/>
          </a:ln>
        </p:spPr>
        <p:txBody>
          <a:bodyPr lIns="91332" tIns="45661" rIns="91332" bIns="45661">
            <a:spAutoFit/>
          </a:bodyPr>
          <a:lstStyle/>
          <a:p>
            <a:pPr algn="ctr" eaLnBrk="0" hangingPunct="0"/>
            <a:r>
              <a:rPr kumimoji="0" lang="en-US" altLang="zh-TW" sz="1400" b="1">
                <a:solidFill>
                  <a:srgbClr val="000000"/>
                </a:solidFill>
                <a:ea typeface="MS PGothic" pitchFamily="34" charset="-128"/>
                <a:cs typeface="Arial" pitchFamily="34" charset="0"/>
              </a:rPr>
              <a:t>CERN</a:t>
            </a:r>
          </a:p>
          <a:p>
            <a:pPr algn="ctr" eaLnBrk="0" hangingPunct="0"/>
            <a:r>
              <a:rPr kumimoji="0" lang="en-US" altLang="zh-TW" sz="1400" b="1">
                <a:solidFill>
                  <a:srgbClr val="000000"/>
                </a:solidFill>
                <a:ea typeface="MS PGothic" pitchFamily="34" charset="-128"/>
                <a:cs typeface="Arial" pitchFamily="34" charset="0"/>
              </a:rPr>
              <a:t>Geneva</a:t>
            </a:r>
          </a:p>
        </p:txBody>
      </p:sp>
      <p:sp>
        <p:nvSpPr>
          <p:cNvPr id="136" name="TextBox 135"/>
          <p:cNvSpPr txBox="1"/>
          <p:nvPr/>
        </p:nvSpPr>
        <p:spPr>
          <a:xfrm>
            <a:off x="7518400" y="1277938"/>
            <a:ext cx="631825" cy="187325"/>
          </a:xfrm>
          <a:prstGeom prst="rect">
            <a:avLst/>
          </a:prstGeom>
          <a:solidFill>
            <a:schemeClr val="bg2">
              <a:lumMod val="40000"/>
              <a:lumOff val="60000"/>
            </a:schemeClr>
          </a:solidFill>
        </p:spPr>
        <p:txBody>
          <a:bodyPr wrap="none" lIns="9144" tIns="9144" rIns="9144" bIns="9144">
            <a:spAutoFit/>
          </a:bodyPr>
          <a:lstStyle/>
          <a:p>
            <a:pPr eaLnBrk="0" hangingPunct="0">
              <a:defRPr/>
            </a:pPr>
            <a:r>
              <a:rPr kumimoji="0" lang="en-US" sz="1100" b="1" dirty="0">
                <a:solidFill>
                  <a:srgbClr val="000000"/>
                </a:solidFill>
                <a:latin typeface="Arial" charset="0"/>
                <a:ea typeface="MS PGothic" pitchFamily="34" charset="-128"/>
                <a:cs typeface="Arial" charset="0"/>
              </a:rPr>
              <a:t>CERN-T1</a:t>
            </a:r>
          </a:p>
        </p:txBody>
      </p:sp>
      <p:sp>
        <p:nvSpPr>
          <p:cNvPr id="110" name="TextBox 109"/>
          <p:cNvSpPr txBox="1"/>
          <p:nvPr/>
        </p:nvSpPr>
        <p:spPr>
          <a:xfrm>
            <a:off x="2825750" y="2557463"/>
            <a:ext cx="368300" cy="173037"/>
          </a:xfrm>
          <a:prstGeom prst="rect">
            <a:avLst/>
          </a:prstGeom>
          <a:solidFill>
            <a:schemeClr val="bg2">
              <a:lumMod val="40000"/>
              <a:lumOff val="60000"/>
            </a:schemeClr>
          </a:solidFill>
        </p:spPr>
        <p:txBody>
          <a:bodyPr wrap="none" lIns="9144" tIns="9144" rIns="9144" bIns="9144">
            <a:spAutoFit/>
          </a:bodyPr>
          <a:lstStyle/>
          <a:p>
            <a:pPr eaLnBrk="0" hangingPunct="0">
              <a:defRPr/>
            </a:pPr>
            <a:r>
              <a:rPr kumimoji="0" lang="en-US" sz="1000" b="1">
                <a:solidFill>
                  <a:srgbClr val="000000"/>
                </a:solidFill>
                <a:latin typeface="Arial" charset="0"/>
                <a:ea typeface="MS PGothic" pitchFamily="34" charset="-128"/>
                <a:cs typeface="Arial" charset="0"/>
              </a:rPr>
              <a:t>SLAC</a:t>
            </a:r>
            <a:endParaRPr kumimoji="0" lang="en-US" sz="1000" b="1" dirty="0">
              <a:solidFill>
                <a:srgbClr val="000000"/>
              </a:solidFill>
              <a:latin typeface="Arial" charset="0"/>
              <a:ea typeface="MS PGothic" pitchFamily="34" charset="-128"/>
              <a:cs typeface="Arial" charset="0"/>
            </a:endParaRPr>
          </a:p>
        </p:txBody>
      </p:sp>
      <p:sp>
        <p:nvSpPr>
          <p:cNvPr id="149" name="TextBox 148"/>
          <p:cNvSpPr txBox="1"/>
          <p:nvPr/>
        </p:nvSpPr>
        <p:spPr>
          <a:xfrm>
            <a:off x="3636963" y="4300538"/>
            <a:ext cx="477837" cy="173037"/>
          </a:xfrm>
          <a:prstGeom prst="rect">
            <a:avLst/>
          </a:prstGeom>
          <a:solidFill>
            <a:schemeClr val="bg2">
              <a:lumMod val="40000"/>
              <a:lumOff val="60000"/>
            </a:schemeClr>
          </a:solidFill>
        </p:spPr>
        <p:txBody>
          <a:bodyPr wrap="none" lIns="9144" tIns="9144" rIns="9144" bIns="9144">
            <a:spAutoFit/>
          </a:bodyPr>
          <a:lstStyle/>
          <a:p>
            <a:pPr eaLnBrk="0" hangingPunct="0">
              <a:defRPr/>
            </a:pPr>
            <a:r>
              <a:rPr kumimoji="0" lang="en-US" sz="1000" b="1">
                <a:solidFill>
                  <a:srgbClr val="000000"/>
                </a:solidFill>
                <a:latin typeface="Arial" charset="0"/>
                <a:ea typeface="MS PGothic" pitchFamily="34" charset="-128"/>
                <a:cs typeface="Arial" charset="0"/>
              </a:rPr>
              <a:t>GLakes</a:t>
            </a:r>
            <a:endParaRPr kumimoji="0" lang="en-US" sz="1000" b="1" dirty="0">
              <a:solidFill>
                <a:srgbClr val="000000"/>
              </a:solidFill>
              <a:latin typeface="Arial" charset="0"/>
              <a:ea typeface="MS PGothic" pitchFamily="34" charset="-128"/>
              <a:cs typeface="Arial" charset="0"/>
            </a:endParaRPr>
          </a:p>
        </p:txBody>
      </p:sp>
      <p:sp>
        <p:nvSpPr>
          <p:cNvPr id="150" name="TextBox 149"/>
          <p:cNvSpPr txBox="1"/>
          <p:nvPr/>
        </p:nvSpPr>
        <p:spPr>
          <a:xfrm>
            <a:off x="3802063" y="3889375"/>
            <a:ext cx="196850" cy="173038"/>
          </a:xfrm>
          <a:prstGeom prst="rect">
            <a:avLst/>
          </a:prstGeom>
          <a:solidFill>
            <a:schemeClr val="bg2">
              <a:lumMod val="40000"/>
              <a:lumOff val="60000"/>
            </a:schemeClr>
          </a:solidFill>
        </p:spPr>
        <p:txBody>
          <a:bodyPr wrap="none" lIns="9144" tIns="9144" rIns="9144" bIns="9144">
            <a:spAutoFit/>
          </a:bodyPr>
          <a:lstStyle/>
          <a:p>
            <a:pPr eaLnBrk="0" hangingPunct="0">
              <a:defRPr/>
            </a:pPr>
            <a:r>
              <a:rPr kumimoji="0" lang="en-US" sz="1000" b="1">
                <a:solidFill>
                  <a:srgbClr val="000000"/>
                </a:solidFill>
                <a:latin typeface="Arial" charset="0"/>
                <a:ea typeface="MS PGothic" pitchFamily="34" charset="-128"/>
                <a:cs typeface="Arial" charset="0"/>
              </a:rPr>
              <a:t>NE</a:t>
            </a:r>
            <a:endParaRPr kumimoji="0" lang="en-US" sz="1000" b="1" dirty="0">
              <a:solidFill>
                <a:srgbClr val="000000"/>
              </a:solidFill>
              <a:latin typeface="Arial" charset="0"/>
              <a:ea typeface="MS PGothic" pitchFamily="34" charset="-128"/>
              <a:cs typeface="Arial" charset="0"/>
            </a:endParaRPr>
          </a:p>
        </p:txBody>
      </p:sp>
      <p:sp>
        <p:nvSpPr>
          <p:cNvPr id="151" name="TextBox 150"/>
          <p:cNvSpPr txBox="1"/>
          <p:nvPr/>
        </p:nvSpPr>
        <p:spPr>
          <a:xfrm>
            <a:off x="3713163" y="4160838"/>
            <a:ext cx="361950" cy="173037"/>
          </a:xfrm>
          <a:prstGeom prst="rect">
            <a:avLst/>
          </a:prstGeom>
          <a:solidFill>
            <a:schemeClr val="bg2">
              <a:lumMod val="40000"/>
              <a:lumOff val="60000"/>
            </a:schemeClr>
          </a:solidFill>
        </p:spPr>
        <p:txBody>
          <a:bodyPr wrap="none" lIns="9144" tIns="9144" rIns="9144" bIns="9144">
            <a:spAutoFit/>
          </a:bodyPr>
          <a:lstStyle/>
          <a:p>
            <a:pPr eaLnBrk="0" hangingPunct="0">
              <a:defRPr/>
            </a:pPr>
            <a:r>
              <a:rPr kumimoji="0" lang="en-US" sz="1000" b="1">
                <a:solidFill>
                  <a:srgbClr val="000000"/>
                </a:solidFill>
                <a:latin typeface="Arial" charset="0"/>
                <a:ea typeface="MS PGothic" pitchFamily="34" charset="-128"/>
                <a:cs typeface="Arial" charset="0"/>
              </a:rPr>
              <a:t>MidW</a:t>
            </a:r>
            <a:endParaRPr kumimoji="0" lang="en-US" sz="1000" b="1" dirty="0">
              <a:solidFill>
                <a:srgbClr val="000000"/>
              </a:solidFill>
              <a:latin typeface="Arial" charset="0"/>
              <a:ea typeface="MS PGothic" pitchFamily="34" charset="-128"/>
              <a:cs typeface="Arial" charset="0"/>
            </a:endParaRPr>
          </a:p>
        </p:txBody>
      </p:sp>
      <p:sp>
        <p:nvSpPr>
          <p:cNvPr id="152" name="TextBox 151"/>
          <p:cNvSpPr txBox="1"/>
          <p:nvPr/>
        </p:nvSpPr>
        <p:spPr>
          <a:xfrm>
            <a:off x="3754438" y="4022725"/>
            <a:ext cx="303212" cy="173038"/>
          </a:xfrm>
          <a:prstGeom prst="rect">
            <a:avLst/>
          </a:prstGeom>
          <a:solidFill>
            <a:schemeClr val="bg2">
              <a:lumMod val="40000"/>
              <a:lumOff val="60000"/>
            </a:schemeClr>
          </a:solidFill>
        </p:spPr>
        <p:txBody>
          <a:bodyPr wrap="none" lIns="9144" tIns="9144" rIns="9144" bIns="9144">
            <a:spAutoFit/>
          </a:bodyPr>
          <a:lstStyle/>
          <a:p>
            <a:pPr eaLnBrk="0" hangingPunct="0">
              <a:defRPr/>
            </a:pPr>
            <a:r>
              <a:rPr kumimoji="0" lang="en-US" sz="1000" b="1">
                <a:solidFill>
                  <a:srgbClr val="000000"/>
                </a:solidFill>
                <a:latin typeface="Arial" charset="0"/>
                <a:ea typeface="MS PGothic" pitchFamily="34" charset="-128"/>
                <a:cs typeface="Arial" charset="0"/>
              </a:rPr>
              <a:t>SoW</a:t>
            </a:r>
            <a:endParaRPr kumimoji="0" lang="en-US" sz="1000" b="1" dirty="0">
              <a:solidFill>
                <a:srgbClr val="000000"/>
              </a:solidFill>
              <a:latin typeface="Arial" charset="0"/>
              <a:ea typeface="MS PGothic" pitchFamily="34" charset="-128"/>
              <a:cs typeface="Arial" charset="0"/>
            </a:endParaRPr>
          </a:p>
        </p:txBody>
      </p:sp>
      <p:sp>
        <p:nvSpPr>
          <p:cNvPr id="74869" name="Hexagon 156"/>
          <p:cNvSpPr>
            <a:spLocks noChangeArrowheads="1"/>
          </p:cNvSpPr>
          <p:nvPr/>
        </p:nvSpPr>
        <p:spPr bwMode="auto">
          <a:xfrm>
            <a:off x="8405813" y="1692275"/>
            <a:ext cx="596900" cy="517525"/>
          </a:xfrm>
          <a:prstGeom prst="hexagon">
            <a:avLst>
              <a:gd name="adj" fmla="val 24958"/>
              <a:gd name="vf" fmla="val 115470"/>
            </a:avLst>
          </a:prstGeom>
          <a:solidFill>
            <a:srgbClr val="FFCC66"/>
          </a:solidFill>
          <a:ln w="12700">
            <a:solidFill>
              <a:schemeClr val="tx1"/>
            </a:solidFill>
            <a:round/>
            <a:headEnd/>
            <a:tailEnd/>
          </a:ln>
        </p:spPr>
        <p:txBody>
          <a:bodyPr wrap="none" lIns="0" tIns="0" rIns="0" bIns="0" anchor="ctr"/>
          <a:lstStyle/>
          <a:p>
            <a:pPr algn="ctr" eaLnBrk="0" hangingPunct="0"/>
            <a:r>
              <a:rPr kumimoji="0" lang="en-US" altLang="zh-TW" sz="1100" b="1">
                <a:solidFill>
                  <a:srgbClr val="000000"/>
                </a:solidFill>
                <a:ea typeface="MS PGothic" pitchFamily="34" charset="-128"/>
                <a:cs typeface="Arial" pitchFamily="34" charset="0"/>
              </a:rPr>
              <a:t>Geneva</a:t>
            </a:r>
          </a:p>
        </p:txBody>
      </p:sp>
      <p:sp>
        <p:nvSpPr>
          <p:cNvPr id="158" name="TextBox 157"/>
          <p:cNvSpPr txBox="1"/>
          <p:nvPr/>
        </p:nvSpPr>
        <p:spPr>
          <a:xfrm>
            <a:off x="7875588" y="1406525"/>
            <a:ext cx="381000" cy="327025"/>
          </a:xfrm>
          <a:prstGeom prst="rect">
            <a:avLst/>
          </a:prstGeom>
          <a:solidFill>
            <a:schemeClr val="bg2">
              <a:lumMod val="40000"/>
              <a:lumOff val="60000"/>
            </a:schemeClr>
          </a:solidFill>
        </p:spPr>
        <p:txBody>
          <a:bodyPr wrap="none" lIns="9144" tIns="9144" rIns="9144" bIns="9144">
            <a:spAutoFit/>
          </a:bodyPr>
          <a:lstStyle/>
          <a:p>
            <a:pPr algn="ctr" eaLnBrk="0" hangingPunct="0">
              <a:defRPr/>
            </a:pPr>
            <a:r>
              <a:rPr kumimoji="0" lang="en-US" sz="1000" b="1" dirty="0">
                <a:solidFill>
                  <a:srgbClr val="000000"/>
                </a:solidFill>
                <a:latin typeface="Arial" charset="0"/>
                <a:ea typeface="MS PGothic" pitchFamily="34" charset="-128"/>
                <a:cs typeface="Arial" charset="0"/>
              </a:rPr>
              <a:t>KISTI</a:t>
            </a:r>
          </a:p>
          <a:p>
            <a:pPr algn="ctr" eaLnBrk="0" hangingPunct="0">
              <a:defRPr/>
            </a:pPr>
            <a:r>
              <a:rPr kumimoji="0" lang="en-US" sz="1000" b="1" dirty="0">
                <a:solidFill>
                  <a:srgbClr val="000000"/>
                </a:solidFill>
                <a:latin typeface="Arial" charset="0"/>
                <a:ea typeface="MS PGothic" pitchFamily="34" charset="-128"/>
                <a:cs typeface="Arial" charset="0"/>
              </a:rPr>
              <a:t>Korea</a:t>
            </a:r>
          </a:p>
        </p:txBody>
      </p:sp>
      <p:sp>
        <p:nvSpPr>
          <p:cNvPr id="159" name="TextBox 158"/>
          <p:cNvSpPr txBox="1"/>
          <p:nvPr/>
        </p:nvSpPr>
        <p:spPr>
          <a:xfrm>
            <a:off x="7829550" y="1730375"/>
            <a:ext cx="315913" cy="327025"/>
          </a:xfrm>
          <a:prstGeom prst="rect">
            <a:avLst/>
          </a:prstGeom>
          <a:solidFill>
            <a:schemeClr val="bg2">
              <a:lumMod val="40000"/>
              <a:lumOff val="60000"/>
            </a:schemeClr>
          </a:solidFill>
        </p:spPr>
        <p:txBody>
          <a:bodyPr wrap="none" lIns="9144" tIns="9144" rIns="9144" bIns="9144">
            <a:spAutoFit/>
          </a:bodyPr>
          <a:lstStyle/>
          <a:p>
            <a:pPr algn="ctr" eaLnBrk="0" hangingPunct="0">
              <a:defRPr/>
            </a:pPr>
            <a:r>
              <a:rPr kumimoji="0" lang="en-US" sz="1000" b="1" dirty="0">
                <a:solidFill>
                  <a:srgbClr val="000000"/>
                </a:solidFill>
                <a:latin typeface="Arial" charset="0"/>
                <a:ea typeface="MS PGothic" pitchFamily="34" charset="-128"/>
                <a:cs typeface="Arial" charset="0"/>
              </a:rPr>
              <a:t>TIFR</a:t>
            </a:r>
          </a:p>
          <a:p>
            <a:pPr algn="ctr" eaLnBrk="0" hangingPunct="0">
              <a:defRPr/>
            </a:pPr>
            <a:r>
              <a:rPr kumimoji="0" lang="en-US" sz="1000" b="1" dirty="0">
                <a:solidFill>
                  <a:srgbClr val="000000"/>
                </a:solidFill>
                <a:latin typeface="Arial" charset="0"/>
                <a:ea typeface="MS PGothic" pitchFamily="34" charset="-128"/>
                <a:cs typeface="Arial" charset="0"/>
              </a:rPr>
              <a:t>India</a:t>
            </a:r>
          </a:p>
        </p:txBody>
      </p:sp>
      <p:sp>
        <p:nvSpPr>
          <p:cNvPr id="74872" name="TextBox 161"/>
          <p:cNvSpPr txBox="1">
            <a:spLocks noChangeArrowheads="1"/>
          </p:cNvSpPr>
          <p:nvPr/>
        </p:nvSpPr>
        <p:spPr bwMode="auto">
          <a:xfrm>
            <a:off x="8585200" y="2800350"/>
            <a:ext cx="601663" cy="307975"/>
          </a:xfrm>
          <a:prstGeom prst="rect">
            <a:avLst/>
          </a:prstGeom>
          <a:noFill/>
          <a:ln w="9525">
            <a:noFill/>
            <a:miter lim="800000"/>
            <a:headEnd/>
            <a:tailEnd/>
          </a:ln>
        </p:spPr>
        <p:txBody>
          <a:bodyPr wrap="none" lIns="91332" tIns="45661" rIns="91332" bIns="45661">
            <a:spAutoFit/>
          </a:bodyPr>
          <a:lstStyle/>
          <a:p>
            <a:pPr algn="ctr" eaLnBrk="0" hangingPunct="0"/>
            <a:r>
              <a:rPr kumimoji="0" lang="en-US" altLang="zh-TW" sz="1400" b="1">
                <a:solidFill>
                  <a:srgbClr val="000000"/>
                </a:solidFill>
                <a:ea typeface="MS PGothic" pitchFamily="34" charset="-128"/>
                <a:cs typeface="Arial" pitchFamily="34" charset="0"/>
              </a:rPr>
              <a:t>India</a:t>
            </a:r>
          </a:p>
        </p:txBody>
      </p:sp>
      <p:sp>
        <p:nvSpPr>
          <p:cNvPr id="74873" name="TextBox 162"/>
          <p:cNvSpPr txBox="1">
            <a:spLocks noChangeArrowheads="1"/>
          </p:cNvSpPr>
          <p:nvPr/>
        </p:nvSpPr>
        <p:spPr bwMode="auto">
          <a:xfrm>
            <a:off x="8510588" y="976313"/>
            <a:ext cx="693737" cy="307975"/>
          </a:xfrm>
          <a:prstGeom prst="rect">
            <a:avLst/>
          </a:prstGeom>
          <a:noFill/>
          <a:ln w="9525">
            <a:noFill/>
            <a:miter lim="800000"/>
            <a:headEnd/>
            <a:tailEnd/>
          </a:ln>
        </p:spPr>
        <p:txBody>
          <a:bodyPr wrap="none" lIns="91332" tIns="45661" rIns="91332" bIns="45661">
            <a:spAutoFit/>
          </a:bodyPr>
          <a:lstStyle/>
          <a:p>
            <a:pPr algn="ctr" eaLnBrk="0" hangingPunct="0"/>
            <a:r>
              <a:rPr kumimoji="0" lang="en-US" altLang="zh-TW" sz="1400" b="1">
                <a:solidFill>
                  <a:srgbClr val="000000"/>
                </a:solidFill>
                <a:ea typeface="MS PGothic" pitchFamily="34" charset="-128"/>
                <a:cs typeface="Arial" pitchFamily="34" charset="0"/>
              </a:rPr>
              <a:t>Korea</a:t>
            </a:r>
          </a:p>
        </p:txBody>
      </p:sp>
      <p:sp>
        <p:nvSpPr>
          <p:cNvPr id="11" name="TextBox 10"/>
          <p:cNvSpPr txBox="1"/>
          <p:nvPr/>
        </p:nvSpPr>
        <p:spPr>
          <a:xfrm>
            <a:off x="2614613" y="2867025"/>
            <a:ext cx="608012" cy="187325"/>
          </a:xfrm>
          <a:prstGeom prst="rect">
            <a:avLst/>
          </a:prstGeom>
          <a:solidFill>
            <a:schemeClr val="bg2">
              <a:lumMod val="40000"/>
              <a:lumOff val="60000"/>
            </a:schemeClr>
          </a:solidFill>
        </p:spPr>
        <p:txBody>
          <a:bodyPr wrap="none" lIns="9144" tIns="9144" rIns="9144" bIns="9144">
            <a:spAutoFit/>
          </a:bodyPr>
          <a:lstStyle/>
          <a:p>
            <a:pPr eaLnBrk="0" hangingPunct="0">
              <a:defRPr/>
            </a:pPr>
            <a:r>
              <a:rPr kumimoji="0" lang="en-US" sz="1100" b="1" dirty="0">
                <a:solidFill>
                  <a:srgbClr val="000000"/>
                </a:solidFill>
                <a:latin typeface="Arial" charset="0"/>
                <a:ea typeface="MS PGothic" pitchFamily="34" charset="-128"/>
                <a:cs typeface="Arial" charset="0"/>
              </a:rPr>
              <a:t>FNAL-T1</a:t>
            </a:r>
          </a:p>
        </p:txBody>
      </p:sp>
      <p:sp>
        <p:nvSpPr>
          <p:cNvPr id="21" name="TextBox 20"/>
          <p:cNvSpPr txBox="1"/>
          <p:nvPr/>
        </p:nvSpPr>
        <p:spPr>
          <a:xfrm>
            <a:off x="2774950" y="4398963"/>
            <a:ext cx="239713" cy="173037"/>
          </a:xfrm>
          <a:prstGeom prst="rect">
            <a:avLst/>
          </a:prstGeom>
          <a:solidFill>
            <a:schemeClr val="bg2">
              <a:lumMod val="40000"/>
              <a:lumOff val="60000"/>
            </a:schemeClr>
          </a:solidFill>
        </p:spPr>
        <p:txBody>
          <a:bodyPr wrap="none" lIns="9144" tIns="9144" rIns="9144" bIns="9144">
            <a:spAutoFit/>
          </a:bodyPr>
          <a:lstStyle/>
          <a:p>
            <a:pPr eaLnBrk="0" hangingPunct="0">
              <a:defRPr/>
            </a:pPr>
            <a:r>
              <a:rPr kumimoji="0" lang="en-US" sz="1000" b="1" dirty="0">
                <a:solidFill>
                  <a:srgbClr val="000000"/>
                </a:solidFill>
                <a:latin typeface="Arial" charset="0"/>
                <a:ea typeface="MS PGothic" pitchFamily="34" charset="-128"/>
                <a:cs typeface="Arial" charset="0"/>
              </a:rPr>
              <a:t>MIT</a:t>
            </a:r>
          </a:p>
        </p:txBody>
      </p:sp>
      <p:sp>
        <p:nvSpPr>
          <p:cNvPr id="114" name="TextBox 113"/>
          <p:cNvSpPr txBox="1"/>
          <p:nvPr/>
        </p:nvSpPr>
        <p:spPr>
          <a:xfrm>
            <a:off x="3092450" y="3865563"/>
            <a:ext cx="479425" cy="173037"/>
          </a:xfrm>
          <a:prstGeom prst="rect">
            <a:avLst/>
          </a:prstGeom>
          <a:solidFill>
            <a:schemeClr val="bg2">
              <a:lumMod val="40000"/>
              <a:lumOff val="60000"/>
            </a:schemeClr>
          </a:solidFill>
        </p:spPr>
        <p:txBody>
          <a:bodyPr wrap="none" lIns="9144" tIns="9144" rIns="9144" bIns="9144">
            <a:spAutoFit/>
          </a:bodyPr>
          <a:lstStyle/>
          <a:p>
            <a:pPr eaLnBrk="0" hangingPunct="0">
              <a:defRPr/>
            </a:pPr>
            <a:r>
              <a:rPr kumimoji="0" lang="en-US" sz="1000" b="1">
                <a:solidFill>
                  <a:srgbClr val="000000"/>
                </a:solidFill>
                <a:latin typeface="Arial" charset="0"/>
                <a:ea typeface="MS PGothic" pitchFamily="34" charset="-128"/>
                <a:cs typeface="Arial" charset="0"/>
              </a:rPr>
              <a:t>Caltech</a:t>
            </a:r>
            <a:endParaRPr kumimoji="0" lang="en-US" sz="1000" b="1" dirty="0">
              <a:solidFill>
                <a:srgbClr val="000000"/>
              </a:solidFill>
              <a:latin typeface="Arial" charset="0"/>
              <a:ea typeface="MS PGothic" pitchFamily="34" charset="-128"/>
              <a:cs typeface="Arial" charset="0"/>
            </a:endParaRPr>
          </a:p>
        </p:txBody>
      </p:sp>
      <p:sp>
        <p:nvSpPr>
          <p:cNvPr id="116" name="TextBox 115"/>
          <p:cNvSpPr txBox="1"/>
          <p:nvPr/>
        </p:nvSpPr>
        <p:spPr>
          <a:xfrm>
            <a:off x="3027363" y="4030663"/>
            <a:ext cx="538162" cy="173037"/>
          </a:xfrm>
          <a:prstGeom prst="rect">
            <a:avLst/>
          </a:prstGeom>
          <a:solidFill>
            <a:schemeClr val="bg2">
              <a:lumMod val="40000"/>
              <a:lumOff val="60000"/>
            </a:schemeClr>
          </a:solidFill>
        </p:spPr>
        <p:txBody>
          <a:bodyPr wrap="none" lIns="9144" tIns="9144" rIns="9144" bIns="9144">
            <a:spAutoFit/>
          </a:bodyPr>
          <a:lstStyle/>
          <a:p>
            <a:pPr eaLnBrk="0" hangingPunct="0">
              <a:defRPr/>
            </a:pPr>
            <a:r>
              <a:rPr kumimoji="0" lang="en-US" sz="1000" b="1" dirty="0" err="1">
                <a:solidFill>
                  <a:srgbClr val="000000"/>
                </a:solidFill>
                <a:latin typeface="Arial" charset="0"/>
                <a:ea typeface="MS PGothic" pitchFamily="34" charset="-128"/>
                <a:cs typeface="Arial" charset="0"/>
              </a:rPr>
              <a:t>UFlorida</a:t>
            </a:r>
            <a:endParaRPr kumimoji="0" lang="en-US" sz="1000" b="1" dirty="0">
              <a:solidFill>
                <a:srgbClr val="000000"/>
              </a:solidFill>
              <a:latin typeface="Arial" charset="0"/>
              <a:ea typeface="MS PGothic" pitchFamily="34" charset="-128"/>
              <a:cs typeface="Arial" charset="0"/>
            </a:endParaRPr>
          </a:p>
        </p:txBody>
      </p:sp>
      <p:sp>
        <p:nvSpPr>
          <p:cNvPr id="145" name="TextBox 144"/>
          <p:cNvSpPr txBox="1"/>
          <p:nvPr/>
        </p:nvSpPr>
        <p:spPr>
          <a:xfrm>
            <a:off x="2984500" y="4192588"/>
            <a:ext cx="354013" cy="173037"/>
          </a:xfrm>
          <a:prstGeom prst="rect">
            <a:avLst/>
          </a:prstGeom>
          <a:solidFill>
            <a:schemeClr val="bg2">
              <a:lumMod val="40000"/>
              <a:lumOff val="60000"/>
            </a:schemeClr>
          </a:solidFill>
        </p:spPr>
        <p:txBody>
          <a:bodyPr wrap="none" lIns="9144" tIns="9144" rIns="9144" bIns="9144">
            <a:spAutoFit/>
          </a:bodyPr>
          <a:lstStyle/>
          <a:p>
            <a:pPr eaLnBrk="0" hangingPunct="0">
              <a:defRPr/>
            </a:pPr>
            <a:r>
              <a:rPr kumimoji="0" lang="en-US" sz="1000" b="1" dirty="0" err="1">
                <a:solidFill>
                  <a:srgbClr val="000000"/>
                </a:solidFill>
                <a:latin typeface="Arial" charset="0"/>
                <a:ea typeface="MS PGothic" pitchFamily="34" charset="-128"/>
                <a:cs typeface="Arial" charset="0"/>
              </a:rPr>
              <a:t>UNeb</a:t>
            </a:r>
            <a:endParaRPr kumimoji="0" lang="en-US" sz="1000" b="1" dirty="0">
              <a:solidFill>
                <a:srgbClr val="000000"/>
              </a:solidFill>
              <a:latin typeface="Arial" charset="0"/>
              <a:ea typeface="MS PGothic" pitchFamily="34" charset="-128"/>
              <a:cs typeface="Arial" charset="0"/>
            </a:endParaRPr>
          </a:p>
        </p:txBody>
      </p:sp>
      <p:sp>
        <p:nvSpPr>
          <p:cNvPr id="146" name="TextBox 145"/>
          <p:cNvSpPr txBox="1"/>
          <p:nvPr/>
        </p:nvSpPr>
        <p:spPr>
          <a:xfrm>
            <a:off x="2667000" y="4243388"/>
            <a:ext cx="325438" cy="173037"/>
          </a:xfrm>
          <a:prstGeom prst="rect">
            <a:avLst/>
          </a:prstGeom>
          <a:solidFill>
            <a:schemeClr val="bg2">
              <a:lumMod val="40000"/>
              <a:lumOff val="60000"/>
            </a:schemeClr>
          </a:solidFill>
        </p:spPr>
        <p:txBody>
          <a:bodyPr wrap="none" lIns="9144" tIns="9144" rIns="9144" bIns="9144">
            <a:spAutoFit/>
          </a:bodyPr>
          <a:lstStyle/>
          <a:p>
            <a:pPr eaLnBrk="0" hangingPunct="0">
              <a:defRPr/>
            </a:pPr>
            <a:r>
              <a:rPr kumimoji="0" lang="en-US" sz="1000" b="1">
                <a:solidFill>
                  <a:srgbClr val="000000"/>
                </a:solidFill>
                <a:latin typeface="Arial" charset="0"/>
                <a:ea typeface="MS PGothic" pitchFamily="34" charset="-128"/>
                <a:cs typeface="Arial" charset="0"/>
              </a:rPr>
              <a:t>PurU</a:t>
            </a:r>
            <a:endParaRPr kumimoji="0" lang="en-US" sz="1000" b="1" dirty="0">
              <a:solidFill>
                <a:srgbClr val="000000"/>
              </a:solidFill>
              <a:latin typeface="Arial" charset="0"/>
              <a:ea typeface="MS PGothic" pitchFamily="34" charset="-128"/>
              <a:cs typeface="Arial" charset="0"/>
            </a:endParaRPr>
          </a:p>
        </p:txBody>
      </p:sp>
      <p:sp>
        <p:nvSpPr>
          <p:cNvPr id="147" name="TextBox 146"/>
          <p:cNvSpPr txBox="1"/>
          <p:nvPr/>
        </p:nvSpPr>
        <p:spPr>
          <a:xfrm>
            <a:off x="2513013" y="3933825"/>
            <a:ext cx="382587" cy="173038"/>
          </a:xfrm>
          <a:prstGeom prst="rect">
            <a:avLst/>
          </a:prstGeom>
          <a:solidFill>
            <a:schemeClr val="bg2">
              <a:lumMod val="40000"/>
              <a:lumOff val="60000"/>
            </a:schemeClr>
          </a:solidFill>
        </p:spPr>
        <p:txBody>
          <a:bodyPr wrap="none" lIns="9144" tIns="9144" rIns="9144" bIns="9144">
            <a:spAutoFit/>
          </a:bodyPr>
          <a:lstStyle/>
          <a:p>
            <a:pPr eaLnBrk="0" hangingPunct="0">
              <a:defRPr/>
            </a:pPr>
            <a:r>
              <a:rPr kumimoji="0" lang="en-US" sz="1000" b="1">
                <a:solidFill>
                  <a:srgbClr val="000000"/>
                </a:solidFill>
                <a:latin typeface="Arial" charset="0"/>
                <a:ea typeface="MS PGothic" pitchFamily="34" charset="-128"/>
                <a:cs typeface="Arial" charset="0"/>
              </a:rPr>
              <a:t>UCSD</a:t>
            </a:r>
            <a:endParaRPr kumimoji="0" lang="en-US" sz="1000" b="1" dirty="0">
              <a:solidFill>
                <a:srgbClr val="000000"/>
              </a:solidFill>
              <a:latin typeface="Arial" charset="0"/>
              <a:ea typeface="MS PGothic" pitchFamily="34" charset="-128"/>
              <a:cs typeface="Arial" charset="0"/>
            </a:endParaRPr>
          </a:p>
        </p:txBody>
      </p:sp>
      <p:sp>
        <p:nvSpPr>
          <p:cNvPr id="148" name="TextBox 147"/>
          <p:cNvSpPr txBox="1"/>
          <p:nvPr/>
        </p:nvSpPr>
        <p:spPr>
          <a:xfrm>
            <a:off x="2535238" y="4089400"/>
            <a:ext cx="409575" cy="173038"/>
          </a:xfrm>
          <a:prstGeom prst="rect">
            <a:avLst/>
          </a:prstGeom>
          <a:solidFill>
            <a:schemeClr val="bg2">
              <a:lumMod val="40000"/>
              <a:lumOff val="60000"/>
            </a:schemeClr>
          </a:solidFill>
        </p:spPr>
        <p:txBody>
          <a:bodyPr wrap="none" lIns="9144" tIns="9144" rIns="9144" bIns="9144">
            <a:spAutoFit/>
          </a:bodyPr>
          <a:lstStyle/>
          <a:p>
            <a:pPr eaLnBrk="0" hangingPunct="0">
              <a:defRPr/>
            </a:pPr>
            <a:r>
              <a:rPr kumimoji="0" lang="en-US" sz="1000" b="1">
                <a:solidFill>
                  <a:srgbClr val="000000"/>
                </a:solidFill>
                <a:latin typeface="Arial" charset="0"/>
                <a:ea typeface="MS PGothic" pitchFamily="34" charset="-128"/>
                <a:cs typeface="Arial" charset="0"/>
              </a:rPr>
              <a:t>UWisc</a:t>
            </a:r>
            <a:endParaRPr kumimoji="0" lang="en-US" sz="1000" b="1" dirty="0">
              <a:solidFill>
                <a:srgbClr val="000000"/>
              </a:solidFill>
              <a:latin typeface="Arial" charset="0"/>
              <a:ea typeface="MS PGothic" pitchFamily="34" charset="-128"/>
              <a:cs typeface="Arial" charset="0"/>
            </a:endParaRPr>
          </a:p>
        </p:txBody>
      </p:sp>
      <p:pic>
        <p:nvPicPr>
          <p:cNvPr id="74882" name="Picture 4" descr="C:\Work\0ESNet\ESnet\Customers\HEP\LHC\T2-3 networking - LHCONE\logos\ASGC.jpg"/>
          <p:cNvPicPr>
            <a:picLocks noChangeAspect="1" noChangeArrowheads="1"/>
          </p:cNvPicPr>
          <p:nvPr/>
        </p:nvPicPr>
        <p:blipFill>
          <a:blip r:embed="rId4" cstate="print"/>
          <a:srcRect/>
          <a:stretch>
            <a:fillRect/>
          </a:stretch>
        </p:blipFill>
        <p:spPr bwMode="auto">
          <a:xfrm>
            <a:off x="2109788" y="6338888"/>
            <a:ext cx="409575" cy="442912"/>
          </a:xfrm>
          <a:prstGeom prst="rect">
            <a:avLst/>
          </a:prstGeom>
          <a:noFill/>
          <a:ln w="9525">
            <a:noFill/>
            <a:miter lim="800000"/>
            <a:headEnd/>
            <a:tailEnd/>
          </a:ln>
        </p:spPr>
      </p:pic>
      <p:pic>
        <p:nvPicPr>
          <p:cNvPr id="74883" name="Picture 5" descr="C:\Work\0ESNet\ESnet\Customers\HEP\LHC\T2-3 networking - LHCONE\logos\CANARIE.jpg"/>
          <p:cNvPicPr>
            <a:picLocks noChangeAspect="1" noChangeArrowheads="1"/>
          </p:cNvPicPr>
          <p:nvPr/>
        </p:nvPicPr>
        <p:blipFill>
          <a:blip r:embed="rId5" cstate="print"/>
          <a:srcRect/>
          <a:stretch>
            <a:fillRect/>
          </a:stretch>
        </p:blipFill>
        <p:spPr bwMode="auto">
          <a:xfrm>
            <a:off x="101600" y="5854700"/>
            <a:ext cx="754063" cy="192088"/>
          </a:xfrm>
          <a:prstGeom prst="rect">
            <a:avLst/>
          </a:prstGeom>
          <a:noFill/>
          <a:ln w="9525">
            <a:noFill/>
            <a:miter lim="800000"/>
            <a:headEnd/>
            <a:tailEnd/>
          </a:ln>
        </p:spPr>
      </p:pic>
      <p:pic>
        <p:nvPicPr>
          <p:cNvPr id="74884" name="Picture 6" descr="C:\Work\0ESNet\ESnet\Customers\HEP\LHC\T2-3 networking - LHCONE\logos\CERN.jpg"/>
          <p:cNvPicPr>
            <a:picLocks noChangeAspect="1" noChangeArrowheads="1"/>
          </p:cNvPicPr>
          <p:nvPr/>
        </p:nvPicPr>
        <p:blipFill>
          <a:blip r:embed="rId6" cstate="print"/>
          <a:srcRect/>
          <a:stretch>
            <a:fillRect/>
          </a:stretch>
        </p:blipFill>
        <p:spPr bwMode="auto">
          <a:xfrm>
            <a:off x="250825" y="6080125"/>
            <a:ext cx="433388" cy="419100"/>
          </a:xfrm>
          <a:prstGeom prst="rect">
            <a:avLst/>
          </a:prstGeom>
          <a:noFill/>
          <a:ln w="9525">
            <a:noFill/>
            <a:miter lim="800000"/>
            <a:headEnd/>
            <a:tailEnd/>
          </a:ln>
        </p:spPr>
      </p:pic>
      <p:pic>
        <p:nvPicPr>
          <p:cNvPr id="74885" name="Picture 7" descr="C:\Work\0ESNet\ESnet\Customers\HEP\LHC\T2-3 networking - LHCONE\logos\CUDI.jpg"/>
          <p:cNvPicPr>
            <a:picLocks noChangeAspect="1" noChangeArrowheads="1"/>
          </p:cNvPicPr>
          <p:nvPr/>
        </p:nvPicPr>
        <p:blipFill>
          <a:blip r:embed="rId7" cstate="print"/>
          <a:srcRect/>
          <a:stretch>
            <a:fillRect/>
          </a:stretch>
        </p:blipFill>
        <p:spPr bwMode="auto">
          <a:xfrm>
            <a:off x="276225" y="6510338"/>
            <a:ext cx="379413" cy="174625"/>
          </a:xfrm>
          <a:prstGeom prst="rect">
            <a:avLst/>
          </a:prstGeom>
          <a:noFill/>
          <a:ln w="9525">
            <a:noFill/>
            <a:miter lim="800000"/>
            <a:headEnd/>
            <a:tailEnd/>
          </a:ln>
        </p:spPr>
      </p:pic>
      <p:pic>
        <p:nvPicPr>
          <p:cNvPr id="74886" name="Picture 12" descr="C:\Work\0ESNet\ESnet\Customers\HEP\LHC\T2-3 networking - LHCONE\logos\Internet2.jpg"/>
          <p:cNvPicPr>
            <a:picLocks noChangeAspect="1" noChangeArrowheads="1"/>
          </p:cNvPicPr>
          <p:nvPr/>
        </p:nvPicPr>
        <p:blipFill>
          <a:blip r:embed="rId8" cstate="print"/>
          <a:srcRect/>
          <a:stretch>
            <a:fillRect/>
          </a:stretch>
        </p:blipFill>
        <p:spPr bwMode="auto">
          <a:xfrm>
            <a:off x="1387475" y="5395913"/>
            <a:ext cx="544513" cy="412750"/>
          </a:xfrm>
          <a:prstGeom prst="rect">
            <a:avLst/>
          </a:prstGeom>
          <a:noFill/>
          <a:ln w="9525">
            <a:noFill/>
            <a:miter lim="800000"/>
            <a:headEnd/>
            <a:tailEnd/>
          </a:ln>
        </p:spPr>
      </p:pic>
      <p:pic>
        <p:nvPicPr>
          <p:cNvPr id="74887" name="Picture 13" descr="C:\Work\0ESNet\ESnet\Customers\HEP\LHC\T2-3 networking - LHCONE\logos\NORDUnet.jpg"/>
          <p:cNvPicPr>
            <a:picLocks noChangeAspect="1" noChangeArrowheads="1"/>
          </p:cNvPicPr>
          <p:nvPr/>
        </p:nvPicPr>
        <p:blipFill>
          <a:blip r:embed="rId9" cstate="print"/>
          <a:srcRect/>
          <a:stretch>
            <a:fillRect/>
          </a:stretch>
        </p:blipFill>
        <p:spPr bwMode="auto">
          <a:xfrm>
            <a:off x="1322388" y="5870575"/>
            <a:ext cx="566737" cy="161925"/>
          </a:xfrm>
          <a:prstGeom prst="rect">
            <a:avLst/>
          </a:prstGeom>
          <a:noFill/>
          <a:ln w="9525">
            <a:noFill/>
            <a:miter lim="800000"/>
            <a:headEnd/>
            <a:tailEnd/>
          </a:ln>
        </p:spPr>
      </p:pic>
      <p:pic>
        <p:nvPicPr>
          <p:cNvPr id="74888" name="Picture 15" descr="C:\Work\0ESNet\ESnet\Customers\HEP\LHC\T2-3 networking - LHCONE\logos\RENATER.jpg"/>
          <p:cNvPicPr>
            <a:picLocks noChangeAspect="1" noChangeArrowheads="1"/>
          </p:cNvPicPr>
          <p:nvPr/>
        </p:nvPicPr>
        <p:blipFill>
          <a:blip r:embed="rId10" cstate="print"/>
          <a:srcRect/>
          <a:stretch>
            <a:fillRect/>
          </a:stretch>
        </p:blipFill>
        <p:spPr bwMode="auto">
          <a:xfrm>
            <a:off x="1339850" y="6394450"/>
            <a:ext cx="671513" cy="333375"/>
          </a:xfrm>
          <a:prstGeom prst="rect">
            <a:avLst/>
          </a:prstGeom>
          <a:noFill/>
          <a:ln w="9525">
            <a:noFill/>
            <a:miter lim="800000"/>
            <a:headEnd/>
            <a:tailEnd/>
          </a:ln>
        </p:spPr>
      </p:pic>
      <p:pic>
        <p:nvPicPr>
          <p:cNvPr id="74889" name="Picture 16" descr="C:\Work\0ESNet\ESnet\Customers\HEP\LHC\T2-3 networking - LHCONE\logos\SARA.jpg"/>
          <p:cNvPicPr>
            <a:picLocks noChangeAspect="1" noChangeArrowheads="1"/>
          </p:cNvPicPr>
          <p:nvPr/>
        </p:nvPicPr>
        <p:blipFill>
          <a:blip r:embed="rId11" cstate="print"/>
          <a:srcRect/>
          <a:stretch>
            <a:fillRect/>
          </a:stretch>
        </p:blipFill>
        <p:spPr bwMode="auto">
          <a:xfrm>
            <a:off x="2081213" y="5302250"/>
            <a:ext cx="428625" cy="285750"/>
          </a:xfrm>
          <a:prstGeom prst="rect">
            <a:avLst/>
          </a:prstGeom>
          <a:noFill/>
          <a:ln w="9525">
            <a:noFill/>
            <a:miter lim="800000"/>
            <a:headEnd/>
            <a:tailEnd/>
          </a:ln>
        </p:spPr>
      </p:pic>
      <p:pic>
        <p:nvPicPr>
          <p:cNvPr id="74890" name="Picture 8" descr="C:\Work\0ESNet\ESnet\Customers\HEP\LHC\T2-3 networking - LHCONE\logos\DFN.jpg"/>
          <p:cNvPicPr>
            <a:picLocks noChangeAspect="1" noChangeArrowheads="1"/>
          </p:cNvPicPr>
          <p:nvPr/>
        </p:nvPicPr>
        <p:blipFill>
          <a:blip r:embed="rId12" cstate="print"/>
          <a:srcRect/>
          <a:stretch>
            <a:fillRect/>
          </a:stretch>
        </p:blipFill>
        <p:spPr bwMode="auto">
          <a:xfrm>
            <a:off x="874713" y="5367338"/>
            <a:ext cx="361950" cy="195262"/>
          </a:xfrm>
          <a:prstGeom prst="rect">
            <a:avLst/>
          </a:prstGeom>
          <a:noFill/>
          <a:ln w="9525">
            <a:noFill/>
            <a:miter lim="800000"/>
            <a:headEnd/>
            <a:tailEnd/>
          </a:ln>
        </p:spPr>
      </p:pic>
      <p:pic>
        <p:nvPicPr>
          <p:cNvPr id="74891" name="Picture 9" descr="C:\Work\0ESNet\ESnet\Customers\HEP\LHC\T2-3 networking - LHCONE\logos\ESnet.jpg"/>
          <p:cNvPicPr>
            <a:picLocks noChangeAspect="1" noChangeArrowheads="1"/>
          </p:cNvPicPr>
          <p:nvPr/>
        </p:nvPicPr>
        <p:blipFill>
          <a:blip r:embed="rId13" cstate="print"/>
          <a:srcRect/>
          <a:stretch>
            <a:fillRect/>
          </a:stretch>
        </p:blipFill>
        <p:spPr bwMode="auto">
          <a:xfrm>
            <a:off x="914400" y="5767388"/>
            <a:ext cx="276225" cy="363537"/>
          </a:xfrm>
          <a:prstGeom prst="rect">
            <a:avLst/>
          </a:prstGeom>
          <a:noFill/>
          <a:ln w="9525">
            <a:noFill/>
            <a:miter lim="800000"/>
            <a:headEnd/>
            <a:tailEnd/>
          </a:ln>
        </p:spPr>
      </p:pic>
      <p:pic>
        <p:nvPicPr>
          <p:cNvPr id="74892" name="Picture 10" descr="C:\Work\0ESNet\ESnet\Customers\HEP\LHC\T2-3 networking - LHCONE\logos\GARR.jpg"/>
          <p:cNvPicPr>
            <a:picLocks noChangeAspect="1" noChangeArrowheads="1"/>
          </p:cNvPicPr>
          <p:nvPr/>
        </p:nvPicPr>
        <p:blipFill>
          <a:blip r:embed="rId14" cstate="print"/>
          <a:srcRect/>
          <a:stretch>
            <a:fillRect/>
          </a:stretch>
        </p:blipFill>
        <p:spPr bwMode="auto">
          <a:xfrm>
            <a:off x="796925" y="6200775"/>
            <a:ext cx="527050" cy="182563"/>
          </a:xfrm>
          <a:prstGeom prst="rect">
            <a:avLst/>
          </a:prstGeom>
          <a:noFill/>
          <a:ln w="9525">
            <a:noFill/>
            <a:miter lim="800000"/>
            <a:headEnd/>
            <a:tailEnd/>
          </a:ln>
        </p:spPr>
      </p:pic>
      <p:pic>
        <p:nvPicPr>
          <p:cNvPr id="74893" name="Picture 11" descr="C:\Work\0ESNet\ESnet\Customers\HEP\LHC\T2-3 networking - LHCONE\logos\GEANT.jpg"/>
          <p:cNvPicPr>
            <a:picLocks noChangeAspect="1" noChangeArrowheads="1"/>
          </p:cNvPicPr>
          <p:nvPr/>
        </p:nvPicPr>
        <p:blipFill>
          <a:blip r:embed="rId15" cstate="print"/>
          <a:srcRect/>
          <a:stretch>
            <a:fillRect/>
          </a:stretch>
        </p:blipFill>
        <p:spPr bwMode="auto">
          <a:xfrm>
            <a:off x="836613" y="6508750"/>
            <a:ext cx="444500" cy="177800"/>
          </a:xfrm>
          <a:prstGeom prst="rect">
            <a:avLst/>
          </a:prstGeom>
          <a:noFill/>
          <a:ln w="9525">
            <a:noFill/>
            <a:miter lim="800000"/>
            <a:headEnd/>
            <a:tailEnd/>
          </a:ln>
        </p:spPr>
      </p:pic>
      <p:pic>
        <p:nvPicPr>
          <p:cNvPr id="74894" name="Picture 18" descr="C:\Work\0ESNet\ESnet\Customers\HEP\LHC\T2-3 networking - LHCONE\logos\RedIRIS.jpg"/>
          <p:cNvPicPr>
            <a:picLocks noChangeAspect="1" noChangeArrowheads="1"/>
          </p:cNvPicPr>
          <p:nvPr/>
        </p:nvPicPr>
        <p:blipFill>
          <a:blip r:embed="rId16" cstate="print"/>
          <a:srcRect/>
          <a:stretch>
            <a:fillRect/>
          </a:stretch>
        </p:blipFill>
        <p:spPr bwMode="auto">
          <a:xfrm>
            <a:off x="1425575" y="6157913"/>
            <a:ext cx="444500" cy="217487"/>
          </a:xfrm>
          <a:prstGeom prst="rect">
            <a:avLst/>
          </a:prstGeom>
          <a:noFill/>
          <a:ln w="9525">
            <a:noFill/>
            <a:miter lim="800000"/>
            <a:headEnd/>
            <a:tailEnd/>
          </a:ln>
        </p:spPr>
      </p:pic>
      <p:pic>
        <p:nvPicPr>
          <p:cNvPr id="74895" name="Picture 2"/>
          <p:cNvPicPr>
            <a:picLocks noChangeAspect="1" noChangeArrowheads="1"/>
          </p:cNvPicPr>
          <p:nvPr/>
        </p:nvPicPr>
        <p:blipFill>
          <a:blip r:embed="rId17" cstate="print"/>
          <a:srcRect/>
          <a:stretch>
            <a:fillRect/>
          </a:stretch>
        </p:blipFill>
        <p:spPr bwMode="auto">
          <a:xfrm>
            <a:off x="1954213" y="5732463"/>
            <a:ext cx="828675" cy="214312"/>
          </a:xfrm>
          <a:prstGeom prst="rect">
            <a:avLst/>
          </a:prstGeom>
          <a:noFill/>
          <a:ln w="9525">
            <a:noFill/>
            <a:miter lim="800000"/>
            <a:headEnd/>
            <a:tailEnd/>
          </a:ln>
        </p:spPr>
      </p:pic>
      <p:pic>
        <p:nvPicPr>
          <p:cNvPr id="74896" name="Picture 3"/>
          <p:cNvPicPr>
            <a:picLocks noChangeAspect="1" noChangeArrowheads="1"/>
          </p:cNvPicPr>
          <p:nvPr/>
        </p:nvPicPr>
        <p:blipFill>
          <a:blip r:embed="rId18" cstate="print"/>
          <a:srcRect/>
          <a:stretch>
            <a:fillRect/>
          </a:stretch>
        </p:blipFill>
        <p:spPr bwMode="auto">
          <a:xfrm>
            <a:off x="2146300" y="6037263"/>
            <a:ext cx="460375" cy="322262"/>
          </a:xfrm>
          <a:prstGeom prst="rect">
            <a:avLst/>
          </a:prstGeom>
          <a:noFill/>
          <a:ln w="9525">
            <a:noFill/>
            <a:miter lim="800000"/>
            <a:headEnd/>
            <a:tailEnd/>
          </a:ln>
        </p:spPr>
      </p:pic>
      <p:sp>
        <p:nvSpPr>
          <p:cNvPr id="186510" name="TextBox 4"/>
          <p:cNvSpPr txBox="1">
            <a:spLocks noChangeArrowheads="1"/>
          </p:cNvSpPr>
          <p:nvPr/>
        </p:nvSpPr>
        <p:spPr bwMode="auto">
          <a:xfrm>
            <a:off x="33338" y="1484313"/>
            <a:ext cx="2286000" cy="400050"/>
          </a:xfrm>
          <a:prstGeom prst="rect">
            <a:avLst/>
          </a:prstGeom>
          <a:solidFill>
            <a:srgbClr val="002060"/>
          </a:solidFill>
          <a:ln w="25400">
            <a:solidFill>
              <a:srgbClr val="FFEB00"/>
            </a:solidFill>
            <a:miter lim="800000"/>
            <a:headEnd/>
            <a:tailEnd/>
          </a:ln>
          <a:effectLst>
            <a:outerShdw blurRad="50800" dist="38100" dir="2700000" algn="tl" rotWithShape="0">
              <a:prstClr val="black">
                <a:alpha val="40000"/>
              </a:prstClr>
            </a:outerShdw>
          </a:effectLst>
          <a:extLst/>
        </p:spPr>
        <p:txBody>
          <a:bodyPr wrap="none" lIns="91332" tIns="45661" rIns="91332" bIns="45661">
            <a:spAutoFit/>
          </a:bodyPr>
          <a:lstStyle>
            <a:lvl1pPr eaLnBrk="0" hangingPunct="0">
              <a:defRPr sz="2400">
                <a:solidFill>
                  <a:schemeClr val="tx1"/>
                </a:solidFill>
                <a:latin typeface="Calibri" pitchFamily="34" charset="0"/>
                <a:ea typeface="MS PGothic" pitchFamily="34" charset="-128"/>
              </a:defRPr>
            </a:lvl1pPr>
            <a:lvl2pPr marL="742950" indent="-285750" eaLnBrk="0" hangingPunct="0">
              <a:defRPr sz="2400">
                <a:solidFill>
                  <a:schemeClr val="tx1"/>
                </a:solidFill>
                <a:latin typeface="Calibri" pitchFamily="34" charset="0"/>
                <a:ea typeface="MS PGothic" pitchFamily="34" charset="-128"/>
              </a:defRPr>
            </a:lvl2pPr>
            <a:lvl3pPr marL="1143000" indent="-228600" eaLnBrk="0" hangingPunct="0">
              <a:defRPr sz="2400">
                <a:solidFill>
                  <a:schemeClr val="tx1"/>
                </a:solidFill>
                <a:latin typeface="Calibri" pitchFamily="34" charset="0"/>
                <a:ea typeface="MS PGothic" pitchFamily="34" charset="-128"/>
              </a:defRPr>
            </a:lvl3pPr>
            <a:lvl4pPr marL="1600200" indent="-228600" eaLnBrk="0" hangingPunct="0">
              <a:defRPr sz="2400">
                <a:solidFill>
                  <a:schemeClr val="tx1"/>
                </a:solidFill>
                <a:latin typeface="Calibri" pitchFamily="34" charset="0"/>
                <a:ea typeface="MS PGothic" pitchFamily="34" charset="-128"/>
              </a:defRPr>
            </a:lvl4pPr>
            <a:lvl5pPr marL="2057400" indent="-228600" eaLnBrk="0" hangingPunct="0">
              <a:defRPr sz="2400">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Calibri" pitchFamily="34" charset="0"/>
                <a:ea typeface="MS PGothic" pitchFamily="34" charset="-128"/>
              </a:defRPr>
            </a:lvl9pPr>
          </a:lstStyle>
          <a:p>
            <a:pPr eaLnBrk="1" hangingPunct="1">
              <a:defRPr/>
            </a:pPr>
            <a:r>
              <a:rPr kumimoji="0" lang="en-US" sz="2000" b="1" dirty="0" smtClean="0">
                <a:solidFill>
                  <a:srgbClr val="FFFFFF"/>
                </a:solidFill>
                <a:cs typeface="Arial" charset="0"/>
              </a:rPr>
              <a:t>Bill Johnston, </a:t>
            </a:r>
            <a:r>
              <a:rPr kumimoji="0" lang="en-US" sz="2000" b="1" dirty="0" err="1" smtClean="0">
                <a:solidFill>
                  <a:srgbClr val="FFFFFF"/>
                </a:solidFill>
                <a:cs typeface="Arial" charset="0"/>
              </a:rPr>
              <a:t>ESNet</a:t>
            </a:r>
            <a:endParaRPr kumimoji="0" lang="en-US" sz="2000" b="1" dirty="0" smtClean="0">
              <a:solidFill>
                <a:srgbClr val="FFFFFF"/>
              </a:solidFill>
              <a:cs typeface="Arial" charset="0"/>
            </a:endParaRPr>
          </a:p>
        </p:txBody>
      </p:sp>
      <p:pic>
        <p:nvPicPr>
          <p:cNvPr id="74898" name="Picture 2"/>
          <p:cNvPicPr>
            <a:picLocks noChangeAspect="1" noChangeArrowheads="1"/>
          </p:cNvPicPr>
          <p:nvPr/>
        </p:nvPicPr>
        <p:blipFill>
          <a:blip r:embed="rId19" cstate="print"/>
          <a:srcRect/>
          <a:stretch>
            <a:fillRect/>
          </a:stretch>
        </p:blipFill>
        <p:spPr bwMode="auto">
          <a:xfrm>
            <a:off x="141288" y="304800"/>
            <a:ext cx="1687512" cy="1157288"/>
          </a:xfrm>
          <a:prstGeom prst="rect">
            <a:avLst/>
          </a:prstGeom>
          <a:noFill/>
          <a:ln w="9525">
            <a:noFill/>
            <a:miter lim="800000"/>
            <a:headEnd/>
            <a:tailEnd/>
          </a:ln>
        </p:spPr>
      </p:pic>
      <p:sp>
        <p:nvSpPr>
          <p:cNvPr id="74899" name="Freeform 7"/>
          <p:cNvSpPr>
            <a:spLocks/>
          </p:cNvSpPr>
          <p:nvPr/>
        </p:nvSpPr>
        <p:spPr bwMode="auto">
          <a:xfrm>
            <a:off x="5438775" y="2081213"/>
            <a:ext cx="1277938" cy="688975"/>
          </a:xfrm>
          <a:custGeom>
            <a:avLst/>
            <a:gdLst>
              <a:gd name="T0" fmla="*/ 2147483647 w 2184"/>
              <a:gd name="T1" fmla="*/ 2147483647 h 1434"/>
              <a:gd name="T2" fmla="*/ 2147483647 w 2184"/>
              <a:gd name="T3" fmla="*/ 2147483647 h 1434"/>
              <a:gd name="T4" fmla="*/ 2147483647 w 2184"/>
              <a:gd name="T5" fmla="*/ 2147483647 h 1434"/>
              <a:gd name="T6" fmla="*/ 2147483647 w 2184"/>
              <a:gd name="T7" fmla="*/ 2147483647 h 1434"/>
              <a:gd name="T8" fmla="*/ 2147483647 w 2184"/>
              <a:gd name="T9" fmla="*/ 2147483647 h 1434"/>
              <a:gd name="T10" fmla="*/ 2147483647 w 2184"/>
              <a:gd name="T11" fmla="*/ 2147483647 h 1434"/>
              <a:gd name="T12" fmla="*/ 2147483647 w 2184"/>
              <a:gd name="T13" fmla="*/ 2147483647 h 1434"/>
              <a:gd name="T14" fmla="*/ 2147483647 w 2184"/>
              <a:gd name="T15" fmla="*/ 2147483647 h 1434"/>
              <a:gd name="T16" fmla="*/ 2147483647 w 2184"/>
              <a:gd name="T17" fmla="*/ 2147483647 h 1434"/>
              <a:gd name="T18" fmla="*/ 2147483647 w 2184"/>
              <a:gd name="T19" fmla="*/ 2147483647 h 1434"/>
              <a:gd name="T20" fmla="*/ 2147483647 w 2184"/>
              <a:gd name="T21" fmla="*/ 2147483647 h 1434"/>
              <a:gd name="T22" fmla="*/ 2147483647 w 2184"/>
              <a:gd name="T23" fmla="*/ 2147483647 h 1434"/>
              <a:gd name="T24" fmla="*/ 2147483647 w 2184"/>
              <a:gd name="T25" fmla="*/ 2147483647 h 1434"/>
              <a:gd name="T26" fmla="*/ 2147483647 w 2184"/>
              <a:gd name="T27" fmla="*/ 2147483647 h 1434"/>
              <a:gd name="T28" fmla="*/ 2147483647 w 2184"/>
              <a:gd name="T29" fmla="*/ 2147483647 h 1434"/>
              <a:gd name="T30" fmla="*/ 2147483647 w 2184"/>
              <a:gd name="T31" fmla="*/ 2147483647 h 1434"/>
              <a:gd name="T32" fmla="*/ 2147483647 w 2184"/>
              <a:gd name="T33" fmla="*/ 2147483647 h 1434"/>
              <a:gd name="T34" fmla="*/ 2147483647 w 2184"/>
              <a:gd name="T35" fmla="*/ 2147483647 h 1434"/>
              <a:gd name="T36" fmla="*/ 2147483647 w 2184"/>
              <a:gd name="T37" fmla="*/ 2147483647 h 1434"/>
              <a:gd name="T38" fmla="*/ 2147483647 w 2184"/>
              <a:gd name="T39" fmla="*/ 2147483647 h 1434"/>
              <a:gd name="T40" fmla="*/ 2147483647 w 2184"/>
              <a:gd name="T41" fmla="*/ 2147483647 h 1434"/>
              <a:gd name="T42" fmla="*/ 2147483647 w 2184"/>
              <a:gd name="T43" fmla="*/ 2147483647 h 1434"/>
              <a:gd name="T44" fmla="*/ 2147483647 w 2184"/>
              <a:gd name="T45" fmla="*/ 2147483647 h 1434"/>
              <a:gd name="T46" fmla="*/ 2147483647 w 2184"/>
              <a:gd name="T47" fmla="*/ 2147483647 h 1434"/>
              <a:gd name="T48" fmla="*/ 2147483647 w 2184"/>
              <a:gd name="T49" fmla="*/ 2147483647 h 1434"/>
              <a:gd name="T50" fmla="*/ 2147483647 w 2184"/>
              <a:gd name="T51" fmla="*/ 2147483647 h 1434"/>
              <a:gd name="T52" fmla="*/ 2147483647 w 2184"/>
              <a:gd name="T53" fmla="*/ 2147483647 h 1434"/>
              <a:gd name="T54" fmla="*/ 2147483647 w 2184"/>
              <a:gd name="T55" fmla="*/ 2147483647 h 1434"/>
              <a:gd name="T56" fmla="*/ 2147483647 w 2184"/>
              <a:gd name="T57" fmla="*/ 2147483647 h 1434"/>
              <a:gd name="T58" fmla="*/ 2147483647 w 2184"/>
              <a:gd name="T59" fmla="*/ 2147483647 h 1434"/>
              <a:gd name="T60" fmla="*/ 2147483647 w 2184"/>
              <a:gd name="T61" fmla="*/ 2147483647 h 1434"/>
              <a:gd name="T62" fmla="*/ 2147483647 w 2184"/>
              <a:gd name="T63" fmla="*/ 2147483647 h 1434"/>
              <a:gd name="T64" fmla="*/ 2147483647 w 2184"/>
              <a:gd name="T65" fmla="*/ 2147483647 h 1434"/>
              <a:gd name="T66" fmla="*/ 2147483647 w 2184"/>
              <a:gd name="T67" fmla="*/ 2147483647 h 1434"/>
              <a:gd name="T68" fmla="*/ 2147483647 w 2184"/>
              <a:gd name="T69" fmla="*/ 2147483647 h 1434"/>
              <a:gd name="T70" fmla="*/ 2147483647 w 2184"/>
              <a:gd name="T71" fmla="*/ 2147483647 h 1434"/>
              <a:gd name="T72" fmla="*/ 2147483647 w 2184"/>
              <a:gd name="T73" fmla="*/ 2147483647 h 1434"/>
              <a:gd name="T74" fmla="*/ 2147483647 w 2184"/>
              <a:gd name="T75" fmla="*/ 2147483647 h 1434"/>
              <a:gd name="T76" fmla="*/ 2147483647 w 2184"/>
              <a:gd name="T77" fmla="*/ 2147483647 h 1434"/>
              <a:gd name="T78" fmla="*/ 2147483647 w 2184"/>
              <a:gd name="T79" fmla="*/ 2147483647 h 1434"/>
              <a:gd name="T80" fmla="*/ 2147483647 w 2184"/>
              <a:gd name="T81" fmla="*/ 2147483647 h 1434"/>
              <a:gd name="T82" fmla="*/ 2147483647 w 2184"/>
              <a:gd name="T83" fmla="*/ 2147483647 h 1434"/>
              <a:gd name="T84" fmla="*/ 2147483647 w 2184"/>
              <a:gd name="T85" fmla="*/ 2147483647 h 1434"/>
              <a:gd name="T86" fmla="*/ 2147483647 w 2184"/>
              <a:gd name="T87" fmla="*/ 2147483647 h 1434"/>
              <a:gd name="T88" fmla="*/ 2147483647 w 2184"/>
              <a:gd name="T89" fmla="*/ 2147483647 h 1434"/>
              <a:gd name="T90" fmla="*/ 2147483647 w 2184"/>
              <a:gd name="T91" fmla="*/ 2147483647 h 1434"/>
              <a:gd name="T92" fmla="*/ 2147483647 w 2184"/>
              <a:gd name="T93" fmla="*/ 2147483647 h 1434"/>
              <a:gd name="T94" fmla="*/ 2147483647 w 2184"/>
              <a:gd name="T95" fmla="*/ 2147483647 h 1434"/>
              <a:gd name="T96" fmla="*/ 2147483647 w 2184"/>
              <a:gd name="T97" fmla="*/ 2147483647 h 1434"/>
              <a:gd name="T98" fmla="*/ 2147483647 w 2184"/>
              <a:gd name="T99" fmla="*/ 2147483647 h 1434"/>
              <a:gd name="T100" fmla="*/ 2147483647 w 2184"/>
              <a:gd name="T101" fmla="*/ 2147483647 h 1434"/>
              <a:gd name="T102" fmla="*/ 2147483647 w 2184"/>
              <a:gd name="T103" fmla="*/ 2147483647 h 1434"/>
              <a:gd name="T104" fmla="*/ 2147483647 w 2184"/>
              <a:gd name="T105" fmla="*/ 2147483647 h 1434"/>
              <a:gd name="T106" fmla="*/ 2147483647 w 2184"/>
              <a:gd name="T107" fmla="*/ 2147483647 h 1434"/>
              <a:gd name="T108" fmla="*/ 2147483647 w 2184"/>
              <a:gd name="T109" fmla="*/ 2147483647 h 1434"/>
              <a:gd name="T110" fmla="*/ 2147483647 w 2184"/>
              <a:gd name="T111" fmla="*/ 2147483647 h 1434"/>
              <a:gd name="T112" fmla="*/ 2147483647 w 2184"/>
              <a:gd name="T113" fmla="*/ 2147483647 h 1434"/>
              <a:gd name="T114" fmla="*/ 2147483647 w 2184"/>
              <a:gd name="T115" fmla="*/ 2147483647 h 1434"/>
              <a:gd name="T116" fmla="*/ 2147483647 w 2184"/>
              <a:gd name="T117" fmla="*/ 2147483647 h 143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184"/>
              <a:gd name="T178" fmla="*/ 0 h 1434"/>
              <a:gd name="T179" fmla="*/ 2184 w 2184"/>
              <a:gd name="T180" fmla="*/ 1434 h 1434"/>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184" h="1434">
                <a:moveTo>
                  <a:pt x="48" y="719"/>
                </a:moveTo>
                <a:lnTo>
                  <a:pt x="33" y="708"/>
                </a:lnTo>
                <a:lnTo>
                  <a:pt x="21" y="696"/>
                </a:lnTo>
                <a:lnTo>
                  <a:pt x="13" y="680"/>
                </a:lnTo>
                <a:lnTo>
                  <a:pt x="6" y="664"/>
                </a:lnTo>
                <a:lnTo>
                  <a:pt x="5" y="648"/>
                </a:lnTo>
                <a:lnTo>
                  <a:pt x="5" y="630"/>
                </a:lnTo>
                <a:lnTo>
                  <a:pt x="10" y="613"/>
                </a:lnTo>
                <a:lnTo>
                  <a:pt x="18" y="597"/>
                </a:lnTo>
                <a:lnTo>
                  <a:pt x="29" y="583"/>
                </a:lnTo>
                <a:lnTo>
                  <a:pt x="43" y="570"/>
                </a:lnTo>
                <a:lnTo>
                  <a:pt x="61" y="562"/>
                </a:lnTo>
                <a:lnTo>
                  <a:pt x="78" y="555"/>
                </a:lnTo>
                <a:lnTo>
                  <a:pt x="68" y="535"/>
                </a:lnTo>
                <a:lnTo>
                  <a:pt x="62" y="511"/>
                </a:lnTo>
                <a:lnTo>
                  <a:pt x="61" y="489"/>
                </a:lnTo>
                <a:lnTo>
                  <a:pt x="64" y="465"/>
                </a:lnTo>
                <a:lnTo>
                  <a:pt x="72" y="444"/>
                </a:lnTo>
                <a:lnTo>
                  <a:pt x="84" y="423"/>
                </a:lnTo>
                <a:lnTo>
                  <a:pt x="100" y="406"/>
                </a:lnTo>
                <a:lnTo>
                  <a:pt x="119" y="390"/>
                </a:lnTo>
                <a:lnTo>
                  <a:pt x="137" y="382"/>
                </a:lnTo>
                <a:lnTo>
                  <a:pt x="156" y="376"/>
                </a:lnTo>
                <a:lnTo>
                  <a:pt x="175" y="374"/>
                </a:lnTo>
                <a:lnTo>
                  <a:pt x="196" y="374"/>
                </a:lnTo>
                <a:lnTo>
                  <a:pt x="191" y="345"/>
                </a:lnTo>
                <a:lnTo>
                  <a:pt x="193" y="318"/>
                </a:lnTo>
                <a:lnTo>
                  <a:pt x="201" y="293"/>
                </a:lnTo>
                <a:lnTo>
                  <a:pt x="212" y="269"/>
                </a:lnTo>
                <a:lnTo>
                  <a:pt x="229" y="248"/>
                </a:lnTo>
                <a:lnTo>
                  <a:pt x="248" y="231"/>
                </a:lnTo>
                <a:lnTo>
                  <a:pt x="272" y="216"/>
                </a:lnTo>
                <a:lnTo>
                  <a:pt x="299" y="207"/>
                </a:lnTo>
                <a:lnTo>
                  <a:pt x="325" y="204"/>
                </a:lnTo>
                <a:lnTo>
                  <a:pt x="348" y="204"/>
                </a:lnTo>
                <a:lnTo>
                  <a:pt x="372" y="209"/>
                </a:lnTo>
                <a:lnTo>
                  <a:pt x="395" y="216"/>
                </a:lnTo>
                <a:lnTo>
                  <a:pt x="388" y="199"/>
                </a:lnTo>
                <a:lnTo>
                  <a:pt x="387" y="180"/>
                </a:lnTo>
                <a:lnTo>
                  <a:pt x="388" y="162"/>
                </a:lnTo>
                <a:lnTo>
                  <a:pt x="393" y="145"/>
                </a:lnTo>
                <a:lnTo>
                  <a:pt x="401" y="129"/>
                </a:lnTo>
                <a:lnTo>
                  <a:pt x="414" y="115"/>
                </a:lnTo>
                <a:lnTo>
                  <a:pt x="428" y="102"/>
                </a:lnTo>
                <a:lnTo>
                  <a:pt x="444" y="92"/>
                </a:lnTo>
                <a:lnTo>
                  <a:pt x="461" y="88"/>
                </a:lnTo>
                <a:lnTo>
                  <a:pt x="481" y="84"/>
                </a:lnTo>
                <a:lnTo>
                  <a:pt x="498" y="86"/>
                </a:lnTo>
                <a:lnTo>
                  <a:pt x="516" y="91"/>
                </a:lnTo>
                <a:lnTo>
                  <a:pt x="531" y="97"/>
                </a:lnTo>
                <a:lnTo>
                  <a:pt x="546" y="108"/>
                </a:lnTo>
                <a:lnTo>
                  <a:pt x="558" y="121"/>
                </a:lnTo>
                <a:lnTo>
                  <a:pt x="570" y="137"/>
                </a:lnTo>
                <a:lnTo>
                  <a:pt x="574" y="116"/>
                </a:lnTo>
                <a:lnTo>
                  <a:pt x="582" y="97"/>
                </a:lnTo>
                <a:lnTo>
                  <a:pt x="593" y="81"/>
                </a:lnTo>
                <a:lnTo>
                  <a:pt x="609" y="67"/>
                </a:lnTo>
                <a:lnTo>
                  <a:pt x="625" y="56"/>
                </a:lnTo>
                <a:lnTo>
                  <a:pt x="644" y="49"/>
                </a:lnTo>
                <a:lnTo>
                  <a:pt x="665" y="46"/>
                </a:lnTo>
                <a:lnTo>
                  <a:pt x="687" y="46"/>
                </a:lnTo>
                <a:lnTo>
                  <a:pt x="706" y="51"/>
                </a:lnTo>
                <a:lnTo>
                  <a:pt x="724" y="57"/>
                </a:lnTo>
                <a:lnTo>
                  <a:pt x="741" y="68"/>
                </a:lnTo>
                <a:lnTo>
                  <a:pt x="756" y="83"/>
                </a:lnTo>
                <a:lnTo>
                  <a:pt x="768" y="67"/>
                </a:lnTo>
                <a:lnTo>
                  <a:pt x="784" y="53"/>
                </a:lnTo>
                <a:lnTo>
                  <a:pt x="800" y="41"/>
                </a:lnTo>
                <a:lnTo>
                  <a:pt x="818" y="30"/>
                </a:lnTo>
                <a:lnTo>
                  <a:pt x="835" y="22"/>
                </a:lnTo>
                <a:lnTo>
                  <a:pt x="854" y="16"/>
                </a:lnTo>
                <a:lnTo>
                  <a:pt x="873" y="10"/>
                </a:lnTo>
                <a:lnTo>
                  <a:pt x="894" y="6"/>
                </a:lnTo>
                <a:lnTo>
                  <a:pt x="913" y="6"/>
                </a:lnTo>
                <a:lnTo>
                  <a:pt x="932" y="6"/>
                </a:lnTo>
                <a:lnTo>
                  <a:pt x="953" y="8"/>
                </a:lnTo>
                <a:lnTo>
                  <a:pt x="972" y="13"/>
                </a:lnTo>
                <a:lnTo>
                  <a:pt x="991" y="19"/>
                </a:lnTo>
                <a:lnTo>
                  <a:pt x="1010" y="27"/>
                </a:lnTo>
                <a:lnTo>
                  <a:pt x="1028" y="37"/>
                </a:lnTo>
                <a:lnTo>
                  <a:pt x="1045" y="48"/>
                </a:lnTo>
                <a:lnTo>
                  <a:pt x="1050" y="37"/>
                </a:lnTo>
                <a:lnTo>
                  <a:pt x="1056" y="26"/>
                </a:lnTo>
                <a:lnTo>
                  <a:pt x="1064" y="18"/>
                </a:lnTo>
                <a:lnTo>
                  <a:pt x="1074" y="10"/>
                </a:lnTo>
                <a:lnTo>
                  <a:pt x="1085" y="5"/>
                </a:lnTo>
                <a:lnTo>
                  <a:pt x="1096" y="2"/>
                </a:lnTo>
                <a:lnTo>
                  <a:pt x="1109" y="2"/>
                </a:lnTo>
                <a:lnTo>
                  <a:pt x="1122" y="3"/>
                </a:lnTo>
                <a:lnTo>
                  <a:pt x="1138" y="10"/>
                </a:lnTo>
                <a:lnTo>
                  <a:pt x="1152" y="19"/>
                </a:lnTo>
                <a:lnTo>
                  <a:pt x="1161" y="33"/>
                </a:lnTo>
                <a:lnTo>
                  <a:pt x="1168" y="49"/>
                </a:lnTo>
                <a:lnTo>
                  <a:pt x="1169" y="38"/>
                </a:lnTo>
                <a:lnTo>
                  <a:pt x="1174" y="29"/>
                </a:lnTo>
                <a:lnTo>
                  <a:pt x="1182" y="19"/>
                </a:lnTo>
                <a:lnTo>
                  <a:pt x="1190" y="11"/>
                </a:lnTo>
                <a:lnTo>
                  <a:pt x="1200" y="6"/>
                </a:lnTo>
                <a:lnTo>
                  <a:pt x="1212" y="2"/>
                </a:lnTo>
                <a:lnTo>
                  <a:pt x="1225" y="0"/>
                </a:lnTo>
                <a:lnTo>
                  <a:pt x="1238" y="2"/>
                </a:lnTo>
                <a:lnTo>
                  <a:pt x="1257" y="6"/>
                </a:lnTo>
                <a:lnTo>
                  <a:pt x="1274" y="18"/>
                </a:lnTo>
                <a:lnTo>
                  <a:pt x="1289" y="30"/>
                </a:lnTo>
                <a:lnTo>
                  <a:pt x="1298" y="48"/>
                </a:lnTo>
                <a:lnTo>
                  <a:pt x="1306" y="43"/>
                </a:lnTo>
                <a:lnTo>
                  <a:pt x="1317" y="38"/>
                </a:lnTo>
                <a:lnTo>
                  <a:pt x="1340" y="37"/>
                </a:lnTo>
                <a:lnTo>
                  <a:pt x="1365" y="40"/>
                </a:lnTo>
                <a:lnTo>
                  <a:pt x="1386" y="49"/>
                </a:lnTo>
                <a:lnTo>
                  <a:pt x="1395" y="56"/>
                </a:lnTo>
                <a:lnTo>
                  <a:pt x="1403" y="65"/>
                </a:lnTo>
                <a:lnTo>
                  <a:pt x="1408" y="73"/>
                </a:lnTo>
                <a:lnTo>
                  <a:pt x="1410" y="83"/>
                </a:lnTo>
                <a:lnTo>
                  <a:pt x="1419" y="68"/>
                </a:lnTo>
                <a:lnTo>
                  <a:pt x="1433" y="59"/>
                </a:lnTo>
                <a:lnTo>
                  <a:pt x="1449" y="49"/>
                </a:lnTo>
                <a:lnTo>
                  <a:pt x="1468" y="45"/>
                </a:lnTo>
                <a:lnTo>
                  <a:pt x="1489" y="41"/>
                </a:lnTo>
                <a:lnTo>
                  <a:pt x="1511" y="41"/>
                </a:lnTo>
                <a:lnTo>
                  <a:pt x="1535" y="45"/>
                </a:lnTo>
                <a:lnTo>
                  <a:pt x="1558" y="51"/>
                </a:lnTo>
                <a:lnTo>
                  <a:pt x="1575" y="59"/>
                </a:lnTo>
                <a:lnTo>
                  <a:pt x="1591" y="67"/>
                </a:lnTo>
                <a:lnTo>
                  <a:pt x="1605" y="76"/>
                </a:lnTo>
                <a:lnTo>
                  <a:pt x="1616" y="88"/>
                </a:lnTo>
                <a:lnTo>
                  <a:pt x="1626" y="99"/>
                </a:lnTo>
                <a:lnTo>
                  <a:pt x="1632" y="111"/>
                </a:lnTo>
                <a:lnTo>
                  <a:pt x="1636" y="124"/>
                </a:lnTo>
                <a:lnTo>
                  <a:pt x="1636" y="137"/>
                </a:lnTo>
                <a:lnTo>
                  <a:pt x="1648" y="127"/>
                </a:lnTo>
                <a:lnTo>
                  <a:pt x="1659" y="121"/>
                </a:lnTo>
                <a:lnTo>
                  <a:pt x="1672" y="116"/>
                </a:lnTo>
                <a:lnTo>
                  <a:pt x="1685" y="115"/>
                </a:lnTo>
                <a:lnTo>
                  <a:pt x="1696" y="113"/>
                </a:lnTo>
                <a:lnTo>
                  <a:pt x="1707" y="115"/>
                </a:lnTo>
                <a:lnTo>
                  <a:pt x="1717" y="118"/>
                </a:lnTo>
                <a:lnTo>
                  <a:pt x="1725" y="124"/>
                </a:lnTo>
                <a:lnTo>
                  <a:pt x="1729" y="131"/>
                </a:lnTo>
                <a:lnTo>
                  <a:pt x="1733" y="137"/>
                </a:lnTo>
                <a:lnTo>
                  <a:pt x="1734" y="145"/>
                </a:lnTo>
                <a:lnTo>
                  <a:pt x="1734" y="153"/>
                </a:lnTo>
                <a:lnTo>
                  <a:pt x="1733" y="162"/>
                </a:lnTo>
                <a:lnTo>
                  <a:pt x="1729" y="170"/>
                </a:lnTo>
                <a:lnTo>
                  <a:pt x="1723" y="180"/>
                </a:lnTo>
                <a:lnTo>
                  <a:pt x="1717" y="189"/>
                </a:lnTo>
                <a:lnTo>
                  <a:pt x="1737" y="175"/>
                </a:lnTo>
                <a:lnTo>
                  <a:pt x="1758" y="166"/>
                </a:lnTo>
                <a:lnTo>
                  <a:pt x="1782" y="161"/>
                </a:lnTo>
                <a:lnTo>
                  <a:pt x="1804" y="161"/>
                </a:lnTo>
                <a:lnTo>
                  <a:pt x="1826" y="164"/>
                </a:lnTo>
                <a:lnTo>
                  <a:pt x="1849" y="172"/>
                </a:lnTo>
                <a:lnTo>
                  <a:pt x="1869" y="185"/>
                </a:lnTo>
                <a:lnTo>
                  <a:pt x="1887" y="201"/>
                </a:lnTo>
                <a:lnTo>
                  <a:pt x="1896" y="213"/>
                </a:lnTo>
                <a:lnTo>
                  <a:pt x="1904" y="226"/>
                </a:lnTo>
                <a:lnTo>
                  <a:pt x="1911" y="240"/>
                </a:lnTo>
                <a:lnTo>
                  <a:pt x="1914" y="255"/>
                </a:lnTo>
                <a:lnTo>
                  <a:pt x="1916" y="271"/>
                </a:lnTo>
                <a:lnTo>
                  <a:pt x="1916" y="287"/>
                </a:lnTo>
                <a:lnTo>
                  <a:pt x="1914" y="301"/>
                </a:lnTo>
                <a:lnTo>
                  <a:pt x="1909" y="317"/>
                </a:lnTo>
                <a:lnTo>
                  <a:pt x="1931" y="326"/>
                </a:lnTo>
                <a:lnTo>
                  <a:pt x="1949" y="337"/>
                </a:lnTo>
                <a:lnTo>
                  <a:pt x="1965" y="350"/>
                </a:lnTo>
                <a:lnTo>
                  <a:pt x="1978" y="364"/>
                </a:lnTo>
                <a:lnTo>
                  <a:pt x="1986" y="379"/>
                </a:lnTo>
                <a:lnTo>
                  <a:pt x="1990" y="395"/>
                </a:lnTo>
                <a:lnTo>
                  <a:pt x="1990" y="411"/>
                </a:lnTo>
                <a:lnTo>
                  <a:pt x="1987" y="425"/>
                </a:lnTo>
                <a:lnTo>
                  <a:pt x="2021" y="428"/>
                </a:lnTo>
                <a:lnTo>
                  <a:pt x="2052" y="435"/>
                </a:lnTo>
                <a:lnTo>
                  <a:pt x="2079" y="446"/>
                </a:lnTo>
                <a:lnTo>
                  <a:pt x="2103" y="460"/>
                </a:lnTo>
                <a:lnTo>
                  <a:pt x="2122" y="476"/>
                </a:lnTo>
                <a:lnTo>
                  <a:pt x="2137" y="495"/>
                </a:lnTo>
                <a:lnTo>
                  <a:pt x="2141" y="505"/>
                </a:lnTo>
                <a:lnTo>
                  <a:pt x="2145" y="516"/>
                </a:lnTo>
                <a:lnTo>
                  <a:pt x="2146" y="527"/>
                </a:lnTo>
                <a:lnTo>
                  <a:pt x="2146" y="538"/>
                </a:lnTo>
                <a:lnTo>
                  <a:pt x="2141" y="557"/>
                </a:lnTo>
                <a:lnTo>
                  <a:pt x="2133" y="575"/>
                </a:lnTo>
                <a:lnTo>
                  <a:pt x="2119" y="592"/>
                </a:lnTo>
                <a:lnTo>
                  <a:pt x="2102" y="606"/>
                </a:lnTo>
                <a:lnTo>
                  <a:pt x="2119" y="613"/>
                </a:lnTo>
                <a:lnTo>
                  <a:pt x="2133" y="621"/>
                </a:lnTo>
                <a:lnTo>
                  <a:pt x="2146" y="632"/>
                </a:lnTo>
                <a:lnTo>
                  <a:pt x="2154" y="641"/>
                </a:lnTo>
                <a:lnTo>
                  <a:pt x="2159" y="654"/>
                </a:lnTo>
                <a:lnTo>
                  <a:pt x="2161" y="665"/>
                </a:lnTo>
                <a:lnTo>
                  <a:pt x="2159" y="678"/>
                </a:lnTo>
                <a:lnTo>
                  <a:pt x="2153" y="691"/>
                </a:lnTo>
                <a:lnTo>
                  <a:pt x="2146" y="699"/>
                </a:lnTo>
                <a:lnTo>
                  <a:pt x="2138" y="707"/>
                </a:lnTo>
                <a:lnTo>
                  <a:pt x="2127" y="713"/>
                </a:lnTo>
                <a:lnTo>
                  <a:pt x="2116" y="719"/>
                </a:lnTo>
                <a:lnTo>
                  <a:pt x="2126" y="716"/>
                </a:lnTo>
                <a:lnTo>
                  <a:pt x="2135" y="715"/>
                </a:lnTo>
                <a:lnTo>
                  <a:pt x="2145" y="716"/>
                </a:lnTo>
                <a:lnTo>
                  <a:pt x="2154" y="718"/>
                </a:lnTo>
                <a:lnTo>
                  <a:pt x="2162" y="723"/>
                </a:lnTo>
                <a:lnTo>
                  <a:pt x="2170" y="727"/>
                </a:lnTo>
                <a:lnTo>
                  <a:pt x="2176" y="735"/>
                </a:lnTo>
                <a:lnTo>
                  <a:pt x="2181" y="743"/>
                </a:lnTo>
                <a:lnTo>
                  <a:pt x="2184" y="753"/>
                </a:lnTo>
                <a:lnTo>
                  <a:pt x="2184" y="762"/>
                </a:lnTo>
                <a:lnTo>
                  <a:pt x="2184" y="770"/>
                </a:lnTo>
                <a:lnTo>
                  <a:pt x="2181" y="780"/>
                </a:lnTo>
                <a:lnTo>
                  <a:pt x="2178" y="788"/>
                </a:lnTo>
                <a:lnTo>
                  <a:pt x="2172" y="796"/>
                </a:lnTo>
                <a:lnTo>
                  <a:pt x="2165" y="802"/>
                </a:lnTo>
                <a:lnTo>
                  <a:pt x="2156" y="807"/>
                </a:lnTo>
                <a:lnTo>
                  <a:pt x="2145" y="810"/>
                </a:lnTo>
                <a:lnTo>
                  <a:pt x="2132" y="810"/>
                </a:lnTo>
                <a:lnTo>
                  <a:pt x="2119" y="807"/>
                </a:lnTo>
                <a:lnTo>
                  <a:pt x="2108" y="802"/>
                </a:lnTo>
                <a:lnTo>
                  <a:pt x="2121" y="820"/>
                </a:lnTo>
                <a:lnTo>
                  <a:pt x="2129" y="837"/>
                </a:lnTo>
                <a:lnTo>
                  <a:pt x="2133" y="856"/>
                </a:lnTo>
                <a:lnTo>
                  <a:pt x="2135" y="877"/>
                </a:lnTo>
                <a:lnTo>
                  <a:pt x="2132" y="896"/>
                </a:lnTo>
                <a:lnTo>
                  <a:pt x="2124" y="915"/>
                </a:lnTo>
                <a:lnTo>
                  <a:pt x="2114" y="933"/>
                </a:lnTo>
                <a:lnTo>
                  <a:pt x="2098" y="947"/>
                </a:lnTo>
                <a:lnTo>
                  <a:pt x="2086" y="957"/>
                </a:lnTo>
                <a:lnTo>
                  <a:pt x="2071" y="964"/>
                </a:lnTo>
                <a:lnTo>
                  <a:pt x="2056" y="971"/>
                </a:lnTo>
                <a:lnTo>
                  <a:pt x="2040" y="972"/>
                </a:lnTo>
                <a:lnTo>
                  <a:pt x="2052" y="977"/>
                </a:lnTo>
                <a:lnTo>
                  <a:pt x="2063" y="984"/>
                </a:lnTo>
                <a:lnTo>
                  <a:pt x="2071" y="992"/>
                </a:lnTo>
                <a:lnTo>
                  <a:pt x="2079" y="999"/>
                </a:lnTo>
                <a:lnTo>
                  <a:pt x="2084" y="1009"/>
                </a:lnTo>
                <a:lnTo>
                  <a:pt x="2086" y="1020"/>
                </a:lnTo>
                <a:lnTo>
                  <a:pt x="2086" y="1031"/>
                </a:lnTo>
                <a:lnTo>
                  <a:pt x="2083" y="1041"/>
                </a:lnTo>
                <a:lnTo>
                  <a:pt x="2076" y="1050"/>
                </a:lnTo>
                <a:lnTo>
                  <a:pt x="2068" y="1060"/>
                </a:lnTo>
                <a:lnTo>
                  <a:pt x="2057" y="1066"/>
                </a:lnTo>
                <a:lnTo>
                  <a:pt x="2046" y="1073"/>
                </a:lnTo>
                <a:lnTo>
                  <a:pt x="2033" y="1076"/>
                </a:lnTo>
                <a:lnTo>
                  <a:pt x="2021" y="1077"/>
                </a:lnTo>
                <a:lnTo>
                  <a:pt x="2008" y="1077"/>
                </a:lnTo>
                <a:lnTo>
                  <a:pt x="1993" y="1076"/>
                </a:lnTo>
                <a:lnTo>
                  <a:pt x="1981" y="1071"/>
                </a:lnTo>
                <a:lnTo>
                  <a:pt x="1970" y="1065"/>
                </a:lnTo>
                <a:lnTo>
                  <a:pt x="1973" y="1092"/>
                </a:lnTo>
                <a:lnTo>
                  <a:pt x="1971" y="1119"/>
                </a:lnTo>
                <a:lnTo>
                  <a:pt x="1963" y="1144"/>
                </a:lnTo>
                <a:lnTo>
                  <a:pt x="1952" y="1168"/>
                </a:lnTo>
                <a:lnTo>
                  <a:pt x="1936" y="1190"/>
                </a:lnTo>
                <a:lnTo>
                  <a:pt x="1916" y="1208"/>
                </a:lnTo>
                <a:lnTo>
                  <a:pt x="1892" y="1222"/>
                </a:lnTo>
                <a:lnTo>
                  <a:pt x="1865" y="1230"/>
                </a:lnTo>
                <a:lnTo>
                  <a:pt x="1841" y="1235"/>
                </a:lnTo>
                <a:lnTo>
                  <a:pt x="1815" y="1233"/>
                </a:lnTo>
                <a:lnTo>
                  <a:pt x="1791" y="1229"/>
                </a:lnTo>
                <a:lnTo>
                  <a:pt x="1769" y="1221"/>
                </a:lnTo>
                <a:lnTo>
                  <a:pt x="1776" y="1235"/>
                </a:lnTo>
                <a:lnTo>
                  <a:pt x="1777" y="1248"/>
                </a:lnTo>
                <a:lnTo>
                  <a:pt x="1774" y="1262"/>
                </a:lnTo>
                <a:lnTo>
                  <a:pt x="1768" y="1275"/>
                </a:lnTo>
                <a:lnTo>
                  <a:pt x="1758" y="1288"/>
                </a:lnTo>
                <a:lnTo>
                  <a:pt x="1744" y="1297"/>
                </a:lnTo>
                <a:lnTo>
                  <a:pt x="1726" y="1307"/>
                </a:lnTo>
                <a:lnTo>
                  <a:pt x="1707" y="1313"/>
                </a:lnTo>
                <a:lnTo>
                  <a:pt x="1678" y="1318"/>
                </a:lnTo>
                <a:lnTo>
                  <a:pt x="1648" y="1318"/>
                </a:lnTo>
                <a:lnTo>
                  <a:pt x="1621" y="1311"/>
                </a:lnTo>
                <a:lnTo>
                  <a:pt x="1596" y="1302"/>
                </a:lnTo>
                <a:lnTo>
                  <a:pt x="1597" y="1319"/>
                </a:lnTo>
                <a:lnTo>
                  <a:pt x="1594" y="1335"/>
                </a:lnTo>
                <a:lnTo>
                  <a:pt x="1589" y="1351"/>
                </a:lnTo>
                <a:lnTo>
                  <a:pt x="1581" y="1366"/>
                </a:lnTo>
                <a:lnTo>
                  <a:pt x="1570" y="1378"/>
                </a:lnTo>
                <a:lnTo>
                  <a:pt x="1558" y="1389"/>
                </a:lnTo>
                <a:lnTo>
                  <a:pt x="1542" y="1397"/>
                </a:lnTo>
                <a:lnTo>
                  <a:pt x="1526" y="1402"/>
                </a:lnTo>
                <a:lnTo>
                  <a:pt x="1510" y="1404"/>
                </a:lnTo>
                <a:lnTo>
                  <a:pt x="1494" y="1402"/>
                </a:lnTo>
                <a:lnTo>
                  <a:pt x="1480" y="1399"/>
                </a:lnTo>
                <a:lnTo>
                  <a:pt x="1465" y="1393"/>
                </a:lnTo>
                <a:lnTo>
                  <a:pt x="1454" y="1385"/>
                </a:lnTo>
                <a:lnTo>
                  <a:pt x="1443" y="1373"/>
                </a:lnTo>
                <a:lnTo>
                  <a:pt x="1433" y="1362"/>
                </a:lnTo>
                <a:lnTo>
                  <a:pt x="1427" y="1348"/>
                </a:lnTo>
                <a:lnTo>
                  <a:pt x="1430" y="1362"/>
                </a:lnTo>
                <a:lnTo>
                  <a:pt x="1430" y="1375"/>
                </a:lnTo>
                <a:lnTo>
                  <a:pt x="1426" y="1388"/>
                </a:lnTo>
                <a:lnTo>
                  <a:pt x="1419" y="1401"/>
                </a:lnTo>
                <a:lnTo>
                  <a:pt x="1410" y="1410"/>
                </a:lnTo>
                <a:lnTo>
                  <a:pt x="1397" y="1420"/>
                </a:lnTo>
                <a:lnTo>
                  <a:pt x="1381" y="1426"/>
                </a:lnTo>
                <a:lnTo>
                  <a:pt x="1363" y="1431"/>
                </a:lnTo>
                <a:lnTo>
                  <a:pt x="1346" y="1432"/>
                </a:lnTo>
                <a:lnTo>
                  <a:pt x="1328" y="1431"/>
                </a:lnTo>
                <a:lnTo>
                  <a:pt x="1313" y="1428"/>
                </a:lnTo>
                <a:lnTo>
                  <a:pt x="1297" y="1421"/>
                </a:lnTo>
                <a:lnTo>
                  <a:pt x="1282" y="1415"/>
                </a:lnTo>
                <a:lnTo>
                  <a:pt x="1270" y="1405"/>
                </a:lnTo>
                <a:lnTo>
                  <a:pt x="1260" y="1394"/>
                </a:lnTo>
                <a:lnTo>
                  <a:pt x="1252" y="1381"/>
                </a:lnTo>
                <a:lnTo>
                  <a:pt x="1249" y="1393"/>
                </a:lnTo>
                <a:lnTo>
                  <a:pt x="1243" y="1402"/>
                </a:lnTo>
                <a:lnTo>
                  <a:pt x="1233" y="1412"/>
                </a:lnTo>
                <a:lnTo>
                  <a:pt x="1222" y="1418"/>
                </a:lnTo>
                <a:lnTo>
                  <a:pt x="1208" y="1424"/>
                </a:lnTo>
                <a:lnTo>
                  <a:pt x="1192" y="1429"/>
                </a:lnTo>
                <a:lnTo>
                  <a:pt x="1176" y="1431"/>
                </a:lnTo>
                <a:lnTo>
                  <a:pt x="1158" y="1432"/>
                </a:lnTo>
                <a:lnTo>
                  <a:pt x="1133" y="1428"/>
                </a:lnTo>
                <a:lnTo>
                  <a:pt x="1111" y="1418"/>
                </a:lnTo>
                <a:lnTo>
                  <a:pt x="1101" y="1413"/>
                </a:lnTo>
                <a:lnTo>
                  <a:pt x="1093" y="1405"/>
                </a:lnTo>
                <a:lnTo>
                  <a:pt x="1087" y="1397"/>
                </a:lnTo>
                <a:lnTo>
                  <a:pt x="1082" y="1389"/>
                </a:lnTo>
                <a:lnTo>
                  <a:pt x="1071" y="1402"/>
                </a:lnTo>
                <a:lnTo>
                  <a:pt x="1058" y="1413"/>
                </a:lnTo>
                <a:lnTo>
                  <a:pt x="1041" y="1423"/>
                </a:lnTo>
                <a:lnTo>
                  <a:pt x="1021" y="1429"/>
                </a:lnTo>
                <a:lnTo>
                  <a:pt x="1002" y="1432"/>
                </a:lnTo>
                <a:lnTo>
                  <a:pt x="980" y="1434"/>
                </a:lnTo>
                <a:lnTo>
                  <a:pt x="959" y="1432"/>
                </a:lnTo>
                <a:lnTo>
                  <a:pt x="937" y="1429"/>
                </a:lnTo>
                <a:lnTo>
                  <a:pt x="913" y="1420"/>
                </a:lnTo>
                <a:lnTo>
                  <a:pt x="894" y="1407"/>
                </a:lnTo>
                <a:lnTo>
                  <a:pt x="880" y="1393"/>
                </a:lnTo>
                <a:lnTo>
                  <a:pt x="875" y="1385"/>
                </a:lnTo>
                <a:lnTo>
                  <a:pt x="872" y="1375"/>
                </a:lnTo>
                <a:lnTo>
                  <a:pt x="858" y="1383"/>
                </a:lnTo>
                <a:lnTo>
                  <a:pt x="842" y="1389"/>
                </a:lnTo>
                <a:lnTo>
                  <a:pt x="823" y="1393"/>
                </a:lnTo>
                <a:lnTo>
                  <a:pt x="805" y="1393"/>
                </a:lnTo>
                <a:lnTo>
                  <a:pt x="786" y="1391"/>
                </a:lnTo>
                <a:lnTo>
                  <a:pt x="767" y="1386"/>
                </a:lnTo>
                <a:lnTo>
                  <a:pt x="748" y="1380"/>
                </a:lnTo>
                <a:lnTo>
                  <a:pt x="732" y="1370"/>
                </a:lnTo>
                <a:lnTo>
                  <a:pt x="713" y="1356"/>
                </a:lnTo>
                <a:lnTo>
                  <a:pt x="702" y="1340"/>
                </a:lnTo>
                <a:lnTo>
                  <a:pt x="697" y="1332"/>
                </a:lnTo>
                <a:lnTo>
                  <a:pt x="694" y="1323"/>
                </a:lnTo>
                <a:lnTo>
                  <a:pt x="694" y="1315"/>
                </a:lnTo>
                <a:lnTo>
                  <a:pt x="694" y="1307"/>
                </a:lnTo>
                <a:lnTo>
                  <a:pt x="691" y="1316"/>
                </a:lnTo>
                <a:lnTo>
                  <a:pt x="684" y="1324"/>
                </a:lnTo>
                <a:lnTo>
                  <a:pt x="676" y="1331"/>
                </a:lnTo>
                <a:lnTo>
                  <a:pt x="665" y="1337"/>
                </a:lnTo>
                <a:lnTo>
                  <a:pt x="651" y="1340"/>
                </a:lnTo>
                <a:lnTo>
                  <a:pt x="635" y="1342"/>
                </a:lnTo>
                <a:lnTo>
                  <a:pt x="619" y="1343"/>
                </a:lnTo>
                <a:lnTo>
                  <a:pt x="601" y="1342"/>
                </a:lnTo>
                <a:lnTo>
                  <a:pt x="584" y="1337"/>
                </a:lnTo>
                <a:lnTo>
                  <a:pt x="568" y="1332"/>
                </a:lnTo>
                <a:lnTo>
                  <a:pt x="554" y="1326"/>
                </a:lnTo>
                <a:lnTo>
                  <a:pt x="543" y="1318"/>
                </a:lnTo>
                <a:lnTo>
                  <a:pt x="533" y="1308"/>
                </a:lnTo>
                <a:lnTo>
                  <a:pt x="525" y="1299"/>
                </a:lnTo>
                <a:lnTo>
                  <a:pt x="522" y="1289"/>
                </a:lnTo>
                <a:lnTo>
                  <a:pt x="522" y="1280"/>
                </a:lnTo>
                <a:lnTo>
                  <a:pt x="523" y="1272"/>
                </a:lnTo>
                <a:lnTo>
                  <a:pt x="527" y="1265"/>
                </a:lnTo>
                <a:lnTo>
                  <a:pt x="531" y="1260"/>
                </a:lnTo>
                <a:lnTo>
                  <a:pt x="538" y="1256"/>
                </a:lnTo>
                <a:lnTo>
                  <a:pt x="519" y="1262"/>
                </a:lnTo>
                <a:lnTo>
                  <a:pt x="498" y="1265"/>
                </a:lnTo>
                <a:lnTo>
                  <a:pt x="479" y="1265"/>
                </a:lnTo>
                <a:lnTo>
                  <a:pt x="460" y="1260"/>
                </a:lnTo>
                <a:lnTo>
                  <a:pt x="441" y="1253"/>
                </a:lnTo>
                <a:lnTo>
                  <a:pt x="425" y="1241"/>
                </a:lnTo>
                <a:lnTo>
                  <a:pt x="411" y="1227"/>
                </a:lnTo>
                <a:lnTo>
                  <a:pt x="399" y="1210"/>
                </a:lnTo>
                <a:lnTo>
                  <a:pt x="393" y="1192"/>
                </a:lnTo>
                <a:lnTo>
                  <a:pt x="390" y="1175"/>
                </a:lnTo>
                <a:lnTo>
                  <a:pt x="390" y="1155"/>
                </a:lnTo>
                <a:lnTo>
                  <a:pt x="393" y="1138"/>
                </a:lnTo>
                <a:lnTo>
                  <a:pt x="372" y="1151"/>
                </a:lnTo>
                <a:lnTo>
                  <a:pt x="352" y="1160"/>
                </a:lnTo>
                <a:lnTo>
                  <a:pt x="329" y="1165"/>
                </a:lnTo>
                <a:lnTo>
                  <a:pt x="307" y="1167"/>
                </a:lnTo>
                <a:lnTo>
                  <a:pt x="283" y="1165"/>
                </a:lnTo>
                <a:lnTo>
                  <a:pt x="261" y="1160"/>
                </a:lnTo>
                <a:lnTo>
                  <a:pt x="240" y="1151"/>
                </a:lnTo>
                <a:lnTo>
                  <a:pt x="220" y="1138"/>
                </a:lnTo>
                <a:lnTo>
                  <a:pt x="194" y="1122"/>
                </a:lnTo>
                <a:lnTo>
                  <a:pt x="172" y="1103"/>
                </a:lnTo>
                <a:lnTo>
                  <a:pt x="153" y="1082"/>
                </a:lnTo>
                <a:lnTo>
                  <a:pt x="138" y="1062"/>
                </a:lnTo>
                <a:lnTo>
                  <a:pt x="127" y="1041"/>
                </a:lnTo>
                <a:lnTo>
                  <a:pt x="123" y="1019"/>
                </a:lnTo>
                <a:lnTo>
                  <a:pt x="121" y="995"/>
                </a:lnTo>
                <a:lnTo>
                  <a:pt x="124" y="972"/>
                </a:lnTo>
                <a:lnTo>
                  <a:pt x="105" y="976"/>
                </a:lnTo>
                <a:lnTo>
                  <a:pt x="86" y="976"/>
                </a:lnTo>
                <a:lnTo>
                  <a:pt x="68" y="972"/>
                </a:lnTo>
                <a:lnTo>
                  <a:pt x="51" y="964"/>
                </a:lnTo>
                <a:lnTo>
                  <a:pt x="35" y="953"/>
                </a:lnTo>
                <a:lnTo>
                  <a:pt x="22" y="941"/>
                </a:lnTo>
                <a:lnTo>
                  <a:pt x="11" y="925"/>
                </a:lnTo>
                <a:lnTo>
                  <a:pt x="5" y="907"/>
                </a:lnTo>
                <a:lnTo>
                  <a:pt x="2" y="893"/>
                </a:lnTo>
                <a:lnTo>
                  <a:pt x="0" y="880"/>
                </a:lnTo>
                <a:lnTo>
                  <a:pt x="2" y="866"/>
                </a:lnTo>
                <a:lnTo>
                  <a:pt x="5" y="853"/>
                </a:lnTo>
                <a:lnTo>
                  <a:pt x="10" y="840"/>
                </a:lnTo>
                <a:lnTo>
                  <a:pt x="16" y="828"/>
                </a:lnTo>
                <a:lnTo>
                  <a:pt x="26" y="818"/>
                </a:lnTo>
                <a:lnTo>
                  <a:pt x="35" y="807"/>
                </a:lnTo>
                <a:lnTo>
                  <a:pt x="24" y="796"/>
                </a:lnTo>
                <a:lnTo>
                  <a:pt x="18" y="783"/>
                </a:lnTo>
                <a:lnTo>
                  <a:pt x="13" y="772"/>
                </a:lnTo>
                <a:lnTo>
                  <a:pt x="13" y="759"/>
                </a:lnTo>
                <a:lnTo>
                  <a:pt x="16" y="748"/>
                </a:lnTo>
                <a:lnTo>
                  <a:pt x="22" y="737"/>
                </a:lnTo>
                <a:lnTo>
                  <a:pt x="32" y="727"/>
                </a:lnTo>
                <a:lnTo>
                  <a:pt x="46" y="719"/>
                </a:lnTo>
                <a:lnTo>
                  <a:pt x="48" y="719"/>
                </a:lnTo>
              </a:path>
            </a:pathLst>
          </a:custGeom>
          <a:solidFill>
            <a:srgbClr val="99FF99"/>
          </a:solidFill>
          <a:ln w="15875">
            <a:solidFill>
              <a:schemeClr val="tx1"/>
            </a:solidFill>
            <a:round/>
            <a:headEnd/>
            <a:tailEnd/>
          </a:ln>
        </p:spPr>
        <p:txBody>
          <a:bodyPr lIns="91332" tIns="45661" rIns="91332" bIns="45661"/>
          <a:lstStyle/>
          <a:p>
            <a:endParaRPr lang="zh-TW" altLang="en-US"/>
          </a:p>
        </p:txBody>
      </p:sp>
      <p:sp>
        <p:nvSpPr>
          <p:cNvPr id="74900" name="TextBox 156"/>
          <p:cNvSpPr txBox="1">
            <a:spLocks noChangeArrowheads="1"/>
          </p:cNvSpPr>
          <p:nvPr/>
        </p:nvSpPr>
        <p:spPr bwMode="auto">
          <a:xfrm>
            <a:off x="5592763" y="2266950"/>
            <a:ext cx="1141412" cy="307975"/>
          </a:xfrm>
          <a:prstGeom prst="rect">
            <a:avLst/>
          </a:prstGeom>
          <a:noFill/>
          <a:ln w="9525">
            <a:noFill/>
            <a:miter lim="800000"/>
            <a:headEnd/>
            <a:tailEnd/>
          </a:ln>
        </p:spPr>
        <p:txBody>
          <a:bodyPr wrap="none" lIns="91332" tIns="45661" rIns="91332" bIns="45661">
            <a:spAutoFit/>
          </a:bodyPr>
          <a:lstStyle/>
          <a:p>
            <a:pPr eaLnBrk="0" hangingPunct="0"/>
            <a:r>
              <a:rPr kumimoji="0" lang="en-US" altLang="zh-TW" sz="1400" b="1">
                <a:solidFill>
                  <a:srgbClr val="000000"/>
                </a:solidFill>
                <a:ea typeface="MS PGothic" pitchFamily="34" charset="-128"/>
                <a:cs typeface="Arial" pitchFamily="34" charset="0"/>
              </a:rPr>
              <a:t>US LHCNet</a:t>
            </a:r>
          </a:p>
        </p:txBody>
      </p:sp>
      <p:pic>
        <p:nvPicPr>
          <p:cNvPr id="74901" name="Picture 2"/>
          <p:cNvPicPr>
            <a:picLocks noChangeAspect="1" noChangeArrowheads="1"/>
          </p:cNvPicPr>
          <p:nvPr/>
        </p:nvPicPr>
        <p:blipFill>
          <a:blip r:embed="rId20" cstate="print"/>
          <a:srcRect/>
          <a:stretch>
            <a:fillRect/>
          </a:stretch>
        </p:blipFill>
        <p:spPr bwMode="auto">
          <a:xfrm>
            <a:off x="149225" y="5434013"/>
            <a:ext cx="627063" cy="298450"/>
          </a:xfrm>
          <a:prstGeom prst="rect">
            <a:avLst/>
          </a:prstGeom>
          <a:noFill/>
          <a:ln w="9525">
            <a:noFill/>
            <a:miter lim="800000"/>
            <a:headEnd/>
            <a:tailEnd/>
          </a:ln>
        </p:spPr>
      </p:pic>
    </p:spTree>
    <p:extLst>
      <p:ext uri="{BB962C8B-B14F-4D97-AF65-F5344CB8AC3E}">
        <p14:creationId xmlns:p14="http://schemas.microsoft.com/office/powerpoint/2010/main" val="51583218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141796" y="274638"/>
            <a:ext cx="7545003" cy="850106"/>
          </a:xfrm>
        </p:spPr>
        <p:txBody>
          <a:bodyPr/>
          <a:lstStyle/>
          <a:p>
            <a:r>
              <a:rPr kumimoji="1" lang="en-US" altLang="zh-TW" dirty="0" smtClean="0">
                <a:solidFill>
                  <a:srgbClr val="800000"/>
                </a:solidFill>
              </a:rPr>
              <a:t>DiCOS: Distributed Cloud OS</a:t>
            </a:r>
            <a:endParaRPr kumimoji="1" lang="zh-TW" altLang="en-US" dirty="0">
              <a:solidFill>
                <a:srgbClr val="800000"/>
              </a:solidFill>
            </a:endParaRPr>
          </a:p>
        </p:txBody>
      </p:sp>
      <p:sp>
        <p:nvSpPr>
          <p:cNvPr id="3" name="內容版面配置區 2"/>
          <p:cNvSpPr>
            <a:spLocks noGrp="1"/>
          </p:cNvSpPr>
          <p:nvPr>
            <p:ph idx="1"/>
          </p:nvPr>
        </p:nvSpPr>
        <p:spPr>
          <a:xfrm>
            <a:off x="251520" y="1268760"/>
            <a:ext cx="8712968" cy="5256584"/>
          </a:xfrm>
        </p:spPr>
        <p:txBody>
          <a:bodyPr>
            <a:normAutofit fontScale="85000" lnSpcReduction="10000"/>
          </a:bodyPr>
          <a:lstStyle/>
          <a:p>
            <a:r>
              <a:rPr kumimoji="1" lang="en-US" altLang="zh-TW" dirty="0" smtClean="0"/>
              <a:t>Objectives: Scientific Cloud with federated resources</a:t>
            </a:r>
          </a:p>
          <a:p>
            <a:pPr lvl="1"/>
            <a:r>
              <a:rPr kumimoji="1" lang="en-US" altLang="zh-TW" dirty="0" smtClean="0"/>
              <a:t>Scalable distributed computing infrastructure with cloud services and customized workflow on Web</a:t>
            </a:r>
          </a:p>
          <a:p>
            <a:pPr lvl="1"/>
            <a:r>
              <a:rPr kumimoji="1" lang="en-US" altLang="zh-TW" dirty="0" smtClean="0"/>
              <a:t>Energy-saving racks integrated </a:t>
            </a:r>
          </a:p>
          <a:p>
            <a:r>
              <a:rPr kumimoji="1" lang="en-US" altLang="zh-TW" dirty="0" smtClean="0"/>
              <a:t>Features</a:t>
            </a:r>
          </a:p>
          <a:p>
            <a:pPr lvl="1"/>
            <a:r>
              <a:rPr kumimoji="1" lang="en-US" altLang="zh-TW" dirty="0" smtClean="0"/>
              <a:t>Certificate-based Single Sign-On, with flexible proxy lifetime </a:t>
            </a:r>
          </a:p>
          <a:p>
            <a:pPr lvl="1"/>
            <a:r>
              <a:rPr kumimoji="1" lang="en-US" altLang="zh-TW" dirty="0" smtClean="0"/>
              <a:t>Drag and Drop Web interface for distributed data management</a:t>
            </a:r>
          </a:p>
          <a:p>
            <a:pPr lvl="2"/>
            <a:r>
              <a:rPr kumimoji="1" lang="en-US" altLang="zh-TW" dirty="0" smtClean="0"/>
              <a:t>Dropbox-like services is under development</a:t>
            </a:r>
          </a:p>
          <a:p>
            <a:pPr lvl="1"/>
            <a:r>
              <a:rPr kumimoji="1" lang="en-US" altLang="zh-TW" dirty="0" smtClean="0"/>
              <a:t>Job workflow management</a:t>
            </a:r>
          </a:p>
          <a:p>
            <a:pPr lvl="1"/>
            <a:r>
              <a:rPr kumimoji="1" lang="en-US" altLang="zh-TW" dirty="0" smtClean="0"/>
              <a:t>Dynamic job migration with embedded local IaaS mechanism</a:t>
            </a:r>
          </a:p>
          <a:p>
            <a:pPr lvl="1"/>
            <a:r>
              <a:rPr kumimoji="1" lang="en-US" altLang="zh-TW" dirty="0" smtClean="0"/>
              <a:t>L&amp;B, Accounting and Monitoring</a:t>
            </a:r>
          </a:p>
          <a:p>
            <a:pPr lvl="2"/>
            <a:r>
              <a:rPr kumimoji="1" lang="en-US" altLang="zh-TW" dirty="0" smtClean="0"/>
              <a:t>By making use of GLUE2-based information system model</a:t>
            </a:r>
            <a:endParaRPr kumimoji="1" lang="zh-TW" altLang="en-US" dirty="0"/>
          </a:p>
        </p:txBody>
      </p:sp>
    </p:spTree>
    <p:extLst>
      <p:ext uri="{BB962C8B-B14F-4D97-AF65-F5344CB8AC3E}">
        <p14:creationId xmlns:p14="http://schemas.microsoft.com/office/powerpoint/2010/main" val="37730568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smtClean="0"/>
              <a:t>Single Rack Data Center</a:t>
            </a:r>
            <a:endParaRPr lang="zh-TW" altLang="en-US" dirty="0"/>
          </a:p>
        </p:txBody>
      </p:sp>
      <p:sp>
        <p:nvSpPr>
          <p:cNvPr id="3" name="內容版面配置區 2"/>
          <p:cNvSpPr>
            <a:spLocks noGrp="1"/>
          </p:cNvSpPr>
          <p:nvPr>
            <p:ph idx="1"/>
          </p:nvPr>
        </p:nvSpPr>
        <p:spPr/>
        <p:txBody>
          <a:bodyPr/>
          <a:lstStyle/>
          <a:p>
            <a:r>
              <a:rPr lang="en-US" altLang="zh-TW" sz="3600" b="1" dirty="0" smtClean="0">
                <a:solidFill>
                  <a:srgbClr val="FF0000"/>
                </a:solidFill>
              </a:rPr>
              <a:t>Effective power usage</a:t>
            </a:r>
          </a:p>
          <a:p>
            <a:pPr lvl="1"/>
            <a:r>
              <a:rPr lang="en-US" altLang="zh-TW" b="1" dirty="0" smtClean="0">
                <a:solidFill>
                  <a:srgbClr val="0070C0"/>
                </a:solidFill>
                <a:effectLst>
                  <a:outerShdw blurRad="38100" dist="38100" dir="2700000" algn="tl">
                    <a:srgbClr val="000000">
                      <a:alpha val="43137"/>
                    </a:srgbClr>
                  </a:outerShdw>
                </a:effectLst>
              </a:rPr>
              <a:t>No waste </a:t>
            </a:r>
            <a:r>
              <a:rPr lang="en-US" altLang="zh-TW" b="1" dirty="0" smtClean="0">
                <a:solidFill>
                  <a:srgbClr val="0070C0"/>
                </a:solidFill>
                <a:effectLst>
                  <a:outerShdw blurRad="38100" dist="38100" dir="2700000" algn="tl">
                    <a:srgbClr val="000000">
                      <a:alpha val="43137"/>
                    </a:srgbClr>
                  </a:outerShdw>
                </a:effectLst>
                <a:sym typeface="Wingdings" panose="05000000000000000000" pitchFamily="2" charset="2"/>
              </a:rPr>
              <a:t> </a:t>
            </a:r>
            <a:r>
              <a:rPr lang="en-US" altLang="zh-TW" b="1" u="sng" dirty="0" smtClean="0">
                <a:effectLst>
                  <a:outerShdw blurRad="38100" dist="38100" dir="2700000" algn="tl">
                    <a:srgbClr val="000000">
                      <a:alpha val="43137"/>
                    </a:srgbClr>
                  </a:outerShdw>
                </a:effectLst>
              </a:rPr>
              <a:t>Non-UPS solution </a:t>
            </a:r>
            <a:endParaRPr lang="en-US" altLang="zh-TW" b="1" u="sng" dirty="0">
              <a:effectLst>
                <a:outerShdw blurRad="38100" dist="38100" dir="2700000" algn="tl">
                  <a:srgbClr val="000000">
                    <a:alpha val="43137"/>
                  </a:srgbClr>
                </a:outerShdw>
              </a:effectLst>
            </a:endParaRPr>
          </a:p>
          <a:p>
            <a:pPr lvl="2"/>
            <a:r>
              <a:rPr lang="en-US" altLang="zh-TW" b="1" dirty="0" smtClean="0">
                <a:sym typeface="Wingdings"/>
              </a:rPr>
              <a:t>Save power, </a:t>
            </a:r>
            <a:r>
              <a:rPr lang="en-US" altLang="zh-TW" b="1" i="1" u="sng" dirty="0" smtClean="0">
                <a:solidFill>
                  <a:srgbClr val="00B050"/>
                </a:solidFill>
                <a:effectLst>
                  <a:outerShdw blurRad="38100" dist="38100" dir="2700000" algn="tl">
                    <a:srgbClr val="000000">
                      <a:alpha val="43137"/>
                    </a:srgbClr>
                  </a:outerShdw>
                </a:effectLst>
                <a:sym typeface="Wingdings"/>
              </a:rPr>
              <a:t>10% - 20%</a:t>
            </a:r>
            <a:endParaRPr lang="en-US" altLang="zh-TW" b="1" i="1" u="sng" dirty="0" smtClean="0">
              <a:solidFill>
                <a:srgbClr val="00B050"/>
              </a:solidFill>
              <a:effectLst>
                <a:outerShdw blurRad="38100" dist="38100" dir="2700000" algn="tl">
                  <a:srgbClr val="000000">
                    <a:alpha val="43137"/>
                  </a:srgbClr>
                </a:outerShdw>
              </a:effectLst>
            </a:endParaRPr>
          </a:p>
          <a:p>
            <a:pPr lvl="1"/>
            <a:r>
              <a:rPr lang="en-US" altLang="zh-TW" b="1" dirty="0" smtClean="0">
                <a:solidFill>
                  <a:srgbClr val="0070C0"/>
                </a:solidFill>
                <a:effectLst>
                  <a:outerShdw blurRad="38100" dist="38100" dir="2700000" algn="tl">
                    <a:srgbClr val="000000">
                      <a:alpha val="43137"/>
                    </a:srgbClr>
                  </a:outerShdw>
                </a:effectLst>
              </a:rPr>
              <a:t>High efficiency</a:t>
            </a:r>
            <a:r>
              <a:rPr lang="en-US" altLang="zh-TW" b="1" dirty="0">
                <a:solidFill>
                  <a:srgbClr val="0070C0"/>
                </a:solidFill>
                <a:effectLst>
                  <a:outerShdw blurRad="38100" dist="38100" dir="2700000" algn="tl">
                    <a:srgbClr val="000000">
                      <a:alpha val="43137"/>
                    </a:srgbClr>
                  </a:outerShdw>
                </a:effectLst>
                <a:sym typeface="Wingdings" panose="05000000000000000000" pitchFamily="2" charset="2"/>
              </a:rPr>
              <a:t> </a:t>
            </a:r>
            <a:r>
              <a:rPr lang="en-US" altLang="zh-TW" b="1" dirty="0" smtClean="0">
                <a:solidFill>
                  <a:srgbClr val="0070C0"/>
                </a:solidFill>
                <a:effectLst>
                  <a:outerShdw blurRad="38100" dist="38100" dir="2700000" algn="tl">
                    <a:srgbClr val="000000">
                      <a:alpha val="43137"/>
                    </a:srgbClr>
                  </a:outerShdw>
                </a:effectLst>
              </a:rPr>
              <a:t> </a:t>
            </a:r>
            <a:r>
              <a:rPr lang="en-US" altLang="zh-TW" b="1" u="sng" dirty="0" smtClean="0">
                <a:effectLst>
                  <a:outerShdw blurRad="38100" dist="38100" dir="2700000" algn="tl">
                    <a:srgbClr val="000000">
                      <a:alpha val="43137"/>
                    </a:srgbClr>
                  </a:outerShdw>
                </a:effectLst>
              </a:rPr>
              <a:t>Fanless solution </a:t>
            </a:r>
            <a:endParaRPr lang="en-US" altLang="zh-TW" b="1" u="sng" dirty="0" smtClean="0">
              <a:sym typeface="Wingdings"/>
            </a:endParaRPr>
          </a:p>
          <a:p>
            <a:pPr lvl="2"/>
            <a:r>
              <a:rPr lang="en-US" altLang="zh-TW" b="1" dirty="0" smtClean="0">
                <a:sym typeface="Wingdings"/>
              </a:rPr>
              <a:t>Reduce equipment power, </a:t>
            </a:r>
            <a:r>
              <a:rPr lang="en-US" altLang="zh-TW" b="1" i="1" u="sng" dirty="0" smtClean="0">
                <a:solidFill>
                  <a:srgbClr val="00B050"/>
                </a:solidFill>
                <a:effectLst>
                  <a:outerShdw blurRad="38100" dist="38100" dir="2700000" algn="tl">
                    <a:srgbClr val="000000">
                      <a:alpha val="43137"/>
                    </a:srgbClr>
                  </a:outerShdw>
                </a:effectLst>
                <a:sym typeface="Wingdings"/>
              </a:rPr>
              <a:t>10% - 20% </a:t>
            </a:r>
          </a:p>
          <a:p>
            <a:pPr lvl="2"/>
            <a:r>
              <a:rPr lang="en-US" altLang="zh-TW" b="1" dirty="0" smtClean="0">
                <a:sym typeface="Wingdings"/>
              </a:rPr>
              <a:t>Reduce cooling system power, </a:t>
            </a:r>
            <a:r>
              <a:rPr lang="en-US" altLang="zh-TW" b="1" i="1" u="sng" dirty="0" smtClean="0">
                <a:solidFill>
                  <a:srgbClr val="00B050"/>
                </a:solidFill>
                <a:effectLst>
                  <a:outerShdw blurRad="38100" dist="38100" dir="2700000" algn="tl">
                    <a:srgbClr val="000000">
                      <a:alpha val="43137"/>
                    </a:srgbClr>
                  </a:outerShdw>
                </a:effectLst>
                <a:sym typeface="Wingdings"/>
              </a:rPr>
              <a:t>&gt; 50%</a:t>
            </a:r>
            <a:endParaRPr lang="en-US" altLang="zh-TW" b="1" i="1" u="sng" dirty="0" smtClean="0">
              <a:solidFill>
                <a:srgbClr val="00B050"/>
              </a:solidFill>
              <a:effectLst>
                <a:outerShdw blurRad="38100" dist="38100" dir="2700000" algn="tl">
                  <a:srgbClr val="000000">
                    <a:alpha val="43137"/>
                  </a:srgbClr>
                </a:outerShdw>
              </a:effectLst>
            </a:endParaRPr>
          </a:p>
          <a:p>
            <a:pPr lvl="2"/>
            <a:endParaRPr lang="en-US" altLang="zh-TW" dirty="0"/>
          </a:p>
          <a:p>
            <a:r>
              <a:rPr lang="en-US" altLang="zh-TW" sz="3600" b="1" dirty="0" smtClean="0">
                <a:solidFill>
                  <a:srgbClr val="FF0000"/>
                </a:solidFill>
              </a:rPr>
              <a:t>Easy to be installed in any office</a:t>
            </a:r>
          </a:p>
          <a:p>
            <a:pPr lvl="1"/>
            <a:r>
              <a:rPr lang="en-US" altLang="zh-TW" b="1" dirty="0">
                <a:solidFill>
                  <a:srgbClr val="0070C0"/>
                </a:solidFill>
                <a:effectLst>
                  <a:outerShdw blurRad="38100" dist="38100" dir="2700000" algn="tl">
                    <a:srgbClr val="000000">
                      <a:alpha val="43137"/>
                    </a:srgbClr>
                  </a:outerShdw>
                </a:effectLst>
              </a:rPr>
              <a:t>Fanless solution  </a:t>
            </a:r>
            <a:r>
              <a:rPr lang="en-US" altLang="zh-TW" b="1" dirty="0" smtClean="0">
                <a:sym typeface="Wingdings"/>
              </a:rPr>
              <a:t> No noise</a:t>
            </a:r>
            <a:endParaRPr lang="en-US" altLang="zh-TW" b="1" dirty="0"/>
          </a:p>
        </p:txBody>
      </p:sp>
      <p:sp>
        <p:nvSpPr>
          <p:cNvPr id="4" name="投影片編號版面配置區 3"/>
          <p:cNvSpPr>
            <a:spLocks noGrp="1"/>
          </p:cNvSpPr>
          <p:nvPr>
            <p:ph type="sldNum" sz="quarter" idx="10"/>
          </p:nvPr>
        </p:nvSpPr>
        <p:spPr/>
        <p:txBody>
          <a:bodyPr/>
          <a:lstStyle/>
          <a:p>
            <a:pPr>
              <a:defRPr/>
            </a:pPr>
            <a:fld id="{9042F249-9FA7-4276-9856-EF4B9CBF37F8}" type="slidenum">
              <a:rPr lang="en-US" altLang="zh-TW" smtClean="0">
                <a:solidFill>
                  <a:srgbClr val="000000"/>
                </a:solidFill>
              </a:rPr>
              <a:pPr>
                <a:defRPr/>
              </a:pPr>
              <a:t>22</a:t>
            </a:fld>
            <a:endParaRPr lang="en-US" altLang="zh-TW" dirty="0">
              <a:solidFill>
                <a:srgbClr val="000000"/>
              </a:solidFill>
            </a:endParaRPr>
          </a:p>
        </p:txBody>
      </p:sp>
    </p:spTree>
    <p:extLst>
      <p:ext uri="{BB962C8B-B14F-4D97-AF65-F5344CB8AC3E}">
        <p14:creationId xmlns:p14="http://schemas.microsoft.com/office/powerpoint/2010/main" val="305947580"/>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smtClean="0"/>
              <a:t>Fanless 1.5U server</a:t>
            </a:r>
            <a:endParaRPr lang="zh-TW" altLang="en-US" dirty="0"/>
          </a:p>
        </p:txBody>
      </p:sp>
      <p:sp>
        <p:nvSpPr>
          <p:cNvPr id="3" name="內容版面配置區 2"/>
          <p:cNvSpPr>
            <a:spLocks noGrp="1"/>
          </p:cNvSpPr>
          <p:nvPr>
            <p:ph idx="1"/>
          </p:nvPr>
        </p:nvSpPr>
        <p:spPr>
          <a:xfrm>
            <a:off x="395289" y="1341438"/>
            <a:ext cx="4176712" cy="4635500"/>
          </a:xfrm>
        </p:spPr>
        <p:txBody>
          <a:bodyPr/>
          <a:lstStyle/>
          <a:p>
            <a:r>
              <a:rPr lang="en-US" altLang="zh-TW" sz="1800" b="1" dirty="0">
                <a:solidFill>
                  <a:srgbClr val="FF0000"/>
                </a:solidFill>
              </a:rPr>
              <a:t>Use </a:t>
            </a:r>
            <a:r>
              <a:rPr lang="en-US" altLang="zh-TW" sz="1800" b="1" dirty="0" err="1">
                <a:solidFill>
                  <a:srgbClr val="FF0000"/>
                </a:solidFill>
              </a:rPr>
              <a:t>SuperMicro</a:t>
            </a:r>
            <a:r>
              <a:rPr lang="en-US" altLang="zh-TW" sz="1800" b="1" dirty="0">
                <a:solidFill>
                  <a:srgbClr val="FF0000"/>
                </a:solidFill>
              </a:rPr>
              <a:t> 1U server with dual Xeon </a:t>
            </a:r>
            <a:r>
              <a:rPr lang="en-US" altLang="zh-TW" sz="1800" b="1" dirty="0" smtClean="0">
                <a:solidFill>
                  <a:srgbClr val="FF0000"/>
                </a:solidFill>
              </a:rPr>
              <a:t>CPU</a:t>
            </a:r>
          </a:p>
          <a:p>
            <a:pPr lvl="1"/>
            <a:r>
              <a:rPr lang="en-US" altLang="zh-TW" sz="1600" b="1" dirty="0" smtClean="0"/>
              <a:t>E5-2630L, 6 cores</a:t>
            </a:r>
          </a:p>
          <a:p>
            <a:pPr lvl="1"/>
            <a:r>
              <a:rPr lang="en-US" altLang="zh-TW" sz="1600" b="1" dirty="0" smtClean="0"/>
              <a:t>x16, 8GB DDR3 1333 ECC DIMM</a:t>
            </a:r>
          </a:p>
          <a:p>
            <a:pPr lvl="1"/>
            <a:r>
              <a:rPr lang="en-US" altLang="zh-TW" sz="1600" b="1" dirty="0" smtClean="0"/>
              <a:t>On board, Ethernet 10G SFP+ &amp; RAID</a:t>
            </a:r>
            <a:endParaRPr lang="en-US" altLang="zh-TW" sz="1600" b="1" dirty="0"/>
          </a:p>
          <a:p>
            <a:pPr lvl="2"/>
            <a:endParaRPr lang="en-US" altLang="zh-TW" sz="1000" b="1" dirty="0"/>
          </a:p>
          <a:p>
            <a:r>
              <a:rPr lang="en-US" altLang="zh-TW" sz="1800" b="1" dirty="0">
                <a:solidFill>
                  <a:srgbClr val="FF0000"/>
                </a:solidFill>
              </a:rPr>
              <a:t>Status</a:t>
            </a:r>
          </a:p>
          <a:p>
            <a:pPr lvl="1"/>
            <a:r>
              <a:rPr lang="en-US" altLang="zh-TW" sz="1600" b="1" dirty="0"/>
              <a:t>The mechanical </a:t>
            </a:r>
            <a:r>
              <a:rPr lang="en-US" altLang="zh-TW" sz="1600" b="1" dirty="0" smtClean="0"/>
              <a:t>model of original 1U server </a:t>
            </a:r>
            <a:r>
              <a:rPr lang="en-US" altLang="zh-TW" sz="1600" b="1" dirty="0"/>
              <a:t>was built</a:t>
            </a:r>
            <a:r>
              <a:rPr lang="en-US" altLang="zh-TW" sz="1600" b="1" dirty="0" smtClean="0"/>
              <a:t>.</a:t>
            </a:r>
          </a:p>
          <a:p>
            <a:pPr lvl="1"/>
            <a:r>
              <a:rPr lang="en-US" altLang="zh-TW" sz="1600" b="1" dirty="0" smtClean="0"/>
              <a:t>Fanless thermal design was done and all new parts were built.</a:t>
            </a:r>
            <a:endParaRPr lang="en-US" altLang="zh-TW" sz="1600" b="1" dirty="0"/>
          </a:p>
          <a:p>
            <a:pPr lvl="1"/>
            <a:r>
              <a:rPr lang="en-US" altLang="zh-TW" sz="1600" b="1" dirty="0" smtClean="0"/>
              <a:t>First server is assembled.</a:t>
            </a:r>
            <a:endParaRPr lang="en-US" altLang="zh-TW" sz="1600" b="1" dirty="0"/>
          </a:p>
          <a:p>
            <a:pPr lvl="1"/>
            <a:r>
              <a:rPr lang="en-US" altLang="zh-TW" sz="1600" b="1" dirty="0"/>
              <a:t>Server height will be </a:t>
            </a:r>
            <a:r>
              <a:rPr lang="en-US" altLang="zh-TW" sz="1600" b="1" dirty="0" smtClean="0"/>
              <a:t>1.5U</a:t>
            </a:r>
          </a:p>
          <a:p>
            <a:pPr lvl="2"/>
            <a:endParaRPr lang="en-US" altLang="zh-TW" sz="1200" b="1" dirty="0"/>
          </a:p>
          <a:p>
            <a:r>
              <a:rPr lang="en-US" altLang="zh-TW" sz="2000" b="1" dirty="0" smtClean="0"/>
              <a:t>Estimated power of 6 fans</a:t>
            </a:r>
          </a:p>
          <a:p>
            <a:pPr lvl="1"/>
            <a:r>
              <a:rPr lang="en-US" altLang="zh-TW" sz="1600" b="1" dirty="0" smtClean="0"/>
              <a:t>50W to 72W</a:t>
            </a:r>
            <a:endParaRPr lang="zh-TW" altLang="en-US" sz="1600" dirty="0"/>
          </a:p>
        </p:txBody>
      </p:sp>
      <p:sp>
        <p:nvSpPr>
          <p:cNvPr id="4" name="投影片編號版面配置區 3"/>
          <p:cNvSpPr>
            <a:spLocks noGrp="1"/>
          </p:cNvSpPr>
          <p:nvPr>
            <p:ph type="sldNum" sz="quarter" idx="10"/>
          </p:nvPr>
        </p:nvSpPr>
        <p:spPr/>
        <p:txBody>
          <a:bodyPr/>
          <a:lstStyle/>
          <a:p>
            <a:pPr>
              <a:defRPr/>
            </a:pPr>
            <a:fld id="{9042F249-9FA7-4276-9856-EF4B9CBF37F8}" type="slidenum">
              <a:rPr lang="en-US" altLang="zh-TW" smtClean="0">
                <a:solidFill>
                  <a:srgbClr val="000000"/>
                </a:solidFill>
              </a:rPr>
              <a:pPr>
                <a:defRPr/>
              </a:pPr>
              <a:t>23</a:t>
            </a:fld>
            <a:endParaRPr lang="en-US" altLang="zh-TW" dirty="0">
              <a:solidFill>
                <a:srgbClr val="000000"/>
              </a:solidFill>
            </a:endParaRPr>
          </a:p>
        </p:txBody>
      </p:sp>
      <p:pic>
        <p:nvPicPr>
          <p:cNvPr id="5" name="內容版面配置區 6"/>
          <p:cNvPicPr>
            <a:picLocks noChangeAspect="1"/>
          </p:cNvPicPr>
          <p:nvPr/>
        </p:nvPicPr>
        <p:blipFill rotWithShape="1">
          <a:blip r:embed="rId2" cstate="print">
            <a:extLst>
              <a:ext uri="{28A0092B-C50C-407E-A947-70E740481C1C}">
                <a14:useLocalDpi xmlns:a14="http://schemas.microsoft.com/office/drawing/2010/main" val="0"/>
              </a:ext>
            </a:extLst>
          </a:blip>
          <a:srcRect l="3441" t="8114" r="3477" b="12039"/>
          <a:stretch/>
        </p:blipFill>
        <p:spPr>
          <a:xfrm>
            <a:off x="4768605" y="1484784"/>
            <a:ext cx="3759200" cy="2418542"/>
          </a:xfrm>
          <a:prstGeom prst="rect">
            <a:avLst/>
          </a:prstGeom>
        </p:spPr>
      </p:pic>
      <p:pic>
        <p:nvPicPr>
          <p:cNvPr id="6" name="內容版面配置區 7"/>
          <p:cNvPicPr>
            <a:picLocks noChangeAspect="1"/>
          </p:cNvPicPr>
          <p:nvPr/>
        </p:nvPicPr>
        <p:blipFill rotWithShape="1">
          <a:blip r:embed="rId3">
            <a:extLst>
              <a:ext uri="{28A0092B-C50C-407E-A947-70E740481C1C}">
                <a14:useLocalDpi xmlns:a14="http://schemas.microsoft.com/office/drawing/2010/main" val="0"/>
              </a:ext>
            </a:extLst>
          </a:blip>
          <a:srcRect l="1913" t="6619" r="5199" b="5448"/>
          <a:stretch/>
        </p:blipFill>
        <p:spPr>
          <a:xfrm>
            <a:off x="4768605" y="3908262"/>
            <a:ext cx="3751385" cy="2219570"/>
          </a:xfrm>
          <a:prstGeom prst="rect">
            <a:avLst/>
          </a:prstGeom>
        </p:spPr>
      </p:pic>
    </p:spTree>
    <p:extLst>
      <p:ext uri="{BB962C8B-B14F-4D97-AF65-F5344CB8AC3E}">
        <p14:creationId xmlns:p14="http://schemas.microsoft.com/office/powerpoint/2010/main" val="4240086567"/>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Title 1"/>
          <p:cNvSpPr>
            <a:spLocks noGrp="1"/>
          </p:cNvSpPr>
          <p:nvPr>
            <p:ph type="title"/>
          </p:nvPr>
        </p:nvSpPr>
        <p:spPr>
          <a:xfrm>
            <a:off x="1476375" y="260350"/>
            <a:ext cx="6446838" cy="782638"/>
          </a:xfrm>
        </p:spPr>
        <p:txBody>
          <a:bodyPr/>
          <a:lstStyle/>
          <a:p>
            <a:r>
              <a:rPr lang="en-US" altLang="zh-TW">
                <a:latin typeface="Calibri" charset="0"/>
                <a:ea typeface="新細明體" charset="0"/>
                <a:cs typeface="Calibri" charset="0"/>
              </a:rPr>
              <a:t>System Optimization</a:t>
            </a:r>
          </a:p>
        </p:txBody>
      </p:sp>
      <p:sp>
        <p:nvSpPr>
          <p:cNvPr id="77826" name="Content Placeholder 2"/>
          <p:cNvSpPr>
            <a:spLocks noGrp="1"/>
          </p:cNvSpPr>
          <p:nvPr>
            <p:ph idx="1"/>
          </p:nvPr>
        </p:nvSpPr>
        <p:spPr>
          <a:xfrm>
            <a:off x="323850" y="1341438"/>
            <a:ext cx="8569325" cy="5040312"/>
          </a:xfrm>
        </p:spPr>
        <p:txBody>
          <a:bodyPr/>
          <a:lstStyle/>
          <a:p>
            <a:pPr>
              <a:lnSpc>
                <a:spcPct val="80000"/>
              </a:lnSpc>
            </a:pPr>
            <a:r>
              <a:rPr kumimoji="0" lang="en-US" altLang="zh-TW" sz="2200">
                <a:latin typeface="Calibri" charset="0"/>
                <a:ea typeface="新細明體" charset="0"/>
                <a:cs typeface="Calibri" charset="0"/>
              </a:rPr>
              <a:t>Goals: Intelligent Operation</a:t>
            </a:r>
          </a:p>
          <a:p>
            <a:pPr lvl="1">
              <a:lnSpc>
                <a:spcPct val="80000"/>
              </a:lnSpc>
            </a:pPr>
            <a:r>
              <a:rPr kumimoji="0" lang="en-US" altLang="zh-TW" sz="2000">
                <a:latin typeface="Calibri" charset="0"/>
                <a:ea typeface="新細明體" charset="0"/>
                <a:cs typeface="Calibri" charset="0"/>
              </a:rPr>
              <a:t>Performance, Cost and Energy Saving, Early Warning and Automation</a:t>
            </a:r>
          </a:p>
          <a:p>
            <a:pPr>
              <a:lnSpc>
                <a:spcPct val="80000"/>
              </a:lnSpc>
            </a:pPr>
            <a:r>
              <a:rPr kumimoji="0" lang="en-US" altLang="zh-TW" sz="2200">
                <a:latin typeface="Calibri" charset="0"/>
                <a:ea typeface="新細明體" charset="0"/>
                <a:cs typeface="Calibri" charset="0"/>
              </a:rPr>
              <a:t>Storage System and Data Management</a:t>
            </a:r>
          </a:p>
          <a:p>
            <a:pPr lvl="1">
              <a:lnSpc>
                <a:spcPct val="80000"/>
              </a:lnSpc>
            </a:pPr>
            <a:r>
              <a:rPr kumimoji="0" lang="en-US" altLang="zh-TW" sz="2000">
                <a:latin typeface="Calibri" charset="0"/>
                <a:ea typeface="新細明體" charset="0"/>
                <a:cs typeface="Calibri" charset="0"/>
                <a:sym typeface="Wingdings" charset="0"/>
              </a:rPr>
              <a:t>Fast access and maximize throughput of each storage server</a:t>
            </a:r>
          </a:p>
          <a:p>
            <a:pPr lvl="1">
              <a:lnSpc>
                <a:spcPct val="80000"/>
              </a:lnSpc>
            </a:pPr>
            <a:r>
              <a:rPr kumimoji="0" lang="en-US" altLang="zh-TW" sz="2000">
                <a:latin typeface="Calibri" charset="0"/>
                <a:ea typeface="新細明體" charset="0"/>
                <a:cs typeface="Calibri" charset="0"/>
                <a:sym typeface="Wingdings" charset="0"/>
              </a:rPr>
              <a:t>Strategy: Metrics on Distributed analysis pipeline</a:t>
            </a:r>
          </a:p>
          <a:p>
            <a:pPr>
              <a:lnSpc>
                <a:spcPct val="80000"/>
              </a:lnSpc>
            </a:pPr>
            <a:r>
              <a:rPr kumimoji="0" lang="en-US" altLang="zh-TW" sz="2200">
                <a:latin typeface="Calibri" charset="0"/>
                <a:ea typeface="新細明體" charset="0"/>
                <a:cs typeface="Calibri" charset="0"/>
                <a:sym typeface="Wingdings" charset="0"/>
              </a:rPr>
              <a:t>Computing System</a:t>
            </a:r>
          </a:p>
          <a:p>
            <a:pPr lvl="1">
              <a:lnSpc>
                <a:spcPct val="80000"/>
              </a:lnSpc>
            </a:pPr>
            <a:r>
              <a:rPr kumimoji="0" lang="en-US" altLang="zh-TW" sz="2000">
                <a:latin typeface="Calibri" charset="0"/>
                <a:ea typeface="新細明體" charset="0"/>
                <a:cs typeface="Calibri" charset="0"/>
                <a:sym typeface="Wingdings" charset="0"/>
              </a:rPr>
              <a:t>Smart workload management (Pilot Factory Model) over distributed computing infrastructure (service grid + desktop Grid + Cloud)</a:t>
            </a:r>
          </a:p>
          <a:p>
            <a:pPr lvl="1">
              <a:lnSpc>
                <a:spcPct val="80000"/>
              </a:lnSpc>
            </a:pPr>
            <a:r>
              <a:rPr kumimoji="0" lang="en-US" altLang="zh-TW" sz="2000">
                <a:latin typeface="Calibri" charset="0"/>
                <a:ea typeface="新細明體" charset="0"/>
                <a:cs typeface="Calibri" charset="0"/>
                <a:sym typeface="Wingdings" charset="0"/>
              </a:rPr>
              <a:t>Computing model adaptation and performance tuning</a:t>
            </a:r>
          </a:p>
          <a:p>
            <a:pPr>
              <a:lnSpc>
                <a:spcPct val="80000"/>
              </a:lnSpc>
            </a:pPr>
            <a:r>
              <a:rPr kumimoji="0" lang="en-US" altLang="zh-TW" sz="2200">
                <a:latin typeface="Calibri" charset="0"/>
                <a:ea typeface="新細明體" charset="0"/>
                <a:cs typeface="Calibri" charset="0"/>
                <a:sym typeface="Wingdings" charset="0"/>
              </a:rPr>
              <a:t>Networking: from DC to international connection</a:t>
            </a:r>
          </a:p>
          <a:p>
            <a:pPr lvl="1">
              <a:lnSpc>
                <a:spcPct val="80000"/>
              </a:lnSpc>
            </a:pPr>
            <a:r>
              <a:rPr kumimoji="0" lang="en-US" altLang="zh-TW" sz="2000">
                <a:latin typeface="Calibri" charset="0"/>
                <a:ea typeface="新細明體" charset="0"/>
                <a:cs typeface="Calibri" charset="0"/>
                <a:sym typeface="Wingdings" charset="0"/>
              </a:rPr>
              <a:t>10Gb backbone between servers</a:t>
            </a:r>
          </a:p>
          <a:p>
            <a:pPr lvl="1">
              <a:lnSpc>
                <a:spcPct val="80000"/>
              </a:lnSpc>
            </a:pPr>
            <a:r>
              <a:rPr kumimoji="0" lang="en-US" altLang="zh-TW" sz="2000">
                <a:latin typeface="Calibri" charset="0"/>
                <a:ea typeface="新細明體" charset="0"/>
                <a:cs typeface="Calibri" charset="0"/>
                <a:sym typeface="Wingdings" charset="0"/>
              </a:rPr>
              <a:t>Dynamic routing and software defined networking</a:t>
            </a:r>
          </a:p>
          <a:p>
            <a:pPr>
              <a:lnSpc>
                <a:spcPct val="80000"/>
              </a:lnSpc>
            </a:pPr>
            <a:r>
              <a:rPr kumimoji="0" lang="en-US" altLang="zh-TW" sz="2200">
                <a:latin typeface="Calibri" charset="0"/>
                <a:ea typeface="新細明體" charset="0"/>
                <a:cs typeface="Calibri" charset="0"/>
                <a:sym typeface="Wingdings" charset="0"/>
              </a:rPr>
              <a:t>Data Center</a:t>
            </a:r>
          </a:p>
          <a:p>
            <a:pPr lvl="1">
              <a:lnSpc>
                <a:spcPct val="80000"/>
              </a:lnSpc>
            </a:pPr>
            <a:r>
              <a:rPr kumimoji="0" lang="en-US" altLang="zh-TW" sz="2000">
                <a:latin typeface="Calibri" charset="0"/>
                <a:ea typeface="新細明體" charset="0"/>
                <a:cs typeface="Calibri" charset="0"/>
                <a:sym typeface="Wingdings" charset="0"/>
              </a:rPr>
              <a:t>Reduce energy consumption and maximize power efficiency</a:t>
            </a:r>
          </a:p>
        </p:txBody>
      </p:sp>
      <p:sp>
        <p:nvSpPr>
          <p:cNvPr id="77827" name="Text Box 2"/>
          <p:cNvSpPr txBox="1">
            <a:spLocks noChangeArrowheads="1"/>
          </p:cNvSpPr>
          <p:nvPr/>
        </p:nvSpPr>
        <p:spPr bwMode="auto">
          <a:xfrm>
            <a:off x="8101013" y="6408738"/>
            <a:ext cx="86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kumimoji="1" sz="2400">
                <a:solidFill>
                  <a:schemeClr val="tx1"/>
                </a:solidFill>
                <a:latin typeface="Arial" charset="0"/>
                <a:ea typeface="新細明體" charset="0"/>
                <a:cs typeface="新細明體" charset="0"/>
              </a:defRPr>
            </a:lvl1pPr>
            <a:lvl2pPr marL="742950" indent="-28575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kumimoji="1" sz="2400">
                <a:solidFill>
                  <a:schemeClr val="tx1"/>
                </a:solidFill>
                <a:latin typeface="Arial" charset="0"/>
                <a:ea typeface="新細明體" charset="0"/>
              </a:defRPr>
            </a:lvl2pPr>
            <a:lvl3pPr marL="11430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kumimoji="1" sz="2400">
                <a:solidFill>
                  <a:schemeClr val="tx1"/>
                </a:solidFill>
                <a:latin typeface="Arial" charset="0"/>
                <a:ea typeface="新細明體" charset="0"/>
              </a:defRPr>
            </a:lvl3pPr>
            <a:lvl4pPr marL="16002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kumimoji="1" sz="2400">
                <a:solidFill>
                  <a:schemeClr val="tx1"/>
                </a:solidFill>
                <a:latin typeface="Arial" charset="0"/>
                <a:ea typeface="新細明體" charset="0"/>
              </a:defRPr>
            </a:lvl4pPr>
            <a:lvl5pPr marL="20574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kumimoji="1" sz="2400">
                <a:solidFill>
                  <a:schemeClr val="tx1"/>
                </a:solidFill>
                <a:latin typeface="Arial" charset="0"/>
                <a:ea typeface="新細明體" charset="0"/>
              </a:defRPr>
            </a:lvl5pPr>
            <a:lvl6pPr marL="2514600" indent="-228600" fontAlgn="base">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kumimoji="1" sz="2400">
                <a:solidFill>
                  <a:schemeClr val="tx1"/>
                </a:solidFill>
                <a:latin typeface="Arial" charset="0"/>
                <a:ea typeface="新細明體" charset="0"/>
              </a:defRPr>
            </a:lvl6pPr>
            <a:lvl7pPr marL="2971800" indent="-228600" fontAlgn="base">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kumimoji="1" sz="2400">
                <a:solidFill>
                  <a:schemeClr val="tx1"/>
                </a:solidFill>
                <a:latin typeface="Arial" charset="0"/>
                <a:ea typeface="新細明體" charset="0"/>
              </a:defRPr>
            </a:lvl7pPr>
            <a:lvl8pPr marL="3429000" indent="-228600" fontAlgn="base">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kumimoji="1" sz="2400">
                <a:solidFill>
                  <a:schemeClr val="tx1"/>
                </a:solidFill>
                <a:latin typeface="Arial" charset="0"/>
                <a:ea typeface="新細明體" charset="0"/>
              </a:defRPr>
            </a:lvl8pPr>
            <a:lvl9pPr marL="3886200" indent="-228600" fontAlgn="base">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kumimoji="1" sz="2400">
                <a:solidFill>
                  <a:schemeClr val="tx1"/>
                </a:solidFill>
                <a:latin typeface="Arial" charset="0"/>
                <a:ea typeface="新細明體" charset="0"/>
              </a:defRPr>
            </a:lvl9pPr>
          </a:lstStyle>
          <a:p>
            <a:pPr algn="r"/>
            <a:fld id="{E6D3A15B-3B7C-C74A-AFC7-E0063BD1CDD4}" type="slidenum">
              <a:rPr lang="en-US" altLang="zh-TW" sz="1800">
                <a:solidFill>
                  <a:srgbClr val="000000"/>
                </a:solidFill>
                <a:latin typeface="Calibri" charset="0"/>
                <a:cs typeface="Calibri" charset="0"/>
              </a:rPr>
              <a:pPr algn="r"/>
              <a:t>24</a:t>
            </a:fld>
            <a:endParaRPr lang="en-US" altLang="zh-TW" sz="1800">
              <a:solidFill>
                <a:srgbClr val="000000"/>
              </a:solidFill>
              <a:latin typeface="Calibri" charset="0"/>
              <a:cs typeface="Calibri" charset="0"/>
            </a:endParaRPr>
          </a:p>
        </p:txBody>
      </p:sp>
    </p:spTree>
    <p:extLst>
      <p:ext uri="{BB962C8B-B14F-4D97-AF65-F5344CB8AC3E}">
        <p14:creationId xmlns:p14="http://schemas.microsoft.com/office/powerpoint/2010/main" val="6107675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21" name="Rectangle 1"/>
          <p:cNvSpPr>
            <a:spLocks noGrp="1" noChangeArrowheads="1"/>
          </p:cNvSpPr>
          <p:nvPr>
            <p:ph type="title"/>
          </p:nvPr>
        </p:nvSpPr>
        <p:spPr>
          <a:xfrm>
            <a:off x="1054100" y="39688"/>
            <a:ext cx="7962900" cy="1260475"/>
          </a:xfrm>
          <a:ln/>
        </p:spPr>
        <p:txBody>
          <a:bodyPr rIns="50762"/>
          <a:lstStyle/>
          <a:p>
            <a:r>
              <a:rPr lang="en-US" altLang="zh-TW" dirty="0"/>
              <a:t>e-Science for the </a:t>
            </a:r>
            <a:r>
              <a:rPr lang="en-US" altLang="zh-TW" dirty="0" smtClean="0"/>
              <a:t>People</a:t>
            </a:r>
            <a:endParaRPr lang="en-US" altLang="zh-TW" dirty="0"/>
          </a:p>
        </p:txBody>
      </p:sp>
      <p:sp>
        <p:nvSpPr>
          <p:cNvPr id="337922" name="Rectangle 2"/>
          <p:cNvSpPr>
            <a:spLocks noGrp="1" noChangeArrowheads="1"/>
          </p:cNvSpPr>
          <p:nvPr>
            <p:ph type="body" idx="1"/>
          </p:nvPr>
        </p:nvSpPr>
        <p:spPr>
          <a:xfrm>
            <a:off x="257175" y="1300163"/>
            <a:ext cx="8715375" cy="5557837"/>
          </a:xfrm>
          <a:ln/>
        </p:spPr>
        <p:txBody>
          <a:bodyPr rIns="50762"/>
          <a:lstStyle/>
          <a:p>
            <a:pPr marL="325438" indent="-287338">
              <a:lnSpc>
                <a:spcPct val="80000"/>
              </a:lnSpc>
            </a:pPr>
            <a:r>
              <a:rPr lang="en-US" altLang="zh-TW" sz="2800"/>
              <a:t>Earthquake, Tsunami, Typhoon, Flood, Pandemic are regional issues and cannot be dealt with by individual countries alone</a:t>
            </a:r>
          </a:p>
          <a:p>
            <a:pPr marL="325438" indent="-287338">
              <a:lnSpc>
                <a:spcPct val="80000"/>
              </a:lnSpc>
            </a:pPr>
            <a:r>
              <a:rPr lang="en-US" altLang="zh-TW" sz="2800"/>
              <a:t>Based on the science and analytics, loss from natural disasters could be significantly alleviated</a:t>
            </a:r>
          </a:p>
          <a:p>
            <a:pPr marL="325438" indent="-287338">
              <a:lnSpc>
                <a:spcPct val="80000"/>
              </a:lnSpc>
            </a:pPr>
            <a:r>
              <a:rPr lang="en-US" altLang="zh-TW" sz="2800"/>
              <a:t>Bottom-up approach enables unprecedented collaboration which may provide opportunities to leapfrog for the academia communities in Asia</a:t>
            </a:r>
          </a:p>
          <a:p>
            <a:pPr marL="325438" indent="-287338">
              <a:lnSpc>
                <a:spcPct val="80000"/>
              </a:lnSpc>
            </a:pPr>
            <a:r>
              <a:rPr lang="en-US" altLang="zh-TW" sz="2800"/>
              <a:t>Interdisciplinary nature will lead to new scientific findings of disaster mitigation</a:t>
            </a:r>
          </a:p>
          <a:p>
            <a:pPr marL="325438" indent="-287338">
              <a:lnSpc>
                <a:spcPct val="80000"/>
              </a:lnSpc>
            </a:pPr>
            <a:r>
              <a:rPr lang="en-US" altLang="zh-TW" sz="2800"/>
              <a:t>With BigData Analytics and PaaS over the DCI, detailed, quantitative scientific understandings are becoming possible</a:t>
            </a:r>
          </a:p>
        </p:txBody>
      </p:sp>
    </p:spTree>
    <p:extLst>
      <p:ext uri="{BB962C8B-B14F-4D97-AF65-F5344CB8AC3E}">
        <p14:creationId xmlns:p14="http://schemas.microsoft.com/office/powerpoint/2010/main" val="39206868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群組 4"/>
          <p:cNvGrpSpPr/>
          <p:nvPr/>
        </p:nvGrpSpPr>
        <p:grpSpPr>
          <a:xfrm>
            <a:off x="1" y="0"/>
            <a:ext cx="9115548" cy="6780759"/>
            <a:chOff x="1" y="0"/>
            <a:chExt cx="9115548" cy="6780759"/>
          </a:xfrm>
        </p:grpSpPr>
        <p:pic>
          <p:nvPicPr>
            <p:cNvPr id="3" name="圖片 2" descr="AMSFirstResults-PRL2013.tif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007643" y="0"/>
              <a:ext cx="2079458" cy="2441868"/>
            </a:xfrm>
            <a:prstGeom prst="rect">
              <a:avLst/>
            </a:prstGeom>
          </p:spPr>
        </p:pic>
        <p:pic>
          <p:nvPicPr>
            <p:cNvPr id="2" name="圖片 1" descr="Phys-Lett-B716-HiggsBoson.tif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616275" y="0"/>
              <a:ext cx="2336625" cy="2506399"/>
            </a:xfrm>
            <a:prstGeom prst="rect">
              <a:avLst/>
            </a:prstGeom>
          </p:spPr>
        </p:pic>
        <p:pic>
          <p:nvPicPr>
            <p:cNvPr id="24" name="圖片 23"/>
            <p:cNvPicPr>
              <a:picLocks noChangeAspect="1"/>
            </p:cNvPicPr>
            <p:nvPr/>
          </p:nvPicPr>
          <p:blipFill>
            <a:blip r:embed="rId7"/>
            <a:stretch>
              <a:fillRect/>
            </a:stretch>
          </p:blipFill>
          <p:spPr>
            <a:xfrm>
              <a:off x="1" y="4590347"/>
              <a:ext cx="4287070" cy="2190412"/>
            </a:xfrm>
            <a:prstGeom prst="rect">
              <a:avLst/>
            </a:prstGeom>
          </p:spPr>
        </p:pic>
        <p:sp>
          <p:nvSpPr>
            <p:cNvPr id="6" name="橢圓 5"/>
            <p:cNvSpPr/>
            <p:nvPr/>
          </p:nvSpPr>
          <p:spPr>
            <a:xfrm>
              <a:off x="3461223" y="2506399"/>
              <a:ext cx="2308246" cy="2162363"/>
            </a:xfrm>
            <a:prstGeom prst="ellipse">
              <a:avLst/>
            </a:prstGeom>
            <a:noFill/>
            <a:ln>
              <a:solidFill>
                <a:srgbClr val="0000FF"/>
              </a:solidFill>
              <a:prstDash val="sysDash"/>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8" name="文字方塊 7"/>
            <p:cNvSpPr txBox="1"/>
            <p:nvPr/>
          </p:nvSpPr>
          <p:spPr>
            <a:xfrm>
              <a:off x="3461223" y="2740764"/>
              <a:ext cx="2308246" cy="1631216"/>
            </a:xfrm>
            <a:prstGeom prst="rect">
              <a:avLst/>
            </a:prstGeom>
            <a:noFill/>
          </p:spPr>
          <p:txBody>
            <a:bodyPr wrap="square" rtlCol="0">
              <a:spAutoFit/>
            </a:bodyPr>
            <a:lstStyle/>
            <a:p>
              <a:pPr algn="ctr" defTabSz="914400" fontAlgn="base">
                <a:spcBef>
                  <a:spcPct val="0"/>
                </a:spcBef>
                <a:spcAft>
                  <a:spcPct val="0"/>
                </a:spcAft>
              </a:pPr>
              <a:r>
                <a:rPr kumimoji="1" lang="en-US" altLang="zh-TW" sz="2000" b="1" dirty="0" smtClean="0">
                  <a:solidFill>
                    <a:srgbClr val="FF0000"/>
                  </a:solidFill>
                  <a:latin typeface="Arial"/>
                  <a:ea typeface="Heiti TC Light"/>
                  <a:cs typeface="Heiti TC Light"/>
                </a:rPr>
                <a:t> Distributed </a:t>
              </a:r>
              <a:r>
                <a:rPr kumimoji="1" lang="en-US" altLang="zh-TW" sz="2000" b="1" dirty="0">
                  <a:solidFill>
                    <a:srgbClr val="FF0000"/>
                  </a:solidFill>
                  <a:latin typeface="Arial"/>
                  <a:ea typeface="Heiti TC Light"/>
                  <a:cs typeface="Heiti TC Light"/>
                </a:rPr>
                <a:t>Computing Infrastructure</a:t>
              </a:r>
            </a:p>
            <a:p>
              <a:pPr algn="ctr" defTabSz="914400" fontAlgn="base">
                <a:spcBef>
                  <a:spcPct val="0"/>
                </a:spcBef>
                <a:spcAft>
                  <a:spcPct val="0"/>
                </a:spcAft>
              </a:pPr>
              <a:r>
                <a:rPr kumimoji="1" lang="en-US" altLang="zh-TW" sz="2000" b="1" dirty="0">
                  <a:solidFill>
                    <a:srgbClr val="FF0000"/>
                  </a:solidFill>
                  <a:latin typeface="Arial"/>
                  <a:ea typeface="Heiti TC Light"/>
                  <a:cs typeface="Heiti TC Light"/>
                </a:rPr>
                <a:t>(HW, SW, Networking)</a:t>
              </a:r>
              <a:endParaRPr kumimoji="1" lang="zh-TW" altLang="en-US" sz="2000" b="1" dirty="0">
                <a:solidFill>
                  <a:srgbClr val="FF0000"/>
                </a:solidFill>
                <a:latin typeface="Arial"/>
                <a:ea typeface="Heiti TC Light"/>
                <a:cs typeface="Heiti TC Light"/>
              </a:endParaRPr>
            </a:p>
          </p:txBody>
        </p:sp>
        <p:grpSp>
          <p:nvGrpSpPr>
            <p:cNvPr id="18" name="Group 7"/>
            <p:cNvGrpSpPr/>
            <p:nvPr/>
          </p:nvGrpSpPr>
          <p:grpSpPr>
            <a:xfrm>
              <a:off x="5979898" y="2194560"/>
              <a:ext cx="3135651" cy="2881224"/>
              <a:chOff x="-428313" y="610333"/>
              <a:chExt cx="8986605" cy="6255729"/>
            </a:xfrm>
          </p:grpSpPr>
          <p:pic>
            <p:nvPicPr>
              <p:cNvPr id="19" name="內容版面配置區 4" descr="2010MEGI.png"/>
              <p:cNvPicPr>
                <a:picLocks noChangeAspect="1"/>
              </p:cNvPicPr>
              <p:nvPr/>
            </p:nvPicPr>
            <p:blipFill>
              <a:blip r:embed="rId8"/>
              <a:stretch>
                <a:fillRect/>
              </a:stretch>
            </p:blipFill>
            <p:spPr>
              <a:xfrm>
                <a:off x="1836924" y="610333"/>
                <a:ext cx="6721368" cy="6255729"/>
              </a:xfrm>
              <a:prstGeom prst="rect">
                <a:avLst/>
              </a:prstGeom>
            </p:spPr>
          </p:pic>
          <p:pic>
            <p:nvPicPr>
              <p:cNvPr id="20" name="內容版面配置區 4" descr="wind_200ms.gif"/>
              <p:cNvPicPr>
                <a:picLocks noChangeAspect="1"/>
              </p:cNvPicPr>
              <p:nvPr/>
            </p:nvPicPr>
            <p:blipFill>
              <a:blip r:embed="rId9">
                <a:alphaModFix amt="22000"/>
              </a:blip>
              <a:stretch>
                <a:fillRect/>
              </a:stretch>
            </p:blipFill>
            <p:spPr bwMode="auto">
              <a:xfrm>
                <a:off x="-428313" y="836713"/>
                <a:ext cx="6958285" cy="537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grpSp>
        <p:sp>
          <p:nvSpPr>
            <p:cNvPr id="25" name="文字方塊 24"/>
            <p:cNvSpPr txBox="1"/>
            <p:nvPr/>
          </p:nvSpPr>
          <p:spPr>
            <a:xfrm>
              <a:off x="1" y="4275871"/>
              <a:ext cx="3788717" cy="338554"/>
            </a:xfrm>
            <a:prstGeom prst="rect">
              <a:avLst/>
            </a:prstGeom>
            <a:noFill/>
          </p:spPr>
          <p:txBody>
            <a:bodyPr wrap="none" rtlCol="0">
              <a:spAutoFit/>
            </a:bodyPr>
            <a:lstStyle/>
            <a:p>
              <a:pPr defTabSz="914400" fontAlgn="base">
                <a:spcBef>
                  <a:spcPct val="0"/>
                </a:spcBef>
                <a:spcAft>
                  <a:spcPct val="0"/>
                </a:spcAft>
              </a:pPr>
              <a:r>
                <a:rPr kumimoji="1" lang="en-US" altLang="zh-TW" sz="1600" dirty="0">
                  <a:solidFill>
                    <a:srgbClr val="FF0000"/>
                  </a:solidFill>
                  <a:latin typeface="Arial"/>
                  <a:ea typeface="Heiti TC Light"/>
                  <a:cs typeface="Heiti TC Light"/>
                </a:rPr>
                <a:t>Earthquake and Tsunami Early Warning</a:t>
              </a:r>
              <a:endParaRPr kumimoji="1" lang="zh-TW" altLang="en-US" sz="1600" dirty="0">
                <a:solidFill>
                  <a:srgbClr val="FF0000"/>
                </a:solidFill>
                <a:latin typeface="Arial"/>
                <a:ea typeface="Heiti TC Light"/>
                <a:cs typeface="Heiti TC Light"/>
              </a:endParaRPr>
            </a:p>
          </p:txBody>
        </p:sp>
        <p:grpSp>
          <p:nvGrpSpPr>
            <p:cNvPr id="4" name="群組 3"/>
            <p:cNvGrpSpPr/>
            <p:nvPr/>
          </p:nvGrpSpPr>
          <p:grpSpPr>
            <a:xfrm>
              <a:off x="1" y="1934451"/>
              <a:ext cx="3229570" cy="2300436"/>
              <a:chOff x="1" y="1458261"/>
              <a:chExt cx="3229570" cy="2300436"/>
            </a:xfrm>
          </p:grpSpPr>
          <p:pic>
            <p:nvPicPr>
              <p:cNvPr id="21" name="Picture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 y="1458261"/>
                <a:ext cx="3225230" cy="20706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round/>
                    <a:headEnd/>
                    <a:tailEnd/>
                  </a14:hiddenLine>
                </a:ext>
              </a:extLst>
            </p:spPr>
          </p:pic>
          <p:sp>
            <p:nvSpPr>
              <p:cNvPr id="26" name="文字方塊 25"/>
              <p:cNvSpPr txBox="1"/>
              <p:nvPr/>
            </p:nvSpPr>
            <p:spPr>
              <a:xfrm>
                <a:off x="1" y="3420143"/>
                <a:ext cx="3229570" cy="338554"/>
              </a:xfrm>
              <a:prstGeom prst="rect">
                <a:avLst/>
              </a:prstGeom>
              <a:noFill/>
            </p:spPr>
            <p:txBody>
              <a:bodyPr wrap="none" rtlCol="0">
                <a:spAutoFit/>
              </a:bodyPr>
              <a:lstStyle/>
              <a:p>
                <a:pPr defTabSz="914400" fontAlgn="base">
                  <a:spcBef>
                    <a:spcPct val="0"/>
                  </a:spcBef>
                  <a:spcAft>
                    <a:spcPct val="0"/>
                  </a:spcAft>
                </a:pPr>
                <a:r>
                  <a:rPr kumimoji="1" lang="en-US" altLang="zh-TW" sz="1600" dirty="0">
                    <a:solidFill>
                      <a:srgbClr val="FF0000"/>
                    </a:solidFill>
                    <a:latin typeface="Arial"/>
                    <a:ea typeface="Heiti TC Light"/>
                    <a:cs typeface="Heiti TC Light"/>
                  </a:rPr>
                  <a:t>Drug Discovery Application Portal</a:t>
                </a:r>
                <a:endParaRPr kumimoji="1" lang="zh-TW" altLang="en-US" sz="1600" dirty="0">
                  <a:solidFill>
                    <a:srgbClr val="FF0000"/>
                  </a:solidFill>
                  <a:latin typeface="Arial"/>
                  <a:ea typeface="Heiti TC Light"/>
                  <a:cs typeface="Heiti TC Light"/>
                </a:endParaRPr>
              </a:p>
            </p:txBody>
          </p:sp>
        </p:grpSp>
        <p:sp>
          <p:nvSpPr>
            <p:cNvPr id="23" name="文字方塊 22"/>
            <p:cNvSpPr txBox="1"/>
            <p:nvPr/>
          </p:nvSpPr>
          <p:spPr>
            <a:xfrm>
              <a:off x="1055717" y="136312"/>
              <a:ext cx="1559438" cy="584776"/>
            </a:xfrm>
            <a:prstGeom prst="rect">
              <a:avLst/>
            </a:prstGeom>
            <a:noFill/>
          </p:spPr>
          <p:txBody>
            <a:bodyPr wrap="square" rtlCol="0">
              <a:spAutoFit/>
            </a:bodyPr>
            <a:lstStyle/>
            <a:p>
              <a:pPr defTabSz="914400" fontAlgn="base">
                <a:spcBef>
                  <a:spcPct val="0"/>
                </a:spcBef>
                <a:spcAft>
                  <a:spcPct val="0"/>
                </a:spcAft>
              </a:pPr>
              <a:r>
                <a:rPr kumimoji="1" lang="en-US" altLang="zh-TW" sz="1600" dirty="0" smtClean="0">
                  <a:solidFill>
                    <a:srgbClr val="FF0000"/>
                  </a:solidFill>
                  <a:latin typeface="Arial"/>
                  <a:ea typeface="Heiti TC Light"/>
                  <a:cs typeface="Heiti TC Light"/>
                </a:rPr>
                <a:t>Higgs Search at ATLAS</a:t>
              </a:r>
              <a:endParaRPr kumimoji="1" lang="zh-TW" altLang="en-US" sz="1600" dirty="0">
                <a:solidFill>
                  <a:srgbClr val="FF0000"/>
                </a:solidFill>
                <a:latin typeface="Arial"/>
                <a:ea typeface="Heiti TC Light"/>
                <a:cs typeface="Heiti TC Light"/>
              </a:endParaRPr>
            </a:p>
          </p:txBody>
        </p:sp>
        <p:sp>
          <p:nvSpPr>
            <p:cNvPr id="27" name="文字方塊 26"/>
            <p:cNvSpPr txBox="1"/>
            <p:nvPr/>
          </p:nvSpPr>
          <p:spPr>
            <a:xfrm>
              <a:off x="7167811" y="136312"/>
              <a:ext cx="1559438" cy="830997"/>
            </a:xfrm>
            <a:prstGeom prst="rect">
              <a:avLst/>
            </a:prstGeom>
            <a:noFill/>
          </p:spPr>
          <p:txBody>
            <a:bodyPr wrap="square" rtlCol="0">
              <a:spAutoFit/>
            </a:bodyPr>
            <a:lstStyle/>
            <a:p>
              <a:pPr defTabSz="914400" fontAlgn="base">
                <a:spcBef>
                  <a:spcPct val="0"/>
                </a:spcBef>
                <a:spcAft>
                  <a:spcPct val="0"/>
                </a:spcAft>
              </a:pPr>
              <a:r>
                <a:rPr kumimoji="1" lang="en-US" altLang="zh-TW" sz="1600" dirty="0">
                  <a:solidFill>
                    <a:srgbClr val="FF0000"/>
                  </a:solidFill>
                  <a:latin typeface="Arial"/>
                  <a:ea typeface="新細明體" pitchFamily="18" charset="-120"/>
                  <a:cs typeface="Arial"/>
                </a:rPr>
                <a:t>Alpha Magnetic Spectrometer </a:t>
              </a:r>
            </a:p>
          </p:txBody>
        </p:sp>
        <p:sp>
          <p:nvSpPr>
            <p:cNvPr id="29" name="文字方塊 28"/>
            <p:cNvSpPr txBox="1"/>
            <p:nvPr/>
          </p:nvSpPr>
          <p:spPr>
            <a:xfrm>
              <a:off x="7205503" y="1609784"/>
              <a:ext cx="1799595" cy="584776"/>
            </a:xfrm>
            <a:prstGeom prst="rect">
              <a:avLst/>
            </a:prstGeom>
            <a:noFill/>
          </p:spPr>
          <p:txBody>
            <a:bodyPr wrap="square" rtlCol="0">
              <a:spAutoFit/>
            </a:bodyPr>
            <a:lstStyle/>
            <a:p>
              <a:pPr defTabSz="914400" fontAlgn="base">
                <a:spcBef>
                  <a:spcPct val="0"/>
                </a:spcBef>
                <a:spcAft>
                  <a:spcPct val="0"/>
                </a:spcAft>
              </a:pPr>
              <a:r>
                <a:rPr kumimoji="1" lang="en-US" altLang="zh-TW" sz="1600" dirty="0" smtClean="0">
                  <a:solidFill>
                    <a:srgbClr val="FF0000"/>
                  </a:solidFill>
                  <a:latin typeface="Arial"/>
                  <a:ea typeface="新細明體" pitchFamily="18" charset="-120"/>
                  <a:cs typeface="Arial"/>
                </a:rPr>
                <a:t>Weather/ Climate Changes</a:t>
              </a:r>
              <a:endParaRPr kumimoji="1" lang="en-US" altLang="zh-TW" sz="1600" dirty="0">
                <a:solidFill>
                  <a:srgbClr val="FF0000"/>
                </a:solidFill>
                <a:latin typeface="Arial"/>
                <a:ea typeface="新細明體" pitchFamily="18" charset="-120"/>
                <a:cs typeface="Arial"/>
              </a:endParaRPr>
            </a:p>
          </p:txBody>
        </p:sp>
      </p:grpSp>
      <p:pic>
        <p:nvPicPr>
          <p:cNvPr id="22" name="圖片 21" descr="propagate.gif"/>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4932040" y="4656667"/>
            <a:ext cx="2935111" cy="2201333"/>
          </a:xfrm>
          <a:prstGeom prst="rect">
            <a:avLst/>
          </a:prstGeom>
        </p:spPr>
      </p:pic>
      <p:pic>
        <p:nvPicPr>
          <p:cNvPr id="28" name="ShakeMovie_20133041605.avi">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12"/>
          <a:stretch>
            <a:fillRect/>
          </a:stretch>
        </p:blipFill>
        <p:spPr>
          <a:xfrm>
            <a:off x="67194" y="4590347"/>
            <a:ext cx="4219877" cy="2545522"/>
          </a:xfrm>
          <a:prstGeom prst="rect">
            <a:avLst/>
          </a:prstGeom>
        </p:spPr>
      </p:pic>
    </p:spTree>
    <p:extLst>
      <p:ext uri="{BB962C8B-B14F-4D97-AF65-F5344CB8AC3E}">
        <p14:creationId xmlns:p14="http://schemas.microsoft.com/office/powerpoint/2010/main" val="76757519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6750" fill="hold"/>
                                        <p:tgtEl>
                                          <p:spTgt spid="28"/>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28"/>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28"/>
                                        </p:tgtEl>
                                      </p:cBhvr>
                                    </p:cmd>
                                  </p:childTnLst>
                                </p:cTn>
                              </p:par>
                            </p:childTnLst>
                          </p:cTn>
                        </p:par>
                      </p:childTnLst>
                    </p:cTn>
                  </p:par>
                </p:childTnLst>
              </p:cTn>
              <p:nextCondLst>
                <p:cond evt="onClick" delay="0">
                  <p:tgtEl>
                    <p:spTgt spid="28"/>
                  </p:tgtEl>
                </p:cond>
              </p:nextCondLst>
            </p:seq>
            <p:video>
              <p:cMediaNode vol="80000">
                <p:cTn id="12" fill="hold" display="0">
                  <p:stCondLst>
                    <p:cond delay="indefinite"/>
                  </p:stCondLst>
                </p:cTn>
                <p:tgtEl>
                  <p:spTgt spid="28"/>
                </p:tgtEl>
              </p:cMediaNode>
            </p:video>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1713" name="Rectangle 1"/>
          <p:cNvSpPr>
            <a:spLocks noGrp="1" noChangeArrowheads="1"/>
          </p:cNvSpPr>
          <p:nvPr>
            <p:ph type="title"/>
          </p:nvPr>
        </p:nvSpPr>
        <p:spPr>
          <a:xfrm>
            <a:off x="425450" y="-38100"/>
            <a:ext cx="8229600" cy="922338"/>
          </a:xfrm>
          <a:ln/>
        </p:spPr>
        <p:txBody>
          <a:bodyPr rIns="132004"/>
          <a:lstStyle/>
          <a:p>
            <a:r>
              <a:rPr lang="en-US" altLang="zh-TW" sz="2800">
                <a:latin typeface="Calibri Bold" charset="0"/>
                <a:cs typeface="Calibri Bold" charset="0"/>
                <a:sym typeface="Calibri Bold" charset="0"/>
              </a:rPr>
              <a:t>Tsunami Sources of</a:t>
            </a:r>
            <a:r>
              <a:rPr lang="en-US" altLang="zh-TW" sz="2800">
                <a:latin typeface="Calibri Bold" charset="0"/>
                <a:ea typeface="Heiti TC Medium" charset="0"/>
                <a:cs typeface="Heiti TC Medium" charset="0"/>
                <a:sym typeface="Calibri Bold" charset="0"/>
              </a:rPr>
              <a:t/>
            </a:r>
            <a:br>
              <a:rPr lang="en-US" altLang="zh-TW" sz="2800">
                <a:latin typeface="Calibri Bold" charset="0"/>
                <a:ea typeface="Heiti TC Medium" charset="0"/>
                <a:cs typeface="Heiti TC Medium" charset="0"/>
                <a:sym typeface="Calibri Bold" charset="0"/>
              </a:rPr>
            </a:br>
            <a:r>
              <a:rPr lang="en-US" altLang="zh-TW" sz="2800">
                <a:latin typeface="Calibri Bold" charset="0"/>
                <a:cs typeface="Calibri Bold" charset="0"/>
                <a:sym typeface="Calibri Bold" charset="0"/>
              </a:rPr>
              <a:t>18 Trench and 4 Fault Segments</a:t>
            </a:r>
            <a:endParaRPr lang="en-US" altLang="zh-TW" sz="2800">
              <a:latin typeface="Calibri Bold" charset="0"/>
              <a:ea typeface="Heiti TC Medium" charset="0"/>
              <a:cs typeface="Heiti TC Medium" charset="0"/>
              <a:sym typeface="Calibri Bold" charset="0"/>
            </a:endParaRPr>
          </a:p>
        </p:txBody>
      </p:sp>
      <p:sp>
        <p:nvSpPr>
          <p:cNvPr id="371714" name="Rectangle 2"/>
          <p:cNvSpPr>
            <a:spLocks/>
          </p:cNvSpPr>
          <p:nvPr/>
        </p:nvSpPr>
        <p:spPr bwMode="auto">
          <a:xfrm>
            <a:off x="184150" y="838200"/>
            <a:ext cx="87249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40601" bIns="0"/>
          <a:lstStyle/>
          <a:p>
            <a:pPr marL="39688" defTabSz="914400" fontAlgn="base">
              <a:spcBef>
                <a:spcPct val="0"/>
              </a:spcBef>
              <a:spcAft>
                <a:spcPct val="0"/>
              </a:spcAft>
            </a:pPr>
            <a:r>
              <a:rPr lang="en-US" altLang="zh-TW" smtClean="0">
                <a:solidFill>
                  <a:srgbClr val="000000"/>
                </a:solidFill>
                <a:latin typeface="Calibri" charset="0"/>
                <a:ea typeface="新細明體" charset="0"/>
                <a:cs typeface="Calibri" charset="0"/>
                <a:sym typeface="Calibri" charset="0"/>
              </a:rPr>
              <a:t>18 Trench-type tsunami sources</a:t>
            </a:r>
            <a:r>
              <a:rPr lang="zh-TW" altLang="en-US" smtClean="0">
                <a:solidFill>
                  <a:srgbClr val="000000"/>
                </a:solidFill>
                <a:latin typeface="標楷體" charset="0"/>
                <a:ea typeface="新細明體" charset="0"/>
                <a:cs typeface="標楷體" charset="0"/>
                <a:sym typeface="標楷體" charset="0"/>
              </a:rPr>
              <a:t>（</a:t>
            </a:r>
            <a:r>
              <a:rPr lang="en-US" altLang="zh-TW" smtClean="0">
                <a:solidFill>
                  <a:srgbClr val="000000"/>
                </a:solidFill>
                <a:latin typeface="Times New Roman" charset="0"/>
                <a:ea typeface="新細明體" charset="0"/>
                <a:cs typeface="Times New Roman" charset="0"/>
                <a:sym typeface="Times New Roman" charset="0"/>
              </a:rPr>
              <a:t>T1~T18</a:t>
            </a:r>
            <a:r>
              <a:rPr lang="zh-TW" altLang="en-US" smtClean="0">
                <a:solidFill>
                  <a:srgbClr val="000000"/>
                </a:solidFill>
                <a:latin typeface="標楷體" charset="0"/>
                <a:ea typeface="新細明體" charset="0"/>
                <a:cs typeface="標楷體" charset="0"/>
                <a:sym typeface="標楷體" charset="0"/>
              </a:rPr>
              <a:t>）</a:t>
            </a:r>
            <a:r>
              <a:rPr lang="en-US" altLang="zh-TW" smtClean="0">
                <a:solidFill>
                  <a:srgbClr val="000000"/>
                </a:solidFill>
                <a:latin typeface="Times New Roman" charset="0"/>
                <a:ea typeface="新細明體" charset="0"/>
                <a:cs typeface="Times New Roman" charset="0"/>
                <a:sym typeface="Times New Roman" charset="0"/>
              </a:rPr>
              <a:t>       4 Fault-type tsunami sources</a:t>
            </a:r>
            <a:r>
              <a:rPr lang="zh-TW" altLang="en-US" smtClean="0">
                <a:solidFill>
                  <a:srgbClr val="000000"/>
                </a:solidFill>
                <a:latin typeface="標楷體" charset="0"/>
                <a:ea typeface="新細明體" charset="0"/>
                <a:cs typeface="標楷體" charset="0"/>
                <a:sym typeface="標楷體" charset="0"/>
              </a:rPr>
              <a:t>（</a:t>
            </a:r>
            <a:r>
              <a:rPr lang="en-US" altLang="zh-TW" smtClean="0">
                <a:solidFill>
                  <a:srgbClr val="000000"/>
                </a:solidFill>
                <a:latin typeface="Times New Roman" charset="0"/>
                <a:ea typeface="新細明體" charset="0"/>
                <a:cs typeface="Times New Roman" charset="0"/>
                <a:sym typeface="Times New Roman" charset="0"/>
              </a:rPr>
              <a:t>T19~T22</a:t>
            </a:r>
            <a:r>
              <a:rPr lang="zh-TW" altLang="en-US" smtClean="0">
                <a:solidFill>
                  <a:srgbClr val="000000"/>
                </a:solidFill>
                <a:latin typeface="標楷體" charset="0"/>
                <a:ea typeface="新細明體" charset="0"/>
                <a:cs typeface="標楷體" charset="0"/>
                <a:sym typeface="標楷體" charset="0"/>
              </a:rPr>
              <a:t>）</a:t>
            </a:r>
          </a:p>
        </p:txBody>
      </p:sp>
      <p:pic>
        <p:nvPicPr>
          <p:cNvPr id="371715" name="Picture 3"/>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488" y="1233488"/>
            <a:ext cx="8909050" cy="544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chemeClr val="tx1"/>
                </a:solidFill>
                <a:miter lim="800000"/>
                <a:headEnd/>
                <a:tailEnd/>
              </a14:hiddenLine>
            </a:ext>
          </a:extLst>
        </p:spPr>
      </p:pic>
      <p:sp>
        <p:nvSpPr>
          <p:cNvPr id="371716" name="Rectangle 4"/>
          <p:cNvSpPr>
            <a:spLocks/>
          </p:cNvSpPr>
          <p:nvPr/>
        </p:nvSpPr>
        <p:spPr bwMode="auto">
          <a:xfrm>
            <a:off x="6553200" y="6399213"/>
            <a:ext cx="2146300"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40601" bIns="0" anchor="ctr"/>
          <a:lstStyle/>
          <a:p>
            <a:pPr marL="39688" algn="r" defTabSz="914400" fontAlgn="base">
              <a:spcBef>
                <a:spcPct val="0"/>
              </a:spcBef>
              <a:spcAft>
                <a:spcPct val="0"/>
              </a:spcAft>
            </a:pPr>
            <a:r>
              <a:rPr lang="en-US" altLang="zh-TW" sz="1200" smtClean="0">
                <a:solidFill>
                  <a:srgbClr val="898989"/>
                </a:solidFill>
                <a:latin typeface="Calibri" charset="0"/>
                <a:ea typeface="新細明體" charset="0"/>
                <a:cs typeface="Calibri" charset="0"/>
                <a:sym typeface="Calibri" charset="0"/>
              </a:rPr>
              <a:t>54</a:t>
            </a:r>
          </a:p>
        </p:txBody>
      </p:sp>
    </p:spTree>
    <p:extLst>
      <p:ext uri="{BB962C8B-B14F-4D97-AF65-F5344CB8AC3E}">
        <p14:creationId xmlns:p14="http://schemas.microsoft.com/office/powerpoint/2010/main" val="13530582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2831" name="Group 95"/>
          <p:cNvGrpSpPr>
            <a:grpSpLocks/>
          </p:cNvGrpSpPr>
          <p:nvPr/>
        </p:nvGrpSpPr>
        <p:grpSpPr bwMode="auto">
          <a:xfrm>
            <a:off x="1676400" y="808038"/>
            <a:ext cx="6678613" cy="5930900"/>
            <a:chOff x="0" y="0"/>
            <a:chExt cx="4207" cy="3736"/>
          </a:xfrm>
        </p:grpSpPr>
        <p:grpSp>
          <p:nvGrpSpPr>
            <p:cNvPr id="372825" name="Group 89"/>
            <p:cNvGrpSpPr>
              <a:grpSpLocks/>
            </p:cNvGrpSpPr>
            <p:nvPr/>
          </p:nvGrpSpPr>
          <p:grpSpPr bwMode="auto">
            <a:xfrm>
              <a:off x="0" y="15"/>
              <a:ext cx="4201" cy="3721"/>
              <a:chOff x="0" y="0"/>
              <a:chExt cx="4201" cy="3721"/>
            </a:xfrm>
          </p:grpSpPr>
          <p:grpSp>
            <p:nvGrpSpPr>
              <p:cNvPr id="372751" name="Group 15"/>
              <p:cNvGrpSpPr>
                <a:grpSpLocks/>
              </p:cNvGrpSpPr>
              <p:nvPr/>
            </p:nvGrpSpPr>
            <p:grpSpPr bwMode="auto">
              <a:xfrm>
                <a:off x="0" y="0"/>
                <a:ext cx="4201" cy="3655"/>
                <a:chOff x="0" y="0"/>
                <a:chExt cx="4201" cy="3655"/>
              </a:xfrm>
            </p:grpSpPr>
            <p:pic>
              <p:nvPicPr>
                <p:cNvPr id="372737" name="Picture 1"/>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4201" cy="3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chemeClr val="tx1"/>
                      </a:solidFill>
                      <a:miter lim="800000"/>
                      <a:headEnd/>
                      <a:tailEnd/>
                    </a14:hiddenLine>
                  </a:ext>
                </a:extLst>
              </p:spPr>
            </p:pic>
            <p:pic>
              <p:nvPicPr>
                <p:cNvPr id="372738" name="Picture 2"/>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4" y="3080"/>
                  <a:ext cx="1900"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chemeClr val="tx1"/>
                      </a:solidFill>
                      <a:miter lim="800000"/>
                      <a:headEnd/>
                      <a:tailEnd/>
                    </a14:hiddenLine>
                  </a:ext>
                </a:extLst>
              </p:spPr>
            </p:pic>
            <p:sp>
              <p:nvSpPr>
                <p:cNvPr id="372739" name="Rectangle 3"/>
                <p:cNvSpPr>
                  <a:spLocks/>
                </p:cNvSpPr>
                <p:nvPr/>
              </p:nvSpPr>
              <p:spPr bwMode="auto">
                <a:xfrm>
                  <a:off x="2970" y="3297"/>
                  <a:ext cx="697" cy="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40639" bIns="0">
                  <a:spAutoFit/>
                </a:bodyPr>
                <a:lstStyle/>
                <a:p>
                  <a:pPr marL="39688" algn="ctr" defTabSz="914400" fontAlgn="base">
                    <a:spcBef>
                      <a:spcPct val="0"/>
                    </a:spcBef>
                    <a:spcAft>
                      <a:spcPct val="0"/>
                    </a:spcAft>
                  </a:pPr>
                  <a:r>
                    <a:rPr lang="zh-TW" altLang="en-US" sz="1100" smtClean="0">
                      <a:solidFill>
                        <a:srgbClr val="000000"/>
                      </a:solidFill>
                      <a:latin typeface="標楷體" charset="0"/>
                      <a:ea typeface="新細明體" charset="0"/>
                      <a:cs typeface="標楷體" charset="0"/>
                      <a:sym typeface="標楷體" charset="0"/>
                    </a:rPr>
                    <a:t>最大波高</a:t>
                  </a:r>
                  <a:r>
                    <a:rPr lang="en-US" altLang="zh-TW" sz="1100" smtClean="0">
                      <a:solidFill>
                        <a:srgbClr val="000000"/>
                      </a:solidFill>
                      <a:latin typeface="標楷體" charset="0"/>
                      <a:ea typeface="新細明體" charset="0"/>
                      <a:cs typeface="標楷體" charset="0"/>
                      <a:sym typeface="標楷體" charset="0"/>
                    </a:rPr>
                    <a:t>(</a:t>
                  </a:r>
                  <a:r>
                    <a:rPr lang="zh-TW" altLang="en-US" sz="1100" smtClean="0">
                      <a:solidFill>
                        <a:srgbClr val="000000"/>
                      </a:solidFill>
                      <a:latin typeface="標楷體" charset="0"/>
                      <a:ea typeface="新細明體" charset="0"/>
                      <a:cs typeface="標楷體" charset="0"/>
                      <a:sym typeface="標楷體" charset="0"/>
                    </a:rPr>
                    <a:t>公尺</a:t>
                  </a:r>
                  <a:r>
                    <a:rPr lang="en-US" altLang="zh-TW" sz="2000" smtClean="0">
                      <a:solidFill>
                        <a:srgbClr val="000000"/>
                      </a:solidFill>
                      <a:latin typeface="Calibri" charset="0"/>
                      <a:ea typeface="新細明體" charset="0"/>
                      <a:cs typeface="Calibri" charset="0"/>
                      <a:sym typeface="Calibri" charset="0"/>
                    </a:rPr>
                    <a:t>)</a:t>
                  </a:r>
                </a:p>
              </p:txBody>
            </p:sp>
            <p:sp>
              <p:nvSpPr>
                <p:cNvPr id="372740" name="Rectangle 4"/>
                <p:cNvSpPr>
                  <a:spLocks/>
                </p:cNvSpPr>
                <p:nvPr/>
              </p:nvSpPr>
              <p:spPr bwMode="auto">
                <a:xfrm>
                  <a:off x="78" y="528"/>
                  <a:ext cx="4070" cy="93"/>
                </a:xfrm>
                <a:prstGeom prst="rect">
                  <a:avLst/>
                </a:prstGeom>
                <a:solidFill>
                  <a:srgbClr val="FFFFFF"/>
                </a:solidFill>
                <a:ln>
                  <a:noFill/>
                </a:ln>
                <a:extLst>
                  <a:ext uri="{91240B29-F687-4f45-9708-019B960494DF}">
                    <a14:hiddenLine xmlns:a14="http://schemas.microsoft.com/office/drawing/2010/main" w="9525" cap="flat">
                      <a:solidFill>
                        <a:schemeClr val="tx1"/>
                      </a:solidFill>
                      <a:miter lim="800000"/>
                      <a:headEnd type="none" w="med" len="med"/>
                      <a:tailEnd type="none" w="med" len="med"/>
                    </a14:hiddenLine>
                  </a:ext>
                </a:extLst>
              </p:spPr>
              <p:txBody>
                <a:bodyPr lIns="0" tIns="0" rIns="0" bIns="0"/>
                <a:lstStyle/>
                <a:p>
                  <a:pPr defTabSz="914400" fontAlgn="base">
                    <a:spcBef>
                      <a:spcPct val="0"/>
                    </a:spcBef>
                    <a:spcAft>
                      <a:spcPct val="0"/>
                    </a:spcAft>
                  </a:pPr>
                  <a:endParaRPr lang="zh-TW" altLang="en-US" sz="2400" smtClean="0">
                    <a:solidFill>
                      <a:srgbClr val="000000"/>
                    </a:solidFill>
                    <a:latin typeface="Gill Sans" charset="0"/>
                    <a:ea typeface="Heiti TC Light" charset="0"/>
                    <a:cs typeface="Heiti TC Light" charset="0"/>
                    <a:sym typeface="Gill Sans" charset="0"/>
                  </a:endParaRPr>
                </a:p>
              </p:txBody>
            </p:sp>
            <p:sp>
              <p:nvSpPr>
                <p:cNvPr id="372741" name="Rectangle 5"/>
                <p:cNvSpPr>
                  <a:spLocks/>
                </p:cNvSpPr>
                <p:nvPr/>
              </p:nvSpPr>
              <p:spPr bwMode="auto">
                <a:xfrm>
                  <a:off x="81" y="1145"/>
                  <a:ext cx="4070" cy="92"/>
                </a:xfrm>
                <a:prstGeom prst="rect">
                  <a:avLst/>
                </a:prstGeom>
                <a:solidFill>
                  <a:srgbClr val="FFFFFF"/>
                </a:solidFill>
                <a:ln>
                  <a:noFill/>
                </a:ln>
                <a:extLst>
                  <a:ext uri="{91240B29-F687-4f45-9708-019B960494DF}">
                    <a14:hiddenLine xmlns:a14="http://schemas.microsoft.com/office/drawing/2010/main" w="9525" cap="flat">
                      <a:solidFill>
                        <a:schemeClr val="tx1"/>
                      </a:solidFill>
                      <a:miter lim="800000"/>
                      <a:headEnd type="none" w="med" len="med"/>
                      <a:tailEnd type="none" w="med" len="med"/>
                    </a14:hiddenLine>
                  </a:ext>
                </a:extLst>
              </p:spPr>
              <p:txBody>
                <a:bodyPr lIns="0" tIns="0" rIns="0" bIns="0"/>
                <a:lstStyle/>
                <a:p>
                  <a:pPr defTabSz="914400" fontAlgn="base">
                    <a:spcBef>
                      <a:spcPct val="0"/>
                    </a:spcBef>
                    <a:spcAft>
                      <a:spcPct val="0"/>
                    </a:spcAft>
                  </a:pPr>
                  <a:endParaRPr lang="zh-TW" altLang="en-US" sz="2400" smtClean="0">
                    <a:solidFill>
                      <a:srgbClr val="000000"/>
                    </a:solidFill>
                    <a:latin typeface="Gill Sans" charset="0"/>
                    <a:ea typeface="Heiti TC Light" charset="0"/>
                    <a:cs typeface="Heiti TC Light" charset="0"/>
                    <a:sym typeface="Gill Sans" charset="0"/>
                  </a:endParaRPr>
                </a:p>
              </p:txBody>
            </p:sp>
            <p:sp>
              <p:nvSpPr>
                <p:cNvPr id="372742" name="Rectangle 6"/>
                <p:cNvSpPr>
                  <a:spLocks/>
                </p:cNvSpPr>
                <p:nvPr/>
              </p:nvSpPr>
              <p:spPr bwMode="auto">
                <a:xfrm>
                  <a:off x="52" y="1751"/>
                  <a:ext cx="4070" cy="93"/>
                </a:xfrm>
                <a:prstGeom prst="rect">
                  <a:avLst/>
                </a:prstGeom>
                <a:solidFill>
                  <a:srgbClr val="FFFFFF"/>
                </a:solidFill>
                <a:ln>
                  <a:noFill/>
                </a:ln>
                <a:extLst>
                  <a:ext uri="{91240B29-F687-4f45-9708-019B960494DF}">
                    <a14:hiddenLine xmlns:a14="http://schemas.microsoft.com/office/drawing/2010/main" w="9525" cap="flat">
                      <a:solidFill>
                        <a:schemeClr val="tx1"/>
                      </a:solidFill>
                      <a:miter lim="800000"/>
                      <a:headEnd type="none" w="med" len="med"/>
                      <a:tailEnd type="none" w="med" len="med"/>
                    </a14:hiddenLine>
                  </a:ext>
                </a:extLst>
              </p:spPr>
              <p:txBody>
                <a:bodyPr lIns="0" tIns="0" rIns="0" bIns="0"/>
                <a:lstStyle/>
                <a:p>
                  <a:pPr defTabSz="914400" fontAlgn="base">
                    <a:spcBef>
                      <a:spcPct val="0"/>
                    </a:spcBef>
                    <a:spcAft>
                      <a:spcPct val="0"/>
                    </a:spcAft>
                  </a:pPr>
                  <a:endParaRPr lang="zh-TW" altLang="en-US" sz="2400" smtClean="0">
                    <a:solidFill>
                      <a:srgbClr val="000000"/>
                    </a:solidFill>
                    <a:latin typeface="Gill Sans" charset="0"/>
                    <a:ea typeface="Heiti TC Light" charset="0"/>
                    <a:cs typeface="Heiti TC Light" charset="0"/>
                    <a:sym typeface="Gill Sans" charset="0"/>
                  </a:endParaRPr>
                </a:p>
              </p:txBody>
            </p:sp>
            <p:sp>
              <p:nvSpPr>
                <p:cNvPr id="372743" name="Rectangle 7"/>
                <p:cNvSpPr>
                  <a:spLocks/>
                </p:cNvSpPr>
                <p:nvPr/>
              </p:nvSpPr>
              <p:spPr bwMode="auto">
                <a:xfrm>
                  <a:off x="52" y="2351"/>
                  <a:ext cx="4070" cy="93"/>
                </a:xfrm>
                <a:prstGeom prst="rect">
                  <a:avLst/>
                </a:prstGeom>
                <a:solidFill>
                  <a:srgbClr val="FFFFFF"/>
                </a:solidFill>
                <a:ln>
                  <a:noFill/>
                </a:ln>
                <a:extLst>
                  <a:ext uri="{91240B29-F687-4f45-9708-019B960494DF}">
                    <a14:hiddenLine xmlns:a14="http://schemas.microsoft.com/office/drawing/2010/main" w="9525" cap="flat">
                      <a:solidFill>
                        <a:schemeClr val="tx1"/>
                      </a:solidFill>
                      <a:miter lim="800000"/>
                      <a:headEnd type="none" w="med" len="med"/>
                      <a:tailEnd type="none" w="med" len="med"/>
                    </a14:hiddenLine>
                  </a:ext>
                </a:extLst>
              </p:spPr>
              <p:txBody>
                <a:bodyPr lIns="0" tIns="0" rIns="0" bIns="0"/>
                <a:lstStyle/>
                <a:p>
                  <a:pPr defTabSz="914400" fontAlgn="base">
                    <a:spcBef>
                      <a:spcPct val="0"/>
                    </a:spcBef>
                    <a:spcAft>
                      <a:spcPct val="0"/>
                    </a:spcAft>
                  </a:pPr>
                  <a:endParaRPr lang="zh-TW" altLang="en-US" sz="2400" smtClean="0">
                    <a:solidFill>
                      <a:srgbClr val="000000"/>
                    </a:solidFill>
                    <a:latin typeface="Gill Sans" charset="0"/>
                    <a:ea typeface="Heiti TC Light" charset="0"/>
                    <a:cs typeface="Heiti TC Light" charset="0"/>
                    <a:sym typeface="Gill Sans" charset="0"/>
                  </a:endParaRPr>
                </a:p>
              </p:txBody>
            </p:sp>
            <p:sp>
              <p:nvSpPr>
                <p:cNvPr id="372744" name="Rectangle 8"/>
                <p:cNvSpPr>
                  <a:spLocks/>
                </p:cNvSpPr>
                <p:nvPr/>
              </p:nvSpPr>
              <p:spPr bwMode="auto">
                <a:xfrm>
                  <a:off x="66" y="2972"/>
                  <a:ext cx="4070" cy="93"/>
                </a:xfrm>
                <a:prstGeom prst="rect">
                  <a:avLst/>
                </a:prstGeom>
                <a:solidFill>
                  <a:srgbClr val="FFFFFF"/>
                </a:solidFill>
                <a:ln>
                  <a:noFill/>
                </a:ln>
                <a:extLst>
                  <a:ext uri="{91240B29-F687-4f45-9708-019B960494DF}">
                    <a14:hiddenLine xmlns:a14="http://schemas.microsoft.com/office/drawing/2010/main" w="9525" cap="flat">
                      <a:solidFill>
                        <a:schemeClr val="tx1"/>
                      </a:solidFill>
                      <a:miter lim="800000"/>
                      <a:headEnd type="none" w="med" len="med"/>
                      <a:tailEnd type="none" w="med" len="med"/>
                    </a14:hiddenLine>
                  </a:ext>
                </a:extLst>
              </p:spPr>
              <p:txBody>
                <a:bodyPr lIns="0" tIns="0" rIns="0" bIns="0"/>
                <a:lstStyle/>
                <a:p>
                  <a:pPr defTabSz="914400" fontAlgn="base">
                    <a:spcBef>
                      <a:spcPct val="0"/>
                    </a:spcBef>
                    <a:spcAft>
                      <a:spcPct val="0"/>
                    </a:spcAft>
                  </a:pPr>
                  <a:endParaRPr lang="zh-TW" altLang="en-US" sz="2400" smtClean="0">
                    <a:solidFill>
                      <a:srgbClr val="000000"/>
                    </a:solidFill>
                    <a:latin typeface="Gill Sans" charset="0"/>
                    <a:ea typeface="Heiti TC Light" charset="0"/>
                    <a:cs typeface="Heiti TC Light" charset="0"/>
                    <a:sym typeface="Gill Sans" charset="0"/>
                  </a:endParaRPr>
                </a:p>
              </p:txBody>
            </p:sp>
            <p:sp>
              <p:nvSpPr>
                <p:cNvPr id="372745" name="Rectangle 9"/>
                <p:cNvSpPr>
                  <a:spLocks/>
                </p:cNvSpPr>
                <p:nvPr/>
              </p:nvSpPr>
              <p:spPr bwMode="auto">
                <a:xfrm>
                  <a:off x="52" y="3562"/>
                  <a:ext cx="4070" cy="93"/>
                </a:xfrm>
                <a:prstGeom prst="rect">
                  <a:avLst/>
                </a:prstGeom>
                <a:solidFill>
                  <a:srgbClr val="FFFFFF"/>
                </a:solidFill>
                <a:ln>
                  <a:noFill/>
                </a:ln>
                <a:extLst>
                  <a:ext uri="{91240B29-F687-4f45-9708-019B960494DF}">
                    <a14:hiddenLine xmlns:a14="http://schemas.microsoft.com/office/drawing/2010/main" w="9525" cap="flat">
                      <a:solidFill>
                        <a:schemeClr val="tx1"/>
                      </a:solidFill>
                      <a:miter lim="800000"/>
                      <a:headEnd type="none" w="med" len="med"/>
                      <a:tailEnd type="none" w="med" len="med"/>
                    </a14:hiddenLine>
                  </a:ext>
                </a:extLst>
              </p:spPr>
              <p:txBody>
                <a:bodyPr lIns="0" tIns="0" rIns="0" bIns="0"/>
                <a:lstStyle/>
                <a:p>
                  <a:pPr defTabSz="914400" fontAlgn="base">
                    <a:spcBef>
                      <a:spcPct val="0"/>
                    </a:spcBef>
                    <a:spcAft>
                      <a:spcPct val="0"/>
                    </a:spcAft>
                  </a:pPr>
                  <a:endParaRPr lang="zh-TW" altLang="en-US" sz="2400" smtClean="0">
                    <a:solidFill>
                      <a:srgbClr val="000000"/>
                    </a:solidFill>
                    <a:latin typeface="Gill Sans" charset="0"/>
                    <a:ea typeface="Heiti TC Light" charset="0"/>
                    <a:cs typeface="Heiti TC Light" charset="0"/>
                    <a:sym typeface="Gill Sans" charset="0"/>
                  </a:endParaRPr>
                </a:p>
              </p:txBody>
            </p:sp>
            <p:sp>
              <p:nvSpPr>
                <p:cNvPr id="372746" name="Rectangle 10"/>
                <p:cNvSpPr>
                  <a:spLocks/>
                </p:cNvSpPr>
                <p:nvPr/>
              </p:nvSpPr>
              <p:spPr bwMode="auto">
                <a:xfrm>
                  <a:off x="78" y="528"/>
                  <a:ext cx="4070" cy="93"/>
                </a:xfrm>
                <a:prstGeom prst="rect">
                  <a:avLst/>
                </a:prstGeom>
                <a:solidFill>
                  <a:srgbClr val="FFFFFF"/>
                </a:solidFill>
                <a:ln>
                  <a:noFill/>
                </a:ln>
                <a:extLst>
                  <a:ext uri="{91240B29-F687-4f45-9708-019B960494DF}">
                    <a14:hiddenLine xmlns:a14="http://schemas.microsoft.com/office/drawing/2010/main" w="9525" cap="flat">
                      <a:solidFill>
                        <a:schemeClr val="tx1"/>
                      </a:solidFill>
                      <a:miter lim="800000"/>
                      <a:headEnd type="none" w="med" len="med"/>
                      <a:tailEnd type="none" w="med" len="med"/>
                    </a14:hiddenLine>
                  </a:ext>
                </a:extLst>
              </p:spPr>
              <p:txBody>
                <a:bodyPr lIns="0" tIns="0" rIns="0" bIns="0"/>
                <a:lstStyle/>
                <a:p>
                  <a:pPr defTabSz="914400" fontAlgn="base">
                    <a:spcBef>
                      <a:spcPct val="0"/>
                    </a:spcBef>
                    <a:spcAft>
                      <a:spcPct val="0"/>
                    </a:spcAft>
                  </a:pPr>
                  <a:endParaRPr lang="zh-TW" altLang="en-US" sz="2400" smtClean="0">
                    <a:solidFill>
                      <a:srgbClr val="000000"/>
                    </a:solidFill>
                    <a:latin typeface="Gill Sans" charset="0"/>
                    <a:ea typeface="Heiti TC Light" charset="0"/>
                    <a:cs typeface="Heiti TC Light" charset="0"/>
                    <a:sym typeface="Gill Sans" charset="0"/>
                  </a:endParaRPr>
                </a:p>
              </p:txBody>
            </p:sp>
            <p:sp>
              <p:nvSpPr>
                <p:cNvPr id="372747" name="Rectangle 11"/>
                <p:cNvSpPr>
                  <a:spLocks/>
                </p:cNvSpPr>
                <p:nvPr/>
              </p:nvSpPr>
              <p:spPr bwMode="auto">
                <a:xfrm>
                  <a:off x="81" y="1145"/>
                  <a:ext cx="4070" cy="92"/>
                </a:xfrm>
                <a:prstGeom prst="rect">
                  <a:avLst/>
                </a:prstGeom>
                <a:solidFill>
                  <a:srgbClr val="FFFFFF"/>
                </a:solidFill>
                <a:ln>
                  <a:noFill/>
                </a:ln>
                <a:extLst>
                  <a:ext uri="{91240B29-F687-4f45-9708-019B960494DF}">
                    <a14:hiddenLine xmlns:a14="http://schemas.microsoft.com/office/drawing/2010/main" w="9525" cap="flat">
                      <a:solidFill>
                        <a:schemeClr val="tx1"/>
                      </a:solidFill>
                      <a:miter lim="800000"/>
                      <a:headEnd type="none" w="med" len="med"/>
                      <a:tailEnd type="none" w="med" len="med"/>
                    </a14:hiddenLine>
                  </a:ext>
                </a:extLst>
              </p:spPr>
              <p:txBody>
                <a:bodyPr lIns="0" tIns="0" rIns="0" bIns="0"/>
                <a:lstStyle/>
                <a:p>
                  <a:pPr defTabSz="914400" fontAlgn="base">
                    <a:spcBef>
                      <a:spcPct val="0"/>
                    </a:spcBef>
                    <a:spcAft>
                      <a:spcPct val="0"/>
                    </a:spcAft>
                  </a:pPr>
                  <a:endParaRPr lang="zh-TW" altLang="en-US" sz="2400" smtClean="0">
                    <a:solidFill>
                      <a:srgbClr val="000000"/>
                    </a:solidFill>
                    <a:latin typeface="Gill Sans" charset="0"/>
                    <a:ea typeface="Heiti TC Light" charset="0"/>
                    <a:cs typeface="Heiti TC Light" charset="0"/>
                    <a:sym typeface="Gill Sans" charset="0"/>
                  </a:endParaRPr>
                </a:p>
              </p:txBody>
            </p:sp>
            <p:sp>
              <p:nvSpPr>
                <p:cNvPr id="372748" name="Rectangle 12"/>
                <p:cNvSpPr>
                  <a:spLocks/>
                </p:cNvSpPr>
                <p:nvPr/>
              </p:nvSpPr>
              <p:spPr bwMode="auto">
                <a:xfrm>
                  <a:off x="52" y="1751"/>
                  <a:ext cx="4070" cy="93"/>
                </a:xfrm>
                <a:prstGeom prst="rect">
                  <a:avLst/>
                </a:prstGeom>
                <a:solidFill>
                  <a:srgbClr val="FFFFFF"/>
                </a:solidFill>
                <a:ln>
                  <a:noFill/>
                </a:ln>
                <a:extLst>
                  <a:ext uri="{91240B29-F687-4f45-9708-019B960494DF}">
                    <a14:hiddenLine xmlns:a14="http://schemas.microsoft.com/office/drawing/2010/main" w="9525" cap="flat">
                      <a:solidFill>
                        <a:schemeClr val="tx1"/>
                      </a:solidFill>
                      <a:miter lim="800000"/>
                      <a:headEnd type="none" w="med" len="med"/>
                      <a:tailEnd type="none" w="med" len="med"/>
                    </a14:hiddenLine>
                  </a:ext>
                </a:extLst>
              </p:spPr>
              <p:txBody>
                <a:bodyPr lIns="0" tIns="0" rIns="0" bIns="0"/>
                <a:lstStyle/>
                <a:p>
                  <a:pPr defTabSz="914400" fontAlgn="base">
                    <a:spcBef>
                      <a:spcPct val="0"/>
                    </a:spcBef>
                    <a:spcAft>
                      <a:spcPct val="0"/>
                    </a:spcAft>
                  </a:pPr>
                  <a:endParaRPr lang="zh-TW" altLang="en-US" sz="2400" smtClean="0">
                    <a:solidFill>
                      <a:srgbClr val="000000"/>
                    </a:solidFill>
                    <a:latin typeface="Gill Sans" charset="0"/>
                    <a:ea typeface="Heiti TC Light" charset="0"/>
                    <a:cs typeface="Heiti TC Light" charset="0"/>
                    <a:sym typeface="Gill Sans" charset="0"/>
                  </a:endParaRPr>
                </a:p>
              </p:txBody>
            </p:sp>
            <p:sp>
              <p:nvSpPr>
                <p:cNvPr id="372749" name="Rectangle 13"/>
                <p:cNvSpPr>
                  <a:spLocks/>
                </p:cNvSpPr>
                <p:nvPr/>
              </p:nvSpPr>
              <p:spPr bwMode="auto">
                <a:xfrm>
                  <a:off x="52" y="2351"/>
                  <a:ext cx="4070" cy="93"/>
                </a:xfrm>
                <a:prstGeom prst="rect">
                  <a:avLst/>
                </a:prstGeom>
                <a:solidFill>
                  <a:srgbClr val="FFFFFF"/>
                </a:solidFill>
                <a:ln>
                  <a:noFill/>
                </a:ln>
                <a:extLst>
                  <a:ext uri="{91240B29-F687-4f45-9708-019B960494DF}">
                    <a14:hiddenLine xmlns:a14="http://schemas.microsoft.com/office/drawing/2010/main" w="9525" cap="flat">
                      <a:solidFill>
                        <a:schemeClr val="tx1"/>
                      </a:solidFill>
                      <a:miter lim="800000"/>
                      <a:headEnd type="none" w="med" len="med"/>
                      <a:tailEnd type="none" w="med" len="med"/>
                    </a14:hiddenLine>
                  </a:ext>
                </a:extLst>
              </p:spPr>
              <p:txBody>
                <a:bodyPr lIns="0" tIns="0" rIns="0" bIns="0"/>
                <a:lstStyle/>
                <a:p>
                  <a:pPr defTabSz="914400" fontAlgn="base">
                    <a:spcBef>
                      <a:spcPct val="0"/>
                    </a:spcBef>
                    <a:spcAft>
                      <a:spcPct val="0"/>
                    </a:spcAft>
                  </a:pPr>
                  <a:endParaRPr lang="zh-TW" altLang="en-US" sz="2400" smtClean="0">
                    <a:solidFill>
                      <a:srgbClr val="000000"/>
                    </a:solidFill>
                    <a:latin typeface="Gill Sans" charset="0"/>
                    <a:ea typeface="Heiti TC Light" charset="0"/>
                    <a:cs typeface="Heiti TC Light" charset="0"/>
                    <a:sym typeface="Gill Sans" charset="0"/>
                  </a:endParaRPr>
                </a:p>
              </p:txBody>
            </p:sp>
            <p:sp>
              <p:nvSpPr>
                <p:cNvPr id="372750" name="Rectangle 14"/>
                <p:cNvSpPr>
                  <a:spLocks/>
                </p:cNvSpPr>
                <p:nvPr/>
              </p:nvSpPr>
              <p:spPr bwMode="auto">
                <a:xfrm>
                  <a:off x="66" y="2972"/>
                  <a:ext cx="4070" cy="93"/>
                </a:xfrm>
                <a:prstGeom prst="rect">
                  <a:avLst/>
                </a:prstGeom>
                <a:solidFill>
                  <a:srgbClr val="FFFFFF"/>
                </a:solidFill>
                <a:ln>
                  <a:noFill/>
                </a:ln>
                <a:extLst>
                  <a:ext uri="{91240B29-F687-4f45-9708-019B960494DF}">
                    <a14:hiddenLine xmlns:a14="http://schemas.microsoft.com/office/drawing/2010/main" w="9525" cap="flat">
                      <a:solidFill>
                        <a:schemeClr val="tx1"/>
                      </a:solidFill>
                      <a:miter lim="800000"/>
                      <a:headEnd type="none" w="med" len="med"/>
                      <a:tailEnd type="none" w="med" len="med"/>
                    </a14:hiddenLine>
                  </a:ext>
                </a:extLst>
              </p:spPr>
              <p:txBody>
                <a:bodyPr lIns="0" tIns="0" rIns="0" bIns="0"/>
                <a:lstStyle/>
                <a:p>
                  <a:pPr defTabSz="914400" fontAlgn="base">
                    <a:spcBef>
                      <a:spcPct val="0"/>
                    </a:spcBef>
                    <a:spcAft>
                      <a:spcPct val="0"/>
                    </a:spcAft>
                  </a:pPr>
                  <a:endParaRPr lang="zh-TW" altLang="en-US" sz="2400" smtClean="0">
                    <a:solidFill>
                      <a:srgbClr val="000000"/>
                    </a:solidFill>
                    <a:latin typeface="Gill Sans" charset="0"/>
                    <a:ea typeface="Heiti TC Light" charset="0"/>
                    <a:cs typeface="Heiti TC Light" charset="0"/>
                    <a:sym typeface="Gill Sans" charset="0"/>
                  </a:endParaRPr>
                </a:p>
              </p:txBody>
            </p:sp>
          </p:grpSp>
          <p:grpSp>
            <p:nvGrpSpPr>
              <p:cNvPr id="372780" name="Group 44"/>
              <p:cNvGrpSpPr>
                <a:grpSpLocks/>
              </p:cNvGrpSpPr>
              <p:nvPr/>
            </p:nvGrpSpPr>
            <p:grpSpPr bwMode="auto">
              <a:xfrm>
                <a:off x="32" y="456"/>
                <a:ext cx="4169" cy="3265"/>
                <a:chOff x="0" y="0"/>
                <a:chExt cx="4169" cy="3265"/>
              </a:xfrm>
            </p:grpSpPr>
            <p:grpSp>
              <p:nvGrpSpPr>
                <p:cNvPr id="372756" name="Group 20"/>
                <p:cNvGrpSpPr>
                  <a:grpSpLocks/>
                </p:cNvGrpSpPr>
                <p:nvPr/>
              </p:nvGrpSpPr>
              <p:grpSpPr bwMode="auto">
                <a:xfrm>
                  <a:off x="0" y="0"/>
                  <a:ext cx="3861" cy="251"/>
                  <a:chOff x="0" y="0"/>
                  <a:chExt cx="3861" cy="251"/>
                </a:xfrm>
              </p:grpSpPr>
              <p:sp>
                <p:nvSpPr>
                  <p:cNvPr id="372752" name="Rectangle 16"/>
                  <p:cNvSpPr>
                    <a:spLocks/>
                  </p:cNvSpPr>
                  <p:nvPr/>
                </p:nvSpPr>
                <p:spPr bwMode="auto">
                  <a:xfrm>
                    <a:off x="0" y="11"/>
                    <a:ext cx="849"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40639" bIns="0">
                    <a:spAutoFit/>
                  </a:bodyPr>
                  <a:lstStyle/>
                  <a:p>
                    <a:pPr marL="39688" algn="ctr" defTabSz="914400" fontAlgn="base">
                      <a:spcBef>
                        <a:spcPct val="0"/>
                      </a:spcBef>
                      <a:spcAft>
                        <a:spcPct val="0"/>
                      </a:spcAft>
                    </a:pPr>
                    <a:r>
                      <a:rPr lang="en-US" altLang="zh-TW" smtClean="0">
                        <a:solidFill>
                          <a:srgbClr val="000000"/>
                        </a:solidFill>
                        <a:latin typeface="Calibri" charset="0"/>
                        <a:ea typeface="新細明體" charset="0"/>
                        <a:cs typeface="Calibri" charset="0"/>
                        <a:sym typeface="Calibri" charset="0"/>
                      </a:rPr>
                      <a:t>T1 </a:t>
                    </a:r>
                    <a:r>
                      <a:rPr lang="zh-TW" altLang="en-US" smtClean="0">
                        <a:solidFill>
                          <a:srgbClr val="000000"/>
                        </a:solidFill>
                        <a:latin typeface="標楷體" charset="0"/>
                        <a:ea typeface="新細明體" charset="0"/>
                        <a:cs typeface="標楷體" charset="0"/>
                        <a:sym typeface="標楷體" charset="0"/>
                      </a:rPr>
                      <a:t>花蓮外海</a:t>
                    </a:r>
                  </a:p>
                </p:txBody>
              </p:sp>
              <p:sp>
                <p:nvSpPr>
                  <p:cNvPr id="372753" name="Rectangle 17"/>
                  <p:cNvSpPr>
                    <a:spLocks/>
                  </p:cNvSpPr>
                  <p:nvPr/>
                </p:nvSpPr>
                <p:spPr bwMode="auto">
                  <a:xfrm>
                    <a:off x="967" y="0"/>
                    <a:ext cx="1066"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40639" bIns="0">
                    <a:spAutoFit/>
                  </a:bodyPr>
                  <a:lstStyle/>
                  <a:p>
                    <a:pPr marL="39688" algn="ctr" defTabSz="914400" fontAlgn="base">
                      <a:spcBef>
                        <a:spcPct val="0"/>
                      </a:spcBef>
                      <a:spcAft>
                        <a:spcPct val="0"/>
                      </a:spcAft>
                    </a:pPr>
                    <a:r>
                      <a:rPr lang="en-US" altLang="zh-TW" smtClean="0">
                        <a:solidFill>
                          <a:srgbClr val="000000"/>
                        </a:solidFill>
                        <a:latin typeface="Calibri" charset="0"/>
                        <a:ea typeface="新細明體" charset="0"/>
                        <a:cs typeface="Calibri" charset="0"/>
                        <a:sym typeface="Calibri" charset="0"/>
                      </a:rPr>
                      <a:t>T2 </a:t>
                    </a:r>
                    <a:r>
                      <a:rPr lang="zh-TW" altLang="en-US" smtClean="0">
                        <a:solidFill>
                          <a:srgbClr val="000000"/>
                        </a:solidFill>
                        <a:latin typeface="標楷體" charset="0"/>
                        <a:ea typeface="新細明體" charset="0"/>
                        <a:cs typeface="標楷體" charset="0"/>
                        <a:sym typeface="標楷體" charset="0"/>
                      </a:rPr>
                      <a:t>馬尼拉海溝</a:t>
                    </a:r>
                    <a:r>
                      <a:rPr lang="en-US" altLang="zh-TW" smtClean="0">
                        <a:solidFill>
                          <a:srgbClr val="000000"/>
                        </a:solidFill>
                        <a:latin typeface="Calibri" charset="0"/>
                        <a:ea typeface="新細明體" charset="0"/>
                        <a:cs typeface="Calibri" charset="0"/>
                        <a:sym typeface="Calibri" charset="0"/>
                      </a:rPr>
                      <a:t>1</a:t>
                    </a:r>
                  </a:p>
                </p:txBody>
              </p:sp>
              <p:sp>
                <p:nvSpPr>
                  <p:cNvPr id="372754" name="Rectangle 18"/>
                  <p:cNvSpPr>
                    <a:spLocks/>
                  </p:cNvSpPr>
                  <p:nvPr/>
                </p:nvSpPr>
                <p:spPr bwMode="auto">
                  <a:xfrm>
                    <a:off x="2100" y="0"/>
                    <a:ext cx="1067"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40639" bIns="0">
                    <a:spAutoFit/>
                  </a:bodyPr>
                  <a:lstStyle/>
                  <a:p>
                    <a:pPr marL="39688" algn="ctr" defTabSz="914400" fontAlgn="base">
                      <a:spcBef>
                        <a:spcPct val="0"/>
                      </a:spcBef>
                      <a:spcAft>
                        <a:spcPct val="0"/>
                      </a:spcAft>
                    </a:pPr>
                    <a:r>
                      <a:rPr lang="en-US" altLang="zh-TW" smtClean="0">
                        <a:solidFill>
                          <a:srgbClr val="000000"/>
                        </a:solidFill>
                        <a:latin typeface="Calibri" charset="0"/>
                        <a:ea typeface="新細明體" charset="0"/>
                        <a:cs typeface="Calibri" charset="0"/>
                        <a:sym typeface="Calibri" charset="0"/>
                      </a:rPr>
                      <a:t>T3 </a:t>
                    </a:r>
                    <a:r>
                      <a:rPr lang="zh-TW" altLang="en-US" smtClean="0">
                        <a:solidFill>
                          <a:srgbClr val="000000"/>
                        </a:solidFill>
                        <a:latin typeface="標楷體" charset="0"/>
                        <a:ea typeface="新細明體" charset="0"/>
                        <a:cs typeface="標楷體" charset="0"/>
                        <a:sym typeface="標楷體" charset="0"/>
                      </a:rPr>
                      <a:t>馬尼拉海溝</a:t>
                    </a:r>
                    <a:r>
                      <a:rPr lang="en-US" altLang="zh-TW" smtClean="0">
                        <a:solidFill>
                          <a:srgbClr val="000000"/>
                        </a:solidFill>
                        <a:latin typeface="Calibri" charset="0"/>
                        <a:ea typeface="新細明體" charset="0"/>
                        <a:cs typeface="Calibri" charset="0"/>
                        <a:sym typeface="Calibri" charset="0"/>
                      </a:rPr>
                      <a:t>2</a:t>
                    </a:r>
                  </a:p>
                </p:txBody>
              </p:sp>
              <p:sp>
                <p:nvSpPr>
                  <p:cNvPr id="372755" name="Rectangle 19"/>
                  <p:cNvSpPr>
                    <a:spLocks/>
                  </p:cNvSpPr>
                  <p:nvPr/>
                </p:nvSpPr>
                <p:spPr bwMode="auto">
                  <a:xfrm>
                    <a:off x="3636" y="0"/>
                    <a:ext cx="225" cy="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40639" bIns="0">
                    <a:spAutoFit/>
                  </a:bodyPr>
                  <a:lstStyle/>
                  <a:p>
                    <a:pPr marL="39688" algn="ctr" defTabSz="914400" fontAlgn="base">
                      <a:spcBef>
                        <a:spcPct val="0"/>
                      </a:spcBef>
                      <a:spcAft>
                        <a:spcPct val="0"/>
                      </a:spcAft>
                    </a:pPr>
                    <a:r>
                      <a:rPr lang="en-US" altLang="zh-TW" sz="1600" smtClean="0">
                        <a:solidFill>
                          <a:srgbClr val="000000"/>
                        </a:solidFill>
                        <a:latin typeface="Calibri" charset="0"/>
                        <a:ea typeface="新細明體" charset="0"/>
                        <a:cs typeface="Calibri" charset="0"/>
                        <a:sym typeface="Calibri" charset="0"/>
                      </a:rPr>
                      <a:t>T4</a:t>
                    </a:r>
                  </a:p>
                </p:txBody>
              </p:sp>
            </p:grpSp>
            <p:grpSp>
              <p:nvGrpSpPr>
                <p:cNvPr id="372761" name="Group 25"/>
                <p:cNvGrpSpPr>
                  <a:grpSpLocks/>
                </p:cNvGrpSpPr>
                <p:nvPr/>
              </p:nvGrpSpPr>
              <p:grpSpPr bwMode="auto">
                <a:xfrm>
                  <a:off x="300" y="589"/>
                  <a:ext cx="3869" cy="262"/>
                  <a:chOff x="0" y="0"/>
                  <a:chExt cx="3869" cy="261"/>
                </a:xfrm>
              </p:grpSpPr>
              <p:sp>
                <p:nvSpPr>
                  <p:cNvPr id="372757" name="Rectangle 21"/>
                  <p:cNvSpPr>
                    <a:spLocks/>
                  </p:cNvSpPr>
                  <p:nvPr/>
                </p:nvSpPr>
                <p:spPr bwMode="auto">
                  <a:xfrm>
                    <a:off x="0" y="45"/>
                    <a:ext cx="224" cy="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40639" bIns="0">
                    <a:spAutoFit/>
                  </a:bodyPr>
                  <a:lstStyle/>
                  <a:p>
                    <a:pPr marL="39688" algn="ctr" defTabSz="914400" fontAlgn="base">
                      <a:spcBef>
                        <a:spcPct val="0"/>
                      </a:spcBef>
                      <a:spcAft>
                        <a:spcPct val="0"/>
                      </a:spcAft>
                    </a:pPr>
                    <a:r>
                      <a:rPr lang="en-US" altLang="zh-TW" sz="1600" smtClean="0">
                        <a:solidFill>
                          <a:srgbClr val="000000"/>
                        </a:solidFill>
                        <a:latin typeface="Calibri" charset="0"/>
                        <a:ea typeface="新細明體" charset="0"/>
                        <a:cs typeface="Calibri" charset="0"/>
                        <a:sym typeface="Calibri" charset="0"/>
                      </a:rPr>
                      <a:t>T5</a:t>
                    </a:r>
                  </a:p>
                </p:txBody>
              </p:sp>
              <p:sp>
                <p:nvSpPr>
                  <p:cNvPr id="372758" name="Rectangle 22"/>
                  <p:cNvSpPr>
                    <a:spLocks/>
                  </p:cNvSpPr>
                  <p:nvPr/>
                </p:nvSpPr>
                <p:spPr bwMode="auto">
                  <a:xfrm>
                    <a:off x="1102" y="45"/>
                    <a:ext cx="225" cy="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40639" bIns="0">
                    <a:spAutoFit/>
                  </a:bodyPr>
                  <a:lstStyle/>
                  <a:p>
                    <a:pPr marL="39688" algn="ctr" defTabSz="914400" fontAlgn="base">
                      <a:spcBef>
                        <a:spcPct val="0"/>
                      </a:spcBef>
                      <a:spcAft>
                        <a:spcPct val="0"/>
                      </a:spcAft>
                    </a:pPr>
                    <a:r>
                      <a:rPr lang="en-US" altLang="zh-TW" sz="1600" smtClean="0">
                        <a:solidFill>
                          <a:srgbClr val="000000"/>
                        </a:solidFill>
                        <a:latin typeface="Calibri" charset="0"/>
                        <a:ea typeface="新細明體" charset="0"/>
                        <a:cs typeface="Calibri" charset="0"/>
                        <a:sym typeface="Calibri" charset="0"/>
                      </a:rPr>
                      <a:t>T6</a:t>
                    </a:r>
                  </a:p>
                </p:txBody>
              </p:sp>
              <p:sp>
                <p:nvSpPr>
                  <p:cNvPr id="372759" name="Rectangle 23"/>
                  <p:cNvSpPr>
                    <a:spLocks/>
                  </p:cNvSpPr>
                  <p:nvPr/>
                </p:nvSpPr>
                <p:spPr bwMode="auto">
                  <a:xfrm>
                    <a:off x="2208" y="45"/>
                    <a:ext cx="225" cy="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40639" bIns="0">
                    <a:spAutoFit/>
                  </a:bodyPr>
                  <a:lstStyle/>
                  <a:p>
                    <a:pPr marL="39688" algn="ctr" defTabSz="914400" fontAlgn="base">
                      <a:spcBef>
                        <a:spcPct val="0"/>
                      </a:spcBef>
                      <a:spcAft>
                        <a:spcPct val="0"/>
                      </a:spcAft>
                    </a:pPr>
                    <a:r>
                      <a:rPr lang="en-US" altLang="zh-TW" sz="1600" smtClean="0">
                        <a:solidFill>
                          <a:srgbClr val="000000"/>
                        </a:solidFill>
                        <a:latin typeface="Calibri" charset="0"/>
                        <a:ea typeface="新細明體" charset="0"/>
                        <a:cs typeface="Calibri" charset="0"/>
                        <a:sym typeface="Calibri" charset="0"/>
                      </a:rPr>
                      <a:t>T7</a:t>
                    </a:r>
                  </a:p>
                </p:txBody>
              </p:sp>
              <p:sp>
                <p:nvSpPr>
                  <p:cNvPr id="372760" name="Rectangle 24"/>
                  <p:cNvSpPr>
                    <a:spLocks/>
                  </p:cNvSpPr>
                  <p:nvPr/>
                </p:nvSpPr>
                <p:spPr bwMode="auto">
                  <a:xfrm>
                    <a:off x="3020" y="0"/>
                    <a:ext cx="849"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40639" bIns="0">
                    <a:spAutoFit/>
                  </a:bodyPr>
                  <a:lstStyle/>
                  <a:p>
                    <a:pPr marL="39688" algn="ctr" defTabSz="914400" fontAlgn="base">
                      <a:spcBef>
                        <a:spcPct val="0"/>
                      </a:spcBef>
                      <a:spcAft>
                        <a:spcPct val="0"/>
                      </a:spcAft>
                    </a:pPr>
                    <a:r>
                      <a:rPr lang="en-US" altLang="zh-TW" smtClean="0">
                        <a:solidFill>
                          <a:srgbClr val="000000"/>
                        </a:solidFill>
                        <a:latin typeface="Calibri" charset="0"/>
                        <a:ea typeface="新細明體" charset="0"/>
                        <a:cs typeface="Calibri" charset="0"/>
                        <a:sym typeface="Calibri" charset="0"/>
                      </a:rPr>
                      <a:t>T8 </a:t>
                    </a:r>
                    <a:r>
                      <a:rPr lang="zh-TW" altLang="en-US" smtClean="0">
                        <a:solidFill>
                          <a:srgbClr val="000000"/>
                        </a:solidFill>
                        <a:latin typeface="標楷體" charset="0"/>
                        <a:ea typeface="新細明體" charset="0"/>
                        <a:cs typeface="標楷體" charset="0"/>
                        <a:sym typeface="標楷體" charset="0"/>
                      </a:rPr>
                      <a:t>亞普海溝</a:t>
                    </a:r>
                  </a:p>
                </p:txBody>
              </p:sp>
            </p:grpSp>
            <p:grpSp>
              <p:nvGrpSpPr>
                <p:cNvPr id="372766" name="Group 30"/>
                <p:cNvGrpSpPr>
                  <a:grpSpLocks/>
                </p:cNvGrpSpPr>
                <p:nvPr/>
              </p:nvGrpSpPr>
              <p:grpSpPr bwMode="auto">
                <a:xfrm>
                  <a:off x="300" y="1244"/>
                  <a:ext cx="3626" cy="216"/>
                  <a:chOff x="0" y="0"/>
                  <a:chExt cx="3626" cy="216"/>
                </a:xfrm>
              </p:grpSpPr>
              <p:sp>
                <p:nvSpPr>
                  <p:cNvPr id="372762" name="Rectangle 26"/>
                  <p:cNvSpPr>
                    <a:spLocks/>
                  </p:cNvSpPr>
                  <p:nvPr/>
                </p:nvSpPr>
                <p:spPr bwMode="auto">
                  <a:xfrm>
                    <a:off x="0" y="0"/>
                    <a:ext cx="224" cy="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40639" bIns="0">
                    <a:spAutoFit/>
                  </a:bodyPr>
                  <a:lstStyle/>
                  <a:p>
                    <a:pPr marL="39688" algn="ctr" defTabSz="914400" fontAlgn="base">
                      <a:spcBef>
                        <a:spcPct val="0"/>
                      </a:spcBef>
                      <a:spcAft>
                        <a:spcPct val="0"/>
                      </a:spcAft>
                    </a:pPr>
                    <a:r>
                      <a:rPr lang="en-US" altLang="zh-TW" sz="1600" smtClean="0">
                        <a:solidFill>
                          <a:srgbClr val="000000"/>
                        </a:solidFill>
                        <a:latin typeface="Calibri" charset="0"/>
                        <a:ea typeface="新細明體" charset="0"/>
                        <a:cs typeface="Calibri" charset="0"/>
                        <a:sym typeface="Calibri" charset="0"/>
                      </a:rPr>
                      <a:t>T9</a:t>
                    </a:r>
                  </a:p>
                </p:txBody>
              </p:sp>
              <p:sp>
                <p:nvSpPr>
                  <p:cNvPr id="372763" name="Rectangle 27"/>
                  <p:cNvSpPr>
                    <a:spLocks/>
                  </p:cNvSpPr>
                  <p:nvPr/>
                </p:nvSpPr>
                <p:spPr bwMode="auto">
                  <a:xfrm>
                    <a:off x="1109" y="0"/>
                    <a:ext cx="289" cy="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40639" bIns="0">
                    <a:spAutoFit/>
                  </a:bodyPr>
                  <a:lstStyle/>
                  <a:p>
                    <a:pPr marL="39688" algn="ctr" defTabSz="914400" fontAlgn="base">
                      <a:spcBef>
                        <a:spcPct val="0"/>
                      </a:spcBef>
                      <a:spcAft>
                        <a:spcPct val="0"/>
                      </a:spcAft>
                    </a:pPr>
                    <a:r>
                      <a:rPr lang="en-US" altLang="zh-TW" sz="1600" smtClean="0">
                        <a:solidFill>
                          <a:srgbClr val="000000"/>
                        </a:solidFill>
                        <a:latin typeface="Calibri" charset="0"/>
                        <a:ea typeface="新細明體" charset="0"/>
                        <a:cs typeface="Calibri" charset="0"/>
                        <a:sym typeface="Calibri" charset="0"/>
                      </a:rPr>
                      <a:t>T10</a:t>
                    </a:r>
                  </a:p>
                </p:txBody>
              </p:sp>
              <p:sp>
                <p:nvSpPr>
                  <p:cNvPr id="372764" name="Rectangle 28"/>
                  <p:cNvSpPr>
                    <a:spLocks/>
                  </p:cNvSpPr>
                  <p:nvPr/>
                </p:nvSpPr>
                <p:spPr bwMode="auto">
                  <a:xfrm>
                    <a:off x="2208" y="0"/>
                    <a:ext cx="290" cy="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40639" bIns="0">
                    <a:spAutoFit/>
                  </a:bodyPr>
                  <a:lstStyle/>
                  <a:p>
                    <a:pPr marL="39688" algn="ctr" defTabSz="914400" fontAlgn="base">
                      <a:spcBef>
                        <a:spcPct val="0"/>
                      </a:spcBef>
                      <a:spcAft>
                        <a:spcPct val="0"/>
                      </a:spcAft>
                    </a:pPr>
                    <a:r>
                      <a:rPr lang="en-US" altLang="zh-TW" sz="1600" smtClean="0">
                        <a:solidFill>
                          <a:srgbClr val="000000"/>
                        </a:solidFill>
                        <a:latin typeface="Calibri" charset="0"/>
                        <a:ea typeface="新細明體" charset="0"/>
                        <a:cs typeface="Calibri" charset="0"/>
                        <a:sym typeface="Calibri" charset="0"/>
                      </a:rPr>
                      <a:t>T11</a:t>
                    </a:r>
                  </a:p>
                </p:txBody>
              </p:sp>
              <p:sp>
                <p:nvSpPr>
                  <p:cNvPr id="372765" name="Rectangle 29"/>
                  <p:cNvSpPr>
                    <a:spLocks/>
                  </p:cNvSpPr>
                  <p:nvPr/>
                </p:nvSpPr>
                <p:spPr bwMode="auto">
                  <a:xfrm>
                    <a:off x="3336" y="0"/>
                    <a:ext cx="290" cy="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40639" bIns="0">
                    <a:spAutoFit/>
                  </a:bodyPr>
                  <a:lstStyle/>
                  <a:p>
                    <a:pPr marL="39688" algn="ctr" defTabSz="914400" fontAlgn="base">
                      <a:spcBef>
                        <a:spcPct val="0"/>
                      </a:spcBef>
                      <a:spcAft>
                        <a:spcPct val="0"/>
                      </a:spcAft>
                    </a:pPr>
                    <a:r>
                      <a:rPr lang="en-US" altLang="zh-TW" sz="1600" smtClean="0">
                        <a:solidFill>
                          <a:srgbClr val="000000"/>
                        </a:solidFill>
                        <a:latin typeface="Calibri" charset="0"/>
                        <a:ea typeface="新細明體" charset="0"/>
                        <a:cs typeface="Calibri" charset="0"/>
                        <a:sym typeface="Calibri" charset="0"/>
                      </a:rPr>
                      <a:t>T12</a:t>
                    </a:r>
                  </a:p>
                </p:txBody>
              </p:sp>
            </p:grpSp>
            <p:grpSp>
              <p:nvGrpSpPr>
                <p:cNvPr id="372771" name="Group 35"/>
                <p:cNvGrpSpPr>
                  <a:grpSpLocks/>
                </p:cNvGrpSpPr>
                <p:nvPr/>
              </p:nvGrpSpPr>
              <p:grpSpPr bwMode="auto">
                <a:xfrm>
                  <a:off x="307" y="1865"/>
                  <a:ext cx="3619" cy="216"/>
                  <a:chOff x="0" y="0"/>
                  <a:chExt cx="3619" cy="216"/>
                </a:xfrm>
              </p:grpSpPr>
              <p:sp>
                <p:nvSpPr>
                  <p:cNvPr id="372767" name="Rectangle 31"/>
                  <p:cNvSpPr>
                    <a:spLocks/>
                  </p:cNvSpPr>
                  <p:nvPr/>
                </p:nvSpPr>
                <p:spPr bwMode="auto">
                  <a:xfrm>
                    <a:off x="0" y="0"/>
                    <a:ext cx="289" cy="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40639" bIns="0">
                    <a:spAutoFit/>
                  </a:bodyPr>
                  <a:lstStyle/>
                  <a:p>
                    <a:pPr marL="39688" algn="ctr" defTabSz="914400" fontAlgn="base">
                      <a:spcBef>
                        <a:spcPct val="0"/>
                      </a:spcBef>
                      <a:spcAft>
                        <a:spcPct val="0"/>
                      </a:spcAft>
                    </a:pPr>
                    <a:r>
                      <a:rPr lang="en-US" altLang="zh-TW" sz="1600" smtClean="0">
                        <a:solidFill>
                          <a:srgbClr val="000000"/>
                        </a:solidFill>
                        <a:latin typeface="Calibri" charset="0"/>
                        <a:ea typeface="新細明體" charset="0"/>
                        <a:cs typeface="Calibri" charset="0"/>
                        <a:sym typeface="Calibri" charset="0"/>
                      </a:rPr>
                      <a:t>T13</a:t>
                    </a:r>
                  </a:p>
                </p:txBody>
              </p:sp>
              <p:sp>
                <p:nvSpPr>
                  <p:cNvPr id="372768" name="Rectangle 32"/>
                  <p:cNvSpPr>
                    <a:spLocks/>
                  </p:cNvSpPr>
                  <p:nvPr/>
                </p:nvSpPr>
                <p:spPr bwMode="auto">
                  <a:xfrm>
                    <a:off x="1102" y="0"/>
                    <a:ext cx="290" cy="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40639" bIns="0">
                    <a:spAutoFit/>
                  </a:bodyPr>
                  <a:lstStyle/>
                  <a:p>
                    <a:pPr marL="39688" algn="ctr" defTabSz="914400" fontAlgn="base">
                      <a:spcBef>
                        <a:spcPct val="0"/>
                      </a:spcBef>
                      <a:spcAft>
                        <a:spcPct val="0"/>
                      </a:spcAft>
                    </a:pPr>
                    <a:r>
                      <a:rPr lang="en-US" altLang="zh-TW" sz="1600" smtClean="0">
                        <a:solidFill>
                          <a:srgbClr val="000000"/>
                        </a:solidFill>
                        <a:latin typeface="Calibri" charset="0"/>
                        <a:ea typeface="新細明體" charset="0"/>
                        <a:cs typeface="Calibri" charset="0"/>
                        <a:sym typeface="Calibri" charset="0"/>
                      </a:rPr>
                      <a:t>T14</a:t>
                    </a:r>
                  </a:p>
                </p:txBody>
              </p:sp>
              <p:sp>
                <p:nvSpPr>
                  <p:cNvPr id="372769" name="Rectangle 33"/>
                  <p:cNvSpPr>
                    <a:spLocks/>
                  </p:cNvSpPr>
                  <p:nvPr/>
                </p:nvSpPr>
                <p:spPr bwMode="auto">
                  <a:xfrm>
                    <a:off x="2201" y="0"/>
                    <a:ext cx="290" cy="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40639" bIns="0">
                    <a:spAutoFit/>
                  </a:bodyPr>
                  <a:lstStyle/>
                  <a:p>
                    <a:pPr marL="39688" algn="ctr" defTabSz="914400" fontAlgn="base">
                      <a:spcBef>
                        <a:spcPct val="0"/>
                      </a:spcBef>
                      <a:spcAft>
                        <a:spcPct val="0"/>
                      </a:spcAft>
                    </a:pPr>
                    <a:r>
                      <a:rPr lang="en-US" altLang="zh-TW" sz="1600" smtClean="0">
                        <a:solidFill>
                          <a:srgbClr val="000000"/>
                        </a:solidFill>
                        <a:latin typeface="Calibri" charset="0"/>
                        <a:ea typeface="新細明體" charset="0"/>
                        <a:cs typeface="Calibri" charset="0"/>
                        <a:sym typeface="Calibri" charset="0"/>
                      </a:rPr>
                      <a:t>T15</a:t>
                    </a:r>
                  </a:p>
                </p:txBody>
              </p:sp>
              <p:sp>
                <p:nvSpPr>
                  <p:cNvPr id="372770" name="Rectangle 34"/>
                  <p:cNvSpPr>
                    <a:spLocks/>
                  </p:cNvSpPr>
                  <p:nvPr/>
                </p:nvSpPr>
                <p:spPr bwMode="auto">
                  <a:xfrm>
                    <a:off x="3330" y="0"/>
                    <a:ext cx="289" cy="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40639" bIns="0">
                    <a:spAutoFit/>
                  </a:bodyPr>
                  <a:lstStyle/>
                  <a:p>
                    <a:pPr marL="39688" algn="ctr" defTabSz="914400" fontAlgn="base">
                      <a:spcBef>
                        <a:spcPct val="0"/>
                      </a:spcBef>
                      <a:spcAft>
                        <a:spcPct val="0"/>
                      </a:spcAft>
                    </a:pPr>
                    <a:r>
                      <a:rPr lang="en-US" altLang="zh-TW" sz="1600" smtClean="0">
                        <a:solidFill>
                          <a:srgbClr val="000000"/>
                        </a:solidFill>
                        <a:latin typeface="Calibri" charset="0"/>
                        <a:ea typeface="新細明體" charset="0"/>
                        <a:cs typeface="Calibri" charset="0"/>
                        <a:sym typeface="Calibri" charset="0"/>
                      </a:rPr>
                      <a:t>T16</a:t>
                    </a:r>
                  </a:p>
                </p:txBody>
              </p:sp>
            </p:grpSp>
            <p:grpSp>
              <p:nvGrpSpPr>
                <p:cNvPr id="372776" name="Group 40"/>
                <p:cNvGrpSpPr>
                  <a:grpSpLocks/>
                </p:cNvGrpSpPr>
                <p:nvPr/>
              </p:nvGrpSpPr>
              <p:grpSpPr bwMode="auto">
                <a:xfrm>
                  <a:off x="307" y="2446"/>
                  <a:ext cx="3619" cy="216"/>
                  <a:chOff x="0" y="0"/>
                  <a:chExt cx="3619" cy="216"/>
                </a:xfrm>
              </p:grpSpPr>
              <p:sp>
                <p:nvSpPr>
                  <p:cNvPr id="372772" name="Rectangle 36"/>
                  <p:cNvSpPr>
                    <a:spLocks/>
                  </p:cNvSpPr>
                  <p:nvPr/>
                </p:nvSpPr>
                <p:spPr bwMode="auto">
                  <a:xfrm>
                    <a:off x="0" y="0"/>
                    <a:ext cx="289" cy="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40639" bIns="0">
                    <a:spAutoFit/>
                  </a:bodyPr>
                  <a:lstStyle/>
                  <a:p>
                    <a:pPr marL="39688" algn="ctr" defTabSz="914400" fontAlgn="base">
                      <a:spcBef>
                        <a:spcPct val="0"/>
                      </a:spcBef>
                      <a:spcAft>
                        <a:spcPct val="0"/>
                      </a:spcAft>
                    </a:pPr>
                    <a:r>
                      <a:rPr lang="en-US" altLang="zh-TW" sz="1600" smtClean="0">
                        <a:solidFill>
                          <a:srgbClr val="000000"/>
                        </a:solidFill>
                        <a:latin typeface="Calibri" charset="0"/>
                        <a:ea typeface="新細明體" charset="0"/>
                        <a:cs typeface="Calibri" charset="0"/>
                        <a:sym typeface="Calibri" charset="0"/>
                      </a:rPr>
                      <a:t>T17</a:t>
                    </a:r>
                  </a:p>
                </p:txBody>
              </p:sp>
              <p:sp>
                <p:nvSpPr>
                  <p:cNvPr id="372773" name="Rectangle 37"/>
                  <p:cNvSpPr>
                    <a:spLocks/>
                  </p:cNvSpPr>
                  <p:nvPr/>
                </p:nvSpPr>
                <p:spPr bwMode="auto">
                  <a:xfrm>
                    <a:off x="1102" y="0"/>
                    <a:ext cx="290" cy="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40639" bIns="0">
                    <a:spAutoFit/>
                  </a:bodyPr>
                  <a:lstStyle/>
                  <a:p>
                    <a:pPr marL="39688" algn="ctr" defTabSz="914400" fontAlgn="base">
                      <a:spcBef>
                        <a:spcPct val="0"/>
                      </a:spcBef>
                      <a:spcAft>
                        <a:spcPct val="0"/>
                      </a:spcAft>
                    </a:pPr>
                    <a:r>
                      <a:rPr lang="en-US" altLang="zh-TW" sz="1600" smtClean="0">
                        <a:solidFill>
                          <a:srgbClr val="000000"/>
                        </a:solidFill>
                        <a:latin typeface="Calibri" charset="0"/>
                        <a:ea typeface="新細明體" charset="0"/>
                        <a:cs typeface="Calibri" charset="0"/>
                        <a:sym typeface="Calibri" charset="0"/>
                      </a:rPr>
                      <a:t>T18</a:t>
                    </a:r>
                  </a:p>
                </p:txBody>
              </p:sp>
              <p:sp>
                <p:nvSpPr>
                  <p:cNvPr id="372774" name="Rectangle 38"/>
                  <p:cNvSpPr>
                    <a:spLocks/>
                  </p:cNvSpPr>
                  <p:nvPr/>
                </p:nvSpPr>
                <p:spPr bwMode="auto">
                  <a:xfrm>
                    <a:off x="2201" y="0"/>
                    <a:ext cx="290" cy="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40639" bIns="0">
                    <a:spAutoFit/>
                  </a:bodyPr>
                  <a:lstStyle/>
                  <a:p>
                    <a:pPr marL="39688" algn="ctr" defTabSz="914400" fontAlgn="base">
                      <a:spcBef>
                        <a:spcPct val="0"/>
                      </a:spcBef>
                      <a:spcAft>
                        <a:spcPct val="0"/>
                      </a:spcAft>
                    </a:pPr>
                    <a:r>
                      <a:rPr lang="en-US" altLang="zh-TW" sz="1600" smtClean="0">
                        <a:solidFill>
                          <a:srgbClr val="000000"/>
                        </a:solidFill>
                        <a:latin typeface="Calibri" charset="0"/>
                        <a:ea typeface="新細明體" charset="0"/>
                        <a:cs typeface="Calibri" charset="0"/>
                        <a:sym typeface="Calibri" charset="0"/>
                      </a:rPr>
                      <a:t>T19</a:t>
                    </a:r>
                  </a:p>
                </p:txBody>
              </p:sp>
              <p:sp>
                <p:nvSpPr>
                  <p:cNvPr id="372775" name="Rectangle 39"/>
                  <p:cNvSpPr>
                    <a:spLocks/>
                  </p:cNvSpPr>
                  <p:nvPr/>
                </p:nvSpPr>
                <p:spPr bwMode="auto">
                  <a:xfrm>
                    <a:off x="3330" y="0"/>
                    <a:ext cx="289" cy="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40639" bIns="0">
                    <a:spAutoFit/>
                  </a:bodyPr>
                  <a:lstStyle/>
                  <a:p>
                    <a:pPr marL="39688" algn="ctr" defTabSz="914400" fontAlgn="base">
                      <a:spcBef>
                        <a:spcPct val="0"/>
                      </a:spcBef>
                      <a:spcAft>
                        <a:spcPct val="0"/>
                      </a:spcAft>
                    </a:pPr>
                    <a:r>
                      <a:rPr lang="en-US" altLang="zh-TW" sz="1600" smtClean="0">
                        <a:solidFill>
                          <a:srgbClr val="000000"/>
                        </a:solidFill>
                        <a:latin typeface="Calibri" charset="0"/>
                        <a:ea typeface="新細明體" charset="0"/>
                        <a:cs typeface="Calibri" charset="0"/>
                        <a:sym typeface="Calibri" charset="0"/>
                      </a:rPr>
                      <a:t>T20</a:t>
                    </a:r>
                  </a:p>
                </p:txBody>
              </p:sp>
            </p:grpSp>
            <p:grpSp>
              <p:nvGrpSpPr>
                <p:cNvPr id="372779" name="Group 43"/>
                <p:cNvGrpSpPr>
                  <a:grpSpLocks/>
                </p:cNvGrpSpPr>
                <p:nvPr/>
              </p:nvGrpSpPr>
              <p:grpSpPr bwMode="auto">
                <a:xfrm>
                  <a:off x="308" y="3049"/>
                  <a:ext cx="1391" cy="216"/>
                  <a:chOff x="0" y="0"/>
                  <a:chExt cx="1390" cy="216"/>
                </a:xfrm>
              </p:grpSpPr>
              <p:sp>
                <p:nvSpPr>
                  <p:cNvPr id="372777" name="Rectangle 41"/>
                  <p:cNvSpPr>
                    <a:spLocks/>
                  </p:cNvSpPr>
                  <p:nvPr/>
                </p:nvSpPr>
                <p:spPr bwMode="auto">
                  <a:xfrm>
                    <a:off x="0" y="0"/>
                    <a:ext cx="356" cy="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40639" bIns="0"/>
                  <a:lstStyle/>
                  <a:p>
                    <a:pPr marL="39688" algn="ctr" defTabSz="914400" fontAlgn="base">
                      <a:spcBef>
                        <a:spcPct val="0"/>
                      </a:spcBef>
                      <a:spcAft>
                        <a:spcPct val="0"/>
                      </a:spcAft>
                    </a:pPr>
                    <a:r>
                      <a:rPr lang="en-US" altLang="zh-TW" sz="1600" smtClean="0">
                        <a:solidFill>
                          <a:srgbClr val="000000"/>
                        </a:solidFill>
                        <a:latin typeface="Calibri" charset="0"/>
                        <a:ea typeface="新細明體" charset="0"/>
                        <a:cs typeface="Calibri" charset="0"/>
                        <a:sym typeface="Calibri" charset="0"/>
                      </a:rPr>
                      <a:t>T21</a:t>
                    </a:r>
                  </a:p>
                </p:txBody>
              </p:sp>
              <p:sp>
                <p:nvSpPr>
                  <p:cNvPr id="372778" name="Rectangle 42"/>
                  <p:cNvSpPr>
                    <a:spLocks/>
                  </p:cNvSpPr>
                  <p:nvPr/>
                </p:nvSpPr>
                <p:spPr bwMode="auto">
                  <a:xfrm>
                    <a:off x="1100" y="0"/>
                    <a:ext cx="290" cy="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40639" bIns="0">
                    <a:spAutoFit/>
                  </a:bodyPr>
                  <a:lstStyle/>
                  <a:p>
                    <a:pPr marL="39688" algn="ctr" defTabSz="914400" fontAlgn="base">
                      <a:spcBef>
                        <a:spcPct val="0"/>
                      </a:spcBef>
                      <a:spcAft>
                        <a:spcPct val="0"/>
                      </a:spcAft>
                    </a:pPr>
                    <a:r>
                      <a:rPr lang="en-US" altLang="zh-TW" sz="1600" smtClean="0">
                        <a:solidFill>
                          <a:srgbClr val="000000"/>
                        </a:solidFill>
                        <a:latin typeface="Calibri" charset="0"/>
                        <a:ea typeface="新細明體" charset="0"/>
                        <a:cs typeface="Calibri" charset="0"/>
                        <a:sym typeface="Calibri" charset="0"/>
                      </a:rPr>
                      <a:t>T22</a:t>
                    </a:r>
                  </a:p>
                </p:txBody>
              </p:sp>
            </p:grpSp>
          </p:grpSp>
          <p:sp>
            <p:nvSpPr>
              <p:cNvPr id="372781" name="Oval 45"/>
              <p:cNvSpPr>
                <a:spLocks/>
              </p:cNvSpPr>
              <p:nvPr/>
            </p:nvSpPr>
            <p:spPr bwMode="auto">
              <a:xfrm>
                <a:off x="282" y="1449"/>
                <a:ext cx="25" cy="24"/>
              </a:xfrm>
              <a:prstGeom prst="ellipse">
                <a:avLst/>
              </a:prstGeom>
              <a:solidFill>
                <a:srgbClr val="FFFFFF"/>
              </a:solidFill>
              <a:ln>
                <a:noFill/>
              </a:ln>
              <a:extLst>
                <a:ext uri="{91240B29-F687-4f45-9708-019B960494DF}">
                  <a14:hiddenLine xmlns:a14="http://schemas.microsoft.com/office/drawing/2010/main" w="9525" cap="flat">
                    <a:solidFill>
                      <a:srgbClr val="FFFFFF"/>
                    </a:solidFill>
                    <a:round/>
                    <a:headEnd type="none" w="med" len="med"/>
                    <a:tailEnd type="none" w="med" len="med"/>
                  </a14:hiddenLine>
                </a:ext>
              </a:extLst>
            </p:spPr>
            <p:txBody>
              <a:bodyPr lIns="0" tIns="0" rIns="0" bIns="0"/>
              <a:lstStyle/>
              <a:p>
                <a:pPr defTabSz="914400" fontAlgn="base">
                  <a:spcBef>
                    <a:spcPct val="0"/>
                  </a:spcBef>
                  <a:spcAft>
                    <a:spcPct val="0"/>
                  </a:spcAft>
                </a:pPr>
                <a:endParaRPr lang="zh-TW" altLang="en-US" sz="2400" smtClean="0">
                  <a:solidFill>
                    <a:srgbClr val="000000"/>
                  </a:solidFill>
                  <a:latin typeface="Gill Sans" charset="0"/>
                  <a:ea typeface="Heiti TC Light" charset="0"/>
                  <a:cs typeface="Heiti TC Light" charset="0"/>
                  <a:sym typeface="Gill Sans" charset="0"/>
                </a:endParaRPr>
              </a:p>
            </p:txBody>
          </p:sp>
          <p:sp>
            <p:nvSpPr>
              <p:cNvPr id="372782" name="Oval 46"/>
              <p:cNvSpPr>
                <a:spLocks/>
              </p:cNvSpPr>
              <p:nvPr/>
            </p:nvSpPr>
            <p:spPr bwMode="auto">
              <a:xfrm>
                <a:off x="285" y="833"/>
                <a:ext cx="25" cy="24"/>
              </a:xfrm>
              <a:prstGeom prst="ellipse">
                <a:avLst/>
              </a:prstGeom>
              <a:solidFill>
                <a:srgbClr val="FFFFFF"/>
              </a:solidFill>
              <a:ln>
                <a:noFill/>
              </a:ln>
              <a:extLst>
                <a:ext uri="{91240B29-F687-4f45-9708-019B960494DF}">
                  <a14:hiddenLine xmlns:a14="http://schemas.microsoft.com/office/drawing/2010/main" w="9525" cap="flat">
                    <a:solidFill>
                      <a:srgbClr val="FFFFFF"/>
                    </a:solidFill>
                    <a:round/>
                    <a:headEnd type="none" w="med" len="med"/>
                    <a:tailEnd type="none" w="med" len="med"/>
                  </a14:hiddenLine>
                </a:ext>
              </a:extLst>
            </p:spPr>
            <p:txBody>
              <a:bodyPr lIns="0" tIns="0" rIns="0" bIns="0"/>
              <a:lstStyle/>
              <a:p>
                <a:pPr defTabSz="914400" fontAlgn="base">
                  <a:spcBef>
                    <a:spcPct val="0"/>
                  </a:spcBef>
                  <a:spcAft>
                    <a:spcPct val="0"/>
                  </a:spcAft>
                </a:pPr>
                <a:endParaRPr lang="zh-TW" altLang="en-US" sz="2400" smtClean="0">
                  <a:solidFill>
                    <a:srgbClr val="000000"/>
                  </a:solidFill>
                  <a:latin typeface="Gill Sans" charset="0"/>
                  <a:ea typeface="Heiti TC Light" charset="0"/>
                  <a:cs typeface="Heiti TC Light" charset="0"/>
                  <a:sym typeface="Gill Sans" charset="0"/>
                </a:endParaRPr>
              </a:p>
            </p:txBody>
          </p:sp>
          <p:sp>
            <p:nvSpPr>
              <p:cNvPr id="372783" name="Oval 47"/>
              <p:cNvSpPr>
                <a:spLocks/>
              </p:cNvSpPr>
              <p:nvPr/>
            </p:nvSpPr>
            <p:spPr bwMode="auto">
              <a:xfrm>
                <a:off x="277" y="232"/>
                <a:ext cx="25" cy="24"/>
              </a:xfrm>
              <a:prstGeom prst="ellipse">
                <a:avLst/>
              </a:prstGeom>
              <a:solidFill>
                <a:srgbClr val="FFFFFF"/>
              </a:solidFill>
              <a:ln>
                <a:noFill/>
              </a:ln>
              <a:extLst>
                <a:ext uri="{91240B29-F687-4f45-9708-019B960494DF}">
                  <a14:hiddenLine xmlns:a14="http://schemas.microsoft.com/office/drawing/2010/main" w="9525" cap="flat">
                    <a:solidFill>
                      <a:srgbClr val="FFFFFF"/>
                    </a:solidFill>
                    <a:round/>
                    <a:headEnd type="none" w="med" len="med"/>
                    <a:tailEnd type="none" w="med" len="med"/>
                  </a14:hiddenLine>
                </a:ext>
              </a:extLst>
            </p:spPr>
            <p:txBody>
              <a:bodyPr lIns="0" tIns="0" rIns="0" bIns="0"/>
              <a:lstStyle/>
              <a:p>
                <a:pPr defTabSz="914400" fontAlgn="base">
                  <a:spcBef>
                    <a:spcPct val="0"/>
                  </a:spcBef>
                  <a:spcAft>
                    <a:spcPct val="0"/>
                  </a:spcAft>
                </a:pPr>
                <a:endParaRPr lang="zh-TW" altLang="en-US" sz="2400" smtClean="0">
                  <a:solidFill>
                    <a:srgbClr val="000000"/>
                  </a:solidFill>
                  <a:latin typeface="Gill Sans" charset="0"/>
                  <a:ea typeface="Heiti TC Light" charset="0"/>
                  <a:cs typeface="Heiti TC Light" charset="0"/>
                  <a:sym typeface="Gill Sans" charset="0"/>
                </a:endParaRPr>
              </a:p>
            </p:txBody>
          </p:sp>
          <p:sp>
            <p:nvSpPr>
              <p:cNvPr id="372784" name="Oval 48"/>
              <p:cNvSpPr>
                <a:spLocks/>
              </p:cNvSpPr>
              <p:nvPr/>
            </p:nvSpPr>
            <p:spPr bwMode="auto">
              <a:xfrm>
                <a:off x="281" y="2050"/>
                <a:ext cx="25" cy="24"/>
              </a:xfrm>
              <a:prstGeom prst="ellipse">
                <a:avLst/>
              </a:prstGeom>
              <a:solidFill>
                <a:srgbClr val="FFFFFF"/>
              </a:solidFill>
              <a:ln>
                <a:noFill/>
              </a:ln>
              <a:extLst>
                <a:ext uri="{91240B29-F687-4f45-9708-019B960494DF}">
                  <a14:hiddenLine xmlns:a14="http://schemas.microsoft.com/office/drawing/2010/main" w="9525" cap="flat">
                    <a:solidFill>
                      <a:srgbClr val="FFFFFF"/>
                    </a:solidFill>
                    <a:round/>
                    <a:headEnd type="none" w="med" len="med"/>
                    <a:tailEnd type="none" w="med" len="med"/>
                  </a14:hiddenLine>
                </a:ext>
              </a:extLst>
            </p:spPr>
            <p:txBody>
              <a:bodyPr lIns="0" tIns="0" rIns="0" bIns="0"/>
              <a:lstStyle/>
              <a:p>
                <a:pPr defTabSz="914400" fontAlgn="base">
                  <a:spcBef>
                    <a:spcPct val="0"/>
                  </a:spcBef>
                  <a:spcAft>
                    <a:spcPct val="0"/>
                  </a:spcAft>
                </a:pPr>
                <a:endParaRPr lang="zh-TW" altLang="en-US" sz="2400" smtClean="0">
                  <a:solidFill>
                    <a:srgbClr val="000000"/>
                  </a:solidFill>
                  <a:latin typeface="Gill Sans" charset="0"/>
                  <a:ea typeface="Heiti TC Light" charset="0"/>
                  <a:cs typeface="Heiti TC Light" charset="0"/>
                  <a:sym typeface="Gill Sans" charset="0"/>
                </a:endParaRPr>
              </a:p>
            </p:txBody>
          </p:sp>
          <p:sp>
            <p:nvSpPr>
              <p:cNvPr id="372785" name="Oval 49"/>
              <p:cNvSpPr>
                <a:spLocks/>
              </p:cNvSpPr>
              <p:nvPr/>
            </p:nvSpPr>
            <p:spPr bwMode="auto">
              <a:xfrm>
                <a:off x="282" y="2655"/>
                <a:ext cx="25" cy="25"/>
              </a:xfrm>
              <a:prstGeom prst="ellipse">
                <a:avLst/>
              </a:prstGeom>
              <a:solidFill>
                <a:srgbClr val="FFFFFF"/>
              </a:solidFill>
              <a:ln>
                <a:noFill/>
              </a:ln>
              <a:extLst>
                <a:ext uri="{91240B29-F687-4f45-9708-019B960494DF}">
                  <a14:hiddenLine xmlns:a14="http://schemas.microsoft.com/office/drawing/2010/main" w="9525" cap="flat">
                    <a:solidFill>
                      <a:srgbClr val="FFFFFF"/>
                    </a:solidFill>
                    <a:round/>
                    <a:headEnd type="none" w="med" len="med"/>
                    <a:tailEnd type="none" w="med" len="med"/>
                  </a14:hiddenLine>
                </a:ext>
              </a:extLst>
            </p:spPr>
            <p:txBody>
              <a:bodyPr lIns="0" tIns="0" rIns="0" bIns="0"/>
              <a:lstStyle/>
              <a:p>
                <a:pPr defTabSz="914400" fontAlgn="base">
                  <a:spcBef>
                    <a:spcPct val="0"/>
                  </a:spcBef>
                  <a:spcAft>
                    <a:spcPct val="0"/>
                  </a:spcAft>
                </a:pPr>
                <a:endParaRPr lang="zh-TW" altLang="en-US" sz="2400" smtClean="0">
                  <a:solidFill>
                    <a:srgbClr val="000000"/>
                  </a:solidFill>
                  <a:latin typeface="Gill Sans" charset="0"/>
                  <a:ea typeface="Heiti TC Light" charset="0"/>
                  <a:cs typeface="Heiti TC Light" charset="0"/>
                  <a:sym typeface="Gill Sans" charset="0"/>
                </a:endParaRPr>
              </a:p>
            </p:txBody>
          </p:sp>
          <p:sp>
            <p:nvSpPr>
              <p:cNvPr id="372786" name="Oval 50"/>
              <p:cNvSpPr>
                <a:spLocks/>
              </p:cNvSpPr>
              <p:nvPr/>
            </p:nvSpPr>
            <p:spPr bwMode="auto">
              <a:xfrm>
                <a:off x="287" y="3262"/>
                <a:ext cx="25" cy="24"/>
              </a:xfrm>
              <a:prstGeom prst="ellipse">
                <a:avLst/>
              </a:prstGeom>
              <a:solidFill>
                <a:srgbClr val="FFFFFF"/>
              </a:solidFill>
              <a:ln>
                <a:noFill/>
              </a:ln>
              <a:extLst>
                <a:ext uri="{91240B29-F687-4f45-9708-019B960494DF}">
                  <a14:hiddenLine xmlns:a14="http://schemas.microsoft.com/office/drawing/2010/main" w="9525" cap="flat">
                    <a:solidFill>
                      <a:srgbClr val="FFFFFF"/>
                    </a:solidFill>
                    <a:round/>
                    <a:headEnd type="none" w="med" len="med"/>
                    <a:tailEnd type="none" w="med" len="med"/>
                  </a14:hiddenLine>
                </a:ext>
              </a:extLst>
            </p:spPr>
            <p:txBody>
              <a:bodyPr lIns="0" tIns="0" rIns="0" bIns="0"/>
              <a:lstStyle/>
              <a:p>
                <a:pPr defTabSz="914400" fontAlgn="base">
                  <a:spcBef>
                    <a:spcPct val="0"/>
                  </a:spcBef>
                  <a:spcAft>
                    <a:spcPct val="0"/>
                  </a:spcAft>
                </a:pPr>
                <a:endParaRPr lang="zh-TW" altLang="en-US" sz="2400" smtClean="0">
                  <a:solidFill>
                    <a:srgbClr val="000000"/>
                  </a:solidFill>
                  <a:latin typeface="Gill Sans" charset="0"/>
                  <a:ea typeface="Heiti TC Light" charset="0"/>
                  <a:cs typeface="Heiti TC Light" charset="0"/>
                  <a:sym typeface="Gill Sans" charset="0"/>
                </a:endParaRPr>
              </a:p>
            </p:txBody>
          </p:sp>
          <p:sp>
            <p:nvSpPr>
              <p:cNvPr id="372787" name="Oval 51"/>
              <p:cNvSpPr>
                <a:spLocks/>
              </p:cNvSpPr>
              <p:nvPr/>
            </p:nvSpPr>
            <p:spPr bwMode="auto">
              <a:xfrm>
                <a:off x="285" y="833"/>
                <a:ext cx="25" cy="24"/>
              </a:xfrm>
              <a:prstGeom prst="ellipse">
                <a:avLst/>
              </a:prstGeom>
              <a:solidFill>
                <a:srgbClr val="FFFFFF"/>
              </a:solidFill>
              <a:ln>
                <a:noFill/>
              </a:ln>
              <a:extLst>
                <a:ext uri="{91240B29-F687-4f45-9708-019B960494DF}">
                  <a14:hiddenLine xmlns:a14="http://schemas.microsoft.com/office/drawing/2010/main" w="9525" cap="flat">
                    <a:solidFill>
                      <a:srgbClr val="FFFFFF"/>
                    </a:solidFill>
                    <a:round/>
                    <a:headEnd type="none" w="med" len="med"/>
                    <a:tailEnd type="none" w="med" len="med"/>
                  </a14:hiddenLine>
                </a:ext>
              </a:extLst>
            </p:spPr>
            <p:txBody>
              <a:bodyPr lIns="0" tIns="0" rIns="0" bIns="0"/>
              <a:lstStyle/>
              <a:p>
                <a:pPr defTabSz="914400" fontAlgn="base">
                  <a:spcBef>
                    <a:spcPct val="0"/>
                  </a:spcBef>
                  <a:spcAft>
                    <a:spcPct val="0"/>
                  </a:spcAft>
                </a:pPr>
                <a:endParaRPr lang="zh-TW" altLang="en-US" sz="2400" smtClean="0">
                  <a:solidFill>
                    <a:srgbClr val="000000"/>
                  </a:solidFill>
                  <a:latin typeface="Gill Sans" charset="0"/>
                  <a:ea typeface="Heiti TC Light" charset="0"/>
                  <a:cs typeface="Heiti TC Light" charset="0"/>
                  <a:sym typeface="Gill Sans" charset="0"/>
                </a:endParaRPr>
              </a:p>
            </p:txBody>
          </p:sp>
          <p:sp>
            <p:nvSpPr>
              <p:cNvPr id="372788" name="Oval 52"/>
              <p:cNvSpPr>
                <a:spLocks/>
              </p:cNvSpPr>
              <p:nvPr/>
            </p:nvSpPr>
            <p:spPr bwMode="auto">
              <a:xfrm>
                <a:off x="277" y="232"/>
                <a:ext cx="25" cy="24"/>
              </a:xfrm>
              <a:prstGeom prst="ellipse">
                <a:avLst/>
              </a:prstGeom>
              <a:solidFill>
                <a:srgbClr val="FFFFFF"/>
              </a:solidFill>
              <a:ln>
                <a:noFill/>
              </a:ln>
              <a:extLst>
                <a:ext uri="{91240B29-F687-4f45-9708-019B960494DF}">
                  <a14:hiddenLine xmlns:a14="http://schemas.microsoft.com/office/drawing/2010/main" w="9525" cap="flat">
                    <a:solidFill>
                      <a:srgbClr val="FFFFFF"/>
                    </a:solidFill>
                    <a:round/>
                    <a:headEnd type="none" w="med" len="med"/>
                    <a:tailEnd type="none" w="med" len="med"/>
                  </a14:hiddenLine>
                </a:ext>
              </a:extLst>
            </p:spPr>
            <p:txBody>
              <a:bodyPr lIns="0" tIns="0" rIns="0" bIns="0"/>
              <a:lstStyle/>
              <a:p>
                <a:pPr defTabSz="914400" fontAlgn="base">
                  <a:spcBef>
                    <a:spcPct val="0"/>
                  </a:spcBef>
                  <a:spcAft>
                    <a:spcPct val="0"/>
                  </a:spcAft>
                </a:pPr>
                <a:endParaRPr lang="zh-TW" altLang="en-US" sz="2400" smtClean="0">
                  <a:solidFill>
                    <a:srgbClr val="000000"/>
                  </a:solidFill>
                  <a:latin typeface="Gill Sans" charset="0"/>
                  <a:ea typeface="Heiti TC Light" charset="0"/>
                  <a:cs typeface="Heiti TC Light" charset="0"/>
                  <a:sym typeface="Gill Sans" charset="0"/>
                </a:endParaRPr>
              </a:p>
            </p:txBody>
          </p:sp>
          <p:sp>
            <p:nvSpPr>
              <p:cNvPr id="372789" name="Oval 53"/>
              <p:cNvSpPr>
                <a:spLocks/>
              </p:cNvSpPr>
              <p:nvPr/>
            </p:nvSpPr>
            <p:spPr bwMode="auto">
              <a:xfrm>
                <a:off x="282" y="1449"/>
                <a:ext cx="25" cy="24"/>
              </a:xfrm>
              <a:prstGeom prst="ellipse">
                <a:avLst/>
              </a:prstGeom>
              <a:solidFill>
                <a:srgbClr val="FFFFFF"/>
              </a:solidFill>
              <a:ln>
                <a:noFill/>
              </a:ln>
              <a:extLst>
                <a:ext uri="{91240B29-F687-4f45-9708-019B960494DF}">
                  <a14:hiddenLine xmlns:a14="http://schemas.microsoft.com/office/drawing/2010/main" w="9525" cap="flat">
                    <a:solidFill>
                      <a:srgbClr val="FFFFFF"/>
                    </a:solidFill>
                    <a:round/>
                    <a:headEnd type="none" w="med" len="med"/>
                    <a:tailEnd type="none" w="med" len="med"/>
                  </a14:hiddenLine>
                </a:ext>
              </a:extLst>
            </p:spPr>
            <p:txBody>
              <a:bodyPr lIns="0" tIns="0" rIns="0" bIns="0"/>
              <a:lstStyle/>
              <a:p>
                <a:pPr defTabSz="914400" fontAlgn="base">
                  <a:spcBef>
                    <a:spcPct val="0"/>
                  </a:spcBef>
                  <a:spcAft>
                    <a:spcPct val="0"/>
                  </a:spcAft>
                </a:pPr>
                <a:endParaRPr lang="zh-TW" altLang="en-US" sz="2400" smtClean="0">
                  <a:solidFill>
                    <a:srgbClr val="000000"/>
                  </a:solidFill>
                  <a:latin typeface="Gill Sans" charset="0"/>
                  <a:ea typeface="Heiti TC Light" charset="0"/>
                  <a:cs typeface="Heiti TC Light" charset="0"/>
                  <a:sym typeface="Gill Sans" charset="0"/>
                </a:endParaRPr>
              </a:p>
            </p:txBody>
          </p:sp>
          <p:sp>
            <p:nvSpPr>
              <p:cNvPr id="372790" name="Oval 54"/>
              <p:cNvSpPr>
                <a:spLocks/>
              </p:cNvSpPr>
              <p:nvPr/>
            </p:nvSpPr>
            <p:spPr bwMode="auto">
              <a:xfrm>
                <a:off x="285" y="833"/>
                <a:ext cx="25" cy="24"/>
              </a:xfrm>
              <a:prstGeom prst="ellipse">
                <a:avLst/>
              </a:prstGeom>
              <a:solidFill>
                <a:srgbClr val="FFFFFF"/>
              </a:solidFill>
              <a:ln>
                <a:noFill/>
              </a:ln>
              <a:extLst>
                <a:ext uri="{91240B29-F687-4f45-9708-019B960494DF}">
                  <a14:hiddenLine xmlns:a14="http://schemas.microsoft.com/office/drawing/2010/main" w="9525" cap="flat">
                    <a:solidFill>
                      <a:srgbClr val="FFFFFF"/>
                    </a:solidFill>
                    <a:round/>
                    <a:headEnd type="none" w="med" len="med"/>
                    <a:tailEnd type="none" w="med" len="med"/>
                  </a14:hiddenLine>
                </a:ext>
              </a:extLst>
            </p:spPr>
            <p:txBody>
              <a:bodyPr lIns="0" tIns="0" rIns="0" bIns="0"/>
              <a:lstStyle/>
              <a:p>
                <a:pPr defTabSz="914400" fontAlgn="base">
                  <a:spcBef>
                    <a:spcPct val="0"/>
                  </a:spcBef>
                  <a:spcAft>
                    <a:spcPct val="0"/>
                  </a:spcAft>
                </a:pPr>
                <a:endParaRPr lang="zh-TW" altLang="en-US" sz="2400" smtClean="0">
                  <a:solidFill>
                    <a:srgbClr val="000000"/>
                  </a:solidFill>
                  <a:latin typeface="Gill Sans" charset="0"/>
                  <a:ea typeface="Heiti TC Light" charset="0"/>
                  <a:cs typeface="Heiti TC Light" charset="0"/>
                  <a:sym typeface="Gill Sans" charset="0"/>
                </a:endParaRPr>
              </a:p>
            </p:txBody>
          </p:sp>
          <p:sp>
            <p:nvSpPr>
              <p:cNvPr id="372791" name="Oval 55"/>
              <p:cNvSpPr>
                <a:spLocks/>
              </p:cNvSpPr>
              <p:nvPr/>
            </p:nvSpPr>
            <p:spPr bwMode="auto">
              <a:xfrm>
                <a:off x="277" y="232"/>
                <a:ext cx="25" cy="24"/>
              </a:xfrm>
              <a:prstGeom prst="ellipse">
                <a:avLst/>
              </a:prstGeom>
              <a:solidFill>
                <a:srgbClr val="FFFFFF"/>
              </a:solidFill>
              <a:ln>
                <a:noFill/>
              </a:ln>
              <a:extLst>
                <a:ext uri="{91240B29-F687-4f45-9708-019B960494DF}">
                  <a14:hiddenLine xmlns:a14="http://schemas.microsoft.com/office/drawing/2010/main" w="9525" cap="flat">
                    <a:solidFill>
                      <a:srgbClr val="FFFFFF"/>
                    </a:solidFill>
                    <a:round/>
                    <a:headEnd type="none" w="med" len="med"/>
                    <a:tailEnd type="none" w="med" len="med"/>
                  </a14:hiddenLine>
                </a:ext>
              </a:extLst>
            </p:spPr>
            <p:txBody>
              <a:bodyPr lIns="0" tIns="0" rIns="0" bIns="0"/>
              <a:lstStyle/>
              <a:p>
                <a:pPr defTabSz="914400" fontAlgn="base">
                  <a:spcBef>
                    <a:spcPct val="0"/>
                  </a:spcBef>
                  <a:spcAft>
                    <a:spcPct val="0"/>
                  </a:spcAft>
                </a:pPr>
                <a:endParaRPr lang="zh-TW" altLang="en-US" sz="2400" smtClean="0">
                  <a:solidFill>
                    <a:srgbClr val="000000"/>
                  </a:solidFill>
                  <a:latin typeface="Gill Sans" charset="0"/>
                  <a:ea typeface="Heiti TC Light" charset="0"/>
                  <a:cs typeface="Heiti TC Light" charset="0"/>
                  <a:sym typeface="Gill Sans" charset="0"/>
                </a:endParaRPr>
              </a:p>
            </p:txBody>
          </p:sp>
          <p:sp>
            <p:nvSpPr>
              <p:cNvPr id="372792" name="Oval 56"/>
              <p:cNvSpPr>
                <a:spLocks/>
              </p:cNvSpPr>
              <p:nvPr/>
            </p:nvSpPr>
            <p:spPr bwMode="auto">
              <a:xfrm>
                <a:off x="281" y="2050"/>
                <a:ext cx="25" cy="24"/>
              </a:xfrm>
              <a:prstGeom prst="ellipse">
                <a:avLst/>
              </a:prstGeom>
              <a:solidFill>
                <a:srgbClr val="FFFFFF"/>
              </a:solidFill>
              <a:ln>
                <a:noFill/>
              </a:ln>
              <a:extLst>
                <a:ext uri="{91240B29-F687-4f45-9708-019B960494DF}">
                  <a14:hiddenLine xmlns:a14="http://schemas.microsoft.com/office/drawing/2010/main" w="9525" cap="flat">
                    <a:solidFill>
                      <a:srgbClr val="FFFFFF"/>
                    </a:solidFill>
                    <a:round/>
                    <a:headEnd type="none" w="med" len="med"/>
                    <a:tailEnd type="none" w="med" len="med"/>
                  </a14:hiddenLine>
                </a:ext>
              </a:extLst>
            </p:spPr>
            <p:txBody>
              <a:bodyPr lIns="0" tIns="0" rIns="0" bIns="0"/>
              <a:lstStyle/>
              <a:p>
                <a:pPr defTabSz="914400" fontAlgn="base">
                  <a:spcBef>
                    <a:spcPct val="0"/>
                  </a:spcBef>
                  <a:spcAft>
                    <a:spcPct val="0"/>
                  </a:spcAft>
                </a:pPr>
                <a:endParaRPr lang="zh-TW" altLang="en-US" sz="2400" smtClean="0">
                  <a:solidFill>
                    <a:srgbClr val="000000"/>
                  </a:solidFill>
                  <a:latin typeface="Gill Sans" charset="0"/>
                  <a:ea typeface="Heiti TC Light" charset="0"/>
                  <a:cs typeface="Heiti TC Light" charset="0"/>
                  <a:sym typeface="Gill Sans" charset="0"/>
                </a:endParaRPr>
              </a:p>
            </p:txBody>
          </p:sp>
          <p:sp>
            <p:nvSpPr>
              <p:cNvPr id="372793" name="Oval 57"/>
              <p:cNvSpPr>
                <a:spLocks/>
              </p:cNvSpPr>
              <p:nvPr/>
            </p:nvSpPr>
            <p:spPr bwMode="auto">
              <a:xfrm>
                <a:off x="282" y="1449"/>
                <a:ext cx="25" cy="24"/>
              </a:xfrm>
              <a:prstGeom prst="ellipse">
                <a:avLst/>
              </a:prstGeom>
              <a:solidFill>
                <a:srgbClr val="FFFFFF"/>
              </a:solidFill>
              <a:ln>
                <a:noFill/>
              </a:ln>
              <a:extLst>
                <a:ext uri="{91240B29-F687-4f45-9708-019B960494DF}">
                  <a14:hiddenLine xmlns:a14="http://schemas.microsoft.com/office/drawing/2010/main" w="9525" cap="flat">
                    <a:solidFill>
                      <a:srgbClr val="FFFFFF"/>
                    </a:solidFill>
                    <a:round/>
                    <a:headEnd type="none" w="med" len="med"/>
                    <a:tailEnd type="none" w="med" len="med"/>
                  </a14:hiddenLine>
                </a:ext>
              </a:extLst>
            </p:spPr>
            <p:txBody>
              <a:bodyPr lIns="0" tIns="0" rIns="0" bIns="0"/>
              <a:lstStyle/>
              <a:p>
                <a:pPr defTabSz="914400" fontAlgn="base">
                  <a:spcBef>
                    <a:spcPct val="0"/>
                  </a:spcBef>
                  <a:spcAft>
                    <a:spcPct val="0"/>
                  </a:spcAft>
                </a:pPr>
                <a:endParaRPr lang="zh-TW" altLang="en-US" sz="2400" smtClean="0">
                  <a:solidFill>
                    <a:srgbClr val="000000"/>
                  </a:solidFill>
                  <a:latin typeface="Gill Sans" charset="0"/>
                  <a:ea typeface="Heiti TC Light" charset="0"/>
                  <a:cs typeface="Heiti TC Light" charset="0"/>
                  <a:sym typeface="Gill Sans" charset="0"/>
                </a:endParaRPr>
              </a:p>
            </p:txBody>
          </p:sp>
          <p:sp>
            <p:nvSpPr>
              <p:cNvPr id="372794" name="Oval 58"/>
              <p:cNvSpPr>
                <a:spLocks/>
              </p:cNvSpPr>
              <p:nvPr/>
            </p:nvSpPr>
            <p:spPr bwMode="auto">
              <a:xfrm>
                <a:off x="285" y="833"/>
                <a:ext cx="25" cy="24"/>
              </a:xfrm>
              <a:prstGeom prst="ellipse">
                <a:avLst/>
              </a:prstGeom>
              <a:solidFill>
                <a:srgbClr val="FFFFFF"/>
              </a:solidFill>
              <a:ln>
                <a:noFill/>
              </a:ln>
              <a:extLst>
                <a:ext uri="{91240B29-F687-4f45-9708-019B960494DF}">
                  <a14:hiddenLine xmlns:a14="http://schemas.microsoft.com/office/drawing/2010/main" w="9525" cap="flat">
                    <a:solidFill>
                      <a:srgbClr val="FFFFFF"/>
                    </a:solidFill>
                    <a:round/>
                    <a:headEnd type="none" w="med" len="med"/>
                    <a:tailEnd type="none" w="med" len="med"/>
                  </a14:hiddenLine>
                </a:ext>
              </a:extLst>
            </p:spPr>
            <p:txBody>
              <a:bodyPr lIns="0" tIns="0" rIns="0" bIns="0"/>
              <a:lstStyle/>
              <a:p>
                <a:pPr defTabSz="914400" fontAlgn="base">
                  <a:spcBef>
                    <a:spcPct val="0"/>
                  </a:spcBef>
                  <a:spcAft>
                    <a:spcPct val="0"/>
                  </a:spcAft>
                </a:pPr>
                <a:endParaRPr lang="zh-TW" altLang="en-US" sz="2400" smtClean="0">
                  <a:solidFill>
                    <a:srgbClr val="000000"/>
                  </a:solidFill>
                  <a:latin typeface="Gill Sans" charset="0"/>
                  <a:ea typeface="Heiti TC Light" charset="0"/>
                  <a:cs typeface="Heiti TC Light" charset="0"/>
                  <a:sym typeface="Gill Sans" charset="0"/>
                </a:endParaRPr>
              </a:p>
            </p:txBody>
          </p:sp>
          <p:sp>
            <p:nvSpPr>
              <p:cNvPr id="372795" name="Oval 59"/>
              <p:cNvSpPr>
                <a:spLocks/>
              </p:cNvSpPr>
              <p:nvPr/>
            </p:nvSpPr>
            <p:spPr bwMode="auto">
              <a:xfrm>
                <a:off x="277" y="232"/>
                <a:ext cx="25" cy="24"/>
              </a:xfrm>
              <a:prstGeom prst="ellipse">
                <a:avLst/>
              </a:prstGeom>
              <a:solidFill>
                <a:srgbClr val="FFFFFF"/>
              </a:solidFill>
              <a:ln>
                <a:noFill/>
              </a:ln>
              <a:extLst>
                <a:ext uri="{91240B29-F687-4f45-9708-019B960494DF}">
                  <a14:hiddenLine xmlns:a14="http://schemas.microsoft.com/office/drawing/2010/main" w="9525" cap="flat">
                    <a:solidFill>
                      <a:srgbClr val="FFFFFF"/>
                    </a:solidFill>
                    <a:round/>
                    <a:headEnd type="none" w="med" len="med"/>
                    <a:tailEnd type="none" w="med" len="med"/>
                  </a14:hiddenLine>
                </a:ext>
              </a:extLst>
            </p:spPr>
            <p:txBody>
              <a:bodyPr lIns="0" tIns="0" rIns="0" bIns="0"/>
              <a:lstStyle/>
              <a:p>
                <a:pPr defTabSz="914400" fontAlgn="base">
                  <a:spcBef>
                    <a:spcPct val="0"/>
                  </a:spcBef>
                  <a:spcAft>
                    <a:spcPct val="0"/>
                  </a:spcAft>
                </a:pPr>
                <a:endParaRPr lang="zh-TW" altLang="en-US" sz="2400" smtClean="0">
                  <a:solidFill>
                    <a:srgbClr val="000000"/>
                  </a:solidFill>
                  <a:latin typeface="Gill Sans" charset="0"/>
                  <a:ea typeface="Heiti TC Light" charset="0"/>
                  <a:cs typeface="Heiti TC Light" charset="0"/>
                  <a:sym typeface="Gill Sans" charset="0"/>
                </a:endParaRPr>
              </a:p>
            </p:txBody>
          </p:sp>
          <p:sp>
            <p:nvSpPr>
              <p:cNvPr id="372796" name="Oval 60"/>
              <p:cNvSpPr>
                <a:spLocks/>
              </p:cNvSpPr>
              <p:nvPr/>
            </p:nvSpPr>
            <p:spPr bwMode="auto">
              <a:xfrm>
                <a:off x="282" y="2655"/>
                <a:ext cx="25" cy="25"/>
              </a:xfrm>
              <a:prstGeom prst="ellipse">
                <a:avLst/>
              </a:prstGeom>
              <a:solidFill>
                <a:srgbClr val="FFFFFF"/>
              </a:solidFill>
              <a:ln>
                <a:noFill/>
              </a:ln>
              <a:extLst>
                <a:ext uri="{91240B29-F687-4f45-9708-019B960494DF}">
                  <a14:hiddenLine xmlns:a14="http://schemas.microsoft.com/office/drawing/2010/main" w="9525" cap="flat">
                    <a:solidFill>
                      <a:srgbClr val="FFFFFF"/>
                    </a:solidFill>
                    <a:round/>
                    <a:headEnd type="none" w="med" len="med"/>
                    <a:tailEnd type="none" w="med" len="med"/>
                  </a14:hiddenLine>
                </a:ext>
              </a:extLst>
            </p:spPr>
            <p:txBody>
              <a:bodyPr lIns="0" tIns="0" rIns="0" bIns="0"/>
              <a:lstStyle/>
              <a:p>
                <a:pPr defTabSz="914400" fontAlgn="base">
                  <a:spcBef>
                    <a:spcPct val="0"/>
                  </a:spcBef>
                  <a:spcAft>
                    <a:spcPct val="0"/>
                  </a:spcAft>
                </a:pPr>
                <a:endParaRPr lang="zh-TW" altLang="en-US" sz="2400" smtClean="0">
                  <a:solidFill>
                    <a:srgbClr val="000000"/>
                  </a:solidFill>
                  <a:latin typeface="Gill Sans" charset="0"/>
                  <a:ea typeface="Heiti TC Light" charset="0"/>
                  <a:cs typeface="Heiti TC Light" charset="0"/>
                  <a:sym typeface="Gill Sans" charset="0"/>
                </a:endParaRPr>
              </a:p>
            </p:txBody>
          </p:sp>
          <p:sp>
            <p:nvSpPr>
              <p:cNvPr id="372797" name="Oval 61"/>
              <p:cNvSpPr>
                <a:spLocks/>
              </p:cNvSpPr>
              <p:nvPr/>
            </p:nvSpPr>
            <p:spPr bwMode="auto">
              <a:xfrm>
                <a:off x="281" y="2050"/>
                <a:ext cx="25" cy="24"/>
              </a:xfrm>
              <a:prstGeom prst="ellipse">
                <a:avLst/>
              </a:prstGeom>
              <a:solidFill>
                <a:srgbClr val="FFFFFF"/>
              </a:solidFill>
              <a:ln>
                <a:noFill/>
              </a:ln>
              <a:extLst>
                <a:ext uri="{91240B29-F687-4f45-9708-019B960494DF}">
                  <a14:hiddenLine xmlns:a14="http://schemas.microsoft.com/office/drawing/2010/main" w="9525" cap="flat">
                    <a:solidFill>
                      <a:srgbClr val="FFFFFF"/>
                    </a:solidFill>
                    <a:round/>
                    <a:headEnd type="none" w="med" len="med"/>
                    <a:tailEnd type="none" w="med" len="med"/>
                  </a14:hiddenLine>
                </a:ext>
              </a:extLst>
            </p:spPr>
            <p:txBody>
              <a:bodyPr lIns="0" tIns="0" rIns="0" bIns="0"/>
              <a:lstStyle/>
              <a:p>
                <a:pPr defTabSz="914400" fontAlgn="base">
                  <a:spcBef>
                    <a:spcPct val="0"/>
                  </a:spcBef>
                  <a:spcAft>
                    <a:spcPct val="0"/>
                  </a:spcAft>
                </a:pPr>
                <a:endParaRPr lang="zh-TW" altLang="en-US" sz="2400" smtClean="0">
                  <a:solidFill>
                    <a:srgbClr val="000000"/>
                  </a:solidFill>
                  <a:latin typeface="Gill Sans" charset="0"/>
                  <a:ea typeface="Heiti TC Light" charset="0"/>
                  <a:cs typeface="Heiti TC Light" charset="0"/>
                  <a:sym typeface="Gill Sans" charset="0"/>
                </a:endParaRPr>
              </a:p>
            </p:txBody>
          </p:sp>
          <p:sp>
            <p:nvSpPr>
              <p:cNvPr id="372798" name="Oval 62"/>
              <p:cNvSpPr>
                <a:spLocks/>
              </p:cNvSpPr>
              <p:nvPr/>
            </p:nvSpPr>
            <p:spPr bwMode="auto">
              <a:xfrm>
                <a:off x="282" y="1449"/>
                <a:ext cx="25" cy="24"/>
              </a:xfrm>
              <a:prstGeom prst="ellipse">
                <a:avLst/>
              </a:prstGeom>
              <a:solidFill>
                <a:srgbClr val="FFFFFF"/>
              </a:solidFill>
              <a:ln>
                <a:noFill/>
              </a:ln>
              <a:extLst>
                <a:ext uri="{91240B29-F687-4f45-9708-019B960494DF}">
                  <a14:hiddenLine xmlns:a14="http://schemas.microsoft.com/office/drawing/2010/main" w="9525" cap="flat">
                    <a:solidFill>
                      <a:srgbClr val="FFFFFF"/>
                    </a:solidFill>
                    <a:round/>
                    <a:headEnd type="none" w="med" len="med"/>
                    <a:tailEnd type="none" w="med" len="med"/>
                  </a14:hiddenLine>
                </a:ext>
              </a:extLst>
            </p:spPr>
            <p:txBody>
              <a:bodyPr lIns="0" tIns="0" rIns="0" bIns="0"/>
              <a:lstStyle/>
              <a:p>
                <a:pPr defTabSz="914400" fontAlgn="base">
                  <a:spcBef>
                    <a:spcPct val="0"/>
                  </a:spcBef>
                  <a:spcAft>
                    <a:spcPct val="0"/>
                  </a:spcAft>
                </a:pPr>
                <a:endParaRPr lang="zh-TW" altLang="en-US" sz="2400" smtClean="0">
                  <a:solidFill>
                    <a:srgbClr val="000000"/>
                  </a:solidFill>
                  <a:latin typeface="Gill Sans" charset="0"/>
                  <a:ea typeface="Heiti TC Light" charset="0"/>
                  <a:cs typeface="Heiti TC Light" charset="0"/>
                  <a:sym typeface="Gill Sans" charset="0"/>
                </a:endParaRPr>
              </a:p>
            </p:txBody>
          </p:sp>
          <p:sp>
            <p:nvSpPr>
              <p:cNvPr id="372799" name="Oval 63"/>
              <p:cNvSpPr>
                <a:spLocks/>
              </p:cNvSpPr>
              <p:nvPr/>
            </p:nvSpPr>
            <p:spPr bwMode="auto">
              <a:xfrm>
                <a:off x="285" y="833"/>
                <a:ext cx="25" cy="24"/>
              </a:xfrm>
              <a:prstGeom prst="ellipse">
                <a:avLst/>
              </a:prstGeom>
              <a:solidFill>
                <a:srgbClr val="FFFFFF"/>
              </a:solidFill>
              <a:ln>
                <a:noFill/>
              </a:ln>
              <a:extLst>
                <a:ext uri="{91240B29-F687-4f45-9708-019B960494DF}">
                  <a14:hiddenLine xmlns:a14="http://schemas.microsoft.com/office/drawing/2010/main" w="9525" cap="flat">
                    <a:solidFill>
                      <a:srgbClr val="FFFFFF"/>
                    </a:solidFill>
                    <a:round/>
                    <a:headEnd type="none" w="med" len="med"/>
                    <a:tailEnd type="none" w="med" len="med"/>
                  </a14:hiddenLine>
                </a:ext>
              </a:extLst>
            </p:spPr>
            <p:txBody>
              <a:bodyPr lIns="0" tIns="0" rIns="0" bIns="0"/>
              <a:lstStyle/>
              <a:p>
                <a:pPr defTabSz="914400" fontAlgn="base">
                  <a:spcBef>
                    <a:spcPct val="0"/>
                  </a:spcBef>
                  <a:spcAft>
                    <a:spcPct val="0"/>
                  </a:spcAft>
                </a:pPr>
                <a:endParaRPr lang="zh-TW" altLang="en-US" sz="2400" smtClean="0">
                  <a:solidFill>
                    <a:srgbClr val="000000"/>
                  </a:solidFill>
                  <a:latin typeface="Gill Sans" charset="0"/>
                  <a:ea typeface="Heiti TC Light" charset="0"/>
                  <a:cs typeface="Heiti TC Light" charset="0"/>
                  <a:sym typeface="Gill Sans" charset="0"/>
                </a:endParaRPr>
              </a:p>
            </p:txBody>
          </p:sp>
          <p:sp>
            <p:nvSpPr>
              <p:cNvPr id="372800" name="Oval 64"/>
              <p:cNvSpPr>
                <a:spLocks/>
              </p:cNvSpPr>
              <p:nvPr/>
            </p:nvSpPr>
            <p:spPr bwMode="auto">
              <a:xfrm>
                <a:off x="277" y="232"/>
                <a:ext cx="25" cy="24"/>
              </a:xfrm>
              <a:prstGeom prst="ellipse">
                <a:avLst/>
              </a:prstGeom>
              <a:solidFill>
                <a:srgbClr val="FFFFFF"/>
              </a:solidFill>
              <a:ln>
                <a:noFill/>
              </a:ln>
              <a:extLst>
                <a:ext uri="{91240B29-F687-4f45-9708-019B960494DF}">
                  <a14:hiddenLine xmlns:a14="http://schemas.microsoft.com/office/drawing/2010/main" w="9525" cap="flat">
                    <a:solidFill>
                      <a:srgbClr val="FFFFFF"/>
                    </a:solidFill>
                    <a:round/>
                    <a:headEnd type="none" w="med" len="med"/>
                    <a:tailEnd type="none" w="med" len="med"/>
                  </a14:hiddenLine>
                </a:ext>
              </a:extLst>
            </p:spPr>
            <p:txBody>
              <a:bodyPr lIns="0" tIns="0" rIns="0" bIns="0"/>
              <a:lstStyle/>
              <a:p>
                <a:pPr defTabSz="914400" fontAlgn="base">
                  <a:spcBef>
                    <a:spcPct val="0"/>
                  </a:spcBef>
                  <a:spcAft>
                    <a:spcPct val="0"/>
                  </a:spcAft>
                </a:pPr>
                <a:endParaRPr lang="zh-TW" altLang="en-US" sz="2400" smtClean="0">
                  <a:solidFill>
                    <a:srgbClr val="000000"/>
                  </a:solidFill>
                  <a:latin typeface="Gill Sans" charset="0"/>
                  <a:ea typeface="Heiti TC Light" charset="0"/>
                  <a:cs typeface="Heiti TC Light" charset="0"/>
                  <a:sym typeface="Gill Sans" charset="0"/>
                </a:endParaRPr>
              </a:p>
            </p:txBody>
          </p:sp>
          <p:sp>
            <p:nvSpPr>
              <p:cNvPr id="372801" name="Oval 65"/>
              <p:cNvSpPr>
                <a:spLocks/>
              </p:cNvSpPr>
              <p:nvPr/>
            </p:nvSpPr>
            <p:spPr bwMode="auto">
              <a:xfrm>
                <a:off x="287" y="3262"/>
                <a:ext cx="25" cy="24"/>
              </a:xfrm>
              <a:prstGeom prst="ellipse">
                <a:avLst/>
              </a:prstGeom>
              <a:solidFill>
                <a:srgbClr val="FFFFFF"/>
              </a:solidFill>
              <a:ln>
                <a:noFill/>
              </a:ln>
              <a:extLst>
                <a:ext uri="{91240B29-F687-4f45-9708-019B960494DF}">
                  <a14:hiddenLine xmlns:a14="http://schemas.microsoft.com/office/drawing/2010/main" w="9525" cap="flat">
                    <a:solidFill>
                      <a:srgbClr val="FFFFFF"/>
                    </a:solidFill>
                    <a:round/>
                    <a:headEnd type="none" w="med" len="med"/>
                    <a:tailEnd type="none" w="med" len="med"/>
                  </a14:hiddenLine>
                </a:ext>
              </a:extLst>
            </p:spPr>
            <p:txBody>
              <a:bodyPr lIns="0" tIns="0" rIns="0" bIns="0"/>
              <a:lstStyle/>
              <a:p>
                <a:pPr defTabSz="914400" fontAlgn="base">
                  <a:spcBef>
                    <a:spcPct val="0"/>
                  </a:spcBef>
                  <a:spcAft>
                    <a:spcPct val="0"/>
                  </a:spcAft>
                </a:pPr>
                <a:endParaRPr lang="zh-TW" altLang="en-US" sz="2400" smtClean="0">
                  <a:solidFill>
                    <a:srgbClr val="000000"/>
                  </a:solidFill>
                  <a:latin typeface="Gill Sans" charset="0"/>
                  <a:ea typeface="Heiti TC Light" charset="0"/>
                  <a:cs typeface="Heiti TC Light" charset="0"/>
                  <a:sym typeface="Gill Sans" charset="0"/>
                </a:endParaRPr>
              </a:p>
            </p:txBody>
          </p:sp>
          <p:sp>
            <p:nvSpPr>
              <p:cNvPr id="372802" name="Oval 66"/>
              <p:cNvSpPr>
                <a:spLocks/>
              </p:cNvSpPr>
              <p:nvPr/>
            </p:nvSpPr>
            <p:spPr bwMode="auto">
              <a:xfrm>
                <a:off x="282" y="2655"/>
                <a:ext cx="25" cy="25"/>
              </a:xfrm>
              <a:prstGeom prst="ellipse">
                <a:avLst/>
              </a:prstGeom>
              <a:solidFill>
                <a:srgbClr val="FFFFFF"/>
              </a:solidFill>
              <a:ln>
                <a:noFill/>
              </a:ln>
              <a:extLst>
                <a:ext uri="{91240B29-F687-4f45-9708-019B960494DF}">
                  <a14:hiddenLine xmlns:a14="http://schemas.microsoft.com/office/drawing/2010/main" w="9525" cap="flat">
                    <a:solidFill>
                      <a:srgbClr val="FFFFFF"/>
                    </a:solidFill>
                    <a:round/>
                    <a:headEnd type="none" w="med" len="med"/>
                    <a:tailEnd type="none" w="med" len="med"/>
                  </a14:hiddenLine>
                </a:ext>
              </a:extLst>
            </p:spPr>
            <p:txBody>
              <a:bodyPr lIns="0" tIns="0" rIns="0" bIns="0"/>
              <a:lstStyle/>
              <a:p>
                <a:pPr defTabSz="914400" fontAlgn="base">
                  <a:spcBef>
                    <a:spcPct val="0"/>
                  </a:spcBef>
                  <a:spcAft>
                    <a:spcPct val="0"/>
                  </a:spcAft>
                </a:pPr>
                <a:endParaRPr lang="zh-TW" altLang="en-US" sz="2400" smtClean="0">
                  <a:solidFill>
                    <a:srgbClr val="000000"/>
                  </a:solidFill>
                  <a:latin typeface="Gill Sans" charset="0"/>
                  <a:ea typeface="Heiti TC Light" charset="0"/>
                  <a:cs typeface="Heiti TC Light" charset="0"/>
                  <a:sym typeface="Gill Sans" charset="0"/>
                </a:endParaRPr>
              </a:p>
            </p:txBody>
          </p:sp>
          <p:sp>
            <p:nvSpPr>
              <p:cNvPr id="372803" name="Oval 67"/>
              <p:cNvSpPr>
                <a:spLocks/>
              </p:cNvSpPr>
              <p:nvPr/>
            </p:nvSpPr>
            <p:spPr bwMode="auto">
              <a:xfrm>
                <a:off x="281" y="2050"/>
                <a:ext cx="25" cy="24"/>
              </a:xfrm>
              <a:prstGeom prst="ellipse">
                <a:avLst/>
              </a:prstGeom>
              <a:solidFill>
                <a:srgbClr val="FFFFFF"/>
              </a:solidFill>
              <a:ln>
                <a:noFill/>
              </a:ln>
              <a:extLst>
                <a:ext uri="{91240B29-F687-4f45-9708-019B960494DF}">
                  <a14:hiddenLine xmlns:a14="http://schemas.microsoft.com/office/drawing/2010/main" w="9525" cap="flat">
                    <a:solidFill>
                      <a:srgbClr val="FFFFFF"/>
                    </a:solidFill>
                    <a:round/>
                    <a:headEnd type="none" w="med" len="med"/>
                    <a:tailEnd type="none" w="med" len="med"/>
                  </a14:hiddenLine>
                </a:ext>
              </a:extLst>
            </p:spPr>
            <p:txBody>
              <a:bodyPr lIns="0" tIns="0" rIns="0" bIns="0"/>
              <a:lstStyle/>
              <a:p>
                <a:pPr defTabSz="914400" fontAlgn="base">
                  <a:spcBef>
                    <a:spcPct val="0"/>
                  </a:spcBef>
                  <a:spcAft>
                    <a:spcPct val="0"/>
                  </a:spcAft>
                </a:pPr>
                <a:endParaRPr lang="zh-TW" altLang="en-US" sz="2400" smtClean="0">
                  <a:solidFill>
                    <a:srgbClr val="000000"/>
                  </a:solidFill>
                  <a:latin typeface="Gill Sans" charset="0"/>
                  <a:ea typeface="Heiti TC Light" charset="0"/>
                  <a:cs typeface="Heiti TC Light" charset="0"/>
                  <a:sym typeface="Gill Sans" charset="0"/>
                </a:endParaRPr>
              </a:p>
            </p:txBody>
          </p:sp>
          <p:sp>
            <p:nvSpPr>
              <p:cNvPr id="372804" name="Oval 68"/>
              <p:cNvSpPr>
                <a:spLocks/>
              </p:cNvSpPr>
              <p:nvPr/>
            </p:nvSpPr>
            <p:spPr bwMode="auto">
              <a:xfrm>
                <a:off x="282" y="1449"/>
                <a:ext cx="25" cy="24"/>
              </a:xfrm>
              <a:prstGeom prst="ellipse">
                <a:avLst/>
              </a:prstGeom>
              <a:solidFill>
                <a:srgbClr val="FFFFFF"/>
              </a:solidFill>
              <a:ln>
                <a:noFill/>
              </a:ln>
              <a:extLst>
                <a:ext uri="{91240B29-F687-4f45-9708-019B960494DF}">
                  <a14:hiddenLine xmlns:a14="http://schemas.microsoft.com/office/drawing/2010/main" w="9525" cap="flat">
                    <a:solidFill>
                      <a:srgbClr val="FFFFFF"/>
                    </a:solidFill>
                    <a:round/>
                    <a:headEnd type="none" w="med" len="med"/>
                    <a:tailEnd type="none" w="med" len="med"/>
                  </a14:hiddenLine>
                </a:ext>
              </a:extLst>
            </p:spPr>
            <p:txBody>
              <a:bodyPr lIns="0" tIns="0" rIns="0" bIns="0"/>
              <a:lstStyle/>
              <a:p>
                <a:pPr defTabSz="914400" fontAlgn="base">
                  <a:spcBef>
                    <a:spcPct val="0"/>
                  </a:spcBef>
                  <a:spcAft>
                    <a:spcPct val="0"/>
                  </a:spcAft>
                </a:pPr>
                <a:endParaRPr lang="zh-TW" altLang="en-US" sz="2400" smtClean="0">
                  <a:solidFill>
                    <a:srgbClr val="000000"/>
                  </a:solidFill>
                  <a:latin typeface="Gill Sans" charset="0"/>
                  <a:ea typeface="Heiti TC Light" charset="0"/>
                  <a:cs typeface="Heiti TC Light" charset="0"/>
                  <a:sym typeface="Gill Sans" charset="0"/>
                </a:endParaRPr>
              </a:p>
            </p:txBody>
          </p:sp>
          <p:sp>
            <p:nvSpPr>
              <p:cNvPr id="372805" name="Oval 69"/>
              <p:cNvSpPr>
                <a:spLocks/>
              </p:cNvSpPr>
              <p:nvPr/>
            </p:nvSpPr>
            <p:spPr bwMode="auto">
              <a:xfrm>
                <a:off x="285" y="833"/>
                <a:ext cx="25" cy="24"/>
              </a:xfrm>
              <a:prstGeom prst="ellipse">
                <a:avLst/>
              </a:prstGeom>
              <a:solidFill>
                <a:srgbClr val="FFFFFF"/>
              </a:solidFill>
              <a:ln>
                <a:noFill/>
              </a:ln>
              <a:extLst>
                <a:ext uri="{91240B29-F687-4f45-9708-019B960494DF}">
                  <a14:hiddenLine xmlns:a14="http://schemas.microsoft.com/office/drawing/2010/main" w="9525" cap="flat">
                    <a:solidFill>
                      <a:srgbClr val="FFFFFF"/>
                    </a:solidFill>
                    <a:round/>
                    <a:headEnd type="none" w="med" len="med"/>
                    <a:tailEnd type="none" w="med" len="med"/>
                  </a14:hiddenLine>
                </a:ext>
              </a:extLst>
            </p:spPr>
            <p:txBody>
              <a:bodyPr lIns="0" tIns="0" rIns="0" bIns="0"/>
              <a:lstStyle/>
              <a:p>
                <a:pPr defTabSz="914400" fontAlgn="base">
                  <a:spcBef>
                    <a:spcPct val="0"/>
                  </a:spcBef>
                  <a:spcAft>
                    <a:spcPct val="0"/>
                  </a:spcAft>
                </a:pPr>
                <a:endParaRPr lang="zh-TW" altLang="en-US" sz="2400" smtClean="0">
                  <a:solidFill>
                    <a:srgbClr val="000000"/>
                  </a:solidFill>
                  <a:latin typeface="Gill Sans" charset="0"/>
                  <a:ea typeface="Heiti TC Light" charset="0"/>
                  <a:cs typeface="Heiti TC Light" charset="0"/>
                  <a:sym typeface="Gill Sans" charset="0"/>
                </a:endParaRPr>
              </a:p>
            </p:txBody>
          </p:sp>
          <p:sp>
            <p:nvSpPr>
              <p:cNvPr id="372806" name="Oval 70"/>
              <p:cNvSpPr>
                <a:spLocks/>
              </p:cNvSpPr>
              <p:nvPr/>
            </p:nvSpPr>
            <p:spPr bwMode="auto">
              <a:xfrm>
                <a:off x="277" y="232"/>
                <a:ext cx="25" cy="24"/>
              </a:xfrm>
              <a:prstGeom prst="ellipse">
                <a:avLst/>
              </a:prstGeom>
              <a:solidFill>
                <a:srgbClr val="FFFFFF"/>
              </a:solidFill>
              <a:ln>
                <a:noFill/>
              </a:ln>
              <a:extLst>
                <a:ext uri="{91240B29-F687-4f45-9708-019B960494DF}">
                  <a14:hiddenLine xmlns:a14="http://schemas.microsoft.com/office/drawing/2010/main" w="9525" cap="flat">
                    <a:solidFill>
                      <a:srgbClr val="FFFFFF"/>
                    </a:solidFill>
                    <a:round/>
                    <a:headEnd type="none" w="med" len="med"/>
                    <a:tailEnd type="none" w="med" len="med"/>
                  </a14:hiddenLine>
                </a:ext>
              </a:extLst>
            </p:spPr>
            <p:txBody>
              <a:bodyPr lIns="0" tIns="0" rIns="0" bIns="0"/>
              <a:lstStyle/>
              <a:p>
                <a:pPr defTabSz="914400" fontAlgn="base">
                  <a:spcBef>
                    <a:spcPct val="0"/>
                  </a:spcBef>
                  <a:spcAft>
                    <a:spcPct val="0"/>
                  </a:spcAft>
                </a:pPr>
                <a:endParaRPr lang="zh-TW" altLang="en-US" sz="2400" smtClean="0">
                  <a:solidFill>
                    <a:srgbClr val="000000"/>
                  </a:solidFill>
                  <a:latin typeface="Gill Sans" charset="0"/>
                  <a:ea typeface="Heiti TC Light" charset="0"/>
                  <a:cs typeface="Heiti TC Light" charset="0"/>
                  <a:sym typeface="Gill Sans" charset="0"/>
                </a:endParaRPr>
              </a:p>
            </p:txBody>
          </p:sp>
          <p:sp>
            <p:nvSpPr>
              <p:cNvPr id="372807" name="Oval 71"/>
              <p:cNvSpPr>
                <a:spLocks/>
              </p:cNvSpPr>
              <p:nvPr/>
            </p:nvSpPr>
            <p:spPr bwMode="auto">
              <a:xfrm>
                <a:off x="1387" y="3258"/>
                <a:ext cx="25" cy="24"/>
              </a:xfrm>
              <a:prstGeom prst="ellipse">
                <a:avLst/>
              </a:prstGeom>
              <a:solidFill>
                <a:srgbClr val="FFFFFF"/>
              </a:solidFill>
              <a:ln>
                <a:noFill/>
              </a:ln>
              <a:extLst>
                <a:ext uri="{91240B29-F687-4f45-9708-019B960494DF}">
                  <a14:hiddenLine xmlns:a14="http://schemas.microsoft.com/office/drawing/2010/main" w="9525" cap="flat">
                    <a:solidFill>
                      <a:srgbClr val="FFFFFF"/>
                    </a:solidFill>
                    <a:round/>
                    <a:headEnd type="none" w="med" len="med"/>
                    <a:tailEnd type="none" w="med" len="med"/>
                  </a14:hiddenLine>
                </a:ext>
              </a:extLst>
            </p:spPr>
            <p:txBody>
              <a:bodyPr lIns="0" tIns="0" rIns="0" bIns="0"/>
              <a:lstStyle/>
              <a:p>
                <a:pPr defTabSz="914400" fontAlgn="base">
                  <a:spcBef>
                    <a:spcPct val="0"/>
                  </a:spcBef>
                  <a:spcAft>
                    <a:spcPct val="0"/>
                  </a:spcAft>
                </a:pPr>
                <a:endParaRPr lang="zh-TW" altLang="en-US" sz="2400" smtClean="0">
                  <a:solidFill>
                    <a:srgbClr val="000000"/>
                  </a:solidFill>
                  <a:latin typeface="Gill Sans" charset="0"/>
                  <a:ea typeface="Heiti TC Light" charset="0"/>
                  <a:cs typeface="Heiti TC Light" charset="0"/>
                  <a:sym typeface="Gill Sans" charset="0"/>
                </a:endParaRPr>
              </a:p>
            </p:txBody>
          </p:sp>
          <p:sp>
            <p:nvSpPr>
              <p:cNvPr id="372808" name="Oval 72"/>
              <p:cNvSpPr>
                <a:spLocks/>
              </p:cNvSpPr>
              <p:nvPr/>
            </p:nvSpPr>
            <p:spPr bwMode="auto">
              <a:xfrm>
                <a:off x="1382" y="2651"/>
                <a:ext cx="25" cy="24"/>
              </a:xfrm>
              <a:prstGeom prst="ellipse">
                <a:avLst/>
              </a:prstGeom>
              <a:solidFill>
                <a:srgbClr val="FFFFFF"/>
              </a:solidFill>
              <a:ln>
                <a:noFill/>
              </a:ln>
              <a:extLst>
                <a:ext uri="{91240B29-F687-4f45-9708-019B960494DF}">
                  <a14:hiddenLine xmlns:a14="http://schemas.microsoft.com/office/drawing/2010/main" w="9525" cap="flat">
                    <a:solidFill>
                      <a:srgbClr val="FFFFFF"/>
                    </a:solidFill>
                    <a:round/>
                    <a:headEnd type="none" w="med" len="med"/>
                    <a:tailEnd type="none" w="med" len="med"/>
                  </a14:hiddenLine>
                </a:ext>
              </a:extLst>
            </p:spPr>
            <p:txBody>
              <a:bodyPr lIns="0" tIns="0" rIns="0" bIns="0"/>
              <a:lstStyle/>
              <a:p>
                <a:pPr defTabSz="914400" fontAlgn="base">
                  <a:spcBef>
                    <a:spcPct val="0"/>
                  </a:spcBef>
                  <a:spcAft>
                    <a:spcPct val="0"/>
                  </a:spcAft>
                </a:pPr>
                <a:endParaRPr lang="zh-TW" altLang="en-US" sz="2400" smtClean="0">
                  <a:solidFill>
                    <a:srgbClr val="000000"/>
                  </a:solidFill>
                  <a:latin typeface="Gill Sans" charset="0"/>
                  <a:ea typeface="Heiti TC Light" charset="0"/>
                  <a:cs typeface="Heiti TC Light" charset="0"/>
                  <a:sym typeface="Gill Sans" charset="0"/>
                </a:endParaRPr>
              </a:p>
            </p:txBody>
          </p:sp>
          <p:sp>
            <p:nvSpPr>
              <p:cNvPr id="372809" name="Oval 73"/>
              <p:cNvSpPr>
                <a:spLocks/>
              </p:cNvSpPr>
              <p:nvPr/>
            </p:nvSpPr>
            <p:spPr bwMode="auto">
              <a:xfrm>
                <a:off x="1381" y="2046"/>
                <a:ext cx="25" cy="24"/>
              </a:xfrm>
              <a:prstGeom prst="ellipse">
                <a:avLst/>
              </a:prstGeom>
              <a:solidFill>
                <a:srgbClr val="FFFFFF"/>
              </a:solidFill>
              <a:ln>
                <a:noFill/>
              </a:ln>
              <a:extLst>
                <a:ext uri="{91240B29-F687-4f45-9708-019B960494DF}">
                  <a14:hiddenLine xmlns:a14="http://schemas.microsoft.com/office/drawing/2010/main" w="9525" cap="flat">
                    <a:solidFill>
                      <a:srgbClr val="FFFFFF"/>
                    </a:solidFill>
                    <a:round/>
                    <a:headEnd type="none" w="med" len="med"/>
                    <a:tailEnd type="none" w="med" len="med"/>
                  </a14:hiddenLine>
                </a:ext>
              </a:extLst>
            </p:spPr>
            <p:txBody>
              <a:bodyPr lIns="0" tIns="0" rIns="0" bIns="0"/>
              <a:lstStyle/>
              <a:p>
                <a:pPr defTabSz="914400" fontAlgn="base">
                  <a:spcBef>
                    <a:spcPct val="0"/>
                  </a:spcBef>
                  <a:spcAft>
                    <a:spcPct val="0"/>
                  </a:spcAft>
                </a:pPr>
                <a:endParaRPr lang="zh-TW" altLang="en-US" sz="2400" smtClean="0">
                  <a:solidFill>
                    <a:srgbClr val="000000"/>
                  </a:solidFill>
                  <a:latin typeface="Gill Sans" charset="0"/>
                  <a:ea typeface="Heiti TC Light" charset="0"/>
                  <a:cs typeface="Heiti TC Light" charset="0"/>
                  <a:sym typeface="Gill Sans" charset="0"/>
                </a:endParaRPr>
              </a:p>
            </p:txBody>
          </p:sp>
          <p:sp>
            <p:nvSpPr>
              <p:cNvPr id="372810" name="Oval 74"/>
              <p:cNvSpPr>
                <a:spLocks/>
              </p:cNvSpPr>
              <p:nvPr/>
            </p:nvSpPr>
            <p:spPr bwMode="auto">
              <a:xfrm>
                <a:off x="1382" y="1444"/>
                <a:ext cx="25" cy="24"/>
              </a:xfrm>
              <a:prstGeom prst="ellipse">
                <a:avLst/>
              </a:prstGeom>
              <a:solidFill>
                <a:srgbClr val="FFFFFF"/>
              </a:solidFill>
              <a:ln>
                <a:noFill/>
              </a:ln>
              <a:extLst>
                <a:ext uri="{91240B29-F687-4f45-9708-019B960494DF}">
                  <a14:hiddenLine xmlns:a14="http://schemas.microsoft.com/office/drawing/2010/main" w="9525" cap="flat">
                    <a:solidFill>
                      <a:srgbClr val="FFFFFF"/>
                    </a:solidFill>
                    <a:round/>
                    <a:headEnd type="none" w="med" len="med"/>
                    <a:tailEnd type="none" w="med" len="med"/>
                  </a14:hiddenLine>
                </a:ext>
              </a:extLst>
            </p:spPr>
            <p:txBody>
              <a:bodyPr lIns="0" tIns="0" rIns="0" bIns="0"/>
              <a:lstStyle/>
              <a:p>
                <a:pPr defTabSz="914400" fontAlgn="base">
                  <a:spcBef>
                    <a:spcPct val="0"/>
                  </a:spcBef>
                  <a:spcAft>
                    <a:spcPct val="0"/>
                  </a:spcAft>
                </a:pPr>
                <a:endParaRPr lang="zh-TW" altLang="en-US" sz="2400" smtClean="0">
                  <a:solidFill>
                    <a:srgbClr val="000000"/>
                  </a:solidFill>
                  <a:latin typeface="Gill Sans" charset="0"/>
                  <a:ea typeface="Heiti TC Light" charset="0"/>
                  <a:cs typeface="Heiti TC Light" charset="0"/>
                  <a:sym typeface="Gill Sans" charset="0"/>
                </a:endParaRPr>
              </a:p>
            </p:txBody>
          </p:sp>
          <p:sp>
            <p:nvSpPr>
              <p:cNvPr id="372811" name="Oval 75"/>
              <p:cNvSpPr>
                <a:spLocks/>
              </p:cNvSpPr>
              <p:nvPr/>
            </p:nvSpPr>
            <p:spPr bwMode="auto">
              <a:xfrm>
                <a:off x="1386" y="829"/>
                <a:ext cx="25" cy="24"/>
              </a:xfrm>
              <a:prstGeom prst="ellipse">
                <a:avLst/>
              </a:prstGeom>
              <a:solidFill>
                <a:srgbClr val="FFFFFF"/>
              </a:solidFill>
              <a:ln>
                <a:noFill/>
              </a:ln>
              <a:extLst>
                <a:ext uri="{91240B29-F687-4f45-9708-019B960494DF}">
                  <a14:hiddenLine xmlns:a14="http://schemas.microsoft.com/office/drawing/2010/main" w="9525" cap="flat">
                    <a:solidFill>
                      <a:srgbClr val="FFFFFF"/>
                    </a:solidFill>
                    <a:round/>
                    <a:headEnd type="none" w="med" len="med"/>
                    <a:tailEnd type="none" w="med" len="med"/>
                  </a14:hiddenLine>
                </a:ext>
              </a:extLst>
            </p:spPr>
            <p:txBody>
              <a:bodyPr lIns="0" tIns="0" rIns="0" bIns="0"/>
              <a:lstStyle/>
              <a:p>
                <a:pPr defTabSz="914400" fontAlgn="base">
                  <a:spcBef>
                    <a:spcPct val="0"/>
                  </a:spcBef>
                  <a:spcAft>
                    <a:spcPct val="0"/>
                  </a:spcAft>
                </a:pPr>
                <a:endParaRPr lang="zh-TW" altLang="en-US" sz="2400" smtClean="0">
                  <a:solidFill>
                    <a:srgbClr val="000000"/>
                  </a:solidFill>
                  <a:latin typeface="Gill Sans" charset="0"/>
                  <a:ea typeface="Heiti TC Light" charset="0"/>
                  <a:cs typeface="Heiti TC Light" charset="0"/>
                  <a:sym typeface="Gill Sans" charset="0"/>
                </a:endParaRPr>
              </a:p>
            </p:txBody>
          </p:sp>
          <p:sp>
            <p:nvSpPr>
              <p:cNvPr id="372812" name="Oval 76"/>
              <p:cNvSpPr>
                <a:spLocks/>
              </p:cNvSpPr>
              <p:nvPr/>
            </p:nvSpPr>
            <p:spPr bwMode="auto">
              <a:xfrm>
                <a:off x="1378" y="227"/>
                <a:ext cx="25" cy="24"/>
              </a:xfrm>
              <a:prstGeom prst="ellipse">
                <a:avLst/>
              </a:prstGeom>
              <a:solidFill>
                <a:srgbClr val="FFFFFF"/>
              </a:solidFill>
              <a:ln>
                <a:noFill/>
              </a:ln>
              <a:extLst>
                <a:ext uri="{91240B29-F687-4f45-9708-019B960494DF}">
                  <a14:hiddenLine xmlns:a14="http://schemas.microsoft.com/office/drawing/2010/main" w="9525" cap="flat">
                    <a:solidFill>
                      <a:srgbClr val="FFFFFF"/>
                    </a:solidFill>
                    <a:round/>
                    <a:headEnd type="none" w="med" len="med"/>
                    <a:tailEnd type="none" w="med" len="med"/>
                  </a14:hiddenLine>
                </a:ext>
              </a:extLst>
            </p:spPr>
            <p:txBody>
              <a:bodyPr lIns="0" tIns="0" rIns="0" bIns="0"/>
              <a:lstStyle/>
              <a:p>
                <a:pPr defTabSz="914400" fontAlgn="base">
                  <a:spcBef>
                    <a:spcPct val="0"/>
                  </a:spcBef>
                  <a:spcAft>
                    <a:spcPct val="0"/>
                  </a:spcAft>
                </a:pPr>
                <a:endParaRPr lang="zh-TW" altLang="en-US" sz="2400" smtClean="0">
                  <a:solidFill>
                    <a:srgbClr val="000000"/>
                  </a:solidFill>
                  <a:latin typeface="Gill Sans" charset="0"/>
                  <a:ea typeface="Heiti TC Light" charset="0"/>
                  <a:cs typeface="Heiti TC Light" charset="0"/>
                  <a:sym typeface="Gill Sans" charset="0"/>
                </a:endParaRPr>
              </a:p>
            </p:txBody>
          </p:sp>
          <p:sp>
            <p:nvSpPr>
              <p:cNvPr id="372813" name="Oval 77"/>
              <p:cNvSpPr>
                <a:spLocks/>
              </p:cNvSpPr>
              <p:nvPr/>
            </p:nvSpPr>
            <p:spPr bwMode="auto">
              <a:xfrm>
                <a:off x="2491" y="3269"/>
                <a:ext cx="25" cy="25"/>
              </a:xfrm>
              <a:prstGeom prst="ellipse">
                <a:avLst/>
              </a:prstGeom>
              <a:solidFill>
                <a:srgbClr val="FFFFFF"/>
              </a:solidFill>
              <a:ln>
                <a:noFill/>
              </a:ln>
              <a:extLst>
                <a:ext uri="{91240B29-F687-4f45-9708-019B960494DF}">
                  <a14:hiddenLine xmlns:a14="http://schemas.microsoft.com/office/drawing/2010/main" w="9525" cap="flat">
                    <a:solidFill>
                      <a:srgbClr val="FFFFFF"/>
                    </a:solidFill>
                    <a:round/>
                    <a:headEnd type="none" w="med" len="med"/>
                    <a:tailEnd type="none" w="med" len="med"/>
                  </a14:hiddenLine>
                </a:ext>
              </a:extLst>
            </p:spPr>
            <p:txBody>
              <a:bodyPr lIns="0" tIns="0" rIns="0" bIns="0"/>
              <a:lstStyle/>
              <a:p>
                <a:pPr defTabSz="914400" fontAlgn="base">
                  <a:spcBef>
                    <a:spcPct val="0"/>
                  </a:spcBef>
                  <a:spcAft>
                    <a:spcPct val="0"/>
                  </a:spcAft>
                </a:pPr>
                <a:endParaRPr lang="zh-TW" altLang="en-US" sz="2400" smtClean="0">
                  <a:solidFill>
                    <a:srgbClr val="000000"/>
                  </a:solidFill>
                  <a:latin typeface="Gill Sans" charset="0"/>
                  <a:ea typeface="Heiti TC Light" charset="0"/>
                  <a:cs typeface="Heiti TC Light" charset="0"/>
                  <a:sym typeface="Gill Sans" charset="0"/>
                </a:endParaRPr>
              </a:p>
            </p:txBody>
          </p:sp>
          <p:sp>
            <p:nvSpPr>
              <p:cNvPr id="372814" name="Oval 78"/>
              <p:cNvSpPr>
                <a:spLocks/>
              </p:cNvSpPr>
              <p:nvPr/>
            </p:nvSpPr>
            <p:spPr bwMode="auto">
              <a:xfrm>
                <a:off x="2486" y="2663"/>
                <a:ext cx="25" cy="24"/>
              </a:xfrm>
              <a:prstGeom prst="ellipse">
                <a:avLst/>
              </a:prstGeom>
              <a:solidFill>
                <a:srgbClr val="FFFFFF"/>
              </a:solidFill>
              <a:ln>
                <a:noFill/>
              </a:ln>
              <a:extLst>
                <a:ext uri="{91240B29-F687-4f45-9708-019B960494DF}">
                  <a14:hiddenLine xmlns:a14="http://schemas.microsoft.com/office/drawing/2010/main" w="9525" cap="flat">
                    <a:solidFill>
                      <a:srgbClr val="FFFFFF"/>
                    </a:solidFill>
                    <a:round/>
                    <a:headEnd type="none" w="med" len="med"/>
                    <a:tailEnd type="none" w="med" len="med"/>
                  </a14:hiddenLine>
                </a:ext>
              </a:extLst>
            </p:spPr>
            <p:txBody>
              <a:bodyPr lIns="0" tIns="0" rIns="0" bIns="0"/>
              <a:lstStyle/>
              <a:p>
                <a:pPr defTabSz="914400" fontAlgn="base">
                  <a:spcBef>
                    <a:spcPct val="0"/>
                  </a:spcBef>
                  <a:spcAft>
                    <a:spcPct val="0"/>
                  </a:spcAft>
                </a:pPr>
                <a:endParaRPr lang="zh-TW" altLang="en-US" sz="2400" smtClean="0">
                  <a:solidFill>
                    <a:srgbClr val="000000"/>
                  </a:solidFill>
                  <a:latin typeface="Gill Sans" charset="0"/>
                  <a:ea typeface="Heiti TC Light" charset="0"/>
                  <a:cs typeface="Heiti TC Light" charset="0"/>
                  <a:sym typeface="Gill Sans" charset="0"/>
                </a:endParaRPr>
              </a:p>
            </p:txBody>
          </p:sp>
          <p:sp>
            <p:nvSpPr>
              <p:cNvPr id="372815" name="Oval 79"/>
              <p:cNvSpPr>
                <a:spLocks/>
              </p:cNvSpPr>
              <p:nvPr/>
            </p:nvSpPr>
            <p:spPr bwMode="auto">
              <a:xfrm>
                <a:off x="2485" y="2057"/>
                <a:ext cx="25" cy="25"/>
              </a:xfrm>
              <a:prstGeom prst="ellipse">
                <a:avLst/>
              </a:prstGeom>
              <a:solidFill>
                <a:srgbClr val="FFFFFF"/>
              </a:solidFill>
              <a:ln>
                <a:noFill/>
              </a:ln>
              <a:extLst>
                <a:ext uri="{91240B29-F687-4f45-9708-019B960494DF}">
                  <a14:hiddenLine xmlns:a14="http://schemas.microsoft.com/office/drawing/2010/main" w="9525" cap="flat">
                    <a:solidFill>
                      <a:srgbClr val="FFFFFF"/>
                    </a:solidFill>
                    <a:round/>
                    <a:headEnd type="none" w="med" len="med"/>
                    <a:tailEnd type="none" w="med" len="med"/>
                  </a14:hiddenLine>
                </a:ext>
              </a:extLst>
            </p:spPr>
            <p:txBody>
              <a:bodyPr lIns="0" tIns="0" rIns="0" bIns="0"/>
              <a:lstStyle/>
              <a:p>
                <a:pPr defTabSz="914400" fontAlgn="base">
                  <a:spcBef>
                    <a:spcPct val="0"/>
                  </a:spcBef>
                  <a:spcAft>
                    <a:spcPct val="0"/>
                  </a:spcAft>
                </a:pPr>
                <a:endParaRPr lang="zh-TW" altLang="en-US" sz="2400" smtClean="0">
                  <a:solidFill>
                    <a:srgbClr val="000000"/>
                  </a:solidFill>
                  <a:latin typeface="Gill Sans" charset="0"/>
                  <a:ea typeface="Heiti TC Light" charset="0"/>
                  <a:cs typeface="Heiti TC Light" charset="0"/>
                  <a:sym typeface="Gill Sans" charset="0"/>
                </a:endParaRPr>
              </a:p>
            </p:txBody>
          </p:sp>
          <p:sp>
            <p:nvSpPr>
              <p:cNvPr id="372816" name="Oval 80"/>
              <p:cNvSpPr>
                <a:spLocks/>
              </p:cNvSpPr>
              <p:nvPr/>
            </p:nvSpPr>
            <p:spPr bwMode="auto">
              <a:xfrm>
                <a:off x="2486" y="1456"/>
                <a:ext cx="25" cy="24"/>
              </a:xfrm>
              <a:prstGeom prst="ellipse">
                <a:avLst/>
              </a:prstGeom>
              <a:solidFill>
                <a:srgbClr val="FFFFFF"/>
              </a:solidFill>
              <a:ln>
                <a:noFill/>
              </a:ln>
              <a:extLst>
                <a:ext uri="{91240B29-F687-4f45-9708-019B960494DF}">
                  <a14:hiddenLine xmlns:a14="http://schemas.microsoft.com/office/drawing/2010/main" w="9525" cap="flat">
                    <a:solidFill>
                      <a:srgbClr val="FFFFFF"/>
                    </a:solidFill>
                    <a:round/>
                    <a:headEnd type="none" w="med" len="med"/>
                    <a:tailEnd type="none" w="med" len="med"/>
                  </a14:hiddenLine>
                </a:ext>
              </a:extLst>
            </p:spPr>
            <p:txBody>
              <a:bodyPr lIns="0" tIns="0" rIns="0" bIns="0"/>
              <a:lstStyle/>
              <a:p>
                <a:pPr defTabSz="914400" fontAlgn="base">
                  <a:spcBef>
                    <a:spcPct val="0"/>
                  </a:spcBef>
                  <a:spcAft>
                    <a:spcPct val="0"/>
                  </a:spcAft>
                </a:pPr>
                <a:endParaRPr lang="zh-TW" altLang="en-US" sz="2400" smtClean="0">
                  <a:solidFill>
                    <a:srgbClr val="000000"/>
                  </a:solidFill>
                  <a:latin typeface="Gill Sans" charset="0"/>
                  <a:ea typeface="Heiti TC Light" charset="0"/>
                  <a:cs typeface="Heiti TC Light" charset="0"/>
                  <a:sym typeface="Gill Sans" charset="0"/>
                </a:endParaRPr>
              </a:p>
            </p:txBody>
          </p:sp>
          <p:sp>
            <p:nvSpPr>
              <p:cNvPr id="372817" name="Oval 81"/>
              <p:cNvSpPr>
                <a:spLocks/>
              </p:cNvSpPr>
              <p:nvPr/>
            </p:nvSpPr>
            <p:spPr bwMode="auto">
              <a:xfrm>
                <a:off x="2490" y="840"/>
                <a:ext cx="25" cy="24"/>
              </a:xfrm>
              <a:prstGeom prst="ellipse">
                <a:avLst/>
              </a:prstGeom>
              <a:solidFill>
                <a:srgbClr val="FFFFFF"/>
              </a:solidFill>
              <a:ln>
                <a:noFill/>
              </a:ln>
              <a:extLst>
                <a:ext uri="{91240B29-F687-4f45-9708-019B960494DF}">
                  <a14:hiddenLine xmlns:a14="http://schemas.microsoft.com/office/drawing/2010/main" w="9525" cap="flat">
                    <a:solidFill>
                      <a:srgbClr val="FFFFFF"/>
                    </a:solidFill>
                    <a:round/>
                    <a:headEnd type="none" w="med" len="med"/>
                    <a:tailEnd type="none" w="med" len="med"/>
                  </a14:hiddenLine>
                </a:ext>
              </a:extLst>
            </p:spPr>
            <p:txBody>
              <a:bodyPr lIns="0" tIns="0" rIns="0" bIns="0"/>
              <a:lstStyle/>
              <a:p>
                <a:pPr defTabSz="914400" fontAlgn="base">
                  <a:spcBef>
                    <a:spcPct val="0"/>
                  </a:spcBef>
                  <a:spcAft>
                    <a:spcPct val="0"/>
                  </a:spcAft>
                </a:pPr>
                <a:endParaRPr lang="zh-TW" altLang="en-US" sz="2400" smtClean="0">
                  <a:solidFill>
                    <a:srgbClr val="000000"/>
                  </a:solidFill>
                  <a:latin typeface="Gill Sans" charset="0"/>
                  <a:ea typeface="Heiti TC Light" charset="0"/>
                  <a:cs typeface="Heiti TC Light" charset="0"/>
                  <a:sym typeface="Gill Sans" charset="0"/>
                </a:endParaRPr>
              </a:p>
            </p:txBody>
          </p:sp>
          <p:sp>
            <p:nvSpPr>
              <p:cNvPr id="372818" name="Oval 82"/>
              <p:cNvSpPr>
                <a:spLocks/>
              </p:cNvSpPr>
              <p:nvPr/>
            </p:nvSpPr>
            <p:spPr bwMode="auto">
              <a:xfrm>
                <a:off x="2482" y="239"/>
                <a:ext cx="25" cy="24"/>
              </a:xfrm>
              <a:prstGeom prst="ellipse">
                <a:avLst/>
              </a:prstGeom>
              <a:solidFill>
                <a:srgbClr val="FFFFFF"/>
              </a:solidFill>
              <a:ln>
                <a:noFill/>
              </a:ln>
              <a:extLst>
                <a:ext uri="{91240B29-F687-4f45-9708-019B960494DF}">
                  <a14:hiddenLine xmlns:a14="http://schemas.microsoft.com/office/drawing/2010/main" w="9525" cap="flat">
                    <a:solidFill>
                      <a:srgbClr val="FFFFFF"/>
                    </a:solidFill>
                    <a:round/>
                    <a:headEnd type="none" w="med" len="med"/>
                    <a:tailEnd type="none" w="med" len="med"/>
                  </a14:hiddenLine>
                </a:ext>
              </a:extLst>
            </p:spPr>
            <p:txBody>
              <a:bodyPr lIns="0" tIns="0" rIns="0" bIns="0"/>
              <a:lstStyle/>
              <a:p>
                <a:pPr defTabSz="914400" fontAlgn="base">
                  <a:spcBef>
                    <a:spcPct val="0"/>
                  </a:spcBef>
                  <a:spcAft>
                    <a:spcPct val="0"/>
                  </a:spcAft>
                </a:pPr>
                <a:endParaRPr lang="zh-TW" altLang="en-US" sz="2400" smtClean="0">
                  <a:solidFill>
                    <a:srgbClr val="000000"/>
                  </a:solidFill>
                  <a:latin typeface="Gill Sans" charset="0"/>
                  <a:ea typeface="Heiti TC Light" charset="0"/>
                  <a:cs typeface="Heiti TC Light" charset="0"/>
                  <a:sym typeface="Gill Sans" charset="0"/>
                </a:endParaRPr>
              </a:p>
            </p:txBody>
          </p:sp>
          <p:sp>
            <p:nvSpPr>
              <p:cNvPr id="372819" name="Oval 83"/>
              <p:cNvSpPr>
                <a:spLocks/>
              </p:cNvSpPr>
              <p:nvPr/>
            </p:nvSpPr>
            <p:spPr bwMode="auto">
              <a:xfrm>
                <a:off x="3585" y="3265"/>
                <a:ext cx="25" cy="24"/>
              </a:xfrm>
              <a:prstGeom prst="ellipse">
                <a:avLst/>
              </a:prstGeom>
              <a:solidFill>
                <a:srgbClr val="FFFFFF"/>
              </a:solidFill>
              <a:ln>
                <a:noFill/>
              </a:ln>
              <a:extLst>
                <a:ext uri="{91240B29-F687-4f45-9708-019B960494DF}">
                  <a14:hiddenLine xmlns:a14="http://schemas.microsoft.com/office/drawing/2010/main" w="9525" cap="flat">
                    <a:solidFill>
                      <a:srgbClr val="FFFFFF"/>
                    </a:solidFill>
                    <a:round/>
                    <a:headEnd type="none" w="med" len="med"/>
                    <a:tailEnd type="none" w="med" len="med"/>
                  </a14:hiddenLine>
                </a:ext>
              </a:extLst>
            </p:spPr>
            <p:txBody>
              <a:bodyPr lIns="0" tIns="0" rIns="0" bIns="0"/>
              <a:lstStyle/>
              <a:p>
                <a:pPr defTabSz="914400" fontAlgn="base">
                  <a:spcBef>
                    <a:spcPct val="0"/>
                  </a:spcBef>
                  <a:spcAft>
                    <a:spcPct val="0"/>
                  </a:spcAft>
                </a:pPr>
                <a:endParaRPr lang="zh-TW" altLang="en-US" sz="2400" smtClean="0">
                  <a:solidFill>
                    <a:srgbClr val="000000"/>
                  </a:solidFill>
                  <a:latin typeface="Gill Sans" charset="0"/>
                  <a:ea typeface="Heiti TC Light" charset="0"/>
                  <a:cs typeface="Heiti TC Light" charset="0"/>
                  <a:sym typeface="Gill Sans" charset="0"/>
                </a:endParaRPr>
              </a:p>
            </p:txBody>
          </p:sp>
          <p:sp>
            <p:nvSpPr>
              <p:cNvPr id="372820" name="Oval 84"/>
              <p:cNvSpPr>
                <a:spLocks/>
              </p:cNvSpPr>
              <p:nvPr/>
            </p:nvSpPr>
            <p:spPr bwMode="auto">
              <a:xfrm>
                <a:off x="3579" y="2658"/>
                <a:ext cx="25" cy="24"/>
              </a:xfrm>
              <a:prstGeom prst="ellipse">
                <a:avLst/>
              </a:prstGeom>
              <a:solidFill>
                <a:srgbClr val="FFFFFF"/>
              </a:solidFill>
              <a:ln>
                <a:noFill/>
              </a:ln>
              <a:extLst>
                <a:ext uri="{91240B29-F687-4f45-9708-019B960494DF}">
                  <a14:hiddenLine xmlns:a14="http://schemas.microsoft.com/office/drawing/2010/main" w="9525" cap="flat">
                    <a:solidFill>
                      <a:srgbClr val="FFFFFF"/>
                    </a:solidFill>
                    <a:round/>
                    <a:headEnd type="none" w="med" len="med"/>
                    <a:tailEnd type="none" w="med" len="med"/>
                  </a14:hiddenLine>
                </a:ext>
              </a:extLst>
            </p:spPr>
            <p:txBody>
              <a:bodyPr lIns="0" tIns="0" rIns="0" bIns="0"/>
              <a:lstStyle/>
              <a:p>
                <a:pPr defTabSz="914400" fontAlgn="base">
                  <a:spcBef>
                    <a:spcPct val="0"/>
                  </a:spcBef>
                  <a:spcAft>
                    <a:spcPct val="0"/>
                  </a:spcAft>
                </a:pPr>
                <a:endParaRPr lang="zh-TW" altLang="en-US" sz="2400" smtClean="0">
                  <a:solidFill>
                    <a:srgbClr val="000000"/>
                  </a:solidFill>
                  <a:latin typeface="Gill Sans" charset="0"/>
                  <a:ea typeface="Heiti TC Light" charset="0"/>
                  <a:cs typeface="Heiti TC Light" charset="0"/>
                  <a:sym typeface="Gill Sans" charset="0"/>
                </a:endParaRPr>
              </a:p>
            </p:txBody>
          </p:sp>
          <p:sp>
            <p:nvSpPr>
              <p:cNvPr id="372821" name="Oval 85"/>
              <p:cNvSpPr>
                <a:spLocks/>
              </p:cNvSpPr>
              <p:nvPr/>
            </p:nvSpPr>
            <p:spPr bwMode="auto">
              <a:xfrm>
                <a:off x="3579" y="2053"/>
                <a:ext cx="25" cy="24"/>
              </a:xfrm>
              <a:prstGeom prst="ellipse">
                <a:avLst/>
              </a:prstGeom>
              <a:solidFill>
                <a:srgbClr val="FFFFFF"/>
              </a:solidFill>
              <a:ln>
                <a:noFill/>
              </a:ln>
              <a:extLst>
                <a:ext uri="{91240B29-F687-4f45-9708-019B960494DF}">
                  <a14:hiddenLine xmlns:a14="http://schemas.microsoft.com/office/drawing/2010/main" w="9525" cap="flat">
                    <a:solidFill>
                      <a:srgbClr val="FFFFFF"/>
                    </a:solidFill>
                    <a:round/>
                    <a:headEnd type="none" w="med" len="med"/>
                    <a:tailEnd type="none" w="med" len="med"/>
                  </a14:hiddenLine>
                </a:ext>
              </a:extLst>
            </p:spPr>
            <p:txBody>
              <a:bodyPr lIns="0" tIns="0" rIns="0" bIns="0"/>
              <a:lstStyle/>
              <a:p>
                <a:pPr defTabSz="914400" fontAlgn="base">
                  <a:spcBef>
                    <a:spcPct val="0"/>
                  </a:spcBef>
                  <a:spcAft>
                    <a:spcPct val="0"/>
                  </a:spcAft>
                </a:pPr>
                <a:endParaRPr lang="zh-TW" altLang="en-US" sz="2400" smtClean="0">
                  <a:solidFill>
                    <a:srgbClr val="000000"/>
                  </a:solidFill>
                  <a:latin typeface="Gill Sans" charset="0"/>
                  <a:ea typeface="Heiti TC Light" charset="0"/>
                  <a:cs typeface="Heiti TC Light" charset="0"/>
                  <a:sym typeface="Gill Sans" charset="0"/>
                </a:endParaRPr>
              </a:p>
            </p:txBody>
          </p:sp>
          <p:sp>
            <p:nvSpPr>
              <p:cNvPr id="372822" name="Oval 86"/>
              <p:cNvSpPr>
                <a:spLocks/>
              </p:cNvSpPr>
              <p:nvPr/>
            </p:nvSpPr>
            <p:spPr bwMode="auto">
              <a:xfrm>
                <a:off x="3579" y="1452"/>
                <a:ext cx="25" cy="24"/>
              </a:xfrm>
              <a:prstGeom prst="ellipse">
                <a:avLst/>
              </a:prstGeom>
              <a:solidFill>
                <a:srgbClr val="FFFFFF"/>
              </a:solidFill>
              <a:ln>
                <a:noFill/>
              </a:ln>
              <a:extLst>
                <a:ext uri="{91240B29-F687-4f45-9708-019B960494DF}">
                  <a14:hiddenLine xmlns:a14="http://schemas.microsoft.com/office/drawing/2010/main" w="9525" cap="flat">
                    <a:solidFill>
                      <a:srgbClr val="FFFFFF"/>
                    </a:solidFill>
                    <a:round/>
                    <a:headEnd type="none" w="med" len="med"/>
                    <a:tailEnd type="none" w="med" len="med"/>
                  </a14:hiddenLine>
                </a:ext>
              </a:extLst>
            </p:spPr>
            <p:txBody>
              <a:bodyPr lIns="0" tIns="0" rIns="0" bIns="0"/>
              <a:lstStyle/>
              <a:p>
                <a:pPr defTabSz="914400" fontAlgn="base">
                  <a:spcBef>
                    <a:spcPct val="0"/>
                  </a:spcBef>
                  <a:spcAft>
                    <a:spcPct val="0"/>
                  </a:spcAft>
                </a:pPr>
                <a:endParaRPr lang="zh-TW" altLang="en-US" sz="2400" smtClean="0">
                  <a:solidFill>
                    <a:srgbClr val="000000"/>
                  </a:solidFill>
                  <a:latin typeface="Gill Sans" charset="0"/>
                  <a:ea typeface="Heiti TC Light" charset="0"/>
                  <a:cs typeface="Heiti TC Light" charset="0"/>
                  <a:sym typeface="Gill Sans" charset="0"/>
                </a:endParaRPr>
              </a:p>
            </p:txBody>
          </p:sp>
          <p:sp>
            <p:nvSpPr>
              <p:cNvPr id="372823" name="Oval 87"/>
              <p:cNvSpPr>
                <a:spLocks/>
              </p:cNvSpPr>
              <p:nvPr/>
            </p:nvSpPr>
            <p:spPr bwMode="auto">
              <a:xfrm>
                <a:off x="3583" y="836"/>
                <a:ext cx="25" cy="24"/>
              </a:xfrm>
              <a:prstGeom prst="ellipse">
                <a:avLst/>
              </a:prstGeom>
              <a:solidFill>
                <a:srgbClr val="FFFFFF"/>
              </a:solidFill>
              <a:ln>
                <a:noFill/>
              </a:ln>
              <a:extLst>
                <a:ext uri="{91240B29-F687-4f45-9708-019B960494DF}">
                  <a14:hiddenLine xmlns:a14="http://schemas.microsoft.com/office/drawing/2010/main" w="9525" cap="flat">
                    <a:solidFill>
                      <a:srgbClr val="FFFFFF"/>
                    </a:solidFill>
                    <a:round/>
                    <a:headEnd type="none" w="med" len="med"/>
                    <a:tailEnd type="none" w="med" len="med"/>
                  </a14:hiddenLine>
                </a:ext>
              </a:extLst>
            </p:spPr>
            <p:txBody>
              <a:bodyPr lIns="0" tIns="0" rIns="0" bIns="0"/>
              <a:lstStyle/>
              <a:p>
                <a:pPr defTabSz="914400" fontAlgn="base">
                  <a:spcBef>
                    <a:spcPct val="0"/>
                  </a:spcBef>
                  <a:spcAft>
                    <a:spcPct val="0"/>
                  </a:spcAft>
                </a:pPr>
                <a:endParaRPr lang="zh-TW" altLang="en-US" sz="2400" smtClean="0">
                  <a:solidFill>
                    <a:srgbClr val="000000"/>
                  </a:solidFill>
                  <a:latin typeface="Gill Sans" charset="0"/>
                  <a:ea typeface="Heiti TC Light" charset="0"/>
                  <a:cs typeface="Heiti TC Light" charset="0"/>
                  <a:sym typeface="Gill Sans" charset="0"/>
                </a:endParaRPr>
              </a:p>
            </p:txBody>
          </p:sp>
          <p:sp>
            <p:nvSpPr>
              <p:cNvPr id="372824" name="Oval 88"/>
              <p:cNvSpPr>
                <a:spLocks/>
              </p:cNvSpPr>
              <p:nvPr/>
            </p:nvSpPr>
            <p:spPr bwMode="auto">
              <a:xfrm>
                <a:off x="3575" y="234"/>
                <a:ext cx="25" cy="24"/>
              </a:xfrm>
              <a:prstGeom prst="ellipse">
                <a:avLst/>
              </a:prstGeom>
              <a:solidFill>
                <a:srgbClr val="FFFFFF"/>
              </a:solidFill>
              <a:ln>
                <a:noFill/>
              </a:ln>
              <a:extLst>
                <a:ext uri="{91240B29-F687-4f45-9708-019B960494DF}">
                  <a14:hiddenLine xmlns:a14="http://schemas.microsoft.com/office/drawing/2010/main" w="9525" cap="flat">
                    <a:solidFill>
                      <a:srgbClr val="FFFFFF"/>
                    </a:solidFill>
                    <a:round/>
                    <a:headEnd type="none" w="med" len="med"/>
                    <a:tailEnd type="none" w="med" len="med"/>
                  </a14:hiddenLine>
                </a:ext>
              </a:extLst>
            </p:spPr>
            <p:txBody>
              <a:bodyPr lIns="0" tIns="0" rIns="0" bIns="0"/>
              <a:lstStyle/>
              <a:p>
                <a:pPr defTabSz="914400" fontAlgn="base">
                  <a:spcBef>
                    <a:spcPct val="0"/>
                  </a:spcBef>
                  <a:spcAft>
                    <a:spcPct val="0"/>
                  </a:spcAft>
                </a:pPr>
                <a:endParaRPr lang="zh-TW" altLang="en-US" sz="2400" smtClean="0">
                  <a:solidFill>
                    <a:srgbClr val="000000"/>
                  </a:solidFill>
                  <a:latin typeface="Gill Sans" charset="0"/>
                  <a:ea typeface="Heiti TC Light" charset="0"/>
                  <a:cs typeface="Heiti TC Light" charset="0"/>
                  <a:sym typeface="Gill Sans" charset="0"/>
                </a:endParaRPr>
              </a:p>
            </p:txBody>
          </p:sp>
        </p:grpSp>
        <p:sp>
          <p:nvSpPr>
            <p:cNvPr id="372826" name="Rectangle 90"/>
            <p:cNvSpPr>
              <a:spLocks/>
            </p:cNvSpPr>
            <p:nvPr/>
          </p:nvSpPr>
          <p:spPr bwMode="auto">
            <a:xfrm>
              <a:off x="2101" y="0"/>
              <a:ext cx="2100" cy="636"/>
            </a:xfrm>
            <a:prstGeom prst="rect">
              <a:avLst/>
            </a:prstGeom>
            <a:noFill/>
            <a:ln w="57150" cap="flat">
              <a:solidFill>
                <a:srgbClr val="FFC000"/>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defTabSz="914400" fontAlgn="base">
                <a:spcBef>
                  <a:spcPct val="0"/>
                </a:spcBef>
                <a:spcAft>
                  <a:spcPct val="0"/>
                </a:spcAft>
              </a:pPr>
              <a:endParaRPr lang="zh-TW" altLang="en-US" sz="2400" smtClean="0">
                <a:solidFill>
                  <a:srgbClr val="000000"/>
                </a:solidFill>
                <a:latin typeface="Gill Sans" charset="0"/>
                <a:ea typeface="Heiti TC Light" charset="0"/>
                <a:cs typeface="Heiti TC Light" charset="0"/>
                <a:sym typeface="Gill Sans" charset="0"/>
              </a:endParaRPr>
            </a:p>
          </p:txBody>
        </p:sp>
        <p:sp>
          <p:nvSpPr>
            <p:cNvPr id="372827" name="Rectangle 91"/>
            <p:cNvSpPr>
              <a:spLocks/>
            </p:cNvSpPr>
            <p:nvPr/>
          </p:nvSpPr>
          <p:spPr bwMode="auto">
            <a:xfrm>
              <a:off x="9" y="616"/>
              <a:ext cx="4192" cy="636"/>
            </a:xfrm>
            <a:prstGeom prst="rect">
              <a:avLst/>
            </a:prstGeom>
            <a:noFill/>
            <a:ln w="57150" cap="flat">
              <a:solidFill>
                <a:srgbClr val="FFC000"/>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defTabSz="914400" fontAlgn="base">
                <a:spcBef>
                  <a:spcPct val="0"/>
                </a:spcBef>
                <a:spcAft>
                  <a:spcPct val="0"/>
                </a:spcAft>
              </a:pPr>
              <a:endParaRPr lang="zh-TW" altLang="en-US" sz="2400" smtClean="0">
                <a:solidFill>
                  <a:srgbClr val="000000"/>
                </a:solidFill>
                <a:latin typeface="Gill Sans" charset="0"/>
                <a:ea typeface="Heiti TC Light" charset="0"/>
                <a:cs typeface="Heiti TC Light" charset="0"/>
                <a:sym typeface="Gill Sans" charset="0"/>
              </a:endParaRPr>
            </a:p>
          </p:txBody>
        </p:sp>
        <p:sp>
          <p:nvSpPr>
            <p:cNvPr id="372828" name="Rectangle 92"/>
            <p:cNvSpPr>
              <a:spLocks/>
            </p:cNvSpPr>
            <p:nvPr/>
          </p:nvSpPr>
          <p:spPr bwMode="auto">
            <a:xfrm>
              <a:off x="1052" y="1252"/>
              <a:ext cx="3155" cy="637"/>
            </a:xfrm>
            <a:prstGeom prst="rect">
              <a:avLst/>
            </a:prstGeom>
            <a:noFill/>
            <a:ln w="57150" cap="flat">
              <a:solidFill>
                <a:srgbClr val="FFC000"/>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defTabSz="914400" fontAlgn="base">
                <a:spcBef>
                  <a:spcPct val="0"/>
                </a:spcBef>
                <a:spcAft>
                  <a:spcPct val="0"/>
                </a:spcAft>
              </a:pPr>
              <a:endParaRPr lang="zh-TW" altLang="en-US" sz="2400" smtClean="0">
                <a:solidFill>
                  <a:srgbClr val="000000"/>
                </a:solidFill>
                <a:latin typeface="Gill Sans" charset="0"/>
                <a:ea typeface="Heiti TC Light" charset="0"/>
                <a:cs typeface="Heiti TC Light" charset="0"/>
                <a:sym typeface="Gill Sans" charset="0"/>
              </a:endParaRPr>
            </a:p>
          </p:txBody>
        </p:sp>
        <p:sp>
          <p:nvSpPr>
            <p:cNvPr id="372829" name="Rectangle 93"/>
            <p:cNvSpPr>
              <a:spLocks/>
            </p:cNvSpPr>
            <p:nvPr/>
          </p:nvSpPr>
          <p:spPr bwMode="auto">
            <a:xfrm>
              <a:off x="16" y="1842"/>
              <a:ext cx="2100" cy="637"/>
            </a:xfrm>
            <a:prstGeom prst="rect">
              <a:avLst/>
            </a:prstGeom>
            <a:noFill/>
            <a:ln w="57150" cap="flat">
              <a:solidFill>
                <a:srgbClr val="FFC000"/>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defTabSz="914400" fontAlgn="base">
                <a:spcBef>
                  <a:spcPct val="0"/>
                </a:spcBef>
                <a:spcAft>
                  <a:spcPct val="0"/>
                </a:spcAft>
              </a:pPr>
              <a:endParaRPr lang="zh-TW" altLang="en-US" sz="2400" smtClean="0">
                <a:solidFill>
                  <a:srgbClr val="000000"/>
                </a:solidFill>
                <a:latin typeface="Gill Sans" charset="0"/>
                <a:ea typeface="Heiti TC Light" charset="0"/>
                <a:cs typeface="Heiti TC Light" charset="0"/>
                <a:sym typeface="Gill Sans" charset="0"/>
              </a:endParaRPr>
            </a:p>
          </p:txBody>
        </p:sp>
        <p:sp>
          <p:nvSpPr>
            <p:cNvPr id="372830" name="Rectangle 94"/>
            <p:cNvSpPr>
              <a:spLocks/>
            </p:cNvSpPr>
            <p:nvPr/>
          </p:nvSpPr>
          <p:spPr bwMode="auto">
            <a:xfrm>
              <a:off x="953" y="2495"/>
              <a:ext cx="1149" cy="585"/>
            </a:xfrm>
            <a:prstGeom prst="rect">
              <a:avLst/>
            </a:prstGeom>
            <a:noFill/>
            <a:ln w="57150" cap="flat">
              <a:solidFill>
                <a:srgbClr val="FFC000"/>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defTabSz="914400" fontAlgn="base">
                <a:spcBef>
                  <a:spcPct val="0"/>
                </a:spcBef>
                <a:spcAft>
                  <a:spcPct val="0"/>
                </a:spcAft>
              </a:pPr>
              <a:endParaRPr lang="zh-TW" altLang="en-US" sz="2400" smtClean="0">
                <a:solidFill>
                  <a:srgbClr val="000000"/>
                </a:solidFill>
                <a:latin typeface="Gill Sans" charset="0"/>
                <a:ea typeface="Heiti TC Light" charset="0"/>
                <a:cs typeface="Heiti TC Light" charset="0"/>
                <a:sym typeface="Gill Sans" charset="0"/>
              </a:endParaRPr>
            </a:p>
          </p:txBody>
        </p:sp>
      </p:grpSp>
      <p:sp>
        <p:nvSpPr>
          <p:cNvPr id="372832" name="Rectangle 96"/>
          <p:cNvSpPr>
            <a:spLocks/>
          </p:cNvSpPr>
          <p:nvPr/>
        </p:nvSpPr>
        <p:spPr bwMode="auto">
          <a:xfrm>
            <a:off x="465138" y="176213"/>
            <a:ext cx="84074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40601" bIns="0"/>
          <a:lstStyle/>
          <a:p>
            <a:pPr marL="39688" algn="ctr" defTabSz="914400" fontAlgn="base">
              <a:spcBef>
                <a:spcPct val="0"/>
              </a:spcBef>
              <a:spcAft>
                <a:spcPct val="0"/>
              </a:spcAft>
            </a:pPr>
            <a:r>
              <a:rPr lang="en-US" altLang="zh-TW" sz="2400" smtClean="0">
                <a:solidFill>
                  <a:srgbClr val="000000"/>
                </a:solidFill>
                <a:latin typeface="Calibri" charset="0"/>
                <a:ea typeface="新細明體" charset="0"/>
                <a:cs typeface="Calibri" charset="0"/>
                <a:sym typeface="Calibri" charset="0"/>
              </a:rPr>
              <a:t>Taiwan has to be aware of the tsunamis from T1, T2, T3, and T8</a:t>
            </a:r>
          </a:p>
        </p:txBody>
      </p:sp>
      <p:sp>
        <p:nvSpPr>
          <p:cNvPr id="372833" name="Rectangle 97"/>
          <p:cNvSpPr>
            <a:spLocks/>
          </p:cNvSpPr>
          <p:nvPr/>
        </p:nvSpPr>
        <p:spPr bwMode="auto">
          <a:xfrm>
            <a:off x="6553200" y="6399213"/>
            <a:ext cx="2146300"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40601" bIns="0" anchor="ctr"/>
          <a:lstStyle/>
          <a:p>
            <a:pPr marL="39688" algn="r" defTabSz="914400" fontAlgn="base">
              <a:spcBef>
                <a:spcPct val="0"/>
              </a:spcBef>
              <a:spcAft>
                <a:spcPct val="0"/>
              </a:spcAft>
            </a:pPr>
            <a:r>
              <a:rPr lang="en-US" altLang="zh-TW" sz="1200" smtClean="0">
                <a:solidFill>
                  <a:srgbClr val="898989"/>
                </a:solidFill>
                <a:latin typeface="Calibri" charset="0"/>
                <a:ea typeface="新細明體" charset="0"/>
                <a:cs typeface="Calibri" charset="0"/>
                <a:sym typeface="Calibri" charset="0"/>
              </a:rPr>
              <a:t>55</a:t>
            </a:r>
          </a:p>
        </p:txBody>
      </p:sp>
    </p:spTree>
    <p:extLst>
      <p:ext uri="{BB962C8B-B14F-4D97-AF65-F5344CB8AC3E}">
        <p14:creationId xmlns:p14="http://schemas.microsoft.com/office/powerpoint/2010/main" val="23959325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0" y="0"/>
            <a:ext cx="3276975" cy="6858000"/>
          </a:xfrm>
          <a:prstGeom prst="rect">
            <a:avLst/>
          </a:prstGeom>
        </p:spPr>
      </p:pic>
      <p:pic>
        <p:nvPicPr>
          <p:cNvPr id="6" name="Picture 5"/>
          <p:cNvPicPr>
            <a:picLocks noChangeAspect="1"/>
          </p:cNvPicPr>
          <p:nvPr/>
        </p:nvPicPr>
        <p:blipFill>
          <a:blip r:embed="rId4"/>
          <a:stretch>
            <a:fillRect/>
          </a:stretch>
        </p:blipFill>
        <p:spPr>
          <a:xfrm>
            <a:off x="3739933" y="1936896"/>
            <a:ext cx="4284179" cy="4882841"/>
          </a:xfrm>
          <a:prstGeom prst="rect">
            <a:avLst/>
          </a:prstGeom>
        </p:spPr>
      </p:pic>
      <p:sp>
        <p:nvSpPr>
          <p:cNvPr id="4" name="TextBox 3"/>
          <p:cNvSpPr txBox="1"/>
          <p:nvPr/>
        </p:nvSpPr>
        <p:spPr>
          <a:xfrm>
            <a:off x="7577554" y="6378238"/>
            <a:ext cx="1523324" cy="478540"/>
          </a:xfrm>
          <a:prstGeom prst="rect">
            <a:avLst/>
          </a:prstGeom>
          <a:noFill/>
        </p:spPr>
        <p:txBody>
          <a:bodyPr wrap="square" rtlCol="0">
            <a:spAutoFit/>
          </a:bodyPr>
          <a:lstStyle/>
          <a:p>
            <a:r>
              <a:rPr lang="en-US" sz="1200" dirty="0" smtClean="0">
                <a:solidFill>
                  <a:srgbClr val="FF0000"/>
                </a:solidFill>
              </a:rPr>
              <a:t>Source: Prof. </a:t>
            </a:r>
            <a:r>
              <a:rPr lang="en-US" sz="1200" dirty="0" err="1" smtClean="0">
                <a:solidFill>
                  <a:srgbClr val="FF0000"/>
                </a:solidFill>
              </a:rPr>
              <a:t>Chuan</a:t>
            </a:r>
            <a:r>
              <a:rPr lang="en-US" sz="1200" dirty="0" smtClean="0">
                <a:solidFill>
                  <a:srgbClr val="FF0000"/>
                </a:solidFill>
              </a:rPr>
              <a:t>-Yao Lin, RCEC, AS</a:t>
            </a:r>
            <a:endParaRPr lang="en-US" sz="1200" dirty="0">
              <a:solidFill>
                <a:srgbClr val="FF0000"/>
              </a:solidFill>
            </a:endParaRPr>
          </a:p>
        </p:txBody>
      </p:sp>
      <p:sp>
        <p:nvSpPr>
          <p:cNvPr id="2" name="Title 1"/>
          <p:cNvSpPr>
            <a:spLocks noGrp="1"/>
          </p:cNvSpPr>
          <p:nvPr>
            <p:ph type="title"/>
          </p:nvPr>
        </p:nvSpPr>
        <p:spPr>
          <a:xfrm>
            <a:off x="3391060" y="158233"/>
            <a:ext cx="5590570" cy="2145119"/>
          </a:xfrm>
        </p:spPr>
        <p:txBody>
          <a:bodyPr>
            <a:normAutofit fontScale="90000"/>
          </a:bodyPr>
          <a:lstStyle/>
          <a:p>
            <a:r>
              <a:rPr lang="en-US" altLang="zh-TW" sz="3600" b="1" dirty="0" smtClean="0">
                <a:solidFill>
                  <a:srgbClr val="FF0000"/>
                </a:solidFill>
              </a:rPr>
              <a:t>Climate Change: Asian Dust Transportation, Extreme Precipitation, and Urban Heat Island Effects </a:t>
            </a:r>
            <a:endParaRPr lang="en-US" sz="3600" b="1" dirty="0">
              <a:solidFill>
                <a:srgbClr val="FF0000"/>
              </a:solidFill>
            </a:endParaRPr>
          </a:p>
        </p:txBody>
      </p:sp>
    </p:spTree>
    <p:extLst>
      <p:ext uri="{BB962C8B-B14F-4D97-AF65-F5344CB8AC3E}">
        <p14:creationId xmlns:p14="http://schemas.microsoft.com/office/powerpoint/2010/main" val="2143890005"/>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4509120"/>
            <a:ext cx="7722345" cy="234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descr="ASGCCPU-Pie-201408.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88024" y="1419725"/>
            <a:ext cx="4355976" cy="2657347"/>
          </a:xfrm>
          <a:prstGeom prst="rect">
            <a:avLst/>
          </a:prstGeom>
        </p:spPr>
      </p:pic>
      <p:graphicFrame>
        <p:nvGraphicFramePr>
          <p:cNvPr id="17" name="圖表 1"/>
          <p:cNvGraphicFramePr>
            <a:graphicFrameLocks/>
          </p:cNvGraphicFramePr>
          <p:nvPr>
            <p:extLst>
              <p:ext uri="{D42A27DB-BD31-4B8C-83A1-F6EECF244321}">
                <p14:modId xmlns:p14="http://schemas.microsoft.com/office/powerpoint/2010/main" val="299695486"/>
              </p:ext>
            </p:extLst>
          </p:nvPr>
        </p:nvGraphicFramePr>
        <p:xfrm>
          <a:off x="0" y="1058909"/>
          <a:ext cx="4895850" cy="3003550"/>
        </p:xfrm>
        <a:graphic>
          <a:graphicData uri="http://schemas.openxmlformats.org/drawingml/2006/chart">
            <c:chart xmlns:c="http://schemas.openxmlformats.org/drawingml/2006/chart" xmlns:r="http://schemas.openxmlformats.org/officeDocument/2006/relationships" r:id="rId5"/>
          </a:graphicData>
        </a:graphic>
      </p:graphicFrame>
      <p:sp>
        <p:nvSpPr>
          <p:cNvPr id="74755" name="標題 1"/>
          <p:cNvSpPr>
            <a:spLocks noGrp="1"/>
          </p:cNvSpPr>
          <p:nvPr>
            <p:ph type="title"/>
          </p:nvPr>
        </p:nvSpPr>
        <p:spPr>
          <a:xfrm>
            <a:off x="1073647" y="0"/>
            <a:ext cx="7027366" cy="965200"/>
          </a:xfrm>
        </p:spPr>
        <p:txBody>
          <a:bodyPr/>
          <a:lstStyle/>
          <a:p>
            <a:r>
              <a:rPr lang="en-US" altLang="zh-TW" b="1" dirty="0" smtClean="0">
                <a:solidFill>
                  <a:srgbClr val="0000FF"/>
                </a:solidFill>
                <a:latin typeface="Calibri" charset="0"/>
                <a:ea typeface="新細明體" charset="0"/>
                <a:cs typeface="Calibri" charset="0"/>
              </a:rPr>
              <a:t>Resource Utilization at </a:t>
            </a:r>
            <a:r>
              <a:rPr lang="en-US" altLang="zh-TW" b="1" dirty="0" smtClean="0">
                <a:solidFill>
                  <a:srgbClr val="0000FF"/>
                </a:solidFill>
                <a:latin typeface="Calibri" charset="0"/>
                <a:ea typeface="新細明體" charset="0"/>
                <a:cs typeface="Calibri" charset="0"/>
              </a:rPr>
              <a:t>ASGC, 1</a:t>
            </a:r>
            <a:r>
              <a:rPr lang="en-US" altLang="zh-TW" b="1" baseline="30000" dirty="0" smtClean="0">
                <a:solidFill>
                  <a:srgbClr val="0000FF"/>
                </a:solidFill>
                <a:latin typeface="Calibri" charset="0"/>
                <a:ea typeface="新細明體" charset="0"/>
                <a:cs typeface="Calibri" charset="0"/>
              </a:rPr>
              <a:t>st</a:t>
            </a:r>
            <a:r>
              <a:rPr lang="en-US" altLang="zh-TW" b="1" dirty="0" smtClean="0">
                <a:solidFill>
                  <a:srgbClr val="0000FF"/>
                </a:solidFill>
                <a:latin typeface="Calibri" charset="0"/>
                <a:ea typeface="新細明體" charset="0"/>
                <a:cs typeface="Calibri" charset="0"/>
              </a:rPr>
              <a:t> T1</a:t>
            </a:r>
            <a:endParaRPr lang="zh-TW" altLang="en-US" b="1" dirty="0">
              <a:solidFill>
                <a:srgbClr val="0000FF"/>
              </a:solidFill>
              <a:latin typeface="Calibri" charset="0"/>
              <a:ea typeface="Heiti TC Medium" charset="0"/>
              <a:cs typeface="Heiti TC Medium" charset="0"/>
            </a:endParaRPr>
          </a:p>
        </p:txBody>
      </p:sp>
      <p:sp>
        <p:nvSpPr>
          <p:cNvPr id="74756" name="投影片編號版面配置區 2"/>
          <p:cNvSpPr>
            <a:spLocks noGrp="1"/>
          </p:cNvSpPr>
          <p:nvPr>
            <p:ph type="sldNum" sz="quarter" idx="4294967295"/>
          </p:nvPr>
        </p:nvSpPr>
        <p:spPr>
          <a:xfrm>
            <a:off x="8101013" y="6408738"/>
            <a:ext cx="863600" cy="4762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lvl1pPr>
              <a:defRPr kumimoji="1" sz="2400">
                <a:solidFill>
                  <a:schemeClr val="tx1"/>
                </a:solidFill>
                <a:latin typeface="Arial" charset="0"/>
                <a:ea typeface="新細明體" charset="0"/>
                <a:cs typeface="新細明體" charset="0"/>
              </a:defRPr>
            </a:lvl1pPr>
            <a:lvl2pPr marL="742950" indent="-285750">
              <a:defRPr kumimoji="1" sz="2400">
                <a:solidFill>
                  <a:schemeClr val="tx1"/>
                </a:solidFill>
                <a:latin typeface="Arial" charset="0"/>
                <a:ea typeface="新細明體" charset="0"/>
              </a:defRPr>
            </a:lvl2pPr>
            <a:lvl3pPr marL="1143000" indent="-228600">
              <a:defRPr kumimoji="1" sz="2400">
                <a:solidFill>
                  <a:schemeClr val="tx1"/>
                </a:solidFill>
                <a:latin typeface="Arial" charset="0"/>
                <a:ea typeface="新細明體" charset="0"/>
              </a:defRPr>
            </a:lvl3pPr>
            <a:lvl4pPr marL="1600200" indent="-228600">
              <a:defRPr kumimoji="1" sz="2400">
                <a:solidFill>
                  <a:schemeClr val="tx1"/>
                </a:solidFill>
                <a:latin typeface="Arial" charset="0"/>
                <a:ea typeface="新細明體" charset="0"/>
              </a:defRPr>
            </a:lvl4pPr>
            <a:lvl5pPr marL="2057400" indent="-228600">
              <a:defRPr kumimoji="1" sz="2400">
                <a:solidFill>
                  <a:schemeClr val="tx1"/>
                </a:solidFill>
                <a:latin typeface="Arial" charset="0"/>
                <a:ea typeface="新細明體" charset="0"/>
              </a:defRPr>
            </a:lvl5pPr>
            <a:lvl6pPr marL="2514600" indent="-228600" fontAlgn="base">
              <a:spcBef>
                <a:spcPct val="0"/>
              </a:spcBef>
              <a:spcAft>
                <a:spcPct val="0"/>
              </a:spcAft>
              <a:defRPr kumimoji="1" sz="2400">
                <a:solidFill>
                  <a:schemeClr val="tx1"/>
                </a:solidFill>
                <a:latin typeface="Arial" charset="0"/>
                <a:ea typeface="新細明體" charset="0"/>
              </a:defRPr>
            </a:lvl6pPr>
            <a:lvl7pPr marL="2971800" indent="-228600" fontAlgn="base">
              <a:spcBef>
                <a:spcPct val="0"/>
              </a:spcBef>
              <a:spcAft>
                <a:spcPct val="0"/>
              </a:spcAft>
              <a:defRPr kumimoji="1" sz="2400">
                <a:solidFill>
                  <a:schemeClr val="tx1"/>
                </a:solidFill>
                <a:latin typeface="Arial" charset="0"/>
                <a:ea typeface="新細明體" charset="0"/>
              </a:defRPr>
            </a:lvl7pPr>
            <a:lvl8pPr marL="3429000" indent="-228600" fontAlgn="base">
              <a:spcBef>
                <a:spcPct val="0"/>
              </a:spcBef>
              <a:spcAft>
                <a:spcPct val="0"/>
              </a:spcAft>
              <a:defRPr kumimoji="1" sz="2400">
                <a:solidFill>
                  <a:schemeClr val="tx1"/>
                </a:solidFill>
                <a:latin typeface="Arial" charset="0"/>
                <a:ea typeface="新細明體" charset="0"/>
              </a:defRPr>
            </a:lvl8pPr>
            <a:lvl9pPr marL="3886200" indent="-228600" fontAlgn="base">
              <a:spcBef>
                <a:spcPct val="0"/>
              </a:spcBef>
              <a:spcAft>
                <a:spcPct val="0"/>
              </a:spcAft>
              <a:defRPr kumimoji="1" sz="2400">
                <a:solidFill>
                  <a:schemeClr val="tx1"/>
                </a:solidFill>
                <a:latin typeface="Arial" charset="0"/>
                <a:ea typeface="新細明體" charset="0"/>
              </a:defRPr>
            </a:lvl9pPr>
          </a:lstStyle>
          <a:p>
            <a:fld id="{D444F9BE-2957-DE48-A1F0-91A24B750B85}" type="slidenum">
              <a:rPr kumimoji="0" lang="en-GB" altLang="zh-TW" sz="1400">
                <a:solidFill>
                  <a:srgbClr val="FFFFFF"/>
                </a:solidFill>
                <a:cs typeface="Arial" charset="0"/>
              </a:rPr>
              <a:pPr/>
              <a:t>3</a:t>
            </a:fld>
            <a:endParaRPr kumimoji="0" lang="en-GB" altLang="zh-TW" sz="1400">
              <a:solidFill>
                <a:srgbClr val="FFFFFF"/>
              </a:solidFill>
              <a:cs typeface="Arial" charset="0"/>
            </a:endParaRPr>
          </a:p>
        </p:txBody>
      </p:sp>
      <p:sp>
        <p:nvSpPr>
          <p:cNvPr id="74758" name="文字方塊 10"/>
          <p:cNvSpPr txBox="1">
            <a:spLocks noChangeArrowheads="1"/>
          </p:cNvSpPr>
          <p:nvPr/>
        </p:nvSpPr>
        <p:spPr bwMode="auto">
          <a:xfrm>
            <a:off x="107504" y="897033"/>
            <a:ext cx="5616624"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kumimoji="1" sz="2400">
                <a:solidFill>
                  <a:schemeClr val="tx1"/>
                </a:solidFill>
                <a:latin typeface="Arial" charset="0"/>
                <a:ea typeface="新細明體" charset="0"/>
                <a:cs typeface="新細明體" charset="0"/>
              </a:defRPr>
            </a:lvl1pPr>
            <a:lvl2pPr marL="742950" indent="-285750">
              <a:defRPr kumimoji="1" sz="2400">
                <a:solidFill>
                  <a:schemeClr val="tx1"/>
                </a:solidFill>
                <a:latin typeface="Arial" charset="0"/>
                <a:ea typeface="新細明體" charset="0"/>
              </a:defRPr>
            </a:lvl2pPr>
            <a:lvl3pPr marL="1143000" indent="-228600">
              <a:defRPr kumimoji="1" sz="2400">
                <a:solidFill>
                  <a:schemeClr val="tx1"/>
                </a:solidFill>
                <a:latin typeface="Arial" charset="0"/>
                <a:ea typeface="新細明體" charset="0"/>
              </a:defRPr>
            </a:lvl3pPr>
            <a:lvl4pPr marL="1600200" indent="-228600">
              <a:defRPr kumimoji="1" sz="2400">
                <a:solidFill>
                  <a:schemeClr val="tx1"/>
                </a:solidFill>
                <a:latin typeface="Arial" charset="0"/>
                <a:ea typeface="新細明體" charset="0"/>
              </a:defRPr>
            </a:lvl4pPr>
            <a:lvl5pPr marL="2057400" indent="-228600">
              <a:defRPr kumimoji="1" sz="2400">
                <a:solidFill>
                  <a:schemeClr val="tx1"/>
                </a:solidFill>
                <a:latin typeface="Arial" charset="0"/>
                <a:ea typeface="新細明體" charset="0"/>
              </a:defRPr>
            </a:lvl5pPr>
            <a:lvl6pPr marL="2514600" indent="-228600" fontAlgn="base">
              <a:spcBef>
                <a:spcPct val="0"/>
              </a:spcBef>
              <a:spcAft>
                <a:spcPct val="0"/>
              </a:spcAft>
              <a:defRPr kumimoji="1" sz="2400">
                <a:solidFill>
                  <a:schemeClr val="tx1"/>
                </a:solidFill>
                <a:latin typeface="Arial" charset="0"/>
                <a:ea typeface="新細明體" charset="0"/>
              </a:defRPr>
            </a:lvl6pPr>
            <a:lvl7pPr marL="2971800" indent="-228600" fontAlgn="base">
              <a:spcBef>
                <a:spcPct val="0"/>
              </a:spcBef>
              <a:spcAft>
                <a:spcPct val="0"/>
              </a:spcAft>
              <a:defRPr kumimoji="1" sz="2400">
                <a:solidFill>
                  <a:schemeClr val="tx1"/>
                </a:solidFill>
                <a:latin typeface="Arial" charset="0"/>
                <a:ea typeface="新細明體" charset="0"/>
              </a:defRPr>
            </a:lvl7pPr>
            <a:lvl8pPr marL="3429000" indent="-228600" fontAlgn="base">
              <a:spcBef>
                <a:spcPct val="0"/>
              </a:spcBef>
              <a:spcAft>
                <a:spcPct val="0"/>
              </a:spcAft>
              <a:defRPr kumimoji="1" sz="2400">
                <a:solidFill>
                  <a:schemeClr val="tx1"/>
                </a:solidFill>
                <a:latin typeface="Arial" charset="0"/>
                <a:ea typeface="新細明體" charset="0"/>
              </a:defRPr>
            </a:lvl8pPr>
            <a:lvl9pPr marL="3886200" indent="-228600" fontAlgn="base">
              <a:spcBef>
                <a:spcPct val="0"/>
              </a:spcBef>
              <a:spcAft>
                <a:spcPct val="0"/>
              </a:spcAft>
              <a:defRPr kumimoji="1" sz="2400">
                <a:solidFill>
                  <a:schemeClr val="tx1"/>
                </a:solidFill>
                <a:latin typeface="Arial" charset="0"/>
                <a:ea typeface="新細明體" charset="0"/>
              </a:defRPr>
            </a:lvl9pPr>
          </a:lstStyle>
          <a:p>
            <a:r>
              <a:rPr lang="en-US" altLang="zh-TW" sz="1800" b="1" dirty="0" smtClean="0">
                <a:solidFill>
                  <a:srgbClr val="FF0000"/>
                </a:solidFill>
                <a:latin typeface="Calibri" charset="0"/>
              </a:rPr>
              <a:t>WLCG: Total </a:t>
            </a:r>
            <a:r>
              <a:rPr lang="en-US" altLang="zh-TW" sz="1800" b="1" dirty="0">
                <a:solidFill>
                  <a:srgbClr val="FF0000"/>
                </a:solidFill>
                <a:latin typeface="Calibri" charset="0"/>
              </a:rPr>
              <a:t>data in and out of Taiwan: </a:t>
            </a:r>
            <a:r>
              <a:rPr lang="en-US" altLang="zh-TW" sz="1800" b="1" dirty="0" smtClean="0">
                <a:solidFill>
                  <a:srgbClr val="FF0000"/>
                </a:solidFill>
                <a:latin typeface="Calibri" charset="0"/>
              </a:rPr>
              <a:t>33,418 </a:t>
            </a:r>
            <a:r>
              <a:rPr lang="en-US" altLang="zh-TW" sz="1800" b="1" dirty="0">
                <a:solidFill>
                  <a:srgbClr val="FF0000"/>
                </a:solidFill>
                <a:latin typeface="Calibri" charset="0"/>
              </a:rPr>
              <a:t>TB</a:t>
            </a:r>
          </a:p>
          <a:p>
            <a:r>
              <a:rPr lang="en-US" altLang="zh-TW" sz="1400" b="1" dirty="0" smtClean="0">
                <a:solidFill>
                  <a:srgbClr val="FF0000"/>
                </a:solidFill>
                <a:latin typeface="Calibri" charset="0"/>
              </a:rPr>
              <a:t>7,082</a:t>
            </a:r>
            <a:r>
              <a:rPr lang="en-US" altLang="zh-TW" sz="1400" b="1" dirty="0">
                <a:solidFill>
                  <a:srgbClr val="FF0000"/>
                </a:solidFill>
                <a:latin typeface="Calibri" charset="0"/>
              </a:rPr>
              <a:t>(2010) </a:t>
            </a:r>
            <a:r>
              <a:rPr lang="en-US" altLang="zh-TW" sz="1400" b="1" dirty="0">
                <a:solidFill>
                  <a:srgbClr val="FF0000"/>
                </a:solidFill>
                <a:latin typeface="Calibri" charset="0"/>
                <a:sym typeface="Wingdings" charset="0"/>
              </a:rPr>
              <a:t> 6,098 (2011)  </a:t>
            </a:r>
            <a:r>
              <a:rPr lang="en-US" altLang="zh-TW" sz="1400" b="1" dirty="0" smtClean="0">
                <a:solidFill>
                  <a:srgbClr val="FF0000"/>
                </a:solidFill>
                <a:latin typeface="Calibri" charset="0"/>
                <a:sym typeface="Wingdings" charset="0"/>
              </a:rPr>
              <a:t>9,431 </a:t>
            </a:r>
            <a:r>
              <a:rPr lang="en-US" altLang="zh-TW" sz="1400" b="1" dirty="0">
                <a:solidFill>
                  <a:srgbClr val="FF0000"/>
                </a:solidFill>
                <a:latin typeface="Calibri" charset="0"/>
                <a:sym typeface="Wingdings" charset="0"/>
              </a:rPr>
              <a:t>(2012</a:t>
            </a:r>
            <a:r>
              <a:rPr lang="en-US" altLang="zh-TW" sz="1400" b="1" dirty="0" smtClean="0">
                <a:solidFill>
                  <a:srgbClr val="FF0000"/>
                </a:solidFill>
                <a:latin typeface="Calibri" charset="0"/>
                <a:sym typeface="Wingdings" charset="0"/>
              </a:rPr>
              <a:t>) </a:t>
            </a:r>
            <a:r>
              <a:rPr lang="en-US" altLang="zh-TW" sz="1400" b="1" dirty="0" smtClean="0">
                <a:solidFill>
                  <a:srgbClr val="FF0000"/>
                </a:solidFill>
                <a:latin typeface="Calibri" charset="0"/>
                <a:sym typeface="Wingdings"/>
              </a:rPr>
              <a:t> 10,806 (2013)  12 (2014)</a:t>
            </a:r>
          </a:p>
          <a:p>
            <a:endParaRPr lang="en-US" altLang="zh-TW" sz="1400" b="1" dirty="0">
              <a:solidFill>
                <a:srgbClr val="FF0000"/>
              </a:solidFill>
              <a:latin typeface="Calibri" charset="0"/>
              <a:sym typeface="Wingdings"/>
            </a:endParaRPr>
          </a:p>
          <a:p>
            <a:r>
              <a:rPr lang="en-US" altLang="zh-TW" sz="1800" b="1" dirty="0" smtClean="0">
                <a:solidFill>
                  <a:srgbClr val="FF0000"/>
                </a:solidFill>
                <a:latin typeface="Calibri" charset="0"/>
                <a:sym typeface="Wingdings"/>
              </a:rPr>
              <a:t>10% data is processed in Taiwan</a:t>
            </a:r>
            <a:endParaRPr lang="zh-TW" altLang="en-US" sz="1800" b="1" dirty="0">
              <a:solidFill>
                <a:srgbClr val="FF0000"/>
              </a:solidFill>
              <a:latin typeface="Calibri" charset="0"/>
            </a:endParaRPr>
          </a:p>
        </p:txBody>
      </p:sp>
      <p:sp>
        <p:nvSpPr>
          <p:cNvPr id="74761" name="Text Box 2"/>
          <p:cNvSpPr txBox="1">
            <a:spLocks noChangeArrowheads="1"/>
          </p:cNvSpPr>
          <p:nvPr/>
        </p:nvSpPr>
        <p:spPr bwMode="auto">
          <a:xfrm>
            <a:off x="8101013" y="6408738"/>
            <a:ext cx="86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kumimoji="1" sz="2400">
                <a:solidFill>
                  <a:schemeClr val="tx1"/>
                </a:solidFill>
                <a:latin typeface="Arial" charset="0"/>
                <a:ea typeface="新細明體" charset="0"/>
                <a:cs typeface="新細明體" charset="0"/>
              </a:defRPr>
            </a:lvl1pPr>
            <a:lvl2pPr marL="742950" indent="-28575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kumimoji="1" sz="2400">
                <a:solidFill>
                  <a:schemeClr val="tx1"/>
                </a:solidFill>
                <a:latin typeface="Arial" charset="0"/>
                <a:ea typeface="新細明體" charset="0"/>
              </a:defRPr>
            </a:lvl2pPr>
            <a:lvl3pPr marL="11430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kumimoji="1" sz="2400">
                <a:solidFill>
                  <a:schemeClr val="tx1"/>
                </a:solidFill>
                <a:latin typeface="Arial" charset="0"/>
                <a:ea typeface="新細明體" charset="0"/>
              </a:defRPr>
            </a:lvl3pPr>
            <a:lvl4pPr marL="16002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kumimoji="1" sz="2400">
                <a:solidFill>
                  <a:schemeClr val="tx1"/>
                </a:solidFill>
                <a:latin typeface="Arial" charset="0"/>
                <a:ea typeface="新細明體" charset="0"/>
              </a:defRPr>
            </a:lvl4pPr>
            <a:lvl5pPr marL="20574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kumimoji="1" sz="2400">
                <a:solidFill>
                  <a:schemeClr val="tx1"/>
                </a:solidFill>
                <a:latin typeface="Arial" charset="0"/>
                <a:ea typeface="新細明體" charset="0"/>
              </a:defRPr>
            </a:lvl5pPr>
            <a:lvl6pPr marL="2514600" indent="-228600" fontAlgn="base">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kumimoji="1" sz="2400">
                <a:solidFill>
                  <a:schemeClr val="tx1"/>
                </a:solidFill>
                <a:latin typeface="Arial" charset="0"/>
                <a:ea typeface="新細明體" charset="0"/>
              </a:defRPr>
            </a:lvl6pPr>
            <a:lvl7pPr marL="2971800" indent="-228600" fontAlgn="base">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kumimoji="1" sz="2400">
                <a:solidFill>
                  <a:schemeClr val="tx1"/>
                </a:solidFill>
                <a:latin typeface="Arial" charset="0"/>
                <a:ea typeface="新細明體" charset="0"/>
              </a:defRPr>
            </a:lvl7pPr>
            <a:lvl8pPr marL="3429000" indent="-228600" fontAlgn="base">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kumimoji="1" sz="2400">
                <a:solidFill>
                  <a:schemeClr val="tx1"/>
                </a:solidFill>
                <a:latin typeface="Arial" charset="0"/>
                <a:ea typeface="新細明體" charset="0"/>
              </a:defRPr>
            </a:lvl8pPr>
            <a:lvl9pPr marL="3886200" indent="-228600" fontAlgn="base">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kumimoji="1" sz="2400">
                <a:solidFill>
                  <a:schemeClr val="tx1"/>
                </a:solidFill>
                <a:latin typeface="Arial" charset="0"/>
                <a:ea typeface="新細明體" charset="0"/>
              </a:defRPr>
            </a:lvl9pPr>
          </a:lstStyle>
          <a:p>
            <a:pPr algn="r"/>
            <a:fld id="{3FE4FB9B-7C95-6C4D-A669-4411879E3ECF}" type="slidenum">
              <a:rPr lang="en-US" altLang="zh-TW" sz="1800">
                <a:solidFill>
                  <a:srgbClr val="000000"/>
                </a:solidFill>
              </a:rPr>
              <a:pPr algn="r"/>
              <a:t>3</a:t>
            </a:fld>
            <a:endParaRPr lang="en-US" altLang="zh-TW" sz="1800">
              <a:solidFill>
                <a:srgbClr val="000000"/>
              </a:solidFill>
            </a:endParaRPr>
          </a:p>
        </p:txBody>
      </p:sp>
      <p:sp>
        <p:nvSpPr>
          <p:cNvPr id="19" name="TextBox 18"/>
          <p:cNvSpPr txBox="1"/>
          <p:nvPr/>
        </p:nvSpPr>
        <p:spPr>
          <a:xfrm>
            <a:off x="111148" y="4007087"/>
            <a:ext cx="3885753" cy="646331"/>
          </a:xfrm>
          <a:prstGeom prst="rect">
            <a:avLst/>
          </a:prstGeom>
          <a:noFill/>
        </p:spPr>
        <p:txBody>
          <a:bodyPr wrap="square" rtlCol="0">
            <a:spAutoFit/>
          </a:bodyPr>
          <a:lstStyle/>
          <a:p>
            <a:r>
              <a:rPr lang="en-US" b="1" dirty="0" smtClean="0">
                <a:solidFill>
                  <a:srgbClr val="FF0000"/>
                </a:solidFill>
                <a:latin typeface="Calibri"/>
              </a:rPr>
              <a:t>16 Gb/s inbound performance reached in ASGCNet 20Gb link to Europe</a:t>
            </a:r>
            <a:endParaRPr lang="en-US" b="1" dirty="0">
              <a:solidFill>
                <a:srgbClr val="FF0000"/>
              </a:solidFill>
              <a:latin typeface="Calibri"/>
            </a:endParaRPr>
          </a:p>
        </p:txBody>
      </p:sp>
      <p:sp>
        <p:nvSpPr>
          <p:cNvPr id="5" name="Oval 4"/>
          <p:cNvSpPr/>
          <p:nvPr/>
        </p:nvSpPr>
        <p:spPr>
          <a:xfrm>
            <a:off x="6199241" y="5180078"/>
            <a:ext cx="677227" cy="298851"/>
          </a:xfrm>
          <a:prstGeom prst="ellipse">
            <a:avLst/>
          </a:prstGeom>
          <a:noFill/>
          <a:ln>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solidFill>
                <a:prstClr val="black"/>
              </a:solidFill>
              <a:latin typeface="Calibri"/>
            </a:endParaRPr>
          </a:p>
        </p:txBody>
      </p:sp>
      <p:pic>
        <p:nvPicPr>
          <p:cNvPr id="6" name="Picture 5" descr="ASGCCPU-201408.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816054" y="4101121"/>
            <a:ext cx="4327945" cy="2640247"/>
          </a:xfrm>
          <a:prstGeom prst="rect">
            <a:avLst/>
          </a:prstGeom>
        </p:spPr>
      </p:pic>
      <p:sp>
        <p:nvSpPr>
          <p:cNvPr id="15" name="TextBox 14"/>
          <p:cNvSpPr txBox="1"/>
          <p:nvPr/>
        </p:nvSpPr>
        <p:spPr>
          <a:xfrm>
            <a:off x="5888044" y="908720"/>
            <a:ext cx="3292468" cy="646331"/>
          </a:xfrm>
          <a:prstGeom prst="rect">
            <a:avLst/>
          </a:prstGeom>
          <a:noFill/>
        </p:spPr>
        <p:txBody>
          <a:bodyPr wrap="square" rtlCol="0">
            <a:spAutoFit/>
          </a:bodyPr>
          <a:lstStyle/>
          <a:p>
            <a:r>
              <a:rPr lang="en-US" b="1" dirty="0" smtClean="0">
                <a:solidFill>
                  <a:srgbClr val="FF0000"/>
                </a:solidFill>
                <a:latin typeface="Calibri"/>
              </a:rPr>
              <a:t>CPU: ATLAS(65%), RCEC(22%), CMS(6%), IES(4%), AMS(2%)</a:t>
            </a:r>
            <a:endParaRPr lang="en-US" b="1" dirty="0">
              <a:solidFill>
                <a:srgbClr val="FF0000"/>
              </a:solidFill>
              <a:latin typeface="Calibri"/>
            </a:endParaRPr>
          </a:p>
        </p:txBody>
      </p:sp>
      <p:sp>
        <p:nvSpPr>
          <p:cNvPr id="18" name="TextBox 17"/>
          <p:cNvSpPr txBox="1"/>
          <p:nvPr/>
        </p:nvSpPr>
        <p:spPr>
          <a:xfrm>
            <a:off x="4716016" y="3923764"/>
            <a:ext cx="4348706" cy="369332"/>
          </a:xfrm>
          <a:prstGeom prst="rect">
            <a:avLst/>
          </a:prstGeom>
          <a:noFill/>
        </p:spPr>
        <p:txBody>
          <a:bodyPr wrap="square" rtlCol="0">
            <a:spAutoFit/>
          </a:bodyPr>
          <a:lstStyle/>
          <a:p>
            <a:r>
              <a:rPr lang="en-US" b="1" dirty="0" smtClean="0">
                <a:solidFill>
                  <a:srgbClr val="FF0000"/>
                </a:solidFill>
                <a:latin typeface="Calibri"/>
              </a:rPr>
              <a:t>CPU Utilization in Nov.2012 – Jul.2014 </a:t>
            </a:r>
            <a:endParaRPr lang="en-US" b="1" dirty="0">
              <a:solidFill>
                <a:srgbClr val="FF0000"/>
              </a:solidFill>
              <a:latin typeface="Calibri"/>
            </a:endParaRPr>
          </a:p>
        </p:txBody>
      </p:sp>
    </p:spTree>
    <p:extLst>
      <p:ext uri="{BB962C8B-B14F-4D97-AF65-F5344CB8AC3E}">
        <p14:creationId xmlns:p14="http://schemas.microsoft.com/office/powerpoint/2010/main" val="4068954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7045"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8263" y="3860880"/>
            <a:ext cx="3917950" cy="266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rgbClr val="000000"/>
                </a:solidFill>
                <a:round/>
                <a:headEnd/>
                <a:tailEnd/>
              </a14:hiddenLine>
            </a:ext>
          </a:extLst>
        </p:spPr>
      </p:pic>
      <p:pic>
        <p:nvPicPr>
          <p:cNvPr id="87041" name="Picture 4"/>
          <p:cNvPicPr>
            <a:picLocks noChangeAspect="1" noChangeArrowheads="1"/>
          </p:cNvPicPr>
          <p:nvPr/>
        </p:nvPicPr>
        <p:blipFill>
          <a:blip r:embed="rId4">
            <a:extLst>
              <a:ext uri="{28A0092B-C50C-407E-A947-70E740481C1C}">
                <a14:useLocalDpi xmlns:a14="http://schemas.microsoft.com/office/drawing/2010/main" val="0"/>
              </a:ext>
            </a:extLst>
          </a:blip>
          <a:srcRect r="7335" b="9209"/>
          <a:stretch>
            <a:fillRect/>
          </a:stretch>
        </p:blipFill>
        <p:spPr bwMode="auto">
          <a:xfrm>
            <a:off x="250825" y="2997201"/>
            <a:ext cx="1955800" cy="161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rgbClr val="000000"/>
                </a:solidFill>
                <a:round/>
                <a:headEnd/>
                <a:tailEnd/>
              </a14:hiddenLine>
            </a:ext>
          </a:extLst>
        </p:spPr>
      </p:pic>
      <p:pic>
        <p:nvPicPr>
          <p:cNvPr id="87042" name="圖片 2"/>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427538" y="622353"/>
            <a:ext cx="4578350" cy="323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7043"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9468" y="115889"/>
            <a:ext cx="3957637" cy="254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rgbClr val="000000"/>
                </a:solidFill>
                <a:round/>
                <a:headEnd/>
                <a:tailEnd/>
              </a14:hiddenLine>
            </a:ext>
          </a:extLst>
        </p:spPr>
      </p:pic>
      <p:sp>
        <p:nvSpPr>
          <p:cNvPr id="87044" name="內容版面配置區 2"/>
          <p:cNvSpPr txBox="1">
            <a:spLocks/>
          </p:cNvSpPr>
          <p:nvPr/>
        </p:nvSpPr>
        <p:spPr bwMode="auto">
          <a:xfrm>
            <a:off x="28" y="4616452"/>
            <a:ext cx="5256213"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61" tIns="45531" rIns="91061" bIns="45531"/>
          <a:lstStyle>
            <a:lvl1pPr marL="342900" indent="-342900">
              <a:defRPr kumimoji="1" sz="2400">
                <a:solidFill>
                  <a:schemeClr val="tx1"/>
                </a:solidFill>
                <a:latin typeface="Arial" charset="0"/>
                <a:ea typeface="新細明體" charset="0"/>
                <a:cs typeface="新細明體" charset="0"/>
              </a:defRPr>
            </a:lvl1pPr>
            <a:lvl2pPr marL="742950" indent="-285750">
              <a:defRPr kumimoji="1" sz="2400">
                <a:solidFill>
                  <a:schemeClr val="tx1"/>
                </a:solidFill>
                <a:latin typeface="Arial" charset="0"/>
                <a:ea typeface="新細明體" charset="0"/>
              </a:defRPr>
            </a:lvl2pPr>
            <a:lvl3pPr marL="1143000" indent="-228600">
              <a:defRPr kumimoji="1" sz="2400">
                <a:solidFill>
                  <a:schemeClr val="tx1"/>
                </a:solidFill>
                <a:latin typeface="Arial" charset="0"/>
                <a:ea typeface="新細明體" charset="0"/>
              </a:defRPr>
            </a:lvl3pPr>
            <a:lvl4pPr marL="1600200" indent="-228600">
              <a:defRPr kumimoji="1" sz="2400">
                <a:solidFill>
                  <a:schemeClr val="tx1"/>
                </a:solidFill>
                <a:latin typeface="Arial" charset="0"/>
                <a:ea typeface="新細明體" charset="0"/>
              </a:defRPr>
            </a:lvl4pPr>
            <a:lvl5pPr marL="2057400" indent="-228600">
              <a:defRPr kumimoji="1" sz="2400">
                <a:solidFill>
                  <a:schemeClr val="tx1"/>
                </a:solidFill>
                <a:latin typeface="Arial" charset="0"/>
                <a:ea typeface="新細明體" charset="0"/>
              </a:defRPr>
            </a:lvl5pPr>
            <a:lvl6pPr marL="2514600" indent="-228600" fontAlgn="base">
              <a:spcBef>
                <a:spcPct val="0"/>
              </a:spcBef>
              <a:spcAft>
                <a:spcPct val="0"/>
              </a:spcAft>
              <a:defRPr kumimoji="1" sz="2400">
                <a:solidFill>
                  <a:schemeClr val="tx1"/>
                </a:solidFill>
                <a:latin typeface="Arial" charset="0"/>
                <a:ea typeface="新細明體" charset="0"/>
              </a:defRPr>
            </a:lvl6pPr>
            <a:lvl7pPr marL="2971800" indent="-228600" fontAlgn="base">
              <a:spcBef>
                <a:spcPct val="0"/>
              </a:spcBef>
              <a:spcAft>
                <a:spcPct val="0"/>
              </a:spcAft>
              <a:defRPr kumimoji="1" sz="2400">
                <a:solidFill>
                  <a:schemeClr val="tx1"/>
                </a:solidFill>
                <a:latin typeface="Arial" charset="0"/>
                <a:ea typeface="新細明體" charset="0"/>
              </a:defRPr>
            </a:lvl7pPr>
            <a:lvl8pPr marL="3429000" indent="-228600" fontAlgn="base">
              <a:spcBef>
                <a:spcPct val="0"/>
              </a:spcBef>
              <a:spcAft>
                <a:spcPct val="0"/>
              </a:spcAft>
              <a:defRPr kumimoji="1" sz="2400">
                <a:solidFill>
                  <a:schemeClr val="tx1"/>
                </a:solidFill>
                <a:latin typeface="Arial" charset="0"/>
                <a:ea typeface="新細明體" charset="0"/>
              </a:defRPr>
            </a:lvl8pPr>
            <a:lvl9pPr marL="3886200" indent="-228600" fontAlgn="base">
              <a:spcBef>
                <a:spcPct val="0"/>
              </a:spcBef>
              <a:spcAft>
                <a:spcPct val="0"/>
              </a:spcAft>
              <a:defRPr kumimoji="1" sz="2400">
                <a:solidFill>
                  <a:schemeClr val="tx1"/>
                </a:solidFill>
                <a:latin typeface="Arial" charset="0"/>
                <a:ea typeface="新細明體" charset="0"/>
              </a:defRPr>
            </a:lvl9pPr>
          </a:lstStyle>
          <a:p>
            <a:pPr defTabSz="455313">
              <a:spcBef>
                <a:spcPct val="20000"/>
              </a:spcBef>
              <a:buFont typeface="Arial" charset="0"/>
              <a:buChar char="•"/>
            </a:pPr>
            <a:r>
              <a:rPr lang="en-US" altLang="zh-TW" sz="1800" dirty="0">
                <a:solidFill>
                  <a:srgbClr val="000000"/>
                </a:solidFill>
                <a:latin typeface="Calibri" charset="0"/>
                <a:cs typeface="Calibri" charset="0"/>
              </a:rPr>
              <a:t>Support biomedical researchers responding to the pandemic disease by high speed assay process on Grids/Clouds.</a:t>
            </a:r>
          </a:p>
          <a:p>
            <a:pPr defTabSz="455313">
              <a:spcBef>
                <a:spcPct val="20000"/>
              </a:spcBef>
              <a:buFont typeface="Arial" charset="0"/>
              <a:buChar char="•"/>
            </a:pPr>
            <a:r>
              <a:rPr lang="en-US" altLang="zh-TW" sz="1800" dirty="0">
                <a:solidFill>
                  <a:srgbClr val="000000"/>
                </a:solidFill>
                <a:latin typeface="Calibri" charset="0"/>
                <a:cs typeface="Calibri" charset="0"/>
              </a:rPr>
              <a:t>Must be competitive to the fast in-vitro facility!</a:t>
            </a:r>
          </a:p>
          <a:p>
            <a:pPr defTabSz="455313">
              <a:spcBef>
                <a:spcPct val="20000"/>
              </a:spcBef>
              <a:buFont typeface="Arial" charset="0"/>
              <a:buChar char="•"/>
            </a:pPr>
            <a:r>
              <a:rPr lang="en-US" altLang="zh-TW" sz="1800" dirty="0">
                <a:solidFill>
                  <a:srgbClr val="000000"/>
                </a:solidFill>
                <a:latin typeface="Calibri" charset="0"/>
                <a:cs typeface="Calibri" charset="0"/>
              </a:rPr>
              <a:t>Available DB: ZINC (10M ligands), CDI (30K ligand) and Protein (700) </a:t>
            </a:r>
            <a:endParaRPr lang="zh-TW" altLang="en-US" sz="1800" dirty="0">
              <a:solidFill>
                <a:srgbClr val="000000"/>
              </a:solidFill>
              <a:latin typeface="Calibri" charset="0"/>
              <a:ea typeface="Heiti TC Light" charset="0"/>
              <a:cs typeface="Heiti TC Light" charset="0"/>
            </a:endParaRPr>
          </a:p>
        </p:txBody>
      </p:sp>
      <p:pic>
        <p:nvPicPr>
          <p:cNvPr id="87046"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411414" y="2997200"/>
            <a:ext cx="2198687" cy="158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rgbClr val="000000"/>
                </a:solidFill>
                <a:round/>
                <a:headEnd/>
                <a:tailEnd/>
              </a14:hiddenLine>
            </a:ext>
          </a:extLst>
        </p:spPr>
      </p:pic>
      <p:sp>
        <p:nvSpPr>
          <p:cNvPr id="8" name="Rectangle 3"/>
          <p:cNvSpPr>
            <a:spLocks noGrp="1" noChangeArrowheads="1"/>
          </p:cNvSpPr>
          <p:nvPr>
            <p:ph type="title"/>
          </p:nvPr>
        </p:nvSpPr>
        <p:spPr>
          <a:xfrm>
            <a:off x="3651363" y="0"/>
            <a:ext cx="5492635" cy="622352"/>
          </a:xfrm>
          <a:extLst>
            <a:ext uri="{91240B29-F687-4f45-9708-019B960494DF}">
              <a14:hiddenLine xmlns:a14="http://schemas.microsoft.com/office/drawing/2010/main" w="12700">
                <a:solidFill>
                  <a:srgbClr val="000000"/>
                </a:solidFill>
                <a:miter lim="0"/>
                <a:headEnd/>
                <a:tailEnd/>
              </a14:hiddenLine>
            </a:ext>
          </a:extLst>
        </p:spPr>
        <p:txBody>
          <a:bodyPr lIns="45543" tIns="45543" rIns="45543" bIns="45543" anchor="ctr"/>
          <a:lstStyle/>
          <a:p>
            <a:pPr algn="ctr" defTabSz="569330">
              <a:defRPr/>
            </a:pPr>
            <a:r>
              <a:rPr lang="en-US" altLang="zh-TW" sz="2800" b="0" dirty="0">
                <a:latin typeface="Tahoma Negreta" charset="0"/>
                <a:cs typeface="Tahoma Negreta" charset="0"/>
                <a:sym typeface="Tahoma Negreta" charset="0"/>
              </a:rPr>
              <a:t>GVSS: </a:t>
            </a:r>
            <a:br>
              <a:rPr lang="en-US" altLang="zh-TW" sz="2800" b="0" dirty="0">
                <a:latin typeface="Tahoma Negreta" charset="0"/>
                <a:cs typeface="Tahoma Negreta" charset="0"/>
                <a:sym typeface="Tahoma Negreta" charset="0"/>
              </a:rPr>
            </a:br>
            <a:r>
              <a:rPr lang="en-US" altLang="zh-TW" sz="2800" b="0" dirty="0">
                <a:latin typeface="Tahoma Negreta" charset="0"/>
                <a:cs typeface="Tahoma Negreta" charset="0"/>
                <a:sym typeface="Tahoma Negreta" charset="0"/>
              </a:rPr>
              <a:t>Grid Virtual Screening System</a:t>
            </a:r>
            <a:endParaRPr lang="en-US" altLang="zh-TW" sz="2800" dirty="0"/>
          </a:p>
        </p:txBody>
      </p:sp>
    </p:spTree>
    <p:extLst>
      <p:ext uri="{BB962C8B-B14F-4D97-AF65-F5344CB8AC3E}">
        <p14:creationId xmlns:p14="http://schemas.microsoft.com/office/powerpoint/2010/main" val="25776681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6401" name="図形グループ 17"/>
          <p:cNvGrpSpPr>
            <a:grpSpLocks/>
          </p:cNvGrpSpPr>
          <p:nvPr/>
        </p:nvGrpSpPr>
        <p:grpSpPr bwMode="auto">
          <a:xfrm>
            <a:off x="5179219" y="1391918"/>
            <a:ext cx="4715992" cy="2963207"/>
            <a:chOff x="4597881" y="-51714"/>
            <a:chExt cx="5686190" cy="3382015"/>
          </a:xfrm>
        </p:grpSpPr>
        <p:sp>
          <p:nvSpPr>
            <p:cNvPr id="486411" name="正方形/長方形 11"/>
            <p:cNvSpPr>
              <a:spLocks noChangeArrowheads="1"/>
            </p:cNvSpPr>
            <p:nvPr/>
          </p:nvSpPr>
          <p:spPr bwMode="auto">
            <a:xfrm>
              <a:off x="4996687" y="2943897"/>
              <a:ext cx="5287384" cy="386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319998" fontAlgn="base" hangingPunct="0">
                <a:spcBef>
                  <a:spcPct val="0"/>
                </a:spcBef>
                <a:spcAft>
                  <a:spcPct val="0"/>
                </a:spcAft>
              </a:pPr>
              <a:r>
                <a:rPr lang="en-US" altLang="ja-JP" sz="800">
                  <a:solidFill>
                    <a:srgbClr val="000000"/>
                  </a:solidFill>
                  <a:latin typeface="Helvetica" charset="0"/>
                  <a:ea typeface="ＭＳ ゴシック" charset="0"/>
                  <a:cs typeface="ＭＳ ゴシック" charset="0"/>
                  <a:sym typeface="Helvetica" charset="0"/>
                </a:rPr>
                <a:t>Gunma Univ. Heavy Ion Medical Center</a:t>
              </a:r>
            </a:p>
            <a:p>
              <a:pPr defTabSz="319998" fontAlgn="base" hangingPunct="0">
                <a:spcBef>
                  <a:spcPct val="0"/>
                </a:spcBef>
                <a:spcAft>
                  <a:spcPct val="0"/>
                </a:spcAft>
              </a:pPr>
              <a:r>
                <a:rPr lang="ja-JP" altLang="en-US" sz="800">
                  <a:solidFill>
                    <a:srgbClr val="000000"/>
                  </a:solidFill>
                  <a:latin typeface="Helvetica" charset="0"/>
                  <a:ea typeface="ＭＳ ゴシック" charset="0"/>
                  <a:cs typeface="ＭＳ ゴシック" charset="0"/>
                  <a:sym typeface="Helvetica" charset="0"/>
                </a:rPr>
                <a:t>　</a:t>
              </a:r>
              <a:r>
                <a:rPr lang="en-US" altLang="ja-JP" sz="800">
                  <a:solidFill>
                    <a:srgbClr val="000000"/>
                  </a:solidFill>
                  <a:latin typeface="Helvetica" charset="0"/>
                  <a:ea typeface="ＭＳ ゴシック" charset="0"/>
                  <a:cs typeface="ＭＳ ゴシック" charset="0"/>
                  <a:sym typeface="Helvetica" charset="0"/>
                </a:rPr>
                <a:t>http://heavy-ion.showa.gunma-u.ac.jp/en/therapy02.html</a:t>
              </a:r>
              <a:endParaRPr lang="ja-JP" altLang="en-US" sz="800">
                <a:solidFill>
                  <a:srgbClr val="000000"/>
                </a:solidFill>
                <a:latin typeface="Helvetica" charset="0"/>
                <a:ea typeface="ＭＳ ゴシック" charset="0"/>
                <a:cs typeface="ＭＳ ゴシック" charset="0"/>
                <a:sym typeface="Helvetica" charset="0"/>
              </a:endParaRPr>
            </a:p>
          </p:txBody>
        </p:sp>
        <p:grpSp>
          <p:nvGrpSpPr>
            <p:cNvPr id="486412" name="図形グループ 16"/>
            <p:cNvGrpSpPr>
              <a:grpSpLocks/>
            </p:cNvGrpSpPr>
            <p:nvPr/>
          </p:nvGrpSpPr>
          <p:grpSpPr bwMode="auto">
            <a:xfrm>
              <a:off x="4597881" y="-51714"/>
              <a:ext cx="4517879" cy="3053629"/>
              <a:chOff x="4597881" y="-51714"/>
              <a:chExt cx="4517879" cy="3053629"/>
            </a:xfrm>
          </p:grpSpPr>
          <p:pic>
            <p:nvPicPr>
              <p:cNvPr id="486413" name="図 15" descr="depth_dose_curves.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597881" y="-51714"/>
                <a:ext cx="4517879" cy="30536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6414" name="テキスト ボックス 12"/>
              <p:cNvSpPr txBox="1">
                <a:spLocks noChangeArrowheads="1"/>
              </p:cNvSpPr>
              <p:nvPr/>
            </p:nvSpPr>
            <p:spPr bwMode="auto">
              <a:xfrm>
                <a:off x="5155730" y="797054"/>
                <a:ext cx="299968" cy="3161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1200">
                    <a:solidFill>
                      <a:srgbClr val="000000"/>
                    </a:solidFill>
                    <a:latin typeface="Helvetica" charset="0"/>
                    <a:ea typeface="新細明體" charset="0"/>
                    <a:cs typeface="Helvetica" charset="0"/>
                    <a:sym typeface="Helvetica" charset="0"/>
                  </a:defRPr>
                </a:lvl1pPr>
                <a:lvl2pPr marL="742950" indent="-285750">
                  <a:defRPr kumimoji="1" sz="1200">
                    <a:solidFill>
                      <a:srgbClr val="000000"/>
                    </a:solidFill>
                    <a:latin typeface="Helvetica" charset="0"/>
                    <a:ea typeface="Helvetica" charset="0"/>
                    <a:cs typeface="Helvetica" charset="0"/>
                    <a:sym typeface="Helvetica" charset="0"/>
                  </a:defRPr>
                </a:lvl2pPr>
                <a:lvl3pPr marL="1143000" indent="-228600">
                  <a:defRPr kumimoji="1" sz="1200">
                    <a:solidFill>
                      <a:srgbClr val="000000"/>
                    </a:solidFill>
                    <a:latin typeface="Helvetica" charset="0"/>
                    <a:ea typeface="Helvetica" charset="0"/>
                    <a:cs typeface="Helvetica" charset="0"/>
                    <a:sym typeface="Helvetica" charset="0"/>
                  </a:defRPr>
                </a:lvl3pPr>
                <a:lvl4pPr marL="1600200" indent="-228600">
                  <a:defRPr kumimoji="1" sz="1200">
                    <a:solidFill>
                      <a:srgbClr val="000000"/>
                    </a:solidFill>
                    <a:latin typeface="Helvetica" charset="0"/>
                    <a:ea typeface="Helvetica" charset="0"/>
                    <a:cs typeface="Helvetica" charset="0"/>
                    <a:sym typeface="Helvetica" charset="0"/>
                  </a:defRPr>
                </a:lvl4pPr>
                <a:lvl5pPr marL="2057400" indent="-228600">
                  <a:defRPr kumimoji="1" sz="1200">
                    <a:solidFill>
                      <a:srgbClr val="000000"/>
                    </a:solidFill>
                    <a:latin typeface="Helvetica" charset="0"/>
                    <a:ea typeface="Helvetica" charset="0"/>
                    <a:cs typeface="Helvetica" charset="0"/>
                    <a:sym typeface="Helvetica" charset="0"/>
                  </a:defRPr>
                </a:lvl5pPr>
                <a:lvl6pPr marL="2514600" indent="-228600" fontAlgn="base" hangingPunct="0">
                  <a:spcBef>
                    <a:spcPct val="0"/>
                  </a:spcBef>
                  <a:spcAft>
                    <a:spcPct val="0"/>
                  </a:spcAft>
                  <a:defRPr kumimoji="1" sz="1200">
                    <a:solidFill>
                      <a:srgbClr val="000000"/>
                    </a:solidFill>
                    <a:latin typeface="Helvetica" charset="0"/>
                    <a:ea typeface="Helvetica" charset="0"/>
                    <a:cs typeface="Helvetica" charset="0"/>
                    <a:sym typeface="Helvetica" charset="0"/>
                  </a:defRPr>
                </a:lvl6pPr>
                <a:lvl7pPr marL="2971800" indent="-228600" fontAlgn="base" hangingPunct="0">
                  <a:spcBef>
                    <a:spcPct val="0"/>
                  </a:spcBef>
                  <a:spcAft>
                    <a:spcPct val="0"/>
                  </a:spcAft>
                  <a:defRPr kumimoji="1" sz="1200">
                    <a:solidFill>
                      <a:srgbClr val="000000"/>
                    </a:solidFill>
                    <a:latin typeface="Helvetica" charset="0"/>
                    <a:ea typeface="Helvetica" charset="0"/>
                    <a:cs typeface="Helvetica" charset="0"/>
                    <a:sym typeface="Helvetica" charset="0"/>
                  </a:defRPr>
                </a:lvl7pPr>
                <a:lvl8pPr marL="3429000" indent="-228600" fontAlgn="base" hangingPunct="0">
                  <a:spcBef>
                    <a:spcPct val="0"/>
                  </a:spcBef>
                  <a:spcAft>
                    <a:spcPct val="0"/>
                  </a:spcAft>
                  <a:defRPr kumimoji="1" sz="1200">
                    <a:solidFill>
                      <a:srgbClr val="000000"/>
                    </a:solidFill>
                    <a:latin typeface="Helvetica" charset="0"/>
                    <a:ea typeface="Helvetica" charset="0"/>
                    <a:cs typeface="Helvetica" charset="0"/>
                    <a:sym typeface="Helvetica" charset="0"/>
                  </a:defRPr>
                </a:lvl8pPr>
                <a:lvl9pPr marL="3886200" indent="-228600" fontAlgn="base" hangingPunct="0">
                  <a:spcBef>
                    <a:spcPct val="0"/>
                  </a:spcBef>
                  <a:spcAft>
                    <a:spcPct val="0"/>
                  </a:spcAft>
                  <a:defRPr kumimoji="1" sz="1200">
                    <a:solidFill>
                      <a:srgbClr val="000000"/>
                    </a:solidFill>
                    <a:latin typeface="Helvetica" charset="0"/>
                    <a:ea typeface="Helvetica" charset="0"/>
                    <a:cs typeface="Helvetica" charset="0"/>
                    <a:sym typeface="Helvetica" charset="0"/>
                  </a:defRPr>
                </a:lvl9pPr>
              </a:lstStyle>
              <a:p>
                <a:pPr defTabSz="319998" fontAlgn="base" hangingPunct="0">
                  <a:spcBef>
                    <a:spcPct val="0"/>
                  </a:spcBef>
                  <a:spcAft>
                    <a:spcPct val="0"/>
                  </a:spcAft>
                </a:pPr>
                <a:r>
                  <a:rPr lang="en-US" altLang="ja-JP">
                    <a:solidFill>
                      <a:srgbClr val="ABABAB"/>
                    </a:solidFill>
                    <a:latin typeface="Symbol" charset="0"/>
                    <a:cs typeface="Symbol" charset="0"/>
                  </a:rPr>
                  <a:t>g</a:t>
                </a:r>
                <a:endParaRPr lang="ja-JP" altLang="en-US">
                  <a:solidFill>
                    <a:srgbClr val="ABABAB"/>
                  </a:solidFill>
                  <a:latin typeface="Symbol" charset="0"/>
                  <a:ea typeface="ＭＳ ゴシック" charset="0"/>
                  <a:cs typeface="ＭＳ ゴシック" charset="0"/>
                </a:endParaRPr>
              </a:p>
            </p:txBody>
          </p:sp>
        </p:grpSp>
      </p:grpSp>
      <p:sp>
        <p:nvSpPr>
          <p:cNvPr id="97281" name="AutoShape 1"/>
          <p:cNvSpPr>
            <a:spLocks/>
          </p:cNvSpPr>
          <p:nvPr/>
        </p:nvSpPr>
        <p:spPr bwMode="auto">
          <a:xfrm>
            <a:off x="0" y="219982"/>
            <a:ext cx="9144000" cy="22882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45510" tIns="45510" rIns="45510" bIns="45510" anchor="ctr"/>
          <a:lstStyle/>
          <a:p>
            <a:pPr algn="ctr" defTabSz="319998" fontAlgn="base" hangingPunct="0">
              <a:spcBef>
                <a:spcPct val="0"/>
              </a:spcBef>
              <a:spcAft>
                <a:spcPct val="0"/>
              </a:spcAft>
              <a:defRPr/>
            </a:pPr>
            <a:endParaRPr lang="zh-TW" altLang="en-US" sz="1700">
              <a:solidFill>
                <a:srgbClr val="FFFFFF"/>
              </a:solidFill>
              <a:latin typeface="Arial" charset="0"/>
              <a:ea typeface="新細明體" charset="0"/>
              <a:cs typeface="Arial" charset="0"/>
              <a:sym typeface="Arial" charset="0"/>
            </a:endParaRPr>
          </a:p>
        </p:txBody>
      </p:sp>
      <p:sp>
        <p:nvSpPr>
          <p:cNvPr id="97282" name="AutoShape 2"/>
          <p:cNvSpPr>
            <a:spLocks/>
          </p:cNvSpPr>
          <p:nvPr/>
        </p:nvSpPr>
        <p:spPr bwMode="auto">
          <a:xfrm>
            <a:off x="0" y="89"/>
            <a:ext cx="9144000" cy="3650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solidFill>
            <a:srgbClr val="93A299"/>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45510" tIns="45510" rIns="45510" bIns="45510" anchor="ctr"/>
          <a:lstStyle/>
          <a:p>
            <a:pPr algn="ctr" defTabSz="319998" fontAlgn="base" hangingPunct="0">
              <a:spcBef>
                <a:spcPct val="0"/>
              </a:spcBef>
              <a:spcAft>
                <a:spcPct val="0"/>
              </a:spcAft>
              <a:defRPr/>
            </a:pPr>
            <a:endParaRPr lang="zh-TW" altLang="en-US" sz="1700">
              <a:solidFill>
                <a:srgbClr val="FFFFFF"/>
              </a:solidFill>
              <a:latin typeface="Arial" charset="0"/>
              <a:ea typeface="新細明體" charset="0"/>
              <a:cs typeface="Arial" charset="0"/>
              <a:sym typeface="Arial" charset="0"/>
            </a:endParaRPr>
          </a:p>
        </p:txBody>
      </p:sp>
      <p:sp>
        <p:nvSpPr>
          <p:cNvPr id="97283" name="Rectangle 3"/>
          <p:cNvSpPr>
            <a:spLocks noGrp="1" noChangeArrowheads="1"/>
          </p:cNvSpPr>
          <p:nvPr>
            <p:ph type="title"/>
          </p:nvPr>
        </p:nvSpPr>
        <p:spPr>
          <a:xfrm>
            <a:off x="193193" y="312539"/>
            <a:ext cx="8229823" cy="639589"/>
          </a:xfrm>
        </p:spPr>
        <p:txBody>
          <a:bodyPr lIns="45510" tIns="45510" rIns="45510" bIns="45510"/>
          <a:lstStyle/>
          <a:p>
            <a:pPr defTabSz="640015">
              <a:defRPr/>
            </a:pPr>
            <a:r>
              <a:rPr lang="en-US" altLang="zh-TW" sz="3500" dirty="0">
                <a:solidFill>
                  <a:srgbClr val="FF0000"/>
                </a:solidFill>
                <a:latin typeface="Arial" charset="0"/>
                <a:cs typeface="Arial" charset="0"/>
                <a:sym typeface="Arial" charset="0"/>
              </a:rPr>
              <a:t>PTSIM</a:t>
            </a:r>
            <a:endParaRPr lang="en-US" altLang="zh-TW" dirty="0" smtClean="0">
              <a:solidFill>
                <a:srgbClr val="FF0000"/>
              </a:solidFill>
            </a:endParaRPr>
          </a:p>
        </p:txBody>
      </p:sp>
      <p:sp>
        <p:nvSpPr>
          <p:cNvPr id="97284" name="Rectangle 4"/>
          <p:cNvSpPr>
            <a:spLocks noGrp="1" noChangeArrowheads="1"/>
          </p:cNvSpPr>
          <p:nvPr>
            <p:ph type="body" idx="1"/>
          </p:nvPr>
        </p:nvSpPr>
        <p:spPr>
          <a:xfrm>
            <a:off x="65945" y="893057"/>
            <a:ext cx="7544469" cy="4206999"/>
          </a:xfrm>
        </p:spPr>
        <p:txBody>
          <a:bodyPr lIns="45510" tIns="45510" rIns="45510" bIns="45510"/>
          <a:lstStyle/>
          <a:p>
            <a:pPr marL="181113" indent="-181113" algn="l" defTabSz="640015">
              <a:spcBef>
                <a:spcPts val="352"/>
              </a:spcBef>
              <a:buClr>
                <a:srgbClr val="93A299"/>
              </a:buClr>
              <a:buSzPct val="85000"/>
              <a:buFont typeface="Arial" charset="0"/>
              <a:buChar char="•"/>
              <a:defRPr/>
            </a:pPr>
            <a:r>
              <a:rPr kumimoji="0" lang="en-US" altLang="zh-TW" sz="2400" dirty="0">
                <a:solidFill>
                  <a:srgbClr val="292934"/>
                </a:solidFill>
                <a:latin typeface="Arial" charset="0"/>
                <a:cs typeface="Arial" charset="0"/>
                <a:sym typeface="Arial" charset="0"/>
              </a:rPr>
              <a:t>Geant4 Particle Therapy Simulation Framework</a:t>
            </a:r>
          </a:p>
          <a:p>
            <a:pPr marL="554470" lvl="2" indent="-171101" algn="l" defTabSz="640015">
              <a:spcBef>
                <a:spcPts val="281"/>
              </a:spcBef>
              <a:buClr>
                <a:srgbClr val="93A299"/>
              </a:buClr>
              <a:buSzPct val="90000"/>
              <a:buFont typeface="Arial" charset="0"/>
              <a:buChar char="•"/>
              <a:defRPr/>
            </a:pPr>
            <a:r>
              <a:rPr kumimoji="0" lang="en-US" altLang="zh-TW" sz="1700" dirty="0">
                <a:solidFill>
                  <a:srgbClr val="292934"/>
                </a:solidFill>
                <a:latin typeface="Arial" charset="0"/>
                <a:ea typeface="新細明體" charset="0"/>
                <a:cs typeface="Arial" charset="0"/>
                <a:sym typeface="Arial" charset="0"/>
              </a:rPr>
              <a:t>PTSIM : http://</a:t>
            </a:r>
            <a:r>
              <a:rPr kumimoji="0" lang="en-US" altLang="zh-TW" sz="1700" dirty="0" err="1">
                <a:solidFill>
                  <a:srgbClr val="292934"/>
                </a:solidFill>
                <a:latin typeface="Arial" charset="0"/>
                <a:ea typeface="新細明體" charset="0"/>
                <a:cs typeface="Arial" charset="0"/>
                <a:sym typeface="Arial" charset="0"/>
              </a:rPr>
              <a:t>wiki.kek.jp</a:t>
            </a:r>
            <a:r>
              <a:rPr kumimoji="0" lang="en-US" altLang="zh-TW" sz="1700" dirty="0">
                <a:solidFill>
                  <a:srgbClr val="292934"/>
                </a:solidFill>
                <a:latin typeface="Arial" charset="0"/>
                <a:ea typeface="新細明體" charset="0"/>
                <a:cs typeface="Arial" charset="0"/>
                <a:sym typeface="Arial" charset="0"/>
              </a:rPr>
              <a:t>/pages/</a:t>
            </a:r>
            <a:r>
              <a:rPr kumimoji="0" lang="en-US" altLang="zh-TW" sz="1700" dirty="0" err="1">
                <a:solidFill>
                  <a:srgbClr val="292934"/>
                </a:solidFill>
                <a:latin typeface="Arial" charset="0"/>
                <a:ea typeface="新細明體" charset="0"/>
                <a:cs typeface="Arial" charset="0"/>
                <a:sym typeface="Arial" charset="0"/>
              </a:rPr>
              <a:t>viewpage.action?pageId</a:t>
            </a:r>
            <a:r>
              <a:rPr kumimoji="0" lang="en-US" altLang="zh-TW" sz="1700" dirty="0">
                <a:solidFill>
                  <a:srgbClr val="292934"/>
                </a:solidFill>
                <a:latin typeface="Arial" charset="0"/>
                <a:ea typeface="新細明體" charset="0"/>
                <a:cs typeface="Arial" charset="0"/>
                <a:sym typeface="Arial" charset="0"/>
              </a:rPr>
              <a:t>=5343876</a:t>
            </a:r>
          </a:p>
          <a:p>
            <a:pPr marL="371129" lvl="1" indent="-180025" algn="l" defTabSz="640015">
              <a:spcBef>
                <a:spcPts val="281"/>
              </a:spcBef>
              <a:buClr>
                <a:srgbClr val="93A299"/>
              </a:buClr>
              <a:buSzPct val="85000"/>
              <a:buFont typeface="Arial" charset="0"/>
              <a:buChar char="•"/>
              <a:defRPr/>
            </a:pPr>
            <a:r>
              <a:rPr kumimoji="0" lang="en-US" altLang="zh-TW" sz="2000" dirty="0">
                <a:solidFill>
                  <a:srgbClr val="292934"/>
                </a:solidFill>
                <a:latin typeface="Arial" charset="0"/>
                <a:ea typeface="新細明體" charset="0"/>
                <a:cs typeface="Arial" charset="0"/>
                <a:sym typeface="Arial" charset="0"/>
              </a:rPr>
              <a:t>An application program based on Geant4</a:t>
            </a:r>
            <a:r>
              <a:rPr kumimoji="0" lang="en-US" altLang="zh-TW" sz="2000" baseline="31000" dirty="0">
                <a:solidFill>
                  <a:srgbClr val="292934"/>
                </a:solidFill>
                <a:latin typeface="Arial" charset="0"/>
                <a:ea typeface="新細明體" charset="0"/>
                <a:cs typeface="Arial" charset="0"/>
                <a:sym typeface="Arial" charset="0"/>
              </a:rPr>
              <a:t>*1</a:t>
            </a:r>
            <a:endParaRPr kumimoji="0" lang="en-US" altLang="zh-TW" sz="2000" dirty="0">
              <a:solidFill>
                <a:srgbClr val="292934"/>
              </a:solidFill>
              <a:latin typeface="Arial" charset="0"/>
              <a:ea typeface="新細明體" charset="0"/>
              <a:cs typeface="Arial" charset="0"/>
              <a:sym typeface="Arial" charset="0"/>
            </a:endParaRPr>
          </a:p>
          <a:p>
            <a:pPr marL="554470" lvl="2" indent="-171101" algn="l" defTabSz="640015">
              <a:spcBef>
                <a:spcPts val="281"/>
              </a:spcBef>
              <a:buClr>
                <a:srgbClr val="93A299"/>
              </a:buClr>
              <a:buSzPct val="90000"/>
              <a:buFont typeface="Arial" charset="0"/>
              <a:buChar char="•"/>
              <a:defRPr/>
            </a:pPr>
            <a:r>
              <a:rPr kumimoji="0" lang="en-US" altLang="zh-TW" sz="1700" dirty="0">
                <a:solidFill>
                  <a:srgbClr val="292934"/>
                </a:solidFill>
                <a:latin typeface="Arial" charset="0"/>
                <a:ea typeface="新細明體" charset="0"/>
                <a:cs typeface="Arial" charset="0"/>
                <a:sym typeface="Arial" charset="0"/>
              </a:rPr>
              <a:t>Modeling a treatment port</a:t>
            </a:r>
          </a:p>
          <a:p>
            <a:pPr marL="751153" lvl="3" indent="-175563" algn="l" defTabSz="640015">
              <a:spcBef>
                <a:spcPts val="211"/>
              </a:spcBef>
              <a:buClr>
                <a:srgbClr val="93A299"/>
              </a:buClr>
              <a:buFont typeface="Arial" charset="0"/>
              <a:buChar char="•"/>
              <a:defRPr/>
            </a:pPr>
            <a:r>
              <a:rPr kumimoji="0" lang="en-US" altLang="zh-TW" sz="1500" dirty="0">
                <a:solidFill>
                  <a:srgbClr val="292934"/>
                </a:solidFill>
                <a:latin typeface="Arial" charset="0"/>
                <a:ea typeface="新細明體" charset="0"/>
                <a:cs typeface="Arial" charset="0"/>
                <a:sym typeface="Arial" charset="0"/>
              </a:rPr>
              <a:t>A beam delivery system and treatment head</a:t>
            </a:r>
          </a:p>
          <a:p>
            <a:pPr marL="751153" lvl="3" indent="-175563" algn="l" defTabSz="640015">
              <a:spcBef>
                <a:spcPts val="211"/>
              </a:spcBef>
              <a:buClr>
                <a:srgbClr val="93A299"/>
              </a:buClr>
              <a:buFont typeface="Arial" charset="0"/>
              <a:buChar char="•"/>
              <a:defRPr/>
            </a:pPr>
            <a:r>
              <a:rPr kumimoji="0" lang="en-US" altLang="zh-TW" sz="1500" dirty="0">
                <a:solidFill>
                  <a:srgbClr val="292934"/>
                </a:solidFill>
                <a:latin typeface="Arial" charset="0"/>
                <a:ea typeface="新細明體" charset="0"/>
                <a:cs typeface="Arial" charset="0"/>
                <a:sym typeface="Arial" charset="0"/>
              </a:rPr>
              <a:t>A patient geometry from CT images</a:t>
            </a:r>
          </a:p>
          <a:p>
            <a:pPr marL="751153" lvl="3" indent="-175563" algn="l" defTabSz="640015">
              <a:spcBef>
                <a:spcPts val="211"/>
              </a:spcBef>
              <a:buClr>
                <a:srgbClr val="93A299"/>
              </a:buClr>
              <a:buFont typeface="Arial" charset="0"/>
              <a:buChar char="•"/>
              <a:defRPr/>
            </a:pPr>
            <a:r>
              <a:rPr kumimoji="0" lang="en-US" altLang="zh-TW" sz="1500" dirty="0">
                <a:solidFill>
                  <a:srgbClr val="292934"/>
                </a:solidFill>
                <a:latin typeface="Arial" charset="0"/>
                <a:ea typeface="新細明體" charset="0"/>
                <a:cs typeface="Arial" charset="0"/>
                <a:sym typeface="Arial" charset="0"/>
              </a:rPr>
              <a:t>Modifying configuration by using UI commands.</a:t>
            </a:r>
          </a:p>
          <a:p>
            <a:pPr marL="554470" lvl="2" indent="-171101" algn="l" defTabSz="640015">
              <a:spcBef>
                <a:spcPts val="281"/>
              </a:spcBef>
              <a:buClr>
                <a:srgbClr val="93A299"/>
              </a:buClr>
              <a:buSzPct val="90000"/>
              <a:buFont typeface="Arial" charset="0"/>
              <a:buChar char="•"/>
              <a:defRPr/>
            </a:pPr>
            <a:r>
              <a:rPr kumimoji="0" lang="en-US" altLang="zh-TW" sz="1700" dirty="0">
                <a:solidFill>
                  <a:srgbClr val="292934"/>
                </a:solidFill>
                <a:latin typeface="Arial" charset="0"/>
                <a:ea typeface="新細明體" charset="0"/>
                <a:cs typeface="Arial" charset="0"/>
                <a:sym typeface="Arial" charset="0"/>
              </a:rPr>
              <a:t>Providing a common platform to cover different </a:t>
            </a:r>
            <a:br>
              <a:rPr kumimoji="0" lang="en-US" altLang="zh-TW" sz="1700" dirty="0">
                <a:solidFill>
                  <a:srgbClr val="292934"/>
                </a:solidFill>
                <a:latin typeface="Arial" charset="0"/>
                <a:ea typeface="新細明體" charset="0"/>
                <a:cs typeface="Arial" charset="0"/>
                <a:sym typeface="Arial" charset="0"/>
              </a:rPr>
            </a:br>
            <a:r>
              <a:rPr kumimoji="0" lang="en-US" altLang="zh-TW" sz="1700" dirty="0">
                <a:solidFill>
                  <a:srgbClr val="292934"/>
                </a:solidFill>
                <a:latin typeface="Arial" charset="0"/>
                <a:ea typeface="新細明體" charset="0"/>
                <a:cs typeface="Arial" charset="0"/>
                <a:sym typeface="Arial" charset="0"/>
              </a:rPr>
              <a:t>	facility specifications</a:t>
            </a:r>
          </a:p>
          <a:p>
            <a:pPr marL="371129" lvl="1" indent="-180025" algn="l" defTabSz="640015">
              <a:spcBef>
                <a:spcPts val="281"/>
              </a:spcBef>
              <a:buClr>
                <a:srgbClr val="93A299"/>
              </a:buClr>
              <a:buSzPct val="85000"/>
              <a:buFont typeface="Arial" charset="0"/>
              <a:buChar char="•"/>
              <a:defRPr/>
            </a:pPr>
            <a:r>
              <a:rPr kumimoji="0" lang="en-US" altLang="zh-TW" sz="2000" dirty="0">
                <a:solidFill>
                  <a:srgbClr val="292934"/>
                </a:solidFill>
                <a:latin typeface="Arial" charset="0"/>
                <a:ea typeface="新細明體" charset="0"/>
                <a:cs typeface="Arial" charset="0"/>
                <a:sym typeface="Arial" charset="0"/>
              </a:rPr>
              <a:t>PTSIM users/Activities</a:t>
            </a:r>
          </a:p>
          <a:p>
            <a:pPr marL="554470" lvl="2" indent="-171101" algn="l" defTabSz="640015">
              <a:spcBef>
                <a:spcPts val="281"/>
              </a:spcBef>
              <a:buClr>
                <a:srgbClr val="93A299"/>
              </a:buClr>
              <a:buSzPct val="90000"/>
              <a:buFont typeface="Arial" charset="0"/>
              <a:buChar char="•"/>
              <a:defRPr/>
            </a:pPr>
            <a:r>
              <a:rPr kumimoji="0" lang="en-US" altLang="zh-TW" sz="1700" dirty="0">
                <a:solidFill>
                  <a:srgbClr val="292934"/>
                </a:solidFill>
                <a:latin typeface="Arial" charset="0"/>
                <a:ea typeface="新細明體" charset="0"/>
                <a:cs typeface="Arial" charset="0"/>
                <a:sym typeface="Arial" charset="0"/>
              </a:rPr>
              <a:t>In Japan</a:t>
            </a:r>
          </a:p>
          <a:p>
            <a:pPr marL="751153" lvl="3" indent="-175563" algn="l" defTabSz="640015">
              <a:spcBef>
                <a:spcPts val="211"/>
              </a:spcBef>
              <a:buClr>
                <a:srgbClr val="93A299"/>
              </a:buClr>
              <a:buFont typeface="Arial" charset="0"/>
              <a:buChar char="•"/>
              <a:defRPr/>
            </a:pPr>
            <a:r>
              <a:rPr kumimoji="0" lang="en-US" altLang="zh-TW" sz="1500" dirty="0">
                <a:solidFill>
                  <a:srgbClr val="292934"/>
                </a:solidFill>
                <a:latin typeface="Arial" charset="0"/>
                <a:ea typeface="新細明體" charset="0"/>
                <a:cs typeface="Arial" charset="0"/>
                <a:sym typeface="Arial" charset="0"/>
              </a:rPr>
              <a:t>HIBMC, FPHPTC, NPTC, NCC, GHMC, etc.  </a:t>
            </a:r>
          </a:p>
          <a:p>
            <a:pPr marL="554470" lvl="2" indent="-171101" algn="l" defTabSz="640015">
              <a:spcBef>
                <a:spcPts val="281"/>
              </a:spcBef>
              <a:buClr>
                <a:srgbClr val="93A299"/>
              </a:buClr>
              <a:buSzPct val="90000"/>
              <a:buFont typeface="Arial" charset="0"/>
              <a:buChar char="•"/>
              <a:defRPr/>
            </a:pPr>
            <a:r>
              <a:rPr kumimoji="0" lang="en-US" altLang="zh-TW" sz="1700" dirty="0">
                <a:solidFill>
                  <a:srgbClr val="292934"/>
                </a:solidFill>
                <a:latin typeface="Arial" charset="0"/>
                <a:ea typeface="新細明體" charset="0"/>
                <a:cs typeface="Arial" charset="0"/>
                <a:sym typeface="Arial" charset="0"/>
              </a:rPr>
              <a:t>In Taiwan, Tutorial in CGU / CGMH in Nov. 2014</a:t>
            </a:r>
            <a:br>
              <a:rPr kumimoji="0" lang="en-US" altLang="zh-TW" sz="1700" dirty="0">
                <a:solidFill>
                  <a:srgbClr val="292934"/>
                </a:solidFill>
                <a:latin typeface="Arial" charset="0"/>
                <a:ea typeface="新細明體" charset="0"/>
                <a:cs typeface="Arial" charset="0"/>
                <a:sym typeface="Arial" charset="0"/>
              </a:rPr>
            </a:br>
            <a:r>
              <a:rPr kumimoji="0" lang="en-US" altLang="zh-TW" sz="1700" dirty="0">
                <a:solidFill>
                  <a:srgbClr val="292934"/>
                </a:solidFill>
                <a:latin typeface="Arial" charset="0"/>
                <a:ea typeface="新細明體" charset="0"/>
                <a:cs typeface="Arial" charset="0"/>
                <a:sym typeface="Arial" charset="0"/>
              </a:rPr>
              <a:t>with support of Academia Sinica.</a:t>
            </a:r>
            <a:endParaRPr kumimoji="0" lang="en-US" altLang="zh-TW" dirty="0" smtClean="0"/>
          </a:p>
        </p:txBody>
      </p:sp>
      <p:grpSp>
        <p:nvGrpSpPr>
          <p:cNvPr id="486406" name="Group 5"/>
          <p:cNvGrpSpPr>
            <a:grpSpLocks/>
          </p:cNvGrpSpPr>
          <p:nvPr/>
        </p:nvGrpSpPr>
        <p:grpSpPr bwMode="auto">
          <a:xfrm>
            <a:off x="2242469" y="4998394"/>
            <a:ext cx="2988096" cy="1850678"/>
            <a:chOff x="-1" y="0"/>
            <a:chExt cx="4179039" cy="3360433"/>
          </a:xfrm>
        </p:grpSpPr>
        <p:pic>
          <p:nvPicPr>
            <p:cNvPr id="97286" name="Picture 6" descr="C:\Users\a_kimura\Downloads\pic1.jpg"/>
            <p:cNvPicPr>
              <a:picLocks noChangeAspect="1"/>
            </p:cNvPicPr>
            <p:nvPr/>
          </p:nvPicPr>
          <p:blipFill>
            <a:blip r:embed="rId4">
              <a:extLst>
                <a:ext uri="{28A0092B-C50C-407E-A947-70E740481C1C}">
                  <a14:useLocalDpi xmlns:a14="http://schemas.microsoft.com/office/drawing/2010/main" val="0"/>
                </a:ext>
              </a:extLst>
            </a:blip>
            <a:srcRect l="5170" t="5356" r="11632" b="12053"/>
            <a:stretch>
              <a:fillRect/>
            </a:stretch>
          </p:blipFill>
          <p:spPr bwMode="auto">
            <a:xfrm>
              <a:off x="-1" y="0"/>
              <a:ext cx="4179039" cy="3360433"/>
            </a:xfrm>
            <a:prstGeom prst="rect">
              <a:avLst/>
            </a:prstGeom>
            <a:noFill/>
            <a:ln w="12700" cap="flat" cmpd="sng">
              <a:solidFill>
                <a:srgbClr val="FFFFFF"/>
              </a:solidFill>
              <a:prstDash val="solid"/>
              <a:miter lim="0"/>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97287" name="AutoShape 7"/>
            <p:cNvSpPr>
              <a:spLocks/>
            </p:cNvSpPr>
            <p:nvPr/>
          </p:nvSpPr>
          <p:spPr bwMode="auto">
            <a:xfrm>
              <a:off x="-1" y="0"/>
              <a:ext cx="1789010" cy="51683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255575" fontAlgn="base" hangingPunct="0">
                <a:spcBef>
                  <a:spcPct val="0"/>
                </a:spcBef>
                <a:spcAft>
                  <a:spcPct val="0"/>
                </a:spcAft>
                <a:defRPr/>
              </a:pPr>
              <a:r>
                <a:rPr lang="en-US" altLang="zh-TW" sz="2100" dirty="0">
                  <a:solidFill>
                    <a:srgbClr val="FF6600"/>
                  </a:solidFill>
                  <a:latin typeface="Arial Bold" charset="0"/>
                  <a:ea typeface="新細明體" charset="0"/>
                  <a:cs typeface="Arial Bold" charset="0"/>
                  <a:sym typeface="Arial Bold" charset="0"/>
                </a:rPr>
                <a:t>PTSIM</a:t>
              </a:r>
              <a:endParaRPr lang="en-US" altLang="zh-TW" sz="800" dirty="0">
                <a:solidFill>
                  <a:srgbClr val="000000"/>
                </a:solidFill>
                <a:latin typeface="Helvetica" charset="0"/>
                <a:ea typeface="新細明體" charset="0"/>
                <a:cs typeface="Helvetica" charset="0"/>
                <a:sym typeface="Helvetica" charset="0"/>
              </a:endParaRPr>
            </a:p>
          </p:txBody>
        </p:sp>
      </p:grpSp>
      <p:sp>
        <p:nvSpPr>
          <p:cNvPr id="97288" name="AutoShape 8"/>
          <p:cNvSpPr>
            <a:spLocks/>
          </p:cNvSpPr>
          <p:nvPr/>
        </p:nvSpPr>
        <p:spPr bwMode="auto">
          <a:xfrm>
            <a:off x="7066634" y="471722"/>
            <a:ext cx="2077366" cy="22993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45510" tIns="45510" rIns="45510" bIns="45510"/>
          <a:lstStyle/>
          <a:p>
            <a:pPr marL="0" lvl="1" defTabSz="319998" fontAlgn="base" hangingPunct="0">
              <a:spcBef>
                <a:spcPct val="0"/>
              </a:spcBef>
              <a:spcAft>
                <a:spcPct val="0"/>
              </a:spcAft>
              <a:defRPr/>
            </a:pPr>
            <a:r>
              <a:rPr lang="en-US" altLang="zh-TW" sz="1000" dirty="0">
                <a:solidFill>
                  <a:srgbClr val="292934"/>
                </a:solidFill>
                <a:latin typeface="Arial" charset="0"/>
                <a:ea typeface="新細明體" charset="0"/>
                <a:cs typeface="Arial" charset="0"/>
                <a:sym typeface="Arial" charset="0"/>
              </a:rPr>
              <a:t>Ref. 1 Geant4: http://geant4.org</a:t>
            </a:r>
            <a:endParaRPr lang="en-US" altLang="zh-TW" sz="800" dirty="0">
              <a:solidFill>
                <a:srgbClr val="000000"/>
              </a:solidFill>
              <a:latin typeface="Helvetica" charset="0"/>
              <a:ea typeface="新細明體" charset="0"/>
              <a:cs typeface="Helvetica" charset="0"/>
              <a:sym typeface="Helvetica" charset="0"/>
            </a:endParaRPr>
          </a:p>
        </p:txBody>
      </p:sp>
      <p:pic>
        <p:nvPicPr>
          <p:cNvPr id="97289" name="Picture 9" descr="image10.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807646" y="4310807"/>
            <a:ext cx="3090788" cy="24556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extLst>
      <p:ext uri="{BB962C8B-B14F-4D97-AF65-F5344CB8AC3E}">
        <p14:creationId xmlns:p14="http://schemas.microsoft.com/office/powerpoint/2010/main" val="1219568524"/>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圖片 3" descr="SimonLin-BigData-YMU-20130502 (dragged).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6" name="矩形 5"/>
          <p:cNvSpPr/>
          <p:nvPr/>
        </p:nvSpPr>
        <p:spPr>
          <a:xfrm>
            <a:off x="1408008" y="143072"/>
            <a:ext cx="6699542" cy="855812"/>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TW" altLang="en-US"/>
          </a:p>
        </p:txBody>
      </p:sp>
      <p:sp>
        <p:nvSpPr>
          <p:cNvPr id="5" name="文字方塊 4"/>
          <p:cNvSpPr txBox="1"/>
          <p:nvPr/>
        </p:nvSpPr>
        <p:spPr>
          <a:xfrm>
            <a:off x="1481629" y="235089"/>
            <a:ext cx="6948013" cy="584776"/>
          </a:xfrm>
          <a:prstGeom prst="rect">
            <a:avLst/>
          </a:prstGeom>
          <a:noFill/>
        </p:spPr>
        <p:txBody>
          <a:bodyPr wrap="square" rtlCol="0">
            <a:spAutoFit/>
          </a:bodyPr>
          <a:lstStyle/>
          <a:p>
            <a:r>
              <a:rPr kumimoji="1" lang="en-US" altLang="zh-TW" sz="3200" b="1" dirty="0" smtClean="0">
                <a:solidFill>
                  <a:srgbClr val="FF0000"/>
                </a:solidFill>
              </a:rPr>
              <a:t>DWAS: Disease Wise Association Study</a:t>
            </a:r>
            <a:endParaRPr kumimoji="1" lang="zh-TW" altLang="en-US" sz="3200" b="1" dirty="0">
              <a:solidFill>
                <a:srgbClr val="FF0000"/>
              </a:solidFill>
            </a:endParaRPr>
          </a:p>
        </p:txBody>
      </p:sp>
      <p:pic>
        <p:nvPicPr>
          <p:cNvPr id="7" name="圖片 6"/>
          <p:cNvPicPr>
            <a:picLocks noChangeAspect="1"/>
          </p:cNvPicPr>
          <p:nvPr/>
        </p:nvPicPr>
        <p:blipFill>
          <a:blip r:embed="rId3"/>
          <a:stretch>
            <a:fillRect/>
          </a:stretch>
        </p:blipFill>
        <p:spPr>
          <a:xfrm>
            <a:off x="6474596" y="700239"/>
            <a:ext cx="2646365" cy="2612582"/>
          </a:xfrm>
          <a:prstGeom prst="rect">
            <a:avLst/>
          </a:prstGeom>
        </p:spPr>
      </p:pic>
    </p:spTree>
    <p:extLst>
      <p:ext uri="{BB962C8B-B14F-4D97-AF65-F5344CB8AC3E}">
        <p14:creationId xmlns:p14="http://schemas.microsoft.com/office/powerpoint/2010/main" val="1356392630"/>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53212" y="274638"/>
            <a:ext cx="5933588" cy="1143000"/>
          </a:xfrm>
        </p:spPr>
        <p:txBody>
          <a:bodyPr>
            <a:normAutofit fontScale="90000"/>
          </a:bodyPr>
          <a:lstStyle/>
          <a:p>
            <a:r>
              <a:rPr lang="en-US" b="1" dirty="0" smtClean="0">
                <a:solidFill>
                  <a:srgbClr val="FF0000"/>
                </a:solidFill>
              </a:rPr>
              <a:t>Place Names Recognition from Classic Chinese Texts</a:t>
            </a:r>
            <a:endParaRPr lang="en-US" b="1" dirty="0">
              <a:solidFill>
                <a:srgbClr val="FF0000"/>
              </a:solidFill>
            </a:endParaRPr>
          </a:p>
        </p:txBody>
      </p:sp>
      <p:grpSp>
        <p:nvGrpSpPr>
          <p:cNvPr id="5" name="群組 4"/>
          <p:cNvGrpSpPr/>
          <p:nvPr/>
        </p:nvGrpSpPr>
        <p:grpSpPr>
          <a:xfrm>
            <a:off x="222085" y="2343941"/>
            <a:ext cx="5976345" cy="4358209"/>
            <a:chOff x="194492" y="926796"/>
            <a:chExt cx="8797918" cy="5931204"/>
          </a:xfrm>
        </p:grpSpPr>
        <p:pic>
          <p:nvPicPr>
            <p:cNvPr id="6" name="Picture 3"/>
            <p:cNvPicPr/>
            <p:nvPr/>
          </p:nvPicPr>
          <p:blipFill>
            <a:blip r:embed="rId3">
              <a:extLst>
                <a:ext uri="{28A0092B-C50C-407E-A947-70E740481C1C}">
                  <a14:useLocalDpi xmlns:a14="http://schemas.microsoft.com/office/drawing/2010/main" val="0"/>
                </a:ext>
              </a:extLst>
            </a:blip>
            <a:stretch>
              <a:fillRect/>
            </a:stretch>
          </p:blipFill>
          <p:spPr>
            <a:xfrm>
              <a:off x="194492" y="926796"/>
              <a:ext cx="8797918" cy="5931204"/>
            </a:xfrm>
            <a:prstGeom prst="rect">
              <a:avLst/>
            </a:prstGeom>
          </p:spPr>
        </p:pic>
        <p:pic>
          <p:nvPicPr>
            <p:cNvPr id="7" name="Picture 1"/>
            <p:cNvPicPr>
              <a:picLocks noChangeAspect="1"/>
            </p:cNvPicPr>
            <p:nvPr/>
          </p:nvPicPr>
          <p:blipFill>
            <a:blip r:embed="rId4"/>
            <a:stretch>
              <a:fillRect/>
            </a:stretch>
          </p:blipFill>
          <p:spPr>
            <a:xfrm>
              <a:off x="3844083" y="926796"/>
              <a:ext cx="5148327" cy="3413409"/>
            </a:xfrm>
            <a:prstGeom prst="rect">
              <a:avLst/>
            </a:prstGeom>
          </p:spPr>
        </p:pic>
      </p:grpSp>
      <p:pic>
        <p:nvPicPr>
          <p:cNvPr id="8" name="Picture 4"/>
          <p:cNvPicPr>
            <a:picLocks noChangeAspect="1"/>
          </p:cNvPicPr>
          <p:nvPr/>
        </p:nvPicPr>
        <p:blipFill>
          <a:blip r:embed="rId5"/>
          <a:stretch>
            <a:fillRect/>
          </a:stretch>
        </p:blipFill>
        <p:spPr>
          <a:xfrm>
            <a:off x="0" y="0"/>
            <a:ext cx="2753212" cy="3358833"/>
          </a:xfrm>
          <a:prstGeom prst="rect">
            <a:avLst/>
          </a:prstGeom>
        </p:spPr>
      </p:pic>
      <p:pic>
        <p:nvPicPr>
          <p:cNvPr id="9" name="Picture 3"/>
          <p:cNvPicPr/>
          <p:nvPr/>
        </p:nvPicPr>
        <p:blipFill>
          <a:blip r:embed="rId6">
            <a:extLst>
              <a:ext uri="{28A0092B-C50C-407E-A947-70E740481C1C}">
                <a14:useLocalDpi xmlns:a14="http://schemas.microsoft.com/office/drawing/2010/main" val="0"/>
              </a:ext>
            </a:extLst>
          </a:blip>
          <a:srcRect/>
          <a:stretch>
            <a:fillRect/>
          </a:stretch>
        </p:blipFill>
        <p:spPr bwMode="auto">
          <a:xfrm>
            <a:off x="4923426" y="4711567"/>
            <a:ext cx="4076782" cy="2079716"/>
          </a:xfrm>
          <a:prstGeom prst="rect">
            <a:avLst/>
          </a:prstGeom>
          <a:noFill/>
          <a:ln>
            <a:noFill/>
          </a:ln>
        </p:spPr>
      </p:pic>
      <p:sp>
        <p:nvSpPr>
          <p:cNvPr id="3" name="文字方塊 2"/>
          <p:cNvSpPr txBox="1"/>
          <p:nvPr/>
        </p:nvSpPr>
        <p:spPr>
          <a:xfrm>
            <a:off x="4923426" y="1586423"/>
            <a:ext cx="3403496" cy="1200329"/>
          </a:xfrm>
          <a:prstGeom prst="rect">
            <a:avLst/>
          </a:prstGeom>
          <a:noFill/>
        </p:spPr>
        <p:txBody>
          <a:bodyPr wrap="none" rtlCol="0">
            <a:spAutoFit/>
          </a:bodyPr>
          <a:lstStyle/>
          <a:p>
            <a:r>
              <a:rPr kumimoji="1" lang="en-US" altLang="zh-TW" b="1" dirty="0" smtClean="0">
                <a:solidFill>
                  <a:srgbClr val="000090"/>
                </a:solidFill>
              </a:rPr>
              <a:t>Min Shi Lu: </a:t>
            </a:r>
          </a:p>
          <a:p>
            <a:r>
              <a:rPr kumimoji="1" lang="en-US" altLang="zh-TW" b="1" dirty="0" smtClean="0">
                <a:solidFill>
                  <a:srgbClr val="000090"/>
                </a:solidFill>
              </a:rPr>
              <a:t>Total Words : 17,132,441</a:t>
            </a:r>
          </a:p>
          <a:p>
            <a:r>
              <a:rPr kumimoji="1" lang="en-US" altLang="zh-TW" b="1" dirty="0" smtClean="0">
                <a:solidFill>
                  <a:srgbClr val="000090"/>
                </a:solidFill>
              </a:rPr>
              <a:t>#Place Name in Dictionary: 5,000</a:t>
            </a:r>
          </a:p>
          <a:p>
            <a:r>
              <a:rPr kumimoji="1" lang="en-US" altLang="zh-TW" b="1" dirty="0" smtClean="0">
                <a:solidFill>
                  <a:srgbClr val="000090"/>
                </a:solidFill>
              </a:rPr>
              <a:t>#Place Name Identified: ~210,000</a:t>
            </a:r>
            <a:endParaRPr kumimoji="1" lang="zh-TW" altLang="en-US" b="1" dirty="0">
              <a:solidFill>
                <a:srgbClr val="000090"/>
              </a:solidFill>
            </a:endParaRPr>
          </a:p>
        </p:txBody>
      </p:sp>
    </p:spTree>
    <p:extLst>
      <p:ext uri="{BB962C8B-B14F-4D97-AF65-F5344CB8AC3E}">
        <p14:creationId xmlns:p14="http://schemas.microsoft.com/office/powerpoint/2010/main" val="3957492734"/>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230109" y="1417638"/>
            <a:ext cx="8913891" cy="5440361"/>
          </a:xfrm>
          <a:prstGeom prst="rect">
            <a:avLst/>
          </a:prstGeom>
        </p:spPr>
      </p:pic>
      <p:pic>
        <p:nvPicPr>
          <p:cNvPr id="4" name="Picture 3"/>
          <p:cNvPicPr>
            <a:picLocks noChangeAspect="1"/>
          </p:cNvPicPr>
          <p:nvPr/>
        </p:nvPicPr>
        <p:blipFill>
          <a:blip r:embed="rId4"/>
          <a:stretch>
            <a:fillRect/>
          </a:stretch>
        </p:blipFill>
        <p:spPr>
          <a:xfrm>
            <a:off x="125594" y="4049561"/>
            <a:ext cx="4493503" cy="2808439"/>
          </a:xfrm>
          <a:prstGeom prst="rect">
            <a:avLst/>
          </a:prstGeom>
        </p:spPr>
      </p:pic>
      <p:sp>
        <p:nvSpPr>
          <p:cNvPr id="2" name="Title 1"/>
          <p:cNvSpPr>
            <a:spLocks noGrp="1"/>
          </p:cNvSpPr>
          <p:nvPr>
            <p:ph type="title"/>
          </p:nvPr>
        </p:nvSpPr>
        <p:spPr>
          <a:xfrm>
            <a:off x="446559" y="335182"/>
            <a:ext cx="8697441" cy="1417638"/>
          </a:xfrm>
        </p:spPr>
        <p:txBody>
          <a:bodyPr>
            <a:normAutofit fontScale="90000"/>
          </a:bodyPr>
          <a:lstStyle/>
          <a:p>
            <a:r>
              <a:rPr lang="en-US" sz="2800" b="1" dirty="0" smtClean="0">
                <a:solidFill>
                  <a:srgbClr val="FF0000"/>
                </a:solidFill>
              </a:rPr>
              <a:t>Soundscape: </a:t>
            </a:r>
            <a:r>
              <a:rPr lang="en-US" sz="2800" dirty="0">
                <a:solidFill>
                  <a:srgbClr val="FF0000"/>
                </a:solidFill>
              </a:rPr>
              <a:t>understand the characteristics of soundscape across spatial-temporal </a:t>
            </a:r>
            <a:r>
              <a:rPr lang="en-US" sz="2800" dirty="0" smtClean="0">
                <a:solidFill>
                  <a:srgbClr val="FF0000"/>
                </a:solidFill>
              </a:rPr>
              <a:t>scales, by studying impacts </a:t>
            </a:r>
            <a:r>
              <a:rPr lang="en-US" sz="2800" dirty="0">
                <a:solidFill>
                  <a:srgbClr val="FF0000"/>
                </a:solidFill>
              </a:rPr>
              <a:t>of soundscape on human and organism and vice </a:t>
            </a:r>
            <a:r>
              <a:rPr lang="en-US" sz="2800" dirty="0" smtClean="0">
                <a:solidFill>
                  <a:srgbClr val="FF0000"/>
                </a:solidFill>
              </a:rPr>
              <a:t>versa</a:t>
            </a:r>
            <a:br>
              <a:rPr lang="en-US" sz="2800" dirty="0" smtClean="0">
                <a:solidFill>
                  <a:srgbClr val="FF0000"/>
                </a:solidFill>
              </a:rPr>
            </a:br>
            <a:r>
              <a:rPr lang="en-US" sz="2800" dirty="0" smtClean="0">
                <a:solidFill>
                  <a:srgbClr val="FF0000"/>
                </a:solidFill>
              </a:rPr>
              <a:t>(1TB/site in a year) </a:t>
            </a:r>
            <a:endParaRPr lang="en-US" sz="2800" b="1" dirty="0">
              <a:solidFill>
                <a:srgbClr val="FF0000"/>
              </a:solidFill>
            </a:endParaRPr>
          </a:p>
        </p:txBody>
      </p:sp>
    </p:spTree>
    <p:extLst>
      <p:ext uri="{BB962C8B-B14F-4D97-AF65-F5344CB8AC3E}">
        <p14:creationId xmlns:p14="http://schemas.microsoft.com/office/powerpoint/2010/main" val="2060078758"/>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rgbClr val="FF0000"/>
                </a:solidFill>
              </a:rPr>
              <a:t>Multispectral Data Analysis for Cultural Preservation </a:t>
            </a:r>
            <a:endParaRPr lang="en-US" b="1" dirty="0">
              <a:solidFill>
                <a:srgbClr val="FF0000"/>
              </a:solidFill>
            </a:endParaRPr>
          </a:p>
        </p:txBody>
      </p:sp>
      <p:pic>
        <p:nvPicPr>
          <p:cNvPr id="4" name="Picture 3"/>
          <p:cNvPicPr/>
          <p:nvPr/>
        </p:nvPicPr>
        <p:blipFill>
          <a:blip r:embed="rId3">
            <a:extLst>
              <a:ext uri="{28A0092B-C50C-407E-A947-70E740481C1C}">
                <a14:useLocalDpi xmlns:a14="http://schemas.microsoft.com/office/drawing/2010/main" val="0"/>
              </a:ext>
            </a:extLst>
          </a:blip>
          <a:srcRect/>
          <a:stretch>
            <a:fillRect/>
          </a:stretch>
        </p:blipFill>
        <p:spPr bwMode="auto">
          <a:xfrm>
            <a:off x="627974" y="1688767"/>
            <a:ext cx="8058826" cy="3517102"/>
          </a:xfrm>
          <a:prstGeom prst="rect">
            <a:avLst/>
          </a:prstGeom>
          <a:noFill/>
          <a:ln>
            <a:noFill/>
          </a:ln>
        </p:spPr>
      </p:pic>
    </p:spTree>
    <p:extLst>
      <p:ext uri="{BB962C8B-B14F-4D97-AF65-F5344CB8AC3E}">
        <p14:creationId xmlns:p14="http://schemas.microsoft.com/office/powerpoint/2010/main" val="2280780188"/>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eInfrastructureAsia-APAN-201408 (dragged).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223847971"/>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5" name="Rectangle 1"/>
          <p:cNvSpPr>
            <a:spLocks noGrp="1" noChangeArrowheads="1"/>
          </p:cNvSpPr>
          <p:nvPr>
            <p:ph type="title"/>
          </p:nvPr>
        </p:nvSpPr>
        <p:spPr>
          <a:xfrm>
            <a:off x="910828" y="117203"/>
            <a:ext cx="8233172" cy="798090"/>
          </a:xfrm>
        </p:spPr>
        <p:txBody>
          <a:bodyPr/>
          <a:lstStyle/>
          <a:p>
            <a:pPr marL="40126" algn="ctr" defTabSz="454747">
              <a:defRPr/>
            </a:pPr>
            <a:r>
              <a:rPr lang="en-US" altLang="zh-TW" sz="4400" dirty="0">
                <a:solidFill>
                  <a:srgbClr val="FF0000"/>
                </a:solidFill>
                <a:latin typeface="Calibri" charset="0"/>
                <a:cs typeface="Calibri" charset="0"/>
                <a:sym typeface="Calibri" charset="0"/>
              </a:rPr>
              <a:t>Regional e-Science Collaborations</a:t>
            </a:r>
            <a:endParaRPr lang="en-US" altLang="zh-TW" dirty="0" smtClean="0">
              <a:solidFill>
                <a:srgbClr val="FF0000"/>
              </a:solidFill>
            </a:endParaRPr>
          </a:p>
        </p:txBody>
      </p:sp>
      <p:sp>
        <p:nvSpPr>
          <p:cNvPr id="139266" name="Rectangle 2"/>
          <p:cNvSpPr>
            <a:spLocks noGrp="1" noChangeArrowheads="1"/>
          </p:cNvSpPr>
          <p:nvPr>
            <p:ph type="body" idx="1"/>
          </p:nvPr>
        </p:nvSpPr>
        <p:spPr>
          <a:xfrm>
            <a:off x="274588" y="915294"/>
            <a:ext cx="8667378" cy="5942707"/>
          </a:xfrm>
        </p:spPr>
        <p:txBody>
          <a:bodyPr/>
          <a:lstStyle/>
          <a:p>
            <a:pPr marL="268610" defTabSz="454747">
              <a:lnSpc>
                <a:spcPct val="80000"/>
              </a:lnSpc>
              <a:spcBef>
                <a:spcPts val="773"/>
              </a:spcBef>
              <a:buClr>
                <a:srgbClr val="000000"/>
              </a:buClr>
              <a:buFont typeface="Arial" charset="0"/>
              <a:buChar char="•"/>
              <a:defRPr/>
            </a:pPr>
            <a:r>
              <a:rPr kumimoji="0" lang="en-US" altLang="zh-TW" sz="2700" dirty="0">
                <a:latin typeface="Calibri" charset="0"/>
                <a:cs typeface="Calibri" charset="0"/>
                <a:sym typeface="Calibri" charset="0"/>
              </a:rPr>
              <a:t>Started from Big Sciences, the new distributed infrastructure, and human network across countries</a:t>
            </a:r>
          </a:p>
          <a:p>
            <a:pPr marL="268610" defTabSz="454747">
              <a:lnSpc>
                <a:spcPct val="80000"/>
              </a:lnSpc>
              <a:spcBef>
                <a:spcPts val="773"/>
              </a:spcBef>
              <a:buClr>
                <a:srgbClr val="000000"/>
              </a:buClr>
              <a:buFont typeface="Arial" charset="0"/>
              <a:buChar char="•"/>
              <a:defRPr/>
            </a:pPr>
            <a:r>
              <a:rPr kumimoji="0" lang="en-US" altLang="zh-TW" sz="2700" dirty="0">
                <a:latin typeface="Calibri" charset="0"/>
                <a:cs typeface="Calibri" charset="0"/>
                <a:sym typeface="Calibri" charset="0"/>
              </a:rPr>
              <a:t>Taking advantages of Global collaborations</a:t>
            </a:r>
          </a:p>
          <a:p>
            <a:pPr marL="549489" lvl="1" defTabSz="454747">
              <a:lnSpc>
                <a:spcPct val="80000"/>
              </a:lnSpc>
              <a:spcBef>
                <a:spcPts val="703"/>
              </a:spcBef>
              <a:buClr>
                <a:srgbClr val="000000"/>
              </a:buClr>
              <a:buFont typeface="Arial" charset="0"/>
              <a:buChar char="–"/>
              <a:defRPr/>
            </a:pPr>
            <a:r>
              <a:rPr kumimoji="0" lang="en-US" altLang="zh-TW" sz="2400" dirty="0">
                <a:latin typeface="Calibri" charset="0"/>
                <a:ea typeface="新細明體" charset="0"/>
                <a:cs typeface="Calibri" charset="0"/>
                <a:sym typeface="Calibri" charset="0"/>
              </a:rPr>
              <a:t>Middleware, User Communities and Applications, Operation Technology, etc.</a:t>
            </a:r>
          </a:p>
          <a:p>
            <a:pPr marL="268610" defTabSz="454747">
              <a:lnSpc>
                <a:spcPct val="80000"/>
              </a:lnSpc>
              <a:spcBef>
                <a:spcPts val="773"/>
              </a:spcBef>
              <a:buClr>
                <a:srgbClr val="000000"/>
              </a:buClr>
              <a:buFont typeface="Arial" charset="0"/>
              <a:buChar char="•"/>
              <a:defRPr/>
            </a:pPr>
            <a:r>
              <a:rPr kumimoji="0" lang="en-US" altLang="zh-TW" sz="2700" dirty="0">
                <a:latin typeface="Calibri" charset="0"/>
                <a:cs typeface="Calibri" charset="0"/>
                <a:sym typeface="Calibri" charset="0"/>
              </a:rPr>
              <a:t>Saving lives by e-Science: Natural Disaster Mitigation (including earth, climate, neglected diseases, etc.) is the common focal point</a:t>
            </a:r>
          </a:p>
          <a:p>
            <a:pPr marL="268610" defTabSz="454747">
              <a:lnSpc>
                <a:spcPct val="80000"/>
              </a:lnSpc>
              <a:spcBef>
                <a:spcPts val="773"/>
              </a:spcBef>
              <a:buClr>
                <a:srgbClr val="000000"/>
              </a:buClr>
              <a:buFont typeface="Arial" charset="0"/>
              <a:buChar char="•"/>
              <a:defRPr/>
            </a:pPr>
            <a:r>
              <a:rPr kumimoji="0" lang="en-US" altLang="zh-TW" sz="2700" dirty="0">
                <a:latin typeface="Calibri" charset="0"/>
                <a:cs typeface="Calibri" charset="0"/>
                <a:sym typeface="Calibri" charset="0"/>
              </a:rPr>
              <a:t>Towards Big Data Analysis</a:t>
            </a:r>
          </a:p>
          <a:p>
            <a:pPr marL="268610" defTabSz="454747">
              <a:lnSpc>
                <a:spcPct val="80000"/>
              </a:lnSpc>
              <a:spcBef>
                <a:spcPts val="773"/>
              </a:spcBef>
              <a:buClr>
                <a:srgbClr val="000000"/>
              </a:buClr>
              <a:buFont typeface="Arial" charset="0"/>
              <a:buChar char="•"/>
              <a:defRPr/>
            </a:pPr>
            <a:r>
              <a:rPr kumimoji="0" lang="en-US" altLang="zh-TW" sz="2700" dirty="0">
                <a:latin typeface="Calibri" charset="0"/>
                <a:cs typeface="Calibri" charset="0"/>
                <a:sym typeface="Calibri" charset="0"/>
              </a:rPr>
              <a:t>More countries start to deploy the production applications (Drug Discovery, Earthquake &amp; Tsunami simulation, weather simulation, Climate Changes, etc.) and develop new features according to user requirements.</a:t>
            </a:r>
          </a:p>
          <a:p>
            <a:pPr marL="268610" defTabSz="454747">
              <a:lnSpc>
                <a:spcPct val="80000"/>
              </a:lnSpc>
              <a:spcBef>
                <a:spcPts val="773"/>
              </a:spcBef>
              <a:buClr>
                <a:srgbClr val="000000"/>
              </a:buClr>
              <a:buFont typeface="Arial" charset="0"/>
              <a:buChar char="•"/>
              <a:defRPr/>
            </a:pPr>
            <a:r>
              <a:rPr kumimoji="0" lang="en-US" altLang="zh-TW" sz="2700" dirty="0">
                <a:latin typeface="Calibri" charset="0"/>
                <a:cs typeface="Calibri" charset="0"/>
                <a:sym typeface="Calibri" charset="0"/>
              </a:rPr>
              <a:t>Vision is to share data, infrastructure, tools, analytics, human resources, etc.</a:t>
            </a:r>
            <a:endParaRPr kumimoji="0" lang="en-US" altLang="zh-TW" dirty="0" smtClean="0">
              <a:ea typeface="+mn-ea"/>
            </a:endParaRPr>
          </a:p>
        </p:txBody>
      </p:sp>
    </p:spTree>
    <p:extLst>
      <p:ext uri="{BB962C8B-B14F-4D97-AF65-F5344CB8AC3E}">
        <p14:creationId xmlns:p14="http://schemas.microsoft.com/office/powerpoint/2010/main" val="414147526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0"/>
            <a:ext cx="9144000" cy="3950752"/>
          </a:xfrm>
          <a:prstGeom prst="rect">
            <a:avLst/>
          </a:prstGeom>
        </p:spPr>
      </p:pic>
      <p:sp>
        <p:nvSpPr>
          <p:cNvPr id="5" name="Content Placeholder 2"/>
          <p:cNvSpPr>
            <a:spLocks noGrp="1"/>
          </p:cNvSpPr>
          <p:nvPr>
            <p:ph idx="1"/>
          </p:nvPr>
        </p:nvSpPr>
        <p:spPr>
          <a:xfrm>
            <a:off x="0" y="3950750"/>
            <a:ext cx="9144000" cy="2577851"/>
          </a:xfrm>
        </p:spPr>
        <p:txBody>
          <a:bodyPr>
            <a:normAutofit fontScale="70000" lnSpcReduction="20000"/>
          </a:bodyPr>
          <a:lstStyle/>
          <a:p>
            <a:r>
              <a:rPr lang="en-US" dirty="0"/>
              <a:t>Topics </a:t>
            </a:r>
            <a:r>
              <a:rPr lang="en-US" dirty="0" smtClean="0"/>
              <a:t>include </a:t>
            </a:r>
            <a:r>
              <a:rPr lang="en-US" dirty="0"/>
              <a:t>Physics (including HEP) and Engineering Applications, Biomedicine &amp; Life Sciences Applications, Earth &amp; Environmental Sciences &amp; Biodiversity Applications, Humanities, Arts, and Social Sciences (HASS) Application, Virtual Research Environment (including Middleware, tools, services, workflow, etc.), Data Management, Big Data, Infrastructure &amp; Operations Management, Infrastructure Clouds and </a:t>
            </a:r>
            <a:r>
              <a:rPr lang="en-US" dirty="0" err="1"/>
              <a:t>Virtualisation</a:t>
            </a:r>
            <a:r>
              <a:rPr lang="en-US" dirty="0"/>
              <a:t>, Interoperability, Business Models &amp; Sustainability, Highly Distributed Computing Systems, and High Performance &amp; Technical Computing </a:t>
            </a:r>
            <a:r>
              <a:rPr lang="en-US" dirty="0" smtClean="0"/>
              <a:t>(HPTC)</a:t>
            </a:r>
          </a:p>
        </p:txBody>
      </p:sp>
    </p:spTree>
    <p:extLst>
      <p:ext uri="{BB962C8B-B14F-4D97-AF65-F5344CB8AC3E}">
        <p14:creationId xmlns:p14="http://schemas.microsoft.com/office/powerpoint/2010/main" val="1335754346"/>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kumimoji="1" lang="en-US" altLang="zh-TW" dirty="0" smtClean="0"/>
              <a:t>Summary</a:t>
            </a:r>
            <a:endParaRPr kumimoji="1" lang="zh-TW" altLang="en-US" dirty="0"/>
          </a:p>
        </p:txBody>
      </p:sp>
      <p:sp>
        <p:nvSpPr>
          <p:cNvPr id="3" name="內容版面配置區 2"/>
          <p:cNvSpPr>
            <a:spLocks noGrp="1"/>
          </p:cNvSpPr>
          <p:nvPr>
            <p:ph idx="1"/>
          </p:nvPr>
        </p:nvSpPr>
        <p:spPr>
          <a:xfrm>
            <a:off x="195335" y="1178463"/>
            <a:ext cx="8786636" cy="5168362"/>
          </a:xfrm>
        </p:spPr>
        <p:txBody>
          <a:bodyPr>
            <a:normAutofit fontScale="70000" lnSpcReduction="20000"/>
          </a:bodyPr>
          <a:lstStyle/>
          <a:p>
            <a:r>
              <a:rPr kumimoji="1" lang="en-US" altLang="zh-TW" dirty="0" smtClean="0"/>
              <a:t>Scalable Distributed Computing Infrastructure</a:t>
            </a:r>
          </a:p>
          <a:p>
            <a:pPr lvl="1"/>
            <a:r>
              <a:rPr kumimoji="1" lang="en-US" altLang="zh-TW" dirty="0" smtClean="0"/>
              <a:t>Fanless single rack is devised as the building block: energy saving and flexibility purposes</a:t>
            </a:r>
          </a:p>
          <a:p>
            <a:pPr lvl="1"/>
            <a:r>
              <a:rPr kumimoji="1" lang="en-US" altLang="zh-TW" dirty="0" smtClean="0"/>
              <a:t>Cloud services are developed for both site level dynamic resources &amp; cross sites easy application environment deployment and migration</a:t>
            </a:r>
          </a:p>
          <a:p>
            <a:pPr lvl="1"/>
            <a:r>
              <a:rPr kumimoji="1" lang="en-US" altLang="zh-TW" dirty="0" smtClean="0"/>
              <a:t>Operation technology developed for architecture &amp; performance optimization, monitoring &amp; analysis, as well as intelligent operation</a:t>
            </a:r>
          </a:p>
          <a:p>
            <a:pPr lvl="1"/>
            <a:r>
              <a:rPr kumimoji="1" lang="en-US" altLang="zh-TW" dirty="0" smtClean="0"/>
              <a:t>Advanced networking capacity and technology are necessary</a:t>
            </a:r>
          </a:p>
          <a:p>
            <a:r>
              <a:rPr kumimoji="1" lang="en-US" altLang="zh-TW" dirty="0" smtClean="0"/>
              <a:t>Wider discipline and multi-disciplinary e-Science applications</a:t>
            </a:r>
          </a:p>
          <a:p>
            <a:pPr lvl="1"/>
            <a:r>
              <a:rPr kumimoji="1" lang="en-US" altLang="zh-TW" dirty="0" smtClean="0"/>
              <a:t>web-based application gateway, by working closely with user communities, is the best recipe.</a:t>
            </a:r>
          </a:p>
          <a:p>
            <a:pPr lvl="1"/>
            <a:r>
              <a:rPr kumimoji="1" lang="en-US" altLang="zh-TW" dirty="0" smtClean="0"/>
              <a:t>Keep improving the system and technology by user feedback and VO domain knowledge</a:t>
            </a:r>
          </a:p>
          <a:p>
            <a:pPr lvl="1"/>
            <a:r>
              <a:rPr kumimoji="1" lang="en-US" altLang="zh-TW" dirty="0" smtClean="0"/>
              <a:t>Towards common data and sharing of analysis tools &amp; methodology</a:t>
            </a:r>
          </a:p>
          <a:p>
            <a:r>
              <a:rPr kumimoji="1" lang="en-US" altLang="zh-TW" dirty="0" smtClean="0"/>
              <a:t>Closer Regional &amp; International Collaborations</a:t>
            </a:r>
          </a:p>
          <a:p>
            <a:pPr lvl="1"/>
            <a:r>
              <a:rPr kumimoji="1" lang="en-US" altLang="zh-TW" dirty="0" smtClean="0"/>
              <a:t>APROC model is essential</a:t>
            </a:r>
          </a:p>
          <a:p>
            <a:pPr lvl="1"/>
            <a:r>
              <a:rPr kumimoji="1" lang="en-US" altLang="zh-TW" dirty="0" smtClean="0"/>
              <a:t>Coordinated by VO and APGI is the best model</a:t>
            </a:r>
          </a:p>
          <a:p>
            <a:r>
              <a:rPr kumimoji="1" lang="en-US" altLang="zh-TW" dirty="0"/>
              <a:t>e</a:t>
            </a:r>
            <a:r>
              <a:rPr kumimoji="1" lang="en-US" altLang="zh-TW" dirty="0" smtClean="0"/>
              <a:t>-Science for the </a:t>
            </a:r>
            <a:r>
              <a:rPr lang="en-US" altLang="zh-TW" dirty="0" smtClean="0"/>
              <a:t>People</a:t>
            </a:r>
            <a:r>
              <a:rPr kumimoji="1" lang="en-US" altLang="zh-TW" dirty="0" smtClean="0"/>
              <a:t> </a:t>
            </a:r>
            <a:r>
              <a:rPr kumimoji="1" lang="en-US" altLang="zh-TW" dirty="0" smtClean="0"/>
              <a:t>is our principal strategy</a:t>
            </a:r>
          </a:p>
        </p:txBody>
      </p:sp>
      <p:sp>
        <p:nvSpPr>
          <p:cNvPr id="4" name="投影片編號版面配置區 3"/>
          <p:cNvSpPr>
            <a:spLocks noGrp="1"/>
          </p:cNvSpPr>
          <p:nvPr>
            <p:ph type="sldNum" sz="quarter" idx="10"/>
          </p:nvPr>
        </p:nvSpPr>
        <p:spPr/>
        <p:txBody>
          <a:bodyPr/>
          <a:lstStyle/>
          <a:p>
            <a:fld id="{5D36F11F-4339-3544-8CA5-1DD40E586BB7}" type="slidenum">
              <a:rPr lang="en-US" altLang="zh-TW" smtClean="0">
                <a:solidFill>
                  <a:srgbClr val="000000"/>
                </a:solidFill>
                <a:latin typeface="Arial"/>
              </a:rPr>
              <a:pPr/>
              <a:t>39</a:t>
            </a:fld>
            <a:endParaRPr lang="en-US" altLang="zh-TW">
              <a:solidFill>
                <a:srgbClr val="000000"/>
              </a:solidFill>
              <a:latin typeface="Arial"/>
            </a:endParaRPr>
          </a:p>
        </p:txBody>
      </p:sp>
    </p:spTree>
    <p:extLst>
      <p:ext uri="{BB962C8B-B14F-4D97-AF65-F5344CB8AC3E}">
        <p14:creationId xmlns:p14="http://schemas.microsoft.com/office/powerpoint/2010/main" val="39175595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14475" y="0"/>
            <a:ext cx="7073916" cy="1311275"/>
          </a:xfrm>
        </p:spPr>
        <p:txBody>
          <a:bodyPr/>
          <a:lstStyle/>
          <a:p>
            <a:pPr algn="ctr"/>
            <a:r>
              <a:rPr lang="en-US" dirty="0" smtClean="0">
                <a:solidFill>
                  <a:srgbClr val="FF0000"/>
                </a:solidFill>
              </a:rPr>
              <a:t>ASGC Resources (Jan. 2015)</a:t>
            </a:r>
            <a:endParaRPr lang="en-US" dirty="0">
              <a:solidFill>
                <a:srgbClr val="FF0000"/>
              </a:solidFill>
            </a:endParaRPr>
          </a:p>
        </p:txBody>
      </p:sp>
      <p:sp>
        <p:nvSpPr>
          <p:cNvPr id="3" name="Slide Number Placeholder 2"/>
          <p:cNvSpPr>
            <a:spLocks noGrp="1"/>
          </p:cNvSpPr>
          <p:nvPr>
            <p:ph type="sldNum" sz="quarter" idx="4294967295"/>
          </p:nvPr>
        </p:nvSpPr>
        <p:spPr>
          <a:xfrm>
            <a:off x="8783638" y="6346825"/>
            <a:ext cx="311150" cy="304800"/>
          </a:xfrm>
          <a:prstGeom prst="rect">
            <a:avLst/>
          </a:prstGeom>
        </p:spPr>
        <p:txBody>
          <a:bodyPr/>
          <a:lstStyle/>
          <a:p>
            <a:fld id="{2C5F173E-9A2B-A243-B407-4F8CB38FAD81}" type="slidenum">
              <a:rPr lang="zh-TW" altLang="en-US" smtClean="0">
                <a:ea typeface="Heiti TC Light"/>
              </a:rPr>
              <a:pPr/>
              <a:t>4</a:t>
            </a:fld>
            <a:endParaRPr lang="zh-TW" altLang="en-US">
              <a:ea typeface="Heiti TC Light"/>
            </a:endParaRPr>
          </a:p>
        </p:txBody>
      </p:sp>
      <p:graphicFrame>
        <p:nvGraphicFramePr>
          <p:cNvPr id="4" name="Table 3"/>
          <p:cNvGraphicFramePr>
            <a:graphicFrameLocks noGrp="1"/>
          </p:cNvGraphicFramePr>
          <p:nvPr>
            <p:extLst>
              <p:ext uri="{D42A27DB-BD31-4B8C-83A1-F6EECF244321}">
                <p14:modId xmlns:p14="http://schemas.microsoft.com/office/powerpoint/2010/main" val="2065403095"/>
              </p:ext>
            </p:extLst>
          </p:nvPr>
        </p:nvGraphicFramePr>
        <p:xfrm>
          <a:off x="73368" y="1582687"/>
          <a:ext cx="8998926" cy="4153549"/>
        </p:xfrm>
        <a:graphic>
          <a:graphicData uri="http://schemas.openxmlformats.org/drawingml/2006/table">
            <a:tbl>
              <a:tblPr firstRow="1" bandRow="1">
                <a:tableStyleId>{85BE263C-DBD7-4A20-BB59-AAB30ACAA65A}</a:tableStyleId>
              </a:tblPr>
              <a:tblGrid>
                <a:gridCol w="1826262"/>
                <a:gridCol w="1161487"/>
                <a:gridCol w="1031227"/>
                <a:gridCol w="987807"/>
                <a:gridCol w="2012129"/>
                <a:gridCol w="1980014"/>
              </a:tblGrid>
              <a:tr h="1202554">
                <a:tc>
                  <a:txBody>
                    <a:bodyPr/>
                    <a:lstStyle/>
                    <a:p>
                      <a:pPr algn="ctr"/>
                      <a:r>
                        <a:rPr lang="en-US" dirty="0" smtClean="0"/>
                        <a:t>Resource Groups</a:t>
                      </a:r>
                      <a:endParaRPr lang="en-US" dirty="0"/>
                    </a:p>
                  </a:txBody>
                  <a:tcPr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tcPr>
                </a:tc>
                <a:tc>
                  <a:txBody>
                    <a:bodyPr/>
                    <a:lstStyle/>
                    <a:p>
                      <a:pPr algn="ctr"/>
                      <a:r>
                        <a:rPr lang="en-US" dirty="0" smtClean="0"/>
                        <a:t>CPU </a:t>
                      </a:r>
                      <a:r>
                        <a:rPr lang="en-US" b="0" dirty="0" smtClean="0"/>
                        <a:t>(#Cores)</a:t>
                      </a:r>
                      <a:endParaRPr lang="en-US" b="0" dirty="0"/>
                    </a:p>
                  </a:txBody>
                  <a:tcPr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tcPr>
                </a:tc>
                <a:tc>
                  <a:txBody>
                    <a:bodyPr/>
                    <a:lstStyle/>
                    <a:p>
                      <a:pPr algn="ctr"/>
                      <a:r>
                        <a:rPr lang="en-US" dirty="0" smtClean="0"/>
                        <a:t>Disk </a:t>
                      </a:r>
                      <a:r>
                        <a:rPr lang="en-US" b="0" dirty="0" smtClean="0"/>
                        <a:t>(TB)</a:t>
                      </a:r>
                      <a:endParaRPr lang="en-US" b="0" dirty="0"/>
                    </a:p>
                  </a:txBody>
                  <a:tcPr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tcPr>
                </a:tc>
                <a:tc>
                  <a:txBody>
                    <a:bodyPr/>
                    <a:lstStyle/>
                    <a:p>
                      <a:pPr algn="ctr"/>
                      <a:r>
                        <a:rPr lang="en-US" dirty="0" smtClean="0"/>
                        <a:t>Tape </a:t>
                      </a:r>
                      <a:r>
                        <a:rPr lang="en-US" b="0" dirty="0" smtClean="0"/>
                        <a:t>(TB)</a:t>
                      </a:r>
                      <a:endParaRPr lang="en-US" b="0" dirty="0"/>
                    </a:p>
                  </a:txBody>
                  <a:tcPr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tcPr>
                </a:tc>
                <a:tc>
                  <a:txBody>
                    <a:bodyPr/>
                    <a:lstStyle/>
                    <a:p>
                      <a:pPr algn="ctr"/>
                      <a:r>
                        <a:rPr lang="en-US" dirty="0" smtClean="0"/>
                        <a:t>Inter-connection</a:t>
                      </a:r>
                      <a:endParaRPr lang="en-US" dirty="0"/>
                    </a:p>
                  </a:txBody>
                  <a:tcPr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tcPr>
                </a:tc>
                <a:tc>
                  <a:txBody>
                    <a:bodyPr/>
                    <a:lstStyle/>
                    <a:p>
                      <a:pPr algn="ctr"/>
                      <a:r>
                        <a:rPr lang="en-US" dirty="0" smtClean="0"/>
                        <a:t>User Groups</a:t>
                      </a:r>
                      <a:endParaRPr lang="en-US" dirty="0"/>
                    </a:p>
                  </a:txBody>
                  <a:tcPr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tcPr>
                </a:tc>
              </a:tr>
              <a:tr h="798567">
                <a:tc>
                  <a:txBody>
                    <a:bodyPr/>
                    <a:lstStyle/>
                    <a:p>
                      <a:pPr algn="ctr"/>
                      <a:r>
                        <a:rPr lang="en-US" dirty="0" smtClean="0"/>
                        <a:t>World Wide Grid</a:t>
                      </a:r>
                      <a:endParaRPr lang="en-US" dirty="0"/>
                    </a:p>
                  </a:txBody>
                  <a:tcPr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tcPr>
                </a:tc>
                <a:tc>
                  <a:txBody>
                    <a:bodyPr/>
                    <a:lstStyle/>
                    <a:p>
                      <a:pPr algn="ctr"/>
                      <a:r>
                        <a:rPr lang="en-US" dirty="0" smtClean="0"/>
                        <a:t>5,508</a:t>
                      </a:r>
                      <a:endParaRPr lang="en-US" dirty="0"/>
                    </a:p>
                  </a:txBody>
                  <a:tcPr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tcPr>
                </a:tc>
                <a:tc>
                  <a:txBody>
                    <a:bodyPr/>
                    <a:lstStyle/>
                    <a:p>
                      <a:pPr algn="ctr"/>
                      <a:r>
                        <a:rPr lang="en-US" dirty="0" smtClean="0"/>
                        <a:t>5,640</a:t>
                      </a:r>
                      <a:endParaRPr lang="en-US" dirty="0"/>
                    </a:p>
                  </a:txBody>
                  <a:tcPr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tcPr>
                </a:tc>
                <a:tc>
                  <a:txBody>
                    <a:bodyPr/>
                    <a:lstStyle/>
                    <a:p>
                      <a:pPr algn="ctr"/>
                      <a:r>
                        <a:rPr lang="en-US" dirty="0" smtClean="0"/>
                        <a:t>4,000</a:t>
                      </a:r>
                      <a:endParaRPr lang="en-US" dirty="0"/>
                    </a:p>
                  </a:txBody>
                  <a:tcPr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tcPr>
                </a:tc>
                <a:tc>
                  <a:txBody>
                    <a:bodyPr/>
                    <a:lstStyle/>
                    <a:p>
                      <a:r>
                        <a:rPr lang="en-US" sz="1600" dirty="0" smtClean="0"/>
                        <a:t>10GbE Storage Server</a:t>
                      </a:r>
                      <a:endParaRPr lang="en-US" sz="1600" dirty="0"/>
                    </a:p>
                  </a:txBody>
                  <a:tcPr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tcPr>
                </a:tc>
                <a:tc>
                  <a:txBody>
                    <a:bodyPr/>
                    <a:lstStyle/>
                    <a:p>
                      <a:r>
                        <a:rPr lang="en-US" sz="1600" dirty="0" smtClean="0"/>
                        <a:t>WLCG,</a:t>
                      </a:r>
                      <a:r>
                        <a:rPr lang="en-US" sz="1600" baseline="0" dirty="0" smtClean="0"/>
                        <a:t> </a:t>
                      </a:r>
                      <a:r>
                        <a:rPr lang="en-US" sz="1600" baseline="0" dirty="0" err="1" smtClean="0"/>
                        <a:t>EUAsiaGrid</a:t>
                      </a:r>
                      <a:r>
                        <a:rPr lang="en-US" sz="1600" baseline="0" dirty="0" smtClean="0"/>
                        <a:t>, EGI, </a:t>
                      </a:r>
                      <a:r>
                        <a:rPr lang="en-US" sz="1600" baseline="0" dirty="0" err="1" smtClean="0"/>
                        <a:t>e</a:t>
                      </a:r>
                      <a:r>
                        <a:rPr lang="en-US" sz="1600" baseline="0" dirty="0" smtClean="0"/>
                        <a:t>-Science</a:t>
                      </a:r>
                      <a:endParaRPr lang="en-US" sz="1600" dirty="0"/>
                    </a:p>
                  </a:txBody>
                  <a:tcPr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tcPr>
                </a:tc>
              </a:tr>
              <a:tr h="558997">
                <a:tc>
                  <a:txBody>
                    <a:bodyPr/>
                    <a:lstStyle/>
                    <a:p>
                      <a:pPr algn="ctr"/>
                      <a:r>
                        <a:rPr lang="en-US" dirty="0" smtClean="0"/>
                        <a:t>HPC</a:t>
                      </a:r>
                      <a:endParaRPr lang="en-US" dirty="0"/>
                    </a:p>
                  </a:txBody>
                  <a:tcPr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tcPr>
                </a:tc>
                <a:tc>
                  <a:txBody>
                    <a:bodyPr/>
                    <a:lstStyle/>
                    <a:p>
                      <a:pPr algn="ctr"/>
                      <a:r>
                        <a:rPr lang="en-US" dirty="0" smtClean="0"/>
                        <a:t>10,212</a:t>
                      </a:r>
                    </a:p>
                  </a:txBody>
                  <a:tcPr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tcPr>
                </a:tc>
                <a:tc>
                  <a:txBody>
                    <a:bodyPr/>
                    <a:lstStyle/>
                    <a:p>
                      <a:pPr algn="ctr"/>
                      <a:r>
                        <a:rPr lang="en-US" dirty="0" smtClean="0"/>
                        <a:t>3,356</a:t>
                      </a:r>
                      <a:endParaRPr lang="en-US" dirty="0"/>
                    </a:p>
                  </a:txBody>
                  <a:tcPr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tcPr>
                </a:tc>
                <a:tc>
                  <a:txBody>
                    <a:bodyPr/>
                    <a:lstStyle/>
                    <a:p>
                      <a:pPr algn="ctr"/>
                      <a:r>
                        <a:rPr lang="en-US" dirty="0" smtClean="0"/>
                        <a:t>0</a:t>
                      </a:r>
                      <a:endParaRPr lang="en-US" dirty="0"/>
                    </a:p>
                  </a:txBody>
                  <a:tcPr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tcPr>
                </a:tc>
                <a:tc>
                  <a:txBody>
                    <a:bodyPr/>
                    <a:lstStyle/>
                    <a:p>
                      <a:r>
                        <a:rPr lang="en-US" sz="1600" dirty="0" smtClean="0"/>
                        <a:t>10GbE+IB (DDR,</a:t>
                      </a:r>
                      <a:r>
                        <a:rPr lang="en-US" sz="1600" baseline="0" dirty="0" smtClean="0"/>
                        <a:t> QDR): 5120</a:t>
                      </a:r>
                    </a:p>
                    <a:p>
                      <a:r>
                        <a:rPr lang="en-US" sz="1600" baseline="0" dirty="0" smtClean="0"/>
                        <a:t>HPC-10G: 1956</a:t>
                      </a:r>
                    </a:p>
                    <a:p>
                      <a:r>
                        <a:rPr lang="en-US" sz="1600" baseline="0" dirty="0" smtClean="0"/>
                        <a:t>NUWA: 1984</a:t>
                      </a:r>
                    </a:p>
                    <a:p>
                      <a:r>
                        <a:rPr lang="en-US" sz="1600" baseline="0" dirty="0" smtClean="0"/>
                        <a:t>TCCIP: 1152</a:t>
                      </a:r>
                      <a:endParaRPr lang="en-US" sz="1600" dirty="0"/>
                    </a:p>
                  </a:txBody>
                  <a:tcPr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tcPr>
                </a:tc>
                <a:tc>
                  <a:txBody>
                    <a:bodyPr/>
                    <a:lstStyle/>
                    <a:p>
                      <a:r>
                        <a:rPr lang="en-US" sz="1600" dirty="0" smtClean="0"/>
                        <a:t>HPC, ES, EC, Physics, LS</a:t>
                      </a:r>
                      <a:endParaRPr lang="en-US" sz="1600" dirty="0"/>
                    </a:p>
                  </a:txBody>
                  <a:tcPr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tcPr>
                </a:tc>
              </a:tr>
              <a:tr h="841788">
                <a:tc>
                  <a:txBody>
                    <a:bodyPr/>
                    <a:lstStyle/>
                    <a:p>
                      <a:pPr algn="ctr"/>
                      <a:r>
                        <a:rPr lang="en-US" dirty="0" smtClean="0"/>
                        <a:t>Cloud &amp; Elastic</a:t>
                      </a:r>
                      <a:r>
                        <a:rPr lang="en-US" baseline="0" dirty="0" smtClean="0"/>
                        <a:t> System</a:t>
                      </a:r>
                      <a:endParaRPr lang="en-US" dirty="0"/>
                    </a:p>
                  </a:txBody>
                  <a:tcPr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tcPr>
                </a:tc>
                <a:tc>
                  <a:txBody>
                    <a:bodyPr/>
                    <a:lstStyle/>
                    <a:p>
                      <a:pPr algn="ctr"/>
                      <a:r>
                        <a:rPr lang="en-US" dirty="0" smtClean="0"/>
                        <a:t>4,076</a:t>
                      </a:r>
                      <a:endParaRPr lang="en-US" dirty="0"/>
                    </a:p>
                  </a:txBody>
                  <a:tcPr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tcPr>
                </a:tc>
                <a:tc>
                  <a:txBody>
                    <a:bodyPr/>
                    <a:lstStyle/>
                    <a:p>
                      <a:pPr algn="ctr"/>
                      <a:r>
                        <a:rPr lang="en-US" dirty="0" smtClean="0"/>
                        <a:t>3,600</a:t>
                      </a:r>
                      <a:endParaRPr lang="en-US" dirty="0"/>
                    </a:p>
                  </a:txBody>
                  <a:tcPr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tcPr>
                </a:tc>
                <a:tc>
                  <a:txBody>
                    <a:bodyPr/>
                    <a:lstStyle/>
                    <a:p>
                      <a:pPr algn="ctr"/>
                      <a:r>
                        <a:rPr lang="en-US" dirty="0" smtClean="0"/>
                        <a:t>0</a:t>
                      </a:r>
                      <a:endParaRPr lang="en-US" dirty="0"/>
                    </a:p>
                  </a:txBody>
                  <a:tcPr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tcPr>
                </a:tc>
                <a:tc>
                  <a:txBody>
                    <a:bodyPr/>
                    <a:lstStyle/>
                    <a:p>
                      <a:r>
                        <a:rPr lang="en-US" sz="1600" dirty="0" smtClean="0"/>
                        <a:t>10GbE + 10GbE Storage</a:t>
                      </a:r>
                      <a:endParaRPr lang="en-US" sz="1600" dirty="0"/>
                    </a:p>
                  </a:txBody>
                  <a:tcPr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tcPr>
                </a:tc>
                <a:tc>
                  <a:txBody>
                    <a:bodyPr/>
                    <a:lstStyle/>
                    <a:p>
                      <a:r>
                        <a:rPr lang="en-US" sz="1600" dirty="0" smtClean="0"/>
                        <a:t>Cloud and Elastic</a:t>
                      </a:r>
                      <a:r>
                        <a:rPr lang="en-US" sz="1600" baseline="0" dirty="0" smtClean="0"/>
                        <a:t> Resources: AMS</a:t>
                      </a:r>
                      <a:endParaRPr lang="en-US" sz="1600" dirty="0"/>
                    </a:p>
                  </a:txBody>
                  <a:tcPr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2559367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946" name="Picture 8" descr="DC-Layout.tiff"/>
          <p:cNvPicPr>
            <a:picLocks noChangeAspect="1"/>
          </p:cNvPicPr>
          <p:nvPr/>
        </p:nvPicPr>
        <p:blipFill>
          <a:blip r:embed="rId3" cstate="print"/>
          <a:srcRect/>
          <a:stretch>
            <a:fillRect/>
          </a:stretch>
        </p:blipFill>
        <p:spPr bwMode="auto">
          <a:xfrm>
            <a:off x="2444750" y="738188"/>
            <a:ext cx="5772150" cy="2924175"/>
          </a:xfrm>
          <a:prstGeom prst="rect">
            <a:avLst/>
          </a:prstGeom>
          <a:noFill/>
          <a:ln w="9525">
            <a:noFill/>
            <a:miter lim="800000"/>
            <a:headEnd/>
            <a:tailEnd/>
          </a:ln>
        </p:spPr>
      </p:pic>
      <p:sp>
        <p:nvSpPr>
          <p:cNvPr id="82947" name="Rectangle 2"/>
          <p:cNvSpPr>
            <a:spLocks noGrp="1" noChangeArrowheads="1"/>
          </p:cNvSpPr>
          <p:nvPr>
            <p:ph type="title"/>
          </p:nvPr>
        </p:nvSpPr>
        <p:spPr>
          <a:xfrm>
            <a:off x="1000125" y="0"/>
            <a:ext cx="7429500" cy="990600"/>
          </a:xfrm>
        </p:spPr>
        <p:txBody>
          <a:bodyPr/>
          <a:lstStyle/>
          <a:p>
            <a:pPr algn="ctr"/>
            <a:r>
              <a:rPr lang="en-US" altLang="zh-TW" smtClean="0">
                <a:solidFill>
                  <a:srgbClr val="002060"/>
                </a:solidFill>
              </a:rPr>
              <a:t>ASGC Computing Center</a:t>
            </a:r>
          </a:p>
        </p:txBody>
      </p:sp>
      <p:sp>
        <p:nvSpPr>
          <p:cNvPr id="41989" name="Rectangle 3"/>
          <p:cNvSpPr>
            <a:spLocks noGrp="1" noChangeArrowheads="1"/>
          </p:cNvSpPr>
          <p:nvPr>
            <p:ph idx="1"/>
          </p:nvPr>
        </p:nvSpPr>
        <p:spPr>
          <a:xfrm>
            <a:off x="0" y="1154113"/>
            <a:ext cx="4071938" cy="5429250"/>
          </a:xfrm>
        </p:spPr>
        <p:txBody>
          <a:bodyPr/>
          <a:lstStyle/>
          <a:p>
            <a:pPr marL="252000" indent="-252000">
              <a:lnSpc>
                <a:spcPts val="2300"/>
              </a:lnSpc>
              <a:buFont typeface="Tahoma" charset="0"/>
              <a:buChar char="•"/>
              <a:defRPr/>
            </a:pPr>
            <a:r>
              <a:rPr lang="en-US" altLang="zh-TW" sz="2400" b="1" dirty="0" smtClean="0">
                <a:sym typeface="Arial" charset="0"/>
              </a:rPr>
              <a:t>Total Capacity</a:t>
            </a:r>
          </a:p>
          <a:p>
            <a:pPr marL="252000" lvl="1" indent="-252000">
              <a:lnSpc>
                <a:spcPts val="2300"/>
              </a:lnSpc>
              <a:buFont typeface="Tahoma" charset="0"/>
              <a:buChar char="•"/>
              <a:defRPr/>
            </a:pPr>
            <a:r>
              <a:rPr lang="en-US" altLang="zh-TW" sz="2000" b="1" dirty="0" smtClean="0">
                <a:solidFill>
                  <a:srgbClr val="7030A0"/>
                </a:solidFill>
                <a:sym typeface="Arial" charset="0"/>
              </a:rPr>
              <a:t>2MW, 400 tons AHUs</a:t>
            </a:r>
          </a:p>
          <a:p>
            <a:pPr marL="252000" lvl="1" indent="-252000">
              <a:lnSpc>
                <a:spcPts val="2300"/>
              </a:lnSpc>
              <a:buFont typeface="Tahoma" charset="0"/>
              <a:buChar char="•"/>
              <a:defRPr/>
            </a:pPr>
            <a:r>
              <a:rPr lang="en-US" altLang="zh-TW" sz="2000" b="1" dirty="0" smtClean="0">
                <a:solidFill>
                  <a:srgbClr val="7030A0"/>
                </a:solidFill>
                <a:sym typeface="Arial" charset="0"/>
              </a:rPr>
              <a:t>93 racks</a:t>
            </a:r>
          </a:p>
          <a:p>
            <a:pPr marL="252000" lvl="1" indent="-252000">
              <a:lnSpc>
                <a:spcPts val="2300"/>
              </a:lnSpc>
              <a:buFont typeface="Tahoma" charset="0"/>
              <a:buChar char="•"/>
              <a:defRPr/>
            </a:pPr>
            <a:r>
              <a:rPr lang="en-US" altLang="zh-TW" sz="2000" b="1" dirty="0" smtClean="0">
                <a:solidFill>
                  <a:srgbClr val="7030A0"/>
                </a:solidFill>
                <a:sym typeface="Arial" charset="0"/>
              </a:rPr>
              <a:t>~ 800 m</a:t>
            </a:r>
            <a:r>
              <a:rPr lang="en-US" altLang="zh-TW" sz="2000" b="1" baseline="30000" dirty="0" smtClean="0">
                <a:solidFill>
                  <a:srgbClr val="7030A0"/>
                </a:solidFill>
                <a:sym typeface="Arial" charset="0"/>
              </a:rPr>
              <a:t>2</a:t>
            </a:r>
            <a:endParaRPr lang="en-US" altLang="zh-TW" sz="2000" b="1" dirty="0" smtClean="0">
              <a:solidFill>
                <a:srgbClr val="7030A0"/>
              </a:solidFill>
              <a:sym typeface="Arial" charset="0"/>
            </a:endParaRPr>
          </a:p>
          <a:p>
            <a:pPr marL="252000" indent="-252000">
              <a:lnSpc>
                <a:spcPts val="2300"/>
              </a:lnSpc>
              <a:buFont typeface="Tahoma" charset="0"/>
              <a:buChar char="•"/>
              <a:defRPr/>
            </a:pPr>
            <a:r>
              <a:rPr lang="en-US" altLang="zh-TW" sz="2400" b="1" dirty="0" smtClean="0">
                <a:sym typeface="Arial" charset="0"/>
              </a:rPr>
              <a:t>Resources</a:t>
            </a:r>
          </a:p>
          <a:p>
            <a:pPr marL="252000" lvl="1" indent="-252000">
              <a:lnSpc>
                <a:spcPts val="2300"/>
              </a:lnSpc>
              <a:buFont typeface="Tahoma" charset="0"/>
              <a:buChar char="•"/>
              <a:defRPr/>
            </a:pPr>
            <a:r>
              <a:rPr lang="en-US" altLang="zh-TW" sz="2000" b="1" dirty="0" smtClean="0">
                <a:solidFill>
                  <a:srgbClr val="7030A0"/>
                </a:solidFill>
              </a:rPr>
              <a:t>20</a:t>
            </a:r>
            <a:r>
              <a:rPr lang="en-US" altLang="zh-TW" sz="2000" b="1" dirty="0" smtClean="0">
                <a:solidFill>
                  <a:srgbClr val="7030A0"/>
                </a:solidFill>
                <a:sym typeface="Arial" charset="0"/>
              </a:rPr>
              <a:t>,000 CPU Cores</a:t>
            </a:r>
          </a:p>
          <a:p>
            <a:pPr marL="252000" lvl="1" indent="-252000">
              <a:lnSpc>
                <a:spcPts val="2300"/>
              </a:lnSpc>
              <a:buFont typeface="Tahoma" charset="0"/>
              <a:buChar char="•"/>
              <a:defRPr/>
            </a:pPr>
            <a:r>
              <a:rPr lang="en-US" altLang="zh-TW" sz="2000" b="1" dirty="0" smtClean="0">
                <a:solidFill>
                  <a:srgbClr val="7030A0"/>
                </a:solidFill>
              </a:rPr>
              <a:t>12.5</a:t>
            </a:r>
            <a:r>
              <a:rPr lang="en-US" altLang="zh-TW" sz="2000" b="1" dirty="0" smtClean="0">
                <a:solidFill>
                  <a:srgbClr val="7030A0"/>
                </a:solidFill>
                <a:sym typeface="Arial" charset="0"/>
              </a:rPr>
              <a:t> PB Disk</a:t>
            </a:r>
          </a:p>
          <a:p>
            <a:pPr marL="252000" lvl="1" indent="-252000">
              <a:lnSpc>
                <a:spcPts val="2300"/>
              </a:lnSpc>
              <a:buFont typeface="Tahoma" charset="0"/>
              <a:buChar char="•"/>
              <a:defRPr/>
            </a:pPr>
            <a:r>
              <a:rPr lang="en-US" altLang="zh-TW" sz="2000" b="1" dirty="0">
                <a:solidFill>
                  <a:srgbClr val="7030A0"/>
                </a:solidFill>
              </a:rPr>
              <a:t>4</a:t>
            </a:r>
            <a:r>
              <a:rPr lang="en-US" altLang="zh-TW" sz="2000" b="1" dirty="0" smtClean="0">
                <a:solidFill>
                  <a:srgbClr val="7030A0"/>
                </a:solidFill>
                <a:sym typeface="Arial" charset="0"/>
              </a:rPr>
              <a:t> PB Tape</a:t>
            </a:r>
          </a:p>
          <a:p>
            <a:pPr marL="252000" indent="-252000">
              <a:lnSpc>
                <a:spcPts val="2300"/>
              </a:lnSpc>
              <a:buFont typeface="Tahoma" charset="0"/>
              <a:buChar char="•"/>
              <a:defRPr/>
            </a:pPr>
            <a:r>
              <a:rPr lang="en-US" altLang="zh-TW" sz="2400" b="1" dirty="0" smtClean="0">
                <a:sym typeface="Arial" charset="0"/>
              </a:rPr>
              <a:t>Rack Space Usage (Racks)</a:t>
            </a:r>
          </a:p>
          <a:p>
            <a:pPr marL="252000" lvl="1" indent="-252000">
              <a:lnSpc>
                <a:spcPts val="2300"/>
              </a:lnSpc>
              <a:buFont typeface="Tahoma" charset="0"/>
              <a:buChar char="•"/>
              <a:defRPr/>
            </a:pPr>
            <a:r>
              <a:rPr lang="en-US" altLang="zh-TW" sz="2000" b="1" dirty="0" smtClean="0">
                <a:solidFill>
                  <a:srgbClr val="7030A0"/>
                </a:solidFill>
                <a:sym typeface="Arial" charset="0"/>
              </a:rPr>
              <a:t>AS e-Science: 54.1 (58.4%)</a:t>
            </a:r>
          </a:p>
          <a:p>
            <a:pPr marL="252000" lvl="1" indent="-252000">
              <a:lnSpc>
                <a:spcPts val="2300"/>
              </a:lnSpc>
              <a:buFont typeface="Tahoma" charset="0"/>
              <a:buChar char="•"/>
              <a:defRPr/>
            </a:pPr>
            <a:r>
              <a:rPr lang="en-US" altLang="zh-TW" sz="2000" b="1" dirty="0" smtClean="0">
                <a:solidFill>
                  <a:srgbClr val="7030A0"/>
                </a:solidFill>
                <a:sym typeface="Arial" charset="0"/>
              </a:rPr>
              <a:t>ASCC: 8.4 (9.0%)</a:t>
            </a:r>
          </a:p>
          <a:p>
            <a:pPr marL="252000" lvl="1" indent="-252000">
              <a:lnSpc>
                <a:spcPts val="2300"/>
              </a:lnSpc>
              <a:buFont typeface="Tahoma" charset="0"/>
              <a:buChar char="•"/>
              <a:defRPr/>
            </a:pPr>
            <a:r>
              <a:rPr lang="en-US" altLang="zh-TW" sz="2000" b="1" dirty="0" smtClean="0">
                <a:solidFill>
                  <a:srgbClr val="7030A0"/>
                </a:solidFill>
                <a:sym typeface="Arial" charset="0"/>
              </a:rPr>
              <a:t>IPAS: 6.0 (6.3%)</a:t>
            </a:r>
          </a:p>
          <a:p>
            <a:pPr marL="252000" lvl="1" indent="-252000">
              <a:lnSpc>
                <a:spcPts val="2300"/>
              </a:lnSpc>
              <a:buFont typeface="Tahoma" charset="0"/>
              <a:buChar char="•"/>
              <a:defRPr/>
            </a:pPr>
            <a:r>
              <a:rPr lang="en-US" altLang="zh-TW" sz="2000" b="1" dirty="0" smtClean="0">
                <a:solidFill>
                  <a:srgbClr val="7030A0"/>
                </a:solidFill>
                <a:sym typeface="Arial" charset="0"/>
              </a:rPr>
              <a:t>Free: 24.5 (26.3%)</a:t>
            </a:r>
            <a:endParaRPr lang="en-US" altLang="zh-TW" sz="2000" dirty="0" smtClean="0">
              <a:solidFill>
                <a:srgbClr val="7030A0"/>
              </a:solidFill>
              <a:sym typeface="Arial" charset="0"/>
            </a:endParaRPr>
          </a:p>
          <a:p>
            <a:pPr lvl="1">
              <a:lnSpc>
                <a:spcPct val="80000"/>
              </a:lnSpc>
              <a:buFont typeface="Tahoma" charset="0"/>
              <a:buChar char="•"/>
              <a:defRPr/>
            </a:pPr>
            <a:endParaRPr lang="en-US" altLang="zh-TW" sz="2200" dirty="0" smtClean="0">
              <a:sym typeface="Arial" charset="0"/>
            </a:endParaRPr>
          </a:p>
        </p:txBody>
      </p:sp>
      <p:pic>
        <p:nvPicPr>
          <p:cNvPr id="82949" name="Picture 5" descr="P1020122_s"/>
          <p:cNvPicPr>
            <a:picLocks noChangeAspect="1" noChangeArrowheads="1"/>
          </p:cNvPicPr>
          <p:nvPr/>
        </p:nvPicPr>
        <p:blipFill>
          <a:blip r:embed="rId4" cstate="print"/>
          <a:srcRect/>
          <a:stretch>
            <a:fillRect/>
          </a:stretch>
        </p:blipFill>
        <p:spPr bwMode="auto">
          <a:xfrm>
            <a:off x="6748463" y="3636963"/>
            <a:ext cx="2395537" cy="3194050"/>
          </a:xfrm>
          <a:prstGeom prst="rect">
            <a:avLst/>
          </a:prstGeom>
          <a:noFill/>
          <a:ln w="9525">
            <a:noFill/>
            <a:miter lim="800000"/>
            <a:headEnd/>
            <a:tailEnd/>
          </a:ln>
        </p:spPr>
      </p:pic>
      <p:pic>
        <p:nvPicPr>
          <p:cNvPr id="82950" name="Picture 14"/>
          <p:cNvPicPr>
            <a:picLocks noChangeAspect="1" noChangeArrowheads="1"/>
          </p:cNvPicPr>
          <p:nvPr/>
        </p:nvPicPr>
        <p:blipFill>
          <a:blip r:embed="rId5" cstate="print"/>
          <a:srcRect/>
          <a:stretch>
            <a:fillRect/>
          </a:stretch>
        </p:blipFill>
        <p:spPr bwMode="auto">
          <a:xfrm>
            <a:off x="3516313" y="3714750"/>
            <a:ext cx="3200400" cy="1520825"/>
          </a:xfrm>
          <a:prstGeom prst="rect">
            <a:avLst/>
          </a:prstGeom>
          <a:noFill/>
          <a:ln w="9525">
            <a:noFill/>
            <a:miter lim="800000"/>
            <a:headEnd/>
            <a:tailEnd/>
          </a:ln>
        </p:spPr>
      </p:pic>
      <p:sp>
        <p:nvSpPr>
          <p:cNvPr id="82951" name="文字方塊 7"/>
          <p:cNvSpPr txBox="1">
            <a:spLocks noChangeArrowheads="1"/>
          </p:cNvSpPr>
          <p:nvPr/>
        </p:nvSpPr>
        <p:spPr bwMode="auto">
          <a:xfrm>
            <a:off x="3436938" y="5187950"/>
            <a:ext cx="3200400" cy="1200150"/>
          </a:xfrm>
          <a:prstGeom prst="rect">
            <a:avLst/>
          </a:prstGeom>
          <a:noFill/>
          <a:ln w="9525">
            <a:noFill/>
            <a:miter lim="800000"/>
            <a:headEnd/>
            <a:tailEnd/>
          </a:ln>
        </p:spPr>
        <p:txBody>
          <a:bodyPr>
            <a:spAutoFit/>
          </a:bodyPr>
          <a:lstStyle/>
          <a:p>
            <a:pPr algn="ctr" fontAlgn="base">
              <a:spcBef>
                <a:spcPct val="0"/>
              </a:spcBef>
              <a:spcAft>
                <a:spcPct val="0"/>
              </a:spcAft>
            </a:pPr>
            <a:r>
              <a:rPr lang="en-US" altLang="zh-TW" b="1">
                <a:solidFill>
                  <a:srgbClr val="FF0000"/>
                </a:solidFill>
                <a:latin typeface="Times New Roman" pitchFamily="18" charset="0"/>
                <a:cs typeface="Times New Roman" pitchFamily="18" charset="0"/>
                <a:sym typeface="Tahoma" pitchFamily="34" charset="0"/>
              </a:rPr>
              <a:t>Monitoring  the  power  consumption and temperature of every piece of equipment every 10 seconds.</a:t>
            </a:r>
            <a:endParaRPr lang="zh-TW" altLang="en-US" b="1">
              <a:solidFill>
                <a:srgbClr val="FF0000"/>
              </a:solidFill>
              <a:latin typeface="Times New Roman" pitchFamily="18" charset="0"/>
              <a:cs typeface="Times New Roman" pitchFamily="18" charset="0"/>
              <a:sym typeface="Tahoma" pitchFamily="34" charset="0"/>
            </a:endParaRPr>
          </a:p>
        </p:txBody>
      </p:sp>
      <p:sp>
        <p:nvSpPr>
          <p:cNvPr id="56328" name="投影片編號版面配置區 7"/>
          <p:cNvSpPr>
            <a:spLocks noGrp="1"/>
          </p:cNvSpPr>
          <p:nvPr>
            <p:ph type="sldNum" sz="quarter" idx="10"/>
          </p:nvPr>
        </p:nvSpPr>
        <p:spPr>
          <a:xfrm>
            <a:off x="0" y="6553200"/>
            <a:ext cx="311150" cy="304800"/>
          </a:xfrm>
        </p:spPr>
        <p:txBody>
          <a:bodyPr/>
          <a:lstStyle/>
          <a:p>
            <a:pPr fontAlgn="base">
              <a:spcBef>
                <a:spcPct val="0"/>
              </a:spcBef>
              <a:spcAft>
                <a:spcPct val="0"/>
              </a:spcAft>
              <a:defRPr/>
            </a:pPr>
            <a:fld id="{1CEEEBD8-6D67-44AA-A49A-EC5122FD9E71}" type="slidenum">
              <a:rPr lang="zh-TW" altLang="en-US" smtClean="0">
                <a:latin typeface="Arial" pitchFamily="34" charset="0"/>
                <a:cs typeface="Arial" pitchFamily="34" charset="0"/>
                <a:sym typeface="Arial" pitchFamily="34" charset="0"/>
              </a:rPr>
              <a:pPr fontAlgn="base">
                <a:spcBef>
                  <a:spcPct val="0"/>
                </a:spcBef>
                <a:spcAft>
                  <a:spcPct val="0"/>
                </a:spcAft>
                <a:defRPr/>
              </a:pPr>
              <a:t>5</a:t>
            </a:fld>
            <a:endParaRPr lang="en-US" altLang="zh-TW" smtClean="0">
              <a:latin typeface="Arial" pitchFamily="34" charset="0"/>
              <a:cs typeface="Arial" pitchFamily="34" charset="0"/>
              <a:sym typeface="Arial" pitchFamily="34" charset="0"/>
            </a:endParaRPr>
          </a:p>
        </p:txBody>
      </p:sp>
      <p:sp>
        <p:nvSpPr>
          <p:cNvPr id="9" name="文字方塊 8"/>
          <p:cNvSpPr txBox="1"/>
          <p:nvPr/>
        </p:nvSpPr>
        <p:spPr>
          <a:xfrm>
            <a:off x="2987824" y="1015665"/>
            <a:ext cx="2909771" cy="830997"/>
          </a:xfrm>
          <a:prstGeom prst="rect">
            <a:avLst/>
          </a:prstGeom>
          <a:noFill/>
        </p:spPr>
        <p:txBody>
          <a:bodyPr wrap="none" rtlCol="0">
            <a:spAutoFit/>
          </a:bodyPr>
          <a:lstStyle/>
          <a:p>
            <a:pPr algn="ctr" fontAlgn="base">
              <a:spcBef>
                <a:spcPct val="0"/>
              </a:spcBef>
              <a:spcAft>
                <a:spcPct val="0"/>
              </a:spcAft>
            </a:pPr>
            <a:r>
              <a:rPr kumimoji="1" lang="en-US" altLang="zh-TW" sz="1600" b="1" dirty="0">
                <a:solidFill>
                  <a:srgbClr val="000000"/>
                </a:solidFill>
                <a:ea typeface="新細明體" pitchFamily="18" charset="-120"/>
              </a:rPr>
              <a:t>Cooling Power : CPU Power</a:t>
            </a:r>
          </a:p>
          <a:p>
            <a:pPr algn="ctr" fontAlgn="base">
              <a:spcBef>
                <a:spcPct val="0"/>
              </a:spcBef>
              <a:spcAft>
                <a:spcPct val="0"/>
              </a:spcAft>
            </a:pPr>
            <a:r>
              <a:rPr kumimoji="1" lang="en-US" altLang="zh-TW" sz="1600" b="1" dirty="0">
                <a:solidFill>
                  <a:srgbClr val="FF0000"/>
                </a:solidFill>
                <a:ea typeface="新細明體" pitchFamily="18" charset="-120"/>
              </a:rPr>
              <a:t>Summer     1 : 1.4</a:t>
            </a:r>
            <a:r>
              <a:rPr kumimoji="1" lang="en-US" altLang="zh-TW" sz="1600" b="1" dirty="0">
                <a:solidFill>
                  <a:srgbClr val="000000"/>
                </a:solidFill>
                <a:ea typeface="新細明體" pitchFamily="18" charset="-120"/>
              </a:rPr>
              <a:t>          </a:t>
            </a:r>
          </a:p>
          <a:p>
            <a:pPr algn="ctr" fontAlgn="base">
              <a:spcBef>
                <a:spcPct val="0"/>
              </a:spcBef>
              <a:spcAft>
                <a:spcPct val="0"/>
              </a:spcAft>
            </a:pPr>
            <a:r>
              <a:rPr kumimoji="1" lang="en-US" altLang="zh-TW" sz="1600" b="1" dirty="0">
                <a:solidFill>
                  <a:srgbClr val="0000CC"/>
                </a:solidFill>
                <a:ea typeface="新細明體" pitchFamily="18" charset="-120"/>
              </a:rPr>
              <a:t>Winter     1 : 2</a:t>
            </a:r>
            <a:r>
              <a:rPr kumimoji="1" lang="en-US" altLang="zh-TW" sz="1600" b="1" dirty="0">
                <a:solidFill>
                  <a:srgbClr val="000000"/>
                </a:solidFill>
                <a:ea typeface="新細明體" pitchFamily="18" charset="-120"/>
              </a:rPr>
              <a:t>         </a:t>
            </a:r>
            <a:endParaRPr kumimoji="1" lang="zh-TW" altLang="en-US" sz="1600" b="1" dirty="0">
              <a:solidFill>
                <a:srgbClr val="000000"/>
              </a:solidFill>
              <a:ea typeface="新細明體" pitchFamily="18" charset="-120"/>
            </a:endParaRPr>
          </a:p>
        </p:txBody>
      </p:sp>
    </p:spTree>
    <p:extLst>
      <p:ext uri="{BB962C8B-B14F-4D97-AF65-F5344CB8AC3E}">
        <p14:creationId xmlns:p14="http://schemas.microsoft.com/office/powerpoint/2010/main" val="3775666283"/>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標題 1"/>
          <p:cNvSpPr>
            <a:spLocks noGrp="1"/>
          </p:cNvSpPr>
          <p:nvPr>
            <p:ph type="title"/>
          </p:nvPr>
        </p:nvSpPr>
        <p:spPr>
          <a:xfrm>
            <a:off x="1514474" y="185738"/>
            <a:ext cx="7283443" cy="939800"/>
          </a:xfrm>
        </p:spPr>
        <p:txBody>
          <a:bodyPr/>
          <a:lstStyle/>
          <a:p>
            <a:r>
              <a:rPr lang="en-US" altLang="zh-TW" sz="4400" dirty="0">
                <a:latin typeface="Calibri" charset="0"/>
                <a:ea typeface="新細明體" charset="0"/>
                <a:cs typeface="Calibri" charset="0"/>
              </a:rPr>
              <a:t>ASGC on WLCG Technology</a:t>
            </a:r>
            <a:endParaRPr lang="zh-TW" altLang="en-US" sz="4400" dirty="0">
              <a:latin typeface="Calibri" charset="0"/>
              <a:ea typeface="Heiti TC Medium" charset="0"/>
              <a:cs typeface="Heiti TC Medium" charset="0"/>
            </a:endParaRPr>
          </a:p>
        </p:txBody>
      </p:sp>
      <p:sp>
        <p:nvSpPr>
          <p:cNvPr id="76802" name="投影片編號版面配置區 2"/>
          <p:cNvSpPr>
            <a:spLocks noGrp="1"/>
          </p:cNvSpPr>
          <p:nvPr>
            <p:ph type="sldNum" sz="quarter" idx="4294967295"/>
          </p:nvPr>
        </p:nvSpPr>
        <p:spPr>
          <a:xfrm>
            <a:off x="8101013" y="6408738"/>
            <a:ext cx="863600" cy="4762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lvl1pPr>
              <a:defRPr kumimoji="1" sz="2400">
                <a:solidFill>
                  <a:schemeClr val="tx1"/>
                </a:solidFill>
                <a:latin typeface="Arial" charset="0"/>
                <a:ea typeface="新細明體" charset="0"/>
                <a:cs typeface="新細明體" charset="0"/>
              </a:defRPr>
            </a:lvl1pPr>
            <a:lvl2pPr marL="742950" indent="-285750">
              <a:defRPr kumimoji="1" sz="2400">
                <a:solidFill>
                  <a:schemeClr val="tx1"/>
                </a:solidFill>
                <a:latin typeface="Arial" charset="0"/>
                <a:ea typeface="新細明體" charset="0"/>
              </a:defRPr>
            </a:lvl2pPr>
            <a:lvl3pPr marL="1143000" indent="-228600">
              <a:defRPr kumimoji="1" sz="2400">
                <a:solidFill>
                  <a:schemeClr val="tx1"/>
                </a:solidFill>
                <a:latin typeface="Arial" charset="0"/>
                <a:ea typeface="新細明體" charset="0"/>
              </a:defRPr>
            </a:lvl3pPr>
            <a:lvl4pPr marL="1600200" indent="-228600">
              <a:defRPr kumimoji="1" sz="2400">
                <a:solidFill>
                  <a:schemeClr val="tx1"/>
                </a:solidFill>
                <a:latin typeface="Arial" charset="0"/>
                <a:ea typeface="新細明體" charset="0"/>
              </a:defRPr>
            </a:lvl4pPr>
            <a:lvl5pPr marL="2057400" indent="-228600">
              <a:defRPr kumimoji="1" sz="2400">
                <a:solidFill>
                  <a:schemeClr val="tx1"/>
                </a:solidFill>
                <a:latin typeface="Arial" charset="0"/>
                <a:ea typeface="新細明體" charset="0"/>
              </a:defRPr>
            </a:lvl5pPr>
            <a:lvl6pPr marL="2514600" indent="-228600" fontAlgn="base">
              <a:spcBef>
                <a:spcPct val="0"/>
              </a:spcBef>
              <a:spcAft>
                <a:spcPct val="0"/>
              </a:spcAft>
              <a:defRPr kumimoji="1" sz="2400">
                <a:solidFill>
                  <a:schemeClr val="tx1"/>
                </a:solidFill>
                <a:latin typeface="Arial" charset="0"/>
                <a:ea typeface="新細明體" charset="0"/>
              </a:defRPr>
            </a:lvl6pPr>
            <a:lvl7pPr marL="2971800" indent="-228600" fontAlgn="base">
              <a:spcBef>
                <a:spcPct val="0"/>
              </a:spcBef>
              <a:spcAft>
                <a:spcPct val="0"/>
              </a:spcAft>
              <a:defRPr kumimoji="1" sz="2400">
                <a:solidFill>
                  <a:schemeClr val="tx1"/>
                </a:solidFill>
                <a:latin typeface="Arial" charset="0"/>
                <a:ea typeface="新細明體" charset="0"/>
              </a:defRPr>
            </a:lvl7pPr>
            <a:lvl8pPr marL="3429000" indent="-228600" fontAlgn="base">
              <a:spcBef>
                <a:spcPct val="0"/>
              </a:spcBef>
              <a:spcAft>
                <a:spcPct val="0"/>
              </a:spcAft>
              <a:defRPr kumimoji="1" sz="2400">
                <a:solidFill>
                  <a:schemeClr val="tx1"/>
                </a:solidFill>
                <a:latin typeface="Arial" charset="0"/>
                <a:ea typeface="新細明體" charset="0"/>
              </a:defRPr>
            </a:lvl8pPr>
            <a:lvl9pPr marL="3886200" indent="-228600" fontAlgn="base">
              <a:spcBef>
                <a:spcPct val="0"/>
              </a:spcBef>
              <a:spcAft>
                <a:spcPct val="0"/>
              </a:spcAft>
              <a:defRPr kumimoji="1" sz="2400">
                <a:solidFill>
                  <a:schemeClr val="tx1"/>
                </a:solidFill>
                <a:latin typeface="Arial" charset="0"/>
                <a:ea typeface="新細明體" charset="0"/>
              </a:defRPr>
            </a:lvl9pPr>
          </a:lstStyle>
          <a:p>
            <a:fld id="{14CAC9BE-905F-AB45-8C9B-F5F9401D1E24}" type="slidenum">
              <a:rPr kumimoji="0" lang="en-GB" altLang="zh-TW" sz="1400">
                <a:solidFill>
                  <a:srgbClr val="FFFFFF"/>
                </a:solidFill>
                <a:cs typeface="Arial" charset="0"/>
              </a:rPr>
              <a:pPr/>
              <a:t>6</a:t>
            </a:fld>
            <a:endParaRPr kumimoji="0" lang="en-GB" altLang="zh-TW" sz="1400">
              <a:solidFill>
                <a:srgbClr val="FFFFFF"/>
              </a:solidFill>
              <a:cs typeface="Arial" charset="0"/>
            </a:endParaRPr>
          </a:p>
        </p:txBody>
      </p:sp>
      <p:graphicFrame>
        <p:nvGraphicFramePr>
          <p:cNvPr id="2" name="表格 1"/>
          <p:cNvGraphicFramePr>
            <a:graphicFrameLocks noGrp="1"/>
          </p:cNvGraphicFramePr>
          <p:nvPr>
            <p:extLst>
              <p:ext uri="{D42A27DB-BD31-4B8C-83A1-F6EECF244321}">
                <p14:modId xmlns:p14="http://schemas.microsoft.com/office/powerpoint/2010/main" val="1949241750"/>
              </p:ext>
            </p:extLst>
          </p:nvPr>
        </p:nvGraphicFramePr>
        <p:xfrm>
          <a:off x="396867" y="1195275"/>
          <a:ext cx="8401050" cy="4926316"/>
        </p:xfrm>
        <a:graphic>
          <a:graphicData uri="http://schemas.openxmlformats.org/drawingml/2006/table">
            <a:tbl>
              <a:tblPr/>
              <a:tblGrid>
                <a:gridCol w="3325080"/>
                <a:gridCol w="5075970"/>
              </a:tblGrid>
              <a:tr h="4762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800" b="1" i="0" u="none" strike="noStrike" cap="none" normalizeH="0" baseline="0">
                          <a:ln>
                            <a:noFill/>
                          </a:ln>
                          <a:solidFill>
                            <a:srgbClr val="FFFFFF"/>
                          </a:solidFill>
                          <a:effectLst/>
                          <a:latin typeface="Calibri" charset="0"/>
                          <a:ea typeface="新細明體" charset="0"/>
                          <a:cs typeface="Calibri" charset="0"/>
                        </a:rPr>
                        <a:t>Areas</a:t>
                      </a:r>
                      <a:endParaRPr kumimoji="0" lang="zh-TW" altLang="en-US" sz="1800" b="1" i="0" u="none" strike="noStrike" cap="none" normalizeH="0" baseline="0">
                        <a:ln>
                          <a:noFill/>
                        </a:ln>
                        <a:solidFill>
                          <a:srgbClr val="FFFFFF"/>
                        </a:solidFill>
                        <a:effectLst/>
                        <a:latin typeface="Calibri" charset="0"/>
                        <a:ea typeface="新細明體" charset="0"/>
                        <a:cs typeface="Calibri" charset="0"/>
                      </a:endParaRPr>
                    </a:p>
                  </a:txBody>
                  <a:tcPr marL="91434" marR="91434" marT="45713" marB="45713" horzOverflow="overflow">
                    <a:lnL w="12700" cap="flat" cmpd="sng" algn="ctr">
                      <a:solidFill>
                        <a:srgbClr val="66FFFF"/>
                      </a:solidFill>
                      <a:prstDash val="solid"/>
                      <a:round/>
                      <a:headEnd type="none" w="med" len="med"/>
                      <a:tailEnd type="none" w="med" len="med"/>
                    </a:lnL>
                    <a:lnR w="12700" cap="flat" cmpd="sng" algn="ctr">
                      <a:solidFill>
                        <a:srgbClr val="66FFFF"/>
                      </a:solidFill>
                      <a:prstDash val="solid"/>
                      <a:round/>
                      <a:headEnd type="none" w="med" len="med"/>
                      <a:tailEnd type="none" w="med" len="med"/>
                    </a:lnR>
                    <a:lnT w="12700" cap="flat" cmpd="sng" algn="ctr">
                      <a:solidFill>
                        <a:srgbClr val="66FFFF"/>
                      </a:solidFill>
                      <a:prstDash val="solid"/>
                      <a:round/>
                      <a:headEnd type="none" w="med" len="med"/>
                      <a:tailEnd type="none" w="med" len="med"/>
                    </a:lnT>
                    <a:lnB w="12700" cap="flat" cmpd="sng" algn="ctr">
                      <a:solidFill>
                        <a:srgbClr val="66FFFF"/>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800" b="1" i="0" u="none" strike="noStrike" cap="none" normalizeH="0" baseline="0">
                          <a:ln>
                            <a:noFill/>
                          </a:ln>
                          <a:solidFill>
                            <a:srgbClr val="FFFFFF"/>
                          </a:solidFill>
                          <a:effectLst/>
                          <a:latin typeface="Calibri" charset="0"/>
                          <a:ea typeface="新細明體" charset="0"/>
                          <a:cs typeface="Calibri" charset="0"/>
                        </a:rPr>
                        <a:t>Activities</a:t>
                      </a:r>
                      <a:endParaRPr kumimoji="0" lang="zh-TW" altLang="en-US" sz="1800" b="1" i="0" u="none" strike="noStrike" cap="none" normalizeH="0" baseline="0">
                        <a:ln>
                          <a:noFill/>
                        </a:ln>
                        <a:solidFill>
                          <a:srgbClr val="FFFFFF"/>
                        </a:solidFill>
                        <a:effectLst/>
                        <a:latin typeface="Calibri" charset="0"/>
                        <a:ea typeface="新細明體" charset="0"/>
                        <a:cs typeface="Calibri" charset="0"/>
                      </a:endParaRPr>
                    </a:p>
                  </a:txBody>
                  <a:tcPr marL="91434" marR="91434" marT="45713" marB="45713" horzOverflow="overflow">
                    <a:lnL w="12700" cap="flat" cmpd="sng" algn="ctr">
                      <a:solidFill>
                        <a:srgbClr val="66FFFF"/>
                      </a:solidFill>
                      <a:prstDash val="solid"/>
                      <a:round/>
                      <a:headEnd type="none" w="med" len="med"/>
                      <a:tailEnd type="none" w="med" len="med"/>
                    </a:lnL>
                    <a:lnR w="12700" cap="flat" cmpd="sng" algn="ctr">
                      <a:solidFill>
                        <a:srgbClr val="66FFFF"/>
                      </a:solidFill>
                      <a:prstDash val="solid"/>
                      <a:round/>
                      <a:headEnd type="none" w="med" len="med"/>
                      <a:tailEnd type="none" w="med" len="med"/>
                    </a:lnR>
                    <a:lnT w="12700" cap="flat" cmpd="sng" algn="ctr">
                      <a:solidFill>
                        <a:srgbClr val="66FFFF"/>
                      </a:solidFill>
                      <a:prstDash val="solid"/>
                      <a:round/>
                      <a:headEnd type="none" w="med" len="med"/>
                      <a:tailEnd type="none" w="med" len="med"/>
                    </a:lnT>
                    <a:lnB w="12700" cap="flat" cmpd="sng" algn="ctr">
                      <a:solidFill>
                        <a:srgbClr val="66FFFF"/>
                      </a:solidFill>
                      <a:prstDash val="solid"/>
                      <a:round/>
                      <a:headEnd type="none" w="med" len="med"/>
                      <a:tailEnd type="none" w="med" len="med"/>
                    </a:lnB>
                    <a:lnTlToBr>
                      <a:noFill/>
                    </a:lnTlToBr>
                    <a:lnBlToTr>
                      <a:noFill/>
                    </a:lnBlToTr>
                    <a:solidFill>
                      <a:schemeClr val="accent1"/>
                    </a:solidFill>
                  </a:tcPr>
                </a:tc>
              </a:tr>
              <a:tr h="4762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TW" sz="1800" b="0" i="0" u="none" strike="noStrike" cap="none" normalizeH="0" baseline="0">
                          <a:ln>
                            <a:noFill/>
                          </a:ln>
                          <a:solidFill>
                            <a:srgbClr val="000000"/>
                          </a:solidFill>
                          <a:effectLst/>
                          <a:latin typeface="Calibri" charset="0"/>
                          <a:ea typeface="新細明體" charset="0"/>
                          <a:cs typeface="Calibri" charset="0"/>
                        </a:rPr>
                        <a:t>Distributed Computing</a:t>
                      </a:r>
                      <a:endParaRPr kumimoji="0" lang="zh-TW" altLang="en-US" sz="1800" b="0" i="0" u="none" strike="noStrike" cap="none" normalizeH="0" baseline="0">
                        <a:ln>
                          <a:noFill/>
                        </a:ln>
                        <a:solidFill>
                          <a:srgbClr val="000000"/>
                        </a:solidFill>
                        <a:effectLst/>
                        <a:latin typeface="Calibri" charset="0"/>
                        <a:ea typeface="新細明體" charset="0"/>
                        <a:cs typeface="Calibri" charset="0"/>
                      </a:endParaRPr>
                    </a:p>
                  </a:txBody>
                  <a:tcPr marL="91434" marR="91434" marT="45713" marB="45713" horzOverflow="overflow">
                    <a:lnL w="12700" cap="flat" cmpd="sng" algn="ctr">
                      <a:solidFill>
                        <a:srgbClr val="66FFFF"/>
                      </a:solidFill>
                      <a:prstDash val="solid"/>
                      <a:round/>
                      <a:headEnd type="none" w="med" len="med"/>
                      <a:tailEnd type="none" w="med" len="med"/>
                    </a:lnL>
                    <a:lnR w="12700" cap="flat" cmpd="sng" algn="ctr">
                      <a:solidFill>
                        <a:srgbClr val="66FFFF"/>
                      </a:solidFill>
                      <a:prstDash val="solid"/>
                      <a:round/>
                      <a:headEnd type="none" w="med" len="med"/>
                      <a:tailEnd type="none" w="med" len="med"/>
                    </a:lnR>
                    <a:lnT w="12700" cap="flat" cmpd="sng" algn="ctr">
                      <a:solidFill>
                        <a:srgbClr val="66FFFF"/>
                      </a:solidFill>
                      <a:prstDash val="solid"/>
                      <a:round/>
                      <a:headEnd type="none" w="med" len="med"/>
                      <a:tailEnd type="none" w="med" len="med"/>
                    </a:lnT>
                    <a:lnB w="12700" cap="flat" cmpd="sng" algn="ctr">
                      <a:solidFill>
                        <a:srgbClr val="66FFFF"/>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TW" sz="1800" b="0" i="0" u="none" strike="noStrike" cap="none" normalizeH="0" baseline="0" dirty="0">
                          <a:ln>
                            <a:noFill/>
                          </a:ln>
                          <a:solidFill>
                            <a:srgbClr val="000000"/>
                          </a:solidFill>
                          <a:effectLst/>
                          <a:latin typeface="Calibri" charset="0"/>
                          <a:ea typeface="新細明體" charset="0"/>
                          <a:cs typeface="Calibri" charset="0"/>
                        </a:rPr>
                        <a:t>Diane, Ganga, </a:t>
                      </a:r>
                      <a:r>
                        <a:rPr kumimoji="0" lang="en-US" altLang="zh-TW" sz="1800" b="0" i="0" u="none" strike="noStrike" cap="none" normalizeH="0" baseline="0" dirty="0" smtClean="0">
                          <a:ln>
                            <a:noFill/>
                          </a:ln>
                          <a:solidFill>
                            <a:srgbClr val="000000"/>
                          </a:solidFill>
                          <a:effectLst/>
                          <a:latin typeface="Calibri" charset="0"/>
                          <a:ea typeface="新細明體" charset="0"/>
                          <a:cs typeface="Calibri" charset="0"/>
                        </a:rPr>
                        <a:t>Panda, JEDI, CVMFS, </a:t>
                      </a:r>
                      <a:r>
                        <a:rPr kumimoji="0" lang="en-US" altLang="zh-TW" sz="1800" b="0" i="0" u="none" strike="noStrike" cap="none" normalizeH="0" baseline="0" dirty="0" err="1" smtClean="0">
                          <a:ln>
                            <a:noFill/>
                          </a:ln>
                          <a:solidFill>
                            <a:srgbClr val="000000"/>
                          </a:solidFill>
                          <a:effectLst/>
                          <a:latin typeface="Calibri" charset="0"/>
                          <a:ea typeface="新細明體" charset="0"/>
                          <a:cs typeface="Calibri" charset="0"/>
                        </a:rPr>
                        <a:t>Ceph</a:t>
                      </a:r>
                      <a:endParaRPr kumimoji="0" lang="zh-TW" altLang="en-US" sz="1800" b="0" i="0" u="none" strike="noStrike" cap="none" normalizeH="0" baseline="0" dirty="0">
                        <a:ln>
                          <a:noFill/>
                        </a:ln>
                        <a:solidFill>
                          <a:srgbClr val="000000"/>
                        </a:solidFill>
                        <a:effectLst/>
                        <a:latin typeface="Calibri" charset="0"/>
                        <a:ea typeface="新細明體" charset="0"/>
                        <a:cs typeface="Calibri" charset="0"/>
                      </a:endParaRPr>
                    </a:p>
                  </a:txBody>
                  <a:tcPr marL="91434" marR="91434" marT="45713" marB="45713" horzOverflow="overflow">
                    <a:lnL w="12700" cap="flat" cmpd="sng" algn="ctr">
                      <a:solidFill>
                        <a:srgbClr val="66FFFF"/>
                      </a:solidFill>
                      <a:prstDash val="solid"/>
                      <a:round/>
                      <a:headEnd type="none" w="med" len="med"/>
                      <a:tailEnd type="none" w="med" len="med"/>
                    </a:lnL>
                    <a:lnR w="12700" cap="flat" cmpd="sng" algn="ctr">
                      <a:solidFill>
                        <a:srgbClr val="66FFFF"/>
                      </a:solidFill>
                      <a:prstDash val="solid"/>
                      <a:round/>
                      <a:headEnd type="none" w="med" len="med"/>
                      <a:tailEnd type="none" w="med" len="med"/>
                    </a:lnR>
                    <a:lnT w="12700" cap="flat" cmpd="sng" algn="ctr">
                      <a:solidFill>
                        <a:srgbClr val="66FFFF"/>
                      </a:solidFill>
                      <a:prstDash val="solid"/>
                      <a:round/>
                      <a:headEnd type="none" w="med" len="med"/>
                      <a:tailEnd type="none" w="med" len="med"/>
                    </a:lnT>
                    <a:lnB w="12700" cap="flat" cmpd="sng" algn="ctr">
                      <a:solidFill>
                        <a:srgbClr val="66FFFF"/>
                      </a:solidFill>
                      <a:prstDash val="solid"/>
                      <a:round/>
                      <a:headEnd type="none" w="med" len="med"/>
                      <a:tailEnd type="none" w="med" len="med"/>
                    </a:lnB>
                    <a:lnTlToBr>
                      <a:noFill/>
                    </a:lnTlToBr>
                    <a:lnBlToTr>
                      <a:noFill/>
                    </a:lnBlToTr>
                    <a:solidFill>
                      <a:srgbClr val="E7F3F4"/>
                    </a:solidFill>
                  </a:tcPr>
                </a:tc>
              </a:tr>
              <a:tr h="4762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TW" sz="1800" b="0" i="0" u="none" strike="noStrike" cap="none" normalizeH="0" baseline="0" dirty="0">
                          <a:ln>
                            <a:noFill/>
                          </a:ln>
                          <a:solidFill>
                            <a:srgbClr val="000000"/>
                          </a:solidFill>
                          <a:effectLst/>
                          <a:latin typeface="Calibri" charset="0"/>
                          <a:ea typeface="新細明體" charset="0"/>
                          <a:cs typeface="Calibri" charset="0"/>
                        </a:rPr>
                        <a:t>Distributed Data Management</a:t>
                      </a:r>
                      <a:endParaRPr kumimoji="0" lang="zh-TW" altLang="en-US" sz="1800" b="0" i="0" u="none" strike="noStrike" cap="none" normalizeH="0" baseline="0" dirty="0">
                        <a:ln>
                          <a:noFill/>
                        </a:ln>
                        <a:solidFill>
                          <a:srgbClr val="000000"/>
                        </a:solidFill>
                        <a:effectLst/>
                        <a:latin typeface="Calibri" charset="0"/>
                        <a:ea typeface="新細明體" charset="0"/>
                        <a:cs typeface="Calibri" charset="0"/>
                      </a:endParaRPr>
                    </a:p>
                  </a:txBody>
                  <a:tcPr marL="91434" marR="91434" marT="45713" marB="45713" horzOverflow="overflow">
                    <a:lnL w="12700" cap="flat" cmpd="sng" algn="ctr">
                      <a:solidFill>
                        <a:srgbClr val="66FFFF"/>
                      </a:solidFill>
                      <a:prstDash val="solid"/>
                      <a:round/>
                      <a:headEnd type="none" w="med" len="med"/>
                      <a:tailEnd type="none" w="med" len="med"/>
                    </a:lnL>
                    <a:lnR w="12700" cap="flat" cmpd="sng" algn="ctr">
                      <a:solidFill>
                        <a:srgbClr val="66FFFF"/>
                      </a:solidFill>
                      <a:prstDash val="solid"/>
                      <a:round/>
                      <a:headEnd type="none" w="med" len="med"/>
                      <a:tailEnd type="none" w="med" len="med"/>
                    </a:lnR>
                    <a:lnT w="12700" cap="flat" cmpd="sng" algn="ctr">
                      <a:solidFill>
                        <a:srgbClr val="66FFFF"/>
                      </a:solidFill>
                      <a:prstDash val="solid"/>
                      <a:round/>
                      <a:headEnd type="none" w="med" len="med"/>
                      <a:tailEnd type="none" w="med" len="med"/>
                    </a:lnT>
                    <a:lnB w="12700" cap="flat" cmpd="sng" algn="ctr">
                      <a:solidFill>
                        <a:srgbClr val="66FFFF"/>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TW" sz="1800" b="0" i="0" u="none" strike="noStrike" cap="none" normalizeH="0" baseline="0" dirty="0">
                          <a:ln>
                            <a:noFill/>
                          </a:ln>
                          <a:solidFill>
                            <a:srgbClr val="000000"/>
                          </a:solidFill>
                          <a:effectLst/>
                          <a:latin typeface="Calibri" charset="0"/>
                          <a:ea typeface="新細明體" charset="0"/>
                          <a:cs typeface="Calibri" charset="0"/>
                        </a:rPr>
                        <a:t>DPM, SRM-SRB/</a:t>
                      </a:r>
                      <a:r>
                        <a:rPr kumimoji="0" lang="en-US" altLang="zh-TW" sz="1800" b="0" i="0" u="none" strike="noStrike" cap="none" normalizeH="0" baseline="0" dirty="0" err="1" smtClean="0">
                          <a:ln>
                            <a:noFill/>
                          </a:ln>
                          <a:solidFill>
                            <a:srgbClr val="000000"/>
                          </a:solidFill>
                          <a:effectLst/>
                          <a:latin typeface="Calibri" charset="0"/>
                          <a:ea typeface="新細明體" charset="0"/>
                          <a:cs typeface="Calibri" charset="0"/>
                        </a:rPr>
                        <a:t>iRODS</a:t>
                      </a:r>
                      <a:r>
                        <a:rPr kumimoji="0" lang="en-US" altLang="zh-TW" sz="1800" b="0" i="0" u="none" strike="noStrike" cap="none" normalizeH="0" baseline="0" dirty="0" smtClean="0">
                          <a:ln>
                            <a:noFill/>
                          </a:ln>
                          <a:solidFill>
                            <a:srgbClr val="000000"/>
                          </a:solidFill>
                          <a:effectLst/>
                          <a:latin typeface="Calibri" charset="0"/>
                          <a:ea typeface="新細明體" charset="0"/>
                          <a:cs typeface="Calibri" charset="0"/>
                        </a:rPr>
                        <a:t>, </a:t>
                      </a:r>
                      <a:r>
                        <a:rPr kumimoji="0" lang="en-US" altLang="zh-TW" sz="1800" b="0" i="0" u="none" strike="noStrike" cap="none" normalizeH="0" baseline="0" dirty="0" err="1" smtClean="0">
                          <a:ln>
                            <a:noFill/>
                          </a:ln>
                          <a:solidFill>
                            <a:srgbClr val="000000"/>
                          </a:solidFill>
                          <a:effectLst/>
                          <a:latin typeface="Calibri" charset="0"/>
                          <a:ea typeface="新細明體" charset="0"/>
                          <a:cs typeface="Calibri" charset="0"/>
                        </a:rPr>
                        <a:t>Rucio</a:t>
                      </a:r>
                      <a:r>
                        <a:rPr kumimoji="0" lang="en-US" altLang="zh-TW" sz="1800" b="0" i="0" u="none" strike="noStrike" cap="none" normalizeH="0" baseline="0" dirty="0" smtClean="0">
                          <a:ln>
                            <a:noFill/>
                          </a:ln>
                          <a:solidFill>
                            <a:srgbClr val="000000"/>
                          </a:solidFill>
                          <a:effectLst/>
                          <a:latin typeface="Calibri" charset="0"/>
                          <a:ea typeface="新細明體" charset="0"/>
                          <a:cs typeface="Calibri" charset="0"/>
                        </a:rPr>
                        <a:t>, EOS</a:t>
                      </a:r>
                      <a:endParaRPr kumimoji="0" lang="zh-TW" altLang="en-US" sz="1800" b="0" i="0" u="none" strike="noStrike" cap="none" normalizeH="0" baseline="0" dirty="0">
                        <a:ln>
                          <a:noFill/>
                        </a:ln>
                        <a:solidFill>
                          <a:srgbClr val="000000"/>
                        </a:solidFill>
                        <a:effectLst/>
                        <a:latin typeface="Calibri" charset="0"/>
                        <a:ea typeface="新細明體" charset="0"/>
                        <a:cs typeface="Calibri" charset="0"/>
                      </a:endParaRPr>
                    </a:p>
                  </a:txBody>
                  <a:tcPr marL="91434" marR="91434" marT="45713" marB="45713" horzOverflow="overflow">
                    <a:lnL w="12700" cap="flat" cmpd="sng" algn="ctr">
                      <a:solidFill>
                        <a:srgbClr val="66FFFF"/>
                      </a:solidFill>
                      <a:prstDash val="solid"/>
                      <a:round/>
                      <a:headEnd type="none" w="med" len="med"/>
                      <a:tailEnd type="none" w="med" len="med"/>
                    </a:lnL>
                    <a:lnR w="12700" cap="flat" cmpd="sng" algn="ctr">
                      <a:solidFill>
                        <a:srgbClr val="66FFFF"/>
                      </a:solidFill>
                      <a:prstDash val="solid"/>
                      <a:round/>
                      <a:headEnd type="none" w="med" len="med"/>
                      <a:tailEnd type="none" w="med" len="med"/>
                    </a:lnR>
                    <a:lnT w="12700" cap="flat" cmpd="sng" algn="ctr">
                      <a:solidFill>
                        <a:srgbClr val="66FFFF"/>
                      </a:solidFill>
                      <a:prstDash val="solid"/>
                      <a:round/>
                      <a:headEnd type="none" w="med" len="med"/>
                      <a:tailEnd type="none" w="med" len="med"/>
                    </a:lnT>
                    <a:lnB w="12700" cap="flat" cmpd="sng" algn="ctr">
                      <a:solidFill>
                        <a:srgbClr val="66FFFF"/>
                      </a:solidFill>
                      <a:prstDash val="solid"/>
                      <a:round/>
                      <a:headEnd type="none" w="med" len="med"/>
                      <a:tailEnd type="none" w="med" len="med"/>
                    </a:lnB>
                    <a:lnTlToBr>
                      <a:noFill/>
                    </a:lnTlToBr>
                    <a:lnBlToTr>
                      <a:noFill/>
                    </a:lnBlToTr>
                    <a:solidFill>
                      <a:srgbClr val="F3F9FA"/>
                    </a:solidFill>
                  </a:tcPr>
                </a:tc>
              </a:tr>
              <a:tr h="4762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TW" sz="1800" b="0" i="0" u="none" strike="noStrike" cap="none" normalizeH="0" baseline="0">
                          <a:ln>
                            <a:noFill/>
                          </a:ln>
                          <a:solidFill>
                            <a:srgbClr val="000000"/>
                          </a:solidFill>
                          <a:effectLst/>
                          <a:latin typeface="Calibri" charset="0"/>
                          <a:ea typeface="新細明體" charset="0"/>
                          <a:cs typeface="Calibri" charset="0"/>
                        </a:rPr>
                        <a:t>Information System Monitoring</a:t>
                      </a:r>
                      <a:endParaRPr kumimoji="0" lang="zh-TW" altLang="en-US" sz="1800" b="0" i="0" u="none" strike="noStrike" cap="none" normalizeH="0" baseline="0">
                        <a:ln>
                          <a:noFill/>
                        </a:ln>
                        <a:solidFill>
                          <a:srgbClr val="000000"/>
                        </a:solidFill>
                        <a:effectLst/>
                        <a:latin typeface="Calibri" charset="0"/>
                        <a:ea typeface="新細明體" charset="0"/>
                        <a:cs typeface="Calibri" charset="0"/>
                      </a:endParaRPr>
                    </a:p>
                  </a:txBody>
                  <a:tcPr marL="91434" marR="91434" marT="45713" marB="45713" horzOverflow="overflow">
                    <a:lnL w="12700" cap="flat" cmpd="sng" algn="ctr">
                      <a:solidFill>
                        <a:srgbClr val="66FFFF"/>
                      </a:solidFill>
                      <a:prstDash val="solid"/>
                      <a:round/>
                      <a:headEnd type="none" w="med" len="med"/>
                      <a:tailEnd type="none" w="med" len="med"/>
                    </a:lnL>
                    <a:lnR w="12700" cap="flat" cmpd="sng" algn="ctr">
                      <a:solidFill>
                        <a:srgbClr val="66FFFF"/>
                      </a:solidFill>
                      <a:prstDash val="solid"/>
                      <a:round/>
                      <a:headEnd type="none" w="med" len="med"/>
                      <a:tailEnd type="none" w="med" len="med"/>
                    </a:lnR>
                    <a:lnT w="12700" cap="flat" cmpd="sng" algn="ctr">
                      <a:solidFill>
                        <a:srgbClr val="66FFFF"/>
                      </a:solidFill>
                      <a:prstDash val="solid"/>
                      <a:round/>
                      <a:headEnd type="none" w="med" len="med"/>
                      <a:tailEnd type="none" w="med" len="med"/>
                    </a:lnT>
                    <a:lnB w="12700" cap="flat" cmpd="sng" algn="ctr">
                      <a:solidFill>
                        <a:srgbClr val="66FFFF"/>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TW" sz="1800" b="0" i="0" u="none" strike="noStrike" cap="none" normalizeH="0" baseline="0">
                          <a:ln>
                            <a:noFill/>
                          </a:ln>
                          <a:solidFill>
                            <a:srgbClr val="000000"/>
                          </a:solidFill>
                          <a:effectLst/>
                          <a:latin typeface="Calibri" charset="0"/>
                          <a:ea typeface="新細明體" charset="0"/>
                          <a:cs typeface="Calibri" charset="0"/>
                        </a:rPr>
                        <a:t>GStat</a:t>
                      </a:r>
                      <a:endParaRPr kumimoji="0" lang="zh-TW" altLang="en-US" sz="1800" b="0" i="0" u="none" strike="noStrike" cap="none" normalizeH="0" baseline="0">
                        <a:ln>
                          <a:noFill/>
                        </a:ln>
                        <a:solidFill>
                          <a:srgbClr val="000000"/>
                        </a:solidFill>
                        <a:effectLst/>
                        <a:latin typeface="Calibri" charset="0"/>
                        <a:ea typeface="新細明體" charset="0"/>
                        <a:cs typeface="Calibri" charset="0"/>
                      </a:endParaRPr>
                    </a:p>
                  </a:txBody>
                  <a:tcPr marL="91434" marR="91434" marT="45713" marB="45713" horzOverflow="overflow">
                    <a:lnL w="12700" cap="flat" cmpd="sng" algn="ctr">
                      <a:solidFill>
                        <a:srgbClr val="66FFFF"/>
                      </a:solidFill>
                      <a:prstDash val="solid"/>
                      <a:round/>
                      <a:headEnd type="none" w="med" len="med"/>
                      <a:tailEnd type="none" w="med" len="med"/>
                    </a:lnL>
                    <a:lnR w="12700" cap="flat" cmpd="sng" algn="ctr">
                      <a:solidFill>
                        <a:srgbClr val="66FFFF"/>
                      </a:solidFill>
                      <a:prstDash val="solid"/>
                      <a:round/>
                      <a:headEnd type="none" w="med" len="med"/>
                      <a:tailEnd type="none" w="med" len="med"/>
                    </a:lnR>
                    <a:lnT w="12700" cap="flat" cmpd="sng" algn="ctr">
                      <a:solidFill>
                        <a:srgbClr val="66FFFF"/>
                      </a:solidFill>
                      <a:prstDash val="solid"/>
                      <a:round/>
                      <a:headEnd type="none" w="med" len="med"/>
                      <a:tailEnd type="none" w="med" len="med"/>
                    </a:lnT>
                    <a:lnB w="12700" cap="flat" cmpd="sng" algn="ctr">
                      <a:solidFill>
                        <a:srgbClr val="66FFFF"/>
                      </a:solidFill>
                      <a:prstDash val="solid"/>
                      <a:round/>
                      <a:headEnd type="none" w="med" len="med"/>
                      <a:tailEnd type="none" w="med" len="med"/>
                    </a:lnB>
                    <a:lnTlToBr>
                      <a:noFill/>
                    </a:lnTlToBr>
                    <a:lnBlToTr>
                      <a:noFill/>
                    </a:lnBlToTr>
                    <a:solidFill>
                      <a:srgbClr val="E7F3F4"/>
                    </a:solidFill>
                  </a:tcPr>
                </a:tc>
              </a:tr>
              <a:tr h="4762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TW" sz="1800" b="0" i="0" u="none" strike="noStrike" cap="none" normalizeH="0" baseline="0">
                          <a:ln>
                            <a:noFill/>
                          </a:ln>
                          <a:solidFill>
                            <a:srgbClr val="000000"/>
                          </a:solidFill>
                          <a:effectLst/>
                          <a:latin typeface="Calibri" charset="0"/>
                          <a:ea typeface="新細明體" charset="0"/>
                          <a:cs typeface="Calibri" charset="0"/>
                        </a:rPr>
                        <a:t>Experiment Computing</a:t>
                      </a:r>
                      <a:endParaRPr kumimoji="0" lang="zh-TW" altLang="en-US" sz="1800" b="0" i="0" u="none" strike="noStrike" cap="none" normalizeH="0" baseline="0">
                        <a:ln>
                          <a:noFill/>
                        </a:ln>
                        <a:solidFill>
                          <a:srgbClr val="000000"/>
                        </a:solidFill>
                        <a:effectLst/>
                        <a:latin typeface="Calibri" charset="0"/>
                        <a:ea typeface="新細明體" charset="0"/>
                        <a:cs typeface="Calibri" charset="0"/>
                      </a:endParaRPr>
                    </a:p>
                  </a:txBody>
                  <a:tcPr marL="91434" marR="91434" marT="45713" marB="45713" horzOverflow="overflow">
                    <a:lnL w="12700" cap="flat" cmpd="sng" algn="ctr">
                      <a:solidFill>
                        <a:srgbClr val="66FFFF"/>
                      </a:solidFill>
                      <a:prstDash val="solid"/>
                      <a:round/>
                      <a:headEnd type="none" w="med" len="med"/>
                      <a:tailEnd type="none" w="med" len="med"/>
                    </a:lnL>
                    <a:lnR w="12700" cap="flat" cmpd="sng" algn="ctr">
                      <a:solidFill>
                        <a:srgbClr val="66FFFF"/>
                      </a:solidFill>
                      <a:prstDash val="solid"/>
                      <a:round/>
                      <a:headEnd type="none" w="med" len="med"/>
                      <a:tailEnd type="none" w="med" len="med"/>
                    </a:lnR>
                    <a:lnT w="12700" cap="flat" cmpd="sng" algn="ctr">
                      <a:solidFill>
                        <a:srgbClr val="66FFFF"/>
                      </a:solidFill>
                      <a:prstDash val="solid"/>
                      <a:round/>
                      <a:headEnd type="none" w="med" len="med"/>
                      <a:tailEnd type="none" w="med" len="med"/>
                    </a:lnT>
                    <a:lnB w="12700" cap="flat" cmpd="sng" algn="ctr">
                      <a:solidFill>
                        <a:srgbClr val="66FFFF"/>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TW" sz="1800" b="0" i="0" u="none" strike="noStrike" cap="none" normalizeH="0" baseline="0" dirty="0">
                          <a:ln>
                            <a:noFill/>
                          </a:ln>
                          <a:solidFill>
                            <a:srgbClr val="000000"/>
                          </a:solidFill>
                          <a:effectLst/>
                          <a:latin typeface="Calibri" charset="0"/>
                          <a:ea typeface="新細明體" charset="0"/>
                          <a:cs typeface="Calibri" charset="0"/>
                        </a:rPr>
                        <a:t>ATLAS, </a:t>
                      </a:r>
                      <a:r>
                        <a:rPr kumimoji="0" lang="en-US" altLang="zh-TW" sz="1800" b="0" i="0" u="none" strike="noStrike" cap="none" normalizeH="0" baseline="0" dirty="0" smtClean="0">
                          <a:ln>
                            <a:noFill/>
                          </a:ln>
                          <a:solidFill>
                            <a:srgbClr val="000000"/>
                          </a:solidFill>
                          <a:effectLst/>
                          <a:latin typeface="Calibri" charset="0"/>
                          <a:ea typeface="新細明體" charset="0"/>
                          <a:cs typeface="Calibri" charset="0"/>
                        </a:rPr>
                        <a:t>CMS</a:t>
                      </a:r>
                      <a:endParaRPr kumimoji="0" lang="zh-TW" altLang="en-US" sz="1800" b="0" i="0" u="none" strike="noStrike" cap="none" normalizeH="0" baseline="0" dirty="0">
                        <a:ln>
                          <a:noFill/>
                        </a:ln>
                        <a:solidFill>
                          <a:srgbClr val="000000"/>
                        </a:solidFill>
                        <a:effectLst/>
                        <a:latin typeface="Calibri" charset="0"/>
                        <a:ea typeface="新細明體" charset="0"/>
                        <a:cs typeface="Calibri" charset="0"/>
                      </a:endParaRPr>
                    </a:p>
                  </a:txBody>
                  <a:tcPr marL="91434" marR="91434" marT="45713" marB="45713" horzOverflow="overflow">
                    <a:lnL w="12700" cap="flat" cmpd="sng" algn="ctr">
                      <a:solidFill>
                        <a:srgbClr val="66FFFF"/>
                      </a:solidFill>
                      <a:prstDash val="solid"/>
                      <a:round/>
                      <a:headEnd type="none" w="med" len="med"/>
                      <a:tailEnd type="none" w="med" len="med"/>
                    </a:lnL>
                    <a:lnR w="12700" cap="flat" cmpd="sng" algn="ctr">
                      <a:solidFill>
                        <a:srgbClr val="66FFFF"/>
                      </a:solidFill>
                      <a:prstDash val="solid"/>
                      <a:round/>
                      <a:headEnd type="none" w="med" len="med"/>
                      <a:tailEnd type="none" w="med" len="med"/>
                    </a:lnR>
                    <a:lnT w="12700" cap="flat" cmpd="sng" algn="ctr">
                      <a:solidFill>
                        <a:srgbClr val="66FFFF"/>
                      </a:solidFill>
                      <a:prstDash val="solid"/>
                      <a:round/>
                      <a:headEnd type="none" w="med" len="med"/>
                      <a:tailEnd type="none" w="med" len="med"/>
                    </a:lnT>
                    <a:lnB w="12700" cap="flat" cmpd="sng" algn="ctr">
                      <a:solidFill>
                        <a:srgbClr val="66FFFF"/>
                      </a:solidFill>
                      <a:prstDash val="solid"/>
                      <a:round/>
                      <a:headEnd type="none" w="med" len="med"/>
                      <a:tailEnd type="none" w="med" len="med"/>
                    </a:lnB>
                    <a:lnTlToBr>
                      <a:noFill/>
                    </a:lnTlToBr>
                    <a:lnBlToTr>
                      <a:noFill/>
                    </a:lnBlToTr>
                    <a:solidFill>
                      <a:srgbClr val="F3F9FA"/>
                    </a:solidFill>
                  </a:tcPr>
                </a:tc>
              </a:tr>
              <a:tr h="4762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TW" sz="1800" b="0" i="0" u="none" strike="noStrike" cap="none" normalizeH="0" baseline="0">
                          <a:ln>
                            <a:noFill/>
                          </a:ln>
                          <a:solidFill>
                            <a:srgbClr val="000000"/>
                          </a:solidFill>
                          <a:effectLst/>
                          <a:latin typeface="Calibri" charset="0"/>
                          <a:ea typeface="新細明體" charset="0"/>
                          <a:cs typeface="Calibri" charset="0"/>
                        </a:rPr>
                        <a:t>Cloud Core Technology</a:t>
                      </a:r>
                      <a:endParaRPr kumimoji="0" lang="zh-TW" altLang="en-US" sz="1800" b="0" i="0" u="none" strike="noStrike" cap="none" normalizeH="0" baseline="0">
                        <a:ln>
                          <a:noFill/>
                        </a:ln>
                        <a:solidFill>
                          <a:srgbClr val="000000"/>
                        </a:solidFill>
                        <a:effectLst/>
                        <a:latin typeface="Calibri" charset="0"/>
                        <a:ea typeface="新細明體" charset="0"/>
                        <a:cs typeface="Calibri" charset="0"/>
                      </a:endParaRPr>
                    </a:p>
                  </a:txBody>
                  <a:tcPr marL="91434" marR="91434" marT="45713" marB="45713" horzOverflow="overflow">
                    <a:lnL w="12700" cap="flat" cmpd="sng" algn="ctr">
                      <a:solidFill>
                        <a:srgbClr val="66FFFF"/>
                      </a:solidFill>
                      <a:prstDash val="solid"/>
                      <a:round/>
                      <a:headEnd type="none" w="med" len="med"/>
                      <a:tailEnd type="none" w="med" len="med"/>
                    </a:lnL>
                    <a:lnR w="12700" cap="flat" cmpd="sng" algn="ctr">
                      <a:solidFill>
                        <a:srgbClr val="66FFFF"/>
                      </a:solidFill>
                      <a:prstDash val="solid"/>
                      <a:round/>
                      <a:headEnd type="none" w="med" len="med"/>
                      <a:tailEnd type="none" w="med" len="med"/>
                    </a:lnR>
                    <a:lnT w="12700" cap="flat" cmpd="sng" algn="ctr">
                      <a:solidFill>
                        <a:srgbClr val="66FFFF"/>
                      </a:solidFill>
                      <a:prstDash val="solid"/>
                      <a:round/>
                      <a:headEnd type="none" w="med" len="med"/>
                      <a:tailEnd type="none" w="med" len="med"/>
                    </a:lnT>
                    <a:lnB w="12700" cap="flat" cmpd="sng" algn="ctr">
                      <a:solidFill>
                        <a:srgbClr val="66FFFF"/>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TW" sz="1800" b="0" i="0" u="none" strike="noStrike" cap="none" normalizeH="0" baseline="0" dirty="0">
                          <a:ln>
                            <a:noFill/>
                          </a:ln>
                          <a:solidFill>
                            <a:srgbClr val="000000"/>
                          </a:solidFill>
                          <a:effectLst/>
                          <a:latin typeface="Calibri" charset="0"/>
                          <a:ea typeface="新細明體" charset="0"/>
                          <a:cs typeface="Calibri" charset="0"/>
                        </a:rPr>
                        <a:t>VMIC, Distributed </a:t>
                      </a:r>
                      <a:r>
                        <a:rPr kumimoji="0" lang="en-US" altLang="zh-TW" sz="1800" b="0" i="0" u="none" strike="noStrike" cap="none" normalizeH="0" baseline="0" dirty="0" smtClean="0">
                          <a:ln>
                            <a:noFill/>
                          </a:ln>
                          <a:solidFill>
                            <a:srgbClr val="000000"/>
                          </a:solidFill>
                          <a:effectLst/>
                          <a:latin typeface="Calibri" charset="0"/>
                          <a:ea typeface="新細明體" charset="0"/>
                          <a:cs typeface="Calibri" charset="0"/>
                        </a:rPr>
                        <a:t>Cloud, </a:t>
                      </a:r>
                      <a:r>
                        <a:rPr kumimoji="0" lang="en-US" altLang="zh-TW" sz="1800" b="0" i="0" u="none" strike="noStrike" cap="none" normalizeH="0" baseline="0" dirty="0" err="1" smtClean="0">
                          <a:ln>
                            <a:noFill/>
                          </a:ln>
                          <a:solidFill>
                            <a:srgbClr val="000000"/>
                          </a:solidFill>
                          <a:effectLst/>
                          <a:latin typeface="Calibri" charset="0"/>
                          <a:ea typeface="新細明體" charset="0"/>
                          <a:cs typeface="Calibri" charset="0"/>
                        </a:rPr>
                        <a:t>OpenStack</a:t>
                      </a:r>
                      <a:r>
                        <a:rPr kumimoji="0" lang="en-US" altLang="zh-TW" sz="1800" b="0" i="0" u="none" strike="noStrike" cap="none" normalizeH="0" baseline="0" dirty="0" smtClean="0">
                          <a:ln>
                            <a:noFill/>
                          </a:ln>
                          <a:solidFill>
                            <a:srgbClr val="000000"/>
                          </a:solidFill>
                          <a:effectLst/>
                          <a:latin typeface="Calibri" charset="0"/>
                          <a:ea typeface="新細明體" charset="0"/>
                          <a:cs typeface="Calibri" charset="0"/>
                        </a:rPr>
                        <a:t>, Cloud Accounting</a:t>
                      </a:r>
                      <a:endParaRPr kumimoji="0" lang="zh-TW" altLang="en-US" sz="1800" b="0" i="0" u="none" strike="noStrike" cap="none" normalizeH="0" baseline="0" dirty="0">
                        <a:ln>
                          <a:noFill/>
                        </a:ln>
                        <a:solidFill>
                          <a:srgbClr val="000000"/>
                        </a:solidFill>
                        <a:effectLst/>
                        <a:latin typeface="Calibri" charset="0"/>
                        <a:ea typeface="新細明體" charset="0"/>
                        <a:cs typeface="Calibri" charset="0"/>
                      </a:endParaRPr>
                    </a:p>
                  </a:txBody>
                  <a:tcPr marL="91434" marR="91434" marT="45713" marB="45713" horzOverflow="overflow">
                    <a:lnL w="12700" cap="flat" cmpd="sng" algn="ctr">
                      <a:solidFill>
                        <a:srgbClr val="66FFFF"/>
                      </a:solidFill>
                      <a:prstDash val="solid"/>
                      <a:round/>
                      <a:headEnd type="none" w="med" len="med"/>
                      <a:tailEnd type="none" w="med" len="med"/>
                    </a:lnL>
                    <a:lnR w="12700" cap="flat" cmpd="sng" algn="ctr">
                      <a:solidFill>
                        <a:srgbClr val="66FFFF"/>
                      </a:solidFill>
                      <a:prstDash val="solid"/>
                      <a:round/>
                      <a:headEnd type="none" w="med" len="med"/>
                      <a:tailEnd type="none" w="med" len="med"/>
                    </a:lnR>
                    <a:lnT w="12700" cap="flat" cmpd="sng" algn="ctr">
                      <a:solidFill>
                        <a:srgbClr val="66FFFF"/>
                      </a:solidFill>
                      <a:prstDash val="solid"/>
                      <a:round/>
                      <a:headEnd type="none" w="med" len="med"/>
                      <a:tailEnd type="none" w="med" len="med"/>
                    </a:lnT>
                    <a:lnB w="12700" cap="flat" cmpd="sng" algn="ctr">
                      <a:solidFill>
                        <a:srgbClr val="66FFFF"/>
                      </a:solidFill>
                      <a:prstDash val="solid"/>
                      <a:round/>
                      <a:headEnd type="none" w="med" len="med"/>
                      <a:tailEnd type="none" w="med" len="med"/>
                    </a:lnB>
                    <a:lnTlToBr>
                      <a:noFill/>
                    </a:lnTlToBr>
                    <a:lnBlToTr>
                      <a:noFill/>
                    </a:lnBlToTr>
                    <a:solidFill>
                      <a:srgbClr val="E7F3F4"/>
                    </a:solidFill>
                  </a:tcPr>
                </a:tc>
              </a:tr>
              <a:tr h="4762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TW" sz="1800" b="0" i="0" u="none" strike="noStrike" cap="none" normalizeH="0" baseline="0">
                          <a:ln>
                            <a:noFill/>
                          </a:ln>
                          <a:solidFill>
                            <a:srgbClr val="000000"/>
                          </a:solidFill>
                          <a:effectLst/>
                          <a:latin typeface="Calibri" charset="0"/>
                          <a:ea typeface="新細明體" charset="0"/>
                          <a:cs typeface="Calibri" charset="0"/>
                        </a:rPr>
                        <a:t>Networking</a:t>
                      </a:r>
                      <a:endParaRPr kumimoji="0" lang="zh-TW" altLang="en-US" sz="1800" b="0" i="0" u="none" strike="noStrike" cap="none" normalizeH="0" baseline="0">
                        <a:ln>
                          <a:noFill/>
                        </a:ln>
                        <a:solidFill>
                          <a:srgbClr val="000000"/>
                        </a:solidFill>
                        <a:effectLst/>
                        <a:latin typeface="Calibri" charset="0"/>
                        <a:ea typeface="新細明體" charset="0"/>
                        <a:cs typeface="Calibri" charset="0"/>
                      </a:endParaRPr>
                    </a:p>
                  </a:txBody>
                  <a:tcPr marL="91434" marR="91434" marT="45713" marB="45713" horzOverflow="overflow">
                    <a:lnL w="12700" cap="flat" cmpd="sng" algn="ctr">
                      <a:solidFill>
                        <a:srgbClr val="66FFFF"/>
                      </a:solidFill>
                      <a:prstDash val="solid"/>
                      <a:round/>
                      <a:headEnd type="none" w="med" len="med"/>
                      <a:tailEnd type="none" w="med" len="med"/>
                    </a:lnL>
                    <a:lnR w="12700" cap="flat" cmpd="sng" algn="ctr">
                      <a:solidFill>
                        <a:srgbClr val="66FFFF"/>
                      </a:solidFill>
                      <a:prstDash val="solid"/>
                      <a:round/>
                      <a:headEnd type="none" w="med" len="med"/>
                      <a:tailEnd type="none" w="med" len="med"/>
                    </a:lnR>
                    <a:lnT w="12700" cap="flat" cmpd="sng" algn="ctr">
                      <a:solidFill>
                        <a:srgbClr val="66FFFF"/>
                      </a:solidFill>
                      <a:prstDash val="solid"/>
                      <a:round/>
                      <a:headEnd type="none" w="med" len="med"/>
                      <a:tailEnd type="none" w="med" len="med"/>
                    </a:lnT>
                    <a:lnB w="12700" cap="flat" cmpd="sng" algn="ctr">
                      <a:solidFill>
                        <a:srgbClr val="66FFFF"/>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TW" sz="1800" b="0" i="0" u="none" strike="noStrike" cap="none" normalizeH="0" baseline="0" dirty="0">
                          <a:ln>
                            <a:noFill/>
                          </a:ln>
                          <a:solidFill>
                            <a:srgbClr val="000000"/>
                          </a:solidFill>
                          <a:effectLst/>
                          <a:latin typeface="Calibri" charset="0"/>
                          <a:ea typeface="新細明體" charset="0"/>
                          <a:cs typeface="Calibri" charset="0"/>
                        </a:rPr>
                        <a:t>LHCOPN, </a:t>
                      </a:r>
                      <a:r>
                        <a:rPr kumimoji="0" lang="en-US" altLang="zh-TW" sz="1800" b="0" i="0" u="none" strike="noStrike" cap="none" normalizeH="0" baseline="0" dirty="0" smtClean="0">
                          <a:ln>
                            <a:noFill/>
                          </a:ln>
                          <a:solidFill>
                            <a:srgbClr val="000000"/>
                          </a:solidFill>
                          <a:effectLst/>
                          <a:latin typeface="Calibri" charset="0"/>
                          <a:ea typeface="新細明體" charset="0"/>
                          <a:cs typeface="Calibri" charset="0"/>
                        </a:rPr>
                        <a:t>LHCONE, SDN</a:t>
                      </a:r>
                      <a:endParaRPr kumimoji="0" lang="zh-TW" altLang="en-US" sz="1800" b="0" i="0" u="none" strike="noStrike" cap="none" normalizeH="0" baseline="0" dirty="0">
                        <a:ln>
                          <a:noFill/>
                        </a:ln>
                        <a:solidFill>
                          <a:srgbClr val="000000"/>
                        </a:solidFill>
                        <a:effectLst/>
                        <a:latin typeface="Calibri" charset="0"/>
                        <a:ea typeface="新細明體" charset="0"/>
                        <a:cs typeface="Calibri" charset="0"/>
                      </a:endParaRPr>
                    </a:p>
                  </a:txBody>
                  <a:tcPr marL="91434" marR="91434" marT="45713" marB="45713" horzOverflow="overflow">
                    <a:lnL w="12700" cap="flat" cmpd="sng" algn="ctr">
                      <a:solidFill>
                        <a:srgbClr val="66FFFF"/>
                      </a:solidFill>
                      <a:prstDash val="solid"/>
                      <a:round/>
                      <a:headEnd type="none" w="med" len="med"/>
                      <a:tailEnd type="none" w="med" len="med"/>
                    </a:lnL>
                    <a:lnR w="12700" cap="flat" cmpd="sng" algn="ctr">
                      <a:solidFill>
                        <a:srgbClr val="66FFFF"/>
                      </a:solidFill>
                      <a:prstDash val="solid"/>
                      <a:round/>
                      <a:headEnd type="none" w="med" len="med"/>
                      <a:tailEnd type="none" w="med" len="med"/>
                    </a:lnR>
                    <a:lnT w="12700" cap="flat" cmpd="sng" algn="ctr">
                      <a:solidFill>
                        <a:srgbClr val="66FFFF"/>
                      </a:solidFill>
                      <a:prstDash val="solid"/>
                      <a:round/>
                      <a:headEnd type="none" w="med" len="med"/>
                      <a:tailEnd type="none" w="med" len="med"/>
                    </a:lnT>
                    <a:lnB w="12700" cap="flat" cmpd="sng" algn="ctr">
                      <a:solidFill>
                        <a:srgbClr val="66FFFF"/>
                      </a:solidFill>
                      <a:prstDash val="solid"/>
                      <a:round/>
                      <a:headEnd type="none" w="med" len="med"/>
                      <a:tailEnd type="none" w="med" len="med"/>
                    </a:lnB>
                    <a:lnTlToBr>
                      <a:noFill/>
                    </a:lnTlToBr>
                    <a:lnBlToTr>
                      <a:noFill/>
                    </a:lnBlToTr>
                    <a:solidFill>
                      <a:srgbClr val="F3F9FA"/>
                    </a:solidFill>
                  </a:tcPr>
                </a:tc>
              </a:tr>
              <a:tr h="4762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TW" sz="1800" b="0" i="0" u="none" strike="noStrike" cap="none" normalizeH="0" baseline="0">
                          <a:ln>
                            <a:noFill/>
                          </a:ln>
                          <a:solidFill>
                            <a:srgbClr val="000000"/>
                          </a:solidFill>
                          <a:effectLst/>
                          <a:latin typeface="Calibri" charset="0"/>
                          <a:ea typeface="新細明體" charset="0"/>
                          <a:cs typeface="Calibri" charset="0"/>
                        </a:rPr>
                        <a:t>Regional Support</a:t>
                      </a:r>
                      <a:endParaRPr kumimoji="0" lang="zh-TW" altLang="en-US" sz="1800" b="0" i="0" u="none" strike="noStrike" cap="none" normalizeH="0" baseline="0">
                        <a:ln>
                          <a:noFill/>
                        </a:ln>
                        <a:solidFill>
                          <a:srgbClr val="000000"/>
                        </a:solidFill>
                        <a:effectLst/>
                        <a:latin typeface="Calibri" charset="0"/>
                        <a:ea typeface="新細明體" charset="0"/>
                        <a:cs typeface="Calibri" charset="0"/>
                      </a:endParaRPr>
                    </a:p>
                  </a:txBody>
                  <a:tcPr marL="91434" marR="91434" marT="45713" marB="45713" horzOverflow="overflow">
                    <a:lnL w="12700" cap="flat" cmpd="sng" algn="ctr">
                      <a:solidFill>
                        <a:srgbClr val="66FFFF"/>
                      </a:solidFill>
                      <a:prstDash val="solid"/>
                      <a:round/>
                      <a:headEnd type="none" w="med" len="med"/>
                      <a:tailEnd type="none" w="med" len="med"/>
                    </a:lnL>
                    <a:lnR w="12700" cap="flat" cmpd="sng" algn="ctr">
                      <a:solidFill>
                        <a:srgbClr val="66FFFF"/>
                      </a:solidFill>
                      <a:prstDash val="solid"/>
                      <a:round/>
                      <a:headEnd type="none" w="med" len="med"/>
                      <a:tailEnd type="none" w="med" len="med"/>
                    </a:lnR>
                    <a:lnT w="12700" cap="flat" cmpd="sng" algn="ctr">
                      <a:solidFill>
                        <a:srgbClr val="66FFFF"/>
                      </a:solidFill>
                      <a:prstDash val="solid"/>
                      <a:round/>
                      <a:headEnd type="none" w="med" len="med"/>
                      <a:tailEnd type="none" w="med" len="med"/>
                    </a:lnT>
                    <a:lnB w="12700" cap="flat" cmpd="sng" algn="ctr">
                      <a:solidFill>
                        <a:srgbClr val="66FFFF"/>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TW" sz="1800" b="0" i="0" u="none" strike="noStrike" cap="none" normalizeH="0" baseline="0">
                          <a:ln>
                            <a:noFill/>
                          </a:ln>
                          <a:solidFill>
                            <a:srgbClr val="000000"/>
                          </a:solidFill>
                          <a:effectLst/>
                          <a:latin typeface="Calibri" charset="0"/>
                          <a:ea typeface="新細明體" charset="0"/>
                          <a:cs typeface="Calibri" charset="0"/>
                        </a:rPr>
                        <a:t>APROC, APGridPMA</a:t>
                      </a:r>
                      <a:endParaRPr kumimoji="0" lang="zh-TW" altLang="en-US" sz="1800" b="0" i="0" u="none" strike="noStrike" cap="none" normalizeH="0" baseline="0">
                        <a:ln>
                          <a:noFill/>
                        </a:ln>
                        <a:solidFill>
                          <a:srgbClr val="000000"/>
                        </a:solidFill>
                        <a:effectLst/>
                        <a:latin typeface="Calibri" charset="0"/>
                        <a:ea typeface="新細明體" charset="0"/>
                        <a:cs typeface="Calibri" charset="0"/>
                      </a:endParaRPr>
                    </a:p>
                  </a:txBody>
                  <a:tcPr marL="91434" marR="91434" marT="45713" marB="45713" horzOverflow="overflow">
                    <a:lnL w="12700" cap="flat" cmpd="sng" algn="ctr">
                      <a:solidFill>
                        <a:srgbClr val="66FFFF"/>
                      </a:solidFill>
                      <a:prstDash val="solid"/>
                      <a:round/>
                      <a:headEnd type="none" w="med" len="med"/>
                      <a:tailEnd type="none" w="med" len="med"/>
                    </a:lnL>
                    <a:lnR w="12700" cap="flat" cmpd="sng" algn="ctr">
                      <a:solidFill>
                        <a:srgbClr val="66FFFF"/>
                      </a:solidFill>
                      <a:prstDash val="solid"/>
                      <a:round/>
                      <a:headEnd type="none" w="med" len="med"/>
                      <a:tailEnd type="none" w="med" len="med"/>
                    </a:lnR>
                    <a:lnT w="12700" cap="flat" cmpd="sng" algn="ctr">
                      <a:solidFill>
                        <a:srgbClr val="66FFFF"/>
                      </a:solidFill>
                      <a:prstDash val="solid"/>
                      <a:round/>
                      <a:headEnd type="none" w="med" len="med"/>
                      <a:tailEnd type="none" w="med" len="med"/>
                    </a:lnT>
                    <a:lnB w="12700" cap="flat" cmpd="sng" algn="ctr">
                      <a:solidFill>
                        <a:srgbClr val="66FFFF"/>
                      </a:solidFill>
                      <a:prstDash val="solid"/>
                      <a:round/>
                      <a:headEnd type="none" w="med" len="med"/>
                      <a:tailEnd type="none" w="med" len="med"/>
                    </a:lnB>
                    <a:lnTlToBr>
                      <a:noFill/>
                    </a:lnTlToBr>
                    <a:lnBlToTr>
                      <a:noFill/>
                    </a:lnBlToTr>
                    <a:solidFill>
                      <a:srgbClr val="E7F3F4"/>
                    </a:solidFill>
                  </a:tcPr>
                </a:tc>
              </a:tr>
              <a:tr h="4762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TW" sz="1800" b="0" i="0" u="none" strike="noStrike" cap="none" normalizeH="0" baseline="0">
                          <a:ln>
                            <a:noFill/>
                          </a:ln>
                          <a:solidFill>
                            <a:srgbClr val="000000"/>
                          </a:solidFill>
                          <a:effectLst/>
                          <a:latin typeface="Calibri" charset="0"/>
                          <a:ea typeface="新細明體" charset="0"/>
                          <a:cs typeface="Calibri" charset="0"/>
                        </a:rPr>
                        <a:t>Data Center</a:t>
                      </a:r>
                      <a:endParaRPr kumimoji="0" lang="zh-TW" altLang="en-US" sz="1800" b="0" i="0" u="none" strike="noStrike" cap="none" normalizeH="0" baseline="0">
                        <a:ln>
                          <a:noFill/>
                        </a:ln>
                        <a:solidFill>
                          <a:srgbClr val="000000"/>
                        </a:solidFill>
                        <a:effectLst/>
                        <a:latin typeface="Calibri" charset="0"/>
                        <a:ea typeface="新細明體" charset="0"/>
                        <a:cs typeface="Calibri" charset="0"/>
                      </a:endParaRPr>
                    </a:p>
                  </a:txBody>
                  <a:tcPr marL="91434" marR="91434" marT="45713" marB="45713" horzOverflow="overflow">
                    <a:lnL w="12700" cap="flat" cmpd="sng" algn="ctr">
                      <a:solidFill>
                        <a:srgbClr val="66FFFF"/>
                      </a:solidFill>
                      <a:prstDash val="solid"/>
                      <a:round/>
                      <a:headEnd type="none" w="med" len="med"/>
                      <a:tailEnd type="none" w="med" len="med"/>
                    </a:lnL>
                    <a:lnR w="12700" cap="flat" cmpd="sng" algn="ctr">
                      <a:solidFill>
                        <a:srgbClr val="66FFFF"/>
                      </a:solidFill>
                      <a:prstDash val="solid"/>
                      <a:round/>
                      <a:headEnd type="none" w="med" len="med"/>
                      <a:tailEnd type="none" w="med" len="med"/>
                    </a:lnR>
                    <a:lnT w="12700" cap="flat" cmpd="sng" algn="ctr">
                      <a:solidFill>
                        <a:srgbClr val="66FFFF"/>
                      </a:solidFill>
                      <a:prstDash val="solid"/>
                      <a:round/>
                      <a:headEnd type="none" w="med" len="med"/>
                      <a:tailEnd type="none" w="med" len="med"/>
                    </a:lnT>
                    <a:lnB w="12700" cap="flat" cmpd="sng" algn="ctr">
                      <a:solidFill>
                        <a:srgbClr val="66FFFF"/>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TW" sz="1800" b="0" i="0" u="none" strike="noStrike" cap="none" normalizeH="0" baseline="0" dirty="0">
                          <a:ln>
                            <a:noFill/>
                          </a:ln>
                          <a:solidFill>
                            <a:srgbClr val="000000"/>
                          </a:solidFill>
                          <a:effectLst/>
                          <a:latin typeface="Calibri" charset="0"/>
                          <a:ea typeface="新細明體" charset="0"/>
                          <a:cs typeface="Calibri" charset="0"/>
                        </a:rPr>
                        <a:t>Intelligent </a:t>
                      </a:r>
                      <a:r>
                        <a:rPr kumimoji="0" lang="en-US" altLang="zh-TW" sz="1800" b="0" i="0" u="none" strike="noStrike" cap="none" normalizeH="0" baseline="0" dirty="0" smtClean="0">
                          <a:ln>
                            <a:noFill/>
                          </a:ln>
                          <a:solidFill>
                            <a:srgbClr val="000000"/>
                          </a:solidFill>
                          <a:effectLst/>
                          <a:latin typeface="Calibri" charset="0"/>
                          <a:ea typeface="新細明體" charset="0"/>
                          <a:cs typeface="Calibri" charset="0"/>
                        </a:rPr>
                        <a:t>&amp; energy saving Center, system efficiency</a:t>
                      </a:r>
                      <a:endParaRPr kumimoji="0" lang="zh-TW" altLang="en-US" sz="1800" b="0" i="0" u="none" strike="noStrike" cap="none" normalizeH="0" baseline="0" dirty="0">
                        <a:ln>
                          <a:noFill/>
                        </a:ln>
                        <a:solidFill>
                          <a:srgbClr val="000000"/>
                        </a:solidFill>
                        <a:effectLst/>
                        <a:latin typeface="Calibri" charset="0"/>
                        <a:ea typeface="新細明體" charset="0"/>
                        <a:cs typeface="Calibri" charset="0"/>
                      </a:endParaRPr>
                    </a:p>
                  </a:txBody>
                  <a:tcPr marL="91434" marR="91434" marT="45713" marB="45713" horzOverflow="overflow">
                    <a:lnL w="12700" cap="flat" cmpd="sng" algn="ctr">
                      <a:solidFill>
                        <a:srgbClr val="66FFFF"/>
                      </a:solidFill>
                      <a:prstDash val="solid"/>
                      <a:round/>
                      <a:headEnd type="none" w="med" len="med"/>
                      <a:tailEnd type="none" w="med" len="med"/>
                    </a:lnL>
                    <a:lnR w="12700" cap="flat" cmpd="sng" algn="ctr">
                      <a:solidFill>
                        <a:srgbClr val="66FFFF"/>
                      </a:solidFill>
                      <a:prstDash val="solid"/>
                      <a:round/>
                      <a:headEnd type="none" w="med" len="med"/>
                      <a:tailEnd type="none" w="med" len="med"/>
                    </a:lnR>
                    <a:lnT w="12700" cap="flat" cmpd="sng" algn="ctr">
                      <a:solidFill>
                        <a:srgbClr val="66FFFF"/>
                      </a:solidFill>
                      <a:prstDash val="solid"/>
                      <a:round/>
                      <a:headEnd type="none" w="med" len="med"/>
                      <a:tailEnd type="none" w="med" len="med"/>
                    </a:lnT>
                    <a:lnB w="12700" cap="flat" cmpd="sng" algn="ctr">
                      <a:solidFill>
                        <a:srgbClr val="66FFFF"/>
                      </a:solidFill>
                      <a:prstDash val="solid"/>
                      <a:round/>
                      <a:headEnd type="none" w="med" len="med"/>
                      <a:tailEnd type="none" w="med" len="med"/>
                    </a:lnB>
                    <a:lnTlToBr>
                      <a:noFill/>
                    </a:lnTlToBr>
                    <a:lnBlToTr>
                      <a:noFill/>
                    </a:lnBlToTr>
                    <a:solidFill>
                      <a:srgbClr val="F3F9FA"/>
                    </a:solidFill>
                  </a:tcPr>
                </a:tc>
              </a:tr>
              <a:tr h="4762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TW" sz="1800" b="0" i="0" u="none" strike="noStrike" cap="none" normalizeH="0" baseline="0">
                          <a:ln>
                            <a:noFill/>
                          </a:ln>
                          <a:solidFill>
                            <a:srgbClr val="000000"/>
                          </a:solidFill>
                          <a:effectLst/>
                          <a:latin typeface="Calibri" charset="0"/>
                          <a:ea typeface="新細明體" charset="0"/>
                          <a:cs typeface="Calibri" charset="0"/>
                        </a:rPr>
                        <a:t>High Level Coordination</a:t>
                      </a:r>
                      <a:endParaRPr kumimoji="0" lang="zh-TW" altLang="en-US" sz="1800" b="0" i="0" u="none" strike="noStrike" cap="none" normalizeH="0" baseline="0">
                        <a:ln>
                          <a:noFill/>
                        </a:ln>
                        <a:solidFill>
                          <a:srgbClr val="000000"/>
                        </a:solidFill>
                        <a:effectLst/>
                        <a:latin typeface="Calibri" charset="0"/>
                        <a:ea typeface="新細明體" charset="0"/>
                        <a:cs typeface="Calibri" charset="0"/>
                      </a:endParaRPr>
                    </a:p>
                  </a:txBody>
                  <a:tcPr marL="91434" marR="91434" marT="45713" marB="45713" horzOverflow="overflow">
                    <a:lnL w="12700" cap="flat" cmpd="sng" algn="ctr">
                      <a:solidFill>
                        <a:srgbClr val="66FFFF"/>
                      </a:solidFill>
                      <a:prstDash val="solid"/>
                      <a:round/>
                      <a:headEnd type="none" w="med" len="med"/>
                      <a:tailEnd type="none" w="med" len="med"/>
                    </a:lnL>
                    <a:lnR w="12700" cap="flat" cmpd="sng" algn="ctr">
                      <a:solidFill>
                        <a:srgbClr val="66FFFF"/>
                      </a:solidFill>
                      <a:prstDash val="solid"/>
                      <a:round/>
                      <a:headEnd type="none" w="med" len="med"/>
                      <a:tailEnd type="none" w="med" len="med"/>
                    </a:lnR>
                    <a:lnT w="12700" cap="flat" cmpd="sng" algn="ctr">
                      <a:solidFill>
                        <a:srgbClr val="66FFFF"/>
                      </a:solidFill>
                      <a:prstDash val="solid"/>
                      <a:round/>
                      <a:headEnd type="none" w="med" len="med"/>
                      <a:tailEnd type="none" w="med" len="med"/>
                    </a:lnT>
                    <a:lnB w="12700" cap="flat" cmpd="sng" algn="ctr">
                      <a:solidFill>
                        <a:srgbClr val="66FFFF"/>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TW" sz="1800" b="0" i="0" u="none" strike="noStrike" cap="none" normalizeH="0" baseline="0" dirty="0">
                          <a:ln>
                            <a:noFill/>
                          </a:ln>
                          <a:solidFill>
                            <a:srgbClr val="000000"/>
                          </a:solidFill>
                          <a:effectLst/>
                          <a:latin typeface="Calibri" charset="0"/>
                          <a:ea typeface="新細明體" charset="0"/>
                          <a:cs typeface="Calibri" charset="0"/>
                        </a:rPr>
                        <a:t>GDB, MB, CB, </a:t>
                      </a:r>
                      <a:r>
                        <a:rPr kumimoji="0" lang="en-US" altLang="zh-TW" sz="1800" b="0" i="0" u="none" strike="noStrike" cap="none" normalizeH="0" baseline="0" dirty="0" smtClean="0">
                          <a:ln>
                            <a:noFill/>
                          </a:ln>
                          <a:solidFill>
                            <a:srgbClr val="000000"/>
                          </a:solidFill>
                          <a:effectLst/>
                          <a:latin typeface="Calibri" charset="0"/>
                          <a:ea typeface="新細明體" charset="0"/>
                          <a:cs typeface="Calibri" charset="0"/>
                        </a:rPr>
                        <a:t>C/RRB</a:t>
                      </a:r>
                      <a:endParaRPr kumimoji="0" lang="zh-TW" altLang="en-US" sz="1800" b="0" i="0" u="none" strike="noStrike" cap="none" normalizeH="0" baseline="0" dirty="0">
                        <a:ln>
                          <a:noFill/>
                        </a:ln>
                        <a:solidFill>
                          <a:srgbClr val="000000"/>
                        </a:solidFill>
                        <a:effectLst/>
                        <a:latin typeface="Calibri" charset="0"/>
                        <a:ea typeface="新細明體" charset="0"/>
                        <a:cs typeface="Calibri" charset="0"/>
                      </a:endParaRPr>
                    </a:p>
                  </a:txBody>
                  <a:tcPr marL="91434" marR="91434" marT="45713" marB="45713" horzOverflow="overflow">
                    <a:lnL w="12700" cap="flat" cmpd="sng" algn="ctr">
                      <a:solidFill>
                        <a:srgbClr val="66FFFF"/>
                      </a:solidFill>
                      <a:prstDash val="solid"/>
                      <a:round/>
                      <a:headEnd type="none" w="med" len="med"/>
                      <a:tailEnd type="none" w="med" len="med"/>
                    </a:lnL>
                    <a:lnR w="12700" cap="flat" cmpd="sng" algn="ctr">
                      <a:solidFill>
                        <a:srgbClr val="66FFFF"/>
                      </a:solidFill>
                      <a:prstDash val="solid"/>
                      <a:round/>
                      <a:headEnd type="none" w="med" len="med"/>
                      <a:tailEnd type="none" w="med" len="med"/>
                    </a:lnR>
                    <a:lnT w="12700" cap="flat" cmpd="sng" algn="ctr">
                      <a:solidFill>
                        <a:srgbClr val="66FFFF"/>
                      </a:solidFill>
                      <a:prstDash val="solid"/>
                      <a:round/>
                      <a:headEnd type="none" w="med" len="med"/>
                      <a:tailEnd type="none" w="med" len="med"/>
                    </a:lnT>
                    <a:lnB w="12700" cap="flat" cmpd="sng" algn="ctr">
                      <a:solidFill>
                        <a:srgbClr val="66FFFF"/>
                      </a:solidFill>
                      <a:prstDash val="solid"/>
                      <a:round/>
                      <a:headEnd type="none" w="med" len="med"/>
                      <a:tailEnd type="none" w="med" len="med"/>
                    </a:lnB>
                    <a:lnTlToBr>
                      <a:noFill/>
                    </a:lnTlToBr>
                    <a:lnBlToTr>
                      <a:noFill/>
                    </a:lnBlToTr>
                    <a:solidFill>
                      <a:srgbClr val="E7F3F4"/>
                    </a:solidFill>
                  </a:tcPr>
                </a:tc>
              </a:tr>
            </a:tbl>
          </a:graphicData>
        </a:graphic>
      </p:graphicFrame>
      <p:sp>
        <p:nvSpPr>
          <p:cNvPr id="76838" name="Text Box 2"/>
          <p:cNvSpPr txBox="1">
            <a:spLocks noChangeArrowheads="1"/>
          </p:cNvSpPr>
          <p:nvPr/>
        </p:nvSpPr>
        <p:spPr bwMode="auto">
          <a:xfrm>
            <a:off x="8101013" y="6408738"/>
            <a:ext cx="86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kumimoji="1" sz="2400">
                <a:solidFill>
                  <a:schemeClr val="tx1"/>
                </a:solidFill>
                <a:latin typeface="Arial" charset="0"/>
                <a:ea typeface="新細明體" charset="0"/>
                <a:cs typeface="新細明體" charset="0"/>
              </a:defRPr>
            </a:lvl1pPr>
            <a:lvl2pPr marL="742950" indent="-28575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kumimoji="1" sz="2400">
                <a:solidFill>
                  <a:schemeClr val="tx1"/>
                </a:solidFill>
                <a:latin typeface="Arial" charset="0"/>
                <a:ea typeface="新細明體" charset="0"/>
              </a:defRPr>
            </a:lvl2pPr>
            <a:lvl3pPr marL="11430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kumimoji="1" sz="2400">
                <a:solidFill>
                  <a:schemeClr val="tx1"/>
                </a:solidFill>
                <a:latin typeface="Arial" charset="0"/>
                <a:ea typeface="新細明體" charset="0"/>
              </a:defRPr>
            </a:lvl3pPr>
            <a:lvl4pPr marL="16002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kumimoji="1" sz="2400">
                <a:solidFill>
                  <a:schemeClr val="tx1"/>
                </a:solidFill>
                <a:latin typeface="Arial" charset="0"/>
                <a:ea typeface="新細明體" charset="0"/>
              </a:defRPr>
            </a:lvl4pPr>
            <a:lvl5pPr marL="20574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kumimoji="1" sz="2400">
                <a:solidFill>
                  <a:schemeClr val="tx1"/>
                </a:solidFill>
                <a:latin typeface="Arial" charset="0"/>
                <a:ea typeface="新細明體" charset="0"/>
              </a:defRPr>
            </a:lvl5pPr>
            <a:lvl6pPr marL="2514600" indent="-228600" fontAlgn="base">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kumimoji="1" sz="2400">
                <a:solidFill>
                  <a:schemeClr val="tx1"/>
                </a:solidFill>
                <a:latin typeface="Arial" charset="0"/>
                <a:ea typeface="新細明體" charset="0"/>
              </a:defRPr>
            </a:lvl6pPr>
            <a:lvl7pPr marL="2971800" indent="-228600" fontAlgn="base">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kumimoji="1" sz="2400">
                <a:solidFill>
                  <a:schemeClr val="tx1"/>
                </a:solidFill>
                <a:latin typeface="Arial" charset="0"/>
                <a:ea typeface="新細明體" charset="0"/>
              </a:defRPr>
            </a:lvl7pPr>
            <a:lvl8pPr marL="3429000" indent="-228600" fontAlgn="base">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kumimoji="1" sz="2400">
                <a:solidFill>
                  <a:schemeClr val="tx1"/>
                </a:solidFill>
                <a:latin typeface="Arial" charset="0"/>
                <a:ea typeface="新細明體" charset="0"/>
              </a:defRPr>
            </a:lvl8pPr>
            <a:lvl9pPr marL="3886200" indent="-228600" fontAlgn="base">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kumimoji="1" sz="2400">
                <a:solidFill>
                  <a:schemeClr val="tx1"/>
                </a:solidFill>
                <a:latin typeface="Arial" charset="0"/>
                <a:ea typeface="新細明體" charset="0"/>
              </a:defRPr>
            </a:lvl9pPr>
          </a:lstStyle>
          <a:p>
            <a:pPr algn="r"/>
            <a:fld id="{D55A43BF-6E9E-B048-BDAF-BCD1FBE96CF1}" type="slidenum">
              <a:rPr lang="en-US" altLang="zh-TW" sz="1800">
                <a:solidFill>
                  <a:srgbClr val="000000"/>
                </a:solidFill>
              </a:rPr>
              <a:pPr algn="r"/>
              <a:t>6</a:t>
            </a:fld>
            <a:endParaRPr lang="en-US" altLang="zh-TW" sz="1800">
              <a:solidFill>
                <a:srgbClr val="000000"/>
              </a:solidFill>
            </a:endParaRPr>
          </a:p>
        </p:txBody>
      </p:sp>
    </p:spTree>
    <p:extLst>
      <p:ext uri="{BB962C8B-B14F-4D97-AF65-F5344CB8AC3E}">
        <p14:creationId xmlns:p14="http://schemas.microsoft.com/office/powerpoint/2010/main" val="18561097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bodyPr>
          <a:lstStyle/>
          <a:p>
            <a:r>
              <a:rPr kumimoji="1" lang="en-US" altLang="zh-TW" dirty="0" smtClean="0"/>
              <a:t>Asia Pacific Regional Operation Centre (APROC)</a:t>
            </a:r>
            <a:endParaRPr kumimoji="1" lang="zh-TW" altLang="en-US" dirty="0"/>
          </a:p>
        </p:txBody>
      </p:sp>
      <p:sp>
        <p:nvSpPr>
          <p:cNvPr id="3" name="內容版面配置區 2"/>
          <p:cNvSpPr>
            <a:spLocks noGrp="1"/>
          </p:cNvSpPr>
          <p:nvPr>
            <p:ph idx="1"/>
          </p:nvPr>
        </p:nvSpPr>
        <p:spPr>
          <a:xfrm>
            <a:off x="274577" y="1600200"/>
            <a:ext cx="8649189" cy="4841600"/>
          </a:xfrm>
        </p:spPr>
        <p:txBody>
          <a:bodyPr>
            <a:normAutofit fontScale="85000" lnSpcReduction="20000"/>
          </a:bodyPr>
          <a:lstStyle/>
          <a:p>
            <a:r>
              <a:rPr kumimoji="1" lang="en-US" altLang="zh-TW" dirty="0" smtClean="0"/>
              <a:t>Extending the infrastructure and maximize the availability from 2005: Support 38 sites in 16 countries to join the World Wide Grid and e-Science collaborations</a:t>
            </a:r>
          </a:p>
          <a:p>
            <a:pPr lvl="1"/>
            <a:r>
              <a:rPr kumimoji="1" lang="en-US" altLang="zh-TW" dirty="0" smtClean="0"/>
              <a:t>Australia, China, Hong Kong, India, Indonesian, Iran, Japan, Korea, Malaysia, New Zealand, Pakistan, Philippine, Singapore, Thailand, Vietnam, and Taiwan</a:t>
            </a:r>
            <a:endParaRPr kumimoji="1" lang="en-US" altLang="zh-TW" dirty="0"/>
          </a:p>
          <a:p>
            <a:r>
              <a:rPr kumimoji="1" lang="en-US" altLang="zh-TW" dirty="0" smtClean="0"/>
              <a:t>Training, Workshop and Internship Program (from 2003)</a:t>
            </a:r>
          </a:p>
          <a:p>
            <a:pPr lvl="1"/>
            <a:r>
              <a:rPr kumimoji="1" lang="en-US" altLang="zh-TW" dirty="0" smtClean="0"/>
              <a:t>Host International Symposium on Grid &amp; Cloud (ISGC) annually</a:t>
            </a:r>
          </a:p>
          <a:p>
            <a:pPr lvl="1"/>
            <a:r>
              <a:rPr kumimoji="1" lang="en-US" altLang="zh-TW" dirty="0" smtClean="0"/>
              <a:t>Coordinate 65 events in 9 countries (IN, KR, MN, MY, PH, SG, VN, TH and TW)</a:t>
            </a:r>
          </a:p>
          <a:p>
            <a:pPr lvl="1"/>
            <a:r>
              <a:rPr kumimoji="1" lang="en-US" altLang="zh-TW" dirty="0" smtClean="0"/>
              <a:t>Internship: 10 persons from DE, IN, JP, KR, MY and PK</a:t>
            </a:r>
            <a:endParaRPr kumimoji="1" lang="zh-TW" altLang="en-US" dirty="0"/>
          </a:p>
        </p:txBody>
      </p:sp>
    </p:spTree>
    <p:extLst>
      <p:ext uri="{BB962C8B-B14F-4D97-AF65-F5344CB8AC3E}">
        <p14:creationId xmlns:p14="http://schemas.microsoft.com/office/powerpoint/2010/main" val="3763001081"/>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eInfrastructureAsia-APAN-201408 (dragged).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557583267"/>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InfrastructureAsia-APAN-201408 (dragged).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577170409"/>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自訂設計">
  <a:themeElements>
    <a:clrScheme name="自訂設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自訂設計">
      <a:majorFont>
        <a:latin typeface="Tahoma"/>
        <a:ea typeface="標楷體"/>
        <a:cs typeface=""/>
      </a:majorFont>
      <a:minorFont>
        <a:latin typeface="Tahoma"/>
        <a:ea typeface="標楷體"/>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自訂設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自訂設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自訂設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自訂設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自訂設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自訂設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自訂設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自訂設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自訂設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自訂設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自訂設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自訂設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754</TotalTime>
  <Words>3160</Words>
  <Application>Microsoft Macintosh PowerPoint</Application>
  <PresentationFormat>如螢幕大小 (4:3)</PresentationFormat>
  <Paragraphs>639</Paragraphs>
  <Slides>39</Slides>
  <Notes>16</Notes>
  <HiddenSlides>0</HiddenSlides>
  <MMClips>1</MMClips>
  <ScaleCrop>false</ScaleCrop>
  <HeadingPairs>
    <vt:vector size="4" baseType="variant">
      <vt:variant>
        <vt:lpstr>佈景主題</vt:lpstr>
      </vt:variant>
      <vt:variant>
        <vt:i4>1</vt:i4>
      </vt:variant>
      <vt:variant>
        <vt:lpstr>投影片標題</vt:lpstr>
      </vt:variant>
      <vt:variant>
        <vt:i4>39</vt:i4>
      </vt:variant>
    </vt:vector>
  </HeadingPairs>
  <TitlesOfParts>
    <vt:vector size="40" baseType="lpstr">
      <vt:lpstr>自訂設計</vt:lpstr>
      <vt:lpstr>WLCG Tier-1 and Applications @ ASGC </vt:lpstr>
      <vt:lpstr>Global Science Achievement Accelerator, Detector &amp; Grid</vt:lpstr>
      <vt:lpstr>Resource Utilization at ASGC, 1st T1</vt:lpstr>
      <vt:lpstr>ASGC Resources (Jan. 2015)</vt:lpstr>
      <vt:lpstr>ASGC Computing Center</vt:lpstr>
      <vt:lpstr>ASGC on WLCG Technology</vt:lpstr>
      <vt:lpstr>Asia Pacific Regional Operation Centre (APROC)</vt:lpstr>
      <vt:lpstr>PowerPoint 簡報</vt:lpstr>
      <vt:lpstr>PowerPoint 簡報</vt:lpstr>
      <vt:lpstr>PowerPoint 簡報</vt:lpstr>
      <vt:lpstr>PowerPoint 簡報</vt:lpstr>
      <vt:lpstr>Training, Workshop and GridCamp Events</vt:lpstr>
      <vt:lpstr>Asia-Pacific Backbone Topology</vt:lpstr>
      <vt:lpstr>TEIN Network (June 2014)</vt:lpstr>
      <vt:lpstr>Regional Networking Matrix</vt:lpstr>
      <vt:lpstr>Connectivity between Asia and Other Region</vt:lpstr>
      <vt:lpstr>Regional HEP Collaborations Balance of Requirements and Resources</vt:lpstr>
      <vt:lpstr>PowerPoint 簡報</vt:lpstr>
      <vt:lpstr>ASGC e-Science Global Network</vt:lpstr>
      <vt:lpstr>PowerPoint 簡報</vt:lpstr>
      <vt:lpstr>DiCOS: Distributed Cloud OS</vt:lpstr>
      <vt:lpstr>Single Rack Data Center</vt:lpstr>
      <vt:lpstr>Fanless 1.5U server</vt:lpstr>
      <vt:lpstr>System Optimization</vt:lpstr>
      <vt:lpstr>e-Science for the People</vt:lpstr>
      <vt:lpstr>PowerPoint 簡報</vt:lpstr>
      <vt:lpstr>Tsunami Sources of 18 Trench and 4 Fault Segments</vt:lpstr>
      <vt:lpstr>PowerPoint 簡報</vt:lpstr>
      <vt:lpstr>Climate Change: Asian Dust Transportation, Extreme Precipitation, and Urban Heat Island Effects </vt:lpstr>
      <vt:lpstr>GVSS:  Grid Virtual Screening System</vt:lpstr>
      <vt:lpstr>PTSIM</vt:lpstr>
      <vt:lpstr>PowerPoint 簡報</vt:lpstr>
      <vt:lpstr>Place Names Recognition from Classic Chinese Texts</vt:lpstr>
      <vt:lpstr>Soundscape: understand the characteristics of soundscape across spatial-temporal scales, by studying impacts of soundscape on human and organism and vice versa (1TB/site in a year) </vt:lpstr>
      <vt:lpstr>Multispectral Data Analysis for Cultural Preservation </vt:lpstr>
      <vt:lpstr>PowerPoint 簡報</vt:lpstr>
      <vt:lpstr>Regional e-Science Collaborations</vt:lpstr>
      <vt:lpstr>PowerPoint 簡報</vt:lpstr>
      <vt:lpstr>Summary</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WLCG Tier-1 Center @ ASGC </dc:title>
  <dc:creator>Mac</dc:creator>
  <cp:lastModifiedBy>apple</cp:lastModifiedBy>
  <cp:revision>17</cp:revision>
  <dcterms:created xsi:type="dcterms:W3CDTF">2015-01-28T00:26:34Z</dcterms:created>
  <dcterms:modified xsi:type="dcterms:W3CDTF">2015-01-30T10:08:21Z</dcterms:modified>
</cp:coreProperties>
</file>