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358" autoAdjust="0"/>
  </p:normalViewPr>
  <p:slideViewPr>
    <p:cSldViewPr snapToGrid="0" snapToObjects="1">
      <p:cViewPr>
        <p:scale>
          <a:sx n="100" d="100"/>
          <a:sy n="100" d="100"/>
        </p:scale>
        <p:origin x="-72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50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53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3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72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89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93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48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3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9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9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76251-B08B-8445-A669-6EF28813D532}" type="datetimeFigureOut">
              <a:rPr lang="en-US" smtClean="0"/>
              <a:t>16/01/15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8D1D-C4B4-9745-8A48-677D8EC761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502658"/>
              </p:ext>
            </p:extLst>
          </p:nvPr>
        </p:nvGraphicFramePr>
        <p:xfrm>
          <a:off x="345480" y="399631"/>
          <a:ext cx="8150820" cy="497215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53120"/>
                <a:gridCol w="773148"/>
                <a:gridCol w="1004852"/>
                <a:gridCol w="1130300"/>
                <a:gridCol w="990600"/>
                <a:gridCol w="990600"/>
                <a:gridCol w="965200"/>
                <a:gridCol w="1143000"/>
              </a:tblGrid>
              <a:tr h="785359">
                <a:tc gridSpan="8">
                  <a:txBody>
                    <a:bodyPr/>
                    <a:lstStyle/>
                    <a:p>
                      <a:r>
                        <a:rPr lang="en-GB" sz="2200" baseline="0" dirty="0" smtClean="0">
                          <a:solidFill>
                            <a:srgbClr val="000000"/>
                          </a:solidFill>
                        </a:rPr>
                        <a:t>              </a:t>
                      </a:r>
                      <a:r>
                        <a:rPr lang="en-GB" sz="2200" baseline="0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200" baseline="0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r>
                        <a:rPr lang="en-GB" sz="22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2200" baseline="0" dirty="0" err="1" smtClean="0">
                          <a:solidFill>
                            <a:schemeClr val="bg1"/>
                          </a:solidFill>
                        </a:rPr>
                        <a:t>em</a:t>
                      </a:r>
                      <a:r>
                        <a:rPr lang="en-GB" sz="2200" baseline="0" dirty="0" smtClean="0">
                          <a:solidFill>
                            <a:schemeClr val="bg1"/>
                          </a:solidFill>
                        </a:rPr>
                        <a:t>/had. calorimeter working groups/contacts </a:t>
                      </a:r>
                      <a:r>
                        <a:rPr lang="en-GB" sz="1200" baseline="0" dirty="0" smtClean="0">
                          <a:solidFill>
                            <a:schemeClr val="bg1"/>
                          </a:solidFill>
                        </a:rPr>
                        <a:t>(draft 12 Jan)</a:t>
                      </a:r>
                      <a:endParaRPr lang="en-GB" sz="12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2200" baseline="0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3217">
                <a:tc rowSpan="2"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000000"/>
                          </a:solidFill>
                        </a:rPr>
                        <a:t>Performance Requirements</a:t>
                      </a:r>
                      <a:endParaRPr lang="en-GB" sz="1400" b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                        Photon </a:t>
                      </a:r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based</a:t>
                      </a:r>
                    </a:p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                           (A. </a:t>
                      </a:r>
                      <a:r>
                        <a:rPr lang="en-GB" sz="1600" b="1" smtClean="0">
                          <a:solidFill>
                            <a:srgbClr val="000000"/>
                          </a:solidFill>
                        </a:rPr>
                        <a:t>Henriques)</a:t>
                      </a:r>
                      <a:endParaRPr lang="en-GB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Noble</a:t>
                      </a:r>
                      <a:r>
                        <a:rPr lang="en-GB" sz="1600" b="1" baseline="0" dirty="0" smtClean="0">
                          <a:solidFill>
                            <a:srgbClr val="000000"/>
                          </a:solidFill>
                        </a:rPr>
                        <a:t> Liquids </a:t>
                      </a:r>
                      <a:endParaRPr lang="en-GB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Gas         Micro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rgbClr val="000000"/>
                          </a:solidFill>
                        </a:rPr>
                        <a:t> pattern * </a:t>
                      </a:r>
                    </a:p>
                    <a:p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GB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Solid State **</a:t>
                      </a:r>
                      <a:endParaRPr lang="en-GB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63190">
                <a:tc vMerge="1">
                  <a:txBody>
                    <a:bodyPr/>
                    <a:lstStyle/>
                    <a:p>
                      <a:endParaRPr lang="en-GB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Crystals </a:t>
                      </a:r>
                    </a:p>
                    <a:p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Dual</a:t>
                      </a:r>
                      <a:r>
                        <a:rPr lang="en-GB" sz="1600" b="1" baseline="0" dirty="0" smtClean="0">
                          <a:solidFill>
                            <a:srgbClr val="000000"/>
                          </a:solidFill>
                        </a:rPr>
                        <a:t> read-out  </a:t>
                      </a:r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Organic</a:t>
                      </a:r>
                      <a:r>
                        <a:rPr lang="en-GB" sz="1600" b="1" baseline="0" dirty="0" smtClean="0">
                          <a:solidFill>
                            <a:srgbClr val="000000"/>
                          </a:solidFill>
                        </a:rPr>
                        <a:t> scintillators  </a:t>
                      </a:r>
                      <a:endParaRPr lang="en-GB" sz="16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</a:rPr>
                        <a:t>Photo-detectors  </a:t>
                      </a:r>
                    </a:p>
                  </a:txBody>
                  <a:tcPr marL="36000" marR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33411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u="sng" dirty="0" smtClean="0">
                          <a:solidFill>
                            <a:srgbClr val="008000"/>
                          </a:solidFill>
                        </a:rPr>
                        <a:t>C. </a:t>
                      </a:r>
                      <a:r>
                        <a:rPr lang="en-GB" sz="1400" b="1" u="sng" dirty="0" err="1" smtClean="0">
                          <a:solidFill>
                            <a:srgbClr val="008000"/>
                          </a:solidFill>
                        </a:rPr>
                        <a:t>Helsens</a:t>
                      </a:r>
                      <a:endParaRPr lang="en-GB" sz="1400" b="1" u="sng" dirty="0" smtClean="0">
                        <a:solidFill>
                          <a:srgbClr val="008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S.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Chekanov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C.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Doglioni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Gouzevitch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A. Henriques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P. Loch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Mannelli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D.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Miller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M. 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</a:rPr>
                        <a:t>Pierini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C.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Solans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…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u="sng" dirty="0" smtClean="0">
                          <a:solidFill>
                            <a:srgbClr val="008000"/>
                          </a:solidFill>
                        </a:rPr>
                        <a:t>P. </a:t>
                      </a:r>
                      <a:r>
                        <a:rPr lang="en-GB" sz="1400" b="1" u="sng" dirty="0" err="1" smtClean="0">
                          <a:solidFill>
                            <a:srgbClr val="008000"/>
                          </a:solidFill>
                        </a:rPr>
                        <a:t>Lecoq</a:t>
                      </a:r>
                      <a:endParaRPr lang="en-GB" sz="1400" b="1" u="sng" dirty="0" smtClean="0">
                        <a:solidFill>
                          <a:srgbClr val="008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F.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</a:rPr>
                        <a:t>Nessi-Tedaldi</a:t>
                      </a:r>
                      <a:endParaRPr lang="en-GB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E. 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</a:rPr>
                        <a:t>Auffray</a:t>
                      </a:r>
                      <a:endParaRPr lang="en-GB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…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sng" dirty="0" smtClean="0">
                          <a:solidFill>
                            <a:srgbClr val="008000"/>
                          </a:solidFill>
                        </a:rPr>
                        <a:t>N. </a:t>
                      </a:r>
                      <a:r>
                        <a:rPr lang="en-GB" sz="1400" b="1" u="sng" dirty="0" err="1" smtClean="0">
                          <a:solidFill>
                            <a:srgbClr val="008000"/>
                          </a:solidFill>
                        </a:rPr>
                        <a:t>Akchurin</a:t>
                      </a:r>
                      <a:endParaRPr lang="en-GB" sz="1400" b="1" u="sng" dirty="0" smtClean="0">
                        <a:solidFill>
                          <a:srgbClr val="008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sng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P. </a:t>
                      </a:r>
                      <a:r>
                        <a:rPr lang="en-GB" sz="1400" b="0" u="none" dirty="0" err="1" smtClean="0">
                          <a:solidFill>
                            <a:srgbClr val="000000"/>
                          </a:solidFill>
                        </a:rPr>
                        <a:t>Lecoq</a:t>
                      </a:r>
                      <a:endParaRPr lang="en-GB" sz="1400" b="0" u="none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R. </a:t>
                      </a:r>
                      <a:r>
                        <a:rPr lang="en-GB" sz="1400" b="0" u="none" dirty="0" err="1" smtClean="0">
                          <a:solidFill>
                            <a:srgbClr val="000000"/>
                          </a:solidFill>
                        </a:rPr>
                        <a:t>Wigmans</a:t>
                      </a:r>
                      <a:endParaRPr lang="en-GB" sz="1400" b="0" u="none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E. </a:t>
                      </a:r>
                      <a:r>
                        <a:rPr lang="en-GB" sz="1400" b="0" u="none" dirty="0" err="1" smtClean="0">
                          <a:solidFill>
                            <a:srgbClr val="000000"/>
                          </a:solidFill>
                        </a:rPr>
                        <a:t>Auffray</a:t>
                      </a:r>
                      <a:endParaRPr lang="en-GB" sz="1400" b="0" u="none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…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i="0" u="sng" dirty="0" smtClean="0">
                          <a:solidFill>
                            <a:srgbClr val="008000"/>
                          </a:solidFill>
                        </a:rPr>
                        <a:t>A.</a:t>
                      </a:r>
                      <a:r>
                        <a:rPr lang="en-GB" sz="1400" b="1" i="0" u="sng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GB" sz="1400" b="1" i="0" u="sng" dirty="0" smtClean="0">
                          <a:solidFill>
                            <a:srgbClr val="008000"/>
                          </a:solidFill>
                        </a:rPr>
                        <a:t>Henriques</a:t>
                      </a:r>
                    </a:p>
                    <a:p>
                      <a:pPr marL="342900" indent="-342900" algn="l">
                        <a:lnSpc>
                          <a:spcPct val="80000"/>
                        </a:lnSpc>
                        <a:buFontTx/>
                        <a:buAutoNum type="alphaUcPeriod"/>
                      </a:pPr>
                      <a:endParaRPr lang="en-GB" sz="1400" b="1" i="0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J. </a:t>
                      </a:r>
                      <a:r>
                        <a:rPr lang="en-GB" sz="1400" i="0" dirty="0" err="1" smtClean="0">
                          <a:solidFill>
                            <a:schemeClr val="tx1"/>
                          </a:solidFill>
                        </a:rPr>
                        <a:t>Proudfoot</a:t>
                      </a: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P. </a:t>
                      </a:r>
                      <a:r>
                        <a:rPr lang="en-GB" sz="1400" i="0" dirty="0" err="1" smtClean="0">
                          <a:solidFill>
                            <a:schemeClr val="tx1"/>
                          </a:solidFill>
                        </a:rPr>
                        <a:t>Rumeiro</a:t>
                      </a: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C. </a:t>
                      </a:r>
                      <a:r>
                        <a:rPr lang="en-GB" sz="1400" i="0" dirty="0" err="1" smtClean="0">
                          <a:solidFill>
                            <a:schemeClr val="tx1"/>
                          </a:solidFill>
                        </a:rPr>
                        <a:t>Solans</a:t>
                      </a:r>
                      <a:endParaRPr lang="en-GB" sz="1400" i="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G.</a:t>
                      </a:r>
                      <a:r>
                        <a:rPr lang="en-GB" sz="140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i="0" baseline="0" dirty="0" err="1" smtClean="0">
                          <a:solidFill>
                            <a:schemeClr val="tx1"/>
                          </a:solidFill>
                        </a:rPr>
                        <a:t>Usai</a:t>
                      </a:r>
                      <a:endParaRPr lang="en-GB" sz="1400" i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baseline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i="0" u="sng" dirty="0" smtClean="0">
                          <a:solidFill>
                            <a:srgbClr val="008000"/>
                          </a:solidFill>
                        </a:rPr>
                        <a:t>T. De</a:t>
                      </a:r>
                      <a:r>
                        <a:rPr lang="en-GB" sz="1400" b="1" i="0" u="sng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GB" sz="1400" b="1" i="0" u="sng" dirty="0" err="1" smtClean="0">
                          <a:solidFill>
                            <a:srgbClr val="008000"/>
                          </a:solidFill>
                        </a:rPr>
                        <a:t>Fatis</a:t>
                      </a:r>
                      <a:endParaRPr lang="en-GB" sz="1400" b="1" i="0" u="sng" dirty="0" smtClean="0">
                        <a:solidFill>
                          <a:srgbClr val="008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B. Cox</a:t>
                      </a:r>
                      <a:endParaRPr lang="en-GB" sz="1400" i="0" strike="sng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I. </a:t>
                      </a:r>
                      <a:r>
                        <a:rPr lang="en-GB" sz="1400" i="0" dirty="0" err="1" smtClean="0">
                          <a:solidFill>
                            <a:schemeClr val="tx1"/>
                          </a:solidFill>
                        </a:rPr>
                        <a:t>Musienko</a:t>
                      </a: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…..</a:t>
                      </a: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i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sng" dirty="0" smtClean="0">
                          <a:solidFill>
                            <a:srgbClr val="008000"/>
                          </a:solidFill>
                        </a:rPr>
                        <a:t>F. </a:t>
                      </a:r>
                      <a:r>
                        <a:rPr lang="en-GB" sz="1400" b="1" i="0" u="sng" dirty="0" err="1" smtClean="0">
                          <a:solidFill>
                            <a:srgbClr val="008000"/>
                          </a:solidFill>
                        </a:rPr>
                        <a:t>Lanni</a:t>
                      </a:r>
                      <a:r>
                        <a:rPr lang="en-GB" sz="1400" b="1" i="0" u="sng" dirty="0" smtClean="0">
                          <a:solidFill>
                            <a:srgbClr val="008000"/>
                          </a:solidFill>
                        </a:rPr>
                        <a:t>  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b="1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0" i="0" u="none" dirty="0" smtClean="0">
                          <a:solidFill>
                            <a:schemeClr val="tx1"/>
                          </a:solidFill>
                        </a:rPr>
                        <a:t>M. </a:t>
                      </a:r>
                      <a:r>
                        <a:rPr lang="en-GB" sz="1400" b="0" i="0" u="none" dirty="0" err="1" smtClean="0">
                          <a:solidFill>
                            <a:schemeClr val="tx1"/>
                          </a:solidFill>
                        </a:rPr>
                        <a:t>Aleksa</a:t>
                      </a:r>
                      <a:endParaRPr lang="en-GB" sz="1400" b="0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0" i="0" u="none" dirty="0" smtClean="0">
                          <a:solidFill>
                            <a:schemeClr val="tx1"/>
                          </a:solidFill>
                        </a:rPr>
                        <a:t>D. Fournier </a:t>
                      </a:r>
                      <a:endParaRPr lang="en-GB" sz="1400" i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H. Ma</a:t>
                      </a: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S. </a:t>
                      </a:r>
                      <a:r>
                        <a:rPr lang="en-GB" sz="1400" i="0" dirty="0" err="1" smtClean="0">
                          <a:solidFill>
                            <a:schemeClr val="tx1"/>
                          </a:solidFill>
                        </a:rPr>
                        <a:t>Menke</a:t>
                      </a:r>
                      <a:r>
                        <a:rPr lang="en-GB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L. </a:t>
                      </a:r>
                      <a:r>
                        <a:rPr lang="en-GB" sz="140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Serin</a:t>
                      </a:r>
                      <a:endParaRPr lang="en-GB" sz="1400" i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F. </a:t>
                      </a:r>
                      <a:r>
                        <a:rPr lang="en-GB" sz="1400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Tartarelli</a:t>
                      </a:r>
                      <a:endParaRPr lang="en-GB" sz="14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36000" marR="36000" marT="36000" marB="36000">
                    <a:lnL w="952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u="sng" dirty="0" smtClean="0">
                          <a:solidFill>
                            <a:srgbClr val="000000"/>
                          </a:solidFill>
                        </a:rPr>
                        <a:t>J. </a:t>
                      </a:r>
                      <a:r>
                        <a:rPr lang="en-GB" sz="1400" b="1" u="sng" dirty="0" err="1" smtClean="0">
                          <a:solidFill>
                            <a:srgbClr val="000000"/>
                          </a:solidFill>
                        </a:rPr>
                        <a:t>Repond</a:t>
                      </a:r>
                      <a:endParaRPr lang="en-GB" sz="1400" b="1" u="sng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b="1" u="sng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T. </a:t>
                      </a:r>
                      <a:r>
                        <a:rPr lang="en-GB" sz="1400" b="0" u="none" dirty="0" err="1" smtClean="0">
                          <a:solidFill>
                            <a:srgbClr val="000000"/>
                          </a:solidFill>
                        </a:rPr>
                        <a:t>Geralis</a:t>
                      </a:r>
                      <a:endParaRPr lang="en-GB" sz="1400" b="0" u="none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P. </a:t>
                      </a:r>
                      <a:r>
                        <a:rPr lang="en-GB" sz="1400" b="0" u="none" dirty="0" err="1" smtClean="0">
                          <a:solidFill>
                            <a:srgbClr val="000000"/>
                          </a:solidFill>
                        </a:rPr>
                        <a:t>Iengo</a:t>
                      </a:r>
                      <a:endParaRPr lang="en-GB" sz="1400" b="0" u="none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 smtClean="0">
                          <a:solidFill>
                            <a:srgbClr val="000000"/>
                          </a:solidFill>
                        </a:rPr>
                        <a:t>A. Sharma</a:t>
                      </a:r>
                    </a:p>
                    <a:p>
                      <a:pPr marL="0" indent="0"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M.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Titov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…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="1" u="sng" dirty="0" smtClean="0">
                          <a:solidFill>
                            <a:srgbClr val="008000"/>
                          </a:solidFill>
                        </a:rPr>
                        <a:t>M. </a:t>
                      </a:r>
                      <a:r>
                        <a:rPr lang="en-GB" sz="1400" b="1" u="sng" dirty="0" err="1" smtClean="0">
                          <a:solidFill>
                            <a:srgbClr val="008000"/>
                          </a:solidFill>
                        </a:rPr>
                        <a:t>Mannelli</a:t>
                      </a:r>
                      <a:r>
                        <a:rPr lang="en-GB" sz="14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endParaRPr lang="en-GB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R.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000000"/>
                          </a:solidFill>
                        </a:rPr>
                        <a:t>Horisberger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L.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Linssen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</a:rPr>
                        <a:t>R. Lipton</a:t>
                      </a: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W. 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Snoeys</a:t>
                      </a:r>
                      <a:endParaRPr lang="en-GB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l">
                        <a:lnSpc>
                          <a:spcPct val="80000"/>
                        </a:lnSpc>
                        <a:buFontTx/>
                        <a:buNone/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…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75089" y="6513336"/>
            <a:ext cx="5794022" cy="365125"/>
          </a:xfrm>
        </p:spPr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6880" y="5923765"/>
            <a:ext cx="606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(in green people that already agreed to coordinate these WGs) 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5480" y="5209067"/>
            <a:ext cx="4286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* In synergies with the </a:t>
            </a:r>
            <a:r>
              <a:rPr lang="en-GB" dirty="0" err="1" smtClean="0">
                <a:solidFill>
                  <a:srgbClr val="000000"/>
                </a:solidFill>
              </a:rPr>
              <a:t>Muon</a:t>
            </a:r>
            <a:r>
              <a:rPr lang="en-GB" dirty="0" smtClean="0">
                <a:solidFill>
                  <a:srgbClr val="000000"/>
                </a:solidFill>
              </a:rPr>
              <a:t> spectrometer 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** </a:t>
            </a:r>
            <a:r>
              <a:rPr lang="en-GB" dirty="0">
                <a:solidFill>
                  <a:srgbClr val="000000"/>
                </a:solidFill>
              </a:rPr>
              <a:t>In synergies with </a:t>
            </a:r>
            <a:r>
              <a:rPr lang="en-GB" dirty="0" smtClean="0">
                <a:solidFill>
                  <a:srgbClr val="000000"/>
                </a:solidFill>
              </a:rPr>
              <a:t>the inner tracker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564335" y="4151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290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3136</TotalTime>
  <Words>217</Words>
  <Application>Microsoft Macintosh PowerPoint</Application>
  <PresentationFormat>On-screen Show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Infante Henriques</dc:creator>
  <cp:lastModifiedBy>Ana Maria Infante Henriques</cp:lastModifiedBy>
  <cp:revision>44</cp:revision>
  <cp:lastPrinted>2015-01-09T12:09:14Z</cp:lastPrinted>
  <dcterms:created xsi:type="dcterms:W3CDTF">2015-01-06T10:31:21Z</dcterms:created>
  <dcterms:modified xsi:type="dcterms:W3CDTF">2015-01-16T14:12:52Z</dcterms:modified>
</cp:coreProperties>
</file>