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90" r:id="rId3"/>
    <p:sldMasterId id="2147483705" r:id="rId4"/>
    <p:sldMasterId id="2147483717" r:id="rId5"/>
  </p:sldMasterIdLst>
  <p:notesMasterIdLst>
    <p:notesMasterId r:id="rId31"/>
  </p:notesMasterIdLst>
  <p:sldIdLst>
    <p:sldId id="256" r:id="rId6"/>
    <p:sldId id="257" r:id="rId7"/>
    <p:sldId id="308" r:id="rId8"/>
    <p:sldId id="309" r:id="rId9"/>
    <p:sldId id="310" r:id="rId10"/>
    <p:sldId id="311" r:id="rId11"/>
    <p:sldId id="285" r:id="rId12"/>
    <p:sldId id="312" r:id="rId13"/>
    <p:sldId id="314" r:id="rId14"/>
    <p:sldId id="343" r:id="rId15"/>
    <p:sldId id="313" r:id="rId16"/>
    <p:sldId id="324" r:id="rId17"/>
    <p:sldId id="332" r:id="rId18"/>
    <p:sldId id="335" r:id="rId19"/>
    <p:sldId id="342" r:id="rId20"/>
    <p:sldId id="315" r:id="rId21"/>
    <p:sldId id="316" r:id="rId22"/>
    <p:sldId id="317" r:id="rId23"/>
    <p:sldId id="318" r:id="rId24"/>
    <p:sldId id="319" r:id="rId25"/>
    <p:sldId id="320" r:id="rId26"/>
    <p:sldId id="321" r:id="rId27"/>
    <p:sldId id="322" r:id="rId28"/>
    <p:sldId id="323" r:id="rId29"/>
    <p:sldId id="344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99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A88F2-5A4F-4CAD-B683-D9B6B74C8FCB}" type="datetimeFigureOut">
              <a:rPr lang="en-GB" smtClean="0"/>
              <a:t>22/01/2015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7DEC72-4313-48ED-86B0-E076750186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55777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71D17D9-BD3A-4527-B346-BC3E81878BD2}" type="slidenum">
              <a:rPr lang="en-US" altLang="en-US">
                <a:solidFill>
                  <a:prstClr val="white"/>
                </a:solidFill>
              </a:rPr>
              <a:pPr/>
              <a:t>5</a:t>
            </a:fld>
            <a:endParaRPr lang="en-US" altLang="en-US">
              <a:solidFill>
                <a:prstClr val="white"/>
              </a:solidFill>
            </a:endParaRPr>
          </a:p>
        </p:txBody>
      </p:sp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4588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477" y="4344467"/>
            <a:ext cx="5487048" cy="411178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C559BF9-EEF6-4971-9B9B-289AA1D8D026}" type="slidenum">
              <a:rPr lang="en-US" altLang="en-US">
                <a:solidFill>
                  <a:prstClr val="white"/>
                </a:solidFill>
              </a:rPr>
              <a:pPr/>
              <a:t>7</a:t>
            </a:fld>
            <a:endParaRPr lang="en-US" altLang="en-US">
              <a:solidFill>
                <a:prstClr val="white"/>
              </a:solidFill>
            </a:endParaRPr>
          </a:p>
        </p:txBody>
      </p:sp>
      <p:sp>
        <p:nvSpPr>
          <p:cNvPr id="675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4588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75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477" y="4344467"/>
            <a:ext cx="5487048" cy="411178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A294D-6ACB-43BE-9FAD-10BCE5033711}" type="datetimeFigureOut">
              <a:rPr lang="en-GB" smtClean="0"/>
              <a:t>22/01/2015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D93A5-87FF-4D0B-AA25-CB6549C3B6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08399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A294D-6ACB-43BE-9FAD-10BCE5033711}" type="datetimeFigureOut">
              <a:rPr lang="en-GB" smtClean="0"/>
              <a:t>22/01/2015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D93A5-87FF-4D0B-AA25-CB6549C3B6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89360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5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5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A294D-6ACB-43BE-9FAD-10BCE5033711}" type="datetimeFigureOut">
              <a:rPr lang="en-GB" smtClean="0"/>
              <a:t>22/01/2015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D93A5-87FF-4D0B-AA25-CB6549C3B6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19557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69824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93988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1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787144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2" y="841375"/>
            <a:ext cx="4037013" cy="543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2813" y="841375"/>
            <a:ext cx="4038600" cy="543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81528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1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1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04944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22321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393546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6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0240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A294D-6ACB-43BE-9FAD-10BCE5033711}" type="datetimeFigureOut">
              <a:rPr lang="en-GB" smtClean="0"/>
              <a:t>22/01/2015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D93A5-87FF-4D0B-AA25-CB6549C3B6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284131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729315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31716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2" y="12"/>
            <a:ext cx="2055813" cy="6276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12"/>
            <a:ext cx="6019800" cy="6276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65054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2" y="12"/>
            <a:ext cx="6399213" cy="6842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433218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074"/>
          <p:cNvGrpSpPr>
            <a:grpSpLocks/>
          </p:cNvGrpSpPr>
          <p:nvPr/>
        </p:nvGrpSpPr>
        <p:grpSpPr bwMode="auto">
          <a:xfrm>
            <a:off x="0" y="1690687"/>
            <a:ext cx="9144000" cy="2533650"/>
            <a:chOff x="0" y="1065"/>
            <a:chExt cx="5760" cy="1596"/>
          </a:xfrm>
        </p:grpSpPr>
        <p:sp>
          <p:nvSpPr>
            <p:cNvPr id="5" name="Rectangle 3076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240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endParaRPr>
            </a:p>
          </p:txBody>
        </p:sp>
        <p:grpSp>
          <p:nvGrpSpPr>
            <p:cNvPr id="6" name="Group 3077"/>
            <p:cNvGrpSpPr>
              <a:grpSpLocks/>
            </p:cNvGrpSpPr>
            <p:nvPr/>
          </p:nvGrpSpPr>
          <p:grpSpPr bwMode="auto">
            <a:xfrm>
              <a:off x="0" y="1065"/>
              <a:ext cx="1806" cy="1596"/>
              <a:chOff x="0" y="1065"/>
              <a:chExt cx="1806" cy="1596"/>
            </a:xfrm>
          </p:grpSpPr>
          <p:sp>
            <p:nvSpPr>
              <p:cNvPr id="7" name="Rectangle 3078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sz="2400">
                  <a:solidFill>
                    <a:srgbClr val="000000"/>
                  </a:solidFill>
                  <a:latin typeface="Times New Roman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8" name="Rectangle 3079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sz="2400">
                  <a:solidFill>
                    <a:srgbClr val="000000"/>
                  </a:solidFill>
                  <a:latin typeface="Times New Roman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0" name="Rectangle 3081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sz="2400">
                  <a:solidFill>
                    <a:srgbClr val="000000"/>
                  </a:solidFill>
                  <a:latin typeface="Times New Roman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1" name="Rectangle 3082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sz="2400">
                  <a:solidFill>
                    <a:srgbClr val="000000"/>
                  </a:solidFill>
                  <a:latin typeface="Times New Roman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2" name="Rectangle 3083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sz="2400">
                  <a:solidFill>
                    <a:srgbClr val="000000"/>
                  </a:solidFill>
                  <a:latin typeface="Times New Roman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3" name="Rectangle 3084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sz="2400">
                  <a:solidFill>
                    <a:srgbClr val="000000"/>
                  </a:solidFill>
                  <a:latin typeface="Times New Roman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4" name="Rectangle 3085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sz="2400">
                  <a:solidFill>
                    <a:srgbClr val="000000"/>
                  </a:solidFill>
                  <a:latin typeface="Times New Roman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5" name="Rectangle 3086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sz="2400">
                  <a:solidFill>
                    <a:srgbClr val="000000"/>
                  </a:solidFill>
                  <a:latin typeface="Times New Roman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6" name="Rectangle 3087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GB" sz="2400">
                  <a:solidFill>
                    <a:srgbClr val="000000"/>
                  </a:solidFill>
                  <a:latin typeface="Times New Roman" charset="0"/>
                  <a:ea typeface="ＭＳ Ｐゴシック" charset="-128"/>
                  <a:cs typeface="ＭＳ Ｐゴシック" charset="-128"/>
                </a:endParaRPr>
              </a:p>
            </p:txBody>
          </p:sp>
        </p:grpSp>
      </p:grpSp>
      <p:sp>
        <p:nvSpPr>
          <p:cNvPr id="17" name="Rectangle 3130"/>
          <p:cNvSpPr>
            <a:spLocks noChangeArrowheads="1"/>
          </p:cNvSpPr>
          <p:nvPr/>
        </p:nvSpPr>
        <p:spPr bwMode="auto">
          <a:xfrm>
            <a:off x="4060825" y="3017838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8" name="Rectangle 3131"/>
          <p:cNvSpPr>
            <a:spLocks noChangeArrowheads="1"/>
          </p:cNvSpPr>
          <p:nvPr/>
        </p:nvSpPr>
        <p:spPr bwMode="auto">
          <a:xfrm>
            <a:off x="3678238" y="2630488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78547" name="Rectangle 3091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78548" name="Rectangle 3092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1" name="Rectangle 3088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18/11/2014</a:t>
            </a:r>
          </a:p>
        </p:txBody>
      </p:sp>
      <p:sp>
        <p:nvSpPr>
          <p:cNvPr id="22" name="Rectangle 308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Y. Papaphilippou - HL-LHC LARP 2014 meeting</a:t>
            </a:r>
          </a:p>
        </p:txBody>
      </p:sp>
      <p:sp>
        <p:nvSpPr>
          <p:cNvPr id="23" name="Rectangle 309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latin typeface="Arial Black" charset="0"/>
              </a:defRPr>
            </a:lvl1pPr>
          </a:lstStyle>
          <a:p>
            <a:pPr>
              <a:defRPr/>
            </a:pPr>
            <a:fld id="{A2CEDCC2-E9EA-6147-86E7-944945F6A8F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25" name="Picture 19" descr="Logo CERN width=144,      height=144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829469" y="0"/>
            <a:ext cx="1314532" cy="1314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790635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Y. Papaphilippou - HL-LHC LARP 2014 meeting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AEB134-6EA8-5E45-B122-58ED561A2D3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18/11/2014</a:t>
            </a:r>
          </a:p>
        </p:txBody>
      </p:sp>
    </p:spTree>
    <p:extLst>
      <p:ext uri="{BB962C8B-B14F-4D97-AF65-F5344CB8AC3E}">
        <p14:creationId xmlns:p14="http://schemas.microsoft.com/office/powerpoint/2010/main" val="32035560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1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Y. Papaphilippou - HL-LHC LARP 2014 meeting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FB2BEA-0C1A-154C-B41E-DEB146B6CB0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18/11/2014</a:t>
            </a:r>
          </a:p>
        </p:txBody>
      </p:sp>
    </p:spTree>
    <p:extLst>
      <p:ext uri="{BB962C8B-B14F-4D97-AF65-F5344CB8AC3E}">
        <p14:creationId xmlns:p14="http://schemas.microsoft.com/office/powerpoint/2010/main" val="49822950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Y. Papaphilippou - HL-LHC LARP 2014 meeting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6CFB42-A69B-984A-AA27-A168DA1AC71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18/11/2014</a:t>
            </a:r>
          </a:p>
        </p:txBody>
      </p:sp>
    </p:spTree>
    <p:extLst>
      <p:ext uri="{BB962C8B-B14F-4D97-AF65-F5344CB8AC3E}">
        <p14:creationId xmlns:p14="http://schemas.microsoft.com/office/powerpoint/2010/main" val="105975306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1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1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Y. Papaphilippou - HL-LHC LARP 2014 meeting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4A4396-7E91-914D-9646-5D3531330C7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18/11/2014</a:t>
            </a:r>
          </a:p>
        </p:txBody>
      </p:sp>
    </p:spTree>
    <p:extLst>
      <p:ext uri="{BB962C8B-B14F-4D97-AF65-F5344CB8AC3E}">
        <p14:creationId xmlns:p14="http://schemas.microsoft.com/office/powerpoint/2010/main" val="11553924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Y. Papaphilippou - HL-LHC LARP 2014 meeting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9C4DA4-A801-BB4A-BCDF-9F79BBDA514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18/11/2014</a:t>
            </a:r>
          </a:p>
        </p:txBody>
      </p:sp>
    </p:spTree>
    <p:extLst>
      <p:ext uri="{BB962C8B-B14F-4D97-AF65-F5344CB8AC3E}">
        <p14:creationId xmlns:p14="http://schemas.microsoft.com/office/powerpoint/2010/main" val="20209682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1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A294D-6ACB-43BE-9FAD-10BCE5033711}" type="datetimeFigureOut">
              <a:rPr lang="en-GB" smtClean="0"/>
              <a:t>22/01/2015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D93A5-87FF-4D0B-AA25-CB6549C3B6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748426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Y. Papaphilippou - HL-LHC LARP 2014 meeting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6F1E66-1423-024E-ABC2-C8092537803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18/11/2014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75155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6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Y. Papaphilippou - HL-LHC LARP 2014 meeting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B614DB-6F5C-F24F-A6AE-7A5B75B5EBD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18/11/2014</a:t>
            </a:r>
          </a:p>
        </p:txBody>
      </p:sp>
    </p:spTree>
    <p:extLst>
      <p:ext uri="{BB962C8B-B14F-4D97-AF65-F5344CB8AC3E}">
        <p14:creationId xmlns:p14="http://schemas.microsoft.com/office/powerpoint/2010/main" val="68525301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Y. Papaphilippou - HL-LHC LARP 2014 meeting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C64335-D120-CF43-889C-2293F0204CF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18/11/2014</a:t>
            </a:r>
          </a:p>
        </p:txBody>
      </p:sp>
    </p:spTree>
    <p:extLst>
      <p:ext uri="{BB962C8B-B14F-4D97-AF65-F5344CB8AC3E}">
        <p14:creationId xmlns:p14="http://schemas.microsoft.com/office/powerpoint/2010/main" val="198295038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Y. Papaphilippou - HL-LHC LARP 2014 meeting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E52ED-301D-FC40-98E5-8458748FEB8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18/11/2014</a:t>
            </a:r>
          </a:p>
        </p:txBody>
      </p:sp>
    </p:spTree>
    <p:extLst>
      <p:ext uri="{BB962C8B-B14F-4D97-AF65-F5344CB8AC3E}">
        <p14:creationId xmlns:p14="http://schemas.microsoft.com/office/powerpoint/2010/main" val="319620228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Y. Papaphilippou - HL-LHC LARP 2014 meeting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197294-C099-6B4F-8DF9-2B1C2C97DFE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18/11/2014</a:t>
            </a:r>
          </a:p>
        </p:txBody>
      </p:sp>
    </p:spTree>
    <p:extLst>
      <p:ext uri="{BB962C8B-B14F-4D97-AF65-F5344CB8AC3E}">
        <p14:creationId xmlns:p14="http://schemas.microsoft.com/office/powerpoint/2010/main" val="149150117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Y. Papaphilippou - HL-LHC LARP 2014 meeting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8CCED6-B0DF-2D47-AEA6-68AC9F3CC6E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18/11/2014</a:t>
            </a:r>
          </a:p>
        </p:txBody>
      </p:sp>
    </p:spTree>
    <p:extLst>
      <p:ext uri="{BB962C8B-B14F-4D97-AF65-F5344CB8AC3E}">
        <p14:creationId xmlns:p14="http://schemas.microsoft.com/office/powerpoint/2010/main" val="32323606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1802" y="0"/>
            <a:ext cx="5357850" cy="61434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Y. Papaphilippou - HL-LHC LARP 2014 meeting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7A1417-EBE1-8C4E-BCDA-10CD1151C40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18/11/2014</a:t>
            </a:r>
          </a:p>
        </p:txBody>
      </p:sp>
    </p:spTree>
    <p:extLst>
      <p:ext uri="{BB962C8B-B14F-4D97-AF65-F5344CB8AC3E}">
        <p14:creationId xmlns:p14="http://schemas.microsoft.com/office/powerpoint/2010/main" val="134251098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Y. Papaphilippou - HL-LHC LARP 2014 meeting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6CFB42-A69B-984A-AA27-A168DA1AC71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18/11/2014</a:t>
            </a:r>
          </a:p>
        </p:txBody>
      </p:sp>
    </p:spTree>
    <p:extLst>
      <p:ext uri="{BB962C8B-B14F-4D97-AF65-F5344CB8AC3E}">
        <p14:creationId xmlns:p14="http://schemas.microsoft.com/office/powerpoint/2010/main" val="66881843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BFB25-4E78-41BB-8B5C-CFC1A6169B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235FB-85F5-45E5-83B6-3B3081B14B8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816781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BFB25-4E78-41BB-8B5C-CFC1A6169B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235FB-85F5-45E5-83B6-3B3081B14B8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58178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A294D-6ACB-43BE-9FAD-10BCE5033711}" type="datetimeFigureOut">
              <a:rPr lang="en-GB" smtClean="0"/>
              <a:t>22/01/2015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D93A5-87FF-4D0B-AA25-CB6549C3B6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009035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BFB25-4E78-41BB-8B5C-CFC1A6169B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235FB-85F5-45E5-83B6-3B3081B14B8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992604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BFB25-4E78-41BB-8B5C-CFC1A6169B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235FB-85F5-45E5-83B6-3B3081B14B8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694315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BFB25-4E78-41BB-8B5C-CFC1A6169B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235FB-85F5-45E5-83B6-3B3081B14B8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87864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BFB25-4E78-41BB-8B5C-CFC1A6169B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235FB-85F5-45E5-83B6-3B3081B14B8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514942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BFB25-4E78-41BB-8B5C-CFC1A6169B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235FB-85F5-45E5-83B6-3B3081B14B8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139137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BFB25-4E78-41BB-8B5C-CFC1A6169B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235FB-85F5-45E5-83B6-3B3081B14B8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126877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BFB25-4E78-41BB-8B5C-CFC1A6169B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235FB-85F5-45E5-83B6-3B3081B14B8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51887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BFB25-4E78-41BB-8B5C-CFC1A6169B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235FB-85F5-45E5-83B6-3B3081B14B8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306936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BFB25-4E78-41BB-8B5C-CFC1A6169B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235FB-85F5-45E5-83B6-3B3081B14B8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496149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2014-06-05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Colin Barschel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DC4C2-42AC-D24C-A92C-2F918FF6A89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61456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1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1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A294D-6ACB-43BE-9FAD-10BCE5033711}" type="datetimeFigureOut">
              <a:rPr lang="en-GB" smtClean="0"/>
              <a:t>22/01/2015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D93A5-87FF-4D0B-AA25-CB6549C3B6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609468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74" y="-2454"/>
            <a:ext cx="9133225" cy="443556"/>
          </a:xfrm>
        </p:spPr>
        <p:txBody>
          <a:bodyPr/>
          <a:lstStyle/>
          <a:p>
            <a:r>
              <a:rPr lang="fr-CH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2014-06-05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Colin Barschel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DC4C2-42AC-D24C-A92C-2F918FF6A89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304984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2014-06-05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Colin Barschel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DC4C2-42AC-D24C-A92C-2F918FF6A89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622868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2014-06-05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Colin Barschel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DC4C2-42AC-D24C-A92C-2F918FF6A89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79622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2014-06-05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Colin Barschel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DC4C2-42AC-D24C-A92C-2F918FF6A89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919864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2014-06-05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Colin Barschel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DC4C2-42AC-D24C-A92C-2F918FF6A89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867755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2014-06-05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Colin Barschel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DC4C2-42AC-D24C-A92C-2F918FF6A89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68488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2014-06-05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Colin Barschel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DC4C2-42AC-D24C-A92C-2F918FF6A89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136972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2014-06-05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Colin Barschel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DC4C2-42AC-D24C-A92C-2F918FF6A89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771601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2014-06-05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Colin Barschel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DC4C2-42AC-D24C-A92C-2F918FF6A89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30844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2014-06-05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Colin Barschel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DC4C2-42AC-D24C-A92C-2F918FF6A89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2381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A294D-6ACB-43BE-9FAD-10BCE5033711}" type="datetimeFigureOut">
              <a:rPr lang="en-GB" smtClean="0"/>
              <a:t>22/01/2015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D93A5-87FF-4D0B-AA25-CB6549C3B6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318972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2014-06-05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Colin Barschel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DC4C2-42AC-D24C-A92C-2F918FF6A89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00896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A294D-6ACB-43BE-9FAD-10BCE5033711}" type="datetimeFigureOut">
              <a:rPr lang="en-GB" smtClean="0"/>
              <a:t>22/01/2015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D93A5-87FF-4D0B-AA25-CB6549C3B6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0689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6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A294D-6ACB-43BE-9FAD-10BCE5033711}" type="datetimeFigureOut">
              <a:rPr lang="en-GB" smtClean="0"/>
              <a:t>22/01/2015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D93A5-87FF-4D0B-AA25-CB6549C3B6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9741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A294D-6ACB-43BE-9FAD-10BCE5033711}" type="datetimeFigureOut">
              <a:rPr lang="en-GB" smtClean="0"/>
              <a:t>22/01/2015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D93A5-87FF-4D0B-AA25-CB6549C3B6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07070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hyperlink" Target="mailto:Ralph.Steinhagen@CERN.ch" TargetMode="Externa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5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3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6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7A294D-6ACB-43BE-9FAD-10BCE5033711}" type="datetimeFigureOut">
              <a:rPr lang="en-GB" smtClean="0"/>
              <a:t>22/01/2015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6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6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2D93A5-87FF-4D0B-AA25-CB6549C3B6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3549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GB" smtClean="0">
              <a:solidFill>
                <a:srgbClr val="FFFFFF"/>
              </a:solidFill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685800"/>
            <a:ext cx="228600" cy="6172200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GB" smtClean="0">
              <a:solidFill>
                <a:srgbClr val="FFFFFF"/>
              </a:solidFill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609600" y="0"/>
            <a:ext cx="8534400" cy="685800"/>
          </a:xfrm>
          <a:prstGeom prst="rect">
            <a:avLst/>
          </a:prstGeom>
          <a:gradFill rotWithShape="0">
            <a:gsLst>
              <a:gs pos="0">
                <a:srgbClr val="003368"/>
              </a:gs>
              <a:gs pos="100000">
                <a:srgbClr val="8AA1B9">
                  <a:alpha val="67999"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GB" smtClean="0">
              <a:solidFill>
                <a:srgbClr val="FFFFFF"/>
              </a:solidFill>
            </a:endParaRP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914402" y="12"/>
            <a:ext cx="6399213" cy="684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2" y="841375"/>
            <a:ext cx="8228013" cy="543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  <a:p>
            <a:pPr lvl="4"/>
            <a:r>
              <a:rPr lang="en-GB" altLang="en-US" smtClean="0"/>
              <a:t>Eighth Outline Level</a:t>
            </a:r>
          </a:p>
          <a:p>
            <a:pPr lvl="4"/>
            <a:r>
              <a:rPr lang="en-GB" altLang="en-US" smtClean="0"/>
              <a:t>Ninth Outline Level</a:t>
            </a: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31" name="Rectangle 7"/>
          <p:cNvSpPr>
            <a:spLocks noChangeArrowheads="1"/>
          </p:cNvSpPr>
          <p:nvPr/>
        </p:nvSpPr>
        <p:spPr bwMode="auto">
          <a:xfrm rot="16200000">
            <a:off x="-2861469" y="3593306"/>
            <a:ext cx="5943600" cy="280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tIns="5454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9pPr>
          </a:lstStyle>
          <a:p>
            <a:pPr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GB" altLang="en-US" sz="1000" smtClean="0">
                <a:solidFill>
                  <a:srgbClr val="808080"/>
                </a:solidFill>
              </a:rPr>
              <a:t>LHC BBC brainstorming - Oxford, </a:t>
            </a:r>
            <a:r>
              <a:rPr lang="en-GB" altLang="en-US" sz="1000" smtClean="0">
                <a:solidFill>
                  <a:srgbClr val="808080"/>
                </a:solidFill>
                <a:hlinkClick r:id="rId15"/>
              </a:rPr>
              <a:t>Ralph.Steinhagen@CERN.ch</a:t>
            </a:r>
            <a:r>
              <a:rPr lang="en-GB" altLang="en-US" sz="1000" smtClean="0">
                <a:solidFill>
                  <a:srgbClr val="808080"/>
                </a:solidFill>
              </a:rPr>
              <a:t>, 2013-10-15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7920044" y="6477012"/>
            <a:ext cx="1177925" cy="265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6120" tIns="58824" rIns="96120" bIns="4824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9pPr>
          </a:lstStyle>
          <a:p>
            <a:pPr algn="r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fld id="{22B1107D-A250-40FA-8DD0-CD26B1BD36D6}" type="slidenum">
              <a:rPr lang="de-DE" altLang="en-US" sz="1200" smtClean="0">
                <a:solidFill>
                  <a:srgbClr val="808080"/>
                </a:solidFill>
              </a:rPr>
              <a:pPr algn="r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</a:pPr>
              <a:t>‹#›</a:t>
            </a:fld>
            <a:endParaRPr lang="de-DE" altLang="en-US" sz="1200" smtClean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884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FFFFFF"/>
          </a:solidFill>
          <a:latin typeface="+mj-lt"/>
          <a:ea typeface="+mj-ea"/>
          <a:cs typeface="+mj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FFFFFF"/>
          </a:solidFill>
          <a:latin typeface="Arial" charset="0"/>
          <a:ea typeface="msgothic" charset="0"/>
          <a:cs typeface="msgothic" charset="0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FFFFFF"/>
          </a:solidFill>
          <a:latin typeface="Arial" charset="0"/>
          <a:ea typeface="msgothic" charset="0"/>
          <a:cs typeface="msgothic" charset="0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FFFFFF"/>
          </a:solidFill>
          <a:latin typeface="Arial" charset="0"/>
          <a:ea typeface="msgothic" charset="0"/>
          <a:cs typeface="msgothic" charset="0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FFFFFF"/>
          </a:solidFill>
          <a:latin typeface="Arial" charset="0"/>
          <a:ea typeface="msgothic" charset="0"/>
          <a:cs typeface="msgothic" charset="0"/>
        </a:defRPr>
      </a:lvl5pPr>
      <a:lvl6pPr marL="2514600" indent="-2286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FFFFFF"/>
          </a:solidFill>
          <a:latin typeface="Arial" charset="0"/>
          <a:ea typeface="msgothic" charset="0"/>
          <a:cs typeface="msgothic" charset="0"/>
        </a:defRPr>
      </a:lvl6pPr>
      <a:lvl7pPr marL="2971800" indent="-2286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FFFFFF"/>
          </a:solidFill>
          <a:latin typeface="Arial" charset="0"/>
          <a:ea typeface="msgothic" charset="0"/>
          <a:cs typeface="msgothic" charset="0"/>
        </a:defRPr>
      </a:lvl7pPr>
      <a:lvl8pPr marL="3429000" indent="-2286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FFFFFF"/>
          </a:solidFill>
          <a:latin typeface="Arial" charset="0"/>
          <a:ea typeface="msgothic" charset="0"/>
          <a:cs typeface="msgothic" charset="0"/>
        </a:defRPr>
      </a:lvl8pPr>
      <a:lvl9pPr marL="3886200" indent="-228600"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FFFFFF"/>
          </a:solidFill>
          <a:latin typeface="Arial" charset="0"/>
          <a:ea typeface="msgothic" charset="0"/>
          <a:cs typeface="msgothic" charset="0"/>
        </a:defRPr>
      </a:lvl9pPr>
    </p:titleStyle>
    <p:bodyStyle>
      <a:lvl1pPr marL="342900" indent="-342900" algn="l" defTabSz="449263" rtl="0" eaLnBrk="0" fontAlgn="base" hangingPunct="0">
        <a:lnSpc>
          <a:spcPts val="2063"/>
        </a:lnSpc>
        <a:spcBef>
          <a:spcPts val="112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ts val="2063"/>
        </a:lnSpc>
        <a:spcBef>
          <a:spcPts val="112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ts val="2063"/>
        </a:lnSpc>
        <a:spcBef>
          <a:spcPts val="112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ts val="2063"/>
        </a:lnSpc>
        <a:spcBef>
          <a:spcPts val="112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lnSpc>
          <a:spcPts val="2063"/>
        </a:lnSpc>
        <a:spcBef>
          <a:spcPts val="112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lnSpc>
          <a:spcPts val="2063"/>
        </a:lnSpc>
        <a:spcBef>
          <a:spcPts val="112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lnSpc>
          <a:spcPts val="2063"/>
        </a:lnSpc>
        <a:spcBef>
          <a:spcPts val="112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lnSpc>
          <a:spcPts val="2063"/>
        </a:lnSpc>
        <a:spcBef>
          <a:spcPts val="112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17882" y="8242"/>
            <a:ext cx="1304970" cy="628901"/>
          </a:xfrm>
          <a:prstGeom prst="rect">
            <a:avLst/>
          </a:prstGeom>
        </p:spPr>
      </p:pic>
      <p:sp>
        <p:nvSpPr>
          <p:cNvPr id="27750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11457" y="6248400"/>
            <a:ext cx="3741749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b="0" smtClean="0">
                <a:latin typeface="Garamond" pitchFamily="18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00000"/>
                </a:solidFill>
                <a:ea typeface="ＭＳ Ｐゴシック" charset="-128"/>
              </a:rPr>
              <a:t>Y. Papaphilippou - HL-LHC LARP 2014 meeting</a:t>
            </a:r>
            <a:endParaRPr lang="en-US" dirty="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27750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Garamond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F7ACD8-AFF6-DE4D-8BAD-314ECE0EAD34}" type="slidenum">
              <a:rPr lang="en-US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77520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b="0" smtClean="0">
                <a:latin typeface="Garamond" pitchFamily="18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00000"/>
                </a:solidFill>
                <a:ea typeface="ＭＳ Ｐゴシック" charset="-128"/>
              </a:rPr>
              <a:t>18/11/2014</a:t>
            </a:r>
          </a:p>
        </p:txBody>
      </p:sp>
      <p:sp>
        <p:nvSpPr>
          <p:cNvPr id="277558" name="Rectangle 54"/>
          <p:cNvSpPr>
            <a:spLocks noChangeArrowheads="1"/>
          </p:cNvSpPr>
          <p:nvPr/>
        </p:nvSpPr>
        <p:spPr bwMode="auto">
          <a:xfrm>
            <a:off x="4060825" y="3017838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77559" name="Rectangle 55"/>
          <p:cNvSpPr>
            <a:spLocks noChangeArrowheads="1"/>
          </p:cNvSpPr>
          <p:nvPr/>
        </p:nvSpPr>
        <p:spPr bwMode="auto">
          <a:xfrm>
            <a:off x="3678238" y="2630488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9" name="Picture 19" descr="Logo CERN width=144,      height=144"/>
          <p:cNvPicPr>
            <a:picLocks noChangeAspect="1" noChangeArrowheads="1"/>
          </p:cNvPicPr>
          <p:nvPr userDrawn="1"/>
        </p:nvPicPr>
        <p:blipFill>
          <a:blip r:embed="rId17"/>
          <a:srcRect/>
          <a:stretch>
            <a:fillRect/>
          </a:stretch>
        </p:blipFill>
        <p:spPr bwMode="auto">
          <a:xfrm>
            <a:off x="8495862" y="0"/>
            <a:ext cx="648138" cy="64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40548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5400" b="1">
          <a:solidFill>
            <a:schemeClr val="bg2"/>
          </a:solidFill>
          <a:latin typeface="+mj-lt"/>
          <a:ea typeface="ＭＳ Ｐゴシック" pitchFamily="22" charset="-128"/>
          <a:cs typeface="ＭＳ Ｐゴシック" pitchFamily="22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400" b="1">
          <a:solidFill>
            <a:schemeClr val="bg2"/>
          </a:solidFill>
          <a:latin typeface="Garamond" pitchFamily="18" charset="0"/>
          <a:ea typeface="ＭＳ Ｐゴシック" pitchFamily="22" charset="-128"/>
          <a:cs typeface="ＭＳ Ｐゴシック" pitchFamily="22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400" b="1">
          <a:solidFill>
            <a:schemeClr val="bg2"/>
          </a:solidFill>
          <a:latin typeface="Garamond" pitchFamily="18" charset="0"/>
          <a:ea typeface="ＭＳ Ｐゴシック" pitchFamily="22" charset="-128"/>
          <a:cs typeface="ＭＳ Ｐゴシック" pitchFamily="22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400" b="1">
          <a:solidFill>
            <a:schemeClr val="bg2"/>
          </a:solidFill>
          <a:latin typeface="Garamond" pitchFamily="18" charset="0"/>
          <a:ea typeface="ＭＳ Ｐゴシック" pitchFamily="22" charset="-128"/>
          <a:cs typeface="ＭＳ Ｐゴシック" pitchFamily="22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400" b="1">
          <a:solidFill>
            <a:schemeClr val="bg2"/>
          </a:solidFill>
          <a:latin typeface="Garamond" pitchFamily="18" charset="0"/>
          <a:ea typeface="ＭＳ Ｐゴシック" pitchFamily="22" charset="-128"/>
          <a:cs typeface="ＭＳ Ｐゴシック" pitchFamily="22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Garamond" pitchFamily="18" charset="0"/>
        </a:defRPr>
      </a:lvl9pPr>
    </p:titleStyle>
    <p:bodyStyle>
      <a:lvl1pPr marL="341313" indent="-3413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charset="2"/>
        <a:buChar char="n"/>
        <a:defRPr sz="3200">
          <a:solidFill>
            <a:schemeClr val="tx1"/>
          </a:solidFill>
          <a:latin typeface="+mn-lt"/>
          <a:ea typeface="ＭＳ Ｐゴシック" pitchFamily="22" charset="-128"/>
          <a:cs typeface="ＭＳ Ｐゴシック" pitchFamily="22" charset="-128"/>
        </a:defRPr>
      </a:lvl1pPr>
      <a:lvl2pPr marL="741363" indent="-2841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charset="2"/>
        <a:buChar char="¨"/>
        <a:defRPr sz="2800">
          <a:solidFill>
            <a:schemeClr val="tx1"/>
          </a:solidFill>
          <a:latin typeface="+mn-lt"/>
          <a:ea typeface="ＭＳ Ｐゴシック" pitchFamily="22" charset="-128"/>
        </a:defRPr>
      </a:lvl2pPr>
      <a:lvl3pPr marL="1141413" indent="-2270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charset="2"/>
        <a:buChar char="n"/>
        <a:defRPr sz="2400">
          <a:solidFill>
            <a:schemeClr val="tx1"/>
          </a:solidFill>
          <a:latin typeface="+mn-lt"/>
          <a:ea typeface="ＭＳ Ｐゴシック" pitchFamily="22" charset="-128"/>
        </a:defRPr>
      </a:lvl3pPr>
      <a:lvl4pPr marL="1598613" indent="-2270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2"/>
        <a:buChar char="¨"/>
        <a:defRPr sz="2000">
          <a:solidFill>
            <a:schemeClr val="tx1"/>
          </a:solidFill>
          <a:latin typeface="+mn-lt"/>
          <a:ea typeface="ＭＳ Ｐゴシック" pitchFamily="22" charset="-128"/>
        </a:defRPr>
      </a:lvl4pPr>
      <a:lvl5pPr marL="2055813" indent="-227013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ＭＳ Ｐゴシック" pitchFamily="22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FBFB25-4E78-41BB-8B5C-CFC1A6169BB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E235FB-85F5-45E5-83B6-3B3081B14B8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23307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774" y="-2454"/>
            <a:ext cx="9133225" cy="4435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4286"/>
            <a:ext cx="8229600" cy="59485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774" y="6601324"/>
            <a:ext cx="894215" cy="2586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2014-06-05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04989" y="6603345"/>
            <a:ext cx="1354667" cy="2566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 defTabSz="45720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Colin Barschel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601324"/>
            <a:ext cx="2133600" cy="2566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2F0DC4C2-42AC-D24C-A92C-2F918FF6A89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5877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  <p:sldLayoutId id="2147483729" r:id="rId1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5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accelconf.web.cern.ch/accelconf/p07/PAPERS/THPAN074.PDF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692708"/>
            <a:ext cx="7772400" cy="1470025"/>
          </a:xfrm>
        </p:spPr>
        <p:txBody>
          <a:bodyPr>
            <a:normAutofit/>
          </a:bodyPr>
          <a:lstStyle/>
          <a:p>
            <a:r>
              <a:rPr lang="en-GB" dirty="0" smtClean="0"/>
              <a:t>Roadmap for BBLR compensation for </a:t>
            </a:r>
            <a:r>
              <a:rPr lang="en-GB" dirty="0" err="1" smtClean="0"/>
              <a:t>HiLumi</a:t>
            </a:r>
            <a:r>
              <a:rPr lang="en-GB" dirty="0" smtClean="0"/>
              <a:t> LHC operation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9552" y="2708920"/>
            <a:ext cx="6400800" cy="1752600"/>
          </a:xfrm>
        </p:spPr>
        <p:txBody>
          <a:bodyPr/>
          <a:lstStyle/>
          <a:p>
            <a:r>
              <a:rPr lang="en-GB" dirty="0" smtClean="0"/>
              <a:t>HS – </a:t>
            </a:r>
            <a:r>
              <a:rPr lang="en-GB" dirty="0" smtClean="0"/>
              <a:t>22-1-2015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HL-TC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187625" y="4077072"/>
            <a:ext cx="64087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With </a:t>
            </a:r>
            <a:r>
              <a:rPr lang="en-GB" dirty="0" smtClean="0"/>
              <a:t>contributions from:</a:t>
            </a:r>
          </a:p>
          <a:p>
            <a:r>
              <a:rPr lang="en-GB" dirty="0" err="1" smtClean="0"/>
              <a:t>R.Steinhagen</a:t>
            </a:r>
            <a:r>
              <a:rPr lang="en-GB" dirty="0" smtClean="0"/>
              <a:t> (GSI), </a:t>
            </a:r>
            <a:r>
              <a:rPr lang="en-GB" dirty="0" err="1" smtClean="0"/>
              <a:t>R.Veness</a:t>
            </a:r>
            <a:r>
              <a:rPr lang="en-GB" dirty="0" smtClean="0"/>
              <a:t>, </a:t>
            </a:r>
            <a:r>
              <a:rPr lang="en-GB" dirty="0" err="1" smtClean="0"/>
              <a:t>R.Jones</a:t>
            </a:r>
            <a:r>
              <a:rPr lang="en-GB" dirty="0" smtClean="0"/>
              <a:t>, S. Redaelli, G. Tranquille, </a:t>
            </a:r>
            <a:r>
              <a:rPr lang="en-GB" dirty="0" err="1" smtClean="0"/>
              <a:t>T.Lefevre</a:t>
            </a:r>
            <a:r>
              <a:rPr lang="en-GB" dirty="0" smtClean="0"/>
              <a:t>, </a:t>
            </a:r>
            <a:r>
              <a:rPr lang="en-GB" dirty="0" err="1" smtClean="0"/>
              <a:t>Y.Papaphillipou</a:t>
            </a:r>
            <a:r>
              <a:rPr lang="en-GB" dirty="0" smtClean="0"/>
              <a:t>, </a:t>
            </a:r>
            <a:r>
              <a:rPr lang="en-GB" dirty="0" err="1" smtClean="0"/>
              <a:t>G.Stancari</a:t>
            </a:r>
            <a:r>
              <a:rPr lang="en-GB" dirty="0" smtClean="0"/>
              <a:t>(FNAL), </a:t>
            </a:r>
            <a:r>
              <a:rPr lang="en-GB" dirty="0" err="1" smtClean="0"/>
              <a:t>A.Valishev</a:t>
            </a:r>
            <a:r>
              <a:rPr lang="en-GB" dirty="0" smtClean="0"/>
              <a:t> (FNAL)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30304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en-GB" dirty="0" err="1" smtClean="0"/>
              <a:t>Apodisation</a:t>
            </a:r>
            <a:endParaRPr lang="en-GB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84784"/>
            <a:ext cx="8515033" cy="22659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46471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n-GB" dirty="0"/>
              <a:t>2</a:t>
            </a:r>
            <a:r>
              <a:rPr lang="en-GB" dirty="0" smtClean="0"/>
              <a:t>) Instrumentation development (2/2)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256584"/>
          </a:xfrm>
        </p:spPr>
        <p:txBody>
          <a:bodyPr>
            <a:normAutofit/>
          </a:bodyPr>
          <a:lstStyle/>
          <a:p>
            <a:r>
              <a:rPr lang="en-GB" sz="2400" dirty="0" smtClean="0"/>
              <a:t>2) observation of Halo with a high dynamic range camera:</a:t>
            </a:r>
            <a:br>
              <a:rPr lang="en-GB" sz="2400" dirty="0" smtClean="0"/>
            </a:br>
            <a:r>
              <a:rPr lang="en-GB" sz="2400" dirty="0" smtClean="0"/>
              <a:t>A. Fisher (SLAC) et al. + D. Rubin (Cornell).</a:t>
            </a:r>
            <a:br>
              <a:rPr lang="en-GB" sz="2400" dirty="0" smtClean="0"/>
            </a:br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2400" dirty="0" smtClean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2400" dirty="0" smtClean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2400" dirty="0" smtClean="0"/>
          </a:p>
          <a:p>
            <a:pPr marL="0" indent="0">
              <a:buNone/>
            </a:pPr>
            <a:r>
              <a:rPr lang="en-GB" sz="2400" dirty="0" smtClean="0"/>
              <a:t>This collaboration is presently being defined, not much progress expected in the beginning of this year, CERN experts busy with LHC start-up.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1" y="2132856"/>
            <a:ext cx="6322996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332221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79296"/>
            <a:ext cx="7772400" cy="1470025"/>
          </a:xfrm>
        </p:spPr>
        <p:txBody>
          <a:bodyPr/>
          <a:lstStyle/>
          <a:p>
            <a:r>
              <a:rPr lang="en-US" sz="4000" dirty="0"/>
              <a:t>Beam profile measurements based on modern vertex detectors and beam-gas interactions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00450"/>
            <a:ext cx="6400800" cy="2800350"/>
          </a:xfrm>
        </p:spPr>
        <p:txBody>
          <a:bodyPr>
            <a:normAutofit/>
          </a:bodyPr>
          <a:lstStyle/>
          <a:p>
            <a:r>
              <a:rPr lang="en-US" dirty="0" smtClean="0"/>
              <a:t>Slides from:</a:t>
            </a:r>
          </a:p>
          <a:p>
            <a:r>
              <a:rPr lang="en-US" b="1" dirty="0" smtClean="0"/>
              <a:t>Colin Barschel </a:t>
            </a:r>
            <a:r>
              <a:rPr lang="en-US" dirty="0" smtClean="0"/>
              <a:t>- TIPP 2014 </a:t>
            </a:r>
            <a:r>
              <a:rPr lang="en-US" dirty="0"/>
              <a:t>third international </a:t>
            </a:r>
            <a:r>
              <a:rPr lang="en-US" dirty="0" smtClean="0"/>
              <a:t>conference on Technology </a:t>
            </a:r>
            <a:r>
              <a:rPr lang="en-US" dirty="0"/>
              <a:t>and Instrumentation in Particle </a:t>
            </a:r>
            <a:r>
              <a:rPr lang="en-US" dirty="0" smtClean="0"/>
              <a:t>Physics</a:t>
            </a:r>
          </a:p>
          <a:p>
            <a:endParaRPr lang="en-US" dirty="0" smtClean="0"/>
          </a:p>
          <a:p>
            <a:r>
              <a:rPr lang="en-US" b="1" dirty="0" smtClean="0"/>
              <a:t>Plamen Hopchev </a:t>
            </a:r>
            <a:r>
              <a:rPr lang="en-US" dirty="0" smtClean="0"/>
              <a:t>- </a:t>
            </a:r>
            <a:r>
              <a:rPr lang="en-US" altLang="en-US" dirty="0"/>
              <a:t>9th DITANET Topical Workshop on Non-Invasive Beam Size Measurement for High Brightness Proton and Heavy Ion Accelerators, </a:t>
            </a:r>
            <a:r>
              <a:rPr lang="en-GB" altLang="en-US" dirty="0"/>
              <a:t>16 April 2013</a:t>
            </a:r>
          </a:p>
          <a:p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DC4C2-42AC-D24C-A92C-2F918FF6A89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52913" y="416448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70747" y="2763249"/>
            <a:ext cx="29251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457200"/>
            <a:r>
              <a:rPr lang="en-GB" dirty="0" smtClean="0">
                <a:solidFill>
                  <a:prstClr val="black"/>
                </a:solidFill>
              </a:rPr>
              <a:t>Rhodri Jones (CERN)</a:t>
            </a:r>
          </a:p>
          <a:p>
            <a:pPr algn="ctr" defTabSz="457200"/>
            <a:r>
              <a:rPr lang="en-GB" dirty="0" smtClean="0">
                <a:solidFill>
                  <a:prstClr val="black"/>
                </a:solidFill>
              </a:rPr>
              <a:t>SLAC Halo Workshop (IBIC14)</a:t>
            </a:r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7951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From </a:t>
            </a:r>
            <a:r>
              <a:rPr lang="en-US" dirty="0" err="1" smtClean="0"/>
              <a:t>LHCb</a:t>
            </a:r>
            <a:r>
              <a:rPr lang="en-US" dirty="0" smtClean="0"/>
              <a:t> to </a:t>
            </a:r>
            <a:r>
              <a:rPr lang="en-US" strike="sngStrike" dirty="0" smtClean="0"/>
              <a:t>mini </a:t>
            </a:r>
            <a:r>
              <a:rPr lang="en-US" strike="sngStrike" dirty="0" err="1" smtClean="0"/>
              <a:t>LHCb</a:t>
            </a:r>
            <a:r>
              <a:rPr lang="en-US" dirty="0" smtClean="0"/>
              <a:t> BGV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2014-06-05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Colin Barschel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DC4C2-42AC-D24C-A92C-2F918FF6A89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Picture 5" descr="image001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89" t="11586" r="13085" b="9045"/>
          <a:stretch/>
        </p:blipFill>
        <p:spPr>
          <a:xfrm>
            <a:off x="10775" y="1255888"/>
            <a:ext cx="9090892" cy="5345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8204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2014-06-05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Colin Barschel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DC4C2-42AC-D24C-A92C-2F918FF6A89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780"/>
            <a:ext cx="9138965" cy="6861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51718" y="3845598"/>
            <a:ext cx="9024044" cy="263709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>
              <a:solidFill>
                <a:prstClr val="white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236" y="3954782"/>
            <a:ext cx="8059860" cy="2439168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2952623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BGV for Halo?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2866030"/>
            <a:ext cx="8686799" cy="3626845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N</a:t>
            </a:r>
            <a:r>
              <a:rPr lang="en-GB" dirty="0" smtClean="0"/>
              <a:t>o </a:t>
            </a:r>
            <a:r>
              <a:rPr lang="en-GB" dirty="0"/>
              <a:t>experience with trying to measure the halo at 4-6 </a:t>
            </a:r>
            <a:r>
              <a:rPr lang="en-GB" dirty="0" err="1" smtClean="0"/>
              <a:t>sigmas</a:t>
            </a:r>
            <a:endParaRPr lang="en-GB" dirty="0"/>
          </a:p>
          <a:p>
            <a:r>
              <a:rPr lang="en-GB" dirty="0" smtClean="0"/>
              <a:t>Need to </a:t>
            </a:r>
            <a:r>
              <a:rPr lang="en-GB" dirty="0" err="1" smtClean="0"/>
              <a:t>deconvolve</a:t>
            </a:r>
            <a:r>
              <a:rPr lang="en-GB" dirty="0" smtClean="0"/>
              <a:t> with tail of vertex resolution</a:t>
            </a:r>
          </a:p>
          <a:p>
            <a:r>
              <a:rPr lang="en-GB" dirty="0"/>
              <a:t>B</a:t>
            </a:r>
            <a:r>
              <a:rPr lang="en-GB" dirty="0" smtClean="0"/>
              <a:t>eam-gas </a:t>
            </a:r>
            <a:r>
              <a:rPr lang="en-GB" dirty="0"/>
              <a:t>rate will be orders of magnitude smaller at this radial </a:t>
            </a:r>
            <a:r>
              <a:rPr lang="en-GB" dirty="0" smtClean="0"/>
              <a:t>distance</a:t>
            </a:r>
          </a:p>
          <a:p>
            <a:pPr lvl="1"/>
            <a:r>
              <a:rPr lang="en-GB" dirty="0"/>
              <a:t>C</a:t>
            </a:r>
            <a:r>
              <a:rPr lang="en-GB" dirty="0" smtClean="0"/>
              <a:t>urrently </a:t>
            </a:r>
            <a:r>
              <a:rPr lang="en-GB" dirty="0"/>
              <a:t>aim at </a:t>
            </a:r>
            <a:r>
              <a:rPr lang="en-GB" dirty="0" smtClean="0"/>
              <a:t>100Hz </a:t>
            </a:r>
            <a:r>
              <a:rPr lang="en-GB" dirty="0"/>
              <a:t>beam-gas per nominal </a:t>
            </a:r>
            <a:r>
              <a:rPr lang="en-GB" dirty="0" smtClean="0"/>
              <a:t>bunch.</a:t>
            </a:r>
          </a:p>
          <a:p>
            <a:pPr lvl="1"/>
            <a:r>
              <a:rPr lang="en-GB" dirty="0" smtClean="0"/>
              <a:t>Sampling 0.1</a:t>
            </a:r>
            <a:r>
              <a:rPr lang="en-GB" dirty="0"/>
              <a:t>% </a:t>
            </a:r>
            <a:r>
              <a:rPr lang="en-GB" dirty="0" smtClean="0"/>
              <a:t>of bunch tail </a:t>
            </a:r>
            <a:r>
              <a:rPr lang="en-GB" dirty="0"/>
              <a:t>of the bunch </a:t>
            </a:r>
            <a:r>
              <a:rPr lang="en-GB" dirty="0" smtClean="0">
                <a:sym typeface="Symbol"/>
              </a:rPr>
              <a:t> </a:t>
            </a:r>
            <a:r>
              <a:rPr lang="en-GB" dirty="0" smtClean="0"/>
              <a:t>0.1 Hz / bunch</a:t>
            </a:r>
          </a:p>
          <a:p>
            <a:pPr lvl="1"/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Increasing the interaction rate</a:t>
            </a:r>
          </a:p>
          <a:p>
            <a:r>
              <a:rPr lang="en-GB" dirty="0" smtClean="0"/>
              <a:t>Measurement of “average” beam halo possible (2808 bunches)</a:t>
            </a:r>
          </a:p>
          <a:p>
            <a:r>
              <a:rPr lang="en-GB" dirty="0" smtClean="0"/>
              <a:t>Increase </a:t>
            </a:r>
            <a:r>
              <a:rPr lang="en-GB" dirty="0"/>
              <a:t>the pressure (limited by vacuum </a:t>
            </a:r>
            <a:r>
              <a:rPr lang="en-GB" dirty="0" smtClean="0"/>
              <a:t>interlocks)</a:t>
            </a:r>
          </a:p>
          <a:p>
            <a:pPr lvl="1"/>
            <a:r>
              <a:rPr lang="en-GB" dirty="0" smtClean="0"/>
              <a:t>factor 10 to 100 may be possible for short times</a:t>
            </a:r>
          </a:p>
          <a:p>
            <a:r>
              <a:rPr lang="en-GB" dirty="0" smtClean="0"/>
              <a:t>Combine with gas sheet?</a:t>
            </a:r>
            <a:endParaRPr lang="en-GB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2014-06-05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Colin Barschel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DC4C2-42AC-D24C-A92C-2F918FF6A89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46" b="57636"/>
          <a:stretch/>
        </p:blipFill>
        <p:spPr bwMode="auto">
          <a:xfrm>
            <a:off x="5035" y="504965"/>
            <a:ext cx="9138965" cy="2251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82163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476672"/>
            <a:ext cx="7772400" cy="864096"/>
          </a:xfrm>
        </p:spPr>
        <p:txBody>
          <a:bodyPr>
            <a:normAutofit fontScale="90000"/>
          </a:bodyPr>
          <a:lstStyle/>
          <a:p>
            <a:r>
              <a:rPr lang="fr-CH" dirty="0" smtClean="0"/>
              <a:t/>
            </a:r>
            <a:br>
              <a:rPr lang="fr-CH" dirty="0" smtClean="0"/>
            </a:br>
            <a:r>
              <a:rPr lang="fr-CH" sz="3600" dirty="0" smtClean="0"/>
              <a:t>4) R&amp;D on BBLR </a:t>
            </a:r>
            <a:r>
              <a:rPr lang="fr-CH" sz="3600" dirty="0" err="1" smtClean="0"/>
              <a:t>Compensator</a:t>
            </a:r>
            <a:r>
              <a:rPr lang="fr-CH" sz="3600" dirty="0" smtClean="0"/>
              <a:t> </a:t>
            </a:r>
            <a:r>
              <a:rPr lang="fr-CH" sz="3600" dirty="0" err="1" smtClean="0"/>
              <a:t>implementation</a:t>
            </a:r>
            <a:r>
              <a:rPr lang="fr-CH" sz="3600" dirty="0" smtClean="0"/>
              <a:t> post LS3</a:t>
            </a:r>
            <a:r>
              <a:rPr lang="fr-CH" dirty="0" smtClean="0"/>
              <a:t/>
            </a:r>
            <a:br>
              <a:rPr lang="fr-CH" dirty="0" smtClean="0"/>
            </a:b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1700808"/>
            <a:ext cx="8208912" cy="4608512"/>
          </a:xfrm>
        </p:spPr>
        <p:txBody>
          <a:bodyPr>
            <a:normAutofit/>
          </a:bodyPr>
          <a:lstStyle/>
          <a:p>
            <a:pPr marL="457200" indent="-457200" algn="l">
              <a:buAutoNum type="alphaLcParenR"/>
            </a:pPr>
            <a:r>
              <a:rPr lang="fr-FR" sz="2400" dirty="0" smtClean="0">
                <a:solidFill>
                  <a:schemeClr val="tx1"/>
                </a:solidFill>
              </a:rPr>
              <a:t>Not part of the HL </a:t>
            </a:r>
            <a:r>
              <a:rPr lang="fr-FR" sz="2400" dirty="0" err="1" smtClean="0">
                <a:solidFill>
                  <a:schemeClr val="tx1"/>
                </a:solidFill>
              </a:rPr>
              <a:t>baseline</a:t>
            </a:r>
            <a:endParaRPr lang="fr-FR" sz="2400" dirty="0" smtClean="0">
              <a:solidFill>
                <a:schemeClr val="tx1"/>
              </a:solidFill>
            </a:endParaRPr>
          </a:p>
          <a:p>
            <a:pPr marL="457200" indent="-457200" algn="l">
              <a:buAutoNum type="alphaLcParenR"/>
            </a:pPr>
            <a:r>
              <a:rPr lang="fr-FR" sz="2400" dirty="0" smtClean="0">
                <a:solidFill>
                  <a:schemeClr val="tx1"/>
                </a:solidFill>
              </a:rPr>
              <a:t>General consensus </a:t>
            </a:r>
            <a:r>
              <a:rPr lang="fr-FR" sz="2400" dirty="0" err="1" smtClean="0">
                <a:solidFill>
                  <a:schemeClr val="tx1"/>
                </a:solidFill>
              </a:rPr>
              <a:t>that</a:t>
            </a:r>
            <a:r>
              <a:rPr lang="fr-FR" sz="2400" dirty="0" smtClean="0">
                <a:solidFill>
                  <a:schemeClr val="tx1"/>
                </a:solidFill>
              </a:rPr>
              <a:t> « in </a:t>
            </a:r>
            <a:r>
              <a:rPr lang="fr-FR" sz="2400" dirty="0" err="1" smtClean="0">
                <a:solidFill>
                  <a:schemeClr val="tx1"/>
                </a:solidFill>
              </a:rPr>
              <a:t>jaw</a:t>
            </a:r>
            <a:r>
              <a:rPr lang="fr-FR" sz="2400" dirty="0" smtClean="0">
                <a:solidFill>
                  <a:schemeClr val="tx1"/>
                </a:solidFill>
              </a:rPr>
              <a:t> </a:t>
            </a:r>
            <a:r>
              <a:rPr lang="fr-FR" sz="2400" dirty="0" err="1" smtClean="0">
                <a:solidFill>
                  <a:schemeClr val="tx1"/>
                </a:solidFill>
              </a:rPr>
              <a:t>wires</a:t>
            </a:r>
            <a:r>
              <a:rPr lang="fr-FR" sz="2400" dirty="0" smtClean="0">
                <a:solidFill>
                  <a:schemeClr val="tx1"/>
                </a:solidFill>
              </a:rPr>
              <a:t> » not possible</a:t>
            </a:r>
            <a:br>
              <a:rPr lang="fr-FR" sz="2400" dirty="0" smtClean="0">
                <a:solidFill>
                  <a:schemeClr val="tx1"/>
                </a:solidFill>
              </a:rPr>
            </a:br>
            <a:r>
              <a:rPr lang="fr-FR" sz="2400" dirty="0" smtClean="0">
                <a:solidFill>
                  <a:schemeClr val="tx1"/>
                </a:solidFill>
              </a:rPr>
              <a:t>- distance </a:t>
            </a:r>
            <a:r>
              <a:rPr lang="fr-FR" sz="2400" dirty="0" err="1" smtClean="0">
                <a:solidFill>
                  <a:schemeClr val="tx1"/>
                </a:solidFill>
              </a:rPr>
              <a:t>from</a:t>
            </a:r>
            <a:r>
              <a:rPr lang="fr-FR" sz="2400" dirty="0" smtClean="0">
                <a:solidFill>
                  <a:schemeClr val="tx1"/>
                </a:solidFill>
              </a:rPr>
              <a:t> </a:t>
            </a:r>
            <a:r>
              <a:rPr lang="fr-FR" sz="2400" dirty="0" err="1" smtClean="0">
                <a:solidFill>
                  <a:schemeClr val="tx1"/>
                </a:solidFill>
              </a:rPr>
              <a:t>beam</a:t>
            </a:r>
            <a:r>
              <a:rPr lang="fr-FR" sz="2400" dirty="0" smtClean="0">
                <a:solidFill>
                  <a:schemeClr val="tx1"/>
                </a:solidFill>
              </a:rPr>
              <a:t> </a:t>
            </a:r>
            <a:r>
              <a:rPr lang="fr-FR" sz="2400" dirty="0" err="1" smtClean="0">
                <a:solidFill>
                  <a:schemeClr val="tx1"/>
                </a:solidFill>
              </a:rPr>
              <a:t>too</a:t>
            </a:r>
            <a:r>
              <a:rPr lang="fr-FR" sz="2400" dirty="0" smtClean="0">
                <a:solidFill>
                  <a:schemeClr val="tx1"/>
                </a:solidFill>
              </a:rPr>
              <a:t> large</a:t>
            </a:r>
            <a:br>
              <a:rPr lang="fr-FR" sz="2400" dirty="0" smtClean="0">
                <a:solidFill>
                  <a:schemeClr val="tx1"/>
                </a:solidFill>
              </a:rPr>
            </a:br>
            <a:r>
              <a:rPr lang="fr-FR" sz="2400" dirty="0" smtClean="0">
                <a:solidFill>
                  <a:schemeClr val="tx1"/>
                </a:solidFill>
              </a:rPr>
              <a:t>- </a:t>
            </a:r>
            <a:r>
              <a:rPr lang="fr-FR" sz="2400" dirty="0" err="1" smtClean="0">
                <a:solidFill>
                  <a:schemeClr val="tx1"/>
                </a:solidFill>
              </a:rPr>
              <a:t>ideal</a:t>
            </a:r>
            <a:r>
              <a:rPr lang="fr-FR" sz="2400" dirty="0" smtClean="0">
                <a:solidFill>
                  <a:schemeClr val="tx1"/>
                </a:solidFill>
              </a:rPr>
              <a:t> location for </a:t>
            </a:r>
            <a:r>
              <a:rPr lang="fr-FR" sz="2400" dirty="0" err="1" smtClean="0">
                <a:solidFill>
                  <a:schemeClr val="tx1"/>
                </a:solidFill>
              </a:rPr>
              <a:t>compensator</a:t>
            </a:r>
            <a:r>
              <a:rPr lang="fr-FR" sz="2400" dirty="0" smtClean="0">
                <a:solidFill>
                  <a:schemeClr val="tx1"/>
                </a:solidFill>
              </a:rPr>
              <a:t> in </a:t>
            </a:r>
            <a:r>
              <a:rPr lang="fr-FR" sz="2400" dirty="0" err="1" smtClean="0">
                <a:solidFill>
                  <a:schemeClr val="tx1"/>
                </a:solidFill>
              </a:rPr>
              <a:t>common</a:t>
            </a:r>
            <a:r>
              <a:rPr lang="fr-FR" sz="2400" dirty="0" smtClean="0">
                <a:solidFill>
                  <a:schemeClr val="tx1"/>
                </a:solidFill>
              </a:rPr>
              <a:t> </a:t>
            </a:r>
            <a:r>
              <a:rPr lang="fr-FR" sz="2400" dirty="0" err="1" smtClean="0">
                <a:solidFill>
                  <a:schemeClr val="tx1"/>
                </a:solidFill>
              </a:rPr>
              <a:t>beam</a:t>
            </a:r>
            <a:r>
              <a:rPr lang="fr-FR" sz="2400" dirty="0" smtClean="0">
                <a:solidFill>
                  <a:schemeClr val="tx1"/>
                </a:solidFill>
              </a:rPr>
              <a:t> pipe…second </a:t>
            </a:r>
            <a:r>
              <a:rPr lang="fr-FR" sz="2400" dirty="0" err="1" smtClean="0">
                <a:solidFill>
                  <a:schemeClr val="tx1"/>
                </a:solidFill>
              </a:rPr>
              <a:t>beam</a:t>
            </a:r>
            <a:r>
              <a:rPr lang="fr-FR" sz="2400" dirty="0" smtClean="0">
                <a:solidFill>
                  <a:schemeClr val="tx1"/>
                </a:solidFill>
              </a:rPr>
              <a:t> has to </a:t>
            </a:r>
            <a:r>
              <a:rPr lang="fr-FR" sz="2400" dirty="0" err="1" smtClean="0">
                <a:solidFill>
                  <a:schemeClr val="tx1"/>
                </a:solidFill>
              </a:rPr>
              <a:t>pass</a:t>
            </a:r>
            <a:r>
              <a:rPr lang="fr-FR" sz="2400" dirty="0" smtClean="0">
                <a:solidFill>
                  <a:schemeClr val="tx1"/>
                </a:solidFill>
              </a:rPr>
              <a:t> </a:t>
            </a:r>
            <a:r>
              <a:rPr lang="fr-FR" sz="2400" dirty="0" err="1" smtClean="0">
                <a:solidFill>
                  <a:schemeClr val="tx1"/>
                </a:solidFill>
              </a:rPr>
              <a:t>through</a:t>
            </a:r>
            <a:r>
              <a:rPr lang="fr-FR" sz="2400" dirty="0" smtClean="0">
                <a:solidFill>
                  <a:schemeClr val="tx1"/>
                </a:solidFill>
              </a:rPr>
              <a:t> the </a:t>
            </a:r>
            <a:r>
              <a:rPr lang="fr-FR" sz="2400" dirty="0" err="1" smtClean="0">
                <a:solidFill>
                  <a:schemeClr val="tx1"/>
                </a:solidFill>
              </a:rPr>
              <a:t>collimator</a:t>
            </a:r>
            <a:r>
              <a:rPr lang="fr-FR" sz="2400" dirty="0" smtClean="0">
                <a:solidFill>
                  <a:schemeClr val="tx1"/>
                </a:solidFill>
              </a:rPr>
              <a:t> </a:t>
            </a:r>
            <a:r>
              <a:rPr lang="fr-FR" sz="2400" dirty="0" err="1" smtClean="0">
                <a:solidFill>
                  <a:schemeClr val="tx1"/>
                </a:solidFill>
              </a:rPr>
              <a:t>jaw</a:t>
            </a:r>
            <a:endParaRPr lang="fr-FR" sz="2400" dirty="0" smtClean="0">
              <a:solidFill>
                <a:schemeClr val="tx1"/>
              </a:solidFill>
            </a:endParaRPr>
          </a:p>
          <a:p>
            <a:pPr marL="457200" indent="-457200" algn="l">
              <a:buAutoNum type="alphaLcParenR"/>
            </a:pPr>
            <a:r>
              <a:rPr lang="fr-FR" sz="2400" dirty="0" err="1" smtClean="0">
                <a:solidFill>
                  <a:schemeClr val="tx1"/>
                </a:solidFill>
              </a:rPr>
              <a:t>Since</a:t>
            </a:r>
            <a:r>
              <a:rPr lang="fr-FR" sz="2400" dirty="0" smtClean="0">
                <a:solidFill>
                  <a:schemeClr val="tx1"/>
                </a:solidFill>
              </a:rPr>
              <a:t> 2013 </a:t>
            </a:r>
            <a:r>
              <a:rPr lang="fr-FR" sz="2400" dirty="0" err="1" smtClean="0">
                <a:solidFill>
                  <a:schemeClr val="tx1"/>
                </a:solidFill>
              </a:rPr>
              <a:t>proposed</a:t>
            </a:r>
            <a:r>
              <a:rPr lang="fr-FR" sz="2400" dirty="0" smtClean="0">
                <a:solidFill>
                  <a:schemeClr val="tx1"/>
                </a:solidFill>
              </a:rPr>
              <a:t> to </a:t>
            </a:r>
            <a:r>
              <a:rPr lang="fr-FR" sz="2400" dirty="0" err="1" smtClean="0">
                <a:solidFill>
                  <a:schemeClr val="tx1"/>
                </a:solidFill>
              </a:rPr>
              <a:t>study</a:t>
            </a:r>
            <a:r>
              <a:rPr lang="fr-FR" sz="2400" dirty="0" smtClean="0">
                <a:solidFill>
                  <a:schemeClr val="tx1"/>
                </a:solidFill>
              </a:rPr>
              <a:t> the replacement of the </a:t>
            </a:r>
            <a:r>
              <a:rPr lang="fr-FR" sz="2400" dirty="0" err="1" smtClean="0">
                <a:solidFill>
                  <a:schemeClr val="tx1"/>
                </a:solidFill>
              </a:rPr>
              <a:t>physical</a:t>
            </a:r>
            <a:r>
              <a:rPr lang="fr-FR" sz="2400" dirty="0" smtClean="0">
                <a:solidFill>
                  <a:schemeClr val="tx1"/>
                </a:solidFill>
              </a:rPr>
              <a:t> </a:t>
            </a:r>
            <a:r>
              <a:rPr lang="fr-FR" sz="2400" dirty="0" err="1" smtClean="0">
                <a:solidFill>
                  <a:schemeClr val="tx1"/>
                </a:solidFill>
              </a:rPr>
              <a:t>wire</a:t>
            </a:r>
            <a:r>
              <a:rPr lang="fr-FR" sz="2400" dirty="0" smtClean="0">
                <a:solidFill>
                  <a:schemeClr val="tx1"/>
                </a:solidFill>
              </a:rPr>
              <a:t> by an </a:t>
            </a:r>
            <a:r>
              <a:rPr lang="fr-FR" sz="2400" dirty="0" err="1" smtClean="0">
                <a:solidFill>
                  <a:schemeClr val="tx1"/>
                </a:solidFill>
              </a:rPr>
              <a:t>electron</a:t>
            </a:r>
            <a:r>
              <a:rPr lang="fr-FR" sz="2400" dirty="0" smtClean="0">
                <a:solidFill>
                  <a:schemeClr val="tx1"/>
                </a:solidFill>
              </a:rPr>
              <a:t> </a:t>
            </a:r>
            <a:r>
              <a:rPr lang="fr-FR" sz="2400" dirty="0" err="1" smtClean="0">
                <a:solidFill>
                  <a:schemeClr val="tx1"/>
                </a:solidFill>
              </a:rPr>
              <a:t>beam</a:t>
            </a:r>
            <a:r>
              <a:rPr lang="fr-FR" sz="2400" dirty="0" smtClean="0">
                <a:solidFill>
                  <a:schemeClr val="tx1"/>
                </a:solidFill>
              </a:rPr>
              <a:t>:</a:t>
            </a:r>
            <a:br>
              <a:rPr lang="fr-FR" sz="2400" dirty="0" smtClean="0">
                <a:solidFill>
                  <a:schemeClr val="tx1"/>
                </a:solidFill>
              </a:rPr>
            </a:br>
            <a:r>
              <a:rPr lang="fr-FR" sz="2400" dirty="0" err="1" smtClean="0">
                <a:solidFill>
                  <a:schemeClr val="tx1"/>
                </a:solidFill>
              </a:rPr>
              <a:t>Presently</a:t>
            </a:r>
            <a:r>
              <a:rPr lang="fr-FR" sz="2400" dirty="0" smtClean="0">
                <a:solidFill>
                  <a:schemeClr val="tx1"/>
                </a:solidFill>
              </a:rPr>
              <a:t> </a:t>
            </a:r>
            <a:r>
              <a:rPr lang="fr-FR" sz="2400" dirty="0" err="1" smtClean="0">
                <a:solidFill>
                  <a:schemeClr val="tx1"/>
                </a:solidFill>
              </a:rPr>
              <a:t>definition</a:t>
            </a:r>
            <a:r>
              <a:rPr lang="fr-FR" sz="2400" dirty="0" smtClean="0">
                <a:solidFill>
                  <a:schemeClr val="tx1"/>
                </a:solidFill>
              </a:rPr>
              <a:t> of a collaborative </a:t>
            </a:r>
            <a:r>
              <a:rPr lang="fr-FR" sz="2400" dirty="0" err="1" smtClean="0">
                <a:solidFill>
                  <a:schemeClr val="tx1"/>
                </a:solidFill>
              </a:rPr>
              <a:t>project</a:t>
            </a:r>
            <a:r>
              <a:rPr lang="fr-FR" sz="2400" dirty="0" smtClean="0">
                <a:solidFill>
                  <a:schemeClr val="tx1"/>
                </a:solidFill>
              </a:rPr>
              <a:t> </a:t>
            </a:r>
            <a:r>
              <a:rPr lang="fr-FR" sz="2400" dirty="0" err="1" smtClean="0">
                <a:solidFill>
                  <a:schemeClr val="tx1"/>
                </a:solidFill>
              </a:rPr>
              <a:t>called</a:t>
            </a:r>
            <a:r>
              <a:rPr lang="fr-FR" sz="2400" dirty="0" smtClean="0">
                <a:solidFill>
                  <a:schemeClr val="tx1"/>
                </a:solidFill>
              </a:rPr>
              <a:t>:</a:t>
            </a:r>
            <a:br>
              <a:rPr lang="fr-FR" sz="2400" dirty="0" smtClean="0">
                <a:solidFill>
                  <a:schemeClr val="tx1"/>
                </a:solidFill>
              </a:rPr>
            </a:br>
            <a:r>
              <a:rPr lang="fr-FR" sz="2400" dirty="0" smtClean="0">
                <a:solidFill>
                  <a:schemeClr val="tx1"/>
                </a:solidFill>
              </a:rPr>
              <a:t/>
            </a:r>
            <a:br>
              <a:rPr lang="fr-FR" sz="2400" dirty="0" smtClean="0">
                <a:solidFill>
                  <a:schemeClr val="tx1"/>
                </a:solidFill>
              </a:rPr>
            </a:br>
            <a:r>
              <a:rPr lang="fr-FR" sz="2400" dirty="0" smtClean="0">
                <a:solidFill>
                  <a:srgbClr val="00B050"/>
                </a:solidFill>
              </a:rPr>
              <a:t>« </a:t>
            </a:r>
            <a:r>
              <a:rPr lang="fr-FR" sz="2400" dirty="0" err="1" smtClean="0">
                <a:solidFill>
                  <a:srgbClr val="00B050"/>
                </a:solidFill>
              </a:rPr>
              <a:t>Low</a:t>
            </a:r>
            <a:r>
              <a:rPr lang="fr-FR" sz="2400" dirty="0" smtClean="0">
                <a:solidFill>
                  <a:srgbClr val="00B050"/>
                </a:solidFill>
              </a:rPr>
              <a:t> </a:t>
            </a:r>
            <a:r>
              <a:rPr lang="fr-FR" sz="2400" dirty="0" err="1" smtClean="0">
                <a:solidFill>
                  <a:srgbClr val="00B050"/>
                </a:solidFill>
              </a:rPr>
              <a:t>energy</a:t>
            </a:r>
            <a:r>
              <a:rPr lang="fr-FR" sz="2400" dirty="0" smtClean="0">
                <a:solidFill>
                  <a:srgbClr val="00B050"/>
                </a:solidFill>
              </a:rPr>
              <a:t> e-</a:t>
            </a:r>
            <a:r>
              <a:rPr lang="fr-FR" sz="2400" dirty="0" err="1" smtClean="0">
                <a:solidFill>
                  <a:srgbClr val="00B050"/>
                </a:solidFill>
              </a:rPr>
              <a:t>beams</a:t>
            </a:r>
            <a:r>
              <a:rPr lang="fr-FR" sz="2400" dirty="0" smtClean="0">
                <a:solidFill>
                  <a:srgbClr val="00B050"/>
                </a:solidFill>
              </a:rPr>
              <a:t> as </a:t>
            </a:r>
            <a:r>
              <a:rPr lang="fr-FR" sz="2400" dirty="0" err="1" smtClean="0">
                <a:solidFill>
                  <a:srgbClr val="00B050"/>
                </a:solidFill>
              </a:rPr>
              <a:t>actuators</a:t>
            </a:r>
            <a:r>
              <a:rPr lang="fr-FR" sz="2400" dirty="0" smtClean="0">
                <a:solidFill>
                  <a:srgbClr val="00B050"/>
                </a:solidFill>
              </a:rPr>
              <a:t> on hadron </a:t>
            </a:r>
            <a:r>
              <a:rPr lang="fr-FR" sz="2400" dirty="0" err="1" smtClean="0">
                <a:solidFill>
                  <a:srgbClr val="00B050"/>
                </a:solidFill>
              </a:rPr>
              <a:t>beams</a:t>
            </a:r>
            <a:r>
              <a:rPr lang="fr-FR" sz="2400" dirty="0" smtClean="0">
                <a:solidFill>
                  <a:srgbClr val="00B050"/>
                </a:solidFill>
              </a:rPr>
              <a:t> »</a:t>
            </a:r>
            <a:endParaRPr lang="fr-FR" sz="2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71523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E- beam applications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853136"/>
          </a:xfrm>
        </p:spPr>
        <p:txBody>
          <a:bodyPr>
            <a:normAutofit fontScale="85000" lnSpcReduction="10000"/>
          </a:bodyPr>
          <a:lstStyle/>
          <a:p>
            <a:r>
              <a:rPr lang="en-GB" sz="2400" dirty="0" smtClean="0"/>
              <a:t>So far:</a:t>
            </a:r>
            <a:br>
              <a:rPr lang="en-GB" sz="2400" dirty="0" smtClean="0"/>
            </a:br>
            <a:r>
              <a:rPr lang="en-GB" sz="2400" dirty="0" smtClean="0"/>
              <a:t>- AD, LEIR &amp; ELENA e-cooling (G. Tranquille et al</a:t>
            </a:r>
            <a:r>
              <a:rPr lang="en-GB" sz="2400" dirty="0" smtClean="0"/>
              <a:t>.)</a:t>
            </a:r>
            <a:br>
              <a:rPr lang="en-GB" sz="2400" dirty="0" smtClean="0"/>
            </a:br>
            <a:r>
              <a:rPr lang="en-GB" sz="2400" dirty="0" smtClean="0">
                <a:solidFill>
                  <a:schemeClr val="accent6">
                    <a:lumMod val="75000"/>
                  </a:schemeClr>
                </a:solidFill>
              </a:rPr>
              <a:t>not further discussed; parameter space is very different, but same people at CERN + common technologies</a:t>
            </a:r>
            <a:endParaRPr lang="en-GB" sz="2400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GB" sz="2400" dirty="0" smtClean="0"/>
              <a:t>Under </a:t>
            </a:r>
            <a:r>
              <a:rPr lang="en-GB" sz="2400" dirty="0" smtClean="0"/>
              <a:t>study</a:t>
            </a: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/>
              <a:t>- LHC beam cleaning (S. Redaelli et al</a:t>
            </a:r>
            <a:r>
              <a:rPr lang="en-GB" sz="2400" dirty="0" smtClean="0"/>
              <a:t>.)</a:t>
            </a:r>
            <a:br>
              <a:rPr lang="en-GB" sz="2400" dirty="0" smtClean="0"/>
            </a:br>
            <a:r>
              <a:rPr lang="en-GB" sz="2400" dirty="0" smtClean="0"/>
              <a:t>- LHC BBLR (</a:t>
            </a:r>
            <a:r>
              <a:rPr lang="en-GB" sz="2400" dirty="0"/>
              <a:t>H</a:t>
            </a:r>
            <a:r>
              <a:rPr lang="en-GB" sz="2400" dirty="0" smtClean="0"/>
              <a:t>. Schmickler et al.)</a:t>
            </a:r>
          </a:p>
          <a:p>
            <a:r>
              <a:rPr lang="en-GB" sz="2400" dirty="0" smtClean="0"/>
              <a:t>Further request:</a:t>
            </a:r>
            <a:br>
              <a:rPr lang="en-GB" sz="2400" dirty="0" smtClean="0"/>
            </a:br>
            <a:r>
              <a:rPr lang="en-GB" sz="2400" dirty="0" smtClean="0"/>
              <a:t>- Compensation of space charge effects in SIS18/SIS100 (GSI – FAIR project; </a:t>
            </a:r>
            <a:r>
              <a:rPr lang="en-GB" sz="2400" dirty="0" smtClean="0"/>
              <a:t>P. Spiller </a:t>
            </a:r>
            <a:r>
              <a:rPr lang="en-GB" sz="2400" dirty="0" smtClean="0"/>
              <a:t> </a:t>
            </a:r>
            <a:r>
              <a:rPr lang="en-GB" sz="2400" dirty="0" smtClean="0"/>
              <a:t>et al.)</a:t>
            </a:r>
          </a:p>
          <a:p>
            <a:pPr>
              <a:spcAft>
                <a:spcPts val="0"/>
              </a:spcAft>
            </a:pPr>
            <a:r>
              <a:rPr lang="en-GB" sz="2400" dirty="0" smtClean="0"/>
              <a:t>Needs a new feasibility study:</a:t>
            </a:r>
            <a:r>
              <a:rPr lang="en-GB" sz="2400" dirty="0"/>
              <a:t/>
            </a:r>
            <a:br>
              <a:rPr lang="en-GB" sz="2400" dirty="0"/>
            </a:br>
            <a:r>
              <a:rPr lang="en-GB" sz="2400" dirty="0"/>
              <a:t>- Compensation of space charge effects </a:t>
            </a:r>
            <a:r>
              <a:rPr lang="en-GB" sz="2400" dirty="0" smtClean="0"/>
              <a:t>in CERN PS, PSB</a:t>
            </a:r>
            <a:br>
              <a:rPr lang="en-GB" sz="2400" dirty="0" smtClean="0"/>
            </a:br>
            <a:r>
              <a:rPr lang="en-GB" sz="2400" dirty="0">
                <a:latin typeface="Times New Roman"/>
                <a:ea typeface="Times New Roman"/>
              </a:rPr>
              <a:t> </a:t>
            </a:r>
            <a:r>
              <a:rPr lang="en-GB" sz="1900" u="sng" dirty="0" smtClean="0">
                <a:solidFill>
                  <a:srgbClr val="0000FF"/>
                </a:solidFill>
                <a:latin typeface="Times New Roman"/>
                <a:ea typeface="Times New Roman"/>
                <a:hlinkClick r:id="rId2"/>
              </a:rPr>
              <a:t>https</a:t>
            </a:r>
            <a:r>
              <a:rPr lang="en-GB" sz="1900" u="sng" dirty="0">
                <a:solidFill>
                  <a:srgbClr val="0000FF"/>
                </a:solidFill>
                <a:latin typeface="Times New Roman"/>
                <a:ea typeface="Times New Roman"/>
                <a:hlinkClick r:id="rId2"/>
              </a:rPr>
              <a:t>://</a:t>
            </a:r>
            <a:r>
              <a:rPr lang="en-GB" sz="1900" u="sng" dirty="0" smtClean="0">
                <a:solidFill>
                  <a:srgbClr val="0000FF"/>
                </a:solidFill>
                <a:latin typeface="Times New Roman"/>
                <a:ea typeface="Times New Roman"/>
                <a:hlinkClick r:id="rId2"/>
              </a:rPr>
              <a:t>accelconf.web.cern.ch/accelconf/p07/PAPERS/THPAN074.PDF</a:t>
            </a:r>
            <a:r>
              <a:rPr lang="en-GB" sz="1900" u="sng" dirty="0" smtClean="0">
                <a:solidFill>
                  <a:srgbClr val="0000FF"/>
                </a:solidFill>
                <a:latin typeface="Times New Roman"/>
                <a:ea typeface="Times New Roman"/>
              </a:rPr>
              <a:t/>
            </a:r>
            <a:br>
              <a:rPr lang="en-GB" sz="1900" u="sng" dirty="0" smtClean="0">
                <a:solidFill>
                  <a:srgbClr val="0000FF"/>
                </a:solidFill>
                <a:latin typeface="Times New Roman"/>
                <a:ea typeface="Times New Roman"/>
              </a:rPr>
            </a:br>
            <a:r>
              <a:rPr lang="en-GB" sz="1900" u="sng" dirty="0" smtClean="0">
                <a:solidFill>
                  <a:srgbClr val="0000FF"/>
                </a:solidFill>
                <a:latin typeface="Times New Roman"/>
                <a:ea typeface="Times New Roman"/>
              </a:rPr>
              <a:t/>
            </a:r>
            <a:br>
              <a:rPr lang="en-GB" sz="1900" u="sng" dirty="0" smtClean="0">
                <a:solidFill>
                  <a:srgbClr val="0000FF"/>
                </a:solidFill>
                <a:latin typeface="Times New Roman"/>
                <a:ea typeface="Times New Roman"/>
              </a:rPr>
            </a:br>
            <a:r>
              <a:rPr lang="en-GB" sz="1900" dirty="0" smtClean="0">
                <a:latin typeface="Times New Roman"/>
                <a:ea typeface="Times New Roman"/>
              </a:rPr>
              <a:t>GSI has submitted a request to the German BMBF for funding in order to simulate further details of this compensation. CERN is following (and complementing?) these simulations.</a:t>
            </a:r>
            <a:endParaRPr lang="en-GB" sz="1900" dirty="0">
              <a:latin typeface="Times New Roman"/>
              <a:ea typeface="Calibri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GB" sz="1900" dirty="0">
                <a:latin typeface="Times New Roman"/>
                <a:ea typeface="Times New Roman"/>
              </a:rPr>
              <a:t> </a:t>
            </a:r>
            <a:endParaRPr lang="en-GB" sz="1900" dirty="0">
              <a:latin typeface="Times New Roman"/>
              <a:ea typeface="Calibri"/>
            </a:endParaRPr>
          </a:p>
          <a:p>
            <a:endParaRPr lang="en-GB" sz="2400" dirty="0" smtClean="0"/>
          </a:p>
        </p:txBody>
      </p:sp>
    </p:spTree>
    <p:extLst>
      <p:ext uri="{BB962C8B-B14F-4D97-AF65-F5344CB8AC3E}">
        <p14:creationId xmlns:p14="http://schemas.microsoft.com/office/powerpoint/2010/main" val="13221313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en-GB" dirty="0" smtClean="0"/>
              <a:t>R&amp;D needs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83"/>
            <a:ext cx="8229600" cy="4713387"/>
          </a:xfrm>
        </p:spPr>
        <p:txBody>
          <a:bodyPr>
            <a:normAutofit/>
          </a:bodyPr>
          <a:lstStyle/>
          <a:p>
            <a:r>
              <a:rPr lang="en-GB" sz="2400" dirty="0" smtClean="0"/>
              <a:t>Increase of intensity of electron beam</a:t>
            </a:r>
            <a:br>
              <a:rPr lang="en-GB" sz="2400" dirty="0" smtClean="0"/>
            </a:br>
            <a:r>
              <a:rPr lang="en-GB" sz="2400" dirty="0" smtClean="0"/>
              <a:t>(presently a few A) by a factor 2 to 5.</a:t>
            </a:r>
          </a:p>
          <a:p>
            <a:r>
              <a:rPr lang="en-GB" sz="2400" dirty="0" smtClean="0"/>
              <a:t>Fast modulation of the (DC) electron beam up to 40 MHz </a:t>
            </a: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 smtClean="0"/>
              <a:t>(</a:t>
            </a:r>
            <a:r>
              <a:rPr lang="en-GB" sz="2400" dirty="0" smtClean="0"/>
              <a:t>10% intensity </a:t>
            </a:r>
            <a:r>
              <a:rPr lang="en-GB" sz="2400" dirty="0" smtClean="0"/>
              <a:t>modulation @ LHC for </a:t>
            </a:r>
            <a:r>
              <a:rPr lang="en-GB" sz="2400" dirty="0" err="1" smtClean="0"/>
              <a:t>pacman</a:t>
            </a:r>
            <a:r>
              <a:rPr lang="en-GB" sz="2400" dirty="0" smtClean="0"/>
              <a:t> bunches,</a:t>
            </a:r>
            <a:br>
              <a:rPr lang="en-GB" sz="2400" dirty="0" smtClean="0"/>
            </a:br>
            <a:r>
              <a:rPr lang="en-GB" sz="2400" dirty="0" smtClean="0"/>
              <a:t>intensity modulation following bunch shape for space charge compensation)</a:t>
            </a:r>
            <a:endParaRPr lang="en-GB" sz="2400" dirty="0" smtClean="0"/>
          </a:p>
          <a:p>
            <a:r>
              <a:rPr lang="en-GB" sz="2400" dirty="0" smtClean="0"/>
              <a:t>Improved diagnostics (e-beam size in the overlap region, overlap of e-beam with p beam)</a:t>
            </a:r>
            <a:br>
              <a:rPr lang="en-GB" sz="2400" dirty="0" smtClean="0"/>
            </a:b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dirty="0" smtClean="0">
                <a:solidFill>
                  <a:srgbClr val="00B050"/>
                </a:solidFill>
                <a:sym typeface="Wingdings" panose="05000000000000000000" pitchFamily="2" charset="2"/>
              </a:rPr>
              <a:t> CERN will build a test-stand (mainly BE-BI)</a:t>
            </a:r>
            <a:endParaRPr lang="en-GB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31651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Teststand</a:t>
            </a:r>
            <a:r>
              <a:rPr lang="fr-CH" dirty="0" smtClean="0"/>
              <a:t> </a:t>
            </a:r>
            <a:r>
              <a:rPr lang="fr-CH" dirty="0" err="1" smtClean="0"/>
              <a:t>details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sz="1600" dirty="0" smtClean="0"/>
              <a:t>The BE-BI group has an test-stand for </a:t>
            </a:r>
            <a:r>
              <a:rPr lang="fr-CH" sz="1600" dirty="0" err="1" smtClean="0"/>
              <a:t>development</a:t>
            </a:r>
            <a:r>
              <a:rPr lang="fr-CH" sz="1600" dirty="0" smtClean="0"/>
              <a:t> on </a:t>
            </a:r>
            <a:r>
              <a:rPr lang="fr-CH" sz="1600" dirty="0" err="1" smtClean="0"/>
              <a:t>electron</a:t>
            </a:r>
            <a:r>
              <a:rPr lang="fr-CH" sz="1600" dirty="0" smtClean="0"/>
              <a:t> </a:t>
            </a:r>
            <a:r>
              <a:rPr lang="fr-CH" sz="1600" dirty="0" err="1" smtClean="0"/>
              <a:t>cooler</a:t>
            </a:r>
            <a:r>
              <a:rPr lang="fr-CH" sz="1600" dirty="0" smtClean="0"/>
              <a:t> </a:t>
            </a:r>
            <a:r>
              <a:rPr lang="fr-CH" sz="1600" dirty="0" err="1" smtClean="0"/>
              <a:t>equipment</a:t>
            </a:r>
            <a:r>
              <a:rPr lang="fr-CH" sz="1600" dirty="0" smtClean="0"/>
              <a:t> (LEIR, ELENA) in building 236.</a:t>
            </a:r>
          </a:p>
          <a:p>
            <a:r>
              <a:rPr lang="fr-CH" sz="1600" dirty="0" smtClean="0"/>
              <a:t>There </a:t>
            </a:r>
            <a:r>
              <a:rPr lang="fr-CH" sz="1600" dirty="0" err="1" smtClean="0"/>
              <a:t>is</a:t>
            </a:r>
            <a:r>
              <a:rPr lang="fr-CH" sz="1600" dirty="0" smtClean="0"/>
              <a:t> </a:t>
            </a:r>
            <a:r>
              <a:rPr lang="fr-CH" sz="1600" dirty="0" err="1" smtClean="0"/>
              <a:t>space</a:t>
            </a:r>
            <a:r>
              <a:rPr lang="fr-CH" sz="1600" dirty="0" smtClean="0"/>
              <a:t> for an </a:t>
            </a:r>
            <a:r>
              <a:rPr lang="fr-CH" sz="1600" dirty="0" err="1" smtClean="0"/>
              <a:t>additional</a:t>
            </a:r>
            <a:r>
              <a:rPr lang="fr-CH" sz="1600" dirty="0" smtClean="0"/>
              <a:t> </a:t>
            </a:r>
            <a:br>
              <a:rPr lang="fr-CH" sz="1600" dirty="0" smtClean="0"/>
            </a:br>
            <a:r>
              <a:rPr lang="fr-CH" sz="1600" dirty="0" smtClean="0"/>
              <a:t>test-stand in building 236.</a:t>
            </a:r>
          </a:p>
          <a:p>
            <a:r>
              <a:rPr lang="fr-CH" sz="1600" dirty="0" err="1" smtClean="0"/>
              <a:t>Such</a:t>
            </a:r>
            <a:r>
              <a:rPr lang="fr-CH" sz="1600" dirty="0" smtClean="0"/>
              <a:t> a test stand </a:t>
            </a:r>
            <a:r>
              <a:rPr lang="fr-CH" sz="1600" dirty="0" err="1" smtClean="0"/>
              <a:t>is</a:t>
            </a:r>
            <a:r>
              <a:rPr lang="fr-CH" sz="1600" dirty="0" smtClean="0"/>
              <a:t> a </a:t>
            </a:r>
            <a:r>
              <a:rPr lang="fr-CH" sz="1600" dirty="0" err="1" smtClean="0"/>
              <a:t>complex</a:t>
            </a:r>
            <a:r>
              <a:rPr lang="fr-CH" sz="1600" dirty="0" smtClean="0"/>
              <a:t> </a:t>
            </a:r>
            <a:br>
              <a:rPr lang="fr-CH" sz="1600" dirty="0" smtClean="0"/>
            </a:br>
            <a:r>
              <a:rPr lang="fr-CH" sz="1600" dirty="0" smtClean="0"/>
              <a:t>system </a:t>
            </a:r>
            <a:r>
              <a:rPr lang="fr-CH" sz="1600" dirty="0" err="1" smtClean="0"/>
              <a:t>composed</a:t>
            </a:r>
            <a:r>
              <a:rPr lang="fr-CH" sz="1600" dirty="0" smtClean="0"/>
              <a:t> of (</a:t>
            </a:r>
            <a:r>
              <a:rPr lang="fr-CH" sz="1600" dirty="0" err="1" smtClean="0"/>
              <a:t>cryogenic</a:t>
            </a:r>
            <a:r>
              <a:rPr lang="fr-CH" sz="1600" dirty="0" smtClean="0"/>
              <a:t>) </a:t>
            </a:r>
            <a:br>
              <a:rPr lang="fr-CH" sz="1600" dirty="0" smtClean="0"/>
            </a:br>
            <a:r>
              <a:rPr lang="fr-CH" sz="1600" dirty="0" err="1" smtClean="0"/>
              <a:t>solenoid</a:t>
            </a:r>
            <a:r>
              <a:rPr lang="fr-CH" sz="1600" dirty="0" smtClean="0"/>
              <a:t> </a:t>
            </a:r>
            <a:r>
              <a:rPr lang="fr-CH" sz="1600" dirty="0" err="1" smtClean="0"/>
              <a:t>magnets</a:t>
            </a:r>
            <a:r>
              <a:rPr lang="fr-CH" sz="1600" dirty="0" smtClean="0"/>
              <a:t>, power supplies, </a:t>
            </a:r>
            <a:br>
              <a:rPr lang="fr-CH" sz="1600" dirty="0" smtClean="0"/>
            </a:br>
            <a:r>
              <a:rPr lang="fr-CH" sz="1600" dirty="0" err="1" smtClean="0"/>
              <a:t>electron</a:t>
            </a:r>
            <a:r>
              <a:rPr lang="fr-CH" sz="1600" dirty="0" smtClean="0"/>
              <a:t> </a:t>
            </a:r>
            <a:r>
              <a:rPr lang="fr-CH" sz="1600" dirty="0" err="1" smtClean="0"/>
              <a:t>beam</a:t>
            </a:r>
            <a:r>
              <a:rPr lang="fr-CH" sz="1600" dirty="0" smtClean="0"/>
              <a:t> source and collector,</a:t>
            </a:r>
            <a:br>
              <a:rPr lang="fr-CH" sz="1600" dirty="0" smtClean="0"/>
            </a:br>
            <a:r>
              <a:rPr lang="fr-CH" sz="1600" dirty="0" smtClean="0"/>
              <a:t>vacuum system and diagnostics.</a:t>
            </a:r>
          </a:p>
          <a:p>
            <a:r>
              <a:rPr lang="fr-CH" sz="1600" dirty="0" err="1" smtClean="0"/>
              <a:t>Instead</a:t>
            </a:r>
            <a:r>
              <a:rPr lang="fr-CH" sz="1600" dirty="0" smtClean="0"/>
              <a:t> of building a </a:t>
            </a:r>
            <a:r>
              <a:rPr lang="fr-CH" sz="1600" dirty="0" err="1" smtClean="0"/>
              <a:t>complete</a:t>
            </a:r>
            <a:r>
              <a:rPr lang="fr-CH" sz="1600" dirty="0" smtClean="0"/>
              <a:t> new</a:t>
            </a:r>
            <a:br>
              <a:rPr lang="fr-CH" sz="1600" dirty="0" smtClean="0"/>
            </a:br>
            <a:r>
              <a:rPr lang="fr-CH" sz="1600" dirty="0" smtClean="0"/>
              <a:t>installation </a:t>
            </a:r>
            <a:r>
              <a:rPr lang="fr-CH" sz="1600" dirty="0" smtClean="0"/>
              <a:t>FNAL </a:t>
            </a:r>
            <a:r>
              <a:rPr lang="fr-CH" sz="1600" dirty="0" smtClean="0"/>
              <a:t>has </a:t>
            </a:r>
            <a:r>
              <a:rPr lang="fr-CH" sz="1600" dirty="0" err="1" smtClean="0"/>
              <a:t>agreed</a:t>
            </a:r>
            <a:r>
              <a:rPr lang="fr-CH" sz="1600" dirty="0" smtClean="0"/>
              <a:t> to </a:t>
            </a:r>
            <a:r>
              <a:rPr lang="fr-CH" sz="1600" dirty="0" err="1" smtClean="0"/>
              <a:t>lend</a:t>
            </a:r>
            <a:r>
              <a:rPr lang="fr-CH" sz="1600" dirty="0"/>
              <a:t> </a:t>
            </a:r>
            <a:r>
              <a:rPr lang="fr-CH" sz="1600" dirty="0" smtClean="0"/>
              <a:t/>
            </a:r>
            <a:br>
              <a:rPr lang="fr-CH" sz="1600" dirty="0" smtClean="0"/>
            </a:br>
            <a:r>
              <a:rPr lang="fr-CH" sz="1600" dirty="0" smtClean="0"/>
              <a:t>the </a:t>
            </a:r>
            <a:r>
              <a:rPr lang="fr-CH" sz="1600" dirty="0" err="1" smtClean="0"/>
              <a:t>almost</a:t>
            </a:r>
            <a:r>
              <a:rPr lang="fr-CH" sz="1600" dirty="0" smtClean="0"/>
              <a:t> </a:t>
            </a:r>
            <a:r>
              <a:rPr lang="fr-CH" sz="1600" dirty="0" err="1" smtClean="0"/>
              <a:t>complete</a:t>
            </a:r>
            <a:r>
              <a:rPr lang="fr-CH" sz="1600" dirty="0"/>
              <a:t> </a:t>
            </a:r>
            <a:r>
              <a:rPr lang="fr-CH" sz="1600" dirty="0" smtClean="0"/>
              <a:t>TEL-2 </a:t>
            </a:r>
            <a:r>
              <a:rPr lang="fr-CH" sz="1600" dirty="0" err="1" smtClean="0"/>
              <a:t>Tevatron</a:t>
            </a:r>
            <a:r>
              <a:rPr lang="fr-CH" sz="1600" dirty="0" smtClean="0"/>
              <a:t> </a:t>
            </a:r>
            <a:br>
              <a:rPr lang="fr-CH" sz="1600" dirty="0" smtClean="0"/>
            </a:br>
            <a:r>
              <a:rPr lang="fr-CH" sz="1600" dirty="0" err="1" smtClean="0"/>
              <a:t>electron</a:t>
            </a:r>
            <a:r>
              <a:rPr lang="fr-CH" sz="1600" dirty="0"/>
              <a:t> </a:t>
            </a:r>
            <a:r>
              <a:rPr lang="fr-CH" sz="1600" dirty="0" err="1" smtClean="0"/>
              <a:t>lens</a:t>
            </a:r>
            <a:r>
              <a:rPr lang="fr-CH" sz="1600" dirty="0" smtClean="0"/>
              <a:t> installation to CERN.</a:t>
            </a:r>
          </a:p>
          <a:p>
            <a:r>
              <a:rPr lang="fr-CH" sz="1600" dirty="0" err="1" smtClean="0"/>
              <a:t>Presently</a:t>
            </a:r>
            <a:r>
              <a:rPr lang="fr-CH" sz="1600" dirty="0" smtClean="0"/>
              <a:t> building 236 </a:t>
            </a:r>
            <a:r>
              <a:rPr lang="fr-CH" sz="1600" dirty="0" err="1" smtClean="0"/>
              <a:t>is</a:t>
            </a:r>
            <a:r>
              <a:rPr lang="fr-CH" sz="1600" dirty="0" smtClean="0"/>
              <a:t> </a:t>
            </a:r>
            <a:r>
              <a:rPr lang="fr-CH" sz="1600" dirty="0" err="1" smtClean="0"/>
              <a:t>being</a:t>
            </a:r>
            <a:r>
              <a:rPr lang="fr-CH" sz="1600" dirty="0" smtClean="0"/>
              <a:t> </a:t>
            </a:r>
            <a:br>
              <a:rPr lang="fr-CH" sz="1600" dirty="0" smtClean="0"/>
            </a:br>
            <a:r>
              <a:rPr lang="fr-CH" sz="1600" dirty="0" err="1" smtClean="0"/>
              <a:t>refurbished</a:t>
            </a:r>
            <a:r>
              <a:rPr lang="fr-CH" sz="1600" dirty="0" smtClean="0"/>
              <a:t> and TEL-2 </a:t>
            </a:r>
            <a:r>
              <a:rPr lang="fr-CH" sz="1600" dirty="0" err="1" smtClean="0"/>
              <a:t>should</a:t>
            </a:r>
            <a:r>
              <a:rPr lang="fr-CH" sz="1600" dirty="0" smtClean="0"/>
              <a:t> </a:t>
            </a:r>
            <a:r>
              <a:rPr lang="fr-CH" sz="1600" dirty="0" err="1" smtClean="0"/>
              <a:t>get</a:t>
            </a:r>
            <a:r>
              <a:rPr lang="fr-CH" sz="1600" dirty="0" smtClean="0"/>
              <a:t> to </a:t>
            </a:r>
            <a:br>
              <a:rPr lang="fr-CH" sz="1600" dirty="0" smtClean="0"/>
            </a:br>
            <a:r>
              <a:rPr lang="fr-CH" sz="1600" dirty="0" smtClean="0"/>
              <a:t>CERN in the second </a:t>
            </a:r>
            <a:r>
              <a:rPr lang="fr-CH" sz="1600" dirty="0" err="1" smtClean="0"/>
              <a:t>half</a:t>
            </a:r>
            <a:r>
              <a:rPr lang="fr-CH" sz="1600" dirty="0" smtClean="0"/>
              <a:t> of the </a:t>
            </a:r>
            <a:r>
              <a:rPr lang="fr-CH" sz="1600" dirty="0" err="1" smtClean="0"/>
              <a:t>year</a:t>
            </a:r>
            <a:r>
              <a:rPr lang="fr-CH" sz="1600" dirty="0" smtClean="0"/>
              <a:t> </a:t>
            </a:r>
            <a:br>
              <a:rPr lang="fr-CH" sz="1600" dirty="0" smtClean="0"/>
            </a:br>
            <a:r>
              <a:rPr lang="fr-CH" sz="1600" dirty="0" smtClean="0"/>
              <a:t>2015.</a:t>
            </a:r>
            <a:endParaRPr lang="fr-FR" sz="1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578" y="2132856"/>
            <a:ext cx="5322097" cy="3888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61360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sz="2800" dirty="0" smtClean="0"/>
              <a:t>The project is broken down in four</a:t>
            </a:r>
            <a:r>
              <a:rPr lang="en-GB" sz="2800" dirty="0" smtClean="0"/>
              <a:t> work-packages:</a:t>
            </a:r>
            <a:br>
              <a:rPr lang="en-GB" sz="2800" dirty="0" smtClean="0"/>
            </a:b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en-GB" sz="2800" dirty="0" smtClean="0"/>
              <a:t>1) Demonstrator </a:t>
            </a:r>
            <a:r>
              <a:rPr lang="en-GB" sz="2800" dirty="0" smtClean="0"/>
              <a:t>projects </a:t>
            </a:r>
            <a:r>
              <a:rPr lang="en-GB" sz="2800" dirty="0" smtClean="0"/>
              <a:t>before LS2</a:t>
            </a:r>
            <a:br>
              <a:rPr lang="en-GB" sz="2800" dirty="0" smtClean="0"/>
            </a:br>
            <a:r>
              <a:rPr lang="en-GB" sz="1600" dirty="0" smtClean="0"/>
              <a:t>( demonstrator installation in collimators, installation winter shutdown </a:t>
            </a:r>
            <a:r>
              <a:rPr lang="en-GB" sz="1600" dirty="0" smtClean="0"/>
              <a:t>2016-2017</a:t>
            </a:r>
            <a:r>
              <a:rPr lang="en-GB" sz="1600" dirty="0" smtClean="0"/>
              <a:t>)</a:t>
            </a:r>
            <a:r>
              <a:rPr lang="en-GB" sz="1600" dirty="0"/>
              <a:t/>
            </a:r>
            <a:br>
              <a:rPr lang="en-GB" sz="1600" dirty="0"/>
            </a:br>
            <a:r>
              <a:rPr lang="en-GB" sz="2800" dirty="0" smtClean="0"/>
              <a:t>2) Related beam </a:t>
            </a:r>
            <a:r>
              <a:rPr lang="en-GB" sz="2800" dirty="0" smtClean="0"/>
              <a:t>instrumentation and beam experiments : 2 </a:t>
            </a:r>
            <a:r>
              <a:rPr lang="en-GB" sz="2800" dirty="0" smtClean="0"/>
              <a:t>D halo monitor, tune spectra</a:t>
            </a:r>
            <a:r>
              <a:rPr lang="en-GB" sz="2800" dirty="0"/>
              <a:t/>
            </a:r>
            <a:br>
              <a:rPr lang="en-GB" sz="2800" dirty="0"/>
            </a:br>
            <a:r>
              <a:rPr lang="en-GB" sz="2800" dirty="0" smtClean="0"/>
              <a:t>3) Optimization of parameters for </a:t>
            </a:r>
            <a:r>
              <a:rPr lang="en-GB" sz="2800" dirty="0" err="1" smtClean="0"/>
              <a:t>HiLumi</a:t>
            </a: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en-GB" sz="2800" dirty="0" smtClean="0">
                <a:sym typeface="Wingdings" panose="05000000000000000000" pitchFamily="2" charset="2"/>
              </a:rPr>
              <a:t> done inside HL-WP2</a:t>
            </a:r>
            <a:r>
              <a:rPr lang="en-GB" sz="2800" dirty="0"/>
              <a:t/>
            </a:r>
            <a:br>
              <a:rPr lang="en-GB" sz="2800" dirty="0"/>
            </a:br>
            <a:r>
              <a:rPr lang="en-GB" sz="2800" dirty="0" smtClean="0"/>
              <a:t>4</a:t>
            </a:r>
            <a:r>
              <a:rPr lang="en-GB" sz="2800" dirty="0" smtClean="0"/>
              <a:t>) BBLR compensation using e- lenses:</a:t>
            </a:r>
            <a:br>
              <a:rPr lang="en-GB" sz="2800" dirty="0" smtClean="0"/>
            </a:br>
            <a:r>
              <a:rPr lang="en-GB" sz="2800" dirty="0" smtClean="0"/>
              <a:t>Try to make this part of a more generic R&amp;D:</a:t>
            </a:r>
            <a:br>
              <a:rPr lang="en-GB" sz="2800" dirty="0" smtClean="0"/>
            </a:br>
            <a:r>
              <a:rPr lang="en-GB" sz="2800" dirty="0" smtClean="0"/>
              <a:t>- Low energy e-beams as actuators on hadron beams</a:t>
            </a:r>
            <a:endParaRPr lang="en-GB" sz="2800" dirty="0" smtClean="0"/>
          </a:p>
        </p:txBody>
      </p:sp>
    </p:spTree>
    <p:extLst>
      <p:ext uri="{BB962C8B-B14F-4D97-AF65-F5344CB8AC3E}">
        <p14:creationId xmlns:p14="http://schemas.microsoft.com/office/powerpoint/2010/main" val="29203136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tranquil\AppData\Local\Microsoft\Windows\Temporary Internet Files\Content.Outlook\M0JDVO4D\Aménagement 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052736"/>
            <a:ext cx="4360214" cy="5305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5902" y="1628800"/>
            <a:ext cx="4077447" cy="2902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27584" y="332668"/>
            <a:ext cx="7416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 smtClean="0"/>
              <a:t>Inside building 236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832018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1" y="0"/>
            <a:ext cx="913210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8385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err="1" smtClean="0"/>
              <a:t>Outline</a:t>
            </a:r>
            <a:r>
              <a:rPr lang="fr-CH" dirty="0" smtClean="0"/>
              <a:t> of </a:t>
            </a:r>
            <a:r>
              <a:rPr lang="fr-CH" dirty="0" err="1" smtClean="0"/>
              <a:t>developments</a:t>
            </a:r>
            <a:r>
              <a:rPr lang="fr-CH" dirty="0" smtClean="0"/>
              <a:t> to </a:t>
            </a:r>
            <a:r>
              <a:rPr lang="fr-CH" dirty="0" err="1" smtClean="0"/>
              <a:t>be</a:t>
            </a:r>
            <a:r>
              <a:rPr lang="fr-CH" dirty="0" smtClean="0"/>
              <a:t> made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600206"/>
            <a:ext cx="8291264" cy="4525963"/>
          </a:xfrm>
        </p:spPr>
        <p:txBody>
          <a:bodyPr>
            <a:normAutofit fontScale="92500" lnSpcReduction="20000"/>
          </a:bodyPr>
          <a:lstStyle/>
          <a:p>
            <a:r>
              <a:rPr lang="fr-CH" sz="2800" dirty="0" err="1" smtClean="0"/>
              <a:t>Pre-requisite</a:t>
            </a:r>
            <a:r>
              <a:rPr lang="fr-CH" sz="2800" dirty="0" smtClean="0"/>
              <a:t>: Import the technologies </a:t>
            </a:r>
            <a:r>
              <a:rPr lang="fr-CH" sz="2800" dirty="0" err="1" smtClean="0"/>
              <a:t>towards</a:t>
            </a:r>
            <a:r>
              <a:rPr lang="fr-CH" sz="2800" dirty="0" smtClean="0"/>
              <a:t> CERN </a:t>
            </a:r>
            <a:r>
              <a:rPr lang="fr-CH" sz="2800" dirty="0" err="1" smtClean="0"/>
              <a:t>engineers</a:t>
            </a:r>
            <a:r>
              <a:rPr lang="fr-CH" sz="2800" dirty="0" smtClean="0"/>
              <a:t>. Collaborations </a:t>
            </a:r>
            <a:r>
              <a:rPr lang="fr-CH" sz="2800" dirty="0" err="1" smtClean="0"/>
              <a:t>with</a:t>
            </a:r>
            <a:r>
              <a:rPr lang="fr-CH" sz="2800" dirty="0" smtClean="0"/>
              <a:t> </a:t>
            </a:r>
            <a:r>
              <a:rPr lang="fr-CH" sz="2800" dirty="0" smtClean="0"/>
              <a:t>FNAL &amp; GSI </a:t>
            </a:r>
            <a:r>
              <a:rPr lang="fr-CH" sz="2800" dirty="0" smtClean="0"/>
              <a:t/>
            </a:r>
            <a:br>
              <a:rPr lang="fr-CH" sz="2800" dirty="0" smtClean="0"/>
            </a:br>
            <a:r>
              <a:rPr lang="fr-CH" sz="2800" dirty="0" smtClean="0">
                <a:solidFill>
                  <a:srgbClr val="FF0000"/>
                </a:solidFill>
              </a:rPr>
              <a:t>(BNL and COSY to </a:t>
            </a:r>
            <a:r>
              <a:rPr lang="fr-CH" sz="2800" dirty="0" err="1" smtClean="0">
                <a:solidFill>
                  <a:srgbClr val="FF0000"/>
                </a:solidFill>
              </a:rPr>
              <a:t>be</a:t>
            </a:r>
            <a:r>
              <a:rPr lang="fr-CH" sz="2800" dirty="0" smtClean="0">
                <a:solidFill>
                  <a:srgbClr val="FF0000"/>
                </a:solidFill>
              </a:rPr>
              <a:t> </a:t>
            </a:r>
            <a:r>
              <a:rPr lang="fr-CH" sz="2800" dirty="0" err="1" smtClean="0">
                <a:solidFill>
                  <a:srgbClr val="FF0000"/>
                </a:solidFill>
              </a:rPr>
              <a:t>contacted</a:t>
            </a:r>
            <a:r>
              <a:rPr lang="fr-CH" sz="2800" dirty="0" smtClean="0">
                <a:solidFill>
                  <a:srgbClr val="FF0000"/>
                </a:solidFill>
              </a:rPr>
              <a:t>)</a:t>
            </a:r>
          </a:p>
          <a:p>
            <a:r>
              <a:rPr lang="fr-CH" sz="2800" dirty="0" err="1" smtClean="0"/>
              <a:t>Increase</a:t>
            </a:r>
            <a:r>
              <a:rPr lang="fr-CH" sz="2800" dirty="0" smtClean="0"/>
              <a:t> the </a:t>
            </a:r>
            <a:r>
              <a:rPr lang="fr-CH" sz="2800" dirty="0" err="1" smtClean="0"/>
              <a:t>electron</a:t>
            </a:r>
            <a:r>
              <a:rPr lang="fr-CH" sz="2800" dirty="0" smtClean="0"/>
              <a:t> </a:t>
            </a:r>
            <a:r>
              <a:rPr lang="fr-CH" sz="2800" dirty="0" err="1" smtClean="0"/>
              <a:t>beam</a:t>
            </a:r>
            <a:r>
              <a:rPr lang="fr-CH" sz="2800" dirty="0" smtClean="0"/>
              <a:t> </a:t>
            </a:r>
            <a:r>
              <a:rPr lang="fr-CH" sz="2800" dirty="0" err="1" smtClean="0"/>
              <a:t>current</a:t>
            </a:r>
            <a:r>
              <a:rPr lang="fr-CH" sz="2800" dirty="0" smtClean="0"/>
              <a:t> by a factor </a:t>
            </a:r>
            <a:r>
              <a:rPr lang="fr-CH" sz="2800" dirty="0" err="1" smtClean="0"/>
              <a:t>two</a:t>
            </a:r>
            <a:r>
              <a:rPr lang="fr-CH" sz="2800" dirty="0" smtClean="0"/>
              <a:t> to five.</a:t>
            </a:r>
          </a:p>
          <a:p>
            <a:r>
              <a:rPr lang="fr-CH" sz="2800" dirty="0" err="1" smtClean="0"/>
              <a:t>Modulate</a:t>
            </a:r>
            <a:r>
              <a:rPr lang="fr-CH" sz="2800" dirty="0" smtClean="0"/>
              <a:t> the </a:t>
            </a:r>
            <a:r>
              <a:rPr lang="fr-CH" sz="2800" dirty="0" err="1" smtClean="0"/>
              <a:t>electron</a:t>
            </a:r>
            <a:r>
              <a:rPr lang="fr-CH" sz="2800" dirty="0" smtClean="0"/>
              <a:t> </a:t>
            </a:r>
            <a:r>
              <a:rPr lang="fr-CH" sz="2800" dirty="0" err="1" smtClean="0"/>
              <a:t>beam</a:t>
            </a:r>
            <a:r>
              <a:rPr lang="fr-CH" sz="2800" dirty="0" smtClean="0"/>
              <a:t> </a:t>
            </a:r>
            <a:r>
              <a:rPr lang="fr-CH" sz="2800" dirty="0" err="1" smtClean="0"/>
              <a:t>intensity</a:t>
            </a:r>
            <a:r>
              <a:rPr lang="fr-CH" sz="2800" dirty="0" smtClean="0"/>
              <a:t> by about 10% at 40 MHz; </a:t>
            </a:r>
            <a:r>
              <a:rPr lang="fr-CH" sz="2800" dirty="0" err="1" smtClean="0"/>
              <a:t>potentially</a:t>
            </a:r>
            <a:r>
              <a:rPr lang="fr-CH" sz="2800" dirty="0" smtClean="0"/>
              <a:t> </a:t>
            </a:r>
            <a:r>
              <a:rPr lang="fr-CH" sz="2800" dirty="0" err="1" smtClean="0"/>
              <a:t>with</a:t>
            </a:r>
            <a:r>
              <a:rPr lang="fr-CH" sz="2800" dirty="0" smtClean="0"/>
              <a:t> a </a:t>
            </a:r>
            <a:r>
              <a:rPr lang="fr-CH" sz="2800" dirty="0" err="1" smtClean="0"/>
              <a:t>low</a:t>
            </a:r>
            <a:r>
              <a:rPr lang="fr-CH" sz="2800" dirty="0" smtClean="0"/>
              <a:t> power </a:t>
            </a:r>
            <a:r>
              <a:rPr lang="fr-CH" sz="2800" dirty="0" err="1" smtClean="0"/>
              <a:t>steering</a:t>
            </a:r>
            <a:r>
              <a:rPr lang="fr-CH" sz="2800" dirty="0" smtClean="0"/>
              <a:t> </a:t>
            </a:r>
            <a:r>
              <a:rPr lang="fr-CH" sz="2800" dirty="0" err="1" smtClean="0"/>
              <a:t>grid</a:t>
            </a:r>
            <a:r>
              <a:rPr lang="fr-CH" sz="2800" dirty="0" smtClean="0"/>
              <a:t>.</a:t>
            </a:r>
          </a:p>
          <a:p>
            <a:r>
              <a:rPr lang="fr-CH" sz="2800" dirty="0" err="1" smtClean="0"/>
              <a:t>Develop</a:t>
            </a:r>
            <a:r>
              <a:rPr lang="fr-CH" sz="2800" dirty="0" smtClean="0"/>
              <a:t> an </a:t>
            </a:r>
            <a:r>
              <a:rPr lang="fr-CH" sz="2800" dirty="0" err="1" smtClean="0"/>
              <a:t>instanteneous</a:t>
            </a:r>
            <a:r>
              <a:rPr lang="fr-CH" sz="2800" dirty="0" smtClean="0"/>
              <a:t> </a:t>
            </a:r>
            <a:r>
              <a:rPr lang="fr-CH" sz="2800" dirty="0" err="1" smtClean="0"/>
              <a:t>beam</a:t>
            </a:r>
            <a:r>
              <a:rPr lang="fr-CH" sz="2800" dirty="0" smtClean="0"/>
              <a:t> profile </a:t>
            </a:r>
            <a:r>
              <a:rPr lang="fr-CH" sz="2800" dirty="0" err="1" smtClean="0"/>
              <a:t>measurement</a:t>
            </a:r>
            <a:r>
              <a:rPr lang="fr-CH" sz="2800" dirty="0" smtClean="0"/>
              <a:t> at full </a:t>
            </a:r>
            <a:r>
              <a:rPr lang="fr-CH" sz="2800" dirty="0" err="1" smtClean="0"/>
              <a:t>beam</a:t>
            </a:r>
            <a:r>
              <a:rPr lang="fr-CH" sz="2800" dirty="0" smtClean="0"/>
              <a:t> power. An </a:t>
            </a:r>
            <a:r>
              <a:rPr lang="fr-CH" sz="2800" dirty="0" err="1" smtClean="0"/>
              <a:t>existing</a:t>
            </a:r>
            <a:r>
              <a:rPr lang="fr-CH" sz="2800" dirty="0" smtClean="0"/>
              <a:t> </a:t>
            </a:r>
            <a:r>
              <a:rPr lang="fr-CH" sz="2800" dirty="0" err="1" smtClean="0"/>
              <a:t>development</a:t>
            </a:r>
            <a:r>
              <a:rPr lang="fr-CH" sz="2800" dirty="0" smtClean="0"/>
              <a:t> for the CLIC drive </a:t>
            </a:r>
            <a:r>
              <a:rPr lang="fr-CH" sz="2800" dirty="0" err="1" smtClean="0"/>
              <a:t>beam</a:t>
            </a:r>
            <a:r>
              <a:rPr lang="fr-CH" sz="2800" dirty="0" smtClean="0"/>
              <a:t> (Adam Jeff, Liverpool </a:t>
            </a:r>
            <a:r>
              <a:rPr lang="fr-CH" sz="2800" dirty="0" err="1" smtClean="0"/>
              <a:t>University</a:t>
            </a:r>
            <a:r>
              <a:rPr lang="fr-CH" sz="2800" dirty="0" smtClean="0"/>
              <a:t>) </a:t>
            </a:r>
            <a:r>
              <a:rPr lang="fr-CH" sz="2800" dirty="0" err="1" smtClean="0"/>
              <a:t>could</a:t>
            </a:r>
            <a:r>
              <a:rPr lang="fr-CH" sz="2800" dirty="0" smtClean="0"/>
              <a:t> </a:t>
            </a:r>
            <a:r>
              <a:rPr lang="fr-CH" sz="2800" dirty="0" err="1" smtClean="0"/>
              <a:t>be</a:t>
            </a:r>
            <a:r>
              <a:rPr lang="fr-CH" sz="2800" dirty="0" smtClean="0"/>
              <a:t> </a:t>
            </a:r>
            <a:r>
              <a:rPr lang="fr-CH" sz="2800" dirty="0" err="1" smtClean="0"/>
              <a:t>adapted</a:t>
            </a:r>
            <a:r>
              <a:rPr lang="fr-CH" sz="2800" dirty="0" smtClean="0"/>
              <a:t> to the new </a:t>
            </a:r>
            <a:r>
              <a:rPr lang="fr-CH" sz="2800" dirty="0" err="1" smtClean="0"/>
              <a:t>geometry</a:t>
            </a:r>
            <a:r>
              <a:rPr lang="fr-CH" sz="2800" dirty="0" smtClean="0"/>
              <a:t> : Injection of a </a:t>
            </a:r>
            <a:r>
              <a:rPr lang="fr-CH" sz="2800" dirty="0" err="1" smtClean="0"/>
              <a:t>gas</a:t>
            </a:r>
            <a:r>
              <a:rPr lang="fr-CH" sz="2800" dirty="0" smtClean="0"/>
              <a:t>-curtain and </a:t>
            </a:r>
            <a:r>
              <a:rPr lang="fr-CH" sz="2800" dirty="0" err="1" smtClean="0"/>
              <a:t>measurement</a:t>
            </a:r>
            <a:r>
              <a:rPr lang="fr-CH" sz="2800" dirty="0" smtClean="0"/>
              <a:t> of the </a:t>
            </a:r>
            <a:r>
              <a:rPr lang="fr-CH" sz="2800" dirty="0" err="1" smtClean="0"/>
              <a:t>beam</a:t>
            </a:r>
            <a:r>
              <a:rPr lang="fr-CH" sz="2800" dirty="0" smtClean="0"/>
              <a:t> profile </a:t>
            </a:r>
            <a:r>
              <a:rPr lang="fr-CH" sz="2800" dirty="0" err="1" smtClean="0"/>
              <a:t>through</a:t>
            </a:r>
            <a:r>
              <a:rPr lang="fr-CH" sz="2800" dirty="0" smtClean="0"/>
              <a:t> </a:t>
            </a:r>
            <a:r>
              <a:rPr lang="fr-CH" sz="2800" dirty="0" err="1" smtClean="0"/>
              <a:t>ionization</a:t>
            </a:r>
            <a:r>
              <a:rPr lang="fr-CH" sz="2800" dirty="0" smtClean="0"/>
              <a:t>/fluorescence (2 </a:t>
            </a:r>
            <a:r>
              <a:rPr lang="fr-CH" sz="2800" dirty="0" err="1" smtClean="0"/>
              <a:t>following</a:t>
            </a:r>
            <a:r>
              <a:rPr lang="fr-CH" sz="2800" dirty="0" smtClean="0"/>
              <a:t> slides)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34941033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175" y="207035"/>
            <a:ext cx="4941340" cy="802256"/>
          </a:xfrm>
        </p:spPr>
        <p:txBody>
          <a:bodyPr>
            <a:noAutofit/>
          </a:bodyPr>
          <a:lstStyle/>
          <a:p>
            <a:pPr algn="ctr"/>
            <a:r>
              <a:rPr lang="en-US" sz="2400" b="1" dirty="0" smtClean="0"/>
              <a:t>RHIC e-lens showing the location of the electron back-scattering detector (eBSD)</a:t>
            </a:r>
            <a:endParaRPr lang="en-US" sz="24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6C2C2-DA53-4CFB-95E7-7D05D835A80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609328" y="4"/>
            <a:ext cx="3482915" cy="60478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prstClr val="black"/>
                </a:solidFill>
              </a:rPr>
              <a:t>The beam-beam effect  limiting RHIC luminosity will be mitigated with two electron lenses</a:t>
            </a:r>
            <a:endParaRPr lang="en-US" sz="1600" dirty="0">
              <a:solidFill>
                <a:prstClr val="black"/>
              </a:solidFill>
            </a:endParaRP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prstClr val="black"/>
                </a:solidFill>
              </a:rPr>
              <a:t>The 2 m long electron and proton beams propagating in opposite direction in two ~6T solenoids have a width of ~300 </a:t>
            </a:r>
            <a:r>
              <a:rPr lang="en-US" sz="1600" dirty="0" smtClean="0">
                <a:solidFill>
                  <a:prstClr val="black"/>
                </a:solidFill>
                <a:latin typeface="Symbol" panose="05050102010706020507" pitchFamily="18" charset="2"/>
              </a:rPr>
              <a:t>m</a:t>
            </a:r>
            <a:r>
              <a:rPr lang="en-US" sz="1600" dirty="0" smtClean="0">
                <a:solidFill>
                  <a:prstClr val="black"/>
                </a:solidFill>
              </a:rPr>
              <a:t> rms.</a:t>
            </a:r>
            <a:endParaRPr lang="en-US" sz="1600" dirty="0">
              <a:solidFill>
                <a:prstClr val="black"/>
              </a:solidFill>
              <a:latin typeface="Symbol" panose="05050102010706020507" pitchFamily="18" charset="2"/>
            </a:endParaRP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prstClr val="black"/>
                </a:solidFill>
              </a:rPr>
              <a:t>The misalignment must be &lt; 30 </a:t>
            </a:r>
            <a:r>
              <a:rPr lang="en-US" sz="1600" dirty="0" smtClean="0">
                <a:solidFill>
                  <a:prstClr val="black"/>
                </a:solidFill>
                <a:latin typeface="Symbol" panose="05050102010706020507" pitchFamily="18" charset="2"/>
              </a:rPr>
              <a:t>m</a:t>
            </a:r>
            <a:r>
              <a:rPr lang="en-US" sz="1600" dirty="0" smtClean="0">
                <a:solidFill>
                  <a:prstClr val="black"/>
                </a:solidFill>
              </a:rPr>
              <a:t> for the lenses to work properly.</a:t>
            </a:r>
            <a:endParaRPr lang="en-US" sz="1600" dirty="0" smtClean="0">
              <a:solidFill>
                <a:prstClr val="black"/>
              </a:solidFill>
              <a:latin typeface="Symbol" panose="05050102010706020507" pitchFamily="18" charset="2"/>
            </a:endParaRP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prstClr val="black"/>
                </a:solidFill>
              </a:rPr>
              <a:t>Misaligned can do more harm than good.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prstClr val="black"/>
                </a:solidFill>
              </a:rPr>
              <a:t>BPMs are not quite good enough to guarantee satisfactory alignment.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prstClr val="black"/>
                </a:solidFill>
              </a:rPr>
              <a:t>We will use electrons backscattered by the protons as the “luminosity signal to achieve alignment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prstClr val="black"/>
                </a:solidFill>
              </a:rPr>
              <a:t>The system was recently successfully commissioned with 100 GeV/amu Au and  </a:t>
            </a:r>
            <a:r>
              <a:rPr lang="en-US" sz="1600" baseline="30000" dirty="0" smtClean="0">
                <a:solidFill>
                  <a:prstClr val="black"/>
                </a:solidFill>
              </a:rPr>
              <a:t>3</a:t>
            </a:r>
            <a:r>
              <a:rPr lang="en-US" sz="1600" dirty="0" smtClean="0">
                <a:solidFill>
                  <a:prstClr val="black"/>
                </a:solidFill>
              </a:rPr>
              <a:t>He beams</a:t>
            </a:r>
            <a:endParaRPr lang="en-US" sz="1600" dirty="0">
              <a:solidFill>
                <a:prstClr val="black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 smtClean="0">
              <a:solidFill>
                <a:prstClr val="black"/>
              </a:solidFill>
              <a:latin typeface="Symbol" panose="05050102010706020507" pitchFamily="18" charset="2"/>
            </a:endParaRPr>
          </a:p>
          <a:p>
            <a:endParaRPr lang="en-US" sz="1600" dirty="0">
              <a:solidFill>
                <a:prstClr val="black"/>
              </a:solidFill>
              <a:latin typeface="Symbol" panose="05050102010706020507" pitchFamily="18" charset="2"/>
            </a:endParaRPr>
          </a:p>
          <a:p>
            <a:endParaRPr lang="en-US" sz="1600" dirty="0">
              <a:solidFill>
                <a:prstClr val="black"/>
              </a:solidFill>
              <a:latin typeface="Symbol" panose="05050102010706020507" pitchFamily="18" charset="2"/>
            </a:endParaRPr>
          </a:p>
        </p:txBody>
      </p:sp>
      <p:sp>
        <p:nvSpPr>
          <p:cNvPr id="7" name="Arc 6"/>
          <p:cNvSpPr/>
          <p:nvPr/>
        </p:nvSpPr>
        <p:spPr>
          <a:xfrm rot="18887892">
            <a:off x="1411838" y="5336542"/>
            <a:ext cx="743913" cy="158129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311" y="1299908"/>
            <a:ext cx="5379431" cy="5056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736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0637" y="1"/>
            <a:ext cx="6400800" cy="838200"/>
          </a:xfrm>
        </p:spPr>
        <p:txBody>
          <a:bodyPr>
            <a:noAutofit/>
          </a:bodyPr>
          <a:lstStyle/>
          <a:p>
            <a:r>
              <a:rPr lang="en-US" sz="2000" b="1" dirty="0"/>
              <a:t>Schematic of the detector and of the electron trajectories</a:t>
            </a:r>
            <a:br>
              <a:rPr lang="en-US" sz="2000" b="1" dirty="0"/>
            </a:br>
            <a:endParaRPr lang="en-US" sz="2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6C2C2-DA53-4CFB-95E7-7D05D835A80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9287" y="1991450"/>
            <a:ext cx="5772150" cy="413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762001"/>
            <a:ext cx="1485900" cy="2052239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cxnSp>
        <p:nvCxnSpPr>
          <p:cNvPr id="8" name="Straight Connector 7"/>
          <p:cNvCxnSpPr/>
          <p:nvPr/>
        </p:nvCxnSpPr>
        <p:spPr>
          <a:xfrm>
            <a:off x="2628900" y="2209800"/>
            <a:ext cx="3657600" cy="129540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686050" y="762005"/>
            <a:ext cx="53149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prstClr val="black"/>
                </a:solidFill>
              </a:rPr>
              <a:t>The electrons, scattered  in small impact parameter collisions with the ions, reach the detector located close to the gun after traversing a thin vacuum window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712846" y="4600572"/>
            <a:ext cx="828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(~5 keV)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54183" y="1858327"/>
            <a:ext cx="14427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70AD47"/>
                </a:solidFill>
              </a:rPr>
              <a:t>~1 to ~20 MeV</a:t>
            </a:r>
            <a:endParaRPr lang="en-US" sz="2000" b="1" dirty="0">
              <a:solidFill>
                <a:srgbClr val="70AD47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 flipH="1">
            <a:off x="1657350" y="4600575"/>
            <a:ext cx="971550" cy="115324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936522" y="5753822"/>
            <a:ext cx="1502596" cy="92333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prstClr val="black"/>
                </a:solidFill>
              </a:rPr>
              <a:t>End of ~2 m long, </a:t>
            </a:r>
          </a:p>
          <a:p>
            <a:r>
              <a:rPr lang="en-US" b="1" dirty="0" smtClean="0">
                <a:solidFill>
                  <a:prstClr val="black"/>
                </a:solidFill>
              </a:rPr>
              <a:t>6 T solenoid</a:t>
            </a:r>
            <a:endParaRPr lang="en-US" b="1" dirty="0">
              <a:solidFill>
                <a:prstClr val="black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6437776" y="4969907"/>
            <a:ext cx="892208" cy="78391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005487" y="5710024"/>
            <a:ext cx="1415845" cy="120032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prstClr val="black"/>
                </a:solidFill>
              </a:rPr>
              <a:t>5 keV electron beam envelope</a:t>
            </a:r>
            <a:endParaRPr lang="en-US" b="1" dirty="0">
              <a:solidFill>
                <a:prstClr val="black"/>
              </a:solidFill>
            </a:endParaRPr>
          </a:p>
        </p:txBody>
      </p:sp>
      <p:sp>
        <p:nvSpPr>
          <p:cNvPr id="17" name="Right Arrow 16"/>
          <p:cNvSpPr/>
          <p:nvPr/>
        </p:nvSpPr>
        <p:spPr>
          <a:xfrm>
            <a:off x="1097834" y="4473682"/>
            <a:ext cx="479322" cy="126893"/>
          </a:xfrm>
          <a:prstGeom prst="rightArrow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50712" y="4352459"/>
            <a:ext cx="9070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ION BEAM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737894" y="2967487"/>
            <a:ext cx="1406106" cy="224676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prstClr val="black"/>
                </a:solidFill>
              </a:rPr>
              <a:t>The upward trajectory drift is due to the horizontal bend.</a:t>
            </a:r>
            <a:endParaRPr lang="en-US" sz="2000" b="1" dirty="0">
              <a:solidFill>
                <a:prstClr val="black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flipV="1">
            <a:off x="6437776" y="3505205"/>
            <a:ext cx="1300118" cy="36213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2973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903632"/>
          </a:xfrm>
        </p:spPr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40768"/>
            <a:ext cx="7886700" cy="4836195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Not a lot of news</a:t>
            </a:r>
          </a:p>
          <a:p>
            <a:r>
              <a:rPr lang="en-GB" dirty="0" smtClean="0"/>
              <a:t>The construction and installation of the wire in jaw collimators is going on, until WS 2016/2017 the SPS will be our only test bed. Options need to be chosen soon.</a:t>
            </a:r>
          </a:p>
          <a:p>
            <a:r>
              <a:rPr lang="en-GB" dirty="0" smtClean="0"/>
              <a:t>People are concentrating on </a:t>
            </a:r>
            <a:br>
              <a:rPr lang="en-GB" dirty="0" smtClean="0"/>
            </a:br>
            <a:r>
              <a:rPr lang="en-GB" dirty="0" smtClean="0"/>
              <a:t>a) refining simulations</a:t>
            </a:r>
            <a:br>
              <a:rPr lang="en-GB" dirty="0" smtClean="0"/>
            </a:br>
            <a:r>
              <a:rPr lang="en-GB" dirty="0" smtClean="0"/>
              <a:t>b) preparing advanced diagnostics</a:t>
            </a:r>
          </a:p>
          <a:p>
            <a:r>
              <a:rPr lang="en-GB" dirty="0" smtClean="0"/>
              <a:t>A test stand for e-lenses is prepared at CERN during 2015. Large collaborative interest.</a:t>
            </a:r>
            <a:br>
              <a:rPr lang="en-GB" dirty="0" smtClean="0"/>
            </a:br>
            <a:r>
              <a:rPr lang="en-GB" dirty="0" smtClean="0"/>
              <a:t>Funding will only partly come out of HL-LHC, but also (hopefully) from other sources.</a:t>
            </a:r>
          </a:p>
          <a:p>
            <a:r>
              <a:rPr lang="en-GB" dirty="0" smtClean="0"/>
              <a:t>Refined cost schedule in 2 months from now.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50769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1) Demonstrator projects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lnSpcReduction="10000"/>
          </a:bodyPr>
          <a:lstStyle/>
          <a:p>
            <a:r>
              <a:rPr lang="en-GB" sz="2400" dirty="0" smtClean="0"/>
              <a:t>Work consists of simulations, a workshop in summer 2015, SPS experiments in 2015/2016, LHC experiments in 2017</a:t>
            </a:r>
            <a:br>
              <a:rPr lang="en-GB" sz="2400" dirty="0" smtClean="0"/>
            </a:br>
            <a:r>
              <a:rPr lang="en-GB" sz="2400" b="1" dirty="0" smtClean="0"/>
              <a:t>- simulations</a:t>
            </a:r>
            <a:r>
              <a:rPr lang="en-GB" sz="2400" dirty="0" smtClean="0"/>
              <a:t>: </a:t>
            </a:r>
            <a:r>
              <a:rPr lang="en-GB" sz="2400" dirty="0" err="1" smtClean="0"/>
              <a:t>Y.Papaphilipou</a:t>
            </a:r>
            <a:r>
              <a:rPr lang="en-GB" sz="2400" dirty="0" smtClean="0"/>
              <a:t> et al, </a:t>
            </a:r>
            <a:r>
              <a:rPr lang="en-GB" sz="2400" dirty="0" err="1" smtClean="0"/>
              <a:t>A.Valishev</a:t>
            </a:r>
            <a:r>
              <a:rPr lang="en-GB" sz="2400" dirty="0" smtClean="0"/>
              <a:t> et al.</a:t>
            </a:r>
            <a:br>
              <a:rPr lang="en-GB" sz="2400" dirty="0" smtClean="0"/>
            </a:br>
            <a:r>
              <a:rPr lang="en-GB" sz="2400" dirty="0"/>
              <a:t> </a:t>
            </a:r>
            <a:r>
              <a:rPr lang="en-GB" sz="2400" dirty="0" smtClean="0"/>
              <a:t>  Aim: simulate possible beam observables with/without compensation, specify necessary instruments performance</a:t>
            </a:r>
            <a:r>
              <a:rPr lang="en-GB" sz="2400" dirty="0"/>
              <a:t/>
            </a:r>
            <a:br>
              <a:rPr lang="en-GB" sz="2400" dirty="0"/>
            </a:br>
            <a:r>
              <a:rPr lang="en-GB" sz="2400" b="1" dirty="0" smtClean="0"/>
              <a:t>- workshop</a:t>
            </a:r>
            <a:r>
              <a:rPr lang="en-GB" sz="2400" dirty="0" smtClean="0"/>
              <a:t>: details still to be defined; summer 2015</a:t>
            </a:r>
            <a:br>
              <a:rPr lang="en-GB" sz="2400" dirty="0" smtClean="0"/>
            </a:br>
            <a:r>
              <a:rPr lang="en-GB" sz="2400" dirty="0" smtClean="0"/>
              <a:t>  aim: bring about 10 people from simulations together with about 10 instrumentation experts…see what is possible</a:t>
            </a:r>
            <a:r>
              <a:rPr lang="en-GB" sz="2400" dirty="0"/>
              <a:t/>
            </a:r>
            <a:br>
              <a:rPr lang="en-GB" sz="2400" dirty="0"/>
            </a:br>
            <a:r>
              <a:rPr lang="en-GB" sz="2400" b="1" dirty="0" smtClean="0"/>
              <a:t>- SPS experiments: </a:t>
            </a:r>
            <a:r>
              <a:rPr lang="en-GB" sz="2400" dirty="0" smtClean="0"/>
              <a:t>next slide</a:t>
            </a:r>
            <a:br>
              <a:rPr lang="en-GB" sz="2400" dirty="0" smtClean="0"/>
            </a:br>
            <a:r>
              <a:rPr lang="en-GB" sz="2400" b="1" dirty="0" smtClean="0"/>
              <a:t>- LHC experiments</a:t>
            </a:r>
            <a:r>
              <a:rPr lang="en-GB" sz="2400" dirty="0" smtClean="0"/>
              <a:t>: following slides</a:t>
            </a:r>
          </a:p>
          <a:p>
            <a:r>
              <a:rPr lang="en-GB" sz="2400" dirty="0" smtClean="0"/>
              <a:t>Aim of this work-package is to have end of the year 2017 enough experimental evidence such that BBLR compensation becomes a “construction option” for HL-LHC.</a:t>
            </a:r>
          </a:p>
        </p:txBody>
      </p:sp>
    </p:spTree>
    <p:extLst>
      <p:ext uri="{BB962C8B-B14F-4D97-AF65-F5344CB8AC3E}">
        <p14:creationId xmlns:p14="http://schemas.microsoft.com/office/powerpoint/2010/main" val="18430905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726" y="123894"/>
            <a:ext cx="8850584" cy="440550"/>
          </a:xfrm>
        </p:spPr>
        <p:txBody>
          <a:bodyPr>
            <a:noAutofit/>
          </a:bodyPr>
          <a:lstStyle/>
          <a:p>
            <a:r>
              <a:rPr lang="en-GB" sz="6000" dirty="0" smtClean="0"/>
              <a:t>Wires at SPS</a:t>
            </a:r>
            <a:endParaRPr lang="en-GB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713854"/>
            <a:ext cx="5099496" cy="3413646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sz="2000" dirty="0" smtClean="0"/>
              <a:t>Two 60cm long 3-wire </a:t>
            </a:r>
            <a:r>
              <a:rPr lang="en-US" sz="2000" dirty="0"/>
              <a:t>compensators </a:t>
            </a:r>
            <a:r>
              <a:rPr lang="en-US" sz="2000" dirty="0" smtClean="0"/>
              <a:t>installed </a:t>
            </a:r>
            <a:r>
              <a:rPr lang="en-US" sz="2000" dirty="0"/>
              <a:t>in the CERN </a:t>
            </a:r>
            <a:r>
              <a:rPr lang="en-US" sz="2000" dirty="0" smtClean="0"/>
              <a:t>SPS </a:t>
            </a:r>
          </a:p>
          <a:p>
            <a:pPr lvl="1">
              <a:lnSpc>
                <a:spcPct val="110000"/>
              </a:lnSpc>
            </a:pPr>
            <a:r>
              <a:rPr lang="en-US" sz="1800" dirty="0" smtClean="0"/>
              <a:t>Different “crossing” plane and even @ 45deg</a:t>
            </a:r>
          </a:p>
          <a:p>
            <a:pPr>
              <a:lnSpc>
                <a:spcPct val="110000"/>
              </a:lnSpc>
            </a:pPr>
            <a:r>
              <a:rPr lang="en-US" sz="2000" dirty="0" smtClean="0"/>
              <a:t>Movable in vertical by +/- 5mm (remote controlled)</a:t>
            </a:r>
          </a:p>
          <a:p>
            <a:pPr>
              <a:lnSpc>
                <a:spcPct val="110000"/>
              </a:lnSpc>
            </a:pPr>
            <a:r>
              <a:rPr lang="en-US" sz="2000" dirty="0" smtClean="0"/>
              <a:t>Water cooled </a:t>
            </a:r>
            <a:endParaRPr lang="en-US" sz="2000" dirty="0"/>
          </a:p>
          <a:p>
            <a:pPr>
              <a:lnSpc>
                <a:spcPct val="110000"/>
              </a:lnSpc>
            </a:pPr>
            <a:r>
              <a:rPr lang="en-US" sz="2000" dirty="0"/>
              <a:t>A</a:t>
            </a:r>
            <a:r>
              <a:rPr lang="en-US" sz="2000" dirty="0" smtClean="0"/>
              <a:t>bout equal beta </a:t>
            </a:r>
            <a:r>
              <a:rPr lang="en-US" sz="2000" dirty="0"/>
              <a:t>functions in the transverse planes </a:t>
            </a:r>
            <a:r>
              <a:rPr lang="en-US" sz="2000" dirty="0" smtClean="0"/>
              <a:t>(~50m)</a:t>
            </a:r>
            <a:endParaRPr lang="en-US" sz="2000" dirty="0"/>
          </a:p>
        </p:txBody>
      </p:sp>
      <p:pic>
        <p:nvPicPr>
          <p:cNvPr id="4" name="Picture 3" descr="DSCF1796-Ne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67300" y="718097"/>
            <a:ext cx="4076700" cy="3053871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71417" y="3716932"/>
            <a:ext cx="9019917" cy="2681087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341313" indent="-34131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7D"/>
              </a:buClr>
              <a:buSzPct val="75000"/>
              <a:buFont typeface="Wingdings" charset="2"/>
              <a:buChar char="n"/>
            </a:pPr>
            <a:r>
              <a:rPr lang="en-US" sz="2000" kern="0" dirty="0">
                <a:solidFill>
                  <a:srgbClr val="000000"/>
                </a:solidFill>
                <a:ea typeface="ＭＳ Ｐゴシック" pitchFamily="22" charset="-128"/>
                <a:cs typeface="ＭＳ Ｐゴシック" pitchFamily="22" charset="-128"/>
              </a:rPr>
              <a:t>Separated by </a:t>
            </a:r>
            <a:r>
              <a:rPr lang="en-US" sz="2000" kern="0" dirty="0" smtClean="0">
                <a:solidFill>
                  <a:srgbClr val="000000"/>
                </a:solidFill>
                <a:ea typeface="ＭＳ Ｐゴシック" pitchFamily="22" charset="-128"/>
                <a:cs typeface="ＭＳ Ｐゴシック" pitchFamily="22" charset="-128"/>
              </a:rPr>
              <a:t>phase </a:t>
            </a:r>
            <a:r>
              <a:rPr lang="en-US" sz="2000" kern="0" dirty="0">
                <a:solidFill>
                  <a:srgbClr val="000000"/>
                </a:solidFill>
                <a:ea typeface="ＭＳ Ｐゴシック" pitchFamily="22" charset="-128"/>
                <a:cs typeface="ＭＳ Ｐゴシック" pitchFamily="22" charset="-128"/>
              </a:rPr>
              <a:t>advance of  3deg (similar between BBC and long range interactions in LHC)</a:t>
            </a:r>
          </a:p>
          <a:p>
            <a:pPr marL="341313" indent="-34131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7D"/>
              </a:buClr>
              <a:buSzPct val="75000"/>
              <a:buFont typeface="Wingdings" charset="2"/>
              <a:buChar char="n"/>
            </a:pPr>
            <a:r>
              <a:rPr lang="en-US" sz="2000" kern="0" dirty="0">
                <a:solidFill>
                  <a:srgbClr val="000000"/>
                </a:solidFill>
                <a:ea typeface="ＭＳ Ｐゴシック" pitchFamily="22" charset="-128"/>
                <a:cs typeface="ＭＳ Ｐゴシック" pitchFamily="22" charset="-128"/>
              </a:rPr>
              <a:t>Powered with integrated DC current of up to 360A m (60 LR collisions in LHC)</a:t>
            </a:r>
          </a:p>
          <a:p>
            <a:pPr marL="341313" indent="-34131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7D"/>
              </a:buClr>
              <a:buSzPct val="75000"/>
              <a:buFont typeface="Wingdings" charset="2"/>
              <a:buChar char="n"/>
            </a:pPr>
            <a:r>
              <a:rPr lang="en-US" sz="2000" kern="0" dirty="0" smtClean="0">
                <a:solidFill>
                  <a:srgbClr val="000000"/>
                </a:solidFill>
                <a:ea typeface="ＭＳ Ｐゴシック" pitchFamily="22" charset="-128"/>
                <a:cs typeface="ＭＳ Ｐゴシック" pitchFamily="22" charset="-128"/>
              </a:rPr>
              <a:t>Set-up re-evaluated during 2014 (powering), for MDs in 2015 (benchmarking wire models)</a:t>
            </a:r>
          </a:p>
          <a:p>
            <a:pPr marL="341313" indent="-34131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7D"/>
              </a:buClr>
              <a:buSzPct val="75000"/>
              <a:buFont typeface="Wingdings" charset="2"/>
              <a:buChar char="n"/>
            </a:pPr>
            <a:r>
              <a:rPr lang="en-GB" sz="2000" dirty="0" smtClean="0">
                <a:solidFill>
                  <a:srgbClr val="000000"/>
                </a:solidFill>
              </a:rPr>
              <a:t>Effect of wire on orbit, tune, tunes-spread, coupling (alignment), resonance driving terms, beam distribution (tails)</a:t>
            </a:r>
          </a:p>
          <a:p>
            <a:pPr marL="341313" indent="-34131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7D"/>
              </a:buClr>
              <a:buSzPct val="75000"/>
              <a:buFont typeface="Wingdings" charset="2"/>
              <a:buChar char="n"/>
            </a:pPr>
            <a:r>
              <a:rPr lang="en-GB" sz="2000" dirty="0" smtClean="0">
                <a:solidFill>
                  <a:srgbClr val="000000"/>
                </a:solidFill>
              </a:rPr>
              <a:t>Can be done at flat bottom in parallel MD cycle with new pulsed power supply</a:t>
            </a:r>
          </a:p>
          <a:p>
            <a:pPr marL="341313" indent="-34131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7D"/>
              </a:buClr>
              <a:buSzPct val="75000"/>
              <a:buFont typeface="Wingdings" charset="2"/>
              <a:buChar char="n"/>
            </a:pPr>
            <a:r>
              <a:rPr lang="en-GB" sz="2000" dirty="0" smtClean="0">
                <a:solidFill>
                  <a:srgbClr val="000000"/>
                </a:solidFill>
              </a:rPr>
              <a:t>Beam brought close to the wire with closed bump (to be checked)</a:t>
            </a:r>
          </a:p>
          <a:p>
            <a:pPr marL="798513" lvl="1" indent="-34131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7D"/>
              </a:buClr>
              <a:buSzPct val="75000"/>
              <a:buFont typeface="Wingdings" charset="2"/>
              <a:buChar char="n"/>
            </a:pPr>
            <a:endParaRPr lang="en-GB" sz="2000" dirty="0" smtClean="0">
              <a:solidFill>
                <a:srgbClr val="000000"/>
              </a:solidFill>
            </a:endParaRPr>
          </a:p>
          <a:p>
            <a:pPr marL="798513" lvl="1" indent="-34131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7D"/>
              </a:buClr>
              <a:buSzPct val="75000"/>
              <a:buFont typeface="Wingdings" charset="2"/>
              <a:buChar char="n"/>
            </a:pPr>
            <a:endParaRPr lang="en-US" sz="2000" kern="0" dirty="0">
              <a:solidFill>
                <a:srgbClr val="000000"/>
              </a:solidFill>
              <a:ea typeface="ＭＳ Ｐゴシック" pitchFamily="22" charset="-128"/>
              <a:cs typeface="ＭＳ Ｐゴシック" pitchFamily="2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90021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914400" y="0"/>
            <a:ext cx="6400800" cy="685800"/>
          </a:xfrm>
          <a:ln/>
        </p:spPr>
        <p:txBody>
          <a:bodyPr tIns="17640"/>
          <a:lstStyle/>
          <a:p>
            <a:pPr>
              <a:tabLst>
                <a:tab pos="0" algn="l"/>
                <a:tab pos="725488" algn="l"/>
                <a:tab pos="1452563" algn="l"/>
                <a:tab pos="2179638" algn="l"/>
                <a:tab pos="2906713" algn="l"/>
                <a:tab pos="3633788" algn="l"/>
                <a:tab pos="4360863" algn="l"/>
                <a:tab pos="5087938" algn="l"/>
                <a:tab pos="5815013" algn="l"/>
                <a:tab pos="6542088" algn="l"/>
                <a:tab pos="7269163" algn="l"/>
                <a:tab pos="7996238" algn="l"/>
                <a:tab pos="8723313" algn="l"/>
                <a:tab pos="9450388" algn="l"/>
                <a:tab pos="10177463" algn="l"/>
                <a:tab pos="10904538" algn="l"/>
              </a:tabLst>
            </a:pPr>
            <a:r>
              <a:rPr lang="en-GB" altLang="en-US"/>
              <a:t>Initial Plans: LHC Beam-Beam Compensators I/III</a:t>
            </a:r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61963" y="841375"/>
            <a:ext cx="8229600" cy="5437188"/>
          </a:xfrm>
          <a:ln/>
        </p:spPr>
        <p:txBody>
          <a:bodyPr/>
          <a:lstStyle/>
          <a:p>
            <a:pPr marL="341313" indent="-341313">
              <a:buSzPct val="50000"/>
              <a:buFont typeface="Times New Roman" pitchFamily="16" charset="0"/>
              <a:buBlip>
                <a:blip r:embed="rId3"/>
              </a:buBlip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altLang="en-US"/>
              <a:t>Reservations around IR1&amp;IR5, LHC-BBC-EC-0001:</a:t>
            </a:r>
          </a:p>
          <a:p>
            <a:pPr marL="0" indent="0">
              <a:buClrTx/>
              <a:buSzTx/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GB" altLang="en-US"/>
          </a:p>
          <a:p>
            <a:pPr marL="0" indent="0">
              <a:buClrTx/>
              <a:buSzTx/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GB" altLang="en-US"/>
          </a:p>
          <a:p>
            <a:pPr marL="0" indent="0">
              <a:buClrTx/>
              <a:buSzTx/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GB" altLang="en-US"/>
          </a:p>
          <a:p>
            <a:pPr marL="0" indent="0">
              <a:buClrTx/>
              <a:buSzTx/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GB" altLang="en-US"/>
          </a:p>
          <a:p>
            <a:pPr marL="341313" indent="-341313">
              <a:spcBef>
                <a:spcPts val="288"/>
              </a:spcBef>
              <a:spcAft>
                <a:spcPts val="288"/>
              </a:spcAft>
              <a:buSzPct val="50000"/>
              <a:buFont typeface="Times New Roman" pitchFamily="16" charset="0"/>
              <a:buBlip>
                <a:blip r:embed="rId3"/>
              </a:buBlip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altLang="en-US">
                <a:solidFill>
                  <a:srgbClr val="0000FF"/>
                </a:solidFill>
              </a:rPr>
              <a:t>Min. LRBB → BBC phase advance:  </a:t>
            </a:r>
            <a:r>
              <a:rPr lang="en-GB" altLang="en-US">
                <a:solidFill>
                  <a:srgbClr val="0000FF"/>
                </a:solidFill>
                <a:cs typeface="Arial" charset="0"/>
              </a:rPr>
              <a:t>Δμ ≈ 2.6° (→ 3.1°)</a:t>
            </a:r>
          </a:p>
          <a:p>
            <a:pPr marL="341313" indent="-341313">
              <a:spcBef>
                <a:spcPts val="288"/>
              </a:spcBef>
              <a:spcAft>
                <a:spcPts val="288"/>
              </a:spcAft>
              <a:buSzPct val="50000"/>
              <a:buFont typeface="Times New Roman" pitchFamily="16" charset="0"/>
              <a:buBlip>
                <a:blip r:embed="rId3"/>
              </a:buBlip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altLang="en-US">
                <a:solidFill>
                  <a:srgbClr val="0000FF"/>
                </a:solidFill>
              </a:rPr>
              <a:t>Symmetric beta-function: </a:t>
            </a:r>
            <a:r>
              <a:rPr lang="en-GB" altLang="en-US">
                <a:solidFill>
                  <a:srgbClr val="0000FF"/>
                </a:solidFill>
                <a:cs typeface="Arial" charset="0"/>
              </a:rPr>
              <a:t>β</a:t>
            </a:r>
            <a:r>
              <a:rPr lang="en-GB" altLang="en-US" baseline="-33000">
                <a:solidFill>
                  <a:srgbClr val="0000FF"/>
                </a:solidFill>
                <a:cs typeface="Arial" charset="0"/>
              </a:rPr>
              <a:t>x/y</a:t>
            </a:r>
            <a:r>
              <a:rPr lang="en-GB" altLang="en-US">
                <a:solidFill>
                  <a:srgbClr val="0000FF"/>
                </a:solidFill>
                <a:cs typeface="Arial" charset="0"/>
              </a:rPr>
              <a:t>≈ 1000 m </a:t>
            </a:r>
            <a:r>
              <a:rPr lang="en-GB" altLang="en-US" sz="1600">
                <a:solidFill>
                  <a:srgbClr val="0000FF"/>
                </a:solidFill>
                <a:cs typeface="Arial" charset="0"/>
              </a:rPr>
              <a:t>(for β*= 0.55 m)</a:t>
            </a:r>
          </a:p>
          <a:p>
            <a:pPr marL="341313" indent="-341313">
              <a:spcBef>
                <a:spcPts val="288"/>
              </a:spcBef>
              <a:spcAft>
                <a:spcPts val="288"/>
              </a:spcAft>
              <a:buSzPct val="50000"/>
              <a:buFont typeface="Times New Roman" pitchFamily="16" charset="0"/>
              <a:buBlip>
                <a:blip r:embed="rId3"/>
              </a:buBlip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altLang="en-US"/>
              <a:t>N.B. single vacuum pipe for B1 &amp; B2:					110 mm full beam separation </a:t>
            </a:r>
            <a:r>
              <a:rPr lang="en-GB" altLang="en-US" sz="1600"/>
              <a:t>(only D1 only)	 </a:t>
            </a:r>
            <a:r>
              <a:rPr lang="en-GB" altLang="en-US"/>
              <a:t>   			</a:t>
            </a:r>
            <a:r>
              <a:rPr lang="en-GB" altLang="en-US" sz="1600"/>
              <a:t>(→ 165 mm, if shifted more towards TAN)</a:t>
            </a:r>
          </a:p>
        </p:txBody>
      </p:sp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0"/>
          <a:stretch>
            <a:fillRect/>
          </a:stretch>
        </p:blipFill>
        <p:spPr bwMode="auto">
          <a:xfrm>
            <a:off x="214315" y="4475163"/>
            <a:ext cx="8875712" cy="195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r="800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" r="5081"/>
          <a:stretch>
            <a:fillRect/>
          </a:stretch>
        </p:blipFill>
        <p:spPr bwMode="auto">
          <a:xfrm>
            <a:off x="371481" y="1116013"/>
            <a:ext cx="6188075" cy="1673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690" r="5081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4821" name="Line 5"/>
          <p:cNvSpPr>
            <a:spLocks noChangeShapeType="1"/>
          </p:cNvSpPr>
          <p:nvPr/>
        </p:nvSpPr>
        <p:spPr bwMode="auto">
          <a:xfrm>
            <a:off x="630244" y="6389700"/>
            <a:ext cx="3013075" cy="1587"/>
          </a:xfrm>
          <a:prstGeom prst="line">
            <a:avLst/>
          </a:prstGeom>
          <a:noFill/>
          <a:ln w="36000" cap="flat">
            <a:solidFill>
              <a:srgbClr val="0000FF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GB" smtClean="0">
              <a:solidFill>
                <a:srgbClr val="FFFFFF"/>
              </a:solidFill>
            </a:endParaRPr>
          </a:p>
        </p:txBody>
      </p:sp>
      <p:sp>
        <p:nvSpPr>
          <p:cNvPr id="34822" name="Text Box 6"/>
          <p:cNvSpPr txBox="1">
            <a:spLocks noChangeArrowheads="1"/>
          </p:cNvSpPr>
          <p:nvPr/>
        </p:nvSpPr>
        <p:spPr bwMode="auto">
          <a:xfrm>
            <a:off x="630240" y="6060434"/>
            <a:ext cx="3014662" cy="658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000" tIns="78876" rIns="108000" bIns="63000" anchor="ctr" anchorCtr="1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9pPr>
          </a:lstStyle>
          <a:p>
            <a:pPr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GB" altLang="en-US" smtClean="0"/>
          </a:p>
          <a:p>
            <a:pPr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GB" altLang="en-US" smtClean="0">
                <a:solidFill>
                  <a:srgbClr val="0000FF"/>
                </a:solidFill>
              </a:rPr>
              <a:t>~105 m</a:t>
            </a: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auto">
          <a:xfrm>
            <a:off x="3563944" y="5202250"/>
            <a:ext cx="90487" cy="630237"/>
          </a:xfrm>
          <a:prstGeom prst="rect">
            <a:avLst/>
          </a:prstGeom>
          <a:solidFill>
            <a:srgbClr val="0000FF"/>
          </a:solidFill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GB" smtClean="0">
              <a:solidFill>
                <a:srgbClr val="FFFFFF"/>
              </a:solidFill>
            </a:endParaRPr>
          </a:p>
        </p:txBody>
      </p:sp>
      <p:sp>
        <p:nvSpPr>
          <p:cNvPr id="34824" name="Text Box 8"/>
          <p:cNvSpPr txBox="1">
            <a:spLocks noChangeArrowheads="1"/>
          </p:cNvSpPr>
          <p:nvPr/>
        </p:nvSpPr>
        <p:spPr bwMode="auto">
          <a:xfrm>
            <a:off x="3311531" y="4878400"/>
            <a:ext cx="650875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60876" rIns="90000" bIns="450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9pPr>
          </a:lstStyle>
          <a:p>
            <a:pPr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GB" altLang="en-US" smtClean="0">
                <a:solidFill>
                  <a:srgbClr val="0000FF"/>
                </a:solidFill>
              </a:rPr>
              <a:t>BBC</a:t>
            </a:r>
          </a:p>
        </p:txBody>
      </p:sp>
      <p:grpSp>
        <p:nvGrpSpPr>
          <p:cNvPr id="34825" name="Group 9"/>
          <p:cNvGrpSpPr>
            <a:grpSpLocks/>
          </p:cNvGrpSpPr>
          <p:nvPr/>
        </p:nvGrpSpPr>
        <p:grpSpPr bwMode="auto">
          <a:xfrm>
            <a:off x="7578733" y="6188070"/>
            <a:ext cx="900113" cy="766758"/>
            <a:chOff x="4774" y="3898"/>
            <a:chExt cx="567" cy="483"/>
          </a:xfrm>
        </p:grpSpPr>
        <p:sp>
          <p:nvSpPr>
            <p:cNvPr id="34826" name="Line 10"/>
            <p:cNvSpPr>
              <a:spLocks noChangeShapeType="1"/>
            </p:cNvSpPr>
            <p:nvPr/>
          </p:nvSpPr>
          <p:spPr bwMode="auto">
            <a:xfrm>
              <a:off x="4774" y="4105"/>
              <a:ext cx="566" cy="0"/>
            </a:xfrm>
            <a:prstGeom prst="line">
              <a:avLst/>
            </a:prstGeom>
            <a:noFill/>
            <a:ln w="36000" cap="flat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</a:pPr>
              <a:endParaRPr lang="en-GB" smtClean="0">
                <a:solidFill>
                  <a:srgbClr val="FFFFFF"/>
                </a:solidFill>
              </a:endParaRPr>
            </a:p>
          </p:txBody>
        </p:sp>
        <p:sp>
          <p:nvSpPr>
            <p:cNvPr id="34827" name="Text Box 11"/>
            <p:cNvSpPr txBox="1">
              <a:spLocks noChangeArrowheads="1"/>
            </p:cNvSpPr>
            <p:nvPr/>
          </p:nvSpPr>
          <p:spPr bwMode="auto">
            <a:xfrm>
              <a:off x="4774" y="3898"/>
              <a:ext cx="567" cy="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8000" tIns="78876" rIns="108000" bIns="63000" anchor="ctr" anchorCtr="1">
              <a:spAutoFit/>
            </a:bodyPr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msgothic" charset="0"/>
                  <a:cs typeface="msgothic" charset="0"/>
                </a:defRPr>
              </a:lvl1pPr>
              <a:lvl2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msgothic" charset="0"/>
                  <a:cs typeface="msgothic" charset="0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msgothic" charset="0"/>
                  <a:cs typeface="msgothic" charset="0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msgothic" charset="0"/>
                  <a:cs typeface="msgothic" charset="0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msgothic" charset="0"/>
                  <a:cs typeface="msgothic" charset="0"/>
                </a:defRPr>
              </a:lvl5pPr>
              <a:lvl6pPr marL="25146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msgothic" charset="0"/>
                  <a:cs typeface="msgothic" charset="0"/>
                </a:defRPr>
              </a:lvl6pPr>
              <a:lvl7pPr marL="29718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msgothic" charset="0"/>
                  <a:cs typeface="msgothic" charset="0"/>
                </a:defRPr>
              </a:lvl7pPr>
              <a:lvl8pPr marL="34290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msgothic" charset="0"/>
                  <a:cs typeface="msgothic" charset="0"/>
                </a:defRPr>
              </a:lvl8pPr>
              <a:lvl9pPr marL="38862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msgothic" charset="0"/>
                  <a:cs typeface="msgothic" charset="0"/>
                </a:defRPr>
              </a:lvl9pPr>
            </a:lstStyle>
            <a:p>
              <a:pPr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</a:pPr>
              <a:r>
                <a:rPr lang="en-GB" altLang="en-US" smtClean="0">
                  <a:solidFill>
                    <a:srgbClr val="0000FF"/>
                  </a:solidFill>
                </a:rPr>
                <a:t>B1</a:t>
              </a:r>
            </a:p>
            <a:p>
              <a:pPr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</a:pPr>
              <a:endParaRPr lang="en-GB" altLang="en-US" smtClean="0"/>
            </a:p>
          </p:txBody>
        </p:sp>
        <p:sp>
          <p:nvSpPr>
            <p:cNvPr id="34828" name="Line 12"/>
            <p:cNvSpPr>
              <a:spLocks noChangeShapeType="1"/>
            </p:cNvSpPr>
            <p:nvPr/>
          </p:nvSpPr>
          <p:spPr bwMode="auto">
            <a:xfrm>
              <a:off x="4774" y="4173"/>
              <a:ext cx="509" cy="0"/>
            </a:xfrm>
            <a:prstGeom prst="line">
              <a:avLst/>
            </a:prstGeom>
            <a:noFill/>
            <a:ln w="36000" cap="flat">
              <a:solidFill>
                <a:srgbClr val="FF0000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</a:pPr>
              <a:endParaRPr lang="en-GB" smtClean="0">
                <a:solidFill>
                  <a:srgbClr val="FFFFFF"/>
                </a:solidFill>
              </a:endParaRPr>
            </a:p>
          </p:txBody>
        </p:sp>
        <p:sp>
          <p:nvSpPr>
            <p:cNvPr id="34829" name="Text Box 13"/>
            <p:cNvSpPr txBox="1">
              <a:spLocks noChangeArrowheads="1"/>
            </p:cNvSpPr>
            <p:nvPr/>
          </p:nvSpPr>
          <p:spPr bwMode="auto">
            <a:xfrm>
              <a:off x="4774" y="3966"/>
              <a:ext cx="510" cy="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8000" tIns="78876" rIns="108000" bIns="63000" anchor="ctr" anchorCtr="1">
              <a:spAutoFit/>
            </a:bodyPr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msgothic" charset="0"/>
                  <a:cs typeface="msgothic" charset="0"/>
                </a:defRPr>
              </a:lvl1pPr>
              <a:lvl2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msgothic" charset="0"/>
                  <a:cs typeface="msgothic" charset="0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msgothic" charset="0"/>
                  <a:cs typeface="msgothic" charset="0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msgothic" charset="0"/>
                  <a:cs typeface="msgothic" charset="0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msgothic" charset="0"/>
                  <a:cs typeface="msgothic" charset="0"/>
                </a:defRPr>
              </a:lvl5pPr>
              <a:lvl6pPr marL="25146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msgothic" charset="0"/>
                  <a:cs typeface="msgothic" charset="0"/>
                </a:defRPr>
              </a:lvl6pPr>
              <a:lvl7pPr marL="29718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msgothic" charset="0"/>
                  <a:cs typeface="msgothic" charset="0"/>
                </a:defRPr>
              </a:lvl7pPr>
              <a:lvl8pPr marL="34290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msgothic" charset="0"/>
                  <a:cs typeface="msgothic" charset="0"/>
                </a:defRPr>
              </a:lvl8pPr>
              <a:lvl9pPr marL="38862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Arial" charset="0"/>
                  <a:ea typeface="msgothic" charset="0"/>
                  <a:cs typeface="msgothic" charset="0"/>
                </a:defRPr>
              </a:lvl9pPr>
            </a:lstStyle>
            <a:p>
              <a:pPr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</a:pPr>
              <a:endParaRPr lang="en-GB" altLang="en-US" smtClean="0">
                <a:solidFill>
                  <a:srgbClr val="FF0000"/>
                </a:solidFill>
              </a:endParaRPr>
            </a:p>
            <a:p>
              <a:pPr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</a:pPr>
              <a:r>
                <a:rPr lang="en-GB" altLang="en-US" smtClean="0">
                  <a:solidFill>
                    <a:srgbClr val="FF0000"/>
                  </a:solidFill>
                </a:rPr>
                <a:t>B2</a:t>
              </a:r>
            </a:p>
          </p:txBody>
        </p:sp>
      </p:grpSp>
      <p:sp>
        <p:nvSpPr>
          <p:cNvPr id="34830" name="Rectangle 14"/>
          <p:cNvSpPr>
            <a:spLocks noChangeArrowheads="1"/>
          </p:cNvSpPr>
          <p:nvPr/>
        </p:nvSpPr>
        <p:spPr bwMode="auto">
          <a:xfrm>
            <a:off x="4535494" y="5202250"/>
            <a:ext cx="90487" cy="630237"/>
          </a:xfrm>
          <a:prstGeom prst="rect">
            <a:avLst/>
          </a:prstGeom>
          <a:noFill/>
          <a:ln w="36000" cap="flat">
            <a:solidFill>
              <a:srgbClr val="0000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GB" smtClean="0">
              <a:solidFill>
                <a:srgbClr val="FFFFFF"/>
              </a:solidFill>
            </a:endParaRPr>
          </a:p>
        </p:txBody>
      </p:sp>
      <p:sp>
        <p:nvSpPr>
          <p:cNvPr id="34831" name="Line 15"/>
          <p:cNvSpPr>
            <a:spLocks noChangeShapeType="1"/>
          </p:cNvSpPr>
          <p:nvPr/>
        </p:nvSpPr>
        <p:spPr bwMode="auto">
          <a:xfrm>
            <a:off x="3725869" y="5327650"/>
            <a:ext cx="720725" cy="1588"/>
          </a:xfrm>
          <a:prstGeom prst="line">
            <a:avLst/>
          </a:prstGeom>
          <a:noFill/>
          <a:ln w="9525" cap="flat">
            <a:solidFill>
              <a:srgbClr val="0000FF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GB" smtClean="0">
              <a:solidFill>
                <a:srgbClr val="FFFFFF"/>
              </a:solidFill>
            </a:endParaRPr>
          </a:p>
        </p:txBody>
      </p:sp>
      <p:pic>
        <p:nvPicPr>
          <p:cNvPr id="34832" name="Picture 1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0663" y="809637"/>
            <a:ext cx="2468562" cy="3509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4833" name="Text Box 17"/>
          <p:cNvSpPr txBox="1">
            <a:spLocks noChangeArrowheads="1"/>
          </p:cNvSpPr>
          <p:nvPr/>
        </p:nvSpPr>
        <p:spPr bwMode="auto">
          <a:xfrm>
            <a:off x="4427540" y="4859350"/>
            <a:ext cx="306387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60876" rIns="90000" bIns="450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9pPr>
          </a:lstStyle>
          <a:p>
            <a:pPr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GB" altLang="en-US" smtClean="0">
                <a:solidFill>
                  <a:srgbClr val="0000FF"/>
                </a:solidFill>
              </a:rPr>
              <a:t>?</a:t>
            </a:r>
          </a:p>
        </p:txBody>
      </p:sp>
      <p:sp>
        <p:nvSpPr>
          <p:cNvPr id="34834" name="Rectangle 18"/>
          <p:cNvSpPr>
            <a:spLocks noChangeArrowheads="1"/>
          </p:cNvSpPr>
          <p:nvPr/>
        </p:nvSpPr>
        <p:spPr bwMode="auto">
          <a:xfrm>
            <a:off x="6027740" y="5189550"/>
            <a:ext cx="219075" cy="300037"/>
          </a:xfrm>
          <a:prstGeom prst="rect">
            <a:avLst/>
          </a:prstGeom>
          <a:noFill/>
          <a:ln w="36000" cap="flat">
            <a:solidFill>
              <a:srgbClr val="00FF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GB" smtClean="0">
              <a:solidFill>
                <a:srgbClr val="FFFFFF"/>
              </a:solidFill>
            </a:endParaRPr>
          </a:p>
        </p:txBody>
      </p:sp>
      <p:sp>
        <p:nvSpPr>
          <p:cNvPr id="34835" name="Rectangle 19"/>
          <p:cNvSpPr>
            <a:spLocks noChangeArrowheads="1"/>
          </p:cNvSpPr>
          <p:nvPr/>
        </p:nvSpPr>
        <p:spPr bwMode="auto">
          <a:xfrm>
            <a:off x="4806951" y="5489587"/>
            <a:ext cx="88900" cy="360363"/>
          </a:xfrm>
          <a:prstGeom prst="rect">
            <a:avLst/>
          </a:prstGeom>
          <a:noFill/>
          <a:ln w="36000" cap="flat">
            <a:solidFill>
              <a:srgbClr val="FF00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GB" smtClean="0">
              <a:solidFill>
                <a:srgbClr val="FFFFFF"/>
              </a:solidFill>
            </a:endParaRPr>
          </a:p>
        </p:txBody>
      </p:sp>
      <p:sp>
        <p:nvSpPr>
          <p:cNvPr id="34836" name="Rectangle 20"/>
          <p:cNvSpPr>
            <a:spLocks noChangeArrowheads="1"/>
          </p:cNvSpPr>
          <p:nvPr/>
        </p:nvSpPr>
        <p:spPr bwMode="auto">
          <a:xfrm>
            <a:off x="4922838" y="5189550"/>
            <a:ext cx="88900" cy="300037"/>
          </a:xfrm>
          <a:prstGeom prst="rect">
            <a:avLst/>
          </a:prstGeom>
          <a:noFill/>
          <a:ln w="36000" cap="flat">
            <a:solidFill>
              <a:srgbClr val="00FF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GB" smtClean="0">
              <a:solidFill>
                <a:srgbClr val="FFFFFF"/>
              </a:solidFill>
            </a:endParaRPr>
          </a:p>
        </p:txBody>
      </p:sp>
      <p:sp>
        <p:nvSpPr>
          <p:cNvPr id="34837" name="Text Box 21"/>
          <p:cNvSpPr txBox="1">
            <a:spLocks noChangeArrowheads="1"/>
          </p:cNvSpPr>
          <p:nvPr/>
        </p:nvSpPr>
        <p:spPr bwMode="auto">
          <a:xfrm>
            <a:off x="4697413" y="5849950"/>
            <a:ext cx="379412" cy="204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52056" rIns="90000" bIns="450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9pPr>
          </a:lstStyle>
          <a:p>
            <a:pPr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GB" altLang="en-US" sz="800" smtClean="0">
                <a:solidFill>
                  <a:srgbClr val="FF00FF"/>
                </a:solidFill>
              </a:rPr>
              <a:t>TCT</a:t>
            </a:r>
          </a:p>
        </p:txBody>
      </p:sp>
    </p:spTree>
    <p:extLst>
      <p:ext uri="{BB962C8B-B14F-4D97-AF65-F5344CB8AC3E}">
        <p14:creationId xmlns:p14="http://schemas.microsoft.com/office/powerpoint/2010/main" val="3641767304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Status Wire in jaw collimators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en-GB" dirty="0" smtClean="0"/>
              <a:t>4 “wire in jaw“ collimators ordered from CINEL. Design finished in late 2014. Delivery during 2015, followed by qualification tests. </a:t>
            </a: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Installation in WS 2016/2017</a:t>
            </a:r>
          </a:p>
          <a:p>
            <a:pPr>
              <a:buFontTx/>
              <a:buChar char="-"/>
            </a:pPr>
            <a:r>
              <a:rPr lang="en-GB" dirty="0" smtClean="0"/>
              <a:t>Cost covered by HL-LHC</a:t>
            </a:r>
          </a:p>
          <a:p>
            <a:pPr>
              <a:buFontTx/>
              <a:buChar char="-"/>
            </a:pPr>
            <a:r>
              <a:rPr lang="en-GB" dirty="0" smtClean="0"/>
              <a:t>2 options:</a:t>
            </a:r>
            <a:br>
              <a:rPr lang="en-GB" dirty="0" smtClean="0"/>
            </a:br>
            <a:r>
              <a:rPr lang="en-GB" dirty="0" smtClean="0"/>
              <a:t>1) full compensation of one beam: 1 collimator L&amp;R in IP1 &amp; IP5</a:t>
            </a:r>
            <a:br>
              <a:rPr lang="en-GB" dirty="0" smtClean="0"/>
            </a:br>
            <a:r>
              <a:rPr lang="en-GB" dirty="0" smtClean="0"/>
              <a:t>2) compensation of both beams on the ingoing or outgoing side</a:t>
            </a:r>
            <a:br>
              <a:rPr lang="en-GB" dirty="0" smtClean="0"/>
            </a:br>
            <a:r>
              <a:rPr lang="en-GB" dirty="0" smtClean="0"/>
              <a:t>= 2 collimators on the same side in IP1 &amp; IP5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Presently the cabling has been pulled for option 2</a:t>
            </a:r>
          </a:p>
          <a:p>
            <a:pPr marL="0" indent="0"/>
            <a:r>
              <a:rPr lang="en-GB" dirty="0"/>
              <a:t>	</a:t>
            </a:r>
            <a:r>
              <a:rPr lang="en-GB" dirty="0" smtClean="0"/>
              <a:t>Option 1 is preferable (Yannis </a:t>
            </a:r>
            <a:r>
              <a:rPr lang="en-GB" dirty="0" err="1" smtClean="0"/>
              <a:t>dixit</a:t>
            </a:r>
            <a:r>
              <a:rPr lang="en-GB" dirty="0" smtClean="0"/>
              <a:t>) in order to reduce the footprint in tune-space. This needs 4 independent power supplies due to asymmetries in the optics.</a:t>
            </a:r>
          </a:p>
          <a:p>
            <a:pPr marL="0" indent="0"/>
            <a:r>
              <a:rPr lang="en-GB" dirty="0" smtClean="0"/>
              <a:t>One option has to be taken soon.</a:t>
            </a:r>
          </a:p>
          <a:p>
            <a:pPr marL="0" indent="0"/>
            <a:r>
              <a:rPr lang="en-GB" dirty="0" smtClean="0"/>
              <a:t>Experiments to be done in 2017 depend on outcome of SPS studies, on progress of simulations and on available instrumentation.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48336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914406" y="0"/>
            <a:ext cx="7826375" cy="685800"/>
          </a:xfrm>
          <a:ln/>
        </p:spPr>
        <p:txBody>
          <a:bodyPr tIns="17640"/>
          <a:lstStyle/>
          <a:p>
            <a:pPr>
              <a:tabLst>
                <a:tab pos="0" algn="l"/>
                <a:tab pos="725488" algn="l"/>
                <a:tab pos="1452563" algn="l"/>
                <a:tab pos="2179638" algn="l"/>
                <a:tab pos="2906713" algn="l"/>
                <a:tab pos="3633788" algn="l"/>
                <a:tab pos="4360863" algn="l"/>
                <a:tab pos="5087938" algn="l"/>
                <a:tab pos="5815013" algn="l"/>
                <a:tab pos="6542088" algn="l"/>
                <a:tab pos="7269163" algn="l"/>
                <a:tab pos="7996238" algn="l"/>
                <a:tab pos="8723313" algn="l"/>
                <a:tab pos="9450388" algn="l"/>
                <a:tab pos="10177463" algn="l"/>
                <a:tab pos="10904538" algn="l"/>
              </a:tabLst>
            </a:pPr>
            <a:r>
              <a:rPr lang="en-GB" altLang="en-US"/>
              <a:t>HL-LHC Option 3:</a:t>
            </a:r>
            <a:br>
              <a:rPr lang="en-GB" altLang="en-US"/>
            </a:br>
            <a:r>
              <a:rPr lang="en-GB" altLang="en-US"/>
              <a:t>Local e-beam simulating 'wire'-like Field I/II</a:t>
            </a:r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533400" y="841375"/>
            <a:ext cx="8229600" cy="5437188"/>
          </a:xfrm>
          <a:ln/>
        </p:spPr>
        <p:txBody>
          <a:bodyPr/>
          <a:lstStyle/>
          <a:p>
            <a:pPr marL="341313" indent="-341313">
              <a:buSzPct val="50000"/>
              <a:buFont typeface="Times New Roman" pitchFamily="16" charset="0"/>
              <a:buBlip>
                <a:blip r:embed="rId3"/>
              </a:buBlip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altLang="en-US"/>
              <a:t>E-beam has by-design perfect 'wire' field distribution</a:t>
            </a:r>
          </a:p>
          <a:p>
            <a:pPr marL="0" indent="0">
              <a:buClrTx/>
              <a:buSzTx/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GB" altLang="en-US"/>
          </a:p>
          <a:p>
            <a:pPr marL="0" indent="0">
              <a:buClrTx/>
              <a:buSzTx/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GB" altLang="en-US"/>
          </a:p>
          <a:p>
            <a:pPr marL="0" indent="0">
              <a:buClrTx/>
              <a:buSzTx/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GB" altLang="en-US"/>
          </a:p>
          <a:p>
            <a:pPr marL="0" indent="0">
              <a:buClrTx/>
              <a:buSzTx/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GB" altLang="en-US"/>
          </a:p>
          <a:p>
            <a:pPr marL="0" indent="0">
              <a:buClrTx/>
              <a:buSzTx/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GB" altLang="en-US"/>
          </a:p>
          <a:p>
            <a:pPr marL="0" indent="0">
              <a:buClrTx/>
              <a:buSzTx/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GB" altLang="en-US"/>
          </a:p>
          <a:p>
            <a:pPr marL="0" indent="0">
              <a:buClrTx/>
              <a:buSzTx/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GB" altLang="en-US"/>
          </a:p>
          <a:p>
            <a:pPr marL="0" indent="0">
              <a:buClrTx/>
              <a:buSzTx/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GB" altLang="en-US"/>
          </a:p>
          <a:p>
            <a:pPr marL="341313" indent="-341313">
              <a:buSzPct val="50000"/>
              <a:buFont typeface="Times New Roman" pitchFamily="16" charset="0"/>
              <a:buBlip>
                <a:blip r:embed="rId3"/>
              </a:buBlip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altLang="en-US"/>
              <a:t>similar to existing e-cooler, (hollow-) e-lenses used at Tevatron &amp; RHIC, however: offset e-beam! → </a:t>
            </a:r>
            <a:r>
              <a:rPr lang="en-GB" altLang="en-US" u="sng"/>
              <a:t>much</a:t>
            </a:r>
            <a:r>
              <a:rPr lang="en-GB" altLang="en-US"/>
              <a:t> lower requirements on transverse e-beam parameters (i.e. beam size, profile distribution etc.)</a:t>
            </a:r>
          </a:p>
          <a:p>
            <a:pPr marL="341313" indent="-341313">
              <a:buSzPct val="50000"/>
              <a:buFont typeface="Times New Roman" pitchFamily="16" charset="0"/>
              <a:buBlip>
                <a:blip r:embed="rId3"/>
              </a:buBlip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altLang="en-US"/>
              <a:t>Still need large solenoid field to stiffen e-beam rigidity</a:t>
            </a:r>
          </a:p>
          <a:p>
            <a:pPr marL="341313" indent="-341313">
              <a:buSzPct val="50000"/>
              <a:buFont typeface="Times New Roman" pitchFamily="16" charset="0"/>
              <a:buBlip>
                <a:blip r:embed="rId3"/>
              </a:buBlip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altLang="en-US">
                <a:solidFill>
                  <a:srgbClr val="0000FF"/>
                </a:solidFill>
              </a:rPr>
              <a:t>no solid material close to beam → chance of being MP compatible @6-7</a:t>
            </a:r>
            <a:r>
              <a:rPr lang="en-GB" altLang="en-US">
                <a:solidFill>
                  <a:srgbClr val="0000FF"/>
                </a:solidFill>
                <a:cs typeface="Arial" charset="0"/>
              </a:rPr>
              <a:t>σ</a:t>
            </a:r>
            <a:r>
              <a:rPr lang="en-GB" altLang="en-US"/>
              <a:t> </a:t>
            </a:r>
          </a:p>
        </p:txBody>
      </p:sp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60" t="10039" r="9715" b="5292"/>
          <a:stretch>
            <a:fillRect/>
          </a:stretch>
        </p:blipFill>
        <p:spPr bwMode="auto">
          <a:xfrm>
            <a:off x="1050927" y="1220788"/>
            <a:ext cx="6927850" cy="292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4460" t="10039" r="9715" b="5292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6858001" y="3362325"/>
            <a:ext cx="2128838" cy="630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6168" rIns="90000" bIns="450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msgothic" charset="0"/>
                <a:cs typeface="msgothic" charset="0"/>
              </a:defRPr>
            </a:lvl9pPr>
          </a:lstStyle>
          <a:p>
            <a:pPr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GB" altLang="en-US" sz="2400" smtClean="0"/>
              <a:t>x2</a:t>
            </a:r>
          </a:p>
          <a:p>
            <a:pPr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GB" altLang="en-US" sz="1400" smtClean="0"/>
              <a:t>(units are back-to-back)</a:t>
            </a:r>
          </a:p>
        </p:txBody>
      </p:sp>
    </p:spTree>
    <p:extLst>
      <p:ext uri="{BB962C8B-B14F-4D97-AF65-F5344CB8AC3E}">
        <p14:creationId xmlns:p14="http://schemas.microsoft.com/office/powerpoint/2010/main" val="3322449288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Ad 1) workshop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r>
              <a:rPr lang="en-GB" sz="2400" dirty="0" smtClean="0"/>
              <a:t>Exact date and location of this workshop depends on progress on simulations and availability of experts</a:t>
            </a:r>
            <a:br>
              <a:rPr lang="en-GB" sz="2400" dirty="0" smtClean="0"/>
            </a:br>
            <a:r>
              <a:rPr lang="en-GB" sz="2400" dirty="0" smtClean="0">
                <a:sym typeface="Wingdings" panose="05000000000000000000" pitchFamily="2" charset="2"/>
              </a:rPr>
              <a:t> say summer 2015:</a:t>
            </a:r>
          </a:p>
          <a:p>
            <a:pPr>
              <a:buFontTx/>
              <a:buChar char="-"/>
            </a:pPr>
            <a:r>
              <a:rPr lang="en-GB" sz="2400" dirty="0" smtClean="0">
                <a:sym typeface="Wingdings" panose="05000000000000000000" pitchFamily="2" charset="2"/>
              </a:rPr>
              <a:t>Show simulated observables</a:t>
            </a:r>
          </a:p>
          <a:p>
            <a:pPr>
              <a:buFontTx/>
              <a:buChar char="-"/>
            </a:pPr>
            <a:r>
              <a:rPr lang="en-GB" sz="2400" dirty="0" smtClean="0">
                <a:sym typeface="Wingdings" panose="05000000000000000000" pitchFamily="2" charset="2"/>
              </a:rPr>
              <a:t>Explain potential of existing instruments</a:t>
            </a:r>
          </a:p>
          <a:p>
            <a:pPr>
              <a:buFontTx/>
              <a:buChar char="-"/>
            </a:pPr>
            <a:r>
              <a:rPr lang="en-GB" sz="2400" dirty="0" smtClean="0">
                <a:sym typeface="Wingdings" panose="05000000000000000000" pitchFamily="2" charset="2"/>
              </a:rPr>
              <a:t>Understand possible new instruments</a:t>
            </a:r>
          </a:p>
          <a:p>
            <a:pPr>
              <a:buFontTx/>
              <a:buChar char="-"/>
            </a:pPr>
            <a:r>
              <a:rPr lang="en-GB" sz="2400" dirty="0" smtClean="0">
                <a:sym typeface="Wingdings" panose="05000000000000000000" pitchFamily="2" charset="2"/>
              </a:rPr>
              <a:t>Evaluate experiments</a:t>
            </a:r>
          </a:p>
          <a:p>
            <a:pPr>
              <a:buFontTx/>
              <a:buChar char="-"/>
            </a:pPr>
            <a:r>
              <a:rPr lang="en-GB" sz="2400" dirty="0" smtClean="0">
                <a:sym typeface="Wingdings" panose="05000000000000000000" pitchFamily="2" charset="2"/>
              </a:rPr>
              <a:t>About 20 participants (FNAL, BNL?, CERN)</a:t>
            </a:r>
            <a:endParaRPr lang="en-GB" sz="2400" dirty="0" smtClean="0"/>
          </a:p>
        </p:txBody>
      </p:sp>
    </p:spTree>
    <p:extLst>
      <p:ext uri="{BB962C8B-B14F-4D97-AF65-F5344CB8AC3E}">
        <p14:creationId xmlns:p14="http://schemas.microsoft.com/office/powerpoint/2010/main" val="12066302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n-GB" dirty="0"/>
              <a:t>2</a:t>
            </a:r>
            <a:r>
              <a:rPr lang="en-GB" dirty="0" smtClean="0"/>
              <a:t>) Instrumentation development (1/2)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92500" lnSpcReduction="20000"/>
          </a:bodyPr>
          <a:lstStyle/>
          <a:p>
            <a:r>
              <a:rPr lang="en-GB" sz="2400" dirty="0" smtClean="0"/>
              <a:t>Tune-spectra: nothing done so far; needs simulation effort what can be measured with swept sine wave analysis</a:t>
            </a:r>
          </a:p>
          <a:p>
            <a:r>
              <a:rPr lang="en-GB" sz="2400" dirty="0" smtClean="0"/>
              <a:t>Halo Monitoring:</a:t>
            </a:r>
            <a:br>
              <a:rPr lang="en-GB" sz="2400" dirty="0" smtClean="0"/>
            </a:br>
            <a:r>
              <a:rPr lang="en-GB" sz="2400" dirty="0" smtClean="0"/>
              <a:t>a) based on synchrotron light </a:t>
            </a:r>
            <a:br>
              <a:rPr lang="en-GB" sz="2400" dirty="0" smtClean="0"/>
            </a:br>
            <a:r>
              <a:rPr lang="en-GB" sz="2400" dirty="0" smtClean="0"/>
              <a:t>b) beam–gas interactions</a:t>
            </a:r>
            <a:br>
              <a:rPr lang="en-GB" sz="2400" dirty="0" smtClean="0"/>
            </a:b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 smtClean="0"/>
              <a:t>a) On the first look challenging due to high energy of LHC beams.</a:t>
            </a:r>
            <a:br>
              <a:rPr lang="en-GB" sz="2400" dirty="0" smtClean="0"/>
            </a:br>
            <a:r>
              <a:rPr lang="en-GB" sz="2400" dirty="0" smtClean="0"/>
              <a:t>“ the synchrotron radiation cone (1/gamma) gets so narrow that the beam itself generates a significant diffraction pattern, which overwhelms the potential halo signal)</a:t>
            </a:r>
            <a:br>
              <a:rPr lang="en-GB" sz="2400" dirty="0" smtClean="0"/>
            </a:br>
            <a:r>
              <a:rPr lang="en-GB" sz="2400" dirty="0" smtClean="0"/>
              <a:t>- 2 approaches will be tried in collaboration:</a:t>
            </a:r>
            <a:br>
              <a:rPr lang="en-GB" sz="2400" dirty="0" smtClean="0"/>
            </a:b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 smtClean="0"/>
              <a:t>1) Shipment of a </a:t>
            </a:r>
            <a:r>
              <a:rPr lang="en-GB" sz="2400" dirty="0" err="1" smtClean="0"/>
              <a:t>coronograph</a:t>
            </a:r>
            <a:r>
              <a:rPr lang="en-GB" sz="2400" dirty="0" smtClean="0"/>
              <a:t> from KEK to CERN and installation of this device onto one BSRT (T. Mitsuhashi et al.)</a:t>
            </a:r>
            <a:br>
              <a:rPr lang="en-GB" sz="2400" dirty="0" smtClean="0"/>
            </a:br>
            <a:r>
              <a:rPr lang="en-GB" sz="2400" dirty="0" smtClean="0"/>
              <a:t>Shipment in 2015, installation plans pending.</a:t>
            </a:r>
            <a:br>
              <a:rPr lang="en-GB" sz="2400" dirty="0" smtClean="0"/>
            </a:br>
            <a:r>
              <a:rPr lang="en-GB" sz="2400" dirty="0" smtClean="0"/>
              <a:t>Presently optics simulations trying to reduce diffraction fringes by </a:t>
            </a:r>
            <a:r>
              <a:rPr lang="en-GB" sz="2400" dirty="0" err="1" smtClean="0"/>
              <a:t>apodisation</a:t>
            </a:r>
            <a:endParaRPr lang="en-GB" sz="2400" dirty="0" smtClean="0"/>
          </a:p>
        </p:txBody>
      </p:sp>
    </p:spTree>
    <p:extLst>
      <p:ext uri="{BB962C8B-B14F-4D97-AF65-F5344CB8AC3E}">
        <p14:creationId xmlns:p14="http://schemas.microsoft.com/office/powerpoint/2010/main" val="26321424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msgothic"/>
        <a:cs typeface="msgothic"/>
      </a:majorFont>
      <a:minorFont>
        <a:latin typeface="Arial"/>
        <a:ea typeface="msgothic"/>
        <a:cs typeface="msgothic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346</TotalTime>
  <Words>954</Words>
  <Application>Microsoft Office PowerPoint</Application>
  <PresentationFormat>On-screen Show (4:3)</PresentationFormat>
  <Paragraphs>164</Paragraphs>
  <Slides>25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Office Theme</vt:lpstr>
      <vt:lpstr>1_Office Theme</vt:lpstr>
      <vt:lpstr>Pixel</vt:lpstr>
      <vt:lpstr>2_Office Theme</vt:lpstr>
      <vt:lpstr>3_Office Theme</vt:lpstr>
      <vt:lpstr>Roadmap for BBLR compensation for HiLumi LHC operation </vt:lpstr>
      <vt:lpstr>Outline</vt:lpstr>
      <vt:lpstr>1) Demonstrator projects</vt:lpstr>
      <vt:lpstr>Wires at SPS</vt:lpstr>
      <vt:lpstr>Initial Plans: LHC Beam-Beam Compensators I/III</vt:lpstr>
      <vt:lpstr>Status Wire in jaw collimators</vt:lpstr>
      <vt:lpstr>HL-LHC Option 3: Local e-beam simulating 'wire'-like Field I/II</vt:lpstr>
      <vt:lpstr>Ad 1) workshop</vt:lpstr>
      <vt:lpstr>2) Instrumentation development (1/2)</vt:lpstr>
      <vt:lpstr>Apodisation</vt:lpstr>
      <vt:lpstr>2) Instrumentation development (2/2)</vt:lpstr>
      <vt:lpstr>Beam profile measurements based on modern vertex detectors and beam-gas interactions </vt:lpstr>
      <vt:lpstr>From LHCb to mini LHCb BGV</vt:lpstr>
      <vt:lpstr>PowerPoint Presentation</vt:lpstr>
      <vt:lpstr>BGV for Halo?</vt:lpstr>
      <vt:lpstr> 4) R&amp;D on BBLR Compensator implementation post LS3 </vt:lpstr>
      <vt:lpstr>E- beam applications</vt:lpstr>
      <vt:lpstr>R&amp;D needs</vt:lpstr>
      <vt:lpstr>Teststand details</vt:lpstr>
      <vt:lpstr>PowerPoint Presentation</vt:lpstr>
      <vt:lpstr>PowerPoint Presentation</vt:lpstr>
      <vt:lpstr>Outline of developments to be made</vt:lpstr>
      <vt:lpstr>RHIC e-lens showing the location of the electron back-scattering detector (eBSD)</vt:lpstr>
      <vt:lpstr>Schematic of the detector and of the electron trajectories </vt:lpstr>
      <vt:lpstr>Summary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BBLR – Support needs from ABP</dc:title>
  <dc:creator>schmickl</dc:creator>
  <cp:lastModifiedBy>schmickl</cp:lastModifiedBy>
  <cp:revision>27</cp:revision>
  <dcterms:created xsi:type="dcterms:W3CDTF">2014-02-28T14:10:30Z</dcterms:created>
  <dcterms:modified xsi:type="dcterms:W3CDTF">2015-01-22T14:12:30Z</dcterms:modified>
</cp:coreProperties>
</file>