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256" r:id="rId5"/>
    <p:sldId id="301" r:id="rId6"/>
    <p:sldId id="316" r:id="rId7"/>
    <p:sldId id="311" r:id="rId8"/>
    <p:sldId id="315" r:id="rId9"/>
    <p:sldId id="293" r:id="rId10"/>
    <p:sldId id="278" r:id="rId11"/>
    <p:sldId id="304" r:id="rId12"/>
    <p:sldId id="319" r:id="rId13"/>
    <p:sldId id="320" r:id="rId14"/>
    <p:sldId id="281" r:id="rId15"/>
    <p:sldId id="321" r:id="rId16"/>
    <p:sldId id="318" r:id="rId17"/>
    <p:sldId id="32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CC0000"/>
    <a:srgbClr val="008040"/>
    <a:srgbClr val="800080"/>
    <a:srgbClr val="800000"/>
    <a:srgbClr val="00FF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3" autoAdjust="0"/>
    <p:restoredTop sz="94729" autoAdjust="0"/>
  </p:normalViewPr>
  <p:slideViewPr>
    <p:cSldViewPr>
      <p:cViewPr>
        <p:scale>
          <a:sx n="112" d="100"/>
          <a:sy n="112" d="100"/>
        </p:scale>
        <p:origin x="-800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27/01/15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27/01/15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1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1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080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080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40466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7.png"/><Relationship Id="rId6" Type="http://schemas.microsoft.com/office/2007/relationships/hdphoto" Target="../media/hdphoto1.wdp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microsoft.com/office/2007/relationships/hdphoto" Target="../media/hdphoto2.wdp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microsoft.com/office/2007/relationships/hdphoto" Target="../media/hdphoto3.wdp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International review of the HL-LHC 11T Dipole for DS Collimation</a:t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Coil production data</a:t>
            </a:r>
            <a:br>
              <a:rPr lang="en-GB" dirty="0" smtClean="0"/>
            </a:br>
            <a:r>
              <a:rPr lang="en-GB" sz="3600" dirty="0" smtClean="0"/>
              <a:t> Coil Technology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D. Smekens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 rot="19073139">
            <a:off x="2767531" y="2967335"/>
            <a:ext cx="3608943" cy="923330"/>
          </a:xfrm>
          <a:prstGeom prst="rect">
            <a:avLst/>
          </a:prstGeom>
          <a:noFill/>
          <a:ln>
            <a:solidFill>
              <a:srgbClr val="80008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Debriefing</a:t>
            </a:r>
            <a:endParaRPr lang="x-none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7700"/>
            <a:ext cx="9144000" cy="5557799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Reaction </a:t>
            </a:r>
            <a:r>
              <a:rPr lang="en-US" sz="3200" dirty="0" smtClean="0"/>
              <a:t>Cycle 107</a:t>
            </a:r>
            <a:endParaRPr lang="en-US" sz="32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899592" y="1988840"/>
            <a:ext cx="288032" cy="2979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71600" y="2276872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[ppm] (log</a:t>
            </a:r>
            <a:r>
              <a:rPr lang="en-US" sz="1400" baseline="-25000" dirty="0" smtClean="0"/>
              <a:t>10</a:t>
            </a:r>
            <a:r>
              <a:rPr lang="en-US" sz="1400" dirty="0" smtClean="0"/>
              <a:t> scale)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3563888" y="4653136"/>
            <a:ext cx="2448272" cy="11521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4797152"/>
            <a:ext cx="4211960" cy="9316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980728"/>
            <a:ext cx="3707904" cy="8020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032" y="116632"/>
            <a:ext cx="3779912" cy="86107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706176" y="6237312"/>
            <a:ext cx="5265083" cy="461665"/>
          </a:xfrm>
          <a:prstGeom prst="rect">
            <a:avLst/>
          </a:prstGeom>
          <a:noFill/>
          <a:ln>
            <a:solidFill>
              <a:srgbClr val="80008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105,</a:t>
            </a:r>
            <a:r>
              <a:rPr lang="x-none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106,107 NOSIG ; (O2 Sensor ?)</a:t>
            </a:r>
            <a:endParaRPr lang="x-none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9411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912" y="764704"/>
            <a:ext cx="2827781" cy="24482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Tooling: Impregnation</a:t>
            </a:r>
            <a:endParaRPr lang="en-US" sz="36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92696"/>
            <a:ext cx="3472800" cy="260460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79512" y="3429000"/>
            <a:ext cx="4032448" cy="1728192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US" sz="1900" dirty="0" smtClean="0">
                <a:solidFill>
                  <a:srgbClr val="0C377B"/>
                </a:solidFill>
              </a:rPr>
              <a:t>Coil 105,106 and 107 potted in tool #1</a:t>
            </a:r>
          </a:p>
          <a:p>
            <a:pPr marL="36576" indent="0">
              <a:buNone/>
            </a:pPr>
            <a:r>
              <a:rPr lang="en-US" sz="1900" dirty="0" smtClean="0">
                <a:solidFill>
                  <a:srgbClr val="FF0000"/>
                </a:solidFill>
              </a:rPr>
              <a:t>Tool#1: cavity radius 0.04 mm too small, and cavity center is 0.052 mm too low;</a:t>
            </a:r>
          </a:p>
          <a:p>
            <a:pPr marL="36576" indent="0">
              <a:buNone/>
            </a:pPr>
            <a:r>
              <a:rPr lang="en-US" sz="1900" dirty="0" smtClean="0">
                <a:solidFill>
                  <a:srgbClr val="FF0000"/>
                </a:solidFill>
              </a:rPr>
              <a:t>Cable Insulation is slightly oversized (0.115 instead of 0.1 mm wall thickness)</a:t>
            </a:r>
          </a:p>
          <a:p>
            <a:pPr marL="36576" indent="0">
              <a:buNone/>
            </a:pPr>
            <a:endParaRPr lang="en-US" sz="1900" dirty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182" y="5013176"/>
            <a:ext cx="4032448" cy="1200328"/>
          </a:xfrm>
          <a:prstGeom prst="rect">
            <a:avLst/>
          </a:prstGeom>
          <a:noFill/>
          <a:ln>
            <a:solidFill>
              <a:srgbClr val="80008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x-none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105,</a:t>
            </a:r>
            <a:r>
              <a:rPr lang="x-none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106,107, each </a:t>
            </a:r>
            <a:r>
              <a:rPr lang="x-none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followed</a:t>
            </a:r>
            <a:r>
              <a:rPr lang="x-none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 different solution to fit tool size</a:t>
            </a:r>
            <a:endParaRPr lang="x-none" sz="2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508" b="94301" l="55363" r="99796">
                        <a14:foregroundMark x1="66292" y1="16580" x2="66292" y2="165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0918" t="12425"/>
          <a:stretch/>
        </p:blipFill>
        <p:spPr>
          <a:xfrm>
            <a:off x="6903635" y="692696"/>
            <a:ext cx="2240365" cy="2362379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906339"/>
              </p:ext>
            </p:extLst>
          </p:nvPr>
        </p:nvGraphicFramePr>
        <p:xfrm>
          <a:off x="4427983" y="3284984"/>
          <a:ext cx="4608513" cy="3027679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728192"/>
                <a:gridCol w="960107"/>
                <a:gridCol w="960107"/>
                <a:gridCol w="960107"/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107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Insulated</a:t>
                      </a:r>
                      <a:r>
                        <a:rPr lang="en-US" sz="1400" baseline="0" dirty="0" smtClean="0"/>
                        <a:t> cable, </a:t>
                      </a:r>
                      <a:r>
                        <a:rPr lang="en-US" sz="1400" baseline="0" dirty="0" err="1" smtClean="0"/>
                        <a:t>ovesized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insul</a:t>
                      </a:r>
                      <a:r>
                        <a:rPr lang="en-US" sz="1400" baseline="0" dirty="0" smtClean="0"/>
                        <a:t>.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+2%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+2%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+2%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Overcompression</a:t>
                      </a:r>
                      <a:r>
                        <a:rPr lang="en-US" sz="1400" dirty="0" smtClean="0"/>
                        <a:t> at curing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none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Ground wrap IL/OL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 / 0.1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 / 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 / 0.1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Mitigation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Tool closed</a:t>
                      </a:r>
                    </a:p>
                    <a:p>
                      <a:pPr algn="ctr"/>
                      <a:r>
                        <a:rPr lang="en-US" sz="1400" dirty="0" smtClean="0"/>
                        <a:t>w/</a:t>
                      </a:r>
                      <a:r>
                        <a:rPr lang="en-US" sz="1400" baseline="0" dirty="0" smtClean="0"/>
                        <a:t> shim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 ground wrap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Shorter</a:t>
                      </a:r>
                      <a:r>
                        <a:rPr lang="en-US" sz="1400" baseline="0" dirty="0" smtClean="0"/>
                        <a:t> seal foil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Result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Coil</a:t>
                      </a:r>
                      <a:r>
                        <a:rPr lang="en-US" sz="1400" baseline="0" dirty="0" smtClean="0"/>
                        <a:t> oversized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Good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Dry Spots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Oval 9"/>
          <p:cNvSpPr/>
          <p:nvPr/>
        </p:nvSpPr>
        <p:spPr>
          <a:xfrm>
            <a:off x="8085990" y="5758152"/>
            <a:ext cx="950506" cy="58915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4067944" y="5589240"/>
            <a:ext cx="360040" cy="432048"/>
          </a:xfrm>
          <a:prstGeom prst="leftArrow">
            <a:avLst/>
          </a:prstGeom>
          <a:solidFill>
            <a:srgbClr val="CC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01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Summary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Coil generation 105/106/107 was made in 2013; improvements were already envisaged and some have already been </a:t>
            </a:r>
            <a:r>
              <a:rPr lang="en-US" sz="1800" dirty="0" smtClean="0"/>
              <a:t>implemented (see next slide);</a:t>
            </a:r>
          </a:p>
          <a:p>
            <a:r>
              <a:rPr lang="en-US" sz="1800" dirty="0" smtClean="0"/>
              <a:t>105/106/107 are very similar coils, apart from ground wrap/impregnation quality;</a:t>
            </a:r>
          </a:p>
          <a:p>
            <a:r>
              <a:rPr lang="en-US" sz="1800" dirty="0" smtClean="0"/>
              <a:t>Investigation on problems with coil 107 is</a:t>
            </a:r>
            <a:r>
              <a:rPr lang="en-US" sz="1800" dirty="0" smtClean="0"/>
              <a:t> </a:t>
            </a:r>
            <a:r>
              <a:rPr lang="en-US" sz="1800" dirty="0" smtClean="0"/>
              <a:t>based on data </a:t>
            </a:r>
            <a:r>
              <a:rPr lang="en-US" sz="1800" dirty="0" smtClean="0"/>
              <a:t>mining . No specific issue spotted for coil 107 apart from its dry spots</a:t>
            </a:r>
          </a:p>
          <a:p>
            <a:r>
              <a:rPr lang="en-US" sz="1800" dirty="0" smtClean="0"/>
              <a:t>Waiting </a:t>
            </a:r>
            <a:r>
              <a:rPr lang="en-US" sz="1800" dirty="0" smtClean="0"/>
              <a:t>for </a:t>
            </a:r>
            <a:r>
              <a:rPr lang="en-US" sz="1800" dirty="0" smtClean="0"/>
              <a:t>coils 106 &amp; 107 </a:t>
            </a:r>
            <a:r>
              <a:rPr lang="en-US" sz="1800" dirty="0" smtClean="0"/>
              <a:t>to be out of the </a:t>
            </a:r>
            <a:r>
              <a:rPr lang="en-US" sz="1800" dirty="0" smtClean="0"/>
              <a:t>magnet to detect anomalies;</a:t>
            </a:r>
          </a:p>
          <a:p>
            <a:endParaRPr lang="en-US" sz="1800" dirty="0"/>
          </a:p>
          <a:p>
            <a:r>
              <a:rPr lang="en-US" sz="1800" dirty="0" smtClean="0"/>
              <a:t>Study of the geometry of impregnation tools is ongoing. Likely, impregnation tool #1 should be reworked (or not used anymore)</a:t>
            </a:r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153948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op view1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 rot="5400000">
            <a:off x="6681274" y="-366382"/>
            <a:ext cx="1542090" cy="3024338"/>
          </a:xfrm>
          <a:prstGeom prst="rect">
            <a:avLst/>
          </a:prstGeom>
        </p:spPr>
      </p:pic>
      <p:pic>
        <p:nvPicPr>
          <p:cNvPr id="6" name="Picture 5" descr="layer jump8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224"/>
          <a:stretch/>
        </p:blipFill>
        <p:spPr>
          <a:xfrm>
            <a:off x="6262622" y="2132856"/>
            <a:ext cx="2881378" cy="194421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What’s going on and What’s next?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5496" y="620688"/>
            <a:ext cx="8226854" cy="576064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en-US" sz="1900" dirty="0" smtClean="0"/>
              <a:t>Winding:</a:t>
            </a:r>
          </a:p>
          <a:p>
            <a:pPr lvl="1">
              <a:buFontTx/>
              <a:buChar char="-"/>
            </a:pPr>
            <a:r>
              <a:rPr lang="en-US" sz="1500" dirty="0" smtClean="0"/>
              <a:t>0.107 mm instead of 0.115 		(coil 108&gt;)</a:t>
            </a:r>
            <a:endParaRPr lang="en-US" sz="1900" dirty="0" smtClean="0"/>
          </a:p>
          <a:p>
            <a:pPr lvl="1">
              <a:buFontTx/>
              <a:buChar char="-"/>
            </a:pPr>
            <a:r>
              <a:rPr lang="en-US" sz="1500" dirty="0" smtClean="0"/>
              <a:t>Layer jump not clamped </a:t>
            </a:r>
            <a:r>
              <a:rPr lang="en-US" sz="1500" i="1" u="sng" dirty="0" smtClean="0"/>
              <a:t>(1)</a:t>
            </a:r>
            <a:r>
              <a:rPr lang="en-US" sz="1500" dirty="0" smtClean="0"/>
              <a:t>		(coil 111&gt;)</a:t>
            </a:r>
          </a:p>
          <a:p>
            <a:pPr lvl="1">
              <a:buFontTx/>
              <a:buChar char="-"/>
            </a:pPr>
            <a:r>
              <a:rPr lang="en-US" sz="1500" dirty="0" smtClean="0"/>
              <a:t>No binder in the heads (no </a:t>
            </a:r>
            <a:r>
              <a:rPr lang="en-US" sz="1500" dirty="0" err="1" smtClean="0"/>
              <a:t>heatgun</a:t>
            </a:r>
            <a:r>
              <a:rPr lang="en-US" sz="1500" dirty="0" smtClean="0"/>
              <a:t>) </a:t>
            </a:r>
            <a:r>
              <a:rPr lang="en-US" sz="1500" i="1" u="sng" dirty="0" smtClean="0"/>
              <a:t>(2)</a:t>
            </a:r>
            <a:r>
              <a:rPr lang="en-US" sz="1500" dirty="0" smtClean="0"/>
              <a:t>	(coil 108&gt;)</a:t>
            </a:r>
          </a:p>
          <a:p>
            <a:pPr lvl="1">
              <a:buFontTx/>
              <a:buChar char="-"/>
            </a:pPr>
            <a:r>
              <a:rPr lang="en-US" sz="1500" dirty="0" smtClean="0"/>
              <a:t>Reduce Gap for </a:t>
            </a:r>
            <a:r>
              <a:rPr lang="en-US" sz="1500" dirty="0" smtClean="0"/>
              <a:t>wedges </a:t>
            </a:r>
            <a:r>
              <a:rPr lang="en-US" sz="1500" i="1" u="sng" dirty="0" smtClean="0"/>
              <a:t>(3)</a:t>
            </a:r>
            <a:r>
              <a:rPr lang="en-US" sz="1500" dirty="0" smtClean="0"/>
              <a:t>		</a:t>
            </a:r>
            <a:r>
              <a:rPr lang="en-US" sz="1500" dirty="0"/>
              <a:t>(coil </a:t>
            </a:r>
            <a:r>
              <a:rPr lang="en-US" sz="1500" dirty="0" smtClean="0"/>
              <a:t>112&gt;)</a:t>
            </a:r>
          </a:p>
          <a:p>
            <a:pPr lvl="1">
              <a:buFontTx/>
              <a:buChar char="-"/>
            </a:pPr>
            <a:r>
              <a:rPr lang="en-US" sz="1500" dirty="0" smtClean="0"/>
              <a:t>Wedges placed against </a:t>
            </a:r>
            <a:r>
              <a:rPr lang="en-US" sz="1500" dirty="0" smtClean="0"/>
              <a:t>spacers</a:t>
            </a:r>
            <a:r>
              <a:rPr lang="en-US" sz="1500" i="1" u="sng" dirty="0" smtClean="0"/>
              <a:t>(3)	</a:t>
            </a:r>
            <a:r>
              <a:rPr lang="en-US" sz="1500" dirty="0" smtClean="0"/>
              <a:t>	(coil 112&gt;)</a:t>
            </a:r>
          </a:p>
          <a:p>
            <a:pPr lvl="1">
              <a:buFontTx/>
              <a:buChar char="-"/>
            </a:pPr>
            <a:r>
              <a:rPr lang="en-US" sz="1500" dirty="0" smtClean="0"/>
              <a:t>Wedges not segmented (1.5 m long) 	(coil 112&gt;) (option, </a:t>
            </a:r>
            <a:r>
              <a:rPr lang="en-US" sz="1500" dirty="0" err="1" smtClean="0"/>
              <a:t>tbc</a:t>
            </a:r>
            <a:r>
              <a:rPr lang="en-US" sz="1500" dirty="0" smtClean="0"/>
              <a:t>)</a:t>
            </a:r>
          </a:p>
          <a:p>
            <a:pPr>
              <a:buFontTx/>
              <a:buChar char="-"/>
            </a:pPr>
            <a:r>
              <a:rPr lang="en-US" sz="1900" dirty="0" smtClean="0"/>
              <a:t>Curing: </a:t>
            </a:r>
          </a:p>
          <a:p>
            <a:pPr lvl="1">
              <a:buFontTx/>
              <a:buChar char="-"/>
            </a:pPr>
            <a:r>
              <a:rPr lang="en-US" sz="1500" dirty="0" smtClean="0"/>
              <a:t>Over-compression @ curing (+0.5mm)</a:t>
            </a:r>
            <a:r>
              <a:rPr lang="en-US" sz="1500" dirty="0"/>
              <a:t> </a:t>
            </a:r>
            <a:r>
              <a:rPr lang="en-US" sz="1500" dirty="0" smtClean="0"/>
              <a:t>	(</a:t>
            </a:r>
            <a:r>
              <a:rPr lang="en-US" sz="1500" dirty="0"/>
              <a:t>coil 108&gt;</a:t>
            </a:r>
            <a:r>
              <a:rPr lang="en-US" sz="1500" dirty="0" smtClean="0"/>
              <a:t>)</a:t>
            </a:r>
          </a:p>
          <a:p>
            <a:pPr>
              <a:buFontTx/>
              <a:buChar char="-"/>
            </a:pPr>
            <a:r>
              <a:rPr lang="en-US" sz="1900" dirty="0" smtClean="0"/>
              <a:t>Reaction</a:t>
            </a:r>
          </a:p>
          <a:p>
            <a:pPr lvl="1">
              <a:buFontTx/>
              <a:buChar char="-"/>
            </a:pPr>
            <a:r>
              <a:rPr lang="en-US" sz="1500" dirty="0" smtClean="0"/>
              <a:t>	</a:t>
            </a:r>
            <a:r>
              <a:rPr lang="en-US" sz="1500" dirty="0" smtClean="0"/>
              <a:t>Regularly </a:t>
            </a:r>
            <a:r>
              <a:rPr lang="en-US" sz="1500" dirty="0" smtClean="0"/>
              <a:t>Calibrated thermocouples 	(coil 109&gt;)</a:t>
            </a:r>
          </a:p>
          <a:p>
            <a:pPr lvl="1">
              <a:buFontTx/>
              <a:buChar char="-"/>
            </a:pPr>
            <a:r>
              <a:rPr lang="en-US" sz="1500" dirty="0" smtClean="0"/>
              <a:t>More Witness samples 		(coil 109&gt;)</a:t>
            </a:r>
          </a:p>
          <a:p>
            <a:pPr lvl="1">
              <a:buFontTx/>
              <a:buChar char="-"/>
            </a:pPr>
            <a:r>
              <a:rPr lang="en-US" sz="1500" dirty="0" smtClean="0"/>
              <a:t>O2 monitoring replacement 		(coil 112&gt;)</a:t>
            </a:r>
            <a:r>
              <a:rPr lang="en-US" sz="1500" dirty="0"/>
              <a:t> (</a:t>
            </a:r>
            <a:r>
              <a:rPr lang="en-US" sz="1500" dirty="0" err="1"/>
              <a:t>tbc</a:t>
            </a:r>
            <a:r>
              <a:rPr lang="en-US" sz="1500" dirty="0"/>
              <a:t>)</a:t>
            </a:r>
            <a:endParaRPr lang="en-US" sz="1500" dirty="0" smtClean="0"/>
          </a:p>
          <a:p>
            <a:pPr>
              <a:buFontTx/>
              <a:buChar char="-"/>
            </a:pPr>
            <a:r>
              <a:rPr lang="en-US" sz="1900" dirty="0" smtClean="0"/>
              <a:t>Impregnation</a:t>
            </a:r>
          </a:p>
          <a:p>
            <a:pPr lvl="1">
              <a:buFontTx/>
              <a:buChar char="-"/>
            </a:pPr>
            <a:r>
              <a:rPr lang="en-US" sz="1500" dirty="0" smtClean="0"/>
              <a:t>Better filling of gaps with dry </a:t>
            </a:r>
            <a:r>
              <a:rPr lang="en-US" sz="1500" dirty="0" err="1" smtClean="0"/>
              <a:t>fibre</a:t>
            </a:r>
            <a:r>
              <a:rPr lang="en-US" sz="1500" dirty="0" smtClean="0"/>
              <a:t>	</a:t>
            </a:r>
            <a:r>
              <a:rPr lang="en-US" sz="1500" i="1" u="sng" dirty="0"/>
              <a:t>(3)</a:t>
            </a:r>
            <a:r>
              <a:rPr lang="en-US" sz="1500" dirty="0" smtClean="0"/>
              <a:t>	(</a:t>
            </a:r>
            <a:r>
              <a:rPr lang="en-US" sz="1500" dirty="0" smtClean="0"/>
              <a:t>coil 109&gt;)</a:t>
            </a:r>
          </a:p>
          <a:p>
            <a:pPr lvl="1">
              <a:buFontTx/>
              <a:buChar char="-"/>
            </a:pPr>
            <a:r>
              <a:rPr lang="en-US" sz="1500" dirty="0" smtClean="0"/>
              <a:t>Layer Jump support made from </a:t>
            </a:r>
            <a:r>
              <a:rPr lang="en-US" sz="1500" dirty="0" smtClean="0"/>
              <a:t>G11 </a:t>
            </a:r>
            <a:r>
              <a:rPr lang="en-US" sz="1500" i="1" u="sng" dirty="0" smtClean="0"/>
              <a:t>(4)</a:t>
            </a:r>
            <a:r>
              <a:rPr lang="en-US" sz="1500" dirty="0" smtClean="0"/>
              <a:t> </a:t>
            </a:r>
            <a:r>
              <a:rPr lang="en-US" sz="1500" dirty="0" smtClean="0"/>
              <a:t>	(coil 109&gt;)</a:t>
            </a:r>
          </a:p>
          <a:p>
            <a:pPr lvl="1">
              <a:buFontTx/>
              <a:buChar char="-"/>
            </a:pPr>
            <a:r>
              <a:rPr lang="en-US" sz="1500" b="1" u="sng" dirty="0" smtClean="0"/>
              <a:t>No ground wrap OL </a:t>
            </a:r>
            <a:r>
              <a:rPr lang="en-US" sz="1500" dirty="0" smtClean="0"/>
              <a:t>			(coil 109&gt;) (</a:t>
            </a:r>
            <a:r>
              <a:rPr lang="en-US" sz="1500" dirty="0" err="1" smtClean="0"/>
              <a:t>tbc</a:t>
            </a:r>
            <a:r>
              <a:rPr lang="en-US" sz="1500" dirty="0" smtClean="0"/>
              <a:t>)</a:t>
            </a:r>
          </a:p>
          <a:p>
            <a:pPr>
              <a:buFontTx/>
              <a:buChar char="-"/>
            </a:pPr>
            <a:r>
              <a:rPr lang="en-US" sz="1900" dirty="0" smtClean="0"/>
              <a:t>Instrumentation</a:t>
            </a:r>
          </a:p>
          <a:p>
            <a:pPr lvl="1">
              <a:buFontTx/>
              <a:buChar char="-"/>
            </a:pPr>
            <a:r>
              <a:rPr lang="en-US" sz="1500" u="sng" dirty="0" smtClean="0"/>
              <a:t>New Trace </a:t>
            </a:r>
            <a:r>
              <a:rPr lang="en-US" sz="1500" u="sng" dirty="0" smtClean="0"/>
              <a:t>generation (VT)</a:t>
            </a:r>
            <a:r>
              <a:rPr lang="en-US" sz="1500" dirty="0" smtClean="0"/>
              <a:t> 	</a:t>
            </a:r>
            <a:r>
              <a:rPr lang="en-US" sz="1500" dirty="0" smtClean="0"/>
              <a:t>	</a:t>
            </a:r>
            <a:r>
              <a:rPr lang="en-US" sz="1500" dirty="0"/>
              <a:t>(coil 108&gt;</a:t>
            </a:r>
            <a:r>
              <a:rPr lang="en-US" sz="1500" dirty="0" smtClean="0"/>
              <a:t>)</a:t>
            </a:r>
          </a:p>
          <a:p>
            <a:pPr lvl="1">
              <a:buFontTx/>
              <a:buChar char="-"/>
            </a:pPr>
            <a:r>
              <a:rPr lang="en-US" sz="1500" dirty="0" smtClean="0"/>
              <a:t>Less VTs on OL			(coil 109&gt;) (</a:t>
            </a:r>
            <a:r>
              <a:rPr lang="en-US" sz="1500" dirty="0" err="1" smtClean="0"/>
              <a:t>tbc</a:t>
            </a:r>
            <a:r>
              <a:rPr lang="en-US" sz="1500" dirty="0" smtClean="0"/>
              <a:t>)</a:t>
            </a:r>
          </a:p>
          <a:p>
            <a:pPr lvl="1">
              <a:buFontTx/>
              <a:buChar char="-"/>
            </a:pPr>
            <a:r>
              <a:rPr lang="en-US" sz="1500" dirty="0" smtClean="0"/>
              <a:t>Less glue to fix the trace		</a:t>
            </a:r>
            <a:r>
              <a:rPr lang="en-US" sz="1500" dirty="0"/>
              <a:t>(coil 109&gt;) (</a:t>
            </a:r>
            <a:r>
              <a:rPr lang="en-US" sz="1500" dirty="0" err="1"/>
              <a:t>tbc</a:t>
            </a:r>
            <a:r>
              <a:rPr lang="en-US" sz="1500" dirty="0" smtClean="0"/>
              <a:t>)</a:t>
            </a:r>
            <a:endParaRPr lang="en-US" sz="1500" dirty="0" smtClean="0"/>
          </a:p>
          <a:p>
            <a:pPr>
              <a:buFontTx/>
              <a:buChar char="-"/>
            </a:pPr>
            <a:endParaRPr lang="en-US" sz="2000" dirty="0"/>
          </a:p>
        </p:txBody>
      </p:sp>
      <p:sp>
        <p:nvSpPr>
          <p:cNvPr id="10" name="Oval 9"/>
          <p:cNvSpPr/>
          <p:nvPr/>
        </p:nvSpPr>
        <p:spPr>
          <a:xfrm>
            <a:off x="7668344" y="2924944"/>
            <a:ext cx="284526" cy="261847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948264" y="1268760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172400" y="3212976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116303" y="1170395"/>
            <a:ext cx="903969" cy="19673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452320" y="2996952"/>
            <a:ext cx="284526" cy="261847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14" idx="2"/>
          </p:cNvCxnSpPr>
          <p:nvPr/>
        </p:nvCxnSpPr>
        <p:spPr>
          <a:xfrm flipH="1" flipV="1">
            <a:off x="6858475" y="2852937"/>
            <a:ext cx="593845" cy="274939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678013" y="2636912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cxnSp>
        <p:nvCxnSpPr>
          <p:cNvPr id="18" name="Straight Connector 17"/>
          <p:cNvCxnSpPr>
            <a:stCxn id="12" idx="3"/>
          </p:cNvCxnSpPr>
          <p:nvPr/>
        </p:nvCxnSpPr>
        <p:spPr>
          <a:xfrm flipH="1">
            <a:off x="8028385" y="3458827"/>
            <a:ext cx="186196" cy="762262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660232" y="2204864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6876256" y="1556792"/>
            <a:ext cx="186196" cy="762262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812360" y="4149080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80312" y="1916832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</a:t>
            </a:r>
            <a:endParaRPr lang="en-US" sz="1200" dirty="0"/>
          </a:p>
        </p:txBody>
      </p:sp>
      <p:cxnSp>
        <p:nvCxnSpPr>
          <p:cNvPr id="23" name="Straight Connector 22"/>
          <p:cNvCxnSpPr>
            <a:endCxn id="22" idx="3"/>
          </p:cNvCxnSpPr>
          <p:nvPr/>
        </p:nvCxnSpPr>
        <p:spPr>
          <a:xfrm flipH="1">
            <a:off x="7650563" y="1268760"/>
            <a:ext cx="131969" cy="786572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22" idx="3"/>
          </p:cNvCxnSpPr>
          <p:nvPr/>
        </p:nvCxnSpPr>
        <p:spPr>
          <a:xfrm flipH="1">
            <a:off x="7650563" y="1268760"/>
            <a:ext cx="852049" cy="786572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7146507" y="2636913"/>
            <a:ext cx="593845" cy="274939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66045" y="2420888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44208" y="1916832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</a:t>
            </a:r>
            <a:endParaRPr lang="en-US" sz="1200" dirty="0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6660232" y="1268760"/>
            <a:ext cx="186196" cy="762262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8050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in play (many !)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80728"/>
            <a:ext cx="7308304" cy="52202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08104" y="4509120"/>
            <a:ext cx="3384376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Preparing comparison charts with relevant parameters. Study Ongoing. &gt;70 parameters to study for a collared coil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56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511197"/>
              </p:ext>
            </p:extLst>
          </p:nvPr>
        </p:nvGraphicFramePr>
        <p:xfrm>
          <a:off x="9" y="548680"/>
          <a:ext cx="9143991" cy="561147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43602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  <a:gridCol w="7363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Coil ID </a:t>
                      </a:r>
                      <a:r>
                        <a:rPr lang="en-US" sz="1200" dirty="0" smtClean="0">
                          <a:sym typeface="Wingdings"/>
                        </a:rPr>
                        <a:t>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105</a:t>
                      </a:r>
                      <a:endParaRPr lang="en-US" sz="1400" dirty="0"/>
                    </a:p>
                  </a:txBody>
                  <a:tcPr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106</a:t>
                      </a:r>
                      <a:endParaRPr lang="en-US" sz="1400" dirty="0"/>
                    </a:p>
                  </a:txBody>
                  <a:tcPr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107</a:t>
                      </a:r>
                      <a:endParaRPr lang="en-US" sz="1400" dirty="0"/>
                    </a:p>
                  </a:txBody>
                  <a:tcPr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111</a:t>
                      </a:r>
                      <a:endParaRPr lang="en-US" sz="1400" dirty="0"/>
                    </a:p>
                  </a:txBody>
                  <a:tcPr/>
                </a:tc>
              </a:tr>
              <a:tr h="70928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Cu</a:t>
                      </a:r>
                    </a:p>
                    <a:p>
                      <a:pPr algn="ctr"/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WST</a:t>
                      </a:r>
                    </a:p>
                    <a:p>
                      <a:pPr algn="ctr"/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54/61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</a:p>
                  </a:txBody>
                  <a:tcPr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108/127</a:t>
                      </a:r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108/127</a:t>
                      </a:r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108/127</a:t>
                      </a:r>
                      <a:endParaRPr lang="en-US" sz="1100" dirty="0"/>
                    </a:p>
                  </a:txBody>
                  <a:tcPr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132/169</a:t>
                      </a:r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132/169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132/169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DUMMY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RRP</a:t>
                      </a:r>
                    </a:p>
                    <a:p>
                      <a:pPr algn="ctr"/>
                      <a:r>
                        <a:rPr lang="en-US" sz="1100" dirty="0" smtClean="0"/>
                        <a:t>132/169</a:t>
                      </a:r>
                    </a:p>
                  </a:txBody>
                  <a:tcPr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Winding </a:t>
                      </a:r>
                    </a:p>
                    <a:p>
                      <a:pPr algn="ctr"/>
                      <a:r>
                        <a:rPr lang="en-US" sz="1400" dirty="0" smtClean="0"/>
                        <a:t>Start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Jan</a:t>
                      </a:r>
                    </a:p>
                    <a:p>
                      <a:pPr algn="ctr"/>
                      <a:r>
                        <a:rPr lang="en-US" sz="1200" dirty="0" smtClean="0"/>
                        <a:t>2011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Oct 2011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2012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Feb</a:t>
                      </a:r>
                    </a:p>
                    <a:p>
                      <a:pPr algn="ctr"/>
                      <a:r>
                        <a:rPr lang="en-US" sz="1200" dirty="0" smtClean="0"/>
                        <a:t>2013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May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2013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June</a:t>
                      </a:r>
                    </a:p>
                    <a:p>
                      <a:pPr algn="ctr"/>
                      <a:r>
                        <a:rPr lang="en-US" sz="1200" dirty="0" smtClean="0"/>
                        <a:t>2013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Sept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2013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June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Aug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2014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Sept 2014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2104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Winding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Curing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BAD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Reaction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-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 smtClean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BAD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Impregn</a:t>
                      </a:r>
                      <a:r>
                        <a:rPr lang="en-US" sz="1400" dirty="0" smtClean="0"/>
                        <a:t>.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-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6600"/>
                          </a:solidFill>
                        </a:rPr>
                        <a:t>Difficult</a:t>
                      </a:r>
                      <a:endParaRPr lang="en-US" sz="1200" b="0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Impregn</a:t>
                      </a:r>
                      <a:r>
                        <a:rPr lang="en-US" sz="1400" dirty="0" smtClean="0"/>
                        <a:t>.</a:t>
                      </a:r>
                      <a:r>
                        <a:rPr lang="en-US" sz="1400" baseline="0" dirty="0" smtClean="0"/>
                        <a:t> 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End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baseline="0" dirty="0" smtClean="0"/>
                        <a:t>Date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Jan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Feb</a:t>
                      </a:r>
                    </a:p>
                    <a:p>
                      <a:pPr algn="ctr"/>
                      <a:r>
                        <a:rPr lang="en-US" sz="1200" dirty="0" smtClean="0"/>
                        <a:t>2013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Aug</a:t>
                      </a:r>
                    </a:p>
                    <a:p>
                      <a:pPr algn="ctr"/>
                      <a:r>
                        <a:rPr lang="en-US" sz="1200" dirty="0" smtClean="0"/>
                        <a:t>2013</a:t>
                      </a: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Jan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Feb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April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Sept 2014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Assembly (pairing)</a:t>
                      </a:r>
                      <a:endParaRPr lang="en-US" sz="1400" dirty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101</a:t>
                      </a:r>
                    </a:p>
                    <a:p>
                      <a:pPr algn="ctr"/>
                      <a:r>
                        <a:rPr lang="en-US" sz="1200" dirty="0" smtClean="0"/>
                        <a:t>105</a:t>
                      </a:r>
                      <a:endParaRPr lang="en-US" sz="1200" b="0" dirty="0" smtClean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  <a:endParaRPr lang="en-US" sz="12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101</a:t>
                      </a:r>
                    </a:p>
                    <a:p>
                      <a:pPr algn="ctr"/>
                      <a:r>
                        <a:rPr lang="en-US" sz="1200" dirty="0" smtClean="0"/>
                        <a:t>105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106</a:t>
                      </a:r>
                    </a:p>
                    <a:p>
                      <a:pPr algn="ctr"/>
                      <a:r>
                        <a:rPr lang="en-US" sz="1200" dirty="0" smtClean="0"/>
                        <a:t>107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Cold Tests</a:t>
                      </a:r>
                    </a:p>
                    <a:p>
                      <a:pPr algn="r"/>
                      <a:r>
                        <a:rPr lang="en-US" sz="1400" dirty="0" smtClean="0"/>
                        <a:t>Date:</a:t>
                      </a:r>
                      <a:endParaRPr lang="en-US" sz="1400" dirty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  <a:endParaRPr lang="en-US" sz="12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  <a:endParaRPr lang="en-US" sz="12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Jul14</a:t>
                      </a:r>
                      <a:endParaRPr lang="en-US" sz="1200" b="0" dirty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GOOD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8040"/>
                          </a:solidFill>
                        </a:rPr>
                        <a:t>Nov14</a:t>
                      </a:r>
                      <a:endParaRPr lang="en-US" sz="1200" b="0" dirty="0" smtClean="0">
                        <a:solidFill>
                          <a:srgbClr val="00804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BAD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Nov14</a:t>
                      </a:r>
                      <a:endParaRPr 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Autopsy</a:t>
                      </a:r>
                    </a:p>
                    <a:p>
                      <a:pPr algn="r"/>
                      <a:r>
                        <a:rPr lang="en-US" sz="1400" dirty="0" smtClean="0"/>
                        <a:t>Date:</a:t>
                      </a:r>
                      <a:endParaRPr lang="en-US" sz="1400" dirty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Done</a:t>
                      </a:r>
                    </a:p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Mar-13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On</a:t>
                      </a:r>
                      <a:endParaRPr lang="en-US" sz="12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going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Magnet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MBH</a:t>
                      </a:r>
                    </a:p>
                    <a:p>
                      <a:pPr algn="ctr"/>
                      <a:r>
                        <a:rPr lang="en-US" sz="1200" dirty="0" smtClean="0"/>
                        <a:t>SM101</a:t>
                      </a: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MBH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SM101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MBHSP101</a:t>
                      </a: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Coil Production Status</a:t>
            </a:r>
            <a:endParaRPr lang="en-US" sz="3600" dirty="0"/>
          </a:p>
        </p:txBody>
      </p:sp>
      <p:sp>
        <p:nvSpPr>
          <p:cNvPr id="4" name="Oval 3"/>
          <p:cNvSpPr/>
          <p:nvPr/>
        </p:nvSpPr>
        <p:spPr>
          <a:xfrm>
            <a:off x="5392891" y="4581128"/>
            <a:ext cx="950506" cy="64807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-72008" y="2132856"/>
            <a:ext cx="1187624" cy="2088232"/>
          </a:xfrm>
          <a:prstGeom prst="ellipse">
            <a:avLst/>
          </a:prstGeom>
          <a:noFill/>
          <a:ln w="28575" cmpd="sng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-108520" y="4077072"/>
            <a:ext cx="1187624" cy="64807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-108520" y="908720"/>
            <a:ext cx="1187624" cy="64807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378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88024" y="4149080"/>
            <a:ext cx="41044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dirty="0" smtClean="0"/>
              <a:t>Mid</a:t>
            </a:r>
            <a:r>
              <a:rPr lang="en-US" dirty="0"/>
              <a:t>-Plane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Filler </a:t>
            </a:r>
            <a:r>
              <a:rPr lang="en-US" dirty="0" smtClean="0"/>
              <a:t>Wedge</a:t>
            </a:r>
          </a:p>
          <a:p>
            <a:pPr marL="342900" indent="-342900">
              <a:buAutoNum type="arabicPeriod"/>
            </a:pPr>
            <a:r>
              <a:rPr lang="en-US" dirty="0" smtClean="0"/>
              <a:t>Loading Plate</a:t>
            </a:r>
          </a:p>
          <a:p>
            <a:pPr marL="342900" indent="-342900">
              <a:buAutoNum type="arabicPeriod"/>
            </a:pPr>
            <a:r>
              <a:rPr lang="en-US" dirty="0" smtClean="0"/>
              <a:t>Key</a:t>
            </a:r>
          </a:p>
          <a:p>
            <a:pPr marL="342900" indent="-342900">
              <a:buAutoNum type="arabicPeriod"/>
            </a:pPr>
            <a:r>
              <a:rPr lang="en-US" dirty="0" smtClean="0"/>
              <a:t>SLS Spacer w/Flex Legs</a:t>
            </a:r>
          </a:p>
          <a:p>
            <a:pPr marL="342900" indent="-342900">
              <a:buAutoNum type="arabicPeriod"/>
            </a:pPr>
            <a:r>
              <a:rPr lang="en-US" dirty="0" smtClean="0"/>
              <a:t>Saddle with integrated splice block</a:t>
            </a:r>
          </a:p>
          <a:p>
            <a:pPr marL="342900" indent="-342900">
              <a:buAutoNum type="arabicPeriod"/>
            </a:pP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/ </a:t>
            </a:r>
            <a:r>
              <a:rPr lang="en-US" dirty="0" err="1" smtClean="0"/>
              <a:t>Nb</a:t>
            </a:r>
            <a:r>
              <a:rPr lang="en-US" dirty="0" smtClean="0"/>
              <a:t>-Ti Splice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508" b="94301" l="55363" r="99796">
                        <a14:foregroundMark x1="66292" y1="16580" x2="66292" y2="165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0918" t="12425"/>
          <a:stretch/>
        </p:blipFill>
        <p:spPr>
          <a:xfrm>
            <a:off x="6051622" y="548680"/>
            <a:ext cx="3059832" cy="3226475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 flipH="1">
            <a:off x="7164288" y="3284984"/>
            <a:ext cx="432048" cy="7200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48264" y="3212976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7812360" y="548680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7164288" y="692696"/>
            <a:ext cx="648072" cy="360040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6156176" y="1412776"/>
            <a:ext cx="432048" cy="7200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940152" y="1340768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</a:t>
            </a:r>
            <a:endParaRPr lang="en-US" sz="1200" dirty="0"/>
          </a:p>
        </p:txBody>
      </p:sp>
      <p:cxnSp>
        <p:nvCxnSpPr>
          <p:cNvPr id="46" name="Straight Connector 45"/>
          <p:cNvCxnSpPr>
            <a:endCxn id="47" idx="3"/>
          </p:cNvCxnSpPr>
          <p:nvPr/>
        </p:nvCxnSpPr>
        <p:spPr>
          <a:xfrm flipH="1">
            <a:off x="6858475" y="1916832"/>
            <a:ext cx="737861" cy="642556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588224" y="2420888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6937769" y="2585896"/>
            <a:ext cx="233806" cy="216024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732240" y="2708920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</a:t>
            </a:r>
            <a:endParaRPr lang="en-US" sz="1200" dirty="0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8028384" y="1052736"/>
            <a:ext cx="360040" cy="216024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316416" y="836712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</a:t>
            </a:r>
            <a:endParaRPr lang="en-US" sz="1200" dirty="0"/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Inside Coils: Naming conventions</a:t>
            </a:r>
            <a:endParaRPr lang="en-US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125285" y="1167597"/>
            <a:ext cx="4557642" cy="4709675"/>
            <a:chOff x="125285" y="1167597"/>
            <a:chExt cx="4557642" cy="4709675"/>
          </a:xfrm>
        </p:grpSpPr>
        <p:pic>
          <p:nvPicPr>
            <p:cNvPr id="3" name="Picture 2" descr="Coil cut1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5285" y="1167597"/>
              <a:ext cx="4216752" cy="4709675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2339752" y="2276872"/>
              <a:ext cx="288032" cy="360040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555776" y="206084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6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3077613" y="3501008"/>
              <a:ext cx="288032" cy="360040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293637" y="328498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3365645" y="3903901"/>
              <a:ext cx="360040" cy="432048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653677" y="3687877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3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3797693" y="4191933"/>
              <a:ext cx="288032" cy="360040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013717" y="397590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2717573" y="2895789"/>
              <a:ext cx="288032" cy="360040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933597" y="2679765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</a:t>
              </a:r>
              <a:endParaRPr lang="en-US" sz="1200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4301749" y="5062504"/>
              <a:ext cx="198243" cy="42853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412676" y="492586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H="1">
              <a:off x="888252" y="3102980"/>
              <a:ext cx="360040" cy="288032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83568" y="328498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7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707904" y="692696"/>
            <a:ext cx="259228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Insulated cable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Filler Wedge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Loading plate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Inter-layer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Inner ground wrap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Outer ground wrap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887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Loading Plate, Keys and Filler wedge</a:t>
            </a:r>
            <a:endParaRPr lang="en-US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908720"/>
            <a:ext cx="3320198" cy="1962170"/>
          </a:xfrm>
          <a:prstGeom prst="rect">
            <a:avLst/>
          </a:prstGeom>
        </p:spPr>
      </p:pic>
      <p:pic>
        <p:nvPicPr>
          <p:cNvPr id="3" name="Picture 2" descr="layer jump5.jpg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7069" y1="70892" x2="18866" y2="70892"/>
                        <a14:foregroundMark x1="23638" y1="46362" x2="10500" y2="58451"/>
                        <a14:foregroundMark x1="10668" y1="63850" x2="9938" y2="59155"/>
                        <a14:foregroundMark x1="11342" y1="61737" x2="11342" y2="61737"/>
                        <a14:foregroundMark x1="5334" y1="66197" x2="5334" y2="66197"/>
                        <a14:foregroundMark x1="11454" y1="59977" x2="10949" y2="63146"/>
                        <a14:foregroundMark x1="2134" y1="74531" x2="7412" y2="81103"/>
                        <a14:foregroundMark x1="6850" y1="81690" x2="14992" y2="73005"/>
                        <a14:foregroundMark x1="14037" y1="75469" x2="16058" y2="79577"/>
                        <a14:foregroundMark x1="16058" y1="80164" x2="17406" y2="92488"/>
                        <a14:foregroundMark x1="23133" y1="98709" x2="17574" y2="93075"/>
                        <a14:foregroundMark x1="23470" y1="98709" x2="99382" y2="23709"/>
                        <a14:foregroundMark x1="81640" y1="1056" x2="84222" y2="4695"/>
                        <a14:foregroundMark x1="77260" y1="12559" x2="84391" y2="5399"/>
                        <a14:foregroundMark x1="74060" y1="5986" x2="81527" y2="704"/>
                        <a14:foregroundMark x1="81246" y1="33099" x2="96800" y2="18075"/>
                        <a14:foregroundMark x1="97136" y1="17606" x2="99551" y2="23005"/>
                        <a14:foregroundMark x1="77597" y1="14319" x2="81527" y2="30282"/>
                        <a14:foregroundMark x1="68669" y1="704" x2="63784" y2="3521"/>
                        <a14:foregroundMark x1="63335" y1="4108" x2="3818" y2="62559"/>
                        <a14:foregroundMark x1="3088" y1="63850" x2="1404" y2="75352"/>
                        <a14:backgroundMark x1="14879" y1="81808" x2="14879" y2="81808"/>
                        <a14:backgroundMark x1="12914" y1="77934" x2="12914" y2="77934"/>
                        <a14:backgroundMark x1="13195" y1="76643" x2="13195" y2="76643"/>
                        <a14:backgroundMark x1="4885" y1="91197" x2="4885" y2="91197"/>
                        <a14:backgroundMark x1="1179" y1="76174" x2="7299" y2="86150"/>
                        <a14:backgroundMark x1="10331" y1="86737" x2="17967" y2="96831"/>
                        <a14:backgroundMark x1="18810" y1="98122" x2="21336" y2="98474"/>
                        <a14:backgroundMark x1="98484" y1="33451" x2="35654" y2="92136"/>
                        <a14:backgroundMark x1="34194" y1="91549" x2="24368" y2="98826"/>
                        <a14:backgroundMark x1="98428" y1="27113" x2="96968" y2="31573"/>
                        <a14:backgroundMark x1="99326" y1="24648" x2="98877" y2="27817"/>
                        <a14:backgroundMark x1="82875" y1="19366" x2="97361" y2="4108"/>
                        <a14:backgroundMark x1="79674" y1="15258" x2="83043" y2="25587"/>
                        <a14:backgroundMark x1="77765" y1="13615" x2="82426" y2="29460"/>
                        <a14:backgroundMark x1="2021" y1="59272" x2="58843" y2="939"/>
                        <a14:backgroundMark x1="59573" y1="2230" x2="63841" y2="704"/>
                        <a14:backgroundMark x1="64402" y1="939" x2="66985" y2="7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2409" y="692696"/>
            <a:ext cx="5508103" cy="2632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43" y="2708920"/>
            <a:ext cx="4381265" cy="3631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1. Filler </a:t>
            </a:r>
            <a:r>
              <a:rPr lang="en-US" u="sng" dirty="0"/>
              <a:t>Wedge</a:t>
            </a:r>
          </a:p>
          <a:p>
            <a:pPr lvl="1"/>
            <a:r>
              <a:rPr lang="en-US" sz="1400" dirty="0"/>
              <a:t>Aligns the outer layer with the inner layer</a:t>
            </a:r>
          </a:p>
          <a:p>
            <a:pPr lvl="1"/>
            <a:r>
              <a:rPr lang="en-US" sz="1400" dirty="0"/>
              <a:t> Encase the layer-jump</a:t>
            </a:r>
          </a:p>
          <a:p>
            <a:r>
              <a:rPr lang="en-US" u="sng" dirty="0" smtClean="0"/>
              <a:t>2. Loading </a:t>
            </a:r>
            <a:r>
              <a:rPr lang="en-US" u="sng" dirty="0"/>
              <a:t>Plate</a:t>
            </a:r>
          </a:p>
          <a:p>
            <a:pPr lvl="1"/>
            <a:r>
              <a:rPr lang="en-US" sz="1400" dirty="0"/>
              <a:t>Protects the turns of the inner layer’s last block</a:t>
            </a:r>
          </a:p>
          <a:p>
            <a:pPr lvl="1"/>
            <a:r>
              <a:rPr lang="en-US" sz="1400" dirty="0"/>
              <a:t>Distribute the azimuthal stress between both layers and minimize shear during collaring</a:t>
            </a:r>
          </a:p>
          <a:p>
            <a:pPr lvl="1"/>
            <a:r>
              <a:rPr lang="en-US" sz="1400" dirty="0"/>
              <a:t>Protects the layer </a:t>
            </a:r>
            <a:r>
              <a:rPr lang="en-US" sz="1400" dirty="0" smtClean="0"/>
              <a:t>jump</a:t>
            </a:r>
            <a:endParaRPr lang="en-US" sz="1400" dirty="0"/>
          </a:p>
          <a:p>
            <a:r>
              <a:rPr lang="en-US" u="sng" dirty="0" smtClean="0"/>
              <a:t>3. Keys</a:t>
            </a:r>
            <a:endParaRPr lang="en-US" u="sng" dirty="0"/>
          </a:p>
          <a:p>
            <a:pPr lvl="1"/>
            <a:r>
              <a:rPr lang="en-US" sz="1400" dirty="0" smtClean="0"/>
              <a:t>Makes the transition between the straight section (compression by shimming the poles) </a:t>
            </a:r>
            <a:br>
              <a:rPr lang="en-US" sz="1400" dirty="0" smtClean="0"/>
            </a:br>
            <a:r>
              <a:rPr lang="en-US" sz="1400" dirty="0" smtClean="0"/>
              <a:t>and the coil ends (shimming at mid-plane or radially)</a:t>
            </a:r>
          </a:p>
          <a:p>
            <a:pPr lvl="1"/>
            <a:endParaRPr lang="en-US" u="sng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t="24889" b="12727"/>
          <a:stretch/>
        </p:blipFill>
        <p:spPr>
          <a:xfrm flipH="1">
            <a:off x="4644008" y="3717032"/>
            <a:ext cx="4389611" cy="20255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44008" y="5733256"/>
            <a:ext cx="4392488" cy="6480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Coil 106 (view from inside bottom, inner layer) </a:t>
            </a:r>
          </a:p>
          <a:p>
            <a:r>
              <a:rPr lang="en-US" sz="1200" dirty="0" smtClean="0"/>
              <a:t>The mid plane shimming of the coil end starts gradually at the end of the straight  section 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4050107" y="2075622"/>
            <a:ext cx="211965" cy="240411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380312" y="2204864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 flipV="1">
            <a:off x="4338194" y="1916832"/>
            <a:ext cx="233806" cy="288032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11961" y="1700808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</a:t>
            </a:r>
            <a:endParaRPr lang="en-US" sz="12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583286" y="1905076"/>
            <a:ext cx="1869034" cy="515812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51920" y="1844824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7253290" y="2420888"/>
            <a:ext cx="199030" cy="223224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7596336" y="3429000"/>
            <a:ext cx="216024" cy="648072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596336" y="2708920"/>
            <a:ext cx="1654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Midplane</a:t>
            </a:r>
            <a:r>
              <a:rPr lang="en-US" sz="1200" dirty="0" smtClean="0"/>
              <a:t> shimming </a:t>
            </a:r>
          </a:p>
          <a:p>
            <a:r>
              <a:rPr lang="en-US" sz="1200" dirty="0"/>
              <a:t>o</a:t>
            </a:r>
            <a:r>
              <a:rPr lang="en-US" sz="1200" dirty="0" smtClean="0"/>
              <a:t>f coil ends</a:t>
            </a:r>
          </a:p>
          <a:p>
            <a:r>
              <a:rPr lang="en-US" sz="1200" dirty="0" smtClean="0"/>
              <a:t>(polyimide)</a:t>
            </a:r>
            <a:endParaRPr lang="en-US" sz="1200" dirty="0"/>
          </a:p>
        </p:txBody>
      </p:sp>
      <p:cxnSp>
        <p:nvCxnSpPr>
          <p:cNvPr id="28" name="Straight Connector 27"/>
          <p:cNvCxnSpPr/>
          <p:nvPr/>
        </p:nvCxnSpPr>
        <p:spPr>
          <a:xfrm flipH="1" flipV="1">
            <a:off x="7812360" y="3429000"/>
            <a:ext cx="216024" cy="151216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423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090372"/>
              </p:ext>
            </p:extLst>
          </p:nvPr>
        </p:nvGraphicFramePr>
        <p:xfrm>
          <a:off x="0" y="764704"/>
          <a:ext cx="9144004" cy="5979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43608"/>
                <a:gridCol w="900044"/>
                <a:gridCol w="900044"/>
                <a:gridCol w="900044"/>
                <a:gridCol w="900044"/>
                <a:gridCol w="900044"/>
                <a:gridCol w="900044"/>
                <a:gridCol w="900044"/>
                <a:gridCol w="900044"/>
                <a:gridCol w="9000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Coil ID </a:t>
                      </a:r>
                      <a:r>
                        <a:rPr lang="en-US" sz="1200" dirty="0" smtClean="0">
                          <a:sym typeface="Wingdings"/>
                        </a:rPr>
                        <a:t>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109&amp;111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Cable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WST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RRP</a:t>
                      </a:r>
                    </a:p>
                    <a:p>
                      <a:pPr algn="ctr"/>
                      <a:r>
                        <a:rPr lang="en-US" sz="1200" dirty="0" smtClean="0"/>
                        <a:t>54/61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RRP</a:t>
                      </a:r>
                    </a:p>
                    <a:p>
                      <a:pPr algn="ctr"/>
                      <a:r>
                        <a:rPr lang="en-US" sz="1200" dirty="0" smtClean="0"/>
                        <a:t>108/127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RRP</a:t>
                      </a:r>
                    </a:p>
                    <a:p>
                      <a:pPr algn="ctr"/>
                      <a:r>
                        <a:rPr lang="en-US" sz="1200" dirty="0" smtClean="0"/>
                        <a:t>108/127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RRP</a:t>
                      </a:r>
                    </a:p>
                    <a:p>
                      <a:pPr algn="ctr"/>
                      <a:r>
                        <a:rPr lang="en-US" sz="1200" dirty="0" smtClean="0"/>
                        <a:t>108/127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RRP</a:t>
                      </a:r>
                    </a:p>
                    <a:p>
                      <a:pPr algn="ctr"/>
                      <a:r>
                        <a:rPr lang="en-US" sz="1200" dirty="0" smtClean="0"/>
                        <a:t>132/169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RRP</a:t>
                      </a:r>
                    </a:p>
                    <a:p>
                      <a:pPr algn="ctr"/>
                      <a:r>
                        <a:rPr lang="en-US" sz="1200" dirty="0" smtClean="0"/>
                        <a:t>132/169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Insul</a:t>
                      </a:r>
                      <a:r>
                        <a:rPr lang="en-US" sz="1200" dirty="0" smtClean="0"/>
                        <a:t>.</a:t>
                      </a:r>
                    </a:p>
                    <a:p>
                      <a:pPr algn="r"/>
                      <a:r>
                        <a:rPr lang="en-US" sz="1200" dirty="0" smtClean="0"/>
                        <a:t>Thick. [mm]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dirty="0" smtClean="0"/>
                        <a:t>0.115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 only</a:t>
                      </a:r>
                    </a:p>
                    <a:p>
                      <a:pPr algn="ctr"/>
                      <a:r>
                        <a:rPr lang="en-US" sz="1200" dirty="0" smtClean="0"/>
                        <a:t>~ 0.115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dirty="0" smtClean="0"/>
                        <a:t>&gt;0.15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&gt;0.15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dirty="0" smtClean="0"/>
                        <a:t>0.115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dirty="0" smtClean="0"/>
                        <a:t>0.115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dirty="0" smtClean="0"/>
                        <a:t>0.115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u="sng" dirty="0" smtClean="0"/>
                        <a:t>0.107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S2/Mica</a:t>
                      </a:r>
                    </a:p>
                    <a:p>
                      <a:pPr algn="ctr"/>
                      <a:r>
                        <a:rPr lang="en-US" sz="1200" u="sng" dirty="0" smtClean="0"/>
                        <a:t>0.107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Spacers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SLS-Flex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SLS-Flex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SLS-Flex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SLS-Flex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SLS-Flex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SLS-Flex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Saddles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G11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Wedges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316L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316L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316L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ODS-Cu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ODS-Cu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ODS-Cu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ODS-Cu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ODS-Cu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ODS-Cu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Inter_layer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Nextel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E-Glass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Mica-QH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S-Glass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S-Glass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S-Glass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S-Glass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S-Glass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S-Glass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Binder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CTD1202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Splice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Pb</a:t>
                      </a:r>
                      <a:r>
                        <a:rPr lang="en-US" sz="1200" dirty="0" smtClean="0"/>
                        <a:t>-Ag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</a:t>
                      </a:r>
                      <a:r>
                        <a:rPr lang="en-US" sz="1200" dirty="0" smtClean="0"/>
                        <a:t>-Ag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</a:t>
                      </a:r>
                      <a:r>
                        <a:rPr lang="en-US" sz="1200" dirty="0" smtClean="0"/>
                        <a:t>-Ag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Pb-Sn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Pb-Sn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Pb-Sn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Pb-Sn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Pb-Sn</a:t>
                      </a:r>
                      <a:endParaRPr lang="en-US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err="1" smtClean="0"/>
                        <a:t>Gr.Wr</a:t>
                      </a:r>
                      <a:r>
                        <a:rPr lang="en-US" sz="1200" baseline="0" dirty="0" smtClean="0"/>
                        <a:t>. OD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Gr. </a:t>
                      </a:r>
                      <a:r>
                        <a:rPr lang="en-US" sz="1200" baseline="0" dirty="0" err="1" smtClean="0"/>
                        <a:t>Wr</a:t>
                      </a:r>
                      <a:r>
                        <a:rPr lang="en-US" sz="1200" baseline="0" dirty="0" smtClean="0"/>
                        <a:t>. ID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  <a:p>
                      <a:pPr algn="ctr"/>
                      <a:r>
                        <a:rPr lang="en-US" sz="1200" dirty="0" smtClean="0"/>
                        <a:t>Glass 0.1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  <a:p>
                      <a:pPr algn="ctr"/>
                      <a:r>
                        <a:rPr lang="en-US" sz="1200" dirty="0" smtClean="0"/>
                        <a:t>Glass 0.1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sng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  <a:p>
                      <a:pPr algn="ctr"/>
                      <a:r>
                        <a:rPr lang="en-US" sz="1200" u="sng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  <a:p>
                      <a:pPr algn="ctr"/>
                      <a:r>
                        <a:rPr lang="en-US" sz="1200" dirty="0" smtClean="0"/>
                        <a:t>Glass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Epoxy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Impreg</a:t>
                      </a:r>
                      <a:r>
                        <a:rPr lang="en-US" sz="1200" baseline="0" dirty="0" smtClean="0"/>
                        <a:t>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CTD</a:t>
                      </a:r>
                    </a:p>
                    <a:p>
                      <a:pPr algn="ctr"/>
                      <a:r>
                        <a:rPr lang="en-US" sz="1200" dirty="0" smtClean="0"/>
                        <a:t>101K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Remark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Short with spacers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Short with spacers</a:t>
                      </a:r>
                    </a:p>
                    <a:p>
                      <a:pPr algn="ctr"/>
                      <a:r>
                        <a:rPr lang="en-US" sz="1200" dirty="0" smtClean="0"/>
                        <a:t>-</a:t>
                      </a:r>
                    </a:p>
                    <a:p>
                      <a:pPr algn="ctr"/>
                      <a:r>
                        <a:rPr lang="en-US" sz="1200" dirty="0" smtClean="0"/>
                        <a:t>Splicing difficult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Insulation</a:t>
                      </a:r>
                      <a:r>
                        <a:rPr lang="en-US" sz="1200" baseline="0" dirty="0" smtClean="0"/>
                        <a:t> oversized-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Disposed after curing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Insulation</a:t>
                      </a:r>
                      <a:r>
                        <a:rPr lang="en-US" sz="1200" baseline="0" dirty="0" smtClean="0"/>
                        <a:t> oversized-</a:t>
                      </a:r>
                    </a:p>
                    <a:p>
                      <a:pPr algn="ctr"/>
                      <a:r>
                        <a:rPr lang="en-US" sz="1200" dirty="0" smtClean="0"/>
                        <a:t>Splicing</a:t>
                      </a:r>
                      <a:r>
                        <a:rPr lang="en-US" sz="1200" baseline="0" dirty="0" smtClean="0"/>
                        <a:t> difficult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Short with saddle,</a:t>
                      </a:r>
                    </a:p>
                    <a:p>
                      <a:pPr algn="ctr"/>
                      <a:r>
                        <a:rPr lang="en-US" sz="1200" dirty="0" smtClean="0"/>
                        <a:t>Popped Strand,</a:t>
                      </a:r>
                    </a:p>
                    <a:p>
                      <a:pPr algn="ctr"/>
                      <a:r>
                        <a:rPr lang="en-US" sz="1200" baseline="0" dirty="0" err="1" smtClean="0"/>
                        <a:t>Azim</a:t>
                      </a:r>
                      <a:r>
                        <a:rPr lang="en-US" sz="1200" baseline="0" dirty="0" smtClean="0"/>
                        <a:t>. Oversized</a:t>
                      </a:r>
                    </a:p>
                    <a:p>
                      <a:pPr algn="ctr"/>
                      <a:endParaRPr lang="en-US" sz="1200" baseline="0" dirty="0" smtClean="0"/>
                    </a:p>
                    <a:p>
                      <a:pPr algn="ctr"/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ELQA OK</a:t>
                      </a:r>
                    </a:p>
                    <a:p>
                      <a:pPr algn="ctr"/>
                      <a:r>
                        <a:rPr lang="en-US" sz="1200" dirty="0" smtClean="0"/>
                        <a:t>-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OK (no ground wrap)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ELQA OK</a:t>
                      </a:r>
                    </a:p>
                    <a:p>
                      <a:pPr algn="ctr"/>
                      <a:r>
                        <a:rPr lang="en-US" sz="1200" dirty="0" smtClean="0"/>
                        <a:t>-</a:t>
                      </a:r>
                    </a:p>
                    <a:p>
                      <a:pPr algn="ctr"/>
                      <a:r>
                        <a:rPr lang="en-US" sz="1200" dirty="0" smtClean="0"/>
                        <a:t>Dry spots after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impreg</a:t>
                      </a:r>
                      <a:r>
                        <a:rPr lang="en-US" sz="1200" baseline="0" dirty="0" smtClean="0"/>
                        <a:t>.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ELQA OK</a:t>
                      </a:r>
                      <a:endParaRPr lang="en-US" sz="1200" baseline="0" dirty="0" smtClean="0"/>
                    </a:p>
                    <a:p>
                      <a:pPr algn="ctr"/>
                      <a:r>
                        <a:rPr lang="en-US" sz="1200" dirty="0" smtClean="0"/>
                        <a:t>-</a:t>
                      </a:r>
                    </a:p>
                    <a:p>
                      <a:pPr algn="ctr"/>
                      <a:r>
                        <a:rPr lang="en-US" sz="1200" dirty="0" err="1" smtClean="0"/>
                        <a:t>Impregn</a:t>
                      </a:r>
                      <a:r>
                        <a:rPr lang="en-US" sz="1200" dirty="0" smtClean="0"/>
                        <a:t>.</a:t>
                      </a:r>
                      <a:r>
                        <a:rPr lang="en-US" sz="1200" baseline="0" dirty="0" smtClean="0"/>
                        <a:t> defects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</a:t>
                      </a:r>
                      <a:r>
                        <a:rPr lang="en-US" sz="1200" baseline="0" dirty="0" smtClean="0"/>
                        <a:t> binder in ends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(In progress)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Implementation of Features, timeline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10142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548680"/>
            <a:ext cx="5976664" cy="496855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u="sng" dirty="0" smtClean="0">
                <a:solidFill>
                  <a:srgbClr val="0C377B"/>
                </a:solidFill>
              </a:rPr>
              <a:t>Winding Characteristics for 105-106-107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Cable Tension IL: 350 N / OL : 250N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Cable </a:t>
            </a:r>
            <a:r>
              <a:rPr lang="en-US" sz="1400" dirty="0" err="1" smtClean="0">
                <a:solidFill>
                  <a:srgbClr val="0C377B"/>
                </a:solidFill>
              </a:rPr>
              <a:t>behaviour</a:t>
            </a:r>
            <a:r>
              <a:rPr lang="en-US" sz="1400" dirty="0" smtClean="0">
                <a:solidFill>
                  <a:srgbClr val="0C377B"/>
                </a:solidFill>
              </a:rPr>
              <a:t>: RRP Stable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Binder+ heat gun to stabilize the cable in the heads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Respect of Coil Overall Length: ~ 6.. 10 mm extra length</a:t>
            </a:r>
          </a:p>
          <a:p>
            <a:r>
              <a:rPr lang="en-US" sz="1400" dirty="0" smtClean="0">
                <a:solidFill>
                  <a:srgbClr val="0C377B"/>
                </a:solidFill>
              </a:rPr>
              <a:t>Curing process: cables compressed to nominal above </a:t>
            </a:r>
            <a:r>
              <a:rPr lang="en-US" sz="1400" dirty="0" err="1" smtClean="0">
                <a:solidFill>
                  <a:srgbClr val="0C377B"/>
                </a:solidFill>
              </a:rPr>
              <a:t>midplane</a:t>
            </a:r>
            <a:endParaRPr lang="en-US" sz="1400" dirty="0" smtClean="0">
              <a:solidFill>
                <a:srgbClr val="0C377B"/>
              </a:solidFill>
            </a:endParaRPr>
          </a:p>
          <a:p>
            <a:r>
              <a:rPr lang="en-US" sz="1400" dirty="0" smtClean="0">
                <a:solidFill>
                  <a:srgbClr val="0C377B"/>
                </a:solidFill>
              </a:rPr>
              <a:t>Electrical integrity: good</a:t>
            </a:r>
          </a:p>
          <a:p>
            <a:pPr marL="448056" lvl="1" indent="0">
              <a:buNone/>
            </a:pPr>
            <a:endParaRPr lang="en-US" sz="1400" dirty="0" smtClean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sz="1000" dirty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endParaRPr lang="en-US" sz="10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332656"/>
            <a:ext cx="3290197" cy="194444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Winding – Curing: Characteristics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8382"/>
          <a:stretch/>
        </p:blipFill>
        <p:spPr>
          <a:xfrm>
            <a:off x="4865127" y="4797152"/>
            <a:ext cx="4294511" cy="11784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204864"/>
            <a:ext cx="3240360" cy="164804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alphaModFix/>
          </a:blip>
          <a:srcRect l="47786" t="1476" r="3295" b="56822"/>
          <a:stretch/>
        </p:blipFill>
        <p:spPr>
          <a:xfrm flipH="1">
            <a:off x="4977399" y="3861048"/>
            <a:ext cx="4103457" cy="91797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60032" y="5949280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Nota: Correct position of the turns in the ends is now achieved (since coil 108)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27543" y="6617054"/>
            <a:ext cx="39164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Photographs :courtesy of X. </a:t>
            </a:r>
            <a:r>
              <a:rPr lang="en-US" sz="1000" dirty="0" err="1"/>
              <a:t>Sarasola</a:t>
            </a:r>
            <a:r>
              <a:rPr lang="en-US" sz="1000" dirty="0"/>
              <a:t> Martin, N </a:t>
            </a:r>
            <a:r>
              <a:rPr lang="en-US" sz="1000" dirty="0" err="1"/>
              <a:t>Peray</a:t>
            </a:r>
            <a:r>
              <a:rPr lang="en-US" sz="1000" dirty="0"/>
              <a:t>, L. </a:t>
            </a:r>
            <a:r>
              <a:rPr lang="en-US" sz="1000" dirty="0" smtClean="0"/>
              <a:t>Lambert</a:t>
            </a:r>
            <a:endParaRPr lang="en-US" sz="1000" dirty="0"/>
          </a:p>
        </p:txBody>
      </p:sp>
      <p:sp>
        <p:nvSpPr>
          <p:cNvPr id="10" name="Rectangle 9"/>
          <p:cNvSpPr/>
          <p:nvPr/>
        </p:nvSpPr>
        <p:spPr>
          <a:xfrm>
            <a:off x="456404" y="2780928"/>
            <a:ext cx="4153701" cy="1077218"/>
          </a:xfrm>
          <a:prstGeom prst="rect">
            <a:avLst/>
          </a:prstGeom>
          <a:noFill/>
          <a:ln>
            <a:solidFill>
              <a:srgbClr val="80008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105 collapsed cable,</a:t>
            </a:r>
          </a:p>
          <a:p>
            <a:pPr algn="ctr"/>
            <a:r>
              <a:rPr lang="x-none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106, 107 OK</a:t>
            </a:r>
            <a:endParaRPr lang="x-none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276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692695"/>
            <a:ext cx="3672408" cy="2665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429000"/>
            <a:ext cx="3631897" cy="24286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80660" y1="4622" x2="81958" y2="92450"/>
                        <a14:foregroundMark x1="75943" y1="13405" x2="75943" y2="13405"/>
                        <a14:foregroundMark x1="76297" y1="15408" x2="76297" y2="15408"/>
                        <a14:foregroundMark x1="23703" y1="13097" x2="23703" y2="13097"/>
                        <a14:foregroundMark x1="20047" y1="12789" x2="20047" y2="12789"/>
                        <a14:foregroundMark x1="18042" y1="14792" x2="18042" y2="14792"/>
                        <a14:foregroundMark x1="17807" y1="4622" x2="21816" y2="6317"/>
                        <a14:foregroundMark x1="14858" y1="12018" x2="25236" y2="11710"/>
                        <a14:foregroundMark x1="18278" y1="18182" x2="18278" y2="18182"/>
                        <a14:foregroundMark x1="27830" y1="17720" x2="73113" y2="18028"/>
                        <a14:foregroundMark x1="24410" y1="4931" x2="24410" y2="4931"/>
                        <a14:foregroundMark x1="85967" y1="13097" x2="81840" y2="1309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9992" y="620688"/>
            <a:ext cx="3600400" cy="27554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6854" cy="6752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Reaction Fixture</a:t>
            </a:r>
            <a:endParaRPr lang="en-US" sz="3600" dirty="0"/>
          </a:p>
        </p:txBody>
      </p:sp>
      <p:sp>
        <p:nvSpPr>
          <p:cNvPr id="36" name="Content Placeholder 2"/>
          <p:cNvSpPr>
            <a:spLocks noGrp="1"/>
          </p:cNvSpPr>
          <p:nvPr>
            <p:ph sz="half" idx="1"/>
          </p:nvPr>
        </p:nvSpPr>
        <p:spPr>
          <a:xfrm>
            <a:off x="4139952" y="3429000"/>
            <a:ext cx="4824536" cy="288032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u="sng" dirty="0" smtClean="0">
                <a:solidFill>
                  <a:srgbClr val="0C377B"/>
                </a:solidFill>
              </a:rPr>
              <a:t>Difference between coils 105-106-107</a:t>
            </a:r>
            <a:endParaRPr lang="en-US" sz="1800" u="sng" dirty="0">
              <a:solidFill>
                <a:srgbClr val="0C377B"/>
              </a:solidFill>
            </a:endParaRPr>
          </a:p>
          <a:p>
            <a:pPr marL="36576" indent="0">
              <a:buNone/>
            </a:pPr>
            <a:r>
              <a:rPr lang="en-US" sz="1400" dirty="0" smtClean="0">
                <a:solidFill>
                  <a:srgbClr val="0C377B"/>
                </a:solidFill>
              </a:rPr>
              <a:t>Coil 105 reacted in tool #1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0C377B"/>
                </a:solidFill>
              </a:rPr>
              <a:t>Coil 106 reacted in tool #2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0C377B"/>
                </a:solidFill>
              </a:rPr>
              <a:t>Coil 107 reacted in tool #2</a:t>
            </a:r>
          </a:p>
          <a:p>
            <a:pPr marL="36576" indent="0">
              <a:buNone/>
            </a:pPr>
            <a:r>
              <a:rPr lang="en-US" sz="1400" dirty="0" smtClean="0">
                <a:solidFill>
                  <a:srgbClr val="0C377B"/>
                </a:solidFill>
              </a:rPr>
              <a:t>Mica setup, cavity size: similar</a:t>
            </a:r>
          </a:p>
          <a:p>
            <a:pPr marL="448056" lvl="1" indent="0">
              <a:buNone/>
            </a:pPr>
            <a:endParaRPr lang="en-US" sz="1400" dirty="0" smtClean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sz="1000" dirty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37194" y="4869160"/>
            <a:ext cx="3903232" cy="769441"/>
          </a:xfrm>
          <a:prstGeom prst="rect">
            <a:avLst/>
          </a:prstGeom>
          <a:noFill/>
          <a:ln>
            <a:solidFill>
              <a:srgbClr val="80008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105,</a:t>
            </a:r>
            <a:r>
              <a:rPr lang="x-none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106,107 NOSIG</a:t>
            </a:r>
          </a:p>
          <a:p>
            <a:r>
              <a:rPr lang="x-none" sz="1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NOSIG: No SIGnificant change</a:t>
            </a:r>
            <a:endParaRPr lang="x-none" sz="1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6192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124744"/>
            <a:ext cx="4824536" cy="496855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u="sng" dirty="0" smtClean="0">
                <a:solidFill>
                  <a:srgbClr val="0C377B"/>
                </a:solidFill>
              </a:rPr>
              <a:t>To be completed</a:t>
            </a:r>
            <a:endParaRPr lang="en-US" sz="1400" dirty="0">
              <a:solidFill>
                <a:srgbClr val="0C377B"/>
              </a:solidFill>
            </a:endParaRPr>
          </a:p>
          <a:p>
            <a:pPr marL="448056" lvl="1" indent="0">
              <a:buNone/>
            </a:pPr>
            <a:endParaRPr lang="en-US" sz="1400" dirty="0" smtClean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sz="1000" dirty="0">
              <a:solidFill>
                <a:srgbClr val="FF0000"/>
              </a:solidFill>
            </a:endParaRP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Reaction </a:t>
            </a:r>
            <a:r>
              <a:rPr lang="en-US" sz="3200" dirty="0" smtClean="0"/>
              <a:t>Cycle 105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0"/>
            <a:ext cx="9144000" cy="55654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430"/>
          <a:stretch/>
        </p:blipFill>
        <p:spPr>
          <a:xfrm>
            <a:off x="1259632" y="4797152"/>
            <a:ext cx="3960440" cy="9289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1896776"/>
            <a:ext cx="3816424" cy="9561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6325"/>
            <a:ext cx="3563888" cy="11068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692696"/>
            <a:ext cx="3035243" cy="95410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Coil 105 </a:t>
            </a:r>
          </a:p>
          <a:p>
            <a:r>
              <a:rPr lang="en-US" sz="1400" dirty="0" smtClean="0"/>
              <a:t>OST RRP108/127</a:t>
            </a:r>
          </a:p>
          <a:p>
            <a:r>
              <a:rPr lang="en-US" sz="1400" dirty="0" smtClean="0"/>
              <a:t>48h 210</a:t>
            </a:r>
            <a:r>
              <a:rPr lang="en-US" sz="1400" dirty="0"/>
              <a:t>°</a:t>
            </a:r>
            <a:r>
              <a:rPr lang="en-US" sz="1400" dirty="0" smtClean="0"/>
              <a:t>C / 48h 400</a:t>
            </a:r>
            <a:r>
              <a:rPr lang="en-US" sz="1400" dirty="0"/>
              <a:t>°</a:t>
            </a:r>
            <a:r>
              <a:rPr lang="en-US" sz="1400" dirty="0" smtClean="0"/>
              <a:t>C / 48h 640°C</a:t>
            </a:r>
          </a:p>
          <a:p>
            <a:r>
              <a:rPr lang="en-US" sz="1400" dirty="0"/>
              <a:t>Reaction date coil 105: Oct 2013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2224" y="2996952"/>
            <a:ext cx="2592288" cy="116955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Dwell duration</a:t>
            </a:r>
          </a:p>
          <a:p>
            <a:r>
              <a:rPr lang="en-US" sz="1400" dirty="0" smtClean="0"/>
              <a:t>corrected to compensate for the inertia of the oven</a:t>
            </a:r>
          </a:p>
          <a:p>
            <a:r>
              <a:rPr lang="en-US" sz="1400" dirty="0" smtClean="0"/>
              <a:t>71h </a:t>
            </a:r>
            <a:r>
              <a:rPr lang="en-US" sz="1400" dirty="0"/>
              <a:t>210°C / </a:t>
            </a:r>
            <a:r>
              <a:rPr lang="en-US" sz="1400" dirty="0" smtClean="0"/>
              <a:t>57h </a:t>
            </a:r>
            <a:r>
              <a:rPr lang="en-US" sz="1400" dirty="0"/>
              <a:t>400°C / </a:t>
            </a:r>
            <a:r>
              <a:rPr lang="en-US" sz="1400" dirty="0" smtClean="0"/>
              <a:t>54h </a:t>
            </a:r>
            <a:r>
              <a:rPr lang="en-US" sz="1400" dirty="0"/>
              <a:t>640°</a:t>
            </a:r>
            <a:r>
              <a:rPr lang="en-US" sz="1400" dirty="0" smtClean="0"/>
              <a:t>C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148064" y="5229200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Green curve: Gas T in retort</a:t>
            </a:r>
            <a:endParaRPr lang="en-US" sz="1400" dirty="0">
              <a:solidFill>
                <a:srgbClr val="008000"/>
              </a:solidFill>
            </a:endParaRPr>
          </a:p>
        </p:txBody>
      </p:sp>
      <p:cxnSp>
        <p:nvCxnSpPr>
          <p:cNvPr id="11" name="Straight Arrow Connector 10"/>
          <p:cNvCxnSpPr>
            <a:stCxn id="14" idx="1"/>
          </p:cNvCxnSpPr>
          <p:nvPr/>
        </p:nvCxnSpPr>
        <p:spPr>
          <a:xfrm flipH="1" flipV="1">
            <a:off x="4139952" y="5085184"/>
            <a:ext cx="1008112" cy="2979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9" idx="1"/>
          </p:cNvCxnSpPr>
          <p:nvPr/>
        </p:nvCxnSpPr>
        <p:spPr>
          <a:xfrm flipH="1" flipV="1">
            <a:off x="5148064" y="4653138"/>
            <a:ext cx="288032" cy="2979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36096" y="4797152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[ppm] (log</a:t>
            </a:r>
            <a:r>
              <a:rPr lang="en-US" sz="1400" baseline="-25000" dirty="0" smtClean="0"/>
              <a:t>10</a:t>
            </a:r>
            <a:r>
              <a:rPr lang="en-US" sz="1400" dirty="0" smtClean="0"/>
              <a:t> scale)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923928" y="3068960"/>
            <a:ext cx="3528392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Sensor Calibration: </a:t>
            </a:r>
          </a:p>
          <a:p>
            <a:r>
              <a:rPr lang="en-US" sz="1400" dirty="0" smtClean="0"/>
              <a:t>Previous </a:t>
            </a:r>
            <a:r>
              <a:rPr lang="en-US" sz="1400" dirty="0" err="1" smtClean="0"/>
              <a:t>calib</a:t>
            </a:r>
            <a:r>
              <a:rPr lang="en-US" sz="1400" dirty="0" smtClean="0"/>
              <a:t>. date: 	Sept.2012</a:t>
            </a:r>
          </a:p>
          <a:p>
            <a:r>
              <a:rPr lang="en-US" sz="1400" dirty="0" smtClean="0"/>
              <a:t>Latest calibration: 	Nov. 2014 measured calibration drift at 640C : </a:t>
            </a:r>
            <a:r>
              <a:rPr lang="en-US" sz="1400" u="sng" dirty="0" smtClean="0"/>
              <a:t>+6C</a:t>
            </a:r>
            <a:endParaRPr lang="en-US" sz="1400" u="sng" dirty="0"/>
          </a:p>
        </p:txBody>
      </p:sp>
    </p:spTree>
    <p:extLst>
      <p:ext uri="{BB962C8B-B14F-4D97-AF65-F5344CB8AC3E}">
        <p14:creationId xmlns:p14="http://schemas.microsoft.com/office/powerpoint/2010/main" val="1016379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3100"/>
            <a:ext cx="9144000" cy="5497286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67544" y="0"/>
            <a:ext cx="8226854" cy="67522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Reaction </a:t>
            </a:r>
            <a:r>
              <a:rPr lang="en-US" sz="3200" dirty="0" smtClean="0"/>
              <a:t>Cycle 106</a:t>
            </a:r>
            <a:endParaRPr lang="en-US" sz="32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971600" y="1628800"/>
            <a:ext cx="288032" cy="2979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43608" y="1916832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[ppm] (log</a:t>
            </a:r>
            <a:r>
              <a:rPr lang="en-US" sz="1400" baseline="-25000" dirty="0" smtClean="0"/>
              <a:t>10</a:t>
            </a:r>
            <a:r>
              <a:rPr lang="en-US" sz="1400" dirty="0" smtClean="0"/>
              <a:t> scale)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3563888" y="4581128"/>
            <a:ext cx="2448272" cy="11521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4653136"/>
            <a:ext cx="3369366" cy="83497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80" y="3068961"/>
            <a:ext cx="2880320" cy="104507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r="5252"/>
          <a:stretch/>
        </p:blipFill>
        <p:spPr>
          <a:xfrm>
            <a:off x="4139952" y="39101"/>
            <a:ext cx="2694450" cy="101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666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6472</TotalTime>
  <Words>1234</Words>
  <Application>Microsoft Macintosh PowerPoint</Application>
  <PresentationFormat>On-screen Show (4:3)</PresentationFormat>
  <Paragraphs>487</Paragraphs>
  <Slides>14</Slides>
  <Notes>4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ppt</vt:lpstr>
      <vt:lpstr>International review of the HL-LHC 11T Dipole for DS Collimation  Coil production data  Coil Technology</vt:lpstr>
      <vt:lpstr>PowerPoint Presentation</vt:lpstr>
      <vt:lpstr>PowerPoint Presentation</vt:lpstr>
      <vt:lpstr>Loading Plate, Keys and Filler wedge</vt:lpstr>
      <vt:lpstr>PowerPoint Presentation</vt:lpstr>
      <vt:lpstr>PowerPoint Presentation</vt:lpstr>
      <vt:lpstr>Reaction Fixture</vt:lpstr>
      <vt:lpstr>PowerPoint Presentation</vt:lpstr>
      <vt:lpstr>PowerPoint Presentation</vt:lpstr>
      <vt:lpstr>PowerPoint Presentation</vt:lpstr>
      <vt:lpstr>Tooling: Impregnation</vt:lpstr>
      <vt:lpstr>Summary</vt:lpstr>
      <vt:lpstr>PowerPoint Presentation</vt:lpstr>
      <vt:lpstr>Parameters in play (many !)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David Smekens</cp:lastModifiedBy>
  <cp:revision>243</cp:revision>
  <cp:lastPrinted>2014-12-01T06:28:05Z</cp:lastPrinted>
  <dcterms:created xsi:type="dcterms:W3CDTF">2013-06-24T08:34:31Z</dcterms:created>
  <dcterms:modified xsi:type="dcterms:W3CDTF">2015-01-27T14:02:11Z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