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8"/>
  </p:notesMasterIdLst>
  <p:sldIdLst>
    <p:sldId id="275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6" r:id="rId15"/>
    <p:sldId id="277" r:id="rId16"/>
    <p:sldId id="278" r:id="rId17"/>
    <p:sldId id="279" r:id="rId18"/>
    <p:sldId id="270" r:id="rId19"/>
    <p:sldId id="271" r:id="rId20"/>
    <p:sldId id="272" r:id="rId21"/>
    <p:sldId id="273" r:id="rId22"/>
    <p:sldId id="274" r:id="rId23"/>
    <p:sldId id="280" r:id="rId24"/>
    <p:sldId id="281" r:id="rId25"/>
    <p:sldId id="282" r:id="rId26"/>
    <p:sldId id="283" r:id="rId2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098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55C9A3A-5F70-4AD1-989D-6DE7665FD25D}" type="datetimeFigureOut">
              <a:rPr lang="en-GB" smtClean="0"/>
              <a:t>27/01/2015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30414A8-A7D7-42F8-A2EA-CCEAAFB420B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724964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960394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9603942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960394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61D438-9091-4719-AC62-8A6001636FC7}" type="datetimeFigureOut">
              <a:rPr lang="en-GB" smtClean="0"/>
              <a:t>27/01/2015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C4C8B-5A0B-4579-A227-EE197DBE6FE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983836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61D438-9091-4719-AC62-8A6001636FC7}" type="datetimeFigureOut">
              <a:rPr lang="en-GB" smtClean="0"/>
              <a:t>27/01/2015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C4C8B-5A0B-4579-A227-EE197DBE6FE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875066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61D438-9091-4719-AC62-8A6001636FC7}" type="datetimeFigureOut">
              <a:rPr lang="en-GB" smtClean="0"/>
              <a:t>27/01/2015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C4C8B-5A0B-4579-A227-EE197DBE6FE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742737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9311934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61D438-9091-4719-AC62-8A6001636FC7}" type="datetimeFigureOut">
              <a:rPr lang="en-GB" smtClean="0"/>
              <a:t>27/01/2015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C4C8B-5A0B-4579-A227-EE197DBE6FE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164086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61D438-9091-4719-AC62-8A6001636FC7}" type="datetimeFigureOut">
              <a:rPr lang="en-GB" smtClean="0"/>
              <a:t>27/01/2015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C4C8B-5A0B-4579-A227-EE197DBE6FE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707549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61D438-9091-4719-AC62-8A6001636FC7}" type="datetimeFigureOut">
              <a:rPr lang="en-GB" smtClean="0"/>
              <a:t>27/01/2015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C4C8B-5A0B-4579-A227-EE197DBE6FE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702079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61D438-9091-4719-AC62-8A6001636FC7}" type="datetimeFigureOut">
              <a:rPr lang="en-GB" smtClean="0"/>
              <a:t>27/01/2015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C4C8B-5A0B-4579-A227-EE197DBE6FE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833870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61D438-9091-4719-AC62-8A6001636FC7}" type="datetimeFigureOut">
              <a:rPr lang="en-GB" smtClean="0"/>
              <a:t>27/01/2015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C4C8B-5A0B-4579-A227-EE197DBE6FE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440497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61D438-9091-4719-AC62-8A6001636FC7}" type="datetimeFigureOut">
              <a:rPr lang="en-GB" smtClean="0"/>
              <a:t>27/01/2015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C4C8B-5A0B-4579-A227-EE197DBE6FE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708376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61D438-9091-4719-AC62-8A6001636FC7}" type="datetimeFigureOut">
              <a:rPr lang="en-GB" smtClean="0"/>
              <a:t>27/01/2015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C4C8B-5A0B-4579-A227-EE197DBE6FE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763830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61D438-9091-4719-AC62-8A6001636FC7}" type="datetimeFigureOut">
              <a:rPr lang="en-GB" smtClean="0"/>
              <a:t>27/01/2015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C4C8B-5A0B-4579-A227-EE197DBE6FE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706476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61D438-9091-4719-AC62-8A6001636FC7}" type="datetimeFigureOut">
              <a:rPr lang="en-GB" smtClean="0"/>
              <a:t>27/01/2015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DC4C8B-5A0B-4579-A227-EE197DBE6FE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752163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1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23.emf"/><Relationship Id="rId4" Type="http://schemas.openxmlformats.org/officeDocument/2006/relationships/image" Target="../media/image22.emf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6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9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4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emf"/><Relationship Id="rId2" Type="http://schemas.openxmlformats.org/officeDocument/2006/relationships/image" Target="../media/image37.emf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0.emf"/><Relationship Id="rId4" Type="http://schemas.openxmlformats.org/officeDocument/2006/relationships/image" Target="../media/image39.emf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emf"/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emf"/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emf"/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emf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9.emf"/><Relationship Id="rId5" Type="http://schemas.openxmlformats.org/officeDocument/2006/relationships/image" Target="../media/image8.emf"/><Relationship Id="rId4" Type="http://schemas.openxmlformats.org/officeDocument/2006/relationships/image" Target="../media/image7.em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4848" y="559221"/>
            <a:ext cx="8229600" cy="4525963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>
              <a:spcBef>
                <a:spcPct val="0"/>
              </a:spcBef>
              <a:buNone/>
            </a:pPr>
            <a:r>
              <a:rPr lang="en-US" sz="4400" b="1" dirty="0">
                <a:latin typeface="+mj-lt"/>
                <a:ea typeface="+mj-ea"/>
                <a:cs typeface="ＭＳ Ｐゴシック"/>
              </a:rPr>
              <a:t>Magnetic measurement and analysis on </a:t>
            </a:r>
            <a:r>
              <a:rPr lang="en-GB" sz="4400" b="1" dirty="0" smtClean="0">
                <a:latin typeface="+mj-lt"/>
                <a:ea typeface="+mj-ea"/>
                <a:cs typeface="ＭＳ Ｐゴシック"/>
              </a:rPr>
              <a:t>MBHSP101</a:t>
            </a:r>
          </a:p>
          <a:p>
            <a:pPr algn="ctr">
              <a:spcBef>
                <a:spcPct val="0"/>
              </a:spcBef>
              <a:buNone/>
            </a:pPr>
            <a:endParaRPr lang="en-GB" sz="4400" b="1" dirty="0" smtClean="0">
              <a:latin typeface="+mj-lt"/>
              <a:ea typeface="+mj-ea"/>
              <a:cs typeface="ＭＳ Ｐゴシック"/>
            </a:endParaRPr>
          </a:p>
          <a:p>
            <a:pPr algn="ctr">
              <a:spcBef>
                <a:spcPct val="0"/>
              </a:spcBef>
              <a:buNone/>
            </a:pPr>
            <a:r>
              <a:rPr lang="en-US" sz="1600" b="1" dirty="0" smtClean="0">
                <a:latin typeface="+mj-lt"/>
                <a:ea typeface="+mj-ea"/>
                <a:cs typeface="ＭＳ Ｐゴシック"/>
              </a:rPr>
              <a:t>L. Fiscarelli</a:t>
            </a:r>
            <a:endParaRPr lang="en-US" sz="1600" b="1" dirty="0" smtClean="0">
              <a:latin typeface="+mj-lt"/>
              <a:ea typeface="+mj-ea"/>
              <a:cs typeface="ＭＳ Ｐゴシック"/>
            </a:endParaRPr>
          </a:p>
          <a:p>
            <a:pPr algn="ctr">
              <a:spcBef>
                <a:spcPct val="0"/>
              </a:spcBef>
              <a:buNone/>
            </a:pPr>
            <a:r>
              <a:rPr lang="en-US" sz="1600" b="1" dirty="0">
                <a:latin typeface="+mj-lt"/>
                <a:ea typeface="+mj-ea"/>
                <a:cs typeface="ＭＳ Ｐゴシック"/>
              </a:rPr>
              <a:t>D</a:t>
            </a:r>
            <a:r>
              <a:rPr lang="en-US" sz="1600" b="1" dirty="0" smtClean="0">
                <a:latin typeface="+mj-lt"/>
                <a:ea typeface="+mj-ea"/>
                <a:cs typeface="ＭＳ Ｐゴシック"/>
              </a:rPr>
              <a:t>ebriefing meeting on cold tests 27.01.2015</a:t>
            </a:r>
            <a:endParaRPr lang="en-US" sz="1600" b="1" dirty="0">
              <a:latin typeface="+mj-lt"/>
              <a:ea typeface="+mj-ea"/>
              <a:cs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59879882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233578" y="184301"/>
            <a:ext cx="8226854" cy="940443"/>
          </a:xfrm>
        </p:spPr>
        <p:txBody>
          <a:bodyPr>
            <a:normAutofit/>
          </a:bodyPr>
          <a:lstStyle/>
          <a:p>
            <a:r>
              <a:rPr lang="en-US" b="1" dirty="0" smtClean="0"/>
              <a:t>Magnetization at 1.9 K</a:t>
            </a:r>
            <a:endParaRPr lang="en-GB" dirty="0"/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55818" y="1340768"/>
            <a:ext cx="3560598" cy="26712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333818"/>
            <a:ext cx="3560598" cy="26712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" name="Rectangle 14"/>
          <p:cNvSpPr/>
          <p:nvPr/>
        </p:nvSpPr>
        <p:spPr>
          <a:xfrm>
            <a:off x="795378" y="4460919"/>
            <a:ext cx="809710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 smtClean="0"/>
              <a:t>Difference on measured/modelled </a:t>
            </a:r>
            <a:r>
              <a:rPr lang="en-US" dirty="0"/>
              <a:t>magnetization </a:t>
            </a:r>
            <a:r>
              <a:rPr lang="en-US" dirty="0" smtClean="0"/>
              <a:t>contribution on TF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 smtClean="0"/>
              <a:t>Better agreement </a:t>
            </a:r>
            <a:r>
              <a:rPr lang="en-US" dirty="0"/>
              <a:t>o</a:t>
            </a:r>
            <a:r>
              <a:rPr lang="en-US" dirty="0" smtClean="0"/>
              <a:t>n b</a:t>
            </a:r>
            <a:r>
              <a:rPr lang="en-US" baseline="-25000" dirty="0" smtClean="0"/>
              <a:t>3</a:t>
            </a:r>
            <a:r>
              <a:rPr lang="en-US" dirty="0" smtClean="0"/>
              <a:t>  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dirty="0" smtClean="0"/>
          </a:p>
        </p:txBody>
      </p:sp>
      <p:sp>
        <p:nvSpPr>
          <p:cNvPr id="7" name="Rectangle 6"/>
          <p:cNvSpPr/>
          <p:nvPr/>
        </p:nvSpPr>
        <p:spPr>
          <a:xfrm>
            <a:off x="6156176" y="5805264"/>
            <a:ext cx="301877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1" algn="ctr"/>
            <a:r>
              <a:rPr lang="en-US" altLang="en-US" sz="1600" b="1" dirty="0" smtClean="0">
                <a:ea typeface="ＭＳ Ｐゴシック" pitchFamily="34" charset="-128"/>
              </a:rPr>
              <a:t>Reference radius 17 mm</a:t>
            </a:r>
            <a:endParaRPr lang="en-US" altLang="en-US" sz="1600" b="1" dirty="0"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524088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233578" y="184301"/>
            <a:ext cx="8226854" cy="940443"/>
          </a:xfrm>
        </p:spPr>
        <p:txBody>
          <a:bodyPr>
            <a:normAutofit/>
          </a:bodyPr>
          <a:lstStyle/>
          <a:p>
            <a:r>
              <a:rPr lang="en-US" b="1" dirty="0" smtClean="0"/>
              <a:t>Field repeatability</a:t>
            </a:r>
            <a:endParaRPr lang="en-GB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340768"/>
            <a:ext cx="3562351" cy="26775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340767"/>
            <a:ext cx="3562351" cy="26775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Rectangle 7"/>
          <p:cNvSpPr/>
          <p:nvPr/>
        </p:nvSpPr>
        <p:spPr>
          <a:xfrm>
            <a:off x="507346" y="4581128"/>
            <a:ext cx="809710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 smtClean="0"/>
              <a:t>Above injection level the </a:t>
            </a:r>
            <a:r>
              <a:rPr lang="en-US" dirty="0" smtClean="0"/>
              <a:t>field is repeatable within the measurement precision both for TF and </a:t>
            </a:r>
            <a:r>
              <a:rPr lang="en-US" dirty="0" err="1" smtClean="0"/>
              <a:t>multipoles</a:t>
            </a:r>
            <a:r>
              <a:rPr lang="en-US" dirty="0" smtClean="0"/>
              <a:t> </a:t>
            </a:r>
          </a:p>
        </p:txBody>
      </p:sp>
      <p:sp>
        <p:nvSpPr>
          <p:cNvPr id="7" name="Rectangle 6"/>
          <p:cNvSpPr/>
          <p:nvPr/>
        </p:nvSpPr>
        <p:spPr>
          <a:xfrm>
            <a:off x="6156176" y="5826750"/>
            <a:ext cx="301877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1" algn="ctr"/>
            <a:r>
              <a:rPr lang="en-US" altLang="en-US" sz="1600" b="1" dirty="0" smtClean="0">
                <a:ea typeface="ＭＳ Ｐゴシック" pitchFamily="34" charset="-128"/>
              </a:rPr>
              <a:t>Reference radius 17 mm</a:t>
            </a:r>
            <a:endParaRPr lang="en-US" altLang="en-US" sz="1600" b="1" dirty="0"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602106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233578" y="184301"/>
            <a:ext cx="8226854" cy="940443"/>
          </a:xfrm>
        </p:spPr>
        <p:txBody>
          <a:bodyPr>
            <a:normAutofit/>
          </a:bodyPr>
          <a:lstStyle/>
          <a:p>
            <a:r>
              <a:rPr lang="en-US" b="1" dirty="0" smtClean="0"/>
              <a:t>Effect of temperature</a:t>
            </a:r>
            <a:endParaRPr lang="en-GB" dirty="0"/>
          </a:p>
        </p:txBody>
      </p:sp>
      <p:sp>
        <p:nvSpPr>
          <p:cNvPr id="15" name="Rectangle 14"/>
          <p:cNvSpPr/>
          <p:nvPr/>
        </p:nvSpPr>
        <p:spPr>
          <a:xfrm>
            <a:off x="179512" y="3971379"/>
            <a:ext cx="4280678" cy="27699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Magnetization contribution results to be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US" dirty="0" smtClean="0"/>
              <a:t>larger at </a:t>
            </a:r>
            <a:r>
              <a:rPr lang="en-US" dirty="0"/>
              <a:t>1.9 K on </a:t>
            </a:r>
            <a:r>
              <a:rPr lang="en-US" dirty="0" smtClean="0"/>
              <a:t>TF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US" dirty="0" smtClean="0"/>
              <a:t>smaller at 1.9 K on b</a:t>
            </a:r>
            <a:r>
              <a:rPr lang="en-US" baseline="-25000" dirty="0" smtClean="0"/>
              <a:t>3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endParaRPr lang="en-US" baseline="-25000" dirty="0" smtClean="0"/>
          </a:p>
          <a:p>
            <a:r>
              <a:rPr lang="en-US" dirty="0" smtClean="0"/>
              <a:t>Measurements at 4.3 K show noise due to flux jumps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endParaRPr lang="en-US" dirty="0" smtClean="0"/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dirty="0" smtClean="0"/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dirty="0"/>
          </a:p>
          <a:p>
            <a:endParaRPr lang="en-US" dirty="0" smtClean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5845" y="1091204"/>
            <a:ext cx="3206115" cy="24098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54065" y="1052736"/>
            <a:ext cx="3206115" cy="24098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3645024"/>
            <a:ext cx="3622861" cy="2657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6997416" y="6073551"/>
            <a:ext cx="192552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 smtClean="0"/>
              <a:t>Courtesy of L. Bottura</a:t>
            </a:r>
            <a:endParaRPr lang="en-GB" sz="1400" dirty="0"/>
          </a:p>
        </p:txBody>
      </p:sp>
      <p:cxnSp>
        <p:nvCxnSpPr>
          <p:cNvPr id="4" name="Straight Arrow Connector 3"/>
          <p:cNvCxnSpPr/>
          <p:nvPr/>
        </p:nvCxnSpPr>
        <p:spPr>
          <a:xfrm>
            <a:off x="3122985" y="4560837"/>
            <a:ext cx="1512168" cy="43204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2702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233578" y="116632"/>
            <a:ext cx="8226854" cy="940443"/>
          </a:xfrm>
        </p:spPr>
        <p:txBody>
          <a:bodyPr>
            <a:normAutofit/>
          </a:bodyPr>
          <a:lstStyle/>
          <a:p>
            <a:r>
              <a:rPr lang="en-US" b="1" dirty="0" smtClean="0"/>
              <a:t>Field repeatability at low </a:t>
            </a:r>
            <a:r>
              <a:rPr lang="en-US" b="1" dirty="0" smtClean="0"/>
              <a:t>field</a:t>
            </a:r>
            <a:endParaRPr lang="en-GB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8" y="980727"/>
            <a:ext cx="3562351" cy="26775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980728"/>
            <a:ext cx="3562351" cy="26775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3703767"/>
            <a:ext cx="3562351" cy="26775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6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1937" y="3703767"/>
            <a:ext cx="3562351" cy="26775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Rectangle 1"/>
          <p:cNvSpPr/>
          <p:nvPr/>
        </p:nvSpPr>
        <p:spPr>
          <a:xfrm>
            <a:off x="107504" y="980728"/>
            <a:ext cx="8928992" cy="2677560"/>
          </a:xfrm>
          <a:prstGeom prst="rect">
            <a:avLst/>
          </a:prstGeom>
          <a:noFill/>
          <a:ln>
            <a:solidFill>
              <a:schemeClr val="tx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/>
          <p:cNvSpPr/>
          <p:nvPr/>
        </p:nvSpPr>
        <p:spPr>
          <a:xfrm>
            <a:off x="107504" y="3687292"/>
            <a:ext cx="8928992" cy="2677560"/>
          </a:xfrm>
          <a:prstGeom prst="rect">
            <a:avLst/>
          </a:prstGeom>
          <a:noFill/>
          <a:ln>
            <a:solidFill>
              <a:schemeClr val="tx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TextBox 2"/>
          <p:cNvSpPr txBox="1"/>
          <p:nvPr/>
        </p:nvSpPr>
        <p:spPr>
          <a:xfrm>
            <a:off x="6876256" y="1484784"/>
            <a:ext cx="208823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At 1.9 K</a:t>
            </a:r>
          </a:p>
          <a:p>
            <a:endParaRPr lang="en-US" sz="1600" dirty="0" smtClean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600" dirty="0" smtClean="0"/>
              <a:t>Noise up to 600 A</a:t>
            </a:r>
          </a:p>
          <a:p>
            <a:endParaRPr lang="en-US" sz="1600" dirty="0" smtClean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600" dirty="0" smtClean="0"/>
              <a:t>Both on TF and </a:t>
            </a:r>
            <a:r>
              <a:rPr lang="en-US" sz="1600" dirty="0" err="1" smtClean="0"/>
              <a:t>multipoles</a:t>
            </a:r>
            <a:endParaRPr lang="en-GB" sz="1600" dirty="0"/>
          </a:p>
        </p:txBody>
      </p:sp>
      <p:sp>
        <p:nvSpPr>
          <p:cNvPr id="14" name="TextBox 13"/>
          <p:cNvSpPr txBox="1"/>
          <p:nvPr/>
        </p:nvSpPr>
        <p:spPr>
          <a:xfrm>
            <a:off x="6876256" y="4077072"/>
            <a:ext cx="2088232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At 4.3 K</a:t>
            </a:r>
          </a:p>
          <a:p>
            <a:endParaRPr lang="en-US" sz="1600" dirty="0" smtClean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600" dirty="0" smtClean="0"/>
              <a:t>No noise at low current</a:t>
            </a:r>
          </a:p>
          <a:p>
            <a:endParaRPr lang="en-US" sz="1600" dirty="0" smtClean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600" dirty="0" smtClean="0"/>
              <a:t>Noise of smaller amplitude at higher current </a:t>
            </a:r>
          </a:p>
        </p:txBody>
      </p:sp>
    </p:spTree>
    <p:extLst>
      <p:ext uri="{BB962C8B-B14F-4D97-AF65-F5344CB8AC3E}">
        <p14:creationId xmlns:p14="http://schemas.microsoft.com/office/powerpoint/2010/main" val="4067229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58466425"/>
              </p:ext>
            </p:extLst>
          </p:nvPr>
        </p:nvGraphicFramePr>
        <p:xfrm>
          <a:off x="1115616" y="1556792"/>
          <a:ext cx="6705600" cy="3771900"/>
        </p:xfrm>
        <a:graphic>
          <a:graphicData uri="http://schemas.openxmlformats.org/drawingml/2006/table">
            <a:tbl>
              <a:tblPr/>
              <a:tblGrid>
                <a:gridCol w="609600"/>
                <a:gridCol w="609600"/>
                <a:gridCol w="609600"/>
                <a:gridCol w="609600"/>
                <a:gridCol w="609600"/>
                <a:gridCol w="609600"/>
                <a:gridCol w="609600"/>
                <a:gridCol w="609600"/>
                <a:gridCol w="609600"/>
                <a:gridCol w="609600"/>
                <a:gridCol w="609600"/>
              </a:tblGrid>
              <a:tr h="200025"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7650"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centre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average 1,2,3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centre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7650"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Temp.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300 K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1.9 K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300 K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7650"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TF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9.987E-04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9.929E-04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9.996E-04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7650"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bn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an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bn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an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bn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an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8125"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-0.13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3.73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-0.62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5.08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-0.05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2.32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8125"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7.00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-0.11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5.40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-1.25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3.59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-0.26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8125"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0.16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-2.60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-0.13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0.82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-0.10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0.39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8125"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0.14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1.21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0.31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1.14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8125"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-0.03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0.25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-0.03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0.56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0.23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8125"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0.18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-0.05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-0.05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-0.01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-0.03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8125"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-0.09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-0.21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-0.02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8125"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0.76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0.85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-0.28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0.73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-0.04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8125"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-0.07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-0.08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-0.01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0.02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-0.02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7650"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0.34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0.38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-0.11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0.32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377594" y="112293"/>
            <a:ext cx="8226854" cy="940443"/>
          </a:xfrm>
        </p:spPr>
        <p:txBody>
          <a:bodyPr>
            <a:normAutofit/>
          </a:bodyPr>
          <a:lstStyle/>
          <a:p>
            <a:r>
              <a:rPr lang="en-US" b="1" dirty="0" smtClean="0"/>
              <a:t>Cold/warm correlation (</a:t>
            </a:r>
            <a:r>
              <a:rPr lang="en-GB" b="1" dirty="0" smtClean="0"/>
              <a:t>centre</a:t>
            </a:r>
            <a:r>
              <a:rPr lang="en-US" b="1" dirty="0" smtClean="0"/>
              <a:t>)</a:t>
            </a:r>
            <a:endParaRPr lang="en-GB" dirty="0"/>
          </a:p>
        </p:txBody>
      </p:sp>
      <p:sp>
        <p:nvSpPr>
          <p:cNvPr id="16" name="Rectangle 15"/>
          <p:cNvSpPr/>
          <p:nvPr/>
        </p:nvSpPr>
        <p:spPr>
          <a:xfrm>
            <a:off x="5724128" y="5877272"/>
            <a:ext cx="301877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1" algn="ctr"/>
            <a:r>
              <a:rPr lang="en-US" altLang="en-US" sz="1600" b="1" dirty="0" smtClean="0">
                <a:ea typeface="ＭＳ Ｐゴシック" pitchFamily="34" charset="-128"/>
              </a:rPr>
              <a:t>Reference radius 17 mm</a:t>
            </a:r>
            <a:endParaRPr lang="en-US" altLang="en-US" sz="1600" b="1" dirty="0"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81527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377594" y="112293"/>
            <a:ext cx="8226854" cy="940443"/>
          </a:xfrm>
        </p:spPr>
        <p:txBody>
          <a:bodyPr>
            <a:normAutofit/>
          </a:bodyPr>
          <a:lstStyle/>
          <a:p>
            <a:r>
              <a:rPr lang="en-US" b="1" dirty="0"/>
              <a:t>Cold/warm correlation (</a:t>
            </a:r>
            <a:r>
              <a:rPr lang="en-US" b="1" dirty="0" err="1"/>
              <a:t>centre</a:t>
            </a:r>
            <a:r>
              <a:rPr lang="en-US" b="1" dirty="0"/>
              <a:t>)</a:t>
            </a:r>
            <a:endParaRPr lang="en-GB" dirty="0"/>
          </a:p>
        </p:txBody>
      </p:sp>
      <p:sp>
        <p:nvSpPr>
          <p:cNvPr id="16" name="Rectangle 15"/>
          <p:cNvSpPr/>
          <p:nvPr/>
        </p:nvSpPr>
        <p:spPr>
          <a:xfrm>
            <a:off x="5724128" y="5877272"/>
            <a:ext cx="301877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1" algn="ctr"/>
            <a:r>
              <a:rPr lang="en-US" altLang="en-US" sz="1600" b="1" dirty="0" smtClean="0">
                <a:ea typeface="ＭＳ Ｐゴシック" pitchFamily="34" charset="-128"/>
              </a:rPr>
              <a:t>Reference radius 17 mm</a:t>
            </a:r>
            <a:endParaRPr lang="en-US" altLang="en-US" sz="1600" b="1" dirty="0">
              <a:ea typeface="ＭＳ Ｐゴシック" pitchFamily="34" charset="-128"/>
            </a:endParaRPr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948" y="980728"/>
            <a:ext cx="3734124" cy="22435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5828" y="3356992"/>
            <a:ext cx="3734124" cy="23898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12132" y="1135486"/>
            <a:ext cx="3504284" cy="22935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4" name="Rectangle 23"/>
          <p:cNvSpPr/>
          <p:nvPr/>
        </p:nvSpPr>
        <p:spPr>
          <a:xfrm>
            <a:off x="4471327" y="3573016"/>
            <a:ext cx="4280678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Changes on </a:t>
            </a:r>
            <a:r>
              <a:rPr lang="en-US" dirty="0" err="1" smtClean="0"/>
              <a:t>multipoles</a:t>
            </a:r>
            <a:r>
              <a:rPr lang="en-US" dirty="0" smtClean="0"/>
              <a:t> before/after test at cold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Better cold/warm correlation with results taken at warm after cold tests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Anyway not perfect correlation </a:t>
            </a:r>
            <a:endParaRPr lang="en-US" dirty="0"/>
          </a:p>
          <a:p>
            <a:pPr lvl="1"/>
            <a:endParaRPr lang="en-US" dirty="0" smtClean="0"/>
          </a:p>
          <a:p>
            <a:endParaRPr lang="en-US" dirty="0" smtClean="0"/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dirty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802133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377594" y="112293"/>
            <a:ext cx="8226854" cy="940443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Cold/warm correlation (half magnet)</a:t>
            </a:r>
            <a:endParaRPr lang="en-GB" dirty="0"/>
          </a:p>
        </p:txBody>
      </p:sp>
      <p:sp>
        <p:nvSpPr>
          <p:cNvPr id="16" name="Rectangle 15"/>
          <p:cNvSpPr/>
          <p:nvPr/>
        </p:nvSpPr>
        <p:spPr>
          <a:xfrm>
            <a:off x="5724128" y="5877272"/>
            <a:ext cx="301877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1" algn="ctr"/>
            <a:r>
              <a:rPr lang="en-US" altLang="en-US" sz="1600" b="1" dirty="0" smtClean="0">
                <a:ea typeface="ＭＳ Ｐゴシック" pitchFamily="34" charset="-128"/>
              </a:rPr>
              <a:t>Reference radius 17 mm</a:t>
            </a:r>
            <a:endParaRPr lang="en-US" altLang="en-US" sz="1600" b="1" dirty="0">
              <a:ea typeface="ＭＳ Ｐゴシック" pitchFamily="34" charset="-128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66087843"/>
              </p:ext>
            </p:extLst>
          </p:nvPr>
        </p:nvGraphicFramePr>
        <p:xfrm>
          <a:off x="1835696" y="1700808"/>
          <a:ext cx="5549900" cy="3381375"/>
        </p:xfrm>
        <a:graphic>
          <a:graphicData uri="http://schemas.openxmlformats.org/drawingml/2006/table">
            <a:tbl>
              <a:tblPr/>
              <a:tblGrid>
                <a:gridCol w="609600"/>
                <a:gridCol w="609600"/>
                <a:gridCol w="609600"/>
                <a:gridCol w="609600"/>
                <a:gridCol w="609600"/>
                <a:gridCol w="609600"/>
                <a:gridCol w="609600"/>
                <a:gridCol w="673100"/>
                <a:gridCol w="609600"/>
              </a:tblGrid>
              <a:tr h="247650">
                <a:tc>
                  <a:txBody>
                    <a:bodyPr/>
                    <a:lstStyle/>
                    <a:p>
                      <a:pPr algn="l" rtl="0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half magnet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half magnet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half magnet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247650"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Temp.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300 K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1.9 K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300 K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247650"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TF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7.35E-04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7.47E-04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7.36E-04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247650"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bn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an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bn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an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bn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an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</a:tr>
              <a:tr h="238125"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2.38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4.57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-0.68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3.89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-2.07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2.28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125"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10.56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-2.12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8.77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-2.63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6.80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-2.08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</a:tr>
              <a:tr h="238125"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0.33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-2.78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-0.12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0.70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-0.44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0.43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125"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-0.96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0.22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1.28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0.43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0.15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0.22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</a:tr>
              <a:tr h="238125"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-0.03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0.33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-0.05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0.46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0.07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125"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0.30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-0.12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-0.01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0.09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-0.12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</a:tr>
              <a:tr h="238125"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0.05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-0.08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-0.02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-0.01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-0.01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125"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0.55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-0.02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0.72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-0.30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0.57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-0.03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</a:tr>
              <a:tr h="238125"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-0.01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-0.02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7650"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0.23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0.33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-0.09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0.24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84433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377594" y="112293"/>
            <a:ext cx="8226854" cy="940443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Cold/warm correlation </a:t>
            </a:r>
            <a:r>
              <a:rPr lang="en-US" b="1" dirty="0" smtClean="0"/>
              <a:t>(</a:t>
            </a:r>
            <a:r>
              <a:rPr lang="en-US" b="1" dirty="0"/>
              <a:t>half magnet</a:t>
            </a:r>
            <a:r>
              <a:rPr lang="en-US" b="1" dirty="0" smtClean="0"/>
              <a:t>)</a:t>
            </a:r>
            <a:endParaRPr lang="en-GB" dirty="0"/>
          </a:p>
        </p:txBody>
      </p:sp>
      <p:sp>
        <p:nvSpPr>
          <p:cNvPr id="16" name="Rectangle 15"/>
          <p:cNvSpPr/>
          <p:nvPr/>
        </p:nvSpPr>
        <p:spPr>
          <a:xfrm>
            <a:off x="5724128" y="5877272"/>
            <a:ext cx="301877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1" algn="ctr"/>
            <a:r>
              <a:rPr lang="en-US" altLang="en-US" sz="1600" b="1" dirty="0" smtClean="0">
                <a:ea typeface="ＭＳ Ｐゴシック" pitchFamily="34" charset="-128"/>
              </a:rPr>
              <a:t>Reference radius 17 mm</a:t>
            </a:r>
            <a:endParaRPr lang="en-US" altLang="en-US" sz="1600" b="1" dirty="0">
              <a:ea typeface="ＭＳ Ｐゴシック" pitchFamily="34" charset="-128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4483427" y="3789040"/>
            <a:ext cx="4280678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Changes on </a:t>
            </a:r>
            <a:r>
              <a:rPr lang="en-US" dirty="0" err="1" smtClean="0"/>
              <a:t>multipoles</a:t>
            </a:r>
            <a:r>
              <a:rPr lang="en-US" dirty="0" smtClean="0"/>
              <a:t> before/after test at cold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Better cold/warm correlation with results taken at warm after cold tests</a:t>
            </a:r>
          </a:p>
          <a:p>
            <a:pPr lvl="1"/>
            <a:endParaRPr lang="en-US" dirty="0" smtClean="0"/>
          </a:p>
          <a:p>
            <a:endParaRPr lang="en-US" dirty="0" smtClean="0"/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dirty="0"/>
          </a:p>
          <a:p>
            <a:endParaRPr lang="en-US" dirty="0" smtClean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1632" y="1103414"/>
            <a:ext cx="3959695" cy="22282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1632" y="3591774"/>
            <a:ext cx="3959695" cy="23837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8668" y="1239265"/>
            <a:ext cx="3485995" cy="23337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88436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4869368" y="1187416"/>
            <a:ext cx="3527108" cy="3833812"/>
          </a:xfrm>
          <a:prstGeom prst="rect">
            <a:avLst/>
          </a:prstGeom>
        </p:spPr>
      </p:pic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233578" y="184301"/>
            <a:ext cx="8226854" cy="940443"/>
          </a:xfrm>
        </p:spPr>
        <p:txBody>
          <a:bodyPr>
            <a:normAutofit/>
          </a:bodyPr>
          <a:lstStyle/>
          <a:p>
            <a:r>
              <a:rPr lang="en-GB" sz="4100" b="1" dirty="0"/>
              <a:t>New shaft for 2-m </a:t>
            </a:r>
            <a:r>
              <a:rPr lang="en-GB" sz="4100" b="1" dirty="0" smtClean="0"/>
              <a:t>models at 1.9 K</a:t>
            </a:r>
            <a:endParaRPr lang="en-GB" sz="41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323528" y="1018473"/>
            <a:ext cx="4536504" cy="22313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dirty="0"/>
              <a:t>D</a:t>
            </a:r>
            <a:r>
              <a:rPr lang="en-GB" dirty="0" smtClean="0"/>
              <a:t>esign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1400" dirty="0" smtClean="0"/>
              <a:t>7 sectors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1400" dirty="0" smtClean="0"/>
              <a:t>Dipole compensation scheme (3 tangential coils/sector) 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1400" dirty="0" smtClean="0"/>
              <a:t>l = 434 mm to cover the coil heads, end field and splice region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1400" dirty="0" smtClean="0"/>
              <a:t>l = 249 mm in the straight part 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1400" dirty="0" smtClean="0"/>
              <a:t>Measurement radius of 22 mm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1400" dirty="0" smtClean="0"/>
              <a:t>Full rotation symmetry for high rotation speed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1400" dirty="0" smtClean="0"/>
              <a:t>Possible use for quench location</a:t>
            </a: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4203964" y="1492781"/>
            <a:ext cx="744855" cy="8217694"/>
          </a:xfrm>
          <a:prstGeom prst="rect">
            <a:avLst/>
          </a:prstGeom>
        </p:spPr>
      </p:pic>
      <p:sp>
        <p:nvSpPr>
          <p:cNvPr id="24" name="TextBox 23"/>
          <p:cNvSpPr txBox="1"/>
          <p:nvPr/>
        </p:nvSpPr>
        <p:spPr>
          <a:xfrm>
            <a:off x="293263" y="3465297"/>
            <a:ext cx="4247253" cy="15850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dirty="0"/>
              <a:t>Production baseline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1400" dirty="0" smtClean="0"/>
              <a:t>Parts already Delivered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1400" dirty="0" smtClean="0"/>
              <a:t>Coil winding on going  - issue on compensation coils</a:t>
            </a:r>
            <a:endParaRPr lang="en-GB" sz="1400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400" dirty="0" smtClean="0"/>
              <a:t>New parts ordered</a:t>
            </a:r>
            <a:endParaRPr lang="en-GB" sz="1400" dirty="0" smtClean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1400" dirty="0" smtClean="0"/>
              <a:t>Assembly </a:t>
            </a:r>
            <a:r>
              <a:rPr lang="en-GB" sz="1400" dirty="0"/>
              <a:t>and Calibration Feb. 2015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1400" dirty="0"/>
              <a:t>Shaft </a:t>
            </a:r>
            <a:r>
              <a:rPr lang="en-GB" sz="1400" dirty="0" smtClean="0"/>
              <a:t>operational  Mar. </a:t>
            </a:r>
            <a:r>
              <a:rPr lang="en-GB" sz="1400" dirty="0"/>
              <a:t>2015</a:t>
            </a:r>
          </a:p>
        </p:txBody>
      </p:sp>
    </p:spTree>
    <p:extLst>
      <p:ext uri="{BB962C8B-B14F-4D97-AF65-F5344CB8AC3E}">
        <p14:creationId xmlns:p14="http://schemas.microsoft.com/office/powerpoint/2010/main" val="631744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233578" y="184301"/>
            <a:ext cx="8226854" cy="940443"/>
          </a:xfrm>
        </p:spPr>
        <p:txBody>
          <a:bodyPr>
            <a:normAutofit/>
          </a:bodyPr>
          <a:lstStyle/>
          <a:p>
            <a:r>
              <a:rPr lang="en-GB" sz="4100" b="1" dirty="0"/>
              <a:t>New shaft </a:t>
            </a:r>
            <a:r>
              <a:rPr lang="en-GB" sz="4100" b="1" dirty="0" smtClean="0"/>
              <a:t>for models at 300 K</a:t>
            </a:r>
            <a:endParaRPr lang="en-GB" sz="41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179512" y="3284984"/>
            <a:ext cx="4896544" cy="18928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lnSpc>
                <a:spcPct val="150000"/>
              </a:lnSpc>
            </a:lvl1pPr>
          </a:lstStyle>
          <a:p>
            <a:r>
              <a:rPr lang="en-GB" dirty="0"/>
              <a:t>Production baseline</a:t>
            </a:r>
          </a:p>
          <a:p>
            <a:pPr marL="285750" indent="-285750">
              <a:lnSpc>
                <a:spcPct val="100000"/>
              </a:lnSpc>
              <a:buFont typeface="Courier New"/>
              <a:buChar char="o"/>
            </a:pPr>
            <a:r>
              <a:rPr lang="en-GB" dirty="0"/>
              <a:t>Design </a:t>
            </a:r>
            <a:r>
              <a:rPr lang="en-GB" dirty="0" smtClean="0"/>
              <a:t>ready</a:t>
            </a:r>
          </a:p>
          <a:p>
            <a:pPr marL="285750" indent="-285750">
              <a:lnSpc>
                <a:spcPct val="100000"/>
              </a:lnSpc>
              <a:buFont typeface="Courier New"/>
              <a:buChar char="o"/>
            </a:pPr>
            <a:r>
              <a:rPr lang="en-GB" dirty="0" smtClean="0"/>
              <a:t>Delivery expected next weeks</a:t>
            </a:r>
            <a:endParaRPr lang="en-GB" dirty="0"/>
          </a:p>
          <a:p>
            <a:pPr marL="285750" indent="-285750">
              <a:lnSpc>
                <a:spcPct val="100000"/>
              </a:lnSpc>
              <a:buFont typeface="Courier New"/>
              <a:buChar char="o"/>
            </a:pPr>
            <a:r>
              <a:rPr lang="en-GB" dirty="0"/>
              <a:t>Coil winding </a:t>
            </a:r>
            <a:r>
              <a:rPr lang="en-GB" dirty="0" smtClean="0"/>
              <a:t>Feb. </a:t>
            </a:r>
            <a:r>
              <a:rPr lang="en-GB" dirty="0"/>
              <a:t>2015</a:t>
            </a:r>
          </a:p>
          <a:p>
            <a:pPr marL="285750" indent="-285750">
              <a:lnSpc>
                <a:spcPct val="100000"/>
              </a:lnSpc>
              <a:buFont typeface="Courier New"/>
              <a:buChar char="o"/>
            </a:pPr>
            <a:r>
              <a:rPr lang="en-GB" dirty="0"/>
              <a:t>Assembly and Calibration </a:t>
            </a:r>
            <a:r>
              <a:rPr lang="en-GB" dirty="0" smtClean="0"/>
              <a:t>Mar. 2015</a:t>
            </a:r>
            <a:endParaRPr lang="en-GB" dirty="0"/>
          </a:p>
          <a:p>
            <a:pPr marL="285750" indent="-285750">
              <a:lnSpc>
                <a:spcPct val="100000"/>
              </a:lnSpc>
              <a:buFont typeface="Courier New"/>
              <a:buChar char="o"/>
            </a:pPr>
            <a:r>
              <a:rPr lang="en-GB" dirty="0"/>
              <a:t>Shaft operational </a:t>
            </a:r>
            <a:r>
              <a:rPr lang="en-GB" dirty="0" smtClean="0"/>
              <a:t>Apr</a:t>
            </a:r>
            <a:r>
              <a:rPr lang="en-GB" dirty="0"/>
              <a:t>. 2015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13719" y="1340768"/>
            <a:ext cx="3994785" cy="3400425"/>
          </a:xfrm>
          <a:prstGeom prst="rect">
            <a:avLst/>
          </a:prstGeom>
        </p:spPr>
      </p:pic>
      <p:grpSp>
        <p:nvGrpSpPr>
          <p:cNvPr id="13" name="Group 12"/>
          <p:cNvGrpSpPr>
            <a:grpSpLocks noChangeAspect="1"/>
          </p:cNvGrpSpPr>
          <p:nvPr/>
        </p:nvGrpSpPr>
        <p:grpSpPr>
          <a:xfrm>
            <a:off x="1259632" y="5229200"/>
            <a:ext cx="6912000" cy="822767"/>
            <a:chOff x="-1133475" y="2230242"/>
            <a:chExt cx="14458950" cy="1722633"/>
          </a:xfrm>
        </p:grpSpPr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-1133475" y="2905125"/>
              <a:ext cx="14458950" cy="1047750"/>
            </a:xfrm>
            <a:prstGeom prst="rect">
              <a:avLst/>
            </a:prstGeom>
          </p:spPr>
        </p:pic>
        <p:pic>
          <p:nvPicPr>
            <p:cNvPr id="15" name="Picture 14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90790" y="2230242"/>
              <a:ext cx="11376000" cy="671961"/>
            </a:xfrm>
            <a:prstGeom prst="rect">
              <a:avLst/>
            </a:prstGeom>
          </p:spPr>
        </p:pic>
      </p:grpSp>
      <p:sp>
        <p:nvSpPr>
          <p:cNvPr id="17" name="TextBox 16"/>
          <p:cNvSpPr txBox="1"/>
          <p:nvPr/>
        </p:nvSpPr>
        <p:spPr>
          <a:xfrm>
            <a:off x="179513" y="1165101"/>
            <a:ext cx="6192688" cy="16158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lnSpc>
                <a:spcPct val="150000"/>
              </a:lnSpc>
            </a:lvl1pPr>
          </a:lstStyle>
          <a:p>
            <a:r>
              <a:rPr lang="en-GB" dirty="0"/>
              <a:t>Shaft design</a:t>
            </a:r>
          </a:p>
          <a:p>
            <a:pPr marL="285750" indent="-285750">
              <a:lnSpc>
                <a:spcPct val="100000"/>
              </a:lnSpc>
              <a:buFont typeface="Courier New"/>
              <a:buChar char="o"/>
            </a:pPr>
            <a:r>
              <a:rPr lang="en-GB" dirty="0"/>
              <a:t>3 sectors, l = 130 mm/</a:t>
            </a:r>
            <a:r>
              <a:rPr lang="en-GB" dirty="0" smtClean="0"/>
              <a:t>each</a:t>
            </a:r>
          </a:p>
          <a:p>
            <a:pPr marL="285750" indent="-285750">
              <a:lnSpc>
                <a:spcPct val="100000"/>
              </a:lnSpc>
              <a:buFont typeface="Courier New"/>
              <a:buChar char="o"/>
            </a:pPr>
            <a:r>
              <a:rPr lang="en-GB" dirty="0" smtClean="0"/>
              <a:t>5 </a:t>
            </a:r>
            <a:r>
              <a:rPr lang="en-GB" dirty="0"/>
              <a:t>tangential coils/sector – due to </a:t>
            </a:r>
            <a:r>
              <a:rPr lang="en-GB" dirty="0" smtClean="0"/>
              <a:t>an existing standard </a:t>
            </a:r>
            <a:endParaRPr lang="en-GB" dirty="0"/>
          </a:p>
          <a:p>
            <a:pPr marL="285750" indent="-285750">
              <a:lnSpc>
                <a:spcPct val="100000"/>
              </a:lnSpc>
              <a:buFont typeface="Courier New"/>
              <a:buChar char="o"/>
            </a:pPr>
            <a:r>
              <a:rPr lang="en-GB" dirty="0"/>
              <a:t>Measurement radius </a:t>
            </a:r>
            <a:r>
              <a:rPr lang="en-GB" dirty="0" smtClean="0"/>
              <a:t>22 mm</a:t>
            </a:r>
            <a:endParaRPr lang="en-GB" dirty="0"/>
          </a:p>
          <a:p>
            <a:pPr marL="285750" indent="-285750">
              <a:lnSpc>
                <a:spcPct val="100000"/>
              </a:lnSpc>
              <a:buFont typeface="Courier New"/>
              <a:buChar char="o"/>
            </a:pPr>
            <a:r>
              <a:rPr lang="en-GB" dirty="0" smtClean="0"/>
              <a:t>Horizontal </a:t>
            </a:r>
            <a:r>
              <a:rPr lang="en-GB" dirty="0"/>
              <a:t>position</a:t>
            </a:r>
          </a:p>
        </p:txBody>
      </p:sp>
    </p:spTree>
    <p:extLst>
      <p:ext uri="{BB962C8B-B14F-4D97-AF65-F5344CB8AC3E}">
        <p14:creationId xmlns:p14="http://schemas.microsoft.com/office/powerpoint/2010/main" val="927982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O</a:t>
            </a:r>
            <a:r>
              <a:rPr lang="en-US" b="1" dirty="0" smtClean="0"/>
              <a:t>utline</a:t>
            </a:r>
            <a:endParaRPr lang="en-GB" dirty="0"/>
          </a:p>
        </p:txBody>
      </p:sp>
      <p:sp>
        <p:nvSpPr>
          <p:cNvPr id="12" name="Content Placeholder 11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Magnetic measurement systems</a:t>
            </a:r>
          </a:p>
          <a:p>
            <a:r>
              <a:rPr lang="en-US" dirty="0" smtClean="0"/>
              <a:t>Measurement </a:t>
            </a:r>
            <a:r>
              <a:rPr lang="en-US" dirty="0" smtClean="0"/>
              <a:t>results</a:t>
            </a:r>
          </a:p>
          <a:p>
            <a:pPr lvl="1"/>
            <a:r>
              <a:rPr lang="en-US" dirty="0" smtClean="0"/>
              <a:t>At cryogenic temperature</a:t>
            </a:r>
            <a:endParaRPr lang="en-US" dirty="0" smtClean="0"/>
          </a:p>
          <a:p>
            <a:pPr lvl="2"/>
            <a:r>
              <a:rPr lang="en-US" dirty="0" smtClean="0"/>
              <a:t>TF</a:t>
            </a:r>
          </a:p>
          <a:p>
            <a:pPr lvl="2"/>
            <a:r>
              <a:rPr lang="en-US" dirty="0" smtClean="0"/>
              <a:t>Allowed </a:t>
            </a:r>
            <a:r>
              <a:rPr lang="en-US" dirty="0" err="1" smtClean="0"/>
              <a:t>multipoles</a:t>
            </a:r>
            <a:endParaRPr lang="en-US" dirty="0" smtClean="0"/>
          </a:p>
          <a:p>
            <a:pPr lvl="2"/>
            <a:r>
              <a:rPr lang="en-US" dirty="0" smtClean="0"/>
              <a:t>Other </a:t>
            </a:r>
            <a:r>
              <a:rPr lang="en-US" dirty="0" err="1" smtClean="0"/>
              <a:t>multipoles</a:t>
            </a:r>
            <a:endParaRPr lang="en-US" dirty="0" smtClean="0"/>
          </a:p>
          <a:p>
            <a:pPr lvl="2"/>
            <a:r>
              <a:rPr lang="el-GR" dirty="0"/>
              <a:t>σ</a:t>
            </a:r>
            <a:r>
              <a:rPr lang="en-US" dirty="0"/>
              <a:t> of </a:t>
            </a:r>
            <a:r>
              <a:rPr lang="en-US" dirty="0" err="1"/>
              <a:t>multipoles</a:t>
            </a:r>
            <a:r>
              <a:rPr lang="en-US" dirty="0"/>
              <a:t> and </a:t>
            </a:r>
            <a:r>
              <a:rPr lang="en-US" dirty="0" smtClean="0"/>
              <a:t>mechanical tolerances</a:t>
            </a:r>
          </a:p>
          <a:p>
            <a:pPr lvl="2"/>
            <a:r>
              <a:rPr lang="en-US" dirty="0" smtClean="0"/>
              <a:t>Ramp </a:t>
            </a:r>
            <a:r>
              <a:rPr lang="en-US" dirty="0"/>
              <a:t>rate </a:t>
            </a:r>
            <a:r>
              <a:rPr lang="en-US" dirty="0" smtClean="0"/>
              <a:t>dependence</a:t>
            </a:r>
          </a:p>
          <a:p>
            <a:pPr lvl="2"/>
            <a:r>
              <a:rPr lang="en-US" dirty="0" smtClean="0"/>
              <a:t>Magnetization</a:t>
            </a:r>
          </a:p>
          <a:p>
            <a:pPr lvl="2"/>
            <a:r>
              <a:rPr lang="en-US" dirty="0"/>
              <a:t>Field repeatability</a:t>
            </a:r>
            <a:endParaRPr lang="en-US" dirty="0" smtClean="0"/>
          </a:p>
          <a:p>
            <a:pPr lvl="2"/>
            <a:r>
              <a:rPr lang="en-US" dirty="0" smtClean="0"/>
              <a:t>Effect of </a:t>
            </a:r>
            <a:r>
              <a:rPr lang="en-US" dirty="0" smtClean="0"/>
              <a:t>temperature</a:t>
            </a:r>
          </a:p>
          <a:p>
            <a:pPr lvl="1"/>
            <a:r>
              <a:rPr lang="en-US" dirty="0" smtClean="0"/>
              <a:t>At ambient temperature (new results)</a:t>
            </a:r>
          </a:p>
          <a:p>
            <a:pPr lvl="2"/>
            <a:r>
              <a:rPr lang="en-US" dirty="0" smtClean="0"/>
              <a:t>Cold/warm correlation</a:t>
            </a:r>
          </a:p>
          <a:p>
            <a:r>
              <a:rPr lang="en-US" dirty="0" smtClean="0"/>
              <a:t>New </a:t>
            </a:r>
            <a:r>
              <a:rPr lang="en-US" dirty="0" smtClean="0"/>
              <a:t>measurement </a:t>
            </a:r>
            <a:r>
              <a:rPr lang="en-US" dirty="0" smtClean="0"/>
              <a:t>shafts (update)</a:t>
            </a:r>
            <a:endParaRPr lang="en-US" dirty="0" smtClean="0"/>
          </a:p>
          <a:p>
            <a:r>
              <a:rPr lang="en-US" dirty="0"/>
              <a:t>C</a:t>
            </a:r>
            <a:r>
              <a:rPr lang="en-US" dirty="0" smtClean="0"/>
              <a:t>onclusions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20911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Conclusions</a:t>
            </a:r>
            <a:endParaRPr lang="en-GB" dirty="0"/>
          </a:p>
        </p:txBody>
      </p:sp>
      <p:sp>
        <p:nvSpPr>
          <p:cNvPr id="12" name="Content Placeholder 11"/>
          <p:cNvSpPr>
            <a:spLocks noGrp="1"/>
          </p:cNvSpPr>
          <p:nvPr>
            <p:ph idx="1"/>
          </p:nvPr>
        </p:nvSpPr>
        <p:spPr>
          <a:xfrm>
            <a:off x="107504" y="1268760"/>
            <a:ext cx="8856984" cy="5328592"/>
          </a:xfrm>
        </p:spPr>
        <p:txBody>
          <a:bodyPr>
            <a:normAutofit/>
          </a:bodyPr>
          <a:lstStyle/>
          <a:p>
            <a:r>
              <a:rPr lang="en-US" sz="2400" dirty="0" smtClean="0"/>
              <a:t>MBHSP101 has been tested at</a:t>
            </a:r>
            <a:endParaRPr lang="en-US" sz="2400" dirty="0"/>
          </a:p>
          <a:p>
            <a:pPr lvl="1"/>
            <a:r>
              <a:rPr lang="en-US" sz="2000" dirty="0" smtClean="0"/>
              <a:t>ambient temperature</a:t>
            </a:r>
            <a:endParaRPr lang="en-US" sz="2000" dirty="0" smtClean="0"/>
          </a:p>
          <a:p>
            <a:pPr lvl="1"/>
            <a:r>
              <a:rPr lang="en-US" sz="2000" dirty="0" smtClean="0"/>
              <a:t>cryogenic </a:t>
            </a:r>
            <a:r>
              <a:rPr lang="en-US" sz="2000" dirty="0" smtClean="0"/>
              <a:t>temperature</a:t>
            </a:r>
          </a:p>
          <a:p>
            <a:pPr marL="342900" lvl="1" indent="-342900">
              <a:buSzPct val="80000"/>
              <a:buFont typeface="Arial" panose="020B0604020202020204" pitchFamily="34" charset="0"/>
              <a:buChar char="•"/>
            </a:pPr>
            <a:r>
              <a:rPr lang="en-US" sz="2400" dirty="0"/>
              <a:t>Measured geometric TF is in general agreement </a:t>
            </a:r>
            <a:r>
              <a:rPr lang="en-US" sz="2400" dirty="0"/>
              <a:t>with </a:t>
            </a:r>
            <a:r>
              <a:rPr lang="en-US" sz="2400" dirty="0"/>
              <a:t>model</a:t>
            </a:r>
          </a:p>
          <a:p>
            <a:pPr marL="342900" lvl="1" indent="-342900">
              <a:buSzPct val="80000"/>
              <a:buFont typeface="Arial" panose="020B0604020202020204" pitchFamily="34" charset="0"/>
              <a:buChar char="•"/>
            </a:pPr>
            <a:r>
              <a:rPr lang="en-US" sz="2400" dirty="0"/>
              <a:t>Saturation seems to be overestimated by the </a:t>
            </a:r>
            <a:r>
              <a:rPr lang="en-US" sz="2400" dirty="0"/>
              <a:t>model</a:t>
            </a:r>
          </a:p>
          <a:p>
            <a:pPr marL="342900" lvl="1" indent="-342900">
              <a:buSzPct val="80000"/>
              <a:buFont typeface="Arial" panose="020B0604020202020204" pitchFamily="34" charset="0"/>
              <a:buChar char="•"/>
            </a:pPr>
            <a:r>
              <a:rPr lang="en-US" sz="2400" dirty="0"/>
              <a:t>Difference </a:t>
            </a:r>
            <a:r>
              <a:rPr lang="en-US" sz="2400" dirty="0"/>
              <a:t>on measured/modelled magnetization contribution on </a:t>
            </a:r>
            <a:r>
              <a:rPr lang="en-US" sz="2400" dirty="0"/>
              <a:t>TF</a:t>
            </a:r>
            <a:endParaRPr lang="en-US" sz="2400" dirty="0"/>
          </a:p>
          <a:p>
            <a:pPr marL="342900" lvl="1" indent="-342900">
              <a:buSzPct val="80000"/>
              <a:buFont typeface="Arial" panose="020B0604020202020204" pitchFamily="34" charset="0"/>
              <a:buChar char="•"/>
            </a:pPr>
            <a:r>
              <a:rPr lang="en-US" sz="2400" dirty="0"/>
              <a:t>Allowed </a:t>
            </a:r>
            <a:r>
              <a:rPr lang="en-US" sz="2400" dirty="0" err="1"/>
              <a:t>multipoles</a:t>
            </a:r>
            <a:r>
              <a:rPr lang="en-US" sz="2400" dirty="0"/>
              <a:t> are in agreement with model</a:t>
            </a:r>
            <a:endParaRPr lang="en-US" sz="2400" dirty="0"/>
          </a:p>
          <a:p>
            <a:r>
              <a:rPr lang="en-US" sz="2400" dirty="0"/>
              <a:t>Non-allowed </a:t>
            </a:r>
            <a:r>
              <a:rPr lang="en-US" sz="2400" dirty="0" smtClean="0"/>
              <a:t>are </a:t>
            </a:r>
            <a:r>
              <a:rPr lang="en-US" sz="2400" dirty="0"/>
              <a:t>compatible with mechanical tolerances of 60 </a:t>
            </a:r>
            <a:r>
              <a:rPr lang="en-US" sz="2400" dirty="0">
                <a:sym typeface="Symbol"/>
              </a:rPr>
              <a:t>m</a:t>
            </a:r>
            <a:endParaRPr lang="en-US" sz="2400" dirty="0"/>
          </a:p>
          <a:p>
            <a:r>
              <a:rPr lang="en-US" sz="2400" dirty="0" smtClean="0"/>
              <a:t>Low ramp rate dependence </a:t>
            </a:r>
            <a:r>
              <a:rPr lang="en-US" sz="2400" dirty="0" smtClean="0"/>
              <a:t>(as expected)</a:t>
            </a:r>
            <a:endParaRPr lang="en-US" sz="2400" dirty="0" smtClean="0"/>
          </a:p>
          <a:p>
            <a:r>
              <a:rPr lang="en-US" sz="2400" dirty="0" smtClean="0"/>
              <a:t>Noise from flux jumps </a:t>
            </a:r>
            <a:r>
              <a:rPr lang="en-US" sz="2400" dirty="0" smtClean="0"/>
              <a:t>noticeable (?)</a:t>
            </a:r>
          </a:p>
          <a:p>
            <a:r>
              <a:rPr lang="en-US" sz="2400" dirty="0" smtClean="0"/>
              <a:t>Cold/warm correlation improves after tests</a:t>
            </a:r>
            <a:r>
              <a:rPr lang="en-US" sz="2400" dirty="0"/>
              <a:t> </a:t>
            </a:r>
            <a:r>
              <a:rPr lang="en-US" sz="2400" dirty="0" smtClean="0"/>
              <a:t>at 1.9 K</a:t>
            </a:r>
            <a:r>
              <a:rPr lang="en-US" sz="2400" dirty="0" smtClean="0"/>
              <a:t> (?)</a:t>
            </a:r>
            <a:endParaRPr lang="en-US" sz="2400" dirty="0" smtClean="0"/>
          </a:p>
          <a:p>
            <a:endParaRPr 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val="396175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Annex 1: voltage jumps at 1.9 K</a:t>
            </a:r>
          </a:p>
        </p:txBody>
      </p:sp>
      <p:pic>
        <p:nvPicPr>
          <p:cNvPr id="6" name="Picture 1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1196752"/>
            <a:ext cx="5264150" cy="24907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22" descr="image01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4" y="3837078"/>
            <a:ext cx="3238500" cy="2381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tangle 8"/>
          <p:cNvSpPr/>
          <p:nvPr/>
        </p:nvSpPr>
        <p:spPr>
          <a:xfrm>
            <a:off x="6732240" y="5661248"/>
            <a:ext cx="207620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 smtClean="0"/>
              <a:t>Courtesy of G. Willering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948981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Annex </a:t>
            </a:r>
            <a:r>
              <a:rPr lang="en-GB" dirty="0" smtClean="0"/>
              <a:t>2: current cycles</a:t>
            </a:r>
            <a:endParaRPr lang="en-GB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378" y="1052736"/>
            <a:ext cx="3560598" cy="26712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1052736"/>
            <a:ext cx="3560598" cy="26712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9031" y="3743726"/>
            <a:ext cx="3566945" cy="24935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3645" y="3743726"/>
            <a:ext cx="3566945" cy="24935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14202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Annex </a:t>
            </a:r>
            <a:r>
              <a:rPr lang="en-GB" dirty="0" smtClean="0"/>
              <a:t>3</a:t>
            </a:r>
            <a:r>
              <a:rPr lang="en-GB" dirty="0" smtClean="0"/>
              <a:t>: b2 </a:t>
            </a:r>
            <a:r>
              <a:rPr lang="en-GB" dirty="0" smtClean="0"/>
              <a:t>as function of </a:t>
            </a:r>
            <a:r>
              <a:rPr lang="en-GB" dirty="0" smtClean="0"/>
              <a:t>current</a:t>
            </a:r>
            <a:endParaRPr lang="en-GB" dirty="0"/>
          </a:p>
        </p:txBody>
      </p:sp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1484784"/>
            <a:ext cx="5699761" cy="42840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15581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Annex </a:t>
            </a:r>
            <a:r>
              <a:rPr lang="en-GB" dirty="0"/>
              <a:t>4</a:t>
            </a:r>
            <a:r>
              <a:rPr lang="en-GB" dirty="0" smtClean="0"/>
              <a:t>: a2 </a:t>
            </a:r>
            <a:r>
              <a:rPr lang="en-GB" dirty="0" smtClean="0"/>
              <a:t>as function of </a:t>
            </a:r>
            <a:r>
              <a:rPr lang="en-GB" dirty="0" smtClean="0"/>
              <a:t>current</a:t>
            </a:r>
            <a:endParaRPr lang="en-GB" dirty="0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1412776"/>
            <a:ext cx="5699761" cy="42840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58486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Annex </a:t>
            </a:r>
            <a:r>
              <a:rPr lang="en-GB" dirty="0" smtClean="0"/>
              <a:t>5</a:t>
            </a:r>
            <a:r>
              <a:rPr lang="en-GB" dirty="0" smtClean="0"/>
              <a:t>: </a:t>
            </a:r>
            <a:r>
              <a:rPr lang="en-GB" dirty="0" smtClean="0"/>
              <a:t>b</a:t>
            </a:r>
            <a:r>
              <a:rPr lang="en-GB" dirty="0"/>
              <a:t>4</a:t>
            </a:r>
            <a:r>
              <a:rPr lang="en-GB" dirty="0" smtClean="0"/>
              <a:t> </a:t>
            </a:r>
            <a:r>
              <a:rPr lang="en-GB" dirty="0" smtClean="0"/>
              <a:t>as function of </a:t>
            </a:r>
            <a:r>
              <a:rPr lang="en-GB" dirty="0" smtClean="0"/>
              <a:t>current</a:t>
            </a:r>
            <a:endParaRPr lang="en-GB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1484784"/>
            <a:ext cx="5699761" cy="42840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80117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Annex </a:t>
            </a:r>
            <a:r>
              <a:rPr lang="en-GB" dirty="0"/>
              <a:t>6</a:t>
            </a:r>
            <a:r>
              <a:rPr lang="en-GB" dirty="0" smtClean="0"/>
              <a:t>: </a:t>
            </a:r>
            <a:r>
              <a:rPr lang="en-GB" dirty="0"/>
              <a:t>a</a:t>
            </a:r>
            <a:r>
              <a:rPr lang="en-GB" dirty="0" smtClean="0"/>
              <a:t>4</a:t>
            </a:r>
            <a:r>
              <a:rPr lang="en-GB" dirty="0" smtClean="0"/>
              <a:t> </a:t>
            </a:r>
            <a:r>
              <a:rPr lang="en-GB" dirty="0" smtClean="0"/>
              <a:t>as function of </a:t>
            </a:r>
            <a:r>
              <a:rPr lang="en-GB" dirty="0" smtClean="0"/>
              <a:t>current</a:t>
            </a:r>
            <a:endParaRPr lang="en-GB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1628800"/>
            <a:ext cx="5699761" cy="42840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72149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1143000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en-US" b="1" dirty="0"/>
              <a:t>Measurement system 300 K</a:t>
            </a:r>
            <a:endParaRPr lang="en-GB" b="1" dirty="0"/>
          </a:p>
        </p:txBody>
      </p:sp>
      <p:sp>
        <p:nvSpPr>
          <p:cNvPr id="5" name="Segnaposto contenuto 2"/>
          <p:cNvSpPr>
            <a:spLocks noGrp="1"/>
          </p:cNvSpPr>
          <p:nvPr>
            <p:ph idx="1"/>
          </p:nvPr>
        </p:nvSpPr>
        <p:spPr>
          <a:xfrm>
            <a:off x="-324544" y="1244269"/>
            <a:ext cx="5410091" cy="2544771"/>
          </a:xfrm>
        </p:spPr>
        <p:txBody>
          <a:bodyPr lIns="101599" tIns="50799" rIns="101599" bIns="50799">
            <a:normAutofit/>
          </a:bodyPr>
          <a:lstStyle/>
          <a:p>
            <a:pPr lvl="1">
              <a:buFont typeface="Courier New" panose="02070309020205020404" pitchFamily="49" charset="0"/>
              <a:buChar char="o"/>
            </a:pPr>
            <a:r>
              <a:rPr lang="en-US" altLang="en-US" sz="1600" dirty="0">
                <a:ea typeface="ＭＳ Ｐゴシック" pitchFamily="34" charset="-128"/>
              </a:rPr>
              <a:t>Motor + encoder + slip-ring </a:t>
            </a:r>
            <a:r>
              <a:rPr lang="en-US" altLang="en-US" sz="1600" dirty="0" smtClean="0">
                <a:ea typeface="ＭＳ Ｐゴシック" pitchFamily="34" charset="-128"/>
              </a:rPr>
              <a:t>unit (MRU)</a:t>
            </a:r>
            <a:endParaRPr lang="en-US" altLang="en-US" sz="1600" dirty="0">
              <a:ea typeface="ＭＳ Ｐゴシック" pitchFamily="34" charset="-128"/>
            </a:endParaRP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altLang="en-US" sz="1600" dirty="0" smtClean="0">
                <a:ea typeface="ＭＳ Ｐゴシック" pitchFamily="34" charset="-128"/>
              </a:rPr>
              <a:t>Fast Digital Integrator (FDI) </a:t>
            </a:r>
            <a:endParaRPr lang="en-GB" altLang="en-US" sz="1600" dirty="0" smtClean="0">
              <a:ea typeface="ＭＳ Ｐゴシック" pitchFamily="34" charset="-128"/>
            </a:endParaRP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altLang="en-US" sz="1600" dirty="0" err="1" smtClean="0">
                <a:ea typeface="ＭＳ Ｐゴシック" pitchFamily="34" charset="-128"/>
              </a:rPr>
              <a:t>FuG</a:t>
            </a:r>
            <a:r>
              <a:rPr lang="en-US" altLang="en-US" sz="1600" dirty="0" smtClean="0">
                <a:ea typeface="ＭＳ Ｐゴシック" pitchFamily="34" charset="-128"/>
              </a:rPr>
              <a:t> low voltage power supply (40 V, 20 A)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altLang="en-US" sz="1600" dirty="0" smtClean="0">
                <a:ea typeface="ＭＳ Ｐゴシック" pitchFamily="34" charset="-128"/>
              </a:rPr>
              <a:t>DCCT </a:t>
            </a:r>
            <a:r>
              <a:rPr lang="en-US" altLang="en-US" sz="1600" dirty="0" err="1" smtClean="0">
                <a:ea typeface="ＭＳ Ｐゴシック" pitchFamily="34" charset="-128"/>
              </a:rPr>
              <a:t>Hitec</a:t>
            </a:r>
            <a:r>
              <a:rPr lang="en-US" altLang="en-US" sz="1600" dirty="0" smtClean="0">
                <a:ea typeface="ＭＳ Ｐゴシック" pitchFamily="34" charset="-128"/>
              </a:rPr>
              <a:t> MACC-plus</a:t>
            </a:r>
            <a:endParaRPr lang="en-US" altLang="en-US" sz="1600" dirty="0">
              <a:ea typeface="ＭＳ Ｐゴシック" pitchFamily="34" charset="-128"/>
            </a:endParaRP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altLang="en-US" sz="1600" dirty="0">
                <a:ea typeface="ＭＳ Ｐゴシック" pitchFamily="34" charset="-128"/>
              </a:rPr>
              <a:t>S</a:t>
            </a:r>
            <a:r>
              <a:rPr lang="en-US" altLang="en-US" sz="1600" dirty="0" smtClean="0">
                <a:ea typeface="ＭＳ Ｐゴシック" pitchFamily="34" charset="-128"/>
              </a:rPr>
              <a:t>earch coil shafts </a:t>
            </a:r>
            <a:r>
              <a:rPr lang="en-US" altLang="en-US" sz="1600" dirty="0">
                <a:ea typeface="ＭＳ Ｐゴシック" pitchFamily="34" charset="-128"/>
              </a:rPr>
              <a:t>(radius 22 mm, length </a:t>
            </a:r>
            <a:r>
              <a:rPr lang="en-US" altLang="en-US" sz="1600" dirty="0" smtClean="0">
                <a:ea typeface="ＭＳ Ｐゴシック" pitchFamily="34" charset="-128"/>
              </a:rPr>
              <a:t>1.2 m</a:t>
            </a:r>
            <a:r>
              <a:rPr lang="en-US" altLang="en-US" sz="1600" dirty="0">
                <a:ea typeface="ＭＳ Ｐゴシック" pitchFamily="34" charset="-128"/>
              </a:rPr>
              <a:t>)</a:t>
            </a:r>
            <a:endParaRPr lang="en-US" altLang="en-US" sz="1600" dirty="0" smtClean="0">
              <a:ea typeface="ＭＳ Ｐゴシック" pitchFamily="34" charset="-128"/>
            </a:endParaRP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altLang="en-US" sz="1600" dirty="0" smtClean="0">
                <a:ea typeface="ＭＳ Ｐゴシック" pitchFamily="34" charset="-128"/>
              </a:rPr>
              <a:t>Flexible </a:t>
            </a:r>
            <a:r>
              <a:rPr lang="en-US" altLang="en-US" sz="1600" dirty="0">
                <a:ea typeface="ＭＳ Ｐゴシック" pitchFamily="34" charset="-128"/>
              </a:rPr>
              <a:t>software Framework for Magnetic Measurements (FFMM)</a:t>
            </a:r>
          </a:p>
          <a:p>
            <a:pPr lvl="1"/>
            <a:endParaRPr lang="en-US" altLang="en-US" sz="1600" dirty="0" smtClean="0">
              <a:ea typeface="ＭＳ Ｐゴシック" pitchFamily="34" charset="-128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3789040"/>
            <a:ext cx="6629400" cy="21945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13958470"/>
              </p:ext>
            </p:extLst>
          </p:nvPr>
        </p:nvGraphicFramePr>
        <p:xfrm>
          <a:off x="5076056" y="1628800"/>
          <a:ext cx="3417816" cy="1337310"/>
        </p:xfrm>
        <a:graphic>
          <a:graphicData uri="http://schemas.openxmlformats.org/drawingml/2006/table">
            <a:tbl>
              <a:tblPr/>
              <a:tblGrid>
                <a:gridCol w="2015634"/>
                <a:gridCol w="701091"/>
                <a:gridCol w="701091"/>
              </a:tblGrid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 smtClean="0">
                          <a:effectLst/>
                          <a:latin typeface="Arial"/>
                        </a:rPr>
                        <a:t>Number</a:t>
                      </a:r>
                      <a:r>
                        <a:rPr lang="en-GB" sz="1400" b="0" i="0" u="none" strike="noStrike" baseline="0" dirty="0" smtClean="0">
                          <a:effectLst/>
                          <a:latin typeface="Arial"/>
                        </a:rPr>
                        <a:t> </a:t>
                      </a:r>
                      <a:r>
                        <a:rPr lang="en-GB" sz="1400" b="0" i="0" u="none" strike="noStrike" dirty="0" smtClean="0">
                          <a:effectLst/>
                          <a:latin typeface="Arial"/>
                        </a:rPr>
                        <a:t>of </a:t>
                      </a:r>
                      <a:r>
                        <a:rPr lang="en-GB" sz="1400" b="0" i="0" u="none" strike="noStrike" dirty="0">
                          <a:effectLst/>
                          <a:latin typeface="Arial"/>
                        </a:rPr>
                        <a:t>turns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>
                          <a:effectLst/>
                          <a:latin typeface="Arial"/>
                        </a:rPr>
                        <a:t>(-)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 dirty="0">
                          <a:effectLst/>
                          <a:latin typeface="Arial"/>
                        </a:rPr>
                        <a:t>256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 smtClean="0">
                          <a:effectLst/>
                          <a:latin typeface="Arial"/>
                        </a:rPr>
                        <a:t>Inner </a:t>
                      </a:r>
                      <a:r>
                        <a:rPr lang="en-GB" sz="1400" b="0" i="0" u="none" strike="noStrike" dirty="0">
                          <a:effectLst/>
                          <a:latin typeface="Arial"/>
                        </a:rPr>
                        <a:t>width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>
                          <a:effectLst/>
                          <a:latin typeface="Arial"/>
                        </a:rPr>
                        <a:t>(mm)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effectLst/>
                          <a:latin typeface="Arial"/>
                        </a:rPr>
                        <a:t>13.41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 smtClean="0">
                          <a:effectLst/>
                          <a:latin typeface="Arial"/>
                        </a:rPr>
                        <a:t>Inner </a:t>
                      </a:r>
                      <a:r>
                        <a:rPr lang="en-GB" sz="1400" b="0" i="0" u="none" strike="noStrike" dirty="0">
                          <a:effectLst/>
                          <a:latin typeface="Arial"/>
                        </a:rPr>
                        <a:t>length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>
                          <a:effectLst/>
                          <a:latin typeface="Arial"/>
                        </a:rPr>
                        <a:t>(mm)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 dirty="0">
                          <a:effectLst/>
                          <a:latin typeface="Arial"/>
                        </a:rPr>
                        <a:t>1195.6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 smtClean="0">
                          <a:effectLst/>
                          <a:latin typeface="Arial"/>
                        </a:rPr>
                        <a:t>Groove </a:t>
                      </a:r>
                      <a:r>
                        <a:rPr lang="en-GB" sz="1400" b="0" i="0" u="none" strike="noStrike" dirty="0">
                          <a:effectLst/>
                          <a:latin typeface="Arial"/>
                        </a:rPr>
                        <a:t>thickness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>
                          <a:effectLst/>
                          <a:latin typeface="Arial"/>
                        </a:rPr>
                        <a:t>(mm)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effectLst/>
                          <a:latin typeface="Arial"/>
                        </a:rPr>
                        <a:t>1.4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 smtClean="0">
                          <a:effectLst/>
                          <a:latin typeface="Arial"/>
                        </a:rPr>
                        <a:t>Magnetic </a:t>
                      </a:r>
                      <a:r>
                        <a:rPr lang="en-GB" sz="1400" b="0" i="0" u="none" strike="noStrike" dirty="0">
                          <a:effectLst/>
                          <a:latin typeface="Arial"/>
                        </a:rPr>
                        <a:t>surface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>
                          <a:effectLst/>
                          <a:latin typeface="Arial"/>
                        </a:rPr>
                        <a:t>(m</a:t>
                      </a:r>
                      <a:r>
                        <a:rPr lang="en-GB" sz="1400" b="0" i="0" u="none" strike="noStrike" baseline="30000">
                          <a:effectLst/>
                          <a:latin typeface="Arial"/>
                        </a:rPr>
                        <a:t>2</a:t>
                      </a:r>
                      <a:r>
                        <a:rPr lang="en-GB" sz="1400" b="0" i="0" u="none" strike="noStrike">
                          <a:effectLst/>
                          <a:latin typeface="Arial"/>
                        </a:rPr>
                        <a:t>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 dirty="0" smtClean="0">
                          <a:effectLst/>
                          <a:latin typeface="Arial"/>
                        </a:rPr>
                        <a:t>3.3669</a:t>
                      </a:r>
                      <a:endParaRPr lang="en-GB" sz="14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 err="1" smtClean="0">
                          <a:effectLst/>
                          <a:latin typeface="Arial"/>
                        </a:rPr>
                        <a:t>Center</a:t>
                      </a:r>
                      <a:r>
                        <a:rPr lang="en-GB" sz="1400" b="0" i="0" u="none" strike="noStrike" dirty="0" smtClean="0">
                          <a:effectLst/>
                          <a:latin typeface="Arial"/>
                        </a:rPr>
                        <a:t> </a:t>
                      </a:r>
                      <a:r>
                        <a:rPr lang="en-GB" sz="1400" b="0" i="0" u="none" strike="noStrike" dirty="0">
                          <a:effectLst/>
                          <a:latin typeface="Arial"/>
                        </a:rPr>
                        <a:t>radius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>
                          <a:effectLst/>
                          <a:latin typeface="Arial"/>
                        </a:rPr>
                        <a:t>(mm)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 dirty="0">
                          <a:effectLst/>
                          <a:latin typeface="Arial"/>
                        </a:rPr>
                        <a:t>21.330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Rectangle 2"/>
          <p:cNvSpPr/>
          <p:nvPr/>
        </p:nvSpPr>
        <p:spPr>
          <a:xfrm>
            <a:off x="4427984" y="3212976"/>
            <a:ext cx="475252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en-US" altLang="en-US" sz="1600" dirty="0" smtClean="0">
                <a:ea typeface="ＭＳ Ｐゴシック" pitchFamily="34" charset="-128"/>
              </a:rPr>
              <a:t>A measurement is an average over 1.2 m </a:t>
            </a:r>
            <a:endParaRPr lang="en-US" altLang="en-US" sz="1600" dirty="0"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109998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1143000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en-US" b="1" dirty="0"/>
              <a:t>M</a:t>
            </a:r>
            <a:r>
              <a:rPr lang="en-US" altLang="en-US" b="1" dirty="0"/>
              <a:t>easurement system 1.9 K </a:t>
            </a:r>
            <a:endParaRPr lang="en-GB" b="1" dirty="0"/>
          </a:p>
        </p:txBody>
      </p:sp>
      <p:pic>
        <p:nvPicPr>
          <p:cNvPr id="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264" y="1196752"/>
            <a:ext cx="2066679" cy="48965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tangle 12"/>
          <p:cNvSpPr/>
          <p:nvPr/>
        </p:nvSpPr>
        <p:spPr>
          <a:xfrm>
            <a:off x="-468560" y="1100275"/>
            <a:ext cx="4536504" cy="1608645"/>
          </a:xfrm>
          <a:prstGeom prst="rect">
            <a:avLst/>
          </a:prstGeom>
        </p:spPr>
        <p:txBody>
          <a:bodyPr vert="horz" lIns="101599" tIns="50799" rIns="101599" bIns="50799" rtlCol="0">
            <a:normAutofit/>
          </a:bodyPr>
          <a:lstStyle/>
          <a:p>
            <a:pPr marL="742950" lvl="1" indent="-285750">
              <a:spcBef>
                <a:spcPct val="20000"/>
              </a:spcBef>
              <a:buFont typeface="Courier New" panose="02070309020205020404" pitchFamily="49" charset="0"/>
              <a:buChar char="o"/>
            </a:pPr>
            <a:r>
              <a:rPr lang="en-US" altLang="en-US" sz="1600" dirty="0">
                <a:ea typeface="ＭＳ Ｐゴシック" pitchFamily="34" charset="-128"/>
              </a:rPr>
              <a:t>Flexible software Framework for Magnetic Measurements (FFMM)</a:t>
            </a:r>
          </a:p>
          <a:p>
            <a:pPr marL="742950" lvl="1" indent="-285750">
              <a:spcBef>
                <a:spcPct val="20000"/>
              </a:spcBef>
              <a:buFont typeface="Courier New" panose="02070309020205020404" pitchFamily="49" charset="0"/>
              <a:buChar char="o"/>
            </a:pPr>
            <a:r>
              <a:rPr lang="en-US" altLang="en-US" sz="1600" dirty="0">
                <a:ea typeface="ＭＳ Ｐゴシック" pitchFamily="34" charset="-128"/>
              </a:rPr>
              <a:t>Fast </a:t>
            </a:r>
            <a:r>
              <a:rPr lang="en-US" altLang="en-US" sz="1600" dirty="0">
                <a:ea typeface="ＭＳ Ｐゴシック" pitchFamily="34" charset="-128"/>
              </a:rPr>
              <a:t>Digital </a:t>
            </a:r>
            <a:r>
              <a:rPr lang="en-US" altLang="en-US" sz="1600" dirty="0">
                <a:ea typeface="ＭＳ Ｐゴシック" pitchFamily="34" charset="-128"/>
              </a:rPr>
              <a:t>Integrators </a:t>
            </a:r>
            <a:r>
              <a:rPr lang="en-US" altLang="en-US" sz="1600" dirty="0">
                <a:ea typeface="ＭＳ Ｐゴシック" pitchFamily="34" charset="-128"/>
              </a:rPr>
              <a:t>(</a:t>
            </a:r>
            <a:r>
              <a:rPr lang="en-US" altLang="en-US" sz="1600" dirty="0">
                <a:ea typeface="ＭＳ Ｐゴシック" pitchFamily="34" charset="-128"/>
              </a:rPr>
              <a:t>FDI)</a:t>
            </a:r>
            <a:endParaRPr lang="en-GB" altLang="en-US" sz="1600" dirty="0">
              <a:ea typeface="ＭＳ Ｐゴシック" pitchFamily="34" charset="-128"/>
            </a:endParaRPr>
          </a:p>
          <a:p>
            <a:pPr marL="742950" lvl="1" indent="-285750">
              <a:spcBef>
                <a:spcPct val="20000"/>
              </a:spcBef>
              <a:buFont typeface="Courier New" panose="02070309020205020404" pitchFamily="49" charset="0"/>
              <a:buChar char="o"/>
            </a:pPr>
            <a:r>
              <a:rPr lang="en-US" altLang="en-US" sz="1600" dirty="0">
                <a:ea typeface="ＭＳ Ｐゴシック" pitchFamily="34" charset="-128"/>
              </a:rPr>
              <a:t>Motor </a:t>
            </a:r>
            <a:r>
              <a:rPr lang="en-US" altLang="en-US" sz="1600" dirty="0">
                <a:ea typeface="ＭＳ Ｐゴシック" pitchFamily="34" charset="-128"/>
              </a:rPr>
              <a:t>+ encoder + slip-ring unit (MRU)</a:t>
            </a:r>
          </a:p>
          <a:p>
            <a:pPr marL="742950" lvl="1" indent="-285750">
              <a:spcBef>
                <a:spcPct val="20000"/>
              </a:spcBef>
              <a:buFont typeface="Courier New" panose="02070309020205020404" pitchFamily="49" charset="0"/>
              <a:buChar char="o"/>
            </a:pPr>
            <a:r>
              <a:rPr lang="en-US" altLang="en-US" sz="1600" dirty="0">
                <a:ea typeface="ＭＳ Ｐゴシック" pitchFamily="34" charset="-128"/>
              </a:rPr>
              <a:t>Vertical rotating shaft in liquid He</a:t>
            </a:r>
            <a:endParaRPr lang="en-US" altLang="en-US" sz="1600" dirty="0">
              <a:ea typeface="ＭＳ Ｐゴシック" pitchFamily="34" charset="-128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47" y="3080355"/>
            <a:ext cx="6394769" cy="30849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15" name="Table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39961167"/>
              </p:ext>
            </p:extLst>
          </p:nvPr>
        </p:nvGraphicFramePr>
        <p:xfrm>
          <a:off x="4067944" y="1340768"/>
          <a:ext cx="2664296" cy="1154430"/>
        </p:xfrm>
        <a:graphic>
          <a:graphicData uri="http://schemas.openxmlformats.org/drawingml/2006/table">
            <a:tbl>
              <a:tblPr/>
              <a:tblGrid>
                <a:gridCol w="1584176"/>
                <a:gridCol w="504056"/>
                <a:gridCol w="576064"/>
              </a:tblGrid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Number of turns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(-)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Inner width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(mm)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6.43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Inner length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(mm)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250.00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Groove thickness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(mm)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0.80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Magnetic surface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(m</a:t>
                      </a:r>
                      <a:r>
                        <a:rPr lang="en-GB" sz="1200" b="0" i="0" u="none" strike="noStrike" baseline="300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0.28197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Center radius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(mm)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18.91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" name="Rectangle 1"/>
          <p:cNvSpPr/>
          <p:nvPr/>
        </p:nvSpPr>
        <p:spPr>
          <a:xfrm>
            <a:off x="3275856" y="5158933"/>
            <a:ext cx="62097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 smtClean="0">
                <a:solidFill>
                  <a:srgbClr val="FF0000"/>
                </a:solidFill>
                <a:ea typeface="ＭＳ Ｐゴシック" pitchFamily="34" charset="-128"/>
              </a:rPr>
              <a:t>pos.</a:t>
            </a:r>
          </a:p>
          <a:p>
            <a:pPr algn="ctr"/>
            <a:r>
              <a:rPr lang="en-US" dirty="0" smtClean="0">
                <a:solidFill>
                  <a:srgbClr val="FF0000"/>
                </a:solidFill>
                <a:ea typeface="ＭＳ Ｐゴシック" pitchFamily="34" charset="-128"/>
              </a:rPr>
              <a:t>1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2654885" y="5157192"/>
            <a:ext cx="62097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>
                <a:solidFill>
                  <a:srgbClr val="FF0000"/>
                </a:solidFill>
                <a:ea typeface="ＭＳ Ｐゴシック" pitchFamily="34" charset="-128"/>
              </a:rPr>
              <a:t>p</a:t>
            </a:r>
            <a:r>
              <a:rPr lang="en-US" dirty="0" smtClean="0">
                <a:solidFill>
                  <a:srgbClr val="FF0000"/>
                </a:solidFill>
                <a:ea typeface="ＭＳ Ｐゴシック" pitchFamily="34" charset="-128"/>
              </a:rPr>
              <a:t>os.</a:t>
            </a:r>
          </a:p>
          <a:p>
            <a:pPr algn="ctr"/>
            <a:r>
              <a:rPr lang="en-US" dirty="0" smtClean="0">
                <a:solidFill>
                  <a:srgbClr val="FF0000"/>
                </a:solidFill>
                <a:ea typeface="ＭＳ Ｐゴシック" pitchFamily="34" charset="-128"/>
              </a:rPr>
              <a:t>2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1979712" y="5158933"/>
            <a:ext cx="62097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>
                <a:solidFill>
                  <a:srgbClr val="FF0000"/>
                </a:solidFill>
                <a:ea typeface="ＭＳ Ｐゴシック" pitchFamily="34" charset="-128"/>
              </a:rPr>
              <a:t>p</a:t>
            </a:r>
            <a:r>
              <a:rPr lang="en-US" dirty="0" smtClean="0">
                <a:solidFill>
                  <a:srgbClr val="FF0000"/>
                </a:solidFill>
                <a:ea typeface="ＭＳ Ｐゴシック" pitchFamily="34" charset="-128"/>
              </a:rPr>
              <a:t>os.</a:t>
            </a:r>
          </a:p>
          <a:p>
            <a:pPr algn="ctr"/>
            <a:r>
              <a:rPr lang="en-US" dirty="0" smtClean="0">
                <a:solidFill>
                  <a:srgbClr val="FF0000"/>
                </a:solidFill>
                <a:ea typeface="ＭＳ Ｐゴシック" pitchFamily="34" charset="-128"/>
              </a:rPr>
              <a:t>3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1299574" y="5158933"/>
            <a:ext cx="62097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 smtClean="0">
                <a:solidFill>
                  <a:srgbClr val="FF0000"/>
                </a:solidFill>
                <a:ea typeface="ＭＳ Ｐゴシック" pitchFamily="34" charset="-128"/>
              </a:rPr>
              <a:t>pos.</a:t>
            </a:r>
          </a:p>
          <a:p>
            <a:pPr algn="ctr"/>
            <a:r>
              <a:rPr lang="en-US" dirty="0" smtClean="0">
                <a:solidFill>
                  <a:srgbClr val="FF0000"/>
                </a:solidFill>
                <a:ea typeface="ＭＳ Ｐゴシック" pitchFamily="34" charset="-128"/>
              </a:rPr>
              <a:t>4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683568" y="5157192"/>
            <a:ext cx="62097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 smtClean="0">
                <a:solidFill>
                  <a:srgbClr val="FF0000"/>
                </a:solidFill>
                <a:ea typeface="ＭＳ Ｐゴシック" pitchFamily="34" charset="-128"/>
              </a:rPr>
              <a:t>pos.</a:t>
            </a:r>
          </a:p>
          <a:p>
            <a:pPr algn="ctr"/>
            <a:r>
              <a:rPr lang="en-US" dirty="0">
                <a:solidFill>
                  <a:srgbClr val="FF0000"/>
                </a:solidFill>
                <a:ea typeface="ＭＳ Ｐゴシック" pitchFamily="34" charset="-128"/>
              </a:rPr>
              <a:t>5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3995936" y="2628201"/>
            <a:ext cx="273630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en-US" altLang="en-US" sz="1600" dirty="0" smtClean="0">
                <a:ea typeface="ＭＳ Ｐゴシック" pitchFamily="34" charset="-128"/>
              </a:rPr>
              <a:t>A measurement is an average over 250 mm </a:t>
            </a:r>
            <a:endParaRPr lang="en-US" altLang="en-US" sz="1600" dirty="0"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474773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719197" y="4437112"/>
            <a:ext cx="4797019" cy="203132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At 1.9 K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 smtClean="0"/>
              <a:t>-30 units measured on geometric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 smtClean="0"/>
              <a:t>+55 units measured on saturation at 11 kA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dirty="0" smtClean="0"/>
          </a:p>
          <a:p>
            <a:r>
              <a:rPr lang="en-US" dirty="0" smtClean="0"/>
              <a:t>At 300 K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 smtClean="0"/>
              <a:t>+50 </a:t>
            </a:r>
            <a:r>
              <a:rPr lang="en-US" dirty="0"/>
              <a:t>units measured on geometric</a:t>
            </a:r>
          </a:p>
          <a:p>
            <a:endParaRPr lang="en-US" dirty="0"/>
          </a:p>
        </p:txBody>
      </p:sp>
      <p:sp>
        <p:nvSpPr>
          <p:cNvPr id="20" name="Title 10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</p:spPr>
        <p:txBody>
          <a:bodyPr>
            <a:normAutofit/>
          </a:bodyPr>
          <a:lstStyle/>
          <a:p>
            <a:r>
              <a:rPr lang="en-US" b="1" dirty="0" smtClean="0"/>
              <a:t>Transfer function</a:t>
            </a:r>
            <a:endParaRPr lang="en-GB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3203" y="1268760"/>
            <a:ext cx="4274821" cy="32130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31008214"/>
              </p:ext>
            </p:extLst>
          </p:nvPr>
        </p:nvGraphicFramePr>
        <p:xfrm>
          <a:off x="4932744" y="1579617"/>
          <a:ext cx="3599696" cy="2497455"/>
        </p:xfrm>
        <a:graphic>
          <a:graphicData uri="http://schemas.openxmlformats.org/drawingml/2006/table">
            <a:tbl>
              <a:tblPr/>
              <a:tblGrid>
                <a:gridCol w="899924"/>
                <a:gridCol w="899924"/>
                <a:gridCol w="899924"/>
                <a:gridCol w="899924"/>
              </a:tblGrid>
              <a:tr h="200025">
                <a:tc gridSpan="4">
                  <a:txBody>
                    <a:bodyPr/>
                    <a:lstStyle/>
                    <a:p>
                      <a:pPr algn="ctr" rtl="0" fontAlgn="b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Measurements vs model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238125">
                <a:tc gridSpan="4">
                  <a:txBody>
                    <a:bodyPr/>
                    <a:lstStyle/>
                    <a:p>
                      <a:pPr algn="ctr" rtl="0" fontAlgn="b"/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rtl="0" fontAlgn="b"/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125">
                <a:tc gridSpan="4">
                  <a:txBody>
                    <a:bodyPr/>
                    <a:lstStyle/>
                    <a:p>
                      <a:pPr algn="ctr" rtl="0" fontAlgn="b"/>
                      <a:r>
                        <a:rPr lang="en-GB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Ambient temperature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rtl="0" fontAlgn="b"/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125"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rtl="0" fontAlgn="b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9550"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center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+50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units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025">
                <a:tc gridSpan="4">
                  <a:txBody>
                    <a:bodyPr/>
                    <a:lstStyle/>
                    <a:p>
                      <a:pPr algn="ctr" rtl="0" fontAlgn="b"/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rtl="0" fontAlgn="b"/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025">
                <a:tc gridSpan="4">
                  <a:txBody>
                    <a:bodyPr/>
                    <a:lstStyle/>
                    <a:p>
                      <a:pPr algn="ctr" rtl="0" fontAlgn="b"/>
                      <a:r>
                        <a:rPr lang="en-GB" sz="1400" b="1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1.9 K</a:t>
                      </a:r>
                      <a:endParaRPr lang="en-GB" sz="1400" b="1" i="0" u="none" strike="noStrike" kern="1200" dirty="0">
                        <a:solidFill>
                          <a:srgbClr val="000000"/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rtl="0" fontAlgn="b"/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kA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pos. 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-32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+21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units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pos. 2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-27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+29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units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9550"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pos. 3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-40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+29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units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53927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ontent Placeholder 11"/>
          <p:cNvSpPr>
            <a:spLocks noGrp="1"/>
          </p:cNvSpPr>
          <p:nvPr>
            <p:ph idx="1"/>
          </p:nvPr>
        </p:nvSpPr>
        <p:spPr>
          <a:xfrm>
            <a:off x="457200" y="792965"/>
            <a:ext cx="8226854" cy="5372339"/>
          </a:xfrm>
        </p:spPr>
        <p:txBody>
          <a:bodyPr/>
          <a:lstStyle/>
          <a:p>
            <a:pPr marL="36576" indent="0">
              <a:buNone/>
            </a:pPr>
            <a:endParaRPr lang="en-US" sz="500" dirty="0" smtClean="0"/>
          </a:p>
          <a:p>
            <a:pPr marL="36576" indent="0">
              <a:buNone/>
            </a:pPr>
            <a:r>
              <a:rPr lang="en-US" sz="1800" dirty="0" smtClean="0"/>
              <a:t>Stair-step cycle</a:t>
            </a:r>
          </a:p>
          <a:p>
            <a:endParaRPr lang="en-US" sz="2400" dirty="0"/>
          </a:p>
          <a:p>
            <a:endParaRPr lang="en-US" sz="2400" dirty="0" smtClean="0"/>
          </a:p>
          <a:p>
            <a:endParaRPr lang="en-US" sz="2400" dirty="0"/>
          </a:p>
          <a:p>
            <a:endParaRPr lang="en-US" sz="2400" dirty="0" smtClean="0"/>
          </a:p>
          <a:p>
            <a:endParaRPr lang="en-US" sz="1800" dirty="0" smtClean="0"/>
          </a:p>
          <a:p>
            <a:pPr marL="36576" indent="0">
              <a:buNone/>
            </a:pPr>
            <a:endParaRPr lang="en-US" sz="1100" dirty="0"/>
          </a:p>
          <a:p>
            <a:pPr marL="36576" indent="0">
              <a:buNone/>
            </a:pPr>
            <a:r>
              <a:rPr lang="en-US" sz="1800" dirty="0" smtClean="0"/>
              <a:t>Simulated machine cycle</a:t>
            </a:r>
            <a:endParaRPr lang="en-US" sz="1800" dirty="0"/>
          </a:p>
          <a:p>
            <a:endParaRPr lang="en-US" dirty="0" smtClean="0"/>
          </a:p>
          <a:p>
            <a:endParaRPr lang="en-US" dirty="0"/>
          </a:p>
          <a:p>
            <a:pPr marL="36576" indent="0">
              <a:buNone/>
            </a:pPr>
            <a:endParaRPr lang="en-US" dirty="0" smtClean="0"/>
          </a:p>
          <a:p>
            <a:pPr marL="36576" indent="0">
              <a:buNone/>
            </a:pPr>
            <a:endParaRPr lang="en-US" dirty="0" smtClean="0"/>
          </a:p>
          <a:p>
            <a:pPr marL="36576" indent="0">
              <a:buNone/>
            </a:pPr>
            <a:endParaRPr lang="en-US" sz="18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268760"/>
            <a:ext cx="2849880" cy="21420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377594" y="112293"/>
            <a:ext cx="8226854" cy="940443"/>
          </a:xfrm>
        </p:spPr>
        <p:txBody>
          <a:bodyPr>
            <a:normAutofit/>
          </a:bodyPr>
          <a:lstStyle/>
          <a:p>
            <a:r>
              <a:rPr lang="en-US" b="1" dirty="0" smtClean="0"/>
              <a:t>Allowed </a:t>
            </a:r>
            <a:r>
              <a:rPr lang="en-US" b="1" dirty="0" err="1" smtClean="0"/>
              <a:t>multipoles</a:t>
            </a:r>
            <a:endParaRPr lang="en-GB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8568" y="1268760"/>
            <a:ext cx="2849880" cy="21420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66594" y="1274433"/>
            <a:ext cx="2848478" cy="21369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3858262"/>
            <a:ext cx="3204538" cy="23070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9670" y="3882314"/>
            <a:ext cx="3204538" cy="23070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Rectangle 1"/>
          <p:cNvSpPr/>
          <p:nvPr/>
        </p:nvSpPr>
        <p:spPr>
          <a:xfrm>
            <a:off x="6336704" y="4122946"/>
            <a:ext cx="291581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 smtClean="0"/>
              <a:t>25 unit of change during up-ramp from 760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dirty="0" smtClean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 smtClean="0"/>
              <a:t>Decay and </a:t>
            </a:r>
            <a:r>
              <a:rPr lang="en-US" dirty="0" err="1" smtClean="0"/>
              <a:t>snap─back</a:t>
            </a:r>
            <a:r>
              <a:rPr lang="en-US" dirty="0" smtClean="0"/>
              <a:t> of ~1.2 units</a:t>
            </a:r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6089729" y="6021288"/>
            <a:ext cx="301877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1" algn="ctr"/>
            <a:r>
              <a:rPr lang="en-US" altLang="en-US" sz="1600" b="1" dirty="0" smtClean="0">
                <a:ea typeface="ＭＳ Ｐゴシック" pitchFamily="34" charset="-128"/>
              </a:rPr>
              <a:t>Reference radius 17 mm</a:t>
            </a:r>
            <a:endParaRPr lang="en-US" altLang="en-US" sz="1600" b="1" dirty="0"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032214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377594" y="112293"/>
            <a:ext cx="8226854" cy="940443"/>
          </a:xfrm>
        </p:spPr>
        <p:txBody>
          <a:bodyPr>
            <a:normAutofit/>
          </a:bodyPr>
          <a:lstStyle/>
          <a:p>
            <a:r>
              <a:rPr lang="en-US" b="1" dirty="0" smtClean="0"/>
              <a:t>Other </a:t>
            </a:r>
            <a:r>
              <a:rPr lang="en-US" b="1" dirty="0" err="1" smtClean="0"/>
              <a:t>multipoles</a:t>
            </a:r>
            <a:endParaRPr lang="en-GB" dirty="0"/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54607458"/>
              </p:ext>
            </p:extLst>
          </p:nvPr>
        </p:nvGraphicFramePr>
        <p:xfrm>
          <a:off x="1547664" y="1412776"/>
          <a:ext cx="6096000" cy="3771900"/>
        </p:xfrm>
        <a:graphic>
          <a:graphicData uri="http://schemas.openxmlformats.org/drawingml/2006/table">
            <a:tbl>
              <a:tblPr/>
              <a:tblGrid>
                <a:gridCol w="609600"/>
                <a:gridCol w="609600"/>
                <a:gridCol w="609600"/>
                <a:gridCol w="609600"/>
                <a:gridCol w="609600"/>
                <a:gridCol w="609600"/>
                <a:gridCol w="609600"/>
                <a:gridCol w="609600"/>
                <a:gridCol w="609600"/>
                <a:gridCol w="609600"/>
              </a:tblGrid>
              <a:tr h="200025"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7650"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pos</a:t>
                      </a:r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pos 2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pos 3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7650"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Temp.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1.9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1.9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1.9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K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7650"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TF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9.930E-04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9.934E-04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9.922E-04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T/A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7650"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bn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an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bn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an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bn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an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8125"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0.86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5.47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-0.59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5.11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-2.14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4.66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10">
                  <a:txBody>
                    <a:bodyPr/>
                    <a:lstStyle/>
                    <a:p>
                      <a:pPr algn="ctr" rtl="0" fontAlgn="ctr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units at 17 mm</a:t>
                      </a:r>
                    </a:p>
                  </a:txBody>
                  <a:tcPr marL="9525" marR="9525" marT="9525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8125"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6.35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-1.21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5.25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-0.78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4.60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-1.75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8125"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0.30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1.72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-0.51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0.99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-0.19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-0.26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8125"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1.49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1.43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0.43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0.72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0.48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8125"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0.49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-0.15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0.70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0.04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0.49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8125"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-0.06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-0.19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-0.22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-0.07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0.13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8125"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-0.01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0.10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-0.02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0.01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0.03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-0.01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8125"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0.89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-0.20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0.85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-0.32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0.80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-0.33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8125"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-0.00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-0.01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-0.02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0.01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7650"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0.37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-0.06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0.37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-0.12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0.39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-0.14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16" name="Rectangle 15"/>
          <p:cNvSpPr/>
          <p:nvPr/>
        </p:nvSpPr>
        <p:spPr>
          <a:xfrm>
            <a:off x="5724128" y="5877272"/>
            <a:ext cx="301877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1" algn="ctr"/>
            <a:r>
              <a:rPr lang="en-US" altLang="en-US" sz="1600" b="1" dirty="0" smtClean="0">
                <a:ea typeface="ＭＳ Ｐゴシック" pitchFamily="34" charset="-128"/>
              </a:rPr>
              <a:t>Reference radius 17 mm</a:t>
            </a:r>
            <a:endParaRPr lang="en-US" altLang="en-US" sz="1600" b="1" dirty="0"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766607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377594" y="112293"/>
            <a:ext cx="8226854" cy="940443"/>
          </a:xfrm>
        </p:spPr>
        <p:txBody>
          <a:bodyPr>
            <a:normAutofit/>
          </a:bodyPr>
          <a:lstStyle/>
          <a:p>
            <a:r>
              <a:rPr lang="el-GR" b="1" dirty="0" smtClean="0"/>
              <a:t>σ</a:t>
            </a:r>
            <a:r>
              <a:rPr lang="en-US" b="1" dirty="0" smtClean="0"/>
              <a:t> of </a:t>
            </a:r>
            <a:r>
              <a:rPr lang="en-US" b="1" dirty="0" err="1" smtClean="0"/>
              <a:t>multipoles</a:t>
            </a:r>
            <a:r>
              <a:rPr lang="en-US" b="1" dirty="0" smtClean="0"/>
              <a:t> and tolerances</a:t>
            </a:r>
            <a:endParaRPr lang="en-GB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69047331"/>
              </p:ext>
            </p:extLst>
          </p:nvPr>
        </p:nvGraphicFramePr>
        <p:xfrm>
          <a:off x="30356" y="1052736"/>
          <a:ext cx="4889498" cy="3533775"/>
        </p:xfrm>
        <a:graphic>
          <a:graphicData uri="http://schemas.openxmlformats.org/drawingml/2006/table">
            <a:tbl>
              <a:tblPr/>
              <a:tblGrid>
                <a:gridCol w="608809"/>
                <a:gridCol w="608809"/>
                <a:gridCol w="608809"/>
                <a:gridCol w="608809"/>
                <a:gridCol w="637347"/>
                <a:gridCol w="608809"/>
                <a:gridCol w="608809"/>
                <a:gridCol w="599297"/>
              </a:tblGrid>
              <a:tr h="200025"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7650"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rtl="0" fontAlgn="b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measurements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b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tolerances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7650"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l-GR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σ</a:t>
                      </a:r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GB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TF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6.23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rowSpan="12">
                  <a:txBody>
                    <a:bodyPr/>
                    <a:lstStyle/>
                    <a:p>
                      <a:pPr algn="ctr" rtl="0" fontAlgn="ctr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units at 17 mm</a:t>
                      </a:r>
                    </a:p>
                  </a:txBody>
                  <a:tcPr marL="9525" marR="9525" marT="9525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7650"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l-GR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σ</a:t>
                      </a:r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GB" sz="1400" b="1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bn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l-GR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σ</a:t>
                      </a:r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GB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an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l-GR" sz="1400" b="1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σ</a:t>
                      </a:r>
                      <a:r>
                        <a:rPr kumimoji="0" lang="en-US" sz="1400" b="1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GB" sz="1400" b="1" i="0" u="none" strike="noStrike" kern="1200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bn</a:t>
                      </a:r>
                      <a:endParaRPr kumimoji="0" lang="en-GB" sz="1400" b="1" i="0" u="none" strike="noStrike" kern="1200" dirty="0">
                        <a:solidFill>
                          <a:srgbClr val="000000"/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l-GR" sz="1400" b="1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σ</a:t>
                      </a:r>
                      <a:r>
                        <a:rPr kumimoji="0" lang="en-US" sz="1400" b="1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GB" sz="1400" b="1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an</a:t>
                      </a:r>
                      <a:endParaRPr kumimoji="0" lang="en-GB" sz="1400" b="1" i="0" u="none" strike="noStrike" kern="1200" dirty="0">
                        <a:solidFill>
                          <a:srgbClr val="000000"/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7650"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1.50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0.41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1.70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1.82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8125"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0.88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0.49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1.08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1.18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8125"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0.41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0.62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0.67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8125"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0.43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0.26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0.35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0.39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8125"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0.17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0.20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8125"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0.18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8125"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0.03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0.06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8125"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0.04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0.03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8125"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7650"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4" name="Rectangle 3"/>
          <p:cNvSpPr/>
          <p:nvPr/>
        </p:nvSpPr>
        <p:spPr>
          <a:xfrm>
            <a:off x="899592" y="4725144"/>
            <a:ext cx="774761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l-GR" dirty="0"/>
              <a:t>σ</a:t>
            </a:r>
            <a:r>
              <a:rPr lang="en-US" dirty="0"/>
              <a:t> </a:t>
            </a:r>
            <a:r>
              <a:rPr lang="en-US" dirty="0" smtClean="0"/>
              <a:t>of measured </a:t>
            </a:r>
            <a:r>
              <a:rPr lang="en-US" dirty="0" err="1" smtClean="0"/>
              <a:t>multipoles</a:t>
            </a:r>
            <a:r>
              <a:rPr lang="en-US" dirty="0" smtClean="0"/>
              <a:t> is compatible with random block displacements of 60 </a:t>
            </a:r>
            <a:r>
              <a:rPr lang="en-US" dirty="0" smtClean="0">
                <a:sym typeface="Symbol"/>
              </a:rPr>
              <a:t>m</a:t>
            </a:r>
            <a:endParaRPr lang="en-US" dirty="0" smtClean="0"/>
          </a:p>
          <a:p>
            <a:endParaRPr lang="en-US" dirty="0" smtClean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/>
              <a:t>small sample </a:t>
            </a:r>
            <a:r>
              <a:rPr lang="en-US" dirty="0" smtClean="0"/>
              <a:t>size for statistics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5796136" y="5877272"/>
            <a:ext cx="301877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1" algn="ctr"/>
            <a:r>
              <a:rPr lang="en-US" altLang="en-US" sz="1600" b="1" dirty="0" smtClean="0">
                <a:ea typeface="ＭＳ Ｐゴシック" pitchFamily="34" charset="-128"/>
              </a:rPr>
              <a:t>Reference radius 17 mm</a:t>
            </a:r>
            <a:endParaRPr lang="en-US" altLang="en-US" sz="1600" b="1" dirty="0">
              <a:ea typeface="ＭＳ Ｐゴシック" pitchFamily="34" charset="-128"/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0809" y="1478144"/>
            <a:ext cx="3923639" cy="27429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07949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233578" y="184301"/>
            <a:ext cx="8226854" cy="940443"/>
          </a:xfrm>
        </p:spPr>
        <p:txBody>
          <a:bodyPr>
            <a:normAutofit/>
          </a:bodyPr>
          <a:lstStyle/>
          <a:p>
            <a:r>
              <a:rPr lang="en-US" b="1" dirty="0" smtClean="0"/>
              <a:t>Ramp rate dependence</a:t>
            </a:r>
            <a:endParaRPr lang="en-GB" dirty="0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012007"/>
            <a:ext cx="3562351" cy="26775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872" y="1012007"/>
            <a:ext cx="3562351" cy="26775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52069146"/>
              </p:ext>
            </p:extLst>
          </p:nvPr>
        </p:nvGraphicFramePr>
        <p:xfrm>
          <a:off x="971600" y="3761576"/>
          <a:ext cx="7175500" cy="2331720"/>
        </p:xfrm>
        <a:graphic>
          <a:graphicData uri="http://schemas.openxmlformats.org/drawingml/2006/table">
            <a:tbl>
              <a:tblPr/>
              <a:tblGrid>
                <a:gridCol w="609600"/>
                <a:gridCol w="825500"/>
                <a:gridCol w="673100"/>
                <a:gridCol w="673100"/>
                <a:gridCol w="673100"/>
                <a:gridCol w="673100"/>
                <a:gridCol w="609600"/>
                <a:gridCol w="609600"/>
                <a:gridCol w="609600"/>
                <a:gridCol w="609600"/>
                <a:gridCol w="609600"/>
              </a:tblGrid>
              <a:tr h="200025"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A/s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Symbol"/>
                        </a:rPr>
                        <a:t>D </a:t>
                      </a:r>
                      <a:r>
                        <a:rPr lang="en-GB" sz="1200" b="1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</a:t>
                      </a:r>
                      <a:r>
                        <a:rPr lang="en-GB" sz="1200" b="1" i="0" u="none" strike="noStrike" baseline="-25000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</a:t>
                      </a:r>
                      <a:r>
                        <a:rPr lang="en-GB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at 5 kA (units)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 fontAlgn="b"/>
                      <a:r>
                        <a:rPr lang="da-DK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Symbol"/>
                        </a:rPr>
                        <a:t>D </a:t>
                      </a:r>
                      <a:r>
                        <a:rPr lang="da-DK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</a:t>
                      </a:r>
                      <a:r>
                        <a:rPr lang="da-DK" sz="1200" b="1" i="0" u="none" strike="noStrike" baseline="-2500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 </a:t>
                      </a:r>
                      <a:r>
                        <a:rPr lang="da-DK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at 5 kA (units)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1.01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1.71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3.73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8.27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-0.03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-0.20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-0.05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-0.11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-0.12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-0.13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-0.04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-0.15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-0.30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0.21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-0.04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-0.05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-0.10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-0.17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-0.01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-0.01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-0.03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-0.01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-0.03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-0.01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6876256" y="1484784"/>
            <a:ext cx="208823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Small ramp-rate effects both on TF and </a:t>
            </a:r>
            <a:r>
              <a:rPr lang="en-US" sz="1600" dirty="0" err="1" smtClean="0"/>
              <a:t>multipoles</a:t>
            </a:r>
            <a:r>
              <a:rPr lang="en-US" sz="1600" dirty="0" smtClean="0"/>
              <a:t>.</a:t>
            </a:r>
          </a:p>
          <a:p>
            <a:endParaRPr lang="en-US" sz="1600" dirty="0" smtClean="0"/>
          </a:p>
          <a:p>
            <a:r>
              <a:rPr lang="en-US" sz="1600" dirty="0"/>
              <a:t>Stainless </a:t>
            </a:r>
            <a:r>
              <a:rPr lang="en-US" sz="1600" dirty="0" smtClean="0"/>
              <a:t>steel core works well.</a:t>
            </a:r>
          </a:p>
        </p:txBody>
      </p:sp>
      <p:sp>
        <p:nvSpPr>
          <p:cNvPr id="8" name="Rectangle 7"/>
          <p:cNvSpPr/>
          <p:nvPr/>
        </p:nvSpPr>
        <p:spPr>
          <a:xfrm>
            <a:off x="5940152" y="6093296"/>
            <a:ext cx="301877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1" algn="ctr"/>
            <a:r>
              <a:rPr lang="en-US" altLang="en-US" sz="1600" b="1" dirty="0" smtClean="0">
                <a:ea typeface="ＭＳ Ｐゴシック" pitchFamily="34" charset="-128"/>
              </a:rPr>
              <a:t>Reference radius 17 mm</a:t>
            </a:r>
            <a:endParaRPr lang="en-US" altLang="en-US" sz="1600" b="1" dirty="0"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298100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313</TotalTime>
  <Words>1438</Words>
  <Application>Microsoft Office PowerPoint</Application>
  <PresentationFormat>On-screen Show (4:3)</PresentationFormat>
  <Paragraphs>750</Paragraphs>
  <Slides>26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27" baseType="lpstr">
      <vt:lpstr>Office Theme</vt:lpstr>
      <vt:lpstr>PowerPoint Presentation</vt:lpstr>
      <vt:lpstr>Outline</vt:lpstr>
      <vt:lpstr>Measurement system 300 K</vt:lpstr>
      <vt:lpstr>Measurement system 1.9 K </vt:lpstr>
      <vt:lpstr>Transfer function</vt:lpstr>
      <vt:lpstr>Allowed multipoles</vt:lpstr>
      <vt:lpstr>Other multipoles</vt:lpstr>
      <vt:lpstr>σ of multipoles and tolerances</vt:lpstr>
      <vt:lpstr>Ramp rate dependence</vt:lpstr>
      <vt:lpstr>Magnetization at 1.9 K</vt:lpstr>
      <vt:lpstr>Field repeatability</vt:lpstr>
      <vt:lpstr>Effect of temperature</vt:lpstr>
      <vt:lpstr>Field repeatability at low field</vt:lpstr>
      <vt:lpstr>Cold/warm correlation (centre)</vt:lpstr>
      <vt:lpstr>Cold/warm correlation (centre)</vt:lpstr>
      <vt:lpstr>Cold/warm correlation (half magnet)</vt:lpstr>
      <vt:lpstr>Cold/warm correlation (half magnet)</vt:lpstr>
      <vt:lpstr>New shaft for 2-m models at 1.9 K</vt:lpstr>
      <vt:lpstr>New shaft for models at 300 K</vt:lpstr>
      <vt:lpstr>Conclusions</vt:lpstr>
      <vt:lpstr>Annex 1: voltage jumps at 1.9 K</vt:lpstr>
      <vt:lpstr>Annex 2: current cycles</vt:lpstr>
      <vt:lpstr>Annex 3: b2 as function of current</vt:lpstr>
      <vt:lpstr>Annex 4: a2 as function of current</vt:lpstr>
      <vt:lpstr>Annex 5: b4 as function of current</vt:lpstr>
      <vt:lpstr>Annex 6: a4 as function of current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Lucio Fiscarelli</dc:creator>
  <cp:lastModifiedBy>Lucio Fiscarelli</cp:lastModifiedBy>
  <cp:revision>17</cp:revision>
  <dcterms:created xsi:type="dcterms:W3CDTF">2015-01-27T10:22:46Z</dcterms:created>
  <dcterms:modified xsi:type="dcterms:W3CDTF">2015-01-27T15:36:17Z</dcterms:modified>
</cp:coreProperties>
</file>