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mov" ContentType="video/unknown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embeddings/oleObject4.bin" ContentType="application/vnd.openxmlformats-officedocument.oleObject"/>
  <Override PartName="/ppt/notesSlides/notesSlide7.xml" ContentType="application/vnd.openxmlformats-officedocument.presentationml.notesSlide+xml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embeddings/oleObject9.bin" ContentType="application/vnd.openxmlformats-officedocument.oleObject"/>
  <Override PartName="/ppt/notesSlides/notesSlide11.xml" ContentType="application/vnd.openxmlformats-officedocument.presentationml.notesSlide+xml"/>
  <Override PartName="/ppt/embeddings/oleObject10.bin" ContentType="application/vnd.openxmlformats-officedocument.oleObject"/>
  <Override PartName="/ppt/notesSlides/notesSlide12.xml" ContentType="application/vnd.openxmlformats-officedocument.presentationml.notesSlide+xml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embeddings/oleObject16.bin" ContentType="application/vnd.openxmlformats-officedocument.oleObject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embeddings/oleObject17.bin" ContentType="application/vnd.openxmlformats-officedocument.oleObject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9"/>
  </p:notesMasterIdLst>
  <p:handoutMasterIdLst>
    <p:handoutMasterId r:id="rId50"/>
  </p:handoutMasterIdLst>
  <p:sldIdLst>
    <p:sldId id="1696" r:id="rId2"/>
    <p:sldId id="1747" r:id="rId3"/>
    <p:sldId id="1875" r:id="rId4"/>
    <p:sldId id="1798" r:id="rId5"/>
    <p:sldId id="1848" r:id="rId6"/>
    <p:sldId id="1883" r:id="rId7"/>
    <p:sldId id="1884" r:id="rId8"/>
    <p:sldId id="1862" r:id="rId9"/>
    <p:sldId id="1863" r:id="rId10"/>
    <p:sldId id="1864" r:id="rId11"/>
    <p:sldId id="1865" r:id="rId12"/>
    <p:sldId id="1866" r:id="rId13"/>
    <p:sldId id="1867" r:id="rId14"/>
    <p:sldId id="1868" r:id="rId15"/>
    <p:sldId id="1746" r:id="rId16"/>
    <p:sldId id="1877" r:id="rId17"/>
    <p:sldId id="1876" r:id="rId18"/>
    <p:sldId id="1854" r:id="rId19"/>
    <p:sldId id="1856" r:id="rId20"/>
    <p:sldId id="1857" r:id="rId21"/>
    <p:sldId id="1874" r:id="rId22"/>
    <p:sldId id="1869" r:id="rId23"/>
    <p:sldId id="1870" r:id="rId24"/>
    <p:sldId id="1871" r:id="rId25"/>
    <p:sldId id="1882" r:id="rId26"/>
    <p:sldId id="1873" r:id="rId27"/>
    <p:sldId id="1751" r:id="rId28"/>
    <p:sldId id="1859" r:id="rId29"/>
    <p:sldId id="1748" r:id="rId30"/>
    <p:sldId id="1758" r:id="rId31"/>
    <p:sldId id="1880" r:id="rId32"/>
    <p:sldId id="1878" r:id="rId33"/>
    <p:sldId id="1759" r:id="rId34"/>
    <p:sldId id="1879" r:id="rId35"/>
    <p:sldId id="1860" r:id="rId36"/>
    <p:sldId id="1881" r:id="rId37"/>
    <p:sldId id="1721" r:id="rId38"/>
    <p:sldId id="1574" r:id="rId39"/>
    <p:sldId id="1754" r:id="rId40"/>
    <p:sldId id="1850" r:id="rId41"/>
    <p:sldId id="1755" r:id="rId42"/>
    <p:sldId id="1849" r:id="rId43"/>
    <p:sldId id="1757" r:id="rId44"/>
    <p:sldId id="1841" r:id="rId45"/>
    <p:sldId id="1834" r:id="rId46"/>
    <p:sldId id="1853" r:id="rId47"/>
    <p:sldId id="1837" r:id="rId48"/>
  </p:sldIdLst>
  <p:sldSz cx="9144000" cy="6858000" type="screen4x3"/>
  <p:notesSz cx="69977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3300"/>
    <a:srgbClr val="E51B3D"/>
    <a:srgbClr val="003399"/>
    <a:srgbClr val="009900"/>
    <a:srgbClr val="000099"/>
    <a:srgbClr val="000066"/>
    <a:srgbClr val="FF27D0"/>
    <a:srgbClr val="9918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7" autoAdjust="0"/>
    <p:restoredTop sz="94746" autoAdjust="0"/>
  </p:normalViewPr>
  <p:slideViewPr>
    <p:cSldViewPr snapToGrid="0">
      <p:cViewPr>
        <p:scale>
          <a:sx n="90" d="100"/>
          <a:sy n="90" d="100"/>
        </p:scale>
        <p:origin x="-480" y="-2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312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38405" cy="384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handoutMaster" Target="handoutMasters/handoutMaster1.xml"/><Relationship Id="rId51" Type="http://schemas.openxmlformats.org/officeDocument/2006/relationships/printerSettings" Target="printerSettings/printerSettings1.bin"/><Relationship Id="rId52" Type="http://schemas.openxmlformats.org/officeDocument/2006/relationships/presProps" Target="presProps.xml"/><Relationship Id="rId53" Type="http://schemas.openxmlformats.org/officeDocument/2006/relationships/viewProps" Target="viewProps.xml"/><Relationship Id="rId54" Type="http://schemas.openxmlformats.org/officeDocument/2006/relationships/theme" Target="theme/theme1.xml"/><Relationship Id="rId55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8.xml"/><Relationship Id="rId2" Type="http://schemas.openxmlformats.org/officeDocument/2006/relationships/slide" Target="slides/slide2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hzad\Desktop\Excel%20data%20for%20FE\Red\Red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hzad\Desktop\Excel%20data%20for%20FE\FGNb2\FGNb2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hzad\Desktop\Excel%20data%20for%20FE\LGNb1\LGNb1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hzad\Desktop\Excel%20data%20for%20FE\SCNb1\SCNb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4922474968407"/>
          <c:y val="0.0924988619311763"/>
          <c:w val="0.769218968110913"/>
          <c:h val="0.696281216880415"/>
        </c:manualLayout>
      </c:layout>
      <c:scatterChart>
        <c:scatterStyle val="lineMarker"/>
        <c:varyColors val="0"/>
        <c:ser>
          <c:idx val="0"/>
          <c:order val="0"/>
          <c:tx>
            <c:v>50mm</c:v>
          </c:tx>
          <c:spPr>
            <a:ln w="28575">
              <a:noFill/>
            </a:ln>
          </c:spPr>
          <c:marker>
            <c:symbol val="triangle"/>
            <c:size val="5"/>
            <c:spPr>
              <a:solidFill>
                <a:sysClr val="windowText" lastClr="000000"/>
              </a:solidFill>
              <a:ln>
                <a:solidFill>
                  <a:prstClr val="black"/>
                </a:solidFill>
              </a:ln>
            </c:spPr>
          </c:marker>
          <c:xVal>
            <c:numRef>
              <c:f>'49mm_before'!$Q$2:$V$2</c:f>
              <c:numCache>
                <c:formatCode>General</c:formatCode>
                <c:ptCount val="6"/>
                <c:pt idx="0">
                  <c:v>90.0</c:v>
                </c:pt>
                <c:pt idx="1">
                  <c:v>100.0</c:v>
                </c:pt>
                <c:pt idx="2">
                  <c:v>110.0</c:v>
                </c:pt>
                <c:pt idx="3">
                  <c:v>120.0</c:v>
                </c:pt>
                <c:pt idx="4">
                  <c:v>130.0</c:v>
                </c:pt>
                <c:pt idx="5">
                  <c:v>135.0</c:v>
                </c:pt>
              </c:numCache>
            </c:numRef>
          </c:xVal>
          <c:yVal>
            <c:numRef>
              <c:f>'49mm_before'!$Q$6:$V$6</c:f>
              <c:numCache>
                <c:formatCode>General</c:formatCode>
                <c:ptCount val="6"/>
                <c:pt idx="0">
                  <c:v>0.0500267521367521</c:v>
                </c:pt>
                <c:pt idx="1">
                  <c:v>4.817134459459339</c:v>
                </c:pt>
                <c:pt idx="2">
                  <c:v>34.5272399999996</c:v>
                </c:pt>
                <c:pt idx="3">
                  <c:v>171.5824082840208</c:v>
                </c:pt>
                <c:pt idx="4">
                  <c:v>610.3407336956468</c:v>
                </c:pt>
                <c:pt idx="5">
                  <c:v>1147.705639307611</c:v>
                </c:pt>
              </c:numCache>
            </c:numRef>
          </c:yVal>
          <c:smooth val="0"/>
        </c:ser>
        <c:ser>
          <c:idx val="1"/>
          <c:order val="1"/>
          <c:tx>
            <c:v>50fit</c:v>
          </c:tx>
          <c:spPr>
            <a:ln w="12700"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'49mm_before'!$I$16:$I$61</c:f>
              <c:numCache>
                <c:formatCode>General</c:formatCode>
                <c:ptCount val="46"/>
                <c:pt idx="0">
                  <c:v>90.0</c:v>
                </c:pt>
                <c:pt idx="1">
                  <c:v>91.0</c:v>
                </c:pt>
                <c:pt idx="2">
                  <c:v>92.0</c:v>
                </c:pt>
                <c:pt idx="3">
                  <c:v>93.0</c:v>
                </c:pt>
                <c:pt idx="4">
                  <c:v>94.0</c:v>
                </c:pt>
                <c:pt idx="5">
                  <c:v>95.0</c:v>
                </c:pt>
                <c:pt idx="6">
                  <c:v>96.0</c:v>
                </c:pt>
                <c:pt idx="7">
                  <c:v>97.0</c:v>
                </c:pt>
                <c:pt idx="8">
                  <c:v>98.0</c:v>
                </c:pt>
                <c:pt idx="9">
                  <c:v>99.0</c:v>
                </c:pt>
                <c:pt idx="10">
                  <c:v>100.0</c:v>
                </c:pt>
                <c:pt idx="11">
                  <c:v>101.0</c:v>
                </c:pt>
                <c:pt idx="12">
                  <c:v>102.0</c:v>
                </c:pt>
                <c:pt idx="13">
                  <c:v>103.0</c:v>
                </c:pt>
                <c:pt idx="14">
                  <c:v>104.0</c:v>
                </c:pt>
                <c:pt idx="15">
                  <c:v>105.0</c:v>
                </c:pt>
                <c:pt idx="16">
                  <c:v>106.0</c:v>
                </c:pt>
                <c:pt idx="17">
                  <c:v>107.0</c:v>
                </c:pt>
                <c:pt idx="18">
                  <c:v>108.0</c:v>
                </c:pt>
                <c:pt idx="19">
                  <c:v>109.0</c:v>
                </c:pt>
                <c:pt idx="20">
                  <c:v>110.0</c:v>
                </c:pt>
                <c:pt idx="21">
                  <c:v>111.0</c:v>
                </c:pt>
                <c:pt idx="22">
                  <c:v>112.0</c:v>
                </c:pt>
                <c:pt idx="23">
                  <c:v>113.0</c:v>
                </c:pt>
                <c:pt idx="24">
                  <c:v>114.0</c:v>
                </c:pt>
                <c:pt idx="25">
                  <c:v>115.0</c:v>
                </c:pt>
                <c:pt idx="26">
                  <c:v>116.0</c:v>
                </c:pt>
                <c:pt idx="27">
                  <c:v>117.0</c:v>
                </c:pt>
                <c:pt idx="28">
                  <c:v>118.0</c:v>
                </c:pt>
                <c:pt idx="29">
                  <c:v>119.0</c:v>
                </c:pt>
                <c:pt idx="30">
                  <c:v>120.0</c:v>
                </c:pt>
                <c:pt idx="31">
                  <c:v>121.0</c:v>
                </c:pt>
                <c:pt idx="32">
                  <c:v>122.0</c:v>
                </c:pt>
                <c:pt idx="33">
                  <c:v>123.0</c:v>
                </c:pt>
                <c:pt idx="34">
                  <c:v>124.0</c:v>
                </c:pt>
                <c:pt idx="35">
                  <c:v>125.0</c:v>
                </c:pt>
                <c:pt idx="36">
                  <c:v>126.0</c:v>
                </c:pt>
                <c:pt idx="37">
                  <c:v>127.0</c:v>
                </c:pt>
                <c:pt idx="38">
                  <c:v>128.0</c:v>
                </c:pt>
                <c:pt idx="39">
                  <c:v>129.0</c:v>
                </c:pt>
                <c:pt idx="40">
                  <c:v>130.0</c:v>
                </c:pt>
                <c:pt idx="41">
                  <c:v>131.0</c:v>
                </c:pt>
                <c:pt idx="42">
                  <c:v>132.0</c:v>
                </c:pt>
                <c:pt idx="43">
                  <c:v>133.0</c:v>
                </c:pt>
                <c:pt idx="44">
                  <c:v>134.0</c:v>
                </c:pt>
                <c:pt idx="45">
                  <c:v>135.0</c:v>
                </c:pt>
              </c:numCache>
            </c:numRef>
          </c:xVal>
          <c:yVal>
            <c:numRef>
              <c:f>'49mm_before'!$K$16:$K$61</c:f>
              <c:numCache>
                <c:formatCode>General</c:formatCode>
                <c:ptCount val="46"/>
                <c:pt idx="0">
                  <c:v>0.490342122053032</c:v>
                </c:pt>
                <c:pt idx="1">
                  <c:v>0.630242479863412</c:v>
                </c:pt>
                <c:pt idx="2">
                  <c:v>0.805842455770059</c:v>
                </c:pt>
                <c:pt idx="3">
                  <c:v>1.025176399175109</c:v>
                </c:pt>
                <c:pt idx="4">
                  <c:v>1.29784246392952</c:v>
                </c:pt>
                <c:pt idx="5">
                  <c:v>1.635258240263155</c:v>
                </c:pt>
                <c:pt idx="6">
                  <c:v>2.050949799218153</c:v>
                </c:pt>
                <c:pt idx="7">
                  <c:v>2.560877309500618</c:v>
                </c:pt>
                <c:pt idx="8">
                  <c:v>3.183800544374922</c:v>
                </c:pt>
                <c:pt idx="9">
                  <c:v>3.941687748687443</c:v>
                </c:pt>
                <c:pt idx="10">
                  <c:v>4.860171482183906</c:v>
                </c:pt>
                <c:pt idx="11">
                  <c:v>5.969055193867201</c:v>
                </c:pt>
                <c:pt idx="12">
                  <c:v>7.30287441216023</c:v>
                </c:pt>
                <c:pt idx="13">
                  <c:v>8.90151655607396</c:v>
                </c:pt>
                <c:pt idx="14">
                  <c:v>10.8109034824672</c:v>
                </c:pt>
                <c:pt idx="15">
                  <c:v>13.08374098293556</c:v>
                </c:pt>
                <c:pt idx="16">
                  <c:v>15.78033953004811</c:v>
                </c:pt>
                <c:pt idx="17">
                  <c:v>18.96951064583649</c:v>
                </c:pt>
                <c:pt idx="18">
                  <c:v>22.72954332495582</c:v>
                </c:pt>
                <c:pt idx="19">
                  <c:v>27.14926499022587</c:v>
                </c:pt>
                <c:pt idx="20">
                  <c:v>32.3291914888355</c:v>
                </c:pt>
                <c:pt idx="21">
                  <c:v>38.38277065298033</c:v>
                </c:pt>
                <c:pt idx="22">
                  <c:v>45.43772394879412</c:v>
                </c:pt>
                <c:pt idx="23">
                  <c:v>53.63749072195186</c:v>
                </c:pt>
                <c:pt idx="24">
                  <c:v>63.1427795171525</c:v>
                </c:pt>
                <c:pt idx="25">
                  <c:v>74.13323090182263</c:v>
                </c:pt>
                <c:pt idx="26">
                  <c:v>86.80919616189368</c:v>
                </c:pt>
                <c:pt idx="27">
                  <c:v>101.393636159578</c:v>
                </c:pt>
                <c:pt idx="28">
                  <c:v>118.1341445499167</c:v>
                </c:pt>
                <c:pt idx="29">
                  <c:v>137.305099444861</c:v>
                </c:pt>
                <c:pt idx="30">
                  <c:v>159.2099474911533</c:v>
                </c:pt>
                <c:pt idx="31">
                  <c:v>184.1836241917563</c:v>
                </c:pt>
                <c:pt idx="32">
                  <c:v>212.595114150637</c:v>
                </c:pt>
                <c:pt idx="33">
                  <c:v>244.8501547577918</c:v>
                </c:pt>
                <c:pt idx="34">
                  <c:v>281.3940866564157</c:v>
                </c:pt>
                <c:pt idx="35">
                  <c:v>322.7148541473508</c:v>
                </c:pt>
                <c:pt idx="36">
                  <c:v>369.3461584886261</c:v>
                </c:pt>
                <c:pt idx="37">
                  <c:v>421.8707668403773</c:v>
                </c:pt>
                <c:pt idx="38">
                  <c:v>480.9239793886319</c:v>
                </c:pt>
                <c:pt idx="39">
                  <c:v>547.1972569565466</c:v>
                </c:pt>
                <c:pt idx="40">
                  <c:v>621.4420111785884</c:v>
                </c:pt>
                <c:pt idx="41">
                  <c:v>704.473559074158</c:v>
                </c:pt>
                <c:pt idx="42">
                  <c:v>797.1752436114249</c:v>
                </c:pt>
                <c:pt idx="43">
                  <c:v>900.5027216022179</c:v>
                </c:pt>
                <c:pt idx="44">
                  <c:v>1015.488420014073</c:v>
                </c:pt>
                <c:pt idx="45">
                  <c:v>1143.246161528091</c:v>
                </c:pt>
              </c:numCache>
            </c:numRef>
          </c:yVal>
          <c:smooth val="0"/>
        </c:ser>
        <c:ser>
          <c:idx val="2"/>
          <c:order val="2"/>
          <c:tx>
            <c:v>40mm</c:v>
          </c:tx>
          <c:spPr>
            <a:ln w="28575">
              <a:noFill/>
            </a:ln>
          </c:spPr>
          <c:marker>
            <c:symbol val="circle"/>
            <c:size val="5"/>
            <c:spPr>
              <a:solidFill>
                <a:sysClr val="windowText" lastClr="000000"/>
              </a:solidFill>
              <a:ln>
                <a:solidFill>
                  <a:prstClr val="black"/>
                </a:solidFill>
              </a:ln>
            </c:spPr>
          </c:marker>
          <c:xVal>
            <c:numRef>
              <c:f>'40mm_before'!$O$3:$T$3</c:f>
              <c:numCache>
                <c:formatCode>General</c:formatCode>
                <c:ptCount val="6"/>
                <c:pt idx="0">
                  <c:v>80.0</c:v>
                </c:pt>
                <c:pt idx="1">
                  <c:v>90.0</c:v>
                </c:pt>
                <c:pt idx="2">
                  <c:v>100.0</c:v>
                </c:pt>
                <c:pt idx="3">
                  <c:v>110.0</c:v>
                </c:pt>
                <c:pt idx="4">
                  <c:v>120.0</c:v>
                </c:pt>
                <c:pt idx="5">
                  <c:v>125.0</c:v>
                </c:pt>
              </c:numCache>
            </c:numRef>
          </c:xVal>
          <c:yVal>
            <c:numRef>
              <c:f>'40mm_before'!$O$6:$T$6</c:f>
              <c:numCache>
                <c:formatCode>General</c:formatCode>
                <c:ptCount val="6"/>
                <c:pt idx="0">
                  <c:v>-1.861694117647021</c:v>
                </c:pt>
                <c:pt idx="1">
                  <c:v>4.936537974683492</c:v>
                </c:pt>
                <c:pt idx="2">
                  <c:v>21.01314452554705</c:v>
                </c:pt>
                <c:pt idx="3">
                  <c:v>127.2421515151482</c:v>
                </c:pt>
                <c:pt idx="4">
                  <c:v>519.2866705652985</c:v>
                </c:pt>
                <c:pt idx="5">
                  <c:v>1066.444893616996</c:v>
                </c:pt>
              </c:numCache>
            </c:numRef>
          </c:yVal>
          <c:smooth val="0"/>
        </c:ser>
        <c:ser>
          <c:idx val="3"/>
          <c:order val="3"/>
          <c:tx>
            <c:v>40fit</c:v>
          </c:tx>
          <c:spPr>
            <a:ln w="12700"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'40mm_before'!$I$16:$I$61</c:f>
              <c:numCache>
                <c:formatCode>General</c:formatCode>
                <c:ptCount val="46"/>
                <c:pt idx="0">
                  <c:v>80.0</c:v>
                </c:pt>
                <c:pt idx="1">
                  <c:v>81.0</c:v>
                </c:pt>
                <c:pt idx="2">
                  <c:v>82.0</c:v>
                </c:pt>
                <c:pt idx="3">
                  <c:v>83.0</c:v>
                </c:pt>
                <c:pt idx="4">
                  <c:v>84.0</c:v>
                </c:pt>
                <c:pt idx="5">
                  <c:v>85.0</c:v>
                </c:pt>
                <c:pt idx="6">
                  <c:v>86.0</c:v>
                </c:pt>
                <c:pt idx="7">
                  <c:v>87.0</c:v>
                </c:pt>
                <c:pt idx="8">
                  <c:v>88.0</c:v>
                </c:pt>
                <c:pt idx="9">
                  <c:v>89.0</c:v>
                </c:pt>
                <c:pt idx="10">
                  <c:v>90.0</c:v>
                </c:pt>
                <c:pt idx="11">
                  <c:v>91.0</c:v>
                </c:pt>
                <c:pt idx="12">
                  <c:v>92.0</c:v>
                </c:pt>
                <c:pt idx="13">
                  <c:v>93.0</c:v>
                </c:pt>
                <c:pt idx="14">
                  <c:v>94.0</c:v>
                </c:pt>
                <c:pt idx="15">
                  <c:v>95.0</c:v>
                </c:pt>
                <c:pt idx="16">
                  <c:v>96.0</c:v>
                </c:pt>
                <c:pt idx="17">
                  <c:v>97.0</c:v>
                </c:pt>
                <c:pt idx="18">
                  <c:v>98.0</c:v>
                </c:pt>
                <c:pt idx="19">
                  <c:v>99.0</c:v>
                </c:pt>
                <c:pt idx="20">
                  <c:v>100.0</c:v>
                </c:pt>
                <c:pt idx="21">
                  <c:v>101.0</c:v>
                </c:pt>
                <c:pt idx="22">
                  <c:v>102.0</c:v>
                </c:pt>
                <c:pt idx="23">
                  <c:v>103.0</c:v>
                </c:pt>
                <c:pt idx="24">
                  <c:v>104.0</c:v>
                </c:pt>
                <c:pt idx="25">
                  <c:v>105.0</c:v>
                </c:pt>
                <c:pt idx="26">
                  <c:v>106.0</c:v>
                </c:pt>
                <c:pt idx="27">
                  <c:v>107.0</c:v>
                </c:pt>
                <c:pt idx="28">
                  <c:v>108.0</c:v>
                </c:pt>
                <c:pt idx="29">
                  <c:v>109.0</c:v>
                </c:pt>
                <c:pt idx="30">
                  <c:v>110.0</c:v>
                </c:pt>
                <c:pt idx="31">
                  <c:v>111.0</c:v>
                </c:pt>
                <c:pt idx="32">
                  <c:v>112.0</c:v>
                </c:pt>
                <c:pt idx="33">
                  <c:v>113.0</c:v>
                </c:pt>
                <c:pt idx="34">
                  <c:v>114.0</c:v>
                </c:pt>
                <c:pt idx="35">
                  <c:v>115.0</c:v>
                </c:pt>
                <c:pt idx="36">
                  <c:v>116.0</c:v>
                </c:pt>
                <c:pt idx="37">
                  <c:v>117.0</c:v>
                </c:pt>
                <c:pt idx="38">
                  <c:v>118.0</c:v>
                </c:pt>
                <c:pt idx="39">
                  <c:v>119.0</c:v>
                </c:pt>
                <c:pt idx="40">
                  <c:v>120.0</c:v>
                </c:pt>
                <c:pt idx="41">
                  <c:v>121.0</c:v>
                </c:pt>
                <c:pt idx="42">
                  <c:v>122.0</c:v>
                </c:pt>
                <c:pt idx="43">
                  <c:v>123.0</c:v>
                </c:pt>
                <c:pt idx="44">
                  <c:v>124.0</c:v>
                </c:pt>
                <c:pt idx="45">
                  <c:v>125.0</c:v>
                </c:pt>
              </c:numCache>
            </c:numRef>
          </c:xVal>
          <c:yVal>
            <c:numRef>
              <c:f>'40mm_before'!$J$16:$J$61</c:f>
              <c:numCache>
                <c:formatCode>General</c:formatCode>
                <c:ptCount val="46"/>
                <c:pt idx="0">
                  <c:v>0.11418512734049</c:v>
                </c:pt>
                <c:pt idx="1">
                  <c:v>0.155311317074193</c:v>
                </c:pt>
                <c:pt idx="2">
                  <c:v>0.20973410671151</c:v>
                </c:pt>
                <c:pt idx="3">
                  <c:v>0.281267067277862</c:v>
                </c:pt>
                <c:pt idx="4">
                  <c:v>0.374678501807314</c:v>
                </c:pt>
                <c:pt idx="5">
                  <c:v>0.495895273237695</c:v>
                </c:pt>
                <c:pt idx="6">
                  <c:v>0.652242402780567</c:v>
                </c:pt>
                <c:pt idx="7">
                  <c:v>0.852723265706427</c:v>
                </c:pt>
                <c:pt idx="8">
                  <c:v>1.108345638272974</c:v>
                </c:pt>
                <c:pt idx="9">
                  <c:v>1.4324992861859</c:v>
                </c:pt>
                <c:pt idx="10">
                  <c:v>1.841391228823266</c:v>
                </c:pt>
                <c:pt idx="11">
                  <c:v>2.354545261600287</c:v>
                </c:pt>
                <c:pt idx="12">
                  <c:v>2.995372768279104</c:v>
                </c:pt>
                <c:pt idx="13">
                  <c:v>3.791822302594832</c:v>
                </c:pt>
                <c:pt idx="14">
                  <c:v>4.777115861057334</c:v>
                </c:pt>
                <c:pt idx="15">
                  <c:v>5.990580202928736</c:v>
                </c:pt>
                <c:pt idx="16">
                  <c:v>7.478581995890592</c:v>
                </c:pt>
                <c:pt idx="17">
                  <c:v>9.295575973555108</c:v>
                </c:pt>
                <c:pt idx="18">
                  <c:v>11.5052756805349</c:v>
                </c:pt>
                <c:pt idx="19">
                  <c:v>14.18195674917236</c:v>
                </c:pt>
                <c:pt idx="20">
                  <c:v>17.4119029962469</c:v>
                </c:pt>
                <c:pt idx="21">
                  <c:v>21.29500594519698</c:v>
                </c:pt>
                <c:pt idx="22">
                  <c:v>25.94652866694522</c:v>
                </c:pt>
                <c:pt idx="23">
                  <c:v>31.49904508783519</c:v>
                </c:pt>
                <c:pt idx="24">
                  <c:v>38.10456613422815</c:v>
                </c:pt>
                <c:pt idx="25">
                  <c:v>45.93686426795293</c:v>
                </c:pt>
                <c:pt idx="26">
                  <c:v>55.19400811327272</c:v>
                </c:pt>
                <c:pt idx="27">
                  <c:v>66.10111898282445</c:v>
                </c:pt>
                <c:pt idx="28">
                  <c:v>78.9133611758786</c:v>
                </c:pt>
                <c:pt idx="29">
                  <c:v>93.91917794619914</c:v>
                </c:pt>
                <c:pt idx="30">
                  <c:v>111.443785018189</c:v>
                </c:pt>
                <c:pt idx="31">
                  <c:v>131.8529334682961</c:v>
                </c:pt>
                <c:pt idx="32">
                  <c:v>155.5569536837827</c:v>
                </c:pt>
                <c:pt idx="33">
                  <c:v>183.015091962996</c:v>
                </c:pt>
                <c:pt idx="34">
                  <c:v>214.7401511304469</c:v>
                </c:pt>
                <c:pt idx="35">
                  <c:v>251.3034463071827</c:v>
                </c:pt>
                <c:pt idx="36">
                  <c:v>293.3400867025577</c:v>
                </c:pt>
                <c:pt idx="37">
                  <c:v>341.554593979062</c:v>
                </c:pt>
                <c:pt idx="38">
                  <c:v>396.7268673881119</c:v>
                </c:pt>
                <c:pt idx="39">
                  <c:v>459.7185054836016</c:v>
                </c:pt>
                <c:pt idx="40">
                  <c:v>531.4794937927242</c:v>
                </c:pt>
                <c:pt idx="41">
                  <c:v>613.0552673621364</c:v>
                </c:pt>
                <c:pt idx="42">
                  <c:v>705.5941566038094</c:v>
                </c:pt>
                <c:pt idx="43">
                  <c:v>810.3552243408324</c:v>
                </c:pt>
                <c:pt idx="44">
                  <c:v>928.7165014013384</c:v>
                </c:pt>
                <c:pt idx="45">
                  <c:v>1062.183627530532</c:v>
                </c:pt>
              </c:numCache>
            </c:numRef>
          </c:yVal>
          <c:smooth val="0"/>
        </c:ser>
        <c:ser>
          <c:idx val="4"/>
          <c:order val="4"/>
          <c:tx>
            <c:v>30mm</c:v>
          </c:tx>
          <c:spPr>
            <a:ln w="28575">
              <a:noFill/>
            </a:ln>
          </c:spPr>
          <c:marker>
            <c:symbol val="square"/>
            <c:size val="5"/>
            <c:spPr>
              <a:solidFill>
                <a:sysClr val="windowText" lastClr="000000"/>
              </a:solidFill>
              <a:ln>
                <a:solidFill>
                  <a:prstClr val="black"/>
                </a:solidFill>
              </a:ln>
            </c:spPr>
          </c:marker>
          <c:xVal>
            <c:numRef>
              <c:f>'30mm_before'!$O$3:$S$3</c:f>
              <c:numCache>
                <c:formatCode>General</c:formatCode>
                <c:ptCount val="5"/>
                <c:pt idx="0">
                  <c:v>80.0</c:v>
                </c:pt>
                <c:pt idx="1">
                  <c:v>90.0</c:v>
                </c:pt>
                <c:pt idx="2">
                  <c:v>100.0</c:v>
                </c:pt>
                <c:pt idx="3">
                  <c:v>110.0</c:v>
                </c:pt>
                <c:pt idx="4">
                  <c:v>115.0</c:v>
                </c:pt>
              </c:numCache>
            </c:numRef>
          </c:xVal>
          <c:yVal>
            <c:numRef>
              <c:f>'30mm_before'!$O$6:$S$6</c:f>
              <c:numCache>
                <c:formatCode>General</c:formatCode>
                <c:ptCount val="5"/>
                <c:pt idx="0">
                  <c:v>6.228125670731679</c:v>
                </c:pt>
                <c:pt idx="1">
                  <c:v>36.60906051282002</c:v>
                </c:pt>
                <c:pt idx="2">
                  <c:v>265.3483879120836</c:v>
                </c:pt>
                <c:pt idx="3">
                  <c:v>1036.434548571405</c:v>
                </c:pt>
                <c:pt idx="4">
                  <c:v>1621.55246140648</c:v>
                </c:pt>
              </c:numCache>
            </c:numRef>
          </c:yVal>
          <c:smooth val="0"/>
        </c:ser>
        <c:ser>
          <c:idx val="5"/>
          <c:order val="5"/>
          <c:tx>
            <c:v>30fit</c:v>
          </c:tx>
          <c:spPr>
            <a:ln w="12700"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'30mm_before'!$I$16:$I$51</c:f>
              <c:numCache>
                <c:formatCode>General</c:formatCode>
                <c:ptCount val="36"/>
                <c:pt idx="0">
                  <c:v>80.0</c:v>
                </c:pt>
                <c:pt idx="1">
                  <c:v>81.0</c:v>
                </c:pt>
                <c:pt idx="2">
                  <c:v>82.0</c:v>
                </c:pt>
                <c:pt idx="3">
                  <c:v>83.0</c:v>
                </c:pt>
                <c:pt idx="4">
                  <c:v>84.0</c:v>
                </c:pt>
                <c:pt idx="5">
                  <c:v>85.0</c:v>
                </c:pt>
                <c:pt idx="6">
                  <c:v>86.0</c:v>
                </c:pt>
                <c:pt idx="7">
                  <c:v>87.0</c:v>
                </c:pt>
                <c:pt idx="8">
                  <c:v>88.0</c:v>
                </c:pt>
                <c:pt idx="9">
                  <c:v>89.0</c:v>
                </c:pt>
                <c:pt idx="10">
                  <c:v>90.0</c:v>
                </c:pt>
                <c:pt idx="11">
                  <c:v>91.0</c:v>
                </c:pt>
                <c:pt idx="12">
                  <c:v>92.0</c:v>
                </c:pt>
                <c:pt idx="13">
                  <c:v>93.0</c:v>
                </c:pt>
                <c:pt idx="14">
                  <c:v>94.0</c:v>
                </c:pt>
                <c:pt idx="15">
                  <c:v>95.0</c:v>
                </c:pt>
                <c:pt idx="16">
                  <c:v>96.0</c:v>
                </c:pt>
                <c:pt idx="17">
                  <c:v>97.0</c:v>
                </c:pt>
                <c:pt idx="18">
                  <c:v>98.0</c:v>
                </c:pt>
                <c:pt idx="19">
                  <c:v>99.0</c:v>
                </c:pt>
                <c:pt idx="20">
                  <c:v>100.0</c:v>
                </c:pt>
                <c:pt idx="21">
                  <c:v>101.0</c:v>
                </c:pt>
                <c:pt idx="22">
                  <c:v>102.0</c:v>
                </c:pt>
                <c:pt idx="23">
                  <c:v>103.0</c:v>
                </c:pt>
                <c:pt idx="24">
                  <c:v>104.0</c:v>
                </c:pt>
                <c:pt idx="25">
                  <c:v>105.0</c:v>
                </c:pt>
                <c:pt idx="26">
                  <c:v>106.0</c:v>
                </c:pt>
                <c:pt idx="27">
                  <c:v>107.0</c:v>
                </c:pt>
                <c:pt idx="28">
                  <c:v>108.0</c:v>
                </c:pt>
                <c:pt idx="29">
                  <c:v>109.0</c:v>
                </c:pt>
                <c:pt idx="30">
                  <c:v>110.0</c:v>
                </c:pt>
                <c:pt idx="31">
                  <c:v>111.0</c:v>
                </c:pt>
              </c:numCache>
            </c:numRef>
          </c:xVal>
          <c:yVal>
            <c:numRef>
              <c:f>'30mm_before'!$J$16:$J$51</c:f>
              <c:numCache>
                <c:formatCode>General</c:formatCode>
                <c:ptCount val="36"/>
                <c:pt idx="0">
                  <c:v>11.44356275980042</c:v>
                </c:pt>
                <c:pt idx="1">
                  <c:v>13.93684778606287</c:v>
                </c:pt>
                <c:pt idx="2">
                  <c:v>16.89704450855503</c:v>
                </c:pt>
                <c:pt idx="3">
                  <c:v>20.39712665454773</c:v>
                </c:pt>
                <c:pt idx="4">
                  <c:v>24.51913799092327</c:v>
                </c:pt>
                <c:pt idx="5">
                  <c:v>29.35500813648176</c:v>
                </c:pt>
                <c:pt idx="6">
                  <c:v>35.00740889026709</c:v>
                </c:pt>
                <c:pt idx="7">
                  <c:v>41.5906504914775</c:v>
                </c:pt>
                <c:pt idx="8">
                  <c:v>49.23161705796394</c:v>
                </c:pt>
                <c:pt idx="9">
                  <c:v>58.07074028753001</c:v>
                </c:pt>
                <c:pt idx="10">
                  <c:v>68.26301035016088</c:v>
                </c:pt>
                <c:pt idx="11">
                  <c:v>79.97902275088738</c:v>
                </c:pt>
                <c:pt idx="12">
                  <c:v>93.40605980294083</c:v>
                </c:pt>
                <c:pt idx="13">
                  <c:v>108.749205219862</c:v>
                </c:pt>
                <c:pt idx="14">
                  <c:v>126.2324902138106</c:v>
                </c:pt>
                <c:pt idx="15">
                  <c:v>146.1000693758942</c:v>
                </c:pt>
                <c:pt idx="16">
                  <c:v>168.6174245132214</c:v>
                </c:pt>
                <c:pt idx="17">
                  <c:v>194.0725945267839</c:v>
                </c:pt>
                <c:pt idx="18">
                  <c:v>222.777429334297</c:v>
                </c:pt>
                <c:pt idx="19">
                  <c:v>255.0688657728011</c:v>
                </c:pt>
                <c:pt idx="20">
                  <c:v>291.3102233571163</c:v>
                </c:pt>
                <c:pt idx="21">
                  <c:v>331.8925177219186</c:v>
                </c:pt>
                <c:pt idx="22">
                  <c:v>377.2357895372782</c:v>
                </c:pt>
                <c:pt idx="23">
                  <c:v>427.790446659364</c:v>
                </c:pt>
                <c:pt idx="24">
                  <c:v>484.0386172597613</c:v>
                </c:pt>
                <c:pt idx="25">
                  <c:v>546.4955116678445</c:v>
                </c:pt>
                <c:pt idx="26">
                  <c:v>615.7107906604385</c:v>
                </c:pt>
                <c:pt idx="27">
                  <c:v>692.2699379415236</c:v>
                </c:pt>
                <c:pt idx="28">
                  <c:v>776.795634571153</c:v>
                </c:pt>
                <c:pt idx="29">
                  <c:v>869.9491331266031</c:v>
                </c:pt>
                <c:pt idx="30">
                  <c:v>972.4316294101724</c:v>
                </c:pt>
                <c:pt idx="31">
                  <c:v>1084.985629555233</c:v>
                </c:pt>
              </c:numCache>
            </c:numRef>
          </c:yVal>
          <c:smooth val="0"/>
        </c:ser>
        <c:ser>
          <c:idx val="8"/>
          <c:order val="6"/>
          <c:tx>
            <c:v>50mm</c:v>
          </c:tx>
          <c:spPr>
            <a:ln w="28575">
              <a:noFill/>
            </a:ln>
          </c:spPr>
          <c:marker>
            <c:symbol val="triangle"/>
            <c:size val="7"/>
            <c:spPr>
              <a:noFill/>
              <a:ln w="12700">
                <a:solidFill>
                  <a:prstClr val="black"/>
                </a:solidFill>
              </a:ln>
            </c:spPr>
          </c:marker>
          <c:xVal>
            <c:numRef>
              <c:f>'49_after'!$T$2:$AD$2</c:f>
              <c:numCache>
                <c:formatCode>General</c:formatCode>
                <c:ptCount val="11"/>
                <c:pt idx="0">
                  <c:v>130.0</c:v>
                </c:pt>
                <c:pt idx="1">
                  <c:v>140.0</c:v>
                </c:pt>
                <c:pt idx="2">
                  <c:v>150.0</c:v>
                </c:pt>
                <c:pt idx="3">
                  <c:v>160.0</c:v>
                </c:pt>
                <c:pt idx="4">
                  <c:v>170.0</c:v>
                </c:pt>
                <c:pt idx="5">
                  <c:v>180.0</c:v>
                </c:pt>
                <c:pt idx="6">
                  <c:v>190.0</c:v>
                </c:pt>
                <c:pt idx="7">
                  <c:v>200.0</c:v>
                </c:pt>
                <c:pt idx="8">
                  <c:v>210.0</c:v>
                </c:pt>
                <c:pt idx="9">
                  <c:v>220.0</c:v>
                </c:pt>
                <c:pt idx="10">
                  <c:v>225.0</c:v>
                </c:pt>
              </c:numCache>
            </c:numRef>
          </c:xVal>
          <c:yVal>
            <c:numRef>
              <c:f>'49_after'!$T$6:$AD$6</c:f>
              <c:numCache>
                <c:formatCode>General</c:formatCode>
                <c:ptCount val="11"/>
                <c:pt idx="0">
                  <c:v>-2.073872903225757</c:v>
                </c:pt>
                <c:pt idx="1">
                  <c:v>1.804441470588186</c:v>
                </c:pt>
                <c:pt idx="2">
                  <c:v>0.489510588235296</c:v>
                </c:pt>
                <c:pt idx="3">
                  <c:v>-1.366966956521745</c:v>
                </c:pt>
                <c:pt idx="4">
                  <c:v>-6.455571052631604</c:v>
                </c:pt>
                <c:pt idx="5">
                  <c:v>-1.887113124999996</c:v>
                </c:pt>
                <c:pt idx="6">
                  <c:v>-2.734621428571381</c:v>
                </c:pt>
                <c:pt idx="7">
                  <c:v>3.622592473118197</c:v>
                </c:pt>
                <c:pt idx="8">
                  <c:v>4.464186666666505</c:v>
                </c:pt>
                <c:pt idx="9">
                  <c:v>2.928616666666584</c:v>
                </c:pt>
                <c:pt idx="10">
                  <c:v>10.78611701492531</c:v>
                </c:pt>
              </c:numCache>
            </c:numRef>
          </c:yVal>
          <c:smooth val="0"/>
        </c:ser>
        <c:ser>
          <c:idx val="10"/>
          <c:order val="7"/>
          <c:tx>
            <c:v>40mm</c:v>
          </c:tx>
          <c:spPr>
            <a:ln w="28575">
              <a:noFill/>
            </a:ln>
          </c:spPr>
          <c:marker>
            <c:symbol val="circle"/>
            <c:size val="5"/>
            <c:spPr>
              <a:noFill/>
              <a:ln w="12700">
                <a:solidFill>
                  <a:prstClr val="black"/>
                </a:solidFill>
              </a:ln>
            </c:spPr>
          </c:marker>
          <c:xVal>
            <c:numRef>
              <c:f>'40_after'!$P$3:$X$3</c:f>
              <c:numCache>
                <c:formatCode>General</c:formatCode>
                <c:ptCount val="9"/>
                <c:pt idx="0">
                  <c:v>150.0</c:v>
                </c:pt>
                <c:pt idx="1">
                  <c:v>160.0</c:v>
                </c:pt>
                <c:pt idx="2">
                  <c:v>170.0</c:v>
                </c:pt>
                <c:pt idx="3">
                  <c:v>180.0</c:v>
                </c:pt>
                <c:pt idx="4">
                  <c:v>190.0</c:v>
                </c:pt>
                <c:pt idx="5">
                  <c:v>200.0</c:v>
                </c:pt>
                <c:pt idx="6">
                  <c:v>210.0</c:v>
                </c:pt>
                <c:pt idx="7">
                  <c:v>220.0</c:v>
                </c:pt>
                <c:pt idx="8">
                  <c:v>225.0</c:v>
                </c:pt>
              </c:numCache>
            </c:numRef>
          </c:xVal>
          <c:yVal>
            <c:numRef>
              <c:f>'40_after'!$P$6:$X$6</c:f>
              <c:numCache>
                <c:formatCode>General</c:formatCode>
                <c:ptCount val="9"/>
                <c:pt idx="0">
                  <c:v>-1.105345</c:v>
                </c:pt>
                <c:pt idx="1">
                  <c:v>1.130569565217391</c:v>
                </c:pt>
                <c:pt idx="2">
                  <c:v>5.197883333333332</c:v>
                </c:pt>
                <c:pt idx="3">
                  <c:v>1.2792875</c:v>
                </c:pt>
                <c:pt idx="4">
                  <c:v>1.593449999999954</c:v>
                </c:pt>
                <c:pt idx="5">
                  <c:v>4.980621428571483</c:v>
                </c:pt>
                <c:pt idx="6">
                  <c:v>11.5657801724135</c:v>
                </c:pt>
                <c:pt idx="7">
                  <c:v>36.33272576419191</c:v>
                </c:pt>
                <c:pt idx="8">
                  <c:v>49.35739599999954</c:v>
                </c:pt>
              </c:numCache>
            </c:numRef>
          </c:yVal>
          <c:smooth val="0"/>
        </c:ser>
        <c:ser>
          <c:idx val="13"/>
          <c:order val="8"/>
          <c:tx>
            <c:v>30mm</c:v>
          </c:tx>
          <c:spPr>
            <a:ln w="28575">
              <a:noFill/>
            </a:ln>
          </c:spPr>
          <c:marker>
            <c:symbol val="square"/>
            <c:size val="5"/>
            <c:spPr>
              <a:noFill/>
              <a:ln w="12700" cap="rnd">
                <a:solidFill>
                  <a:prstClr val="black"/>
                </a:solidFill>
              </a:ln>
            </c:spPr>
          </c:marker>
          <c:xVal>
            <c:numRef>
              <c:f>'30_after'!$M$3:$U$3</c:f>
              <c:numCache>
                <c:formatCode>General</c:formatCode>
                <c:ptCount val="9"/>
                <c:pt idx="0">
                  <c:v>150.0</c:v>
                </c:pt>
                <c:pt idx="1">
                  <c:v>160.0</c:v>
                </c:pt>
                <c:pt idx="2">
                  <c:v>170.0</c:v>
                </c:pt>
                <c:pt idx="3">
                  <c:v>180.0</c:v>
                </c:pt>
                <c:pt idx="4">
                  <c:v>190.0</c:v>
                </c:pt>
                <c:pt idx="5">
                  <c:v>200.0</c:v>
                </c:pt>
                <c:pt idx="6">
                  <c:v>210.0</c:v>
                </c:pt>
                <c:pt idx="7">
                  <c:v>220.0</c:v>
                </c:pt>
                <c:pt idx="8">
                  <c:v>225.0</c:v>
                </c:pt>
              </c:numCache>
            </c:numRef>
          </c:xVal>
          <c:yVal>
            <c:numRef>
              <c:f>'30_after'!$M$6:$U$6</c:f>
              <c:numCache>
                <c:formatCode>General</c:formatCode>
                <c:ptCount val="9"/>
                <c:pt idx="0">
                  <c:v>-4.580310204081613</c:v>
                </c:pt>
                <c:pt idx="1">
                  <c:v>2.32033230769231</c:v>
                </c:pt>
                <c:pt idx="2">
                  <c:v>3.216834516128964</c:v>
                </c:pt>
                <c:pt idx="3">
                  <c:v>6.351611538461475</c:v>
                </c:pt>
                <c:pt idx="4">
                  <c:v>11.77307363636357</c:v>
                </c:pt>
                <c:pt idx="5">
                  <c:v>49.31820373831685</c:v>
                </c:pt>
                <c:pt idx="6">
                  <c:v>225.2927313084072</c:v>
                </c:pt>
                <c:pt idx="7">
                  <c:v>497.5437130801635</c:v>
                </c:pt>
                <c:pt idx="8">
                  <c:v>772.178418367338</c:v>
                </c:pt>
              </c:numCache>
            </c:numRef>
          </c:yVal>
          <c:smooth val="0"/>
        </c:ser>
        <c:ser>
          <c:idx val="6"/>
          <c:order val="9"/>
          <c:tx>
            <c:v>30fit</c:v>
          </c:tx>
          <c:spPr>
            <a:ln w="12700"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'30_after'!$I$16:$I$91</c:f>
              <c:numCache>
                <c:formatCode>General</c:formatCode>
                <c:ptCount val="76"/>
                <c:pt idx="0">
                  <c:v>150.0</c:v>
                </c:pt>
                <c:pt idx="1">
                  <c:v>151.0</c:v>
                </c:pt>
                <c:pt idx="2">
                  <c:v>152.0</c:v>
                </c:pt>
                <c:pt idx="3">
                  <c:v>153.0</c:v>
                </c:pt>
                <c:pt idx="4">
                  <c:v>154.0</c:v>
                </c:pt>
                <c:pt idx="5">
                  <c:v>155.0</c:v>
                </c:pt>
                <c:pt idx="6">
                  <c:v>156.0</c:v>
                </c:pt>
                <c:pt idx="7">
                  <c:v>157.0</c:v>
                </c:pt>
                <c:pt idx="8">
                  <c:v>158.0</c:v>
                </c:pt>
                <c:pt idx="9">
                  <c:v>159.0</c:v>
                </c:pt>
                <c:pt idx="10">
                  <c:v>160.0</c:v>
                </c:pt>
                <c:pt idx="11">
                  <c:v>161.0</c:v>
                </c:pt>
                <c:pt idx="12">
                  <c:v>162.0</c:v>
                </c:pt>
                <c:pt idx="13">
                  <c:v>163.0</c:v>
                </c:pt>
                <c:pt idx="14">
                  <c:v>164.0</c:v>
                </c:pt>
                <c:pt idx="15">
                  <c:v>165.0</c:v>
                </c:pt>
                <c:pt idx="16">
                  <c:v>166.0</c:v>
                </c:pt>
                <c:pt idx="17">
                  <c:v>167.0</c:v>
                </c:pt>
                <c:pt idx="18">
                  <c:v>168.0</c:v>
                </c:pt>
                <c:pt idx="19">
                  <c:v>169.0</c:v>
                </c:pt>
                <c:pt idx="20">
                  <c:v>170.0</c:v>
                </c:pt>
                <c:pt idx="21">
                  <c:v>171.0</c:v>
                </c:pt>
                <c:pt idx="22">
                  <c:v>172.0</c:v>
                </c:pt>
                <c:pt idx="23">
                  <c:v>173.0</c:v>
                </c:pt>
                <c:pt idx="24">
                  <c:v>174.0</c:v>
                </c:pt>
                <c:pt idx="25">
                  <c:v>175.0</c:v>
                </c:pt>
                <c:pt idx="26">
                  <c:v>176.0</c:v>
                </c:pt>
                <c:pt idx="27">
                  <c:v>177.0</c:v>
                </c:pt>
                <c:pt idx="28">
                  <c:v>178.0</c:v>
                </c:pt>
                <c:pt idx="29">
                  <c:v>179.0</c:v>
                </c:pt>
                <c:pt idx="30">
                  <c:v>180.0</c:v>
                </c:pt>
                <c:pt idx="31">
                  <c:v>181.0</c:v>
                </c:pt>
                <c:pt idx="32">
                  <c:v>182.0</c:v>
                </c:pt>
                <c:pt idx="33">
                  <c:v>183.0</c:v>
                </c:pt>
                <c:pt idx="34">
                  <c:v>184.0</c:v>
                </c:pt>
                <c:pt idx="35">
                  <c:v>185.0</c:v>
                </c:pt>
                <c:pt idx="36">
                  <c:v>186.0</c:v>
                </c:pt>
                <c:pt idx="37">
                  <c:v>187.0</c:v>
                </c:pt>
                <c:pt idx="38">
                  <c:v>188.0</c:v>
                </c:pt>
                <c:pt idx="39">
                  <c:v>189.0</c:v>
                </c:pt>
                <c:pt idx="40">
                  <c:v>190.0</c:v>
                </c:pt>
                <c:pt idx="41">
                  <c:v>191.0</c:v>
                </c:pt>
                <c:pt idx="42">
                  <c:v>192.0</c:v>
                </c:pt>
                <c:pt idx="43">
                  <c:v>193.0</c:v>
                </c:pt>
                <c:pt idx="44">
                  <c:v>194.0</c:v>
                </c:pt>
                <c:pt idx="45">
                  <c:v>195.0</c:v>
                </c:pt>
                <c:pt idx="46">
                  <c:v>196.0</c:v>
                </c:pt>
                <c:pt idx="47">
                  <c:v>197.0</c:v>
                </c:pt>
                <c:pt idx="48">
                  <c:v>198.0</c:v>
                </c:pt>
                <c:pt idx="49">
                  <c:v>199.0</c:v>
                </c:pt>
                <c:pt idx="50">
                  <c:v>200.0</c:v>
                </c:pt>
                <c:pt idx="51">
                  <c:v>201.0</c:v>
                </c:pt>
                <c:pt idx="52">
                  <c:v>202.0</c:v>
                </c:pt>
                <c:pt idx="53">
                  <c:v>203.0</c:v>
                </c:pt>
                <c:pt idx="54">
                  <c:v>204.0</c:v>
                </c:pt>
                <c:pt idx="55">
                  <c:v>205.0</c:v>
                </c:pt>
                <c:pt idx="56">
                  <c:v>206.0</c:v>
                </c:pt>
                <c:pt idx="57">
                  <c:v>207.0</c:v>
                </c:pt>
                <c:pt idx="58">
                  <c:v>208.0</c:v>
                </c:pt>
                <c:pt idx="59">
                  <c:v>209.0</c:v>
                </c:pt>
                <c:pt idx="60">
                  <c:v>210.0</c:v>
                </c:pt>
                <c:pt idx="61">
                  <c:v>211.0</c:v>
                </c:pt>
                <c:pt idx="62">
                  <c:v>212.0</c:v>
                </c:pt>
                <c:pt idx="63">
                  <c:v>213.0</c:v>
                </c:pt>
                <c:pt idx="64">
                  <c:v>214.0</c:v>
                </c:pt>
                <c:pt idx="65">
                  <c:v>215.0</c:v>
                </c:pt>
                <c:pt idx="66">
                  <c:v>216.0</c:v>
                </c:pt>
                <c:pt idx="67">
                  <c:v>217.0</c:v>
                </c:pt>
                <c:pt idx="68">
                  <c:v>218.0</c:v>
                </c:pt>
                <c:pt idx="69">
                  <c:v>219.0</c:v>
                </c:pt>
                <c:pt idx="70">
                  <c:v>220.0</c:v>
                </c:pt>
                <c:pt idx="71">
                  <c:v>221.0</c:v>
                </c:pt>
                <c:pt idx="72">
                  <c:v>222.0</c:v>
                </c:pt>
                <c:pt idx="73">
                  <c:v>223.0</c:v>
                </c:pt>
                <c:pt idx="74">
                  <c:v>224.0</c:v>
                </c:pt>
                <c:pt idx="75">
                  <c:v>225.0</c:v>
                </c:pt>
              </c:numCache>
            </c:numRef>
          </c:xVal>
          <c:yVal>
            <c:numRef>
              <c:f>'30_after'!$J$16:$J$91</c:f>
              <c:numCache>
                <c:formatCode>General</c:formatCode>
                <c:ptCount val="76"/>
                <c:pt idx="0">
                  <c:v>0.078563419917272</c:v>
                </c:pt>
                <c:pt idx="1">
                  <c:v>0.094037198997052</c:v>
                </c:pt>
                <c:pt idx="2">
                  <c:v>0.112302512794503</c:v>
                </c:pt>
                <c:pt idx="3">
                  <c:v>0.133816264571534</c:v>
                </c:pt>
                <c:pt idx="4">
                  <c:v>0.159102363606541</c:v>
                </c:pt>
                <c:pt idx="5">
                  <c:v>0.188760379963242</c:v>
                </c:pt>
                <c:pt idx="6">
                  <c:v>0.223475159347742</c:v>
                </c:pt>
                <c:pt idx="7">
                  <c:v>0.264027485867929</c:v>
                </c:pt>
                <c:pt idx="8">
                  <c:v>0.311305886634217</c:v>
                </c:pt>
                <c:pt idx="9">
                  <c:v>0.366319678529719</c:v>
                </c:pt>
                <c:pt idx="10">
                  <c:v>0.430213364130598</c:v>
                </c:pt>
                <c:pt idx="11">
                  <c:v>0.504282490672973</c:v>
                </c:pt>
                <c:pt idx="12">
                  <c:v>0.589991093139354</c:v>
                </c:pt>
                <c:pt idx="13">
                  <c:v>0.688990849972792</c:v>
                </c:pt>
                <c:pt idx="14">
                  <c:v>0.803142087617048</c:v>
                </c:pt>
                <c:pt idx="15">
                  <c:v>0.934536778022283</c:v>
                </c:pt>
                <c:pt idx="16">
                  <c:v>1.085523681442563</c:v>
                </c:pt>
                <c:pt idx="17">
                  <c:v>1.258735795278224</c:v>
                </c:pt>
                <c:pt idx="18">
                  <c:v>1.457120278375893</c:v>
                </c:pt>
                <c:pt idx="19">
                  <c:v>1.683971029084502</c:v>
                </c:pt>
                <c:pt idx="20">
                  <c:v>1.942964104467582</c:v>
                </c:pt>
                <c:pt idx="21">
                  <c:v>2.23819617738313</c:v>
                </c:pt>
                <c:pt idx="22">
                  <c:v>2.574226237649672</c:v>
                </c:pt>
                <c:pt idx="23">
                  <c:v>2.956120753213102</c:v>
                </c:pt>
                <c:pt idx="24">
                  <c:v>3.389502517099089</c:v>
                </c:pt>
                <c:pt idx="25">
                  <c:v>3.880603415970237</c:v>
                </c:pt>
                <c:pt idx="26">
                  <c:v>4.436321366291202</c:v>
                </c:pt>
                <c:pt idx="27">
                  <c:v>5.064281674426121</c:v>
                </c:pt>
                <c:pt idx="28">
                  <c:v>5.772903087436251</c:v>
                </c:pt>
                <c:pt idx="29">
                  <c:v>6.5714688118962</c:v>
                </c:pt>
                <c:pt idx="30">
                  <c:v>7.4702027886908</c:v>
                </c:pt>
                <c:pt idx="31">
                  <c:v>8.480351522473041</c:v>
                </c:pt>
                <c:pt idx="32">
                  <c:v>9.614271775244298</c:v>
                </c:pt>
                <c:pt idx="33">
                  <c:v>10.88552444433717</c:v>
                </c:pt>
                <c:pt idx="34">
                  <c:v>12.30897495593094</c:v>
                </c:pt>
                <c:pt idx="35">
                  <c:v>13.90090051608598</c:v>
                </c:pt>
                <c:pt idx="36">
                  <c:v>15.67910457212536</c:v>
                </c:pt>
                <c:pt idx="37">
                  <c:v>17.66303884801463</c:v>
                </c:pt>
                <c:pt idx="38">
                  <c:v>19.87393332815779</c:v>
                </c:pt>
                <c:pt idx="39">
                  <c:v>22.33493457473593</c:v>
                </c:pt>
                <c:pt idx="40">
                  <c:v>25.07125277433827</c:v>
                </c:pt>
                <c:pt idx="41">
                  <c:v>28.11031792015453</c:v>
                </c:pt>
                <c:pt idx="42">
                  <c:v>31.48194554639679</c:v>
                </c:pt>
                <c:pt idx="43">
                  <c:v>35.21851244188316</c:v>
                </c:pt>
                <c:pt idx="44">
                  <c:v>39.3551427798083</c:v>
                </c:pt>
                <c:pt idx="45">
                  <c:v>43.9299051106626</c:v>
                </c:pt>
                <c:pt idx="46">
                  <c:v>48.98402067497875</c:v>
                </c:pt>
                <c:pt idx="47">
                  <c:v>54.56208350211287</c:v>
                </c:pt>
                <c:pt idx="48">
                  <c:v>60.71229277054265</c:v>
                </c:pt>
                <c:pt idx="49">
                  <c:v>67.4866979142083</c:v>
                </c:pt>
                <c:pt idx="50">
                  <c:v>74.94145696818952</c:v>
                </c:pt>
                <c:pt idx="51">
                  <c:v>83.13710865550041</c:v>
                </c:pt>
                <c:pt idx="52">
                  <c:v>92.13885872497565</c:v>
                </c:pt>
                <c:pt idx="53">
                  <c:v>102.0168810580863</c:v>
                </c:pt>
                <c:pt idx="54">
                  <c:v>112.8466340700827</c:v>
                </c:pt>
                <c:pt idx="55">
                  <c:v>124.7091929380332</c:v>
                </c:pt>
                <c:pt idx="56">
                  <c:v>137.691598195199</c:v>
                </c:pt>
                <c:pt idx="57">
                  <c:v>151.8872212376121</c:v>
                </c:pt>
                <c:pt idx="58">
                  <c:v>167.3961472948204</c:v>
                </c:pt>
                <c:pt idx="59">
                  <c:v>184.325576422445</c:v>
                </c:pt>
                <c:pt idx="60">
                  <c:v>202.790243079426</c:v>
                </c:pt>
                <c:pt idx="61">
                  <c:v>222.912854857709</c:v>
                </c:pt>
                <c:pt idx="62">
                  <c:v>244.8245509365117</c:v>
                </c:pt>
                <c:pt idx="63">
                  <c:v>268.6653808372752</c:v>
                </c:pt>
                <c:pt idx="64">
                  <c:v>294.5848040588904</c:v>
                </c:pt>
                <c:pt idx="65">
                  <c:v>322.7422111758953</c:v>
                </c:pt>
                <c:pt idx="66">
                  <c:v>353.3074669848324</c:v>
                </c:pt>
                <c:pt idx="67">
                  <c:v>386.4614762861236</c:v>
                </c:pt>
                <c:pt idx="68">
                  <c:v>422.3967728904141</c:v>
                </c:pt>
                <c:pt idx="69">
                  <c:v>461.3181324394022</c:v>
                </c:pt>
                <c:pt idx="70">
                  <c:v>503.443209631952</c:v>
                </c:pt>
                <c:pt idx="71">
                  <c:v>549.0032004462382</c:v>
                </c:pt>
                <c:pt idx="72">
                  <c:v>598.2435299484525</c:v>
                </c:pt>
                <c:pt idx="73">
                  <c:v>651.4245662776535</c:v>
                </c:pt>
                <c:pt idx="74">
                  <c:v>708.8223613949611</c:v>
                </c:pt>
                <c:pt idx="75">
                  <c:v>770.7294191835629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96224632"/>
        <c:axId val="-2096724792"/>
      </c:scatterChart>
      <c:valAx>
        <c:axId val="-2096224632"/>
        <c:scaling>
          <c:orientation val="minMax"/>
          <c:max val="250.0"/>
          <c:min val="0.0"/>
        </c:scaling>
        <c:delete val="0"/>
        <c:axPos val="b"/>
        <c:title>
          <c:tx>
            <c:rich>
              <a:bodyPr/>
              <a:lstStyle/>
              <a:p>
                <a:pPr>
                  <a:defRPr sz="1400">
                    <a:latin typeface="Arial" pitchFamily="34" charset="0"/>
                    <a:cs typeface="Arial" pitchFamily="34" charset="0"/>
                  </a:defRPr>
                </a:pPr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Voltage </a:t>
                </a:r>
                <a:r>
                  <a:rPr lang="en-US" sz="1400" dirty="0" smtClean="0">
                    <a:latin typeface="Arial" pitchFamily="34" charset="0"/>
                    <a:cs typeface="Arial" pitchFamily="34" charset="0"/>
                  </a:rPr>
                  <a:t>(kV</a:t>
                </a:r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)</a:t>
                </a:r>
              </a:p>
            </c:rich>
          </c:tx>
          <c:layout/>
          <c:overlay val="0"/>
        </c:title>
        <c:numFmt formatCode="General" sourceLinked="1"/>
        <c:majorTickMark val="in"/>
        <c:minorTickMark val="in"/>
        <c:tickLblPos val="nextTo"/>
        <c:txPr>
          <a:bodyPr/>
          <a:lstStyle/>
          <a:p>
            <a:pPr>
              <a:defRPr sz="12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-2096724792"/>
        <c:crosses val="autoZero"/>
        <c:crossBetween val="midCat"/>
      </c:valAx>
      <c:valAx>
        <c:axId val="-2096724792"/>
        <c:scaling>
          <c:orientation val="minMax"/>
          <c:max val="1500.0"/>
          <c:min val="0.0"/>
        </c:scaling>
        <c:delete val="0"/>
        <c:axPos val="l"/>
        <c:title>
          <c:tx>
            <c:rich>
              <a:bodyPr/>
              <a:lstStyle/>
              <a:p>
                <a:pPr>
                  <a:defRPr sz="1400">
                    <a:latin typeface="Arial" pitchFamily="34" charset="0"/>
                    <a:cs typeface="Arial" pitchFamily="34" charset="0"/>
                  </a:defRPr>
                </a:pPr>
                <a:r>
                  <a:rPr lang="en-US" sz="1400">
                    <a:latin typeface="Arial" pitchFamily="34" charset="0"/>
                    <a:cs typeface="Arial" pitchFamily="34" charset="0"/>
                  </a:rPr>
                  <a:t>Anode Current (pA)</a:t>
                </a:r>
              </a:p>
            </c:rich>
          </c:tx>
          <c:layout>
            <c:manualLayout>
              <c:xMode val="edge"/>
              <c:yMode val="edge"/>
              <c:x val="0.0"/>
              <c:y val="0.123305214134908"/>
            </c:manualLayout>
          </c:layout>
          <c:overlay val="0"/>
        </c:title>
        <c:numFmt formatCode="General" sourceLinked="1"/>
        <c:majorTickMark val="in"/>
        <c:minorTickMark val="in"/>
        <c:tickLblPos val="nextTo"/>
        <c:txPr>
          <a:bodyPr/>
          <a:lstStyle/>
          <a:p>
            <a:pPr>
              <a:defRPr sz="12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-2096224632"/>
        <c:crosses val="autoZero"/>
        <c:crossBetween val="midCat"/>
        <c:minorUnit val="100.0"/>
      </c:valAx>
    </c:plotArea>
    <c:legend>
      <c:legendPos val="r"/>
      <c:legendEntry>
        <c:idx val="1"/>
        <c:delete val="1"/>
      </c:legendEntry>
      <c:legendEntry>
        <c:idx val="3"/>
        <c:delete val="1"/>
      </c:legendEntry>
      <c:legendEntry>
        <c:idx val="5"/>
        <c:delete val="1"/>
      </c:legendEntry>
      <c:legendEntry>
        <c:idx val="9"/>
        <c:delete val="1"/>
      </c:legendEntry>
      <c:layout>
        <c:manualLayout>
          <c:xMode val="edge"/>
          <c:yMode val="edge"/>
          <c:x val="0.200611694371537"/>
          <c:y val="0.266529536398532"/>
          <c:w val="0.141052362231567"/>
          <c:h val="0.466910953373837"/>
        </c:manualLayout>
      </c:layout>
      <c:overlay val="0"/>
      <c:txPr>
        <a:bodyPr/>
        <a:lstStyle/>
        <a:p>
          <a:pPr>
            <a:defRPr sz="1000">
              <a:latin typeface="Arial" pitchFamily="34" charset="0"/>
              <a:cs typeface="Arial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400" b="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2521629240789"/>
          <c:y val="0.112294400699913"/>
          <c:w val="0.758802220034996"/>
          <c:h val="0.696281216880415"/>
        </c:manualLayout>
      </c:layout>
      <c:scatterChart>
        <c:scatterStyle val="lineMarker"/>
        <c:varyColors val="0"/>
        <c:ser>
          <c:idx val="0"/>
          <c:order val="0"/>
          <c:tx>
            <c:v>50mm</c:v>
          </c:tx>
          <c:spPr>
            <a:ln w="28575">
              <a:noFill/>
            </a:ln>
          </c:spPr>
          <c:marker>
            <c:symbol val="triangle"/>
            <c:size val="5"/>
            <c:spPr>
              <a:solidFill>
                <a:sysClr val="windowText" lastClr="000000"/>
              </a:solidFill>
              <a:ln>
                <a:solidFill>
                  <a:prstClr val="black"/>
                </a:solidFill>
              </a:ln>
            </c:spPr>
          </c:marker>
          <c:xVal>
            <c:numRef>
              <c:f>'FGNb1_50mm_Befor Kr'!$X$2:$AD$2</c:f>
              <c:numCache>
                <c:formatCode>General</c:formatCode>
                <c:ptCount val="7"/>
                <c:pt idx="0">
                  <c:v>140.0</c:v>
                </c:pt>
                <c:pt idx="1">
                  <c:v>150.0</c:v>
                </c:pt>
                <c:pt idx="2">
                  <c:v>160.0</c:v>
                </c:pt>
                <c:pt idx="3">
                  <c:v>170.0</c:v>
                </c:pt>
                <c:pt idx="4">
                  <c:v>180.0</c:v>
                </c:pt>
                <c:pt idx="5">
                  <c:v>185.0</c:v>
                </c:pt>
                <c:pt idx="6">
                  <c:v>190.0</c:v>
                </c:pt>
              </c:numCache>
            </c:numRef>
          </c:xVal>
          <c:yVal>
            <c:numRef>
              <c:f>'FGNb1_50mm_Befor Kr'!$X$6:$AD$6</c:f>
              <c:numCache>
                <c:formatCode>General</c:formatCode>
                <c:ptCount val="7"/>
                <c:pt idx="0">
                  <c:v>3.02435757575759</c:v>
                </c:pt>
                <c:pt idx="1">
                  <c:v>4.497381818181815</c:v>
                </c:pt>
                <c:pt idx="2">
                  <c:v>21.02971199999949</c:v>
                </c:pt>
                <c:pt idx="3">
                  <c:v>62.56277704917948</c:v>
                </c:pt>
                <c:pt idx="4">
                  <c:v>215.8017651245503</c:v>
                </c:pt>
                <c:pt idx="5">
                  <c:v>623.607820512816</c:v>
                </c:pt>
                <c:pt idx="6">
                  <c:v>1146.669902597362</c:v>
                </c:pt>
              </c:numCache>
            </c:numRef>
          </c:yVal>
          <c:smooth val="0"/>
        </c:ser>
        <c:ser>
          <c:idx val="1"/>
          <c:order val="1"/>
          <c:tx>
            <c:v>50fit</c:v>
          </c:tx>
          <c:spPr>
            <a:ln w="12700"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'FGNb1_50mm_Befor Kr'!$K$19:$K$69</c:f>
              <c:numCache>
                <c:formatCode>General</c:formatCode>
                <c:ptCount val="51"/>
                <c:pt idx="0">
                  <c:v>140.0</c:v>
                </c:pt>
                <c:pt idx="1">
                  <c:v>141.0</c:v>
                </c:pt>
                <c:pt idx="2">
                  <c:v>142.0</c:v>
                </c:pt>
                <c:pt idx="3">
                  <c:v>143.0</c:v>
                </c:pt>
                <c:pt idx="4">
                  <c:v>144.0</c:v>
                </c:pt>
                <c:pt idx="5">
                  <c:v>145.0</c:v>
                </c:pt>
                <c:pt idx="6">
                  <c:v>146.0</c:v>
                </c:pt>
                <c:pt idx="7">
                  <c:v>147.0</c:v>
                </c:pt>
                <c:pt idx="8">
                  <c:v>148.0</c:v>
                </c:pt>
                <c:pt idx="9">
                  <c:v>149.0</c:v>
                </c:pt>
                <c:pt idx="10">
                  <c:v>150.0</c:v>
                </c:pt>
                <c:pt idx="11">
                  <c:v>151.0</c:v>
                </c:pt>
                <c:pt idx="12">
                  <c:v>152.0</c:v>
                </c:pt>
                <c:pt idx="13">
                  <c:v>153.0</c:v>
                </c:pt>
                <c:pt idx="14">
                  <c:v>154.0</c:v>
                </c:pt>
                <c:pt idx="15">
                  <c:v>155.0</c:v>
                </c:pt>
                <c:pt idx="16">
                  <c:v>156.0</c:v>
                </c:pt>
                <c:pt idx="17">
                  <c:v>157.0</c:v>
                </c:pt>
                <c:pt idx="18">
                  <c:v>158.0</c:v>
                </c:pt>
                <c:pt idx="19">
                  <c:v>159.0</c:v>
                </c:pt>
                <c:pt idx="20">
                  <c:v>160.0</c:v>
                </c:pt>
                <c:pt idx="21">
                  <c:v>161.0</c:v>
                </c:pt>
                <c:pt idx="22">
                  <c:v>162.0</c:v>
                </c:pt>
                <c:pt idx="23">
                  <c:v>163.0</c:v>
                </c:pt>
                <c:pt idx="24">
                  <c:v>164.0</c:v>
                </c:pt>
                <c:pt idx="25">
                  <c:v>165.0</c:v>
                </c:pt>
                <c:pt idx="26">
                  <c:v>166.0</c:v>
                </c:pt>
                <c:pt idx="27">
                  <c:v>167.0</c:v>
                </c:pt>
                <c:pt idx="28">
                  <c:v>168.0</c:v>
                </c:pt>
                <c:pt idx="29">
                  <c:v>169.0</c:v>
                </c:pt>
                <c:pt idx="30">
                  <c:v>170.0</c:v>
                </c:pt>
                <c:pt idx="31">
                  <c:v>171.0</c:v>
                </c:pt>
                <c:pt idx="32">
                  <c:v>172.0</c:v>
                </c:pt>
                <c:pt idx="33">
                  <c:v>173.0</c:v>
                </c:pt>
                <c:pt idx="34">
                  <c:v>174.0</c:v>
                </c:pt>
                <c:pt idx="35">
                  <c:v>175.0</c:v>
                </c:pt>
                <c:pt idx="36">
                  <c:v>176.0</c:v>
                </c:pt>
                <c:pt idx="37">
                  <c:v>177.0</c:v>
                </c:pt>
                <c:pt idx="38">
                  <c:v>178.0</c:v>
                </c:pt>
                <c:pt idx="39">
                  <c:v>179.0</c:v>
                </c:pt>
                <c:pt idx="40">
                  <c:v>180.0</c:v>
                </c:pt>
                <c:pt idx="41">
                  <c:v>181.0</c:v>
                </c:pt>
                <c:pt idx="42">
                  <c:v>182.0</c:v>
                </c:pt>
                <c:pt idx="43">
                  <c:v>183.0</c:v>
                </c:pt>
                <c:pt idx="44">
                  <c:v>184.0</c:v>
                </c:pt>
                <c:pt idx="45">
                  <c:v>185.0</c:v>
                </c:pt>
                <c:pt idx="46">
                  <c:v>186.0</c:v>
                </c:pt>
                <c:pt idx="47">
                  <c:v>187.0</c:v>
                </c:pt>
                <c:pt idx="48">
                  <c:v>188.0</c:v>
                </c:pt>
                <c:pt idx="49">
                  <c:v>189.0</c:v>
                </c:pt>
                <c:pt idx="50">
                  <c:v>190.0</c:v>
                </c:pt>
              </c:numCache>
            </c:numRef>
          </c:xVal>
          <c:yVal>
            <c:numRef>
              <c:f>'FGNb1_50mm_Befor Kr'!$L$19:$L$69</c:f>
              <c:numCache>
                <c:formatCode>General</c:formatCode>
                <c:ptCount val="51"/>
                <c:pt idx="0">
                  <c:v>0.126481249926868</c:v>
                </c:pt>
                <c:pt idx="1">
                  <c:v>0.16136562890489</c:v>
                </c:pt>
                <c:pt idx="2">
                  <c:v>0.2051867795572</c:v>
                </c:pt>
                <c:pt idx="3">
                  <c:v>0.26005859586357</c:v>
                </c:pt>
                <c:pt idx="4">
                  <c:v>0.32855324636589</c:v>
                </c:pt>
                <c:pt idx="5">
                  <c:v>0.413791375887267</c:v>
                </c:pt>
                <c:pt idx="6">
                  <c:v>0.519548227295429</c:v>
                </c:pt>
                <c:pt idx="7">
                  <c:v>0.650378159696821</c:v>
                </c:pt>
                <c:pt idx="8">
                  <c:v>0.811760370348135</c:v>
                </c:pt>
                <c:pt idx="9">
                  <c:v>1.010268994878312</c:v>
                </c:pt>
                <c:pt idx="10">
                  <c:v>1.253771167157794</c:v>
                </c:pt>
                <c:pt idx="11">
                  <c:v>1.55165706951492</c:v>
                </c:pt>
                <c:pt idx="12">
                  <c:v>1.91510649931058</c:v>
                </c:pt>
                <c:pt idx="13">
                  <c:v>2.357397022615668</c:v>
                </c:pt>
                <c:pt idx="14">
                  <c:v>2.894259383506097</c:v>
                </c:pt>
                <c:pt idx="15">
                  <c:v>3.544286492049338</c:v>
                </c:pt>
                <c:pt idx="16">
                  <c:v>4.329403029285054</c:v>
                </c:pt>
                <c:pt idx="17">
                  <c:v>5.275403487410491</c:v>
                </c:pt>
                <c:pt idx="18">
                  <c:v>6.412567312087132</c:v>
                </c:pt>
                <c:pt idx="19">
                  <c:v>7.77636073552665</c:v>
                </c:pt>
                <c:pt idx="20">
                  <c:v>9.408235888116738</c:v>
                </c:pt>
                <c:pt idx="21">
                  <c:v>11.35653885723716</c:v>
                </c:pt>
                <c:pt idx="22">
                  <c:v>13.67753952908152</c:v>
                </c:pt>
                <c:pt idx="23">
                  <c:v>16.43659730731973</c:v>
                </c:pt>
                <c:pt idx="24">
                  <c:v>19.7094781559048</c:v>
                </c:pt>
                <c:pt idx="25">
                  <c:v>23.58383986692412</c:v>
                </c:pt>
                <c:pt idx="26">
                  <c:v>28.16090401278523</c:v>
                </c:pt>
                <c:pt idx="27">
                  <c:v>33.55733470989696</c:v>
                </c:pt>
                <c:pt idx="28">
                  <c:v>39.9073461030755</c:v>
                </c:pt>
                <c:pt idx="29">
                  <c:v>47.36506238076702</c:v>
                </c:pt>
                <c:pt idx="30">
                  <c:v>56.1071561555685</c:v>
                </c:pt>
                <c:pt idx="31">
                  <c:v>66.33579319687382</c:v>
                </c:pt>
                <c:pt idx="32">
                  <c:v>78.28191378742495</c:v>
                </c:pt>
                <c:pt idx="33">
                  <c:v>92.20888339736255</c:v>
                </c:pt>
                <c:pt idx="34">
                  <c:v>108.4165479325123</c:v>
                </c:pt>
                <c:pt idx="35">
                  <c:v>127.2457315220806</c:v>
                </c:pt>
                <c:pt idx="36">
                  <c:v>149.0832176689224</c:v>
                </c:pt>
                <c:pt idx="37">
                  <c:v>174.3672575967481</c:v>
                </c:pt>
                <c:pt idx="38">
                  <c:v>203.5936527968968</c:v>
                </c:pt>
                <c:pt idx="39">
                  <c:v>237.3224621060116</c:v>
                </c:pt>
                <c:pt idx="40">
                  <c:v>276.1853871383628</c:v>
                </c:pt>
                <c:pt idx="41">
                  <c:v>320.8938935559863</c:v>
                </c:pt>
                <c:pt idx="42">
                  <c:v>372.2481294884857</c:v>
                </c:pt>
                <c:pt idx="43">
                  <c:v>431.1467064154934</c:v>
                </c:pt>
                <c:pt idx="44">
                  <c:v>498.5974120000303</c:v>
                </c:pt>
                <c:pt idx="45">
                  <c:v>575.7289287129229</c:v>
                </c:pt>
                <c:pt idx="46">
                  <c:v>663.8036366178935</c:v>
                </c:pt>
                <c:pt idx="47">
                  <c:v>764.231583396183</c:v>
                </c:pt>
                <c:pt idx="48">
                  <c:v>878.58570957885</c:v>
                </c:pt>
                <c:pt idx="49">
                  <c:v>1008.61842202518</c:v>
                </c:pt>
                <c:pt idx="50">
                  <c:v>1156.279613937417</c:v>
                </c:pt>
              </c:numCache>
            </c:numRef>
          </c:yVal>
          <c:smooth val="0"/>
        </c:ser>
        <c:ser>
          <c:idx val="2"/>
          <c:order val="2"/>
          <c:tx>
            <c:v>40mm</c:v>
          </c:tx>
          <c:spPr>
            <a:ln w="28575">
              <a:noFill/>
            </a:ln>
          </c:spPr>
          <c:marker>
            <c:symbol val="circle"/>
            <c:size val="5"/>
            <c:spPr>
              <a:solidFill>
                <a:sysClr val="windowText" lastClr="000000"/>
              </a:solidFill>
              <a:ln>
                <a:solidFill>
                  <a:prstClr val="black"/>
                </a:solidFill>
              </a:ln>
            </c:spPr>
          </c:marker>
          <c:xVal>
            <c:numRef>
              <c:f>FGNb1_40mm_berforeKr!$T$1:$AA$1</c:f>
              <c:numCache>
                <c:formatCode>General</c:formatCode>
                <c:ptCount val="8"/>
                <c:pt idx="0">
                  <c:v>120.0</c:v>
                </c:pt>
                <c:pt idx="1">
                  <c:v>130.0</c:v>
                </c:pt>
                <c:pt idx="2">
                  <c:v>140.0</c:v>
                </c:pt>
                <c:pt idx="3">
                  <c:v>150.0</c:v>
                </c:pt>
                <c:pt idx="4">
                  <c:v>160.0</c:v>
                </c:pt>
                <c:pt idx="5">
                  <c:v>170.0</c:v>
                </c:pt>
                <c:pt idx="6">
                  <c:v>180.0</c:v>
                </c:pt>
                <c:pt idx="7">
                  <c:v>185.0</c:v>
                </c:pt>
              </c:numCache>
            </c:numRef>
          </c:xVal>
          <c:yVal>
            <c:numRef>
              <c:f>FGNb1_40mm_berforeKr!$T$5:$AA$5</c:f>
              <c:numCache>
                <c:formatCode>General</c:formatCode>
                <c:ptCount val="8"/>
                <c:pt idx="0">
                  <c:v>-0.281297633587783</c:v>
                </c:pt>
                <c:pt idx="1">
                  <c:v>0.45916256880735</c:v>
                </c:pt>
                <c:pt idx="2">
                  <c:v>2.021586463414647</c:v>
                </c:pt>
                <c:pt idx="3">
                  <c:v>8.10982389705877</c:v>
                </c:pt>
                <c:pt idx="4">
                  <c:v>44.82518554913242</c:v>
                </c:pt>
                <c:pt idx="5">
                  <c:v>206.6143092783453</c:v>
                </c:pt>
                <c:pt idx="6">
                  <c:v>513.0145975443336</c:v>
                </c:pt>
                <c:pt idx="7">
                  <c:v>1052.89886597935</c:v>
                </c:pt>
              </c:numCache>
            </c:numRef>
          </c:yVal>
          <c:smooth val="0"/>
        </c:ser>
        <c:ser>
          <c:idx val="3"/>
          <c:order val="3"/>
          <c:tx>
            <c:v>40fit</c:v>
          </c:tx>
          <c:spPr>
            <a:ln w="12700"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FGNb1_40mm_berforeKr!$K$16:$K$81</c:f>
              <c:numCache>
                <c:formatCode>General</c:formatCode>
                <c:ptCount val="66"/>
                <c:pt idx="0">
                  <c:v>120.0</c:v>
                </c:pt>
                <c:pt idx="1">
                  <c:v>121.0</c:v>
                </c:pt>
                <c:pt idx="2">
                  <c:v>122.0</c:v>
                </c:pt>
                <c:pt idx="3">
                  <c:v>123.0</c:v>
                </c:pt>
                <c:pt idx="4">
                  <c:v>124.0</c:v>
                </c:pt>
                <c:pt idx="5">
                  <c:v>125.0</c:v>
                </c:pt>
                <c:pt idx="6">
                  <c:v>126.0</c:v>
                </c:pt>
                <c:pt idx="7">
                  <c:v>127.0</c:v>
                </c:pt>
                <c:pt idx="8">
                  <c:v>128.0</c:v>
                </c:pt>
                <c:pt idx="9">
                  <c:v>129.0</c:v>
                </c:pt>
                <c:pt idx="10">
                  <c:v>130.0</c:v>
                </c:pt>
                <c:pt idx="11">
                  <c:v>131.0</c:v>
                </c:pt>
                <c:pt idx="12">
                  <c:v>132.0</c:v>
                </c:pt>
                <c:pt idx="13">
                  <c:v>133.0</c:v>
                </c:pt>
                <c:pt idx="14">
                  <c:v>134.0</c:v>
                </c:pt>
                <c:pt idx="15">
                  <c:v>135.0</c:v>
                </c:pt>
                <c:pt idx="16">
                  <c:v>136.0</c:v>
                </c:pt>
                <c:pt idx="17">
                  <c:v>137.0</c:v>
                </c:pt>
                <c:pt idx="18">
                  <c:v>138.0</c:v>
                </c:pt>
                <c:pt idx="19">
                  <c:v>139.0</c:v>
                </c:pt>
                <c:pt idx="20">
                  <c:v>140.0</c:v>
                </c:pt>
                <c:pt idx="21">
                  <c:v>141.0</c:v>
                </c:pt>
                <c:pt idx="22">
                  <c:v>142.0</c:v>
                </c:pt>
                <c:pt idx="23">
                  <c:v>143.0</c:v>
                </c:pt>
                <c:pt idx="24">
                  <c:v>144.0</c:v>
                </c:pt>
                <c:pt idx="25">
                  <c:v>145.0</c:v>
                </c:pt>
                <c:pt idx="26">
                  <c:v>146.0</c:v>
                </c:pt>
                <c:pt idx="27">
                  <c:v>147.0</c:v>
                </c:pt>
                <c:pt idx="28">
                  <c:v>148.0</c:v>
                </c:pt>
                <c:pt idx="29">
                  <c:v>149.0</c:v>
                </c:pt>
                <c:pt idx="30">
                  <c:v>150.0</c:v>
                </c:pt>
                <c:pt idx="31">
                  <c:v>151.0</c:v>
                </c:pt>
                <c:pt idx="32">
                  <c:v>152.0</c:v>
                </c:pt>
                <c:pt idx="33">
                  <c:v>153.0</c:v>
                </c:pt>
                <c:pt idx="34">
                  <c:v>154.0</c:v>
                </c:pt>
                <c:pt idx="35">
                  <c:v>155.0</c:v>
                </c:pt>
                <c:pt idx="36">
                  <c:v>156.0</c:v>
                </c:pt>
                <c:pt idx="37">
                  <c:v>157.0</c:v>
                </c:pt>
                <c:pt idx="38">
                  <c:v>158.0</c:v>
                </c:pt>
                <c:pt idx="39">
                  <c:v>159.0</c:v>
                </c:pt>
                <c:pt idx="40">
                  <c:v>160.0</c:v>
                </c:pt>
                <c:pt idx="41">
                  <c:v>161.0</c:v>
                </c:pt>
                <c:pt idx="42">
                  <c:v>162.0</c:v>
                </c:pt>
                <c:pt idx="43">
                  <c:v>163.0</c:v>
                </c:pt>
                <c:pt idx="44">
                  <c:v>164.0</c:v>
                </c:pt>
                <c:pt idx="45">
                  <c:v>165.0</c:v>
                </c:pt>
                <c:pt idx="46">
                  <c:v>166.0</c:v>
                </c:pt>
                <c:pt idx="47">
                  <c:v>167.0</c:v>
                </c:pt>
                <c:pt idx="48">
                  <c:v>168.0</c:v>
                </c:pt>
                <c:pt idx="49">
                  <c:v>169.0</c:v>
                </c:pt>
                <c:pt idx="50">
                  <c:v>170.0</c:v>
                </c:pt>
                <c:pt idx="51">
                  <c:v>171.0</c:v>
                </c:pt>
                <c:pt idx="52">
                  <c:v>172.0</c:v>
                </c:pt>
                <c:pt idx="53">
                  <c:v>173.0</c:v>
                </c:pt>
                <c:pt idx="54">
                  <c:v>174.0</c:v>
                </c:pt>
                <c:pt idx="55">
                  <c:v>175.0</c:v>
                </c:pt>
                <c:pt idx="56">
                  <c:v>176.0</c:v>
                </c:pt>
                <c:pt idx="57">
                  <c:v>177.0</c:v>
                </c:pt>
                <c:pt idx="58">
                  <c:v>178.0</c:v>
                </c:pt>
                <c:pt idx="59">
                  <c:v>179.0</c:v>
                </c:pt>
                <c:pt idx="60">
                  <c:v>180.0</c:v>
                </c:pt>
                <c:pt idx="61">
                  <c:v>181.0</c:v>
                </c:pt>
                <c:pt idx="62">
                  <c:v>182.0</c:v>
                </c:pt>
                <c:pt idx="63">
                  <c:v>183.0</c:v>
                </c:pt>
                <c:pt idx="64">
                  <c:v>184.0</c:v>
                </c:pt>
                <c:pt idx="65">
                  <c:v>185.0</c:v>
                </c:pt>
              </c:numCache>
            </c:numRef>
          </c:xVal>
          <c:yVal>
            <c:numRef>
              <c:f>FGNb1_40mm_berforeKr!$L$16:$L$81</c:f>
              <c:numCache>
                <c:formatCode>General</c:formatCode>
                <c:ptCount val="66"/>
                <c:pt idx="0">
                  <c:v>0.0100472553492613</c:v>
                </c:pt>
                <c:pt idx="1">
                  <c:v>0.0131310521405381</c:v>
                </c:pt>
                <c:pt idx="2">
                  <c:v>0.0170885290098698</c:v>
                </c:pt>
                <c:pt idx="3">
                  <c:v>0.0221466208821312</c:v>
                </c:pt>
                <c:pt idx="4">
                  <c:v>0.0285858452419276</c:v>
                </c:pt>
                <c:pt idx="5">
                  <c:v>0.0367516757918371</c:v>
                </c:pt>
                <c:pt idx="6">
                  <c:v>0.0470680540876021</c:v>
                </c:pt>
                <c:pt idx="7">
                  <c:v>0.0600533874508714</c:v>
                </c:pt>
                <c:pt idx="8">
                  <c:v>0.0763394290007301</c:v>
                </c:pt>
                <c:pt idx="9">
                  <c:v>0.0966934883010733</c:v>
                </c:pt>
                <c:pt idx="10">
                  <c:v>0.122044479267776</c:v>
                </c:pt>
                <c:pt idx="11">
                  <c:v>0.153513376002685</c:v>
                </c:pt>
                <c:pt idx="12">
                  <c:v>0.192448717513166</c:v>
                </c:pt>
                <c:pt idx="13">
                  <c:v>0.240467879234998</c:v>
                </c:pt>
                <c:pt idx="14">
                  <c:v>0.299504913305191</c:v>
                </c:pt>
                <c:pt idx="15">
                  <c:v>0.371865851034745</c:v>
                </c:pt>
                <c:pt idx="16">
                  <c:v>0.460292460414377</c:v>
                </c:pt>
                <c:pt idx="17">
                  <c:v>0.568035559151676</c:v>
                </c:pt>
                <c:pt idx="18">
                  <c:v>0.698939100084791</c:v>
                </c:pt>
                <c:pt idx="19">
                  <c:v>0.857536371238026</c:v>
                </c:pt>
                <c:pt idx="20">
                  <c:v>1.049159787661956</c:v>
                </c:pt>
                <c:pt idx="21">
                  <c:v>1.280065896907133</c:v>
                </c:pt>
                <c:pt idx="22">
                  <c:v>1.55757737487535</c:v>
                </c:pt>
                <c:pt idx="23">
                  <c:v>1.890243954218083</c:v>
                </c:pt>
                <c:pt idx="24">
                  <c:v>2.288024403733077</c:v>
                </c:pt>
                <c:pt idx="25">
                  <c:v>2.76249186465089</c:v>
                </c:pt>
                <c:pt idx="26">
                  <c:v>3.327065048584158</c:v>
                </c:pt>
                <c:pt idx="27">
                  <c:v>3.997268012489961</c:v>
                </c:pt>
                <c:pt idx="28">
                  <c:v>4.791021448497173</c:v>
                </c:pt>
                <c:pt idx="29">
                  <c:v>5.728968661075688</c:v>
                </c:pt>
                <c:pt idx="30">
                  <c:v>6.834839650941154</c:v>
                </c:pt>
                <c:pt idx="31">
                  <c:v>8.13585698442858</c:v>
                </c:pt>
                <c:pt idx="32">
                  <c:v>9.663187398935557</c:v>
                </c:pt>
                <c:pt idx="33">
                  <c:v>11.45244337948686</c:v>
                </c:pt>
                <c:pt idx="34">
                  <c:v>13.54423923853737</c:v>
                </c:pt>
                <c:pt idx="35">
                  <c:v>15.98480654079411</c:v>
                </c:pt>
                <c:pt idx="36">
                  <c:v>18.82667403703768</c:v>
                </c:pt>
                <c:pt idx="37">
                  <c:v>22.12941760558264</c:v>
                </c:pt>
                <c:pt idx="38">
                  <c:v>25.96048604696808</c:v>
                </c:pt>
                <c:pt idx="39">
                  <c:v>30.3961089365672</c:v>
                </c:pt>
                <c:pt idx="40">
                  <c:v>35.52229311078681</c:v>
                </c:pt>
                <c:pt idx="41">
                  <c:v>41.4359147451755</c:v>
                </c:pt>
                <c:pt idx="42">
                  <c:v>48.24591437670617</c:v>
                </c:pt>
                <c:pt idx="43">
                  <c:v>56.07460262745283</c:v>
                </c:pt>
                <c:pt idx="44">
                  <c:v>65.05908480239033</c:v>
                </c:pt>
                <c:pt idx="45">
                  <c:v>75.35281295973402</c:v>
                </c:pt>
                <c:pt idx="46">
                  <c:v>87.12727448756818</c:v>
                </c:pt>
                <c:pt idx="47">
                  <c:v>100.5738266649976</c:v>
                </c:pt>
                <c:pt idx="48">
                  <c:v>115.9056871391862</c:v>
                </c:pt>
                <c:pt idx="49">
                  <c:v>133.360090710701</c:v>
                </c:pt>
                <c:pt idx="50">
                  <c:v>153.2006232880717</c:v>
                </c:pt>
                <c:pt idx="51">
                  <c:v>175.7197443476808</c:v>
                </c:pt>
                <c:pt idx="52">
                  <c:v>201.2415097162463</c:v>
                </c:pt>
                <c:pt idx="53">
                  <c:v>230.1245069797027</c:v>
                </c:pt>
                <c:pt idx="54">
                  <c:v>262.7650163132302</c:v>
                </c:pt>
                <c:pt idx="55">
                  <c:v>299.6004100220027</c:v>
                </c:pt>
                <c:pt idx="56">
                  <c:v>341.1128045798694</c:v>
                </c:pt>
                <c:pt idx="57">
                  <c:v>387.8329794529691</c:v>
                </c:pt>
                <c:pt idx="58">
                  <c:v>440.3445774964391</c:v>
                </c:pt>
                <c:pt idx="59">
                  <c:v>499.2886022135307</c:v>
                </c:pt>
                <c:pt idx="60">
                  <c:v>565.3682276677879</c:v>
                </c:pt>
                <c:pt idx="61">
                  <c:v>639.3539373380346</c:v>
                </c:pt>
                <c:pt idx="62">
                  <c:v>722.0890087034364</c:v>
                </c:pt>
                <c:pt idx="63">
                  <c:v>814.4953608397526</c:v>
                </c:pt>
                <c:pt idx="64">
                  <c:v>917.5797827977585</c:v>
                </c:pt>
                <c:pt idx="65">
                  <c:v>1032.440561019613</c:v>
                </c:pt>
              </c:numCache>
            </c:numRef>
          </c:yVal>
          <c:smooth val="0"/>
        </c:ser>
        <c:ser>
          <c:idx val="4"/>
          <c:order val="4"/>
          <c:tx>
            <c:v>30mm</c:v>
          </c:tx>
          <c:spPr>
            <a:ln w="28575">
              <a:noFill/>
            </a:ln>
          </c:spPr>
          <c:marker>
            <c:symbol val="square"/>
            <c:size val="5"/>
            <c:spPr>
              <a:solidFill>
                <a:sysClr val="windowText" lastClr="000000"/>
              </a:solidFill>
              <a:ln>
                <a:solidFill>
                  <a:prstClr val="black"/>
                </a:solidFill>
              </a:ln>
            </c:spPr>
          </c:marker>
          <c:xVal>
            <c:numRef>
              <c:f>FGNb1_30mm_beforeKr!$S$1:$AD$1</c:f>
              <c:numCache>
                <c:formatCode>General</c:formatCode>
                <c:ptCount val="12"/>
                <c:pt idx="0">
                  <c:v>110.0</c:v>
                </c:pt>
                <c:pt idx="1">
                  <c:v>120.0</c:v>
                </c:pt>
                <c:pt idx="2">
                  <c:v>130.0</c:v>
                </c:pt>
                <c:pt idx="3">
                  <c:v>140.0</c:v>
                </c:pt>
                <c:pt idx="4">
                  <c:v>150.0</c:v>
                </c:pt>
                <c:pt idx="5">
                  <c:v>160.0</c:v>
                </c:pt>
                <c:pt idx="6">
                  <c:v>170.0</c:v>
                </c:pt>
                <c:pt idx="7">
                  <c:v>175.0</c:v>
                </c:pt>
                <c:pt idx="8">
                  <c:v>180.0</c:v>
                </c:pt>
              </c:numCache>
            </c:numRef>
          </c:xVal>
          <c:yVal>
            <c:numRef>
              <c:f>FGNb1_30mm_beforeKr!$S$5:$AD$5</c:f>
              <c:numCache>
                <c:formatCode>General</c:formatCode>
                <c:ptCount val="12"/>
                <c:pt idx="0">
                  <c:v>0.0941058064516135</c:v>
                </c:pt>
                <c:pt idx="1">
                  <c:v>-1.879854320987653</c:v>
                </c:pt>
                <c:pt idx="2">
                  <c:v>0.392850431654665</c:v>
                </c:pt>
                <c:pt idx="3">
                  <c:v>1.057494736841952</c:v>
                </c:pt>
                <c:pt idx="4">
                  <c:v>21.60761785714259</c:v>
                </c:pt>
                <c:pt idx="5">
                  <c:v>120.6774625850316</c:v>
                </c:pt>
                <c:pt idx="6">
                  <c:v>314.7364155844086</c:v>
                </c:pt>
                <c:pt idx="7">
                  <c:v>592.7524705882306</c:v>
                </c:pt>
                <c:pt idx="8">
                  <c:v>892.673084112138</c:v>
                </c:pt>
              </c:numCache>
            </c:numRef>
          </c:yVal>
          <c:smooth val="0"/>
        </c:ser>
        <c:ser>
          <c:idx val="5"/>
          <c:order val="5"/>
          <c:tx>
            <c:v>30fit</c:v>
          </c:tx>
          <c:spPr>
            <a:ln w="12700"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FGNb1_30mm_beforeKr!$K$15:$K$85</c:f>
              <c:numCache>
                <c:formatCode>General</c:formatCode>
                <c:ptCount val="71"/>
                <c:pt idx="0">
                  <c:v>110.0</c:v>
                </c:pt>
                <c:pt idx="1">
                  <c:v>111.0</c:v>
                </c:pt>
                <c:pt idx="2">
                  <c:v>112.0</c:v>
                </c:pt>
                <c:pt idx="3">
                  <c:v>113.0</c:v>
                </c:pt>
                <c:pt idx="4">
                  <c:v>114.0</c:v>
                </c:pt>
                <c:pt idx="5">
                  <c:v>115.0</c:v>
                </c:pt>
                <c:pt idx="6">
                  <c:v>116.0</c:v>
                </c:pt>
                <c:pt idx="7">
                  <c:v>117.0</c:v>
                </c:pt>
                <c:pt idx="8">
                  <c:v>118.0</c:v>
                </c:pt>
                <c:pt idx="9">
                  <c:v>119.0</c:v>
                </c:pt>
                <c:pt idx="10">
                  <c:v>120.0</c:v>
                </c:pt>
                <c:pt idx="11">
                  <c:v>121.0</c:v>
                </c:pt>
                <c:pt idx="12">
                  <c:v>122.0</c:v>
                </c:pt>
                <c:pt idx="13">
                  <c:v>123.0</c:v>
                </c:pt>
                <c:pt idx="14">
                  <c:v>124.0</c:v>
                </c:pt>
                <c:pt idx="15">
                  <c:v>125.0</c:v>
                </c:pt>
                <c:pt idx="16">
                  <c:v>126.0</c:v>
                </c:pt>
                <c:pt idx="17">
                  <c:v>127.0</c:v>
                </c:pt>
                <c:pt idx="18">
                  <c:v>128.0</c:v>
                </c:pt>
                <c:pt idx="19">
                  <c:v>129.0</c:v>
                </c:pt>
                <c:pt idx="20">
                  <c:v>130.0</c:v>
                </c:pt>
                <c:pt idx="21">
                  <c:v>131.0</c:v>
                </c:pt>
                <c:pt idx="22">
                  <c:v>132.0</c:v>
                </c:pt>
                <c:pt idx="23">
                  <c:v>133.0</c:v>
                </c:pt>
                <c:pt idx="24">
                  <c:v>134.0</c:v>
                </c:pt>
                <c:pt idx="25">
                  <c:v>135.0</c:v>
                </c:pt>
                <c:pt idx="26">
                  <c:v>136.0</c:v>
                </c:pt>
                <c:pt idx="27">
                  <c:v>137.0</c:v>
                </c:pt>
                <c:pt idx="28">
                  <c:v>138.0</c:v>
                </c:pt>
                <c:pt idx="29">
                  <c:v>139.0</c:v>
                </c:pt>
                <c:pt idx="30">
                  <c:v>140.0</c:v>
                </c:pt>
                <c:pt idx="31">
                  <c:v>141.0</c:v>
                </c:pt>
                <c:pt idx="32">
                  <c:v>142.0</c:v>
                </c:pt>
                <c:pt idx="33">
                  <c:v>143.0</c:v>
                </c:pt>
                <c:pt idx="34">
                  <c:v>144.0</c:v>
                </c:pt>
                <c:pt idx="35">
                  <c:v>145.0</c:v>
                </c:pt>
                <c:pt idx="36">
                  <c:v>146.0</c:v>
                </c:pt>
                <c:pt idx="37">
                  <c:v>147.0</c:v>
                </c:pt>
                <c:pt idx="38">
                  <c:v>148.0</c:v>
                </c:pt>
                <c:pt idx="39">
                  <c:v>149.0</c:v>
                </c:pt>
                <c:pt idx="40">
                  <c:v>150.0</c:v>
                </c:pt>
                <c:pt idx="41">
                  <c:v>151.0</c:v>
                </c:pt>
                <c:pt idx="42">
                  <c:v>152.0</c:v>
                </c:pt>
                <c:pt idx="43">
                  <c:v>153.0</c:v>
                </c:pt>
                <c:pt idx="44">
                  <c:v>154.0</c:v>
                </c:pt>
                <c:pt idx="45">
                  <c:v>155.0</c:v>
                </c:pt>
                <c:pt idx="46">
                  <c:v>156.0</c:v>
                </c:pt>
                <c:pt idx="47">
                  <c:v>157.0</c:v>
                </c:pt>
                <c:pt idx="48">
                  <c:v>158.0</c:v>
                </c:pt>
                <c:pt idx="49">
                  <c:v>159.0</c:v>
                </c:pt>
                <c:pt idx="50">
                  <c:v>160.0</c:v>
                </c:pt>
                <c:pt idx="51">
                  <c:v>161.0</c:v>
                </c:pt>
                <c:pt idx="52">
                  <c:v>162.0</c:v>
                </c:pt>
                <c:pt idx="53">
                  <c:v>163.0</c:v>
                </c:pt>
                <c:pt idx="54">
                  <c:v>164.0</c:v>
                </c:pt>
                <c:pt idx="55">
                  <c:v>165.0</c:v>
                </c:pt>
                <c:pt idx="56">
                  <c:v>166.0</c:v>
                </c:pt>
                <c:pt idx="57">
                  <c:v>167.0</c:v>
                </c:pt>
                <c:pt idx="58">
                  <c:v>168.0</c:v>
                </c:pt>
                <c:pt idx="59">
                  <c:v>169.0</c:v>
                </c:pt>
                <c:pt idx="60">
                  <c:v>170.0</c:v>
                </c:pt>
                <c:pt idx="61">
                  <c:v>171.0</c:v>
                </c:pt>
                <c:pt idx="62">
                  <c:v>172.0</c:v>
                </c:pt>
                <c:pt idx="63">
                  <c:v>173.0</c:v>
                </c:pt>
                <c:pt idx="64">
                  <c:v>174.0</c:v>
                </c:pt>
                <c:pt idx="65">
                  <c:v>175.0</c:v>
                </c:pt>
                <c:pt idx="66">
                  <c:v>176.0</c:v>
                </c:pt>
                <c:pt idx="67">
                  <c:v>177.0</c:v>
                </c:pt>
                <c:pt idx="68">
                  <c:v>178.0</c:v>
                </c:pt>
                <c:pt idx="69">
                  <c:v>179.0</c:v>
                </c:pt>
                <c:pt idx="70">
                  <c:v>180.0</c:v>
                </c:pt>
              </c:numCache>
            </c:numRef>
          </c:xVal>
          <c:yVal>
            <c:numRef>
              <c:f>FGNb1_30mm_beforeKr!$L$15:$L$85</c:f>
              <c:numCache>
                <c:formatCode>General</c:formatCode>
                <c:ptCount val="71"/>
                <c:pt idx="0">
                  <c:v>0.034762125891492</c:v>
                </c:pt>
                <c:pt idx="1">
                  <c:v>0.0437807111463909</c:v>
                </c:pt>
                <c:pt idx="2">
                  <c:v>0.054921235400679</c:v>
                </c:pt>
                <c:pt idx="3">
                  <c:v>0.0686315496225666</c:v>
                </c:pt>
                <c:pt idx="4">
                  <c:v>0.0854430579787571</c:v>
                </c:pt>
                <c:pt idx="5">
                  <c:v>0.105984213653538</c:v>
                </c:pt>
                <c:pt idx="6">
                  <c:v>0.130995842921427</c:v>
                </c:pt>
                <c:pt idx="7">
                  <c:v>0.161348494058842</c:v>
                </c:pt>
                <c:pt idx="8">
                  <c:v>0.19806202256464</c:v>
                </c:pt>
                <c:pt idx="9">
                  <c:v>0.242327639544239</c:v>
                </c:pt>
                <c:pt idx="10">
                  <c:v>0.295532665962452</c:v>
                </c:pt>
                <c:pt idx="11">
                  <c:v>0.359288251746895</c:v>
                </c:pt>
                <c:pt idx="12">
                  <c:v>0.435460335384564</c:v>
                </c:pt>
                <c:pt idx="13">
                  <c:v>0.526204136652193</c:v>
                </c:pt>
                <c:pt idx="14">
                  <c:v>0.634002492407706</c:v>
                </c:pt>
                <c:pt idx="15">
                  <c:v>0.761708362892083</c:v>
                </c:pt>
                <c:pt idx="16">
                  <c:v>0.912591853693955</c:v>
                </c:pt>
                <c:pt idx="17">
                  <c:v>1.09039211635523</c:v>
                </c:pt>
                <c:pt idx="18">
                  <c:v>1.29937450848548</c:v>
                </c:pt>
                <c:pt idx="19">
                  <c:v>1.544393412144262</c:v>
                </c:pt>
                <c:pt idx="20">
                  <c:v>1.830961127081365</c:v>
                </c:pt>
                <c:pt idx="21">
                  <c:v>2.165323273130585</c:v>
                </c:pt>
                <c:pt idx="22">
                  <c:v>2.554541153569398</c:v>
                </c:pt>
                <c:pt idx="23">
                  <c:v>3.006581548518545</c:v>
                </c:pt>
                <c:pt idx="24">
                  <c:v>3.530414424397874</c:v>
                </c:pt>
                <c:pt idx="25">
                  <c:v>4.136119062012832</c:v>
                </c:pt>
                <c:pt idx="26">
                  <c:v>4.83499912195479</c:v>
                </c:pt>
                <c:pt idx="27">
                  <c:v>5.639707181596243</c:v>
                </c:pt>
                <c:pt idx="28">
                  <c:v>6.564379292985306</c:v>
                </c:pt>
                <c:pt idx="29">
                  <c:v>7.624780125333705</c:v>
                </c:pt>
                <c:pt idx="30">
                  <c:v>8.83845926948966</c:v>
                </c:pt>
                <c:pt idx="31">
                  <c:v>10.22491929473471</c:v>
                </c:pt>
                <c:pt idx="32">
                  <c:v>11.80579616039135</c:v>
                </c:pt>
                <c:pt idx="33">
                  <c:v>13.60505259601598</c:v>
                </c:pt>
                <c:pt idx="34">
                  <c:v>15.64918507434512</c:v>
                </c:pt>
                <c:pt idx="35">
                  <c:v>17.96744501060232</c:v>
                </c:pt>
                <c:pt idx="36">
                  <c:v>20.59207483022269</c:v>
                </c:pt>
                <c:pt idx="37">
                  <c:v>23.55855955447949</c:v>
                </c:pt>
                <c:pt idx="38">
                  <c:v>26.90589455984877</c:v>
                </c:pt>
                <c:pt idx="39">
                  <c:v>30.67687017221788</c:v>
                </c:pt>
                <c:pt idx="40">
                  <c:v>34.91837376117456</c:v>
                </c:pt>
                <c:pt idx="41">
                  <c:v>39.68171000261044</c:v>
                </c:pt>
                <c:pt idx="42">
                  <c:v>45.02293997968682</c:v>
                </c:pt>
                <c:pt idx="43">
                  <c:v>51.00323979285255</c:v>
                </c:pt>
                <c:pt idx="44">
                  <c:v>57.68927934903521</c:v>
                </c:pt>
                <c:pt idx="45">
                  <c:v>65.15362199836083</c:v>
                </c:pt>
                <c:pt idx="46">
                  <c:v>73.47514568376643</c:v>
                </c:pt>
                <c:pt idx="47">
                  <c:v>82.73948626468051</c:v>
                </c:pt>
                <c:pt idx="48">
                  <c:v>93.0395036705255</c:v>
                </c:pt>
                <c:pt idx="49">
                  <c:v>104.4757715331829</c:v>
                </c:pt>
                <c:pt idx="50">
                  <c:v>117.1570909397483</c:v>
                </c:pt>
                <c:pt idx="51">
                  <c:v>131.201028937881</c:v>
                </c:pt>
                <c:pt idx="52">
                  <c:v>146.7344824159211</c:v>
                </c:pt>
                <c:pt idx="53">
                  <c:v>163.8942679685736</c:v>
                </c:pt>
                <c:pt idx="54">
                  <c:v>182.8277383465422</c:v>
                </c:pt>
                <c:pt idx="55">
                  <c:v>203.6934260749221</c:v>
                </c:pt>
                <c:pt idx="56">
                  <c:v>226.6617148105372</c:v>
                </c:pt>
                <c:pt idx="57">
                  <c:v>251.9155389927002</c:v>
                </c:pt>
                <c:pt idx="58">
                  <c:v>279.6511123252092</c:v>
                </c:pt>
                <c:pt idx="59">
                  <c:v>310.0786856096935</c:v>
                </c:pt>
                <c:pt idx="60">
                  <c:v>343.4233344318012</c:v>
                </c:pt>
                <c:pt idx="61">
                  <c:v>379.9257771822219</c:v>
                </c:pt>
                <c:pt idx="62">
                  <c:v>419.843223874073</c:v>
                </c:pt>
                <c:pt idx="63">
                  <c:v>463.4502561970605</c:v>
                </c:pt>
                <c:pt idx="64">
                  <c:v>511.0397392267699</c:v>
                </c:pt>
                <c:pt idx="65">
                  <c:v>562.9237651846819</c:v>
                </c:pt>
                <c:pt idx="66">
                  <c:v>619.4346296211619</c:v>
                </c:pt>
                <c:pt idx="67">
                  <c:v>680.9258403695455</c:v>
                </c:pt>
                <c:pt idx="68">
                  <c:v>747.773159594798</c:v>
                </c:pt>
                <c:pt idx="69">
                  <c:v>820.3756792350131</c:v>
                </c:pt>
                <c:pt idx="70">
                  <c:v>899.156930108276</c:v>
                </c:pt>
              </c:numCache>
            </c:numRef>
          </c:yVal>
          <c:smooth val="0"/>
        </c:ser>
        <c:ser>
          <c:idx val="6"/>
          <c:order val="6"/>
          <c:tx>
            <c:v>20mm</c:v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ysClr val="windowText" lastClr="000000"/>
              </a:solidFill>
              <a:ln>
                <a:solidFill>
                  <a:prstClr val="black"/>
                </a:solidFill>
              </a:ln>
            </c:spPr>
          </c:marker>
          <c:xVal>
            <c:numRef>
              <c:f>FGNb1_20mm_beforeKr!$T$1:$Z$1</c:f>
              <c:numCache>
                <c:formatCode>General</c:formatCode>
                <c:ptCount val="7"/>
                <c:pt idx="0">
                  <c:v>110.0</c:v>
                </c:pt>
                <c:pt idx="1">
                  <c:v>120.0</c:v>
                </c:pt>
                <c:pt idx="2">
                  <c:v>130.0</c:v>
                </c:pt>
                <c:pt idx="3">
                  <c:v>140.0</c:v>
                </c:pt>
                <c:pt idx="4">
                  <c:v>150.0</c:v>
                </c:pt>
                <c:pt idx="5">
                  <c:v>160.0</c:v>
                </c:pt>
                <c:pt idx="6">
                  <c:v>170.0</c:v>
                </c:pt>
              </c:numCache>
            </c:numRef>
          </c:xVal>
          <c:yVal>
            <c:numRef>
              <c:f>FGNb1_20mm_beforeKr!$T$5:$Z$5</c:f>
              <c:numCache>
                <c:formatCode>General</c:formatCode>
                <c:ptCount val="7"/>
                <c:pt idx="0">
                  <c:v>-1.320180588235293</c:v>
                </c:pt>
                <c:pt idx="1">
                  <c:v>0.307288157894705</c:v>
                </c:pt>
                <c:pt idx="2">
                  <c:v>-8.47023500000002</c:v>
                </c:pt>
                <c:pt idx="3">
                  <c:v>20.77080886075906</c:v>
                </c:pt>
                <c:pt idx="4">
                  <c:v>96.75180555555285</c:v>
                </c:pt>
                <c:pt idx="5">
                  <c:v>328.0569999999962</c:v>
                </c:pt>
                <c:pt idx="6">
                  <c:v>1052.295927835027</c:v>
                </c:pt>
              </c:numCache>
            </c:numRef>
          </c:yVal>
          <c:smooth val="0"/>
        </c:ser>
        <c:ser>
          <c:idx val="7"/>
          <c:order val="7"/>
          <c:tx>
            <c:v>20fit</c:v>
          </c:tx>
          <c:spPr>
            <a:ln w="12700"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FGNb1_20mm_beforeKr!$J$15:$J$75</c:f>
              <c:numCache>
                <c:formatCode>General</c:formatCode>
                <c:ptCount val="61"/>
                <c:pt idx="0">
                  <c:v>110.0</c:v>
                </c:pt>
                <c:pt idx="1">
                  <c:v>111.0</c:v>
                </c:pt>
                <c:pt idx="2">
                  <c:v>112.0</c:v>
                </c:pt>
                <c:pt idx="3">
                  <c:v>113.0</c:v>
                </c:pt>
                <c:pt idx="4">
                  <c:v>114.0</c:v>
                </c:pt>
                <c:pt idx="5">
                  <c:v>115.0</c:v>
                </c:pt>
                <c:pt idx="6">
                  <c:v>116.0</c:v>
                </c:pt>
                <c:pt idx="7">
                  <c:v>117.0</c:v>
                </c:pt>
                <c:pt idx="8">
                  <c:v>118.0</c:v>
                </c:pt>
                <c:pt idx="9">
                  <c:v>119.0</c:v>
                </c:pt>
                <c:pt idx="10">
                  <c:v>120.0</c:v>
                </c:pt>
                <c:pt idx="11">
                  <c:v>121.0</c:v>
                </c:pt>
                <c:pt idx="12">
                  <c:v>122.0</c:v>
                </c:pt>
                <c:pt idx="13">
                  <c:v>123.0</c:v>
                </c:pt>
                <c:pt idx="14">
                  <c:v>124.0</c:v>
                </c:pt>
                <c:pt idx="15">
                  <c:v>125.0</c:v>
                </c:pt>
                <c:pt idx="16">
                  <c:v>126.0</c:v>
                </c:pt>
                <c:pt idx="17">
                  <c:v>127.0</c:v>
                </c:pt>
                <c:pt idx="18">
                  <c:v>128.0</c:v>
                </c:pt>
                <c:pt idx="19">
                  <c:v>129.0</c:v>
                </c:pt>
                <c:pt idx="20">
                  <c:v>130.0</c:v>
                </c:pt>
                <c:pt idx="21">
                  <c:v>131.0</c:v>
                </c:pt>
                <c:pt idx="22">
                  <c:v>132.0</c:v>
                </c:pt>
                <c:pt idx="23">
                  <c:v>133.0</c:v>
                </c:pt>
                <c:pt idx="24">
                  <c:v>134.0</c:v>
                </c:pt>
                <c:pt idx="25">
                  <c:v>135.0</c:v>
                </c:pt>
                <c:pt idx="26">
                  <c:v>136.0</c:v>
                </c:pt>
                <c:pt idx="27">
                  <c:v>137.0</c:v>
                </c:pt>
                <c:pt idx="28">
                  <c:v>138.0</c:v>
                </c:pt>
                <c:pt idx="29">
                  <c:v>139.0</c:v>
                </c:pt>
                <c:pt idx="30">
                  <c:v>140.0</c:v>
                </c:pt>
                <c:pt idx="31">
                  <c:v>141.0</c:v>
                </c:pt>
                <c:pt idx="32">
                  <c:v>142.0</c:v>
                </c:pt>
                <c:pt idx="33">
                  <c:v>143.0</c:v>
                </c:pt>
                <c:pt idx="34">
                  <c:v>144.0</c:v>
                </c:pt>
                <c:pt idx="35">
                  <c:v>145.0</c:v>
                </c:pt>
                <c:pt idx="36">
                  <c:v>146.0</c:v>
                </c:pt>
                <c:pt idx="37">
                  <c:v>147.0</c:v>
                </c:pt>
                <c:pt idx="38">
                  <c:v>148.0</c:v>
                </c:pt>
                <c:pt idx="39">
                  <c:v>149.0</c:v>
                </c:pt>
                <c:pt idx="40">
                  <c:v>150.0</c:v>
                </c:pt>
                <c:pt idx="41">
                  <c:v>151.0</c:v>
                </c:pt>
                <c:pt idx="42">
                  <c:v>152.0</c:v>
                </c:pt>
                <c:pt idx="43">
                  <c:v>153.0</c:v>
                </c:pt>
                <c:pt idx="44">
                  <c:v>154.0</c:v>
                </c:pt>
                <c:pt idx="45">
                  <c:v>155.0</c:v>
                </c:pt>
                <c:pt idx="46">
                  <c:v>156.0</c:v>
                </c:pt>
                <c:pt idx="47">
                  <c:v>157.0</c:v>
                </c:pt>
                <c:pt idx="48">
                  <c:v>158.0</c:v>
                </c:pt>
                <c:pt idx="49">
                  <c:v>159.0</c:v>
                </c:pt>
                <c:pt idx="50">
                  <c:v>160.0</c:v>
                </c:pt>
                <c:pt idx="51">
                  <c:v>161.0</c:v>
                </c:pt>
                <c:pt idx="52">
                  <c:v>162.0</c:v>
                </c:pt>
                <c:pt idx="53">
                  <c:v>163.0</c:v>
                </c:pt>
                <c:pt idx="54">
                  <c:v>164.0</c:v>
                </c:pt>
                <c:pt idx="55">
                  <c:v>165.0</c:v>
                </c:pt>
                <c:pt idx="56">
                  <c:v>166.0</c:v>
                </c:pt>
                <c:pt idx="57">
                  <c:v>167.0</c:v>
                </c:pt>
                <c:pt idx="58">
                  <c:v>168.0</c:v>
                </c:pt>
                <c:pt idx="59">
                  <c:v>169.0</c:v>
                </c:pt>
                <c:pt idx="60">
                  <c:v>170.0</c:v>
                </c:pt>
              </c:numCache>
            </c:numRef>
          </c:xVal>
          <c:yVal>
            <c:numRef>
              <c:f>FGNb1_20mm_beforeKr!$K$15:$K$75</c:f>
              <c:numCache>
                <c:formatCode>General</c:formatCode>
                <c:ptCount val="61"/>
                <c:pt idx="0">
                  <c:v>0.0540730903771274</c:v>
                </c:pt>
                <c:pt idx="1">
                  <c:v>0.0692892378739623</c:v>
                </c:pt>
                <c:pt idx="2">
                  <c:v>0.0884091686830657</c:v>
                </c:pt>
                <c:pt idx="3">
                  <c:v>0.112337391836583</c:v>
                </c:pt>
                <c:pt idx="4">
                  <c:v>0.142165349819177</c:v>
                </c:pt>
                <c:pt idx="5">
                  <c:v>0.179205294167894</c:v>
                </c:pt>
                <c:pt idx="6">
                  <c:v>0.225029410765576</c:v>
                </c:pt>
                <c:pt idx="7">
                  <c:v>0.281514862932679</c:v>
                </c:pt>
                <c:pt idx="8">
                  <c:v>0.350895485065986</c:v>
                </c:pt>
                <c:pt idx="9">
                  <c:v>0.435820928088329</c:v>
                </c:pt>
                <c:pt idx="10">
                  <c:v>0.539424130364014</c:v>
                </c:pt>
                <c:pt idx="11">
                  <c:v>0.665398063984322</c:v>
                </c:pt>
                <c:pt idx="12">
                  <c:v>0.818082786396947</c:v>
                </c:pt>
                <c:pt idx="13">
                  <c:v>1.002563911183535</c:v>
                </c:pt>
                <c:pt idx="14">
                  <c:v>1.22478369929753</c:v>
                </c:pt>
                <c:pt idx="15">
                  <c:v>1.491666063157157</c:v>
                </c:pt>
                <c:pt idx="16">
                  <c:v>1.811256870517551</c:v>
                </c:pt>
                <c:pt idx="17">
                  <c:v>2.192881032874115</c:v>
                </c:pt>
                <c:pt idx="18">
                  <c:v>2.647317964105661</c:v>
                </c:pt>
                <c:pt idx="19">
                  <c:v>3.186997098957683</c:v>
                </c:pt>
                <c:pt idx="20">
                  <c:v>3.826215267583094</c:v>
                </c:pt>
                <c:pt idx="21">
                  <c:v>4.58137783146551</c:v>
                </c:pt>
                <c:pt idx="22">
                  <c:v>5.47126559739911</c:v>
                </c:pt>
                <c:pt idx="23">
                  <c:v>6.517329639519859</c:v>
                </c:pt>
                <c:pt idx="24">
                  <c:v>7.744016274390105</c:v>
                </c:pt>
                <c:pt idx="25">
                  <c:v>9.17912455052998</c:v>
                </c:pt>
                <c:pt idx="26">
                  <c:v>10.85419873125322</c:v>
                </c:pt>
                <c:pt idx="27">
                  <c:v>12.80495836787129</c:v>
                </c:pt>
                <c:pt idx="28">
                  <c:v>15.07176867893815</c:v>
                </c:pt>
                <c:pt idx="29">
                  <c:v>17.70015406988101</c:v>
                </c:pt>
                <c:pt idx="30">
                  <c:v>20.74135774572747</c:v>
                </c:pt>
                <c:pt idx="31">
                  <c:v>24.25295048735382</c:v>
                </c:pt>
                <c:pt idx="32">
                  <c:v>28.29949177836172</c:v>
                </c:pt>
                <c:pt idx="33">
                  <c:v>32.95324658498284</c:v>
                </c:pt>
                <c:pt idx="34">
                  <c:v>38.29496120493732</c:v>
                </c:pt>
                <c:pt idx="35">
                  <c:v>44.41470171256744</c:v>
                </c:pt>
                <c:pt idx="36">
                  <c:v>51.41275863646912</c:v>
                </c:pt>
                <c:pt idx="37">
                  <c:v>59.40062161186364</c:v>
                </c:pt>
                <c:pt idx="38">
                  <c:v>68.50202785280077</c:v>
                </c:pt>
                <c:pt idx="39">
                  <c:v>78.85408838849436</c:v>
                </c:pt>
                <c:pt idx="40">
                  <c:v>90.60849610346628</c:v>
                </c:pt>
                <c:pt idx="41">
                  <c:v>103.9328197122645</c:v>
                </c:pt>
                <c:pt idx="42">
                  <c:v>119.0118878860466</c:v>
                </c:pt>
                <c:pt idx="43">
                  <c:v>136.0492678300344</c:v>
                </c:pt>
                <c:pt idx="44">
                  <c:v>155.2688426872983</c:v>
                </c:pt>
                <c:pt idx="45">
                  <c:v>176.9164922154483</c:v>
                </c:pt>
                <c:pt idx="46">
                  <c:v>201.2618812481679</c:v>
                </c:pt>
                <c:pt idx="47">
                  <c:v>228.6003605128996</c:v>
                </c:pt>
                <c:pt idx="48">
                  <c:v>259.25498442927</c:v>
                </c:pt>
                <c:pt idx="49">
                  <c:v>293.5786505596637</c:v>
                </c:pt>
                <c:pt idx="50">
                  <c:v>331.9563654235769</c:v>
                </c:pt>
                <c:pt idx="51">
                  <c:v>374.8076414209173</c:v>
                </c:pt>
                <c:pt idx="52">
                  <c:v>422.589029635914</c:v>
                </c:pt>
                <c:pt idx="53">
                  <c:v>475.7967933129216</c:v>
                </c:pt>
                <c:pt idx="54">
                  <c:v>534.9697268076128</c:v>
                </c:pt>
                <c:pt idx="55">
                  <c:v>600.6921248222674</c:v>
                </c:pt>
                <c:pt idx="56">
                  <c:v>673.5969067315198</c:v>
                </c:pt>
                <c:pt idx="57">
                  <c:v>754.3689007952717</c:v>
                </c:pt>
                <c:pt idx="58">
                  <c:v>843.7482930385325</c:v>
                </c:pt>
                <c:pt idx="59">
                  <c:v>942.5342455530804</c:v>
                </c:pt>
                <c:pt idx="60">
                  <c:v>1051.588688944355</c:v>
                </c:pt>
              </c:numCache>
            </c:numRef>
          </c:yVal>
          <c:smooth val="0"/>
        </c:ser>
        <c:ser>
          <c:idx val="8"/>
          <c:order val="8"/>
          <c:tx>
            <c:v>50mm</c:v>
          </c:tx>
          <c:spPr>
            <a:ln w="28575">
              <a:noFill/>
            </a:ln>
          </c:spPr>
          <c:marker>
            <c:symbol val="triangle"/>
            <c:size val="7"/>
            <c:spPr>
              <a:noFill/>
              <a:ln w="12700">
                <a:solidFill>
                  <a:prstClr val="black"/>
                </a:solidFill>
              </a:ln>
            </c:spPr>
          </c:marker>
          <c:xVal>
            <c:numRef>
              <c:f>'50after'!$N$1:$Z$1</c:f>
              <c:numCache>
                <c:formatCode>General</c:formatCode>
                <c:ptCount val="13"/>
                <c:pt idx="0">
                  <c:v>120.0</c:v>
                </c:pt>
                <c:pt idx="1">
                  <c:v>130.0</c:v>
                </c:pt>
                <c:pt idx="2">
                  <c:v>140.0</c:v>
                </c:pt>
                <c:pt idx="3">
                  <c:v>150.0</c:v>
                </c:pt>
                <c:pt idx="4">
                  <c:v>160.0</c:v>
                </c:pt>
                <c:pt idx="5">
                  <c:v>170.0</c:v>
                </c:pt>
                <c:pt idx="6">
                  <c:v>180.0</c:v>
                </c:pt>
                <c:pt idx="7">
                  <c:v>190.0</c:v>
                </c:pt>
                <c:pt idx="8">
                  <c:v>200.0</c:v>
                </c:pt>
                <c:pt idx="9">
                  <c:v>210.0</c:v>
                </c:pt>
                <c:pt idx="10">
                  <c:v>215.0</c:v>
                </c:pt>
                <c:pt idx="11">
                  <c:v>220.0</c:v>
                </c:pt>
                <c:pt idx="12">
                  <c:v>225.0</c:v>
                </c:pt>
              </c:numCache>
            </c:numRef>
          </c:xVal>
          <c:yVal>
            <c:numRef>
              <c:f>'50after'!$N$5:$Z$5</c:f>
              <c:numCache>
                <c:formatCode>General</c:formatCode>
                <c:ptCount val="13"/>
                <c:pt idx="0">
                  <c:v>0.501617704918033</c:v>
                </c:pt>
                <c:pt idx="1">
                  <c:v>1.68922391304346</c:v>
                </c:pt>
                <c:pt idx="2">
                  <c:v>3.187249609374971</c:v>
                </c:pt>
                <c:pt idx="3">
                  <c:v>7.60933885350315</c:v>
                </c:pt>
                <c:pt idx="4">
                  <c:v>16.01667833827853</c:v>
                </c:pt>
                <c:pt idx="5">
                  <c:v>34.16446960352375</c:v>
                </c:pt>
                <c:pt idx="6">
                  <c:v>71.4496555555543</c:v>
                </c:pt>
                <c:pt idx="7">
                  <c:v>137.7639327354223</c:v>
                </c:pt>
                <c:pt idx="8">
                  <c:v>229.3857237762191</c:v>
                </c:pt>
                <c:pt idx="9">
                  <c:v>621.7516145833279</c:v>
                </c:pt>
                <c:pt idx="10">
                  <c:v>579.3285892116137</c:v>
                </c:pt>
                <c:pt idx="11">
                  <c:v>884.0756203007467</c:v>
                </c:pt>
                <c:pt idx="12">
                  <c:v>1509.562210460733</c:v>
                </c:pt>
              </c:numCache>
            </c:numRef>
          </c:yVal>
          <c:smooth val="0"/>
        </c:ser>
        <c:ser>
          <c:idx val="9"/>
          <c:order val="9"/>
          <c:tx>
            <c:v>50fit</c:v>
          </c:tx>
          <c:spPr>
            <a:ln w="12700">
              <a:solidFill>
                <a:sysClr val="windowText" lastClr="000000"/>
              </a:solidFill>
              <a:prstDash val="sysDash"/>
            </a:ln>
          </c:spPr>
          <c:marker>
            <c:symbol val="none"/>
          </c:marker>
          <c:xVal>
            <c:numRef>
              <c:f>'50after'!$J$15:$J$116</c:f>
              <c:numCache>
                <c:formatCode>General</c:formatCode>
                <c:ptCount val="102"/>
                <c:pt idx="0">
                  <c:v>120.0</c:v>
                </c:pt>
                <c:pt idx="1">
                  <c:v>121.0</c:v>
                </c:pt>
                <c:pt idx="2">
                  <c:v>122.0</c:v>
                </c:pt>
                <c:pt idx="3">
                  <c:v>123.0</c:v>
                </c:pt>
                <c:pt idx="4">
                  <c:v>124.0</c:v>
                </c:pt>
                <c:pt idx="5">
                  <c:v>125.0</c:v>
                </c:pt>
                <c:pt idx="6">
                  <c:v>126.0</c:v>
                </c:pt>
                <c:pt idx="7">
                  <c:v>127.0</c:v>
                </c:pt>
                <c:pt idx="8">
                  <c:v>128.0</c:v>
                </c:pt>
                <c:pt idx="9">
                  <c:v>129.0</c:v>
                </c:pt>
                <c:pt idx="10">
                  <c:v>130.0</c:v>
                </c:pt>
                <c:pt idx="11">
                  <c:v>131.0</c:v>
                </c:pt>
                <c:pt idx="12">
                  <c:v>132.0</c:v>
                </c:pt>
                <c:pt idx="13">
                  <c:v>133.0</c:v>
                </c:pt>
                <c:pt idx="14">
                  <c:v>134.0</c:v>
                </c:pt>
                <c:pt idx="15">
                  <c:v>135.0</c:v>
                </c:pt>
                <c:pt idx="16">
                  <c:v>136.0</c:v>
                </c:pt>
                <c:pt idx="17">
                  <c:v>137.0</c:v>
                </c:pt>
                <c:pt idx="18">
                  <c:v>138.0</c:v>
                </c:pt>
                <c:pt idx="19">
                  <c:v>139.0</c:v>
                </c:pt>
                <c:pt idx="20">
                  <c:v>140.0</c:v>
                </c:pt>
                <c:pt idx="21">
                  <c:v>141.0</c:v>
                </c:pt>
                <c:pt idx="22">
                  <c:v>142.0</c:v>
                </c:pt>
                <c:pt idx="23">
                  <c:v>143.0</c:v>
                </c:pt>
                <c:pt idx="24">
                  <c:v>144.0</c:v>
                </c:pt>
                <c:pt idx="25">
                  <c:v>145.0</c:v>
                </c:pt>
                <c:pt idx="26">
                  <c:v>146.0</c:v>
                </c:pt>
                <c:pt idx="27">
                  <c:v>147.0</c:v>
                </c:pt>
                <c:pt idx="28">
                  <c:v>148.0</c:v>
                </c:pt>
                <c:pt idx="29">
                  <c:v>149.0</c:v>
                </c:pt>
                <c:pt idx="30">
                  <c:v>150.0</c:v>
                </c:pt>
                <c:pt idx="31">
                  <c:v>151.0</c:v>
                </c:pt>
                <c:pt idx="32">
                  <c:v>152.0</c:v>
                </c:pt>
                <c:pt idx="33">
                  <c:v>153.0</c:v>
                </c:pt>
                <c:pt idx="34">
                  <c:v>154.0</c:v>
                </c:pt>
                <c:pt idx="35">
                  <c:v>155.0</c:v>
                </c:pt>
                <c:pt idx="36">
                  <c:v>156.0</c:v>
                </c:pt>
                <c:pt idx="37">
                  <c:v>157.0</c:v>
                </c:pt>
                <c:pt idx="38">
                  <c:v>158.0</c:v>
                </c:pt>
                <c:pt idx="39">
                  <c:v>159.0</c:v>
                </c:pt>
                <c:pt idx="40">
                  <c:v>160.0</c:v>
                </c:pt>
                <c:pt idx="41">
                  <c:v>161.0</c:v>
                </c:pt>
                <c:pt idx="42">
                  <c:v>162.0</c:v>
                </c:pt>
                <c:pt idx="43">
                  <c:v>163.0</c:v>
                </c:pt>
                <c:pt idx="44">
                  <c:v>164.0</c:v>
                </c:pt>
                <c:pt idx="45">
                  <c:v>165.0</c:v>
                </c:pt>
                <c:pt idx="46">
                  <c:v>166.0</c:v>
                </c:pt>
                <c:pt idx="47">
                  <c:v>167.0</c:v>
                </c:pt>
                <c:pt idx="48">
                  <c:v>168.0</c:v>
                </c:pt>
                <c:pt idx="49">
                  <c:v>169.0</c:v>
                </c:pt>
                <c:pt idx="50">
                  <c:v>170.0</c:v>
                </c:pt>
                <c:pt idx="51">
                  <c:v>171.0</c:v>
                </c:pt>
                <c:pt idx="52">
                  <c:v>172.0</c:v>
                </c:pt>
                <c:pt idx="53">
                  <c:v>173.0</c:v>
                </c:pt>
                <c:pt idx="54">
                  <c:v>174.0</c:v>
                </c:pt>
                <c:pt idx="55">
                  <c:v>175.0</c:v>
                </c:pt>
                <c:pt idx="56">
                  <c:v>176.0</c:v>
                </c:pt>
                <c:pt idx="57">
                  <c:v>177.0</c:v>
                </c:pt>
                <c:pt idx="58">
                  <c:v>178.0</c:v>
                </c:pt>
                <c:pt idx="59">
                  <c:v>179.0</c:v>
                </c:pt>
                <c:pt idx="60">
                  <c:v>180.0</c:v>
                </c:pt>
                <c:pt idx="61">
                  <c:v>181.0</c:v>
                </c:pt>
                <c:pt idx="62">
                  <c:v>182.0</c:v>
                </c:pt>
                <c:pt idx="63">
                  <c:v>183.0</c:v>
                </c:pt>
                <c:pt idx="64">
                  <c:v>184.0</c:v>
                </c:pt>
                <c:pt idx="65">
                  <c:v>185.0</c:v>
                </c:pt>
                <c:pt idx="66">
                  <c:v>186.0</c:v>
                </c:pt>
                <c:pt idx="67">
                  <c:v>187.0</c:v>
                </c:pt>
                <c:pt idx="68">
                  <c:v>188.0</c:v>
                </c:pt>
                <c:pt idx="69">
                  <c:v>189.0</c:v>
                </c:pt>
                <c:pt idx="70">
                  <c:v>190.0</c:v>
                </c:pt>
                <c:pt idx="71">
                  <c:v>191.0</c:v>
                </c:pt>
                <c:pt idx="72">
                  <c:v>191.57</c:v>
                </c:pt>
                <c:pt idx="73">
                  <c:v>192.0</c:v>
                </c:pt>
                <c:pt idx="74">
                  <c:v>193.0</c:v>
                </c:pt>
                <c:pt idx="75">
                  <c:v>194.0</c:v>
                </c:pt>
                <c:pt idx="76">
                  <c:v>195.0</c:v>
                </c:pt>
                <c:pt idx="77">
                  <c:v>196.0</c:v>
                </c:pt>
                <c:pt idx="78">
                  <c:v>197.0</c:v>
                </c:pt>
                <c:pt idx="79">
                  <c:v>198.0</c:v>
                </c:pt>
                <c:pt idx="80">
                  <c:v>199.0</c:v>
                </c:pt>
                <c:pt idx="81">
                  <c:v>200.0</c:v>
                </c:pt>
                <c:pt idx="82">
                  <c:v>201.0</c:v>
                </c:pt>
                <c:pt idx="83">
                  <c:v>202.0</c:v>
                </c:pt>
                <c:pt idx="84">
                  <c:v>203.0</c:v>
                </c:pt>
                <c:pt idx="85">
                  <c:v>204.0</c:v>
                </c:pt>
                <c:pt idx="86">
                  <c:v>205.0</c:v>
                </c:pt>
                <c:pt idx="87">
                  <c:v>206.0</c:v>
                </c:pt>
                <c:pt idx="88">
                  <c:v>207.0</c:v>
                </c:pt>
                <c:pt idx="89">
                  <c:v>208.0</c:v>
                </c:pt>
                <c:pt idx="90">
                  <c:v>209.0</c:v>
                </c:pt>
                <c:pt idx="91">
                  <c:v>210.0</c:v>
                </c:pt>
                <c:pt idx="92">
                  <c:v>211.0</c:v>
                </c:pt>
                <c:pt idx="93">
                  <c:v>212.0</c:v>
                </c:pt>
                <c:pt idx="94">
                  <c:v>213.0</c:v>
                </c:pt>
                <c:pt idx="95">
                  <c:v>214.0</c:v>
                </c:pt>
                <c:pt idx="96">
                  <c:v>215.0</c:v>
                </c:pt>
                <c:pt idx="97">
                  <c:v>216.0</c:v>
                </c:pt>
                <c:pt idx="98">
                  <c:v>217.0</c:v>
                </c:pt>
                <c:pt idx="99">
                  <c:v>218.0</c:v>
                </c:pt>
                <c:pt idx="100">
                  <c:v>219.0</c:v>
                </c:pt>
                <c:pt idx="101">
                  <c:v>220.0</c:v>
                </c:pt>
              </c:numCache>
            </c:numRef>
          </c:xVal>
          <c:yVal>
            <c:numRef>
              <c:f>'50after'!$K$15:$K$116</c:f>
              <c:numCache>
                <c:formatCode>General</c:formatCode>
                <c:ptCount val="102"/>
                <c:pt idx="0">
                  <c:v>0.00336913573086088</c:v>
                </c:pt>
                <c:pt idx="1">
                  <c:v>0.00421388654036552</c:v>
                </c:pt>
                <c:pt idx="2">
                  <c:v>0.00525186012350498</c:v>
                </c:pt>
                <c:pt idx="3">
                  <c:v>0.00652298503875606</c:v>
                </c:pt>
                <c:pt idx="4">
                  <c:v>0.00807454921645028</c:v>
                </c:pt>
                <c:pt idx="5">
                  <c:v>0.00996238859165242</c:v>
                </c:pt>
                <c:pt idx="6">
                  <c:v>0.0122522396314302</c:v>
                </c:pt>
                <c:pt idx="7">
                  <c:v>0.0150212742427412</c:v>
                </c:pt>
                <c:pt idx="8">
                  <c:v>0.0183598371169008</c:v>
                </c:pt>
                <c:pt idx="9">
                  <c:v>0.022373407215807</c:v>
                </c:pt>
                <c:pt idx="10">
                  <c:v>0.0271848068332066</c:v>
                </c:pt>
                <c:pt idx="11">
                  <c:v>0.0329366834703222</c:v>
                </c:pt>
                <c:pt idx="12">
                  <c:v>0.0397942916477455</c:v>
                </c:pt>
                <c:pt idx="13">
                  <c:v>0.047948603732891</c:v>
                </c:pt>
                <c:pt idx="14">
                  <c:v>0.0576197808923116</c:v>
                </c:pt>
                <c:pt idx="15">
                  <c:v>0.0690610373782655</c:v>
                </c:pt>
                <c:pt idx="16">
                  <c:v>0.0825629335261286</c:v>
                </c:pt>
                <c:pt idx="17">
                  <c:v>0.0984581350701997</c:v>
                </c:pt>
                <c:pt idx="18">
                  <c:v>0.117126678676492</c:v>
                </c:pt>
                <c:pt idx="19">
                  <c:v>0.13900178593807</c:v>
                </c:pt>
                <c:pt idx="20">
                  <c:v>0.164576270476994</c:v>
                </c:pt>
                <c:pt idx="21">
                  <c:v>0.194409585242159</c:v>
                </c:pt>
                <c:pt idx="22">
                  <c:v>0.229135559579182</c:v>
                </c:pt>
                <c:pt idx="23">
                  <c:v>0.269470878171562</c:v>
                </c:pt>
                <c:pt idx="24">
                  <c:v>0.316224356505911</c:v>
                </c:pt>
                <c:pt idx="25">
                  <c:v>0.370307070092323</c:v>
                </c:pt>
                <c:pt idx="26">
                  <c:v>0.432743397267412</c:v>
                </c:pt>
                <c:pt idx="27">
                  <c:v>0.504683038016276</c:v>
                </c:pt>
                <c:pt idx="28">
                  <c:v>0.587414073863624</c:v>
                </c:pt>
                <c:pt idx="29">
                  <c:v>0.682377136497021</c:v>
                </c:pt>
                <c:pt idx="30">
                  <c:v>0.79118075538986</c:v>
                </c:pt>
                <c:pt idx="31">
                  <c:v>0.915617957281201</c:v>
                </c:pt>
                <c:pt idx="32">
                  <c:v>1.057684192936834</c:v>
                </c:pt>
                <c:pt idx="33">
                  <c:v>1.219596669154251</c:v>
                </c:pt>
                <c:pt idx="34">
                  <c:v>1.403815166476018</c:v>
                </c:pt>
                <c:pt idx="35">
                  <c:v>1.613064425534342</c:v>
                </c:pt>
                <c:pt idx="36">
                  <c:v>1.850358187358216</c:v>
                </c:pt>
                <c:pt idx="37">
                  <c:v>2.11902497532456</c:v>
                </c:pt>
                <c:pt idx="38">
                  <c:v>2.422735708722</c:v>
                </c:pt>
                <c:pt idx="39">
                  <c:v>2.765533240110604</c:v>
                </c:pt>
                <c:pt idx="40">
                  <c:v>3.151863910799757</c:v>
                </c:pt>
                <c:pt idx="41">
                  <c:v>3.58661122081944</c:v>
                </c:pt>
                <c:pt idx="42">
                  <c:v>4.075131711723487</c:v>
                </c:pt>
                <c:pt idx="43">
                  <c:v>4.623293162432346</c:v>
                </c:pt>
                <c:pt idx="44">
                  <c:v>5.237515200085339</c:v>
                </c:pt>
                <c:pt idx="45">
                  <c:v>5.924812429532738</c:v>
                </c:pt>
                <c:pt idx="46">
                  <c:v>6.69284018663888</c:v>
                </c:pt>
                <c:pt idx="47">
                  <c:v>7.549943021998583</c:v>
                </c:pt>
                <c:pt idx="48">
                  <c:v>8.50520602296804</c:v>
                </c:pt>
                <c:pt idx="49">
                  <c:v>9.568509083091445</c:v>
                </c:pt>
                <c:pt idx="50">
                  <c:v>10.75058422904917</c:v>
                </c:pt>
                <c:pt idx="51">
                  <c:v>12.06307611616186</c:v>
                </c:pt>
                <c:pt idx="52">
                  <c:v>13.51860580426206</c:v>
                </c:pt>
                <c:pt idx="53">
                  <c:v>15.13083792636884</c:v>
                </c:pt>
                <c:pt idx="54">
                  <c:v>16.91455136309415</c:v>
                </c:pt>
                <c:pt idx="55">
                  <c:v>18.88571353604548</c:v>
                </c:pt>
                <c:pt idx="56">
                  <c:v>21.06155843368599</c:v>
                </c:pt>
                <c:pt idx="57">
                  <c:v>23.46066848314448</c:v>
                </c:pt>
                <c:pt idx="58">
                  <c:v>26.10306038137593</c:v>
                </c:pt>
                <c:pt idx="59">
                  <c:v>29.01027499879185</c:v>
                </c:pt>
                <c:pt idx="60">
                  <c:v>32.2054714680772</c:v>
                </c:pt>
                <c:pt idx="61">
                  <c:v>35.71352557034024</c:v>
                </c:pt>
                <c:pt idx="62">
                  <c:v>39.56113253001681</c:v>
                </c:pt>
                <c:pt idx="63">
                  <c:v>43.77691432908201</c:v>
                </c:pt>
                <c:pt idx="64">
                  <c:v>48.39153165009274</c:v>
                </c:pt>
                <c:pt idx="65">
                  <c:v>53.43780055641416</c:v>
                </c:pt>
                <c:pt idx="66">
                  <c:v>58.95081401664984</c:v>
                </c:pt>
                <c:pt idx="67">
                  <c:v>64.96806837882761</c:v>
                </c:pt>
                <c:pt idx="68">
                  <c:v>71.52959489828125</c:v>
                </c:pt>
                <c:pt idx="69">
                  <c:v>78.67809642139133</c:v>
                </c:pt>
                <c:pt idx="70">
                  <c:v>86.459089325462</c:v>
                </c:pt>
                <c:pt idx="71">
                  <c:v>94.92105081295773</c:v>
                </c:pt>
                <c:pt idx="72">
                  <c:v>100.0687108793279</c:v>
                </c:pt>
                <c:pt idx="73">
                  <c:v>104.115571656169</c:v>
                </c:pt>
                <c:pt idx="74">
                  <c:v>114.0975144860398</c:v>
                </c:pt>
                <c:pt idx="75">
                  <c:v>124.9251777164875</c:v>
                </c:pt>
                <c:pt idx="76">
                  <c:v>136.6604651929806</c:v>
                </c:pt>
                <c:pt idx="77">
                  <c:v>149.3690616514255</c:v>
                </c:pt>
                <c:pt idx="78">
                  <c:v>163.1206140706975</c:v>
                </c:pt>
                <c:pt idx="79">
                  <c:v>177.9889189991568</c:v>
                </c:pt>
                <c:pt idx="80">
                  <c:v>194.0521159325468</c:v>
                </c:pt>
                <c:pt idx="81">
                  <c:v>211.3928868175187</c:v>
                </c:pt>
                <c:pt idx="82">
                  <c:v>230.0986617518231</c:v>
                </c:pt>
                <c:pt idx="83">
                  <c:v>250.2618309489276</c:v>
                </c:pt>
                <c:pt idx="84">
                  <c:v>271.9799630313578</c:v>
                </c:pt>
                <c:pt idx="85">
                  <c:v>295.3560297136675</c:v>
                </c:pt>
                <c:pt idx="86">
                  <c:v>320.4986369323386</c:v>
                </c:pt>
                <c:pt idx="87">
                  <c:v>347.5222624762627</c:v>
                </c:pt>
                <c:pt idx="88">
                  <c:v>376.5475001678188</c:v>
                </c:pt>
                <c:pt idx="89">
                  <c:v>407.7013106407612</c:v>
                </c:pt>
                <c:pt idx="90">
                  <c:v>441.117278757319</c:v>
                </c:pt>
                <c:pt idx="91">
                  <c:v>476.9358777030505</c:v>
                </c:pt>
                <c:pt idx="92">
                  <c:v>515.304739794075</c:v>
                </c:pt>
                <c:pt idx="93">
                  <c:v>556.378934027361</c:v>
                </c:pt>
                <c:pt idx="94">
                  <c:v>600.3212504006929</c:v>
                </c:pt>
                <c:pt idx="95">
                  <c:v>647.3024910250904</c:v>
                </c:pt>
                <c:pt idx="96">
                  <c:v>697.5017680480815</c:v>
                </c:pt>
                <c:pt idx="97">
                  <c:v>751.1068084025593</c:v>
                </c:pt>
                <c:pt idx="98">
                  <c:v>808.3142653915239</c:v>
                </c:pt>
                <c:pt idx="99">
                  <c:v>869.3300371151494</c:v>
                </c:pt>
                <c:pt idx="100">
                  <c:v>934.3695917422713</c:v>
                </c:pt>
                <c:pt idx="101">
                  <c:v>1003.658299624644</c:v>
                </c:pt>
              </c:numCache>
            </c:numRef>
          </c:yVal>
          <c:smooth val="0"/>
        </c:ser>
        <c:ser>
          <c:idx val="10"/>
          <c:order val="10"/>
          <c:tx>
            <c:v>40mm</c:v>
          </c:tx>
          <c:spPr>
            <a:ln w="28575">
              <a:noFill/>
            </a:ln>
          </c:spPr>
          <c:marker>
            <c:symbol val="circle"/>
            <c:size val="5"/>
            <c:spPr>
              <a:noFill/>
              <a:ln w="12700">
                <a:solidFill>
                  <a:prstClr val="black"/>
                </a:solidFill>
              </a:ln>
            </c:spPr>
          </c:marker>
          <c:xVal>
            <c:numRef>
              <c:f>'40after'!$O$1:$Z$1</c:f>
              <c:numCache>
                <c:formatCode>General</c:formatCode>
                <c:ptCount val="12"/>
                <c:pt idx="0">
                  <c:v>120.0</c:v>
                </c:pt>
                <c:pt idx="1">
                  <c:v>130.0</c:v>
                </c:pt>
                <c:pt idx="2">
                  <c:v>140.0</c:v>
                </c:pt>
                <c:pt idx="3">
                  <c:v>150.0</c:v>
                </c:pt>
                <c:pt idx="4">
                  <c:v>160.0</c:v>
                </c:pt>
                <c:pt idx="5">
                  <c:v>170.0</c:v>
                </c:pt>
                <c:pt idx="6">
                  <c:v>180.0</c:v>
                </c:pt>
                <c:pt idx="7">
                  <c:v>190.0</c:v>
                </c:pt>
                <c:pt idx="8">
                  <c:v>200.0</c:v>
                </c:pt>
                <c:pt idx="9">
                  <c:v>210.0</c:v>
                </c:pt>
                <c:pt idx="10">
                  <c:v>215.0</c:v>
                </c:pt>
                <c:pt idx="11">
                  <c:v>220.0</c:v>
                </c:pt>
              </c:numCache>
            </c:numRef>
          </c:xVal>
          <c:yVal>
            <c:numRef>
              <c:f>'40after'!$O$5:$Z$5</c:f>
              <c:numCache>
                <c:formatCode>General</c:formatCode>
                <c:ptCount val="12"/>
                <c:pt idx="0">
                  <c:v>1.48246288888887</c:v>
                </c:pt>
                <c:pt idx="1">
                  <c:v>4.344297142857132</c:v>
                </c:pt>
                <c:pt idx="2">
                  <c:v>4.798172954545436</c:v>
                </c:pt>
                <c:pt idx="3">
                  <c:v>9.3426833333331</c:v>
                </c:pt>
                <c:pt idx="4">
                  <c:v>18.32443473053857</c:v>
                </c:pt>
                <c:pt idx="5">
                  <c:v>46.31704077669788</c:v>
                </c:pt>
                <c:pt idx="6">
                  <c:v>80.72014705882285</c:v>
                </c:pt>
                <c:pt idx="7">
                  <c:v>171.3767664670622</c:v>
                </c:pt>
                <c:pt idx="8">
                  <c:v>336.7408049999957</c:v>
                </c:pt>
                <c:pt idx="9">
                  <c:v>663.8712841529974</c:v>
                </c:pt>
                <c:pt idx="10">
                  <c:v>874.2851851851788</c:v>
                </c:pt>
                <c:pt idx="11">
                  <c:v>1241.953304347793</c:v>
                </c:pt>
              </c:numCache>
            </c:numRef>
          </c:yVal>
          <c:smooth val="0"/>
        </c:ser>
        <c:ser>
          <c:idx val="12"/>
          <c:order val="11"/>
          <c:tx>
            <c:v>40fit</c:v>
          </c:tx>
          <c:spPr>
            <a:ln w="12700">
              <a:solidFill>
                <a:sysClr val="windowText" lastClr="000000"/>
              </a:solidFill>
              <a:prstDash val="sysDash"/>
            </a:ln>
          </c:spPr>
          <c:marker>
            <c:symbol val="none"/>
          </c:marker>
          <c:xVal>
            <c:numRef>
              <c:f>'40after'!$I$15:$I$115</c:f>
              <c:numCache>
                <c:formatCode>General</c:formatCode>
                <c:ptCount val="101"/>
                <c:pt idx="0">
                  <c:v>120.0</c:v>
                </c:pt>
                <c:pt idx="1">
                  <c:v>121.0</c:v>
                </c:pt>
                <c:pt idx="2">
                  <c:v>122.0</c:v>
                </c:pt>
                <c:pt idx="3">
                  <c:v>123.0</c:v>
                </c:pt>
                <c:pt idx="4">
                  <c:v>124.0</c:v>
                </c:pt>
                <c:pt idx="5">
                  <c:v>125.0</c:v>
                </c:pt>
                <c:pt idx="6">
                  <c:v>126.0</c:v>
                </c:pt>
                <c:pt idx="7">
                  <c:v>127.0</c:v>
                </c:pt>
                <c:pt idx="8">
                  <c:v>128.0</c:v>
                </c:pt>
                <c:pt idx="9">
                  <c:v>129.0</c:v>
                </c:pt>
                <c:pt idx="10">
                  <c:v>130.0</c:v>
                </c:pt>
                <c:pt idx="11">
                  <c:v>131.0</c:v>
                </c:pt>
                <c:pt idx="12">
                  <c:v>132.0</c:v>
                </c:pt>
                <c:pt idx="13">
                  <c:v>133.0</c:v>
                </c:pt>
                <c:pt idx="14">
                  <c:v>134.0</c:v>
                </c:pt>
                <c:pt idx="15">
                  <c:v>135.0</c:v>
                </c:pt>
                <c:pt idx="16">
                  <c:v>136.0</c:v>
                </c:pt>
                <c:pt idx="17">
                  <c:v>137.0</c:v>
                </c:pt>
                <c:pt idx="18">
                  <c:v>138.0</c:v>
                </c:pt>
                <c:pt idx="19">
                  <c:v>139.0</c:v>
                </c:pt>
                <c:pt idx="20">
                  <c:v>140.0</c:v>
                </c:pt>
                <c:pt idx="21">
                  <c:v>141.0</c:v>
                </c:pt>
                <c:pt idx="22">
                  <c:v>142.0</c:v>
                </c:pt>
                <c:pt idx="23">
                  <c:v>143.0</c:v>
                </c:pt>
                <c:pt idx="24">
                  <c:v>144.0</c:v>
                </c:pt>
                <c:pt idx="25">
                  <c:v>145.0</c:v>
                </c:pt>
                <c:pt idx="26">
                  <c:v>146.0</c:v>
                </c:pt>
                <c:pt idx="27">
                  <c:v>147.0</c:v>
                </c:pt>
                <c:pt idx="28">
                  <c:v>148.0</c:v>
                </c:pt>
                <c:pt idx="29">
                  <c:v>149.0</c:v>
                </c:pt>
                <c:pt idx="30">
                  <c:v>150.0</c:v>
                </c:pt>
                <c:pt idx="31">
                  <c:v>151.0</c:v>
                </c:pt>
                <c:pt idx="32">
                  <c:v>152.0</c:v>
                </c:pt>
                <c:pt idx="33">
                  <c:v>153.0</c:v>
                </c:pt>
                <c:pt idx="34">
                  <c:v>154.0</c:v>
                </c:pt>
                <c:pt idx="35">
                  <c:v>155.0</c:v>
                </c:pt>
                <c:pt idx="36">
                  <c:v>156.0</c:v>
                </c:pt>
                <c:pt idx="37">
                  <c:v>157.0</c:v>
                </c:pt>
                <c:pt idx="38">
                  <c:v>158.0</c:v>
                </c:pt>
                <c:pt idx="39">
                  <c:v>159.0</c:v>
                </c:pt>
                <c:pt idx="40">
                  <c:v>160.0</c:v>
                </c:pt>
                <c:pt idx="41">
                  <c:v>161.0</c:v>
                </c:pt>
                <c:pt idx="42">
                  <c:v>162.0</c:v>
                </c:pt>
                <c:pt idx="43">
                  <c:v>163.0</c:v>
                </c:pt>
                <c:pt idx="44">
                  <c:v>164.0</c:v>
                </c:pt>
                <c:pt idx="45">
                  <c:v>165.0</c:v>
                </c:pt>
                <c:pt idx="46">
                  <c:v>166.0</c:v>
                </c:pt>
                <c:pt idx="47">
                  <c:v>167.0</c:v>
                </c:pt>
                <c:pt idx="48">
                  <c:v>168.0</c:v>
                </c:pt>
                <c:pt idx="49">
                  <c:v>169.0</c:v>
                </c:pt>
                <c:pt idx="50">
                  <c:v>170.0</c:v>
                </c:pt>
                <c:pt idx="51">
                  <c:v>171.0</c:v>
                </c:pt>
                <c:pt idx="52">
                  <c:v>172.0</c:v>
                </c:pt>
                <c:pt idx="53">
                  <c:v>173.0</c:v>
                </c:pt>
                <c:pt idx="54">
                  <c:v>174.0</c:v>
                </c:pt>
                <c:pt idx="55">
                  <c:v>175.0</c:v>
                </c:pt>
                <c:pt idx="56">
                  <c:v>176.0</c:v>
                </c:pt>
                <c:pt idx="57">
                  <c:v>177.0</c:v>
                </c:pt>
                <c:pt idx="58">
                  <c:v>178.0</c:v>
                </c:pt>
                <c:pt idx="59">
                  <c:v>179.0</c:v>
                </c:pt>
                <c:pt idx="60">
                  <c:v>180.0</c:v>
                </c:pt>
                <c:pt idx="61">
                  <c:v>181.0</c:v>
                </c:pt>
                <c:pt idx="62">
                  <c:v>182.0</c:v>
                </c:pt>
                <c:pt idx="63">
                  <c:v>183.0</c:v>
                </c:pt>
                <c:pt idx="64">
                  <c:v>184.0</c:v>
                </c:pt>
                <c:pt idx="65">
                  <c:v>185.0</c:v>
                </c:pt>
                <c:pt idx="66">
                  <c:v>186.0</c:v>
                </c:pt>
                <c:pt idx="67">
                  <c:v>187.0</c:v>
                </c:pt>
                <c:pt idx="68">
                  <c:v>188.0</c:v>
                </c:pt>
                <c:pt idx="69">
                  <c:v>189.0</c:v>
                </c:pt>
                <c:pt idx="70">
                  <c:v>190.0</c:v>
                </c:pt>
                <c:pt idx="71">
                  <c:v>191.0</c:v>
                </c:pt>
                <c:pt idx="72">
                  <c:v>192.0</c:v>
                </c:pt>
                <c:pt idx="73">
                  <c:v>193.0</c:v>
                </c:pt>
                <c:pt idx="74">
                  <c:v>194.0</c:v>
                </c:pt>
                <c:pt idx="75">
                  <c:v>195.0</c:v>
                </c:pt>
                <c:pt idx="76">
                  <c:v>196.0</c:v>
                </c:pt>
                <c:pt idx="77">
                  <c:v>197.0</c:v>
                </c:pt>
                <c:pt idx="78">
                  <c:v>198.0</c:v>
                </c:pt>
                <c:pt idx="79">
                  <c:v>199.0</c:v>
                </c:pt>
                <c:pt idx="80">
                  <c:v>200.0</c:v>
                </c:pt>
                <c:pt idx="81">
                  <c:v>201.0</c:v>
                </c:pt>
                <c:pt idx="82">
                  <c:v>202.0</c:v>
                </c:pt>
                <c:pt idx="83">
                  <c:v>203.0</c:v>
                </c:pt>
                <c:pt idx="84">
                  <c:v>204.0</c:v>
                </c:pt>
                <c:pt idx="85">
                  <c:v>205.0</c:v>
                </c:pt>
                <c:pt idx="86">
                  <c:v>206.0</c:v>
                </c:pt>
                <c:pt idx="87">
                  <c:v>207.0</c:v>
                </c:pt>
                <c:pt idx="88">
                  <c:v>208.0</c:v>
                </c:pt>
                <c:pt idx="89">
                  <c:v>209.0</c:v>
                </c:pt>
                <c:pt idx="90">
                  <c:v>210.0</c:v>
                </c:pt>
                <c:pt idx="91">
                  <c:v>211.0</c:v>
                </c:pt>
                <c:pt idx="92">
                  <c:v>212.0</c:v>
                </c:pt>
                <c:pt idx="93">
                  <c:v>213.0</c:v>
                </c:pt>
                <c:pt idx="94">
                  <c:v>214.0</c:v>
                </c:pt>
                <c:pt idx="95">
                  <c:v>215.0</c:v>
                </c:pt>
                <c:pt idx="96">
                  <c:v>216.0</c:v>
                </c:pt>
                <c:pt idx="97">
                  <c:v>217.0</c:v>
                </c:pt>
                <c:pt idx="98">
                  <c:v>218.0</c:v>
                </c:pt>
                <c:pt idx="99">
                  <c:v>219.0</c:v>
                </c:pt>
                <c:pt idx="100">
                  <c:v>220.0</c:v>
                </c:pt>
              </c:numCache>
            </c:numRef>
          </c:xVal>
          <c:yVal>
            <c:numRef>
              <c:f>'40after'!$J$15:$J$115</c:f>
              <c:numCache>
                <c:formatCode>General</c:formatCode>
                <c:ptCount val="101"/>
                <c:pt idx="0">
                  <c:v>0.039255568788762</c:v>
                </c:pt>
                <c:pt idx="1">
                  <c:v>0.047123334301899</c:v>
                </c:pt>
                <c:pt idx="2">
                  <c:v>0.0564064828505141</c:v>
                </c:pt>
                <c:pt idx="3">
                  <c:v>0.0673302314945786</c:v>
                </c:pt>
                <c:pt idx="4">
                  <c:v>0.080150848978415</c:v>
                </c:pt>
                <c:pt idx="5">
                  <c:v>0.0951592512945654</c:v>
                </c:pt>
                <c:pt idx="6">
                  <c:v>0.112684928774067</c:v>
                </c:pt>
                <c:pt idx="7">
                  <c:v>0.133100226456567</c:v>
                </c:pt>
                <c:pt idx="8">
                  <c:v>0.156825000177373</c:v>
                </c:pt>
                <c:pt idx="9">
                  <c:v>0.184331671463118</c:v>
                </c:pt>
                <c:pt idx="10">
                  <c:v>0.216150704950347</c:v>
                </c:pt>
                <c:pt idx="11">
                  <c:v>0.252876532628901</c:v>
                </c:pt>
                <c:pt idx="12">
                  <c:v>0.295173949761834</c:v>
                </c:pt>
                <c:pt idx="13">
                  <c:v>0.34378500784288</c:v>
                </c:pt>
                <c:pt idx="14">
                  <c:v>0.399536430418796</c:v>
                </c:pt>
                <c:pt idx="15">
                  <c:v>0.463347578024885</c:v>
                </c:pt>
                <c:pt idx="16">
                  <c:v>0.536238988855328</c:v>
                </c:pt>
                <c:pt idx="17">
                  <c:v>0.61934152211395</c:v>
                </c:pt>
                <c:pt idx="18">
                  <c:v>0.713906131263327</c:v>
                </c:pt>
                <c:pt idx="19">
                  <c:v>0.821314294610094</c:v>
                </c:pt>
                <c:pt idx="20">
                  <c:v>0.943089130829189</c:v>
                </c:pt>
                <c:pt idx="21">
                  <c:v>1.080907227139816</c:v>
                </c:pt>
                <c:pt idx="22">
                  <c:v>1.236611207899092</c:v>
                </c:pt>
                <c:pt idx="23">
                  <c:v>1.412223071375378</c:v>
                </c:pt>
                <c:pt idx="24">
                  <c:v>1.609958322401477</c:v>
                </c:pt>
                <c:pt idx="25">
                  <c:v>1.832240928488287</c:v>
                </c:pt>
                <c:pt idx="26">
                  <c:v>2.0817191268009</c:v>
                </c:pt>
                <c:pt idx="27">
                  <c:v>2.361282109163377</c:v>
                </c:pt>
                <c:pt idx="28">
                  <c:v>2.674077611963633</c:v>
                </c:pt>
                <c:pt idx="29">
                  <c:v>3.02353043747844</c:v>
                </c:pt>
                <c:pt idx="30">
                  <c:v>3.413361932730407</c:v>
                </c:pt>
                <c:pt idx="31">
                  <c:v>3.84761045152347</c:v>
                </c:pt>
                <c:pt idx="32">
                  <c:v>4.330652824784933</c:v>
                </c:pt>
                <c:pt idx="33">
                  <c:v>4.867226863768175</c:v>
                </c:pt>
                <c:pt idx="34">
                  <c:v>5.462454920044975</c:v>
                </c:pt>
                <c:pt idx="35">
                  <c:v>6.121868525539358</c:v>
                </c:pt>
                <c:pt idx="36">
                  <c:v>6.85143413512889</c:v>
                </c:pt>
                <c:pt idx="37">
                  <c:v>7.657579993565894</c:v>
                </c:pt>
                <c:pt idx="38">
                  <c:v>8.547224147651248</c:v>
                </c:pt>
                <c:pt idx="39">
                  <c:v>9.527803623730248</c:v>
                </c:pt>
                <c:pt idx="40">
                  <c:v>10.60730478967421</c:v>
                </c:pt>
                <c:pt idx="41">
                  <c:v>11.79429491956912</c:v>
                </c:pt>
                <c:pt idx="42">
                  <c:v>13.09795497834677</c:v>
                </c:pt>
                <c:pt idx="43">
                  <c:v>14.52811364258007</c:v>
                </c:pt>
                <c:pt idx="44">
                  <c:v>16.09528257261215</c:v>
                </c:pt>
                <c:pt idx="45">
                  <c:v>17.81069295010949</c:v>
                </c:pt>
                <c:pt idx="46">
                  <c:v>19.68633329401989</c:v>
                </c:pt>
                <c:pt idx="47">
                  <c:v>21.73498856678563</c:v>
                </c:pt>
                <c:pt idx="48">
                  <c:v>23.97028058149839</c:v>
                </c:pt>
                <c:pt idx="49">
                  <c:v>26.40670971951609</c:v>
                </c:pt>
                <c:pt idx="50">
                  <c:v>29.05969796685403</c:v>
                </c:pt>
                <c:pt idx="51">
                  <c:v>31.94563327646246</c:v>
                </c:pt>
                <c:pt idx="52">
                  <c:v>35.08191526227591</c:v>
                </c:pt>
                <c:pt idx="53">
                  <c:v>38.48700222967506</c:v>
                </c:pt>
                <c:pt idx="54">
                  <c:v>42.18045954578485</c:v>
                </c:pt>
                <c:pt idx="55">
                  <c:v>46.18300935175088</c:v>
                </c:pt>
                <c:pt idx="56">
                  <c:v>50.51658161791278</c:v>
                </c:pt>
                <c:pt idx="57">
                  <c:v>55.20436654152665</c:v>
                </c:pt>
                <c:pt idx="58">
                  <c:v>60.27086828543385</c:v>
                </c:pt>
                <c:pt idx="59">
                  <c:v>65.74196005484432</c:v>
                </c:pt>
                <c:pt idx="60">
                  <c:v>71.64494050813127</c:v>
                </c:pt>
                <c:pt idx="61">
                  <c:v>78.00859149632828</c:v>
                </c:pt>
                <c:pt idx="62">
                  <c:v>84.8632371247688</c:v>
                </c:pt>
                <c:pt idx="63">
                  <c:v>92.24080412911872</c:v>
                </c:pt>
                <c:pt idx="64">
                  <c:v>100.1748835568203</c:v>
                </c:pt>
                <c:pt idx="65">
                  <c:v>108.700793743831</c:v>
                </c:pt>
                <c:pt idx="66">
                  <c:v>117.8556445752991</c:v>
                </c:pt>
                <c:pt idx="67">
                  <c:v>127.6784030177505</c:v>
                </c:pt>
                <c:pt idx="68">
                  <c:v>138.2099599091661</c:v>
                </c:pt>
                <c:pt idx="69">
                  <c:v>149.4931979922546</c:v>
                </c:pt>
                <c:pt idx="70">
                  <c:v>161.5730611751209</c:v>
                </c:pt>
                <c:pt idx="71">
                  <c:v>174.4966250025153</c:v>
                </c:pt>
                <c:pt idx="72">
                  <c:v>188.3131683197216</c:v>
                </c:pt>
                <c:pt idx="73">
                  <c:v>203.0742461102481</c:v>
                </c:pt>
                <c:pt idx="74">
                  <c:v>218.833763487408</c:v>
                </c:pt>
                <c:pt idx="75">
                  <c:v>235.6480508189794</c:v>
                </c:pt>
                <c:pt idx="76">
                  <c:v>253.5759399631948</c:v>
                </c:pt>
                <c:pt idx="77">
                  <c:v>272.678841593415</c:v>
                </c:pt>
                <c:pt idx="78">
                  <c:v>293.0208235879763</c:v>
                </c:pt>
                <c:pt idx="79">
                  <c:v>314.6686904609184</c:v>
                </c:pt>
                <c:pt idx="80">
                  <c:v>337.6920638083971</c:v>
                </c:pt>
                <c:pt idx="81">
                  <c:v>362.163463744954</c:v>
                </c:pt>
                <c:pt idx="82">
                  <c:v>388.1583913029809</c:v>
                </c:pt>
                <c:pt idx="83">
                  <c:v>415.7554117680816</c:v>
                </c:pt>
                <c:pt idx="84">
                  <c:v>445.0362389223262</c:v>
                </c:pt>
                <c:pt idx="85">
                  <c:v>476.085820166797</c:v>
                </c:pt>
                <c:pt idx="86">
                  <c:v>508.9924224942139</c:v>
                </c:pt>
                <c:pt idx="87">
                  <c:v>543.847719281899</c:v>
                </c:pt>
                <c:pt idx="88">
                  <c:v>580.7468778747567</c:v>
                </c:pt>
                <c:pt idx="89">
                  <c:v>619.7886479274385</c:v>
                </c:pt>
                <c:pt idx="90">
                  <c:v>661.075450474603</c:v>
                </c:pt>
                <c:pt idx="91">
                  <c:v>704.713467697455</c:v>
                </c:pt>
                <c:pt idx="92">
                  <c:v>750.8127333545618</c:v>
                </c:pt>
                <c:pt idx="93">
                  <c:v>799.4872238445721</c:v>
                </c:pt>
                <c:pt idx="94">
                  <c:v>850.8549498681006</c:v>
                </c:pt>
                <c:pt idx="95">
                  <c:v>905.0380486556655</c:v>
                </c:pt>
                <c:pt idx="96">
                  <c:v>962.1628767286105</c:v>
                </c:pt>
                <c:pt idx="97">
                  <c:v>1022.360103159308</c:v>
                </c:pt>
                <c:pt idx="98">
                  <c:v>1085.764803297077</c:v>
                </c:pt>
                <c:pt idx="99">
                  <c:v>1152.516552925956</c:v>
                </c:pt>
                <c:pt idx="100">
                  <c:v>1222.759522820328</c:v>
                </c:pt>
              </c:numCache>
            </c:numRef>
          </c:yVal>
          <c:smooth val="0"/>
        </c:ser>
        <c:ser>
          <c:idx val="13"/>
          <c:order val="12"/>
          <c:tx>
            <c:v>30mm</c:v>
          </c:tx>
          <c:spPr>
            <a:ln w="28575">
              <a:noFill/>
            </a:ln>
          </c:spPr>
          <c:marker>
            <c:symbol val="square"/>
            <c:size val="5"/>
            <c:spPr>
              <a:noFill/>
              <a:ln w="12700" cap="rnd">
                <a:solidFill>
                  <a:prstClr val="black"/>
                </a:solidFill>
              </a:ln>
            </c:spPr>
          </c:marker>
          <c:xVal>
            <c:numRef>
              <c:f>'30after'!$P$1:$AA$1</c:f>
              <c:numCache>
                <c:formatCode>General</c:formatCode>
                <c:ptCount val="12"/>
                <c:pt idx="0">
                  <c:v>100.0</c:v>
                </c:pt>
                <c:pt idx="1">
                  <c:v>110.0</c:v>
                </c:pt>
                <c:pt idx="2">
                  <c:v>120.0</c:v>
                </c:pt>
                <c:pt idx="3">
                  <c:v>130.0</c:v>
                </c:pt>
                <c:pt idx="4">
                  <c:v>140.0</c:v>
                </c:pt>
                <c:pt idx="5">
                  <c:v>150.0</c:v>
                </c:pt>
                <c:pt idx="6">
                  <c:v>160.0</c:v>
                </c:pt>
                <c:pt idx="7">
                  <c:v>170.0</c:v>
                </c:pt>
                <c:pt idx="8">
                  <c:v>180.0</c:v>
                </c:pt>
                <c:pt idx="9">
                  <c:v>190.0</c:v>
                </c:pt>
                <c:pt idx="10">
                  <c:v>200.0</c:v>
                </c:pt>
                <c:pt idx="11">
                  <c:v>210.0</c:v>
                </c:pt>
              </c:numCache>
            </c:numRef>
          </c:xVal>
          <c:yVal>
            <c:numRef>
              <c:f>'30after'!$P$5:$AA$5</c:f>
              <c:numCache>
                <c:formatCode>General</c:formatCode>
                <c:ptCount val="12"/>
                <c:pt idx="0">
                  <c:v>1.310986956521706</c:v>
                </c:pt>
                <c:pt idx="1">
                  <c:v>0.0207702127659517</c:v>
                </c:pt>
                <c:pt idx="2">
                  <c:v>2.28056428571427</c:v>
                </c:pt>
                <c:pt idx="3">
                  <c:v>3.864541333333316</c:v>
                </c:pt>
                <c:pt idx="4">
                  <c:v>6.505781379310275</c:v>
                </c:pt>
                <c:pt idx="5">
                  <c:v>10.1823456790122</c:v>
                </c:pt>
                <c:pt idx="6">
                  <c:v>20.66728888888853</c:v>
                </c:pt>
                <c:pt idx="7">
                  <c:v>52.3980380434781</c:v>
                </c:pt>
                <c:pt idx="8">
                  <c:v>117.9961329113893</c:v>
                </c:pt>
                <c:pt idx="9">
                  <c:v>244.6576524822656</c:v>
                </c:pt>
                <c:pt idx="10">
                  <c:v>556.2255714285685</c:v>
                </c:pt>
                <c:pt idx="11">
                  <c:v>1031.855999999976</c:v>
                </c:pt>
              </c:numCache>
            </c:numRef>
          </c:yVal>
          <c:smooth val="0"/>
        </c:ser>
        <c:ser>
          <c:idx val="14"/>
          <c:order val="13"/>
          <c:tx>
            <c:v>30fit</c:v>
          </c:tx>
          <c:spPr>
            <a:ln w="12700">
              <a:solidFill>
                <a:sysClr val="windowText" lastClr="000000"/>
              </a:solidFill>
              <a:prstDash val="sysDash"/>
            </a:ln>
          </c:spPr>
          <c:marker>
            <c:symbol val="none"/>
          </c:marker>
          <c:xVal>
            <c:numRef>
              <c:f>'30after'!$J$16:$J$126</c:f>
              <c:numCache>
                <c:formatCode>General</c:formatCode>
                <c:ptCount val="111"/>
                <c:pt idx="0">
                  <c:v>100.0</c:v>
                </c:pt>
                <c:pt idx="1">
                  <c:v>101.0</c:v>
                </c:pt>
                <c:pt idx="2">
                  <c:v>102.0</c:v>
                </c:pt>
                <c:pt idx="3">
                  <c:v>103.0</c:v>
                </c:pt>
                <c:pt idx="4">
                  <c:v>104.0</c:v>
                </c:pt>
                <c:pt idx="5">
                  <c:v>105.0</c:v>
                </c:pt>
                <c:pt idx="6">
                  <c:v>106.0</c:v>
                </c:pt>
                <c:pt idx="7">
                  <c:v>107.0</c:v>
                </c:pt>
                <c:pt idx="8">
                  <c:v>108.0</c:v>
                </c:pt>
                <c:pt idx="9">
                  <c:v>109.0</c:v>
                </c:pt>
                <c:pt idx="10">
                  <c:v>110.0</c:v>
                </c:pt>
                <c:pt idx="11">
                  <c:v>111.0</c:v>
                </c:pt>
                <c:pt idx="12">
                  <c:v>112.0</c:v>
                </c:pt>
                <c:pt idx="13">
                  <c:v>113.0</c:v>
                </c:pt>
                <c:pt idx="14">
                  <c:v>114.0</c:v>
                </c:pt>
                <c:pt idx="15">
                  <c:v>115.0</c:v>
                </c:pt>
                <c:pt idx="16">
                  <c:v>116.0</c:v>
                </c:pt>
                <c:pt idx="17">
                  <c:v>117.0</c:v>
                </c:pt>
                <c:pt idx="18">
                  <c:v>118.0</c:v>
                </c:pt>
                <c:pt idx="19">
                  <c:v>119.0</c:v>
                </c:pt>
                <c:pt idx="20">
                  <c:v>120.0</c:v>
                </c:pt>
                <c:pt idx="21">
                  <c:v>121.0</c:v>
                </c:pt>
                <c:pt idx="22">
                  <c:v>122.0</c:v>
                </c:pt>
                <c:pt idx="23">
                  <c:v>123.0</c:v>
                </c:pt>
                <c:pt idx="24">
                  <c:v>124.0</c:v>
                </c:pt>
                <c:pt idx="25">
                  <c:v>125.0</c:v>
                </c:pt>
                <c:pt idx="26">
                  <c:v>126.0</c:v>
                </c:pt>
                <c:pt idx="27">
                  <c:v>127.0</c:v>
                </c:pt>
                <c:pt idx="28">
                  <c:v>128.0</c:v>
                </c:pt>
                <c:pt idx="29">
                  <c:v>129.0</c:v>
                </c:pt>
                <c:pt idx="30">
                  <c:v>130.0</c:v>
                </c:pt>
                <c:pt idx="31">
                  <c:v>131.0</c:v>
                </c:pt>
                <c:pt idx="32">
                  <c:v>132.0</c:v>
                </c:pt>
                <c:pt idx="33">
                  <c:v>133.0</c:v>
                </c:pt>
                <c:pt idx="34">
                  <c:v>134.0</c:v>
                </c:pt>
                <c:pt idx="35">
                  <c:v>135.0</c:v>
                </c:pt>
                <c:pt idx="36">
                  <c:v>136.0</c:v>
                </c:pt>
                <c:pt idx="37">
                  <c:v>137.0</c:v>
                </c:pt>
                <c:pt idx="38">
                  <c:v>138.0</c:v>
                </c:pt>
                <c:pt idx="39">
                  <c:v>139.0</c:v>
                </c:pt>
                <c:pt idx="40">
                  <c:v>140.0</c:v>
                </c:pt>
                <c:pt idx="41">
                  <c:v>141.0</c:v>
                </c:pt>
                <c:pt idx="42">
                  <c:v>142.0</c:v>
                </c:pt>
                <c:pt idx="43">
                  <c:v>143.0</c:v>
                </c:pt>
                <c:pt idx="44">
                  <c:v>144.0</c:v>
                </c:pt>
                <c:pt idx="45">
                  <c:v>145.0</c:v>
                </c:pt>
                <c:pt idx="46">
                  <c:v>146.0</c:v>
                </c:pt>
                <c:pt idx="47">
                  <c:v>147.0</c:v>
                </c:pt>
                <c:pt idx="48">
                  <c:v>148.0</c:v>
                </c:pt>
                <c:pt idx="49">
                  <c:v>149.0</c:v>
                </c:pt>
                <c:pt idx="50">
                  <c:v>150.0</c:v>
                </c:pt>
                <c:pt idx="51">
                  <c:v>151.0</c:v>
                </c:pt>
                <c:pt idx="52">
                  <c:v>152.0</c:v>
                </c:pt>
                <c:pt idx="53">
                  <c:v>153.0</c:v>
                </c:pt>
                <c:pt idx="54">
                  <c:v>154.0</c:v>
                </c:pt>
                <c:pt idx="55">
                  <c:v>155.0</c:v>
                </c:pt>
                <c:pt idx="56">
                  <c:v>156.0</c:v>
                </c:pt>
                <c:pt idx="57">
                  <c:v>157.0</c:v>
                </c:pt>
                <c:pt idx="58">
                  <c:v>158.0</c:v>
                </c:pt>
                <c:pt idx="59">
                  <c:v>159.0</c:v>
                </c:pt>
                <c:pt idx="60">
                  <c:v>160.0</c:v>
                </c:pt>
                <c:pt idx="61">
                  <c:v>161.0</c:v>
                </c:pt>
                <c:pt idx="62">
                  <c:v>162.0</c:v>
                </c:pt>
                <c:pt idx="63">
                  <c:v>163.0</c:v>
                </c:pt>
                <c:pt idx="64">
                  <c:v>164.0</c:v>
                </c:pt>
                <c:pt idx="65">
                  <c:v>165.0</c:v>
                </c:pt>
                <c:pt idx="66">
                  <c:v>166.0</c:v>
                </c:pt>
                <c:pt idx="67">
                  <c:v>167.0</c:v>
                </c:pt>
                <c:pt idx="68">
                  <c:v>168.0</c:v>
                </c:pt>
                <c:pt idx="69">
                  <c:v>169.0</c:v>
                </c:pt>
                <c:pt idx="70">
                  <c:v>170.0</c:v>
                </c:pt>
                <c:pt idx="71">
                  <c:v>171.0</c:v>
                </c:pt>
                <c:pt idx="72">
                  <c:v>172.0</c:v>
                </c:pt>
                <c:pt idx="73">
                  <c:v>173.0</c:v>
                </c:pt>
                <c:pt idx="74">
                  <c:v>174.0</c:v>
                </c:pt>
                <c:pt idx="75">
                  <c:v>175.0</c:v>
                </c:pt>
                <c:pt idx="76">
                  <c:v>176.0</c:v>
                </c:pt>
                <c:pt idx="77">
                  <c:v>177.0</c:v>
                </c:pt>
                <c:pt idx="78">
                  <c:v>178.0</c:v>
                </c:pt>
                <c:pt idx="79">
                  <c:v>179.0</c:v>
                </c:pt>
                <c:pt idx="80">
                  <c:v>180.0</c:v>
                </c:pt>
                <c:pt idx="81">
                  <c:v>181.0</c:v>
                </c:pt>
                <c:pt idx="82">
                  <c:v>182.0</c:v>
                </c:pt>
                <c:pt idx="83">
                  <c:v>183.0</c:v>
                </c:pt>
                <c:pt idx="84">
                  <c:v>184.0</c:v>
                </c:pt>
                <c:pt idx="85">
                  <c:v>185.0</c:v>
                </c:pt>
                <c:pt idx="86">
                  <c:v>186.0</c:v>
                </c:pt>
                <c:pt idx="87">
                  <c:v>187.0</c:v>
                </c:pt>
                <c:pt idx="88">
                  <c:v>188.0</c:v>
                </c:pt>
                <c:pt idx="89">
                  <c:v>189.0</c:v>
                </c:pt>
                <c:pt idx="90">
                  <c:v>190.0</c:v>
                </c:pt>
                <c:pt idx="91">
                  <c:v>191.0</c:v>
                </c:pt>
                <c:pt idx="92">
                  <c:v>192.0</c:v>
                </c:pt>
                <c:pt idx="93">
                  <c:v>193.0</c:v>
                </c:pt>
                <c:pt idx="94">
                  <c:v>194.0</c:v>
                </c:pt>
                <c:pt idx="95">
                  <c:v>195.0</c:v>
                </c:pt>
                <c:pt idx="96">
                  <c:v>196.0</c:v>
                </c:pt>
                <c:pt idx="97">
                  <c:v>197.0</c:v>
                </c:pt>
                <c:pt idx="98">
                  <c:v>198.0</c:v>
                </c:pt>
                <c:pt idx="99">
                  <c:v>199.0</c:v>
                </c:pt>
                <c:pt idx="100">
                  <c:v>200.0</c:v>
                </c:pt>
                <c:pt idx="101">
                  <c:v>201.0</c:v>
                </c:pt>
                <c:pt idx="102">
                  <c:v>202.0</c:v>
                </c:pt>
                <c:pt idx="103">
                  <c:v>203.0</c:v>
                </c:pt>
                <c:pt idx="104">
                  <c:v>204.0</c:v>
                </c:pt>
                <c:pt idx="105">
                  <c:v>205.0</c:v>
                </c:pt>
                <c:pt idx="106">
                  <c:v>206.0</c:v>
                </c:pt>
                <c:pt idx="107">
                  <c:v>207.0</c:v>
                </c:pt>
                <c:pt idx="108">
                  <c:v>208.0</c:v>
                </c:pt>
                <c:pt idx="109">
                  <c:v>209.0</c:v>
                </c:pt>
                <c:pt idx="110">
                  <c:v>210.0</c:v>
                </c:pt>
              </c:numCache>
            </c:numRef>
          </c:xVal>
          <c:yVal>
            <c:numRef>
              <c:f>'30after'!$K$16:$K$126</c:f>
              <c:numCache>
                <c:formatCode>General</c:formatCode>
                <c:ptCount val="111"/>
                <c:pt idx="0">
                  <c:v>0.00111507846539959</c:v>
                </c:pt>
                <c:pt idx="1">
                  <c:v>0.00143409903437973</c:v>
                </c:pt>
                <c:pt idx="2">
                  <c:v>0.00183566974569139</c:v>
                </c:pt>
                <c:pt idx="3">
                  <c:v>0.00233889530086823</c:v>
                </c:pt>
                <c:pt idx="4">
                  <c:v>0.00296677568012498</c:v>
                </c:pt>
                <c:pt idx="5">
                  <c:v>0.00374689099801154</c:v>
                </c:pt>
                <c:pt idx="6">
                  <c:v>0.00471218681150028</c:v>
                </c:pt>
                <c:pt idx="7">
                  <c:v>0.00590187147962959</c:v>
                </c:pt>
                <c:pt idx="8">
                  <c:v>0.00736243810029978</c:v>
                </c:pt>
                <c:pt idx="9">
                  <c:v>0.00914882450605715</c:v>
                </c:pt>
                <c:pt idx="10">
                  <c:v>0.0113257257837216</c:v>
                </c:pt>
                <c:pt idx="11">
                  <c:v>0.0139690747892536</c:v>
                </c:pt>
                <c:pt idx="12">
                  <c:v>0.0171677071557591</c:v>
                </c:pt>
                <c:pt idx="13">
                  <c:v>0.0210252283352224</c:v>
                </c:pt>
                <c:pt idx="14">
                  <c:v>0.0256621012693938</c:v>
                </c:pt>
                <c:pt idx="15">
                  <c:v>0.0312179743480586</c:v>
                </c:pt>
                <c:pt idx="16">
                  <c:v>0.0378542703792569</c:v>
                </c:pt>
                <c:pt idx="17">
                  <c:v>0.0457570583614152</c:v>
                </c:pt>
                <c:pt idx="18">
                  <c:v>0.0551402309071325</c:v>
                </c:pt>
                <c:pt idx="19">
                  <c:v>0.0662490112178442</c:v>
                </c:pt>
                <c:pt idx="20">
                  <c:v>0.0793638145429951</c:v>
                </c:pt>
                <c:pt idx="21">
                  <c:v>0.0948044900719182</c:v>
                </c:pt>
                <c:pt idx="22">
                  <c:v>0.112934970196589</c:v>
                </c:pt>
                <c:pt idx="23">
                  <c:v>0.134168355044092</c:v>
                </c:pt>
                <c:pt idx="24">
                  <c:v>0.158972461104344</c:v>
                </c:pt>
                <c:pt idx="25">
                  <c:v>0.187875863666888</c:v>
                </c:pt>
                <c:pt idx="26">
                  <c:v>0.221474463625993</c:v>
                </c:pt>
                <c:pt idx="27">
                  <c:v>0.260438610011488</c:v>
                </c:pt>
                <c:pt idx="28">
                  <c:v>0.305520810350033</c:v>
                </c:pt>
                <c:pt idx="29">
                  <c:v>0.357564061653515</c:v>
                </c:pt>
                <c:pt idx="30">
                  <c:v>0.41751083546486</c:v>
                </c:pt>
                <c:pt idx="31">
                  <c:v>0.486412750962891</c:v>
                </c:pt>
                <c:pt idx="32">
                  <c:v>0.565440970634289</c:v>
                </c:pt>
                <c:pt idx="33">
                  <c:v>0.655897353458896</c:v>
                </c:pt>
                <c:pt idx="34">
                  <c:v>0.759226400922333</c:v>
                </c:pt>
                <c:pt idx="35">
                  <c:v>0.877028031464913</c:v>
                </c:pt>
                <c:pt idx="36">
                  <c:v>1.011071219195341</c:v>
                </c:pt>
                <c:pt idx="37">
                  <c:v>1.163308532841901</c:v>
                </c:pt>
                <c:pt idx="38">
                  <c:v>1.335891610978534</c:v>
                </c:pt>
                <c:pt idx="39">
                  <c:v>1.531187609550772</c:v>
                </c:pt>
                <c:pt idx="40">
                  <c:v>1.751796657632306</c:v>
                </c:pt>
                <c:pt idx="41">
                  <c:v>2.000570357171161</c:v>
                </c:pt>
                <c:pt idx="42">
                  <c:v>2.280631362229202</c:v>
                </c:pt>
                <c:pt idx="43">
                  <c:v>2.595394072887071</c:v>
                </c:pt>
                <c:pt idx="44">
                  <c:v>2.948586478571541</c:v>
                </c:pt>
                <c:pt idx="45">
                  <c:v>3.344273185071238</c:v>
                </c:pt>
                <c:pt idx="46">
                  <c:v>3.786879658936041</c:v>
                </c:pt>
                <c:pt idx="47">
                  <c:v>4.28121772230867</c:v>
                </c:pt>
                <c:pt idx="48">
                  <c:v>4.832512330514834</c:v>
                </c:pt>
                <c:pt idx="49">
                  <c:v>5.44642966394358</c:v>
                </c:pt>
                <c:pt idx="50">
                  <c:v>6.129106564880667</c:v>
                </c:pt>
                <c:pt idx="51">
                  <c:v>6.887181349024694</c:v>
                </c:pt>
                <c:pt idx="52">
                  <c:v>7.727826020409084</c:v>
                </c:pt>
                <c:pt idx="53">
                  <c:v>8.658779917388352</c:v>
                </c:pt>
                <c:pt idx="54">
                  <c:v>9.688384816216481</c:v>
                </c:pt>
                <c:pt idx="55">
                  <c:v>10.82562151755826</c:v>
                </c:pt>
                <c:pt idx="56">
                  <c:v>12.08014794002922</c:v>
                </c:pt>
                <c:pt idx="57">
                  <c:v>13.46233874356632</c:v>
                </c:pt>
                <c:pt idx="58">
                  <c:v>14.98332650408228</c:v>
                </c:pt>
                <c:pt idx="59">
                  <c:v>16.65504445946733</c:v>
                </c:pt>
                <c:pt idx="60">
                  <c:v>18.49027084556688</c:v>
                </c:pt>
                <c:pt idx="61">
                  <c:v>20.50267483928916</c:v>
                </c:pt>
                <c:pt idx="62">
                  <c:v>22.7068641244856</c:v>
                </c:pt>
                <c:pt idx="63">
                  <c:v>25.11843409470976</c:v>
                </c:pt>
                <c:pt idx="64">
                  <c:v>27.75401870538593</c:v>
                </c:pt>
                <c:pt idx="65">
                  <c:v>30.63134298631939</c:v>
                </c:pt>
                <c:pt idx="66">
                  <c:v>33.76927722387222</c:v>
                </c:pt>
                <c:pt idx="67">
                  <c:v>37.18789282048265</c:v>
                </c:pt>
                <c:pt idx="68">
                  <c:v>40.90851983756291</c:v>
                </c:pt>
                <c:pt idx="69">
                  <c:v>44.953806226142</c:v>
                </c:pt>
                <c:pt idx="70">
                  <c:v>49.34777874796021</c:v>
                </c:pt>
                <c:pt idx="71">
                  <c:v>54.1159055880334</c:v>
                </c:pt>
                <c:pt idx="72">
                  <c:v>59.2851606580472</c:v>
                </c:pt>
                <c:pt idx="73">
                  <c:v>64.88408958825317</c:v>
                </c:pt>
                <c:pt idx="74">
                  <c:v>70.94287740387938</c:v>
                </c:pt>
                <c:pt idx="75">
                  <c:v>77.49341788040564</c:v>
                </c:pt>
                <c:pt idx="76">
                  <c:v>84.56938457040305</c:v>
                </c:pt>
                <c:pt idx="77">
                  <c:v>92.20630349300677</c:v>
                </c:pt>
                <c:pt idx="78">
                  <c:v>100.4416274754638</c:v>
                </c:pt>
                <c:pt idx="79">
                  <c:v>109.3148121346112</c:v>
                </c:pt>
                <c:pt idx="80">
                  <c:v>118.8673934845566</c:v>
                </c:pt>
                <c:pt idx="81">
                  <c:v>129.1430671552634</c:v>
                </c:pt>
                <c:pt idx="82">
                  <c:v>140.1877692052582</c:v>
                </c:pt>
                <c:pt idx="83">
                  <c:v>152.0497585101272</c:v>
                </c:pt>
                <c:pt idx="84">
                  <c:v>164.7797007070496</c:v>
                </c:pt>
                <c:pt idx="85">
                  <c:v>178.4307536741367</c:v>
                </c:pt>
                <c:pt idx="86">
                  <c:v>193.0586545219867</c:v>
                </c:pt>
                <c:pt idx="87">
                  <c:v>208.7218080734697</c:v>
                </c:pt>
                <c:pt idx="88">
                  <c:v>225.4813768064401</c:v>
                </c:pt>
                <c:pt idx="89">
                  <c:v>243.4013722327958</c:v>
                </c:pt>
                <c:pt idx="90">
                  <c:v>262.5487476860453</c:v>
                </c:pt>
                <c:pt idx="91">
                  <c:v>282.9934924883232</c:v>
                </c:pt>
                <c:pt idx="92">
                  <c:v>304.8087274666724</c:v>
                </c:pt>
                <c:pt idx="93">
                  <c:v>328.0708017872673</c:v>
                </c:pt>
                <c:pt idx="94">
                  <c:v>352.859391075115</c:v>
                </c:pt>
                <c:pt idx="95">
                  <c:v>379.2575967859263</c:v>
                </c:pt>
                <c:pt idx="96">
                  <c:v>407.3520467956055</c:v>
                </c:pt>
                <c:pt idx="97">
                  <c:v>437.2329971720911</c:v>
                </c:pt>
                <c:pt idx="98">
                  <c:v>468.9944350932719</c:v>
                </c:pt>
                <c:pt idx="99">
                  <c:v>502.7341828738938</c:v>
                </c:pt>
                <c:pt idx="100">
                  <c:v>538.5540030635575</c:v>
                </c:pt>
                <c:pt idx="101">
                  <c:v>576.559704577201</c:v>
                </c:pt>
                <c:pt idx="102">
                  <c:v>616.8612498186714</c:v>
                </c:pt>
                <c:pt idx="103">
                  <c:v>659.572862757508</c:v>
                </c:pt>
                <c:pt idx="104">
                  <c:v>704.8131379181535</c:v>
                </c:pt>
                <c:pt idx="105">
                  <c:v>752.7051502406045</c:v>
                </c:pt>
                <c:pt idx="106">
                  <c:v>803.3765657707754</c:v>
                </c:pt>
                <c:pt idx="107">
                  <c:v>856.9597531383616</c:v>
                </c:pt>
                <c:pt idx="108">
                  <c:v>913.5918957797515</c:v>
                </c:pt>
                <c:pt idx="109">
                  <c:v>973.4151048629724</c:v>
                </c:pt>
                <c:pt idx="110">
                  <c:v>1036.576532871476</c:v>
                </c:pt>
              </c:numCache>
            </c:numRef>
          </c:yVal>
          <c:smooth val="0"/>
        </c:ser>
        <c:ser>
          <c:idx val="15"/>
          <c:order val="14"/>
          <c:tx>
            <c:v>20mm</c:v>
          </c:tx>
          <c:spPr>
            <a:ln w="28575">
              <a:noFill/>
            </a:ln>
          </c:spPr>
          <c:marker>
            <c:symbol val="diamond"/>
            <c:size val="6"/>
            <c:spPr>
              <a:noFill/>
              <a:ln w="12700">
                <a:solidFill>
                  <a:prstClr val="black"/>
                </a:solidFill>
              </a:ln>
            </c:spPr>
          </c:marker>
          <c:xVal>
            <c:numRef>
              <c:f>'20after'!$N$1:$W$1</c:f>
              <c:numCache>
                <c:formatCode>General</c:formatCode>
                <c:ptCount val="10"/>
                <c:pt idx="0">
                  <c:v>80.0</c:v>
                </c:pt>
                <c:pt idx="1">
                  <c:v>120.0</c:v>
                </c:pt>
                <c:pt idx="2">
                  <c:v>130.0</c:v>
                </c:pt>
                <c:pt idx="3">
                  <c:v>140.0</c:v>
                </c:pt>
                <c:pt idx="4">
                  <c:v>150.0</c:v>
                </c:pt>
                <c:pt idx="5">
                  <c:v>160.0</c:v>
                </c:pt>
                <c:pt idx="6">
                  <c:v>170.0</c:v>
                </c:pt>
                <c:pt idx="7">
                  <c:v>180.0</c:v>
                </c:pt>
                <c:pt idx="8">
                  <c:v>190.0</c:v>
                </c:pt>
                <c:pt idx="9">
                  <c:v>200.0</c:v>
                </c:pt>
              </c:numCache>
            </c:numRef>
          </c:xVal>
          <c:yVal>
            <c:numRef>
              <c:f>'20after'!$N$5:$W$5</c:f>
              <c:numCache>
                <c:formatCode>General</c:formatCode>
                <c:ptCount val="10"/>
                <c:pt idx="0">
                  <c:v>-1.264266666666648</c:v>
                </c:pt>
                <c:pt idx="1">
                  <c:v>3.632699729729678</c:v>
                </c:pt>
                <c:pt idx="2">
                  <c:v>3.794604999999954</c:v>
                </c:pt>
                <c:pt idx="3">
                  <c:v>5.58266857142843</c:v>
                </c:pt>
                <c:pt idx="4">
                  <c:v>10.59211063829766</c:v>
                </c:pt>
                <c:pt idx="5">
                  <c:v>40.76527971014458</c:v>
                </c:pt>
                <c:pt idx="6">
                  <c:v>176.3656249999992</c:v>
                </c:pt>
                <c:pt idx="7">
                  <c:v>208.5379593495908</c:v>
                </c:pt>
                <c:pt idx="8">
                  <c:v>522.0053846153805</c:v>
                </c:pt>
                <c:pt idx="9">
                  <c:v>1088.84724770641</c:v>
                </c:pt>
              </c:numCache>
            </c:numRef>
          </c:yVal>
          <c:smooth val="0"/>
        </c:ser>
        <c:ser>
          <c:idx val="16"/>
          <c:order val="15"/>
          <c:tx>
            <c:v>20fit</c:v>
          </c:tx>
          <c:spPr>
            <a:ln w="12700"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'20after'!$I$16:$I$136</c:f>
              <c:numCache>
                <c:formatCode>General</c:formatCode>
                <c:ptCount val="121"/>
                <c:pt idx="0">
                  <c:v>80.0</c:v>
                </c:pt>
                <c:pt idx="1">
                  <c:v>81.0</c:v>
                </c:pt>
                <c:pt idx="2">
                  <c:v>82.0</c:v>
                </c:pt>
                <c:pt idx="3">
                  <c:v>83.0</c:v>
                </c:pt>
                <c:pt idx="4">
                  <c:v>84.0</c:v>
                </c:pt>
                <c:pt idx="5">
                  <c:v>85.0</c:v>
                </c:pt>
                <c:pt idx="6">
                  <c:v>86.0</c:v>
                </c:pt>
                <c:pt idx="7">
                  <c:v>87.0</c:v>
                </c:pt>
                <c:pt idx="8">
                  <c:v>88.0</c:v>
                </c:pt>
                <c:pt idx="9">
                  <c:v>89.0</c:v>
                </c:pt>
                <c:pt idx="10">
                  <c:v>90.0</c:v>
                </c:pt>
                <c:pt idx="11">
                  <c:v>91.0</c:v>
                </c:pt>
                <c:pt idx="12">
                  <c:v>92.0</c:v>
                </c:pt>
                <c:pt idx="13">
                  <c:v>93.0</c:v>
                </c:pt>
                <c:pt idx="14">
                  <c:v>94.0</c:v>
                </c:pt>
                <c:pt idx="15">
                  <c:v>95.0</c:v>
                </c:pt>
                <c:pt idx="16">
                  <c:v>96.0</c:v>
                </c:pt>
                <c:pt idx="17">
                  <c:v>97.0</c:v>
                </c:pt>
                <c:pt idx="18">
                  <c:v>98.0</c:v>
                </c:pt>
                <c:pt idx="19">
                  <c:v>99.0</c:v>
                </c:pt>
                <c:pt idx="20">
                  <c:v>100.0</c:v>
                </c:pt>
                <c:pt idx="21">
                  <c:v>101.0</c:v>
                </c:pt>
                <c:pt idx="22">
                  <c:v>102.0</c:v>
                </c:pt>
                <c:pt idx="23">
                  <c:v>103.0</c:v>
                </c:pt>
                <c:pt idx="24">
                  <c:v>104.0</c:v>
                </c:pt>
                <c:pt idx="25">
                  <c:v>105.0</c:v>
                </c:pt>
                <c:pt idx="26">
                  <c:v>106.0</c:v>
                </c:pt>
                <c:pt idx="27">
                  <c:v>107.0</c:v>
                </c:pt>
                <c:pt idx="28">
                  <c:v>108.0</c:v>
                </c:pt>
                <c:pt idx="29">
                  <c:v>109.0</c:v>
                </c:pt>
                <c:pt idx="30">
                  <c:v>110.0</c:v>
                </c:pt>
                <c:pt idx="31">
                  <c:v>111.0</c:v>
                </c:pt>
                <c:pt idx="32">
                  <c:v>112.0</c:v>
                </c:pt>
                <c:pt idx="33">
                  <c:v>113.0</c:v>
                </c:pt>
                <c:pt idx="34">
                  <c:v>114.0</c:v>
                </c:pt>
                <c:pt idx="35">
                  <c:v>115.0</c:v>
                </c:pt>
                <c:pt idx="36">
                  <c:v>116.0</c:v>
                </c:pt>
                <c:pt idx="37">
                  <c:v>117.0</c:v>
                </c:pt>
                <c:pt idx="38">
                  <c:v>118.0</c:v>
                </c:pt>
                <c:pt idx="39">
                  <c:v>119.0</c:v>
                </c:pt>
                <c:pt idx="40">
                  <c:v>120.0</c:v>
                </c:pt>
                <c:pt idx="41">
                  <c:v>121.0</c:v>
                </c:pt>
                <c:pt idx="42">
                  <c:v>122.0</c:v>
                </c:pt>
                <c:pt idx="43">
                  <c:v>123.0</c:v>
                </c:pt>
                <c:pt idx="44">
                  <c:v>124.0</c:v>
                </c:pt>
                <c:pt idx="45">
                  <c:v>125.0</c:v>
                </c:pt>
                <c:pt idx="46">
                  <c:v>126.0</c:v>
                </c:pt>
                <c:pt idx="47">
                  <c:v>127.0</c:v>
                </c:pt>
                <c:pt idx="48">
                  <c:v>128.0</c:v>
                </c:pt>
                <c:pt idx="49">
                  <c:v>129.0</c:v>
                </c:pt>
                <c:pt idx="50">
                  <c:v>130.0</c:v>
                </c:pt>
                <c:pt idx="51">
                  <c:v>131.0</c:v>
                </c:pt>
                <c:pt idx="52">
                  <c:v>132.0</c:v>
                </c:pt>
                <c:pt idx="53">
                  <c:v>133.0</c:v>
                </c:pt>
                <c:pt idx="54">
                  <c:v>134.0</c:v>
                </c:pt>
                <c:pt idx="55">
                  <c:v>135.0</c:v>
                </c:pt>
                <c:pt idx="56">
                  <c:v>136.0</c:v>
                </c:pt>
                <c:pt idx="57">
                  <c:v>137.0</c:v>
                </c:pt>
                <c:pt idx="58">
                  <c:v>138.0</c:v>
                </c:pt>
                <c:pt idx="59">
                  <c:v>139.0</c:v>
                </c:pt>
                <c:pt idx="60">
                  <c:v>140.0</c:v>
                </c:pt>
                <c:pt idx="61">
                  <c:v>141.0</c:v>
                </c:pt>
                <c:pt idx="62">
                  <c:v>142.0</c:v>
                </c:pt>
                <c:pt idx="63">
                  <c:v>143.0</c:v>
                </c:pt>
                <c:pt idx="64">
                  <c:v>144.0</c:v>
                </c:pt>
                <c:pt idx="65">
                  <c:v>145.0</c:v>
                </c:pt>
                <c:pt idx="66">
                  <c:v>146.0</c:v>
                </c:pt>
                <c:pt idx="67">
                  <c:v>147.0</c:v>
                </c:pt>
                <c:pt idx="68">
                  <c:v>148.0</c:v>
                </c:pt>
                <c:pt idx="69">
                  <c:v>149.0</c:v>
                </c:pt>
                <c:pt idx="70">
                  <c:v>150.0</c:v>
                </c:pt>
                <c:pt idx="71">
                  <c:v>151.0</c:v>
                </c:pt>
                <c:pt idx="72">
                  <c:v>152.0</c:v>
                </c:pt>
                <c:pt idx="73">
                  <c:v>153.0</c:v>
                </c:pt>
                <c:pt idx="74">
                  <c:v>154.0</c:v>
                </c:pt>
                <c:pt idx="75">
                  <c:v>155.0</c:v>
                </c:pt>
                <c:pt idx="76">
                  <c:v>156.0</c:v>
                </c:pt>
                <c:pt idx="77">
                  <c:v>157.0</c:v>
                </c:pt>
                <c:pt idx="78">
                  <c:v>158.0</c:v>
                </c:pt>
                <c:pt idx="79">
                  <c:v>159.0</c:v>
                </c:pt>
                <c:pt idx="80">
                  <c:v>160.0</c:v>
                </c:pt>
                <c:pt idx="81">
                  <c:v>161.0</c:v>
                </c:pt>
                <c:pt idx="82">
                  <c:v>162.0</c:v>
                </c:pt>
                <c:pt idx="83">
                  <c:v>163.0</c:v>
                </c:pt>
                <c:pt idx="84">
                  <c:v>164.0</c:v>
                </c:pt>
                <c:pt idx="85">
                  <c:v>165.0</c:v>
                </c:pt>
                <c:pt idx="86">
                  <c:v>166.0</c:v>
                </c:pt>
                <c:pt idx="87">
                  <c:v>167.0</c:v>
                </c:pt>
                <c:pt idx="88">
                  <c:v>168.0</c:v>
                </c:pt>
                <c:pt idx="89">
                  <c:v>169.0</c:v>
                </c:pt>
                <c:pt idx="90">
                  <c:v>170.0</c:v>
                </c:pt>
                <c:pt idx="91">
                  <c:v>171.0</c:v>
                </c:pt>
                <c:pt idx="92">
                  <c:v>172.0</c:v>
                </c:pt>
                <c:pt idx="93">
                  <c:v>173.0</c:v>
                </c:pt>
                <c:pt idx="94">
                  <c:v>174.0</c:v>
                </c:pt>
                <c:pt idx="95">
                  <c:v>175.0</c:v>
                </c:pt>
                <c:pt idx="96">
                  <c:v>176.0</c:v>
                </c:pt>
                <c:pt idx="97">
                  <c:v>177.0</c:v>
                </c:pt>
                <c:pt idx="98">
                  <c:v>178.0</c:v>
                </c:pt>
                <c:pt idx="99">
                  <c:v>179.0</c:v>
                </c:pt>
                <c:pt idx="100">
                  <c:v>180.0</c:v>
                </c:pt>
                <c:pt idx="101">
                  <c:v>181.0</c:v>
                </c:pt>
                <c:pt idx="102">
                  <c:v>182.0</c:v>
                </c:pt>
                <c:pt idx="103">
                  <c:v>183.0</c:v>
                </c:pt>
                <c:pt idx="104">
                  <c:v>184.0</c:v>
                </c:pt>
                <c:pt idx="105">
                  <c:v>185.0</c:v>
                </c:pt>
                <c:pt idx="106">
                  <c:v>186.0</c:v>
                </c:pt>
                <c:pt idx="107">
                  <c:v>187.0</c:v>
                </c:pt>
                <c:pt idx="108">
                  <c:v>188.0</c:v>
                </c:pt>
                <c:pt idx="109">
                  <c:v>189.0</c:v>
                </c:pt>
                <c:pt idx="110">
                  <c:v>190.0</c:v>
                </c:pt>
                <c:pt idx="111">
                  <c:v>191.0</c:v>
                </c:pt>
                <c:pt idx="112">
                  <c:v>192.0</c:v>
                </c:pt>
                <c:pt idx="113">
                  <c:v>193.0</c:v>
                </c:pt>
                <c:pt idx="114">
                  <c:v>194.0</c:v>
                </c:pt>
                <c:pt idx="115">
                  <c:v>195.0</c:v>
                </c:pt>
                <c:pt idx="116">
                  <c:v>196.0</c:v>
                </c:pt>
                <c:pt idx="117">
                  <c:v>197.0</c:v>
                </c:pt>
                <c:pt idx="118">
                  <c:v>198.0</c:v>
                </c:pt>
                <c:pt idx="119">
                  <c:v>199.0</c:v>
                </c:pt>
                <c:pt idx="120">
                  <c:v>200.0</c:v>
                </c:pt>
              </c:numCache>
            </c:numRef>
          </c:xVal>
          <c:yVal>
            <c:numRef>
              <c:f>'20after'!$J$16:$J$136</c:f>
              <c:numCache>
                <c:formatCode>General</c:formatCode>
                <c:ptCount val="121"/>
                <c:pt idx="0">
                  <c:v>5.98921615559577E-6</c:v>
                </c:pt>
                <c:pt idx="1">
                  <c:v>8.74325216105594E-6</c:v>
                </c:pt>
                <c:pt idx="2">
                  <c:v>1.26502586499395E-5</c:v>
                </c:pt>
                <c:pt idx="3">
                  <c:v>1.81462852916009E-5</c:v>
                </c:pt>
                <c:pt idx="4">
                  <c:v>2.58148719194325E-5</c:v>
                </c:pt>
                <c:pt idx="5">
                  <c:v>3.64310705734719E-5</c:v>
                </c:pt>
                <c:pt idx="6">
                  <c:v>5.10168455785361E-5</c:v>
                </c:pt>
                <c:pt idx="7">
                  <c:v>7.0910326726316E-5</c:v>
                </c:pt>
                <c:pt idx="8">
                  <c:v>9.78518224700917E-5</c:v>
                </c:pt>
                <c:pt idx="9">
                  <c:v>0.000134089986597086</c:v>
                </c:pt>
                <c:pt idx="10">
                  <c:v>0.000182512076756367</c:v>
                </c:pt>
                <c:pt idx="11">
                  <c:v>0.000246802849938036</c:v>
                </c:pt>
                <c:pt idx="12">
                  <c:v>0.000331637311720838</c:v>
                </c:pt>
                <c:pt idx="13">
                  <c:v>0.000442913275721342</c:v>
                </c:pt>
                <c:pt idx="14">
                  <c:v>0.000588030499717144</c:v>
                </c:pt>
                <c:pt idx="15">
                  <c:v>0.000776224047491517</c:v>
                </c:pt>
                <c:pt idx="16">
                  <c:v>0.00101896048220455</c:v>
                </c:pt>
                <c:pt idx="17">
                  <c:v>0.00133040652917254</c:v>
                </c:pt>
                <c:pt idx="18">
                  <c:v>0.00172798095391817</c:v>
                </c:pt>
                <c:pt idx="19">
                  <c:v>0.00223300158524044</c:v>
                </c:pt>
                <c:pt idx="20">
                  <c:v>0.00287144067223044</c:v>
                </c:pt>
                <c:pt idx="21">
                  <c:v>0.00367480309738433</c:v>
                </c:pt>
                <c:pt idx="22">
                  <c:v>0.00468114337333725</c:v>
                </c:pt>
                <c:pt idx="23">
                  <c:v>0.00593623882572024</c:v>
                </c:pt>
                <c:pt idx="24">
                  <c:v>0.00749493790601281</c:v>
                </c:pt>
                <c:pt idx="25">
                  <c:v>0.00942270418218757</c:v>
                </c:pt>
                <c:pt idx="26">
                  <c:v>0.0117973782169281</c:v>
                </c:pt>
                <c:pt idx="27">
                  <c:v>0.0147111812581685</c:v>
                </c:pt>
                <c:pt idx="28">
                  <c:v>0.0182729864289727</c:v>
                </c:pt>
                <c:pt idx="29">
                  <c:v>0.022610884907133</c:v>
                </c:pt>
                <c:pt idx="30">
                  <c:v>0.0278750764225944</c:v>
                </c:pt>
                <c:pt idx="31">
                  <c:v>0.0342411152657283</c:v>
                </c:pt>
                <c:pt idx="32">
                  <c:v>0.0419135448839838</c:v>
                </c:pt>
                <c:pt idx="33">
                  <c:v>0.0511299560405815</c:v>
                </c:pt>
                <c:pt idx="34">
                  <c:v>0.0621655054084481</c:v>
                </c:pt>
                <c:pt idx="35">
                  <c:v>0.0753379333670045</c:v>
                </c:pt>
                <c:pt idx="36">
                  <c:v>0.0910131216500286</c:v>
                </c:pt>
                <c:pt idx="37">
                  <c:v>0.109611233350842</c:v>
                </c:pt>
                <c:pt idx="38">
                  <c:v>0.131613479617613</c:v>
                </c:pt>
                <c:pt idx="39">
                  <c:v>0.157569559157797</c:v>
                </c:pt>
                <c:pt idx="40">
                  <c:v>0.188105818407805</c:v>
                </c:pt>
                <c:pt idx="41">
                  <c:v>0.223934181903283</c:v>
                </c:pt>
                <c:pt idx="42">
                  <c:v>0.265861903998226</c:v>
                </c:pt>
                <c:pt idx="43">
                  <c:v>0.314802194619531</c:v>
                </c:pt>
                <c:pt idx="44">
                  <c:v>0.371785773199204</c:v>
                </c:pt>
                <c:pt idx="45">
                  <c:v>0.437973406291725</c:v>
                </c:pt>
                <c:pt idx="46">
                  <c:v>0.514669485651953</c:v>
                </c:pt>
                <c:pt idx="47">
                  <c:v>0.603336704711934</c:v>
                </c:pt>
                <c:pt idx="48">
                  <c:v>0.70561189244747</c:v>
                </c:pt>
                <c:pt idx="49">
                  <c:v>0.823323064560335</c:v>
                </c:pt>
                <c:pt idx="50">
                  <c:v>0.958507752715311</c:v>
                </c:pt>
                <c:pt idx="51">
                  <c:v>1.113432673256323</c:v>
                </c:pt>
                <c:pt idx="52">
                  <c:v>1.290614797380406</c:v>
                </c:pt>
                <c:pt idx="53">
                  <c:v>1.492843885166207</c:v>
                </c:pt>
                <c:pt idx="54">
                  <c:v>1.723206546133635</c:v>
                </c:pt>
                <c:pt idx="55">
                  <c:v>1.985111889149596</c:v>
                </c:pt>
                <c:pt idx="56">
                  <c:v>2.282318824489533</c:v>
                </c:pt>
                <c:pt idx="57">
                  <c:v>2.618965080714497</c:v>
                </c:pt>
                <c:pt idx="58">
                  <c:v>2.99959799872781</c:v>
                </c:pt>
                <c:pt idx="59">
                  <c:v>3.42920716493346</c:v>
                </c:pt>
                <c:pt idx="60">
                  <c:v>3.913258944830498</c:v>
                </c:pt>
                <c:pt idx="61">
                  <c:v>4.457732977645334</c:v>
                </c:pt>
                <c:pt idx="62">
                  <c:v>5.069160691727173</c:v>
                </c:pt>
                <c:pt idx="63">
                  <c:v>5.754665899413446</c:v>
                </c:pt>
                <c:pt idx="64">
                  <c:v>6.522007528915164</c:v>
                </c:pt>
                <c:pt idx="65">
                  <c:v>7.379624549476863</c:v>
                </c:pt>
                <c:pt idx="66">
                  <c:v>8.33668314463825</c:v>
                </c:pt>
                <c:pt idx="67">
                  <c:v>9.403126186868471</c:v>
                </c:pt>
                <c:pt idx="68">
                  <c:v>10.58972506515915</c:v>
                </c:pt>
                <c:pt idx="69">
                  <c:v>11.9081339153594</c:v>
                </c:pt>
                <c:pt idx="70">
                  <c:v>13.37094630111558</c:v>
                </c:pt>
                <c:pt idx="71">
                  <c:v>14.99175439124637</c:v>
                </c:pt>
                <c:pt idx="72">
                  <c:v>16.78521067724642</c:v>
                </c:pt>
                <c:pt idx="73">
                  <c:v>18.76709227237442</c:v>
                </c:pt>
                <c:pt idx="74">
                  <c:v>20.95436783144897</c:v>
                </c:pt>
                <c:pt idx="75">
                  <c:v>23.3652671280539</c:v>
                </c:pt>
                <c:pt idx="76">
                  <c:v>26.01935332335563</c:v>
                </c:pt>
                <c:pt idx="77">
                  <c:v>28.93759795815231</c:v>
                </c:pt>
                <c:pt idx="78">
                  <c:v>32.14245869712893</c:v>
                </c:pt>
                <c:pt idx="79">
                  <c:v>35.65795985158049</c:v>
                </c:pt>
                <c:pt idx="80">
                  <c:v>39.50977570410467</c:v>
                </c:pt>
                <c:pt idx="81">
                  <c:v>43.72531665593098</c:v>
                </c:pt>
                <c:pt idx="82">
                  <c:v>48.33381821471893</c:v>
                </c:pt>
                <c:pt idx="83">
                  <c:v>53.36643283774004</c:v>
                </c:pt>
                <c:pt idx="84">
                  <c:v>58.85632464243739</c:v>
                </c:pt>
                <c:pt idx="85">
                  <c:v>64.83876699341374</c:v>
                </c:pt>
                <c:pt idx="86">
                  <c:v>71.35124297192368</c:v>
                </c:pt>
                <c:pt idx="87">
                  <c:v>78.43354873095925</c:v>
                </c:pt>
                <c:pt idx="88">
                  <c:v>86.12789973606533</c:v>
                </c:pt>
                <c:pt idx="89">
                  <c:v>94.47903988899421</c:v>
                </c:pt>
                <c:pt idx="90">
                  <c:v>103.5343535283706</c:v>
                </c:pt>
                <c:pt idx="91">
                  <c:v>113.3439802985576</c:v>
                </c:pt>
                <c:pt idx="92">
                  <c:v>123.9609328749785</c:v>
                </c:pt>
                <c:pt idx="93">
                  <c:v>135.4412175312124</c:v>
                </c:pt>
                <c:pt idx="94">
                  <c:v>147.8439575303154</c:v>
                </c:pt>
                <c:pt idx="95">
                  <c:v>161.2315193199351</c:v>
                </c:pt>
                <c:pt idx="96">
                  <c:v>175.6696415079824</c:v>
                </c:pt>
                <c:pt idx="97">
                  <c:v>191.22756659284</c:v>
                </c:pt>
                <c:pt idx="98">
                  <c:v>207.9781754193623</c:v>
                </c:pt>
                <c:pt idx="99">
                  <c:v>225.998124329231</c:v>
                </c:pt>
                <c:pt idx="100">
                  <c:v>245.3679849716201</c:v>
                </c:pt>
                <c:pt idx="101">
                  <c:v>266.172386737567</c:v>
                </c:pt>
                <c:pt idx="102">
                  <c:v>288.5001617789006</c:v>
                </c:pt>
                <c:pt idx="103">
                  <c:v>312.4444925701988</c:v>
                </c:pt>
                <c:pt idx="104">
                  <c:v>338.10306196983</c:v>
                </c:pt>
                <c:pt idx="105">
                  <c:v>365.5782057338647</c:v>
                </c:pt>
                <c:pt idx="106">
                  <c:v>394.977067434401</c:v>
                </c:pt>
                <c:pt idx="107">
                  <c:v>426.4117557317002</c:v>
                </c:pt>
                <c:pt idx="108">
                  <c:v>459.9995039474686</c:v>
                </c:pt>
                <c:pt idx="109">
                  <c:v>495.8628318846173</c:v>
                </c:pt>
                <c:pt idx="110">
                  <c:v>534.1297098368935</c:v>
                </c:pt>
                <c:pt idx="111">
                  <c:v>574.933724730027</c:v>
                </c:pt>
                <c:pt idx="112">
                  <c:v>618.4142483342164</c:v>
                </c:pt>
                <c:pt idx="113">
                  <c:v>664.7166074860784</c:v>
                </c:pt>
                <c:pt idx="114">
                  <c:v>713.9922562567739</c:v>
                </c:pt>
                <c:pt idx="115">
                  <c:v>766.3989500013338</c:v>
                </c:pt>
                <c:pt idx="116">
                  <c:v>822.100921222943</c:v>
                </c:pt>
                <c:pt idx="117">
                  <c:v>881.2690571845574</c:v>
                </c:pt>
                <c:pt idx="118">
                  <c:v>944.0810791990094</c:v>
                </c:pt>
                <c:pt idx="119">
                  <c:v>1010.721723527616</c:v>
                </c:pt>
                <c:pt idx="120">
                  <c:v>1081.38292381624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96652008"/>
        <c:axId val="-2114341240"/>
      </c:scatterChart>
      <c:valAx>
        <c:axId val="-2096652008"/>
        <c:scaling>
          <c:orientation val="minMax"/>
          <c:max val="250.0"/>
          <c:min val="0.0"/>
        </c:scaling>
        <c:delete val="0"/>
        <c:axPos val="b"/>
        <c:title>
          <c:tx>
            <c:rich>
              <a:bodyPr/>
              <a:lstStyle/>
              <a:p>
                <a:pPr>
                  <a:defRPr sz="1400" b="0">
                    <a:latin typeface="Arial" pitchFamily="34" charset="0"/>
                    <a:cs typeface="Arial" pitchFamily="34" charset="0"/>
                  </a:defRPr>
                </a:pPr>
                <a:r>
                  <a:rPr lang="en-US" sz="1400" b="0" dirty="0">
                    <a:latin typeface="Arial" pitchFamily="34" charset="0"/>
                    <a:cs typeface="Arial" pitchFamily="34" charset="0"/>
                  </a:rPr>
                  <a:t>Voltage</a:t>
                </a:r>
                <a:r>
                  <a:rPr lang="en-US" sz="1400" b="0" baseline="0" dirty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1400" b="0" baseline="0" dirty="0" smtClean="0">
                    <a:latin typeface="Arial" pitchFamily="34" charset="0"/>
                    <a:cs typeface="Arial" pitchFamily="34" charset="0"/>
                  </a:rPr>
                  <a:t>(kV</a:t>
                </a:r>
                <a:r>
                  <a:rPr lang="en-US" sz="1400" b="0" baseline="0" dirty="0">
                    <a:latin typeface="Arial" pitchFamily="34" charset="0"/>
                    <a:cs typeface="Arial" pitchFamily="34" charset="0"/>
                  </a:rPr>
                  <a:t>)</a:t>
                </a:r>
                <a:endParaRPr lang="en-US" sz="1400" b="0" dirty="0">
                  <a:latin typeface="Arial" pitchFamily="34" charset="0"/>
                  <a:cs typeface="Arial" pitchFamily="34" charset="0"/>
                </a:endParaRPr>
              </a:p>
            </c:rich>
          </c:tx>
          <c:layout/>
          <c:overlay val="0"/>
        </c:title>
        <c:numFmt formatCode="General" sourceLinked="1"/>
        <c:majorTickMark val="in"/>
        <c:minorTickMark val="in"/>
        <c:tickLblPos val="nextTo"/>
        <c:txPr>
          <a:bodyPr/>
          <a:lstStyle/>
          <a:p>
            <a:pPr>
              <a:defRPr sz="1200" b="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-2114341240"/>
        <c:crosses val="autoZero"/>
        <c:crossBetween val="midCat"/>
        <c:majorUnit val="50.0"/>
        <c:minorUnit val="10.0"/>
      </c:valAx>
      <c:valAx>
        <c:axId val="-2114341240"/>
        <c:scaling>
          <c:orientation val="minMax"/>
          <c:max val="1500.0"/>
          <c:min val="0.0"/>
        </c:scaling>
        <c:delete val="0"/>
        <c:axPos val="l"/>
        <c:title>
          <c:tx>
            <c:rich>
              <a:bodyPr/>
              <a:lstStyle/>
              <a:p>
                <a:pPr>
                  <a:defRPr sz="1400" b="0">
                    <a:latin typeface="Arial" pitchFamily="34" charset="0"/>
                    <a:cs typeface="Arial" pitchFamily="34" charset="0"/>
                  </a:defRPr>
                </a:pPr>
                <a:r>
                  <a:rPr lang="en-US" sz="1400" b="0">
                    <a:latin typeface="Arial" pitchFamily="34" charset="0"/>
                    <a:cs typeface="Arial" pitchFamily="34" charset="0"/>
                  </a:rPr>
                  <a:t>Anode Current (pA)</a:t>
                </a:r>
              </a:p>
            </c:rich>
          </c:tx>
          <c:layout/>
          <c:overlay val="0"/>
        </c:title>
        <c:numFmt formatCode="General" sourceLinked="1"/>
        <c:majorTickMark val="in"/>
        <c:minorTickMark val="in"/>
        <c:tickLblPos val="nextTo"/>
        <c:txPr>
          <a:bodyPr/>
          <a:lstStyle/>
          <a:p>
            <a:pPr>
              <a:defRPr sz="1200" b="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-2096652008"/>
        <c:crosses val="autoZero"/>
        <c:crossBetween val="midCat"/>
        <c:majorUnit val="200.0"/>
        <c:minorUnit val="100.0"/>
      </c:valAx>
    </c:plotArea>
    <c:legend>
      <c:legendPos val="r"/>
      <c:legendEntry>
        <c:idx val="1"/>
        <c:delete val="1"/>
      </c:legendEntry>
      <c:legendEntry>
        <c:idx val="3"/>
        <c:delete val="1"/>
      </c:legendEntry>
      <c:legendEntry>
        <c:idx val="5"/>
        <c:delete val="1"/>
      </c:legendEntry>
      <c:legendEntry>
        <c:idx val="7"/>
        <c:delete val="1"/>
      </c:legendEntry>
      <c:legendEntry>
        <c:idx val="9"/>
        <c:delete val="1"/>
      </c:legendEntry>
      <c:legendEntry>
        <c:idx val="11"/>
        <c:delete val="1"/>
      </c:legendEntry>
      <c:legendEntry>
        <c:idx val="13"/>
        <c:delete val="1"/>
      </c:legendEntry>
      <c:legendEntry>
        <c:idx val="15"/>
        <c:delete val="1"/>
      </c:legendEntry>
      <c:layout>
        <c:manualLayout>
          <c:xMode val="edge"/>
          <c:yMode val="edge"/>
          <c:x val="0.218498104403616"/>
          <c:y val="0.195797973170021"/>
          <c:w val="0.137114774715661"/>
          <c:h val="0.573647929425491"/>
        </c:manualLayout>
      </c:layout>
      <c:overlay val="0"/>
      <c:txPr>
        <a:bodyPr/>
        <a:lstStyle/>
        <a:p>
          <a:pPr>
            <a:defRPr>
              <a:latin typeface="Arial" pitchFamily="34" charset="0"/>
              <a:cs typeface="Arial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5556876024374"/>
          <c:y val="0.0887517024113247"/>
          <c:w val="0.769218968110913"/>
          <c:h val="0.696281216880415"/>
        </c:manualLayout>
      </c:layout>
      <c:scatterChart>
        <c:scatterStyle val="lineMarker"/>
        <c:varyColors val="0"/>
        <c:ser>
          <c:idx val="2"/>
          <c:order val="0"/>
          <c:tx>
            <c:v>40mm</c:v>
          </c:tx>
          <c:spPr>
            <a:ln w="12700">
              <a:solidFill>
                <a:prstClr val="black"/>
              </a:solidFill>
              <a:prstDash val="dash"/>
            </a:ln>
          </c:spPr>
          <c:marker>
            <c:symbol val="circle"/>
            <c:size val="5"/>
            <c:spPr>
              <a:solidFill>
                <a:sysClr val="windowText" lastClr="000000"/>
              </a:solidFill>
              <a:ln>
                <a:solidFill>
                  <a:prstClr val="black"/>
                </a:solidFill>
              </a:ln>
            </c:spPr>
          </c:marker>
          <c:xVal>
            <c:numRef>
              <c:f>'40mm_before'!$W$1:$AA$1</c:f>
              <c:numCache>
                <c:formatCode>General</c:formatCode>
                <c:ptCount val="5"/>
                <c:pt idx="0">
                  <c:v>180.0</c:v>
                </c:pt>
                <c:pt idx="1">
                  <c:v>190.0</c:v>
                </c:pt>
                <c:pt idx="2">
                  <c:v>200.0</c:v>
                </c:pt>
                <c:pt idx="3">
                  <c:v>210.0</c:v>
                </c:pt>
                <c:pt idx="4">
                  <c:v>220.0</c:v>
                </c:pt>
              </c:numCache>
            </c:numRef>
          </c:xVal>
          <c:yVal>
            <c:numRef>
              <c:f>'40mm_before'!$W$5:$AA$5</c:f>
              <c:numCache>
                <c:formatCode>General</c:formatCode>
                <c:ptCount val="5"/>
                <c:pt idx="0">
                  <c:v>1.263876753246756</c:v>
                </c:pt>
                <c:pt idx="1">
                  <c:v>7.648989473683946</c:v>
                </c:pt>
                <c:pt idx="2">
                  <c:v>6.896253846153383</c:v>
                </c:pt>
                <c:pt idx="3">
                  <c:v>8.601025531914718</c:v>
                </c:pt>
                <c:pt idx="4">
                  <c:v>3.334133066666145</c:v>
                </c:pt>
              </c:numCache>
            </c:numRef>
          </c:yVal>
          <c:smooth val="0"/>
        </c:ser>
        <c:ser>
          <c:idx val="4"/>
          <c:order val="1"/>
          <c:tx>
            <c:v>30mm</c:v>
          </c:tx>
          <c:spPr>
            <a:ln w="12700">
              <a:solidFill>
                <a:prstClr val="black"/>
              </a:solidFill>
              <a:prstDash val="lgDashDot"/>
            </a:ln>
          </c:spPr>
          <c:marker>
            <c:symbol val="square"/>
            <c:size val="5"/>
            <c:spPr>
              <a:solidFill>
                <a:sysClr val="windowText" lastClr="000000"/>
              </a:solidFill>
              <a:ln>
                <a:solidFill>
                  <a:prstClr val="black"/>
                </a:solidFill>
              </a:ln>
            </c:spPr>
          </c:marker>
          <c:xVal>
            <c:numRef>
              <c:f>'30mm_before'!$S$1:$AC$1</c:f>
              <c:numCache>
                <c:formatCode>General</c:formatCode>
                <c:ptCount val="11"/>
                <c:pt idx="0">
                  <c:v>110.0</c:v>
                </c:pt>
                <c:pt idx="1">
                  <c:v>120.0</c:v>
                </c:pt>
                <c:pt idx="2">
                  <c:v>130.0</c:v>
                </c:pt>
                <c:pt idx="3">
                  <c:v>140.0</c:v>
                </c:pt>
                <c:pt idx="4">
                  <c:v>150.0</c:v>
                </c:pt>
                <c:pt idx="5">
                  <c:v>170.0</c:v>
                </c:pt>
                <c:pt idx="6">
                  <c:v>180.0</c:v>
                </c:pt>
                <c:pt idx="7">
                  <c:v>190.0</c:v>
                </c:pt>
                <c:pt idx="8">
                  <c:v>200.0</c:v>
                </c:pt>
                <c:pt idx="9">
                  <c:v>210.0</c:v>
                </c:pt>
                <c:pt idx="10">
                  <c:v>225.0</c:v>
                </c:pt>
              </c:numCache>
            </c:numRef>
          </c:xVal>
          <c:yVal>
            <c:numRef>
              <c:f>'30mm_before'!$S$5:$AC$5</c:f>
              <c:numCache>
                <c:formatCode>General</c:formatCode>
                <c:ptCount val="11"/>
                <c:pt idx="0">
                  <c:v>0.68841059999988</c:v>
                </c:pt>
                <c:pt idx="1">
                  <c:v>2.939930769230178</c:v>
                </c:pt>
                <c:pt idx="2">
                  <c:v>4.759909090908455</c:v>
                </c:pt>
                <c:pt idx="3">
                  <c:v>3.373553846153268</c:v>
                </c:pt>
                <c:pt idx="4">
                  <c:v>7.300071052630988</c:v>
                </c:pt>
                <c:pt idx="5">
                  <c:v>2.388813793103059</c:v>
                </c:pt>
                <c:pt idx="6">
                  <c:v>5.478816304347252</c:v>
                </c:pt>
                <c:pt idx="7">
                  <c:v>6.469615999999578</c:v>
                </c:pt>
                <c:pt idx="8">
                  <c:v>8.617303703703069</c:v>
                </c:pt>
                <c:pt idx="9">
                  <c:v>3.131748275861751</c:v>
                </c:pt>
                <c:pt idx="10">
                  <c:v>5.73483968253968</c:v>
                </c:pt>
              </c:numCache>
            </c:numRef>
          </c:yVal>
          <c:smooth val="0"/>
        </c:ser>
        <c:ser>
          <c:idx val="6"/>
          <c:order val="2"/>
          <c:tx>
            <c:v>20mm</c:v>
          </c:tx>
          <c:spPr>
            <a:ln w="15875">
              <a:solidFill>
                <a:prstClr val="black"/>
              </a:solidFill>
              <a:prstDash val="solid"/>
            </a:ln>
          </c:spPr>
          <c:marker>
            <c:symbol val="diamond"/>
            <c:size val="7"/>
            <c:spPr>
              <a:solidFill>
                <a:sysClr val="windowText" lastClr="000000"/>
              </a:solidFill>
              <a:ln>
                <a:solidFill>
                  <a:prstClr val="black"/>
                </a:solidFill>
              </a:ln>
            </c:spPr>
          </c:marker>
          <c:xVal>
            <c:numRef>
              <c:f>'20mm_before'!$Y$1:$AB$1</c:f>
              <c:numCache>
                <c:formatCode>General</c:formatCode>
                <c:ptCount val="4"/>
                <c:pt idx="0">
                  <c:v>180.0</c:v>
                </c:pt>
                <c:pt idx="1">
                  <c:v>210.0</c:v>
                </c:pt>
                <c:pt idx="2">
                  <c:v>220.0</c:v>
                </c:pt>
                <c:pt idx="3">
                  <c:v>225.0</c:v>
                </c:pt>
              </c:numCache>
            </c:numRef>
          </c:xVal>
          <c:yVal>
            <c:numRef>
              <c:f>'20mm_before'!$Y$5:$AB$5</c:f>
              <c:numCache>
                <c:formatCode>General</c:formatCode>
                <c:ptCount val="4"/>
                <c:pt idx="0">
                  <c:v>2.077853658536583</c:v>
                </c:pt>
                <c:pt idx="1">
                  <c:v>3.087712195121968</c:v>
                </c:pt>
                <c:pt idx="2">
                  <c:v>2.056964000000025</c:v>
                </c:pt>
                <c:pt idx="3">
                  <c:v>1.185224311926575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96181992"/>
        <c:axId val="-2097112968"/>
      </c:scatterChart>
      <c:valAx>
        <c:axId val="-2096181992"/>
        <c:scaling>
          <c:orientation val="minMax"/>
          <c:max val="250.0"/>
          <c:min val="0.0"/>
        </c:scaling>
        <c:delete val="0"/>
        <c:axPos val="b"/>
        <c:title>
          <c:tx>
            <c:rich>
              <a:bodyPr/>
              <a:lstStyle/>
              <a:p>
                <a:pPr>
                  <a:defRPr sz="1400" b="0">
                    <a:latin typeface="Arial" pitchFamily="34" charset="0"/>
                    <a:cs typeface="Arial" pitchFamily="34" charset="0"/>
                  </a:defRPr>
                </a:pPr>
                <a:r>
                  <a:rPr lang="en-US" sz="1400" b="0" dirty="0">
                    <a:latin typeface="Arial" pitchFamily="34" charset="0"/>
                    <a:cs typeface="Arial" pitchFamily="34" charset="0"/>
                  </a:rPr>
                  <a:t>Voltage</a:t>
                </a:r>
                <a:r>
                  <a:rPr lang="en-US" sz="1400" b="0" baseline="0" dirty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1400" b="0" baseline="0" dirty="0" smtClean="0">
                    <a:latin typeface="Arial" pitchFamily="34" charset="0"/>
                    <a:cs typeface="Arial" pitchFamily="34" charset="0"/>
                  </a:rPr>
                  <a:t>(kV</a:t>
                </a:r>
                <a:r>
                  <a:rPr lang="en-US" sz="1400" b="0" baseline="0" dirty="0">
                    <a:latin typeface="Arial" pitchFamily="34" charset="0"/>
                    <a:cs typeface="Arial" pitchFamily="34" charset="0"/>
                  </a:rPr>
                  <a:t>)</a:t>
                </a:r>
                <a:endParaRPr lang="en-US" sz="1400" b="0" dirty="0">
                  <a:latin typeface="Arial" pitchFamily="34" charset="0"/>
                  <a:cs typeface="Arial" pitchFamily="34" charset="0"/>
                </a:endParaRPr>
              </a:p>
            </c:rich>
          </c:tx>
          <c:layout>
            <c:manualLayout>
              <c:xMode val="edge"/>
              <c:yMode val="edge"/>
              <c:x val="0.431812077829834"/>
              <c:y val="0.901389859461138"/>
            </c:manualLayout>
          </c:layout>
          <c:overlay val="0"/>
        </c:title>
        <c:numFmt formatCode="General" sourceLinked="1"/>
        <c:majorTickMark val="in"/>
        <c:minorTickMark val="in"/>
        <c:tickLblPos val="nextTo"/>
        <c:txPr>
          <a:bodyPr/>
          <a:lstStyle/>
          <a:p>
            <a:pPr>
              <a:defRPr sz="1400" b="0"/>
            </a:pPr>
            <a:endParaRPr lang="en-US"/>
          </a:p>
        </c:txPr>
        <c:crossAx val="-2097112968"/>
        <c:crosses val="autoZero"/>
        <c:crossBetween val="midCat"/>
        <c:majorUnit val="50.0"/>
        <c:minorUnit val="10.0"/>
      </c:valAx>
      <c:valAx>
        <c:axId val="-2097112968"/>
        <c:scaling>
          <c:orientation val="minMax"/>
          <c:max val="1500.0"/>
          <c:min val="0.0"/>
        </c:scaling>
        <c:delete val="0"/>
        <c:axPos val="l"/>
        <c:title>
          <c:tx>
            <c:rich>
              <a:bodyPr/>
              <a:lstStyle/>
              <a:p>
                <a:pPr>
                  <a:defRPr sz="1400" b="0">
                    <a:latin typeface="Arial" pitchFamily="34" charset="0"/>
                    <a:cs typeface="Arial" pitchFamily="34" charset="0"/>
                  </a:defRPr>
                </a:pPr>
                <a:r>
                  <a:rPr lang="en-US" sz="1400" b="0">
                    <a:latin typeface="Arial" pitchFamily="34" charset="0"/>
                    <a:cs typeface="Arial" pitchFamily="34" charset="0"/>
                  </a:rPr>
                  <a:t>Anode Current (pA)</a:t>
                </a:r>
              </a:p>
            </c:rich>
          </c:tx>
          <c:layout>
            <c:manualLayout>
              <c:xMode val="edge"/>
              <c:yMode val="edge"/>
              <c:x val="0.0"/>
              <c:y val="0.139239122874999"/>
            </c:manualLayout>
          </c:layout>
          <c:overlay val="0"/>
        </c:title>
        <c:numFmt formatCode="General" sourceLinked="1"/>
        <c:majorTickMark val="in"/>
        <c:minorTickMark val="in"/>
        <c:tickLblPos val="nextTo"/>
        <c:txPr>
          <a:bodyPr/>
          <a:lstStyle/>
          <a:p>
            <a:pPr>
              <a:defRPr sz="1200" b="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-2096181992"/>
        <c:crosses val="autoZero"/>
        <c:crossBetween val="midCat"/>
        <c:majorUnit val="200.0"/>
        <c:minorUnit val="100.0"/>
      </c:valAx>
    </c:plotArea>
    <c:legend>
      <c:legendPos val="r"/>
      <c:layout>
        <c:manualLayout>
          <c:xMode val="edge"/>
          <c:yMode val="edge"/>
          <c:x val="0.206887239614589"/>
          <c:y val="0.535524416285893"/>
          <c:w val="0.204152332967982"/>
          <c:h val="0.209893685468305"/>
        </c:manualLayout>
      </c:layout>
      <c:overlay val="0"/>
      <c:txPr>
        <a:bodyPr/>
        <a:lstStyle/>
        <a:p>
          <a:pPr>
            <a:defRPr>
              <a:latin typeface="Arial" pitchFamily="34" charset="0"/>
              <a:cs typeface="Arial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3449640607279"/>
          <c:y val="0.160807086614173"/>
          <c:w val="0.707107155083879"/>
          <c:h val="0.618041571209471"/>
        </c:manualLayout>
      </c:layout>
      <c:scatterChart>
        <c:scatterStyle val="lineMarker"/>
        <c:varyColors val="0"/>
        <c:ser>
          <c:idx val="0"/>
          <c:order val="0"/>
          <c:tx>
            <c:v>50mm</c:v>
          </c:tx>
          <c:spPr>
            <a:ln w="28575">
              <a:noFill/>
            </a:ln>
          </c:spPr>
          <c:marker>
            <c:symbol val="triangle"/>
            <c:size val="5"/>
            <c:spPr>
              <a:solidFill>
                <a:sysClr val="windowText" lastClr="000000"/>
              </a:solidFill>
              <a:ln>
                <a:solidFill>
                  <a:prstClr val="black"/>
                </a:solidFill>
              </a:ln>
            </c:spPr>
          </c:marker>
          <c:xVal>
            <c:numRef>
              <c:f>'50mm_Before'!$P$1:$Y$1</c:f>
              <c:numCache>
                <c:formatCode>General</c:formatCode>
                <c:ptCount val="10"/>
                <c:pt idx="0">
                  <c:v>160.0</c:v>
                </c:pt>
                <c:pt idx="1">
                  <c:v>170.0</c:v>
                </c:pt>
                <c:pt idx="2">
                  <c:v>180.0</c:v>
                </c:pt>
                <c:pt idx="3">
                  <c:v>190.0</c:v>
                </c:pt>
                <c:pt idx="4">
                  <c:v>200.0</c:v>
                </c:pt>
                <c:pt idx="5">
                  <c:v>205.0</c:v>
                </c:pt>
                <c:pt idx="6">
                  <c:v>210.0</c:v>
                </c:pt>
                <c:pt idx="7">
                  <c:v>215.0</c:v>
                </c:pt>
                <c:pt idx="8">
                  <c:v>220.0</c:v>
                </c:pt>
                <c:pt idx="9">
                  <c:v>225.0</c:v>
                </c:pt>
              </c:numCache>
            </c:numRef>
          </c:xVal>
          <c:yVal>
            <c:numRef>
              <c:f>'50mm_Before'!$P$5:$Y$5</c:f>
              <c:numCache>
                <c:formatCode>General</c:formatCode>
                <c:ptCount val="10"/>
                <c:pt idx="0">
                  <c:v>0.535756307692311</c:v>
                </c:pt>
                <c:pt idx="1">
                  <c:v>1.224402872340422</c:v>
                </c:pt>
                <c:pt idx="2">
                  <c:v>1.70310313253012</c:v>
                </c:pt>
                <c:pt idx="3">
                  <c:v>0.586051095890412</c:v>
                </c:pt>
                <c:pt idx="4">
                  <c:v>2.989880372670792</c:v>
                </c:pt>
                <c:pt idx="5">
                  <c:v>5.23023236994219</c:v>
                </c:pt>
                <c:pt idx="6">
                  <c:v>7.427707469879286</c:v>
                </c:pt>
                <c:pt idx="7">
                  <c:v>8.058053465346368</c:v>
                </c:pt>
                <c:pt idx="8">
                  <c:v>22.27450434782579</c:v>
                </c:pt>
                <c:pt idx="9">
                  <c:v>35.47601485148439</c:v>
                </c:pt>
              </c:numCache>
            </c:numRef>
          </c:yVal>
          <c:smooth val="0"/>
        </c:ser>
        <c:ser>
          <c:idx val="1"/>
          <c:order val="1"/>
          <c:tx>
            <c:v>50fit</c:v>
          </c:tx>
          <c:spPr>
            <a:ln w="12700"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'50mm_Before'!$I$16:$I$81</c:f>
              <c:numCache>
                <c:formatCode>General</c:formatCode>
                <c:ptCount val="66"/>
                <c:pt idx="0">
                  <c:v>160.0</c:v>
                </c:pt>
                <c:pt idx="1">
                  <c:v>161.0</c:v>
                </c:pt>
                <c:pt idx="2">
                  <c:v>162.0</c:v>
                </c:pt>
                <c:pt idx="3">
                  <c:v>163.0</c:v>
                </c:pt>
                <c:pt idx="4">
                  <c:v>164.0</c:v>
                </c:pt>
                <c:pt idx="5">
                  <c:v>165.0</c:v>
                </c:pt>
                <c:pt idx="6">
                  <c:v>166.0</c:v>
                </c:pt>
                <c:pt idx="7">
                  <c:v>167.0</c:v>
                </c:pt>
                <c:pt idx="8">
                  <c:v>168.0</c:v>
                </c:pt>
                <c:pt idx="9">
                  <c:v>169.0</c:v>
                </c:pt>
                <c:pt idx="10">
                  <c:v>170.0</c:v>
                </c:pt>
                <c:pt idx="11">
                  <c:v>171.0</c:v>
                </c:pt>
                <c:pt idx="12">
                  <c:v>172.0</c:v>
                </c:pt>
                <c:pt idx="13">
                  <c:v>173.0</c:v>
                </c:pt>
                <c:pt idx="14">
                  <c:v>174.0</c:v>
                </c:pt>
                <c:pt idx="15">
                  <c:v>175.0</c:v>
                </c:pt>
                <c:pt idx="16">
                  <c:v>176.0</c:v>
                </c:pt>
                <c:pt idx="17">
                  <c:v>177.0</c:v>
                </c:pt>
                <c:pt idx="18">
                  <c:v>178.0</c:v>
                </c:pt>
                <c:pt idx="19">
                  <c:v>179.0</c:v>
                </c:pt>
                <c:pt idx="20">
                  <c:v>180.0</c:v>
                </c:pt>
                <c:pt idx="21">
                  <c:v>181.0</c:v>
                </c:pt>
                <c:pt idx="22">
                  <c:v>182.0</c:v>
                </c:pt>
                <c:pt idx="23">
                  <c:v>183.0</c:v>
                </c:pt>
                <c:pt idx="24">
                  <c:v>184.0</c:v>
                </c:pt>
                <c:pt idx="25">
                  <c:v>185.0</c:v>
                </c:pt>
                <c:pt idx="26">
                  <c:v>186.0</c:v>
                </c:pt>
                <c:pt idx="27">
                  <c:v>187.0</c:v>
                </c:pt>
                <c:pt idx="28">
                  <c:v>188.0</c:v>
                </c:pt>
                <c:pt idx="29">
                  <c:v>189.0</c:v>
                </c:pt>
                <c:pt idx="30">
                  <c:v>190.0</c:v>
                </c:pt>
                <c:pt idx="31">
                  <c:v>191.0</c:v>
                </c:pt>
                <c:pt idx="32">
                  <c:v>192.0</c:v>
                </c:pt>
                <c:pt idx="33">
                  <c:v>193.0</c:v>
                </c:pt>
                <c:pt idx="34">
                  <c:v>194.0</c:v>
                </c:pt>
                <c:pt idx="35">
                  <c:v>195.0</c:v>
                </c:pt>
                <c:pt idx="36">
                  <c:v>196.0</c:v>
                </c:pt>
                <c:pt idx="37">
                  <c:v>197.0</c:v>
                </c:pt>
                <c:pt idx="38">
                  <c:v>198.0</c:v>
                </c:pt>
                <c:pt idx="39">
                  <c:v>199.0</c:v>
                </c:pt>
                <c:pt idx="40">
                  <c:v>200.0</c:v>
                </c:pt>
                <c:pt idx="41">
                  <c:v>201.0</c:v>
                </c:pt>
                <c:pt idx="42">
                  <c:v>202.0</c:v>
                </c:pt>
                <c:pt idx="43">
                  <c:v>203.0</c:v>
                </c:pt>
                <c:pt idx="44">
                  <c:v>204.0</c:v>
                </c:pt>
                <c:pt idx="45">
                  <c:v>205.0</c:v>
                </c:pt>
                <c:pt idx="46">
                  <c:v>206.0</c:v>
                </c:pt>
                <c:pt idx="47">
                  <c:v>207.0</c:v>
                </c:pt>
                <c:pt idx="48">
                  <c:v>208.0</c:v>
                </c:pt>
                <c:pt idx="49">
                  <c:v>209.0</c:v>
                </c:pt>
                <c:pt idx="50">
                  <c:v>210.0</c:v>
                </c:pt>
                <c:pt idx="51">
                  <c:v>211.0</c:v>
                </c:pt>
                <c:pt idx="52">
                  <c:v>212.0</c:v>
                </c:pt>
                <c:pt idx="53">
                  <c:v>213.0</c:v>
                </c:pt>
                <c:pt idx="54">
                  <c:v>214.0</c:v>
                </c:pt>
                <c:pt idx="55">
                  <c:v>215.0</c:v>
                </c:pt>
                <c:pt idx="56">
                  <c:v>216.0</c:v>
                </c:pt>
                <c:pt idx="57">
                  <c:v>217.0</c:v>
                </c:pt>
                <c:pt idx="58">
                  <c:v>218.0</c:v>
                </c:pt>
                <c:pt idx="59">
                  <c:v>219.0</c:v>
                </c:pt>
                <c:pt idx="60">
                  <c:v>220.0</c:v>
                </c:pt>
                <c:pt idx="61">
                  <c:v>221.0</c:v>
                </c:pt>
                <c:pt idx="62">
                  <c:v>222.0</c:v>
                </c:pt>
                <c:pt idx="63">
                  <c:v>223.0</c:v>
                </c:pt>
                <c:pt idx="64">
                  <c:v>224.0</c:v>
                </c:pt>
                <c:pt idx="65">
                  <c:v>225.0</c:v>
                </c:pt>
              </c:numCache>
            </c:numRef>
          </c:xVal>
          <c:yVal>
            <c:numRef>
              <c:f>'50mm_Before'!$J$16:$J$81</c:f>
              <c:numCache>
                <c:formatCode>General</c:formatCode>
                <c:ptCount val="66"/>
                <c:pt idx="0">
                  <c:v>0.00263334174962034</c:v>
                </c:pt>
                <c:pt idx="1">
                  <c:v>0.00322366164930664</c:v>
                </c:pt>
                <c:pt idx="2">
                  <c:v>0.0039367742481223</c:v>
                </c:pt>
                <c:pt idx="3">
                  <c:v>0.00479622493452009</c:v>
                </c:pt>
                <c:pt idx="4">
                  <c:v>0.00582968682518583</c:v>
                </c:pt>
                <c:pt idx="5">
                  <c:v>0.00706961535819453</c:v>
                </c:pt>
                <c:pt idx="6">
                  <c:v>0.00855399545812411</c:v>
                </c:pt>
                <c:pt idx="7">
                  <c:v>0.0103271927126141</c:v>
                </c:pt>
                <c:pt idx="8">
                  <c:v>0.0124409211969313</c:v>
                </c:pt>
                <c:pt idx="9">
                  <c:v>0.0149553418805505</c:v>
                </c:pt>
                <c:pt idx="10">
                  <c:v>0.0179403069535476</c:v>
                </c:pt>
                <c:pt idx="11">
                  <c:v>0.0214767669268215</c:v>
                </c:pt>
                <c:pt idx="12">
                  <c:v>0.0256583589950801</c:v>
                </c:pt>
                <c:pt idx="13">
                  <c:v>0.0305931969115032</c:v>
                </c:pt>
                <c:pt idx="14">
                  <c:v>0.0364058845144999</c:v>
                </c:pt>
                <c:pt idx="15">
                  <c:v>0.0432397770766369</c:v>
                </c:pt>
                <c:pt idx="16">
                  <c:v>0.0512595168202289</c:v>
                </c:pt>
                <c:pt idx="17">
                  <c:v>0.0606538712700375</c:v>
                </c:pt>
                <c:pt idx="18">
                  <c:v>0.0716389055977598</c:v>
                </c:pt>
                <c:pt idx="19">
                  <c:v>0.0844615227623361</c:v>
                </c:pt>
                <c:pt idx="20">
                  <c:v>0.0994034080713742</c:v>
                </c:pt>
                <c:pt idx="21">
                  <c:v>0.116785417788993</c:v>
                </c:pt>
                <c:pt idx="22">
                  <c:v>0.136972454600919</c:v>
                </c:pt>
                <c:pt idx="23">
                  <c:v>0.160378876125467</c:v>
                </c:pt>
                <c:pt idx="24">
                  <c:v>0.18747448623574</c:v>
                </c:pt>
                <c:pt idx="25">
                  <c:v>0.21879116274064</c:v>
                </c:pt>
                <c:pt idx="26">
                  <c:v>0.254930178966447</c:v>
                </c:pt>
                <c:pt idx="27">
                  <c:v>0.296570280993261</c:v>
                </c:pt>
                <c:pt idx="28">
                  <c:v>0.344476586737522</c:v>
                </c:pt>
                <c:pt idx="29">
                  <c:v>0.399510377739352</c:v>
                </c:pt>
                <c:pt idx="30">
                  <c:v>0.462639859417016</c:v>
                </c:pt>
                <c:pt idx="31">
                  <c:v>0.534951970696511</c:v>
                </c:pt>
                <c:pt idx="32">
                  <c:v>0.617665329316693</c:v>
                </c:pt>
                <c:pt idx="33">
                  <c:v>0.712144404755541</c:v>
                </c:pt>
                <c:pt idx="34">
                  <c:v>0.819915016624574</c:v>
                </c:pt>
                <c:pt idx="35">
                  <c:v>0.94268126254199</c:v>
                </c:pt>
                <c:pt idx="36">
                  <c:v>1.082343985923684</c:v>
                </c:pt>
                <c:pt idx="37">
                  <c:v>1.241020900829276</c:v>
                </c:pt>
                <c:pt idx="38">
                  <c:v>1.421068497971121</c:v>
                </c:pt>
                <c:pt idx="39">
                  <c:v>1.62510586324074</c:v>
                </c:pt>
                <c:pt idx="40">
                  <c:v>1.856040547631522</c:v>
                </c:pt>
                <c:pt idx="41">
                  <c:v>2.11709663524237</c:v>
                </c:pt>
                <c:pt idx="42">
                  <c:v>2.411845164133647</c:v>
                </c:pt>
                <c:pt idx="43">
                  <c:v>2.74423706317852</c:v>
                </c:pt>
                <c:pt idx="44">
                  <c:v>3.11863877670674</c:v>
                </c:pt>
                <c:pt idx="45">
                  <c:v>3.539870757680401</c:v>
                </c:pt>
                <c:pt idx="46">
                  <c:v>4.013249019362013</c:v>
                </c:pt>
                <c:pt idx="47">
                  <c:v>4.544629944946789</c:v>
                </c:pt>
                <c:pt idx="48">
                  <c:v>5.140458564420237</c:v>
                </c:pt>
                <c:pt idx="49">
                  <c:v>5.807820517974267</c:v>
                </c:pt>
                <c:pt idx="50">
                  <c:v>6.554497935666205</c:v>
                </c:pt>
                <c:pt idx="51">
                  <c:v>7.389029473631418</c:v>
                </c:pt>
                <c:pt idx="52">
                  <c:v>8.32077475805981</c:v>
                </c:pt>
                <c:pt idx="53">
                  <c:v>9.359983499314546</c:v>
                </c:pt>
                <c:pt idx="54">
                  <c:v>10.51786955000492</c:v>
                </c:pt>
                <c:pt idx="55">
                  <c:v>11.80669019251678</c:v>
                </c:pt>
                <c:pt idx="56">
                  <c:v>13.2398309534517</c:v>
                </c:pt>
                <c:pt idx="57">
                  <c:v>14.83189625462031</c:v>
                </c:pt>
                <c:pt idx="58">
                  <c:v>16.59880622267167</c:v>
                </c:pt>
                <c:pt idx="59">
                  <c:v>18.55789999211395</c:v>
                </c:pt>
                <c:pt idx="60">
                  <c:v>20.72804584937568</c:v>
                </c:pt>
                <c:pt idx="61">
                  <c:v>23.1297585786814</c:v>
                </c:pt>
                <c:pt idx="62">
                  <c:v>25.785324383833</c:v>
                </c:pt>
                <c:pt idx="63">
                  <c:v>28.71893377353388</c:v>
                </c:pt>
                <c:pt idx="64">
                  <c:v>31.95682281159099</c:v>
                </c:pt>
                <c:pt idx="65">
                  <c:v>35.52742314726009</c:v>
                </c:pt>
              </c:numCache>
            </c:numRef>
          </c:yVal>
          <c:smooth val="0"/>
        </c:ser>
        <c:ser>
          <c:idx val="2"/>
          <c:order val="2"/>
          <c:tx>
            <c:v>40mm</c:v>
          </c:tx>
          <c:spPr>
            <a:ln w="28575">
              <a:noFill/>
            </a:ln>
          </c:spPr>
          <c:marker>
            <c:symbol val="circle"/>
            <c:size val="5"/>
            <c:spPr>
              <a:solidFill>
                <a:sysClr val="windowText" lastClr="000000"/>
              </a:solidFill>
              <a:ln>
                <a:solidFill>
                  <a:prstClr val="black"/>
                </a:solidFill>
              </a:ln>
            </c:spPr>
          </c:marker>
          <c:xVal>
            <c:numRef>
              <c:f>'40mm_Before'!$Z$1:$AF$1</c:f>
              <c:numCache>
                <c:formatCode>General</c:formatCode>
                <c:ptCount val="7"/>
                <c:pt idx="0">
                  <c:v>180.0</c:v>
                </c:pt>
                <c:pt idx="1">
                  <c:v>190.0</c:v>
                </c:pt>
                <c:pt idx="2">
                  <c:v>200.0</c:v>
                </c:pt>
                <c:pt idx="3">
                  <c:v>210.0</c:v>
                </c:pt>
                <c:pt idx="4">
                  <c:v>215.0</c:v>
                </c:pt>
                <c:pt idx="5">
                  <c:v>220.0</c:v>
                </c:pt>
                <c:pt idx="6">
                  <c:v>225.0</c:v>
                </c:pt>
              </c:numCache>
            </c:numRef>
          </c:xVal>
          <c:yVal>
            <c:numRef>
              <c:f>'40mm_Before'!$Z$5:$AF$5</c:f>
              <c:numCache>
                <c:formatCode>General</c:formatCode>
                <c:ptCount val="7"/>
                <c:pt idx="0">
                  <c:v>1.951271733333317</c:v>
                </c:pt>
                <c:pt idx="1">
                  <c:v>-0.967084946236557</c:v>
                </c:pt>
                <c:pt idx="2">
                  <c:v>7.102392523364371</c:v>
                </c:pt>
                <c:pt idx="3">
                  <c:v>13.55774958333316</c:v>
                </c:pt>
                <c:pt idx="4">
                  <c:v>18.19892360248406</c:v>
                </c:pt>
                <c:pt idx="5">
                  <c:v>34.2237278911561</c:v>
                </c:pt>
                <c:pt idx="6">
                  <c:v>40.81063513513462</c:v>
                </c:pt>
              </c:numCache>
            </c:numRef>
          </c:yVal>
          <c:smooth val="0"/>
        </c:ser>
        <c:ser>
          <c:idx val="3"/>
          <c:order val="3"/>
          <c:tx>
            <c:v>40fit</c:v>
          </c:tx>
          <c:spPr>
            <a:ln w="12700"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'40mm_Before'!$J$15:$J$60</c:f>
              <c:numCache>
                <c:formatCode>General</c:formatCode>
                <c:ptCount val="46"/>
                <c:pt idx="0">
                  <c:v>180.0</c:v>
                </c:pt>
                <c:pt idx="1">
                  <c:v>181.0</c:v>
                </c:pt>
                <c:pt idx="2">
                  <c:v>182.0</c:v>
                </c:pt>
                <c:pt idx="3">
                  <c:v>183.0</c:v>
                </c:pt>
                <c:pt idx="4">
                  <c:v>184.0</c:v>
                </c:pt>
                <c:pt idx="5">
                  <c:v>185.0</c:v>
                </c:pt>
                <c:pt idx="6">
                  <c:v>186.0</c:v>
                </c:pt>
                <c:pt idx="7">
                  <c:v>187.0</c:v>
                </c:pt>
                <c:pt idx="8">
                  <c:v>188.0</c:v>
                </c:pt>
                <c:pt idx="9">
                  <c:v>189.0</c:v>
                </c:pt>
                <c:pt idx="10">
                  <c:v>190.0</c:v>
                </c:pt>
                <c:pt idx="11">
                  <c:v>191.0</c:v>
                </c:pt>
                <c:pt idx="12">
                  <c:v>192.0</c:v>
                </c:pt>
                <c:pt idx="13">
                  <c:v>193.0</c:v>
                </c:pt>
                <c:pt idx="14">
                  <c:v>194.0</c:v>
                </c:pt>
                <c:pt idx="15">
                  <c:v>195.0</c:v>
                </c:pt>
                <c:pt idx="16">
                  <c:v>196.0</c:v>
                </c:pt>
                <c:pt idx="17">
                  <c:v>197.0</c:v>
                </c:pt>
                <c:pt idx="18">
                  <c:v>198.0</c:v>
                </c:pt>
                <c:pt idx="19">
                  <c:v>199.0</c:v>
                </c:pt>
                <c:pt idx="20">
                  <c:v>200.0</c:v>
                </c:pt>
                <c:pt idx="21">
                  <c:v>201.0</c:v>
                </c:pt>
                <c:pt idx="22">
                  <c:v>202.0</c:v>
                </c:pt>
                <c:pt idx="23">
                  <c:v>203.0</c:v>
                </c:pt>
                <c:pt idx="24">
                  <c:v>204.0</c:v>
                </c:pt>
                <c:pt idx="25">
                  <c:v>205.0</c:v>
                </c:pt>
                <c:pt idx="26">
                  <c:v>206.0</c:v>
                </c:pt>
                <c:pt idx="27">
                  <c:v>207.0</c:v>
                </c:pt>
                <c:pt idx="28">
                  <c:v>208.0</c:v>
                </c:pt>
                <c:pt idx="29">
                  <c:v>209.0</c:v>
                </c:pt>
                <c:pt idx="30">
                  <c:v>210.0</c:v>
                </c:pt>
                <c:pt idx="31">
                  <c:v>211.0</c:v>
                </c:pt>
                <c:pt idx="32">
                  <c:v>212.0</c:v>
                </c:pt>
                <c:pt idx="33">
                  <c:v>213.0</c:v>
                </c:pt>
                <c:pt idx="34">
                  <c:v>214.0</c:v>
                </c:pt>
                <c:pt idx="35">
                  <c:v>215.0</c:v>
                </c:pt>
                <c:pt idx="36">
                  <c:v>216.0</c:v>
                </c:pt>
                <c:pt idx="37">
                  <c:v>217.0</c:v>
                </c:pt>
                <c:pt idx="38">
                  <c:v>218.0</c:v>
                </c:pt>
                <c:pt idx="39">
                  <c:v>219.0</c:v>
                </c:pt>
                <c:pt idx="40">
                  <c:v>220.0</c:v>
                </c:pt>
                <c:pt idx="41">
                  <c:v>221.0</c:v>
                </c:pt>
                <c:pt idx="42">
                  <c:v>222.0</c:v>
                </c:pt>
                <c:pt idx="43">
                  <c:v>223.0</c:v>
                </c:pt>
                <c:pt idx="44">
                  <c:v>224.0</c:v>
                </c:pt>
                <c:pt idx="45">
                  <c:v>225.0</c:v>
                </c:pt>
              </c:numCache>
            </c:numRef>
          </c:xVal>
          <c:yVal>
            <c:numRef>
              <c:f>'40mm_Before'!$K$15:$K$60</c:f>
              <c:numCache>
                <c:formatCode>General</c:formatCode>
                <c:ptCount val="46"/>
                <c:pt idx="0">
                  <c:v>0.860457183879129</c:v>
                </c:pt>
                <c:pt idx="1">
                  <c:v>0.957250392578902</c:v>
                </c:pt>
                <c:pt idx="2">
                  <c:v>1.063749718995131</c:v>
                </c:pt>
                <c:pt idx="3">
                  <c:v>1.180806525072784</c:v>
                </c:pt>
                <c:pt idx="4">
                  <c:v>1.309335695085404</c:v>
                </c:pt>
                <c:pt idx="5">
                  <c:v>1.450319487358792</c:v>
                </c:pt>
                <c:pt idx="6">
                  <c:v>1.604811559629447</c:v>
                </c:pt>
                <c:pt idx="7">
                  <c:v>1.773941172556586</c:v>
                </c:pt>
                <c:pt idx="8">
                  <c:v>1.958917575878853</c:v>
                </c:pt>
                <c:pt idx="9">
                  <c:v>2.161034581674472</c:v>
                </c:pt>
                <c:pt idx="10">
                  <c:v>2.381675329145156</c:v>
                </c:pt>
                <c:pt idx="11">
                  <c:v>2.622317245300057</c:v>
                </c:pt>
                <c:pt idx="12">
                  <c:v>2.884537205865398</c:v>
                </c:pt>
                <c:pt idx="13">
                  <c:v>3.170016900692299</c:v>
                </c:pt>
                <c:pt idx="14">
                  <c:v>3.48054840787173</c:v>
                </c:pt>
                <c:pt idx="15">
                  <c:v>3.818039980701323</c:v>
                </c:pt>
                <c:pt idx="16">
                  <c:v>4.184522051576574</c:v>
                </c:pt>
                <c:pt idx="17">
                  <c:v>4.582153456802172</c:v>
                </c:pt>
                <c:pt idx="18">
                  <c:v>5.013227886236885</c:v>
                </c:pt>
                <c:pt idx="19">
                  <c:v>5.480180561599814</c:v>
                </c:pt>
                <c:pt idx="20">
                  <c:v>5.985595147172296</c:v>
                </c:pt>
                <c:pt idx="21">
                  <c:v>6.53221089653456</c:v>
                </c:pt>
                <c:pt idx="22">
                  <c:v>7.122930038874625</c:v>
                </c:pt>
                <c:pt idx="23">
                  <c:v>7.760825408301089</c:v>
                </c:pt>
                <c:pt idx="24">
                  <c:v>8.449148319481954</c:v>
                </c:pt>
                <c:pt idx="25">
                  <c:v>9.191336692817183</c:v>
                </c:pt>
                <c:pt idx="26">
                  <c:v>9.991023432235048</c:v>
                </c:pt>
                <c:pt idx="27">
                  <c:v>10.85204505858006</c:v>
                </c:pt>
                <c:pt idx="28">
                  <c:v>11.77845060143385</c:v>
                </c:pt>
                <c:pt idx="29">
                  <c:v>12.77451075208555</c:v>
                </c:pt>
                <c:pt idx="30">
                  <c:v>13.84472728022745</c:v>
                </c:pt>
                <c:pt idx="31">
                  <c:v>14.99384271682682</c:v>
                </c:pt>
                <c:pt idx="32">
                  <c:v>16.22685030547733</c:v>
                </c:pt>
                <c:pt idx="33">
                  <c:v>17.54900422439853</c:v>
                </c:pt>
                <c:pt idx="34">
                  <c:v>18.96583008110368</c:v>
                </c:pt>
                <c:pt idx="35">
                  <c:v>20.48313568161569</c:v>
                </c:pt>
                <c:pt idx="36">
                  <c:v>22.10702207595312</c:v>
                </c:pt>
                <c:pt idx="37">
                  <c:v>23.84389488147269</c:v>
                </c:pt>
                <c:pt idx="38">
                  <c:v>25.70047588548728</c:v>
                </c:pt>
                <c:pt idx="39">
                  <c:v>27.68381492843474</c:v>
                </c:pt>
                <c:pt idx="40">
                  <c:v>29.80130206871443</c:v>
                </c:pt>
                <c:pt idx="41">
                  <c:v>32.06068003015405</c:v>
                </c:pt>
                <c:pt idx="42">
                  <c:v>34.47005693290716</c:v>
                </c:pt>
                <c:pt idx="43">
                  <c:v>37.03791930843121</c:v>
                </c:pt>
                <c:pt idx="44">
                  <c:v>39.77314539903061</c:v>
                </c:pt>
                <c:pt idx="45">
                  <c:v>42.68501874229332</c:v>
                </c:pt>
              </c:numCache>
            </c:numRef>
          </c:yVal>
          <c:smooth val="0"/>
        </c:ser>
        <c:ser>
          <c:idx val="4"/>
          <c:order val="4"/>
          <c:tx>
            <c:v>30mm</c:v>
          </c:tx>
          <c:spPr>
            <a:ln w="28575">
              <a:noFill/>
            </a:ln>
          </c:spPr>
          <c:marker>
            <c:symbol val="square"/>
            <c:size val="5"/>
            <c:spPr>
              <a:solidFill>
                <a:sysClr val="windowText" lastClr="000000"/>
              </a:solidFill>
              <a:ln>
                <a:solidFill>
                  <a:prstClr val="black"/>
                </a:solidFill>
              </a:ln>
            </c:spPr>
          </c:marker>
          <c:xVal>
            <c:numRef>
              <c:f>'30mm_Before'!$X$1:$AF$1</c:f>
              <c:numCache>
                <c:formatCode>General</c:formatCode>
                <c:ptCount val="9"/>
                <c:pt idx="0">
                  <c:v>170.0</c:v>
                </c:pt>
                <c:pt idx="1">
                  <c:v>180.0</c:v>
                </c:pt>
                <c:pt idx="2">
                  <c:v>190.0</c:v>
                </c:pt>
                <c:pt idx="3">
                  <c:v>200.0</c:v>
                </c:pt>
                <c:pt idx="4">
                  <c:v>205.0</c:v>
                </c:pt>
                <c:pt idx="5">
                  <c:v>210.0</c:v>
                </c:pt>
                <c:pt idx="6">
                  <c:v>215.0</c:v>
                </c:pt>
                <c:pt idx="7">
                  <c:v>220.0</c:v>
                </c:pt>
                <c:pt idx="8">
                  <c:v>225.0</c:v>
                </c:pt>
              </c:numCache>
            </c:numRef>
          </c:xVal>
          <c:yVal>
            <c:numRef>
              <c:f>'30mm_Before'!$X$5:$AF$5</c:f>
              <c:numCache>
                <c:formatCode>General</c:formatCode>
                <c:ptCount val="9"/>
                <c:pt idx="0">
                  <c:v>1.577853877550976</c:v>
                </c:pt>
                <c:pt idx="1">
                  <c:v>5.828045116279044</c:v>
                </c:pt>
                <c:pt idx="2">
                  <c:v>7.053991780821852</c:v>
                </c:pt>
                <c:pt idx="3">
                  <c:v>14.85669450549437</c:v>
                </c:pt>
                <c:pt idx="4">
                  <c:v>18.68322333333277</c:v>
                </c:pt>
                <c:pt idx="5">
                  <c:v>30.35657446808478</c:v>
                </c:pt>
                <c:pt idx="6">
                  <c:v>41.36959999999927</c:v>
                </c:pt>
                <c:pt idx="7">
                  <c:v>63.76603999999956</c:v>
                </c:pt>
                <c:pt idx="8">
                  <c:v>67.99488059701454</c:v>
                </c:pt>
              </c:numCache>
            </c:numRef>
          </c:yVal>
          <c:smooth val="0"/>
        </c:ser>
        <c:ser>
          <c:idx val="5"/>
          <c:order val="5"/>
          <c:tx>
            <c:v>30fit</c:v>
          </c:tx>
          <c:spPr>
            <a:ln w="12700"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'30mm_Before'!$I$15:$I$75</c:f>
              <c:numCache>
                <c:formatCode>General</c:formatCode>
                <c:ptCount val="61"/>
                <c:pt idx="0">
                  <c:v>110.0</c:v>
                </c:pt>
                <c:pt idx="1">
                  <c:v>111.0</c:v>
                </c:pt>
                <c:pt idx="2">
                  <c:v>112.0</c:v>
                </c:pt>
                <c:pt idx="3">
                  <c:v>113.0</c:v>
                </c:pt>
                <c:pt idx="4">
                  <c:v>114.0</c:v>
                </c:pt>
                <c:pt idx="5">
                  <c:v>115.0</c:v>
                </c:pt>
                <c:pt idx="6">
                  <c:v>116.0</c:v>
                </c:pt>
                <c:pt idx="7">
                  <c:v>117.0</c:v>
                </c:pt>
                <c:pt idx="8">
                  <c:v>118.0</c:v>
                </c:pt>
                <c:pt idx="9">
                  <c:v>119.0</c:v>
                </c:pt>
                <c:pt idx="10">
                  <c:v>120.0</c:v>
                </c:pt>
                <c:pt idx="11">
                  <c:v>121.0</c:v>
                </c:pt>
                <c:pt idx="12">
                  <c:v>122.0</c:v>
                </c:pt>
                <c:pt idx="13">
                  <c:v>123.0</c:v>
                </c:pt>
                <c:pt idx="14">
                  <c:v>124.0</c:v>
                </c:pt>
                <c:pt idx="15">
                  <c:v>125.0</c:v>
                </c:pt>
                <c:pt idx="16">
                  <c:v>126.0</c:v>
                </c:pt>
                <c:pt idx="17">
                  <c:v>127.0</c:v>
                </c:pt>
                <c:pt idx="18">
                  <c:v>128.0</c:v>
                </c:pt>
                <c:pt idx="19">
                  <c:v>129.0</c:v>
                </c:pt>
                <c:pt idx="20">
                  <c:v>130.0</c:v>
                </c:pt>
                <c:pt idx="21">
                  <c:v>131.0</c:v>
                </c:pt>
                <c:pt idx="22">
                  <c:v>132.0</c:v>
                </c:pt>
                <c:pt idx="23">
                  <c:v>133.0</c:v>
                </c:pt>
                <c:pt idx="24">
                  <c:v>134.0</c:v>
                </c:pt>
                <c:pt idx="25">
                  <c:v>135.0</c:v>
                </c:pt>
                <c:pt idx="26">
                  <c:v>136.0</c:v>
                </c:pt>
                <c:pt idx="27">
                  <c:v>137.0</c:v>
                </c:pt>
                <c:pt idx="28">
                  <c:v>138.0</c:v>
                </c:pt>
                <c:pt idx="29">
                  <c:v>139.0</c:v>
                </c:pt>
                <c:pt idx="30">
                  <c:v>140.0</c:v>
                </c:pt>
                <c:pt idx="31">
                  <c:v>141.0</c:v>
                </c:pt>
                <c:pt idx="32">
                  <c:v>142.0</c:v>
                </c:pt>
                <c:pt idx="33">
                  <c:v>143.0</c:v>
                </c:pt>
                <c:pt idx="34">
                  <c:v>144.0</c:v>
                </c:pt>
                <c:pt idx="35">
                  <c:v>145.0</c:v>
                </c:pt>
                <c:pt idx="36">
                  <c:v>146.0</c:v>
                </c:pt>
                <c:pt idx="37">
                  <c:v>147.0</c:v>
                </c:pt>
                <c:pt idx="38">
                  <c:v>148.0</c:v>
                </c:pt>
                <c:pt idx="39">
                  <c:v>149.0</c:v>
                </c:pt>
                <c:pt idx="40">
                  <c:v>150.0</c:v>
                </c:pt>
                <c:pt idx="41">
                  <c:v>151.0</c:v>
                </c:pt>
                <c:pt idx="42">
                  <c:v>152.0</c:v>
                </c:pt>
                <c:pt idx="43">
                  <c:v>153.0</c:v>
                </c:pt>
                <c:pt idx="44">
                  <c:v>154.0</c:v>
                </c:pt>
                <c:pt idx="45">
                  <c:v>155.0</c:v>
                </c:pt>
                <c:pt idx="46">
                  <c:v>156.0</c:v>
                </c:pt>
                <c:pt idx="47">
                  <c:v>157.0</c:v>
                </c:pt>
                <c:pt idx="48">
                  <c:v>158.0</c:v>
                </c:pt>
                <c:pt idx="49">
                  <c:v>159.0</c:v>
                </c:pt>
                <c:pt idx="50">
                  <c:v>160.0</c:v>
                </c:pt>
                <c:pt idx="51">
                  <c:v>161.0</c:v>
                </c:pt>
                <c:pt idx="52">
                  <c:v>162.0</c:v>
                </c:pt>
                <c:pt idx="53">
                  <c:v>163.0</c:v>
                </c:pt>
                <c:pt idx="54">
                  <c:v>164.0</c:v>
                </c:pt>
                <c:pt idx="55">
                  <c:v>165.0</c:v>
                </c:pt>
                <c:pt idx="56">
                  <c:v>166.0</c:v>
                </c:pt>
                <c:pt idx="57">
                  <c:v>167.0</c:v>
                </c:pt>
                <c:pt idx="58">
                  <c:v>168.0</c:v>
                </c:pt>
                <c:pt idx="59">
                  <c:v>169.0</c:v>
                </c:pt>
                <c:pt idx="60">
                  <c:v>170.0</c:v>
                </c:pt>
              </c:numCache>
            </c:numRef>
          </c:xVal>
          <c:yVal>
            <c:numRef>
              <c:f>'30mm_Before'!$J$15:$J$75</c:f>
              <c:numCache>
                <c:formatCode>General</c:formatCode>
                <c:ptCount val="61"/>
                <c:pt idx="0">
                  <c:v>0.000405980957617005</c:v>
                </c:pt>
                <c:pt idx="1">
                  <c:v>0.000498910282581132</c:v>
                </c:pt>
                <c:pt idx="2">
                  <c:v>0.000610956936771129</c:v>
                </c:pt>
                <c:pt idx="3">
                  <c:v>0.000745607150953293</c:v>
                </c:pt>
                <c:pt idx="4">
                  <c:v>0.000906900042038075</c:v>
                </c:pt>
                <c:pt idx="5">
                  <c:v>0.0010995017248118</c:v>
                </c:pt>
                <c:pt idx="6">
                  <c:v>0.001328787432244</c:v>
                </c:pt>
                <c:pt idx="7">
                  <c:v>0.00160093227892397</c:v>
                </c:pt>
                <c:pt idx="8">
                  <c:v>0.00192301132982819</c:v>
                </c:pt>
                <c:pt idx="9">
                  <c:v>0.00230310966369801</c:v>
                </c:pt>
                <c:pt idx="10">
                  <c:v>0.00275044314667971</c:v>
                </c:pt>
                <c:pt idx="11">
                  <c:v>0.00327549065741712</c:v>
                </c:pt>
                <c:pt idx="12">
                  <c:v>0.0038901385293624</c:v>
                </c:pt>
                <c:pt idx="13">
                  <c:v>0.00460783799955699</c:v>
                </c:pt>
                <c:pt idx="14">
                  <c:v>0.00544377647541073</c:v>
                </c:pt>
                <c:pt idx="15">
                  <c:v>0.00641506345195819</c:v>
                </c:pt>
                <c:pt idx="16">
                  <c:v>0.00754093193158429</c:v>
                </c:pt>
                <c:pt idx="17">
                  <c:v>0.00884295621618075</c:v>
                </c:pt>
                <c:pt idx="18">
                  <c:v>0.010345286958023</c:v>
                </c:pt>
                <c:pt idx="19">
                  <c:v>0.0120749043702575</c:v>
                </c:pt>
                <c:pt idx="20">
                  <c:v>0.0140618905106609</c:v>
                </c:pt>
                <c:pt idx="21">
                  <c:v>0.0163397215632268</c:v>
                </c:pt>
                <c:pt idx="22">
                  <c:v>0.0189455810510559</c:v>
                </c:pt>
                <c:pt idx="23">
                  <c:v>0.0219206949209294</c:v>
                </c:pt>
                <c:pt idx="24">
                  <c:v>0.0253106894447835</c:v>
                </c:pt>
                <c:pt idx="25">
                  <c:v>0.0291659728860149</c:v>
                </c:pt>
                <c:pt idx="26">
                  <c:v>0.033542141879122</c:v>
                </c:pt>
                <c:pt idx="27">
                  <c:v>0.0385004134695924</c:v>
                </c:pt>
                <c:pt idx="28">
                  <c:v>0.0441080837571438</c:v>
                </c:pt>
                <c:pt idx="29">
                  <c:v>0.0504390140794604</c:v>
                </c:pt>
                <c:pt idx="30">
                  <c:v>0.0575741456653802</c:v>
                </c:pt>
                <c:pt idx="31">
                  <c:v>0.0656020436761264</c:v>
                </c:pt>
                <c:pt idx="32">
                  <c:v>0.0746194715406504</c:v>
                </c:pt>
                <c:pt idx="33">
                  <c:v>0.0847319964764986</c:v>
                </c:pt>
                <c:pt idx="34">
                  <c:v>0.0960546270708085</c:v>
                </c:pt>
                <c:pt idx="35">
                  <c:v>0.108712483777236</c:v>
                </c:pt>
                <c:pt idx="36">
                  <c:v>0.122841503163702</c:v>
                </c:pt>
                <c:pt idx="37">
                  <c:v>0.138589176723075</c:v>
                </c:pt>
                <c:pt idx="38">
                  <c:v>0.156115325034089</c:v>
                </c:pt>
                <c:pt idx="39">
                  <c:v>0.175592908033301</c:v>
                </c:pt>
                <c:pt idx="40">
                  <c:v>0.197208872130447</c:v>
                </c:pt>
                <c:pt idx="41">
                  <c:v>0.221165034869581</c:v>
                </c:pt>
                <c:pt idx="42">
                  <c:v>0.247679007806639</c:v>
                </c:pt>
                <c:pt idx="43">
                  <c:v>0.276985158240925</c:v>
                </c:pt>
                <c:pt idx="44">
                  <c:v>0.309335610403311</c:v>
                </c:pt>
                <c:pt idx="45">
                  <c:v>0.345001286667952</c:v>
                </c:pt>
                <c:pt idx="46">
                  <c:v>0.384272989317036</c:v>
                </c:pt>
                <c:pt idx="47">
                  <c:v>0.427462523349609</c:v>
                </c:pt>
                <c:pt idx="48">
                  <c:v>0.474903860786021</c:v>
                </c:pt>
                <c:pt idx="49">
                  <c:v>0.526954346879024</c:v>
                </c:pt>
                <c:pt idx="50">
                  <c:v>0.583995948601061</c:v>
                </c:pt>
                <c:pt idx="51">
                  <c:v>0.646436545735307</c:v>
                </c:pt>
                <c:pt idx="52">
                  <c:v>0.714711264854981</c:v>
                </c:pt>
                <c:pt idx="53">
                  <c:v>0.789283856432039</c:v>
                </c:pt>
                <c:pt idx="54">
                  <c:v>0.870648115272567</c:v>
                </c:pt>
                <c:pt idx="55">
                  <c:v>0.959329344431623</c:v>
                </c:pt>
                <c:pt idx="56">
                  <c:v>1.05588586271592</c:v>
                </c:pt>
                <c:pt idx="57">
                  <c:v>1.160910555837687</c:v>
                </c:pt>
                <c:pt idx="58">
                  <c:v>1.275032471238315</c:v>
                </c:pt>
                <c:pt idx="59">
                  <c:v>1.398918456555345</c:v>
                </c:pt>
                <c:pt idx="60">
                  <c:v>1.533274841661492</c:v>
                </c:pt>
              </c:numCache>
            </c:numRef>
          </c:yVal>
          <c:smooth val="0"/>
        </c:ser>
        <c:ser>
          <c:idx val="6"/>
          <c:order val="6"/>
          <c:tx>
            <c:v>20mm</c:v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ysClr val="windowText" lastClr="000000"/>
              </a:solidFill>
              <a:ln>
                <a:solidFill>
                  <a:prstClr val="black"/>
                </a:solidFill>
              </a:ln>
            </c:spPr>
          </c:marker>
          <c:xVal>
            <c:numRef>
              <c:f>'20mm_Before'!$W$1:$AE$1</c:f>
              <c:numCache>
                <c:formatCode>General</c:formatCode>
                <c:ptCount val="9"/>
                <c:pt idx="0">
                  <c:v>170.0</c:v>
                </c:pt>
                <c:pt idx="1">
                  <c:v>180.0</c:v>
                </c:pt>
                <c:pt idx="2">
                  <c:v>190.0</c:v>
                </c:pt>
                <c:pt idx="3">
                  <c:v>195.0</c:v>
                </c:pt>
                <c:pt idx="4">
                  <c:v>200.0</c:v>
                </c:pt>
                <c:pt idx="5">
                  <c:v>210.0</c:v>
                </c:pt>
                <c:pt idx="6">
                  <c:v>215.0</c:v>
                </c:pt>
                <c:pt idx="7">
                  <c:v>220.0</c:v>
                </c:pt>
                <c:pt idx="8">
                  <c:v>225.0</c:v>
                </c:pt>
              </c:numCache>
            </c:numRef>
          </c:xVal>
          <c:yVal>
            <c:numRef>
              <c:f>'20mm_Before'!$W$5:$AE$5</c:f>
              <c:numCache>
                <c:formatCode>General</c:formatCode>
                <c:ptCount val="9"/>
                <c:pt idx="0">
                  <c:v>0.858689275362245</c:v>
                </c:pt>
                <c:pt idx="1">
                  <c:v>7.088409999999882</c:v>
                </c:pt>
                <c:pt idx="2">
                  <c:v>14.47073588235263</c:v>
                </c:pt>
                <c:pt idx="3">
                  <c:v>20.37934461538433</c:v>
                </c:pt>
                <c:pt idx="4">
                  <c:v>27.10223333333278</c:v>
                </c:pt>
                <c:pt idx="5">
                  <c:v>68.31022916666607</c:v>
                </c:pt>
                <c:pt idx="6">
                  <c:v>57.3856799999993</c:v>
                </c:pt>
                <c:pt idx="7">
                  <c:v>86.22304651162503</c:v>
                </c:pt>
                <c:pt idx="8">
                  <c:v>135.0854687499976</c:v>
                </c:pt>
              </c:numCache>
            </c:numRef>
          </c:yVal>
          <c:smooth val="0"/>
        </c:ser>
        <c:ser>
          <c:idx val="7"/>
          <c:order val="7"/>
          <c:tx>
            <c:v>20fit</c:v>
          </c:tx>
          <c:spPr>
            <a:ln w="12700"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'20mm_Before'!$I$45:$I$100</c:f>
              <c:numCache>
                <c:formatCode>General</c:formatCode>
                <c:ptCount val="56"/>
                <c:pt idx="0">
                  <c:v>170.0</c:v>
                </c:pt>
                <c:pt idx="1">
                  <c:v>171.0</c:v>
                </c:pt>
                <c:pt idx="2">
                  <c:v>172.0</c:v>
                </c:pt>
                <c:pt idx="3">
                  <c:v>173.0</c:v>
                </c:pt>
                <c:pt idx="4">
                  <c:v>174.0</c:v>
                </c:pt>
                <c:pt idx="5">
                  <c:v>175.0</c:v>
                </c:pt>
                <c:pt idx="6">
                  <c:v>176.0</c:v>
                </c:pt>
                <c:pt idx="7">
                  <c:v>177.0</c:v>
                </c:pt>
                <c:pt idx="8">
                  <c:v>178.0</c:v>
                </c:pt>
                <c:pt idx="9">
                  <c:v>179.0</c:v>
                </c:pt>
                <c:pt idx="10">
                  <c:v>180.0</c:v>
                </c:pt>
                <c:pt idx="11">
                  <c:v>181.0</c:v>
                </c:pt>
                <c:pt idx="12">
                  <c:v>182.0</c:v>
                </c:pt>
                <c:pt idx="13">
                  <c:v>183.0</c:v>
                </c:pt>
                <c:pt idx="14">
                  <c:v>184.0</c:v>
                </c:pt>
                <c:pt idx="15">
                  <c:v>185.0</c:v>
                </c:pt>
                <c:pt idx="16">
                  <c:v>186.0</c:v>
                </c:pt>
                <c:pt idx="17">
                  <c:v>187.0</c:v>
                </c:pt>
                <c:pt idx="18">
                  <c:v>188.0</c:v>
                </c:pt>
                <c:pt idx="19">
                  <c:v>189.0</c:v>
                </c:pt>
                <c:pt idx="20">
                  <c:v>190.0</c:v>
                </c:pt>
                <c:pt idx="21">
                  <c:v>191.0</c:v>
                </c:pt>
                <c:pt idx="22">
                  <c:v>192.0</c:v>
                </c:pt>
                <c:pt idx="23">
                  <c:v>193.0</c:v>
                </c:pt>
                <c:pt idx="24">
                  <c:v>194.0</c:v>
                </c:pt>
                <c:pt idx="25">
                  <c:v>195.0</c:v>
                </c:pt>
                <c:pt idx="26">
                  <c:v>196.0</c:v>
                </c:pt>
                <c:pt idx="27">
                  <c:v>197.0</c:v>
                </c:pt>
                <c:pt idx="28">
                  <c:v>198.0</c:v>
                </c:pt>
                <c:pt idx="29">
                  <c:v>199.0</c:v>
                </c:pt>
                <c:pt idx="30">
                  <c:v>200.0</c:v>
                </c:pt>
                <c:pt idx="31">
                  <c:v>201.0</c:v>
                </c:pt>
                <c:pt idx="32">
                  <c:v>202.0</c:v>
                </c:pt>
                <c:pt idx="33">
                  <c:v>203.0</c:v>
                </c:pt>
                <c:pt idx="34">
                  <c:v>204.0</c:v>
                </c:pt>
                <c:pt idx="35">
                  <c:v>205.0</c:v>
                </c:pt>
                <c:pt idx="36">
                  <c:v>206.0</c:v>
                </c:pt>
                <c:pt idx="37">
                  <c:v>207.0</c:v>
                </c:pt>
                <c:pt idx="38">
                  <c:v>208.0</c:v>
                </c:pt>
                <c:pt idx="39">
                  <c:v>209.0</c:v>
                </c:pt>
                <c:pt idx="40">
                  <c:v>210.0</c:v>
                </c:pt>
                <c:pt idx="41">
                  <c:v>211.0</c:v>
                </c:pt>
                <c:pt idx="42">
                  <c:v>212.0</c:v>
                </c:pt>
                <c:pt idx="43">
                  <c:v>213.0</c:v>
                </c:pt>
                <c:pt idx="44">
                  <c:v>214.0</c:v>
                </c:pt>
                <c:pt idx="45">
                  <c:v>215.0</c:v>
                </c:pt>
                <c:pt idx="46">
                  <c:v>216.0</c:v>
                </c:pt>
                <c:pt idx="47">
                  <c:v>217.0</c:v>
                </c:pt>
                <c:pt idx="48">
                  <c:v>218.0</c:v>
                </c:pt>
                <c:pt idx="49">
                  <c:v>219.0</c:v>
                </c:pt>
                <c:pt idx="50">
                  <c:v>220.0</c:v>
                </c:pt>
                <c:pt idx="51">
                  <c:v>221.0</c:v>
                </c:pt>
                <c:pt idx="52">
                  <c:v>222.0</c:v>
                </c:pt>
                <c:pt idx="53">
                  <c:v>223.0</c:v>
                </c:pt>
                <c:pt idx="54">
                  <c:v>224.0</c:v>
                </c:pt>
                <c:pt idx="55">
                  <c:v>225.0</c:v>
                </c:pt>
              </c:numCache>
            </c:numRef>
          </c:xVal>
          <c:yVal>
            <c:numRef>
              <c:f>'20mm_Before'!$J$45:$J$100</c:f>
              <c:numCache>
                <c:formatCode>General</c:formatCode>
                <c:ptCount val="56"/>
                <c:pt idx="0">
                  <c:v>0.143922634785024</c:v>
                </c:pt>
                <c:pt idx="1">
                  <c:v>0.169547771108888</c:v>
                </c:pt>
                <c:pt idx="2">
                  <c:v>0.199368767531874</c:v>
                </c:pt>
                <c:pt idx="3">
                  <c:v>0.234011869020403</c:v>
                </c:pt>
                <c:pt idx="4">
                  <c:v>0.274187544709489</c:v>
                </c:pt>
                <c:pt idx="5">
                  <c:v>0.320700536873888</c:v>
                </c:pt>
                <c:pt idx="6">
                  <c:v>0.374460949932536</c:v>
                </c:pt>
                <c:pt idx="7">
                  <c:v>0.436496469619132</c:v>
                </c:pt>
                <c:pt idx="8">
                  <c:v>0.507965808586378</c:v>
                </c:pt>
                <c:pt idx="9">
                  <c:v>0.59017348112726</c:v>
                </c:pt>
                <c:pt idx="10">
                  <c:v>0.68458601639784</c:v>
                </c:pt>
                <c:pt idx="11">
                  <c:v>0.792849726514731</c:v>
                </c:pt>
                <c:pt idx="12">
                  <c:v>0.916810153180679</c:v>
                </c:pt>
                <c:pt idx="13">
                  <c:v>1.058533324064098</c:v>
                </c:pt>
                <c:pt idx="14">
                  <c:v>1.220328958025578</c:v>
                </c:pt>
                <c:pt idx="15">
                  <c:v>1.404775766447142</c:v>
                </c:pt>
                <c:pt idx="16">
                  <c:v>1.614749006377917</c:v>
                </c:pt>
                <c:pt idx="17">
                  <c:v>1.853450449963682</c:v>
                </c:pt>
                <c:pt idx="18">
                  <c:v>2.124440943675652</c:v>
                </c:pt>
                <c:pt idx="19">
                  <c:v>2.431675740194635</c:v>
                </c:pt>
                <c:pt idx="20">
                  <c:v>2.779542795438277</c:v>
                </c:pt>
                <c:pt idx="21">
                  <c:v>3.1729042331379</c:v>
                </c:pt>
                <c:pt idx="22">
                  <c:v>3.617141189574557</c:v>
                </c:pt>
                <c:pt idx="23">
                  <c:v>4.118202261566879</c:v>
                </c:pt>
                <c:pt idx="24">
                  <c:v>4.682655791560251</c:v>
                </c:pt>
                <c:pt idx="25">
                  <c:v>5.317746234693971</c:v>
                </c:pt>
                <c:pt idx="26">
                  <c:v>6.031454864011812</c:v>
                </c:pt>
                <c:pt idx="27">
                  <c:v>6.832565081526742</c:v>
                </c:pt>
                <c:pt idx="28">
                  <c:v>7.730732614642858</c:v>
                </c:pt>
                <c:pt idx="29">
                  <c:v>8.736560889470768</c:v>
                </c:pt>
                <c:pt idx="30">
                  <c:v>9.861681884835606</c:v>
                </c:pt>
                <c:pt idx="31">
                  <c:v>11.11884278325961</c:v>
                </c:pt>
                <c:pt idx="32">
                  <c:v>12.52199874789835</c:v>
                </c:pt>
                <c:pt idx="33">
                  <c:v>14.08641216730127</c:v>
                </c:pt>
                <c:pt idx="34">
                  <c:v>15.82875872295136</c:v>
                </c:pt>
                <c:pt idx="35">
                  <c:v>17.76724064779788</c:v>
                </c:pt>
                <c:pt idx="36">
                  <c:v>19.92170755741518</c:v>
                </c:pt>
                <c:pt idx="37">
                  <c:v>22.31378524899731</c:v>
                </c:pt>
                <c:pt idx="38">
                  <c:v>24.96701287710448</c:v>
                </c:pt>
                <c:pt idx="39">
                  <c:v>27.9069889289096</c:v>
                </c:pt>
                <c:pt idx="40">
                  <c:v>31.16152643562985</c:v>
                </c:pt>
                <c:pt idx="41">
                  <c:v>34.76081787086921</c:v>
                </c:pt>
                <c:pt idx="42">
                  <c:v>38.73761020069271</c:v>
                </c:pt>
                <c:pt idx="43">
                  <c:v>43.12739056443882</c:v>
                </c:pt>
                <c:pt idx="44">
                  <c:v>47.96858307948174</c:v>
                </c:pt>
                <c:pt idx="45">
                  <c:v>53.30275727740564</c:v>
                </c:pt>
                <c:pt idx="46">
                  <c:v>59.17484869330899</c:v>
                </c:pt>
                <c:pt idx="47">
                  <c:v>65.63339214420463</c:v>
                </c:pt>
                <c:pt idx="48">
                  <c:v>72.73076824671938</c:v>
                </c:pt>
                <c:pt idx="49">
                  <c:v>80.52346373847161</c:v>
                </c:pt>
                <c:pt idx="50">
                  <c:v>89.07234618165872</c:v>
                </c:pt>
                <c:pt idx="51">
                  <c:v>98.44295364142662</c:v>
                </c:pt>
                <c:pt idx="52">
                  <c:v>108.705799945543</c:v>
                </c:pt>
                <c:pt idx="53">
                  <c:v>119.9366961458131</c:v>
                </c:pt>
                <c:pt idx="54">
                  <c:v>132.2170888153056</c:v>
                </c:pt>
                <c:pt idx="55">
                  <c:v>145.6344158291238</c:v>
                </c:pt>
              </c:numCache>
            </c:numRef>
          </c:yVal>
          <c:smooth val="0"/>
        </c:ser>
        <c:ser>
          <c:idx val="8"/>
          <c:order val="8"/>
          <c:tx>
            <c:v>50mm</c:v>
          </c:tx>
          <c:spPr>
            <a:ln w="28575">
              <a:noFill/>
            </a:ln>
          </c:spPr>
          <c:marker>
            <c:symbol val="triangle"/>
            <c:size val="7"/>
            <c:spPr>
              <a:noFill/>
              <a:ln w="12700">
                <a:solidFill>
                  <a:prstClr val="black"/>
                </a:solidFill>
              </a:ln>
            </c:spPr>
          </c:marker>
          <c:xVal>
            <c:numRef>
              <c:f>'50_after'!$W$1:$AB$1</c:f>
              <c:numCache>
                <c:formatCode>General</c:formatCode>
                <c:ptCount val="6"/>
                <c:pt idx="0">
                  <c:v>180.0</c:v>
                </c:pt>
                <c:pt idx="1">
                  <c:v>190.0</c:v>
                </c:pt>
                <c:pt idx="2">
                  <c:v>200.0</c:v>
                </c:pt>
                <c:pt idx="3">
                  <c:v>210.0</c:v>
                </c:pt>
                <c:pt idx="4">
                  <c:v>220.0</c:v>
                </c:pt>
                <c:pt idx="5">
                  <c:v>225.0</c:v>
                </c:pt>
              </c:numCache>
            </c:numRef>
          </c:xVal>
          <c:yVal>
            <c:numRef>
              <c:f>'50_after'!$W$5:$AB$5</c:f>
              <c:numCache>
                <c:formatCode>General</c:formatCode>
                <c:ptCount val="6"/>
                <c:pt idx="0">
                  <c:v>-3.253420625000001</c:v>
                </c:pt>
                <c:pt idx="1">
                  <c:v>6.301421367520777</c:v>
                </c:pt>
                <c:pt idx="2">
                  <c:v>4.882900892857084</c:v>
                </c:pt>
                <c:pt idx="3">
                  <c:v>8.652279012345626</c:v>
                </c:pt>
                <c:pt idx="4">
                  <c:v>11.1125027397258</c:v>
                </c:pt>
                <c:pt idx="5">
                  <c:v>7.733690624999981</c:v>
                </c:pt>
              </c:numCache>
            </c:numRef>
          </c:yVal>
          <c:smooth val="0"/>
        </c:ser>
        <c:ser>
          <c:idx val="10"/>
          <c:order val="9"/>
          <c:tx>
            <c:v>40mm</c:v>
          </c:tx>
          <c:spPr>
            <a:ln w="28575">
              <a:noFill/>
            </a:ln>
          </c:spPr>
          <c:marker>
            <c:symbol val="circle"/>
            <c:size val="5"/>
            <c:spPr>
              <a:noFill/>
              <a:ln w="12700">
                <a:solidFill>
                  <a:prstClr val="black"/>
                </a:solidFill>
              </a:ln>
            </c:spPr>
          </c:marker>
          <c:xVal>
            <c:numRef>
              <c:f>'40_after'!$U$1:$AB$1</c:f>
              <c:numCache>
                <c:formatCode>General</c:formatCode>
                <c:ptCount val="8"/>
                <c:pt idx="0">
                  <c:v>160.0</c:v>
                </c:pt>
                <c:pt idx="1">
                  <c:v>170.0</c:v>
                </c:pt>
                <c:pt idx="2">
                  <c:v>180.0</c:v>
                </c:pt>
                <c:pt idx="3">
                  <c:v>190.0</c:v>
                </c:pt>
                <c:pt idx="4">
                  <c:v>200.0</c:v>
                </c:pt>
                <c:pt idx="5">
                  <c:v>210.0</c:v>
                </c:pt>
                <c:pt idx="6">
                  <c:v>220.0</c:v>
                </c:pt>
                <c:pt idx="7">
                  <c:v>225.0</c:v>
                </c:pt>
              </c:numCache>
            </c:numRef>
          </c:xVal>
          <c:yVal>
            <c:numRef>
              <c:f>'40_after'!$U$5:$AB$5</c:f>
              <c:numCache>
                <c:formatCode>General</c:formatCode>
                <c:ptCount val="8"/>
                <c:pt idx="0">
                  <c:v>2.744973913043478</c:v>
                </c:pt>
                <c:pt idx="1">
                  <c:v>2.869745454545454</c:v>
                </c:pt>
                <c:pt idx="2">
                  <c:v>3.201046315789474</c:v>
                </c:pt>
                <c:pt idx="3">
                  <c:v>2.682601538461541</c:v>
                </c:pt>
                <c:pt idx="4">
                  <c:v>8.239567272727276</c:v>
                </c:pt>
                <c:pt idx="5">
                  <c:v>10.31809074074072</c:v>
                </c:pt>
                <c:pt idx="6">
                  <c:v>13.72138939393917</c:v>
                </c:pt>
                <c:pt idx="7">
                  <c:v>18.51672153846118</c:v>
                </c:pt>
              </c:numCache>
            </c:numRef>
          </c:yVal>
          <c:smooth val="0"/>
        </c:ser>
        <c:ser>
          <c:idx val="11"/>
          <c:order val="10"/>
          <c:tx>
            <c:v>40fit</c:v>
          </c:tx>
          <c:spPr>
            <a:ln w="28575">
              <a:noFill/>
            </a:ln>
          </c:spPr>
          <c:marker>
            <c:symbol val="none"/>
          </c:marker>
          <c:xVal>
            <c:numRef>
              <c:f>'40_after'!$I$15:$I$90</c:f>
              <c:numCache>
                <c:formatCode>General</c:formatCode>
                <c:ptCount val="76"/>
                <c:pt idx="0">
                  <c:v>150.0</c:v>
                </c:pt>
                <c:pt idx="1">
                  <c:v>151.0</c:v>
                </c:pt>
                <c:pt idx="2">
                  <c:v>152.0</c:v>
                </c:pt>
                <c:pt idx="3">
                  <c:v>153.0</c:v>
                </c:pt>
                <c:pt idx="4">
                  <c:v>154.0</c:v>
                </c:pt>
                <c:pt idx="5">
                  <c:v>155.0</c:v>
                </c:pt>
                <c:pt idx="6">
                  <c:v>156.0</c:v>
                </c:pt>
                <c:pt idx="7">
                  <c:v>157.0</c:v>
                </c:pt>
                <c:pt idx="8">
                  <c:v>158.0</c:v>
                </c:pt>
                <c:pt idx="9">
                  <c:v>159.0</c:v>
                </c:pt>
                <c:pt idx="10">
                  <c:v>160.0</c:v>
                </c:pt>
                <c:pt idx="11">
                  <c:v>161.0</c:v>
                </c:pt>
                <c:pt idx="12">
                  <c:v>162.0</c:v>
                </c:pt>
                <c:pt idx="13">
                  <c:v>163.0</c:v>
                </c:pt>
                <c:pt idx="14">
                  <c:v>164.0</c:v>
                </c:pt>
                <c:pt idx="15">
                  <c:v>165.0</c:v>
                </c:pt>
                <c:pt idx="16">
                  <c:v>166.0</c:v>
                </c:pt>
                <c:pt idx="17">
                  <c:v>167.0</c:v>
                </c:pt>
                <c:pt idx="18">
                  <c:v>168.0</c:v>
                </c:pt>
                <c:pt idx="19">
                  <c:v>169.0</c:v>
                </c:pt>
                <c:pt idx="20">
                  <c:v>170.0</c:v>
                </c:pt>
                <c:pt idx="21">
                  <c:v>171.0</c:v>
                </c:pt>
                <c:pt idx="22">
                  <c:v>172.0</c:v>
                </c:pt>
                <c:pt idx="23">
                  <c:v>173.0</c:v>
                </c:pt>
                <c:pt idx="24">
                  <c:v>174.0</c:v>
                </c:pt>
                <c:pt idx="25">
                  <c:v>175.0</c:v>
                </c:pt>
                <c:pt idx="26">
                  <c:v>176.0</c:v>
                </c:pt>
                <c:pt idx="27">
                  <c:v>177.0</c:v>
                </c:pt>
                <c:pt idx="28">
                  <c:v>178.0</c:v>
                </c:pt>
                <c:pt idx="29">
                  <c:v>179.0</c:v>
                </c:pt>
                <c:pt idx="30">
                  <c:v>180.0</c:v>
                </c:pt>
                <c:pt idx="31">
                  <c:v>181.0</c:v>
                </c:pt>
                <c:pt idx="32">
                  <c:v>182.0</c:v>
                </c:pt>
                <c:pt idx="33">
                  <c:v>183.0</c:v>
                </c:pt>
                <c:pt idx="34">
                  <c:v>184.0</c:v>
                </c:pt>
                <c:pt idx="35">
                  <c:v>185.0</c:v>
                </c:pt>
                <c:pt idx="36">
                  <c:v>186.0</c:v>
                </c:pt>
                <c:pt idx="37">
                  <c:v>187.0</c:v>
                </c:pt>
                <c:pt idx="38">
                  <c:v>188.0</c:v>
                </c:pt>
                <c:pt idx="39">
                  <c:v>189.0</c:v>
                </c:pt>
                <c:pt idx="40">
                  <c:v>190.0</c:v>
                </c:pt>
                <c:pt idx="41">
                  <c:v>191.0</c:v>
                </c:pt>
                <c:pt idx="42">
                  <c:v>192.0</c:v>
                </c:pt>
                <c:pt idx="43">
                  <c:v>193.0</c:v>
                </c:pt>
                <c:pt idx="44">
                  <c:v>194.0</c:v>
                </c:pt>
                <c:pt idx="45">
                  <c:v>195.0</c:v>
                </c:pt>
                <c:pt idx="46">
                  <c:v>196.0</c:v>
                </c:pt>
                <c:pt idx="47">
                  <c:v>197.0</c:v>
                </c:pt>
                <c:pt idx="48">
                  <c:v>198.0</c:v>
                </c:pt>
                <c:pt idx="49">
                  <c:v>199.0</c:v>
                </c:pt>
                <c:pt idx="50">
                  <c:v>200.0</c:v>
                </c:pt>
                <c:pt idx="51">
                  <c:v>201.0</c:v>
                </c:pt>
                <c:pt idx="52">
                  <c:v>202.0</c:v>
                </c:pt>
                <c:pt idx="53">
                  <c:v>203.0</c:v>
                </c:pt>
                <c:pt idx="54">
                  <c:v>204.0</c:v>
                </c:pt>
                <c:pt idx="55">
                  <c:v>205.0</c:v>
                </c:pt>
                <c:pt idx="56">
                  <c:v>206.0</c:v>
                </c:pt>
                <c:pt idx="57">
                  <c:v>207.0</c:v>
                </c:pt>
                <c:pt idx="58">
                  <c:v>208.0</c:v>
                </c:pt>
                <c:pt idx="59">
                  <c:v>209.0</c:v>
                </c:pt>
                <c:pt idx="60">
                  <c:v>210.0</c:v>
                </c:pt>
                <c:pt idx="61">
                  <c:v>211.0</c:v>
                </c:pt>
                <c:pt idx="62">
                  <c:v>212.0</c:v>
                </c:pt>
                <c:pt idx="63">
                  <c:v>213.0</c:v>
                </c:pt>
                <c:pt idx="64">
                  <c:v>214.0</c:v>
                </c:pt>
                <c:pt idx="65">
                  <c:v>215.0</c:v>
                </c:pt>
                <c:pt idx="66">
                  <c:v>216.0</c:v>
                </c:pt>
                <c:pt idx="67">
                  <c:v>217.0</c:v>
                </c:pt>
                <c:pt idx="68">
                  <c:v>218.0</c:v>
                </c:pt>
                <c:pt idx="69">
                  <c:v>219.0</c:v>
                </c:pt>
                <c:pt idx="70">
                  <c:v>220.0</c:v>
                </c:pt>
                <c:pt idx="71">
                  <c:v>221.0</c:v>
                </c:pt>
                <c:pt idx="72">
                  <c:v>222.0</c:v>
                </c:pt>
                <c:pt idx="73">
                  <c:v>223.0</c:v>
                </c:pt>
                <c:pt idx="74">
                  <c:v>224.0</c:v>
                </c:pt>
                <c:pt idx="75">
                  <c:v>225.0</c:v>
                </c:pt>
              </c:numCache>
            </c:numRef>
          </c:xVal>
          <c:yVal>
            <c:numRef>
              <c:f>'40_after'!$J$15:$J$90</c:f>
              <c:numCache>
                <c:formatCode>General</c:formatCode>
                <c:ptCount val="76"/>
                <c:pt idx="0">
                  <c:v>0.000168412898025406</c:v>
                </c:pt>
                <c:pt idx="1">
                  <c:v>0.000212040942339988</c:v>
                </c:pt>
                <c:pt idx="2">
                  <c:v>0.000266186222220205</c:v>
                </c:pt>
                <c:pt idx="3">
                  <c:v>0.000333194414253838</c:v>
                </c:pt>
                <c:pt idx="4">
                  <c:v>0.000415891768308568</c:v>
                </c:pt>
                <c:pt idx="5">
                  <c:v>0.000517674734130859</c:v>
                </c:pt>
                <c:pt idx="6">
                  <c:v>0.000642614623784247</c:v>
                </c:pt>
                <c:pt idx="7">
                  <c:v>0.000795579542038052</c:v>
                </c:pt>
                <c:pt idx="8">
                  <c:v>0.000982376103065541</c:v>
                </c:pt>
                <c:pt idx="9">
                  <c:v>0.00120991376855391</c:v>
                </c:pt>
                <c:pt idx="10">
                  <c:v>0.00148639499206912</c:v>
                </c:pt>
                <c:pt idx="11">
                  <c:v>0.00182153473989097</c:v>
                </c:pt>
                <c:pt idx="12">
                  <c:v>0.00222681338229806</c:v>
                </c:pt>
                <c:pt idx="13">
                  <c:v>0.002715767414331</c:v>
                </c:pt>
                <c:pt idx="14">
                  <c:v>0.00330432297441193</c:v>
                </c:pt>
                <c:pt idx="15">
                  <c:v>0.00401117768599443</c:v>
                </c:pt>
                <c:pt idx="16">
                  <c:v>0.00485823695492712</c:v>
                </c:pt>
                <c:pt idx="17">
                  <c:v>0.00587111151682484</c:v>
                </c:pt>
                <c:pt idx="18">
                  <c:v>0.00707968374795537</c:v>
                </c:pt>
                <c:pt idx="19">
                  <c:v>0.00851875103358737</c:v>
                </c:pt>
                <c:pt idx="20">
                  <c:v>0.0102287553331256</c:v>
                </c:pt>
                <c:pt idx="21">
                  <c:v>0.0122566089955065</c:v>
                </c:pt>
                <c:pt idx="22">
                  <c:v>0.0146566278651648</c:v>
                </c:pt>
                <c:pt idx="23">
                  <c:v>0.0174915837824061</c:v>
                </c:pt>
                <c:pt idx="24">
                  <c:v>0.0208338897263277</c:v>
                </c:pt>
                <c:pt idx="25">
                  <c:v>0.0247669320776625</c:v>
                </c:pt>
                <c:pt idx="26">
                  <c:v>0.0293865657973164</c:v>
                </c:pt>
                <c:pt idx="27">
                  <c:v>0.0348027897281646</c:v>
                </c:pt>
                <c:pt idx="28">
                  <c:v>0.0411416207372251</c:v>
                </c:pt>
                <c:pt idx="29">
                  <c:v>0.0485471870269284</c:v>
                </c:pt>
                <c:pt idx="30">
                  <c:v>0.0571840626622519</c:v>
                </c:pt>
                <c:pt idx="31">
                  <c:v>0.0672398671893356</c:v>
                </c:pt>
                <c:pt idx="32">
                  <c:v>0.0789281561652014</c:v>
                </c:pt>
                <c:pt idx="33">
                  <c:v>0.0924916304817348</c:v>
                </c:pt>
                <c:pt idx="34">
                  <c:v>0.108205694554425</c:v>
                </c:pt>
                <c:pt idx="35">
                  <c:v>0.126382395761805</c:v>
                </c:pt>
                <c:pt idx="36">
                  <c:v>0.147374779969311</c:v>
                </c:pt>
                <c:pt idx="37">
                  <c:v>0.171581700555451</c:v>
                </c:pt>
                <c:pt idx="38">
                  <c:v>0.199453121082911</c:v>
                </c:pt>
                <c:pt idx="39">
                  <c:v>0.231495954626404</c:v>
                </c:pt>
                <c:pt idx="40">
                  <c:v>0.268280485786498</c:v>
                </c:pt>
                <c:pt idx="41">
                  <c:v>0.310447424588239</c:v>
                </c:pt>
                <c:pt idx="42">
                  <c:v>0.358715644788343</c:v>
                </c:pt>
                <c:pt idx="43">
                  <c:v>0.413890662598929</c:v>
                </c:pt>
                <c:pt idx="44">
                  <c:v>0.47687391548201</c:v>
                </c:pt>
                <c:pt idx="45">
                  <c:v>0.548672904480609</c:v>
                </c:pt>
                <c:pt idx="46">
                  <c:v>0.630412267532214</c:v>
                </c:pt>
                <c:pt idx="47">
                  <c:v>0.723345855360813</c:v>
                </c:pt>
                <c:pt idx="48">
                  <c:v>0.828869885867683</c:v>
                </c:pt>
                <c:pt idx="49">
                  <c:v>0.948537257440541</c:v>
                </c:pt>
                <c:pt idx="50">
                  <c:v>1.084073106277056</c:v>
                </c:pt>
                <c:pt idx="51">
                  <c:v>1.237391697674926</c:v>
                </c:pt>
                <c:pt idx="52">
                  <c:v>1.410614746276962</c:v>
                </c:pt>
                <c:pt idx="53">
                  <c:v>1.606091265476841</c:v>
                </c:pt>
                <c:pt idx="54">
                  <c:v>1.826419051593437</c:v>
                </c:pt>
                <c:pt idx="55">
                  <c:v>2.074467914002914</c:v>
                </c:pt>
                <c:pt idx="56">
                  <c:v>2.353404768186478</c:v>
                </c:pt>
                <c:pt idx="57">
                  <c:v>2.66672071460068</c:v>
                </c:pt>
                <c:pt idx="58">
                  <c:v>3.01826023241092</c:v>
                </c:pt>
                <c:pt idx="59">
                  <c:v>3.412252623443001</c:v>
                </c:pt>
                <c:pt idx="60">
                  <c:v>3.853345848205273</c:v>
                </c:pt>
                <c:pt idx="61">
                  <c:v>4.346642902507703</c:v>
                </c:pt>
                <c:pt idx="62">
                  <c:v>4.897740890061756</c:v>
                </c:pt>
                <c:pt idx="63">
                  <c:v>5.512772953470972</c:v>
                </c:pt>
                <c:pt idx="64">
                  <c:v>6.19845323322911</c:v>
                </c:pt>
                <c:pt idx="65">
                  <c:v>6.962125031715946</c:v>
                </c:pt>
                <c:pt idx="66">
                  <c:v>7.811812366722965</c:v>
                </c:pt>
                <c:pt idx="67">
                  <c:v>8.756275106748518</c:v>
                </c:pt>
                <c:pt idx="68">
                  <c:v>9.805067888169476</c:v>
                </c:pt>
                <c:pt idx="69">
                  <c:v>10.96860302241947</c:v>
                </c:pt>
                <c:pt idx="70">
                  <c:v>12.25821760948091</c:v>
                </c:pt>
                <c:pt idx="71">
                  <c:v>13.68624508231955</c:v>
                </c:pt>
                <c:pt idx="72">
                  <c:v>15.26609141535798</c:v>
                </c:pt>
                <c:pt idx="73">
                  <c:v>17.01231623868477</c:v>
                </c:pt>
                <c:pt idx="74">
                  <c:v>18.94071910842908</c:v>
                </c:pt>
                <c:pt idx="75">
                  <c:v>21.06843119259315</c:v>
                </c:pt>
              </c:numCache>
            </c:numRef>
          </c:yVal>
          <c:smooth val="0"/>
        </c:ser>
        <c:ser>
          <c:idx val="13"/>
          <c:order val="11"/>
          <c:tx>
            <c:v>30mm</c:v>
          </c:tx>
          <c:spPr>
            <a:ln w="28575">
              <a:noFill/>
            </a:ln>
          </c:spPr>
          <c:marker>
            <c:symbol val="square"/>
            <c:size val="5"/>
            <c:spPr>
              <a:noFill/>
              <a:ln w="12700" cap="rnd">
                <a:solidFill>
                  <a:prstClr val="black"/>
                </a:solidFill>
              </a:ln>
            </c:spPr>
          </c:marker>
          <c:xVal>
            <c:numRef>
              <c:f>'30_after'!$X$1:$AB$1</c:f>
              <c:numCache>
                <c:formatCode>General</c:formatCode>
                <c:ptCount val="5"/>
                <c:pt idx="0">
                  <c:v>190.0</c:v>
                </c:pt>
                <c:pt idx="1">
                  <c:v>200.0</c:v>
                </c:pt>
                <c:pt idx="2">
                  <c:v>210.0</c:v>
                </c:pt>
                <c:pt idx="3">
                  <c:v>220.0</c:v>
                </c:pt>
                <c:pt idx="4">
                  <c:v>225.0</c:v>
                </c:pt>
              </c:numCache>
            </c:numRef>
          </c:xVal>
          <c:yVal>
            <c:numRef>
              <c:f>'30_after'!$X$5:$AB$5</c:f>
              <c:numCache>
                <c:formatCode>General</c:formatCode>
                <c:ptCount val="5"/>
                <c:pt idx="0">
                  <c:v>-0.918939999999964</c:v>
                </c:pt>
                <c:pt idx="1">
                  <c:v>3.427081249999888</c:v>
                </c:pt>
                <c:pt idx="2">
                  <c:v>9.430172222222108</c:v>
                </c:pt>
                <c:pt idx="3">
                  <c:v>16.28455471698078</c:v>
                </c:pt>
                <c:pt idx="4">
                  <c:v>16.16516999999968</c:v>
                </c:pt>
              </c:numCache>
            </c:numRef>
          </c:yVal>
          <c:smooth val="0"/>
        </c:ser>
        <c:ser>
          <c:idx val="15"/>
          <c:order val="12"/>
          <c:tx>
            <c:v>20mm</c:v>
          </c:tx>
          <c:spPr>
            <a:ln w="28575">
              <a:noFill/>
            </a:ln>
          </c:spPr>
          <c:marker>
            <c:symbol val="diamond"/>
            <c:size val="6"/>
            <c:spPr>
              <a:noFill/>
              <a:ln w="12700">
                <a:solidFill>
                  <a:prstClr val="black"/>
                </a:solidFill>
              </a:ln>
            </c:spPr>
          </c:marker>
          <c:xVal>
            <c:numRef>
              <c:f>'20_after'!$V$1:$AD$1</c:f>
              <c:numCache>
                <c:formatCode>General</c:formatCode>
                <c:ptCount val="9"/>
                <c:pt idx="0">
                  <c:v>150.0</c:v>
                </c:pt>
                <c:pt idx="1">
                  <c:v>160.0</c:v>
                </c:pt>
                <c:pt idx="2">
                  <c:v>170.0</c:v>
                </c:pt>
                <c:pt idx="3">
                  <c:v>180.0</c:v>
                </c:pt>
                <c:pt idx="4">
                  <c:v>190.0</c:v>
                </c:pt>
                <c:pt idx="5">
                  <c:v>200.0</c:v>
                </c:pt>
                <c:pt idx="6">
                  <c:v>210.0</c:v>
                </c:pt>
                <c:pt idx="7">
                  <c:v>220.0</c:v>
                </c:pt>
                <c:pt idx="8">
                  <c:v>225.0</c:v>
                </c:pt>
              </c:numCache>
            </c:numRef>
          </c:xVal>
          <c:yVal>
            <c:numRef>
              <c:f>'20_after'!$V$5:$AD$5</c:f>
              <c:numCache>
                <c:formatCode>General</c:formatCode>
                <c:ptCount val="9"/>
                <c:pt idx="0">
                  <c:v>1.195101176470606</c:v>
                </c:pt>
                <c:pt idx="1">
                  <c:v>5.021186666666669</c:v>
                </c:pt>
                <c:pt idx="2">
                  <c:v>5.100116666666623</c:v>
                </c:pt>
                <c:pt idx="3">
                  <c:v>7.5086181818182</c:v>
                </c:pt>
                <c:pt idx="4">
                  <c:v>14.5274804878048</c:v>
                </c:pt>
                <c:pt idx="5">
                  <c:v>35.38595652173905</c:v>
                </c:pt>
                <c:pt idx="6">
                  <c:v>59.85527567567529</c:v>
                </c:pt>
                <c:pt idx="7">
                  <c:v>90.68989743589394</c:v>
                </c:pt>
                <c:pt idx="8">
                  <c:v>320.5975874999939</c:v>
                </c:pt>
              </c:numCache>
            </c:numRef>
          </c:yVal>
          <c:smooth val="0"/>
        </c:ser>
        <c:ser>
          <c:idx val="9"/>
          <c:order val="13"/>
          <c:tx>
            <c:v>40fit</c:v>
          </c:tx>
          <c:spPr>
            <a:ln w="12700">
              <a:solidFill>
                <a:prstClr val="black"/>
              </a:solidFill>
              <a:prstDash val="sysDash"/>
            </a:ln>
          </c:spPr>
          <c:marker>
            <c:symbol val="none"/>
          </c:marker>
          <c:xVal>
            <c:numRef>
              <c:f>'40_after'!$I$15:$I$90</c:f>
              <c:numCache>
                <c:formatCode>General</c:formatCode>
                <c:ptCount val="76"/>
                <c:pt idx="0">
                  <c:v>150.0</c:v>
                </c:pt>
                <c:pt idx="1">
                  <c:v>151.0</c:v>
                </c:pt>
                <c:pt idx="2">
                  <c:v>152.0</c:v>
                </c:pt>
                <c:pt idx="3">
                  <c:v>153.0</c:v>
                </c:pt>
                <c:pt idx="4">
                  <c:v>154.0</c:v>
                </c:pt>
                <c:pt idx="5">
                  <c:v>155.0</c:v>
                </c:pt>
                <c:pt idx="6">
                  <c:v>156.0</c:v>
                </c:pt>
                <c:pt idx="7">
                  <c:v>157.0</c:v>
                </c:pt>
                <c:pt idx="8">
                  <c:v>158.0</c:v>
                </c:pt>
                <c:pt idx="9">
                  <c:v>159.0</c:v>
                </c:pt>
                <c:pt idx="10">
                  <c:v>160.0</c:v>
                </c:pt>
                <c:pt idx="11">
                  <c:v>161.0</c:v>
                </c:pt>
                <c:pt idx="12">
                  <c:v>162.0</c:v>
                </c:pt>
                <c:pt idx="13">
                  <c:v>163.0</c:v>
                </c:pt>
                <c:pt idx="14">
                  <c:v>164.0</c:v>
                </c:pt>
                <c:pt idx="15">
                  <c:v>165.0</c:v>
                </c:pt>
                <c:pt idx="16">
                  <c:v>166.0</c:v>
                </c:pt>
                <c:pt idx="17">
                  <c:v>167.0</c:v>
                </c:pt>
                <c:pt idx="18">
                  <c:v>168.0</c:v>
                </c:pt>
                <c:pt idx="19">
                  <c:v>169.0</c:v>
                </c:pt>
                <c:pt idx="20">
                  <c:v>170.0</c:v>
                </c:pt>
                <c:pt idx="21">
                  <c:v>171.0</c:v>
                </c:pt>
                <c:pt idx="22">
                  <c:v>172.0</c:v>
                </c:pt>
                <c:pt idx="23">
                  <c:v>173.0</c:v>
                </c:pt>
                <c:pt idx="24">
                  <c:v>174.0</c:v>
                </c:pt>
                <c:pt idx="25">
                  <c:v>175.0</c:v>
                </c:pt>
                <c:pt idx="26">
                  <c:v>176.0</c:v>
                </c:pt>
                <c:pt idx="27">
                  <c:v>177.0</c:v>
                </c:pt>
                <c:pt idx="28">
                  <c:v>178.0</c:v>
                </c:pt>
                <c:pt idx="29">
                  <c:v>179.0</c:v>
                </c:pt>
                <c:pt idx="30">
                  <c:v>180.0</c:v>
                </c:pt>
                <c:pt idx="31">
                  <c:v>181.0</c:v>
                </c:pt>
                <c:pt idx="32">
                  <c:v>182.0</c:v>
                </c:pt>
                <c:pt idx="33">
                  <c:v>183.0</c:v>
                </c:pt>
                <c:pt idx="34">
                  <c:v>184.0</c:v>
                </c:pt>
                <c:pt idx="35">
                  <c:v>185.0</c:v>
                </c:pt>
                <c:pt idx="36">
                  <c:v>186.0</c:v>
                </c:pt>
                <c:pt idx="37">
                  <c:v>187.0</c:v>
                </c:pt>
                <c:pt idx="38">
                  <c:v>188.0</c:v>
                </c:pt>
                <c:pt idx="39">
                  <c:v>189.0</c:v>
                </c:pt>
                <c:pt idx="40">
                  <c:v>190.0</c:v>
                </c:pt>
                <c:pt idx="41">
                  <c:v>191.0</c:v>
                </c:pt>
                <c:pt idx="42">
                  <c:v>192.0</c:v>
                </c:pt>
                <c:pt idx="43">
                  <c:v>193.0</c:v>
                </c:pt>
                <c:pt idx="44">
                  <c:v>194.0</c:v>
                </c:pt>
                <c:pt idx="45">
                  <c:v>195.0</c:v>
                </c:pt>
                <c:pt idx="46">
                  <c:v>196.0</c:v>
                </c:pt>
                <c:pt idx="47">
                  <c:v>197.0</c:v>
                </c:pt>
                <c:pt idx="48">
                  <c:v>198.0</c:v>
                </c:pt>
                <c:pt idx="49">
                  <c:v>199.0</c:v>
                </c:pt>
                <c:pt idx="50">
                  <c:v>200.0</c:v>
                </c:pt>
                <c:pt idx="51">
                  <c:v>201.0</c:v>
                </c:pt>
                <c:pt idx="52">
                  <c:v>202.0</c:v>
                </c:pt>
                <c:pt idx="53">
                  <c:v>203.0</c:v>
                </c:pt>
                <c:pt idx="54">
                  <c:v>204.0</c:v>
                </c:pt>
                <c:pt idx="55">
                  <c:v>205.0</c:v>
                </c:pt>
                <c:pt idx="56">
                  <c:v>206.0</c:v>
                </c:pt>
                <c:pt idx="57">
                  <c:v>207.0</c:v>
                </c:pt>
                <c:pt idx="58">
                  <c:v>208.0</c:v>
                </c:pt>
                <c:pt idx="59">
                  <c:v>209.0</c:v>
                </c:pt>
                <c:pt idx="60">
                  <c:v>210.0</c:v>
                </c:pt>
                <c:pt idx="61">
                  <c:v>211.0</c:v>
                </c:pt>
                <c:pt idx="62">
                  <c:v>212.0</c:v>
                </c:pt>
                <c:pt idx="63">
                  <c:v>213.0</c:v>
                </c:pt>
                <c:pt idx="64">
                  <c:v>214.0</c:v>
                </c:pt>
                <c:pt idx="65">
                  <c:v>215.0</c:v>
                </c:pt>
                <c:pt idx="66">
                  <c:v>216.0</c:v>
                </c:pt>
                <c:pt idx="67">
                  <c:v>217.0</c:v>
                </c:pt>
                <c:pt idx="68">
                  <c:v>218.0</c:v>
                </c:pt>
                <c:pt idx="69">
                  <c:v>219.0</c:v>
                </c:pt>
                <c:pt idx="70">
                  <c:v>220.0</c:v>
                </c:pt>
                <c:pt idx="71">
                  <c:v>221.0</c:v>
                </c:pt>
                <c:pt idx="72">
                  <c:v>222.0</c:v>
                </c:pt>
                <c:pt idx="73">
                  <c:v>223.0</c:v>
                </c:pt>
                <c:pt idx="74">
                  <c:v>224.0</c:v>
                </c:pt>
                <c:pt idx="75">
                  <c:v>225.0</c:v>
                </c:pt>
              </c:numCache>
            </c:numRef>
          </c:xVal>
          <c:yVal>
            <c:numRef>
              <c:f>'40_after'!$J$15:$J$90</c:f>
              <c:numCache>
                <c:formatCode>General</c:formatCode>
                <c:ptCount val="76"/>
                <c:pt idx="0">
                  <c:v>0.000168412898025406</c:v>
                </c:pt>
                <c:pt idx="1">
                  <c:v>0.000212040942339988</c:v>
                </c:pt>
                <c:pt idx="2">
                  <c:v>0.000266186222220205</c:v>
                </c:pt>
                <c:pt idx="3">
                  <c:v>0.000333194414253838</c:v>
                </c:pt>
                <c:pt idx="4">
                  <c:v>0.000415891768308568</c:v>
                </c:pt>
                <c:pt idx="5">
                  <c:v>0.000517674734130859</c:v>
                </c:pt>
                <c:pt idx="6">
                  <c:v>0.000642614623784247</c:v>
                </c:pt>
                <c:pt idx="7">
                  <c:v>0.000795579542038052</c:v>
                </c:pt>
                <c:pt idx="8">
                  <c:v>0.000982376103065541</c:v>
                </c:pt>
                <c:pt idx="9">
                  <c:v>0.00120991376855391</c:v>
                </c:pt>
                <c:pt idx="10">
                  <c:v>0.00148639499206912</c:v>
                </c:pt>
                <c:pt idx="11">
                  <c:v>0.00182153473989097</c:v>
                </c:pt>
                <c:pt idx="12">
                  <c:v>0.00222681338229806</c:v>
                </c:pt>
                <c:pt idx="13">
                  <c:v>0.002715767414331</c:v>
                </c:pt>
                <c:pt idx="14">
                  <c:v>0.00330432297441193</c:v>
                </c:pt>
                <c:pt idx="15">
                  <c:v>0.00401117768599443</c:v>
                </c:pt>
                <c:pt idx="16">
                  <c:v>0.00485823695492712</c:v>
                </c:pt>
                <c:pt idx="17">
                  <c:v>0.00587111151682484</c:v>
                </c:pt>
                <c:pt idx="18">
                  <c:v>0.00707968374795537</c:v>
                </c:pt>
                <c:pt idx="19">
                  <c:v>0.00851875103358737</c:v>
                </c:pt>
                <c:pt idx="20">
                  <c:v>0.0102287553331256</c:v>
                </c:pt>
                <c:pt idx="21">
                  <c:v>0.0122566089955065</c:v>
                </c:pt>
                <c:pt idx="22">
                  <c:v>0.0146566278651648</c:v>
                </c:pt>
                <c:pt idx="23">
                  <c:v>0.0174915837824061</c:v>
                </c:pt>
                <c:pt idx="24">
                  <c:v>0.0208338897263277</c:v>
                </c:pt>
                <c:pt idx="25">
                  <c:v>0.0247669320776625</c:v>
                </c:pt>
                <c:pt idx="26">
                  <c:v>0.0293865657973164</c:v>
                </c:pt>
                <c:pt idx="27">
                  <c:v>0.0348027897281646</c:v>
                </c:pt>
                <c:pt idx="28">
                  <c:v>0.0411416207372251</c:v>
                </c:pt>
                <c:pt idx="29">
                  <c:v>0.0485471870269284</c:v>
                </c:pt>
                <c:pt idx="30">
                  <c:v>0.0571840626622519</c:v>
                </c:pt>
                <c:pt idx="31">
                  <c:v>0.0672398671893356</c:v>
                </c:pt>
                <c:pt idx="32">
                  <c:v>0.0789281561652014</c:v>
                </c:pt>
                <c:pt idx="33">
                  <c:v>0.0924916304817348</c:v>
                </c:pt>
                <c:pt idx="34">
                  <c:v>0.108205694554425</c:v>
                </c:pt>
                <c:pt idx="35">
                  <c:v>0.126382395761805</c:v>
                </c:pt>
                <c:pt idx="36">
                  <c:v>0.147374779969311</c:v>
                </c:pt>
                <c:pt idx="37">
                  <c:v>0.171581700555451</c:v>
                </c:pt>
                <c:pt idx="38">
                  <c:v>0.199453121082911</c:v>
                </c:pt>
                <c:pt idx="39">
                  <c:v>0.231495954626404</c:v>
                </c:pt>
                <c:pt idx="40">
                  <c:v>0.268280485786498</c:v>
                </c:pt>
                <c:pt idx="41">
                  <c:v>0.310447424588239</c:v>
                </c:pt>
                <c:pt idx="42">
                  <c:v>0.358715644788343</c:v>
                </c:pt>
                <c:pt idx="43">
                  <c:v>0.413890662598929</c:v>
                </c:pt>
                <c:pt idx="44">
                  <c:v>0.47687391548201</c:v>
                </c:pt>
                <c:pt idx="45">
                  <c:v>0.548672904480609</c:v>
                </c:pt>
                <c:pt idx="46">
                  <c:v>0.630412267532214</c:v>
                </c:pt>
                <c:pt idx="47">
                  <c:v>0.723345855360813</c:v>
                </c:pt>
                <c:pt idx="48">
                  <c:v>0.828869885867683</c:v>
                </c:pt>
                <c:pt idx="49">
                  <c:v>0.948537257440541</c:v>
                </c:pt>
                <c:pt idx="50">
                  <c:v>1.084073106277056</c:v>
                </c:pt>
                <c:pt idx="51">
                  <c:v>1.237391697674926</c:v>
                </c:pt>
                <c:pt idx="52">
                  <c:v>1.410614746276962</c:v>
                </c:pt>
                <c:pt idx="53">
                  <c:v>1.606091265476841</c:v>
                </c:pt>
                <c:pt idx="54">
                  <c:v>1.826419051593437</c:v>
                </c:pt>
                <c:pt idx="55">
                  <c:v>2.074467914002914</c:v>
                </c:pt>
                <c:pt idx="56">
                  <c:v>2.353404768186478</c:v>
                </c:pt>
                <c:pt idx="57">
                  <c:v>2.66672071460068</c:v>
                </c:pt>
                <c:pt idx="58">
                  <c:v>3.01826023241092</c:v>
                </c:pt>
                <c:pt idx="59">
                  <c:v>3.412252623443001</c:v>
                </c:pt>
                <c:pt idx="60">
                  <c:v>3.853345848205273</c:v>
                </c:pt>
                <c:pt idx="61">
                  <c:v>4.346642902507703</c:v>
                </c:pt>
                <c:pt idx="62">
                  <c:v>4.897740890061756</c:v>
                </c:pt>
                <c:pt idx="63">
                  <c:v>5.512772953470972</c:v>
                </c:pt>
                <c:pt idx="64">
                  <c:v>6.19845323322911</c:v>
                </c:pt>
                <c:pt idx="65">
                  <c:v>6.962125031715946</c:v>
                </c:pt>
                <c:pt idx="66">
                  <c:v>7.811812366722965</c:v>
                </c:pt>
                <c:pt idx="67">
                  <c:v>8.756275106748518</c:v>
                </c:pt>
                <c:pt idx="68">
                  <c:v>9.805067888169476</c:v>
                </c:pt>
                <c:pt idx="69">
                  <c:v>10.96860302241947</c:v>
                </c:pt>
                <c:pt idx="70">
                  <c:v>12.25821760948091</c:v>
                </c:pt>
                <c:pt idx="71">
                  <c:v>13.68624508231955</c:v>
                </c:pt>
                <c:pt idx="72">
                  <c:v>15.26609141535798</c:v>
                </c:pt>
                <c:pt idx="73">
                  <c:v>17.01231623868477</c:v>
                </c:pt>
                <c:pt idx="74">
                  <c:v>18.94071910842908</c:v>
                </c:pt>
                <c:pt idx="75">
                  <c:v>21.06843119259315</c:v>
                </c:pt>
              </c:numCache>
            </c:numRef>
          </c:yVal>
          <c:smooth val="0"/>
        </c:ser>
        <c:ser>
          <c:idx val="12"/>
          <c:order val="14"/>
          <c:tx>
            <c:v>30fit</c:v>
          </c:tx>
          <c:spPr>
            <a:ln w="12700">
              <a:solidFill>
                <a:prstClr val="black"/>
              </a:solidFill>
              <a:prstDash val="sysDash"/>
            </a:ln>
          </c:spPr>
          <c:marker>
            <c:symbol val="none"/>
          </c:marker>
          <c:xVal>
            <c:numRef>
              <c:f>'30_after'!$I$15:$I$65</c:f>
              <c:numCache>
                <c:formatCode>General</c:formatCode>
                <c:ptCount val="51"/>
                <c:pt idx="0">
                  <c:v>150.0</c:v>
                </c:pt>
                <c:pt idx="1">
                  <c:v>151.0</c:v>
                </c:pt>
                <c:pt idx="2">
                  <c:v>152.0</c:v>
                </c:pt>
                <c:pt idx="3">
                  <c:v>153.0</c:v>
                </c:pt>
                <c:pt idx="4">
                  <c:v>154.0</c:v>
                </c:pt>
                <c:pt idx="5">
                  <c:v>155.0</c:v>
                </c:pt>
                <c:pt idx="6">
                  <c:v>156.0</c:v>
                </c:pt>
                <c:pt idx="7">
                  <c:v>157.0</c:v>
                </c:pt>
                <c:pt idx="8">
                  <c:v>158.0</c:v>
                </c:pt>
                <c:pt idx="9">
                  <c:v>159.0</c:v>
                </c:pt>
                <c:pt idx="10">
                  <c:v>160.0</c:v>
                </c:pt>
                <c:pt idx="11">
                  <c:v>161.0</c:v>
                </c:pt>
                <c:pt idx="12">
                  <c:v>162.0</c:v>
                </c:pt>
                <c:pt idx="13">
                  <c:v>163.0</c:v>
                </c:pt>
                <c:pt idx="14">
                  <c:v>164.0</c:v>
                </c:pt>
                <c:pt idx="15">
                  <c:v>165.0</c:v>
                </c:pt>
                <c:pt idx="16">
                  <c:v>166.0</c:v>
                </c:pt>
                <c:pt idx="17">
                  <c:v>167.0</c:v>
                </c:pt>
                <c:pt idx="18">
                  <c:v>168.0</c:v>
                </c:pt>
                <c:pt idx="19">
                  <c:v>169.0</c:v>
                </c:pt>
                <c:pt idx="20">
                  <c:v>170.0</c:v>
                </c:pt>
                <c:pt idx="21">
                  <c:v>171.0</c:v>
                </c:pt>
                <c:pt idx="22">
                  <c:v>172.0</c:v>
                </c:pt>
                <c:pt idx="23">
                  <c:v>173.0</c:v>
                </c:pt>
                <c:pt idx="24">
                  <c:v>174.0</c:v>
                </c:pt>
                <c:pt idx="25">
                  <c:v>175.0</c:v>
                </c:pt>
                <c:pt idx="26">
                  <c:v>176.0</c:v>
                </c:pt>
                <c:pt idx="27">
                  <c:v>177.0</c:v>
                </c:pt>
                <c:pt idx="28">
                  <c:v>178.0</c:v>
                </c:pt>
                <c:pt idx="29">
                  <c:v>179.0</c:v>
                </c:pt>
                <c:pt idx="30">
                  <c:v>180.0</c:v>
                </c:pt>
                <c:pt idx="31">
                  <c:v>181.0</c:v>
                </c:pt>
                <c:pt idx="32">
                  <c:v>182.0</c:v>
                </c:pt>
                <c:pt idx="33">
                  <c:v>183.0</c:v>
                </c:pt>
                <c:pt idx="34">
                  <c:v>184.0</c:v>
                </c:pt>
                <c:pt idx="35">
                  <c:v>185.0</c:v>
                </c:pt>
                <c:pt idx="36">
                  <c:v>186.0</c:v>
                </c:pt>
                <c:pt idx="37">
                  <c:v>187.0</c:v>
                </c:pt>
                <c:pt idx="38">
                  <c:v>188.0</c:v>
                </c:pt>
                <c:pt idx="39">
                  <c:v>189.0</c:v>
                </c:pt>
                <c:pt idx="40">
                  <c:v>190.0</c:v>
                </c:pt>
                <c:pt idx="41">
                  <c:v>191.0</c:v>
                </c:pt>
                <c:pt idx="42">
                  <c:v>192.0</c:v>
                </c:pt>
                <c:pt idx="43">
                  <c:v>193.0</c:v>
                </c:pt>
                <c:pt idx="44">
                  <c:v>194.0</c:v>
                </c:pt>
                <c:pt idx="45">
                  <c:v>195.0</c:v>
                </c:pt>
                <c:pt idx="46">
                  <c:v>196.0</c:v>
                </c:pt>
                <c:pt idx="47">
                  <c:v>197.0</c:v>
                </c:pt>
                <c:pt idx="48">
                  <c:v>198.0</c:v>
                </c:pt>
                <c:pt idx="49">
                  <c:v>199.0</c:v>
                </c:pt>
                <c:pt idx="50">
                  <c:v>200.0</c:v>
                </c:pt>
              </c:numCache>
            </c:numRef>
          </c:xVal>
          <c:yVal>
            <c:numRef>
              <c:f>'30_after'!$J$15:$J$65</c:f>
              <c:numCache>
                <c:formatCode>General</c:formatCode>
                <c:ptCount val="51"/>
                <c:pt idx="0">
                  <c:v>0.000167056521044481</c:v>
                </c:pt>
                <c:pt idx="1">
                  <c:v>0.000210179109139081</c:v>
                </c:pt>
                <c:pt idx="2">
                  <c:v>0.00026365822205113</c:v>
                </c:pt>
                <c:pt idx="3">
                  <c:v>0.000329794561334086</c:v>
                </c:pt>
                <c:pt idx="4">
                  <c:v>0.000411358199132974</c:v>
                </c:pt>
                <c:pt idx="5">
                  <c:v>0.00051167571676081</c:v>
                </c:pt>
                <c:pt idx="6">
                  <c:v>0.000634731888646467</c:v>
                </c:pt>
                <c:pt idx="7">
                  <c:v>0.000785288058827459</c:v>
                </c:pt>
                <c:pt idx="8">
                  <c:v>0.000969019630715737</c:v>
                </c:pt>
                <c:pt idx="9">
                  <c:v>0.00119267539332492</c:v>
                </c:pt>
                <c:pt idx="10">
                  <c:v>0.00146426174086055</c:v>
                </c:pt>
                <c:pt idx="11">
                  <c:v>0.00179325521000358</c:v>
                </c:pt>
                <c:pt idx="12">
                  <c:v>0.00219084716294592</c:v>
                </c:pt>
                <c:pt idx="13">
                  <c:v>0.00267022488696397</c:v>
                </c:pt>
                <c:pt idx="14">
                  <c:v>0.00324689386585773</c:v>
                </c:pt>
                <c:pt idx="15">
                  <c:v>0.00393904650787046</c:v>
                </c:pt>
                <c:pt idx="16">
                  <c:v>0.00476798319177608</c:v>
                </c:pt>
                <c:pt idx="17">
                  <c:v>0.00575859212083057</c:v>
                </c:pt>
                <c:pt idx="18">
                  <c:v>0.00693989515648192</c:v>
                </c:pt>
                <c:pt idx="19">
                  <c:v>0.00834566754347582</c:v>
                </c:pt>
                <c:pt idx="20">
                  <c:v>0.0100151402387287</c:v>
                </c:pt>
                <c:pt idx="21">
                  <c:v>0.0119937944216061</c:v>
                </c:pt>
                <c:pt idx="22">
                  <c:v>0.0143342586966635</c:v>
                </c:pt>
                <c:pt idx="23">
                  <c:v>0.0170973205051705</c:v>
                </c:pt>
                <c:pt idx="24">
                  <c:v>0.0203530643426229</c:v>
                </c:pt>
                <c:pt idx="25">
                  <c:v>0.0241821505397652</c:v>
                </c:pt>
                <c:pt idx="26">
                  <c:v>0.0286772496082791</c:v>
                </c:pt>
                <c:pt idx="27">
                  <c:v>0.0339446484831664</c:v>
                </c:pt>
                <c:pt idx="28">
                  <c:v>0.0401060464159087</c:v>
                </c:pt>
                <c:pt idx="29">
                  <c:v>0.0473005597896925</c:v>
                </c:pt>
                <c:pt idx="30">
                  <c:v>0.055686956744353</c:v>
                </c:pt>
                <c:pt idx="31">
                  <c:v>0.0654461442181643</c:v>
                </c:pt>
                <c:pt idx="32">
                  <c:v>0.0767839318401865</c:v>
                </c:pt>
                <c:pt idx="33">
                  <c:v>0.0899340990445088</c:v>
                </c:pt>
                <c:pt idx="34">
                  <c:v>0.105161793830328</c:v>
                </c:pt>
                <c:pt idx="35">
                  <c:v>0.122767293763205</c:v>
                </c:pt>
                <c:pt idx="36">
                  <c:v>0.143090162106908</c:v>
                </c:pt>
                <c:pt idx="37">
                  <c:v>0.166513834395689</c:v>
                </c:pt>
                <c:pt idx="38">
                  <c:v>0.193470673307211</c:v>
                </c:pt>
                <c:pt idx="39">
                  <c:v>0.224447532380403</c:v>
                </c:pt>
                <c:pt idx="40">
                  <c:v>0.259991871943422</c:v>
                </c:pt>
                <c:pt idx="41">
                  <c:v>0.300718473578246</c:v>
                </c:pt>
                <c:pt idx="42">
                  <c:v>0.347316802553046</c:v>
                </c:pt>
                <c:pt idx="43">
                  <c:v>0.400559070904855</c:v>
                </c:pt>
                <c:pt idx="44">
                  <c:v>0.461309057255434</c:v>
                </c:pt>
                <c:pt idx="45">
                  <c:v>0.530531742995947</c:v>
                </c:pt>
                <c:pt idx="46">
                  <c:v>0.609303828183062</c:v>
                </c:pt>
                <c:pt idx="47">
                  <c:v>0.698825194352905</c:v>
                </c:pt>
                <c:pt idx="48">
                  <c:v>0.800431385482239</c:v>
                </c:pt>
                <c:pt idx="49">
                  <c:v>0.915607182509453</c:v>
                </c:pt>
                <c:pt idx="50">
                  <c:v>1.046001351173886</c:v>
                </c:pt>
              </c:numCache>
            </c:numRef>
          </c:yVal>
          <c:smooth val="0"/>
        </c:ser>
        <c:ser>
          <c:idx val="14"/>
          <c:order val="15"/>
          <c:tx>
            <c:v>20fit</c:v>
          </c:tx>
          <c:spPr>
            <a:ln w="12700">
              <a:solidFill>
                <a:prstClr val="black"/>
              </a:solidFill>
              <a:prstDash val="sysDash"/>
            </a:ln>
          </c:spPr>
          <c:marker>
            <c:symbol val="none"/>
          </c:marker>
          <c:xVal>
            <c:numRef>
              <c:f>'20_after'!$I$15:$I$45</c:f>
              <c:numCache>
                <c:formatCode>0.00</c:formatCode>
                <c:ptCount val="31"/>
                <c:pt idx="0">
                  <c:v>160.0</c:v>
                </c:pt>
                <c:pt idx="1">
                  <c:v>161.0</c:v>
                </c:pt>
                <c:pt idx="2">
                  <c:v>162.0</c:v>
                </c:pt>
                <c:pt idx="3">
                  <c:v>163.0</c:v>
                </c:pt>
                <c:pt idx="4">
                  <c:v>164.0</c:v>
                </c:pt>
                <c:pt idx="5">
                  <c:v>165.0</c:v>
                </c:pt>
                <c:pt idx="6">
                  <c:v>166.0</c:v>
                </c:pt>
                <c:pt idx="7">
                  <c:v>167.0</c:v>
                </c:pt>
                <c:pt idx="8">
                  <c:v>168.0</c:v>
                </c:pt>
                <c:pt idx="9">
                  <c:v>169.0</c:v>
                </c:pt>
                <c:pt idx="10">
                  <c:v>170.0</c:v>
                </c:pt>
                <c:pt idx="11">
                  <c:v>171.0</c:v>
                </c:pt>
                <c:pt idx="12">
                  <c:v>172.0</c:v>
                </c:pt>
                <c:pt idx="13">
                  <c:v>173.0</c:v>
                </c:pt>
                <c:pt idx="14">
                  <c:v>174.0</c:v>
                </c:pt>
                <c:pt idx="15">
                  <c:v>175.0</c:v>
                </c:pt>
                <c:pt idx="16">
                  <c:v>176.0</c:v>
                </c:pt>
                <c:pt idx="17">
                  <c:v>177.0</c:v>
                </c:pt>
                <c:pt idx="18">
                  <c:v>178.0</c:v>
                </c:pt>
                <c:pt idx="19">
                  <c:v>179.0</c:v>
                </c:pt>
                <c:pt idx="20">
                  <c:v>180.0</c:v>
                </c:pt>
                <c:pt idx="21">
                  <c:v>181.0</c:v>
                </c:pt>
                <c:pt idx="22">
                  <c:v>182.0</c:v>
                </c:pt>
                <c:pt idx="23">
                  <c:v>183.0</c:v>
                </c:pt>
                <c:pt idx="24">
                  <c:v>184.0</c:v>
                </c:pt>
                <c:pt idx="25">
                  <c:v>185.0</c:v>
                </c:pt>
                <c:pt idx="26">
                  <c:v>186.0</c:v>
                </c:pt>
                <c:pt idx="27">
                  <c:v>187.0</c:v>
                </c:pt>
                <c:pt idx="28">
                  <c:v>188.0</c:v>
                </c:pt>
                <c:pt idx="29">
                  <c:v>189.0</c:v>
                </c:pt>
                <c:pt idx="30">
                  <c:v>190.0</c:v>
                </c:pt>
              </c:numCache>
            </c:numRef>
          </c:xVal>
          <c:yVal>
            <c:numRef>
              <c:f>'20_after'!$J$15:$J$45</c:f>
              <c:numCache>
                <c:formatCode>General</c:formatCode>
                <c:ptCount val="31"/>
                <c:pt idx="0">
                  <c:v>0.0352746797802085</c:v>
                </c:pt>
                <c:pt idx="1">
                  <c:v>0.0426807901279575</c:v>
                </c:pt>
                <c:pt idx="2">
                  <c:v>0.051524439942514</c:v>
                </c:pt>
                <c:pt idx="3">
                  <c:v>0.0620616841863659</c:v>
                </c:pt>
                <c:pt idx="4">
                  <c:v>0.0745900392469653</c:v>
                </c:pt>
                <c:pt idx="5">
                  <c:v>0.08945451103274</c:v>
                </c:pt>
                <c:pt idx="6">
                  <c:v>0.107054396701463</c:v>
                </c:pt>
                <c:pt idx="7">
                  <c:v>0.127850945486269</c:v>
                </c:pt>
                <c:pt idx="8">
                  <c:v>0.152375971885176</c:v>
                </c:pt>
                <c:pt idx="9">
                  <c:v>0.18124152282372</c:v>
                </c:pt>
                <c:pt idx="10">
                  <c:v>0.215150709310467</c:v>
                </c:pt>
                <c:pt idx="11">
                  <c:v>0.254909822604703</c:v>
                </c:pt>
                <c:pt idx="12">
                  <c:v>0.301441865027459</c:v>
                </c:pt>
                <c:pt idx="13">
                  <c:v>0.355801636293773</c:v>
                </c:pt>
                <c:pt idx="14">
                  <c:v>0.4191925276482</c:v>
                </c:pt>
                <c:pt idx="15">
                  <c:v>0.492985188168483</c:v>
                </c:pt>
                <c:pt idx="16">
                  <c:v>0.578738240386197</c:v>
                </c:pt>
                <c:pt idx="17">
                  <c:v>0.678221235877833</c:v>
                </c:pt>
                <c:pt idx="18">
                  <c:v>0.793440055726203</c:v>
                </c:pt>
                <c:pt idx="19">
                  <c:v>0.926664975759093</c:v>
                </c:pt>
                <c:pt idx="20">
                  <c:v>1.080461632258288</c:v>
                </c:pt>
                <c:pt idx="21">
                  <c:v>1.257725140415439</c:v>
                </c:pt>
                <c:pt idx="22">
                  <c:v>1.461717635207592</c:v>
                </c:pt>
                <c:pt idx="23">
                  <c:v>1.69610952259059</c:v>
                </c:pt>
                <c:pt idx="24">
                  <c:v>1.9650247479773</c:v>
                </c:pt>
                <c:pt idx="25">
                  <c:v>2.273090408892165</c:v>
                </c:pt>
                <c:pt idx="26">
                  <c:v>2.625491059485965</c:v>
                </c:pt>
                <c:pt idx="27">
                  <c:v>3.028028076266049</c:v>
                </c:pt>
                <c:pt idx="28">
                  <c:v>3.487184476954387</c:v>
                </c:pt>
                <c:pt idx="29">
                  <c:v>4.010195607838035</c:v>
                </c:pt>
                <c:pt idx="30">
                  <c:v>4.605126139329505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14094536"/>
        <c:axId val="-2097041256"/>
      </c:scatterChart>
      <c:valAx>
        <c:axId val="-2114094536"/>
        <c:scaling>
          <c:orientation val="minMax"/>
          <c:max val="250.0"/>
          <c:min val="0.0"/>
        </c:scaling>
        <c:delete val="0"/>
        <c:axPos val="b"/>
        <c:title>
          <c:tx>
            <c:rich>
              <a:bodyPr/>
              <a:lstStyle/>
              <a:p>
                <a:pPr>
                  <a:defRPr sz="1400">
                    <a:latin typeface="Arial" pitchFamily="34" charset="0"/>
                    <a:cs typeface="Arial" pitchFamily="34" charset="0"/>
                  </a:defRPr>
                </a:pPr>
                <a:r>
                  <a:rPr lang="en-US" sz="1400" b="0" dirty="0">
                    <a:latin typeface="Arial" pitchFamily="34" charset="0"/>
                    <a:cs typeface="Arial" pitchFamily="34" charset="0"/>
                  </a:rPr>
                  <a:t>Voltage </a:t>
                </a:r>
                <a:r>
                  <a:rPr lang="en-US" sz="1400" b="0" dirty="0" smtClean="0">
                    <a:latin typeface="Arial" pitchFamily="34" charset="0"/>
                    <a:cs typeface="Arial" pitchFamily="34" charset="0"/>
                  </a:rPr>
                  <a:t>(kV</a:t>
                </a:r>
                <a:r>
                  <a:rPr lang="en-US" sz="1400" b="0" dirty="0">
                    <a:latin typeface="Arial" pitchFamily="34" charset="0"/>
                    <a:cs typeface="Arial" pitchFamily="34" charset="0"/>
                  </a:rPr>
                  <a:t>)</a:t>
                </a:r>
              </a:p>
            </c:rich>
          </c:tx>
          <c:layout/>
          <c:overlay val="0"/>
        </c:title>
        <c:numFmt formatCode="General" sourceLinked="1"/>
        <c:majorTickMark val="in"/>
        <c:minorTickMark val="in"/>
        <c:tickLblPos val="nextTo"/>
        <c:txPr>
          <a:bodyPr/>
          <a:lstStyle/>
          <a:p>
            <a:pPr>
              <a:defRPr sz="12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-2097041256"/>
        <c:crosses val="autoZero"/>
        <c:crossBetween val="midCat"/>
      </c:valAx>
      <c:valAx>
        <c:axId val="-2097041256"/>
        <c:scaling>
          <c:orientation val="minMax"/>
          <c:max val="1500.0"/>
          <c:min val="0.0"/>
        </c:scaling>
        <c:delete val="0"/>
        <c:axPos val="l"/>
        <c:title>
          <c:tx>
            <c:rich>
              <a:bodyPr/>
              <a:lstStyle/>
              <a:p>
                <a:pPr>
                  <a:defRPr sz="1400">
                    <a:latin typeface="Arial" pitchFamily="34" charset="0"/>
                    <a:cs typeface="Arial" pitchFamily="34" charset="0"/>
                  </a:defRPr>
                </a:pPr>
                <a:r>
                  <a:rPr lang="en-US" sz="1400" b="0" dirty="0">
                    <a:latin typeface="Arial" pitchFamily="34" charset="0"/>
                    <a:cs typeface="Arial" pitchFamily="34" charset="0"/>
                  </a:rPr>
                  <a:t>Anode Current (</a:t>
                </a:r>
                <a:r>
                  <a:rPr lang="en-US" sz="1400" b="0" dirty="0" err="1">
                    <a:latin typeface="Arial" pitchFamily="34" charset="0"/>
                    <a:cs typeface="Arial" pitchFamily="34" charset="0"/>
                  </a:rPr>
                  <a:t>pA</a:t>
                </a:r>
                <a:r>
                  <a:rPr lang="en-US" sz="1400" b="0" dirty="0">
                    <a:latin typeface="Arial" pitchFamily="34" charset="0"/>
                    <a:cs typeface="Arial" pitchFamily="34" charset="0"/>
                  </a:rPr>
                  <a:t>)</a:t>
                </a:r>
              </a:p>
            </c:rich>
          </c:tx>
          <c:layout/>
          <c:overlay val="0"/>
        </c:title>
        <c:numFmt formatCode="General" sourceLinked="1"/>
        <c:majorTickMark val="in"/>
        <c:minorTickMark val="in"/>
        <c:tickLblPos val="nextTo"/>
        <c:txPr>
          <a:bodyPr/>
          <a:lstStyle/>
          <a:p>
            <a:pPr>
              <a:defRPr sz="12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-2114094536"/>
        <c:crosses val="autoZero"/>
        <c:crossBetween val="midCat"/>
        <c:minorUnit val="100.0"/>
      </c:valAx>
    </c:plotArea>
    <c:legend>
      <c:legendPos val="r"/>
      <c:legendEntry>
        <c:idx val="1"/>
        <c:delete val="1"/>
      </c:legendEntry>
      <c:legendEntry>
        <c:idx val="3"/>
        <c:delete val="1"/>
      </c:legendEntry>
      <c:legendEntry>
        <c:idx val="5"/>
        <c:delete val="1"/>
      </c:legendEntry>
      <c:legendEntry>
        <c:idx val="7"/>
        <c:delete val="1"/>
      </c:legendEntry>
      <c:legendEntry>
        <c:idx val="10"/>
        <c:delete val="1"/>
      </c:legendEntry>
      <c:legendEntry>
        <c:idx val="13"/>
        <c:delete val="1"/>
      </c:legendEntry>
      <c:legendEntry>
        <c:idx val="14"/>
        <c:delete val="1"/>
      </c:legendEntry>
      <c:legendEntry>
        <c:idx val="15"/>
        <c:delete val="1"/>
      </c:legendEntry>
      <c:layout>
        <c:manualLayout>
          <c:xMode val="edge"/>
          <c:yMode val="edge"/>
          <c:x val="0.227493756747154"/>
          <c:y val="0.237324906755077"/>
          <c:w val="0.158520559930009"/>
          <c:h val="0.500191670120186"/>
        </c:manualLayout>
      </c:layout>
      <c:overlay val="0"/>
      <c:txPr>
        <a:bodyPr/>
        <a:lstStyle/>
        <a:p>
          <a:pPr>
            <a:defRPr sz="1000">
              <a:latin typeface="Arial" pitchFamily="34" charset="0"/>
              <a:cs typeface="Arial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4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Relationship Id="rId2" Type="http://schemas.openxmlformats.org/officeDocument/2006/relationships/image" Target="../media/image11.emf"/><Relationship Id="rId3" Type="http://schemas.openxmlformats.org/officeDocument/2006/relationships/image" Target="../media/image1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4" Type="http://schemas.openxmlformats.org/officeDocument/2006/relationships/image" Target="../media/image19.emf"/><Relationship Id="rId1" Type="http://schemas.openxmlformats.org/officeDocument/2006/relationships/image" Target="../media/image16.wmf"/><Relationship Id="rId2" Type="http://schemas.openxmlformats.org/officeDocument/2006/relationships/image" Target="../media/image1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Relationship Id="rId2" Type="http://schemas.openxmlformats.org/officeDocument/2006/relationships/image" Target="../media/image24.emf"/><Relationship Id="rId3" Type="http://schemas.openxmlformats.org/officeDocument/2006/relationships/image" Target="../media/image25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Relationship Id="rId2" Type="http://schemas.openxmlformats.org/officeDocument/2006/relationships/image" Target="../media/image29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11" tIns="46508" rIns="93011" bIns="46508" numCol="1" anchor="t" anchorCtr="0" compatLnSpc="1">
            <a:prstTxWarp prst="textNoShape">
              <a:avLst/>
            </a:prstTxWarp>
          </a:bodyPr>
          <a:lstStyle>
            <a:lvl1pPr defTabSz="930275" eaLnBrk="0" hangingPunct="0">
              <a:defRPr sz="1200">
                <a:latin typeface="Arial" charset="0"/>
                <a:ea typeface="ＭＳ Ｐゴシック" pitchFamily="-107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9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11" tIns="46508" rIns="93011" bIns="46508" numCol="1" anchor="t" anchorCtr="0" compatLnSpc="1">
            <a:prstTxWarp prst="textNoShape">
              <a:avLst/>
            </a:prstTxWarp>
          </a:bodyPr>
          <a:lstStyle>
            <a:lvl1pPr algn="r" defTabSz="930275" eaLnBrk="0" hangingPunct="0">
              <a:defRPr sz="1200"/>
            </a:lvl1pPr>
          </a:lstStyle>
          <a:p>
            <a:fld id="{60E8CA2A-5D1E-467C-BFF0-CE05A624EF8F}" type="datetime1">
              <a:rPr lang="en-US"/>
              <a:pPr/>
              <a:t>2/13/15</a:t>
            </a:fld>
            <a:endParaRPr lang="en-US"/>
          </a:p>
        </p:txBody>
      </p:sp>
      <p:sp>
        <p:nvSpPr>
          <p:cNvPr id="209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11" tIns="46508" rIns="93011" bIns="46508" numCol="1" anchor="b" anchorCtr="0" compatLnSpc="1">
            <a:prstTxWarp prst="textNoShape">
              <a:avLst/>
            </a:prstTxWarp>
          </a:bodyPr>
          <a:lstStyle>
            <a:lvl1pPr defTabSz="930275" eaLnBrk="0" hangingPunct="0">
              <a:defRPr sz="1200">
                <a:latin typeface="Arial" charset="0"/>
                <a:ea typeface="ＭＳ Ｐゴシック" pitchFamily="-107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9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11" tIns="46508" rIns="93011" bIns="46508" numCol="1" anchor="b" anchorCtr="0" compatLnSpc="1">
            <a:prstTxWarp prst="textNoShape">
              <a:avLst/>
            </a:prstTxWarp>
          </a:bodyPr>
          <a:lstStyle>
            <a:lvl1pPr algn="r" defTabSz="930275" eaLnBrk="0" hangingPunct="0">
              <a:defRPr sz="1200"/>
            </a:lvl1pPr>
          </a:lstStyle>
          <a:p>
            <a:fld id="{504C79AC-5C9B-4FAB-AF99-8767B5DF96D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6413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11" tIns="46508" rIns="93011" bIns="46508" numCol="1" anchor="t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Arial" charset="0"/>
                <a:ea typeface="ＭＳ Ｐゴシック" pitchFamily="-107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11" tIns="46508" rIns="93011" bIns="46508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Arial" charset="0"/>
                <a:ea typeface="ＭＳ Ｐゴシック" pitchFamily="-107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088" y="4410075"/>
            <a:ext cx="559752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11" tIns="46508" rIns="93011" bIns="465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11" tIns="46508" rIns="93011" bIns="46508" numCol="1" anchor="b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Arial" charset="0"/>
                <a:ea typeface="ＭＳ Ｐゴシック" pitchFamily="-107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11" tIns="46508" rIns="93011" bIns="46508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fld id="{753E5861-CD42-4A21-A783-94CDABD3A4D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18500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MS PGothic" pitchFamily="3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ＭＳ Ｐゴシック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3031" tIns="46516" rIns="93031" bIns="46516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64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  <p:sp>
        <p:nvSpPr>
          <p:cNvPr id="106500" name="Footer Placeholder 3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charset="0"/>
              </a:rPr>
              <a:t>Yannis Semertzidis, BNL.   ICHEP02, 31 July 2002</a:t>
            </a:r>
          </a:p>
        </p:txBody>
      </p:sp>
      <p:sp>
        <p:nvSpPr>
          <p:cNvPr id="106501" name="Slide Number Placeholder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FD16FE-061C-CF48-A914-9AB2B7745486}" type="slidenum">
              <a:rPr lang="en-US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  <p:sp>
        <p:nvSpPr>
          <p:cNvPr id="112644" name="Footer Placeholder 3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charset="0"/>
              </a:rPr>
              <a:t>Yannis Semertzidis, BNL.   ICHEP02, 31 July 2002</a:t>
            </a:r>
          </a:p>
        </p:txBody>
      </p:sp>
      <p:sp>
        <p:nvSpPr>
          <p:cNvPr id="112645" name="Slide Number Placeholder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299663-A9F3-1141-B3C1-3B4D23EEEBD2}" type="slidenum">
              <a:rPr lang="en-US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6"/>
          <p:cNvSpPr txBox="1">
            <a:spLocks noGrp="1" noChangeArrowheads="1"/>
          </p:cNvSpPr>
          <p:nvPr/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011" tIns="46508" rIns="93011" bIns="46508" anchor="b"/>
          <a:lstStyle/>
          <a:p>
            <a:pPr defTabSz="930275"/>
            <a:r>
              <a:rPr lang="en-US" sz="1200"/>
              <a:t>Yannis Semertzidis, BNL</a:t>
            </a:r>
          </a:p>
        </p:txBody>
      </p:sp>
      <p:sp>
        <p:nvSpPr>
          <p:cNvPr id="35843" name="Rectangle 7"/>
          <p:cNvSpPr txBox="1">
            <a:spLocks noGrp="1" noChangeArrowheads="1"/>
          </p:cNvSpPr>
          <p:nvPr/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011" tIns="46508" rIns="93011" bIns="46508" anchor="b"/>
          <a:lstStyle/>
          <a:p>
            <a:pPr algn="r" defTabSz="930275"/>
            <a:fld id="{D44B2941-C00C-4A2C-82F3-6BD20BE755FD}" type="slidenum">
              <a:rPr lang="en-US" sz="1200"/>
              <a:pPr algn="r" defTabSz="930275"/>
              <a:t>15</a:t>
            </a:fld>
            <a:endParaRPr lang="en-US" sz="1200"/>
          </a:p>
        </p:txBody>
      </p:sp>
      <p:sp>
        <p:nvSpPr>
          <p:cNvPr id="358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3E5861-CD42-4A21-A783-94CDABD3A4D2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3E5861-CD42-4A21-A783-94CDABD3A4D2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54A14EE-C6CA-4B1B-8517-C2754B3581EE}" type="slidenum">
              <a:rPr lang="en-US"/>
              <a:pPr/>
              <a:t>18</a:t>
            </a:fld>
            <a:endParaRPr lang="en-US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9513" y="698500"/>
            <a:ext cx="4640262" cy="3479800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0088" y="4410075"/>
            <a:ext cx="5597525" cy="4175125"/>
          </a:xfrm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3E90879-3C4A-4D75-9F82-DE22E906DDBA}" type="slidenum">
              <a:rPr lang="en-US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>
                <a:ea typeface="MS PGothic" pitchFamily="34" charset="-128"/>
              </a:rPr>
              <a:t>Yannis Semertzidis, BNL</a:t>
            </a:r>
          </a:p>
        </p:txBody>
      </p:sp>
      <p:sp>
        <p:nvSpPr>
          <p:cNvPr id="11776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111BF64-CA4C-4543-8E7B-4D9E44290B8F}" type="slidenum">
              <a:rPr lang="en-US"/>
              <a:pPr/>
              <a:t>20</a:t>
            </a:fld>
            <a:endParaRPr lang="en-US"/>
          </a:p>
        </p:txBody>
      </p:sp>
      <p:sp>
        <p:nvSpPr>
          <p:cNvPr id="1177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9DC1C3-8011-4D2D-BBEF-AC39BC449125}" type="slidenum">
              <a:rPr lang="en-US"/>
              <a:pPr/>
              <a:t>21</a:t>
            </a:fld>
            <a:endParaRPr lang="en-US"/>
          </a:p>
        </p:txBody>
      </p:sp>
      <p:sp>
        <p:nvSpPr>
          <p:cNvPr id="113667" name="Rectangle 6"/>
          <p:cNvSpPr txBox="1">
            <a:spLocks noGrp="1" noChangeArrowheads="1"/>
          </p:cNvSpPr>
          <p:nvPr/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002" tIns="46503" rIns="93002" bIns="46503" anchor="b"/>
          <a:lstStyle/>
          <a:p>
            <a:r>
              <a:rPr lang="en-US" sz="1200"/>
              <a:t>Yannis Semertzidis, BNL</a:t>
            </a:r>
          </a:p>
        </p:txBody>
      </p:sp>
      <p:sp>
        <p:nvSpPr>
          <p:cNvPr id="113668" name="Rectangle 7"/>
          <p:cNvSpPr txBox="1">
            <a:spLocks noGrp="1" noChangeArrowheads="1"/>
          </p:cNvSpPr>
          <p:nvPr/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002" tIns="46503" rIns="93002" bIns="46503" anchor="b"/>
          <a:lstStyle/>
          <a:p>
            <a:pPr algn="r"/>
            <a:fld id="{BC80FD2C-3FC1-4B84-9F79-3DDE1108BF0F}" type="slidenum">
              <a:rPr lang="en-US" sz="1200"/>
              <a:pPr algn="r"/>
              <a:t>21</a:t>
            </a:fld>
            <a:endParaRPr lang="en-US" sz="1200"/>
          </a:p>
        </p:txBody>
      </p:sp>
      <p:sp>
        <p:nvSpPr>
          <p:cNvPr id="1136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7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3002" tIns="46503" rIns="93002" bIns="46503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97653F4-FF2E-4F82-93CF-64388F01B8B7}" type="slidenum">
              <a:rPr lang="en-US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E6CF7A-6BE3-4559-9622-94105D613E30}" type="slidenum">
              <a:rPr lang="de-DE" smtClean="0">
                <a:solidFill>
                  <a:prstClr val="black"/>
                </a:solidFill>
                <a:cs typeface="Arial" charset="0"/>
              </a:rPr>
              <a:pPr/>
              <a:t>3</a:t>
            </a:fld>
            <a:endParaRPr lang="de-DE" smtClean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97653F4-FF2E-4F82-93CF-64388F01B8B7}" type="slidenum">
              <a:rPr lang="en-US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3E5861-CD42-4A21-A783-94CDABD3A4D2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3E5861-CD42-4A21-A783-94CDABD3A4D2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3E5861-CD42-4A21-A783-94CDABD3A4D2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34C5A7-2216-46B0-AA06-01B0F9747551}" type="slidenum">
              <a:rPr lang="en-US">
                <a:ea typeface="ＭＳ Ｐゴシック" pitchFamily="34" charset="-128"/>
              </a:rPr>
              <a:pPr/>
              <a:t>36</a:t>
            </a:fld>
            <a:endParaRPr lang="en-US">
              <a:ea typeface="ＭＳ Ｐゴシック" pitchFamily="34" charset="-128"/>
            </a:endParaRPr>
          </a:p>
        </p:txBody>
      </p:sp>
      <p:sp>
        <p:nvSpPr>
          <p:cNvPr id="150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6363" y="928688"/>
            <a:ext cx="4243387" cy="3182937"/>
          </a:xfrm>
          <a:solidFill>
            <a:srgbClr val="FFFFFF"/>
          </a:solidFill>
          <a:ln/>
        </p:spPr>
      </p:sp>
      <p:sp>
        <p:nvSpPr>
          <p:cNvPr id="150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4419600"/>
            <a:ext cx="4868863" cy="3532188"/>
          </a:xfrm>
          <a:noFill/>
          <a:ln/>
        </p:spPr>
        <p:txBody>
          <a:bodyPr wrap="none" anchor="ctr"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CCD7FE1-4342-E64F-8F3E-B41332683FF5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39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69635" name="Rectangle 7"/>
          <p:cNvSpPr txBox="1">
            <a:spLocks noGrp="1" noChangeArrowheads="1"/>
          </p:cNvSpPr>
          <p:nvPr/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002" tIns="46503" rIns="93002" bIns="46503" anchor="b">
            <a:prstTxWarp prst="textNoShape">
              <a:avLst/>
            </a:prstTxWarp>
          </a:bodyPr>
          <a:lstStyle/>
          <a:p>
            <a:pPr algn="r"/>
            <a:fld id="{F19CCF3F-E2D4-D242-99F6-2588FF6591E0}" type="slidenum">
              <a:rPr lang="en-US" sz="1200"/>
              <a:pPr algn="r"/>
              <a:t>39</a:t>
            </a:fld>
            <a:endParaRPr lang="en-US" sz="1200"/>
          </a:p>
        </p:txBody>
      </p:sp>
      <p:sp>
        <p:nvSpPr>
          <p:cNvPr id="696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3002" tIns="46503" rIns="93002" bIns="46503"/>
          <a:lstStyle/>
          <a:p>
            <a:pPr eaLnBrk="1" hangingPunct="1"/>
            <a:endParaRPr lang="en-US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Yannis Semertzidis, BNL.   ICHEP02, 31 July 2002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50E778-339A-EE4A-82A9-543705AC6F44}" type="slidenum">
              <a:rPr lang="en-US"/>
              <a:pPr/>
              <a:t>4</a:t>
            </a:fld>
            <a:endParaRPr lang="en-US"/>
          </a:p>
        </p:txBody>
      </p:sp>
      <p:sp>
        <p:nvSpPr>
          <p:cNvPr id="420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9513" y="696913"/>
            <a:ext cx="4640262" cy="3479800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20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9611" y="4409003"/>
            <a:ext cx="5598478" cy="4178539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D916C15-EDF0-2C4B-99C2-33A62FEEF845}" type="slidenum">
              <a:rPr lang="en-US"/>
              <a:pPr/>
              <a:t>7</a:t>
            </a:fld>
            <a:endParaRPr lang="en-US"/>
          </a:p>
        </p:txBody>
      </p:sp>
      <p:sp>
        <p:nvSpPr>
          <p:cNvPr id="1843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81100" y="696913"/>
            <a:ext cx="4637088" cy="3479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843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32420" y="4408531"/>
            <a:ext cx="5132861" cy="417827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95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  <p:sp>
        <p:nvSpPr>
          <p:cNvPr id="109572" name="Footer Placeholder 3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charset="0"/>
              </a:rPr>
              <a:t>Yannis Semertzidis, BNL.   ICHEP02, 31 July 2002</a:t>
            </a:r>
          </a:p>
        </p:txBody>
      </p:sp>
      <p:sp>
        <p:nvSpPr>
          <p:cNvPr id="109573" name="Slide Number Placeholder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9CC6A-F8A8-7240-B8FE-7CFED237BB7D}" type="slidenum">
              <a:rPr lang="en-US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54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  <p:sp>
        <p:nvSpPr>
          <p:cNvPr id="105476" name="Footer Placeholder 3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charset="0"/>
              </a:rPr>
              <a:t>Yannis Semertzidis, BNL.   ICHEP02, 31 July 2002</a:t>
            </a:r>
          </a:p>
        </p:txBody>
      </p:sp>
      <p:sp>
        <p:nvSpPr>
          <p:cNvPr id="105477" name="Slide Number Placeholder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276E0F-7231-D045-99B0-EEBADFD085CA}" type="slidenum">
              <a:rPr lang="en-US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75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  <p:sp>
        <p:nvSpPr>
          <p:cNvPr id="107524" name="Footer Placeholder 3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charset="0"/>
              </a:rPr>
              <a:t>Yannis Semertzidis, BNL.   ICHEP02, 31 July 2002</a:t>
            </a:r>
          </a:p>
        </p:txBody>
      </p:sp>
      <p:sp>
        <p:nvSpPr>
          <p:cNvPr id="107525" name="Slide Number Placeholder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A7B516-A06B-0448-A442-298D18E14676}" type="slidenum">
              <a:rPr lang="en-US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85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  <p:sp>
        <p:nvSpPr>
          <p:cNvPr id="108548" name="Footer Placeholder 3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charset="0"/>
              </a:rPr>
              <a:t>Yannis Semertzidis, BNL.   ICHEP02, 31 July 2002</a:t>
            </a:r>
          </a:p>
        </p:txBody>
      </p:sp>
      <p:sp>
        <p:nvSpPr>
          <p:cNvPr id="108549" name="Slide Number Placeholder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086312-D2BF-8C48-BBD4-EDD3CA8313BF}" type="slidenum">
              <a:rPr lang="en-US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DE3181-2873-4EFA-9A8D-DE596F110D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2CB4E5-99FA-4C65-BEB8-664F220988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D8AA48-6534-4B89-8415-EF356A1AFA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19EECD-2211-4EB8-ADBC-1EFD41F634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B4A202-54A7-43DA-8AE7-F4590411B3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5D4048-37E2-4DED-BA77-41D46EF55F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C095AD-523F-418B-9096-4E4F3DE295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9C4672-1B74-4225-BA98-54B53073A9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7EE6C2-E342-4CF2-8DB7-C722BC1ECC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CDB356-0B88-4BC1-B268-E69530B25F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38585E-51C8-47F9-9DCA-A245C20778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2DE2EC-2BE7-4186-97AA-15FCD306DA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B2F888-0773-411E-9034-ED1F55FE7F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BEE997-9631-4443-81C7-5761CCA4C7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9A7C47-4568-48B4-91AC-2873BD25F8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D7CF2E-623E-44BA-9268-DAEC0929C7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AC858F-C0ED-40ED-A6D4-8E03301A48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ea typeface="ＭＳ Ｐゴシック" pitchFamily="-107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ＭＳ Ｐゴシック" pitchFamily="-107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B0A6451-48C2-4007-9B8F-D8A1B566CAE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  <p:sldLayoutId id="2147483681" r:id="rId14"/>
    <p:sldLayoutId id="2147483682" r:id="rId15"/>
    <p:sldLayoutId id="2147483683" r:id="rId16"/>
    <p:sldLayoutId id="2147483684" r:id="rId17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MS PGothic" pitchFamily="34" charset="-128"/>
          <a:cs typeface="MS PGothic" pitchFamily="34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itchFamily="34" charset="-128"/>
          <a:cs typeface="MS PGothic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itchFamily="34" charset="-128"/>
          <a:cs typeface="MS PGothic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itchFamily="34" charset="-128"/>
          <a:cs typeface="MS PGothic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itchFamily="34" charset="-128"/>
          <a:cs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MS PGothic" pitchFamily="34" charset="-128"/>
          <a:cs typeface="MS PGothic" pitchFamily="34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itchFamily="34" charset="-128"/>
          <a:cs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4" Type="http://schemas.openxmlformats.org/officeDocument/2006/relationships/oleObject" Target="../embeddings/oleObject5.bin"/><Relationship Id="rId5" Type="http://schemas.openxmlformats.org/officeDocument/2006/relationships/image" Target="../media/image16.wmf"/><Relationship Id="rId6" Type="http://schemas.openxmlformats.org/officeDocument/2006/relationships/oleObject" Target="../embeddings/oleObject6.bin"/><Relationship Id="rId7" Type="http://schemas.openxmlformats.org/officeDocument/2006/relationships/image" Target="../media/image17.wmf"/><Relationship Id="rId8" Type="http://schemas.openxmlformats.org/officeDocument/2006/relationships/oleObject" Target="../embeddings/oleObject7.bin"/><Relationship Id="rId9" Type="http://schemas.openxmlformats.org/officeDocument/2006/relationships/image" Target="../media/image18.wmf"/><Relationship Id="rId10" Type="http://schemas.openxmlformats.org/officeDocument/2006/relationships/oleObject" Target="../embeddings/oleObject8.bin"/><Relationship Id="rId11" Type="http://schemas.openxmlformats.org/officeDocument/2006/relationships/image" Target="../media/image19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4" Type="http://schemas.openxmlformats.org/officeDocument/2006/relationships/oleObject" Target="../embeddings/oleObject9.bin"/><Relationship Id="rId5" Type="http://schemas.openxmlformats.org/officeDocument/2006/relationships/image" Target="../media/image20.w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4" Type="http://schemas.openxmlformats.org/officeDocument/2006/relationships/image" Target="../media/image22.png"/><Relationship Id="rId5" Type="http://schemas.openxmlformats.org/officeDocument/2006/relationships/oleObject" Target="../embeddings/oleObject10.bin"/><Relationship Id="rId6" Type="http://schemas.openxmlformats.org/officeDocument/2006/relationships/image" Target="../media/image21.w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4" Type="http://schemas.openxmlformats.org/officeDocument/2006/relationships/oleObject" Target="../embeddings/oleObject11.bin"/><Relationship Id="rId5" Type="http://schemas.openxmlformats.org/officeDocument/2006/relationships/image" Target="../media/image23.wmf"/><Relationship Id="rId6" Type="http://schemas.openxmlformats.org/officeDocument/2006/relationships/oleObject" Target="../embeddings/oleObject12.bin"/><Relationship Id="rId7" Type="http://schemas.openxmlformats.org/officeDocument/2006/relationships/image" Target="../media/image24.emf"/><Relationship Id="rId8" Type="http://schemas.openxmlformats.org/officeDocument/2006/relationships/oleObject" Target="../embeddings/oleObject13.bin"/><Relationship Id="rId9" Type="http://schemas.openxmlformats.org/officeDocument/2006/relationships/image" Target="../media/image25.e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6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4" Type="http://schemas.openxmlformats.org/officeDocument/2006/relationships/image" Target="../media/image30.png"/><Relationship Id="rId5" Type="http://schemas.openxmlformats.org/officeDocument/2006/relationships/oleObject" Target="../embeddings/oleObject14.bin"/><Relationship Id="rId6" Type="http://schemas.openxmlformats.org/officeDocument/2006/relationships/image" Target="../media/image28.wmf"/><Relationship Id="rId7" Type="http://schemas.openxmlformats.org/officeDocument/2006/relationships/oleObject" Target="../embeddings/oleObject15.bin"/><Relationship Id="rId8" Type="http://schemas.openxmlformats.org/officeDocument/2006/relationships/image" Target="../media/image29.w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4" Type="http://schemas.openxmlformats.org/officeDocument/2006/relationships/oleObject" Target="../embeddings/oleObject16.bin"/><Relationship Id="rId5" Type="http://schemas.openxmlformats.org/officeDocument/2006/relationships/image" Target="../media/image33.emf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34.png"/><Relationship Id="rId1" Type="http://schemas.microsoft.com/office/2007/relationships/media" Target="../media/media1.mov"/><Relationship Id="rId2" Type="http://schemas.openxmlformats.org/officeDocument/2006/relationships/video" Target="../media/media1.mov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4" Type="http://schemas.openxmlformats.org/officeDocument/2006/relationships/image" Target="../media/image36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4" Type="http://schemas.openxmlformats.org/officeDocument/2006/relationships/image" Target="../media/image36.emf"/><Relationship Id="rId5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4" Type="http://schemas.openxmlformats.org/officeDocument/2006/relationships/chart" Target="../charts/chart3.xml"/><Relationship Id="rId5" Type="http://schemas.openxmlformats.org/officeDocument/2006/relationships/chart" Target="../charts/chart4.xml"/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4" Type="http://schemas.openxmlformats.org/officeDocument/2006/relationships/oleObject" Target="../embeddings/oleObject17.bin"/><Relationship Id="rId5" Type="http://schemas.openxmlformats.org/officeDocument/2006/relationships/image" Target="../media/image43.wmf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jpeg"/><Relationship Id="rId5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7.png"/><Relationship Id="rId3" Type="http://schemas.openxmlformats.org/officeDocument/2006/relationships/image" Target="../media/image48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0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10.emf"/><Relationship Id="rId6" Type="http://schemas.openxmlformats.org/officeDocument/2006/relationships/oleObject" Target="../embeddings/oleObject2.bin"/><Relationship Id="rId7" Type="http://schemas.openxmlformats.org/officeDocument/2006/relationships/image" Target="../media/image11.emf"/><Relationship Id="rId8" Type="http://schemas.openxmlformats.org/officeDocument/2006/relationships/oleObject" Target="../embeddings/oleObject3.bin"/><Relationship Id="rId9" Type="http://schemas.openxmlformats.org/officeDocument/2006/relationships/image" Target="../media/image12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4" Type="http://schemas.openxmlformats.org/officeDocument/2006/relationships/oleObject" Target="../embeddings/oleObject4.bin"/><Relationship Id="rId5" Type="http://schemas.openxmlformats.org/officeDocument/2006/relationships/image" Target="../media/image14.wmf"/><Relationship Id="rId6" Type="http://schemas.openxmlformats.org/officeDocument/2006/relationships/image" Target="../media/image15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0753" y="0"/>
            <a:ext cx="1473200" cy="6858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3334" y="2624667"/>
            <a:ext cx="8325556" cy="4233334"/>
          </a:xfrm>
        </p:spPr>
        <p:txBody>
          <a:bodyPr/>
          <a:lstStyle/>
          <a:p>
            <a:pPr>
              <a:buNone/>
            </a:pPr>
            <a:r>
              <a:rPr lang="en-US" u="sng" dirty="0" smtClean="0">
                <a:solidFill>
                  <a:srgbClr val="FF0000"/>
                </a:solidFill>
              </a:rPr>
              <a:t>The experiment and prospects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Ready to write a CDR for 10</a:t>
            </a:r>
            <a:r>
              <a:rPr lang="en-US" baseline="30000" dirty="0" smtClean="0">
                <a:solidFill>
                  <a:srgbClr val="0000FF"/>
                </a:solidFill>
              </a:rPr>
              <a:t>-29</a:t>
            </a:r>
            <a:r>
              <a:rPr lang="en-US" dirty="0" smtClean="0">
                <a:solidFill>
                  <a:srgbClr val="0000FF"/>
                </a:solidFill>
              </a:rPr>
              <a:t> e-cm</a:t>
            </a:r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DOE visit to finalize the </a:t>
            </a:r>
            <a:r>
              <a:rPr lang="en-US" dirty="0" smtClean="0">
                <a:solidFill>
                  <a:srgbClr val="0000FF"/>
                </a:solidFill>
              </a:rPr>
              <a:t>development plan</a:t>
            </a:r>
            <a:endParaRPr lang="en-US" dirty="0" smtClean="0">
              <a:solidFill>
                <a:srgbClr val="0000FF"/>
              </a:solidFill>
            </a:endParaRPr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Opportunities for CERN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89777" y="0"/>
            <a:ext cx="48542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13 February 2015</a:t>
            </a:r>
          </a:p>
          <a:p>
            <a:pPr algn="r"/>
            <a:r>
              <a:rPr lang="en-US" dirty="0" smtClean="0"/>
              <a:t>FCC WG on exp. With the CERN injectors</a:t>
            </a:r>
            <a:endParaRPr lang="en-US" dirty="0" smtClean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DB356-0B88-4BC1-B268-E69530B25FC0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66151"/>
            <a:ext cx="9143999" cy="1104516"/>
          </a:xfrm>
        </p:spPr>
        <p:txBody>
          <a:bodyPr/>
          <a:lstStyle/>
          <a:p>
            <a:r>
              <a:rPr lang="en-US" altLang="ko-KR" sz="3600" dirty="0" smtClean="0">
                <a:solidFill>
                  <a:srgbClr val="FF0000"/>
                </a:solidFill>
              </a:rPr>
              <a:t>Current Status of our S.R. EDM exp.; Plans.</a:t>
            </a:r>
            <a:br>
              <a:rPr lang="en-US" altLang="ko-KR" sz="3600" dirty="0" smtClean="0">
                <a:solidFill>
                  <a:srgbClr val="FF0000"/>
                </a:solidFill>
              </a:rPr>
            </a:br>
            <a:r>
              <a:rPr lang="en-US" altLang="ko-KR" sz="2400" dirty="0" smtClean="0">
                <a:solidFill>
                  <a:srgbClr val="FF0000"/>
                </a:solidFill>
              </a:rPr>
              <a:t>Yannis Semertzidis,</a:t>
            </a:r>
            <a:r>
              <a:rPr lang="en-US" sz="2400" dirty="0" smtClean="0">
                <a:solidFill>
                  <a:srgbClr val="0000FF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CAPP/IBS and KAIST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3615328" cy="1411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7813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charset="0"/>
              </a:rPr>
              <a:t>Yannis Semertzidis, BNL</a:t>
            </a:r>
          </a:p>
        </p:txBody>
      </p:sp>
      <p:sp>
        <p:nvSpPr>
          <p:cNvPr id="102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6731000" cy="1143000"/>
          </a:xfrm>
        </p:spPr>
        <p:txBody>
          <a:bodyPr/>
          <a:lstStyle/>
          <a:p>
            <a:r>
              <a:rPr lang="en-US" b="1" u="sng" dirty="0">
                <a:solidFill>
                  <a:srgbClr val="000099"/>
                </a:solidFill>
              </a:rPr>
              <a:t>The Principle of g-2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-1143000" y="2476500"/>
            <a:ext cx="4857750" cy="4581525"/>
            <a:chOff x="408" y="948"/>
            <a:chExt cx="3060" cy="2886"/>
          </a:xfrm>
        </p:grpSpPr>
        <p:sp>
          <p:nvSpPr>
            <p:cNvPr id="10258" name="Oval 4"/>
            <p:cNvSpPr>
              <a:spLocks noChangeArrowheads="1"/>
            </p:cNvSpPr>
            <p:nvPr/>
          </p:nvSpPr>
          <p:spPr bwMode="auto">
            <a:xfrm>
              <a:off x="612" y="1008"/>
              <a:ext cx="2814" cy="2670"/>
            </a:xfrm>
            <a:prstGeom prst="ellipse">
              <a:avLst/>
            </a:prstGeom>
            <a:noFill/>
            <a:ln w="38100">
              <a:solidFill>
                <a:srgbClr val="000099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59" name="Rectangle 5"/>
            <p:cNvSpPr>
              <a:spLocks noChangeArrowheads="1"/>
            </p:cNvSpPr>
            <p:nvPr/>
          </p:nvSpPr>
          <p:spPr bwMode="auto">
            <a:xfrm>
              <a:off x="408" y="948"/>
              <a:ext cx="1614" cy="288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60" name="Rectangle 7"/>
            <p:cNvSpPr>
              <a:spLocks noChangeArrowheads="1"/>
            </p:cNvSpPr>
            <p:nvPr/>
          </p:nvSpPr>
          <p:spPr bwMode="auto">
            <a:xfrm>
              <a:off x="1968" y="2346"/>
              <a:ext cx="1500" cy="147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248" name="Line 8"/>
          <p:cNvSpPr>
            <a:spLocks noChangeShapeType="1"/>
          </p:cNvSpPr>
          <p:nvPr/>
        </p:nvSpPr>
        <p:spPr bwMode="auto">
          <a:xfrm>
            <a:off x="3648075" y="4514850"/>
            <a:ext cx="0" cy="390525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1786" name="Line 10"/>
          <p:cNvSpPr>
            <a:spLocks noChangeShapeType="1"/>
          </p:cNvSpPr>
          <p:nvPr/>
        </p:nvSpPr>
        <p:spPr bwMode="auto">
          <a:xfrm flipH="1">
            <a:off x="3286125" y="4314825"/>
            <a:ext cx="314325" cy="609600"/>
          </a:xfrm>
          <a:prstGeom prst="line">
            <a:avLst/>
          </a:prstGeom>
          <a:noFill/>
          <a:ln w="38100">
            <a:solidFill>
              <a:srgbClr val="FF0066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50" name="Line 11"/>
          <p:cNvSpPr>
            <a:spLocks noChangeShapeType="1"/>
          </p:cNvSpPr>
          <p:nvPr/>
        </p:nvSpPr>
        <p:spPr bwMode="auto">
          <a:xfrm>
            <a:off x="1428750" y="2400300"/>
            <a:ext cx="828675" cy="0"/>
          </a:xfrm>
          <a:prstGeom prst="line">
            <a:avLst/>
          </a:prstGeom>
          <a:noFill/>
          <a:ln w="38100">
            <a:solidFill>
              <a:srgbClr val="FF0066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51" name="Text Box 14"/>
          <p:cNvSpPr txBox="1">
            <a:spLocks noChangeArrowheads="1"/>
          </p:cNvSpPr>
          <p:nvPr/>
        </p:nvSpPr>
        <p:spPr bwMode="auto">
          <a:xfrm>
            <a:off x="1346200" y="1860550"/>
            <a:ext cx="1665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FF0066"/>
                </a:solidFill>
              </a:rPr>
              <a:t>Spin vector</a:t>
            </a:r>
          </a:p>
        </p:txBody>
      </p:sp>
      <p:sp>
        <p:nvSpPr>
          <p:cNvPr id="331791" name="Rectangle 15"/>
          <p:cNvSpPr>
            <a:spLocks noGrp="1" noChangeArrowheads="1"/>
          </p:cNvSpPr>
          <p:nvPr>
            <p:ph type="body" idx="1"/>
          </p:nvPr>
        </p:nvSpPr>
        <p:spPr>
          <a:xfrm>
            <a:off x="3479800" y="1771650"/>
            <a:ext cx="5664200" cy="676275"/>
          </a:xfrm>
        </p:spPr>
        <p:txBody>
          <a:bodyPr/>
          <a:lstStyle/>
          <a:p>
            <a:pPr>
              <a:buFontTx/>
              <a:buNone/>
            </a:pPr>
            <a:r>
              <a:rPr lang="en-US" dirty="0" smtClean="0">
                <a:solidFill>
                  <a:srgbClr val="FF0066"/>
                </a:solidFill>
              </a:rPr>
              <a:t>Moving: Non</a:t>
            </a:r>
            <a:r>
              <a:rPr lang="en-US" dirty="0">
                <a:solidFill>
                  <a:srgbClr val="FF0066"/>
                </a:solidFill>
              </a:rPr>
              <a:t>-relativistic case</a:t>
            </a:r>
          </a:p>
        </p:txBody>
      </p:sp>
      <p:sp>
        <p:nvSpPr>
          <p:cNvPr id="10253" name="Text Box 16"/>
          <p:cNvSpPr txBox="1">
            <a:spLocks noChangeArrowheads="1"/>
          </p:cNvSpPr>
          <p:nvPr/>
        </p:nvSpPr>
        <p:spPr bwMode="auto">
          <a:xfrm>
            <a:off x="1812925" y="3498850"/>
            <a:ext cx="5699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FF0066"/>
                </a:solidFill>
                <a:ea typeface="Times New Roman" charset="0"/>
                <a:cs typeface="Times New Roman" charset="0"/>
              </a:rPr>
              <a:t>• B</a:t>
            </a:r>
            <a:endParaRPr lang="en-US">
              <a:solidFill>
                <a:srgbClr val="FF0066"/>
              </a:solidFill>
            </a:endParaRPr>
          </a:p>
        </p:txBody>
      </p:sp>
      <p:sp>
        <p:nvSpPr>
          <p:cNvPr id="10254" name="Oval 17"/>
          <p:cNvSpPr>
            <a:spLocks noChangeArrowheads="1"/>
          </p:cNvSpPr>
          <p:nvPr/>
        </p:nvSpPr>
        <p:spPr bwMode="auto">
          <a:xfrm>
            <a:off x="1809750" y="3619500"/>
            <a:ext cx="276225" cy="257175"/>
          </a:xfrm>
          <a:prstGeom prst="ellipse">
            <a:avLst/>
          </a:prstGeom>
          <a:noFill/>
          <a:ln w="19050">
            <a:solidFill>
              <a:srgbClr val="FF0066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331794" name="Object 18"/>
          <p:cNvGraphicFramePr>
            <a:graphicFrameLocks noChangeAspect="1"/>
          </p:cNvGraphicFramePr>
          <p:nvPr/>
        </p:nvGraphicFramePr>
        <p:xfrm>
          <a:off x="4032250" y="2498725"/>
          <a:ext cx="1317625" cy="949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362" name="Equation" r:id="rId4" imgW="545760" imgH="393480" progId="Equation.3">
                  <p:embed/>
                </p:oleObj>
              </mc:Choice>
              <mc:Fallback>
                <p:oleObj name="Equation" r:id="rId4" imgW="5457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2250" y="2498725"/>
                        <a:ext cx="1317625" cy="949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1795" name="Object 19"/>
          <p:cNvGraphicFramePr>
            <a:graphicFrameLocks noChangeAspect="1"/>
          </p:cNvGraphicFramePr>
          <p:nvPr/>
        </p:nvGraphicFramePr>
        <p:xfrm>
          <a:off x="3992563" y="3679825"/>
          <a:ext cx="1685925" cy="96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363" name="Equation" r:id="rId6" imgW="685800" imgH="393480" progId="Equation.3">
                  <p:embed/>
                </p:oleObj>
              </mc:Choice>
              <mc:Fallback>
                <p:oleObj name="Equation" r:id="rId6" imgW="6858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2563" y="3679825"/>
                        <a:ext cx="1685925" cy="965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1796" name="Object 20"/>
          <p:cNvGraphicFramePr>
            <a:graphicFrameLocks noChangeAspect="1"/>
          </p:cNvGraphicFramePr>
          <p:nvPr/>
        </p:nvGraphicFramePr>
        <p:xfrm>
          <a:off x="585788" y="5100638"/>
          <a:ext cx="7986712" cy="1058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364" name="Equation" r:id="rId8" imgW="3251160" imgH="431640" progId="Equation.3">
                  <p:embed/>
                </p:oleObj>
              </mc:Choice>
              <mc:Fallback>
                <p:oleObj name="Equation" r:id="rId8" imgW="32511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5788" y="5100638"/>
                        <a:ext cx="7986712" cy="1058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1797" name="Rectangle 21"/>
          <p:cNvSpPr>
            <a:spLocks noChangeArrowheads="1"/>
          </p:cNvSpPr>
          <p:nvPr/>
        </p:nvSpPr>
        <p:spPr bwMode="auto">
          <a:xfrm>
            <a:off x="6981825" y="5057775"/>
            <a:ext cx="1704975" cy="1200150"/>
          </a:xfrm>
          <a:prstGeom prst="rect">
            <a:avLst/>
          </a:prstGeom>
          <a:noFill/>
          <a:ln w="38100">
            <a:solidFill>
              <a:srgbClr val="FF0066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56" name="Line 22"/>
          <p:cNvSpPr>
            <a:spLocks noChangeShapeType="1"/>
          </p:cNvSpPr>
          <p:nvPr/>
        </p:nvSpPr>
        <p:spPr bwMode="auto">
          <a:xfrm>
            <a:off x="1438275" y="2581275"/>
            <a:ext cx="828675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57" name="Text Box 23"/>
          <p:cNvSpPr txBox="1">
            <a:spLocks noChangeArrowheads="1"/>
          </p:cNvSpPr>
          <p:nvPr/>
        </p:nvSpPr>
        <p:spPr bwMode="auto">
          <a:xfrm>
            <a:off x="1289050" y="2565400"/>
            <a:ext cx="25955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99"/>
                </a:solidFill>
              </a:rPr>
              <a:t>Momentum vector</a:t>
            </a:r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/>
        </p:nvGraphicFramePr>
        <p:xfrm>
          <a:off x="5683250" y="736600"/>
          <a:ext cx="3041650" cy="8432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365" name="Equation" r:id="rId10" imgW="1282700" imgH="355600" progId="Equation.3">
                  <p:embed/>
                </p:oleObj>
              </mc:Choice>
              <mc:Fallback>
                <p:oleObj name="Equation" r:id="rId10" imgW="1282700" imgH="355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83250" y="736600"/>
                        <a:ext cx="3041650" cy="84323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53161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1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1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31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1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31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1786" grpId="0" animBg="1"/>
      <p:bldP spid="33179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charset="0"/>
              </a:rPr>
              <a:t>Yannis Semertzidis, BNL</a:t>
            </a:r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b="1" u="sng" dirty="0">
                <a:solidFill>
                  <a:srgbClr val="000099"/>
                </a:solidFill>
              </a:rPr>
              <a:t>Effect of Radial Electric </a:t>
            </a:r>
            <a:r>
              <a:rPr lang="en-US" b="1" u="sng" dirty="0" smtClean="0">
                <a:solidFill>
                  <a:srgbClr val="000099"/>
                </a:solidFill>
              </a:rPr>
              <a:t>Field</a:t>
            </a:r>
            <a:br>
              <a:rPr lang="en-US" b="1" u="sng" dirty="0" smtClean="0">
                <a:solidFill>
                  <a:srgbClr val="000099"/>
                </a:solidFill>
              </a:rPr>
            </a:br>
            <a:r>
              <a:rPr lang="en-US" sz="2400" dirty="0" smtClean="0">
                <a:solidFill>
                  <a:srgbClr val="000099"/>
                </a:solidFill>
              </a:rPr>
              <a:t>E-field are used to focus the beam vertically</a:t>
            </a:r>
            <a:endParaRPr lang="en-US" b="1" u="sng" dirty="0">
              <a:solidFill>
                <a:srgbClr val="000099"/>
              </a:solidFill>
            </a:endParaRPr>
          </a:p>
        </p:txBody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81500" y="1981200"/>
            <a:ext cx="4076700" cy="4114800"/>
          </a:xfrm>
        </p:spPr>
        <p:txBody>
          <a:bodyPr/>
          <a:lstStyle/>
          <a:p>
            <a:r>
              <a:rPr lang="en-US"/>
              <a:t>Low energy particle</a:t>
            </a:r>
          </a:p>
          <a:p>
            <a:endParaRPr lang="en-US">
              <a:solidFill>
                <a:srgbClr val="008000"/>
              </a:solidFill>
            </a:endParaRPr>
          </a:p>
          <a:p>
            <a:r>
              <a:rPr lang="en-US">
                <a:solidFill>
                  <a:srgbClr val="FF0066"/>
                </a:solidFill>
              </a:rPr>
              <a:t>…just right</a:t>
            </a:r>
          </a:p>
          <a:p>
            <a:endParaRPr lang="en-US">
              <a:solidFill>
                <a:srgbClr val="FF0066"/>
              </a:solidFill>
            </a:endParaRPr>
          </a:p>
          <a:p>
            <a:r>
              <a:rPr lang="en-US">
                <a:solidFill>
                  <a:srgbClr val="008000"/>
                </a:solidFill>
              </a:rPr>
              <a:t>High energy particle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-1143000" y="2476500"/>
            <a:ext cx="4857750" cy="4581525"/>
            <a:chOff x="408" y="948"/>
            <a:chExt cx="3060" cy="2886"/>
          </a:xfrm>
        </p:grpSpPr>
        <p:sp>
          <p:nvSpPr>
            <p:cNvPr id="52236" name="Oval 5"/>
            <p:cNvSpPr>
              <a:spLocks noChangeArrowheads="1"/>
            </p:cNvSpPr>
            <p:nvPr/>
          </p:nvSpPr>
          <p:spPr bwMode="auto">
            <a:xfrm>
              <a:off x="612" y="1008"/>
              <a:ext cx="2814" cy="2670"/>
            </a:xfrm>
            <a:prstGeom prst="ellipse">
              <a:avLst/>
            </a:prstGeom>
            <a:noFill/>
            <a:ln w="38100">
              <a:solidFill>
                <a:srgbClr val="000099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37" name="Rectangle 6"/>
            <p:cNvSpPr>
              <a:spLocks noChangeArrowheads="1"/>
            </p:cNvSpPr>
            <p:nvPr/>
          </p:nvSpPr>
          <p:spPr bwMode="auto">
            <a:xfrm>
              <a:off x="408" y="948"/>
              <a:ext cx="1614" cy="288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38" name="Rectangle 7"/>
            <p:cNvSpPr>
              <a:spLocks noChangeArrowheads="1"/>
            </p:cNvSpPr>
            <p:nvPr/>
          </p:nvSpPr>
          <p:spPr bwMode="auto">
            <a:xfrm>
              <a:off x="1968" y="2346"/>
              <a:ext cx="1500" cy="147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2230" name="Line 8"/>
          <p:cNvSpPr>
            <a:spLocks noChangeShapeType="1"/>
          </p:cNvSpPr>
          <p:nvPr/>
        </p:nvSpPr>
        <p:spPr bwMode="auto">
          <a:xfrm>
            <a:off x="3648075" y="4514850"/>
            <a:ext cx="0" cy="390525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231" name="Line 9"/>
          <p:cNvSpPr>
            <a:spLocks noChangeShapeType="1"/>
          </p:cNvSpPr>
          <p:nvPr/>
        </p:nvSpPr>
        <p:spPr bwMode="auto">
          <a:xfrm>
            <a:off x="3714750" y="4210050"/>
            <a:ext cx="0" cy="752475"/>
          </a:xfrm>
          <a:prstGeom prst="line">
            <a:avLst/>
          </a:prstGeom>
          <a:noFill/>
          <a:ln w="38100">
            <a:solidFill>
              <a:srgbClr val="FF0066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232" name="Line 10"/>
          <p:cNvSpPr>
            <a:spLocks noChangeShapeType="1"/>
          </p:cNvSpPr>
          <p:nvPr/>
        </p:nvSpPr>
        <p:spPr bwMode="auto">
          <a:xfrm>
            <a:off x="1428750" y="2400300"/>
            <a:ext cx="828675" cy="0"/>
          </a:xfrm>
          <a:prstGeom prst="line">
            <a:avLst/>
          </a:prstGeom>
          <a:noFill/>
          <a:ln w="38100">
            <a:solidFill>
              <a:srgbClr val="FF0066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233" name="Line 11"/>
          <p:cNvSpPr>
            <a:spLocks noChangeShapeType="1"/>
          </p:cNvSpPr>
          <p:nvPr/>
        </p:nvSpPr>
        <p:spPr bwMode="auto">
          <a:xfrm>
            <a:off x="3810000" y="4267200"/>
            <a:ext cx="533400" cy="504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234" name="Line 12"/>
          <p:cNvSpPr>
            <a:spLocks noChangeShapeType="1"/>
          </p:cNvSpPr>
          <p:nvPr/>
        </p:nvSpPr>
        <p:spPr bwMode="auto">
          <a:xfrm flipH="1">
            <a:off x="3305175" y="4257675"/>
            <a:ext cx="219075" cy="657225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235" name="Text Box 13"/>
          <p:cNvSpPr txBox="1">
            <a:spLocks noChangeArrowheads="1"/>
          </p:cNvSpPr>
          <p:nvPr/>
        </p:nvSpPr>
        <p:spPr bwMode="auto">
          <a:xfrm>
            <a:off x="1431925" y="1784350"/>
            <a:ext cx="1665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FF0066"/>
                </a:solidFill>
              </a:rPr>
              <a:t>Spin vector</a:t>
            </a:r>
          </a:p>
        </p:txBody>
      </p:sp>
    </p:spTree>
    <p:extLst>
      <p:ext uri="{BB962C8B-B14F-4D97-AF65-F5344CB8AC3E}">
        <p14:creationId xmlns:p14="http://schemas.microsoft.com/office/powerpoint/2010/main" val="29354846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charset="0"/>
              </a:rPr>
              <a:t>Yannis Semertzidis, BNL</a:t>
            </a:r>
          </a:p>
        </p:txBody>
      </p:sp>
      <p:sp>
        <p:nvSpPr>
          <p:cNvPr id="532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>
                <a:solidFill>
                  <a:srgbClr val="000099"/>
                </a:solidFill>
              </a:rPr>
              <a:t>Effect of Radial Electric Field</a:t>
            </a:r>
          </a:p>
        </p:txBody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81500" y="1981200"/>
            <a:ext cx="4076700" cy="4114800"/>
          </a:xfrm>
        </p:spPr>
        <p:txBody>
          <a:bodyPr/>
          <a:lstStyle/>
          <a:p>
            <a:endParaRPr lang="en-US">
              <a:solidFill>
                <a:srgbClr val="CC3300"/>
              </a:solidFill>
            </a:endParaRPr>
          </a:p>
          <a:p>
            <a:endParaRPr lang="en-US">
              <a:solidFill>
                <a:srgbClr val="008000"/>
              </a:solidFill>
            </a:endParaRPr>
          </a:p>
          <a:p>
            <a:r>
              <a:rPr lang="en-US">
                <a:solidFill>
                  <a:srgbClr val="FF0066"/>
                </a:solidFill>
              </a:rPr>
              <a:t>…just right</a:t>
            </a:r>
          </a:p>
          <a:p>
            <a:endParaRPr lang="en-US">
              <a:solidFill>
                <a:srgbClr val="FF0066"/>
              </a:solidFill>
            </a:endParaRPr>
          </a:p>
          <a:p>
            <a:endParaRPr lang="en-US">
              <a:solidFill>
                <a:srgbClr val="008000"/>
              </a:solidFill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-1143000" y="2476500"/>
            <a:ext cx="4857750" cy="4581525"/>
            <a:chOff x="408" y="948"/>
            <a:chExt cx="3060" cy="2886"/>
          </a:xfrm>
        </p:grpSpPr>
        <p:sp>
          <p:nvSpPr>
            <p:cNvPr id="53259" name="Oval 5"/>
            <p:cNvSpPr>
              <a:spLocks noChangeArrowheads="1"/>
            </p:cNvSpPr>
            <p:nvPr/>
          </p:nvSpPr>
          <p:spPr bwMode="auto">
            <a:xfrm>
              <a:off x="612" y="1008"/>
              <a:ext cx="2814" cy="2670"/>
            </a:xfrm>
            <a:prstGeom prst="ellipse">
              <a:avLst/>
            </a:prstGeom>
            <a:noFill/>
            <a:ln w="38100">
              <a:solidFill>
                <a:srgbClr val="000099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60" name="Rectangle 6"/>
            <p:cNvSpPr>
              <a:spLocks noChangeArrowheads="1"/>
            </p:cNvSpPr>
            <p:nvPr/>
          </p:nvSpPr>
          <p:spPr bwMode="auto">
            <a:xfrm>
              <a:off x="408" y="948"/>
              <a:ext cx="1614" cy="288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61" name="Rectangle 7"/>
            <p:cNvSpPr>
              <a:spLocks noChangeArrowheads="1"/>
            </p:cNvSpPr>
            <p:nvPr/>
          </p:nvSpPr>
          <p:spPr bwMode="auto">
            <a:xfrm>
              <a:off x="1968" y="2346"/>
              <a:ext cx="1500" cy="147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3254" name="Line 8"/>
          <p:cNvSpPr>
            <a:spLocks noChangeShapeType="1"/>
          </p:cNvSpPr>
          <p:nvPr/>
        </p:nvSpPr>
        <p:spPr bwMode="auto">
          <a:xfrm>
            <a:off x="3648075" y="4514850"/>
            <a:ext cx="0" cy="390525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255" name="Line 9"/>
          <p:cNvSpPr>
            <a:spLocks noChangeShapeType="1"/>
          </p:cNvSpPr>
          <p:nvPr/>
        </p:nvSpPr>
        <p:spPr bwMode="auto">
          <a:xfrm>
            <a:off x="3714750" y="4210050"/>
            <a:ext cx="0" cy="752475"/>
          </a:xfrm>
          <a:prstGeom prst="line">
            <a:avLst/>
          </a:prstGeom>
          <a:noFill/>
          <a:ln w="38100">
            <a:solidFill>
              <a:srgbClr val="FF0066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256" name="Line 10"/>
          <p:cNvSpPr>
            <a:spLocks noChangeShapeType="1"/>
          </p:cNvSpPr>
          <p:nvPr/>
        </p:nvSpPr>
        <p:spPr bwMode="auto">
          <a:xfrm>
            <a:off x="1428750" y="2400300"/>
            <a:ext cx="828675" cy="0"/>
          </a:xfrm>
          <a:prstGeom prst="line">
            <a:avLst/>
          </a:prstGeom>
          <a:noFill/>
          <a:ln w="38100">
            <a:solidFill>
              <a:srgbClr val="FF0066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257" name="Text Box 13"/>
          <p:cNvSpPr txBox="1">
            <a:spLocks noChangeArrowheads="1"/>
          </p:cNvSpPr>
          <p:nvPr/>
        </p:nvSpPr>
        <p:spPr bwMode="auto">
          <a:xfrm>
            <a:off x="1431925" y="1784350"/>
            <a:ext cx="1665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FF0066"/>
                </a:solidFill>
              </a:rPr>
              <a:t>Spin vector</a:t>
            </a:r>
          </a:p>
        </p:txBody>
      </p:sp>
      <p:sp>
        <p:nvSpPr>
          <p:cNvPr id="347150" name="Rectangle 14"/>
          <p:cNvSpPr>
            <a:spLocks noChangeArrowheads="1"/>
          </p:cNvSpPr>
          <p:nvPr/>
        </p:nvSpPr>
        <p:spPr bwMode="auto">
          <a:xfrm>
            <a:off x="6581775" y="3133724"/>
            <a:ext cx="2562225" cy="282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</a:pPr>
            <a:r>
              <a:rPr lang="en-US" sz="3200" b="0" dirty="0">
                <a:solidFill>
                  <a:srgbClr val="FF0066"/>
                </a:solidFill>
                <a:sym typeface="Symbol" charset="2"/>
              </a:rPr>
              <a:t>, 29.3 </a:t>
            </a:r>
          </a:p>
          <a:p>
            <a:pPr marL="342900" indent="-342900">
              <a:spcBef>
                <a:spcPct val="20000"/>
              </a:spcBef>
            </a:pPr>
            <a:r>
              <a:rPr lang="en-US" sz="3200" b="0" dirty="0">
                <a:solidFill>
                  <a:srgbClr val="FF0066"/>
                </a:solidFill>
                <a:sym typeface="Symbol" charset="2"/>
              </a:rPr>
              <a:t>for </a:t>
            </a:r>
            <a:r>
              <a:rPr lang="en-US" sz="3200" b="0" dirty="0" err="1" smtClean="0">
                <a:solidFill>
                  <a:srgbClr val="FF0066"/>
                </a:solidFill>
                <a:sym typeface="Symbol" charset="2"/>
              </a:rPr>
              <a:t>muons</a:t>
            </a:r>
            <a:r>
              <a:rPr lang="en-US" sz="3200" b="0" dirty="0" smtClean="0">
                <a:solidFill>
                  <a:srgbClr val="FF0066"/>
                </a:solidFill>
                <a:sym typeface="Symbol" charset="2"/>
              </a:rPr>
              <a:t> “magic” momentum</a:t>
            </a:r>
          </a:p>
          <a:p>
            <a:pPr marL="342900" indent="-342900">
              <a:spcBef>
                <a:spcPct val="20000"/>
              </a:spcBef>
            </a:pPr>
            <a:r>
              <a:rPr lang="en-US" sz="3200" b="0" dirty="0">
                <a:solidFill>
                  <a:srgbClr val="FF0066"/>
                </a:solidFill>
                <a:sym typeface="Symbol" charset="2"/>
              </a:rPr>
              <a:t>(~3GeV/</a:t>
            </a:r>
            <a:r>
              <a:rPr lang="en-US" sz="3200" b="0" dirty="0" smtClean="0">
                <a:solidFill>
                  <a:srgbClr val="FF0066"/>
                </a:solidFill>
                <a:sym typeface="Symbol" charset="2"/>
              </a:rPr>
              <a:t>c)</a:t>
            </a:r>
            <a:endParaRPr lang="en-US" sz="3200" b="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3930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47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7150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577272" y="6245225"/>
            <a:ext cx="8566727" cy="476250"/>
          </a:xfrm>
          <a:noFill/>
        </p:spPr>
        <p:txBody>
          <a:bodyPr/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charset="0"/>
              </a:rPr>
              <a:t>The electric focusing does not influence the g-2 precession rate</a:t>
            </a:r>
            <a:endParaRPr lang="en-US" sz="2400" dirty="0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11268" name="Rectangle 24"/>
          <p:cNvSpPr>
            <a:spLocks noChangeArrowheads="1"/>
          </p:cNvSpPr>
          <p:nvPr/>
        </p:nvSpPr>
        <p:spPr bwMode="auto">
          <a:xfrm>
            <a:off x="1676400" y="317500"/>
            <a:ext cx="58293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3600" b="0">
                <a:solidFill>
                  <a:schemeClr val="accent2"/>
                </a:solidFill>
              </a:rPr>
              <a:t>Spin Precession in g-2 Ring</a:t>
            </a:r>
            <a:br>
              <a:rPr lang="en-US" sz="3600" b="0">
                <a:solidFill>
                  <a:schemeClr val="accent2"/>
                </a:solidFill>
              </a:rPr>
            </a:br>
            <a:r>
              <a:rPr lang="en-US" sz="3600" b="0">
                <a:solidFill>
                  <a:schemeClr val="accent2"/>
                </a:solidFill>
              </a:rPr>
              <a:t>(Top View)</a:t>
            </a:r>
            <a:endParaRPr lang="en-US" sz="4400" b="0">
              <a:solidFill>
                <a:schemeClr val="tx2"/>
              </a:solidFill>
            </a:endParaRPr>
          </a:p>
        </p:txBody>
      </p:sp>
      <p:sp>
        <p:nvSpPr>
          <p:cNvPr id="11269" name="Oval 25"/>
          <p:cNvSpPr>
            <a:spLocks noChangeArrowheads="1"/>
          </p:cNvSpPr>
          <p:nvPr/>
        </p:nvSpPr>
        <p:spPr bwMode="auto">
          <a:xfrm>
            <a:off x="2762250" y="2400300"/>
            <a:ext cx="3657600" cy="37338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70" name="Line 26"/>
          <p:cNvSpPr>
            <a:spLocks noChangeShapeType="1"/>
          </p:cNvSpPr>
          <p:nvPr/>
        </p:nvSpPr>
        <p:spPr bwMode="auto">
          <a:xfrm>
            <a:off x="2076450" y="2400300"/>
            <a:ext cx="2590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71" name="Line 27"/>
          <p:cNvSpPr>
            <a:spLocks noChangeShapeType="1"/>
          </p:cNvSpPr>
          <p:nvPr/>
        </p:nvSpPr>
        <p:spPr bwMode="auto">
          <a:xfrm>
            <a:off x="4438650" y="2400300"/>
            <a:ext cx="685800" cy="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620" name="Line 28"/>
          <p:cNvSpPr>
            <a:spLocks noChangeShapeType="1"/>
          </p:cNvSpPr>
          <p:nvPr/>
        </p:nvSpPr>
        <p:spPr bwMode="auto">
          <a:xfrm rot="-2320868">
            <a:off x="3209925" y="2724150"/>
            <a:ext cx="685800" cy="1588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621" name="Line 29"/>
          <p:cNvSpPr>
            <a:spLocks noChangeShapeType="1"/>
          </p:cNvSpPr>
          <p:nvPr/>
        </p:nvSpPr>
        <p:spPr bwMode="auto">
          <a:xfrm rot="3187806">
            <a:off x="5771357" y="3220244"/>
            <a:ext cx="685800" cy="1587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622" name="Line 30"/>
          <p:cNvSpPr>
            <a:spLocks noChangeShapeType="1"/>
          </p:cNvSpPr>
          <p:nvPr/>
        </p:nvSpPr>
        <p:spPr bwMode="auto">
          <a:xfrm flipH="1" flipV="1">
            <a:off x="2847975" y="5038725"/>
            <a:ext cx="381000" cy="49530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623" name="Line 31"/>
          <p:cNvSpPr>
            <a:spLocks noChangeShapeType="1"/>
          </p:cNvSpPr>
          <p:nvPr/>
        </p:nvSpPr>
        <p:spPr bwMode="auto">
          <a:xfrm rot="21391762" flipH="1">
            <a:off x="5486400" y="5572125"/>
            <a:ext cx="438150" cy="40005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624" name="Line 32"/>
          <p:cNvSpPr>
            <a:spLocks noChangeShapeType="1"/>
          </p:cNvSpPr>
          <p:nvPr/>
        </p:nvSpPr>
        <p:spPr bwMode="auto">
          <a:xfrm rot="5383711">
            <a:off x="6095207" y="4553744"/>
            <a:ext cx="685800" cy="1587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625" name="Line 33"/>
          <p:cNvSpPr>
            <a:spLocks noChangeShapeType="1"/>
          </p:cNvSpPr>
          <p:nvPr/>
        </p:nvSpPr>
        <p:spPr bwMode="auto">
          <a:xfrm rot="-5447534">
            <a:off x="2420144" y="4037806"/>
            <a:ext cx="685800" cy="1588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626" name="Line 34"/>
          <p:cNvSpPr>
            <a:spLocks noChangeShapeType="1"/>
          </p:cNvSpPr>
          <p:nvPr/>
        </p:nvSpPr>
        <p:spPr bwMode="auto">
          <a:xfrm rot="10672734">
            <a:off x="4057650" y="6134100"/>
            <a:ext cx="685800" cy="1588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79" name="Text Box 35"/>
          <p:cNvSpPr txBox="1">
            <a:spLocks noChangeArrowheads="1"/>
          </p:cNvSpPr>
          <p:nvPr/>
        </p:nvSpPr>
        <p:spPr bwMode="auto">
          <a:xfrm>
            <a:off x="2365375" y="2101850"/>
            <a:ext cx="360363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Symbol" charset="2"/>
              </a:rPr>
              <a:t>m</a:t>
            </a:r>
          </a:p>
        </p:txBody>
      </p:sp>
      <p:sp>
        <p:nvSpPr>
          <p:cNvPr id="11280" name="Line 36"/>
          <p:cNvSpPr>
            <a:spLocks noChangeShapeType="1"/>
          </p:cNvSpPr>
          <p:nvPr/>
        </p:nvSpPr>
        <p:spPr bwMode="auto">
          <a:xfrm>
            <a:off x="4448175" y="2390775"/>
            <a:ext cx="495300" cy="0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629" name="Line 37"/>
          <p:cNvSpPr>
            <a:spLocks noChangeShapeType="1"/>
          </p:cNvSpPr>
          <p:nvPr/>
        </p:nvSpPr>
        <p:spPr bwMode="auto">
          <a:xfrm>
            <a:off x="3324225" y="2914650"/>
            <a:ext cx="495300" cy="0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630" name="Line 38"/>
          <p:cNvSpPr>
            <a:spLocks noChangeShapeType="1"/>
          </p:cNvSpPr>
          <p:nvPr/>
        </p:nvSpPr>
        <p:spPr bwMode="auto">
          <a:xfrm rot="-3451729">
            <a:off x="2637632" y="4134644"/>
            <a:ext cx="495300" cy="1587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631" name="Line 39"/>
          <p:cNvSpPr>
            <a:spLocks noChangeShapeType="1"/>
          </p:cNvSpPr>
          <p:nvPr/>
        </p:nvSpPr>
        <p:spPr bwMode="auto">
          <a:xfrm rot="9561479">
            <a:off x="5419725" y="5667375"/>
            <a:ext cx="495300" cy="1588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632" name="Line 40"/>
          <p:cNvSpPr>
            <a:spLocks noChangeShapeType="1"/>
          </p:cNvSpPr>
          <p:nvPr/>
        </p:nvSpPr>
        <p:spPr bwMode="auto">
          <a:xfrm rot="6443357">
            <a:off x="6114257" y="4487069"/>
            <a:ext cx="495300" cy="1587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633" name="Line 41"/>
          <p:cNvSpPr>
            <a:spLocks noChangeShapeType="1"/>
          </p:cNvSpPr>
          <p:nvPr/>
        </p:nvSpPr>
        <p:spPr bwMode="auto">
          <a:xfrm rot="3816004">
            <a:off x="5771357" y="3153569"/>
            <a:ext cx="495300" cy="1587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634" name="Line 42"/>
          <p:cNvSpPr>
            <a:spLocks noChangeShapeType="1"/>
          </p:cNvSpPr>
          <p:nvPr/>
        </p:nvSpPr>
        <p:spPr bwMode="auto">
          <a:xfrm rot="-5681352">
            <a:off x="2923382" y="5249069"/>
            <a:ext cx="495300" cy="1587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635" name="Line 43"/>
          <p:cNvSpPr>
            <a:spLocks noChangeShapeType="1"/>
          </p:cNvSpPr>
          <p:nvPr/>
        </p:nvSpPr>
        <p:spPr bwMode="auto">
          <a:xfrm rot="-9373420">
            <a:off x="4229100" y="6019800"/>
            <a:ext cx="495300" cy="1588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11266" name="Object 44"/>
          <p:cNvGraphicFramePr>
            <a:graphicFrameLocks noChangeAspect="1"/>
          </p:cNvGraphicFramePr>
          <p:nvPr/>
        </p:nvGraphicFramePr>
        <p:xfrm>
          <a:off x="3582988" y="3708400"/>
          <a:ext cx="1901825" cy="1031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254" name="Equation" r:id="rId4" imgW="723600" imgH="393480" progId="Equation.3">
                  <p:embed/>
                </p:oleObj>
              </mc:Choice>
              <mc:Fallback>
                <p:oleObj name="Equation" r:id="rId4" imgW="7236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2988" y="3708400"/>
                        <a:ext cx="1901825" cy="1031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88" name="Line 45"/>
          <p:cNvSpPr>
            <a:spLocks noChangeShapeType="1"/>
          </p:cNvSpPr>
          <p:nvPr/>
        </p:nvSpPr>
        <p:spPr bwMode="auto">
          <a:xfrm>
            <a:off x="6419850" y="2019300"/>
            <a:ext cx="685800" cy="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89" name="Line 46"/>
          <p:cNvSpPr>
            <a:spLocks noChangeShapeType="1"/>
          </p:cNvSpPr>
          <p:nvPr/>
        </p:nvSpPr>
        <p:spPr bwMode="auto">
          <a:xfrm>
            <a:off x="6448425" y="2752725"/>
            <a:ext cx="495300" cy="0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90" name="Text Box 47"/>
          <p:cNvSpPr txBox="1">
            <a:spLocks noChangeArrowheads="1"/>
          </p:cNvSpPr>
          <p:nvPr/>
        </p:nvSpPr>
        <p:spPr bwMode="auto">
          <a:xfrm>
            <a:off x="7185025" y="1622425"/>
            <a:ext cx="17081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Momentum</a:t>
            </a:r>
          </a:p>
          <a:p>
            <a:r>
              <a:rPr lang="en-US">
                <a:solidFill>
                  <a:schemeClr val="accent2"/>
                </a:solidFill>
              </a:rPr>
              <a:t>vector</a:t>
            </a:r>
          </a:p>
        </p:txBody>
      </p:sp>
      <p:sp>
        <p:nvSpPr>
          <p:cNvPr id="11291" name="Text Box 48"/>
          <p:cNvSpPr txBox="1">
            <a:spLocks noChangeArrowheads="1"/>
          </p:cNvSpPr>
          <p:nvPr/>
        </p:nvSpPr>
        <p:spPr bwMode="auto">
          <a:xfrm>
            <a:off x="7242175" y="2536825"/>
            <a:ext cx="1665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FF0066"/>
                </a:solidFill>
              </a:rPr>
              <a:t>Spin vector</a:t>
            </a:r>
          </a:p>
        </p:txBody>
      </p:sp>
    </p:spTree>
    <p:extLst>
      <p:ext uri="{BB962C8B-B14F-4D97-AF65-F5344CB8AC3E}">
        <p14:creationId xmlns:p14="http://schemas.microsoft.com/office/powerpoint/2010/main" val="19197929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5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  <p:bldP spid="110620" grpId="0" animBg="1"/>
      <p:bldP spid="110621" grpId="0" animBg="1"/>
      <p:bldP spid="110622" grpId="0" animBg="1"/>
      <p:bldP spid="110623" grpId="0" animBg="1"/>
      <p:bldP spid="110624" grpId="0" animBg="1"/>
      <p:bldP spid="110625" grpId="0" animBg="1"/>
      <p:bldP spid="110626" grpId="0" animBg="1"/>
      <p:bldP spid="110629" grpId="0" animBg="1"/>
      <p:bldP spid="110630" grpId="0" animBg="1"/>
      <p:bldP spid="110631" grpId="0" animBg="1"/>
      <p:bldP spid="110632" grpId="0" animBg="1"/>
      <p:bldP spid="110633" grpId="0" animBg="1"/>
      <p:bldP spid="110634" grpId="0" animBg="1"/>
      <p:bldP spid="11063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charset="0"/>
              </a:rPr>
              <a:t>Yannis Semertzidis, BNL</a:t>
            </a:r>
          </a:p>
        </p:txBody>
      </p:sp>
      <p:pic>
        <p:nvPicPr>
          <p:cNvPr id="12292" name="Picture 4" descr="G:\My Documents G\g-2work\Papers\ICHEP02\co_wiggles2000_020409_tiff.ep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7500" y="400050"/>
            <a:ext cx="8420100" cy="795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800100"/>
          </a:xfrm>
        </p:spPr>
        <p:txBody>
          <a:bodyPr/>
          <a:lstStyle/>
          <a:p>
            <a:r>
              <a:rPr lang="en-US" sz="4000" b="1" u="sng">
                <a:solidFill>
                  <a:srgbClr val="CC3300"/>
                </a:solidFill>
              </a:rPr>
              <a:t>4 Billion e</a:t>
            </a:r>
            <a:r>
              <a:rPr lang="en-US" sz="4000" b="1" u="sng" baseline="30000">
                <a:solidFill>
                  <a:srgbClr val="CC3300"/>
                </a:solidFill>
              </a:rPr>
              <a:t>+</a:t>
            </a:r>
            <a:r>
              <a:rPr lang="en-US" sz="4000" b="1" u="sng">
                <a:solidFill>
                  <a:srgbClr val="CC3300"/>
                </a:solidFill>
              </a:rPr>
              <a:t> with E&gt;2GeV</a:t>
            </a:r>
          </a:p>
        </p:txBody>
      </p:sp>
      <p:graphicFrame>
        <p:nvGraphicFramePr>
          <p:cNvPr id="12290" name="Object 5"/>
          <p:cNvGraphicFramePr>
            <a:graphicFrameLocks noChangeAspect="1"/>
          </p:cNvGraphicFramePr>
          <p:nvPr/>
        </p:nvGraphicFramePr>
        <p:xfrm>
          <a:off x="1049338" y="847725"/>
          <a:ext cx="7061200" cy="874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278" name="Equation" r:id="rId5" imgW="2133360" imgH="342720" progId="Equation.3">
                  <p:embed/>
                </p:oleObj>
              </mc:Choice>
              <mc:Fallback>
                <p:oleObj name="Equation" r:id="rId5" imgW="2133360" imgH="342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9338" y="847725"/>
                        <a:ext cx="7061200" cy="8747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38100">
                        <a:solidFill>
                          <a:schemeClr val="accent2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06795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Footer Placeholder 3"/>
          <p:cNvSpPr txBox="1">
            <a:spLocks noGrp="1"/>
          </p:cNvSpPr>
          <p:nvPr/>
        </p:nvSpPr>
        <p:spPr bwMode="auto">
          <a:xfrm>
            <a:off x="3135313" y="6521450"/>
            <a:ext cx="3526414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dirty="0"/>
              <a:t>Yannis Semertzidis,</a:t>
            </a:r>
            <a:r>
              <a:rPr lang="en-US" sz="1400" dirty="0" smtClean="0"/>
              <a:t> CAPP/IBS, KAIST</a:t>
            </a:r>
            <a:endParaRPr lang="en-US" sz="1400" dirty="0"/>
          </a:p>
        </p:txBody>
      </p:sp>
      <p:sp>
        <p:nvSpPr>
          <p:cNvPr id="3482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689100"/>
          </a:xfrm>
        </p:spPr>
        <p:txBody>
          <a:bodyPr/>
          <a:lstStyle/>
          <a:p>
            <a:r>
              <a:rPr lang="en-US" sz="3200" dirty="0" smtClean="0">
                <a:solidFill>
                  <a:schemeClr val="accent2"/>
                </a:solidFill>
              </a:rPr>
              <a:t>The proton EDM uses an </a:t>
            </a:r>
            <a:r>
              <a:rPr lang="en-US" sz="3200" dirty="0" smtClean="0">
                <a:solidFill>
                  <a:srgbClr val="0000FF"/>
                </a:solidFill>
              </a:rPr>
              <a:t>ALL-ELECTRIC </a:t>
            </a:r>
            <a:r>
              <a:rPr lang="en-US" sz="3200" dirty="0" smtClean="0">
                <a:solidFill>
                  <a:schemeClr val="accent2"/>
                </a:solidFill>
              </a:rPr>
              <a:t>ring: spin is aligned with the momentum vector</a:t>
            </a:r>
            <a:endParaRPr lang="en-US" sz="3200" dirty="0" smtClean="0"/>
          </a:p>
        </p:txBody>
      </p:sp>
      <p:sp>
        <p:nvSpPr>
          <p:cNvPr id="34822" name="Line 3"/>
          <p:cNvSpPr>
            <a:spLocks noChangeShapeType="1"/>
          </p:cNvSpPr>
          <p:nvPr/>
        </p:nvSpPr>
        <p:spPr bwMode="auto">
          <a:xfrm flipV="1">
            <a:off x="1085850" y="1790700"/>
            <a:ext cx="3454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3" name="Oval 5"/>
          <p:cNvSpPr>
            <a:spLocks noChangeArrowheads="1"/>
          </p:cNvSpPr>
          <p:nvPr/>
        </p:nvSpPr>
        <p:spPr bwMode="auto">
          <a:xfrm>
            <a:off x="2133600" y="1804988"/>
            <a:ext cx="4876800" cy="467995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4" name="Line 6"/>
          <p:cNvSpPr>
            <a:spLocks noChangeShapeType="1"/>
          </p:cNvSpPr>
          <p:nvPr/>
        </p:nvSpPr>
        <p:spPr bwMode="auto">
          <a:xfrm>
            <a:off x="4368800" y="1804988"/>
            <a:ext cx="914400" cy="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5" name="Line 7"/>
          <p:cNvSpPr>
            <a:spLocks noChangeShapeType="1"/>
          </p:cNvSpPr>
          <p:nvPr/>
        </p:nvSpPr>
        <p:spPr bwMode="auto">
          <a:xfrm rot="-2320868">
            <a:off x="2730500" y="2209800"/>
            <a:ext cx="914400" cy="3175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6" name="Line 8"/>
          <p:cNvSpPr>
            <a:spLocks noChangeShapeType="1"/>
          </p:cNvSpPr>
          <p:nvPr/>
        </p:nvSpPr>
        <p:spPr bwMode="auto">
          <a:xfrm rot="3187806">
            <a:off x="6172994" y="2832894"/>
            <a:ext cx="860425" cy="1587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7" name="Line 9"/>
          <p:cNvSpPr>
            <a:spLocks noChangeShapeType="1"/>
          </p:cNvSpPr>
          <p:nvPr/>
        </p:nvSpPr>
        <p:spPr bwMode="auto">
          <a:xfrm flipH="1" flipV="1">
            <a:off x="2247900" y="5113338"/>
            <a:ext cx="508000" cy="620712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8" name="Line 10"/>
          <p:cNvSpPr>
            <a:spLocks noChangeShapeType="1"/>
          </p:cNvSpPr>
          <p:nvPr/>
        </p:nvSpPr>
        <p:spPr bwMode="auto">
          <a:xfrm rot="21391762" flipH="1">
            <a:off x="5765800" y="5781675"/>
            <a:ext cx="584200" cy="50165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9" name="Line 11"/>
          <p:cNvSpPr>
            <a:spLocks noChangeShapeType="1"/>
          </p:cNvSpPr>
          <p:nvPr/>
        </p:nvSpPr>
        <p:spPr bwMode="auto">
          <a:xfrm rot="5383711">
            <a:off x="6605588" y="4505325"/>
            <a:ext cx="858838" cy="1587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30" name="Line 12"/>
          <p:cNvSpPr>
            <a:spLocks noChangeShapeType="1"/>
          </p:cNvSpPr>
          <p:nvPr/>
        </p:nvSpPr>
        <p:spPr bwMode="auto">
          <a:xfrm rot="-5447534">
            <a:off x="1704975" y="3857625"/>
            <a:ext cx="858838" cy="1588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31" name="Line 13"/>
          <p:cNvSpPr>
            <a:spLocks noChangeShapeType="1"/>
          </p:cNvSpPr>
          <p:nvPr/>
        </p:nvSpPr>
        <p:spPr bwMode="auto">
          <a:xfrm rot="10672734">
            <a:off x="3860800" y="6484938"/>
            <a:ext cx="914400" cy="3175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32" name="Line 14"/>
          <p:cNvSpPr>
            <a:spLocks noChangeShapeType="1"/>
          </p:cNvSpPr>
          <p:nvPr/>
        </p:nvSpPr>
        <p:spPr bwMode="auto">
          <a:xfrm>
            <a:off x="4381500" y="1793875"/>
            <a:ext cx="660400" cy="0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33" name="Line 15"/>
          <p:cNvSpPr>
            <a:spLocks noChangeShapeType="1"/>
          </p:cNvSpPr>
          <p:nvPr/>
        </p:nvSpPr>
        <p:spPr bwMode="auto">
          <a:xfrm flipV="1">
            <a:off x="2882900" y="2078038"/>
            <a:ext cx="469900" cy="371475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34" name="Line 16"/>
          <p:cNvSpPr>
            <a:spLocks noChangeShapeType="1"/>
          </p:cNvSpPr>
          <p:nvPr/>
        </p:nvSpPr>
        <p:spPr bwMode="auto">
          <a:xfrm rot="18148271" flipH="1">
            <a:off x="1897063" y="3817938"/>
            <a:ext cx="473075" cy="288925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35" name="Line 17"/>
          <p:cNvSpPr>
            <a:spLocks noChangeShapeType="1"/>
          </p:cNvSpPr>
          <p:nvPr/>
        </p:nvSpPr>
        <p:spPr bwMode="auto">
          <a:xfrm rot="9561479" flipV="1">
            <a:off x="5843588" y="5870575"/>
            <a:ext cx="523875" cy="203200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36" name="Line 18"/>
          <p:cNvSpPr>
            <a:spLocks noChangeShapeType="1"/>
          </p:cNvSpPr>
          <p:nvPr/>
        </p:nvSpPr>
        <p:spPr bwMode="auto">
          <a:xfrm rot="6443357" flipH="1">
            <a:off x="6746876" y="4327525"/>
            <a:ext cx="569912" cy="192087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37" name="Line 19"/>
          <p:cNvSpPr>
            <a:spLocks noChangeShapeType="1"/>
          </p:cNvSpPr>
          <p:nvPr/>
        </p:nvSpPr>
        <p:spPr bwMode="auto">
          <a:xfrm rot="3816004" flipH="1">
            <a:off x="6223000" y="2654301"/>
            <a:ext cx="606425" cy="120650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38" name="Line 20"/>
          <p:cNvSpPr>
            <a:spLocks noChangeShapeType="1"/>
          </p:cNvSpPr>
          <p:nvPr/>
        </p:nvSpPr>
        <p:spPr bwMode="auto">
          <a:xfrm rot="15918648" flipH="1">
            <a:off x="2332831" y="5342732"/>
            <a:ext cx="433387" cy="273050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39" name="Line 21"/>
          <p:cNvSpPr>
            <a:spLocks noChangeShapeType="1"/>
          </p:cNvSpPr>
          <p:nvPr/>
        </p:nvSpPr>
        <p:spPr bwMode="auto">
          <a:xfrm rot="12226580" flipV="1">
            <a:off x="4152900" y="6357938"/>
            <a:ext cx="541338" cy="244475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34818" name="Object 2"/>
          <p:cNvGraphicFramePr>
            <a:graphicFrameLocks noChangeAspect="1"/>
          </p:cNvGraphicFramePr>
          <p:nvPr/>
        </p:nvGraphicFramePr>
        <p:xfrm>
          <a:off x="3840163" y="3429000"/>
          <a:ext cx="1465262" cy="754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034" name="Equation" r:id="rId4" imgW="444240" imgH="228600" progId="Equation.3">
                  <p:embed/>
                </p:oleObj>
              </mc:Choice>
              <mc:Fallback>
                <p:oleObj name="Equation" r:id="rId4" imgW="4442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40163" y="3429000"/>
                        <a:ext cx="1465262" cy="754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195263" y="1954213"/>
            <a:ext cx="2487612" cy="1371600"/>
            <a:chOff x="4044" y="1022"/>
            <a:chExt cx="1567" cy="864"/>
          </a:xfrm>
        </p:grpSpPr>
        <p:sp>
          <p:nvSpPr>
            <p:cNvPr id="34850" name="Line 24"/>
            <p:cNvSpPr>
              <a:spLocks noChangeShapeType="1"/>
            </p:cNvSpPr>
            <p:nvPr/>
          </p:nvSpPr>
          <p:spPr bwMode="auto">
            <a:xfrm>
              <a:off x="4044" y="1272"/>
              <a:ext cx="432" cy="0"/>
            </a:xfrm>
            <a:prstGeom prst="line">
              <a:avLst/>
            </a:prstGeom>
            <a:noFill/>
            <a:ln w="76200">
              <a:solidFill>
                <a:schemeClr val="accent2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51" name="Line 25"/>
            <p:cNvSpPr>
              <a:spLocks noChangeShapeType="1"/>
            </p:cNvSpPr>
            <p:nvPr/>
          </p:nvSpPr>
          <p:spPr bwMode="auto">
            <a:xfrm>
              <a:off x="4062" y="1734"/>
              <a:ext cx="312" cy="0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52" name="Text Box 26"/>
            <p:cNvSpPr txBox="1">
              <a:spLocks noChangeArrowheads="1"/>
            </p:cNvSpPr>
            <p:nvPr/>
          </p:nvSpPr>
          <p:spPr bwMode="auto">
            <a:xfrm>
              <a:off x="4526" y="1022"/>
              <a:ext cx="1076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chemeClr val="accent2"/>
                  </a:solidFill>
                </a:rPr>
                <a:t>Momentum</a:t>
              </a:r>
            </a:p>
            <a:p>
              <a:r>
                <a:rPr lang="en-US">
                  <a:solidFill>
                    <a:schemeClr val="accent2"/>
                  </a:solidFill>
                </a:rPr>
                <a:t>vector</a:t>
              </a:r>
            </a:p>
          </p:txBody>
        </p:sp>
        <p:sp>
          <p:nvSpPr>
            <p:cNvPr id="34853" name="Text Box 27"/>
            <p:cNvSpPr txBox="1">
              <a:spLocks noChangeArrowheads="1"/>
            </p:cNvSpPr>
            <p:nvPr/>
          </p:nvSpPr>
          <p:spPr bwMode="auto">
            <a:xfrm>
              <a:off x="4562" y="1598"/>
              <a:ext cx="104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66"/>
                  </a:solidFill>
                </a:rPr>
                <a:t>Spin vector</a:t>
              </a:r>
            </a:p>
          </p:txBody>
        </p:sp>
      </p:grpSp>
      <p:grpSp>
        <p:nvGrpSpPr>
          <p:cNvPr id="4" name="Group 36"/>
          <p:cNvGrpSpPr>
            <a:grpSpLocks/>
          </p:cNvGrpSpPr>
          <p:nvPr/>
        </p:nvGrpSpPr>
        <p:grpSpPr bwMode="auto">
          <a:xfrm>
            <a:off x="2220913" y="1870075"/>
            <a:ext cx="4722812" cy="4548188"/>
            <a:chOff x="2221591" y="1869535"/>
            <a:chExt cx="4722366" cy="4548478"/>
          </a:xfrm>
        </p:grpSpPr>
        <p:sp>
          <p:nvSpPr>
            <p:cNvPr id="34842" name="Line 25"/>
            <p:cNvSpPr>
              <a:spLocks noChangeShapeType="1"/>
            </p:cNvSpPr>
            <p:nvPr/>
          </p:nvSpPr>
          <p:spPr bwMode="auto">
            <a:xfrm>
              <a:off x="2221591" y="4224768"/>
              <a:ext cx="546439" cy="889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43" name="Line 25"/>
            <p:cNvSpPr>
              <a:spLocks noChangeShapeType="1"/>
            </p:cNvSpPr>
            <p:nvPr/>
          </p:nvSpPr>
          <p:spPr bwMode="auto">
            <a:xfrm flipH="1">
              <a:off x="6350188" y="4246902"/>
              <a:ext cx="593769" cy="84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44" name="Line 25"/>
            <p:cNvSpPr>
              <a:spLocks noChangeShapeType="1"/>
            </p:cNvSpPr>
            <p:nvPr/>
          </p:nvSpPr>
          <p:spPr bwMode="auto">
            <a:xfrm>
              <a:off x="4664401" y="1869535"/>
              <a:ext cx="3259" cy="5078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45" name="Line 25"/>
            <p:cNvSpPr>
              <a:spLocks noChangeShapeType="1"/>
            </p:cNvSpPr>
            <p:nvPr/>
          </p:nvSpPr>
          <p:spPr bwMode="auto">
            <a:xfrm flipH="1" flipV="1">
              <a:off x="4602530" y="5894568"/>
              <a:ext cx="7597" cy="52344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46" name="TextBox 32"/>
            <p:cNvSpPr txBox="1">
              <a:spLocks noChangeArrowheads="1"/>
            </p:cNvSpPr>
            <p:nvPr/>
          </p:nvSpPr>
          <p:spPr bwMode="auto">
            <a:xfrm>
              <a:off x="4732790" y="2073412"/>
              <a:ext cx="33862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/>
                <a:t>E</a:t>
              </a:r>
            </a:p>
          </p:txBody>
        </p:sp>
        <p:sp>
          <p:nvSpPr>
            <p:cNvPr id="34847" name="TextBox 33"/>
            <p:cNvSpPr txBox="1">
              <a:spLocks noChangeArrowheads="1"/>
            </p:cNvSpPr>
            <p:nvPr/>
          </p:nvSpPr>
          <p:spPr bwMode="auto">
            <a:xfrm>
              <a:off x="2442810" y="4255802"/>
              <a:ext cx="33862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/>
                <a:t>E</a:t>
              </a:r>
            </a:p>
          </p:txBody>
        </p:sp>
        <p:sp>
          <p:nvSpPr>
            <p:cNvPr id="34848" name="TextBox 34"/>
            <p:cNvSpPr txBox="1">
              <a:spLocks noChangeArrowheads="1"/>
            </p:cNvSpPr>
            <p:nvPr/>
          </p:nvSpPr>
          <p:spPr bwMode="auto">
            <a:xfrm>
              <a:off x="6394468" y="4234512"/>
              <a:ext cx="33862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/>
                <a:t>E</a:t>
              </a:r>
            </a:p>
          </p:txBody>
        </p:sp>
        <p:sp>
          <p:nvSpPr>
            <p:cNvPr id="34849" name="TextBox 35"/>
            <p:cNvSpPr txBox="1">
              <a:spLocks noChangeArrowheads="1"/>
            </p:cNvSpPr>
            <p:nvPr/>
          </p:nvSpPr>
          <p:spPr bwMode="auto">
            <a:xfrm>
              <a:off x="4668948" y="5852413"/>
              <a:ext cx="33862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/>
                <a:t>E</a:t>
              </a:r>
            </a:p>
          </p:txBody>
        </p:sp>
      </p:grpSp>
      <p:graphicFrame>
        <p:nvGraphicFramePr>
          <p:cNvPr id="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330171"/>
              </p:ext>
            </p:extLst>
          </p:nvPr>
        </p:nvGraphicFramePr>
        <p:xfrm>
          <a:off x="3724275" y="4429125"/>
          <a:ext cx="1943100" cy="1135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035" name="Equation" r:id="rId6" imgW="698500" imgH="406400" progId="Equation.3">
                  <p:embed/>
                </p:oleObj>
              </mc:Choice>
              <mc:Fallback>
                <p:oleObj name="Equation" r:id="rId6" imgW="698500" imgH="40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24275" y="4429125"/>
                        <a:ext cx="1943100" cy="1135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5969000" y="1420989"/>
            <a:ext cx="3175000" cy="2486841"/>
            <a:chOff x="5883275" y="1562100"/>
            <a:chExt cx="3175000" cy="2486841"/>
          </a:xfrm>
        </p:grpSpPr>
        <p:sp>
          <p:nvSpPr>
            <p:cNvPr id="38" name="TextBox 37"/>
            <p:cNvSpPr txBox="1"/>
            <p:nvPr/>
          </p:nvSpPr>
          <p:spPr>
            <a:xfrm>
              <a:off x="6048375" y="1562100"/>
              <a:ext cx="28396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a</a:t>
              </a:r>
              <a:r>
                <a:rPr lang="en-US" b="1" dirty="0" smtClean="0">
                  <a:solidFill>
                    <a:srgbClr val="FF0000"/>
                  </a:solidFill>
                </a:rPr>
                <a:t>t the magic momentum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graphicFrame>
          <p:nvGraphicFramePr>
            <p:cNvPr id="40" name="Object 3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98350356"/>
                </p:ext>
              </p:extLst>
            </p:nvPr>
          </p:nvGraphicFramePr>
          <p:xfrm>
            <a:off x="5883275" y="1958975"/>
            <a:ext cx="3175000" cy="11017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6036" name="Equation" r:id="rId8" imgW="1282700" imgH="444500" progId="Equation.3">
                    <p:embed/>
                  </p:oleObj>
                </mc:Choice>
                <mc:Fallback>
                  <p:oleObj name="Equation" r:id="rId8" imgW="1282700" imgH="4445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83275" y="1958975"/>
                          <a:ext cx="3175000" cy="11017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1" name="TextBox 40"/>
            <p:cNvSpPr txBox="1"/>
            <p:nvPr/>
          </p:nvSpPr>
          <p:spPr>
            <a:xfrm>
              <a:off x="7165224" y="3125611"/>
              <a:ext cx="1851776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As in muon g-2 </a:t>
              </a:r>
            </a:p>
            <a:p>
              <a:r>
                <a:rPr lang="en-US" b="1" dirty="0">
                  <a:solidFill>
                    <a:srgbClr val="FF0000"/>
                  </a:solidFill>
                </a:rPr>
                <a:t>e</a:t>
              </a:r>
              <a:r>
                <a:rPr lang="en-US" b="1" dirty="0" smtClean="0">
                  <a:solidFill>
                    <a:srgbClr val="FF0000"/>
                  </a:solidFill>
                </a:rPr>
                <a:t>xperiment at </a:t>
              </a:r>
            </a:p>
            <a:p>
              <a:r>
                <a:rPr lang="en-US" b="1" dirty="0" smtClean="0">
                  <a:solidFill>
                    <a:srgbClr val="FF0000"/>
                  </a:solidFill>
                </a:rPr>
                <a:t>BNL and FNAL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A7C47-4568-48B4-91AC-2873BD25F8D6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7088"/>
          </a:xfrm>
        </p:spPr>
        <p:txBody>
          <a:bodyPr/>
          <a:lstStyle/>
          <a:p>
            <a:r>
              <a:rPr lang="en-US" sz="3600" dirty="0" smtClean="0"/>
              <a:t>The proton EDM </a:t>
            </a:r>
            <a:r>
              <a:rPr lang="en-US" sz="3600" dirty="0" smtClean="0"/>
              <a:t>ring (alternate gradient)</a:t>
            </a:r>
            <a:endParaRPr lang="en-US" sz="3600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189869" y="734286"/>
            <a:ext cx="44952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Total circumference: 500 m </a:t>
            </a:r>
          </a:p>
        </p:txBody>
      </p:sp>
      <p:sp>
        <p:nvSpPr>
          <p:cNvPr id="53252" name="TextBox 4"/>
          <p:cNvSpPr txBox="1">
            <a:spLocks noChangeArrowheads="1"/>
          </p:cNvSpPr>
          <p:nvPr/>
        </p:nvSpPr>
        <p:spPr bwMode="auto">
          <a:xfrm>
            <a:off x="4289035" y="1093794"/>
            <a:ext cx="4854965" cy="1200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E51B3D"/>
                </a:solidFill>
              </a:rPr>
              <a:t>Straight sections are instrumented</a:t>
            </a:r>
          </a:p>
          <a:p>
            <a:r>
              <a:rPr lang="en-US" sz="2400" dirty="0">
                <a:solidFill>
                  <a:srgbClr val="E51B3D"/>
                </a:solidFill>
              </a:rPr>
              <a:t>w</a:t>
            </a:r>
            <a:r>
              <a:rPr lang="en-US" sz="2400" dirty="0" smtClean="0">
                <a:solidFill>
                  <a:srgbClr val="E51B3D"/>
                </a:solidFill>
              </a:rPr>
              <a:t>ith quads, BPMs, </a:t>
            </a:r>
            <a:r>
              <a:rPr lang="en-US" sz="2400" dirty="0" err="1" smtClean="0">
                <a:solidFill>
                  <a:srgbClr val="E51B3D"/>
                </a:solidFill>
              </a:rPr>
              <a:t>polarimeters</a:t>
            </a:r>
            <a:r>
              <a:rPr lang="en-US" sz="2400" dirty="0" smtClean="0">
                <a:solidFill>
                  <a:srgbClr val="E51B3D"/>
                </a:solidFill>
              </a:rPr>
              <a:t>,</a:t>
            </a:r>
          </a:p>
          <a:p>
            <a:r>
              <a:rPr lang="en-US" sz="2400" dirty="0">
                <a:solidFill>
                  <a:srgbClr val="E51B3D"/>
                </a:solidFill>
              </a:rPr>
              <a:t>i</a:t>
            </a:r>
            <a:r>
              <a:rPr lang="en-US" sz="2400" dirty="0" smtClean="0">
                <a:solidFill>
                  <a:srgbClr val="E51B3D"/>
                </a:solidFill>
              </a:rPr>
              <a:t>njection points, </a:t>
            </a:r>
            <a:r>
              <a:rPr lang="en-US" sz="2400" dirty="0" err="1" smtClean="0">
                <a:solidFill>
                  <a:srgbClr val="E51B3D"/>
                </a:solidFill>
              </a:rPr>
              <a:t>etc</a:t>
            </a:r>
            <a:r>
              <a:rPr lang="en-US" sz="2400" dirty="0" smtClean="0">
                <a:solidFill>
                  <a:srgbClr val="E51B3D"/>
                </a:solidFill>
              </a:rPr>
              <a:t>, as needed.</a:t>
            </a:r>
          </a:p>
        </p:txBody>
      </p:sp>
      <p:pic>
        <p:nvPicPr>
          <p:cNvPr id="3" name="Picture 2" descr="500m_lattice_long_quads_final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1953"/>
            <a:ext cx="5418166" cy="54181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70046" y="3821797"/>
            <a:ext cx="5007426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Requirements: </a:t>
            </a:r>
          </a:p>
          <a:p>
            <a:r>
              <a:rPr lang="en-US" sz="2800" dirty="0">
                <a:solidFill>
                  <a:srgbClr val="0000FF"/>
                </a:solidFill>
              </a:rPr>
              <a:t>W</a:t>
            </a:r>
            <a:r>
              <a:rPr lang="en-US" sz="2800" dirty="0" smtClean="0">
                <a:solidFill>
                  <a:srgbClr val="0000FF"/>
                </a:solidFill>
              </a:rPr>
              <a:t>eak vertical focusing (B-field</a:t>
            </a:r>
          </a:p>
          <a:p>
            <a:r>
              <a:rPr lang="en-US" sz="2800" dirty="0">
                <a:solidFill>
                  <a:srgbClr val="0000FF"/>
                </a:solidFill>
              </a:rPr>
              <a:t>s</a:t>
            </a:r>
            <a:r>
              <a:rPr lang="en-US" sz="2800" dirty="0" smtClean="0">
                <a:solidFill>
                  <a:srgbClr val="0000FF"/>
                </a:solidFill>
              </a:rPr>
              <a:t>ensitivity)</a:t>
            </a:r>
          </a:p>
          <a:p>
            <a:r>
              <a:rPr lang="en-US" sz="2800" dirty="0" smtClean="0">
                <a:solidFill>
                  <a:srgbClr val="0000FF"/>
                </a:solidFill>
              </a:rPr>
              <a:t>Below transition (reduce IBS) </a:t>
            </a:r>
            <a:endParaRPr lang="en-US" sz="2800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992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97000"/>
          </a:xfrm>
        </p:spPr>
        <p:txBody>
          <a:bodyPr/>
          <a:lstStyle/>
          <a:p>
            <a:r>
              <a:rPr lang="en-US" dirty="0" smtClean="0"/>
              <a:t>The proton EDM ring evaluation  Val Lebedev (Fermilab)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50637" y="1812635"/>
            <a:ext cx="68796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Beam intensity 10</a:t>
            </a:r>
            <a:r>
              <a:rPr lang="en-US" sz="2800" baseline="30000" dirty="0" smtClean="0">
                <a:solidFill>
                  <a:srgbClr val="0000FF"/>
                </a:solidFill>
              </a:rPr>
              <a:t>11</a:t>
            </a:r>
            <a:r>
              <a:rPr lang="en-US" sz="2800" dirty="0" smtClean="0">
                <a:solidFill>
                  <a:srgbClr val="0000FF"/>
                </a:solidFill>
              </a:rPr>
              <a:t> protons limited by IBS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83342"/>
            <a:ext cx="9144000" cy="387838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350819" y="5888182"/>
            <a:ext cx="646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,  kV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627091" y="2794000"/>
            <a:ext cx="2516909" cy="3821545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5048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4" name="Picture 30" descr="polarimeter_w_elst plates c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17713" y="2447925"/>
            <a:ext cx="5945187" cy="236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5" name="Text Box 28"/>
          <p:cNvSpPr txBox="1">
            <a:spLocks noChangeArrowheads="1"/>
          </p:cNvSpPr>
          <p:nvPr/>
        </p:nvSpPr>
        <p:spPr bwMode="auto">
          <a:xfrm>
            <a:off x="195263" y="2517775"/>
            <a:ext cx="24320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solidFill>
                  <a:srgbClr val="0000FF"/>
                </a:solidFill>
              </a:rPr>
              <a:t>Extraction: lowering the vertical focusing</a:t>
            </a:r>
          </a:p>
        </p:txBody>
      </p:sp>
      <p:sp>
        <p:nvSpPr>
          <p:cNvPr id="40966" name="Text Box 29"/>
          <p:cNvSpPr txBox="1">
            <a:spLocks noChangeArrowheads="1"/>
          </p:cNvSpPr>
          <p:nvPr/>
        </p:nvSpPr>
        <p:spPr bwMode="auto">
          <a:xfrm>
            <a:off x="3663950" y="2017713"/>
            <a:ext cx="18605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rgbClr val="0000FF"/>
                </a:solidFill>
              </a:rPr>
              <a:t>“defining aperture”</a:t>
            </a:r>
          </a:p>
          <a:p>
            <a:r>
              <a:rPr lang="en-US" sz="1600">
                <a:solidFill>
                  <a:srgbClr val="0000FF"/>
                </a:solidFill>
              </a:rPr>
              <a:t>polarimeter target</a:t>
            </a:r>
          </a:p>
        </p:txBody>
      </p:sp>
      <p:graphicFrame>
        <p:nvGraphicFramePr>
          <p:cNvPr id="40962" name="Object 2"/>
          <p:cNvGraphicFramePr>
            <a:graphicFrameLocks noChangeAspect="1"/>
          </p:cNvGraphicFramePr>
          <p:nvPr/>
        </p:nvGraphicFramePr>
        <p:xfrm>
          <a:off x="3048000" y="4819650"/>
          <a:ext cx="1557338" cy="84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5" name="Equation" r:id="rId5" imgW="7315200" imgH="3975100" progId="Equation.3">
                  <p:embed/>
                </p:oleObj>
              </mc:Choice>
              <mc:Fallback>
                <p:oleObj name="Equation" r:id="rId5" imgW="7315200" imgH="3975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4819650"/>
                        <a:ext cx="1557338" cy="847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63" name="Object 3"/>
          <p:cNvGraphicFramePr>
            <a:graphicFrameLocks noChangeAspect="1"/>
          </p:cNvGraphicFramePr>
          <p:nvPr/>
        </p:nvGraphicFramePr>
        <p:xfrm>
          <a:off x="3011488" y="5875338"/>
          <a:ext cx="1608137" cy="84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6" name="Equation" r:id="rId7" imgW="7315200" imgH="3848100" progId="Equation.3">
                  <p:embed/>
                </p:oleObj>
              </mc:Choice>
              <mc:Fallback>
                <p:oleObj name="Equation" r:id="rId7" imgW="7315200" imgH="3848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11488" y="5875338"/>
                        <a:ext cx="1608137" cy="844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67" name="Text Box 33"/>
          <p:cNvSpPr txBox="1">
            <a:spLocks noChangeArrowheads="1"/>
          </p:cNvSpPr>
          <p:nvPr/>
        </p:nvSpPr>
        <p:spPr bwMode="auto">
          <a:xfrm>
            <a:off x="5126038" y="4814888"/>
            <a:ext cx="3732212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rgbClr val="FF0000"/>
                </a:solidFill>
              </a:rPr>
              <a:t>carries EDM signal</a:t>
            </a:r>
          </a:p>
          <a:p>
            <a:r>
              <a:rPr lang="en-US" sz="2400">
                <a:solidFill>
                  <a:srgbClr val="FF0000"/>
                </a:solidFill>
              </a:rPr>
              <a:t>increases slowly with time</a:t>
            </a:r>
          </a:p>
        </p:txBody>
      </p:sp>
      <p:sp>
        <p:nvSpPr>
          <p:cNvPr id="40968" name="Text Box 34"/>
          <p:cNvSpPr txBox="1">
            <a:spLocks noChangeArrowheads="1"/>
          </p:cNvSpPr>
          <p:nvPr/>
        </p:nvSpPr>
        <p:spPr bwMode="auto">
          <a:xfrm>
            <a:off x="5159375" y="5821363"/>
            <a:ext cx="342741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rgbClr val="FF0000"/>
                </a:solidFill>
              </a:rPr>
              <a:t>carries in-plane (g-2) precession signal</a:t>
            </a:r>
          </a:p>
        </p:txBody>
      </p:sp>
      <p:sp>
        <p:nvSpPr>
          <p:cNvPr id="40969" name="Text Box 35"/>
          <p:cNvSpPr txBox="1">
            <a:spLocks noChangeArrowheads="1"/>
          </p:cNvSpPr>
          <p:nvPr/>
        </p:nvSpPr>
        <p:spPr bwMode="auto">
          <a:xfrm>
            <a:off x="0" y="0"/>
            <a:ext cx="9144000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u="sng">
                <a:solidFill>
                  <a:srgbClr val="FF0000"/>
                </a:solidFill>
              </a:rPr>
              <a:t>pEDM polarimeter principle (placed in a straight section in the ring): probing the proton spin components as a function of storage time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242050" y="2452688"/>
            <a:ext cx="769938" cy="228600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733800" y="2649538"/>
            <a:ext cx="1747838" cy="303212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0972" name="TextBox 9"/>
          <p:cNvSpPr txBox="1">
            <a:spLocks noChangeArrowheads="1"/>
          </p:cNvSpPr>
          <p:nvPr/>
        </p:nvSpPr>
        <p:spPr bwMode="auto">
          <a:xfrm>
            <a:off x="5970588" y="1920875"/>
            <a:ext cx="31734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Micro-</a:t>
            </a:r>
            <a:r>
              <a:rPr lang="en-US" dirty="0" err="1" smtClean="0"/>
              <a:t>Megas</a:t>
            </a:r>
            <a:r>
              <a:rPr lang="en-US" dirty="0" smtClean="0"/>
              <a:t> detector, MRPC, GEMS or Si.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A7C47-4568-48B4-91AC-2873BD25F8D6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050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43050" y="1519238"/>
            <a:ext cx="6438900" cy="596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1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0413"/>
          </a:xfrm>
        </p:spPr>
        <p:txBody>
          <a:bodyPr/>
          <a:lstStyle/>
          <a:p>
            <a:r>
              <a:rPr lang="en-US" sz="4000" smtClean="0">
                <a:solidFill>
                  <a:srgbClr val="FF0000"/>
                </a:solidFill>
              </a:rPr>
              <a:t>The EDM signal: early to late change</a:t>
            </a:r>
          </a:p>
        </p:txBody>
      </p:sp>
      <p:sp>
        <p:nvSpPr>
          <p:cNvPr id="43012" name="Content Placeholder 2"/>
          <p:cNvSpPr>
            <a:spLocks noGrp="1"/>
          </p:cNvSpPr>
          <p:nvPr>
            <p:ph idx="1"/>
          </p:nvPr>
        </p:nvSpPr>
        <p:spPr>
          <a:xfrm>
            <a:off x="0" y="633413"/>
            <a:ext cx="9144000" cy="1038225"/>
          </a:xfrm>
        </p:spPr>
        <p:txBody>
          <a:bodyPr/>
          <a:lstStyle/>
          <a:p>
            <a:r>
              <a:rPr lang="en-US" smtClean="0">
                <a:solidFill>
                  <a:srgbClr val="000090"/>
                </a:solidFill>
              </a:rPr>
              <a:t>Comparing the (left-right)/(left+right) counts vs. time we monitor the vertical component of spin </a:t>
            </a:r>
          </a:p>
        </p:txBody>
      </p:sp>
      <p:sp>
        <p:nvSpPr>
          <p:cNvPr id="43013" name="TextBox 11"/>
          <p:cNvSpPr txBox="1">
            <a:spLocks noChangeArrowheads="1"/>
          </p:cNvSpPr>
          <p:nvPr/>
        </p:nvSpPr>
        <p:spPr bwMode="auto">
          <a:xfrm>
            <a:off x="3516313" y="5667375"/>
            <a:ext cx="33909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0000"/>
                </a:solidFill>
              </a:rPr>
              <a:t>(L-R)/(L+R) vs. Time [s]</a:t>
            </a:r>
          </a:p>
        </p:txBody>
      </p:sp>
      <p:sp>
        <p:nvSpPr>
          <p:cNvPr id="43014" name="TextBox 5"/>
          <p:cNvSpPr txBox="1">
            <a:spLocks noChangeArrowheads="1"/>
          </p:cNvSpPr>
          <p:nvPr/>
        </p:nvSpPr>
        <p:spPr bwMode="auto">
          <a:xfrm>
            <a:off x="7359650" y="3224213"/>
            <a:ext cx="11858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M.C. data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6053666"/>
            <a:ext cx="34552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Opposite helicity bunches</a:t>
            </a:r>
          </a:p>
          <a:p>
            <a:r>
              <a:rPr lang="en-US" b="1" dirty="0">
                <a:solidFill>
                  <a:srgbClr val="FF0000"/>
                </a:solidFill>
              </a:rPr>
              <a:t>r</a:t>
            </a:r>
            <a:r>
              <a:rPr lang="en-US" b="1" dirty="0" smtClean="0">
                <a:solidFill>
                  <a:srgbClr val="FF0000"/>
                </a:solidFill>
              </a:rPr>
              <a:t>esult to opposite sign slopes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DB356-0B88-4BC1-B268-E69530B25FC0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909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682750"/>
          </a:xfrm>
        </p:spPr>
        <p:txBody>
          <a:bodyPr/>
          <a:lstStyle/>
          <a:p>
            <a:r>
              <a:rPr lang="en-US" dirty="0" smtClean="0">
                <a:solidFill>
                  <a:srgbClr val="009900"/>
                </a:solidFill>
              </a:rPr>
              <a:t>Two different labs could host the </a:t>
            </a:r>
            <a:r>
              <a:rPr lang="en-US" dirty="0">
                <a:solidFill>
                  <a:srgbClr val="009900"/>
                </a:solidFill>
              </a:rPr>
              <a:t>s</a:t>
            </a:r>
            <a:r>
              <a:rPr lang="en-US" dirty="0" smtClean="0">
                <a:solidFill>
                  <a:srgbClr val="009900"/>
                </a:solidFill>
              </a:rPr>
              <a:t>torage ring EDM experiments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4294967295"/>
          </p:nvPr>
        </p:nvSpPr>
        <p:spPr>
          <a:xfrm>
            <a:off x="0" y="2102556"/>
            <a:ext cx="4868333" cy="1213555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AGS/BNL, USA: proton “magic” (simpler) ring</a:t>
            </a:r>
          </a:p>
        </p:txBody>
      </p:sp>
      <p:sp>
        <p:nvSpPr>
          <p:cNvPr id="28676" name="Content Placeholder 2"/>
          <p:cNvSpPr txBox="1">
            <a:spLocks/>
          </p:cNvSpPr>
          <p:nvPr/>
        </p:nvSpPr>
        <p:spPr bwMode="auto">
          <a:xfrm>
            <a:off x="4457701" y="1890889"/>
            <a:ext cx="4686300" cy="1423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sz="2800" dirty="0" smtClean="0">
                <a:solidFill>
                  <a:srgbClr val="000099"/>
                </a:solidFill>
                <a:latin typeface="Times New Roman" charset="0"/>
                <a:cs typeface="Times New Roman" charset="0"/>
              </a:rPr>
              <a:t>COSY/IKP, Jülich/Germany</a:t>
            </a:r>
            <a:r>
              <a:rPr lang="en-US" sz="2800" dirty="0">
                <a:solidFill>
                  <a:srgbClr val="000099"/>
                </a:solidFill>
                <a:latin typeface="Times New Roman" charset="0"/>
                <a:cs typeface="Times New Roman" charset="0"/>
              </a:rPr>
              <a:t>: deuteron </a:t>
            </a:r>
            <a:r>
              <a:rPr lang="en-US" sz="2800" dirty="0" smtClean="0">
                <a:solidFill>
                  <a:srgbClr val="000099"/>
                </a:solidFill>
                <a:latin typeface="Times New Roman" charset="0"/>
                <a:cs typeface="Times New Roman" charset="0"/>
              </a:rPr>
              <a:t>or a combination ring</a:t>
            </a:r>
            <a:endParaRPr lang="en-US" sz="2800" dirty="0">
              <a:solidFill>
                <a:srgbClr val="000099"/>
              </a:solidFill>
              <a:latin typeface="Times New Roman" charset="0"/>
              <a:cs typeface="Times New Roman" charset="0"/>
            </a:endParaRPr>
          </a:p>
        </p:txBody>
      </p:sp>
      <p:pic>
        <p:nvPicPr>
          <p:cNvPr id="28677" name="Picture 8" descr="bnl_rhic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330575"/>
            <a:ext cx="4779963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9" descr="cosy.jpe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24413" y="3328988"/>
            <a:ext cx="4319587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A7C47-4568-48B4-91AC-2873BD25F8D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0022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390650"/>
          </a:xfrm>
        </p:spPr>
        <p:txBody>
          <a:bodyPr/>
          <a:lstStyle/>
          <a:p>
            <a:r>
              <a:rPr lang="en-US" b="1" dirty="0" smtClean="0">
                <a:solidFill>
                  <a:srgbClr val="000099"/>
                </a:solidFill>
              </a:rPr>
              <a:t>Large </a:t>
            </a:r>
            <a:r>
              <a:rPr lang="en-US" b="1" dirty="0" err="1" smtClean="0">
                <a:solidFill>
                  <a:srgbClr val="000099"/>
                </a:solidFill>
              </a:rPr>
              <a:t>polarimeter</a:t>
            </a:r>
            <a:r>
              <a:rPr lang="en-US" b="1" dirty="0" smtClean="0">
                <a:solidFill>
                  <a:srgbClr val="000099"/>
                </a:solidFill>
              </a:rPr>
              <a:t> analyzing power at </a:t>
            </a:r>
            <a:r>
              <a:rPr lang="en-US" b="1" dirty="0" err="1" smtClean="0">
                <a:solidFill>
                  <a:srgbClr val="000099"/>
                </a:solidFill>
              </a:rPr>
              <a:t>P</a:t>
            </a:r>
            <a:r>
              <a:rPr lang="en-US" b="1" baseline="-25000" dirty="0" err="1" smtClean="0">
                <a:solidFill>
                  <a:srgbClr val="000099"/>
                </a:solidFill>
              </a:rPr>
              <a:t>magic</a:t>
            </a:r>
            <a:r>
              <a:rPr lang="en-US" b="1" dirty="0" smtClean="0">
                <a:solidFill>
                  <a:srgbClr val="000099"/>
                </a:solidFill>
              </a:rPr>
              <a:t>!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grpSp>
        <p:nvGrpSpPr>
          <p:cNvPr id="2" name="Group 5"/>
          <p:cNvGrpSpPr/>
          <p:nvPr/>
        </p:nvGrpSpPr>
        <p:grpSpPr>
          <a:xfrm>
            <a:off x="1162050" y="2089150"/>
            <a:ext cx="7275513" cy="4376738"/>
            <a:chOff x="1162050" y="2089150"/>
            <a:chExt cx="7275513" cy="4376738"/>
          </a:xfrm>
        </p:grpSpPr>
        <p:pic>
          <p:nvPicPr>
            <p:cNvPr id="116738" name="Picture 14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62050" y="2089150"/>
              <a:ext cx="7275513" cy="43767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7" name="Straight Arrow Connector 16"/>
            <p:cNvCxnSpPr>
              <a:cxnSpLocks noChangeShapeType="1"/>
            </p:cNvCxnSpPr>
            <p:nvPr/>
          </p:nvCxnSpPr>
          <p:spPr bwMode="auto">
            <a:xfrm rot="16200000" flipV="1">
              <a:off x="1831975" y="4094163"/>
              <a:ext cx="2597150" cy="31750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DB356-0B88-4BC1-B268-E69530B25FC0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87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33363" y="0"/>
            <a:ext cx="8677275" cy="1270000"/>
          </a:xfrm>
        </p:spPr>
        <p:txBody>
          <a:bodyPr/>
          <a:lstStyle/>
          <a:p>
            <a:pPr eaLnBrk="1" hangingPunct="1"/>
            <a:r>
              <a:rPr lang="en-US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Proton Statistical Error (230MeV):</a:t>
            </a:r>
          </a:p>
        </p:txBody>
      </p:sp>
      <p:sp>
        <p:nvSpPr>
          <p:cNvPr id="112645" name="Rectangle 4"/>
          <p:cNvSpPr>
            <a:spLocks noChangeArrowheads="1"/>
          </p:cNvSpPr>
          <p:nvPr/>
        </p:nvSpPr>
        <p:spPr bwMode="auto">
          <a:xfrm>
            <a:off x="331788" y="1371600"/>
            <a:ext cx="8294687" cy="1692275"/>
          </a:xfrm>
          <a:prstGeom prst="rect">
            <a:avLst/>
          </a:prstGeom>
          <a:noFill/>
          <a:ln w="5715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646" name="Text Box 5"/>
          <p:cNvSpPr txBox="1">
            <a:spLocks noChangeArrowheads="1"/>
          </p:cNvSpPr>
          <p:nvPr/>
        </p:nvSpPr>
        <p:spPr bwMode="auto">
          <a:xfrm>
            <a:off x="115888" y="3088409"/>
            <a:ext cx="9028112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i="1" dirty="0" err="1">
                <a:solidFill>
                  <a:srgbClr val="FF0000"/>
                </a:solidFill>
                <a:sym typeface="Symbol" charset="2"/>
              </a:rPr>
              <a:t></a:t>
            </a:r>
            <a:r>
              <a:rPr lang="en-US" sz="2400" i="1" baseline="-25000" dirty="0" err="1">
                <a:solidFill>
                  <a:srgbClr val="FF0000"/>
                </a:solidFill>
                <a:sym typeface="Symbol" charset="2"/>
              </a:rPr>
              <a:t>p</a:t>
            </a:r>
            <a:r>
              <a:rPr lang="en-US" sz="2400" i="1" baseline="-25000" dirty="0">
                <a:solidFill>
                  <a:srgbClr val="FF0000"/>
                </a:solidFill>
                <a:sym typeface="Symbol" charset="2"/>
              </a:rPr>
              <a:t>    </a:t>
            </a:r>
            <a:r>
              <a:rPr lang="en-US" sz="2400" dirty="0">
                <a:solidFill>
                  <a:srgbClr val="FF0000"/>
                </a:solidFill>
              </a:rPr>
              <a:t>: 10</a:t>
            </a:r>
            <a:r>
              <a:rPr lang="en-US" sz="2400" baseline="30000" dirty="0">
                <a:solidFill>
                  <a:srgbClr val="FF0000"/>
                </a:solidFill>
              </a:rPr>
              <a:t>3</a:t>
            </a:r>
            <a:r>
              <a:rPr lang="en-US" sz="2400" dirty="0">
                <a:solidFill>
                  <a:srgbClr val="FF0000"/>
                </a:solidFill>
              </a:rPr>
              <a:t>s    </a:t>
            </a:r>
            <a:r>
              <a:rPr lang="en-US" sz="2400" dirty="0">
                <a:solidFill>
                  <a:schemeClr val="accent2"/>
                </a:solidFill>
              </a:rPr>
              <a:t>Polarization Lifetime (</a:t>
            </a:r>
            <a:r>
              <a:rPr lang="en-US" sz="2400" dirty="0">
                <a:solidFill>
                  <a:srgbClr val="FF0000"/>
                </a:solidFill>
              </a:rPr>
              <a:t>S</a:t>
            </a:r>
            <a:r>
              <a:rPr lang="en-US" sz="2400" dirty="0">
                <a:solidFill>
                  <a:schemeClr val="accent2"/>
                </a:solidFill>
              </a:rPr>
              <a:t>pin </a:t>
            </a:r>
            <a:r>
              <a:rPr lang="en-US" sz="2400" dirty="0">
                <a:solidFill>
                  <a:srgbClr val="FF0000"/>
                </a:solidFill>
              </a:rPr>
              <a:t>C</a:t>
            </a:r>
            <a:r>
              <a:rPr lang="en-US" sz="2400" dirty="0">
                <a:solidFill>
                  <a:schemeClr val="accent2"/>
                </a:solidFill>
              </a:rPr>
              <a:t>oherence </a:t>
            </a:r>
            <a:r>
              <a:rPr lang="en-US" sz="2400" dirty="0">
                <a:solidFill>
                  <a:srgbClr val="FF0000"/>
                </a:solidFill>
              </a:rPr>
              <a:t>T</a:t>
            </a:r>
            <a:r>
              <a:rPr lang="en-US" sz="2400" dirty="0">
                <a:solidFill>
                  <a:schemeClr val="accent2"/>
                </a:solidFill>
              </a:rPr>
              <a:t>ime)</a:t>
            </a:r>
          </a:p>
          <a:p>
            <a:r>
              <a:rPr lang="en-US" sz="2400" i="1" dirty="0">
                <a:solidFill>
                  <a:srgbClr val="FF0000"/>
                </a:solidFill>
              </a:rPr>
              <a:t>A   </a:t>
            </a:r>
            <a:r>
              <a:rPr lang="en-US" sz="2400" dirty="0">
                <a:solidFill>
                  <a:srgbClr val="FF0000"/>
                </a:solidFill>
              </a:rPr>
              <a:t>: 0.6      </a:t>
            </a:r>
            <a:r>
              <a:rPr lang="en-US" sz="2400" dirty="0">
                <a:solidFill>
                  <a:schemeClr val="accent2"/>
                </a:solidFill>
              </a:rPr>
              <a:t>Left/right asymmetry observed by the polarimeter</a:t>
            </a:r>
          </a:p>
          <a:p>
            <a:r>
              <a:rPr lang="en-US" sz="2400" i="1" dirty="0">
                <a:solidFill>
                  <a:srgbClr val="FF0000"/>
                </a:solidFill>
              </a:rPr>
              <a:t>P   </a:t>
            </a:r>
            <a:r>
              <a:rPr lang="en-US" sz="2400" dirty="0">
                <a:solidFill>
                  <a:srgbClr val="FF0000"/>
                </a:solidFill>
              </a:rPr>
              <a:t>: 0.8      </a:t>
            </a:r>
            <a:r>
              <a:rPr lang="en-US" sz="2400" dirty="0">
                <a:solidFill>
                  <a:schemeClr val="accent2"/>
                </a:solidFill>
              </a:rPr>
              <a:t>Beam polarization</a:t>
            </a:r>
          </a:p>
          <a:p>
            <a:r>
              <a:rPr lang="en-US" sz="2400" i="1" dirty="0" err="1">
                <a:solidFill>
                  <a:srgbClr val="FF0000"/>
                </a:solidFill>
              </a:rPr>
              <a:t>N</a:t>
            </a:r>
            <a:r>
              <a:rPr lang="en-US" sz="2400" i="1" baseline="-25000" dirty="0" err="1">
                <a:solidFill>
                  <a:srgbClr val="FF0000"/>
                </a:solidFill>
              </a:rPr>
              <a:t>c</a:t>
            </a:r>
            <a:r>
              <a:rPr lang="en-US" sz="2400" i="1" baseline="-25000" dirty="0">
                <a:solidFill>
                  <a:srgbClr val="FF0000"/>
                </a:solidFill>
              </a:rPr>
              <a:t>  </a:t>
            </a:r>
            <a:r>
              <a:rPr lang="en-US" sz="2400" dirty="0">
                <a:solidFill>
                  <a:srgbClr val="FF0000"/>
                </a:solidFill>
              </a:rPr>
              <a:t>:</a:t>
            </a:r>
            <a:r>
              <a:rPr lang="en-US" sz="2400" dirty="0" smtClean="0">
                <a:solidFill>
                  <a:srgbClr val="FF0000"/>
                </a:solidFill>
              </a:rPr>
              <a:t> 10</a:t>
            </a:r>
            <a:r>
              <a:rPr lang="en-US" sz="2400" baseline="30000" dirty="0" smtClean="0">
                <a:solidFill>
                  <a:srgbClr val="FF0000"/>
                </a:solidFill>
              </a:rPr>
              <a:t>11</a:t>
            </a:r>
            <a:r>
              <a:rPr lang="en-US" sz="2400" dirty="0" smtClean="0">
                <a:solidFill>
                  <a:srgbClr val="FF0000"/>
                </a:solidFill>
              </a:rPr>
              <a:t>p</a:t>
            </a:r>
            <a:r>
              <a:rPr lang="en-US" sz="2400" dirty="0">
                <a:solidFill>
                  <a:srgbClr val="FF0000"/>
                </a:solidFill>
              </a:rPr>
              <a:t>/cycle </a:t>
            </a:r>
            <a:r>
              <a:rPr lang="en-US" sz="2400" dirty="0">
                <a:solidFill>
                  <a:schemeClr val="accent2"/>
                </a:solidFill>
              </a:rPr>
              <a:t>Total number of stored particles per cycle</a:t>
            </a:r>
          </a:p>
          <a:p>
            <a:r>
              <a:rPr lang="en-US" sz="2400" i="1" dirty="0" err="1">
                <a:solidFill>
                  <a:srgbClr val="FF0000"/>
                </a:solidFill>
              </a:rPr>
              <a:t>T</a:t>
            </a:r>
            <a:r>
              <a:rPr lang="en-US" sz="2400" i="1" baseline="-25000" dirty="0" err="1">
                <a:solidFill>
                  <a:srgbClr val="FF0000"/>
                </a:solidFill>
              </a:rPr>
              <a:t>Tot</a:t>
            </a:r>
            <a:r>
              <a:rPr lang="en-US" sz="2400" dirty="0">
                <a:solidFill>
                  <a:srgbClr val="FF0000"/>
                </a:solidFill>
              </a:rPr>
              <a:t>: 10</a:t>
            </a:r>
            <a:r>
              <a:rPr lang="en-US" sz="2400" baseline="30000" dirty="0">
                <a:solidFill>
                  <a:srgbClr val="FF0000"/>
                </a:solidFill>
              </a:rPr>
              <a:t>7</a:t>
            </a:r>
            <a:r>
              <a:rPr lang="en-US" sz="2400" dirty="0">
                <a:solidFill>
                  <a:srgbClr val="FF0000"/>
                </a:solidFill>
              </a:rPr>
              <a:t>s               </a:t>
            </a:r>
            <a:r>
              <a:rPr lang="en-US" sz="2400" dirty="0">
                <a:solidFill>
                  <a:schemeClr val="accent2"/>
                </a:solidFill>
              </a:rPr>
              <a:t>Total running time per year</a:t>
            </a:r>
          </a:p>
          <a:p>
            <a:r>
              <a:rPr lang="en-US" sz="2400" i="1" dirty="0" err="1">
                <a:solidFill>
                  <a:srgbClr val="FF0000"/>
                </a:solidFill>
              </a:rPr>
              <a:t>f</a:t>
            </a:r>
            <a:r>
              <a:rPr lang="en-US" sz="2400" dirty="0">
                <a:solidFill>
                  <a:srgbClr val="FF0000"/>
                </a:solidFill>
              </a:rPr>
              <a:t>     : 0.5%              </a:t>
            </a:r>
            <a:r>
              <a:rPr lang="en-US" sz="2400" dirty="0">
                <a:solidFill>
                  <a:schemeClr val="accent2"/>
                </a:solidFill>
              </a:rPr>
              <a:t>Useful event rate fraction (efficiency for EDM)</a:t>
            </a:r>
          </a:p>
          <a:p>
            <a:r>
              <a:rPr lang="en-US" sz="2400" i="1" dirty="0">
                <a:solidFill>
                  <a:srgbClr val="FF0000"/>
                </a:solidFill>
              </a:rPr>
              <a:t>E</a:t>
            </a:r>
            <a:r>
              <a:rPr lang="en-US" sz="2400" i="1" baseline="-25000" dirty="0">
                <a:solidFill>
                  <a:srgbClr val="FF0000"/>
                </a:solidFill>
              </a:rPr>
              <a:t>R</a:t>
            </a:r>
            <a:r>
              <a:rPr lang="en-US" sz="2400" dirty="0">
                <a:solidFill>
                  <a:srgbClr val="FF0000"/>
                </a:solidFill>
              </a:rPr>
              <a:t>  : 10.5 MV/m     </a:t>
            </a:r>
            <a:r>
              <a:rPr lang="en-US" sz="2400" dirty="0">
                <a:solidFill>
                  <a:schemeClr val="accent2"/>
                </a:solidFill>
              </a:rPr>
              <a:t>Radial electric field strength </a:t>
            </a:r>
            <a:r>
              <a:rPr lang="en-US" sz="2400" dirty="0" smtClean="0">
                <a:solidFill>
                  <a:schemeClr val="accent2"/>
                </a:solidFill>
              </a:rPr>
              <a:t>(83% </a:t>
            </a:r>
            <a:r>
              <a:rPr lang="en-US" sz="2400" dirty="0" err="1">
                <a:solidFill>
                  <a:schemeClr val="accent2"/>
                </a:solidFill>
              </a:rPr>
              <a:t>azim</a:t>
            </a:r>
            <a:r>
              <a:rPr lang="en-US" sz="2400" dirty="0">
                <a:solidFill>
                  <a:schemeClr val="accent2"/>
                </a:solidFill>
              </a:rPr>
              <a:t>. </a:t>
            </a:r>
            <a:r>
              <a:rPr lang="en-US" sz="2400" dirty="0" err="1">
                <a:solidFill>
                  <a:schemeClr val="accent2"/>
                </a:solidFill>
              </a:rPr>
              <a:t>cov</a:t>
            </a:r>
            <a:r>
              <a:rPr lang="en-US" sz="2400" dirty="0">
                <a:solidFill>
                  <a:schemeClr val="accent2"/>
                </a:solidFill>
              </a:rPr>
              <a:t>.)</a:t>
            </a:r>
          </a:p>
        </p:txBody>
      </p:sp>
      <p:graphicFrame>
        <p:nvGraphicFramePr>
          <p:cNvPr id="11264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7147312"/>
              </p:ext>
            </p:extLst>
          </p:nvPr>
        </p:nvGraphicFramePr>
        <p:xfrm>
          <a:off x="1992313" y="1341438"/>
          <a:ext cx="4938712" cy="177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296" name="Equation" r:id="rId4" imgW="1447800" imgH="520700" progId="Equation.3">
                  <p:embed/>
                </p:oleObj>
              </mc:Choice>
              <mc:Fallback>
                <p:oleObj name="Equation" r:id="rId4" imgW="1447800" imgH="520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92313" y="1341438"/>
                        <a:ext cx="4938712" cy="17732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877455" y="5992091"/>
            <a:ext cx="404469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err="1" smtClean="0">
                <a:solidFill>
                  <a:srgbClr val="0000FF"/>
                </a:solidFill>
              </a:rPr>
              <a:t>σ</a:t>
            </a:r>
            <a:r>
              <a:rPr lang="en-US" sz="3200" i="1" baseline="-25000" dirty="0" err="1" smtClean="0">
                <a:solidFill>
                  <a:srgbClr val="0000FF"/>
                </a:solidFill>
              </a:rPr>
              <a:t>d</a:t>
            </a:r>
            <a:r>
              <a:rPr lang="en-US" sz="3200" baseline="-25000" dirty="0" smtClean="0">
                <a:solidFill>
                  <a:srgbClr val="0000FF"/>
                </a:solidFill>
              </a:rPr>
              <a:t> </a:t>
            </a:r>
            <a:r>
              <a:rPr lang="en-US" sz="3200" dirty="0" smtClean="0">
                <a:solidFill>
                  <a:srgbClr val="0000FF"/>
                </a:solidFill>
              </a:rPr>
              <a:t>= 10</a:t>
            </a:r>
            <a:r>
              <a:rPr lang="en-US" sz="3200" baseline="30000" dirty="0" smtClean="0">
                <a:solidFill>
                  <a:srgbClr val="0000FF"/>
                </a:solidFill>
              </a:rPr>
              <a:t>-29</a:t>
            </a:r>
            <a:r>
              <a:rPr lang="en-US" sz="3200" dirty="0" smtClean="0">
                <a:solidFill>
                  <a:srgbClr val="0000FF"/>
                </a:solidFill>
              </a:rPr>
              <a:t> </a:t>
            </a:r>
            <a:r>
              <a:rPr lang="en-US" sz="3200" dirty="0" err="1" smtClean="0">
                <a:solidFill>
                  <a:srgbClr val="0000FF"/>
                </a:solidFill>
              </a:rPr>
              <a:t>e</a:t>
            </a:r>
            <a:r>
              <a:rPr lang="en-US" sz="3200" dirty="0" smtClean="0">
                <a:solidFill>
                  <a:srgbClr val="0000FF"/>
                </a:solidFill>
              </a:rPr>
              <a:t>-cm / year </a:t>
            </a:r>
            <a:endParaRPr lang="en-US" sz="32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10986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77333"/>
          </a:xfrm>
        </p:spPr>
        <p:txBody>
          <a:bodyPr/>
          <a:lstStyle/>
          <a:p>
            <a:r>
              <a:rPr lang="en-US" dirty="0" smtClean="0"/>
              <a:t>Proton EDM animation</a:t>
            </a:r>
            <a:endParaRPr lang="en-US" dirty="0"/>
          </a:p>
        </p:txBody>
      </p:sp>
      <p:pic>
        <p:nvPicPr>
          <p:cNvPr id="5" name="pEDM animation 12-19-2012 (Converted).mov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725311"/>
            <a:ext cx="9144000" cy="547564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DB356-0B88-4BC1-B268-E69530B25FC0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0154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3089" y="0"/>
            <a:ext cx="8229600" cy="1143000"/>
          </a:xfrm>
        </p:spPr>
        <p:txBody>
          <a:bodyPr/>
          <a:lstStyle/>
          <a:p>
            <a:r>
              <a:rPr lang="en-US" dirty="0" smtClean="0"/>
              <a:t>Logistics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57111"/>
            <a:ext cx="8229600" cy="5700889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Large </a:t>
            </a:r>
            <a:r>
              <a:rPr lang="en-US" dirty="0" smtClean="0">
                <a:solidFill>
                  <a:srgbClr val="0000FF"/>
                </a:solidFill>
              </a:rPr>
              <a:t>ring radius: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Moderate E-field </a:t>
            </a:r>
            <a:r>
              <a:rPr lang="en-US" dirty="0" smtClean="0">
                <a:solidFill>
                  <a:srgbClr val="0000FF"/>
                </a:solidFill>
              </a:rPr>
              <a:t>4.5MV</a:t>
            </a:r>
            <a:r>
              <a:rPr lang="en-US" dirty="0" smtClean="0">
                <a:solidFill>
                  <a:srgbClr val="0000FF"/>
                </a:solidFill>
              </a:rPr>
              <a:t>/m (eliminates risk of bad current leak…)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Can have </a:t>
            </a:r>
            <a:r>
              <a:rPr lang="en-US" dirty="0" err="1" smtClean="0">
                <a:solidFill>
                  <a:srgbClr val="0000FF"/>
                </a:solidFill>
              </a:rPr>
              <a:t>TiN</a:t>
            </a:r>
            <a:r>
              <a:rPr lang="en-US" dirty="0" smtClean="0">
                <a:solidFill>
                  <a:srgbClr val="0000FF"/>
                </a:solidFill>
              </a:rPr>
              <a:t> coated </a:t>
            </a:r>
            <a:r>
              <a:rPr lang="en-US" dirty="0" smtClean="0">
                <a:solidFill>
                  <a:srgbClr val="0000FF"/>
                </a:solidFill>
              </a:rPr>
              <a:t>aluminum (cheap).</a:t>
            </a:r>
            <a:endParaRPr lang="en-US" dirty="0" smtClean="0">
              <a:solidFill>
                <a:srgbClr val="0000FF"/>
              </a:solidFill>
            </a:endParaRPr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Need 800m of magnetic shielding to 10-100nT</a:t>
            </a:r>
            <a:r>
              <a:rPr lang="en-US" dirty="0" smtClean="0">
                <a:solidFill>
                  <a:srgbClr val="0000FF"/>
                </a:solidFill>
              </a:rPr>
              <a:t>.  Current state of art.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State of the art SQUID-based magnetometers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DB356-0B88-4BC1-B268-E69530B25FC0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6125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25575"/>
          </a:xfrm>
        </p:spPr>
        <p:txBody>
          <a:bodyPr/>
          <a:lstStyle/>
          <a:p>
            <a:r>
              <a:rPr lang="en-US" dirty="0" smtClean="0">
                <a:solidFill>
                  <a:srgbClr val="003399"/>
                </a:solidFill>
              </a:rPr>
              <a:t>E-field plate module: Similar to the (26) FNAL Tevatron ES-separators</a:t>
            </a:r>
          </a:p>
        </p:txBody>
      </p:sp>
      <p:pic>
        <p:nvPicPr>
          <p:cNvPr id="7577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325688"/>
            <a:ext cx="5627688" cy="399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80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59325" y="1398588"/>
            <a:ext cx="4384675" cy="279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>
            <a:off x="6100763" y="3973513"/>
            <a:ext cx="1628775" cy="1587"/>
          </a:xfrm>
          <a:prstGeom prst="straightConnector1">
            <a:avLst/>
          </a:prstGeom>
          <a:ln w="57150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782" name="TextBox 7"/>
          <p:cNvSpPr txBox="1">
            <a:spLocks noChangeArrowheads="1"/>
          </p:cNvSpPr>
          <p:nvPr/>
        </p:nvSpPr>
        <p:spPr bwMode="auto">
          <a:xfrm>
            <a:off x="6513513" y="4081463"/>
            <a:ext cx="9540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0000"/>
                </a:solidFill>
              </a:rPr>
              <a:t>0.4 m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0" y="3713163"/>
            <a:ext cx="4813300" cy="2611437"/>
          </a:xfrm>
          <a:prstGeom prst="straightConnector1">
            <a:avLst/>
          </a:prstGeom>
          <a:ln w="57150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784" name="TextBox 10"/>
          <p:cNvSpPr txBox="1">
            <a:spLocks noChangeArrowheads="1"/>
          </p:cNvSpPr>
          <p:nvPr/>
        </p:nvSpPr>
        <p:spPr bwMode="auto">
          <a:xfrm>
            <a:off x="1444625" y="4819650"/>
            <a:ext cx="6969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0000"/>
                </a:solidFill>
              </a:rPr>
              <a:t>3 m</a:t>
            </a:r>
          </a:p>
        </p:txBody>
      </p:sp>
      <p:sp>
        <p:nvSpPr>
          <p:cNvPr id="11" name="Oval 10"/>
          <p:cNvSpPr/>
          <p:nvPr/>
        </p:nvSpPr>
        <p:spPr>
          <a:xfrm>
            <a:off x="6921500" y="2587624"/>
            <a:ext cx="69850" cy="295275"/>
          </a:xfrm>
          <a:prstGeom prst="ellipse">
            <a:avLst/>
          </a:prstGeom>
          <a:solidFill>
            <a:srgbClr val="FF0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 rot="5400000">
            <a:off x="6553994" y="1988345"/>
            <a:ext cx="969965" cy="12065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787" name="TextBox 13"/>
          <p:cNvSpPr txBox="1">
            <a:spLocks noChangeArrowheads="1"/>
          </p:cNvSpPr>
          <p:nvPr/>
        </p:nvSpPr>
        <p:spPr bwMode="auto">
          <a:xfrm>
            <a:off x="6578600" y="1312863"/>
            <a:ext cx="16462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Beam position</a:t>
            </a:r>
          </a:p>
        </p:txBody>
      </p:sp>
    </p:spTree>
    <p:extLst>
      <p:ext uri="{BB962C8B-B14F-4D97-AF65-F5344CB8AC3E}">
        <p14:creationId xmlns:p14="http://schemas.microsoft.com/office/powerpoint/2010/main" val="1671797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25575"/>
          </a:xfrm>
        </p:spPr>
        <p:txBody>
          <a:bodyPr/>
          <a:lstStyle/>
          <a:p>
            <a:r>
              <a:rPr lang="en-US" dirty="0" smtClean="0">
                <a:solidFill>
                  <a:srgbClr val="003399"/>
                </a:solidFill>
              </a:rPr>
              <a:t>E-field plate module: Similar to the (26) FNAL Tevatron ES-separators</a:t>
            </a:r>
          </a:p>
        </p:txBody>
      </p:sp>
      <p:pic>
        <p:nvPicPr>
          <p:cNvPr id="7577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325688"/>
            <a:ext cx="5627688" cy="399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80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59325" y="1398588"/>
            <a:ext cx="4384675" cy="279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>
            <a:off x="6100763" y="3973513"/>
            <a:ext cx="1628775" cy="1587"/>
          </a:xfrm>
          <a:prstGeom prst="straightConnector1">
            <a:avLst/>
          </a:prstGeom>
          <a:ln w="57150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782" name="TextBox 7"/>
          <p:cNvSpPr txBox="1">
            <a:spLocks noChangeArrowheads="1"/>
          </p:cNvSpPr>
          <p:nvPr/>
        </p:nvSpPr>
        <p:spPr bwMode="auto">
          <a:xfrm>
            <a:off x="6513513" y="4081463"/>
            <a:ext cx="9540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0000"/>
                </a:solidFill>
              </a:rPr>
              <a:t>0.4 m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0" y="3713163"/>
            <a:ext cx="4813300" cy="2611437"/>
          </a:xfrm>
          <a:prstGeom prst="straightConnector1">
            <a:avLst/>
          </a:prstGeom>
          <a:ln w="57150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784" name="TextBox 10"/>
          <p:cNvSpPr txBox="1">
            <a:spLocks noChangeArrowheads="1"/>
          </p:cNvSpPr>
          <p:nvPr/>
        </p:nvSpPr>
        <p:spPr bwMode="auto">
          <a:xfrm>
            <a:off x="1444625" y="4819650"/>
            <a:ext cx="6969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0000"/>
                </a:solidFill>
              </a:rPr>
              <a:t>3 m</a:t>
            </a:r>
          </a:p>
        </p:txBody>
      </p:sp>
      <p:sp>
        <p:nvSpPr>
          <p:cNvPr id="11" name="Oval 10"/>
          <p:cNvSpPr/>
          <p:nvPr/>
        </p:nvSpPr>
        <p:spPr>
          <a:xfrm>
            <a:off x="6921500" y="2587624"/>
            <a:ext cx="69850" cy="295275"/>
          </a:xfrm>
          <a:prstGeom prst="ellipse">
            <a:avLst/>
          </a:prstGeom>
          <a:solidFill>
            <a:srgbClr val="FF0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 rot="5400000">
            <a:off x="6553994" y="1988345"/>
            <a:ext cx="969965" cy="12065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787" name="TextBox 13"/>
          <p:cNvSpPr txBox="1">
            <a:spLocks noChangeArrowheads="1"/>
          </p:cNvSpPr>
          <p:nvPr/>
        </p:nvSpPr>
        <p:spPr bwMode="auto">
          <a:xfrm>
            <a:off x="6578600" y="1312863"/>
            <a:ext cx="16462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Beam position</a:t>
            </a:r>
          </a:p>
        </p:txBody>
      </p:sp>
      <p:pic>
        <p:nvPicPr>
          <p:cNvPr id="12" name="Picture 6" descr="P618032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384300"/>
            <a:ext cx="7356475" cy="547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464879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/>
          <p:nvPr/>
        </p:nvGrpSpPr>
        <p:grpSpPr>
          <a:xfrm>
            <a:off x="360630" y="883004"/>
            <a:ext cx="8795001" cy="5330243"/>
            <a:chOff x="348999" y="715288"/>
            <a:chExt cx="8795001" cy="5330243"/>
          </a:xfrm>
        </p:grpSpPr>
        <p:grpSp>
          <p:nvGrpSpPr>
            <p:cNvPr id="4" name="Group 3"/>
            <p:cNvGrpSpPr/>
            <p:nvPr/>
          </p:nvGrpSpPr>
          <p:grpSpPr>
            <a:xfrm>
              <a:off x="348999" y="808806"/>
              <a:ext cx="4114800" cy="2668995"/>
              <a:chOff x="533401" y="656510"/>
              <a:chExt cx="4114800" cy="2668995"/>
            </a:xfrm>
          </p:grpSpPr>
          <p:graphicFrame>
            <p:nvGraphicFramePr>
              <p:cNvPr id="7" name="Chart 6"/>
              <p:cNvGraphicFramePr/>
              <p:nvPr/>
            </p:nvGraphicFramePr>
            <p:xfrm>
              <a:off x="533401" y="656510"/>
              <a:ext cx="4114800" cy="266899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6" name="TextBox 5"/>
              <p:cNvSpPr txBox="1"/>
              <p:nvPr/>
            </p:nvSpPr>
            <p:spPr>
              <a:xfrm>
                <a:off x="2114105" y="787339"/>
                <a:ext cx="21682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DPP stainless steel</a:t>
                </a:r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5" name="Group 8"/>
            <p:cNvGrpSpPr/>
            <p:nvPr/>
          </p:nvGrpSpPr>
          <p:grpSpPr>
            <a:xfrm>
              <a:off x="4711900" y="715288"/>
              <a:ext cx="4114800" cy="2743200"/>
              <a:chOff x="4572000" y="457200"/>
              <a:chExt cx="4114800" cy="2743200"/>
            </a:xfrm>
          </p:grpSpPr>
          <p:graphicFrame>
            <p:nvGraphicFramePr>
              <p:cNvPr id="10" name="Chart 9"/>
              <p:cNvGraphicFramePr/>
              <p:nvPr/>
            </p:nvGraphicFramePr>
            <p:xfrm>
              <a:off x="4572000" y="457200"/>
              <a:ext cx="4114800" cy="27432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11" name="TextBox 10"/>
              <p:cNvSpPr txBox="1"/>
              <p:nvPr/>
            </p:nvSpPr>
            <p:spPr>
              <a:xfrm>
                <a:off x="6214897" y="651054"/>
                <a:ext cx="208262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Fine grain niobium</a:t>
                </a:r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8" name="Group 11"/>
            <p:cNvGrpSpPr/>
            <p:nvPr/>
          </p:nvGrpSpPr>
          <p:grpSpPr>
            <a:xfrm>
              <a:off x="360631" y="3192980"/>
              <a:ext cx="4065896" cy="2717469"/>
              <a:chOff x="533400" y="3352800"/>
              <a:chExt cx="4065896" cy="2717469"/>
            </a:xfrm>
          </p:grpSpPr>
          <p:graphicFrame>
            <p:nvGraphicFramePr>
              <p:cNvPr id="15" name="Chart 14"/>
              <p:cNvGraphicFramePr/>
              <p:nvPr/>
            </p:nvGraphicFramePr>
            <p:xfrm>
              <a:off x="533400" y="3352800"/>
              <a:ext cx="4065896" cy="2717469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14" name="TextBox 13"/>
              <p:cNvSpPr txBox="1"/>
              <p:nvPr/>
            </p:nvSpPr>
            <p:spPr>
              <a:xfrm>
                <a:off x="1828800" y="3982998"/>
                <a:ext cx="2223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Large grain niobium</a:t>
                </a:r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2" name="Group 16"/>
            <p:cNvGrpSpPr/>
            <p:nvPr/>
          </p:nvGrpSpPr>
          <p:grpSpPr>
            <a:xfrm>
              <a:off x="4460544" y="3149931"/>
              <a:ext cx="4683456" cy="2895600"/>
              <a:chOff x="4287672" y="3111335"/>
              <a:chExt cx="4683456" cy="2895600"/>
            </a:xfrm>
          </p:grpSpPr>
          <p:graphicFrame>
            <p:nvGraphicFramePr>
              <p:cNvPr id="20" name="Chart 19"/>
              <p:cNvGraphicFramePr/>
              <p:nvPr/>
            </p:nvGraphicFramePr>
            <p:xfrm>
              <a:off x="4287672" y="3111335"/>
              <a:ext cx="4683456" cy="28956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sp>
            <p:nvSpPr>
              <p:cNvPr id="19" name="TextBox 16"/>
              <p:cNvSpPr txBox="1"/>
              <p:nvPr/>
            </p:nvSpPr>
            <p:spPr>
              <a:xfrm>
                <a:off x="6179127" y="3784582"/>
                <a:ext cx="242887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Single crystal niobium</a:t>
                </a:r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22" name="Title 1"/>
          <p:cNvSpPr txBox="1">
            <a:spLocks/>
          </p:cNvSpPr>
          <p:nvPr/>
        </p:nvSpPr>
        <p:spPr bwMode="auto">
          <a:xfrm>
            <a:off x="141905" y="0"/>
            <a:ext cx="8316295" cy="808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Field</a:t>
            </a:r>
            <a:r>
              <a:rPr kumimoji="0" lang="en-US" sz="36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Emission from 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Niobium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784232" y="6078165"/>
            <a:ext cx="5878597" cy="646331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Conventional High Voltage processing: solid data points</a:t>
            </a:r>
          </a:p>
          <a:p>
            <a:pPr algn="ctr"/>
            <a:r>
              <a:rPr lang="en-US" dirty="0" smtClean="0"/>
              <a:t>After Krypton Processing: open data points</a:t>
            </a:r>
            <a:endParaRPr lang="en-US" dirty="0"/>
          </a:p>
        </p:txBody>
      </p:sp>
      <p:sp>
        <p:nvSpPr>
          <p:cNvPr id="16" name="Slide Number Placeholder 11"/>
          <p:cNvSpPr txBox="1">
            <a:spLocks/>
          </p:cNvSpPr>
          <p:nvPr/>
        </p:nvSpPr>
        <p:spPr>
          <a:xfrm>
            <a:off x="6810374" y="0"/>
            <a:ext cx="2333625" cy="590550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Work of M. </a:t>
            </a:r>
            <a:r>
              <a:rPr kumimoji="0" lang="en-US" sz="11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BastaniNejad</a:t>
            </a:r>
            <a:endParaRPr kumimoji="0" lang="en-US" sz="11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algn="ctr">
              <a:defRPr/>
            </a:pPr>
            <a:r>
              <a:rPr lang="en-US" sz="1100" dirty="0" smtClean="0"/>
              <a:t>Phys. Rev. ST </a:t>
            </a:r>
            <a:r>
              <a:rPr lang="en-US" sz="1100" dirty="0" err="1" smtClean="0"/>
              <a:t>Accel</a:t>
            </a:r>
            <a:r>
              <a:rPr lang="en-US" sz="1100" dirty="0" smtClean="0"/>
              <a:t>. Beams, 15, 083502 (2012)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3955" y="4484252"/>
            <a:ext cx="1607419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Field strength &gt; 18 MV/m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7921" y="628957"/>
            <a:ext cx="7849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Buffer chemical polish: less time consuming than diamond paste polishing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36971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/>
          <p:cNvSpPr txBox="1">
            <a:spLocks/>
          </p:cNvSpPr>
          <p:nvPr/>
        </p:nvSpPr>
        <p:spPr bwMode="auto">
          <a:xfrm>
            <a:off x="0" y="0"/>
            <a:ext cx="9144000" cy="808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b="1" kern="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JLab</a:t>
            </a:r>
            <a:r>
              <a:rPr lang="en-US" sz="3600" b="1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results with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TiN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-coated Aluminum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12843" y="1154117"/>
            <a:ext cx="5225929" cy="5299559"/>
            <a:chOff x="290512" y="808806"/>
            <a:chExt cx="5225929" cy="5299559"/>
          </a:xfrm>
        </p:grpSpPr>
        <p:pic>
          <p:nvPicPr>
            <p:cNvPr id="256003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0512" y="808806"/>
              <a:ext cx="5225929" cy="2750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04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0512" y="3559035"/>
              <a:ext cx="5052128" cy="2549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" name="TextBox 3"/>
          <p:cNvSpPr txBox="1"/>
          <p:nvPr/>
        </p:nvSpPr>
        <p:spPr>
          <a:xfrm>
            <a:off x="141903" y="717278"/>
            <a:ext cx="85908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 measureable field emission at 225 kV for gaps &gt; 40 mm, happy at high gradient</a:t>
            </a:r>
            <a:endParaRPr lang="en-US" dirty="0"/>
          </a:p>
        </p:txBody>
      </p:sp>
      <p:grpSp>
        <p:nvGrpSpPr>
          <p:cNvPr id="3" name="Group 9"/>
          <p:cNvGrpSpPr/>
          <p:nvPr/>
        </p:nvGrpSpPr>
        <p:grpSpPr>
          <a:xfrm>
            <a:off x="5938131" y="1208235"/>
            <a:ext cx="2913064" cy="5167313"/>
            <a:chOff x="5938131" y="1231594"/>
            <a:chExt cx="2913064" cy="5167313"/>
          </a:xfrm>
        </p:grpSpPr>
        <p:grpSp>
          <p:nvGrpSpPr>
            <p:cNvPr id="10" name="Group 2"/>
            <p:cNvGrpSpPr/>
            <p:nvPr/>
          </p:nvGrpSpPr>
          <p:grpSpPr>
            <a:xfrm>
              <a:off x="5938131" y="1231594"/>
              <a:ext cx="2913064" cy="5167313"/>
              <a:chOff x="5842219" y="1425575"/>
              <a:chExt cx="2913064" cy="5167313"/>
            </a:xfrm>
          </p:grpSpPr>
          <p:pic>
            <p:nvPicPr>
              <p:cNvPr id="6" name="Picture 4" descr="AL_3_electrode_HV_BenchMark_09X1000_01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42220" y="1793875"/>
                <a:ext cx="2879725" cy="2160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" name="Picture 5" descr="Al_2_TiN coated_electrode_no_HV_spt_04_X1000_01b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75558" y="4432300"/>
                <a:ext cx="2879725" cy="2160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" name="Text Box 8"/>
              <p:cNvSpPr txBox="1">
                <a:spLocks noChangeArrowheads="1"/>
              </p:cNvSpPr>
              <p:nvPr/>
            </p:nvSpPr>
            <p:spPr bwMode="auto">
              <a:xfrm>
                <a:off x="5842219" y="1425575"/>
                <a:ext cx="2879725" cy="368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170" tIns="46990" rIns="90170" bIns="46990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SimSun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SimSun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SimSun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SimSun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SimSun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Arial" charset="0"/>
                    <a:ea typeface="SimSun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Arial" charset="0"/>
                    <a:ea typeface="SimSun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Arial" charset="0"/>
                    <a:ea typeface="SimSun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Arial" charset="0"/>
                    <a:ea typeface="SimSun" pitchFamily="2" charset="-122"/>
                  </a:defRPr>
                </a:lvl9pPr>
              </a:lstStyle>
              <a:p>
                <a:pPr algn="ctr" eaLnBrk="1" hangingPunct="1"/>
                <a:r>
                  <a:rPr lang="en-US" altLang="en-US" b="1" dirty="0" smtClean="0">
                    <a:latin typeface="Palatino Linotype" pitchFamily="18" charset="0"/>
                  </a:rPr>
                  <a:t>Bare </a:t>
                </a:r>
                <a:r>
                  <a:rPr lang="en-US" altLang="en-US" b="1" dirty="0">
                    <a:latin typeface="Palatino Linotype" pitchFamily="18" charset="0"/>
                  </a:rPr>
                  <a:t>Al</a:t>
                </a:r>
              </a:p>
            </p:txBody>
          </p:sp>
          <p:sp>
            <p:nvSpPr>
              <p:cNvPr id="9" name="Text Box 9"/>
              <p:cNvSpPr txBox="1">
                <a:spLocks noChangeArrowheads="1"/>
              </p:cNvSpPr>
              <p:nvPr/>
            </p:nvSpPr>
            <p:spPr bwMode="auto">
              <a:xfrm>
                <a:off x="5842221" y="4069944"/>
                <a:ext cx="2879725" cy="3683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0170" tIns="46990" rIns="90170" bIns="46990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SimSun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SimSun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SimSun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SimSun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SimSun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Arial" charset="0"/>
                    <a:ea typeface="SimSun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Arial" charset="0"/>
                    <a:ea typeface="SimSun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Arial" charset="0"/>
                    <a:ea typeface="SimSun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Arial" charset="0"/>
                    <a:ea typeface="SimSun" pitchFamily="2" charset="-122"/>
                  </a:defRPr>
                </a:lvl9pPr>
              </a:lstStyle>
              <a:p>
                <a:pPr algn="ctr" eaLnBrk="1" hangingPunct="1"/>
                <a:r>
                  <a:rPr lang="en-US" altLang="en-US" b="1" dirty="0" err="1" smtClean="0">
                    <a:latin typeface="Palatino Linotype" pitchFamily="18" charset="0"/>
                  </a:rPr>
                  <a:t>TiN</a:t>
                </a:r>
                <a:r>
                  <a:rPr lang="en-US" altLang="en-US" b="1" dirty="0" smtClean="0">
                    <a:latin typeface="Palatino Linotype" pitchFamily="18" charset="0"/>
                  </a:rPr>
                  <a:t>-</a:t>
                </a:r>
                <a:r>
                  <a:rPr lang="en-US" altLang="en-US" b="1" dirty="0">
                    <a:latin typeface="Palatino Linotype" pitchFamily="18" charset="0"/>
                  </a:rPr>
                  <a:t>c</a:t>
                </a:r>
                <a:r>
                  <a:rPr lang="en-US" altLang="en-US" b="1" dirty="0" smtClean="0">
                    <a:latin typeface="Palatino Linotype" pitchFamily="18" charset="0"/>
                  </a:rPr>
                  <a:t>oated </a:t>
                </a:r>
                <a:r>
                  <a:rPr lang="en-US" altLang="en-US" b="1" dirty="0">
                    <a:latin typeface="Palatino Linotype" pitchFamily="18" charset="0"/>
                  </a:rPr>
                  <a:t>Al</a:t>
                </a:r>
              </a:p>
            </p:txBody>
          </p:sp>
        </p:grpSp>
        <p:sp>
          <p:nvSpPr>
            <p:cNvPr id="5" name="TextBox 4"/>
            <p:cNvSpPr txBox="1"/>
            <p:nvPr/>
          </p:nvSpPr>
          <p:spPr>
            <a:xfrm>
              <a:off x="5971470" y="4266014"/>
              <a:ext cx="258711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t</a:t>
              </a:r>
              <a:r>
                <a:rPr lang="en-US" dirty="0" smtClean="0">
                  <a:solidFill>
                    <a:srgbClr val="FF0000"/>
                  </a:solidFill>
                </a:rPr>
                <a:t>he hard coating covers defects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16" name="Slide Number Placeholder 11"/>
          <p:cNvSpPr txBox="1">
            <a:spLocks/>
          </p:cNvSpPr>
          <p:nvPr/>
        </p:nvSpPr>
        <p:spPr>
          <a:xfrm>
            <a:off x="5538772" y="6408265"/>
            <a:ext cx="3412831" cy="409797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Work of Md.</a:t>
            </a:r>
            <a:r>
              <a:rPr kumimoji="0" lang="en-US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A. </a:t>
            </a:r>
            <a:r>
              <a:rPr kumimoji="0" lang="en-US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Mamun</a:t>
            </a:r>
            <a:r>
              <a:rPr kumimoji="0" lang="en-US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and E. Forman</a:t>
            </a:r>
            <a:endParaRPr lang="en-US" sz="1400" dirty="0" smtClean="0"/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8666" y="6396335"/>
            <a:ext cx="1638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150 </a:t>
            </a:r>
            <a:r>
              <a:rPr lang="en-US" sz="2400" dirty="0">
                <a:solidFill>
                  <a:srgbClr val="0000FF"/>
                </a:solidFill>
              </a:rPr>
              <a:t>k</a:t>
            </a:r>
            <a:r>
              <a:rPr lang="en-US" sz="2400" dirty="0" smtClean="0">
                <a:solidFill>
                  <a:srgbClr val="0000FF"/>
                </a:solidFill>
              </a:rPr>
              <a:t>V/cm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75845" y="6396335"/>
            <a:ext cx="1638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200 </a:t>
            </a:r>
            <a:r>
              <a:rPr lang="en-US" sz="2400" dirty="0">
                <a:solidFill>
                  <a:srgbClr val="0000FF"/>
                </a:solidFill>
              </a:rPr>
              <a:t>k</a:t>
            </a:r>
            <a:r>
              <a:rPr lang="en-US" sz="2400" dirty="0" smtClean="0">
                <a:solidFill>
                  <a:srgbClr val="0000FF"/>
                </a:solidFill>
              </a:rPr>
              <a:t>V/cm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E3181-2873-4EFA-9A8D-DE596F110D19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822222" y="1411111"/>
            <a:ext cx="31585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Matt Poelker, </a:t>
            </a:r>
            <a:r>
              <a:rPr lang="en-US" sz="2800" dirty="0" err="1" smtClean="0">
                <a:solidFill>
                  <a:srgbClr val="FF0000"/>
                </a:solidFill>
              </a:rPr>
              <a:t>JLab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8653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7222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Why a large radius ring?</a:t>
            </a:r>
            <a:endParaRPr lang="en-US" sz="2800" dirty="0" smtClean="0">
              <a:solidFill>
                <a:srgbClr val="FF0000"/>
              </a:solidFill>
            </a:endParaRPr>
          </a:p>
        </p:txBody>
      </p:sp>
      <p:sp>
        <p:nvSpPr>
          <p:cNvPr id="94211" name="Content Placeholder 2"/>
          <p:cNvSpPr>
            <a:spLocks noGrp="1"/>
          </p:cNvSpPr>
          <p:nvPr>
            <p:ph idx="1"/>
          </p:nvPr>
        </p:nvSpPr>
        <p:spPr>
          <a:xfrm>
            <a:off x="0" y="1270000"/>
            <a:ext cx="9144000" cy="5587999"/>
          </a:xfrm>
        </p:spPr>
        <p:txBody>
          <a:bodyPr/>
          <a:lstStyle/>
          <a:p>
            <a:pPr marL="0" indent="0">
              <a:buNone/>
            </a:pPr>
            <a:endParaRPr lang="en-US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514350" indent="-514350">
              <a:buFontTx/>
              <a:buAutoNum type="arabicPeriod"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Electric field needed is moderate.  New techniques with coated </a:t>
            </a:r>
            <a:r>
              <a:rPr lang="en-US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Aluminium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is a cost savings opportunity.</a:t>
            </a:r>
          </a:p>
          <a:p>
            <a:pPr marL="514350" indent="-514350">
              <a:buFontTx/>
              <a:buAutoNum type="arabicPeriod"/>
            </a:pP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514350" indent="-514350">
              <a:buFontTx/>
              <a:buAutoNum type="arabicPeriod"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Horizontal Spin Coherence Time.  The EDM effect is acting for time ~SCT.</a:t>
            </a:r>
          </a:p>
          <a:p>
            <a:pPr marL="514350" indent="-514350">
              <a:buFontTx/>
              <a:buAutoNum type="arabicPeriod"/>
            </a:pP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514350" indent="-514350">
              <a:buFontTx/>
              <a:buAutoNum type="arabicPeriod"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Most ideal shape: circular with several straight sections.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DB356-0B88-4BC1-B268-E69530B25FC0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2376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1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9444"/>
          </a:xfrm>
        </p:spPr>
        <p:txBody>
          <a:bodyPr/>
          <a:lstStyle/>
          <a:p>
            <a:r>
              <a:rPr lang="en-US" sz="3600" b="1" dirty="0" smtClean="0"/>
              <a:t>Major characteristics of a successful </a:t>
            </a:r>
            <a:r>
              <a:rPr lang="en-US" sz="3600" b="1" dirty="0" smtClean="0">
                <a:solidFill>
                  <a:srgbClr val="FF0000"/>
                </a:solidFill>
              </a:rPr>
              <a:t>E</a:t>
            </a:r>
            <a:r>
              <a:rPr lang="en-US" sz="3600" b="1" dirty="0" smtClean="0"/>
              <a:t>lectric </a:t>
            </a:r>
            <a:r>
              <a:rPr lang="en-US" sz="3600" b="1" dirty="0" smtClean="0">
                <a:solidFill>
                  <a:srgbClr val="FF0000"/>
                </a:solidFill>
              </a:rPr>
              <a:t>D</a:t>
            </a:r>
            <a:r>
              <a:rPr lang="en-US" sz="3600" b="1" dirty="0" smtClean="0"/>
              <a:t>ipole </a:t>
            </a:r>
            <a:r>
              <a:rPr lang="en-US" sz="3600" b="1" dirty="0" smtClean="0">
                <a:solidFill>
                  <a:srgbClr val="FF0000"/>
                </a:solidFill>
              </a:rPr>
              <a:t>M</a:t>
            </a:r>
            <a:r>
              <a:rPr lang="en-US" sz="3600" b="1" dirty="0" smtClean="0"/>
              <a:t>oment Experiment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38111"/>
            <a:ext cx="9144000" cy="5319890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Statistical power: 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High intensity beams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Long beam lifetime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Long 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dirty="0" smtClean="0">
                <a:solidFill>
                  <a:srgbClr val="0000FF"/>
                </a:solidFill>
              </a:rPr>
              <a:t>pin </a:t>
            </a:r>
            <a:r>
              <a:rPr lang="en-US" dirty="0" smtClean="0">
                <a:solidFill>
                  <a:srgbClr val="FF0000"/>
                </a:solidFill>
              </a:rPr>
              <a:t>C</a:t>
            </a:r>
            <a:r>
              <a:rPr lang="en-US" dirty="0" smtClean="0">
                <a:solidFill>
                  <a:srgbClr val="0000FF"/>
                </a:solidFill>
              </a:rPr>
              <a:t>oherence </a:t>
            </a:r>
            <a:r>
              <a:rPr lang="en-US" dirty="0" smtClean="0">
                <a:solidFill>
                  <a:srgbClr val="FF0000"/>
                </a:solidFill>
              </a:rPr>
              <a:t>T</a:t>
            </a:r>
            <a:r>
              <a:rPr lang="en-US" dirty="0" smtClean="0">
                <a:solidFill>
                  <a:srgbClr val="0000FF"/>
                </a:solidFill>
              </a:rPr>
              <a:t>ime</a:t>
            </a:r>
          </a:p>
          <a:p>
            <a:endParaRPr lang="en-US" sz="2800" dirty="0" smtClean="0">
              <a:solidFill>
                <a:srgbClr val="0000FF"/>
              </a:solidFill>
            </a:endParaRPr>
          </a:p>
          <a:p>
            <a:r>
              <a:rPr lang="en-US" sz="2800" dirty="0" smtClean="0">
                <a:solidFill>
                  <a:srgbClr val="0000FF"/>
                </a:solidFill>
              </a:rPr>
              <a:t>An indirect way to cancel B-field effect</a:t>
            </a:r>
            <a:endParaRPr lang="en-US" sz="2800" dirty="0">
              <a:solidFill>
                <a:srgbClr val="0000FF"/>
              </a:solidFill>
            </a:endParaRPr>
          </a:p>
          <a:p>
            <a:r>
              <a:rPr lang="en-US" sz="2800" dirty="0" smtClean="0">
                <a:solidFill>
                  <a:srgbClr val="0000FF"/>
                </a:solidFill>
              </a:rPr>
              <a:t>A way to cancel geometric phase effects</a:t>
            </a:r>
            <a:endParaRPr lang="en-US" sz="2800" dirty="0">
              <a:solidFill>
                <a:srgbClr val="0000FF"/>
              </a:solidFill>
            </a:endParaRPr>
          </a:p>
          <a:p>
            <a:r>
              <a:rPr lang="en-US" sz="2800" dirty="0" smtClean="0">
                <a:solidFill>
                  <a:srgbClr val="0000FF"/>
                </a:solidFill>
              </a:rPr>
              <a:t>Control detector systematic errors</a:t>
            </a:r>
          </a:p>
          <a:p>
            <a:r>
              <a:rPr lang="en-US" sz="2800" dirty="0" smtClean="0">
                <a:solidFill>
                  <a:srgbClr val="0000FF"/>
                </a:solidFill>
              </a:rPr>
              <a:t>Manageable E-field strength, negligible dark current</a:t>
            </a: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DB356-0B88-4BC1-B268-E69530B25FC0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 rot="1561817">
            <a:off x="555300" y="2967335"/>
            <a:ext cx="8033419" cy="17543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rgbClr val="FF33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storage ring Proton </a:t>
            </a:r>
          </a:p>
          <a:p>
            <a:pPr algn="ctr"/>
            <a:r>
              <a:rPr lang="en-US" sz="5400" b="1" dirty="0" smtClean="0">
                <a:ln w="12700">
                  <a:solidFill>
                    <a:srgbClr val="FF33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EDM method</a:t>
            </a:r>
            <a:r>
              <a:rPr lang="en-US" sz="5400" b="1" dirty="0">
                <a:ln w="12700">
                  <a:solidFill>
                    <a:srgbClr val="FF33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5400" b="1" dirty="0" smtClean="0">
                <a:ln w="12700">
                  <a:solidFill>
                    <a:srgbClr val="FF33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has it all!</a:t>
            </a:r>
          </a:p>
        </p:txBody>
      </p:sp>
    </p:spTree>
    <p:extLst>
      <p:ext uri="{BB962C8B-B14F-4D97-AF65-F5344CB8AC3E}">
        <p14:creationId xmlns:p14="http://schemas.microsoft.com/office/powerpoint/2010/main" val="2610453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3"/>
          <p:cNvGrpSpPr/>
          <p:nvPr/>
        </p:nvGrpSpPr>
        <p:grpSpPr>
          <a:xfrm>
            <a:off x="5436448" y="1736812"/>
            <a:ext cx="3240008" cy="4032448"/>
            <a:chOff x="5436448" y="1736812"/>
            <a:chExt cx="3240008" cy="4032448"/>
          </a:xfrm>
          <a:effectLst>
            <a:glow rad="101600">
              <a:schemeClr val="accent4">
                <a:satMod val="175000"/>
                <a:alpha val="40000"/>
              </a:schemeClr>
            </a:glow>
            <a:outerShdw blurRad="50800" dist="127000" dir="3000000" algn="br" rotWithShape="0">
              <a:prstClr val="black">
                <a:alpha val="40000"/>
              </a:prstClr>
            </a:outerShdw>
          </a:effectLst>
        </p:grpSpPr>
        <p:grpSp>
          <p:nvGrpSpPr>
            <p:cNvPr id="4" name="Gruppieren 17"/>
            <p:cNvGrpSpPr/>
            <p:nvPr/>
          </p:nvGrpSpPr>
          <p:grpSpPr>
            <a:xfrm>
              <a:off x="5436448" y="1736812"/>
              <a:ext cx="3168000" cy="4007495"/>
              <a:chOff x="5436448" y="1880828"/>
              <a:chExt cx="3168000" cy="400749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pic>
            <p:nvPicPr>
              <p:cNvPr id="10245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436448" y="1880828"/>
                <a:ext cx="3168000" cy="4007495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sp>
            <p:nvSpPr>
              <p:cNvPr id="10246" name="Rechteck 6"/>
              <p:cNvSpPr>
                <a:spLocks noChangeArrowheads="1"/>
              </p:cNvSpPr>
              <p:nvPr/>
            </p:nvSpPr>
            <p:spPr bwMode="auto">
              <a:xfrm>
                <a:off x="5471207" y="3357268"/>
                <a:ext cx="288925" cy="2484000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noFill/>
                <a:round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endParaRPr lang="de-DE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0248" name="Textfeld 8"/>
            <p:cNvSpPr txBox="1">
              <a:spLocks noChangeArrowheads="1"/>
            </p:cNvSpPr>
            <p:nvPr/>
          </p:nvSpPr>
          <p:spPr bwMode="auto">
            <a:xfrm>
              <a:off x="7110258" y="5461483"/>
              <a:ext cx="156619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400" dirty="0" smtClean="0">
                  <a:solidFill>
                    <a:srgbClr val="000000"/>
                  </a:solidFill>
                </a:rPr>
                <a:t>(</a:t>
              </a:r>
              <a:r>
                <a:rPr lang="de-DE" sz="1400" dirty="0" err="1" smtClean="0">
                  <a:solidFill>
                    <a:srgbClr val="000000"/>
                  </a:solidFill>
                </a:rPr>
                <a:t>from</a:t>
              </a:r>
              <a:r>
                <a:rPr lang="de-DE" sz="1400" dirty="0" smtClean="0">
                  <a:solidFill>
                    <a:srgbClr val="000000"/>
                  </a:solidFill>
                </a:rPr>
                <a:t> A</a:t>
              </a:r>
              <a:r>
                <a:rPr lang="de-DE" sz="1400" dirty="0">
                  <a:solidFill>
                    <a:srgbClr val="000000"/>
                  </a:solidFill>
                </a:rPr>
                <a:t>. </a:t>
              </a:r>
              <a:r>
                <a:rPr lang="de-DE" sz="1400" dirty="0" smtClean="0">
                  <a:solidFill>
                    <a:srgbClr val="000000"/>
                  </a:solidFill>
                </a:rPr>
                <a:t>Lehrach)</a:t>
              </a:r>
              <a:endParaRPr lang="de-DE" sz="1400" dirty="0">
                <a:solidFill>
                  <a:srgbClr val="000000"/>
                </a:solidFill>
              </a:endParaRPr>
            </a:p>
          </p:txBody>
        </p:sp>
      </p:grpSp>
      <p:sp>
        <p:nvSpPr>
          <p:cNvPr id="13" name="Textfeld 12"/>
          <p:cNvSpPr txBox="1"/>
          <p:nvPr/>
        </p:nvSpPr>
        <p:spPr>
          <a:xfrm>
            <a:off x="431540" y="904654"/>
            <a:ext cx="4741076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2000" dirty="0" smtClean="0">
                <a:solidFill>
                  <a:srgbClr val="006666"/>
                </a:solidFill>
              </a:rPr>
              <a:t>pEDM in all </a:t>
            </a:r>
            <a:r>
              <a:rPr lang="de-DE" sz="2000" dirty="0" err="1" smtClean="0">
                <a:solidFill>
                  <a:srgbClr val="006666"/>
                </a:solidFill>
              </a:rPr>
              <a:t>electric</a:t>
            </a:r>
            <a:r>
              <a:rPr lang="de-DE" sz="2000" dirty="0" smtClean="0">
                <a:solidFill>
                  <a:srgbClr val="006666"/>
                </a:solidFill>
              </a:rPr>
              <a:t> ring at BNL </a:t>
            </a:r>
            <a:r>
              <a:rPr lang="de-DE" sz="2000" dirty="0" err="1" smtClean="0">
                <a:solidFill>
                  <a:srgbClr val="006666"/>
                </a:solidFill>
              </a:rPr>
              <a:t>or</a:t>
            </a:r>
            <a:r>
              <a:rPr lang="de-DE" sz="2000" dirty="0" smtClean="0">
                <a:solidFill>
                  <a:srgbClr val="006666"/>
                </a:solidFill>
              </a:rPr>
              <a:t> FNAL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5184068" y="908720"/>
            <a:ext cx="3564396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2000" dirty="0" smtClean="0">
                <a:solidFill>
                  <a:srgbClr val="006666"/>
                </a:solidFill>
              </a:rPr>
              <a:t>Jülich, </a:t>
            </a:r>
            <a:r>
              <a:rPr lang="de-DE" sz="2000" dirty="0" err="1" smtClean="0">
                <a:solidFill>
                  <a:srgbClr val="006666"/>
                </a:solidFill>
              </a:rPr>
              <a:t>focus</a:t>
            </a:r>
            <a:r>
              <a:rPr lang="de-DE" sz="2000" dirty="0" smtClean="0">
                <a:solidFill>
                  <a:srgbClr val="006666"/>
                </a:solidFill>
              </a:rPr>
              <a:t> on </a:t>
            </a:r>
            <a:r>
              <a:rPr lang="de-DE" sz="2000" dirty="0" err="1" smtClean="0">
                <a:solidFill>
                  <a:srgbClr val="006666"/>
                </a:solidFill>
              </a:rPr>
              <a:t>deuterons</a:t>
            </a:r>
            <a:r>
              <a:rPr lang="de-DE" sz="2000" dirty="0" smtClean="0">
                <a:solidFill>
                  <a:srgbClr val="006666"/>
                </a:solidFill>
              </a:rPr>
              <a:t>, </a:t>
            </a:r>
            <a:br>
              <a:rPr lang="de-DE" sz="2000" dirty="0" smtClean="0">
                <a:solidFill>
                  <a:srgbClr val="006666"/>
                </a:solidFill>
              </a:rPr>
            </a:br>
            <a:r>
              <a:rPr lang="de-DE" sz="2000" dirty="0" err="1" smtClean="0">
                <a:solidFill>
                  <a:srgbClr val="006666"/>
                </a:solidFill>
              </a:rPr>
              <a:t>or</a:t>
            </a:r>
            <a:r>
              <a:rPr lang="de-DE" sz="2000" dirty="0" smtClean="0">
                <a:solidFill>
                  <a:srgbClr val="006666"/>
                </a:solidFill>
              </a:rPr>
              <a:t> a </a:t>
            </a:r>
            <a:r>
              <a:rPr lang="de-DE" sz="2000" dirty="0" err="1" smtClean="0">
                <a:solidFill>
                  <a:srgbClr val="006666"/>
                </a:solidFill>
              </a:rPr>
              <a:t>combined</a:t>
            </a:r>
            <a:r>
              <a:rPr lang="de-DE" sz="2000" dirty="0" smtClean="0">
                <a:solidFill>
                  <a:srgbClr val="006666"/>
                </a:solidFill>
              </a:rPr>
              <a:t> </a:t>
            </a:r>
            <a:r>
              <a:rPr lang="de-DE" sz="2000" dirty="0" err="1" smtClean="0">
                <a:solidFill>
                  <a:srgbClr val="006666"/>
                </a:solidFill>
              </a:rPr>
              <a:t>machine</a:t>
            </a:r>
            <a:endParaRPr lang="de-DE" sz="2000" dirty="0" smtClean="0">
              <a:solidFill>
                <a:srgbClr val="006666"/>
              </a:solidFill>
            </a:endParaRPr>
          </a:p>
        </p:txBody>
      </p:sp>
      <p:sp>
        <p:nvSpPr>
          <p:cNvPr id="19" name="Rechteck 18"/>
          <p:cNvSpPr/>
          <p:nvPr/>
        </p:nvSpPr>
        <p:spPr bwMode="auto">
          <a:xfrm>
            <a:off x="-1476672" y="4005064"/>
            <a:ext cx="914400" cy="914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511273" y="5229200"/>
            <a:ext cx="3491360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2000" dirty="0" smtClean="0">
                <a:solidFill>
                  <a:srgbClr val="006666"/>
                </a:solidFill>
              </a:rPr>
              <a:t>CW </a:t>
            </a:r>
            <a:r>
              <a:rPr lang="de-DE" sz="2000" dirty="0" err="1" smtClean="0">
                <a:solidFill>
                  <a:srgbClr val="006666"/>
                </a:solidFill>
              </a:rPr>
              <a:t>and</a:t>
            </a:r>
            <a:r>
              <a:rPr lang="de-DE" sz="2000" dirty="0" smtClean="0">
                <a:solidFill>
                  <a:srgbClr val="006666"/>
                </a:solidFill>
              </a:rPr>
              <a:t> </a:t>
            </a:r>
            <a:r>
              <a:rPr lang="de-DE" sz="2000" dirty="0" smtClean="0">
                <a:solidFill>
                  <a:srgbClr val="006666"/>
                </a:solidFill>
              </a:rPr>
              <a:t>CCW </a:t>
            </a:r>
            <a:r>
              <a:rPr lang="de-DE" sz="2000" dirty="0" err="1" smtClean="0">
                <a:solidFill>
                  <a:srgbClr val="006666"/>
                </a:solidFill>
              </a:rPr>
              <a:t>stored</a:t>
            </a:r>
            <a:r>
              <a:rPr lang="de-DE" sz="2000" dirty="0" smtClean="0">
                <a:solidFill>
                  <a:srgbClr val="006666"/>
                </a:solidFill>
              </a:rPr>
              <a:t> </a:t>
            </a:r>
            <a:r>
              <a:rPr lang="de-DE" sz="2000" dirty="0" err="1" smtClean="0">
                <a:solidFill>
                  <a:srgbClr val="006666"/>
                </a:solidFill>
              </a:rPr>
              <a:t>beams</a:t>
            </a:r>
            <a:endParaRPr lang="de-DE" sz="2000" dirty="0">
              <a:solidFill>
                <a:srgbClr val="006666"/>
              </a:solidFill>
            </a:endParaRPr>
          </a:p>
        </p:txBody>
      </p:sp>
      <p:sp>
        <p:nvSpPr>
          <p:cNvPr id="21" name="Rectangle 2"/>
          <p:cNvSpPr txBox="1">
            <a:spLocks noChangeArrowheads="1"/>
          </p:cNvSpPr>
          <p:nvPr/>
        </p:nvSpPr>
        <p:spPr bwMode="auto">
          <a:xfrm>
            <a:off x="467544" y="44574"/>
            <a:ext cx="7772400" cy="684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005B8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005B82"/>
                </a:solidFill>
                <a:latin typeface="Arial" pitchFamily="34" charset="0"/>
                <a:cs typeface="Arial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005B82"/>
                </a:solidFill>
                <a:latin typeface="Arial" pitchFamily="34" charset="0"/>
                <a:cs typeface="Arial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005B82"/>
                </a:solidFill>
                <a:latin typeface="Arial" pitchFamily="34" charset="0"/>
                <a:cs typeface="Arial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005B82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005B82"/>
                </a:solidFill>
                <a:latin typeface="Arial" pitchFamily="34" charset="0"/>
                <a:cs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005B82"/>
                </a:solidFill>
                <a:latin typeface="Arial" pitchFamily="34" charset="0"/>
                <a:cs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005B82"/>
                </a:solidFill>
                <a:latin typeface="Arial" pitchFamily="34" charset="0"/>
                <a:cs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005B82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de-DE" sz="2400" dirty="0" smtClean="0">
                <a:solidFill>
                  <a:srgbClr val="006666"/>
                </a:solidFill>
              </a:rPr>
              <a:t>EDMs: </a:t>
            </a:r>
            <a:r>
              <a:rPr lang="de-DE" sz="2400" dirty="0" smtClean="0">
                <a:solidFill>
                  <a:srgbClr val="C00000"/>
                </a:solidFill>
              </a:rPr>
              <a:t>Storage ring </a:t>
            </a:r>
            <a:r>
              <a:rPr lang="de-DE" sz="2400" dirty="0" err="1" smtClean="0">
                <a:solidFill>
                  <a:srgbClr val="C00000"/>
                </a:solidFill>
              </a:rPr>
              <a:t>projects</a:t>
            </a:r>
            <a:endParaRPr lang="en-US" sz="2400" kern="0" dirty="0">
              <a:solidFill>
                <a:srgbClr val="C00000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DB356-0B88-4BC1-B268-E69530B25FC0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329" y="1326444"/>
            <a:ext cx="4212560" cy="3778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43376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0"/>
            <a:ext cx="8229600" cy="660400"/>
          </a:xfrm>
        </p:spPr>
        <p:txBody>
          <a:bodyPr/>
          <a:lstStyle/>
          <a:p>
            <a:r>
              <a:rPr lang="en-US" dirty="0" smtClean="0"/>
              <a:t>What has been accomplished?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05556"/>
            <a:ext cx="9144000" cy="6152443"/>
          </a:xfrm>
        </p:spPr>
        <p:txBody>
          <a:bodyPr/>
          <a:lstStyle/>
          <a:p>
            <a:pPr>
              <a:buFont typeface="Wingdings" charset="2"/>
              <a:buChar char="ü"/>
            </a:pPr>
            <a:r>
              <a:rPr lang="en-US" dirty="0" err="1" smtClean="0">
                <a:solidFill>
                  <a:srgbClr val="0000FF"/>
                </a:solidFill>
              </a:rPr>
              <a:t>Polarimeter</a:t>
            </a:r>
            <a:r>
              <a:rPr lang="en-US" dirty="0" smtClean="0">
                <a:solidFill>
                  <a:srgbClr val="0000FF"/>
                </a:solidFill>
              </a:rPr>
              <a:t> systematic errors (with beams at KVI, and stored beams at COSY).</a:t>
            </a:r>
          </a:p>
          <a:p>
            <a:pPr>
              <a:buFont typeface="Wingdings" charset="2"/>
              <a:buChar char="ü"/>
            </a:pPr>
            <a:r>
              <a:rPr lang="en-US" dirty="0" smtClean="0">
                <a:solidFill>
                  <a:srgbClr val="0000FF"/>
                </a:solidFill>
              </a:rPr>
              <a:t>Precision beam/spin dynamics tracking.</a:t>
            </a:r>
          </a:p>
          <a:p>
            <a:pPr>
              <a:buFont typeface="Wingdings" charset="2"/>
              <a:buChar char="ü"/>
            </a:pPr>
            <a:r>
              <a:rPr lang="en-US" dirty="0" smtClean="0">
                <a:solidFill>
                  <a:srgbClr val="0000FF"/>
                </a:solidFill>
              </a:rPr>
              <a:t>Stable lattice, IBS lifetime: ~10</a:t>
            </a:r>
            <a:r>
              <a:rPr lang="en-US" baseline="30000" dirty="0" smtClean="0">
                <a:solidFill>
                  <a:srgbClr val="0000FF"/>
                </a:solidFill>
              </a:rPr>
              <a:t>4</a:t>
            </a:r>
            <a:r>
              <a:rPr lang="en-US" dirty="0" smtClean="0">
                <a:solidFill>
                  <a:srgbClr val="0000FF"/>
                </a:solidFill>
              </a:rPr>
              <a:t>s </a:t>
            </a:r>
            <a:r>
              <a:rPr lang="en-US" sz="2400" dirty="0" smtClean="0">
                <a:solidFill>
                  <a:srgbClr val="FF0000"/>
                </a:solidFill>
              </a:rPr>
              <a:t>(Lebedev, FNAL)</a:t>
            </a:r>
          </a:p>
          <a:p>
            <a:pPr>
              <a:buFont typeface="Wingdings" charset="2"/>
              <a:buChar char="ü"/>
            </a:pPr>
            <a:r>
              <a:rPr lang="en-US" dirty="0" smtClean="0">
                <a:solidFill>
                  <a:srgbClr val="0000FF"/>
                </a:solidFill>
              </a:rPr>
              <a:t>Spin coherence time 10</a:t>
            </a:r>
            <a:r>
              <a:rPr lang="en-US" baseline="30000" dirty="0" smtClean="0">
                <a:solidFill>
                  <a:srgbClr val="0000FF"/>
                </a:solidFill>
              </a:rPr>
              <a:t>3 </a:t>
            </a:r>
            <a:r>
              <a:rPr lang="en-US" dirty="0" smtClean="0">
                <a:solidFill>
                  <a:srgbClr val="0000FF"/>
                </a:solidFill>
              </a:rPr>
              <a:t>s</a:t>
            </a:r>
            <a:r>
              <a:rPr lang="en-US" dirty="0">
                <a:solidFill>
                  <a:srgbClr val="0000FF"/>
                </a:solidFill>
              </a:rPr>
              <a:t>;</a:t>
            </a:r>
            <a:r>
              <a:rPr lang="en-US" dirty="0" smtClean="0">
                <a:solidFill>
                  <a:srgbClr val="0000FF"/>
                </a:solidFill>
              </a:rPr>
              <a:t> role of </a:t>
            </a:r>
            <a:r>
              <a:rPr lang="en-US" dirty="0" err="1" smtClean="0">
                <a:solidFill>
                  <a:srgbClr val="0000FF"/>
                </a:solidFill>
              </a:rPr>
              <a:t>sextupoles</a:t>
            </a:r>
            <a:r>
              <a:rPr lang="en-US" dirty="0" smtClean="0">
                <a:solidFill>
                  <a:srgbClr val="0000FF"/>
                </a:solidFill>
              </a:rPr>
              <a:t> understood (using stored beams at COSY).</a:t>
            </a:r>
          </a:p>
          <a:p>
            <a:pPr>
              <a:buFont typeface="Wingdings" charset="2"/>
              <a:buChar char="ü"/>
            </a:pPr>
            <a:r>
              <a:rPr lang="en-US" dirty="0" smtClean="0">
                <a:solidFill>
                  <a:srgbClr val="0000FF"/>
                </a:solidFill>
              </a:rPr>
              <a:t>Feasibility of required electric field strength 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   &lt;5 </a:t>
            </a:r>
            <a:r>
              <a:rPr lang="en-US" dirty="0">
                <a:solidFill>
                  <a:srgbClr val="0000FF"/>
                </a:solidFill>
              </a:rPr>
              <a:t>M</a:t>
            </a:r>
            <a:r>
              <a:rPr lang="en-US" dirty="0" smtClean="0">
                <a:solidFill>
                  <a:srgbClr val="0000FF"/>
                </a:solidFill>
              </a:rPr>
              <a:t>V/m, 3cm plate separation (</a:t>
            </a:r>
            <a:r>
              <a:rPr lang="en-US" dirty="0" err="1" smtClean="0">
                <a:solidFill>
                  <a:srgbClr val="0000FF"/>
                </a:solidFill>
              </a:rPr>
              <a:t>JLab</a:t>
            </a:r>
            <a:r>
              <a:rPr lang="en-US" dirty="0" smtClean="0">
                <a:solidFill>
                  <a:srgbClr val="0000FF"/>
                </a:solidFill>
              </a:rPr>
              <a:t>, FNAL) </a:t>
            </a:r>
          </a:p>
          <a:p>
            <a:pPr>
              <a:buFont typeface="Wingdings" charset="2"/>
              <a:buChar char="ü"/>
            </a:pPr>
            <a:r>
              <a:rPr lang="en-US" dirty="0" smtClean="0">
                <a:solidFill>
                  <a:srgbClr val="0000FF"/>
                </a:solidFill>
              </a:rPr>
              <a:t>Analytic estimation of electric fringe fields and precision beam/spin dynamics tracking. Stable!</a:t>
            </a:r>
          </a:p>
          <a:p>
            <a:pPr>
              <a:buFont typeface="Wingdings" charset="2"/>
              <a:buChar char="ü"/>
            </a:pPr>
            <a:r>
              <a:rPr lang="en-US" dirty="0" smtClean="0">
                <a:solidFill>
                  <a:srgbClr val="FF0000"/>
                </a:solidFill>
              </a:rPr>
              <a:t>(Paper already published or in progress.)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DB356-0B88-4BC1-B268-E69530B25FC0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6293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0819" y="508324"/>
            <a:ext cx="7068404" cy="65472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1444"/>
          </a:xfrm>
        </p:spPr>
        <p:txBody>
          <a:bodyPr/>
          <a:lstStyle/>
          <a:p>
            <a:r>
              <a:rPr lang="en-US" dirty="0" smtClean="0"/>
              <a:t>Systematic errors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DB356-0B88-4BC1-B268-E69530B25FC0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7038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Opportunities for CERN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Electric field strength issues, dark currents</a:t>
            </a:r>
          </a:p>
          <a:p>
            <a:endParaRPr lang="en-US" dirty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Beam-based alignment, E-field plate alignment</a:t>
            </a:r>
          </a:p>
          <a:p>
            <a:endParaRPr lang="en-US" dirty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Beam impedance reduction.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DB356-0B88-4BC1-B268-E69530B25FC0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0636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614362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Technically driven pEDM timeline</a:t>
            </a:r>
          </a:p>
        </p:txBody>
      </p:sp>
      <p:sp>
        <p:nvSpPr>
          <p:cNvPr id="108547" name="Content Placeholder 2"/>
          <p:cNvSpPr>
            <a:spLocks noGrp="1"/>
          </p:cNvSpPr>
          <p:nvPr>
            <p:ph idx="1"/>
          </p:nvPr>
        </p:nvSpPr>
        <p:spPr>
          <a:xfrm>
            <a:off x="0" y="2857500"/>
            <a:ext cx="9144000" cy="4000500"/>
          </a:xfrm>
        </p:spPr>
        <p:txBody>
          <a:bodyPr/>
          <a:lstStyle/>
          <a:p>
            <a:r>
              <a:rPr lang="en-US" sz="2800" dirty="0" smtClean="0">
                <a:solidFill>
                  <a:srgbClr val="000099"/>
                </a:solidFill>
              </a:rPr>
              <a:t>Two years systems development (R&amp;D); </a:t>
            </a:r>
            <a:r>
              <a:rPr lang="en-US" sz="2800" dirty="0" smtClean="0">
                <a:solidFill>
                  <a:srgbClr val="008000"/>
                </a:solidFill>
              </a:rPr>
              <a:t>Ring design; </a:t>
            </a:r>
            <a:r>
              <a:rPr lang="en-US" sz="2800" dirty="0" smtClean="0">
                <a:solidFill>
                  <a:srgbClr val="E51B3D"/>
                </a:solidFill>
              </a:rPr>
              <a:t>Installation.</a:t>
            </a:r>
            <a:endParaRPr lang="en-US" sz="2800" dirty="0" smtClean="0">
              <a:solidFill>
                <a:srgbClr val="000090"/>
              </a:solidFill>
              <a:ea typeface="ＭＳ Ｐゴシック" pitchFamily="34" charset="-128"/>
              <a:sym typeface="Symbol" pitchFamily="18" charset="2"/>
            </a:endParaRPr>
          </a:p>
          <a:p>
            <a:r>
              <a:rPr lang="en-US" sz="2800" dirty="0" smtClean="0">
                <a:solidFill>
                  <a:srgbClr val="0000FF"/>
                </a:solidFill>
              </a:rPr>
              <a:t>Cost (2011, 2012 engineering cost): $70M + tunnel.</a:t>
            </a:r>
          </a:p>
          <a:p>
            <a:r>
              <a:rPr lang="en-US" sz="2800" dirty="0" smtClean="0">
                <a:solidFill>
                  <a:srgbClr val="0000FF"/>
                </a:solidFill>
              </a:rPr>
              <a:t>Proposed cost-sharing with AGS tunnel:</a:t>
            </a:r>
          </a:p>
          <a:p>
            <a:pPr lvl="1"/>
            <a:r>
              <a:rPr lang="en-US" sz="2400" dirty="0" smtClean="0">
                <a:solidFill>
                  <a:srgbClr val="0000FF"/>
                </a:solidFill>
              </a:rPr>
              <a:t>Owned by DOE-HEP; DOE-NP partner with running costs.</a:t>
            </a:r>
          </a:p>
          <a:p>
            <a:r>
              <a:rPr lang="en-US" sz="2800" dirty="0" smtClean="0">
                <a:solidFill>
                  <a:srgbClr val="0000FF"/>
                </a:solidFill>
              </a:rPr>
              <a:t>Foreign contributions: electric field plates, vacuum chambers, SQUID-based magnetometers</a:t>
            </a:r>
            <a:endParaRPr lang="en-US" sz="2400" dirty="0">
              <a:solidFill>
                <a:srgbClr val="000090"/>
              </a:solidFill>
            </a:endParaRPr>
          </a:p>
        </p:txBody>
      </p:sp>
      <p:sp>
        <p:nvSpPr>
          <p:cNvPr id="108548" name="Line 4"/>
          <p:cNvSpPr>
            <a:spLocks noChangeShapeType="1"/>
          </p:cNvSpPr>
          <p:nvPr/>
        </p:nvSpPr>
        <p:spPr bwMode="auto">
          <a:xfrm>
            <a:off x="295275" y="1254125"/>
            <a:ext cx="8039100" cy="0"/>
          </a:xfrm>
          <a:prstGeom prst="line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49" name="Text Box 5"/>
          <p:cNvSpPr txBox="1">
            <a:spLocks noChangeArrowheads="1"/>
          </p:cNvSpPr>
          <p:nvPr/>
        </p:nvSpPr>
        <p:spPr bwMode="auto">
          <a:xfrm>
            <a:off x="508000" y="1435100"/>
            <a:ext cx="83534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2400" b="1" dirty="0" smtClean="0">
                <a:solidFill>
                  <a:srgbClr val="000099"/>
                </a:solidFill>
                <a:latin typeface="Times New Roman" charset="0"/>
              </a:rPr>
              <a:t>2014</a:t>
            </a:r>
            <a:endParaRPr lang="en-US" sz="2400" b="1" dirty="0">
              <a:solidFill>
                <a:srgbClr val="000099"/>
              </a:solidFill>
              <a:latin typeface="Times New Roman" charset="0"/>
            </a:endParaRPr>
          </a:p>
        </p:txBody>
      </p:sp>
      <p:sp>
        <p:nvSpPr>
          <p:cNvPr id="108550" name="Text Box 7"/>
          <p:cNvSpPr txBox="1">
            <a:spLocks noChangeArrowheads="1"/>
          </p:cNvSpPr>
          <p:nvPr/>
        </p:nvSpPr>
        <p:spPr bwMode="auto">
          <a:xfrm>
            <a:off x="1539875" y="1447800"/>
            <a:ext cx="49244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400" b="1" dirty="0" smtClean="0">
                <a:solidFill>
                  <a:srgbClr val="000099"/>
                </a:solidFill>
                <a:latin typeface="Times New Roman" charset="0"/>
              </a:rPr>
              <a:t>15</a:t>
            </a:r>
            <a:endParaRPr lang="en-US" sz="2400" b="1" dirty="0">
              <a:solidFill>
                <a:srgbClr val="000099"/>
              </a:solidFill>
              <a:latin typeface="Times New Roman" charset="0"/>
            </a:endParaRPr>
          </a:p>
        </p:txBody>
      </p:sp>
      <p:sp>
        <p:nvSpPr>
          <p:cNvPr id="108551" name="Text Box 8"/>
          <p:cNvSpPr txBox="1">
            <a:spLocks noChangeArrowheads="1"/>
          </p:cNvSpPr>
          <p:nvPr/>
        </p:nvSpPr>
        <p:spPr bwMode="auto">
          <a:xfrm>
            <a:off x="2320925" y="1447800"/>
            <a:ext cx="49244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400" b="1" dirty="0" smtClean="0">
                <a:solidFill>
                  <a:srgbClr val="000099"/>
                </a:solidFill>
                <a:latin typeface="Times New Roman" charset="0"/>
              </a:rPr>
              <a:t>16</a:t>
            </a:r>
            <a:endParaRPr lang="en-US" sz="2400" b="1" dirty="0">
              <a:solidFill>
                <a:srgbClr val="000099"/>
              </a:solidFill>
              <a:latin typeface="Times New Roman" charset="0"/>
            </a:endParaRPr>
          </a:p>
        </p:txBody>
      </p:sp>
      <p:sp>
        <p:nvSpPr>
          <p:cNvPr id="108552" name="Text Box 9"/>
          <p:cNvSpPr txBox="1">
            <a:spLocks noChangeArrowheads="1"/>
          </p:cNvSpPr>
          <p:nvPr/>
        </p:nvSpPr>
        <p:spPr bwMode="auto">
          <a:xfrm>
            <a:off x="3121025" y="1438275"/>
            <a:ext cx="49244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400" b="1" dirty="0" smtClean="0">
                <a:solidFill>
                  <a:srgbClr val="000099"/>
                </a:solidFill>
                <a:latin typeface="Times New Roman" charset="0"/>
              </a:rPr>
              <a:t>17</a:t>
            </a:r>
            <a:endParaRPr lang="en-US" sz="2400" b="1" dirty="0">
              <a:solidFill>
                <a:srgbClr val="000099"/>
              </a:solidFill>
              <a:latin typeface="Times New Roman" charset="0"/>
            </a:endParaRPr>
          </a:p>
        </p:txBody>
      </p:sp>
      <p:sp>
        <p:nvSpPr>
          <p:cNvPr id="108553" name="Text Box 10"/>
          <p:cNvSpPr txBox="1">
            <a:spLocks noChangeArrowheads="1"/>
          </p:cNvSpPr>
          <p:nvPr/>
        </p:nvSpPr>
        <p:spPr bwMode="auto">
          <a:xfrm>
            <a:off x="3892550" y="1447800"/>
            <a:ext cx="49244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400" b="1" dirty="0" smtClean="0">
                <a:solidFill>
                  <a:srgbClr val="000099"/>
                </a:solidFill>
                <a:latin typeface="Times New Roman" charset="0"/>
              </a:rPr>
              <a:t>18</a:t>
            </a:r>
            <a:endParaRPr lang="en-US" sz="2400" b="1" dirty="0">
              <a:solidFill>
                <a:srgbClr val="000099"/>
              </a:solidFill>
              <a:latin typeface="Times New Roman" charset="0"/>
            </a:endParaRPr>
          </a:p>
        </p:txBody>
      </p:sp>
      <p:sp>
        <p:nvSpPr>
          <p:cNvPr id="108554" name="Text Box 11"/>
          <p:cNvSpPr txBox="1">
            <a:spLocks noChangeArrowheads="1"/>
          </p:cNvSpPr>
          <p:nvPr/>
        </p:nvSpPr>
        <p:spPr bwMode="auto">
          <a:xfrm>
            <a:off x="4587875" y="1447800"/>
            <a:ext cx="49244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400" b="1" dirty="0" smtClean="0">
                <a:solidFill>
                  <a:srgbClr val="000099"/>
                </a:solidFill>
                <a:latin typeface="Times New Roman" charset="0"/>
              </a:rPr>
              <a:t>19</a:t>
            </a:r>
            <a:endParaRPr lang="en-US" sz="2400" b="1" dirty="0">
              <a:solidFill>
                <a:srgbClr val="000099"/>
              </a:solidFill>
              <a:latin typeface="Times New Roman" charset="0"/>
            </a:endParaRPr>
          </a:p>
        </p:txBody>
      </p:sp>
      <p:sp>
        <p:nvSpPr>
          <p:cNvPr id="108555" name="Text Box 12"/>
          <p:cNvSpPr txBox="1">
            <a:spLocks noChangeArrowheads="1"/>
          </p:cNvSpPr>
          <p:nvPr/>
        </p:nvSpPr>
        <p:spPr bwMode="auto">
          <a:xfrm>
            <a:off x="5321300" y="1438275"/>
            <a:ext cx="49244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400" b="1" dirty="0" smtClean="0">
                <a:solidFill>
                  <a:srgbClr val="000099"/>
                </a:solidFill>
                <a:latin typeface="Times New Roman" charset="0"/>
              </a:rPr>
              <a:t>20</a:t>
            </a:r>
            <a:endParaRPr lang="en-US" sz="2400" b="1" dirty="0">
              <a:solidFill>
                <a:srgbClr val="000099"/>
              </a:solidFill>
              <a:latin typeface="Times New Roman" charset="0"/>
            </a:endParaRPr>
          </a:p>
        </p:txBody>
      </p:sp>
      <p:sp>
        <p:nvSpPr>
          <p:cNvPr id="108556" name="Text Box 13"/>
          <p:cNvSpPr txBox="1">
            <a:spLocks noChangeArrowheads="1"/>
          </p:cNvSpPr>
          <p:nvPr/>
        </p:nvSpPr>
        <p:spPr bwMode="auto">
          <a:xfrm>
            <a:off x="6083300" y="1447800"/>
            <a:ext cx="49244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400" b="1" dirty="0" smtClean="0">
                <a:solidFill>
                  <a:srgbClr val="000099"/>
                </a:solidFill>
                <a:latin typeface="Times New Roman" charset="0"/>
              </a:rPr>
              <a:t>21</a:t>
            </a:r>
            <a:endParaRPr lang="en-US" sz="2400" b="1" dirty="0">
              <a:solidFill>
                <a:srgbClr val="000099"/>
              </a:solidFill>
              <a:latin typeface="Times New Roman" charset="0"/>
            </a:endParaRPr>
          </a:p>
        </p:txBody>
      </p:sp>
      <p:sp>
        <p:nvSpPr>
          <p:cNvPr id="108557" name="Text Box 14"/>
          <p:cNvSpPr txBox="1">
            <a:spLocks noChangeArrowheads="1"/>
          </p:cNvSpPr>
          <p:nvPr/>
        </p:nvSpPr>
        <p:spPr bwMode="auto">
          <a:xfrm>
            <a:off x="6883400" y="1447800"/>
            <a:ext cx="49244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400" b="1" dirty="0" smtClean="0">
                <a:solidFill>
                  <a:srgbClr val="000099"/>
                </a:solidFill>
                <a:latin typeface="Times New Roman" charset="0"/>
              </a:rPr>
              <a:t>22</a:t>
            </a:r>
            <a:endParaRPr lang="en-US" sz="2400" b="1" dirty="0">
              <a:solidFill>
                <a:srgbClr val="000099"/>
              </a:solidFill>
              <a:latin typeface="Times New Roman" charset="0"/>
            </a:endParaRPr>
          </a:p>
        </p:txBody>
      </p:sp>
      <p:sp>
        <p:nvSpPr>
          <p:cNvPr id="108558" name="Text Box 15"/>
          <p:cNvSpPr txBox="1">
            <a:spLocks noChangeArrowheads="1"/>
          </p:cNvSpPr>
          <p:nvPr/>
        </p:nvSpPr>
        <p:spPr bwMode="auto">
          <a:xfrm>
            <a:off x="7673975" y="1447800"/>
            <a:ext cx="49244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400" b="1" dirty="0" smtClean="0">
                <a:solidFill>
                  <a:srgbClr val="000099"/>
                </a:solidFill>
                <a:latin typeface="Times New Roman" charset="0"/>
              </a:rPr>
              <a:t>23</a:t>
            </a:r>
            <a:endParaRPr lang="en-US" sz="2400" b="1" dirty="0">
              <a:solidFill>
                <a:srgbClr val="000099"/>
              </a:solidFill>
              <a:latin typeface="Times New Roman" charset="0"/>
            </a:endParaRPr>
          </a:p>
        </p:txBody>
      </p:sp>
      <p:sp>
        <p:nvSpPr>
          <p:cNvPr id="108559" name="Line 16"/>
          <p:cNvSpPr>
            <a:spLocks noChangeShapeType="1"/>
          </p:cNvSpPr>
          <p:nvPr/>
        </p:nvSpPr>
        <p:spPr bwMode="auto">
          <a:xfrm>
            <a:off x="6561667" y="1418167"/>
            <a:ext cx="1820333" cy="4233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8" name="Straight Arrow Connector 17"/>
          <p:cNvCxnSpPr/>
          <p:nvPr/>
        </p:nvCxnSpPr>
        <p:spPr>
          <a:xfrm rot="5400000" flipH="1" flipV="1">
            <a:off x="6266923" y="1704445"/>
            <a:ext cx="584200" cy="9525"/>
          </a:xfrm>
          <a:prstGeom prst="straightConnector1">
            <a:avLst/>
          </a:prstGeom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ight Arrow 20"/>
          <p:cNvSpPr>
            <a:spLocks noChangeArrowheads="1"/>
          </p:cNvSpPr>
          <p:nvPr/>
        </p:nvSpPr>
        <p:spPr bwMode="auto">
          <a:xfrm>
            <a:off x="3505200" y="1993900"/>
            <a:ext cx="876300" cy="457200"/>
          </a:xfrm>
          <a:prstGeom prst="rightArrow">
            <a:avLst>
              <a:gd name="adj1" fmla="val 50000"/>
              <a:gd name="adj2" fmla="val 50002"/>
            </a:avLst>
          </a:prstGeom>
          <a:solidFill>
            <a:srgbClr val="008000"/>
          </a:solidFill>
          <a:ln w="9525">
            <a:solidFill>
              <a:srgbClr val="008000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3" name="Right Arrow 22"/>
          <p:cNvSpPr>
            <a:spLocks noChangeArrowheads="1"/>
          </p:cNvSpPr>
          <p:nvPr/>
        </p:nvSpPr>
        <p:spPr bwMode="auto">
          <a:xfrm>
            <a:off x="4444999" y="1816100"/>
            <a:ext cx="2103968" cy="457200"/>
          </a:xfrm>
          <a:prstGeom prst="rightArrow">
            <a:avLst>
              <a:gd name="adj1" fmla="val 50000"/>
              <a:gd name="adj2" fmla="val 50002"/>
            </a:avLst>
          </a:prstGeom>
          <a:solidFill>
            <a:srgbClr val="E51B3D"/>
          </a:solidFill>
          <a:ln w="9525">
            <a:solidFill>
              <a:srgbClr val="E51B3D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0" name="Right Arrow 19"/>
          <p:cNvSpPr>
            <a:spLocks noChangeArrowheads="1"/>
          </p:cNvSpPr>
          <p:nvPr/>
        </p:nvSpPr>
        <p:spPr bwMode="auto">
          <a:xfrm>
            <a:off x="1828800" y="2197100"/>
            <a:ext cx="1701800" cy="457200"/>
          </a:xfrm>
          <a:prstGeom prst="rightArrow">
            <a:avLst>
              <a:gd name="adj1" fmla="val 50000"/>
              <a:gd name="adj2" fmla="val 49992"/>
            </a:avLst>
          </a:prstGeom>
          <a:solidFill>
            <a:srgbClr val="000099"/>
          </a:solidFill>
          <a:ln w="9525">
            <a:solidFill>
              <a:srgbClr val="000099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DB356-0B88-4BC1-B268-E69530B25FC0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209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Let’s indulge on sensitivity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62755"/>
            <a:ext cx="9144000" cy="5695245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Spin coherence time (10</a:t>
            </a:r>
            <a:r>
              <a:rPr lang="en-US" baseline="30000" dirty="0" smtClean="0">
                <a:solidFill>
                  <a:srgbClr val="0000FF"/>
                </a:solidFill>
              </a:rPr>
              <a:t>4</a:t>
            </a:r>
            <a:r>
              <a:rPr lang="en-US" dirty="0" smtClean="0">
                <a:solidFill>
                  <a:srgbClr val="0000FF"/>
                </a:solidFill>
              </a:rPr>
              <a:t> seconds), stochastic cooling-thermal mixing, …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Higher beam intensity, smaller IBS</a:t>
            </a:r>
          </a:p>
          <a:p>
            <a:endParaRPr lang="en-US" dirty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Reliable E-field 15 MV/m with negligible dark current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&gt;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50% efficient polarimeter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Potential gain &gt;10</a:t>
            </a:r>
            <a:r>
              <a:rPr lang="en-US" baseline="30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 in statistical sensitivity:  10</a:t>
            </a:r>
            <a:r>
              <a:rPr lang="en-US" baseline="30000" dirty="0" smtClean="0">
                <a:solidFill>
                  <a:srgbClr val="FF0000"/>
                </a:solidFill>
              </a:rPr>
              <a:t>-31</a:t>
            </a:r>
            <a:r>
              <a:rPr lang="en-US" dirty="0" smtClean="0">
                <a:solidFill>
                  <a:srgbClr val="FF0000"/>
                </a:solidFill>
              </a:rPr>
              <a:t> e-cm!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DB356-0B88-4BC1-B268-E69530B25FC0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5400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12800"/>
          </a:xfrm>
        </p:spPr>
        <p:txBody>
          <a:bodyPr/>
          <a:lstStyle/>
          <a:p>
            <a:r>
              <a:rPr lang="en-US" sz="4000" u="sng" dirty="0" smtClean="0">
                <a:solidFill>
                  <a:srgbClr val="FF0000"/>
                </a:solidFill>
              </a:rPr>
              <a:t>Spin Coherence Time: need &gt;10</a:t>
            </a:r>
            <a:r>
              <a:rPr lang="en-US" sz="4000" u="sng" baseline="30000" dirty="0" smtClean="0">
                <a:solidFill>
                  <a:srgbClr val="FF0000"/>
                </a:solidFill>
              </a:rPr>
              <a:t>2</a:t>
            </a:r>
            <a:r>
              <a:rPr lang="en-US" sz="4000" u="sng" dirty="0" smtClean="0">
                <a:solidFill>
                  <a:srgbClr val="FF0000"/>
                </a:solidFill>
              </a:rPr>
              <a:t> s</a:t>
            </a:r>
          </a:p>
        </p:txBody>
      </p:sp>
      <p:sp>
        <p:nvSpPr>
          <p:cNvPr id="68612" name="Content Placeholder 2"/>
          <p:cNvSpPr>
            <a:spLocks noGrp="1"/>
          </p:cNvSpPr>
          <p:nvPr>
            <p:ph idx="1"/>
          </p:nvPr>
        </p:nvSpPr>
        <p:spPr>
          <a:xfrm>
            <a:off x="0" y="812800"/>
            <a:ext cx="8724900" cy="2825750"/>
          </a:xfrm>
        </p:spPr>
        <p:txBody>
          <a:bodyPr/>
          <a:lstStyle/>
          <a:p>
            <a:r>
              <a:rPr lang="en-US" dirty="0" smtClean="0">
                <a:solidFill>
                  <a:srgbClr val="000099"/>
                </a:solidFill>
              </a:rPr>
              <a:t>Not all particles have same deviation from magic momentum, or same horizontal and vertical divergence (all second order effects)</a:t>
            </a:r>
          </a:p>
          <a:p>
            <a:endParaRPr lang="en-US" dirty="0" smtClean="0">
              <a:solidFill>
                <a:srgbClr val="000099"/>
              </a:solidFill>
            </a:endParaRPr>
          </a:p>
          <a:p>
            <a:r>
              <a:rPr lang="en-US" dirty="0" smtClean="0">
                <a:solidFill>
                  <a:srgbClr val="000099"/>
                </a:solidFill>
              </a:rPr>
              <a:t>They cause a spread in the g-2 frequencies:</a:t>
            </a:r>
          </a:p>
        </p:txBody>
      </p:sp>
      <p:sp>
        <p:nvSpPr>
          <p:cNvPr id="57349" name="Content Placeholder 2"/>
          <p:cNvSpPr txBox="1">
            <a:spLocks/>
          </p:cNvSpPr>
          <p:nvPr/>
        </p:nvSpPr>
        <p:spPr bwMode="auto">
          <a:xfrm>
            <a:off x="0" y="5235222"/>
            <a:ext cx="9144000" cy="1622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solidFill>
                  <a:srgbClr val="000099"/>
                </a:solidFill>
              </a:rPr>
              <a:t>Present design parameters allow for 10</a:t>
            </a:r>
            <a:r>
              <a:rPr lang="en-US" sz="3200" baseline="30000" dirty="0" smtClean="0">
                <a:solidFill>
                  <a:srgbClr val="000099"/>
                </a:solidFill>
              </a:rPr>
              <a:t>3</a:t>
            </a:r>
            <a:r>
              <a:rPr lang="en-US" sz="3200" dirty="0" smtClean="0">
                <a:solidFill>
                  <a:srgbClr val="000099"/>
                </a:solidFill>
              </a:rPr>
              <a:t> s</a:t>
            </a:r>
            <a:r>
              <a:rPr lang="en-US" sz="3200" dirty="0" smtClean="0">
                <a:solidFill>
                  <a:srgbClr val="000099"/>
                </a:solidFill>
              </a:rPr>
              <a:t>.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solidFill>
                  <a:srgbClr val="FF0000"/>
                </a:solidFill>
              </a:rPr>
              <a:t>Much longer SCT with thermal mixing (S.C.)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endParaRPr lang="en-US" sz="3200" dirty="0">
              <a:solidFill>
                <a:srgbClr val="FF0000"/>
              </a:solidFill>
            </a:endParaRPr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1917700" y="3511550"/>
          <a:ext cx="4916488" cy="1377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180" name="Equation" r:id="rId4" imgW="1676160" imgH="469800" progId="Equation.3">
                  <p:embed/>
                </p:oleObj>
              </mc:Choice>
              <mc:Fallback>
                <p:oleObj name="Equation" r:id="rId4" imgW="167616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17700" y="3511550"/>
                        <a:ext cx="4916488" cy="1377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DB356-0B88-4BC1-B268-E69530B25FC0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496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9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155700" y="355600"/>
            <a:ext cx="6477000" cy="4978400"/>
            <a:chOff x="528" y="512"/>
            <a:chExt cx="4560" cy="3664"/>
          </a:xfrm>
        </p:grpSpPr>
        <p:pic>
          <p:nvPicPr>
            <p:cNvPr id="73753" name="Picture 3" descr="scan11"/>
            <p:cNvPicPr preferRelativeResize="0">
              <a:picLocks noChangeAspect="1" noChangeArrowheads="1"/>
            </p:cNvPicPr>
            <p:nvPr/>
          </p:nvPicPr>
          <p:blipFill>
            <a:blip r:embed="rId3"/>
            <a:srcRect b="20786"/>
            <a:stretch>
              <a:fillRect/>
            </a:stretch>
          </p:blipFill>
          <p:spPr bwMode="auto">
            <a:xfrm>
              <a:off x="528" y="512"/>
              <a:ext cx="3881" cy="3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3754" name="Freeform 4"/>
            <p:cNvSpPr>
              <a:spLocks noChangeAspect="1"/>
            </p:cNvSpPr>
            <p:nvPr/>
          </p:nvSpPr>
          <p:spPr bwMode="auto">
            <a:xfrm>
              <a:off x="4433" y="2160"/>
              <a:ext cx="127" cy="841"/>
            </a:xfrm>
            <a:custGeom>
              <a:avLst/>
              <a:gdLst>
                <a:gd name="T0" fmla="*/ 78 w 101"/>
                <a:gd name="T1" fmla="*/ 0 h 671"/>
                <a:gd name="T2" fmla="*/ 0 w 101"/>
                <a:gd name="T3" fmla="*/ 310 h 671"/>
                <a:gd name="T4" fmla="*/ 78 w 101"/>
                <a:gd name="T5" fmla="*/ 6286 h 671"/>
                <a:gd name="T6" fmla="*/ 155 w 101"/>
                <a:gd name="T7" fmla="*/ 5901 h 671"/>
                <a:gd name="T8" fmla="*/ 309 w 101"/>
                <a:gd name="T9" fmla="*/ 5122 h 671"/>
                <a:gd name="T10" fmla="*/ 952 w 101"/>
                <a:gd name="T11" fmla="*/ 2566 h 671"/>
                <a:gd name="T12" fmla="*/ 632 w 101"/>
                <a:gd name="T13" fmla="*/ 1089 h 671"/>
                <a:gd name="T14" fmla="*/ 78 w 101"/>
                <a:gd name="T15" fmla="*/ 0 h 67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1"/>
                <a:gd name="T25" fmla="*/ 0 h 671"/>
                <a:gd name="T26" fmla="*/ 101 w 101"/>
                <a:gd name="T27" fmla="*/ 671 h 67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1" h="671">
                  <a:moveTo>
                    <a:pt x="8" y="0"/>
                  </a:moveTo>
                  <a:cubicBezTo>
                    <a:pt x="5" y="11"/>
                    <a:pt x="0" y="22"/>
                    <a:pt x="0" y="33"/>
                  </a:cubicBezTo>
                  <a:cubicBezTo>
                    <a:pt x="0" y="241"/>
                    <a:pt x="2" y="449"/>
                    <a:pt x="8" y="657"/>
                  </a:cubicBezTo>
                  <a:cubicBezTo>
                    <a:pt x="8" y="671"/>
                    <a:pt x="14" y="630"/>
                    <a:pt x="16" y="617"/>
                  </a:cubicBezTo>
                  <a:cubicBezTo>
                    <a:pt x="22" y="581"/>
                    <a:pt x="22" y="567"/>
                    <a:pt x="32" y="535"/>
                  </a:cubicBezTo>
                  <a:cubicBezTo>
                    <a:pt x="59" y="445"/>
                    <a:pt x="78" y="361"/>
                    <a:pt x="97" y="268"/>
                  </a:cubicBezTo>
                  <a:cubicBezTo>
                    <a:pt x="91" y="194"/>
                    <a:pt x="101" y="166"/>
                    <a:pt x="64" y="114"/>
                  </a:cubicBezTo>
                  <a:cubicBezTo>
                    <a:pt x="51" y="74"/>
                    <a:pt x="21" y="42"/>
                    <a:pt x="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755" name="Freeform 5"/>
            <p:cNvSpPr>
              <a:spLocks noChangeAspect="1"/>
            </p:cNvSpPr>
            <p:nvPr/>
          </p:nvSpPr>
          <p:spPr bwMode="auto">
            <a:xfrm>
              <a:off x="4961" y="2160"/>
              <a:ext cx="127" cy="841"/>
            </a:xfrm>
            <a:custGeom>
              <a:avLst/>
              <a:gdLst>
                <a:gd name="T0" fmla="*/ 78 w 101"/>
                <a:gd name="T1" fmla="*/ 0 h 671"/>
                <a:gd name="T2" fmla="*/ 0 w 101"/>
                <a:gd name="T3" fmla="*/ 310 h 671"/>
                <a:gd name="T4" fmla="*/ 78 w 101"/>
                <a:gd name="T5" fmla="*/ 6286 h 671"/>
                <a:gd name="T6" fmla="*/ 155 w 101"/>
                <a:gd name="T7" fmla="*/ 5901 h 671"/>
                <a:gd name="T8" fmla="*/ 309 w 101"/>
                <a:gd name="T9" fmla="*/ 5122 h 671"/>
                <a:gd name="T10" fmla="*/ 952 w 101"/>
                <a:gd name="T11" fmla="*/ 2566 h 671"/>
                <a:gd name="T12" fmla="*/ 632 w 101"/>
                <a:gd name="T13" fmla="*/ 1089 h 671"/>
                <a:gd name="T14" fmla="*/ 78 w 101"/>
                <a:gd name="T15" fmla="*/ 0 h 67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1"/>
                <a:gd name="T25" fmla="*/ 0 h 671"/>
                <a:gd name="T26" fmla="*/ 101 w 101"/>
                <a:gd name="T27" fmla="*/ 671 h 67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1" h="671">
                  <a:moveTo>
                    <a:pt x="8" y="0"/>
                  </a:moveTo>
                  <a:cubicBezTo>
                    <a:pt x="5" y="11"/>
                    <a:pt x="0" y="22"/>
                    <a:pt x="0" y="33"/>
                  </a:cubicBezTo>
                  <a:cubicBezTo>
                    <a:pt x="0" y="241"/>
                    <a:pt x="2" y="449"/>
                    <a:pt x="8" y="657"/>
                  </a:cubicBezTo>
                  <a:cubicBezTo>
                    <a:pt x="8" y="671"/>
                    <a:pt x="14" y="630"/>
                    <a:pt x="16" y="617"/>
                  </a:cubicBezTo>
                  <a:cubicBezTo>
                    <a:pt x="22" y="581"/>
                    <a:pt x="22" y="567"/>
                    <a:pt x="32" y="535"/>
                  </a:cubicBezTo>
                  <a:cubicBezTo>
                    <a:pt x="59" y="445"/>
                    <a:pt x="78" y="361"/>
                    <a:pt x="97" y="268"/>
                  </a:cubicBezTo>
                  <a:cubicBezTo>
                    <a:pt x="91" y="194"/>
                    <a:pt x="101" y="166"/>
                    <a:pt x="64" y="114"/>
                  </a:cubicBezTo>
                  <a:cubicBezTo>
                    <a:pt x="51" y="74"/>
                    <a:pt x="21" y="42"/>
                    <a:pt x="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756" name="Text Box 6"/>
            <p:cNvSpPr txBox="1">
              <a:spLocks noChangeArrowheads="1"/>
            </p:cNvSpPr>
            <p:nvPr/>
          </p:nvSpPr>
          <p:spPr bwMode="auto">
            <a:xfrm rot="5471936">
              <a:off x="4428" y="2370"/>
              <a:ext cx="741" cy="3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>
                  <a:latin typeface="Times New Roman" pitchFamily="18" charset="0"/>
                </a:rPr>
                <a:t>Electroweak</a:t>
              </a:r>
            </a:p>
            <a:p>
              <a:pPr eaLnBrk="0" hangingPunct="0"/>
              <a:r>
                <a:rPr lang="en-US" sz="1200">
                  <a:latin typeface="Times New Roman" pitchFamily="18" charset="0"/>
                </a:rPr>
                <a:t>Baryogenises</a:t>
              </a: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73757" name="Text Box 7"/>
            <p:cNvSpPr txBox="1">
              <a:spLocks noChangeArrowheads="1"/>
            </p:cNvSpPr>
            <p:nvPr/>
          </p:nvSpPr>
          <p:spPr bwMode="auto">
            <a:xfrm rot="5471879">
              <a:off x="3977" y="2451"/>
              <a:ext cx="679" cy="1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>
                  <a:latin typeface="Times New Roman" pitchFamily="18" charset="0"/>
                </a:rPr>
                <a:t>GUT SUSY</a:t>
              </a: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73758" name="Oval 8"/>
            <p:cNvSpPr>
              <a:spLocks noChangeArrowheads="1"/>
            </p:cNvSpPr>
            <p:nvPr/>
          </p:nvSpPr>
          <p:spPr bwMode="auto">
            <a:xfrm>
              <a:off x="2352" y="1808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73731" name="Picture 9"/>
          <p:cNvPicPr>
            <a:picLocks noChangeAspect="1" noChangeArrowheads="1"/>
          </p:cNvPicPr>
          <p:nvPr/>
        </p:nvPicPr>
        <p:blipFill>
          <a:blip r:embed="rId4"/>
          <a:srcRect r="38513"/>
          <a:stretch>
            <a:fillRect/>
          </a:stretch>
        </p:blipFill>
        <p:spPr bwMode="auto">
          <a:xfrm>
            <a:off x="1458913" y="330200"/>
            <a:ext cx="3043237" cy="622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2" name="Picture 10"/>
          <p:cNvPicPr>
            <a:picLocks noChangeAspect="1" noChangeArrowheads="1"/>
          </p:cNvPicPr>
          <p:nvPr/>
        </p:nvPicPr>
        <p:blipFill>
          <a:blip r:embed="rId5"/>
          <a:srcRect l="61497"/>
          <a:stretch>
            <a:fillRect/>
          </a:stretch>
        </p:blipFill>
        <p:spPr bwMode="auto">
          <a:xfrm>
            <a:off x="4495800" y="330200"/>
            <a:ext cx="1905000" cy="622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733" name="AutoShape 11"/>
          <p:cNvSpPr>
            <a:spLocks noChangeArrowheads="1"/>
          </p:cNvSpPr>
          <p:nvPr/>
        </p:nvSpPr>
        <p:spPr bwMode="auto">
          <a:xfrm>
            <a:off x="4905375" y="6556375"/>
            <a:ext cx="4238625" cy="301625"/>
          </a:xfrm>
          <a:prstGeom prst="roundRect">
            <a:avLst>
              <a:gd name="adj" fmla="val 519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81639" tIns="42452" rIns="81639" bIns="42452">
            <a:spAutoFit/>
          </a:bodyPr>
          <a:lstStyle/>
          <a:p>
            <a:pPr defTabSz="828675" hangingPunct="0">
              <a:buClr>
                <a:srgbClr val="0B9E12"/>
              </a:buClr>
              <a:buSzPct val="100000"/>
              <a:buFont typeface="Times" charset="0"/>
              <a:buNone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</a:tabLst>
            </a:pPr>
            <a:r>
              <a:rPr lang="en-GB" sz="1400">
                <a:solidFill>
                  <a:srgbClr val="C00000"/>
                </a:solidFill>
                <a:latin typeface="Cambria" pitchFamily="18" charset="0"/>
                <a:cs typeface="Arial" pitchFamily="34" charset="0"/>
              </a:rPr>
              <a:t>J.M.Pendlebury and E.A. Hinds, NIMA 440 (2000) 471</a:t>
            </a:r>
          </a:p>
        </p:txBody>
      </p:sp>
      <p:sp>
        <p:nvSpPr>
          <p:cNvPr id="73734" name="AutoShape 12"/>
          <p:cNvSpPr>
            <a:spLocks noChangeArrowheads="1"/>
          </p:cNvSpPr>
          <p:nvPr/>
        </p:nvSpPr>
        <p:spPr bwMode="auto">
          <a:xfrm>
            <a:off x="4311650" y="6316663"/>
            <a:ext cx="751158" cy="424287"/>
          </a:xfrm>
          <a:prstGeom prst="roundRect">
            <a:avLst>
              <a:gd name="adj" fmla="val 34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81639" tIns="42452" rIns="81639" bIns="42452">
            <a:spAutoFit/>
          </a:bodyPr>
          <a:lstStyle/>
          <a:p>
            <a:pPr defTabSz="828675" hangingPunct="0">
              <a:buClr>
                <a:srgbClr val="000000"/>
              </a:buClr>
              <a:buSzPct val="45000"/>
              <a:buFont typeface="StarSymbol" charset="0"/>
              <a:buNone/>
              <a:tabLst>
                <a:tab pos="657225" algn="l"/>
              </a:tabLst>
            </a:pPr>
            <a:r>
              <a:rPr lang="en-GB" sz="2200" i="1" dirty="0" err="1">
                <a:solidFill>
                  <a:srgbClr val="000000"/>
                </a:solidFill>
                <a:latin typeface="Times New Roman" pitchFamily="18" charset="0"/>
              </a:rPr>
              <a:t>e</a:t>
            </a:r>
            <a:r>
              <a:rPr lang="en-GB" sz="2200" dirty="0">
                <a:solidFill>
                  <a:srgbClr val="000000"/>
                </a:solidFill>
                <a:latin typeface="Times New Roman" pitchFamily="18" charset="0"/>
              </a:rPr>
              <a:t>-cm</a:t>
            </a:r>
          </a:p>
        </p:txBody>
      </p:sp>
      <p:sp>
        <p:nvSpPr>
          <p:cNvPr id="73735" name="AutoShape 13"/>
          <p:cNvSpPr>
            <a:spLocks noChangeArrowheads="1"/>
          </p:cNvSpPr>
          <p:nvPr/>
        </p:nvSpPr>
        <p:spPr bwMode="auto">
          <a:xfrm>
            <a:off x="7450138" y="547688"/>
            <a:ext cx="1295400" cy="547687"/>
          </a:xfrm>
          <a:prstGeom prst="roundRect">
            <a:avLst>
              <a:gd name="adj" fmla="val 273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81639" tIns="42452" rIns="81639" bIns="42452">
            <a:spAutoFit/>
          </a:bodyPr>
          <a:lstStyle/>
          <a:p>
            <a:pPr defTabSz="828675" hangingPunct="0">
              <a:buClr>
                <a:srgbClr val="000000"/>
              </a:buClr>
              <a:buSzPct val="45000"/>
              <a:buFont typeface="StarSymbol" charset="0"/>
              <a:buNone/>
              <a:tabLst>
                <a:tab pos="657225" algn="l"/>
              </a:tabLst>
            </a:pPr>
            <a:r>
              <a:rPr lang="en-GB" sz="1500" i="1">
                <a:solidFill>
                  <a:srgbClr val="000000"/>
                </a:solidFill>
                <a:latin typeface="Cambria" pitchFamily="18" charset="0"/>
              </a:rPr>
              <a:t>Gray: Neutron</a:t>
            </a:r>
          </a:p>
          <a:p>
            <a:pPr defTabSz="828675" hangingPunct="0">
              <a:buClr>
                <a:srgbClr val="000000"/>
              </a:buClr>
              <a:buSzPct val="45000"/>
              <a:buFont typeface="StarSymbol" charset="0"/>
              <a:buNone/>
              <a:tabLst>
                <a:tab pos="657225" algn="l"/>
              </a:tabLst>
            </a:pPr>
            <a:r>
              <a:rPr lang="en-GB" sz="1500" i="1">
                <a:solidFill>
                  <a:srgbClr val="C00000"/>
                </a:solidFill>
                <a:latin typeface="Cambria" pitchFamily="18" charset="0"/>
              </a:rPr>
              <a:t>Red: Electron</a:t>
            </a:r>
          </a:p>
        </p:txBody>
      </p:sp>
      <p:sp>
        <p:nvSpPr>
          <p:cNvPr id="90128" name="Text Box 16"/>
          <p:cNvSpPr txBox="1">
            <a:spLocks noChangeArrowheads="1"/>
          </p:cNvSpPr>
          <p:nvPr/>
        </p:nvSpPr>
        <p:spPr bwMode="auto">
          <a:xfrm>
            <a:off x="528638" y="2330450"/>
            <a:ext cx="99536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 dirty="0" err="1">
                <a:solidFill>
                  <a:schemeClr val="accent4">
                    <a:lumMod val="10000"/>
                  </a:schemeClr>
                </a:solidFill>
                <a:latin typeface="Cambria" pitchFamily="18" charset="0"/>
              </a:rPr>
              <a:t>n</a:t>
            </a:r>
            <a:r>
              <a:rPr lang="en-US" sz="1600" dirty="0">
                <a:solidFill>
                  <a:schemeClr val="accent4">
                    <a:lumMod val="10000"/>
                  </a:schemeClr>
                </a:solidFill>
                <a:latin typeface="Cambria" pitchFamily="18" charset="0"/>
              </a:rPr>
              <a:t> current</a:t>
            </a:r>
          </a:p>
        </p:txBody>
      </p:sp>
      <p:sp>
        <p:nvSpPr>
          <p:cNvPr id="90129" name="Text Box 17"/>
          <p:cNvSpPr txBox="1">
            <a:spLocks noChangeArrowheads="1"/>
          </p:cNvSpPr>
          <p:nvPr/>
        </p:nvSpPr>
        <p:spPr bwMode="auto">
          <a:xfrm>
            <a:off x="363538" y="3022600"/>
            <a:ext cx="11096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 i="1" dirty="0" err="1">
                <a:solidFill>
                  <a:srgbClr val="161616"/>
                </a:solidFill>
                <a:latin typeface="Cambria" pitchFamily="18" charset="0"/>
              </a:rPr>
              <a:t>n</a:t>
            </a:r>
            <a:r>
              <a:rPr lang="en-US" sz="2000" i="1" dirty="0">
                <a:solidFill>
                  <a:srgbClr val="161616"/>
                </a:solidFill>
                <a:latin typeface="Cambria" pitchFamily="18" charset="0"/>
              </a:rPr>
              <a:t> target</a:t>
            </a:r>
          </a:p>
        </p:txBody>
      </p:sp>
      <p:sp>
        <p:nvSpPr>
          <p:cNvPr id="73738" name="Rectangle 18"/>
          <p:cNvSpPr>
            <a:spLocks noChangeArrowheads="1"/>
          </p:cNvSpPr>
          <p:nvPr/>
        </p:nvSpPr>
        <p:spPr bwMode="auto">
          <a:xfrm>
            <a:off x="1257300" y="4203700"/>
            <a:ext cx="431800" cy="368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3739" name="Rectangle 19"/>
          <p:cNvSpPr>
            <a:spLocks noChangeArrowheads="1"/>
          </p:cNvSpPr>
          <p:nvPr/>
        </p:nvSpPr>
        <p:spPr bwMode="auto">
          <a:xfrm>
            <a:off x="6223000" y="1714500"/>
            <a:ext cx="431800" cy="368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3740" name="Text Box 20"/>
          <p:cNvSpPr txBox="1">
            <a:spLocks noChangeArrowheads="1"/>
          </p:cNvSpPr>
          <p:nvPr/>
        </p:nvSpPr>
        <p:spPr bwMode="auto">
          <a:xfrm>
            <a:off x="1524000" y="0"/>
            <a:ext cx="7010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2800" dirty="0">
                <a:solidFill>
                  <a:srgbClr val="0000FF"/>
                </a:solidFill>
              </a:rPr>
              <a:t>Sensitivity to Rule on Several New Models</a:t>
            </a:r>
          </a:p>
        </p:txBody>
      </p:sp>
      <p:sp>
        <p:nvSpPr>
          <p:cNvPr id="22" name="Line 15"/>
          <p:cNvSpPr>
            <a:spLocks noChangeShapeType="1"/>
          </p:cNvSpPr>
          <p:nvPr/>
        </p:nvSpPr>
        <p:spPr bwMode="auto">
          <a:xfrm>
            <a:off x="1460500" y="3884613"/>
            <a:ext cx="5867400" cy="0"/>
          </a:xfrm>
          <a:prstGeom prst="line">
            <a:avLst/>
          </a:prstGeom>
          <a:noFill/>
          <a:ln w="25400">
            <a:solidFill>
              <a:srgbClr val="FF0728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" name="Text Box 16"/>
          <p:cNvSpPr txBox="1">
            <a:spLocks noChangeArrowheads="1"/>
          </p:cNvSpPr>
          <p:nvPr/>
        </p:nvSpPr>
        <p:spPr bwMode="auto">
          <a:xfrm>
            <a:off x="528638" y="2667000"/>
            <a:ext cx="9810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 dirty="0" err="1">
                <a:solidFill>
                  <a:srgbClr val="FF0000"/>
                </a:solidFill>
                <a:latin typeface="Cambria" pitchFamily="18" charset="0"/>
              </a:rPr>
              <a:t>e</a:t>
            </a:r>
            <a:r>
              <a:rPr lang="en-US" sz="1600" dirty="0">
                <a:solidFill>
                  <a:srgbClr val="FF0000"/>
                </a:solidFill>
                <a:latin typeface="Cambria" pitchFamily="18" charset="0"/>
              </a:rPr>
              <a:t> current</a:t>
            </a:r>
          </a:p>
        </p:txBody>
      </p:sp>
      <p:sp>
        <p:nvSpPr>
          <p:cNvPr id="24" name="Text Box 17"/>
          <p:cNvSpPr txBox="1">
            <a:spLocks noChangeArrowheads="1"/>
          </p:cNvSpPr>
          <p:nvPr/>
        </p:nvSpPr>
        <p:spPr bwMode="auto">
          <a:xfrm>
            <a:off x="252413" y="3675063"/>
            <a:ext cx="10890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 i="1" dirty="0" err="1">
                <a:solidFill>
                  <a:srgbClr val="FF0728"/>
                </a:solidFill>
                <a:latin typeface="Cambria" pitchFamily="18" charset="0"/>
              </a:rPr>
              <a:t>e</a:t>
            </a:r>
            <a:r>
              <a:rPr lang="en-US" sz="2000" i="1" dirty="0">
                <a:solidFill>
                  <a:srgbClr val="FF0728"/>
                </a:solidFill>
                <a:latin typeface="Cambria" pitchFamily="18" charset="0"/>
              </a:rPr>
              <a:t> target</a:t>
            </a:r>
          </a:p>
        </p:txBody>
      </p:sp>
      <p:sp>
        <p:nvSpPr>
          <p:cNvPr id="26" name="Line 15"/>
          <p:cNvSpPr>
            <a:spLocks noChangeShapeType="1"/>
          </p:cNvSpPr>
          <p:nvPr/>
        </p:nvSpPr>
        <p:spPr bwMode="auto">
          <a:xfrm>
            <a:off x="1460500" y="3549650"/>
            <a:ext cx="5867400" cy="0"/>
          </a:xfrm>
          <a:prstGeom prst="line">
            <a:avLst/>
          </a:prstGeom>
          <a:noFill/>
          <a:ln w="25400">
            <a:solidFill>
              <a:srgbClr val="009900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" name="Text Box 17"/>
          <p:cNvSpPr txBox="1">
            <a:spLocks noChangeArrowheads="1"/>
          </p:cNvSpPr>
          <p:nvPr/>
        </p:nvSpPr>
        <p:spPr bwMode="auto">
          <a:xfrm>
            <a:off x="192088" y="3325813"/>
            <a:ext cx="13493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 i="1" dirty="0" err="1">
                <a:solidFill>
                  <a:srgbClr val="009900"/>
                </a:solidFill>
                <a:latin typeface="Cambria" pitchFamily="18" charset="0"/>
              </a:rPr>
              <a:t>p</a:t>
            </a:r>
            <a:r>
              <a:rPr lang="en-US" sz="2000" i="1" dirty="0">
                <a:solidFill>
                  <a:srgbClr val="009900"/>
                </a:solidFill>
                <a:latin typeface="Cambria" pitchFamily="18" charset="0"/>
              </a:rPr>
              <a:t>, </a:t>
            </a:r>
            <a:r>
              <a:rPr lang="en-US" sz="2000" i="1" dirty="0" err="1">
                <a:solidFill>
                  <a:srgbClr val="009900"/>
                </a:solidFill>
                <a:latin typeface="Cambria" pitchFamily="18" charset="0"/>
              </a:rPr>
              <a:t>d</a:t>
            </a:r>
            <a:r>
              <a:rPr lang="en-US" sz="2000" i="1" dirty="0">
                <a:solidFill>
                  <a:srgbClr val="009900"/>
                </a:solidFill>
                <a:latin typeface="Cambria" pitchFamily="18" charset="0"/>
              </a:rPr>
              <a:t> target</a:t>
            </a:r>
          </a:p>
        </p:txBody>
      </p:sp>
      <p:sp>
        <p:nvSpPr>
          <p:cNvPr id="30" name="Oval 29"/>
          <p:cNvSpPr>
            <a:spLocks noChangeArrowheads="1"/>
          </p:cNvSpPr>
          <p:nvPr/>
        </p:nvSpPr>
        <p:spPr bwMode="auto">
          <a:xfrm>
            <a:off x="4724400" y="2438400"/>
            <a:ext cx="241300" cy="215900"/>
          </a:xfrm>
          <a:prstGeom prst="ellipse">
            <a:avLst/>
          </a:prstGeom>
          <a:solidFill>
            <a:schemeClr val="accent4">
              <a:lumMod val="10000"/>
            </a:schemeClr>
          </a:solidFill>
          <a:ln w="9525">
            <a:solidFill>
              <a:schemeClr val="accent4">
                <a:lumMod val="10000"/>
              </a:schemeClr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3" name="Oval 32"/>
          <p:cNvSpPr>
            <a:spLocks noChangeArrowheads="1"/>
          </p:cNvSpPr>
          <p:nvPr/>
        </p:nvSpPr>
        <p:spPr bwMode="auto">
          <a:xfrm>
            <a:off x="4529666" y="2815165"/>
            <a:ext cx="169333" cy="148167"/>
          </a:xfrm>
          <a:prstGeom prst="ellipse">
            <a:avLst/>
          </a:prstGeom>
          <a:solidFill>
            <a:srgbClr val="FF0728"/>
          </a:solidFill>
          <a:ln w="9525">
            <a:solidFill>
              <a:srgbClr val="FF0728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4" name="Oval 33"/>
          <p:cNvSpPr>
            <a:spLocks noChangeArrowheads="1"/>
          </p:cNvSpPr>
          <p:nvPr/>
        </p:nvSpPr>
        <p:spPr bwMode="auto">
          <a:xfrm>
            <a:off x="5511800" y="3019425"/>
            <a:ext cx="241300" cy="215900"/>
          </a:xfrm>
          <a:prstGeom prst="ellipse">
            <a:avLst/>
          </a:prstGeom>
          <a:gradFill flip="none" rotWithShape="1">
            <a:gsLst>
              <a:gs pos="43000">
                <a:schemeClr val="accent4">
                  <a:lumMod val="10000"/>
                  <a:alpha val="76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>
            <a:solidFill>
              <a:srgbClr val="161616"/>
            </a:solidFill>
            <a:prstDash val="dash"/>
            <a:round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6" name="Rounded Rectangle 35"/>
          <p:cNvSpPr>
            <a:spLocks noChangeArrowheads="1"/>
          </p:cNvSpPr>
          <p:nvPr/>
        </p:nvSpPr>
        <p:spPr bwMode="auto">
          <a:xfrm>
            <a:off x="5397500" y="3530600"/>
            <a:ext cx="711200" cy="635000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rgbClr val="FF0728">
                <a:alpha val="94901"/>
              </a:srgbClr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5" name="Oval 34"/>
          <p:cNvSpPr>
            <a:spLocks noChangeArrowheads="1"/>
          </p:cNvSpPr>
          <p:nvPr/>
        </p:nvSpPr>
        <p:spPr bwMode="auto">
          <a:xfrm>
            <a:off x="5695950" y="3479800"/>
            <a:ext cx="482600" cy="152400"/>
          </a:xfrm>
          <a:prstGeom prst="ellipse">
            <a:avLst/>
          </a:prstGeom>
          <a:gradFill flip="none" rotWithShape="1">
            <a:gsLst>
              <a:gs pos="3800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 w="9525">
            <a:solidFill>
              <a:srgbClr val="009900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7" name="Line 15"/>
          <p:cNvSpPr>
            <a:spLocks noChangeShapeType="1"/>
          </p:cNvSpPr>
          <p:nvPr/>
        </p:nvSpPr>
        <p:spPr bwMode="auto">
          <a:xfrm>
            <a:off x="1536700" y="3155950"/>
            <a:ext cx="5867400" cy="0"/>
          </a:xfrm>
          <a:prstGeom prst="line">
            <a:avLst/>
          </a:prstGeom>
          <a:noFill/>
          <a:ln w="25400">
            <a:solidFill>
              <a:srgbClr val="161616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en-US" sz="1600"/>
          </a:p>
        </p:txBody>
      </p:sp>
      <p:sp>
        <p:nvSpPr>
          <p:cNvPr id="31" name="TextBox 30"/>
          <p:cNvSpPr txBox="1"/>
          <p:nvPr/>
        </p:nvSpPr>
        <p:spPr>
          <a:xfrm>
            <a:off x="5505564" y="1193800"/>
            <a:ext cx="3638436" cy="1200328"/>
          </a:xfrm>
          <a:prstGeom prst="rect">
            <a:avLst/>
          </a:prstGeom>
          <a:gradFill flip="none" rotWithShape="1">
            <a:gsLst>
              <a:gs pos="0">
                <a:schemeClr val="accent2">
                  <a:tint val="50000"/>
                  <a:satMod val="300000"/>
                  <a:alpha val="34000"/>
                </a:schemeClr>
              </a:gs>
              <a:gs pos="35000">
                <a:schemeClr val="accent2">
                  <a:tint val="37000"/>
                  <a:satMod val="300000"/>
                  <a:alpha val="34000"/>
                </a:schemeClr>
              </a:gs>
              <a:gs pos="100000">
                <a:schemeClr val="accent2">
                  <a:tint val="15000"/>
                  <a:satMod val="350000"/>
                  <a:alpha val="34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9900"/>
                </a:solidFill>
              </a:rPr>
              <a:t>If found it could explain</a:t>
            </a:r>
          </a:p>
          <a:p>
            <a:r>
              <a:rPr lang="en-US" sz="2400" b="1" dirty="0" smtClean="0">
                <a:solidFill>
                  <a:srgbClr val="009900"/>
                </a:solidFill>
              </a:rPr>
              <a:t>Baryogenesis </a:t>
            </a:r>
          </a:p>
          <a:p>
            <a:r>
              <a:rPr lang="en-US" sz="2400" b="1" dirty="0" smtClean="0">
                <a:solidFill>
                  <a:srgbClr val="009900"/>
                </a:solidFill>
              </a:rPr>
              <a:t>(</a:t>
            </a:r>
            <a:r>
              <a:rPr lang="en-US" sz="2400" b="1" dirty="0" err="1" smtClean="0">
                <a:solidFill>
                  <a:srgbClr val="009900"/>
                </a:solidFill>
              </a:rPr>
              <a:t>p</a:t>
            </a:r>
            <a:r>
              <a:rPr lang="en-US" sz="2400" b="1" dirty="0" smtClean="0">
                <a:solidFill>
                  <a:srgbClr val="009900"/>
                </a:solidFill>
              </a:rPr>
              <a:t>, </a:t>
            </a:r>
            <a:r>
              <a:rPr lang="en-US" sz="2400" b="1" dirty="0" err="1" smtClean="0">
                <a:solidFill>
                  <a:srgbClr val="009900"/>
                </a:solidFill>
              </a:rPr>
              <a:t>d</a:t>
            </a:r>
            <a:r>
              <a:rPr lang="en-US" sz="2400" b="1" dirty="0" smtClean="0">
                <a:solidFill>
                  <a:srgbClr val="009900"/>
                </a:solidFill>
              </a:rPr>
              <a:t>, </a:t>
            </a:r>
            <a:r>
              <a:rPr lang="en-US" sz="2400" b="1" dirty="0" err="1" smtClean="0">
                <a:solidFill>
                  <a:srgbClr val="009900"/>
                </a:solidFill>
              </a:rPr>
              <a:t>n</a:t>
            </a:r>
            <a:r>
              <a:rPr lang="en-US" sz="2400" b="1" dirty="0" smtClean="0">
                <a:solidFill>
                  <a:srgbClr val="009900"/>
                </a:solidFill>
              </a:rPr>
              <a:t> (or </a:t>
            </a:r>
            <a:r>
              <a:rPr lang="en-US" sz="2400" b="1" baseline="30000" dirty="0" smtClean="0">
                <a:solidFill>
                  <a:srgbClr val="009900"/>
                </a:solidFill>
              </a:rPr>
              <a:t>3</a:t>
            </a:r>
            <a:r>
              <a:rPr lang="en-US" sz="2400" b="1" dirty="0" smtClean="0">
                <a:solidFill>
                  <a:srgbClr val="009900"/>
                </a:solidFill>
              </a:rPr>
              <a:t>He))</a:t>
            </a:r>
            <a:endParaRPr lang="en-US" sz="2400" b="1" dirty="0">
              <a:solidFill>
                <a:srgbClr val="0099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0" y="5575300"/>
            <a:ext cx="4152699" cy="830997"/>
          </a:xfrm>
          <a:prstGeom prst="rect">
            <a:avLst/>
          </a:prstGeom>
          <a:gradFill flip="none" rotWithShape="1">
            <a:gsLst>
              <a:gs pos="0">
                <a:schemeClr val="accent2">
                  <a:tint val="50000"/>
                  <a:satMod val="300000"/>
                  <a:alpha val="34000"/>
                </a:schemeClr>
              </a:gs>
              <a:gs pos="35000">
                <a:schemeClr val="accent2">
                  <a:tint val="37000"/>
                  <a:satMod val="300000"/>
                  <a:alpha val="34000"/>
                </a:schemeClr>
              </a:gs>
              <a:gs pos="100000">
                <a:schemeClr val="accent2">
                  <a:tint val="15000"/>
                  <a:satMod val="350000"/>
                  <a:alpha val="34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9900"/>
                </a:solidFill>
              </a:rPr>
              <a:t>Much higher physics reach</a:t>
            </a:r>
          </a:p>
          <a:p>
            <a:r>
              <a:rPr lang="en-US" sz="2400" b="1" dirty="0" smtClean="0">
                <a:solidFill>
                  <a:srgbClr val="009900"/>
                </a:solidFill>
              </a:rPr>
              <a:t>than LHC; complementary </a:t>
            </a:r>
            <a:endParaRPr lang="en-US" sz="2400" b="1" dirty="0">
              <a:solidFill>
                <a:srgbClr val="0099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698225" y="4622800"/>
            <a:ext cx="344577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Statistics limited</a:t>
            </a:r>
            <a:endParaRPr lang="en-US" sz="3200" b="1" dirty="0"/>
          </a:p>
        </p:txBody>
      </p:sp>
      <p:sp>
        <p:nvSpPr>
          <p:cNvPr id="41" name="Oval 40"/>
          <p:cNvSpPr>
            <a:spLocks noChangeArrowheads="1"/>
          </p:cNvSpPr>
          <p:nvPr/>
        </p:nvSpPr>
        <p:spPr bwMode="auto">
          <a:xfrm>
            <a:off x="6273800" y="3810000"/>
            <a:ext cx="482600" cy="152400"/>
          </a:xfrm>
          <a:prstGeom prst="ellipse">
            <a:avLst/>
          </a:prstGeom>
          <a:gradFill>
            <a:gsLst>
              <a:gs pos="3800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9900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627802" y="3987800"/>
            <a:ext cx="16210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9900"/>
                </a:solidFill>
              </a:rPr>
              <a:t>Upgrade?</a:t>
            </a:r>
            <a:endParaRPr lang="en-US" sz="2400" b="1" dirty="0">
              <a:solidFill>
                <a:srgbClr val="009900"/>
              </a:solidFill>
            </a:endParaRPr>
          </a:p>
        </p:txBody>
      </p:sp>
      <p:sp>
        <p:nvSpPr>
          <p:cNvPr id="43" name="Line 15"/>
          <p:cNvSpPr>
            <a:spLocks noChangeShapeType="1"/>
          </p:cNvSpPr>
          <p:nvPr/>
        </p:nvSpPr>
        <p:spPr bwMode="auto">
          <a:xfrm>
            <a:off x="1638300" y="3879850"/>
            <a:ext cx="5867400" cy="0"/>
          </a:xfrm>
          <a:prstGeom prst="line">
            <a:avLst/>
          </a:prstGeom>
          <a:noFill/>
          <a:ln w="25400">
            <a:solidFill>
              <a:srgbClr val="009900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" name="Text Box 16"/>
          <p:cNvSpPr txBox="1">
            <a:spLocks noChangeArrowheads="1"/>
          </p:cNvSpPr>
          <p:nvPr/>
        </p:nvSpPr>
        <p:spPr bwMode="auto">
          <a:xfrm>
            <a:off x="130705" y="4967817"/>
            <a:ext cx="381386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 dirty="0" smtClean="0">
                <a:solidFill>
                  <a:srgbClr val="FF0000"/>
                </a:solidFill>
                <a:latin typeface="Cambria" pitchFamily="18" charset="0"/>
              </a:rPr>
              <a:t>Electron EDM new physics reach: 1-3 TeV</a:t>
            </a:r>
            <a:endParaRPr lang="en-US" sz="1600" dirty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44" name="Oval 43"/>
          <p:cNvSpPr>
            <a:spLocks noChangeArrowheads="1"/>
          </p:cNvSpPr>
          <p:nvPr/>
        </p:nvSpPr>
        <p:spPr bwMode="auto">
          <a:xfrm>
            <a:off x="5010149" y="2882897"/>
            <a:ext cx="169333" cy="148167"/>
          </a:xfrm>
          <a:prstGeom prst="ellipse">
            <a:avLst/>
          </a:prstGeom>
          <a:solidFill>
            <a:srgbClr val="FF0728"/>
          </a:solidFill>
          <a:ln w="9525">
            <a:solidFill>
              <a:srgbClr val="FF0728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5" name="Oval 44"/>
          <p:cNvSpPr>
            <a:spLocks noChangeArrowheads="1"/>
          </p:cNvSpPr>
          <p:nvPr/>
        </p:nvSpPr>
        <p:spPr bwMode="auto">
          <a:xfrm>
            <a:off x="5200649" y="3200398"/>
            <a:ext cx="169333" cy="148167"/>
          </a:xfrm>
          <a:prstGeom prst="ellipse">
            <a:avLst/>
          </a:prstGeom>
          <a:solidFill>
            <a:srgbClr val="FF0728"/>
          </a:solidFill>
          <a:ln w="9525">
            <a:solidFill>
              <a:srgbClr val="FF0728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1325993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28" grpId="0"/>
      <p:bldP spid="90129" grpId="0"/>
      <p:bldP spid="22" grpId="0" animBg="1"/>
      <p:bldP spid="23" grpId="0"/>
      <p:bldP spid="24" grpId="0"/>
      <p:bldP spid="26" grpId="0" animBg="1"/>
      <p:bldP spid="28" grpId="0"/>
      <p:bldP spid="30" grpId="0" animBg="1"/>
      <p:bldP spid="33" grpId="0" animBg="1"/>
      <p:bldP spid="34" grpId="0" animBg="1"/>
      <p:bldP spid="36" grpId="0" animBg="1"/>
      <p:bldP spid="35" grpId="0" animBg="1"/>
      <p:bldP spid="37" grpId="0" animBg="1"/>
      <p:bldP spid="32" grpId="0" animBg="1"/>
      <p:bldP spid="38" grpId="0"/>
      <p:bldP spid="41" grpId="0" animBg="1"/>
      <p:bldP spid="42" grpId="0"/>
      <p:bldP spid="43" grpId="0" animBg="1"/>
      <p:bldP spid="43" grpId="1" animBg="1"/>
      <p:bldP spid="40" grpId="0"/>
      <p:bldP spid="44" grpId="0" animBg="1"/>
      <p:bldP spid="45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0"/>
            <a:ext cx="8229600" cy="660400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01889"/>
            <a:ext cx="9144000" cy="5856110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a typeface="ＭＳ Ｐゴシック" pitchFamily="34" charset="-128"/>
                <a:sym typeface="Symbol" pitchFamily="18" charset="2"/>
              </a:rPr>
              <a:t>Complementary to LHC; probes New Physics  &gt;10</a:t>
            </a:r>
            <a:r>
              <a:rPr lang="en-US" baseline="30000" dirty="0">
                <a:solidFill>
                  <a:srgbClr val="FF0000"/>
                </a:solidFill>
                <a:ea typeface="ＭＳ Ｐゴシック" pitchFamily="34" charset="-128"/>
                <a:sym typeface="Symbol" pitchFamily="18" charset="2"/>
              </a:rPr>
              <a:t>3</a:t>
            </a:r>
            <a:r>
              <a:rPr lang="en-US" dirty="0">
                <a:solidFill>
                  <a:srgbClr val="FF0000"/>
                </a:solidFill>
                <a:ea typeface="ＭＳ Ｐゴシック" pitchFamily="34" charset="-128"/>
                <a:sym typeface="Symbol" pitchFamily="18" charset="2"/>
              </a:rPr>
              <a:t> TeV.</a:t>
            </a:r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The experiment is owned by HEP.  Run by NP, hosted by CAD/BNL.</a:t>
            </a:r>
          </a:p>
          <a:p>
            <a:endParaRPr lang="en-US" dirty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Work on the open questions</a:t>
            </a:r>
            <a:r>
              <a:rPr lang="en-US" dirty="0" smtClean="0">
                <a:solidFill>
                  <a:srgbClr val="0000FF"/>
                </a:solidFill>
              </a:rPr>
              <a:t>.  Opportunities for CERN impact.</a:t>
            </a:r>
            <a:endParaRPr lang="en-US" dirty="0" smtClean="0">
              <a:solidFill>
                <a:srgbClr val="0000FF"/>
              </a:solidFill>
            </a:endParaRPr>
          </a:p>
          <a:p>
            <a:endParaRPr lang="en-US" dirty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Visit DOE OHEP with the plan.</a:t>
            </a:r>
          </a:p>
          <a:p>
            <a:endParaRPr lang="en-US" dirty="0" smtClean="0">
              <a:solidFill>
                <a:srgbClr val="FF0000"/>
              </a:solidFill>
              <a:ea typeface="ＭＳ Ｐゴシック" pitchFamily="34" charset="-128"/>
              <a:sym typeface="Symbol" pitchFamily="18" charset="2"/>
            </a:endParaRPr>
          </a:p>
          <a:p>
            <a:pPr marL="0" indent="0">
              <a:buNone/>
            </a:pPr>
            <a:endParaRPr lang="en-US" dirty="0" smtClean="0">
              <a:solidFill>
                <a:srgbClr val="FF0000"/>
              </a:solidFill>
              <a:ea typeface="ＭＳ Ｐゴシック" pitchFamily="34" charset="-128"/>
              <a:sym typeface="Symbol" pitchFamily="18" charset="2"/>
            </a:endParaRPr>
          </a:p>
          <a:p>
            <a:pPr marL="0" indent="0">
              <a:buNone/>
            </a:pPr>
            <a:endParaRPr lang="en-US" dirty="0" smtClean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DB356-0B88-4BC1-B268-E69530B25FC0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2350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0" y="1570038"/>
            <a:ext cx="8229600" cy="1143000"/>
          </a:xfrm>
        </p:spPr>
        <p:txBody>
          <a:bodyPr/>
          <a:lstStyle/>
          <a:p>
            <a:r>
              <a:rPr lang="en-US" dirty="0" smtClean="0"/>
              <a:t>Extra slides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DB356-0B88-4BC1-B268-E69530B25FC0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4" name="Text Box 17"/>
          <p:cNvSpPr txBox="1">
            <a:spLocks noChangeArrowheads="1"/>
          </p:cNvSpPr>
          <p:nvPr/>
        </p:nvSpPr>
        <p:spPr bwMode="auto">
          <a:xfrm>
            <a:off x="157163" y="104775"/>
            <a:ext cx="88280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>
                <a:solidFill>
                  <a:srgbClr val="009900"/>
                </a:solidFill>
              </a:rPr>
              <a:t>Clock-wise (</a:t>
            </a:r>
            <a:r>
              <a:rPr lang="en-US" sz="2800" dirty="0" smtClean="0">
                <a:solidFill>
                  <a:srgbClr val="009900"/>
                </a:solidFill>
              </a:rPr>
              <a:t>CW) &amp; Counter-Clock-wise Storage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27" name="Donut 26"/>
          <p:cNvSpPr/>
          <p:nvPr/>
        </p:nvSpPr>
        <p:spPr>
          <a:xfrm>
            <a:off x="1778000" y="685800"/>
            <a:ext cx="6159500" cy="6007100"/>
          </a:xfrm>
          <a:prstGeom prst="donut">
            <a:avLst>
              <a:gd name="adj" fmla="val 1019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4356100" y="914400"/>
            <a:ext cx="825500" cy="5562600"/>
            <a:chOff x="2688" y="768"/>
            <a:chExt cx="336" cy="2352"/>
          </a:xfrm>
        </p:grpSpPr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2736" y="768"/>
              <a:ext cx="288" cy="96"/>
              <a:chOff x="2736" y="768"/>
              <a:chExt cx="288" cy="96"/>
            </a:xfrm>
          </p:grpSpPr>
          <p:sp>
            <p:nvSpPr>
              <p:cNvPr id="68619" name="Oval 8"/>
              <p:cNvSpPr>
                <a:spLocks noChangeArrowheads="1"/>
              </p:cNvSpPr>
              <p:nvPr/>
            </p:nvSpPr>
            <p:spPr bwMode="auto">
              <a:xfrm>
                <a:off x="2832" y="768"/>
                <a:ext cx="96" cy="96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620" name="Line 9"/>
              <p:cNvSpPr>
                <a:spLocks noChangeShapeType="1"/>
              </p:cNvSpPr>
              <p:nvPr/>
            </p:nvSpPr>
            <p:spPr bwMode="auto">
              <a:xfrm rot="5400000" flipV="1">
                <a:off x="2880" y="672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2688" y="3024"/>
              <a:ext cx="288" cy="96"/>
              <a:chOff x="2736" y="768"/>
              <a:chExt cx="288" cy="96"/>
            </a:xfrm>
          </p:grpSpPr>
          <p:sp>
            <p:nvSpPr>
              <p:cNvPr id="68617" name="Oval 11"/>
              <p:cNvSpPr>
                <a:spLocks noChangeArrowheads="1"/>
              </p:cNvSpPr>
              <p:nvPr/>
            </p:nvSpPr>
            <p:spPr bwMode="auto">
              <a:xfrm>
                <a:off x="2832" y="768"/>
                <a:ext cx="96" cy="96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618" name="Line 12"/>
              <p:cNvSpPr>
                <a:spLocks noChangeShapeType="1"/>
              </p:cNvSpPr>
              <p:nvPr/>
            </p:nvSpPr>
            <p:spPr bwMode="auto">
              <a:xfrm rot="5400000" flipV="1">
                <a:off x="2880" y="672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4432300" y="914400"/>
            <a:ext cx="800100" cy="5560811"/>
            <a:chOff x="2722" y="768"/>
            <a:chExt cx="302" cy="2352"/>
          </a:xfrm>
          <a:solidFill>
            <a:srgbClr val="FF0000"/>
          </a:solidFill>
        </p:grpSpPr>
        <p:grpSp>
          <p:nvGrpSpPr>
            <p:cNvPr id="6" name="Group 7"/>
            <p:cNvGrpSpPr>
              <a:grpSpLocks/>
            </p:cNvGrpSpPr>
            <p:nvPr/>
          </p:nvGrpSpPr>
          <p:grpSpPr bwMode="auto">
            <a:xfrm>
              <a:off x="2736" y="768"/>
              <a:ext cx="288" cy="96"/>
              <a:chOff x="2736" y="768"/>
              <a:chExt cx="288" cy="96"/>
            </a:xfrm>
            <a:grpFill/>
          </p:grpSpPr>
          <p:sp>
            <p:nvSpPr>
              <p:cNvPr id="24" name="Oval 8"/>
              <p:cNvSpPr>
                <a:spLocks noChangeArrowheads="1"/>
              </p:cNvSpPr>
              <p:nvPr/>
            </p:nvSpPr>
            <p:spPr bwMode="auto">
              <a:xfrm>
                <a:off x="2832" y="768"/>
                <a:ext cx="96" cy="96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a typeface="ＭＳ Ｐゴシック" pitchFamily="34" charset="-128"/>
                  <a:cs typeface="+mn-cs"/>
                </a:endParaRPr>
              </a:p>
            </p:txBody>
          </p:sp>
          <p:sp>
            <p:nvSpPr>
              <p:cNvPr id="25" name="Line 9"/>
              <p:cNvSpPr>
                <a:spLocks noChangeShapeType="1"/>
              </p:cNvSpPr>
              <p:nvPr/>
            </p:nvSpPr>
            <p:spPr bwMode="auto">
              <a:xfrm rot="5400000" flipV="1">
                <a:off x="2880" y="672"/>
                <a:ext cx="0" cy="288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ea typeface="ＭＳ Ｐゴシック" pitchFamily="34" charset="-128"/>
                  <a:cs typeface="+mn-cs"/>
                </a:endParaRPr>
              </a:p>
            </p:txBody>
          </p:sp>
        </p:grpSp>
        <p:grpSp>
          <p:nvGrpSpPr>
            <p:cNvPr id="7" name="Group 10"/>
            <p:cNvGrpSpPr>
              <a:grpSpLocks/>
            </p:cNvGrpSpPr>
            <p:nvPr/>
          </p:nvGrpSpPr>
          <p:grpSpPr bwMode="auto">
            <a:xfrm>
              <a:off x="2722" y="3024"/>
              <a:ext cx="288" cy="96"/>
              <a:chOff x="2770" y="768"/>
              <a:chExt cx="288" cy="96"/>
            </a:xfrm>
            <a:grpFill/>
          </p:grpSpPr>
          <p:sp>
            <p:nvSpPr>
              <p:cNvPr id="22" name="Oval 11"/>
              <p:cNvSpPr>
                <a:spLocks noChangeArrowheads="1"/>
              </p:cNvSpPr>
              <p:nvPr/>
            </p:nvSpPr>
            <p:spPr bwMode="auto">
              <a:xfrm>
                <a:off x="2832" y="768"/>
                <a:ext cx="96" cy="96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a typeface="ＭＳ Ｐゴシック" pitchFamily="34" charset="-128"/>
                  <a:cs typeface="+mn-cs"/>
                </a:endParaRPr>
              </a:p>
            </p:txBody>
          </p:sp>
          <p:sp>
            <p:nvSpPr>
              <p:cNvPr id="23" name="Line 12"/>
              <p:cNvSpPr>
                <a:spLocks noChangeShapeType="1"/>
              </p:cNvSpPr>
              <p:nvPr/>
            </p:nvSpPr>
            <p:spPr bwMode="auto">
              <a:xfrm rot="5400000" flipV="1">
                <a:off x="2914" y="672"/>
                <a:ext cx="0" cy="288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ea typeface="ＭＳ Ｐゴシック" pitchFamily="34" charset="-128"/>
                  <a:cs typeface="+mn-cs"/>
                </a:endParaRPr>
              </a:p>
            </p:txBody>
          </p:sp>
        </p:grpSp>
      </p:grpSp>
      <p:cxnSp>
        <p:nvCxnSpPr>
          <p:cNvPr id="29" name="Straight Arrow Connector 28"/>
          <p:cNvCxnSpPr>
            <a:stCxn id="27" idx="2"/>
          </p:cNvCxnSpPr>
          <p:nvPr/>
        </p:nvCxnSpPr>
        <p:spPr>
          <a:xfrm rot="10800000" flipH="1">
            <a:off x="1778000" y="3683000"/>
            <a:ext cx="558800" cy="6350"/>
          </a:xfrm>
          <a:prstGeom prst="straightConnector1">
            <a:avLst/>
          </a:prstGeom>
          <a:ln w="38100" cap="flat" cmpd="sng" algn="ctr">
            <a:solidFill>
              <a:srgbClr val="FF33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10800000" flipH="1">
            <a:off x="7366000" y="3835400"/>
            <a:ext cx="558800" cy="6350"/>
          </a:xfrm>
          <a:prstGeom prst="straightConnector1">
            <a:avLst/>
          </a:prstGeom>
          <a:ln w="38100" cap="flat" cmpd="sng" algn="ctr">
            <a:solidFill>
              <a:srgbClr val="FF3300"/>
            </a:solidFill>
            <a:prstDash val="solid"/>
            <a:round/>
            <a:headEnd type="arrow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565400" y="3314700"/>
            <a:ext cx="45643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Equivalent to </a:t>
            </a:r>
            <a:r>
              <a:rPr lang="en-US" sz="2400" dirty="0" err="1" smtClean="0">
                <a:solidFill>
                  <a:srgbClr val="0000FF"/>
                </a:solidFill>
              </a:rPr>
              <a:t>p</a:t>
            </a:r>
            <a:r>
              <a:rPr lang="en-US" sz="2400" dirty="0" smtClean="0">
                <a:solidFill>
                  <a:srgbClr val="0000FF"/>
                </a:solidFill>
              </a:rPr>
              <a:t>-bar </a:t>
            </a:r>
            <a:r>
              <a:rPr lang="en-US" sz="2400" dirty="0" err="1" smtClean="0">
                <a:solidFill>
                  <a:srgbClr val="0000FF"/>
                </a:solidFill>
              </a:rPr>
              <a:t>p</a:t>
            </a:r>
            <a:r>
              <a:rPr lang="en-US" sz="2400" dirty="0" smtClean="0">
                <a:solidFill>
                  <a:srgbClr val="0000FF"/>
                </a:solidFill>
              </a:rPr>
              <a:t> colliders in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Magnetic rings</a:t>
            </a:r>
            <a:endParaRPr lang="en-US" sz="2400" dirty="0">
              <a:solidFill>
                <a:srgbClr val="0000FF"/>
              </a:solidFill>
            </a:endParaRPr>
          </a:p>
        </p:txBody>
      </p:sp>
      <p:grpSp>
        <p:nvGrpSpPr>
          <p:cNvPr id="8" name="Group 27"/>
          <p:cNvGrpSpPr/>
          <p:nvPr/>
        </p:nvGrpSpPr>
        <p:grpSpPr>
          <a:xfrm>
            <a:off x="0" y="2336800"/>
            <a:ext cx="9144000" cy="2362200"/>
            <a:chOff x="0" y="2336800"/>
            <a:chExt cx="9144000" cy="2362200"/>
          </a:xfrm>
        </p:grpSpPr>
        <p:sp>
          <p:nvSpPr>
            <p:cNvPr id="26" name="Rectangle 25"/>
            <p:cNvSpPr/>
            <p:nvPr/>
          </p:nvSpPr>
          <p:spPr>
            <a:xfrm>
              <a:off x="0" y="2336800"/>
              <a:ext cx="9144000" cy="2362200"/>
            </a:xfrm>
            <a:prstGeom prst="rect">
              <a:avLst/>
            </a:prstGeom>
            <a:solidFill>
              <a:srgbClr val="00B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50989" y="2575278"/>
              <a:ext cx="8826500" cy="17543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 smtClean="0"/>
                <a:t>Total current: zero. Any radial magnetic field in the ring sensed by the stored particles will cause their vertical splitting.  </a:t>
              </a:r>
              <a:endParaRPr lang="en-US" sz="3600" dirty="0"/>
            </a:p>
          </p:txBody>
        </p:sp>
      </p:grp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A7C47-4568-48B4-91AC-2873BD25F8D6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5758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dEDM@PAC, 29 March, 2007</a:t>
            </a:r>
          </a:p>
        </p:txBody>
      </p:sp>
      <p:sp>
        <p:nvSpPr>
          <p:cNvPr id="2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Yannis K. Semertzidis, BNL</a:t>
            </a:r>
          </a:p>
        </p:txBody>
      </p:sp>
      <p:pic>
        <p:nvPicPr>
          <p:cNvPr id="419842" name="Picture 2"/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98" t="18512" r="34796" b="40660"/>
          <a:stretch>
            <a:fillRect/>
          </a:stretch>
        </p:blipFill>
        <p:spPr bwMode="auto">
          <a:xfrm>
            <a:off x="0" y="457200"/>
            <a:ext cx="9144000" cy="640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19843" name="Text Box 3"/>
          <p:cNvSpPr txBox="1">
            <a:spLocks noChangeArrowheads="1"/>
          </p:cNvSpPr>
          <p:nvPr/>
        </p:nvSpPr>
        <p:spPr bwMode="auto">
          <a:xfrm>
            <a:off x="1100668" y="239890"/>
            <a:ext cx="7027332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en-US" sz="2800" dirty="0" smtClean="0">
                <a:solidFill>
                  <a:srgbClr val="FF0000"/>
                </a:solidFill>
                <a:latin typeface="Arial" charset="0"/>
              </a:rPr>
              <a:t>The proton </a:t>
            </a:r>
            <a:r>
              <a:rPr lang="en-US" sz="2800" dirty="0">
                <a:solidFill>
                  <a:srgbClr val="FF0000"/>
                </a:solidFill>
                <a:latin typeface="Arial" charset="0"/>
              </a:rPr>
              <a:t>EDM </a:t>
            </a:r>
            <a:r>
              <a:rPr lang="en-US" sz="2800" dirty="0" smtClean="0">
                <a:solidFill>
                  <a:srgbClr val="FF0000"/>
                </a:solidFill>
              </a:rPr>
              <a:t>in the AGS tunnel</a:t>
            </a:r>
            <a:r>
              <a:rPr lang="en-US" sz="2800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sz="2800" dirty="0">
                <a:solidFill>
                  <a:srgbClr val="FF0000"/>
                </a:solidFill>
                <a:latin typeface="Arial" charset="0"/>
              </a:rPr>
              <a:t>at BNL</a:t>
            </a:r>
          </a:p>
        </p:txBody>
      </p:sp>
      <p:sp>
        <p:nvSpPr>
          <p:cNvPr id="419846" name="Line 6"/>
          <p:cNvSpPr>
            <a:spLocks noChangeShapeType="1"/>
          </p:cNvSpPr>
          <p:nvPr/>
        </p:nvSpPr>
        <p:spPr bwMode="auto">
          <a:xfrm>
            <a:off x="2193925" y="2239963"/>
            <a:ext cx="182563" cy="7937"/>
          </a:xfrm>
          <a:prstGeom prst="line">
            <a:avLst/>
          </a:prstGeom>
          <a:noFill/>
          <a:ln w="5715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9847" name="Line 7"/>
          <p:cNvSpPr>
            <a:spLocks noChangeShapeType="1"/>
          </p:cNvSpPr>
          <p:nvPr/>
        </p:nvSpPr>
        <p:spPr bwMode="auto">
          <a:xfrm>
            <a:off x="2286000" y="2239963"/>
            <a:ext cx="1489075" cy="1182687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9848" name="Freeform 8"/>
          <p:cNvSpPr>
            <a:spLocks/>
          </p:cNvSpPr>
          <p:nvPr/>
        </p:nvSpPr>
        <p:spPr bwMode="auto">
          <a:xfrm>
            <a:off x="3775075" y="3314700"/>
            <a:ext cx="320675" cy="206375"/>
          </a:xfrm>
          <a:custGeom>
            <a:avLst/>
            <a:gdLst>
              <a:gd name="T0" fmla="*/ 0 w 202"/>
              <a:gd name="T1" fmla="*/ 68 h 130"/>
              <a:gd name="T2" fmla="*/ 54 w 202"/>
              <a:gd name="T3" fmla="*/ 111 h 130"/>
              <a:gd name="T4" fmla="*/ 103 w 202"/>
              <a:gd name="T5" fmla="*/ 129 h 130"/>
              <a:gd name="T6" fmla="*/ 145 w 202"/>
              <a:gd name="T7" fmla="*/ 119 h 130"/>
              <a:gd name="T8" fmla="*/ 168 w 202"/>
              <a:gd name="T9" fmla="*/ 86 h 130"/>
              <a:gd name="T10" fmla="*/ 202 w 202"/>
              <a:gd name="T11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2" h="130">
                <a:moveTo>
                  <a:pt x="0" y="68"/>
                </a:moveTo>
                <a:cubicBezTo>
                  <a:pt x="9" y="75"/>
                  <a:pt x="37" y="101"/>
                  <a:pt x="54" y="111"/>
                </a:cubicBezTo>
                <a:cubicBezTo>
                  <a:pt x="71" y="121"/>
                  <a:pt x="88" y="128"/>
                  <a:pt x="103" y="129"/>
                </a:cubicBezTo>
                <a:cubicBezTo>
                  <a:pt x="118" y="130"/>
                  <a:pt x="134" y="126"/>
                  <a:pt x="145" y="119"/>
                </a:cubicBezTo>
                <a:cubicBezTo>
                  <a:pt x="156" y="112"/>
                  <a:pt x="159" y="106"/>
                  <a:pt x="168" y="86"/>
                </a:cubicBezTo>
                <a:cubicBezTo>
                  <a:pt x="177" y="66"/>
                  <a:pt x="195" y="18"/>
                  <a:pt x="202" y="0"/>
                </a:cubicBezTo>
              </a:path>
            </a:pathLst>
          </a:custGeom>
          <a:noFill/>
          <a:ln w="38100" cmpd="sng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9849" name="Oval 9"/>
          <p:cNvSpPr>
            <a:spLocks noChangeArrowheads="1"/>
          </p:cNvSpPr>
          <p:nvPr/>
        </p:nvSpPr>
        <p:spPr bwMode="auto">
          <a:xfrm>
            <a:off x="4098925" y="2971800"/>
            <a:ext cx="677863" cy="692150"/>
          </a:xfrm>
          <a:prstGeom prst="ellips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9851" name="Oval 11"/>
          <p:cNvSpPr>
            <a:spLocks noChangeArrowheads="1"/>
          </p:cNvSpPr>
          <p:nvPr/>
        </p:nvSpPr>
        <p:spPr bwMode="auto">
          <a:xfrm>
            <a:off x="4664075" y="2836863"/>
            <a:ext cx="2660650" cy="2714625"/>
          </a:xfrm>
          <a:prstGeom prst="ellipse">
            <a:avLst/>
          </a:prstGeom>
          <a:noFill/>
          <a:ln w="12700">
            <a:solidFill>
              <a:srgbClr val="CC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n>
                <a:solidFill>
                  <a:schemeClr val="tx1"/>
                </a:solidFill>
                <a:prstDash val="solid"/>
              </a:ln>
            </a:endParaRPr>
          </a:p>
        </p:txBody>
      </p:sp>
      <p:sp>
        <p:nvSpPr>
          <p:cNvPr id="419852" name="Line 12"/>
          <p:cNvSpPr>
            <a:spLocks noChangeShapeType="1"/>
          </p:cNvSpPr>
          <p:nvPr/>
        </p:nvSpPr>
        <p:spPr bwMode="auto">
          <a:xfrm>
            <a:off x="4773613" y="3336925"/>
            <a:ext cx="14287" cy="96838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9853" name="Line 13"/>
          <p:cNvSpPr>
            <a:spLocks noChangeShapeType="1"/>
          </p:cNvSpPr>
          <p:nvPr/>
        </p:nvSpPr>
        <p:spPr bwMode="auto">
          <a:xfrm flipH="1">
            <a:off x="4706938" y="3424238"/>
            <a:ext cx="77787" cy="43815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9861" name="Line 21"/>
          <p:cNvSpPr>
            <a:spLocks noChangeShapeType="1"/>
          </p:cNvSpPr>
          <p:nvPr/>
        </p:nvSpPr>
        <p:spPr bwMode="auto">
          <a:xfrm>
            <a:off x="7959725" y="2601913"/>
            <a:ext cx="168275" cy="1587"/>
          </a:xfrm>
          <a:prstGeom prst="line">
            <a:avLst/>
          </a:prstGeom>
          <a:noFill/>
          <a:ln w="28575">
            <a:solidFill>
              <a:srgbClr val="C5C5C5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9862" name="Line 22"/>
          <p:cNvSpPr>
            <a:spLocks noChangeShapeType="1"/>
          </p:cNvSpPr>
          <p:nvPr/>
        </p:nvSpPr>
        <p:spPr bwMode="auto">
          <a:xfrm>
            <a:off x="7964488" y="2873375"/>
            <a:ext cx="168275" cy="0"/>
          </a:xfrm>
          <a:prstGeom prst="line">
            <a:avLst/>
          </a:prstGeom>
          <a:noFill/>
          <a:ln w="28575">
            <a:solidFill>
              <a:srgbClr val="C5C5C5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5305778" y="3640667"/>
            <a:ext cx="395598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50000"/>
                  </a:schemeClr>
                </a:solidFill>
              </a:rPr>
              <a:t>Circumference: 800m</a:t>
            </a:r>
          </a:p>
          <a:p>
            <a:r>
              <a:rPr lang="en-US" sz="2800" b="1" dirty="0" smtClean="0">
                <a:solidFill>
                  <a:schemeClr val="tx1">
                    <a:lumMod val="50000"/>
                  </a:schemeClr>
                </a:solidFill>
              </a:rPr>
              <a:t>Max E-field: </a:t>
            </a:r>
            <a:r>
              <a:rPr lang="en-US" sz="2800" b="1" dirty="0" smtClean="0">
                <a:solidFill>
                  <a:schemeClr val="tx1">
                    <a:lumMod val="50000"/>
                  </a:schemeClr>
                </a:solidFill>
              </a:rPr>
              <a:t>4.5MV/m</a:t>
            </a:r>
            <a:endParaRPr lang="en-US" sz="2800" b="1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9561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Distortion of the closed orbit due to </a:t>
            </a:r>
            <a:r>
              <a:rPr lang="en-US" i="1" dirty="0" smtClean="0"/>
              <a:t>N</a:t>
            </a:r>
            <a:r>
              <a:rPr lang="en-US" i="1" baseline="30000" dirty="0" smtClean="0"/>
              <a:t>th</a:t>
            </a:r>
            <a:r>
              <a:rPr lang="en-US" dirty="0" smtClean="0"/>
              <a:t>-harmonic of radial B-field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7565" y="1604818"/>
            <a:ext cx="5202448" cy="118167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223" y="2637540"/>
            <a:ext cx="6726959" cy="533517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3798455"/>
            <a:ext cx="636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Y(</a:t>
            </a:r>
            <a:r>
              <a:rPr lang="en-US" dirty="0" smtClean="0">
                <a:latin typeface="Lucida Grande"/>
                <a:ea typeface="Lucida Grande"/>
                <a:cs typeface="Lucida Grande"/>
              </a:rPr>
              <a:t>ϑ</a:t>
            </a:r>
            <a:r>
              <a:rPr lang="en-US" dirty="0"/>
              <a:t>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373091" y="6488668"/>
            <a:ext cx="996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 [</a:t>
            </a:r>
            <a:r>
              <a:rPr lang="en-US" dirty="0" err="1" smtClean="0"/>
              <a:t>s</a:t>
            </a:r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315363" y="3175000"/>
            <a:ext cx="24253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Clockwise beam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05876" y="5209309"/>
            <a:ext cx="26990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9900"/>
                </a:solidFill>
              </a:rPr>
              <a:t>Counter-clockwise </a:t>
            </a:r>
          </a:p>
          <a:p>
            <a:r>
              <a:rPr lang="en-US" sz="2400" dirty="0" smtClean="0">
                <a:solidFill>
                  <a:srgbClr val="009900"/>
                </a:solidFill>
              </a:rPr>
              <a:t>beam</a:t>
            </a:r>
            <a:endParaRPr lang="en-US" sz="2400" dirty="0">
              <a:solidFill>
                <a:srgbClr val="0099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93556" y="4205111"/>
            <a:ext cx="24808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The N=0 component</a:t>
            </a:r>
          </a:p>
          <a:p>
            <a:r>
              <a:rPr lang="en-US" b="1" dirty="0"/>
              <a:t>i</a:t>
            </a:r>
            <a:r>
              <a:rPr lang="en-US" b="1" dirty="0" smtClean="0"/>
              <a:t>s a first order effect!</a:t>
            </a:r>
            <a:endParaRPr lang="en-US" b="1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EE997-9631-4443-81C7-5761CCA4C7AD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609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40556"/>
          </a:xfrm>
        </p:spPr>
        <p:txBody>
          <a:bodyPr/>
          <a:lstStyle/>
          <a:p>
            <a:r>
              <a:rPr lang="en-US" sz="3600" dirty="0" smtClean="0"/>
              <a:t>Total noise of (65) commercially available SQUID gradiometers at KRISS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DB356-0B88-4BC1-B268-E69530B25FC0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7555" y="1368778"/>
            <a:ext cx="6096000" cy="5334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13111" y="3090333"/>
            <a:ext cx="43501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From </a:t>
            </a:r>
            <a:r>
              <a:rPr lang="en-US" sz="2800" dirty="0" err="1" smtClean="0">
                <a:solidFill>
                  <a:srgbClr val="FF0000"/>
                </a:solidFill>
              </a:rPr>
              <a:t>YongHo</a:t>
            </a:r>
            <a:r>
              <a:rPr lang="en-US" sz="2800" dirty="0" smtClean="0">
                <a:solidFill>
                  <a:srgbClr val="FF0000"/>
                </a:solidFill>
              </a:rPr>
              <a:t> Lee’s group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8161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B-field </a:t>
            </a:r>
            <a:r>
              <a:rPr lang="en-US" dirty="0"/>
              <a:t>S</a:t>
            </a:r>
            <a:r>
              <a:rPr lang="en-US" dirty="0" smtClean="0"/>
              <a:t>hielding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85332"/>
            <a:ext cx="9144000" cy="5672667"/>
          </a:xfrm>
        </p:spPr>
        <p:txBody>
          <a:bodyPr/>
          <a:lstStyle/>
          <a:p>
            <a:r>
              <a:rPr lang="en-US" b="1" u="sng" dirty="0" smtClean="0">
                <a:solidFill>
                  <a:srgbClr val="FF0000"/>
                </a:solidFill>
              </a:rPr>
              <a:t>No need for shielding: </a:t>
            </a:r>
            <a:r>
              <a:rPr lang="en-US" dirty="0" smtClean="0">
                <a:solidFill>
                  <a:srgbClr val="0000FF"/>
                </a:solidFill>
              </a:rPr>
              <a:t>In principle, with counter-rotating beams.</a:t>
            </a:r>
          </a:p>
          <a:p>
            <a:r>
              <a:rPr lang="en-US" b="1" u="sng" dirty="0" smtClean="0">
                <a:solidFill>
                  <a:srgbClr val="FF0000"/>
                </a:solidFill>
              </a:rPr>
              <a:t>However:</a:t>
            </a:r>
            <a:r>
              <a:rPr lang="en-US" dirty="0" smtClean="0">
                <a:solidFill>
                  <a:srgbClr val="0000FF"/>
                </a:solidFill>
              </a:rPr>
              <a:t> BPMs are located only in straight sections 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</a:t>
            </a:r>
            <a:r>
              <a:rPr lang="en-US" dirty="0" smtClean="0">
                <a:solidFill>
                  <a:srgbClr val="0000FF"/>
                </a:solidFill>
              </a:rPr>
              <a:t> sampling finite. </a:t>
            </a:r>
            <a:r>
              <a:rPr lang="en-US" dirty="0" err="1" smtClean="0">
                <a:solidFill>
                  <a:srgbClr val="0000FF"/>
                </a:solidFill>
              </a:rPr>
              <a:t>Nyquist</a:t>
            </a:r>
            <a:r>
              <a:rPr lang="en-US" dirty="0" smtClean="0">
                <a:solidFill>
                  <a:srgbClr val="0000FF"/>
                </a:solidFill>
              </a:rPr>
              <a:t> theorem limits sensitivity to low harmonics of B</a:t>
            </a:r>
            <a:r>
              <a:rPr lang="en-US" baseline="-25000" dirty="0" smtClean="0">
                <a:solidFill>
                  <a:srgbClr val="0000FF"/>
                </a:solidFill>
              </a:rPr>
              <a:t>r</a:t>
            </a:r>
            <a:r>
              <a:rPr lang="en-US" dirty="0" smtClean="0">
                <a:solidFill>
                  <a:srgbClr val="0000FF"/>
                </a:solidFill>
              </a:rPr>
              <a:t>.  Most importantly the &lt;B</a:t>
            </a:r>
            <a:r>
              <a:rPr lang="en-US" baseline="-25000" dirty="0" smtClean="0">
                <a:solidFill>
                  <a:srgbClr val="0000FF"/>
                </a:solidFill>
              </a:rPr>
              <a:t>r</a:t>
            </a:r>
            <a:r>
              <a:rPr lang="en-US" dirty="0" smtClean="0">
                <a:solidFill>
                  <a:srgbClr val="0000FF"/>
                </a:solidFill>
              </a:rPr>
              <a:t>&gt; may not be the true average when N= N</a:t>
            </a:r>
            <a:r>
              <a:rPr lang="en-US" baseline="-25000" dirty="0" smtClean="0">
                <a:solidFill>
                  <a:srgbClr val="0000FF"/>
                </a:solidFill>
              </a:rPr>
              <a:t>SQUIDS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Plan: B</a:t>
            </a:r>
            <a:r>
              <a:rPr lang="en-US" baseline="-25000" dirty="0" smtClean="0">
                <a:solidFill>
                  <a:srgbClr val="0000FF"/>
                </a:solidFill>
              </a:rPr>
              <a:t>r</a:t>
            </a:r>
            <a:r>
              <a:rPr lang="en-US" dirty="0" smtClean="0">
                <a:solidFill>
                  <a:srgbClr val="0000FF"/>
                </a:solidFill>
              </a:rPr>
              <a:t>-field needs to be less than (1nT) everywhere and pay attention to N=80 B</a:t>
            </a:r>
            <a:r>
              <a:rPr lang="en-US" baseline="-25000" dirty="0" smtClean="0">
                <a:solidFill>
                  <a:srgbClr val="0000FF"/>
                </a:solidFill>
              </a:rPr>
              <a:t>r</a:t>
            </a:r>
            <a:r>
              <a:rPr lang="en-US" dirty="0" smtClean="0">
                <a:solidFill>
                  <a:srgbClr val="0000FF"/>
                </a:solidFill>
              </a:rPr>
              <a:t>.  (See </a:t>
            </a:r>
            <a:r>
              <a:rPr lang="en-US" dirty="0" err="1" smtClean="0">
                <a:solidFill>
                  <a:srgbClr val="0000FF"/>
                </a:solidFill>
              </a:rPr>
              <a:t>Selcuk’s</a:t>
            </a:r>
            <a:r>
              <a:rPr lang="en-US" dirty="0" smtClean="0">
                <a:solidFill>
                  <a:srgbClr val="0000FF"/>
                </a:solidFill>
              </a:rPr>
              <a:t> talk).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DB356-0B88-4BC1-B268-E69530B25FC0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7481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6545"/>
          </a:xfrm>
        </p:spPr>
        <p:txBody>
          <a:bodyPr/>
          <a:lstStyle/>
          <a:p>
            <a:r>
              <a:rPr lang="en-US" sz="3200" u="sng" dirty="0" smtClean="0"/>
              <a:t>Peter Fierlinger, Garching/Munich</a:t>
            </a:r>
            <a:endParaRPr lang="en-US" sz="3200" u="sng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9158" y="823460"/>
            <a:ext cx="8055142" cy="579324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9333" y="3189112"/>
            <a:ext cx="3506088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Under development by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Selcuk Haciomeroglu</a:t>
            </a:r>
          </a:p>
          <a:p>
            <a:r>
              <a:rPr lang="en-US" sz="2400" b="1" dirty="0">
                <a:solidFill>
                  <a:srgbClr val="FF0000"/>
                </a:solidFill>
              </a:rPr>
              <a:t>a</a:t>
            </a:r>
            <a:r>
              <a:rPr lang="en-US" sz="2400" b="1" dirty="0" smtClean="0">
                <a:solidFill>
                  <a:srgbClr val="FF0000"/>
                </a:solidFill>
              </a:rPr>
              <a:t>t CAPP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EE997-9631-4443-81C7-5761CCA4C7AD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5881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46667"/>
          </a:xfrm>
        </p:spPr>
        <p:txBody>
          <a:bodyPr/>
          <a:lstStyle/>
          <a:p>
            <a:r>
              <a:rPr lang="en-US" dirty="0" smtClean="0"/>
              <a:t>To do list: EDM ring in AGS tunnel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58334"/>
            <a:ext cx="9144000" cy="5799666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Lattice.  Alternate gradient. Operations below transition.</a:t>
            </a:r>
          </a:p>
          <a:p>
            <a:endParaRPr lang="en-US" dirty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IBS lifetime estimation.  Beam parameters: Intensity, polarization.</a:t>
            </a:r>
          </a:p>
          <a:p>
            <a:endParaRPr lang="en-US" dirty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Ring impedance issues.</a:t>
            </a:r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>
                <a:solidFill>
                  <a:srgbClr val="0000FF"/>
                </a:solidFill>
              </a:rPr>
              <a:t>F</a:t>
            </a:r>
            <a:r>
              <a:rPr lang="en-US" dirty="0" smtClean="0">
                <a:solidFill>
                  <a:srgbClr val="0000FF"/>
                </a:solidFill>
              </a:rPr>
              <a:t>easibility </a:t>
            </a:r>
            <a:r>
              <a:rPr lang="en-US" dirty="0">
                <a:solidFill>
                  <a:srgbClr val="0000FF"/>
                </a:solidFill>
              </a:rPr>
              <a:t>of </a:t>
            </a:r>
            <a:r>
              <a:rPr lang="en-US" dirty="0" err="1">
                <a:solidFill>
                  <a:srgbClr val="0000FF"/>
                </a:solidFill>
              </a:rPr>
              <a:t>LHe</a:t>
            </a:r>
            <a:r>
              <a:rPr lang="en-US" dirty="0">
                <a:solidFill>
                  <a:srgbClr val="0000FF"/>
                </a:solidFill>
              </a:rPr>
              <a:t> line in the EDM ring.  Need a cryo-</a:t>
            </a:r>
            <a:r>
              <a:rPr lang="en-US" dirty="0" smtClean="0">
                <a:solidFill>
                  <a:srgbClr val="0000FF"/>
                </a:solidFill>
              </a:rPr>
              <a:t>engineer to evaluate.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DB356-0B88-4BC1-B268-E69530B25FC0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627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sz="4000" dirty="0" smtClean="0"/>
              <a:t>Marciano from CM9/Korea, last week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DB356-0B88-4BC1-B268-E69530B25FC0}" type="slidenum">
              <a:rPr lang="en-US" smtClean="0"/>
              <a:pPr/>
              <a:t>45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48456"/>
            <a:ext cx="9144000" cy="5153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0745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9333"/>
            <a:ext cx="9144000" cy="1143000"/>
          </a:xfrm>
        </p:spPr>
        <p:txBody>
          <a:bodyPr/>
          <a:lstStyle/>
          <a:p>
            <a:r>
              <a:rPr lang="en-US" sz="4000" dirty="0" smtClean="0"/>
              <a:t>Marciano from CM9/Korea, last week</a:t>
            </a:r>
            <a:br>
              <a:rPr lang="en-US" sz="4000" dirty="0" smtClean="0"/>
            </a:br>
            <a:r>
              <a:rPr lang="en-US" sz="4000" dirty="0" smtClean="0"/>
              <a:t>Outlook: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DB356-0B88-4BC1-B268-E69530B25FC0}" type="slidenum">
              <a:rPr lang="en-US" smtClean="0"/>
              <a:pPr/>
              <a:t>46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91266"/>
            <a:ext cx="9144000" cy="3332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943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4500" y="0"/>
            <a:ext cx="8229600" cy="736600"/>
          </a:xfrm>
        </p:spPr>
        <p:txBody>
          <a:bodyPr/>
          <a:lstStyle/>
          <a:p>
            <a:r>
              <a:rPr lang="en-US" sz="4000" dirty="0" smtClean="0"/>
              <a:t>Feasibility of an all-electric ring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49300"/>
            <a:ext cx="9144000" cy="6108700"/>
          </a:xfrm>
        </p:spPr>
        <p:txBody>
          <a:bodyPr/>
          <a:lstStyle/>
          <a:p>
            <a:r>
              <a:rPr lang="en-US" sz="2800" dirty="0">
                <a:solidFill>
                  <a:srgbClr val="FF0000"/>
                </a:solidFill>
              </a:rPr>
              <a:t>First all-electric ring (AGS-analog) proposed/built 1953-57.  It worked</a:t>
            </a:r>
            <a:r>
              <a:rPr lang="en-US" sz="2800" dirty="0" smtClean="0">
                <a:solidFill>
                  <a:srgbClr val="FF0000"/>
                </a:solidFill>
              </a:rPr>
              <a:t>!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Two encouraging technical reviews performed at BNL: Dec. 2009, March 2011.  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Fermilab comprehensive review: Fall 2013.               Val Lebedev considers the concept to be sound.</a:t>
            </a:r>
          </a:p>
          <a:p>
            <a:endParaRPr lang="en-US" sz="2800" dirty="0" smtClean="0">
              <a:solidFill>
                <a:srgbClr val="0000FF"/>
              </a:solidFill>
            </a:endParaRPr>
          </a:p>
          <a:p>
            <a:r>
              <a:rPr lang="en-US" sz="2800" dirty="0" smtClean="0">
                <a:solidFill>
                  <a:srgbClr val="0000FF"/>
                </a:solidFill>
              </a:rPr>
              <a:t>Cost (2011, 2012 engineering cost): $70M + tunnel.</a:t>
            </a:r>
          </a:p>
          <a:p>
            <a:r>
              <a:rPr lang="en-US" sz="2800" dirty="0" smtClean="0">
                <a:solidFill>
                  <a:srgbClr val="0000FF"/>
                </a:solidFill>
              </a:rPr>
              <a:t>Proposed cost-sharing if existing tunnel is used:</a:t>
            </a:r>
          </a:p>
          <a:p>
            <a:r>
              <a:rPr lang="en-US" sz="2800" dirty="0" smtClean="0">
                <a:solidFill>
                  <a:srgbClr val="0000FF"/>
                </a:solidFill>
              </a:rPr>
              <a:t>DOE-HEP $35M; DOE-NP $20M (+ running costs).</a:t>
            </a:r>
          </a:p>
          <a:p>
            <a:r>
              <a:rPr lang="en-US" sz="2800" dirty="0" smtClean="0">
                <a:solidFill>
                  <a:srgbClr val="0000FF"/>
                </a:solidFill>
              </a:rPr>
              <a:t>Foreign contributions: electric field plates, vacuum chambers, SQUID-based magnetometers.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DB356-0B88-4BC1-B268-E69530B25FC0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922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366" y="243594"/>
            <a:ext cx="8229600" cy="1143000"/>
          </a:xfrm>
        </p:spPr>
        <p:txBody>
          <a:bodyPr/>
          <a:lstStyle/>
          <a:p>
            <a:r>
              <a:rPr lang="en-US" dirty="0" smtClean="0"/>
              <a:t>John </a:t>
            </a:r>
            <a:r>
              <a:rPr lang="en-US" dirty="0" err="1" smtClean="0"/>
              <a:t>Benante</a:t>
            </a:r>
            <a:r>
              <a:rPr lang="en-US" dirty="0" smtClean="0"/>
              <a:t>, Bill Morse</a:t>
            </a:r>
            <a:br>
              <a:rPr lang="en-US" dirty="0" smtClean="0"/>
            </a:br>
            <a:r>
              <a:rPr lang="en-US" dirty="0" smtClean="0"/>
              <a:t>in AGS tunnel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DB356-0B88-4BC1-B268-E69530B25FC0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6" name="Picture 5" descr="2014-10-03 10.44.5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70566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8147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GSLayout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5700" y="609600"/>
            <a:ext cx="6718300" cy="6134100"/>
          </a:xfrm>
          <a:prstGeom prst="rect">
            <a:avLst/>
          </a:prstGeom>
        </p:spPr>
      </p:pic>
      <p:sp>
        <p:nvSpPr>
          <p:cNvPr id="31745" name="TextBox 1"/>
          <p:cNvSpPr txBox="1">
            <a:spLocks noChangeArrowheads="1"/>
          </p:cNvSpPr>
          <p:nvPr/>
        </p:nvSpPr>
        <p:spPr bwMode="auto">
          <a:xfrm>
            <a:off x="228600" y="152400"/>
            <a:ext cx="817753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algn="ctr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algn="ctr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algn="ctr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algn="ctr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2800" dirty="0" smtClean="0">
                <a:solidFill>
                  <a:srgbClr val="FF0000"/>
                </a:solidFill>
                <a:cs typeface="Times New Roman" charset="0"/>
              </a:rPr>
              <a:t>Residual Magnetic Field ( in Gauss) with Hall Probe</a:t>
            </a:r>
            <a:endParaRPr lang="en-US" sz="2800" dirty="0">
              <a:solidFill>
                <a:srgbClr val="FF0000"/>
              </a:solidFill>
              <a:cs typeface="Times New Roman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" y="685800"/>
            <a:ext cx="3124200" cy="5940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0000"/>
              </a:buClr>
            </a:pPr>
            <a:r>
              <a:rPr lang="en-US" sz="1600" b="0" dirty="0" smtClean="0">
                <a:solidFill>
                  <a:srgbClr val="003399"/>
                </a:solidFill>
              </a:rPr>
              <a:t>Location E20 upstream</a:t>
            </a:r>
          </a:p>
          <a:p>
            <a:pPr>
              <a:buClr>
                <a:srgbClr val="FF0000"/>
              </a:buClr>
            </a:pPr>
            <a:r>
              <a:rPr lang="en-US" sz="1600" b="0" dirty="0" smtClean="0">
                <a:solidFill>
                  <a:srgbClr val="003399"/>
                </a:solidFill>
              </a:rPr>
              <a:t>         180°     90°</a:t>
            </a:r>
          </a:p>
          <a:p>
            <a:pPr marL="457200" indent="-457200">
              <a:buClr>
                <a:srgbClr val="FF0000"/>
              </a:buClr>
              <a:buAutoNum type="arabicPlain"/>
            </a:pPr>
            <a:r>
              <a:rPr lang="en-US" sz="1600" b="0" dirty="0" smtClean="0">
                <a:solidFill>
                  <a:srgbClr val="003399"/>
                </a:solidFill>
              </a:rPr>
              <a:t>0.14      0.18</a:t>
            </a:r>
          </a:p>
          <a:p>
            <a:pPr marL="457200" indent="-457200">
              <a:buClr>
                <a:srgbClr val="FF0000"/>
              </a:buClr>
              <a:buAutoNum type="arabicPlain"/>
            </a:pPr>
            <a:r>
              <a:rPr lang="en-US" sz="1600" b="0" dirty="0" smtClean="0">
                <a:solidFill>
                  <a:srgbClr val="003399"/>
                </a:solidFill>
              </a:rPr>
              <a:t>0.20      0.19</a:t>
            </a:r>
          </a:p>
          <a:p>
            <a:pPr marL="457200" indent="-457200">
              <a:buClr>
                <a:srgbClr val="FF0000"/>
              </a:buClr>
              <a:buAutoNum type="arabicPlain"/>
            </a:pPr>
            <a:r>
              <a:rPr lang="en-US" sz="1600" b="0" dirty="0" smtClean="0">
                <a:solidFill>
                  <a:srgbClr val="003399"/>
                </a:solidFill>
              </a:rPr>
              <a:t>0.23      0.17</a:t>
            </a:r>
          </a:p>
          <a:p>
            <a:pPr marL="457200" indent="-457200">
              <a:buClr>
                <a:srgbClr val="FF0000"/>
              </a:buClr>
              <a:buAutoNum type="arabicPlain"/>
            </a:pPr>
            <a:r>
              <a:rPr lang="en-US" sz="1600" b="0" dirty="0" smtClean="0">
                <a:solidFill>
                  <a:srgbClr val="003399"/>
                </a:solidFill>
              </a:rPr>
              <a:t>0.52      0.44</a:t>
            </a:r>
          </a:p>
          <a:p>
            <a:pPr marL="457200" indent="-457200">
              <a:buClr>
                <a:srgbClr val="FF0000"/>
              </a:buClr>
              <a:buAutoNum type="arabicPlain"/>
            </a:pPr>
            <a:endParaRPr lang="en-US" sz="1600" b="0" dirty="0" smtClean="0">
              <a:solidFill>
                <a:srgbClr val="003399"/>
              </a:solidFill>
            </a:endParaRPr>
          </a:p>
          <a:p>
            <a:pPr>
              <a:buClr>
                <a:srgbClr val="FF0000"/>
              </a:buClr>
            </a:pPr>
            <a:r>
              <a:rPr lang="en-US" sz="1600" b="0" dirty="0">
                <a:solidFill>
                  <a:srgbClr val="003399"/>
                </a:solidFill>
              </a:rPr>
              <a:t>Location </a:t>
            </a:r>
            <a:r>
              <a:rPr lang="en-US" sz="1600" b="0" dirty="0" smtClean="0">
                <a:solidFill>
                  <a:srgbClr val="003399"/>
                </a:solidFill>
              </a:rPr>
              <a:t>F12 </a:t>
            </a:r>
            <a:r>
              <a:rPr lang="en-US" sz="1600" b="0" dirty="0">
                <a:solidFill>
                  <a:srgbClr val="003399"/>
                </a:solidFill>
              </a:rPr>
              <a:t>upstream</a:t>
            </a:r>
          </a:p>
          <a:p>
            <a:pPr>
              <a:buClr>
                <a:srgbClr val="FF0000"/>
              </a:buClr>
            </a:pPr>
            <a:r>
              <a:rPr lang="en-US" sz="1600" b="0" dirty="0">
                <a:solidFill>
                  <a:srgbClr val="003399"/>
                </a:solidFill>
              </a:rPr>
              <a:t>         180°     90°</a:t>
            </a:r>
          </a:p>
          <a:p>
            <a:pPr marL="457200" indent="-457200">
              <a:buClr>
                <a:srgbClr val="FF0000"/>
              </a:buClr>
              <a:buAutoNum type="arabicPlain"/>
            </a:pPr>
            <a:r>
              <a:rPr lang="en-US" sz="1600" b="0" dirty="0" smtClean="0">
                <a:solidFill>
                  <a:srgbClr val="003399"/>
                </a:solidFill>
              </a:rPr>
              <a:t>0.07      0.07</a:t>
            </a:r>
            <a:endParaRPr lang="en-US" sz="1600" b="0" dirty="0">
              <a:solidFill>
                <a:srgbClr val="003399"/>
              </a:solidFill>
            </a:endParaRPr>
          </a:p>
          <a:p>
            <a:pPr marL="457200" indent="-457200">
              <a:buClr>
                <a:srgbClr val="FF0000"/>
              </a:buClr>
              <a:buAutoNum type="arabicPlain"/>
            </a:pPr>
            <a:r>
              <a:rPr lang="en-US" sz="1600" b="0" dirty="0" smtClean="0">
                <a:solidFill>
                  <a:srgbClr val="003399"/>
                </a:solidFill>
              </a:rPr>
              <a:t>0.06      0.07</a:t>
            </a:r>
            <a:endParaRPr lang="en-US" sz="1600" b="0" dirty="0">
              <a:solidFill>
                <a:srgbClr val="003399"/>
              </a:solidFill>
            </a:endParaRPr>
          </a:p>
          <a:p>
            <a:pPr marL="457200" indent="-457200">
              <a:buClr>
                <a:srgbClr val="FF0000"/>
              </a:buClr>
              <a:buAutoNum type="arabicPlain"/>
            </a:pPr>
            <a:r>
              <a:rPr lang="en-US" sz="1600" b="0" dirty="0" smtClean="0">
                <a:solidFill>
                  <a:srgbClr val="003399"/>
                </a:solidFill>
              </a:rPr>
              <a:t>0.26      0.21</a:t>
            </a:r>
            <a:endParaRPr lang="en-US" sz="1600" b="0" dirty="0">
              <a:solidFill>
                <a:srgbClr val="003399"/>
              </a:solidFill>
            </a:endParaRPr>
          </a:p>
          <a:p>
            <a:pPr marL="457200" indent="-457200">
              <a:buClr>
                <a:srgbClr val="FF0000"/>
              </a:buClr>
              <a:buAutoNum type="arabicPlain"/>
            </a:pPr>
            <a:r>
              <a:rPr lang="en-US" sz="1600" b="0" dirty="0" smtClean="0">
                <a:solidFill>
                  <a:srgbClr val="003399"/>
                </a:solidFill>
              </a:rPr>
              <a:t>0.88      0.80</a:t>
            </a:r>
          </a:p>
          <a:p>
            <a:pPr marL="457200" indent="-457200">
              <a:buClr>
                <a:srgbClr val="FF0000"/>
              </a:buClr>
              <a:buAutoNum type="arabicPlain"/>
            </a:pPr>
            <a:endParaRPr lang="en-US" sz="1600" b="0" dirty="0">
              <a:solidFill>
                <a:srgbClr val="003399"/>
              </a:solidFill>
            </a:endParaRPr>
          </a:p>
          <a:p>
            <a:pPr>
              <a:buClr>
                <a:srgbClr val="FF0000"/>
              </a:buClr>
            </a:pPr>
            <a:r>
              <a:rPr lang="en-US" sz="1600" b="0" dirty="0">
                <a:solidFill>
                  <a:srgbClr val="003399"/>
                </a:solidFill>
              </a:rPr>
              <a:t>Location </a:t>
            </a:r>
            <a:r>
              <a:rPr lang="en-US" sz="1600" b="0" dirty="0" smtClean="0">
                <a:solidFill>
                  <a:srgbClr val="003399"/>
                </a:solidFill>
              </a:rPr>
              <a:t>L5 </a:t>
            </a:r>
            <a:r>
              <a:rPr lang="en-US" sz="1600" b="0" dirty="0">
                <a:solidFill>
                  <a:srgbClr val="003399"/>
                </a:solidFill>
              </a:rPr>
              <a:t>upstream</a:t>
            </a:r>
          </a:p>
          <a:p>
            <a:pPr>
              <a:buClr>
                <a:srgbClr val="FF0000"/>
              </a:buClr>
            </a:pPr>
            <a:r>
              <a:rPr lang="en-US" sz="1600" b="0" dirty="0">
                <a:solidFill>
                  <a:srgbClr val="003399"/>
                </a:solidFill>
              </a:rPr>
              <a:t>         180°     90°</a:t>
            </a:r>
          </a:p>
          <a:p>
            <a:pPr marL="457200" indent="-457200">
              <a:buClr>
                <a:srgbClr val="FF0000"/>
              </a:buClr>
              <a:buAutoNum type="arabicPlain"/>
            </a:pPr>
            <a:r>
              <a:rPr lang="en-US" sz="1600" b="0" dirty="0" smtClean="0">
                <a:solidFill>
                  <a:srgbClr val="003399"/>
                </a:solidFill>
              </a:rPr>
              <a:t>0.03      0.06</a:t>
            </a:r>
            <a:endParaRPr lang="en-US" sz="1600" b="0" dirty="0">
              <a:solidFill>
                <a:srgbClr val="003399"/>
              </a:solidFill>
            </a:endParaRPr>
          </a:p>
          <a:p>
            <a:pPr marL="457200" indent="-457200">
              <a:buClr>
                <a:srgbClr val="FF0000"/>
              </a:buClr>
              <a:buAutoNum type="arabicPlain"/>
            </a:pPr>
            <a:r>
              <a:rPr lang="en-US" sz="1600" b="0" dirty="0" smtClean="0">
                <a:solidFill>
                  <a:srgbClr val="003399"/>
                </a:solidFill>
              </a:rPr>
              <a:t>0.05      0.06</a:t>
            </a:r>
            <a:endParaRPr lang="en-US" sz="1600" b="0" dirty="0">
              <a:solidFill>
                <a:srgbClr val="003399"/>
              </a:solidFill>
            </a:endParaRPr>
          </a:p>
          <a:p>
            <a:pPr marL="457200" indent="-457200">
              <a:buClr>
                <a:srgbClr val="FF0000"/>
              </a:buClr>
              <a:buAutoNum type="arabicPlain"/>
            </a:pPr>
            <a:r>
              <a:rPr lang="en-US" sz="1600" b="0" dirty="0">
                <a:solidFill>
                  <a:srgbClr val="003399"/>
                </a:solidFill>
              </a:rPr>
              <a:t>0.26      </a:t>
            </a:r>
            <a:r>
              <a:rPr lang="en-US" sz="1600" b="0" dirty="0" smtClean="0">
                <a:solidFill>
                  <a:srgbClr val="003399"/>
                </a:solidFill>
              </a:rPr>
              <a:t>0.26</a:t>
            </a:r>
            <a:endParaRPr lang="en-US" sz="1600" b="0" dirty="0">
              <a:solidFill>
                <a:srgbClr val="003399"/>
              </a:solidFill>
            </a:endParaRPr>
          </a:p>
          <a:p>
            <a:pPr marL="457200" indent="-457200">
              <a:buClr>
                <a:srgbClr val="FF0000"/>
              </a:buClr>
              <a:buAutoNum type="arabicPlain"/>
            </a:pPr>
            <a:r>
              <a:rPr lang="en-US" sz="1600" b="0" dirty="0" smtClean="0">
                <a:solidFill>
                  <a:srgbClr val="003399"/>
                </a:solidFill>
              </a:rPr>
              <a:t>0.25      0.28</a:t>
            </a:r>
            <a:endParaRPr lang="en-US" sz="1600" b="0" dirty="0">
              <a:solidFill>
                <a:srgbClr val="003399"/>
              </a:solidFill>
            </a:endParaRPr>
          </a:p>
          <a:p>
            <a:pPr>
              <a:buClr>
                <a:srgbClr val="FF0000"/>
              </a:buClr>
            </a:pPr>
            <a:endParaRPr lang="en-US" b="0" dirty="0" smtClean="0">
              <a:solidFill>
                <a:srgbClr val="003399"/>
              </a:solidFill>
            </a:endParaRP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rgbClr val="003399"/>
                </a:solidFill>
              </a:rPr>
              <a:t>The relative low fields justifies to use AGS tunnel.</a:t>
            </a:r>
            <a:endParaRPr lang="en-US" dirty="0">
              <a:solidFill>
                <a:srgbClr val="003399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257800" y="3810000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>
                <a:solidFill>
                  <a:srgbClr val="003399"/>
                </a:solidFill>
              </a:rPr>
              <a:t>2</a:t>
            </a:r>
            <a:endParaRPr lang="en-US" b="0" dirty="0">
              <a:solidFill>
                <a:srgbClr val="003399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19600" y="3276600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>
                <a:solidFill>
                  <a:srgbClr val="003399"/>
                </a:solidFill>
              </a:rPr>
              <a:t>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172200" y="3886200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>
                <a:solidFill>
                  <a:srgbClr val="003399"/>
                </a:solidFill>
              </a:rPr>
              <a:t>3</a:t>
            </a:r>
            <a:endParaRPr lang="en-US" b="0" dirty="0">
              <a:solidFill>
                <a:srgbClr val="003399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96000" y="4419600"/>
            <a:ext cx="3048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0" dirty="0" smtClean="0">
                <a:solidFill>
                  <a:srgbClr val="003399"/>
                </a:solidFill>
              </a:rPr>
              <a:t>4</a:t>
            </a:r>
            <a:endParaRPr lang="en-US" b="0" dirty="0">
              <a:solidFill>
                <a:srgbClr val="003399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05400" y="609600"/>
            <a:ext cx="33522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(Measured by John </a:t>
            </a:r>
            <a:r>
              <a:rPr lang="en-US" dirty="0" err="1" smtClean="0"/>
              <a:t>Benante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3821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152400" y="533400"/>
            <a:ext cx="4114800" cy="233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000">
                <a:solidFill>
                  <a:srgbClr val="000000"/>
                </a:solidFill>
                <a:latin typeface="Tahoma" charset="0"/>
                <a:ea typeface="ＭＳ Ｐゴシック" charset="0"/>
                <a:cs typeface="DejaVu Sans" charset="0"/>
              </a:defRPr>
            </a:lvl1pPr>
            <a:lvl2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000">
                <a:solidFill>
                  <a:srgbClr val="000000"/>
                </a:solidFill>
                <a:latin typeface="Tahoma" charset="0"/>
                <a:ea typeface="ＭＳ Ｐゴシック" charset="0"/>
                <a:cs typeface="DejaVu Sans" charset="0"/>
              </a:defRPr>
            </a:lvl2pPr>
            <a:lvl3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000">
                <a:solidFill>
                  <a:srgbClr val="000000"/>
                </a:solidFill>
                <a:latin typeface="Tahoma" charset="0"/>
                <a:ea typeface="ＭＳ Ｐゴシック" charset="0"/>
                <a:cs typeface="DejaVu Sans" charset="0"/>
              </a:defRPr>
            </a:lvl3pPr>
            <a:lvl4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000">
                <a:solidFill>
                  <a:srgbClr val="000000"/>
                </a:solidFill>
                <a:latin typeface="Tahoma" charset="0"/>
                <a:ea typeface="ＭＳ Ｐゴシック" charset="0"/>
                <a:cs typeface="DejaVu Sans" charset="0"/>
              </a:defRPr>
            </a:lvl4pPr>
            <a:lvl5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000">
                <a:solidFill>
                  <a:srgbClr val="000000"/>
                </a:solidFill>
                <a:latin typeface="Tahoma" charset="0"/>
                <a:ea typeface="ＭＳ Ｐゴシック" charset="0"/>
                <a:cs typeface="DejaVu Sans" charset="0"/>
              </a:defRPr>
            </a:lvl5pPr>
            <a:lvl6pPr marL="2514600" indent="-228600" eaLnBrk="0" fontAlgn="base" hangingPunct="0">
              <a:spcBef>
                <a:spcPts val="7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000">
                <a:solidFill>
                  <a:srgbClr val="000000"/>
                </a:solidFill>
                <a:latin typeface="Tahoma" charset="0"/>
                <a:ea typeface="ＭＳ Ｐゴシック" charset="0"/>
                <a:cs typeface="DejaVu Sans" charset="0"/>
              </a:defRPr>
            </a:lvl6pPr>
            <a:lvl7pPr marL="2971800" indent="-228600" eaLnBrk="0" fontAlgn="base" hangingPunct="0">
              <a:spcBef>
                <a:spcPts val="7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000">
                <a:solidFill>
                  <a:srgbClr val="000000"/>
                </a:solidFill>
                <a:latin typeface="Tahoma" charset="0"/>
                <a:ea typeface="ＭＳ Ｐゴシック" charset="0"/>
                <a:cs typeface="DejaVu Sans" charset="0"/>
              </a:defRPr>
            </a:lvl7pPr>
            <a:lvl8pPr marL="3429000" indent="-228600" eaLnBrk="0" fontAlgn="base" hangingPunct="0">
              <a:spcBef>
                <a:spcPts val="7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000">
                <a:solidFill>
                  <a:srgbClr val="000000"/>
                </a:solidFill>
                <a:latin typeface="Tahoma" charset="0"/>
                <a:ea typeface="ＭＳ Ｐゴシック" charset="0"/>
                <a:cs typeface="DejaVu Sans" charset="0"/>
              </a:defRPr>
            </a:lvl8pPr>
            <a:lvl9pPr marL="3886200" indent="-228600" eaLnBrk="0" fontAlgn="base" hangingPunct="0">
              <a:spcBef>
                <a:spcPts val="7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000">
                <a:solidFill>
                  <a:srgbClr val="000000"/>
                </a:solidFill>
                <a:latin typeface="Tahoma" charset="0"/>
                <a:ea typeface="ＭＳ Ｐゴシック" charset="0"/>
                <a:cs typeface="DejaVu Sans" charset="0"/>
              </a:defRPr>
            </a:lvl9pPr>
          </a:lstStyle>
          <a:p>
            <a:pPr eaLnBrk="1" hangingPunct="1">
              <a:spcBef>
                <a:spcPts val="1125"/>
              </a:spcBef>
              <a:buClrTx/>
              <a:buFontTx/>
              <a:buNone/>
            </a:pPr>
            <a:r>
              <a:rPr lang="en-US" sz="1700" dirty="0" smtClean="0">
                <a:latin typeface="Arial" charset="0"/>
              </a:rPr>
              <a:t>These intensity scan was done in 2009 with Booster input 3*10</a:t>
            </a:r>
            <a:r>
              <a:rPr lang="en-US" sz="1700" baseline="30000" dirty="0" smtClean="0">
                <a:latin typeface="Arial" charset="0"/>
              </a:rPr>
              <a:t>11</a:t>
            </a:r>
            <a:r>
              <a:rPr lang="en-US" sz="1700" dirty="0" smtClean="0">
                <a:latin typeface="Arial" charset="0"/>
              </a:rPr>
              <a:t>. Not much horizontal scan was done since then. The vertical scale is normalized 95% emittance.</a:t>
            </a:r>
            <a:endParaRPr lang="en-US" sz="1700" dirty="0">
              <a:latin typeface="Arial" charset="0"/>
            </a:endParaRPr>
          </a:p>
          <a:p>
            <a:pPr eaLnBrk="1" hangingPunct="1">
              <a:spcBef>
                <a:spcPts val="1125"/>
              </a:spcBef>
              <a:buClrTx/>
              <a:buFontTx/>
              <a:buNone/>
            </a:pPr>
            <a:r>
              <a:rPr lang="en-US" sz="1700" dirty="0" smtClean="0">
                <a:latin typeface="Arial" charset="0"/>
              </a:rPr>
              <a:t>The corresponding normalized </a:t>
            </a:r>
            <a:r>
              <a:rPr lang="en-US" sz="1700" dirty="0" err="1" smtClean="0">
                <a:latin typeface="Arial" charset="0"/>
              </a:rPr>
              <a:t>rms</a:t>
            </a:r>
            <a:r>
              <a:rPr lang="en-US" sz="1700" dirty="0" smtClean="0">
                <a:latin typeface="Arial" charset="0"/>
              </a:rPr>
              <a:t> emittance at 10</a:t>
            </a:r>
            <a:r>
              <a:rPr lang="en-US" sz="1700" baseline="30000" dirty="0" smtClean="0">
                <a:latin typeface="Arial" charset="0"/>
              </a:rPr>
              <a:t>11</a:t>
            </a:r>
            <a:r>
              <a:rPr lang="en-US" sz="1700" dirty="0" smtClean="0">
                <a:latin typeface="Arial" charset="0"/>
              </a:rPr>
              <a:t> is 0.7π horizontal, 1.0π vertical for horizontal scraping.</a:t>
            </a:r>
            <a:endParaRPr lang="en-US" sz="1700" dirty="0">
              <a:latin typeface="Arial" charset="0"/>
            </a:endParaRPr>
          </a:p>
        </p:txBody>
      </p:sp>
      <p:graphicFrame>
        <p:nvGraphicFramePr>
          <p:cNvPr id="819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6031193"/>
              </p:ext>
            </p:extLst>
          </p:nvPr>
        </p:nvGraphicFramePr>
        <p:xfrm>
          <a:off x="179387" y="3357563"/>
          <a:ext cx="4438457" cy="2890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332" name="Worksheet" r:id="rId4" imgW="4064400" imgH="2764080" progId="Excel.Sheet.8">
                  <p:embed/>
                </p:oleObj>
              </mc:Choice>
              <mc:Fallback>
                <p:oleObj name="Worksheet" r:id="rId4" imgW="4064400" imgH="2764080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7" y="3357563"/>
                        <a:ext cx="4438457" cy="2890837"/>
                      </a:xfrm>
                      <a:prstGeom prst="rect">
                        <a:avLst/>
                      </a:prstGeom>
                      <a:noFill/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2011789"/>
              </p:ext>
            </p:extLst>
          </p:nvPr>
        </p:nvGraphicFramePr>
        <p:xfrm>
          <a:off x="4640263" y="3124200"/>
          <a:ext cx="4503737" cy="304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333" name="Worksheet" r:id="rId6" imgW="4064040" imgH="2764080" progId="Excel.Sheet.8">
                  <p:embed/>
                </p:oleObj>
              </mc:Choice>
              <mc:Fallback>
                <p:oleObj name="Worksheet" r:id="rId6" imgW="4064040" imgH="2764080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0263" y="3124200"/>
                        <a:ext cx="4503737" cy="3048000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5257800" y="3733800"/>
            <a:ext cx="2437720" cy="361396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000">
                <a:solidFill>
                  <a:srgbClr val="000000"/>
                </a:solidFill>
                <a:latin typeface="Tahoma" charset="0"/>
                <a:ea typeface="ＭＳ Ｐゴシック" charset="0"/>
                <a:cs typeface="DejaVu Sans" charset="0"/>
              </a:defRPr>
            </a:lvl1pPr>
            <a:lvl2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000">
                <a:solidFill>
                  <a:srgbClr val="000000"/>
                </a:solidFill>
                <a:latin typeface="Tahoma" charset="0"/>
                <a:ea typeface="ＭＳ Ｐゴシック" charset="0"/>
                <a:cs typeface="DejaVu Sans" charset="0"/>
              </a:defRPr>
            </a:lvl2pPr>
            <a:lvl3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000">
                <a:solidFill>
                  <a:srgbClr val="000000"/>
                </a:solidFill>
                <a:latin typeface="Tahoma" charset="0"/>
                <a:ea typeface="ＭＳ Ｐゴシック" charset="0"/>
                <a:cs typeface="DejaVu Sans" charset="0"/>
              </a:defRPr>
            </a:lvl3pPr>
            <a:lvl4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000">
                <a:solidFill>
                  <a:srgbClr val="000000"/>
                </a:solidFill>
                <a:latin typeface="Tahoma" charset="0"/>
                <a:ea typeface="ＭＳ Ｐゴシック" charset="0"/>
                <a:cs typeface="DejaVu Sans" charset="0"/>
              </a:defRPr>
            </a:lvl4pPr>
            <a:lvl5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000">
                <a:solidFill>
                  <a:srgbClr val="000000"/>
                </a:solidFill>
                <a:latin typeface="Tahoma" charset="0"/>
                <a:ea typeface="ＭＳ Ｐゴシック" charset="0"/>
                <a:cs typeface="DejaVu Sans" charset="0"/>
              </a:defRPr>
            </a:lvl5pPr>
            <a:lvl6pPr marL="2514600" indent="-228600" eaLnBrk="0" fontAlgn="base" hangingPunct="0">
              <a:spcBef>
                <a:spcPts val="7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000">
                <a:solidFill>
                  <a:srgbClr val="000000"/>
                </a:solidFill>
                <a:latin typeface="Tahoma" charset="0"/>
                <a:ea typeface="ＭＳ Ｐゴシック" charset="0"/>
                <a:cs typeface="DejaVu Sans" charset="0"/>
              </a:defRPr>
            </a:lvl6pPr>
            <a:lvl7pPr marL="2971800" indent="-228600" eaLnBrk="0" fontAlgn="base" hangingPunct="0">
              <a:spcBef>
                <a:spcPts val="7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000">
                <a:solidFill>
                  <a:srgbClr val="000000"/>
                </a:solidFill>
                <a:latin typeface="Tahoma" charset="0"/>
                <a:ea typeface="ＭＳ Ｐゴシック" charset="0"/>
                <a:cs typeface="DejaVu Sans" charset="0"/>
              </a:defRPr>
            </a:lvl7pPr>
            <a:lvl8pPr marL="3429000" indent="-228600" eaLnBrk="0" fontAlgn="base" hangingPunct="0">
              <a:spcBef>
                <a:spcPts val="7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000">
                <a:solidFill>
                  <a:srgbClr val="000000"/>
                </a:solidFill>
                <a:latin typeface="Tahoma" charset="0"/>
                <a:ea typeface="ＭＳ Ｐゴシック" charset="0"/>
                <a:cs typeface="DejaVu Sans" charset="0"/>
              </a:defRPr>
            </a:lvl8pPr>
            <a:lvl9pPr marL="3886200" indent="-228600" eaLnBrk="0" fontAlgn="base" hangingPunct="0">
              <a:spcBef>
                <a:spcPts val="7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000">
                <a:solidFill>
                  <a:srgbClr val="000000"/>
                </a:solidFill>
                <a:latin typeface="Tahoma" charset="0"/>
                <a:ea typeface="ＭＳ Ｐゴシック" charset="0"/>
                <a:cs typeface="DejaVu Sans" charset="0"/>
              </a:defRPr>
            </a:lvl9pPr>
          </a:lstStyle>
          <a:p>
            <a:pPr>
              <a:spcBef>
                <a:spcPts val="400"/>
              </a:spcBef>
              <a:buClrTx/>
              <a:buFontTx/>
              <a:buNone/>
            </a:pPr>
            <a:r>
              <a:rPr lang="en-US" sz="1600" dirty="0"/>
              <a:t>Horizontal scraping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4529314" y="304800"/>
            <a:ext cx="4600575" cy="2819400"/>
            <a:chOff x="4329289" y="304800"/>
            <a:chExt cx="4600575" cy="2819400"/>
          </a:xfrm>
        </p:grpSpPr>
        <p:sp>
          <p:nvSpPr>
            <p:cNvPr id="8193" name="Text Box 1"/>
            <p:cNvSpPr txBox="1">
              <a:spLocks noChangeArrowheads="1"/>
            </p:cNvSpPr>
            <p:nvPr/>
          </p:nvSpPr>
          <p:spPr bwMode="auto">
            <a:xfrm>
              <a:off x="6156325" y="981075"/>
              <a:ext cx="2133600" cy="476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000">
                  <a:solidFill>
                    <a:srgbClr val="000000"/>
                  </a:solidFill>
                  <a:latin typeface="Tahoma" charset="0"/>
                  <a:ea typeface="ＭＳ Ｐゴシック" charset="0"/>
                  <a:cs typeface="DejaVu Sans" charset="0"/>
                </a:defRPr>
              </a:lvl1pPr>
              <a:lvl2pPr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000">
                  <a:solidFill>
                    <a:srgbClr val="000000"/>
                  </a:solidFill>
                  <a:latin typeface="Tahoma" charset="0"/>
                  <a:ea typeface="ＭＳ Ｐゴシック" charset="0"/>
                  <a:cs typeface="DejaVu Sans" charset="0"/>
                </a:defRPr>
              </a:lvl2pPr>
              <a:lvl3pPr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000">
                  <a:solidFill>
                    <a:srgbClr val="000000"/>
                  </a:solidFill>
                  <a:latin typeface="Tahoma" charset="0"/>
                  <a:ea typeface="ＭＳ Ｐゴシック" charset="0"/>
                  <a:cs typeface="DejaVu Sans" charset="0"/>
                </a:defRPr>
              </a:lvl3pPr>
              <a:lvl4pPr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000">
                  <a:solidFill>
                    <a:srgbClr val="000000"/>
                  </a:solidFill>
                  <a:latin typeface="Tahoma" charset="0"/>
                  <a:ea typeface="ＭＳ Ｐゴシック" charset="0"/>
                  <a:cs typeface="DejaVu Sans" charset="0"/>
                </a:defRPr>
              </a:lvl4pPr>
              <a:lvl5pPr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000">
                  <a:solidFill>
                    <a:srgbClr val="000000"/>
                  </a:solidFill>
                  <a:latin typeface="Tahoma" charset="0"/>
                  <a:ea typeface="ＭＳ Ｐゴシック" charset="0"/>
                  <a:cs typeface="DejaVu Sans" charset="0"/>
                </a:defRPr>
              </a:lvl5pPr>
              <a:lvl6pPr marL="2514600" indent="-228600" eaLnBrk="0" fontAlgn="base" hangingPunct="0">
                <a:spcBef>
                  <a:spcPts val="7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000">
                  <a:solidFill>
                    <a:srgbClr val="000000"/>
                  </a:solidFill>
                  <a:latin typeface="Tahoma" charset="0"/>
                  <a:ea typeface="ＭＳ Ｐゴシック" charset="0"/>
                  <a:cs typeface="DejaVu Sans" charset="0"/>
                </a:defRPr>
              </a:lvl6pPr>
              <a:lvl7pPr marL="2971800" indent="-228600" eaLnBrk="0" fontAlgn="base" hangingPunct="0">
                <a:spcBef>
                  <a:spcPts val="7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000">
                  <a:solidFill>
                    <a:srgbClr val="000000"/>
                  </a:solidFill>
                  <a:latin typeface="Tahoma" charset="0"/>
                  <a:ea typeface="ＭＳ Ｐゴシック" charset="0"/>
                  <a:cs typeface="DejaVu Sans" charset="0"/>
                </a:defRPr>
              </a:lvl7pPr>
              <a:lvl8pPr marL="3429000" indent="-228600" eaLnBrk="0" fontAlgn="base" hangingPunct="0">
                <a:spcBef>
                  <a:spcPts val="7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000">
                  <a:solidFill>
                    <a:srgbClr val="000000"/>
                  </a:solidFill>
                  <a:latin typeface="Tahoma" charset="0"/>
                  <a:ea typeface="ＭＳ Ｐゴシック" charset="0"/>
                  <a:cs typeface="DejaVu Sans" charset="0"/>
                </a:defRPr>
              </a:lvl8pPr>
              <a:lvl9pPr marL="3886200" indent="-228600" eaLnBrk="0" fontAlgn="base" hangingPunct="0">
                <a:spcBef>
                  <a:spcPts val="7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000">
                  <a:solidFill>
                    <a:srgbClr val="000000"/>
                  </a:solidFill>
                  <a:latin typeface="Tahoma" charset="0"/>
                  <a:ea typeface="ＭＳ Ｐゴシック" charset="0"/>
                  <a:cs typeface="DejaVu Sans" charset="0"/>
                </a:defRPr>
              </a:lvl9pPr>
            </a:lstStyle>
            <a:p>
              <a:pPr algn="r">
                <a:spcBef>
                  <a:spcPct val="0"/>
                </a:spcBef>
                <a:buClrTx/>
                <a:buFontTx/>
                <a:buNone/>
              </a:pPr>
              <a:fld id="{2FA2F63F-CC9A-0147-B39A-0200B4021C19}" type="slidenum">
                <a:rPr lang="en-US" sz="1400">
                  <a:latin typeface="Times New Roman" charset="0"/>
                </a:rPr>
                <a:pPr algn="r">
                  <a:spcBef>
                    <a:spcPct val="0"/>
                  </a:spcBef>
                  <a:buClrTx/>
                  <a:buFontTx/>
                  <a:buNone/>
                </a:pPr>
                <a:t>7</a:t>
              </a:fld>
              <a:endParaRPr lang="en-US" sz="1400">
                <a:latin typeface="Times New Roman" charset="0"/>
              </a:endParaRPr>
            </a:p>
          </p:txBody>
        </p:sp>
        <p:graphicFrame>
          <p:nvGraphicFramePr>
            <p:cNvPr id="8196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4976648"/>
                </p:ext>
              </p:extLst>
            </p:nvPr>
          </p:nvGraphicFramePr>
          <p:xfrm>
            <a:off x="4329289" y="304800"/>
            <a:ext cx="4600575" cy="2819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7334" name="Worksheet" r:id="rId8" imgW="4877280" imgH="2764080" progId="Excel.Sheet.8">
                    <p:embed/>
                  </p:oleObj>
                </mc:Choice>
                <mc:Fallback>
                  <p:oleObj name="Worksheet" r:id="rId8" imgW="4877280" imgH="2764080" progId="Excel.Sheet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29289" y="304800"/>
                          <a:ext cx="4600575" cy="2819400"/>
                        </a:xfrm>
                        <a:prstGeom prst="rect">
                          <a:avLst/>
                        </a:prstGeom>
                        <a:noFill/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blipFill dpi="0" rotWithShape="0">
                                <a:blip/>
                                <a:srcRect/>
                                <a:stretch>
                                  <a:fillRect/>
                                </a:stretch>
                              </a:blip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202" name="Text Box 10"/>
            <p:cNvSpPr txBox="1">
              <a:spLocks noChangeArrowheads="1"/>
            </p:cNvSpPr>
            <p:nvPr/>
          </p:nvSpPr>
          <p:spPr bwMode="auto">
            <a:xfrm>
              <a:off x="5032375" y="765175"/>
              <a:ext cx="1866900" cy="336550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000">
                  <a:solidFill>
                    <a:srgbClr val="000000"/>
                  </a:solidFill>
                  <a:latin typeface="Tahoma" charset="0"/>
                  <a:ea typeface="ＭＳ Ｐゴシック" charset="0"/>
                  <a:cs typeface="DejaVu Sans" charset="0"/>
                </a:defRPr>
              </a:lvl1pPr>
              <a:lvl2pPr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000">
                  <a:solidFill>
                    <a:srgbClr val="000000"/>
                  </a:solidFill>
                  <a:latin typeface="Tahoma" charset="0"/>
                  <a:ea typeface="ＭＳ Ｐゴシック" charset="0"/>
                  <a:cs typeface="DejaVu Sans" charset="0"/>
                </a:defRPr>
              </a:lvl2pPr>
              <a:lvl3pPr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000">
                  <a:solidFill>
                    <a:srgbClr val="000000"/>
                  </a:solidFill>
                  <a:latin typeface="Tahoma" charset="0"/>
                  <a:ea typeface="ＭＳ Ｐゴシック" charset="0"/>
                  <a:cs typeface="DejaVu Sans" charset="0"/>
                </a:defRPr>
              </a:lvl3pPr>
              <a:lvl4pPr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000">
                  <a:solidFill>
                    <a:srgbClr val="000000"/>
                  </a:solidFill>
                  <a:latin typeface="Tahoma" charset="0"/>
                  <a:ea typeface="ＭＳ Ｐゴシック" charset="0"/>
                  <a:cs typeface="DejaVu Sans" charset="0"/>
                </a:defRPr>
              </a:lvl4pPr>
              <a:lvl5pPr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000">
                  <a:solidFill>
                    <a:srgbClr val="000000"/>
                  </a:solidFill>
                  <a:latin typeface="Tahoma" charset="0"/>
                  <a:ea typeface="ＭＳ Ｐゴシック" charset="0"/>
                  <a:cs typeface="DejaVu Sans" charset="0"/>
                </a:defRPr>
              </a:lvl5pPr>
              <a:lvl6pPr marL="2514600" indent="-228600" eaLnBrk="0" fontAlgn="base" hangingPunct="0">
                <a:spcBef>
                  <a:spcPts val="7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000">
                  <a:solidFill>
                    <a:srgbClr val="000000"/>
                  </a:solidFill>
                  <a:latin typeface="Tahoma" charset="0"/>
                  <a:ea typeface="ＭＳ Ｐゴシック" charset="0"/>
                  <a:cs typeface="DejaVu Sans" charset="0"/>
                </a:defRPr>
              </a:lvl6pPr>
              <a:lvl7pPr marL="2971800" indent="-228600" eaLnBrk="0" fontAlgn="base" hangingPunct="0">
                <a:spcBef>
                  <a:spcPts val="7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000">
                  <a:solidFill>
                    <a:srgbClr val="000000"/>
                  </a:solidFill>
                  <a:latin typeface="Tahoma" charset="0"/>
                  <a:ea typeface="ＭＳ Ｐゴシック" charset="0"/>
                  <a:cs typeface="DejaVu Sans" charset="0"/>
                </a:defRPr>
              </a:lvl7pPr>
              <a:lvl8pPr marL="3429000" indent="-228600" eaLnBrk="0" fontAlgn="base" hangingPunct="0">
                <a:spcBef>
                  <a:spcPts val="7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000">
                  <a:solidFill>
                    <a:srgbClr val="000000"/>
                  </a:solidFill>
                  <a:latin typeface="Tahoma" charset="0"/>
                  <a:ea typeface="ＭＳ Ｐゴシック" charset="0"/>
                  <a:cs typeface="DejaVu Sans" charset="0"/>
                </a:defRPr>
              </a:lvl8pPr>
              <a:lvl9pPr marL="3886200" indent="-228600" eaLnBrk="0" fontAlgn="base" hangingPunct="0">
                <a:spcBef>
                  <a:spcPts val="7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000">
                  <a:solidFill>
                    <a:srgbClr val="000000"/>
                  </a:solidFill>
                  <a:latin typeface="Tahoma" charset="0"/>
                  <a:ea typeface="ＭＳ Ｐゴシック" charset="0"/>
                  <a:cs typeface="DejaVu Sans" charset="0"/>
                </a:defRPr>
              </a:lvl9pPr>
            </a:lstStyle>
            <a:p>
              <a:pPr>
                <a:spcBef>
                  <a:spcPts val="400"/>
                </a:spcBef>
                <a:buClrTx/>
                <a:buFontTx/>
                <a:buNone/>
              </a:pPr>
              <a:r>
                <a:rPr lang="en-US" sz="1600"/>
                <a:t>vertical scraping</a:t>
              </a: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381000" y="2971800"/>
            <a:ext cx="3077836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Intensity: 15~2e11 protons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33800" y="2895600"/>
            <a:ext cx="8412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@10</a:t>
            </a:r>
            <a:r>
              <a:rPr lang="en-US" baseline="30000" dirty="0" smtClean="0"/>
              <a:t>11</a:t>
            </a:r>
            <a:endParaRPr lang="en-US" dirty="0"/>
          </a:p>
        </p:txBody>
      </p:sp>
      <p:cxnSp>
        <p:nvCxnSpPr>
          <p:cNvPr id="16" name="Straight Arrow Connector 15"/>
          <p:cNvCxnSpPr>
            <a:stCxn id="5" idx="3"/>
          </p:cNvCxnSpPr>
          <p:nvPr/>
        </p:nvCxnSpPr>
        <p:spPr>
          <a:xfrm flipV="1">
            <a:off x="4575071" y="2286000"/>
            <a:ext cx="1978129" cy="809655"/>
          </a:xfrm>
          <a:prstGeom prst="straightConnector1">
            <a:avLst/>
          </a:prstGeom>
          <a:ln w="9525" cmpd="sng">
            <a:solidFill>
              <a:srgbClr val="0000FF"/>
            </a:solidFill>
            <a:headEnd type="none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4495800" y="3200400"/>
            <a:ext cx="2133600" cy="1676400"/>
          </a:xfrm>
          <a:prstGeom prst="straightConnector1">
            <a:avLst/>
          </a:prstGeom>
          <a:ln w="9525" cmpd="sng">
            <a:solidFill>
              <a:srgbClr val="0000FF"/>
            </a:solidFill>
            <a:headEnd type="none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629400" y="4953000"/>
            <a:ext cx="9306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V:6.1π</a:t>
            </a:r>
          </a:p>
          <a:p>
            <a:r>
              <a:rPr lang="en-US" dirty="0" smtClean="0"/>
              <a:t>H:4.4π</a:t>
            </a:r>
            <a:endParaRPr lang="en-US" dirty="0"/>
          </a:p>
        </p:txBody>
      </p:sp>
      <p:sp>
        <p:nvSpPr>
          <p:cNvPr id="24" name="TextBox 1"/>
          <p:cNvSpPr txBox="1">
            <a:spLocks noChangeArrowheads="1"/>
          </p:cNvSpPr>
          <p:nvPr/>
        </p:nvSpPr>
        <p:spPr bwMode="auto">
          <a:xfrm>
            <a:off x="76200" y="76200"/>
            <a:ext cx="399753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algn="ctr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algn="ctr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algn="ctr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algn="ctr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2800" dirty="0" smtClean="0">
                <a:solidFill>
                  <a:srgbClr val="FF0000"/>
                </a:solidFill>
                <a:cs typeface="Times New Roman" charset="0"/>
              </a:rPr>
              <a:t>Emittance out of Booster</a:t>
            </a:r>
            <a:endParaRPr lang="en-US" sz="2800" dirty="0">
              <a:solidFill>
                <a:srgbClr val="FF0000"/>
              </a:solidFill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804661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charset="0"/>
              </a:rPr>
              <a:t>Yannis Semertzidis, BNL</a:t>
            </a:r>
          </a:p>
        </p:txBody>
      </p:sp>
      <p:pic>
        <p:nvPicPr>
          <p:cNvPr id="54275" name="Picture 4" descr="Z:\Slides\Ring_98_4.JPG"/>
          <p:cNvPicPr>
            <a:picLocks noGrp="1" noChangeAspect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0"/>
            <a:ext cx="8229600" cy="3943350"/>
          </a:xfrm>
        </p:spPr>
        <p:txBody>
          <a:bodyPr/>
          <a:lstStyle/>
          <a:p>
            <a:r>
              <a:rPr lang="en-US" sz="4400" b="1" dirty="0">
                <a:solidFill>
                  <a:srgbClr val="CC3300"/>
                </a:solidFill>
              </a:rPr>
              <a:t>The Muon Storage Ring:             B </a:t>
            </a:r>
            <a:r>
              <a:rPr lang="en-US" sz="4400" b="1" dirty="0">
                <a:solidFill>
                  <a:srgbClr val="CC3300"/>
                </a:solidFill>
                <a:ea typeface="Times New Roman" charset="0"/>
                <a:cs typeface="Times New Roman" charset="0"/>
              </a:rPr>
              <a:t>≈</a:t>
            </a:r>
            <a:r>
              <a:rPr lang="en-US" sz="4400" b="1" dirty="0">
                <a:solidFill>
                  <a:srgbClr val="CC3300"/>
                </a:solidFill>
              </a:rPr>
              <a:t> 1.45T, P</a:t>
            </a:r>
            <a:r>
              <a:rPr lang="en-US" sz="4400" b="1" baseline="-25000" dirty="0">
                <a:solidFill>
                  <a:srgbClr val="CC3300"/>
                </a:solidFill>
                <a:ea typeface="Times New Roman" charset="0"/>
                <a:cs typeface="Times New Roman" charset="0"/>
              </a:rPr>
              <a:t>μ </a:t>
            </a:r>
            <a:r>
              <a:rPr lang="en-US" sz="4400" b="1" dirty="0">
                <a:solidFill>
                  <a:srgbClr val="CC3300"/>
                </a:solidFill>
                <a:ea typeface="Times New Roman" charset="0"/>
                <a:cs typeface="Times New Roman" charset="0"/>
              </a:rPr>
              <a:t>≈ 3 GeV/</a:t>
            </a:r>
            <a:r>
              <a:rPr lang="en-US" sz="4400" b="1" dirty="0" err="1">
                <a:solidFill>
                  <a:srgbClr val="CC3300"/>
                </a:solidFill>
                <a:ea typeface="Times New Roman" charset="0"/>
                <a:cs typeface="Times New Roman" charset="0"/>
              </a:rPr>
              <a:t>c</a:t>
            </a:r>
            <a:endParaRPr lang="en-US" sz="4400" b="1" dirty="0">
              <a:solidFill>
                <a:srgbClr val="CC3300"/>
              </a:solidFill>
            </a:endParaRPr>
          </a:p>
          <a:p>
            <a:pPr>
              <a:buFontTx/>
              <a:buNone/>
            </a:pPr>
            <a:endParaRPr lang="en-US" sz="4400" b="1" dirty="0">
              <a:solidFill>
                <a:srgbClr val="CC3300"/>
              </a:solidFill>
            </a:endParaRPr>
          </a:p>
        </p:txBody>
      </p:sp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292100" y="5091113"/>
            <a:ext cx="914400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4400" dirty="0" smtClean="0">
                <a:solidFill>
                  <a:srgbClr val="CC3300"/>
                </a:solidFill>
              </a:rPr>
              <a:t>Previous muon g-2 Experiment at Brookhaven National Laboratory</a:t>
            </a:r>
            <a:endParaRPr lang="en-US" sz="4400" dirty="0">
              <a:solidFill>
                <a:srgbClr val="CC3300"/>
              </a:solidFill>
            </a:endParaRPr>
          </a:p>
          <a:p>
            <a:pPr>
              <a:spcBef>
                <a:spcPct val="50000"/>
              </a:spcBef>
              <a:buFontTx/>
              <a:buChar char="•"/>
            </a:pPr>
            <a:endParaRPr lang="en-US" sz="4400" dirty="0">
              <a:solidFill>
                <a:srgbClr val="CC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968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338263"/>
          </a:xfrm>
        </p:spPr>
        <p:txBody>
          <a:bodyPr/>
          <a:lstStyle/>
          <a:p>
            <a:r>
              <a:rPr lang="en-US" sz="3600" dirty="0" smtClean="0">
                <a:solidFill>
                  <a:srgbClr val="000099"/>
                </a:solidFill>
              </a:rPr>
              <a:t>Breakthrough concept: Freezing the horizontal spin precession due to E-field</a:t>
            </a:r>
          </a:p>
        </p:txBody>
      </p:sp>
      <p:sp>
        <p:nvSpPr>
          <p:cNvPr id="45061" name="Rectangle 6"/>
          <p:cNvSpPr>
            <a:spLocks noChangeArrowheads="1"/>
          </p:cNvSpPr>
          <p:nvPr/>
        </p:nvSpPr>
        <p:spPr bwMode="auto">
          <a:xfrm>
            <a:off x="0" y="3035300"/>
            <a:ext cx="8931275" cy="128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US" sz="2800" dirty="0" smtClean="0">
                <a:solidFill>
                  <a:srgbClr val="009900"/>
                </a:solidFill>
              </a:rPr>
              <a:t>  Muon g-2 focusing is electric:  The </a:t>
            </a:r>
            <a:r>
              <a:rPr lang="en-US" sz="2800" dirty="0">
                <a:solidFill>
                  <a:srgbClr val="009900"/>
                </a:solidFill>
              </a:rPr>
              <a:t>spin precession</a:t>
            </a:r>
            <a:r>
              <a:rPr lang="en-US" sz="2800" dirty="0" smtClean="0">
                <a:solidFill>
                  <a:srgbClr val="009900"/>
                </a:solidFill>
              </a:rPr>
              <a:t> due to E-field is </a:t>
            </a:r>
            <a:r>
              <a:rPr lang="en-US" sz="2800" dirty="0">
                <a:solidFill>
                  <a:srgbClr val="009900"/>
                </a:solidFill>
              </a:rPr>
              <a:t>zero at “magic” momentum </a:t>
            </a:r>
            <a:r>
              <a:rPr lang="en-US" sz="2800" dirty="0" smtClean="0">
                <a:solidFill>
                  <a:srgbClr val="009900"/>
                </a:solidFill>
              </a:rPr>
              <a:t>(3.1GeV</a:t>
            </a:r>
            <a:r>
              <a:rPr lang="en-US" sz="2800" dirty="0">
                <a:solidFill>
                  <a:srgbClr val="009900"/>
                </a:solidFill>
              </a:rPr>
              <a:t>/c for muons</a:t>
            </a:r>
            <a:r>
              <a:rPr lang="en-US" sz="2800" dirty="0" smtClean="0">
                <a:solidFill>
                  <a:srgbClr val="009900"/>
                </a:solidFill>
              </a:rPr>
              <a:t>, 0.7 GeV/</a:t>
            </a:r>
            <a:r>
              <a:rPr lang="en-US" sz="2800" dirty="0" err="1" smtClean="0">
                <a:solidFill>
                  <a:srgbClr val="009900"/>
                </a:solidFill>
              </a:rPr>
              <a:t>c</a:t>
            </a:r>
            <a:r>
              <a:rPr lang="en-US" sz="2800" dirty="0" smtClean="0">
                <a:solidFill>
                  <a:srgbClr val="009900"/>
                </a:solidFill>
              </a:rPr>
              <a:t> for protons,…</a:t>
            </a:r>
            <a:r>
              <a:rPr lang="en-US" sz="2800" dirty="0">
                <a:solidFill>
                  <a:srgbClr val="009900"/>
                </a:solidFill>
              </a:rPr>
              <a:t>)</a:t>
            </a:r>
          </a:p>
        </p:txBody>
      </p:sp>
      <p:graphicFrame>
        <p:nvGraphicFramePr>
          <p:cNvPr id="45059" name="Object 3"/>
          <p:cNvGraphicFramePr>
            <a:graphicFrameLocks noGrp="1" noChangeAspect="1"/>
          </p:cNvGraphicFramePr>
          <p:nvPr>
            <p:ph sz="quarter" idx="4294967295"/>
          </p:nvPr>
        </p:nvGraphicFramePr>
        <p:xfrm>
          <a:off x="2078038" y="4281488"/>
          <a:ext cx="4886325" cy="1377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206" name="Equation" r:id="rId4" imgW="1485720" imgH="419040" progId="Equation.3">
                  <p:embed/>
                </p:oleObj>
              </mc:Choice>
              <mc:Fallback>
                <p:oleObj name="Equation" r:id="rId4" imgW="148572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8038" y="4281488"/>
                        <a:ext cx="4886325" cy="1377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5872163"/>
            <a:ext cx="9144000" cy="985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US" sz="2800" dirty="0" smtClean="0">
                <a:solidFill>
                  <a:srgbClr val="009900"/>
                </a:solidFill>
              </a:rPr>
              <a:t>  The </a:t>
            </a:r>
            <a:r>
              <a:rPr lang="en-US" sz="2800" dirty="0">
                <a:solidFill>
                  <a:srgbClr val="009900"/>
                </a:solidFill>
              </a:rPr>
              <a:t>“magic” momentum concept </a:t>
            </a:r>
            <a:r>
              <a:rPr lang="en-US" sz="2800" dirty="0" smtClean="0">
                <a:solidFill>
                  <a:srgbClr val="009900"/>
                </a:solidFill>
              </a:rPr>
              <a:t>was </a:t>
            </a:r>
            <a:r>
              <a:rPr lang="en-US" sz="2800" dirty="0">
                <a:solidFill>
                  <a:srgbClr val="009900"/>
                </a:solidFill>
              </a:rPr>
              <a:t>used in </a:t>
            </a:r>
            <a:r>
              <a:rPr lang="en-US" sz="2800" dirty="0" smtClean="0">
                <a:solidFill>
                  <a:srgbClr val="009900"/>
                </a:solidFill>
              </a:rPr>
              <a:t>the muon </a:t>
            </a:r>
            <a:r>
              <a:rPr lang="en-US" sz="2800" dirty="0">
                <a:solidFill>
                  <a:srgbClr val="009900"/>
                </a:solidFill>
              </a:rPr>
              <a:t>g-2 </a:t>
            </a:r>
            <a:r>
              <a:rPr lang="en-US" sz="2800" dirty="0" smtClean="0">
                <a:solidFill>
                  <a:srgbClr val="009900"/>
                </a:solidFill>
              </a:rPr>
              <a:t>experiments </a:t>
            </a:r>
            <a:r>
              <a:rPr lang="en-US" sz="2800" dirty="0">
                <a:solidFill>
                  <a:srgbClr val="009900"/>
                </a:solidFill>
              </a:rPr>
              <a:t>at </a:t>
            </a:r>
            <a:r>
              <a:rPr lang="en-US" sz="2800" dirty="0" smtClean="0">
                <a:solidFill>
                  <a:srgbClr val="009900"/>
                </a:solidFill>
              </a:rPr>
              <a:t>CERN, BNL, and …next at FNAL.</a:t>
            </a:r>
            <a:endParaRPr lang="en-US" sz="2800" dirty="0">
              <a:solidFill>
                <a:srgbClr val="009900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4483100" y="1231900"/>
            <a:ext cx="2908300" cy="1701800"/>
          </a:xfrm>
          <a:prstGeom prst="line">
            <a:avLst/>
          </a:prstGeom>
          <a:ln w="38100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10800000" flipV="1">
            <a:off x="4864100" y="1143000"/>
            <a:ext cx="2463800" cy="1892300"/>
          </a:xfrm>
          <a:prstGeom prst="line">
            <a:avLst/>
          </a:prstGeom>
          <a:ln w="38100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omega_a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96851" y="1155756"/>
            <a:ext cx="6229697" cy="1676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5892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1" grpId="0"/>
      <p:bldP spid="6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8">
      <a:dk1>
        <a:srgbClr val="003366"/>
      </a:dk1>
      <a:lt1>
        <a:srgbClr val="FFFFFF"/>
      </a:lt1>
      <a:dk2>
        <a:srgbClr val="000099"/>
      </a:dk2>
      <a:lt2>
        <a:srgbClr val="CCFFFF"/>
      </a:lt2>
      <a:accent1>
        <a:srgbClr val="3366CC"/>
      </a:accent1>
      <a:accent2>
        <a:srgbClr val="00B000"/>
      </a:accent2>
      <a:accent3>
        <a:srgbClr val="AAAACA"/>
      </a:accent3>
      <a:accent4>
        <a:srgbClr val="DADADA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118496</TotalTime>
  <Words>2219</Words>
  <Application>Microsoft Macintosh PowerPoint</Application>
  <PresentationFormat>On-screen Show (4:3)</PresentationFormat>
  <Paragraphs>392</Paragraphs>
  <Slides>47</Slides>
  <Notes>25</Notes>
  <HiddenSlides>0</HiddenSlides>
  <MMClips>1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47</vt:i4>
      </vt:variant>
    </vt:vector>
  </HeadingPairs>
  <TitlesOfParts>
    <vt:vector size="52" baseType="lpstr">
      <vt:lpstr>Default Design</vt:lpstr>
      <vt:lpstr>Equation</vt:lpstr>
      <vt:lpstr>Microsoft Equation</vt:lpstr>
      <vt:lpstr>Worksheet</vt:lpstr>
      <vt:lpstr>Microsoft Excel 97 - 2004 Worksheet</vt:lpstr>
      <vt:lpstr>Current Status of our S.R. EDM exp.; Plans. Yannis Semertzidis, CAPP/IBS and KAIST</vt:lpstr>
      <vt:lpstr>Two different labs could host the storage ring EDM experiments</vt:lpstr>
      <vt:lpstr>PowerPoint Presentation</vt:lpstr>
      <vt:lpstr>PowerPoint Presentation</vt:lpstr>
      <vt:lpstr>John Benante, Bill Morse in AGS tunnel</vt:lpstr>
      <vt:lpstr>PowerPoint Presentation</vt:lpstr>
      <vt:lpstr>PowerPoint Presentation</vt:lpstr>
      <vt:lpstr>PowerPoint Presentation</vt:lpstr>
      <vt:lpstr>Breakthrough concept: Freezing the horizontal spin precession due to E-field</vt:lpstr>
      <vt:lpstr>The Principle of g-2</vt:lpstr>
      <vt:lpstr>Effect of Radial Electric Field E-field are used to focus the beam vertically</vt:lpstr>
      <vt:lpstr>Effect of Radial Electric Field</vt:lpstr>
      <vt:lpstr>PowerPoint Presentation</vt:lpstr>
      <vt:lpstr>4 Billion e+ with E&gt;2GeV</vt:lpstr>
      <vt:lpstr>The proton EDM uses an ALL-ELECTRIC ring: spin is aligned with the momentum vector</vt:lpstr>
      <vt:lpstr>The proton EDM ring (alternate gradient)</vt:lpstr>
      <vt:lpstr>The proton EDM ring evaluation  Val Lebedev (Fermilab)</vt:lpstr>
      <vt:lpstr>PowerPoint Presentation</vt:lpstr>
      <vt:lpstr>The EDM signal: early to late change</vt:lpstr>
      <vt:lpstr>Large polarimeter analyzing power at Pmagic!</vt:lpstr>
      <vt:lpstr>Proton Statistical Error (230MeV):</vt:lpstr>
      <vt:lpstr>Proton EDM animation</vt:lpstr>
      <vt:lpstr>Logistics</vt:lpstr>
      <vt:lpstr>E-field plate module: Similar to the (26) FNAL Tevatron ES-separators</vt:lpstr>
      <vt:lpstr>E-field plate module: Similar to the (26) FNAL Tevatron ES-separators</vt:lpstr>
      <vt:lpstr>PowerPoint Presentation</vt:lpstr>
      <vt:lpstr>PowerPoint Presentation</vt:lpstr>
      <vt:lpstr>Why a large radius ring?</vt:lpstr>
      <vt:lpstr>Major characteristics of a successful Electric Dipole Moment Experiment</vt:lpstr>
      <vt:lpstr>What has been accomplished?</vt:lpstr>
      <vt:lpstr>Systematic errors</vt:lpstr>
      <vt:lpstr>Opportunities for CERN</vt:lpstr>
      <vt:lpstr>Technically driven pEDM timeline</vt:lpstr>
      <vt:lpstr>Let’s indulge on sensitivity</vt:lpstr>
      <vt:lpstr>Spin Coherence Time: need &gt;102 s</vt:lpstr>
      <vt:lpstr>PowerPoint Presentation</vt:lpstr>
      <vt:lpstr>Summary</vt:lpstr>
      <vt:lpstr>Extra slides</vt:lpstr>
      <vt:lpstr>PowerPoint Presentation</vt:lpstr>
      <vt:lpstr>Distortion of the closed orbit due to Nth-harmonic of radial B-field</vt:lpstr>
      <vt:lpstr>Total noise of (65) commercially available SQUID gradiometers at KRISS</vt:lpstr>
      <vt:lpstr>B-field Shielding Requirements</vt:lpstr>
      <vt:lpstr>Peter Fierlinger, Garching/Munich</vt:lpstr>
      <vt:lpstr>To do list: EDM ring in AGS tunnel</vt:lpstr>
      <vt:lpstr>Marciano from CM9/Korea, last week</vt:lpstr>
      <vt:lpstr>Marciano from CM9/Korea, last week Outlook:</vt:lpstr>
      <vt:lpstr>Feasibility of an all-electric ring</vt:lpstr>
    </vt:vector>
  </TitlesOfParts>
  <Manager/>
  <Company>BNL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EDM Review</dc:title>
  <dc:subject/>
  <dc:creator>Yannis Semertzidis</dc:creator>
  <cp:keywords/>
  <dc:description/>
  <cp:lastModifiedBy>Yannis K.  Semertzidis</cp:lastModifiedBy>
  <cp:revision>2810</cp:revision>
  <cp:lastPrinted>2013-11-08T08:05:17Z</cp:lastPrinted>
  <dcterms:created xsi:type="dcterms:W3CDTF">2014-05-26T00:52:11Z</dcterms:created>
  <dcterms:modified xsi:type="dcterms:W3CDTF">2015-02-13T06:05:51Z</dcterms:modified>
  <cp:category/>
</cp:coreProperties>
</file>