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2" r:id="rId2"/>
  </p:sldMasterIdLst>
  <p:notesMasterIdLst>
    <p:notesMasterId r:id="rId27"/>
  </p:notesMasterIdLst>
  <p:sldIdLst>
    <p:sldId id="365" r:id="rId3"/>
    <p:sldId id="660" r:id="rId4"/>
    <p:sldId id="661" r:id="rId5"/>
    <p:sldId id="652" r:id="rId6"/>
    <p:sldId id="653" r:id="rId7"/>
    <p:sldId id="654" r:id="rId8"/>
    <p:sldId id="655" r:id="rId9"/>
    <p:sldId id="656" r:id="rId10"/>
    <p:sldId id="657" r:id="rId11"/>
    <p:sldId id="658" r:id="rId12"/>
    <p:sldId id="659" r:id="rId13"/>
    <p:sldId id="662" r:id="rId14"/>
    <p:sldId id="642" r:id="rId15"/>
    <p:sldId id="645" r:id="rId16"/>
    <p:sldId id="643" r:id="rId17"/>
    <p:sldId id="641" r:id="rId18"/>
    <p:sldId id="638" r:id="rId19"/>
    <p:sldId id="651" r:id="rId20"/>
    <p:sldId id="650" r:id="rId21"/>
    <p:sldId id="648" r:id="rId22"/>
    <p:sldId id="663" r:id="rId23"/>
    <p:sldId id="647" r:id="rId24"/>
    <p:sldId id="492" r:id="rId25"/>
    <p:sldId id="637"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C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926" autoAdjust="0"/>
    <p:restoredTop sz="86446" autoAdjust="0"/>
  </p:normalViewPr>
  <p:slideViewPr>
    <p:cSldViewPr>
      <p:cViewPr varScale="1">
        <p:scale>
          <a:sx n="64" d="100"/>
          <a:sy n="64" d="100"/>
        </p:scale>
        <p:origin x="1620" y="36"/>
      </p:cViewPr>
      <p:guideLst>
        <p:guide orient="horz" pos="2160"/>
        <p:guide pos="2880"/>
      </p:guideLst>
    </p:cSldViewPr>
  </p:slideViewPr>
  <p:outlineViewPr>
    <p:cViewPr>
      <p:scale>
        <a:sx n="33" d="100"/>
        <a:sy n="33" d="100"/>
      </p:scale>
      <p:origin x="0" y="4752"/>
    </p:cViewPr>
  </p:outlineViewPr>
  <p:notesTextViewPr>
    <p:cViewPr>
      <p:scale>
        <a:sx n="1" d="1"/>
        <a:sy n="1" d="1"/>
      </p:scale>
      <p:origin x="0" y="0"/>
    </p:cViewPr>
  </p:notesTextViewPr>
  <p:sorterViewPr>
    <p:cViewPr>
      <p:scale>
        <a:sx n="75" d="100"/>
        <a:sy n="75" d="100"/>
      </p:scale>
      <p:origin x="0" y="-112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DF54699-954F-4E4D-9DCD-366D4D7B0D63}" type="datetimeFigureOut">
              <a:rPr lang="en-GB" smtClean="0"/>
              <a:t>06/02/2015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3C5146-1889-4C45-88D4-AB2A8F663451}" type="slidenum">
              <a:rPr lang="en-GB" smtClean="0"/>
              <a:t>‹#›</a:t>
            </a:fld>
            <a:endParaRPr lang="en-GB"/>
          </a:p>
        </p:txBody>
      </p:sp>
    </p:spTree>
    <p:extLst>
      <p:ext uri="{BB962C8B-B14F-4D97-AF65-F5344CB8AC3E}">
        <p14:creationId xmlns:p14="http://schemas.microsoft.com/office/powerpoint/2010/main" val="42549068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B83C5146-1889-4C45-88D4-AB2A8F663451}" type="slidenum">
              <a:rPr lang="en-GB" smtClean="0"/>
              <a:t>1</a:t>
            </a:fld>
            <a:endParaRPr lang="en-GB"/>
          </a:p>
        </p:txBody>
      </p:sp>
    </p:spTree>
    <p:extLst>
      <p:ext uri="{BB962C8B-B14F-4D97-AF65-F5344CB8AC3E}">
        <p14:creationId xmlns:p14="http://schemas.microsoft.com/office/powerpoint/2010/main" val="42302742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smtClean="0"/>
              <a:t>J.M. Jowett, Edinburgh 24/10/2014</a:t>
            </a:r>
            <a:endParaRPr lang="en-GB"/>
          </a:p>
        </p:txBody>
      </p:sp>
      <p:sp>
        <p:nvSpPr>
          <p:cNvPr id="5" name="Footer Placeholder 4"/>
          <p:cNvSpPr>
            <a:spLocks noGrp="1"/>
          </p:cNvSpPr>
          <p:nvPr>
            <p:ph type="ftr" sz="quarter" idx="11"/>
          </p:nvPr>
        </p:nvSpPr>
        <p:spPr/>
        <p:txBody>
          <a:bodyPr/>
          <a:lstStyle/>
          <a:p>
            <a:r>
              <a:rPr lang="en-GB" smtClean="0"/>
              <a:t>J.M. Jowett</a:t>
            </a:r>
            <a:endParaRPr lang="en-GB"/>
          </a:p>
        </p:txBody>
      </p:sp>
      <p:sp>
        <p:nvSpPr>
          <p:cNvPr id="6" name="Slide Number Placeholder 5"/>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1812253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J.M. Jowett, Edinburgh 24/10/2014</a:t>
            </a:r>
            <a:endParaRPr lang="en-GB"/>
          </a:p>
        </p:txBody>
      </p:sp>
      <p:sp>
        <p:nvSpPr>
          <p:cNvPr id="5" name="Footer Placeholder 4"/>
          <p:cNvSpPr>
            <a:spLocks noGrp="1"/>
          </p:cNvSpPr>
          <p:nvPr>
            <p:ph type="ftr" sz="quarter" idx="11"/>
          </p:nvPr>
        </p:nvSpPr>
        <p:spPr/>
        <p:txBody>
          <a:bodyPr/>
          <a:lstStyle/>
          <a:p>
            <a:r>
              <a:rPr lang="en-GB" smtClean="0"/>
              <a:t>J.M. Jowett</a:t>
            </a:r>
            <a:endParaRPr lang="en-GB"/>
          </a:p>
        </p:txBody>
      </p:sp>
      <p:sp>
        <p:nvSpPr>
          <p:cNvPr id="6" name="Slide Number Placeholder 5"/>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19794483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J.M. Jowett, Edinburgh 24/10/2014</a:t>
            </a:r>
            <a:endParaRPr lang="en-GB"/>
          </a:p>
        </p:txBody>
      </p:sp>
      <p:sp>
        <p:nvSpPr>
          <p:cNvPr id="5" name="Footer Placeholder 4"/>
          <p:cNvSpPr>
            <a:spLocks noGrp="1"/>
          </p:cNvSpPr>
          <p:nvPr>
            <p:ph type="ftr" sz="quarter" idx="11"/>
          </p:nvPr>
        </p:nvSpPr>
        <p:spPr/>
        <p:txBody>
          <a:bodyPr/>
          <a:lstStyle/>
          <a:p>
            <a:r>
              <a:rPr lang="en-GB" smtClean="0"/>
              <a:t>J.M. Jowett</a:t>
            </a:r>
            <a:endParaRPr lang="en-GB"/>
          </a:p>
        </p:txBody>
      </p:sp>
      <p:sp>
        <p:nvSpPr>
          <p:cNvPr id="6" name="Slide Number Placeholder 5"/>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36900836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ontent_V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001058" y="274638"/>
            <a:ext cx="7965175" cy="747654"/>
          </a:xfrm>
        </p:spPr>
        <p:txBody>
          <a:bodyPr anchor="t">
            <a:normAutofit/>
          </a:bodyPr>
          <a:lstStyle>
            <a:lvl1pPr algn="l">
              <a:defRPr sz="2800" b="1" baseline="0">
                <a:solidFill>
                  <a:srgbClr val="0055A0"/>
                </a:solidFill>
                <a:latin typeface="Arial"/>
                <a:cs typeface="Arial"/>
              </a:defRPr>
            </a:lvl1pPr>
          </a:lstStyle>
          <a:p>
            <a:r>
              <a:rPr lang="fr-CH" dirty="0" smtClean="0"/>
              <a:t>Title</a:t>
            </a:r>
            <a:endParaRPr lang="en-US" dirty="0"/>
          </a:p>
        </p:txBody>
      </p:sp>
      <p:sp>
        <p:nvSpPr>
          <p:cNvPr id="6" name="Text Placeholder 5"/>
          <p:cNvSpPr>
            <a:spLocks noGrp="1"/>
          </p:cNvSpPr>
          <p:nvPr>
            <p:ph type="body" sz="quarter" idx="10"/>
          </p:nvPr>
        </p:nvSpPr>
        <p:spPr>
          <a:xfrm>
            <a:off x="203200" y="1255059"/>
            <a:ext cx="8763034" cy="4745691"/>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pic>
        <p:nvPicPr>
          <p:cNvPr id="5" name="Picture 4" descr="logo-presentation-small.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426738" y="6167827"/>
            <a:ext cx="539496" cy="533400"/>
          </a:xfrm>
          <a:prstGeom prst="rect">
            <a:avLst/>
          </a:prstGeom>
        </p:spPr>
      </p:pic>
    </p:spTree>
    <p:extLst>
      <p:ext uri="{BB962C8B-B14F-4D97-AF65-F5344CB8AC3E}">
        <p14:creationId xmlns:p14="http://schemas.microsoft.com/office/powerpoint/2010/main" val="35319093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8" name="Rectangle 2"/>
          <p:cNvSpPr>
            <a:spLocks noGrp="1"/>
          </p:cNvSpPr>
          <p:nvPr>
            <p:ph type="ctrTitle"/>
          </p:nvPr>
        </p:nvSpPr>
        <p:spPr>
          <a:xfrm>
            <a:off x="228600" y="4114800"/>
            <a:ext cx="7239000" cy="533400"/>
          </a:xfrm>
          <a:prstGeom prst="rect">
            <a:avLst/>
          </a:prstGeom>
          <a:noFill/>
        </p:spPr>
        <p:txBody>
          <a:bodyPr vert="horz"/>
          <a:lstStyle>
            <a:lvl1pPr algn="l" eaLnBrk="1" latinLnBrk="0" hangingPunct="1">
              <a:defRPr kumimoji="0" sz="2000" b="0" cap="all" spc="150" baseline="0">
                <a:solidFill>
                  <a:schemeClr val="bg1"/>
                </a:solidFill>
              </a:defRPr>
            </a:lvl1pPr>
            <a:extLst/>
          </a:lstStyle>
          <a:p>
            <a:pPr eaLnBrk="1" latinLnBrk="1" hangingPunct="1"/>
            <a:r>
              <a:rPr lang="en-US" dirty="0" smtClean="0"/>
              <a:t>Click to edit Master title style</a:t>
            </a:r>
            <a:endParaRPr/>
          </a:p>
        </p:txBody>
      </p:sp>
      <p:sp>
        <p:nvSpPr>
          <p:cNvPr id="9" name="Rectangle 3"/>
          <p:cNvSpPr>
            <a:spLocks noGrp="1"/>
          </p:cNvSpPr>
          <p:nvPr>
            <p:ph type="subTitle" idx="1" hasCustomPrompt="1"/>
          </p:nvPr>
        </p:nvSpPr>
        <p:spPr>
          <a:xfrm>
            <a:off x="228600" y="4706112"/>
            <a:ext cx="6934200" cy="228600"/>
          </a:xfrm>
          <a:prstGeom prst="rect">
            <a:avLst/>
          </a:prstGeom>
          <a:solidFill>
            <a:schemeClr val="bg1"/>
          </a:solidFill>
        </p:spPr>
        <p:txBody>
          <a:bodyPr/>
          <a:lstStyle>
            <a:lvl1pPr marL="0" indent="0" algn="l" eaLnBrk="1" latinLnBrk="0" hangingPunct="1">
              <a:buNone/>
              <a:defRPr kumimoji="0" sz="1100" b="1">
                <a:solidFill>
                  <a:schemeClr val="accent4">
                    <a:shade val="50000"/>
                  </a:schemeClr>
                </a:solidFill>
              </a:defRPr>
            </a:lvl1pPr>
            <a:lvl2pPr marL="457200" indent="0" algn="ctr" eaLnBrk="1" latinLnBrk="0" hangingPunct="1">
              <a:buNone/>
            </a:lvl2pPr>
            <a:lvl3pPr marL="914400" indent="0" algn="ctr" eaLnBrk="1" latinLnBrk="0" hangingPunct="1">
              <a:buNone/>
            </a:lvl3pPr>
            <a:lvl4pPr marL="1371600" indent="0" algn="ctr" eaLnBrk="1" latinLnBrk="0" hangingPunct="1">
              <a:buNone/>
            </a:lvl4pPr>
            <a:lvl5pPr marL="1828800" indent="0" algn="ctr" eaLnBrk="1" latinLnBrk="0" hangingPunct="1">
              <a:buNone/>
            </a:lvl5pPr>
            <a:lvl6pPr marL="2286000" indent="0" algn="ctr" eaLnBrk="1" latinLnBrk="0" hangingPunct="1">
              <a:buNone/>
            </a:lvl6pPr>
            <a:lvl7pPr marL="2743200" indent="0" algn="ctr" eaLnBrk="1" latinLnBrk="0" hangingPunct="1">
              <a:buNone/>
            </a:lvl7pPr>
            <a:lvl8pPr marL="3200400" indent="0" algn="ctr" eaLnBrk="1" latinLnBrk="0" hangingPunct="1">
              <a:buNone/>
            </a:lvl8pPr>
            <a:lvl9pPr marL="3657600" indent="0" algn="ctr" eaLnBrk="1" latinLnBrk="0" hangingPunct="1">
              <a:buNone/>
            </a:lvl9pPr>
            <a:extLst/>
          </a:lstStyle>
          <a:p>
            <a:r>
              <a:rPr kumimoji="0" lang="en-US" dirty="0" smtClean="0"/>
              <a:t>Click to add author information</a:t>
            </a:r>
            <a:endParaRPr kumimoji="0" lang="en-US" dirty="0"/>
          </a:p>
        </p:txBody>
      </p:sp>
      <p:sp>
        <p:nvSpPr>
          <p:cNvPr id="10" name="Rectangle 15"/>
          <p:cNvSpPr>
            <a:spLocks noGrp="1"/>
          </p:cNvSpPr>
          <p:nvPr>
            <p:ph type="sldNum" sz="quarter" idx="11"/>
          </p:nvPr>
        </p:nvSpPr>
        <p:spPr>
          <a:xfrm>
            <a:off x="6477000" y="6477000"/>
            <a:ext cx="1021080" cy="304800"/>
          </a:xfrm>
          <a:prstGeom prst="rect">
            <a:avLst/>
          </a:prstGeom>
        </p:spPr>
        <p:txBody>
          <a:bodyPr anchor="ctr"/>
          <a:lstStyle>
            <a:extLst/>
          </a:lstStyle>
          <a:p>
            <a:pPr algn="r"/>
            <a:fld id="{256D3EEF-DE4E-429D-8EC4-DDC531AFF587}" type="slidenum">
              <a:rPr lang="en-US" sz="1000" smtClean="0">
                <a:solidFill>
                  <a:prstClr val="black"/>
                </a:solidFill>
              </a:rPr>
              <a:pPr algn="r"/>
              <a:t>‹#›</a:t>
            </a:fld>
            <a:endParaRPr lang="en-US" dirty="0">
              <a:solidFill>
                <a:prstClr val="black"/>
              </a:solidFill>
            </a:endParaRPr>
          </a:p>
        </p:txBody>
      </p:sp>
      <p:sp>
        <p:nvSpPr>
          <p:cNvPr id="11" name="Rectangle 16"/>
          <p:cNvSpPr>
            <a:spLocks noGrp="1"/>
          </p:cNvSpPr>
          <p:nvPr>
            <p:ph type="ftr" sz="quarter" idx="12"/>
          </p:nvPr>
        </p:nvSpPr>
        <p:spPr>
          <a:xfrm>
            <a:off x="2705100" y="6477000"/>
            <a:ext cx="3733800" cy="304800"/>
          </a:xfrm>
          <a:prstGeom prst="rect">
            <a:avLst/>
          </a:prstGeom>
        </p:spPr>
        <p:txBody>
          <a:bodyPr/>
          <a:lstStyle>
            <a:extLst/>
          </a:lstStyle>
          <a:p>
            <a:r>
              <a:rPr lang="en-US" smtClean="0">
                <a:solidFill>
                  <a:prstClr val="black"/>
                </a:solidFill>
              </a:rPr>
              <a:t>J.M. Jowett</a:t>
            </a:r>
            <a:endParaRPr lang="en-US" dirty="0">
              <a:solidFill>
                <a:prstClr val="black"/>
              </a:solidFill>
            </a:endParaRPr>
          </a:p>
        </p:txBody>
      </p:sp>
      <p:sp>
        <p:nvSpPr>
          <p:cNvPr id="13" name="Date Placeholder 9"/>
          <p:cNvSpPr>
            <a:spLocks noGrp="1"/>
          </p:cNvSpPr>
          <p:nvPr>
            <p:ph type="dt" sz="half" idx="10"/>
          </p:nvPr>
        </p:nvSpPr>
        <p:spPr>
          <a:xfrm>
            <a:off x="228600" y="6477000"/>
            <a:ext cx="1600200" cy="304800"/>
          </a:xfrm>
          <a:prstGeom prst="rect">
            <a:avLst/>
          </a:prstGeom>
        </p:spPr>
        <p:txBody>
          <a:bodyPr anchor="ctr"/>
          <a:lstStyle>
            <a:lvl1pPr algn="l" eaLnBrk="1" latinLnBrk="0" hangingPunct="1">
              <a:defRPr kumimoji="0">
                <a:solidFill>
                  <a:srgbClr val="A0A0A0"/>
                </a:solidFill>
              </a:defRPr>
            </a:lvl1pPr>
            <a:extLst/>
          </a:lstStyle>
          <a:p>
            <a:r>
              <a:rPr lang="en-US" smtClean="0"/>
              <a:t>J.M. Jowett, Edinburgh 24/10/2014</a:t>
            </a:r>
            <a:endParaRPr lang="en-US" dirty="0"/>
          </a:p>
        </p:txBody>
      </p:sp>
      <p:sp>
        <p:nvSpPr>
          <p:cNvPr id="14" name="Rectangle 13"/>
          <p:cNvSpPr/>
          <p:nvPr userDrawn="1"/>
        </p:nvSpPr>
        <p:spPr>
          <a:xfrm>
            <a:off x="0" y="4645880"/>
            <a:ext cx="9144000" cy="27432"/>
          </a:xfrm>
          <a:prstGeom prst="rect">
            <a:avLst/>
          </a:prstGeom>
          <a:solidFill>
            <a:schemeClr val="accent4"/>
          </a:solidFill>
          <a:ln w="25400" cap="rnd" cmpd="sng" algn="ctr">
            <a:noFill/>
            <a:prstDash val="solid"/>
          </a:ln>
        </p:spPr>
        <p:style>
          <a:lnRef idx="2">
            <a:schemeClr val="accent6"/>
          </a:lnRef>
          <a:fillRef idx="1">
            <a:schemeClr val="lt1"/>
          </a:fillRef>
          <a:effectRef idx="0">
            <a:schemeClr val="accent6"/>
          </a:effectRef>
          <a:fontRef idx="minor">
            <a:schemeClr val="dk1"/>
          </a:fontRef>
        </p:style>
        <p:txBody>
          <a:bodyPr anchor="ctr"/>
          <a:lstStyle>
            <a:extLst/>
          </a:lstStyle>
          <a:p>
            <a:pPr algn="ctr"/>
            <a:endParaRPr lang="en-US" dirty="0">
              <a:solidFill>
                <a:prstClr val="black"/>
              </a:solidFill>
            </a:endParaRPr>
          </a:p>
        </p:txBody>
      </p:sp>
      <p:pic>
        <p:nvPicPr>
          <p:cNvPr id="16" name="Picture 2" descr="banner-bleu"/>
          <p:cNvPicPr>
            <a:picLocks noChangeAspect="1" noChangeArrowheads="1"/>
          </p:cNvPicPr>
          <p:nvPr userDrawn="1"/>
        </p:nvPicPr>
        <p:blipFill>
          <a:blip r:embed="rId2" cstate="print"/>
          <a:srcRect/>
          <a:stretch>
            <a:fillRect/>
          </a:stretch>
        </p:blipFill>
        <p:spPr bwMode="auto">
          <a:xfrm>
            <a:off x="0" y="3778980"/>
            <a:ext cx="9144000" cy="866775"/>
          </a:xfrm>
          <a:prstGeom prst="rect">
            <a:avLst/>
          </a:prstGeom>
          <a:noFill/>
        </p:spPr>
      </p:pic>
    </p:spTree>
    <p:extLst>
      <p:ext uri="{BB962C8B-B14F-4D97-AF65-F5344CB8AC3E}">
        <p14:creationId xmlns:p14="http://schemas.microsoft.com/office/powerpoint/2010/main" val="166921332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00025"/>
            <a:ext cx="7929520" cy="487362"/>
          </a:xfrm>
          <a:prstGeom prst="rect">
            <a:avLst/>
          </a:prstGeom>
        </p:spPr>
        <p:txBody>
          <a:bodyPr vert="horz"/>
          <a:lstStyle>
            <a:lvl1pPr algn="r">
              <a:defRPr sz="2400" b="1" cap="small" baseline="0">
                <a:solidFill>
                  <a:schemeClr val="tx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614996" y="882032"/>
            <a:ext cx="7954470" cy="5559228"/>
          </a:xfrm>
          <a:prstGeom prst="rect">
            <a:avLst/>
          </a:prstGeom>
        </p:spPr>
        <p:txBody>
          <a:bodyPr/>
          <a:lstStyle>
            <a:lvl1pPr>
              <a:defRPr sz="1800">
                <a:latin typeface="Calibri" pitchFamily="34" charset="0"/>
              </a:defRPr>
            </a:lvl1pPr>
            <a:lvl2pPr>
              <a:defRPr sz="1600">
                <a:latin typeface="Calibri" pitchFamily="34" charset="0"/>
              </a:defRPr>
            </a:lvl2pPr>
            <a:lvl3pPr>
              <a:defRPr sz="1400">
                <a:latin typeface="Calibri" pitchFamily="34" charset="0"/>
              </a:defRPr>
            </a:lvl3pPr>
            <a:lvl4pPr>
              <a:defRPr sz="1200">
                <a:latin typeface="Calibri" pitchFamily="34" charset="0"/>
              </a:defRPr>
            </a:lvl4pPr>
            <a:lvl5pPr>
              <a:defRPr sz="1200">
                <a:latin typeface="Calibri"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984361396"/>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685800" y="6492875"/>
            <a:ext cx="2133600" cy="365125"/>
          </a:xfrm>
          <a:prstGeom prst="rect">
            <a:avLst/>
          </a:prstGeom>
        </p:spPr>
        <p:txBody>
          <a:bodyPr anchor="ctr"/>
          <a:lstStyle/>
          <a:p>
            <a:r>
              <a:rPr lang="en-US" smtClean="0">
                <a:solidFill>
                  <a:prstClr val="black"/>
                </a:solidFill>
              </a:rPr>
              <a:t>J.M. Jowett, Edinburgh 24/10/2014</a:t>
            </a:r>
            <a:endParaRPr lang="en-US" dirty="0">
              <a:solidFill>
                <a:prstClr val="black"/>
              </a:solidFill>
            </a:endParaRPr>
          </a:p>
        </p:txBody>
      </p:sp>
      <p:sp>
        <p:nvSpPr>
          <p:cNvPr id="5" name="Footer Placeholder 4"/>
          <p:cNvSpPr>
            <a:spLocks noGrp="1"/>
          </p:cNvSpPr>
          <p:nvPr>
            <p:ph type="ftr" sz="quarter" idx="11"/>
          </p:nvPr>
        </p:nvSpPr>
        <p:spPr>
          <a:xfrm>
            <a:off x="3048000" y="6492875"/>
            <a:ext cx="4191000" cy="365125"/>
          </a:xfrm>
          <a:prstGeom prst="rect">
            <a:avLst/>
          </a:prstGeom>
        </p:spPr>
        <p:txBody>
          <a:bodyPr/>
          <a:lstStyle/>
          <a:p>
            <a:r>
              <a:rPr lang="en-US" smtClean="0">
                <a:solidFill>
                  <a:prstClr val="black"/>
                </a:solidFill>
              </a:rPr>
              <a:t>J.M. Jowett</a:t>
            </a:r>
            <a:endParaRPr lang="en-US" dirty="0">
              <a:solidFill>
                <a:prstClr val="black"/>
              </a:solidFill>
            </a:endParaRPr>
          </a:p>
        </p:txBody>
      </p:sp>
      <p:sp>
        <p:nvSpPr>
          <p:cNvPr id="6" name="Slide Number Placeholder 5"/>
          <p:cNvSpPr>
            <a:spLocks noGrp="1"/>
          </p:cNvSpPr>
          <p:nvPr>
            <p:ph type="sldNum" sz="quarter" idx="12"/>
          </p:nvPr>
        </p:nvSpPr>
        <p:spPr>
          <a:xfrm>
            <a:off x="7620000" y="6492875"/>
            <a:ext cx="838200" cy="365125"/>
          </a:xfrm>
          <a:prstGeom prst="rect">
            <a:avLst/>
          </a:prstGeom>
        </p:spPr>
        <p:txBody>
          <a:bodyPr/>
          <a:lstStyle/>
          <a:p>
            <a:fld id="{D47C1A7F-90AD-456E-8054-20B867E8D6FC}"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127007381"/>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3"/>
          <p:cNvSpPr>
            <a:spLocks noGrp="1"/>
          </p:cNvSpPr>
          <p:nvPr>
            <p:ph type="dt" sz="half" idx="10"/>
          </p:nvPr>
        </p:nvSpPr>
        <p:spPr>
          <a:xfrm>
            <a:off x="685800" y="6492875"/>
            <a:ext cx="2133600" cy="365125"/>
          </a:xfrm>
          <a:prstGeom prst="rect">
            <a:avLst/>
          </a:prstGeom>
        </p:spPr>
        <p:txBody>
          <a:bodyPr anchor="ctr"/>
          <a:lstStyle/>
          <a:p>
            <a:r>
              <a:rPr lang="en-US" smtClean="0">
                <a:solidFill>
                  <a:prstClr val="black"/>
                </a:solidFill>
              </a:rPr>
              <a:t>J.M. Jowett, Edinburgh 24/10/2014</a:t>
            </a:r>
            <a:endParaRPr lang="en-US" dirty="0">
              <a:solidFill>
                <a:prstClr val="black"/>
              </a:solidFill>
            </a:endParaRPr>
          </a:p>
        </p:txBody>
      </p:sp>
      <p:sp>
        <p:nvSpPr>
          <p:cNvPr id="9" name="Footer Placeholder 4"/>
          <p:cNvSpPr>
            <a:spLocks noGrp="1"/>
          </p:cNvSpPr>
          <p:nvPr>
            <p:ph type="ftr" sz="quarter" idx="11"/>
          </p:nvPr>
        </p:nvSpPr>
        <p:spPr>
          <a:xfrm>
            <a:off x="3048000" y="6492875"/>
            <a:ext cx="4191000" cy="365125"/>
          </a:xfrm>
          <a:prstGeom prst="rect">
            <a:avLst/>
          </a:prstGeom>
        </p:spPr>
        <p:txBody>
          <a:bodyPr/>
          <a:lstStyle/>
          <a:p>
            <a:r>
              <a:rPr lang="en-US" smtClean="0">
                <a:solidFill>
                  <a:prstClr val="black"/>
                </a:solidFill>
              </a:rPr>
              <a:t>J.M. Jowett</a:t>
            </a:r>
            <a:endParaRPr lang="en-US" dirty="0">
              <a:solidFill>
                <a:prstClr val="black"/>
              </a:solidFill>
            </a:endParaRPr>
          </a:p>
        </p:txBody>
      </p:sp>
      <p:sp>
        <p:nvSpPr>
          <p:cNvPr id="10" name="Slide Number Placeholder 5"/>
          <p:cNvSpPr>
            <a:spLocks noGrp="1"/>
          </p:cNvSpPr>
          <p:nvPr>
            <p:ph type="sldNum" sz="quarter" idx="12"/>
          </p:nvPr>
        </p:nvSpPr>
        <p:spPr>
          <a:xfrm>
            <a:off x="7620000" y="6492875"/>
            <a:ext cx="838200" cy="365125"/>
          </a:xfrm>
          <a:prstGeom prst="rect">
            <a:avLst/>
          </a:prstGeom>
        </p:spPr>
        <p:txBody>
          <a:bodyPr/>
          <a:lstStyle/>
          <a:p>
            <a:fld id="{D47C1A7F-90AD-456E-8054-20B867E8D6FC}"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078822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Date Placeholder 3"/>
          <p:cNvSpPr>
            <a:spLocks noGrp="1"/>
          </p:cNvSpPr>
          <p:nvPr>
            <p:ph type="dt" sz="half" idx="10"/>
          </p:nvPr>
        </p:nvSpPr>
        <p:spPr>
          <a:xfrm>
            <a:off x="685800" y="6492875"/>
            <a:ext cx="2133600" cy="365125"/>
          </a:xfrm>
          <a:prstGeom prst="rect">
            <a:avLst/>
          </a:prstGeom>
        </p:spPr>
        <p:txBody>
          <a:bodyPr anchor="ctr"/>
          <a:lstStyle/>
          <a:p>
            <a:r>
              <a:rPr lang="en-US" smtClean="0">
                <a:solidFill>
                  <a:prstClr val="black"/>
                </a:solidFill>
              </a:rPr>
              <a:t>J.M. Jowett, Edinburgh 24/10/2014</a:t>
            </a:r>
            <a:endParaRPr lang="en-US" dirty="0">
              <a:solidFill>
                <a:prstClr val="black"/>
              </a:solidFill>
            </a:endParaRPr>
          </a:p>
        </p:txBody>
      </p:sp>
      <p:sp>
        <p:nvSpPr>
          <p:cNvPr id="11" name="Footer Placeholder 4"/>
          <p:cNvSpPr>
            <a:spLocks noGrp="1"/>
          </p:cNvSpPr>
          <p:nvPr>
            <p:ph type="ftr" sz="quarter" idx="11"/>
          </p:nvPr>
        </p:nvSpPr>
        <p:spPr>
          <a:xfrm>
            <a:off x="3048000" y="6492875"/>
            <a:ext cx="4191000" cy="365125"/>
          </a:xfrm>
          <a:prstGeom prst="rect">
            <a:avLst/>
          </a:prstGeom>
        </p:spPr>
        <p:txBody>
          <a:bodyPr/>
          <a:lstStyle/>
          <a:p>
            <a:r>
              <a:rPr lang="en-US" smtClean="0">
                <a:solidFill>
                  <a:prstClr val="black"/>
                </a:solidFill>
              </a:rPr>
              <a:t>J.M. Jowett</a:t>
            </a:r>
            <a:endParaRPr lang="en-US" dirty="0">
              <a:solidFill>
                <a:prstClr val="black"/>
              </a:solidFill>
            </a:endParaRPr>
          </a:p>
        </p:txBody>
      </p:sp>
      <p:sp>
        <p:nvSpPr>
          <p:cNvPr id="12" name="Slide Number Placeholder 5"/>
          <p:cNvSpPr>
            <a:spLocks noGrp="1"/>
          </p:cNvSpPr>
          <p:nvPr>
            <p:ph type="sldNum" sz="quarter" idx="12"/>
          </p:nvPr>
        </p:nvSpPr>
        <p:spPr>
          <a:xfrm>
            <a:off x="7620000" y="6492875"/>
            <a:ext cx="838200" cy="365125"/>
          </a:xfrm>
          <a:prstGeom prst="rect">
            <a:avLst/>
          </a:prstGeom>
        </p:spPr>
        <p:txBody>
          <a:bodyPr/>
          <a:lstStyle/>
          <a:p>
            <a:fld id="{D47C1A7F-90AD-456E-8054-20B867E8D6FC}"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4485053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6" name="Date Placeholder 3"/>
          <p:cNvSpPr>
            <a:spLocks noGrp="1"/>
          </p:cNvSpPr>
          <p:nvPr>
            <p:ph type="dt" sz="half" idx="10"/>
          </p:nvPr>
        </p:nvSpPr>
        <p:spPr>
          <a:xfrm>
            <a:off x="685800" y="6492875"/>
            <a:ext cx="2133600" cy="365125"/>
          </a:xfrm>
          <a:prstGeom prst="rect">
            <a:avLst/>
          </a:prstGeom>
        </p:spPr>
        <p:txBody>
          <a:bodyPr anchor="ctr"/>
          <a:lstStyle/>
          <a:p>
            <a:r>
              <a:rPr lang="en-US" smtClean="0">
                <a:solidFill>
                  <a:prstClr val="black"/>
                </a:solidFill>
              </a:rPr>
              <a:t>J.M. Jowett, Edinburgh 24/10/2014</a:t>
            </a:r>
            <a:endParaRPr lang="en-US" dirty="0">
              <a:solidFill>
                <a:prstClr val="black"/>
              </a:solidFill>
            </a:endParaRPr>
          </a:p>
        </p:txBody>
      </p:sp>
      <p:sp>
        <p:nvSpPr>
          <p:cNvPr id="7" name="Footer Placeholder 4"/>
          <p:cNvSpPr>
            <a:spLocks noGrp="1"/>
          </p:cNvSpPr>
          <p:nvPr>
            <p:ph type="ftr" sz="quarter" idx="11"/>
          </p:nvPr>
        </p:nvSpPr>
        <p:spPr>
          <a:xfrm>
            <a:off x="3048000" y="6492875"/>
            <a:ext cx="4191000" cy="365125"/>
          </a:xfrm>
          <a:prstGeom prst="rect">
            <a:avLst/>
          </a:prstGeom>
        </p:spPr>
        <p:txBody>
          <a:bodyPr/>
          <a:lstStyle/>
          <a:p>
            <a:r>
              <a:rPr lang="en-US" smtClean="0">
                <a:solidFill>
                  <a:prstClr val="black"/>
                </a:solidFill>
              </a:rPr>
              <a:t>J.M. Jowett</a:t>
            </a:r>
            <a:endParaRPr lang="en-US" dirty="0">
              <a:solidFill>
                <a:prstClr val="black"/>
              </a:solidFill>
            </a:endParaRPr>
          </a:p>
        </p:txBody>
      </p:sp>
      <p:sp>
        <p:nvSpPr>
          <p:cNvPr id="8" name="Slide Number Placeholder 5"/>
          <p:cNvSpPr>
            <a:spLocks noGrp="1"/>
          </p:cNvSpPr>
          <p:nvPr>
            <p:ph type="sldNum" sz="quarter" idx="12"/>
          </p:nvPr>
        </p:nvSpPr>
        <p:spPr>
          <a:xfrm>
            <a:off x="7620000" y="6492875"/>
            <a:ext cx="838200" cy="365125"/>
          </a:xfrm>
          <a:prstGeom prst="rect">
            <a:avLst/>
          </a:prstGeom>
        </p:spPr>
        <p:txBody>
          <a:bodyPr/>
          <a:lstStyle/>
          <a:p>
            <a:fld id="{D47C1A7F-90AD-456E-8054-20B867E8D6FC}"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1154517575"/>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3"/>
          <p:cNvSpPr>
            <a:spLocks noGrp="1"/>
          </p:cNvSpPr>
          <p:nvPr>
            <p:ph type="dt" sz="half" idx="10"/>
          </p:nvPr>
        </p:nvSpPr>
        <p:spPr>
          <a:xfrm>
            <a:off x="685800" y="6492875"/>
            <a:ext cx="2133600" cy="365125"/>
          </a:xfrm>
          <a:prstGeom prst="rect">
            <a:avLst/>
          </a:prstGeom>
        </p:spPr>
        <p:txBody>
          <a:bodyPr anchor="ctr"/>
          <a:lstStyle/>
          <a:p>
            <a:r>
              <a:rPr lang="en-US" smtClean="0">
                <a:solidFill>
                  <a:prstClr val="black"/>
                </a:solidFill>
              </a:rPr>
              <a:t>J.M. Jowett, Edinburgh 24/10/2014</a:t>
            </a:r>
            <a:endParaRPr lang="en-US" dirty="0">
              <a:solidFill>
                <a:prstClr val="black"/>
              </a:solidFill>
            </a:endParaRPr>
          </a:p>
        </p:txBody>
      </p:sp>
      <p:sp>
        <p:nvSpPr>
          <p:cNvPr id="6" name="Footer Placeholder 4"/>
          <p:cNvSpPr>
            <a:spLocks noGrp="1"/>
          </p:cNvSpPr>
          <p:nvPr>
            <p:ph type="ftr" sz="quarter" idx="11"/>
          </p:nvPr>
        </p:nvSpPr>
        <p:spPr>
          <a:xfrm>
            <a:off x="3048000" y="6492875"/>
            <a:ext cx="4191000" cy="365125"/>
          </a:xfrm>
          <a:prstGeom prst="rect">
            <a:avLst/>
          </a:prstGeom>
        </p:spPr>
        <p:txBody>
          <a:bodyPr/>
          <a:lstStyle/>
          <a:p>
            <a:r>
              <a:rPr lang="en-US" smtClean="0">
                <a:solidFill>
                  <a:prstClr val="black"/>
                </a:solidFill>
              </a:rPr>
              <a:t>J.M. Jowett</a:t>
            </a:r>
            <a:endParaRPr lang="en-US" dirty="0">
              <a:solidFill>
                <a:prstClr val="black"/>
              </a:solidFill>
            </a:endParaRPr>
          </a:p>
        </p:txBody>
      </p:sp>
      <p:sp>
        <p:nvSpPr>
          <p:cNvPr id="7" name="Slide Number Placeholder 5"/>
          <p:cNvSpPr>
            <a:spLocks noGrp="1"/>
          </p:cNvSpPr>
          <p:nvPr>
            <p:ph type="sldNum" sz="quarter" idx="12"/>
          </p:nvPr>
        </p:nvSpPr>
        <p:spPr>
          <a:xfrm>
            <a:off x="7620000" y="6492875"/>
            <a:ext cx="838200" cy="365125"/>
          </a:xfrm>
          <a:prstGeom prst="rect">
            <a:avLst/>
          </a:prstGeom>
        </p:spPr>
        <p:txBody>
          <a:bodyPr/>
          <a:lstStyle/>
          <a:p>
            <a:fld id="{D47C1A7F-90AD-456E-8054-20B867E8D6FC}"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230247077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7638" y="6669360"/>
            <a:ext cx="3139477" cy="206399"/>
          </a:xfrm>
        </p:spPr>
        <p:txBody>
          <a:bodyPr/>
          <a:lstStyle/>
          <a:p>
            <a:r>
              <a:rPr lang="en-US" smtClean="0"/>
              <a:t>J.M. Jowett, Edinburgh 24/10/2014</a:t>
            </a:r>
            <a:endParaRPr lang="en-GB"/>
          </a:p>
        </p:txBody>
      </p:sp>
      <p:sp>
        <p:nvSpPr>
          <p:cNvPr id="5" name="Footer Placeholder 4"/>
          <p:cNvSpPr>
            <a:spLocks noGrp="1"/>
          </p:cNvSpPr>
          <p:nvPr>
            <p:ph type="ftr" sz="quarter" idx="11"/>
          </p:nvPr>
        </p:nvSpPr>
        <p:spPr>
          <a:xfrm>
            <a:off x="3635882" y="6691658"/>
            <a:ext cx="1872222" cy="166342"/>
          </a:xfrm>
        </p:spPr>
        <p:txBody>
          <a:bodyPr/>
          <a:lstStyle/>
          <a:p>
            <a:r>
              <a:rPr lang="en-GB" smtClean="0"/>
              <a:t>J.M. Jowett</a:t>
            </a:r>
            <a:endParaRPr lang="en-GB"/>
          </a:p>
        </p:txBody>
      </p:sp>
      <p:sp>
        <p:nvSpPr>
          <p:cNvPr id="6" name="Slide Number Placeholder 5"/>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274505863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3"/>
          <p:cNvSpPr>
            <a:spLocks noGrp="1"/>
          </p:cNvSpPr>
          <p:nvPr>
            <p:ph type="dt" sz="half" idx="10"/>
          </p:nvPr>
        </p:nvSpPr>
        <p:spPr>
          <a:xfrm>
            <a:off x="685800" y="6492875"/>
            <a:ext cx="2133600" cy="365125"/>
          </a:xfrm>
          <a:prstGeom prst="rect">
            <a:avLst/>
          </a:prstGeom>
        </p:spPr>
        <p:txBody>
          <a:bodyPr anchor="ctr"/>
          <a:lstStyle/>
          <a:p>
            <a:r>
              <a:rPr lang="en-US" smtClean="0">
                <a:solidFill>
                  <a:prstClr val="black"/>
                </a:solidFill>
              </a:rPr>
              <a:t>J.M. Jowett, Edinburgh 24/10/2014</a:t>
            </a:r>
            <a:endParaRPr lang="en-US" dirty="0">
              <a:solidFill>
                <a:prstClr val="black"/>
              </a:solidFill>
            </a:endParaRPr>
          </a:p>
        </p:txBody>
      </p:sp>
      <p:sp>
        <p:nvSpPr>
          <p:cNvPr id="9" name="Footer Placeholder 4"/>
          <p:cNvSpPr>
            <a:spLocks noGrp="1"/>
          </p:cNvSpPr>
          <p:nvPr>
            <p:ph type="ftr" sz="quarter" idx="11"/>
          </p:nvPr>
        </p:nvSpPr>
        <p:spPr>
          <a:xfrm>
            <a:off x="3048000" y="6492875"/>
            <a:ext cx="4191000" cy="365125"/>
          </a:xfrm>
          <a:prstGeom prst="rect">
            <a:avLst/>
          </a:prstGeom>
        </p:spPr>
        <p:txBody>
          <a:bodyPr/>
          <a:lstStyle/>
          <a:p>
            <a:r>
              <a:rPr lang="en-US" smtClean="0">
                <a:solidFill>
                  <a:prstClr val="black"/>
                </a:solidFill>
              </a:rPr>
              <a:t>J.M. Jowett</a:t>
            </a:r>
            <a:endParaRPr lang="en-US" dirty="0">
              <a:solidFill>
                <a:prstClr val="black"/>
              </a:solidFill>
            </a:endParaRPr>
          </a:p>
        </p:txBody>
      </p:sp>
      <p:sp>
        <p:nvSpPr>
          <p:cNvPr id="10" name="Slide Number Placeholder 5"/>
          <p:cNvSpPr>
            <a:spLocks noGrp="1"/>
          </p:cNvSpPr>
          <p:nvPr>
            <p:ph type="sldNum" sz="quarter" idx="12"/>
          </p:nvPr>
        </p:nvSpPr>
        <p:spPr>
          <a:xfrm>
            <a:off x="7620000" y="6492875"/>
            <a:ext cx="838200" cy="365125"/>
          </a:xfrm>
          <a:prstGeom prst="rect">
            <a:avLst/>
          </a:prstGeom>
        </p:spPr>
        <p:txBody>
          <a:bodyPr/>
          <a:lstStyle/>
          <a:p>
            <a:fld id="{D47C1A7F-90AD-456E-8054-20B867E8D6FC}"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5449744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3"/>
          <p:cNvSpPr>
            <a:spLocks noGrp="1"/>
          </p:cNvSpPr>
          <p:nvPr>
            <p:ph type="dt" sz="half" idx="10"/>
          </p:nvPr>
        </p:nvSpPr>
        <p:spPr>
          <a:xfrm>
            <a:off x="685800" y="6492875"/>
            <a:ext cx="2133600" cy="365125"/>
          </a:xfrm>
          <a:prstGeom prst="rect">
            <a:avLst/>
          </a:prstGeom>
        </p:spPr>
        <p:txBody>
          <a:bodyPr anchor="ctr"/>
          <a:lstStyle/>
          <a:p>
            <a:r>
              <a:rPr lang="en-US" smtClean="0">
                <a:solidFill>
                  <a:prstClr val="black"/>
                </a:solidFill>
              </a:rPr>
              <a:t>J.M. Jowett, Edinburgh 24/10/2014</a:t>
            </a:r>
            <a:endParaRPr lang="en-US" dirty="0">
              <a:solidFill>
                <a:prstClr val="black"/>
              </a:solidFill>
            </a:endParaRPr>
          </a:p>
        </p:txBody>
      </p:sp>
      <p:sp>
        <p:nvSpPr>
          <p:cNvPr id="9" name="Footer Placeholder 4"/>
          <p:cNvSpPr>
            <a:spLocks noGrp="1"/>
          </p:cNvSpPr>
          <p:nvPr>
            <p:ph type="ftr" sz="quarter" idx="11"/>
          </p:nvPr>
        </p:nvSpPr>
        <p:spPr>
          <a:xfrm>
            <a:off x="3048000" y="6492875"/>
            <a:ext cx="4191000" cy="365125"/>
          </a:xfrm>
          <a:prstGeom prst="rect">
            <a:avLst/>
          </a:prstGeom>
        </p:spPr>
        <p:txBody>
          <a:bodyPr/>
          <a:lstStyle/>
          <a:p>
            <a:r>
              <a:rPr lang="en-US" smtClean="0">
                <a:solidFill>
                  <a:prstClr val="black"/>
                </a:solidFill>
              </a:rPr>
              <a:t>J.M. Jowett</a:t>
            </a:r>
            <a:endParaRPr lang="en-US" dirty="0">
              <a:solidFill>
                <a:prstClr val="black"/>
              </a:solidFill>
            </a:endParaRPr>
          </a:p>
        </p:txBody>
      </p:sp>
      <p:sp>
        <p:nvSpPr>
          <p:cNvPr id="10" name="Slide Number Placeholder 5"/>
          <p:cNvSpPr>
            <a:spLocks noGrp="1"/>
          </p:cNvSpPr>
          <p:nvPr>
            <p:ph type="sldNum" sz="quarter" idx="12"/>
          </p:nvPr>
        </p:nvSpPr>
        <p:spPr>
          <a:xfrm>
            <a:off x="7620000" y="6492875"/>
            <a:ext cx="838200" cy="365125"/>
          </a:xfrm>
          <a:prstGeom prst="rect">
            <a:avLst/>
          </a:prstGeom>
        </p:spPr>
        <p:txBody>
          <a:bodyPr/>
          <a:lstStyle/>
          <a:p>
            <a:fld id="{D47C1A7F-90AD-456E-8054-20B867E8D6FC}"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0133615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685800" y="6492875"/>
            <a:ext cx="2133600" cy="365125"/>
          </a:xfrm>
          <a:prstGeom prst="rect">
            <a:avLst/>
          </a:prstGeom>
        </p:spPr>
        <p:txBody>
          <a:bodyPr anchor="ctr"/>
          <a:lstStyle/>
          <a:p>
            <a:r>
              <a:rPr lang="en-US" smtClean="0">
                <a:solidFill>
                  <a:prstClr val="black"/>
                </a:solidFill>
              </a:rPr>
              <a:t>J.M. Jowett, Edinburgh 24/10/2014</a:t>
            </a:r>
            <a:endParaRPr lang="en-US" dirty="0">
              <a:solidFill>
                <a:prstClr val="black"/>
              </a:solidFill>
            </a:endParaRPr>
          </a:p>
        </p:txBody>
      </p:sp>
      <p:sp>
        <p:nvSpPr>
          <p:cNvPr id="8" name="Footer Placeholder 4"/>
          <p:cNvSpPr>
            <a:spLocks noGrp="1"/>
          </p:cNvSpPr>
          <p:nvPr>
            <p:ph type="ftr" sz="quarter" idx="11"/>
          </p:nvPr>
        </p:nvSpPr>
        <p:spPr>
          <a:xfrm>
            <a:off x="3048000" y="6492875"/>
            <a:ext cx="4191000" cy="365125"/>
          </a:xfrm>
          <a:prstGeom prst="rect">
            <a:avLst/>
          </a:prstGeom>
        </p:spPr>
        <p:txBody>
          <a:bodyPr/>
          <a:lstStyle/>
          <a:p>
            <a:r>
              <a:rPr lang="en-US" smtClean="0">
                <a:solidFill>
                  <a:prstClr val="black"/>
                </a:solidFill>
              </a:rPr>
              <a:t>J.M. Jowett</a:t>
            </a:r>
            <a:endParaRPr lang="en-US" dirty="0">
              <a:solidFill>
                <a:prstClr val="black"/>
              </a:solidFill>
            </a:endParaRPr>
          </a:p>
        </p:txBody>
      </p:sp>
      <p:sp>
        <p:nvSpPr>
          <p:cNvPr id="9" name="Slide Number Placeholder 5"/>
          <p:cNvSpPr>
            <a:spLocks noGrp="1"/>
          </p:cNvSpPr>
          <p:nvPr>
            <p:ph type="sldNum" sz="quarter" idx="12"/>
          </p:nvPr>
        </p:nvSpPr>
        <p:spPr>
          <a:xfrm>
            <a:off x="7620000" y="6492875"/>
            <a:ext cx="838200" cy="365125"/>
          </a:xfrm>
          <a:prstGeom prst="rect">
            <a:avLst/>
          </a:prstGeom>
        </p:spPr>
        <p:txBody>
          <a:bodyPr/>
          <a:lstStyle/>
          <a:p>
            <a:fld id="{D47C1A7F-90AD-456E-8054-20B867E8D6FC}"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8735407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a:xfrm>
            <a:off x="685800" y="6492875"/>
            <a:ext cx="2133600" cy="365125"/>
          </a:xfrm>
          <a:prstGeom prst="rect">
            <a:avLst/>
          </a:prstGeom>
        </p:spPr>
        <p:txBody>
          <a:bodyPr anchor="ctr"/>
          <a:lstStyle/>
          <a:p>
            <a:r>
              <a:rPr lang="en-US" smtClean="0">
                <a:solidFill>
                  <a:prstClr val="black"/>
                </a:solidFill>
              </a:rPr>
              <a:t>J.M. Jowett, Edinburgh 24/10/2014</a:t>
            </a:r>
            <a:endParaRPr lang="en-US" dirty="0">
              <a:solidFill>
                <a:prstClr val="black"/>
              </a:solidFill>
            </a:endParaRPr>
          </a:p>
        </p:txBody>
      </p:sp>
      <p:sp>
        <p:nvSpPr>
          <p:cNvPr id="8" name="Footer Placeholder 4"/>
          <p:cNvSpPr>
            <a:spLocks noGrp="1"/>
          </p:cNvSpPr>
          <p:nvPr>
            <p:ph type="ftr" sz="quarter" idx="11"/>
          </p:nvPr>
        </p:nvSpPr>
        <p:spPr>
          <a:xfrm>
            <a:off x="3048000" y="6492875"/>
            <a:ext cx="4191000" cy="365125"/>
          </a:xfrm>
          <a:prstGeom prst="rect">
            <a:avLst/>
          </a:prstGeom>
        </p:spPr>
        <p:txBody>
          <a:bodyPr/>
          <a:lstStyle/>
          <a:p>
            <a:r>
              <a:rPr lang="en-US" smtClean="0">
                <a:solidFill>
                  <a:prstClr val="black"/>
                </a:solidFill>
              </a:rPr>
              <a:t>J.M. Jowett</a:t>
            </a:r>
            <a:endParaRPr lang="en-US" dirty="0">
              <a:solidFill>
                <a:prstClr val="black"/>
              </a:solidFill>
            </a:endParaRPr>
          </a:p>
        </p:txBody>
      </p:sp>
      <p:sp>
        <p:nvSpPr>
          <p:cNvPr id="9" name="Slide Number Placeholder 5"/>
          <p:cNvSpPr>
            <a:spLocks noGrp="1"/>
          </p:cNvSpPr>
          <p:nvPr>
            <p:ph type="sldNum" sz="quarter" idx="12"/>
          </p:nvPr>
        </p:nvSpPr>
        <p:spPr>
          <a:xfrm>
            <a:off x="7620000" y="6492875"/>
            <a:ext cx="838200" cy="365125"/>
          </a:xfrm>
          <a:prstGeom prst="rect">
            <a:avLst/>
          </a:prstGeom>
        </p:spPr>
        <p:txBody>
          <a:bodyPr/>
          <a:lstStyle/>
          <a:p>
            <a:fld id="{D47C1A7F-90AD-456E-8054-20B867E8D6FC}" type="slidenum">
              <a:rPr lang="en-US" smtClean="0">
                <a:solidFill>
                  <a:prstClr val="black"/>
                </a:solidFill>
              </a:rPr>
              <a:pPr/>
              <a:t>‹#›</a:t>
            </a:fld>
            <a:endParaRPr lang="en-US" dirty="0">
              <a:solidFill>
                <a:prstClr val="black"/>
              </a:solidFill>
            </a:endParaRPr>
          </a:p>
        </p:txBody>
      </p:sp>
    </p:spTree>
    <p:extLst>
      <p:ext uri="{BB962C8B-B14F-4D97-AF65-F5344CB8AC3E}">
        <p14:creationId xmlns:p14="http://schemas.microsoft.com/office/powerpoint/2010/main" val="3525224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241901"/>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4593109"/>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r>
              <a:rPr lang="en-US" smtClean="0"/>
              <a:t>J.M. Jowett, Edinburgh 24/10/2014</a:t>
            </a:r>
            <a:endParaRPr lang="en-GB"/>
          </a:p>
        </p:txBody>
      </p:sp>
      <p:sp>
        <p:nvSpPr>
          <p:cNvPr id="5" name="Footer Placeholder 4"/>
          <p:cNvSpPr>
            <a:spLocks noGrp="1"/>
          </p:cNvSpPr>
          <p:nvPr>
            <p:ph type="ftr" sz="quarter" idx="11"/>
          </p:nvPr>
        </p:nvSpPr>
        <p:spPr/>
        <p:txBody>
          <a:bodyPr/>
          <a:lstStyle/>
          <a:p>
            <a:r>
              <a:rPr lang="en-GB" smtClean="0"/>
              <a:t>J.M. Jowett</a:t>
            </a:r>
            <a:endParaRPr lang="en-GB"/>
          </a:p>
        </p:txBody>
      </p:sp>
      <p:sp>
        <p:nvSpPr>
          <p:cNvPr id="6" name="Slide Number Placeholder 5"/>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113121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79512" y="548680"/>
            <a:ext cx="4316288" cy="60486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548680"/>
            <a:ext cx="4388296" cy="59046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smtClean="0"/>
              <a:t>J.M. Jowett, Edinburgh 24/10/2014</a:t>
            </a:r>
            <a:endParaRPr lang="en-GB"/>
          </a:p>
        </p:txBody>
      </p:sp>
      <p:sp>
        <p:nvSpPr>
          <p:cNvPr id="6" name="Footer Placeholder 5"/>
          <p:cNvSpPr>
            <a:spLocks noGrp="1"/>
          </p:cNvSpPr>
          <p:nvPr>
            <p:ph type="ftr" sz="quarter" idx="11"/>
          </p:nvPr>
        </p:nvSpPr>
        <p:spPr/>
        <p:txBody>
          <a:bodyPr/>
          <a:lstStyle/>
          <a:p>
            <a:r>
              <a:rPr lang="en-GB" smtClean="0"/>
              <a:t>J.M. Jowett</a:t>
            </a:r>
            <a:endParaRPr lang="en-GB"/>
          </a:p>
        </p:txBody>
      </p:sp>
      <p:sp>
        <p:nvSpPr>
          <p:cNvPr id="7" name="Slide Number Placeholder 6"/>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9001502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486297"/>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268760"/>
            <a:ext cx="4040188" cy="532859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49924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268760"/>
            <a:ext cx="4041775" cy="532859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Date Placeholder 6"/>
          <p:cNvSpPr>
            <a:spLocks noGrp="1"/>
          </p:cNvSpPr>
          <p:nvPr>
            <p:ph type="dt" sz="half" idx="10"/>
          </p:nvPr>
        </p:nvSpPr>
        <p:spPr/>
        <p:txBody>
          <a:bodyPr/>
          <a:lstStyle/>
          <a:p>
            <a:r>
              <a:rPr lang="en-US" smtClean="0"/>
              <a:t>J.M. Jowett, Edinburgh 24/10/2014</a:t>
            </a:r>
            <a:endParaRPr lang="en-GB"/>
          </a:p>
        </p:txBody>
      </p:sp>
      <p:sp>
        <p:nvSpPr>
          <p:cNvPr id="8" name="Footer Placeholder 7"/>
          <p:cNvSpPr>
            <a:spLocks noGrp="1"/>
          </p:cNvSpPr>
          <p:nvPr>
            <p:ph type="ftr" sz="quarter" idx="11"/>
          </p:nvPr>
        </p:nvSpPr>
        <p:spPr/>
        <p:txBody>
          <a:bodyPr/>
          <a:lstStyle/>
          <a:p>
            <a:r>
              <a:rPr lang="en-GB" smtClean="0"/>
              <a:t>J.M. Jowett</a:t>
            </a:r>
            <a:endParaRPr lang="en-GB"/>
          </a:p>
        </p:txBody>
      </p:sp>
      <p:sp>
        <p:nvSpPr>
          <p:cNvPr id="9" name="Slide Number Placeholder 8"/>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6047676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t>J.M. Jowett, Edinburgh 24/10/2014</a:t>
            </a:r>
            <a:endParaRPr lang="en-GB"/>
          </a:p>
        </p:txBody>
      </p:sp>
      <p:sp>
        <p:nvSpPr>
          <p:cNvPr id="4" name="Footer Placeholder 3"/>
          <p:cNvSpPr>
            <a:spLocks noGrp="1"/>
          </p:cNvSpPr>
          <p:nvPr>
            <p:ph type="ftr" sz="quarter" idx="11"/>
          </p:nvPr>
        </p:nvSpPr>
        <p:spPr/>
        <p:txBody>
          <a:bodyPr/>
          <a:lstStyle/>
          <a:p>
            <a:r>
              <a:rPr lang="en-GB" smtClean="0"/>
              <a:t>J.M. Jowett</a:t>
            </a:r>
            <a:endParaRPr lang="en-GB"/>
          </a:p>
        </p:txBody>
      </p:sp>
      <p:sp>
        <p:nvSpPr>
          <p:cNvPr id="5" name="Slide Number Placeholder 4"/>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33374945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J.M. Jowett, Edinburgh 24/10/2014</a:t>
            </a:r>
            <a:endParaRPr lang="en-GB"/>
          </a:p>
        </p:txBody>
      </p:sp>
      <p:sp>
        <p:nvSpPr>
          <p:cNvPr id="3" name="Footer Placeholder 2"/>
          <p:cNvSpPr>
            <a:spLocks noGrp="1"/>
          </p:cNvSpPr>
          <p:nvPr>
            <p:ph type="ftr" sz="quarter" idx="11"/>
          </p:nvPr>
        </p:nvSpPr>
        <p:spPr/>
        <p:txBody>
          <a:bodyPr/>
          <a:lstStyle/>
          <a:p>
            <a:r>
              <a:rPr lang="en-GB" smtClean="0"/>
              <a:t>J.M. Jowett</a:t>
            </a:r>
            <a:endParaRPr lang="en-GB"/>
          </a:p>
        </p:txBody>
      </p:sp>
      <p:sp>
        <p:nvSpPr>
          <p:cNvPr id="4" name="Slide Number Placeholder 3"/>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24586036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J.M. Jowett, Edinburgh 24/10/2014</a:t>
            </a:r>
            <a:endParaRPr lang="en-GB"/>
          </a:p>
        </p:txBody>
      </p:sp>
      <p:sp>
        <p:nvSpPr>
          <p:cNvPr id="6" name="Footer Placeholder 5"/>
          <p:cNvSpPr>
            <a:spLocks noGrp="1"/>
          </p:cNvSpPr>
          <p:nvPr>
            <p:ph type="ftr" sz="quarter" idx="11"/>
          </p:nvPr>
        </p:nvSpPr>
        <p:spPr/>
        <p:txBody>
          <a:bodyPr/>
          <a:lstStyle/>
          <a:p>
            <a:r>
              <a:rPr lang="en-GB" smtClean="0"/>
              <a:t>J.M. Jowett</a:t>
            </a:r>
            <a:endParaRPr lang="en-GB"/>
          </a:p>
        </p:txBody>
      </p:sp>
      <p:sp>
        <p:nvSpPr>
          <p:cNvPr id="7" name="Slide Number Placeholder 6"/>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37846790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r>
              <a:rPr lang="en-US" smtClean="0"/>
              <a:t>J.M. Jowett, Edinburgh 24/10/2014</a:t>
            </a:r>
            <a:endParaRPr lang="en-GB"/>
          </a:p>
        </p:txBody>
      </p:sp>
      <p:sp>
        <p:nvSpPr>
          <p:cNvPr id="6" name="Footer Placeholder 5"/>
          <p:cNvSpPr>
            <a:spLocks noGrp="1"/>
          </p:cNvSpPr>
          <p:nvPr>
            <p:ph type="ftr" sz="quarter" idx="11"/>
          </p:nvPr>
        </p:nvSpPr>
        <p:spPr/>
        <p:txBody>
          <a:bodyPr/>
          <a:lstStyle/>
          <a:p>
            <a:r>
              <a:rPr lang="en-GB" smtClean="0"/>
              <a:t>J.M. Jowett</a:t>
            </a:r>
            <a:endParaRPr lang="en-GB"/>
          </a:p>
        </p:txBody>
      </p:sp>
      <p:sp>
        <p:nvSpPr>
          <p:cNvPr id="7" name="Slide Number Placeholder 6"/>
          <p:cNvSpPr>
            <a:spLocks noGrp="1"/>
          </p:cNvSpPr>
          <p:nvPr>
            <p:ph type="sldNum" sz="quarter" idx="12"/>
          </p:nvPr>
        </p:nvSpPr>
        <p:spPr/>
        <p:txBody>
          <a:bodyPr/>
          <a:lstStyle/>
          <a:p>
            <a:fld id="{323EE74B-AA29-428B-826F-5CD1FF8C5BA0}" type="slidenum">
              <a:rPr lang="en-GB" smtClean="0"/>
              <a:t>‹#›</a:t>
            </a:fld>
            <a:endParaRPr lang="en-GB"/>
          </a:p>
        </p:txBody>
      </p:sp>
    </p:spTree>
    <p:extLst>
      <p:ext uri="{BB962C8B-B14F-4D97-AF65-F5344CB8AC3E}">
        <p14:creationId xmlns:p14="http://schemas.microsoft.com/office/powerpoint/2010/main" val="33287790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2.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4.jpe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1491"/>
            <a:ext cx="9144000" cy="490066"/>
          </a:xfrm>
          <a:prstGeom prst="rect">
            <a:avLst/>
          </a:prstGeom>
          <a:solidFill>
            <a:schemeClr val="bg2"/>
          </a:solidFill>
        </p:spPr>
        <p:txBody>
          <a:bodyPr vert="horz" lIns="91440" tIns="45720" rIns="91440" bIns="45720" rtlCol="0" anchor="ctr">
            <a:normAutofit/>
          </a:bodyPr>
          <a:lstStyle/>
          <a:p>
            <a:r>
              <a:rPr lang="en-US" smtClean="0"/>
              <a:t>Click to edit Master title style</a:t>
            </a:r>
            <a:endParaRPr lang="en-GB" dirty="0"/>
          </a:p>
        </p:txBody>
      </p:sp>
      <p:sp>
        <p:nvSpPr>
          <p:cNvPr id="3" name="Text Placeholder 2"/>
          <p:cNvSpPr>
            <a:spLocks noGrp="1"/>
          </p:cNvSpPr>
          <p:nvPr>
            <p:ph type="body" idx="1"/>
          </p:nvPr>
        </p:nvSpPr>
        <p:spPr>
          <a:xfrm>
            <a:off x="323528" y="476672"/>
            <a:ext cx="8496944" cy="61206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Date Placeholder 3"/>
          <p:cNvSpPr>
            <a:spLocks noGrp="1"/>
          </p:cNvSpPr>
          <p:nvPr>
            <p:ph type="dt" sz="half" idx="2"/>
          </p:nvPr>
        </p:nvSpPr>
        <p:spPr>
          <a:xfrm>
            <a:off x="-7638" y="6669360"/>
            <a:ext cx="3427509" cy="206399"/>
          </a:xfrm>
          <a:prstGeom prst="rect">
            <a:avLst/>
          </a:prstGeom>
        </p:spPr>
        <p:txBody>
          <a:bodyPr vert="horz" lIns="91440" tIns="45720" rIns="91440" bIns="45720" rtlCol="0" anchor="ctr"/>
          <a:lstStyle>
            <a:lvl1pPr algn="l">
              <a:defRPr sz="1000">
                <a:solidFill>
                  <a:schemeClr val="tx1">
                    <a:tint val="75000"/>
                  </a:schemeClr>
                </a:solidFill>
              </a:defRPr>
            </a:lvl1pPr>
          </a:lstStyle>
          <a:p>
            <a:r>
              <a:rPr lang="en-US" smtClean="0"/>
              <a:t>J.M. Jowett, Edinburgh 24/10/2014</a:t>
            </a:r>
            <a:endParaRPr lang="en-GB"/>
          </a:p>
        </p:txBody>
      </p:sp>
      <p:sp>
        <p:nvSpPr>
          <p:cNvPr id="5" name="Footer Placeholder 4"/>
          <p:cNvSpPr>
            <a:spLocks noGrp="1"/>
          </p:cNvSpPr>
          <p:nvPr>
            <p:ph type="ftr" sz="quarter" idx="3"/>
          </p:nvPr>
        </p:nvSpPr>
        <p:spPr>
          <a:xfrm>
            <a:off x="3995936" y="6669361"/>
            <a:ext cx="1152128" cy="210936"/>
          </a:xfrm>
          <a:prstGeom prst="rect">
            <a:avLst/>
          </a:prstGeom>
        </p:spPr>
        <p:txBody>
          <a:bodyPr vert="horz" lIns="91440" tIns="45720" rIns="91440" bIns="45720" rtlCol="0" anchor="ctr"/>
          <a:lstStyle>
            <a:lvl1pPr algn="ctr">
              <a:defRPr sz="1000">
                <a:solidFill>
                  <a:schemeClr val="tx1">
                    <a:tint val="75000"/>
                  </a:schemeClr>
                </a:solidFill>
              </a:defRPr>
            </a:lvl1pPr>
          </a:lstStyle>
          <a:p>
            <a:r>
              <a:rPr lang="en-GB" smtClean="0"/>
              <a:t>J.M. Jowett</a:t>
            </a:r>
            <a:endParaRPr lang="en-GB" dirty="0"/>
          </a:p>
        </p:txBody>
      </p:sp>
      <p:sp>
        <p:nvSpPr>
          <p:cNvPr id="6" name="Slide Number Placeholder 5"/>
          <p:cNvSpPr>
            <a:spLocks noGrp="1"/>
          </p:cNvSpPr>
          <p:nvPr>
            <p:ph type="sldNum" sz="quarter" idx="4"/>
          </p:nvPr>
        </p:nvSpPr>
        <p:spPr>
          <a:xfrm>
            <a:off x="7008412" y="6669360"/>
            <a:ext cx="2133600" cy="216024"/>
          </a:xfrm>
          <a:prstGeom prst="rect">
            <a:avLst/>
          </a:prstGeom>
        </p:spPr>
        <p:txBody>
          <a:bodyPr vert="horz" lIns="91440" tIns="45720" rIns="91440" bIns="45720" rtlCol="0" anchor="ctr"/>
          <a:lstStyle>
            <a:lvl1pPr algn="r">
              <a:defRPr sz="1000">
                <a:solidFill>
                  <a:schemeClr val="tx1">
                    <a:tint val="75000"/>
                  </a:schemeClr>
                </a:solidFill>
              </a:defRPr>
            </a:lvl1pPr>
          </a:lstStyle>
          <a:p>
            <a:fld id="{323EE74B-AA29-428B-826F-5CD1FF8C5BA0}" type="slidenum">
              <a:rPr lang="en-GB" smtClean="0"/>
              <a:pPr/>
              <a:t>‹#›</a:t>
            </a:fld>
            <a:endParaRPr lang="en-GB"/>
          </a:p>
        </p:txBody>
      </p:sp>
    </p:spTree>
    <p:extLst>
      <p:ext uri="{BB962C8B-B14F-4D97-AF65-F5344CB8AC3E}">
        <p14:creationId xmlns:p14="http://schemas.microsoft.com/office/powerpoint/2010/main" val="26681079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p:txStyles>
    <p:titleStyle>
      <a:lvl1pPr algn="ctr" defTabSz="914400" rtl="0" eaLnBrk="1" latinLnBrk="0" hangingPunct="1">
        <a:spcBef>
          <a:spcPct val="0"/>
        </a:spcBef>
        <a:buNone/>
        <a:defRPr sz="32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3" name="Picture 12"/>
          <p:cNvPicPr>
            <a:picLocks noChangeAspect="1"/>
          </p:cNvPicPr>
          <p:nvPr userDrawn="1"/>
        </p:nvPicPr>
        <p:blipFill>
          <a:blip r:embed="rId13" cstate="print">
            <a:extLst>
              <a:ext uri="{28A0092B-C50C-407E-A947-70E740481C1C}">
                <a14:useLocalDpi xmlns:a14="http://schemas.microsoft.com/office/drawing/2010/main"/>
              </a:ext>
            </a:extLst>
          </a:blip>
          <a:stretch>
            <a:fillRect/>
          </a:stretch>
        </p:blipFill>
        <p:spPr>
          <a:xfrm>
            <a:off x="8277224" y="0"/>
            <a:ext cx="866775" cy="908720"/>
          </a:xfrm>
          <a:prstGeom prst="rect">
            <a:avLst/>
          </a:prstGeom>
        </p:spPr>
      </p:pic>
      <p:pic>
        <p:nvPicPr>
          <p:cNvPr id="15" name="Picture 2" descr="banner-bleu"/>
          <p:cNvPicPr>
            <a:picLocks noChangeAspect="1" noChangeArrowheads="1"/>
          </p:cNvPicPr>
          <p:nvPr userDrawn="1"/>
        </p:nvPicPr>
        <p:blipFill>
          <a:blip r:embed="rId14" cstate="print"/>
          <a:srcRect l="9115" b="53321"/>
          <a:stretch>
            <a:fillRect/>
          </a:stretch>
        </p:blipFill>
        <p:spPr bwMode="auto">
          <a:xfrm>
            <a:off x="0" y="736375"/>
            <a:ext cx="8310520" cy="153749"/>
          </a:xfrm>
          <a:prstGeom prst="rect">
            <a:avLst/>
          </a:prstGeom>
          <a:noFill/>
        </p:spPr>
      </p:pic>
      <p:pic>
        <p:nvPicPr>
          <p:cNvPr id="16" name="Picture 2" descr="banner-bleu"/>
          <p:cNvPicPr>
            <a:picLocks noChangeAspect="1" noChangeArrowheads="1"/>
          </p:cNvPicPr>
          <p:nvPr userDrawn="1"/>
        </p:nvPicPr>
        <p:blipFill>
          <a:blip r:embed="rId14" cstate="print"/>
          <a:srcRect l="9115" t="48546"/>
          <a:stretch>
            <a:fillRect/>
          </a:stretch>
        </p:blipFill>
        <p:spPr bwMode="auto">
          <a:xfrm>
            <a:off x="623086" y="6462030"/>
            <a:ext cx="8520913" cy="141998"/>
          </a:xfrm>
          <a:prstGeom prst="rect">
            <a:avLst/>
          </a:prstGeom>
          <a:noFill/>
        </p:spPr>
      </p:pic>
      <p:pic>
        <p:nvPicPr>
          <p:cNvPr id="17" name="Picture 16" descr="CERN logo Withe.jpg"/>
          <p:cNvPicPr>
            <a:picLocks noChangeAspect="1"/>
          </p:cNvPicPr>
          <p:nvPr userDrawn="1"/>
        </p:nvPicPr>
        <p:blipFill>
          <a:blip r:embed="rId15" cstate="print"/>
          <a:stretch>
            <a:fillRect/>
          </a:stretch>
        </p:blipFill>
        <p:spPr>
          <a:xfrm>
            <a:off x="0" y="6243761"/>
            <a:ext cx="626166" cy="614239"/>
          </a:xfrm>
          <a:prstGeom prst="rect">
            <a:avLst/>
          </a:prstGeom>
        </p:spPr>
      </p:pic>
    </p:spTree>
    <p:extLst>
      <p:ext uri="{BB962C8B-B14F-4D97-AF65-F5344CB8AC3E}">
        <p14:creationId xmlns:p14="http://schemas.microsoft.com/office/powerpoint/2010/main" val="322202650"/>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iming>
    <p:tnLst>
      <p:par>
        <p:cTn id="1" dur="indefinite" restart="never" nodeType="tmRoot"/>
      </p:par>
    </p:tnLst>
  </p:timing>
  <p:hf hdr="0" ftr="0"/>
  <p:txStyles>
    <p:titleStyle>
      <a:lvl1pPr algn="ctr" defTabSz="914400" rtl="0" eaLnBrk="1" latinLnBrk="0" hangingPunct="1">
        <a:spcBef>
          <a:spcPct val="0"/>
        </a:spcBef>
        <a:buNone/>
        <a:defRPr sz="2000" kern="1200">
          <a:solidFill>
            <a:schemeClr val="bg2">
              <a:lumMod val="90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w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 Id="rId4" Type="http://schemas.openxmlformats.org/officeDocument/2006/relationships/hyperlink" Target="https://indico.bnl.gov/conferenceDisplay.py?confId=898"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4.w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44824"/>
            <a:ext cx="7772400" cy="1470025"/>
          </a:xfrm>
        </p:spPr>
        <p:txBody>
          <a:bodyPr>
            <a:normAutofit/>
          </a:bodyPr>
          <a:lstStyle/>
          <a:p>
            <a:r>
              <a:rPr lang="en-GB" sz="4400" dirty="0"/>
              <a:t>First thoughts on polarized protons in the FCC and injectors </a:t>
            </a:r>
            <a:endParaRPr lang="en-GB" dirty="0"/>
          </a:p>
        </p:txBody>
      </p:sp>
      <p:sp>
        <p:nvSpPr>
          <p:cNvPr id="3" name="Subtitle 2"/>
          <p:cNvSpPr>
            <a:spLocks noGrp="1"/>
          </p:cNvSpPr>
          <p:nvPr>
            <p:ph type="subTitle" idx="1"/>
          </p:nvPr>
        </p:nvSpPr>
        <p:spPr>
          <a:xfrm>
            <a:off x="1331640" y="3836414"/>
            <a:ext cx="6480720" cy="2591769"/>
          </a:xfrm>
        </p:spPr>
        <p:txBody>
          <a:bodyPr>
            <a:noAutofit/>
          </a:bodyPr>
          <a:lstStyle/>
          <a:p>
            <a:r>
              <a:rPr lang="en-GB" sz="2000" dirty="0" smtClean="0"/>
              <a:t>Mei Bai, BNL and FZ </a:t>
            </a:r>
            <a:r>
              <a:rPr lang="en-GB" sz="2000" dirty="0" err="1" smtClean="0"/>
              <a:t>Juelich</a:t>
            </a:r>
            <a:endParaRPr lang="en-GB" sz="2000" dirty="0" smtClean="0"/>
          </a:p>
          <a:p>
            <a:r>
              <a:rPr lang="en-GB" sz="2000" dirty="0" smtClean="0"/>
              <a:t>John </a:t>
            </a:r>
            <a:r>
              <a:rPr lang="en-GB" sz="2000" dirty="0" smtClean="0"/>
              <a:t>Jowett, CERN</a:t>
            </a:r>
          </a:p>
          <a:p>
            <a:endParaRPr lang="en-GB" sz="2000" dirty="0"/>
          </a:p>
        </p:txBody>
      </p:sp>
      <p:sp>
        <p:nvSpPr>
          <p:cNvPr id="4" name="Date Placeholder 3"/>
          <p:cNvSpPr>
            <a:spLocks noGrp="1"/>
          </p:cNvSpPr>
          <p:nvPr>
            <p:ph type="dt" sz="half" idx="10"/>
          </p:nvPr>
        </p:nvSpPr>
        <p:spPr/>
        <p:txBody>
          <a:bodyPr/>
          <a:lstStyle/>
          <a:p>
            <a:r>
              <a:rPr lang="en-US" smtClean="0"/>
              <a:t>J.M. Jowett, Edinburgh 24/10/2014</a:t>
            </a:r>
            <a:endParaRPr lang="en-GB" dirty="0"/>
          </a:p>
        </p:txBody>
      </p:sp>
      <p:sp>
        <p:nvSpPr>
          <p:cNvPr id="6" name="Slide Number Placeholder 5"/>
          <p:cNvSpPr>
            <a:spLocks noGrp="1"/>
          </p:cNvSpPr>
          <p:nvPr>
            <p:ph type="sldNum" sz="quarter" idx="12"/>
          </p:nvPr>
        </p:nvSpPr>
        <p:spPr/>
        <p:txBody>
          <a:bodyPr/>
          <a:lstStyle/>
          <a:p>
            <a:fld id="{323EE74B-AA29-428B-826F-5CD1FF8C5BA0}" type="slidenum">
              <a:rPr lang="en-GB" smtClean="0"/>
              <a:t>1</a:t>
            </a:fld>
            <a:endParaRPr lang="en-GB" dirty="0"/>
          </a:p>
        </p:txBody>
      </p:sp>
      <p:pic>
        <p:nvPicPr>
          <p:cNvPr id="317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520" y="-99392"/>
            <a:ext cx="1956955" cy="199159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2294409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TextShape 1"/>
          <p:cNvSpPr txBox="1"/>
          <p:nvPr/>
        </p:nvSpPr>
        <p:spPr>
          <a:xfrm>
            <a:off x="465120" y="307440"/>
            <a:ext cx="8153280" cy="457200"/>
          </a:xfrm>
          <a:prstGeom prst="rect">
            <a:avLst/>
          </a:prstGeom>
        </p:spPr>
        <p:txBody>
          <a:bodyPr lIns="90000" tIns="46800" rIns="90000" bIns="46800" anchor="b"/>
          <a:lstStyle/>
          <a:p>
            <a:pPr algn="ctr">
              <a:buSzPct val="45000"/>
              <a:buFont typeface="StarSymbol"/>
              <a:buChar char=""/>
            </a:pPr>
            <a:r>
              <a:rPr lang="en-US" sz="3200">
                <a:solidFill>
                  <a:srgbClr val="FF3333"/>
                </a:solidFill>
                <a:latin typeface="Arial"/>
              </a:rPr>
              <a:t>Polarization at low beta IR</a:t>
            </a:r>
            <a:endParaRPr/>
          </a:p>
        </p:txBody>
      </p:sp>
      <p:pic>
        <p:nvPicPr>
          <p:cNvPr id="140" name="Picture 139"/>
          <p:cNvPicPr/>
          <p:nvPr/>
        </p:nvPicPr>
        <p:blipFill>
          <a:blip r:embed="rId2"/>
          <a:srcRect l="12265" t="15213"/>
          <a:stretch>
            <a:fillRect/>
          </a:stretch>
        </p:blipFill>
        <p:spPr>
          <a:xfrm>
            <a:off x="3589200" y="1831320"/>
            <a:ext cx="5256360" cy="4248000"/>
          </a:xfrm>
          <a:prstGeom prst="rect">
            <a:avLst/>
          </a:prstGeom>
          <a:ln>
            <a:noFill/>
          </a:ln>
        </p:spPr>
      </p:pic>
      <p:sp>
        <p:nvSpPr>
          <p:cNvPr id="141" name="CustomShape 2"/>
          <p:cNvSpPr/>
          <p:nvPr/>
        </p:nvSpPr>
        <p:spPr>
          <a:xfrm>
            <a:off x="4358160" y="5936400"/>
            <a:ext cx="976320" cy="459720"/>
          </a:xfrm>
          <a:prstGeom prst="rect">
            <a:avLst/>
          </a:prstGeom>
          <a:noFill/>
          <a:ln w="9360">
            <a:solidFill>
              <a:srgbClr val="000000"/>
            </a:solidFill>
            <a:miter/>
          </a:ln>
        </p:spPr>
        <p:txBody>
          <a:bodyPr wrap="none" lIns="90000" tIns="46800" rIns="90000" bIns="46800"/>
          <a:lstStyle/>
          <a:p>
            <a:pPr algn="ctr">
              <a:buSzPct val="45000"/>
              <a:buFont typeface="StarSymbol"/>
              <a:buChar char=""/>
            </a:pPr>
            <a:r>
              <a:rPr lang="en-US" b="1">
                <a:latin typeface="Arial"/>
              </a:rPr>
              <a:t>RHIC</a:t>
            </a:r>
            <a:endParaRPr/>
          </a:p>
        </p:txBody>
      </p:sp>
      <p:sp>
        <p:nvSpPr>
          <p:cNvPr id="142" name="CustomShape 3"/>
          <p:cNvSpPr/>
          <p:nvPr/>
        </p:nvSpPr>
        <p:spPr>
          <a:xfrm>
            <a:off x="7606080" y="5946120"/>
            <a:ext cx="866160" cy="459720"/>
          </a:xfrm>
          <a:prstGeom prst="rect">
            <a:avLst/>
          </a:prstGeom>
          <a:noFill/>
          <a:ln w="9360">
            <a:solidFill>
              <a:srgbClr val="000000"/>
            </a:solidFill>
            <a:miter/>
          </a:ln>
        </p:spPr>
        <p:txBody>
          <a:bodyPr wrap="none" lIns="90000" tIns="46800" rIns="90000" bIns="46800"/>
          <a:lstStyle/>
          <a:p>
            <a:pPr algn="ctr">
              <a:buSzPct val="45000"/>
              <a:buFont typeface="StarSymbol"/>
              <a:buChar char=""/>
            </a:pPr>
            <a:r>
              <a:rPr lang="en-US" b="1">
                <a:latin typeface="Arial"/>
              </a:rPr>
              <a:t>LHC</a:t>
            </a:r>
            <a:endParaRPr/>
          </a:p>
        </p:txBody>
      </p:sp>
      <p:sp>
        <p:nvSpPr>
          <p:cNvPr id="143" name="Line 4"/>
          <p:cNvSpPr/>
          <p:nvPr/>
        </p:nvSpPr>
        <p:spPr>
          <a:xfrm flipV="1">
            <a:off x="4808520" y="5564520"/>
            <a:ext cx="0" cy="228600"/>
          </a:xfrm>
          <a:prstGeom prst="line">
            <a:avLst/>
          </a:prstGeom>
          <a:ln w="9360">
            <a:solidFill>
              <a:srgbClr val="000000"/>
            </a:solidFill>
            <a:miter/>
            <a:tailEnd type="triangle" w="med" len="med"/>
          </a:ln>
        </p:spPr>
      </p:sp>
      <p:sp>
        <p:nvSpPr>
          <p:cNvPr id="144" name="Line 5"/>
          <p:cNvSpPr/>
          <p:nvPr/>
        </p:nvSpPr>
        <p:spPr>
          <a:xfrm flipV="1">
            <a:off x="8161200" y="5564520"/>
            <a:ext cx="0" cy="228600"/>
          </a:xfrm>
          <a:prstGeom prst="line">
            <a:avLst/>
          </a:prstGeom>
          <a:ln w="9360">
            <a:solidFill>
              <a:srgbClr val="000000"/>
            </a:solidFill>
            <a:miter/>
            <a:tailEnd type="triangle" w="med" len="med"/>
          </a:ln>
        </p:spPr>
      </p:sp>
      <p:sp>
        <p:nvSpPr>
          <p:cNvPr id="145" name="CustomShape 6"/>
          <p:cNvSpPr/>
          <p:nvPr/>
        </p:nvSpPr>
        <p:spPr>
          <a:xfrm>
            <a:off x="254520" y="1034280"/>
            <a:ext cx="8690760" cy="459720"/>
          </a:xfrm>
          <a:prstGeom prst="rect">
            <a:avLst/>
          </a:prstGeom>
          <a:noFill/>
          <a:ln>
            <a:noFill/>
          </a:ln>
        </p:spPr>
        <p:txBody>
          <a:bodyPr wrap="none" lIns="90000" tIns="46800" rIns="90000" bIns="46800"/>
          <a:lstStyle/>
          <a:p>
            <a:pPr algn="ctr">
              <a:buFont typeface="Times New Roman"/>
              <a:buChar char="•"/>
            </a:pPr>
            <a:r>
              <a:rPr lang="en-US">
                <a:solidFill>
                  <a:srgbClr val="0033CC"/>
                </a:solidFill>
                <a:latin typeface="Arial"/>
              </a:rPr>
              <a:t>Strong focusing in final focus triplets reduces beam polarization at IR</a:t>
            </a:r>
            <a:endParaRPr/>
          </a:p>
        </p:txBody>
      </p:sp>
      <p:sp>
        <p:nvSpPr>
          <p:cNvPr id="146" name="CustomShape 7"/>
          <p:cNvSpPr/>
          <p:nvPr/>
        </p:nvSpPr>
        <p:spPr>
          <a:xfrm>
            <a:off x="312840" y="2669400"/>
            <a:ext cx="3200400" cy="459720"/>
          </a:xfrm>
          <a:prstGeom prst="rect">
            <a:avLst/>
          </a:prstGeom>
          <a:noFill/>
          <a:ln>
            <a:noFill/>
          </a:ln>
        </p:spPr>
        <p:txBody>
          <a:bodyPr lIns="90000" tIns="46800" rIns="90000" bIns="46800"/>
          <a:lstStyle/>
          <a:p>
            <a:pPr>
              <a:buFont typeface="Times New Roman"/>
              <a:buChar char="•"/>
            </a:pPr>
            <a:r>
              <a:rPr lang="en-US">
                <a:solidFill>
                  <a:srgbClr val="0033CC"/>
                </a:solidFill>
                <a:latin typeface="Arial"/>
              </a:rPr>
              <a:t>Spin rotation in triplet:</a:t>
            </a:r>
            <a:endParaRPr/>
          </a:p>
        </p:txBody>
      </p:sp>
      <p:sp>
        <p:nvSpPr>
          <p:cNvPr id="147" name="CustomShape 8"/>
          <p:cNvSpPr/>
          <p:nvPr/>
        </p:nvSpPr>
        <p:spPr>
          <a:xfrm>
            <a:off x="4427640" y="2745720"/>
            <a:ext cx="1981080" cy="1116720"/>
          </a:xfrm>
          <a:prstGeom prst="rect">
            <a:avLst/>
          </a:prstGeom>
          <a:solidFill>
            <a:srgbClr val="FFFFFF"/>
          </a:solidFill>
          <a:ln>
            <a:noFill/>
          </a:ln>
        </p:spPr>
        <p:txBody>
          <a:bodyPr lIns="90000" tIns="46800" rIns="90000" bIns="46800"/>
          <a:lstStyle/>
          <a:p>
            <a:pPr>
              <a:buFont typeface="Times New Roman"/>
              <a:buChar char="•"/>
            </a:pPr>
            <a:r>
              <a:rPr lang="en-US" b="1">
                <a:solidFill>
                  <a:srgbClr val="FF0000"/>
                </a:solidFill>
                <a:latin typeface="Arial"/>
              </a:rPr>
              <a:t>___</a:t>
            </a:r>
            <a:r>
              <a:rPr lang="en-US" b="1">
                <a:latin typeface="Arial"/>
              </a:rPr>
              <a:t>  P</a:t>
            </a:r>
            <a:r>
              <a:rPr lang="en-US" b="1" baseline="-25000">
                <a:latin typeface="Symbol"/>
                <a:ea typeface="Symbol"/>
              </a:rPr>
              <a:t></a:t>
            </a:r>
            <a:r>
              <a:rPr lang="en-US" b="1">
                <a:latin typeface="Arial"/>
              </a:rPr>
              <a:t>/P</a:t>
            </a:r>
            <a:r>
              <a:rPr lang="en-US" b="1" baseline="-25000">
                <a:latin typeface="Arial"/>
              </a:rPr>
              <a:t>0</a:t>
            </a:r>
            <a:endParaRPr/>
          </a:p>
          <a:p>
            <a:pPr>
              <a:buFont typeface="Times New Roman"/>
              <a:buChar char="•"/>
            </a:pPr>
            <a:r>
              <a:rPr lang="en-US" b="1">
                <a:solidFill>
                  <a:srgbClr val="0066FF"/>
                </a:solidFill>
                <a:latin typeface="Arial"/>
              </a:rPr>
              <a:t>___</a:t>
            </a:r>
            <a:r>
              <a:rPr lang="en-US" b="1">
                <a:latin typeface="Arial"/>
              </a:rPr>
              <a:t>  P</a:t>
            </a:r>
            <a:r>
              <a:rPr lang="en-US" b="1" baseline="-25000">
                <a:latin typeface="Symbol"/>
                <a:ea typeface="Symbol"/>
              </a:rPr>
              <a:t></a:t>
            </a:r>
            <a:endParaRPr/>
          </a:p>
        </p:txBody>
      </p:sp>
      <p:sp>
        <p:nvSpPr>
          <p:cNvPr id="148" name="TextShape 9"/>
          <p:cNvSpPr txBox="1"/>
          <p:nvPr/>
        </p:nvSpPr>
        <p:spPr>
          <a:xfrm>
            <a:off x="0" y="5745960"/>
            <a:ext cx="4408560" cy="563400"/>
          </a:xfrm>
          <a:prstGeom prst="rect">
            <a:avLst/>
          </a:prstGeom>
        </p:spPr>
        <p:txBody>
          <a:bodyPr/>
          <a:lstStyle/>
          <a:p>
            <a:pPr>
              <a:lnSpc>
                <a:spcPct val="100000"/>
              </a:lnSpc>
            </a:pPr>
            <a:r>
              <a:rPr lang="en-US" sz="2000">
                <a:solidFill>
                  <a:srgbClr val="000000"/>
                </a:solidFill>
                <a:latin typeface="Calibri"/>
                <a:ea typeface="ＭＳ Ｐゴシック"/>
              </a:rPr>
              <a:t>T. Roser “</a:t>
            </a:r>
            <a:r>
              <a:rPr lang="en-US" sz="2000">
                <a:solidFill>
                  <a:srgbClr val="000000"/>
                </a:solidFill>
                <a:latin typeface="Calibri"/>
                <a:ea typeface="Times New Roman"/>
              </a:rPr>
              <a:t>The Future of High Energy Polarized Proton Beams</a:t>
            </a:r>
            <a:r>
              <a:rPr lang="en-US" sz="2000">
                <a:solidFill>
                  <a:srgbClr val="000000"/>
                </a:solidFill>
                <a:latin typeface="Calibri"/>
                <a:ea typeface="ＭＳ Ｐゴシック"/>
              </a:rPr>
              <a:t>”, Spin Symposium, 2008, Charlottsville, VA</a:t>
            </a:r>
            <a:endParaRPr/>
          </a:p>
          <a:p>
            <a:pPr>
              <a:lnSpc>
                <a:spcPct val="100000"/>
              </a:lnSpc>
            </a:pPr>
            <a:endParaRPr/>
          </a:p>
        </p:txBody>
      </p:sp>
    </p:spTree>
    <p:extLst>
      <p:ext uri="{BB962C8B-B14F-4D97-AF65-F5344CB8AC3E}">
        <p14:creationId xmlns:p14="http://schemas.microsoft.com/office/powerpoint/2010/main" val="511406579"/>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TextShape 1"/>
          <p:cNvSpPr txBox="1"/>
          <p:nvPr/>
        </p:nvSpPr>
        <p:spPr>
          <a:xfrm>
            <a:off x="457200" y="46080"/>
            <a:ext cx="8229240" cy="715680"/>
          </a:xfrm>
          <a:prstGeom prst="rect">
            <a:avLst/>
          </a:prstGeom>
        </p:spPr>
        <p:txBody>
          <a:bodyPr anchor="ctr"/>
          <a:lstStyle/>
          <a:p>
            <a:pPr algn="ctr">
              <a:lnSpc>
                <a:spcPct val="100000"/>
              </a:lnSpc>
            </a:pPr>
            <a:r>
              <a:rPr lang="en-US" sz="3200" b="1">
                <a:solidFill>
                  <a:srgbClr val="000000"/>
                </a:solidFill>
                <a:latin typeface="Calibri"/>
                <a:ea typeface="ＭＳ Ｐゴシック"/>
              </a:rPr>
              <a:t>Summary</a:t>
            </a:r>
            <a:endParaRPr/>
          </a:p>
        </p:txBody>
      </p:sp>
      <p:sp>
        <p:nvSpPr>
          <p:cNvPr id="150" name="TextShape 2"/>
          <p:cNvSpPr txBox="1"/>
          <p:nvPr/>
        </p:nvSpPr>
        <p:spPr>
          <a:xfrm>
            <a:off x="533520" y="1219320"/>
            <a:ext cx="8229240" cy="5059080"/>
          </a:xfrm>
          <a:prstGeom prst="rect">
            <a:avLst/>
          </a:prstGeom>
        </p:spPr>
        <p:txBody>
          <a:bodyPr/>
          <a:lstStyle/>
          <a:p>
            <a:pPr>
              <a:lnSpc>
                <a:spcPct val="100000"/>
              </a:lnSpc>
              <a:buFont typeface="Arial"/>
              <a:buChar char="•"/>
            </a:pPr>
            <a:r>
              <a:rPr lang="en-US" sz="2400">
                <a:solidFill>
                  <a:srgbClr val="000000"/>
                </a:solidFill>
                <a:latin typeface="Calibri"/>
                <a:ea typeface="ＭＳ Ｐゴシック"/>
              </a:rPr>
              <a:t>RHIC showed it is plausible to have polarized protons upto high energy </a:t>
            </a:r>
            <a:endParaRPr/>
          </a:p>
          <a:p>
            <a:pPr>
              <a:lnSpc>
                <a:spcPct val="100000"/>
              </a:lnSpc>
              <a:buFont typeface="Arial"/>
              <a:buChar char="•"/>
            </a:pPr>
            <a:r>
              <a:rPr lang="en-US" sz="2400">
                <a:solidFill>
                  <a:srgbClr val="000000"/>
                </a:solidFill>
                <a:latin typeface="Calibri"/>
                <a:ea typeface="ＭＳ Ｐゴシック"/>
              </a:rPr>
              <a:t>It is possible to build up polarized protons</a:t>
            </a:r>
            <a:endParaRPr/>
          </a:p>
        </p:txBody>
      </p:sp>
      <p:sp>
        <p:nvSpPr>
          <p:cNvPr id="151" name="TextShape 3"/>
          <p:cNvSpPr txBox="1"/>
          <p:nvPr/>
        </p:nvSpPr>
        <p:spPr>
          <a:xfrm>
            <a:off x="223560" y="6487920"/>
            <a:ext cx="1371240" cy="364680"/>
          </a:xfrm>
          <a:prstGeom prst="rect">
            <a:avLst/>
          </a:prstGeom>
        </p:spPr>
        <p:txBody>
          <a:bodyPr anchor="ctr"/>
          <a:lstStyle/>
          <a:p>
            <a:pPr>
              <a:lnSpc>
                <a:spcPct val="100000"/>
              </a:lnSpc>
            </a:pPr>
            <a:r>
              <a:rPr lang="en-US" sz="1200">
                <a:solidFill>
                  <a:srgbClr val="000000"/>
                </a:solidFill>
                <a:latin typeface="Calibri"/>
                <a:ea typeface="ＭＳ Ｐゴシック"/>
              </a:rPr>
              <a:t>Feb. 12-13, 2014</a:t>
            </a:r>
            <a:endParaRPr/>
          </a:p>
        </p:txBody>
      </p:sp>
      <p:sp>
        <p:nvSpPr>
          <p:cNvPr id="152" name="TextShape 4"/>
          <p:cNvSpPr txBox="1"/>
          <p:nvPr/>
        </p:nvSpPr>
        <p:spPr>
          <a:xfrm>
            <a:off x="1295280" y="6487920"/>
            <a:ext cx="5409720" cy="364680"/>
          </a:xfrm>
          <a:prstGeom prst="rect">
            <a:avLst/>
          </a:prstGeom>
        </p:spPr>
        <p:txBody>
          <a:bodyPr anchor="ctr"/>
          <a:lstStyle/>
          <a:p>
            <a:pPr algn="ctr">
              <a:lnSpc>
                <a:spcPct val="100000"/>
              </a:lnSpc>
            </a:pPr>
            <a:r>
              <a:rPr lang="en-US" sz="1200">
                <a:solidFill>
                  <a:srgbClr val="000000"/>
                </a:solidFill>
                <a:latin typeface="Calibri"/>
                <a:ea typeface="ＭＳ Ｐゴシック"/>
              </a:rPr>
              <a:t>EUCARD workshop "Spin optimization at Lepton accelerators”, Mainz, Germany</a:t>
            </a:r>
            <a:endParaRPr/>
          </a:p>
        </p:txBody>
      </p:sp>
    </p:spTree>
    <p:extLst>
      <p:ext uri="{BB962C8B-B14F-4D97-AF65-F5344CB8AC3E}">
        <p14:creationId xmlns:p14="http://schemas.microsoft.com/office/powerpoint/2010/main" val="3528475121"/>
      </p:ext>
    </p:extLst>
  </p:cSld>
  <p:clrMapOvr>
    <a:masterClrMapping/>
  </p:clrMapOvr>
  <p:timing>
    <p:tnLst>
      <p:par>
        <p:cTn id="1" dur="indefinite" restart="never" nodeType="tmRoot">
          <p:childTnLst>
            <p:seq>
              <p:cTn id="2" nodeType="mainSeq">
                <p:childTnLst>
                  <p:par>
                    <p:cTn id="3" fill="freeze">
                      <p:stCondLst>
                        <p:cond delay="indefinite"/>
                      </p:stCondLst>
                      <p:childTnLst>
                        <p:par>
                          <p:cTn id="4" fill="freeze">
                            <p:stCondLst>
                              <p:cond delay="0"/>
                            </p:stCondLst>
                            <p:childTnLst>
                              <p:par>
                                <p:cTn id="5" presetID="1" presetClass="entr" fill="hold" nodeType="clickEffect">
                                  <p:stCondLst>
                                    <p:cond delay="0"/>
                                  </p:stCondLst>
                                  <p:childTnLst>
                                    <p:set>
                                      <p:cBhvr>
                                        <p:cTn id="6" dur="1" fill="hold">
                                          <p:stCondLst>
                                            <p:cond delay="0"/>
                                          </p:stCondLst>
                                        </p:cTn>
                                        <p:tgtEl>
                                          <p:spTgt spid="150">
                                            <p:txEl>
                                              <p:charRg st="0" end="117"/>
                                            </p:txEl>
                                          </p:spTgt>
                                        </p:tgtEl>
                                        <p:attrNameLst>
                                          <p:attrName>style.visibility</p:attrName>
                                        </p:attrNameLst>
                                      </p:cBhvr>
                                      <p:to>
                                        <p:strVal val="visible"/>
                                      </p:to>
                                    </p:set>
                                  </p:childTnLst>
                                </p:cTn>
                              </p:par>
                            </p:childTnLst>
                          </p:cTn>
                        </p:par>
                      </p:childTnLst>
                    </p:cTn>
                  </p:par>
                  <p:par>
                    <p:cTn id="7" fill="freeze">
                      <p:stCondLst>
                        <p:cond delay="indefinite"/>
                      </p:stCondLst>
                      <p:childTnLst>
                        <p:par>
                          <p:cTn id="8" fill="freeze">
                            <p:stCondLst>
                              <p:cond delay="0"/>
                            </p:stCondLst>
                            <p:childTnLst>
                              <p:par>
                                <p:cTn id="9" presetID="1" presetClass="entr" fill="hold" nodeType="clickEffect">
                                  <p:stCondLst>
                                    <p:cond delay="0"/>
                                  </p:stCondLst>
                                  <p:childTnLst>
                                    <p:set>
                                      <p:cBhvr>
                                        <p:cTn id="10" dur="1" fill="hold">
                                          <p:stCondLst>
                                            <p:cond delay="0"/>
                                          </p:stCondLst>
                                        </p:cTn>
                                        <p:tgtEl>
                                          <p:spTgt spid="150">
                                            <p:txEl>
                                              <p:charRg st="117" end="11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smtClean="0"/>
              <a:t>Section by john </a:t>
            </a:r>
            <a:r>
              <a:rPr lang="en-GB" dirty="0" err="1" smtClean="0"/>
              <a:t>jowett</a:t>
            </a:r>
            <a:endParaRPr lang="en-GB" dirty="0"/>
          </a:p>
        </p:txBody>
      </p:sp>
      <p:sp>
        <p:nvSpPr>
          <p:cNvPr id="7" name="Text Placeholder 6"/>
          <p:cNvSpPr>
            <a:spLocks noGrp="1"/>
          </p:cNvSpPr>
          <p:nvPr>
            <p:ph type="body" idx="1"/>
          </p:nvPr>
        </p:nvSpPr>
        <p:spPr/>
        <p:txBody>
          <a:bodyPr/>
          <a:lstStyle/>
          <a:p>
            <a:endParaRPr lang="en-GB"/>
          </a:p>
        </p:txBody>
      </p:sp>
      <p:sp>
        <p:nvSpPr>
          <p:cNvPr id="4" name="Date Placeholder 3"/>
          <p:cNvSpPr>
            <a:spLocks noGrp="1"/>
          </p:cNvSpPr>
          <p:nvPr>
            <p:ph type="dt" sz="half" idx="10"/>
          </p:nvPr>
        </p:nvSpPr>
        <p:spPr/>
        <p:txBody>
          <a:bodyPr/>
          <a:lstStyle/>
          <a:p>
            <a:r>
              <a:rPr lang="en-US" smtClean="0"/>
              <a:t>J.M. Jowett, Edinburgh 24/10/2014</a:t>
            </a:r>
            <a:endParaRPr lang="en-GB"/>
          </a:p>
        </p:txBody>
      </p:sp>
      <p:sp>
        <p:nvSpPr>
          <p:cNvPr id="5" name="Slide Number Placeholder 4"/>
          <p:cNvSpPr>
            <a:spLocks noGrp="1"/>
          </p:cNvSpPr>
          <p:nvPr>
            <p:ph type="sldNum" sz="quarter" idx="12"/>
          </p:nvPr>
        </p:nvSpPr>
        <p:spPr/>
        <p:txBody>
          <a:bodyPr/>
          <a:lstStyle/>
          <a:p>
            <a:fld id="{323EE74B-AA29-428B-826F-5CD1FF8C5BA0}" type="slidenum">
              <a:rPr lang="en-GB" smtClean="0"/>
              <a:t>12</a:t>
            </a:fld>
            <a:endParaRPr lang="en-GB"/>
          </a:p>
        </p:txBody>
      </p:sp>
    </p:spTree>
    <p:extLst>
      <p:ext uri="{BB962C8B-B14F-4D97-AF65-F5344CB8AC3E}">
        <p14:creationId xmlns:p14="http://schemas.microsoft.com/office/powerpoint/2010/main" val="41188172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Context</a:t>
            </a:r>
            <a:endParaRPr lang="en-GB" dirty="0"/>
          </a:p>
        </p:txBody>
      </p:sp>
      <p:sp>
        <p:nvSpPr>
          <p:cNvPr id="3" name="Content Placeholder 2"/>
          <p:cNvSpPr>
            <a:spLocks noGrp="1"/>
          </p:cNvSpPr>
          <p:nvPr>
            <p:ph idx="1"/>
          </p:nvPr>
        </p:nvSpPr>
        <p:spPr/>
        <p:txBody>
          <a:bodyPr>
            <a:normAutofit/>
          </a:bodyPr>
          <a:lstStyle/>
          <a:p>
            <a:r>
              <a:rPr lang="en-GB" dirty="0" smtClean="0"/>
              <a:t>No polarized proton beams at CERN so far </a:t>
            </a:r>
          </a:p>
          <a:p>
            <a:pPr lvl="1"/>
            <a:r>
              <a:rPr lang="en-GB" dirty="0" smtClean="0"/>
              <a:t>Some studies in the past</a:t>
            </a:r>
          </a:p>
          <a:p>
            <a:r>
              <a:rPr lang="en-GB" dirty="0" smtClean="0"/>
              <a:t>Studies elsewhere </a:t>
            </a:r>
          </a:p>
          <a:p>
            <a:pPr lvl="1"/>
            <a:r>
              <a:rPr lang="en-GB" dirty="0" smtClean="0"/>
              <a:t>Earlier proton synchrotrons (ZGS, </a:t>
            </a:r>
            <a:r>
              <a:rPr lang="en-GB" dirty="0" err="1" smtClean="0"/>
              <a:t>Saturne</a:t>
            </a:r>
            <a:r>
              <a:rPr lang="en-GB" dirty="0" smtClean="0"/>
              <a:t>, AGS, …)</a:t>
            </a:r>
          </a:p>
          <a:p>
            <a:pPr lvl="1"/>
            <a:r>
              <a:rPr lang="en-GB" dirty="0" smtClean="0"/>
              <a:t>Studies for HERA-p, SSC, … invoking ideas of resonance compensation, Siberian Snakes, …</a:t>
            </a:r>
          </a:p>
          <a:p>
            <a:pPr lvl="1"/>
            <a:r>
              <a:rPr lang="en-GB" dirty="0" smtClean="0"/>
              <a:t>In recent years the very impressive success of RHIC operating as a polarized proton collider demonstrated many of the theoretical ideas </a:t>
            </a:r>
            <a:endParaRPr lang="en-GB" dirty="0"/>
          </a:p>
        </p:txBody>
      </p:sp>
      <p:sp>
        <p:nvSpPr>
          <p:cNvPr id="4" name="Date Placeholder 3"/>
          <p:cNvSpPr>
            <a:spLocks noGrp="1"/>
          </p:cNvSpPr>
          <p:nvPr>
            <p:ph type="dt" sz="half" idx="10"/>
          </p:nvPr>
        </p:nvSpPr>
        <p:spPr/>
        <p:txBody>
          <a:bodyPr/>
          <a:lstStyle/>
          <a:p>
            <a:r>
              <a:rPr lang="en-US" smtClean="0"/>
              <a:t>J.M. Jowett, Edinburgh 24/10/2014</a:t>
            </a:r>
            <a:endParaRPr lang="en-GB"/>
          </a:p>
        </p:txBody>
      </p:sp>
      <p:sp>
        <p:nvSpPr>
          <p:cNvPr id="5" name="Slide Number Placeholder 4"/>
          <p:cNvSpPr>
            <a:spLocks noGrp="1"/>
          </p:cNvSpPr>
          <p:nvPr>
            <p:ph type="sldNum" sz="quarter" idx="12"/>
          </p:nvPr>
        </p:nvSpPr>
        <p:spPr/>
        <p:txBody>
          <a:bodyPr/>
          <a:lstStyle/>
          <a:p>
            <a:fld id="{323EE74B-AA29-428B-826F-5CD1FF8C5BA0}" type="slidenum">
              <a:rPr lang="en-GB" smtClean="0"/>
              <a:t>13</a:t>
            </a:fld>
            <a:endParaRPr lang="en-GB"/>
          </a:p>
        </p:txBody>
      </p:sp>
    </p:spTree>
    <p:extLst>
      <p:ext uri="{BB962C8B-B14F-4D97-AF65-F5344CB8AC3E}">
        <p14:creationId xmlns:p14="http://schemas.microsoft.com/office/powerpoint/2010/main" val="41818964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Questions to be answered</a:t>
            </a:r>
            <a:endParaRPr lang="en-GB" dirty="0"/>
          </a:p>
        </p:txBody>
      </p:sp>
      <p:sp>
        <p:nvSpPr>
          <p:cNvPr id="3" name="Content Placeholder 2"/>
          <p:cNvSpPr>
            <a:spLocks noGrp="1"/>
          </p:cNvSpPr>
          <p:nvPr>
            <p:ph idx="1"/>
          </p:nvPr>
        </p:nvSpPr>
        <p:spPr/>
        <p:txBody>
          <a:bodyPr/>
          <a:lstStyle/>
          <a:p>
            <a:r>
              <a:rPr lang="en-GB" dirty="0" smtClean="0"/>
              <a:t>Are proton/deuteron EDM experiments possible at CERN ?</a:t>
            </a:r>
          </a:p>
          <a:p>
            <a:r>
              <a:rPr lang="en-GB" dirty="0" smtClean="0"/>
              <a:t>Assuming that the present injector chain up to LHC is used to inject into FCC-</a:t>
            </a:r>
            <a:r>
              <a:rPr lang="en-GB" dirty="0" err="1" smtClean="0"/>
              <a:t>hh</a:t>
            </a:r>
            <a:r>
              <a:rPr lang="en-GB" dirty="0" smtClean="0"/>
              <a:t> rings, can the existing machines be modified to accelerate polarized protons up to 4 </a:t>
            </a:r>
            <a:r>
              <a:rPr lang="en-GB" dirty="0" err="1" smtClean="0"/>
              <a:t>TeV</a:t>
            </a:r>
            <a:r>
              <a:rPr lang="en-GB" dirty="0" smtClean="0"/>
              <a:t> for injection into FCC-</a:t>
            </a:r>
            <a:r>
              <a:rPr lang="en-GB" dirty="0" err="1" smtClean="0"/>
              <a:t>hh</a:t>
            </a:r>
            <a:r>
              <a:rPr lang="en-GB" dirty="0"/>
              <a:t> </a:t>
            </a:r>
            <a:r>
              <a:rPr lang="en-GB" dirty="0" smtClean="0"/>
              <a:t>? </a:t>
            </a:r>
          </a:p>
          <a:p>
            <a:r>
              <a:rPr lang="en-GB" dirty="0" smtClean="0"/>
              <a:t>Can polarization be preserved through acceleration up to 50 </a:t>
            </a:r>
            <a:r>
              <a:rPr lang="en-GB" dirty="0" err="1" smtClean="0"/>
              <a:t>TeV</a:t>
            </a:r>
            <a:r>
              <a:rPr lang="en-GB" dirty="0" smtClean="0"/>
              <a:t> in FCC-</a:t>
            </a:r>
            <a:r>
              <a:rPr lang="en-GB" dirty="0" err="1" smtClean="0"/>
              <a:t>hh</a:t>
            </a:r>
            <a:r>
              <a:rPr lang="en-GB" dirty="0" smtClean="0"/>
              <a:t> ? </a:t>
            </a:r>
          </a:p>
          <a:p>
            <a:pPr lvl="1"/>
            <a:r>
              <a:rPr lang="en-GB" dirty="0" smtClean="0"/>
              <a:t>How much complication does this add to FCC project ?</a:t>
            </a:r>
            <a:endParaRPr lang="en-GB" dirty="0"/>
          </a:p>
        </p:txBody>
      </p:sp>
      <p:sp>
        <p:nvSpPr>
          <p:cNvPr id="4" name="Date Placeholder 3"/>
          <p:cNvSpPr>
            <a:spLocks noGrp="1"/>
          </p:cNvSpPr>
          <p:nvPr>
            <p:ph type="dt" sz="half" idx="10"/>
          </p:nvPr>
        </p:nvSpPr>
        <p:spPr/>
        <p:txBody>
          <a:bodyPr/>
          <a:lstStyle/>
          <a:p>
            <a:r>
              <a:rPr lang="en-US" smtClean="0"/>
              <a:t>J.M. Jowett, Edinburgh 24/10/2014</a:t>
            </a:r>
            <a:endParaRPr lang="en-GB"/>
          </a:p>
        </p:txBody>
      </p:sp>
      <p:sp>
        <p:nvSpPr>
          <p:cNvPr id="5" name="Slide Number Placeholder 4"/>
          <p:cNvSpPr>
            <a:spLocks noGrp="1"/>
          </p:cNvSpPr>
          <p:nvPr>
            <p:ph type="sldNum" sz="quarter" idx="12"/>
          </p:nvPr>
        </p:nvSpPr>
        <p:spPr/>
        <p:txBody>
          <a:bodyPr/>
          <a:lstStyle/>
          <a:p>
            <a:fld id="{323EE74B-AA29-428B-826F-5CD1FF8C5BA0}" type="slidenum">
              <a:rPr lang="en-GB" smtClean="0"/>
              <a:t>14</a:t>
            </a:fld>
            <a:endParaRPr lang="en-GB"/>
          </a:p>
        </p:txBody>
      </p:sp>
    </p:spTree>
    <p:extLst>
      <p:ext uri="{BB962C8B-B14F-4D97-AF65-F5344CB8AC3E}">
        <p14:creationId xmlns:p14="http://schemas.microsoft.com/office/powerpoint/2010/main" val="30816667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GB" dirty="0" smtClean="0"/>
              <a:t>Earlier study for PS</a:t>
            </a:r>
            <a:endParaRPr lang="en-GB" dirty="0"/>
          </a:p>
        </p:txBody>
      </p:sp>
      <p:sp>
        <p:nvSpPr>
          <p:cNvPr id="4" name="Date Placeholder 3"/>
          <p:cNvSpPr>
            <a:spLocks noGrp="1"/>
          </p:cNvSpPr>
          <p:nvPr>
            <p:ph type="dt" sz="half" idx="10"/>
          </p:nvPr>
        </p:nvSpPr>
        <p:spPr/>
        <p:txBody>
          <a:bodyPr/>
          <a:lstStyle/>
          <a:p>
            <a:r>
              <a:rPr lang="en-US" smtClean="0"/>
              <a:t>J.M. Jowett, Edinburgh 24/10/2014</a:t>
            </a:r>
            <a:endParaRPr lang="en-GB"/>
          </a:p>
        </p:txBody>
      </p:sp>
      <p:sp>
        <p:nvSpPr>
          <p:cNvPr id="5" name="Slide Number Placeholder 4"/>
          <p:cNvSpPr>
            <a:spLocks noGrp="1"/>
          </p:cNvSpPr>
          <p:nvPr>
            <p:ph type="sldNum" sz="quarter" idx="12"/>
          </p:nvPr>
        </p:nvSpPr>
        <p:spPr/>
        <p:txBody>
          <a:bodyPr/>
          <a:lstStyle/>
          <a:p>
            <a:fld id="{323EE74B-AA29-428B-826F-5CD1FF8C5BA0}" type="slidenum">
              <a:rPr lang="en-GB" smtClean="0"/>
              <a:t>15</a:t>
            </a:fld>
            <a:endParaRPr lang="en-GB"/>
          </a:p>
        </p:txBody>
      </p:sp>
      <p:pic>
        <p:nvPicPr>
          <p:cNvPr id="7" name="Picture 6"/>
          <p:cNvPicPr>
            <a:picLocks noChangeAspect="1"/>
          </p:cNvPicPr>
          <p:nvPr/>
        </p:nvPicPr>
        <p:blipFill>
          <a:blip r:embed="rId2"/>
          <a:stretch>
            <a:fillRect/>
          </a:stretch>
        </p:blipFill>
        <p:spPr>
          <a:xfrm>
            <a:off x="179512" y="507857"/>
            <a:ext cx="5467060" cy="4046368"/>
          </a:xfrm>
          <a:prstGeom prst="rect">
            <a:avLst/>
          </a:prstGeom>
          <a:ln>
            <a:solidFill>
              <a:schemeClr val="tx2">
                <a:lumMod val="40000"/>
                <a:lumOff val="60000"/>
              </a:schemeClr>
            </a:solidFill>
          </a:ln>
        </p:spPr>
      </p:pic>
      <p:sp>
        <p:nvSpPr>
          <p:cNvPr id="8" name="TextBox 7"/>
          <p:cNvSpPr txBox="1"/>
          <p:nvPr/>
        </p:nvSpPr>
        <p:spPr>
          <a:xfrm>
            <a:off x="5796136" y="491557"/>
            <a:ext cx="3240360" cy="1477328"/>
          </a:xfrm>
          <a:prstGeom prst="rect">
            <a:avLst/>
          </a:prstGeom>
          <a:noFill/>
        </p:spPr>
        <p:txBody>
          <a:bodyPr wrap="square" rtlCol="0">
            <a:spAutoFit/>
          </a:bodyPr>
          <a:lstStyle/>
          <a:p>
            <a:r>
              <a:rPr lang="en-GB" dirty="0" smtClean="0"/>
              <a:t>Considered keeping Linac1 for polarized protons beside Linac2</a:t>
            </a:r>
          </a:p>
          <a:p>
            <a:endParaRPr lang="en-GB" dirty="0"/>
          </a:p>
          <a:p>
            <a:endParaRPr lang="en-GB" dirty="0" smtClean="0"/>
          </a:p>
          <a:p>
            <a:endParaRPr lang="en-GB" dirty="0"/>
          </a:p>
        </p:txBody>
      </p:sp>
    </p:spTree>
    <p:extLst>
      <p:ext uri="{BB962C8B-B14F-4D97-AF65-F5344CB8AC3E}">
        <p14:creationId xmlns:p14="http://schemas.microsoft.com/office/powerpoint/2010/main" val="429393724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Observation</a:t>
            </a:r>
            <a:endParaRPr lang="en-GB" dirty="0"/>
          </a:p>
        </p:txBody>
      </p:sp>
      <p:sp>
        <p:nvSpPr>
          <p:cNvPr id="3" name="Content Placeholder 2"/>
          <p:cNvSpPr>
            <a:spLocks noGrp="1"/>
          </p:cNvSpPr>
          <p:nvPr>
            <p:ph idx="1"/>
          </p:nvPr>
        </p:nvSpPr>
        <p:spPr>
          <a:xfrm>
            <a:off x="971600" y="1556792"/>
            <a:ext cx="7344816" cy="4608512"/>
          </a:xfrm>
        </p:spPr>
        <p:txBody>
          <a:bodyPr>
            <a:normAutofit/>
          </a:bodyPr>
          <a:lstStyle/>
          <a:p>
            <a:pPr marL="0" indent="0">
              <a:buNone/>
            </a:pPr>
            <a:r>
              <a:rPr lang="en-GB" i="1" dirty="0" smtClean="0"/>
              <a:t>Colliding </a:t>
            </a:r>
            <a:r>
              <a:rPr lang="en-GB" i="1" dirty="0" smtClean="0"/>
              <a:t>polarized protons is a lot more complicated than colliding </a:t>
            </a:r>
            <a:r>
              <a:rPr lang="en-GB" i="1" dirty="0" err="1" smtClean="0"/>
              <a:t>unpolarized</a:t>
            </a:r>
            <a:r>
              <a:rPr lang="en-GB" i="1" dirty="0" smtClean="0"/>
              <a:t> protons! </a:t>
            </a:r>
          </a:p>
          <a:p>
            <a:pPr marL="0" indent="0">
              <a:buNone/>
            </a:pPr>
            <a:endParaRPr lang="en-GB" i="1" dirty="0" smtClean="0"/>
          </a:p>
        </p:txBody>
      </p:sp>
      <p:sp>
        <p:nvSpPr>
          <p:cNvPr id="4" name="Date Placeholder 3"/>
          <p:cNvSpPr>
            <a:spLocks noGrp="1"/>
          </p:cNvSpPr>
          <p:nvPr>
            <p:ph type="dt" sz="half" idx="10"/>
          </p:nvPr>
        </p:nvSpPr>
        <p:spPr/>
        <p:txBody>
          <a:bodyPr/>
          <a:lstStyle/>
          <a:p>
            <a:r>
              <a:rPr lang="en-US" smtClean="0"/>
              <a:t>J.M. Jowett, Edinburgh 24/10/2014</a:t>
            </a:r>
            <a:endParaRPr lang="en-GB"/>
          </a:p>
        </p:txBody>
      </p:sp>
      <p:sp>
        <p:nvSpPr>
          <p:cNvPr id="5" name="Slide Number Placeholder 4"/>
          <p:cNvSpPr>
            <a:spLocks noGrp="1"/>
          </p:cNvSpPr>
          <p:nvPr>
            <p:ph type="sldNum" sz="quarter" idx="12"/>
          </p:nvPr>
        </p:nvSpPr>
        <p:spPr/>
        <p:txBody>
          <a:bodyPr/>
          <a:lstStyle/>
          <a:p>
            <a:fld id="{323EE74B-AA29-428B-826F-5CD1FF8C5BA0}" type="slidenum">
              <a:rPr lang="en-GB" smtClean="0"/>
              <a:t>16</a:t>
            </a:fld>
            <a:endParaRPr lang="en-GB"/>
          </a:p>
        </p:txBody>
      </p:sp>
    </p:spTree>
    <p:extLst>
      <p:ext uri="{BB962C8B-B14F-4D97-AF65-F5344CB8AC3E}">
        <p14:creationId xmlns:p14="http://schemas.microsoft.com/office/powerpoint/2010/main" val="33408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Polarized protons for EDM at CERN?</a:t>
            </a:r>
            <a:endParaRPr lang="en-GB" dirty="0"/>
          </a:p>
        </p:txBody>
      </p:sp>
      <p:sp>
        <p:nvSpPr>
          <p:cNvPr id="3" name="Content Placeholder 2"/>
          <p:cNvSpPr>
            <a:spLocks noGrp="1"/>
          </p:cNvSpPr>
          <p:nvPr>
            <p:ph idx="1"/>
          </p:nvPr>
        </p:nvSpPr>
        <p:spPr/>
        <p:txBody>
          <a:bodyPr>
            <a:normAutofit lnSpcReduction="10000"/>
          </a:bodyPr>
          <a:lstStyle/>
          <a:p>
            <a:r>
              <a:rPr lang="en-GB" dirty="0" smtClean="0"/>
              <a:t>Requires injection of polarized protons at special low energy (KE 250 MeV)</a:t>
            </a:r>
          </a:p>
          <a:p>
            <a:r>
              <a:rPr lang="en-GB" dirty="0" smtClean="0"/>
              <a:t>Could accelerate in Linac4, inject in special ring (YS </a:t>
            </a:r>
            <a:r>
              <a:rPr lang="en-GB" dirty="0" smtClean="0"/>
              <a:t>talk?) </a:t>
            </a:r>
            <a:r>
              <a:rPr lang="en-GB" dirty="0" smtClean="0"/>
              <a:t>from PS Booster</a:t>
            </a:r>
          </a:p>
          <a:p>
            <a:pPr lvl="1"/>
            <a:r>
              <a:rPr lang="en-GB" dirty="0" smtClean="0"/>
              <a:t>Needs alternative polarized source </a:t>
            </a:r>
          </a:p>
          <a:p>
            <a:pPr lvl="2"/>
            <a:r>
              <a:rPr lang="en-GB" dirty="0" err="1" smtClean="0"/>
              <a:t>Cf</a:t>
            </a:r>
            <a:r>
              <a:rPr lang="en-GB" dirty="0" smtClean="0"/>
              <a:t> BNL source, current somewhat lower than design for Linac4 unpolarised source</a:t>
            </a:r>
          </a:p>
          <a:p>
            <a:pPr lvl="1"/>
            <a:r>
              <a:rPr lang="en-GB" dirty="0" smtClean="0"/>
              <a:t>Acceleration in Linac4 preserving H</a:t>
            </a:r>
            <a:r>
              <a:rPr lang="en-GB" baseline="30000" dirty="0" smtClean="0"/>
              <a:t>-</a:t>
            </a:r>
            <a:r>
              <a:rPr lang="en-GB" dirty="0" smtClean="0"/>
              <a:t> polarization likely OK </a:t>
            </a:r>
          </a:p>
          <a:p>
            <a:pPr lvl="1"/>
            <a:r>
              <a:rPr lang="en-GB" dirty="0" smtClean="0"/>
              <a:t>Compensate few depolarizing resonances in ramp of Booster (all 4 rings?), needs good control of orbit, etc. </a:t>
            </a:r>
          </a:p>
          <a:p>
            <a:pPr lvl="1"/>
            <a:r>
              <a:rPr lang="en-GB" dirty="0" smtClean="0"/>
              <a:t>Polarimetry … </a:t>
            </a:r>
          </a:p>
          <a:p>
            <a:r>
              <a:rPr lang="en-GB" dirty="0" smtClean="0"/>
              <a:t>All probably feasible with necessary effort but no obvious synergy</a:t>
            </a:r>
            <a:r>
              <a:rPr lang="en-GB" dirty="0" smtClean="0"/>
              <a:t>, and </a:t>
            </a:r>
            <a:r>
              <a:rPr lang="en-GB" dirty="0"/>
              <a:t>could even </a:t>
            </a:r>
            <a:r>
              <a:rPr lang="en-GB" dirty="0" smtClean="0"/>
              <a:t>interfere, </a:t>
            </a:r>
            <a:r>
              <a:rPr lang="en-GB" dirty="0" smtClean="0"/>
              <a:t>with normal LHC/FCC operation.</a:t>
            </a:r>
          </a:p>
          <a:p>
            <a:pPr lvl="1"/>
            <a:r>
              <a:rPr lang="en-GB" dirty="0" smtClean="0"/>
              <a:t>Build another </a:t>
            </a:r>
            <a:r>
              <a:rPr lang="en-GB" dirty="0" err="1" smtClean="0"/>
              <a:t>Linac</a:t>
            </a:r>
            <a:r>
              <a:rPr lang="en-GB" dirty="0"/>
              <a:t> </a:t>
            </a:r>
            <a:r>
              <a:rPr lang="en-GB" dirty="0" smtClean="0"/>
              <a:t>→independent complex </a:t>
            </a:r>
            <a:endParaRPr lang="en-GB" dirty="0" smtClean="0"/>
          </a:p>
        </p:txBody>
      </p:sp>
      <p:sp>
        <p:nvSpPr>
          <p:cNvPr id="4" name="Date Placeholder 3"/>
          <p:cNvSpPr>
            <a:spLocks noGrp="1"/>
          </p:cNvSpPr>
          <p:nvPr>
            <p:ph type="dt" sz="half" idx="10"/>
          </p:nvPr>
        </p:nvSpPr>
        <p:spPr/>
        <p:txBody>
          <a:bodyPr/>
          <a:lstStyle/>
          <a:p>
            <a:r>
              <a:rPr lang="en-US" smtClean="0"/>
              <a:t>J.M. Jowett, Edinburgh 24/10/2014</a:t>
            </a:r>
            <a:endParaRPr lang="en-GB"/>
          </a:p>
        </p:txBody>
      </p:sp>
      <p:sp>
        <p:nvSpPr>
          <p:cNvPr id="5" name="Slide Number Placeholder 4"/>
          <p:cNvSpPr>
            <a:spLocks noGrp="1"/>
          </p:cNvSpPr>
          <p:nvPr>
            <p:ph type="sldNum" sz="quarter" idx="12"/>
          </p:nvPr>
        </p:nvSpPr>
        <p:spPr/>
        <p:txBody>
          <a:bodyPr/>
          <a:lstStyle/>
          <a:p>
            <a:fld id="{323EE74B-AA29-428B-826F-5CD1FF8C5BA0}" type="slidenum">
              <a:rPr lang="en-GB" smtClean="0"/>
              <a:t>17</a:t>
            </a:fld>
            <a:endParaRPr lang="en-GB"/>
          </a:p>
        </p:txBody>
      </p:sp>
    </p:spTree>
    <p:extLst>
      <p:ext uri="{BB962C8B-B14F-4D97-AF65-F5344CB8AC3E}">
        <p14:creationId xmlns:p14="http://schemas.microsoft.com/office/powerpoint/2010/main" val="257717294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RHIC polarized proton complex</a:t>
            </a:r>
            <a:endParaRPr lang="en-GB" dirty="0"/>
          </a:p>
        </p:txBody>
      </p:sp>
      <p:sp>
        <p:nvSpPr>
          <p:cNvPr id="3" name="Date Placeholder 2"/>
          <p:cNvSpPr>
            <a:spLocks noGrp="1"/>
          </p:cNvSpPr>
          <p:nvPr>
            <p:ph type="dt" sz="half" idx="10"/>
          </p:nvPr>
        </p:nvSpPr>
        <p:spPr/>
        <p:txBody>
          <a:bodyPr/>
          <a:lstStyle/>
          <a:p>
            <a:r>
              <a:rPr lang="en-US" smtClean="0"/>
              <a:t>J.M. Jowett, Edinburgh 24/10/2014</a:t>
            </a:r>
            <a:endParaRPr lang="en-GB"/>
          </a:p>
        </p:txBody>
      </p:sp>
      <p:sp>
        <p:nvSpPr>
          <p:cNvPr id="4" name="Slide Number Placeholder 3"/>
          <p:cNvSpPr>
            <a:spLocks noGrp="1"/>
          </p:cNvSpPr>
          <p:nvPr>
            <p:ph type="sldNum" sz="quarter" idx="12"/>
          </p:nvPr>
        </p:nvSpPr>
        <p:spPr/>
        <p:txBody>
          <a:bodyPr/>
          <a:lstStyle/>
          <a:p>
            <a:fld id="{323EE74B-AA29-428B-826F-5CD1FF8C5BA0}" type="slidenum">
              <a:rPr lang="en-GB" smtClean="0"/>
              <a:t>18</a:t>
            </a:fld>
            <a:endParaRPr lang="en-GB"/>
          </a:p>
        </p:txBody>
      </p:sp>
      <p:pic>
        <p:nvPicPr>
          <p:cNvPr id="5" name="Picture 4"/>
          <p:cNvPicPr>
            <a:picLocks noChangeAspect="1"/>
          </p:cNvPicPr>
          <p:nvPr/>
        </p:nvPicPr>
        <p:blipFill>
          <a:blip r:embed="rId2"/>
          <a:stretch>
            <a:fillRect/>
          </a:stretch>
        </p:blipFill>
        <p:spPr>
          <a:xfrm>
            <a:off x="609600" y="838200"/>
            <a:ext cx="7924800" cy="5181600"/>
          </a:xfrm>
          <a:prstGeom prst="rect">
            <a:avLst/>
          </a:prstGeom>
        </p:spPr>
      </p:pic>
      <p:sp>
        <p:nvSpPr>
          <p:cNvPr id="6" name="TextBox 5"/>
          <p:cNvSpPr txBox="1"/>
          <p:nvPr/>
        </p:nvSpPr>
        <p:spPr>
          <a:xfrm>
            <a:off x="6228184" y="6019800"/>
            <a:ext cx="2443426" cy="369332"/>
          </a:xfrm>
          <a:prstGeom prst="rect">
            <a:avLst/>
          </a:prstGeom>
          <a:noFill/>
        </p:spPr>
        <p:txBody>
          <a:bodyPr wrap="none" rtlCol="0">
            <a:spAutoFit/>
          </a:bodyPr>
          <a:lstStyle/>
          <a:p>
            <a:r>
              <a:rPr lang="en-GB" dirty="0" smtClean="0"/>
              <a:t>From T. Roser, SPIN2008</a:t>
            </a:r>
            <a:endParaRPr lang="en-GB" dirty="0"/>
          </a:p>
        </p:txBody>
      </p:sp>
      <p:sp>
        <p:nvSpPr>
          <p:cNvPr id="7" name="TextBox 6"/>
          <p:cNvSpPr txBox="1"/>
          <p:nvPr/>
        </p:nvSpPr>
        <p:spPr>
          <a:xfrm>
            <a:off x="0" y="620688"/>
            <a:ext cx="2051720" cy="646331"/>
          </a:xfrm>
          <a:prstGeom prst="rect">
            <a:avLst/>
          </a:prstGeom>
          <a:solidFill>
            <a:srgbClr val="FFFF00"/>
          </a:solidFill>
        </p:spPr>
        <p:txBody>
          <a:bodyPr wrap="square" rtlCol="0">
            <a:spAutoFit/>
          </a:bodyPr>
          <a:lstStyle/>
          <a:p>
            <a:r>
              <a:rPr lang="en-GB" dirty="0" smtClean="0"/>
              <a:t>To get an idea of what is needed:</a:t>
            </a:r>
            <a:endParaRPr lang="en-GB" dirty="0"/>
          </a:p>
        </p:txBody>
      </p:sp>
    </p:spTree>
    <p:extLst>
      <p:ext uri="{BB962C8B-B14F-4D97-AF65-F5344CB8AC3E}">
        <p14:creationId xmlns:p14="http://schemas.microsoft.com/office/powerpoint/2010/main" val="728218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titled.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800100"/>
            <a:ext cx="4617283" cy="3200400"/>
          </a:xfrm>
          <a:prstGeom prst="rect">
            <a:avLst/>
          </a:prstGeom>
        </p:spPr>
      </p:pic>
      <p:sp>
        <p:nvSpPr>
          <p:cNvPr id="3" name="Title 2"/>
          <p:cNvSpPr>
            <a:spLocks noGrp="1"/>
          </p:cNvSpPr>
          <p:nvPr>
            <p:ph type="title"/>
          </p:nvPr>
        </p:nvSpPr>
        <p:spPr/>
        <p:txBody>
          <a:bodyPr>
            <a:normAutofit fontScale="90000"/>
          </a:bodyPr>
          <a:lstStyle/>
          <a:p>
            <a:pPr algn="l"/>
            <a:r>
              <a:rPr lang="en-US" dirty="0" smtClean="0"/>
              <a:t>RHIC Run-13                      </a:t>
            </a:r>
            <a:r>
              <a:rPr lang="en-US" sz="2800" b="0" dirty="0" smtClean="0">
                <a:solidFill>
                  <a:schemeClr val="tx1"/>
                </a:solidFill>
              </a:rPr>
              <a:t>RHIC II  p</a:t>
            </a:r>
            <a:r>
              <a:rPr kumimoji="0" lang="en-US" sz="2800" dirty="0" smtClean="0">
                <a:solidFill>
                  <a:srgbClr val="000000"/>
                </a:solidFill>
                <a:latin typeface="Arial"/>
                <a:ea typeface="ＭＳ Ｐゴシック" pitchFamily="-107" charset="-128"/>
                <a:cs typeface="Arial"/>
                <a:sym typeface="Symbol" pitchFamily="-107" charset="2"/>
              </a:rPr>
              <a:t></a:t>
            </a:r>
            <a:r>
              <a:rPr lang="en-US" sz="2800" b="0" dirty="0" smtClean="0">
                <a:solidFill>
                  <a:schemeClr val="tx1"/>
                </a:solidFill>
              </a:rPr>
              <a:t>+p</a:t>
            </a:r>
            <a:r>
              <a:rPr kumimoji="0" lang="en-US" sz="2800" dirty="0" smtClean="0">
                <a:solidFill>
                  <a:srgbClr val="000000"/>
                </a:solidFill>
                <a:latin typeface="Arial"/>
                <a:ea typeface="ＭＳ Ｐゴシック" pitchFamily="-107" charset="-128"/>
                <a:cs typeface="Arial"/>
                <a:sym typeface="Symbol" pitchFamily="-107" charset="2"/>
              </a:rPr>
              <a:t></a:t>
            </a:r>
            <a:r>
              <a:rPr lang="en-US" sz="2800" b="0" dirty="0" smtClean="0">
                <a:solidFill>
                  <a:schemeClr val="tx1"/>
                </a:solidFill>
              </a:rPr>
              <a:t> performance</a:t>
            </a:r>
            <a:endParaRPr lang="en-US" b="0" dirty="0">
              <a:solidFill>
                <a:schemeClr val="tx1"/>
              </a:solidFill>
            </a:endParaRPr>
          </a:p>
        </p:txBody>
      </p:sp>
      <p:grpSp>
        <p:nvGrpSpPr>
          <p:cNvPr id="4" name="Group 3"/>
          <p:cNvGrpSpPr/>
          <p:nvPr/>
        </p:nvGrpSpPr>
        <p:grpSpPr>
          <a:xfrm>
            <a:off x="0" y="4343400"/>
            <a:ext cx="4114800" cy="2514600"/>
            <a:chOff x="914400" y="1371600"/>
            <a:chExt cx="6172200" cy="4629150"/>
          </a:xfrm>
        </p:grpSpPr>
        <p:pic>
          <p:nvPicPr>
            <p:cNvPr id="5" name="Picture 4" descr="2012-0510 OPPIS upgrade work.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4400" y="1371600"/>
              <a:ext cx="6172200" cy="4629150"/>
            </a:xfrm>
            <a:prstGeom prst="rect">
              <a:avLst/>
            </a:prstGeom>
          </p:spPr>
        </p:pic>
        <p:sp>
          <p:nvSpPr>
            <p:cNvPr id="6" name="TextBox 5"/>
            <p:cNvSpPr txBox="1"/>
            <p:nvPr/>
          </p:nvSpPr>
          <p:spPr>
            <a:xfrm>
              <a:off x="2057400" y="2133600"/>
              <a:ext cx="1823987" cy="1015663"/>
            </a:xfrm>
            <a:prstGeom prst="rect">
              <a:avLst/>
            </a:prstGeom>
            <a:noFill/>
          </p:spPr>
          <p:txBody>
            <a:bodyPr wrap="none" rtlCol="0">
              <a:spAutoFit/>
            </a:bodyPr>
            <a:lstStyle/>
            <a:p>
              <a:pPr algn="l"/>
              <a:r>
                <a:rPr lang="en-US" sz="2000" b="1" dirty="0" smtClean="0">
                  <a:solidFill>
                    <a:schemeClr val="bg1"/>
                  </a:solidFill>
                </a:rPr>
                <a:t>New Atomic</a:t>
              </a:r>
              <a:br>
                <a:rPr lang="en-US" sz="2000" b="1" dirty="0" smtClean="0">
                  <a:solidFill>
                    <a:schemeClr val="bg1"/>
                  </a:solidFill>
                </a:rPr>
              </a:br>
              <a:r>
                <a:rPr lang="en-US" sz="2000" b="1" dirty="0" smtClean="0">
                  <a:solidFill>
                    <a:schemeClr val="bg1"/>
                  </a:solidFill>
                </a:rPr>
                <a:t>Beam Source</a:t>
              </a:r>
            </a:p>
            <a:p>
              <a:pPr algn="l"/>
              <a:r>
                <a:rPr lang="en-US" sz="2000" b="1" dirty="0" smtClean="0">
                  <a:solidFill>
                    <a:schemeClr val="bg1"/>
                  </a:solidFill>
                </a:rPr>
                <a:t>(ABS)</a:t>
              </a:r>
            </a:p>
          </p:txBody>
        </p:sp>
        <p:sp>
          <p:nvSpPr>
            <p:cNvPr id="7" name="TextBox 6"/>
            <p:cNvSpPr txBox="1"/>
            <p:nvPr/>
          </p:nvSpPr>
          <p:spPr>
            <a:xfrm>
              <a:off x="3365666" y="4240784"/>
              <a:ext cx="2863685" cy="707887"/>
            </a:xfrm>
            <a:prstGeom prst="rect">
              <a:avLst/>
            </a:prstGeom>
            <a:noFill/>
          </p:spPr>
          <p:txBody>
            <a:bodyPr wrap="none" rtlCol="0">
              <a:spAutoFit/>
            </a:bodyPr>
            <a:lstStyle/>
            <a:p>
              <a:pPr algn="l"/>
              <a:r>
                <a:rPr lang="en-US" sz="2000" b="1" dirty="0" smtClean="0">
                  <a:solidFill>
                    <a:schemeClr val="bg1"/>
                  </a:solidFill>
                </a:rPr>
                <a:t>New superconducting</a:t>
              </a:r>
              <a:br>
                <a:rPr lang="en-US" sz="2000" b="1" dirty="0" smtClean="0">
                  <a:solidFill>
                    <a:schemeClr val="bg1"/>
                  </a:solidFill>
                </a:rPr>
              </a:br>
              <a:r>
                <a:rPr lang="en-US" sz="2000" b="1" dirty="0" smtClean="0">
                  <a:solidFill>
                    <a:schemeClr val="bg1"/>
                  </a:solidFill>
                </a:rPr>
                <a:t>solenoid</a:t>
              </a:r>
            </a:p>
          </p:txBody>
        </p:sp>
        <p:cxnSp>
          <p:nvCxnSpPr>
            <p:cNvPr id="8" name="Straight Arrow Connector 7"/>
            <p:cNvCxnSpPr/>
            <p:nvPr/>
          </p:nvCxnSpPr>
          <p:spPr bwMode="auto">
            <a:xfrm>
              <a:off x="2667000" y="3124200"/>
              <a:ext cx="304800" cy="533400"/>
            </a:xfrm>
            <a:prstGeom prst="straightConnector1">
              <a:avLst/>
            </a:prstGeom>
            <a:noFill/>
            <a:ln w="31750" cap="flat" cmpd="sng" algn="ctr">
              <a:solidFill>
                <a:schemeClr val="bg1"/>
              </a:solidFill>
              <a:prstDash val="solid"/>
              <a:round/>
              <a:headEnd type="none" w="med" len="med"/>
              <a:tailEnd type="arrow"/>
            </a:ln>
            <a:effectLst/>
          </p:spPr>
        </p:cxnSp>
      </p:grpSp>
      <p:sp>
        <p:nvSpPr>
          <p:cNvPr id="10" name="TextBox 9"/>
          <p:cNvSpPr txBox="1"/>
          <p:nvPr/>
        </p:nvSpPr>
        <p:spPr bwMode="auto">
          <a:xfrm>
            <a:off x="-11759" y="3897958"/>
            <a:ext cx="309306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l">
              <a:spcBef>
                <a:spcPct val="50000"/>
              </a:spcBef>
            </a:pPr>
            <a:r>
              <a:rPr lang="en-US" b="0" dirty="0">
                <a:latin typeface="Helvetica"/>
                <a:cs typeface="Helvetica"/>
              </a:rPr>
              <a:t>n</a:t>
            </a:r>
            <a:r>
              <a:rPr lang="en-US" b="0" dirty="0" smtClean="0">
                <a:latin typeface="Helvetica"/>
                <a:cs typeface="Helvetica"/>
              </a:rPr>
              <a:t>ew polarized source</a:t>
            </a:r>
          </a:p>
        </p:txBody>
      </p:sp>
      <p:sp>
        <p:nvSpPr>
          <p:cNvPr id="11" name="TextBox 10"/>
          <p:cNvSpPr txBox="1"/>
          <p:nvPr/>
        </p:nvSpPr>
        <p:spPr bwMode="auto">
          <a:xfrm>
            <a:off x="4579529" y="3938576"/>
            <a:ext cx="4513074" cy="4616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l">
              <a:spcBef>
                <a:spcPct val="50000"/>
              </a:spcBef>
            </a:pPr>
            <a:r>
              <a:rPr lang="en-US" b="0" dirty="0" smtClean="0">
                <a:latin typeface="Helvetica"/>
                <a:cs typeface="Helvetica"/>
              </a:rPr>
              <a:t>stores with highest average pol.</a:t>
            </a:r>
          </a:p>
        </p:txBody>
      </p:sp>
      <p:graphicFrame>
        <p:nvGraphicFramePr>
          <p:cNvPr id="12" name="Table 11"/>
          <p:cNvGraphicFramePr>
            <a:graphicFrameLocks noGrp="1"/>
          </p:cNvGraphicFramePr>
          <p:nvPr>
            <p:extLst/>
          </p:nvPr>
        </p:nvGraphicFramePr>
        <p:xfrm>
          <a:off x="4914900" y="5288280"/>
          <a:ext cx="3657600" cy="1112520"/>
        </p:xfrm>
        <a:graphic>
          <a:graphicData uri="http://schemas.openxmlformats.org/drawingml/2006/table">
            <a:tbl>
              <a:tblPr firstRow="1" bandRow="1">
                <a:tableStyleId>{00A15C55-8517-42AA-B614-E9B94910E393}</a:tableStyleId>
              </a:tblPr>
              <a:tblGrid>
                <a:gridCol w="1219200"/>
                <a:gridCol w="1219200"/>
                <a:gridCol w="1219200"/>
              </a:tblGrid>
              <a:tr h="370840">
                <a:tc>
                  <a:txBody>
                    <a:bodyPr/>
                    <a:lstStyle/>
                    <a:p>
                      <a:endParaRPr lang="en-US" dirty="0">
                        <a:latin typeface="Arial"/>
                        <a:cs typeface="Arial"/>
                      </a:endParaRPr>
                    </a:p>
                  </a:txBody>
                  <a:tcPr/>
                </a:tc>
                <a:tc>
                  <a:txBody>
                    <a:bodyPr/>
                    <a:lstStyle/>
                    <a:p>
                      <a:pPr algn="ctr"/>
                      <a:r>
                        <a:rPr lang="en-US" dirty="0" smtClean="0">
                          <a:latin typeface="Arial"/>
                          <a:cs typeface="Arial"/>
                        </a:rPr>
                        <a:t>Run-12</a:t>
                      </a:r>
                      <a:endParaRPr lang="en-US" dirty="0">
                        <a:latin typeface="Arial"/>
                        <a:cs typeface="Arial"/>
                      </a:endParaRPr>
                    </a:p>
                  </a:txBody>
                  <a:tcPr/>
                </a:tc>
                <a:tc>
                  <a:txBody>
                    <a:bodyPr/>
                    <a:lstStyle/>
                    <a:p>
                      <a:pPr algn="ctr"/>
                      <a:r>
                        <a:rPr lang="en-US" dirty="0" smtClean="0">
                          <a:latin typeface="Arial"/>
                          <a:cs typeface="Arial"/>
                        </a:rPr>
                        <a:t>Run-13</a:t>
                      </a:r>
                      <a:endParaRPr lang="en-US" dirty="0">
                        <a:latin typeface="Arial"/>
                        <a:cs typeface="Arial"/>
                      </a:endParaRPr>
                    </a:p>
                  </a:txBody>
                  <a:tcPr/>
                </a:tc>
              </a:tr>
              <a:tr h="370840">
                <a:tc>
                  <a:txBody>
                    <a:bodyPr/>
                    <a:lstStyle/>
                    <a:p>
                      <a:r>
                        <a:rPr lang="en-US" b="1" dirty="0" smtClean="0">
                          <a:solidFill>
                            <a:srgbClr val="0000FF"/>
                          </a:solidFill>
                          <a:latin typeface="Arial"/>
                          <a:cs typeface="Arial"/>
                        </a:rPr>
                        <a:t>Blue</a:t>
                      </a:r>
                      <a:endParaRPr lang="en-US" b="1" dirty="0">
                        <a:solidFill>
                          <a:srgbClr val="0000FF"/>
                        </a:solidFill>
                        <a:latin typeface="Arial"/>
                        <a:cs typeface="Arial"/>
                      </a:endParaRPr>
                    </a:p>
                  </a:txBody>
                  <a:tcPr>
                    <a:noFill/>
                  </a:tcPr>
                </a:tc>
                <a:tc>
                  <a:txBody>
                    <a:bodyPr/>
                    <a:lstStyle/>
                    <a:p>
                      <a:pPr algn="ctr"/>
                      <a:r>
                        <a:rPr lang="en-US" b="1" dirty="0" smtClean="0">
                          <a:solidFill>
                            <a:srgbClr val="0000FF"/>
                          </a:solidFill>
                          <a:latin typeface="Arial"/>
                          <a:cs typeface="Arial"/>
                        </a:rPr>
                        <a:t>52.0%</a:t>
                      </a:r>
                      <a:endParaRPr lang="en-US" b="1" dirty="0">
                        <a:solidFill>
                          <a:srgbClr val="0000FF"/>
                        </a:solidFill>
                        <a:latin typeface="Arial"/>
                        <a:cs typeface="Arial"/>
                      </a:endParaRPr>
                    </a:p>
                  </a:txBody>
                  <a:tcPr>
                    <a:noFill/>
                  </a:tcPr>
                </a:tc>
                <a:tc>
                  <a:txBody>
                    <a:bodyPr/>
                    <a:lstStyle/>
                    <a:p>
                      <a:pPr algn="ctr"/>
                      <a:r>
                        <a:rPr lang="en-US" b="1" dirty="0" smtClean="0">
                          <a:solidFill>
                            <a:srgbClr val="0000FF"/>
                          </a:solidFill>
                          <a:latin typeface="Arial"/>
                          <a:cs typeface="Arial"/>
                        </a:rPr>
                        <a:t>57.0%</a:t>
                      </a:r>
                      <a:endParaRPr lang="en-US" b="1" dirty="0">
                        <a:solidFill>
                          <a:srgbClr val="0000FF"/>
                        </a:solidFill>
                        <a:latin typeface="Arial"/>
                        <a:cs typeface="Arial"/>
                      </a:endParaRPr>
                    </a:p>
                  </a:txBody>
                  <a:tcPr>
                    <a:noFill/>
                  </a:tcPr>
                </a:tc>
              </a:tr>
              <a:tr h="370840">
                <a:tc>
                  <a:txBody>
                    <a:bodyPr/>
                    <a:lstStyle/>
                    <a:p>
                      <a:r>
                        <a:rPr lang="en-US" b="1" dirty="0" smtClean="0">
                          <a:solidFill>
                            <a:srgbClr val="FF6600"/>
                          </a:solidFill>
                          <a:latin typeface="Arial"/>
                          <a:cs typeface="Arial"/>
                        </a:rPr>
                        <a:t>Yellow</a:t>
                      </a:r>
                      <a:endParaRPr lang="en-US" b="1" dirty="0">
                        <a:solidFill>
                          <a:srgbClr val="FF6600"/>
                        </a:solidFill>
                        <a:latin typeface="Arial"/>
                        <a:cs typeface="Arial"/>
                      </a:endParaRPr>
                    </a:p>
                  </a:txBody>
                  <a:tcPr>
                    <a:noFill/>
                  </a:tcPr>
                </a:tc>
                <a:tc>
                  <a:txBody>
                    <a:bodyPr/>
                    <a:lstStyle/>
                    <a:p>
                      <a:pPr algn="ctr"/>
                      <a:r>
                        <a:rPr lang="en-US" b="1" dirty="0" smtClean="0">
                          <a:solidFill>
                            <a:srgbClr val="FF6600"/>
                          </a:solidFill>
                          <a:latin typeface="Arial"/>
                          <a:cs typeface="Arial"/>
                        </a:rPr>
                        <a:t>58.2%</a:t>
                      </a:r>
                      <a:endParaRPr lang="en-US" b="1" dirty="0">
                        <a:solidFill>
                          <a:srgbClr val="FF6600"/>
                        </a:solidFill>
                        <a:latin typeface="Arial"/>
                        <a:cs typeface="Arial"/>
                      </a:endParaRPr>
                    </a:p>
                  </a:txBody>
                  <a:tcPr>
                    <a:noFill/>
                  </a:tcPr>
                </a:tc>
                <a:tc>
                  <a:txBody>
                    <a:bodyPr/>
                    <a:lstStyle/>
                    <a:p>
                      <a:pPr algn="ctr"/>
                      <a:r>
                        <a:rPr lang="en-US" b="1" dirty="0" smtClean="0">
                          <a:solidFill>
                            <a:srgbClr val="FF6600"/>
                          </a:solidFill>
                          <a:latin typeface="Arial"/>
                          <a:cs typeface="Arial"/>
                        </a:rPr>
                        <a:t>57.7%</a:t>
                      </a:r>
                      <a:endParaRPr lang="en-US" b="1" dirty="0">
                        <a:solidFill>
                          <a:srgbClr val="FF6600"/>
                        </a:solidFill>
                        <a:latin typeface="Arial"/>
                        <a:cs typeface="Arial"/>
                      </a:endParaRPr>
                    </a:p>
                  </a:txBody>
                  <a:tcPr>
                    <a:noFill/>
                  </a:tcPr>
                </a:tc>
              </a:tr>
            </a:tbl>
          </a:graphicData>
        </a:graphic>
      </p:graphicFrame>
      <p:sp>
        <p:nvSpPr>
          <p:cNvPr id="13" name="TextBox 12"/>
          <p:cNvSpPr txBox="1"/>
          <p:nvPr/>
        </p:nvSpPr>
        <p:spPr>
          <a:xfrm>
            <a:off x="4858736" y="4572000"/>
            <a:ext cx="3713764" cy="615553"/>
          </a:xfrm>
          <a:prstGeom prst="rect">
            <a:avLst/>
          </a:prstGeom>
          <a:noFill/>
        </p:spPr>
        <p:txBody>
          <a:bodyPr wrap="none" rtlCol="0">
            <a:spAutoFit/>
          </a:bodyPr>
          <a:lstStyle/>
          <a:p>
            <a:r>
              <a:rPr lang="en-US" sz="2000" b="0" dirty="0" smtClean="0">
                <a:solidFill>
                  <a:srgbClr val="0000FF"/>
                </a:solidFill>
                <a:latin typeface="Arial"/>
                <a:cs typeface="Arial"/>
              </a:rPr>
              <a:t>H-jet measured polarization</a:t>
            </a:r>
            <a:br>
              <a:rPr lang="en-US" sz="2000" b="0" dirty="0" smtClean="0">
                <a:solidFill>
                  <a:srgbClr val="0000FF"/>
                </a:solidFill>
                <a:latin typeface="Arial"/>
                <a:cs typeface="Arial"/>
              </a:rPr>
            </a:br>
            <a:r>
              <a:rPr lang="en-US" sz="1400" b="0" dirty="0" smtClean="0">
                <a:solidFill>
                  <a:srgbClr val="0000FF"/>
                </a:solidFill>
                <a:latin typeface="Arial"/>
                <a:cs typeface="Arial"/>
              </a:rPr>
              <a:t>(average over intensity, time, 14 best stores)</a:t>
            </a:r>
          </a:p>
        </p:txBody>
      </p:sp>
      <p:sp>
        <p:nvSpPr>
          <p:cNvPr id="15" name="Rectangle 14"/>
          <p:cNvSpPr/>
          <p:nvPr/>
        </p:nvSpPr>
        <p:spPr>
          <a:xfrm>
            <a:off x="5486400" y="1569184"/>
            <a:ext cx="3429000" cy="1631216"/>
          </a:xfrm>
          <a:prstGeom prst="rect">
            <a:avLst/>
          </a:prstGeom>
        </p:spPr>
        <p:txBody>
          <a:bodyPr wrap="square">
            <a:spAutoFit/>
          </a:bodyPr>
          <a:lstStyle/>
          <a:p>
            <a:r>
              <a:rPr lang="en-US" b="0" dirty="0" smtClean="0">
                <a:solidFill>
                  <a:srgbClr val="FF0000"/>
                </a:solidFill>
                <a:latin typeface="Arial"/>
                <a:cs typeface="Arial"/>
              </a:rPr>
              <a:t>p</a:t>
            </a:r>
            <a:r>
              <a:rPr lang="en-US" dirty="0">
                <a:solidFill>
                  <a:srgbClr val="FF0000"/>
                </a:solidFill>
                <a:latin typeface="Arial"/>
                <a:ea typeface="ＭＳ Ｐゴシック" pitchFamily="-107" charset="-128"/>
                <a:cs typeface="Arial"/>
                <a:sym typeface="Symbol" pitchFamily="-107" charset="2"/>
              </a:rPr>
              <a:t></a:t>
            </a:r>
            <a:r>
              <a:rPr lang="en-US" b="0" dirty="0" smtClean="0">
                <a:solidFill>
                  <a:srgbClr val="FF0000"/>
                </a:solidFill>
                <a:latin typeface="Arial"/>
                <a:cs typeface="Arial"/>
              </a:rPr>
              <a:t>+p</a:t>
            </a:r>
            <a:r>
              <a:rPr lang="en-US" dirty="0">
                <a:solidFill>
                  <a:srgbClr val="FF0000"/>
                </a:solidFill>
                <a:latin typeface="Arial"/>
                <a:ea typeface="ＭＳ Ｐゴシック" pitchFamily="-107" charset="-128"/>
                <a:cs typeface="Arial"/>
                <a:sym typeface="Symbol" pitchFamily="-107" charset="2"/>
              </a:rPr>
              <a:t></a:t>
            </a:r>
            <a:r>
              <a:rPr lang="en-US" b="0" dirty="0" smtClean="0">
                <a:solidFill>
                  <a:srgbClr val="FF0000"/>
                </a:solidFill>
                <a:latin typeface="Arial"/>
                <a:cs typeface="Arial"/>
              </a:rPr>
              <a:t> </a:t>
            </a:r>
            <a:r>
              <a:rPr lang="en-US" b="0" dirty="0">
                <a:solidFill>
                  <a:srgbClr val="FF0000"/>
                </a:solidFill>
                <a:latin typeface="Arial"/>
                <a:cs typeface="Arial"/>
              </a:rPr>
              <a:t>luminosity from </a:t>
            </a:r>
            <a:r>
              <a:rPr lang="en-US" b="0" dirty="0" smtClean="0">
                <a:solidFill>
                  <a:srgbClr val="FF0000"/>
                </a:solidFill>
                <a:latin typeface="Arial"/>
                <a:cs typeface="Arial"/>
              </a:rPr>
              <a:t/>
            </a:r>
            <a:br>
              <a:rPr lang="en-US" b="0" dirty="0" smtClean="0">
                <a:solidFill>
                  <a:srgbClr val="FF0000"/>
                </a:solidFill>
                <a:latin typeface="Arial"/>
                <a:cs typeface="Arial"/>
              </a:rPr>
            </a:br>
            <a:r>
              <a:rPr lang="en-US" b="0" dirty="0" smtClean="0">
                <a:solidFill>
                  <a:srgbClr val="FF0000"/>
                </a:solidFill>
                <a:latin typeface="Arial"/>
                <a:cs typeface="Arial"/>
              </a:rPr>
              <a:t>Run</a:t>
            </a:r>
            <a:r>
              <a:rPr lang="en-US" b="0" dirty="0">
                <a:solidFill>
                  <a:srgbClr val="FF0000"/>
                </a:solidFill>
                <a:latin typeface="Arial"/>
                <a:cs typeface="Arial"/>
              </a:rPr>
              <a:t>-13 exceeds </a:t>
            </a:r>
            <a:br>
              <a:rPr lang="en-US" b="0" dirty="0">
                <a:solidFill>
                  <a:srgbClr val="FF0000"/>
                </a:solidFill>
                <a:latin typeface="Arial"/>
                <a:cs typeface="Arial"/>
              </a:rPr>
            </a:br>
            <a:r>
              <a:rPr lang="en-US" b="0" dirty="0">
                <a:solidFill>
                  <a:srgbClr val="FF0000"/>
                </a:solidFill>
                <a:latin typeface="Arial"/>
                <a:cs typeface="Arial"/>
              </a:rPr>
              <a:t>all previous </a:t>
            </a:r>
            <a:r>
              <a:rPr lang="en-US" b="0" dirty="0" smtClean="0">
                <a:solidFill>
                  <a:srgbClr val="FF0000"/>
                </a:solidFill>
                <a:latin typeface="Arial"/>
                <a:cs typeface="Arial"/>
              </a:rPr>
              <a:t>p</a:t>
            </a:r>
            <a:r>
              <a:rPr lang="en-US" dirty="0">
                <a:solidFill>
                  <a:srgbClr val="FF0000"/>
                </a:solidFill>
                <a:latin typeface="Arial"/>
                <a:ea typeface="ＭＳ Ｐゴシック" pitchFamily="-107" charset="-128"/>
                <a:cs typeface="Arial"/>
                <a:sym typeface="Symbol" pitchFamily="-107" charset="2"/>
              </a:rPr>
              <a:t></a:t>
            </a:r>
            <a:r>
              <a:rPr lang="en-US" b="0" dirty="0" smtClean="0">
                <a:solidFill>
                  <a:srgbClr val="FF0000"/>
                </a:solidFill>
                <a:latin typeface="Arial"/>
                <a:cs typeface="Arial"/>
              </a:rPr>
              <a:t>+p</a:t>
            </a:r>
            <a:r>
              <a:rPr lang="en-US" dirty="0">
                <a:solidFill>
                  <a:srgbClr val="FF0000"/>
                </a:solidFill>
                <a:latin typeface="Arial"/>
                <a:ea typeface="ＭＳ Ｐゴシック" pitchFamily="-107" charset="-128"/>
                <a:cs typeface="Arial"/>
                <a:sym typeface="Symbol" pitchFamily="-107" charset="2"/>
              </a:rPr>
              <a:t></a:t>
            </a:r>
            <a:r>
              <a:rPr lang="en-US" b="0" dirty="0" smtClean="0">
                <a:solidFill>
                  <a:srgbClr val="FF0000"/>
                </a:solidFill>
                <a:latin typeface="Arial"/>
                <a:cs typeface="Arial"/>
              </a:rPr>
              <a:t> </a:t>
            </a:r>
            <a:br>
              <a:rPr lang="en-US" b="0" dirty="0" smtClean="0">
                <a:solidFill>
                  <a:srgbClr val="FF0000"/>
                </a:solidFill>
                <a:latin typeface="Arial"/>
                <a:cs typeface="Arial"/>
              </a:rPr>
            </a:br>
            <a:r>
              <a:rPr lang="en-US" b="0" dirty="0" smtClean="0">
                <a:solidFill>
                  <a:srgbClr val="FF0000"/>
                </a:solidFill>
                <a:latin typeface="Arial"/>
                <a:cs typeface="Arial"/>
              </a:rPr>
              <a:t>runs </a:t>
            </a:r>
            <a:r>
              <a:rPr lang="en-US" b="0" dirty="0">
                <a:solidFill>
                  <a:srgbClr val="FF0000"/>
                </a:solidFill>
                <a:latin typeface="Arial"/>
                <a:cs typeface="Arial"/>
              </a:rPr>
              <a:t>combined</a:t>
            </a:r>
          </a:p>
        </p:txBody>
      </p:sp>
      <p:sp>
        <p:nvSpPr>
          <p:cNvPr id="16" name="Left Arrow 15"/>
          <p:cNvSpPr/>
          <p:nvPr/>
        </p:nvSpPr>
        <p:spPr bwMode="auto">
          <a:xfrm>
            <a:off x="4593940" y="2057400"/>
            <a:ext cx="1028700" cy="571500"/>
          </a:xfrm>
          <a:prstGeom prst="lef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Book Antiqua" pitchFamily="18" charset="0"/>
              <a:ea typeface="ＭＳ Ｐゴシック" pitchFamily="34" charset="-128"/>
            </a:endParaRPr>
          </a:p>
        </p:txBody>
      </p:sp>
      <p:sp>
        <p:nvSpPr>
          <p:cNvPr id="17" name="TextBox 16"/>
          <p:cNvSpPr txBox="1"/>
          <p:nvPr/>
        </p:nvSpPr>
        <p:spPr bwMode="auto">
          <a:xfrm>
            <a:off x="4457700" y="1604546"/>
            <a:ext cx="996487"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l">
              <a:spcBef>
                <a:spcPct val="50000"/>
              </a:spcBef>
            </a:pPr>
            <a:r>
              <a:rPr lang="en-US" sz="1600" b="0" dirty="0" smtClean="0">
                <a:solidFill>
                  <a:schemeClr val="tx2"/>
                </a:solidFill>
                <a:latin typeface="Helvetica"/>
                <a:cs typeface="Helvetica"/>
              </a:rPr>
              <a:t>&gt; 0.5 fb</a:t>
            </a:r>
            <a:r>
              <a:rPr lang="en-US" sz="1600" b="0" baseline="30000" dirty="0" smtClean="0">
                <a:solidFill>
                  <a:schemeClr val="tx2"/>
                </a:solidFill>
                <a:latin typeface="Helvetica"/>
                <a:cs typeface="Helvetica"/>
              </a:rPr>
              <a:t>-1</a:t>
            </a:r>
          </a:p>
        </p:txBody>
      </p:sp>
      <p:sp>
        <p:nvSpPr>
          <p:cNvPr id="18" name="TextBox 17"/>
          <p:cNvSpPr txBox="1"/>
          <p:nvPr/>
        </p:nvSpPr>
        <p:spPr>
          <a:xfrm>
            <a:off x="4194426" y="3492297"/>
            <a:ext cx="4824536" cy="584775"/>
          </a:xfrm>
          <a:prstGeom prst="rect">
            <a:avLst/>
          </a:prstGeom>
          <a:noFill/>
        </p:spPr>
        <p:txBody>
          <a:bodyPr wrap="square" rtlCol="0">
            <a:spAutoFit/>
          </a:bodyPr>
          <a:lstStyle/>
          <a:p>
            <a:r>
              <a:rPr lang="en-GB" sz="1600" dirty="0" smtClean="0"/>
              <a:t>From W. Fischer, BNL C-AD MAC, Dec 2014 </a:t>
            </a:r>
          </a:p>
          <a:p>
            <a:r>
              <a:rPr lang="en-GB" sz="1600" dirty="0">
                <a:hlinkClick r:id="rId4"/>
              </a:rPr>
              <a:t>https://</a:t>
            </a:r>
            <a:r>
              <a:rPr lang="en-GB" sz="1600" dirty="0" smtClean="0">
                <a:hlinkClick r:id="rId4"/>
              </a:rPr>
              <a:t>indico.bnl.gov/conferenceDisplay.py?confId=898</a:t>
            </a:r>
            <a:r>
              <a:rPr lang="en-GB" sz="1600" dirty="0" smtClean="0"/>
              <a:t> </a:t>
            </a:r>
            <a:endParaRPr lang="en-GB" sz="1600" dirty="0"/>
          </a:p>
        </p:txBody>
      </p:sp>
    </p:spTree>
    <p:extLst>
      <p:ext uri="{BB962C8B-B14F-4D97-AF65-F5344CB8AC3E}">
        <p14:creationId xmlns:p14="http://schemas.microsoft.com/office/powerpoint/2010/main" val="2074441646"/>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About this presentation</a:t>
            </a:r>
            <a:endParaRPr lang="en-GB" dirty="0"/>
          </a:p>
        </p:txBody>
      </p:sp>
      <p:sp>
        <p:nvSpPr>
          <p:cNvPr id="3" name="Content Placeholder 2"/>
          <p:cNvSpPr>
            <a:spLocks noGrp="1"/>
          </p:cNvSpPr>
          <p:nvPr>
            <p:ph idx="1"/>
          </p:nvPr>
        </p:nvSpPr>
        <p:spPr/>
        <p:txBody>
          <a:bodyPr/>
          <a:lstStyle/>
          <a:p>
            <a:r>
              <a:rPr lang="en-GB" dirty="0" smtClean="0"/>
              <a:t>Section by Mei Bai</a:t>
            </a:r>
          </a:p>
          <a:p>
            <a:pPr lvl="1"/>
            <a:r>
              <a:rPr lang="en-GB" dirty="0" smtClean="0"/>
              <a:t>Review of RHIC polarized protons</a:t>
            </a:r>
          </a:p>
          <a:p>
            <a:pPr lvl="1"/>
            <a:r>
              <a:rPr lang="en-GB" dirty="0" smtClean="0"/>
              <a:t>Extrapolations to LHC </a:t>
            </a:r>
          </a:p>
          <a:p>
            <a:pPr lvl="1"/>
            <a:endParaRPr lang="en-GB" dirty="0"/>
          </a:p>
          <a:p>
            <a:r>
              <a:rPr lang="en-GB" dirty="0" smtClean="0"/>
              <a:t>Section by John Jowett </a:t>
            </a:r>
          </a:p>
          <a:p>
            <a:pPr lvl="1"/>
            <a:r>
              <a:rPr lang="en-GB" dirty="0" smtClean="0"/>
              <a:t>Very preliminary thoughts about what might be done with FCC-</a:t>
            </a:r>
            <a:r>
              <a:rPr lang="en-GB" dirty="0" err="1" smtClean="0"/>
              <a:t>hh</a:t>
            </a:r>
            <a:r>
              <a:rPr lang="en-GB" dirty="0" smtClean="0"/>
              <a:t> and its injectors</a:t>
            </a:r>
          </a:p>
          <a:p>
            <a:pPr lvl="1"/>
            <a:r>
              <a:rPr lang="en-GB" dirty="0" smtClean="0"/>
              <a:t>Remarks about potential for EDM (p and deuteron)</a:t>
            </a:r>
          </a:p>
          <a:p>
            <a:pPr lvl="1"/>
            <a:endParaRPr lang="en-GB" dirty="0" smtClean="0"/>
          </a:p>
          <a:p>
            <a:r>
              <a:rPr lang="en-GB" dirty="0" smtClean="0"/>
              <a:t>Everything prepared at short notice without much opportunity for discussion </a:t>
            </a:r>
          </a:p>
          <a:p>
            <a:pPr lvl="1"/>
            <a:endParaRPr lang="en-GB" dirty="0" smtClean="0"/>
          </a:p>
          <a:p>
            <a:endParaRPr lang="en-GB" dirty="0" smtClean="0"/>
          </a:p>
          <a:p>
            <a:pPr lvl="1"/>
            <a:endParaRPr lang="en-GB" dirty="0"/>
          </a:p>
        </p:txBody>
      </p:sp>
      <p:sp>
        <p:nvSpPr>
          <p:cNvPr id="4" name="Date Placeholder 3"/>
          <p:cNvSpPr>
            <a:spLocks noGrp="1"/>
          </p:cNvSpPr>
          <p:nvPr>
            <p:ph type="dt" sz="half" idx="10"/>
          </p:nvPr>
        </p:nvSpPr>
        <p:spPr/>
        <p:txBody>
          <a:bodyPr/>
          <a:lstStyle/>
          <a:p>
            <a:r>
              <a:rPr lang="en-US" smtClean="0"/>
              <a:t>J.M. Jowett, Edinburgh 24/10/2014</a:t>
            </a:r>
            <a:endParaRPr lang="en-GB"/>
          </a:p>
        </p:txBody>
      </p:sp>
      <p:sp>
        <p:nvSpPr>
          <p:cNvPr id="5" name="Slide Number Placeholder 4"/>
          <p:cNvSpPr>
            <a:spLocks noGrp="1"/>
          </p:cNvSpPr>
          <p:nvPr>
            <p:ph type="sldNum" sz="quarter" idx="12"/>
          </p:nvPr>
        </p:nvSpPr>
        <p:spPr/>
        <p:txBody>
          <a:bodyPr/>
          <a:lstStyle/>
          <a:p>
            <a:fld id="{323EE74B-AA29-428B-826F-5CD1FF8C5BA0}" type="slidenum">
              <a:rPr lang="en-GB" smtClean="0"/>
              <a:t>2</a:t>
            </a:fld>
            <a:endParaRPr lang="en-GB"/>
          </a:p>
        </p:txBody>
      </p:sp>
    </p:spTree>
    <p:extLst>
      <p:ext uri="{BB962C8B-B14F-4D97-AF65-F5344CB8AC3E}">
        <p14:creationId xmlns:p14="http://schemas.microsoft.com/office/powerpoint/2010/main" val="38371534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GB" dirty="0" smtClean="0"/>
              <a:t>Source, Linac4, PS Booster</a:t>
            </a:r>
            <a:endParaRPr lang="en-GB" dirty="0"/>
          </a:p>
        </p:txBody>
      </p:sp>
      <p:sp>
        <p:nvSpPr>
          <p:cNvPr id="5" name="Content Placeholder 4"/>
          <p:cNvSpPr>
            <a:spLocks noGrp="1"/>
          </p:cNvSpPr>
          <p:nvPr>
            <p:ph idx="1"/>
          </p:nvPr>
        </p:nvSpPr>
        <p:spPr/>
        <p:txBody>
          <a:bodyPr/>
          <a:lstStyle/>
          <a:p>
            <a:r>
              <a:rPr lang="en-GB" dirty="0" smtClean="0"/>
              <a:t>RHIC  OPPIS/ABS H</a:t>
            </a:r>
            <a:r>
              <a:rPr lang="en-GB" baseline="30000" dirty="0" smtClean="0"/>
              <a:t>-</a:t>
            </a:r>
            <a:r>
              <a:rPr lang="en-GB" dirty="0" smtClean="0"/>
              <a:t> source works well</a:t>
            </a:r>
          </a:p>
          <a:p>
            <a:pPr lvl="1"/>
            <a:r>
              <a:rPr lang="en-GB" dirty="0" smtClean="0"/>
              <a:t>Install alternative source of similar type for Linac4, would deliver somewhat lower beam current than </a:t>
            </a:r>
            <a:r>
              <a:rPr lang="en-GB" dirty="0" err="1" smtClean="0"/>
              <a:t>unpolarized</a:t>
            </a:r>
            <a:r>
              <a:rPr lang="en-GB" dirty="0" smtClean="0"/>
              <a:t> source </a:t>
            </a:r>
          </a:p>
          <a:p>
            <a:pPr lvl="1"/>
            <a:r>
              <a:rPr lang="en-GB" dirty="0" smtClean="0"/>
              <a:t>Linac4 cannot accelerate deuterons (might be possible with new ion source and Linac3) </a:t>
            </a:r>
          </a:p>
          <a:p>
            <a:pPr lvl="1"/>
            <a:r>
              <a:rPr lang="en-GB" dirty="0" smtClean="0"/>
              <a:t>Polarization through Linac4 probably OK. </a:t>
            </a:r>
          </a:p>
          <a:p>
            <a:pPr lvl="1"/>
            <a:r>
              <a:rPr lang="en-GB" dirty="0" smtClean="0"/>
              <a:t> Transfer to PS Booster ?</a:t>
            </a:r>
          </a:p>
          <a:p>
            <a:pPr lvl="1"/>
            <a:r>
              <a:rPr lang="en-GB" dirty="0" smtClean="0"/>
              <a:t>Acceleration in PS Booster probably OK with careful compensation of a few depolarizing resonances. </a:t>
            </a:r>
          </a:p>
        </p:txBody>
      </p:sp>
      <p:sp>
        <p:nvSpPr>
          <p:cNvPr id="2" name="Date Placeholder 1"/>
          <p:cNvSpPr>
            <a:spLocks noGrp="1"/>
          </p:cNvSpPr>
          <p:nvPr>
            <p:ph type="dt" sz="half" idx="10"/>
          </p:nvPr>
        </p:nvSpPr>
        <p:spPr/>
        <p:txBody>
          <a:bodyPr/>
          <a:lstStyle/>
          <a:p>
            <a:r>
              <a:rPr lang="en-US" smtClean="0"/>
              <a:t>J.M. Jowett, Edinburgh 24/10/2014</a:t>
            </a:r>
            <a:endParaRPr lang="en-GB"/>
          </a:p>
        </p:txBody>
      </p:sp>
      <p:sp>
        <p:nvSpPr>
          <p:cNvPr id="3" name="Slide Number Placeholder 2"/>
          <p:cNvSpPr>
            <a:spLocks noGrp="1"/>
          </p:cNvSpPr>
          <p:nvPr>
            <p:ph type="sldNum" sz="quarter" idx="12"/>
          </p:nvPr>
        </p:nvSpPr>
        <p:spPr/>
        <p:txBody>
          <a:bodyPr/>
          <a:lstStyle/>
          <a:p>
            <a:fld id="{323EE74B-AA29-428B-826F-5CD1FF8C5BA0}" type="slidenum">
              <a:rPr lang="en-GB" smtClean="0"/>
              <a:t>20</a:t>
            </a:fld>
            <a:endParaRPr lang="en-GB"/>
          </a:p>
        </p:txBody>
      </p:sp>
    </p:spTree>
    <p:extLst>
      <p:ext uri="{BB962C8B-B14F-4D97-AF65-F5344CB8AC3E}">
        <p14:creationId xmlns:p14="http://schemas.microsoft.com/office/powerpoint/2010/main" val="38198879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PS, SPS, LHC, RHIC</a:t>
            </a:r>
            <a:endParaRPr lang="en-GB" dirty="0"/>
          </a:p>
        </p:txBody>
      </p:sp>
      <p:sp>
        <p:nvSpPr>
          <p:cNvPr id="3" name="Content Placeholder 2"/>
          <p:cNvSpPr>
            <a:spLocks noGrp="1"/>
          </p:cNvSpPr>
          <p:nvPr>
            <p:ph idx="1"/>
          </p:nvPr>
        </p:nvSpPr>
        <p:spPr/>
        <p:txBody>
          <a:bodyPr/>
          <a:lstStyle/>
          <a:p>
            <a:r>
              <a:rPr lang="en-GB" dirty="0" smtClean="0"/>
              <a:t>Strategy established at RHIC could work in PS, SPS - see earlier slides by MB</a:t>
            </a:r>
          </a:p>
          <a:p>
            <a:pPr lvl="1"/>
            <a:r>
              <a:rPr lang="en-GB" dirty="0" smtClean="0"/>
              <a:t>Need to check space for new equipment like snakes (variable direction dipole fields, </a:t>
            </a:r>
            <a:r>
              <a:rPr lang="en-GB" dirty="0" err="1" smtClean="0"/>
              <a:t>eg</a:t>
            </a:r>
            <a:r>
              <a:rPr lang="en-GB" dirty="0" smtClean="0"/>
              <a:t>, helical magnets at BNL) </a:t>
            </a:r>
          </a:p>
          <a:p>
            <a:pPr lvl="1"/>
            <a:endParaRPr lang="en-GB" dirty="0"/>
          </a:p>
          <a:p>
            <a:pPr lvl="1"/>
            <a:endParaRPr lang="en-GB" dirty="0" smtClean="0"/>
          </a:p>
          <a:p>
            <a:r>
              <a:rPr lang="en-GB" dirty="0" smtClean="0"/>
              <a:t>Not clear how far one can go with LHC, FCC-</a:t>
            </a:r>
            <a:r>
              <a:rPr lang="en-GB" dirty="0" err="1" smtClean="0"/>
              <a:t>hh</a:t>
            </a:r>
            <a:r>
              <a:rPr lang="en-GB" dirty="0" smtClean="0"/>
              <a:t> </a:t>
            </a:r>
          </a:p>
          <a:p>
            <a:pPr lvl="1"/>
            <a:r>
              <a:rPr lang="en-GB" dirty="0" smtClean="0"/>
              <a:t>Resonances become very strong (see slide by MB)</a:t>
            </a:r>
          </a:p>
          <a:p>
            <a:pPr lvl="1"/>
            <a:r>
              <a:rPr lang="en-GB" dirty="0" smtClean="0"/>
              <a:t>Seems to require extreme orbit tolerances</a:t>
            </a:r>
          </a:p>
          <a:p>
            <a:pPr lvl="1"/>
            <a:r>
              <a:rPr lang="en-GB" dirty="0" smtClean="0"/>
              <a:t>Many snakes, probably OK if included in design of FCC-</a:t>
            </a:r>
            <a:r>
              <a:rPr lang="en-GB" dirty="0" err="1" smtClean="0"/>
              <a:t>hh</a:t>
            </a:r>
            <a:r>
              <a:rPr lang="en-GB" dirty="0" smtClean="0"/>
              <a:t>, need to find space in LHC</a:t>
            </a:r>
          </a:p>
          <a:p>
            <a:pPr lvl="1"/>
            <a:r>
              <a:rPr lang="en-GB" dirty="0" smtClean="0"/>
              <a:t>Polarimetry at high energy ?</a:t>
            </a:r>
          </a:p>
          <a:p>
            <a:endParaRPr lang="en-GB" dirty="0"/>
          </a:p>
        </p:txBody>
      </p:sp>
      <p:sp>
        <p:nvSpPr>
          <p:cNvPr id="4" name="Date Placeholder 3"/>
          <p:cNvSpPr>
            <a:spLocks noGrp="1"/>
          </p:cNvSpPr>
          <p:nvPr>
            <p:ph type="dt" sz="half" idx="10"/>
          </p:nvPr>
        </p:nvSpPr>
        <p:spPr/>
        <p:txBody>
          <a:bodyPr/>
          <a:lstStyle/>
          <a:p>
            <a:r>
              <a:rPr lang="en-US" smtClean="0"/>
              <a:t>J.M. Jowett, Edinburgh 24/10/2014</a:t>
            </a:r>
            <a:endParaRPr lang="en-GB"/>
          </a:p>
        </p:txBody>
      </p:sp>
      <p:sp>
        <p:nvSpPr>
          <p:cNvPr id="5" name="Slide Number Placeholder 4"/>
          <p:cNvSpPr>
            <a:spLocks noGrp="1"/>
          </p:cNvSpPr>
          <p:nvPr>
            <p:ph type="sldNum" sz="quarter" idx="12"/>
          </p:nvPr>
        </p:nvSpPr>
        <p:spPr/>
        <p:txBody>
          <a:bodyPr/>
          <a:lstStyle/>
          <a:p>
            <a:fld id="{323EE74B-AA29-428B-826F-5CD1FF8C5BA0}" type="slidenum">
              <a:rPr lang="en-GB" smtClean="0"/>
              <a:t>21</a:t>
            </a:fld>
            <a:endParaRPr lang="en-GB"/>
          </a:p>
        </p:txBody>
      </p:sp>
      <p:graphicFrame>
        <p:nvGraphicFramePr>
          <p:cNvPr id="6" name="Object 5"/>
          <p:cNvGraphicFramePr>
            <a:graphicFrameLocks noChangeAspect="1"/>
          </p:cNvGraphicFramePr>
          <p:nvPr>
            <p:extLst>
              <p:ext uri="{D42A27DB-BD31-4B8C-83A1-F6EECF244321}">
                <p14:modId xmlns:p14="http://schemas.microsoft.com/office/powerpoint/2010/main" val="1907840985"/>
              </p:ext>
            </p:extLst>
          </p:nvPr>
        </p:nvGraphicFramePr>
        <p:xfrm>
          <a:off x="1259632" y="2416820"/>
          <a:ext cx="6045200" cy="292100"/>
        </p:xfrm>
        <a:graphic>
          <a:graphicData uri="http://schemas.openxmlformats.org/presentationml/2006/ole">
            <mc:AlternateContent xmlns:mc="http://schemas.openxmlformats.org/markup-compatibility/2006">
              <mc:Choice xmlns:v="urn:schemas-microsoft-com:vml" Requires="v">
                <p:oleObj spid="_x0000_s51203" name="Equation" r:id="rId3" imgW="6045120" imgH="291960" progId="Equation.DSMT4">
                  <p:embed/>
                </p:oleObj>
              </mc:Choice>
              <mc:Fallback>
                <p:oleObj name="Equation" r:id="rId3" imgW="6045120" imgH="291960" progId="Equation.DSMT4">
                  <p:embed/>
                  <p:pic>
                    <p:nvPicPr>
                      <p:cNvPr id="0" name=""/>
                      <p:cNvPicPr/>
                      <p:nvPr/>
                    </p:nvPicPr>
                    <p:blipFill>
                      <a:blip r:embed="rId4"/>
                      <a:stretch>
                        <a:fillRect/>
                      </a:stretch>
                    </p:blipFill>
                    <p:spPr>
                      <a:xfrm>
                        <a:off x="1259632" y="2416820"/>
                        <a:ext cx="6045200" cy="292100"/>
                      </a:xfrm>
                      <a:prstGeom prst="rect">
                        <a:avLst/>
                      </a:prstGeom>
                    </p:spPr>
                  </p:pic>
                </p:oleObj>
              </mc:Fallback>
            </mc:AlternateContent>
          </a:graphicData>
        </a:graphic>
      </p:graphicFrame>
    </p:spTree>
    <p:extLst>
      <p:ext uri="{BB962C8B-B14F-4D97-AF65-F5344CB8AC3E}">
        <p14:creationId xmlns:p14="http://schemas.microsoft.com/office/powerpoint/2010/main" val="33826500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Conclusions (all tentative!)</a:t>
            </a:r>
            <a:endParaRPr lang="en-GB" dirty="0"/>
          </a:p>
        </p:txBody>
      </p:sp>
      <p:sp>
        <p:nvSpPr>
          <p:cNvPr id="3" name="Content Placeholder 2"/>
          <p:cNvSpPr>
            <a:spLocks noGrp="1"/>
          </p:cNvSpPr>
          <p:nvPr>
            <p:ph idx="1"/>
          </p:nvPr>
        </p:nvSpPr>
        <p:spPr/>
        <p:txBody>
          <a:bodyPr>
            <a:normAutofit lnSpcReduction="10000"/>
          </a:bodyPr>
          <a:lstStyle/>
          <a:p>
            <a:r>
              <a:rPr lang="en-GB" dirty="0" smtClean="0"/>
              <a:t>If there is a strong physics case for polarized protons in FCC, then it would need a serious effort to demonstrate feasibility (at first sight, it looks extremely difficult, maybe impossible).</a:t>
            </a:r>
          </a:p>
          <a:p>
            <a:pPr lvl="1"/>
            <a:r>
              <a:rPr lang="en-GB" dirty="0" smtClean="0"/>
              <a:t>At the very least, a new level of complexity.</a:t>
            </a:r>
          </a:p>
          <a:p>
            <a:r>
              <a:rPr lang="en-GB" dirty="0" smtClean="0"/>
              <a:t>Substantial modifications to injectors will be necessary</a:t>
            </a:r>
          </a:p>
          <a:p>
            <a:pPr lvl="1"/>
            <a:r>
              <a:rPr lang="en-GB" dirty="0"/>
              <a:t>Long programme of staged implementation</a:t>
            </a:r>
          </a:p>
          <a:p>
            <a:pPr lvl="1"/>
            <a:r>
              <a:rPr lang="en-GB" dirty="0" smtClean="0"/>
              <a:t>Polarized protons for EDM experiments probably possible with Linac4/PS Booster (but not deuterons).  No obvious synergy with FCC.</a:t>
            </a:r>
          </a:p>
          <a:p>
            <a:r>
              <a:rPr lang="en-GB" dirty="0" smtClean="0"/>
              <a:t>Substantial additions to present basic FCC-</a:t>
            </a:r>
            <a:r>
              <a:rPr lang="en-GB" dirty="0" err="1" smtClean="0"/>
              <a:t>hh</a:t>
            </a:r>
            <a:r>
              <a:rPr lang="en-GB" dirty="0" smtClean="0"/>
              <a:t> design will be necessary.    Experience shows that implementation of polarized beams as an upgrade never happens so they must be incorporated into the design from the beginning. </a:t>
            </a:r>
          </a:p>
          <a:p>
            <a:endParaRPr lang="en-GB" dirty="0" smtClean="0"/>
          </a:p>
          <a:p>
            <a:endParaRPr lang="en-GB" dirty="0"/>
          </a:p>
        </p:txBody>
      </p:sp>
      <p:sp>
        <p:nvSpPr>
          <p:cNvPr id="4" name="Date Placeholder 3"/>
          <p:cNvSpPr>
            <a:spLocks noGrp="1"/>
          </p:cNvSpPr>
          <p:nvPr>
            <p:ph type="dt" sz="half" idx="10"/>
          </p:nvPr>
        </p:nvSpPr>
        <p:spPr/>
        <p:txBody>
          <a:bodyPr/>
          <a:lstStyle/>
          <a:p>
            <a:r>
              <a:rPr lang="en-US" smtClean="0"/>
              <a:t>J.M. Jowett, Edinburgh 24/10/2014</a:t>
            </a:r>
            <a:endParaRPr lang="en-GB"/>
          </a:p>
        </p:txBody>
      </p:sp>
      <p:sp>
        <p:nvSpPr>
          <p:cNvPr id="5" name="Slide Number Placeholder 4"/>
          <p:cNvSpPr>
            <a:spLocks noGrp="1"/>
          </p:cNvSpPr>
          <p:nvPr>
            <p:ph type="sldNum" sz="quarter" idx="12"/>
          </p:nvPr>
        </p:nvSpPr>
        <p:spPr/>
        <p:txBody>
          <a:bodyPr/>
          <a:lstStyle/>
          <a:p>
            <a:fld id="{323EE74B-AA29-428B-826F-5CD1FF8C5BA0}" type="slidenum">
              <a:rPr lang="en-GB" smtClean="0"/>
              <a:t>22</a:t>
            </a:fld>
            <a:endParaRPr lang="en-GB"/>
          </a:p>
        </p:txBody>
      </p:sp>
    </p:spTree>
    <p:extLst>
      <p:ext uri="{BB962C8B-B14F-4D97-AF65-F5344CB8AC3E}">
        <p14:creationId xmlns:p14="http://schemas.microsoft.com/office/powerpoint/2010/main" val="27587130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GB" dirty="0" smtClean="0"/>
              <a:t>BACKUP </a:t>
            </a:r>
            <a:r>
              <a:rPr lang="en-GB" dirty="0" err="1" smtClean="0"/>
              <a:t>SLIDes</a:t>
            </a:r>
            <a:endParaRPr lang="en-GB" dirty="0"/>
          </a:p>
        </p:txBody>
      </p:sp>
      <p:sp>
        <p:nvSpPr>
          <p:cNvPr id="8" name="Text Placeholder 7"/>
          <p:cNvSpPr>
            <a:spLocks noGrp="1"/>
          </p:cNvSpPr>
          <p:nvPr>
            <p:ph type="body" idx="1"/>
          </p:nvPr>
        </p:nvSpPr>
        <p:spPr/>
        <p:txBody>
          <a:bodyPr/>
          <a:lstStyle/>
          <a:p>
            <a:endParaRPr lang="en-GB"/>
          </a:p>
        </p:txBody>
      </p:sp>
      <p:sp>
        <p:nvSpPr>
          <p:cNvPr id="4" name="Date Placeholder 3"/>
          <p:cNvSpPr>
            <a:spLocks noGrp="1"/>
          </p:cNvSpPr>
          <p:nvPr>
            <p:ph type="dt" sz="half" idx="10"/>
          </p:nvPr>
        </p:nvSpPr>
        <p:spPr/>
        <p:txBody>
          <a:bodyPr/>
          <a:lstStyle/>
          <a:p>
            <a:r>
              <a:rPr lang="en-US" smtClean="0"/>
              <a:t>J.M. Jowett, Edinburgh 24/10/2014</a:t>
            </a:r>
            <a:endParaRPr lang="en-GB"/>
          </a:p>
        </p:txBody>
      </p:sp>
      <p:sp>
        <p:nvSpPr>
          <p:cNvPr id="6" name="Slide Number Placeholder 5"/>
          <p:cNvSpPr>
            <a:spLocks noGrp="1"/>
          </p:cNvSpPr>
          <p:nvPr>
            <p:ph type="sldNum" sz="quarter" idx="12"/>
          </p:nvPr>
        </p:nvSpPr>
        <p:spPr/>
        <p:txBody>
          <a:bodyPr/>
          <a:lstStyle/>
          <a:p>
            <a:fld id="{323EE74B-AA29-428B-826F-5CD1FF8C5BA0}" type="slidenum">
              <a:rPr lang="en-GB" smtClean="0"/>
              <a:t>23</a:t>
            </a:fld>
            <a:endParaRPr lang="en-GB"/>
          </a:p>
        </p:txBody>
      </p:sp>
    </p:spTree>
    <p:extLst>
      <p:ext uri="{BB962C8B-B14F-4D97-AF65-F5344CB8AC3E}">
        <p14:creationId xmlns:p14="http://schemas.microsoft.com/office/powerpoint/2010/main" val="345888050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smtClean="0"/>
              <a:t>History</a:t>
            </a:r>
            <a:endParaRPr lang="en-GB" dirty="0"/>
          </a:p>
        </p:txBody>
      </p:sp>
      <p:sp>
        <p:nvSpPr>
          <p:cNvPr id="3" name="Content Placeholder 2"/>
          <p:cNvSpPr>
            <a:spLocks noGrp="1"/>
          </p:cNvSpPr>
          <p:nvPr>
            <p:ph idx="1"/>
          </p:nvPr>
        </p:nvSpPr>
        <p:spPr/>
        <p:txBody>
          <a:bodyPr/>
          <a:lstStyle/>
          <a:p>
            <a:r>
              <a:rPr lang="en-GB" dirty="0" smtClean="0"/>
              <a:t>Courant</a:t>
            </a:r>
            <a:r>
              <a:rPr lang="en-GB" dirty="0" smtClean="0"/>
              <a:t>, Ruth, Montague, JMJ et al discussions in early 1980s</a:t>
            </a:r>
          </a:p>
          <a:p>
            <a:r>
              <a:rPr lang="en-GB" dirty="0" smtClean="0"/>
              <a:t>Montague </a:t>
            </a:r>
            <a:r>
              <a:rPr lang="en-GB" dirty="0" err="1" smtClean="0"/>
              <a:t>Phys</a:t>
            </a:r>
            <a:r>
              <a:rPr lang="en-GB" dirty="0" smtClean="0"/>
              <a:t> </a:t>
            </a:r>
            <a:r>
              <a:rPr lang="en-GB" dirty="0" err="1" smtClean="0"/>
              <a:t>Rept</a:t>
            </a:r>
            <a:endParaRPr lang="en-GB" dirty="0" smtClean="0"/>
          </a:p>
          <a:p>
            <a:r>
              <a:rPr lang="en-GB" dirty="0" smtClean="0"/>
              <a:t>Bell et al estimate of 12 GeV </a:t>
            </a:r>
            <a:r>
              <a:rPr lang="en-GB" dirty="0" err="1" smtClean="0"/>
              <a:t>polp</a:t>
            </a:r>
            <a:r>
              <a:rPr lang="en-GB" dirty="0" smtClean="0"/>
              <a:t> in PS in 1970s</a:t>
            </a:r>
          </a:p>
          <a:p>
            <a:r>
              <a:rPr lang="en-GB" dirty="0" smtClean="0"/>
              <a:t>Never tried at CERN</a:t>
            </a:r>
          </a:p>
          <a:p>
            <a:r>
              <a:rPr lang="en-GB" dirty="0" smtClean="0"/>
              <a:t>Have to treat all machines in FCC injector chain</a:t>
            </a:r>
            <a:endParaRPr lang="en-GB" dirty="0"/>
          </a:p>
          <a:p>
            <a:r>
              <a:rPr lang="en-GB" dirty="0" smtClean="0"/>
              <a:t>Polarization must be incorporated in machine design from the beginning, significant impact, never works as later add-on! </a:t>
            </a:r>
          </a:p>
          <a:p>
            <a:r>
              <a:rPr lang="en-GB" dirty="0" smtClean="0"/>
              <a:t>Considered in past for HERA-p ring, SSC, VLHC, …</a:t>
            </a:r>
          </a:p>
          <a:p>
            <a:r>
              <a:rPr lang="en-GB" dirty="0" smtClean="0"/>
              <a:t>Polarized protons now much better understood and demonstrated – spectacular success  at RHIC </a:t>
            </a:r>
            <a:endParaRPr lang="en-GB" dirty="0"/>
          </a:p>
        </p:txBody>
      </p:sp>
      <p:sp>
        <p:nvSpPr>
          <p:cNvPr id="4" name="Date Placeholder 3"/>
          <p:cNvSpPr>
            <a:spLocks noGrp="1"/>
          </p:cNvSpPr>
          <p:nvPr>
            <p:ph type="dt" sz="half" idx="10"/>
          </p:nvPr>
        </p:nvSpPr>
        <p:spPr/>
        <p:txBody>
          <a:bodyPr/>
          <a:lstStyle/>
          <a:p>
            <a:r>
              <a:rPr lang="en-US" smtClean="0"/>
              <a:t>J.M. Jowett, Edinburgh 24/10/2014</a:t>
            </a:r>
            <a:endParaRPr lang="en-GB"/>
          </a:p>
        </p:txBody>
      </p:sp>
      <p:sp>
        <p:nvSpPr>
          <p:cNvPr id="5" name="Slide Number Placeholder 4"/>
          <p:cNvSpPr>
            <a:spLocks noGrp="1"/>
          </p:cNvSpPr>
          <p:nvPr>
            <p:ph type="sldNum" sz="quarter" idx="12"/>
          </p:nvPr>
        </p:nvSpPr>
        <p:spPr/>
        <p:txBody>
          <a:bodyPr/>
          <a:lstStyle/>
          <a:p>
            <a:fld id="{323EE74B-AA29-428B-826F-5CD1FF8C5BA0}" type="slidenum">
              <a:rPr lang="en-GB" smtClean="0"/>
              <a:t>24</a:t>
            </a:fld>
            <a:endParaRPr lang="en-GB"/>
          </a:p>
        </p:txBody>
      </p:sp>
    </p:spTree>
    <p:extLst>
      <p:ext uri="{BB962C8B-B14F-4D97-AF65-F5344CB8AC3E}">
        <p14:creationId xmlns:p14="http://schemas.microsoft.com/office/powerpoint/2010/main" val="42042155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GB" dirty="0" smtClean="0"/>
              <a:t>Section by </a:t>
            </a:r>
            <a:r>
              <a:rPr lang="en-GB" dirty="0" err="1" smtClean="0"/>
              <a:t>mei</a:t>
            </a:r>
            <a:r>
              <a:rPr lang="en-GB" dirty="0" smtClean="0"/>
              <a:t> </a:t>
            </a:r>
            <a:r>
              <a:rPr lang="en-GB" dirty="0" err="1" smtClean="0"/>
              <a:t>bai</a:t>
            </a:r>
            <a:endParaRPr lang="en-GB" dirty="0"/>
          </a:p>
        </p:txBody>
      </p:sp>
      <p:sp>
        <p:nvSpPr>
          <p:cNvPr id="7" name="Text Placeholder 6"/>
          <p:cNvSpPr>
            <a:spLocks noGrp="1"/>
          </p:cNvSpPr>
          <p:nvPr>
            <p:ph type="body" idx="1"/>
          </p:nvPr>
        </p:nvSpPr>
        <p:spPr/>
        <p:txBody>
          <a:bodyPr/>
          <a:lstStyle/>
          <a:p>
            <a:endParaRPr lang="en-GB"/>
          </a:p>
        </p:txBody>
      </p:sp>
      <p:sp>
        <p:nvSpPr>
          <p:cNvPr id="4" name="Date Placeholder 3"/>
          <p:cNvSpPr>
            <a:spLocks noGrp="1"/>
          </p:cNvSpPr>
          <p:nvPr>
            <p:ph type="dt" sz="half" idx="10"/>
          </p:nvPr>
        </p:nvSpPr>
        <p:spPr/>
        <p:txBody>
          <a:bodyPr/>
          <a:lstStyle/>
          <a:p>
            <a:r>
              <a:rPr lang="en-US" smtClean="0"/>
              <a:t>J.M. Jowett, Edinburgh 24/10/2014</a:t>
            </a:r>
            <a:endParaRPr lang="en-GB"/>
          </a:p>
        </p:txBody>
      </p:sp>
      <p:sp>
        <p:nvSpPr>
          <p:cNvPr id="5" name="Slide Number Placeholder 4"/>
          <p:cNvSpPr>
            <a:spLocks noGrp="1"/>
          </p:cNvSpPr>
          <p:nvPr>
            <p:ph type="sldNum" sz="quarter" idx="12"/>
          </p:nvPr>
        </p:nvSpPr>
        <p:spPr/>
        <p:txBody>
          <a:bodyPr/>
          <a:lstStyle/>
          <a:p>
            <a:fld id="{323EE74B-AA29-428B-826F-5CD1FF8C5BA0}" type="slidenum">
              <a:rPr lang="en-GB" smtClean="0"/>
              <a:t>3</a:t>
            </a:fld>
            <a:endParaRPr lang="en-GB"/>
          </a:p>
        </p:txBody>
      </p:sp>
    </p:spTree>
    <p:extLst>
      <p:ext uri="{BB962C8B-B14F-4D97-AF65-F5344CB8AC3E}">
        <p14:creationId xmlns:p14="http://schemas.microsoft.com/office/powerpoint/2010/main" val="2982180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TextShape 1"/>
          <p:cNvSpPr txBox="1"/>
          <p:nvPr/>
        </p:nvSpPr>
        <p:spPr>
          <a:xfrm>
            <a:off x="685800" y="1676520"/>
            <a:ext cx="7772040" cy="1469520"/>
          </a:xfrm>
          <a:prstGeom prst="rect">
            <a:avLst/>
          </a:prstGeom>
        </p:spPr>
        <p:txBody>
          <a:bodyPr anchor="ctr"/>
          <a:lstStyle/>
          <a:p>
            <a:pPr>
              <a:lnSpc>
                <a:spcPct val="100000"/>
              </a:lnSpc>
            </a:pPr>
            <a:r>
              <a:rPr lang="en-US" sz="3200">
                <a:solidFill>
                  <a:srgbClr val="000000"/>
                </a:solidFill>
                <a:latin typeface="Cooper Black"/>
                <a:ea typeface="ＭＳ Ｐゴシック"/>
              </a:rPr>
              <a:t>Reaching High Energy Polarized Protons Beyond RHIC?</a:t>
            </a:r>
            <a:endParaRPr/>
          </a:p>
        </p:txBody>
      </p:sp>
      <p:sp>
        <p:nvSpPr>
          <p:cNvPr id="85" name="TextShape 2"/>
          <p:cNvSpPr txBox="1"/>
          <p:nvPr/>
        </p:nvSpPr>
        <p:spPr>
          <a:xfrm>
            <a:off x="457200" y="6356520"/>
            <a:ext cx="1371240" cy="364680"/>
          </a:xfrm>
          <a:prstGeom prst="rect">
            <a:avLst/>
          </a:prstGeom>
        </p:spPr>
        <p:txBody>
          <a:bodyPr anchor="ctr"/>
          <a:lstStyle/>
          <a:p>
            <a:pPr>
              <a:lnSpc>
                <a:spcPct val="100000"/>
              </a:lnSpc>
            </a:pPr>
            <a:r>
              <a:rPr lang="en-US" sz="1200">
                <a:solidFill>
                  <a:srgbClr val="000000"/>
                </a:solidFill>
                <a:latin typeface="Calibri"/>
                <a:ea typeface="ＭＳ Ｐゴシック"/>
              </a:rPr>
              <a:t>Feb. 12-13, 2014</a:t>
            </a:r>
            <a:endParaRPr/>
          </a:p>
        </p:txBody>
      </p:sp>
      <p:sp>
        <p:nvSpPr>
          <p:cNvPr id="86" name="TextShape 3"/>
          <p:cNvSpPr txBox="1"/>
          <p:nvPr/>
        </p:nvSpPr>
        <p:spPr>
          <a:xfrm>
            <a:off x="1905120" y="6356520"/>
            <a:ext cx="4495320" cy="501120"/>
          </a:xfrm>
          <a:prstGeom prst="rect">
            <a:avLst/>
          </a:prstGeom>
        </p:spPr>
        <p:txBody>
          <a:bodyPr anchor="ctr"/>
          <a:lstStyle/>
          <a:p>
            <a:pPr algn="ctr">
              <a:lnSpc>
                <a:spcPct val="100000"/>
              </a:lnSpc>
            </a:pPr>
            <a:r>
              <a:rPr lang="en-US" sz="1200">
                <a:solidFill>
                  <a:srgbClr val="000000"/>
                </a:solidFill>
                <a:latin typeface="Calibri"/>
                <a:ea typeface="ＭＳ Ｐゴシック"/>
              </a:rPr>
              <a:t>Polarized Lepton, Mainz, Germany</a:t>
            </a:r>
            <a:endParaRPr/>
          </a:p>
        </p:txBody>
      </p:sp>
    </p:spTree>
    <p:extLst>
      <p:ext uri="{BB962C8B-B14F-4D97-AF65-F5344CB8AC3E}">
        <p14:creationId xmlns:p14="http://schemas.microsoft.com/office/powerpoint/2010/main" val="576232966"/>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Shape 1"/>
          <p:cNvSpPr txBox="1"/>
          <p:nvPr/>
        </p:nvSpPr>
        <p:spPr>
          <a:xfrm>
            <a:off x="457200" y="46080"/>
            <a:ext cx="8229240" cy="715680"/>
          </a:xfrm>
          <a:prstGeom prst="rect">
            <a:avLst/>
          </a:prstGeom>
        </p:spPr>
        <p:txBody>
          <a:bodyPr anchor="ctr"/>
          <a:lstStyle/>
          <a:p>
            <a:pPr algn="ctr">
              <a:lnSpc>
                <a:spcPct val="100000"/>
              </a:lnSpc>
            </a:pPr>
            <a:r>
              <a:rPr lang="en-US" sz="3200">
                <a:solidFill>
                  <a:srgbClr val="000000"/>
                </a:solidFill>
                <a:latin typeface="Calibri"/>
                <a:ea typeface="ＭＳ Ｐゴシック"/>
              </a:rPr>
              <a:t>Status of High Energy Polarized Protons</a:t>
            </a:r>
            <a:endParaRPr/>
          </a:p>
        </p:txBody>
      </p:sp>
      <p:pic>
        <p:nvPicPr>
          <p:cNvPr id="88" name="Picture 1"/>
          <p:cNvPicPr/>
          <p:nvPr/>
        </p:nvPicPr>
        <p:blipFill>
          <a:blip r:embed="rId2"/>
          <a:stretch>
            <a:fillRect/>
          </a:stretch>
        </p:blipFill>
        <p:spPr>
          <a:xfrm rot="21595200">
            <a:off x="2057040" y="1740960"/>
            <a:ext cx="5813640" cy="5054040"/>
          </a:xfrm>
          <a:prstGeom prst="rect">
            <a:avLst/>
          </a:prstGeom>
          <a:ln>
            <a:noFill/>
          </a:ln>
        </p:spPr>
      </p:pic>
      <p:sp>
        <p:nvSpPr>
          <p:cNvPr id="89" name="TextShape 2"/>
          <p:cNvSpPr txBox="1"/>
          <p:nvPr/>
        </p:nvSpPr>
        <p:spPr>
          <a:xfrm>
            <a:off x="464400" y="986400"/>
            <a:ext cx="8588160" cy="1005840"/>
          </a:xfrm>
          <a:prstGeom prst="rect">
            <a:avLst/>
          </a:prstGeom>
        </p:spPr>
        <p:txBody>
          <a:bodyPr/>
          <a:lstStyle/>
          <a:p>
            <a:pPr>
              <a:lnSpc>
                <a:spcPct val="100000"/>
              </a:lnSpc>
              <a:buFont typeface="Arial"/>
              <a:buChar char="•"/>
            </a:pPr>
            <a:r>
              <a:rPr lang="en-US">
                <a:solidFill>
                  <a:srgbClr val="000000"/>
                </a:solidFill>
                <a:latin typeface="Calibri"/>
                <a:ea typeface="ＭＳ Ｐゴシック"/>
              </a:rPr>
              <a:t>RHIC has successfully accelerated  polarized protons upto 255GeV with the dual snake setup. Polarization loss between injection and 100 GeV is negligible. 5-10% polarization loss between 100 GeV and 255 GeV was observed. Average store polarization of ~55% was achieved.</a:t>
            </a:r>
            <a:endParaRPr/>
          </a:p>
          <a:p>
            <a:endParaRPr/>
          </a:p>
          <a:p>
            <a:pPr>
              <a:lnSpc>
                <a:spcPct val="100000"/>
              </a:lnSpc>
              <a:buFont typeface="Arial"/>
              <a:buChar char="•"/>
            </a:pPr>
            <a:endParaRPr/>
          </a:p>
          <a:p>
            <a:endParaRPr/>
          </a:p>
        </p:txBody>
      </p:sp>
      <p:sp>
        <p:nvSpPr>
          <p:cNvPr id="90" name="CustomShape 3"/>
          <p:cNvSpPr/>
          <p:nvPr/>
        </p:nvSpPr>
        <p:spPr>
          <a:xfrm>
            <a:off x="15840" y="6503040"/>
            <a:ext cx="2270160" cy="368280"/>
          </a:xfrm>
          <a:prstGeom prst="rect">
            <a:avLst/>
          </a:prstGeom>
          <a:noFill/>
          <a:ln>
            <a:noFill/>
          </a:ln>
        </p:spPr>
        <p:txBody>
          <a:bodyPr wrap="none" lIns="90000" tIns="46800" rIns="90000" bIns="46800"/>
          <a:lstStyle/>
          <a:p>
            <a:pPr>
              <a:lnSpc>
                <a:spcPct val="100000"/>
              </a:lnSpc>
              <a:buFont typeface="Calibri"/>
              <a:buChar char="•"/>
            </a:pPr>
            <a:r>
              <a:rPr lang="en-US">
                <a:solidFill>
                  <a:srgbClr val="000000"/>
                </a:solidFill>
                <a:latin typeface="Calibri"/>
              </a:rPr>
              <a:t>Courtesy of W. Fischer</a:t>
            </a:r>
            <a:endParaRPr/>
          </a:p>
        </p:txBody>
      </p:sp>
    </p:spTree>
    <p:extLst>
      <p:ext uri="{BB962C8B-B14F-4D97-AF65-F5344CB8AC3E}">
        <p14:creationId xmlns:p14="http://schemas.microsoft.com/office/powerpoint/2010/main" val="1791083009"/>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TextShape 1"/>
          <p:cNvSpPr txBox="1"/>
          <p:nvPr/>
        </p:nvSpPr>
        <p:spPr>
          <a:xfrm>
            <a:off x="457200" y="46080"/>
            <a:ext cx="8229240" cy="715680"/>
          </a:xfrm>
          <a:prstGeom prst="rect">
            <a:avLst/>
          </a:prstGeom>
        </p:spPr>
        <p:txBody>
          <a:bodyPr lIns="0" tIns="0" rIns="0" bIns="0" anchor="ctr"/>
          <a:lstStyle/>
          <a:p>
            <a:pPr algn="ctr"/>
            <a:r>
              <a:rPr lang="en-US" sz="3200">
                <a:latin typeface="Arial"/>
              </a:rPr>
              <a:t>Polarized protons in the LHC injection chain</a:t>
            </a:r>
            <a:endParaRPr/>
          </a:p>
        </p:txBody>
      </p:sp>
      <p:sp>
        <p:nvSpPr>
          <p:cNvPr id="92" name="TextShape 2"/>
          <p:cNvSpPr txBox="1"/>
          <p:nvPr/>
        </p:nvSpPr>
        <p:spPr>
          <a:xfrm>
            <a:off x="411840" y="1025280"/>
            <a:ext cx="8457840" cy="4495320"/>
          </a:xfrm>
          <a:prstGeom prst="rect">
            <a:avLst/>
          </a:prstGeom>
        </p:spPr>
        <p:txBody>
          <a:bodyPr/>
          <a:lstStyle/>
          <a:p>
            <a:pPr>
              <a:lnSpc>
                <a:spcPct val="100000"/>
              </a:lnSpc>
              <a:buFont typeface="Arial"/>
              <a:buChar char="•"/>
            </a:pPr>
            <a:r>
              <a:rPr lang="en-US" sz="2400">
                <a:solidFill>
                  <a:srgbClr val="000000"/>
                </a:solidFill>
                <a:latin typeface="Calibri"/>
                <a:ea typeface="ＭＳ Ｐゴシック"/>
              </a:rPr>
              <a:t>PS: beam energy similar to the AGS. Can use similar strategy, i.e. double partial snakes to overcome both imperfection and intrinsic spin resonances</a:t>
            </a:r>
            <a:endParaRPr/>
          </a:p>
          <a:p>
            <a:pPr>
              <a:lnSpc>
                <a:spcPct val="100000"/>
              </a:lnSpc>
              <a:buFont typeface="Arial"/>
              <a:buChar char="•"/>
            </a:pPr>
            <a:endParaRPr/>
          </a:p>
        </p:txBody>
      </p:sp>
      <p:sp>
        <p:nvSpPr>
          <p:cNvPr id="93" name="TextShape 3"/>
          <p:cNvSpPr txBox="1"/>
          <p:nvPr/>
        </p:nvSpPr>
        <p:spPr>
          <a:xfrm>
            <a:off x="533520" y="2119320"/>
            <a:ext cx="3581280" cy="4724280"/>
          </a:xfrm>
          <a:prstGeom prst="rect">
            <a:avLst/>
          </a:prstGeom>
        </p:spPr>
        <p:txBody>
          <a:bodyPr lIns="90000" tIns="46800" rIns="90000" bIns="46800"/>
          <a:lstStyle/>
          <a:p>
            <a:pPr>
              <a:buSzPct val="45000"/>
              <a:buFont typeface="StarSymbol"/>
              <a:buChar char=""/>
            </a:pPr>
            <a:r>
              <a:rPr lang="en-US" sz="2000">
                <a:solidFill>
                  <a:srgbClr val="0000CC"/>
                </a:solidFill>
                <a:latin typeface="Calibri"/>
              </a:rPr>
              <a:t>A strong partial Siberian snake generates large spin tune gap for G</a:t>
            </a:r>
            <a:r>
              <a:rPr lang="en-US" sz="2000">
                <a:solidFill>
                  <a:srgbClr val="0000CC"/>
                </a:solidFill>
                <a:latin typeface="Symbol"/>
                <a:ea typeface="Symbol"/>
              </a:rPr>
              <a:t></a:t>
            </a:r>
            <a:r>
              <a:rPr lang="en-US" sz="2000">
                <a:solidFill>
                  <a:srgbClr val="0000CC"/>
                </a:solidFill>
                <a:latin typeface="Calibri"/>
              </a:rPr>
              <a:t> = n. With strong enough snake, gap is large enough to cover both imperfection and intrinsic spin resonances.</a:t>
            </a:r>
            <a:endParaRPr/>
          </a:p>
          <a:p>
            <a:pPr>
              <a:buSzPct val="45000"/>
              <a:buFont typeface="StarSymbol"/>
              <a:buChar char=""/>
            </a:pPr>
            <a:endParaRPr/>
          </a:p>
          <a:p>
            <a:pPr>
              <a:buSzPct val="45000"/>
              <a:buFont typeface="StarSymbol"/>
              <a:buChar char=""/>
            </a:pPr>
            <a:endParaRPr/>
          </a:p>
          <a:p>
            <a:pPr>
              <a:buSzPct val="45000"/>
              <a:buFont typeface="StarSymbol"/>
              <a:buChar char=""/>
            </a:pPr>
            <a:endParaRPr/>
          </a:p>
          <a:p>
            <a:pPr>
              <a:buSzPct val="45000"/>
              <a:buFont typeface="StarSymbol"/>
              <a:buChar char=""/>
            </a:pPr>
            <a:r>
              <a:rPr lang="en-US" sz="2000">
                <a:solidFill>
                  <a:srgbClr val="0000CC"/>
                </a:solidFill>
                <a:latin typeface="Calibri"/>
              </a:rPr>
              <a:t>Note: With a strong snake, the stable spin direction will deviate from vertical direction</a:t>
            </a:r>
            <a:endParaRPr/>
          </a:p>
        </p:txBody>
      </p:sp>
      <p:pic>
        <p:nvPicPr>
          <p:cNvPr id="94" name="Picture 93"/>
          <p:cNvPicPr/>
          <p:nvPr/>
        </p:nvPicPr>
        <p:blipFill>
          <a:blip r:embed="rId2"/>
          <a:srcRect l="66149" t="82862" r="66149" b="45759"/>
          <a:stretch>
            <a:fillRect/>
          </a:stretch>
        </p:blipFill>
        <p:spPr>
          <a:xfrm>
            <a:off x="4038480" y="2015640"/>
            <a:ext cx="4876920" cy="4800600"/>
          </a:xfrm>
          <a:prstGeom prst="rect">
            <a:avLst/>
          </a:prstGeom>
          <a:ln>
            <a:noFill/>
          </a:ln>
        </p:spPr>
      </p:pic>
      <p:sp>
        <p:nvSpPr>
          <p:cNvPr id="95" name="Line 4"/>
          <p:cNvSpPr/>
          <p:nvPr/>
        </p:nvSpPr>
        <p:spPr>
          <a:xfrm>
            <a:off x="4527720" y="4424040"/>
            <a:ext cx="4213080" cy="0"/>
          </a:xfrm>
          <a:prstGeom prst="line">
            <a:avLst/>
          </a:prstGeom>
          <a:ln w="9360">
            <a:solidFill>
              <a:srgbClr val="FF0000"/>
            </a:solidFill>
            <a:miter/>
          </a:ln>
        </p:spPr>
      </p:sp>
      <p:sp>
        <p:nvSpPr>
          <p:cNvPr id="96" name="CustomShape 5"/>
          <p:cNvSpPr/>
          <p:nvPr/>
        </p:nvSpPr>
        <p:spPr>
          <a:xfrm>
            <a:off x="7037280" y="4773240"/>
            <a:ext cx="2245320" cy="331560"/>
          </a:xfrm>
          <a:prstGeom prst="rect">
            <a:avLst/>
          </a:prstGeom>
          <a:noFill/>
          <a:ln>
            <a:noFill/>
          </a:ln>
        </p:spPr>
        <p:txBody>
          <a:bodyPr wrap="none" lIns="57240" tIns="28440" rIns="57240" bIns="28440"/>
          <a:lstStyle/>
          <a:p>
            <a:pPr>
              <a:buSzPct val="45000"/>
              <a:buFont typeface="StarSymbol"/>
              <a:buChar char=""/>
            </a:pPr>
            <a:r>
              <a:rPr lang="en-US">
                <a:latin typeface="Arial"/>
              </a:rPr>
              <a:t>Intrinsic resonance</a:t>
            </a:r>
            <a:endParaRPr/>
          </a:p>
        </p:txBody>
      </p:sp>
      <p:sp>
        <p:nvSpPr>
          <p:cNvPr id="97" name="CustomShape 6"/>
          <p:cNvSpPr/>
          <p:nvPr/>
        </p:nvSpPr>
        <p:spPr>
          <a:xfrm>
            <a:off x="4527720" y="4106520"/>
            <a:ext cx="2498760" cy="331560"/>
          </a:xfrm>
          <a:prstGeom prst="rect">
            <a:avLst/>
          </a:prstGeom>
          <a:noFill/>
          <a:ln>
            <a:noFill/>
          </a:ln>
        </p:spPr>
        <p:txBody>
          <a:bodyPr wrap="none" lIns="57240" tIns="28440" rIns="57240" bIns="28440"/>
          <a:lstStyle/>
          <a:p>
            <a:pPr>
              <a:buFont typeface="Times New Roman"/>
              <a:buChar char="•"/>
            </a:pPr>
            <a:r>
              <a:rPr lang="en-US">
                <a:solidFill>
                  <a:srgbClr val="FF0000"/>
                </a:solidFill>
                <a:latin typeface="Arial"/>
              </a:rPr>
              <a:t>Imperfection resonance</a:t>
            </a:r>
            <a:endParaRPr/>
          </a:p>
        </p:txBody>
      </p:sp>
      <p:sp>
        <p:nvSpPr>
          <p:cNvPr id="98" name="TextShape 7"/>
          <p:cNvSpPr txBox="1"/>
          <p:nvPr/>
        </p:nvSpPr>
        <p:spPr>
          <a:xfrm rot="16183800">
            <a:off x="-2792520" y="3500280"/>
            <a:ext cx="6101640" cy="563400"/>
          </a:xfrm>
          <a:prstGeom prst="rect">
            <a:avLst/>
          </a:prstGeom>
        </p:spPr>
        <p:txBody>
          <a:bodyPr/>
          <a:lstStyle/>
          <a:p>
            <a:pPr>
              <a:lnSpc>
                <a:spcPct val="100000"/>
              </a:lnSpc>
            </a:pPr>
            <a:r>
              <a:rPr lang="en-US" sz="1600">
                <a:solidFill>
                  <a:srgbClr val="000000"/>
                </a:solidFill>
                <a:latin typeface="Calibri"/>
                <a:ea typeface="ＭＳ Ｐゴシック"/>
              </a:rPr>
              <a:t>T. Roser “</a:t>
            </a:r>
            <a:r>
              <a:rPr lang="en-US" sz="1600">
                <a:solidFill>
                  <a:srgbClr val="000000"/>
                </a:solidFill>
                <a:latin typeface="Calibri"/>
                <a:ea typeface="Times New Roman"/>
              </a:rPr>
              <a:t>The Future of High Energy Polarized Proton Beams</a:t>
            </a:r>
            <a:r>
              <a:rPr lang="en-US" sz="1600">
                <a:solidFill>
                  <a:srgbClr val="000000"/>
                </a:solidFill>
                <a:latin typeface="Calibri"/>
                <a:ea typeface="ＭＳ Ｐゴシック"/>
              </a:rPr>
              <a:t>”, Spin Symposium, 2008, Charlottsville, VA</a:t>
            </a:r>
            <a:endParaRPr/>
          </a:p>
          <a:p>
            <a:pPr>
              <a:lnSpc>
                <a:spcPct val="100000"/>
              </a:lnSpc>
            </a:pPr>
            <a:endParaRPr/>
          </a:p>
        </p:txBody>
      </p:sp>
    </p:spTree>
    <p:extLst>
      <p:ext uri="{BB962C8B-B14F-4D97-AF65-F5344CB8AC3E}">
        <p14:creationId xmlns:p14="http://schemas.microsoft.com/office/powerpoint/2010/main" val="3923130195"/>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TextShape 1"/>
          <p:cNvSpPr txBox="1"/>
          <p:nvPr/>
        </p:nvSpPr>
        <p:spPr>
          <a:xfrm>
            <a:off x="457200" y="46080"/>
            <a:ext cx="8229240" cy="715680"/>
          </a:xfrm>
          <a:prstGeom prst="rect">
            <a:avLst/>
          </a:prstGeom>
        </p:spPr>
        <p:txBody>
          <a:bodyPr lIns="0" tIns="0" rIns="0" bIns="0" anchor="ctr"/>
          <a:lstStyle/>
          <a:p>
            <a:pPr algn="ctr"/>
            <a:r>
              <a:rPr lang="en-US" sz="3200">
                <a:latin typeface="Arial"/>
              </a:rPr>
              <a:t>Polarized protons in the LHC injection chain</a:t>
            </a:r>
            <a:endParaRPr/>
          </a:p>
        </p:txBody>
      </p:sp>
      <p:sp>
        <p:nvSpPr>
          <p:cNvPr id="100" name="TextShape 2"/>
          <p:cNvSpPr txBox="1"/>
          <p:nvPr/>
        </p:nvSpPr>
        <p:spPr>
          <a:xfrm>
            <a:off x="457200" y="1022400"/>
            <a:ext cx="8457840" cy="4495320"/>
          </a:xfrm>
          <a:prstGeom prst="rect">
            <a:avLst/>
          </a:prstGeom>
        </p:spPr>
        <p:txBody>
          <a:bodyPr/>
          <a:lstStyle/>
          <a:p>
            <a:pPr>
              <a:lnSpc>
                <a:spcPct val="100000"/>
              </a:lnSpc>
              <a:buFont typeface="Arial"/>
              <a:buChar char="•"/>
            </a:pPr>
            <a:r>
              <a:rPr lang="en-US" sz="2400" dirty="0">
                <a:solidFill>
                  <a:srgbClr val="000000"/>
                </a:solidFill>
                <a:latin typeface="Calibri"/>
                <a:ea typeface="ＭＳ Ｐゴシック"/>
              </a:rPr>
              <a:t>SPS: much higher energy than RHIC</a:t>
            </a:r>
            <a:endParaRPr dirty="0"/>
          </a:p>
          <a:p>
            <a:pPr lvl="1">
              <a:buSzPct val="75000"/>
              <a:buFont typeface="StarSymbol"/>
              <a:buChar char=""/>
            </a:pPr>
            <a:r>
              <a:rPr lang="en-US" sz="2400" dirty="0">
                <a:solidFill>
                  <a:srgbClr val="000000"/>
                </a:solidFill>
                <a:latin typeface="Calibri"/>
                <a:ea typeface="ＭＳ Ｐゴシック"/>
              </a:rPr>
              <a:t>Intrinsic spin resonance  </a:t>
            </a:r>
            <a:r>
              <a:rPr lang="en-US" sz="2400" dirty="0" err="1">
                <a:solidFill>
                  <a:srgbClr val="000000"/>
                </a:solidFill>
                <a:latin typeface="Calibri"/>
                <a:ea typeface="Calibri"/>
              </a:rPr>
              <a:t>ε</a:t>
            </a:r>
            <a:r>
              <a:rPr lang="en-US" sz="2400" baseline="-101000" dirty="0" err="1">
                <a:solidFill>
                  <a:srgbClr val="000000"/>
                </a:solidFill>
                <a:latin typeface="Calibri"/>
                <a:ea typeface="Calibri"/>
              </a:rPr>
              <a:t>k</a:t>
            </a:r>
            <a:r>
              <a:rPr lang="en-US" sz="2400" dirty="0">
                <a:solidFill>
                  <a:srgbClr val="000000"/>
                </a:solidFill>
                <a:latin typeface="Calibri"/>
                <a:ea typeface="Calibri"/>
              </a:rPr>
              <a:t> </a:t>
            </a:r>
            <a:r>
              <a:rPr lang="en-US" sz="2400" dirty="0">
                <a:solidFill>
                  <a:srgbClr val="000000"/>
                </a:solidFill>
                <a:latin typeface="Calibri"/>
                <a:ea typeface="ＭＳ Ｐゴシック"/>
              </a:rPr>
              <a:t>~</a:t>
            </a:r>
            <a:r>
              <a:rPr lang="en-US" sz="2400" dirty="0">
                <a:solidFill>
                  <a:srgbClr val="000000"/>
                </a:solidFill>
                <a:latin typeface="Calibri"/>
                <a:ea typeface="Calibri"/>
              </a:rPr>
              <a:t>√βγ.</a:t>
            </a:r>
            <a:r>
              <a:rPr lang="en-US" sz="2400" dirty="0">
                <a:solidFill>
                  <a:srgbClr val="000000"/>
                </a:solidFill>
                <a:latin typeface="Calibri"/>
                <a:ea typeface="ＭＳ Ｐゴシック"/>
              </a:rPr>
              <a:t> i.e. the intrinsic resonance is about 40% stronger at 450GeV than the strong resonance in RHIC at 255GeV.</a:t>
            </a:r>
            <a:endParaRPr dirty="0"/>
          </a:p>
          <a:p>
            <a:pPr lvl="1">
              <a:buSzPct val="75000"/>
              <a:buFont typeface="StarSymbol"/>
              <a:buChar char=""/>
            </a:pPr>
            <a:r>
              <a:rPr lang="en-US" sz="2400" dirty="0">
                <a:solidFill>
                  <a:srgbClr val="000000"/>
                </a:solidFill>
                <a:latin typeface="Calibri"/>
                <a:ea typeface="ＭＳ Ｐゴシック"/>
              </a:rPr>
              <a:t>Imperfection resonance </a:t>
            </a:r>
            <a:r>
              <a:rPr lang="en-US" sz="2400" dirty="0" err="1">
                <a:solidFill>
                  <a:srgbClr val="000000"/>
                </a:solidFill>
                <a:latin typeface="Calibri"/>
                <a:ea typeface="Calibri"/>
              </a:rPr>
              <a:t>ε</a:t>
            </a:r>
            <a:r>
              <a:rPr lang="en-US" sz="2400" baseline="-101000" dirty="0" err="1">
                <a:solidFill>
                  <a:srgbClr val="000000"/>
                </a:solidFill>
                <a:latin typeface="Calibri"/>
                <a:ea typeface="Calibri"/>
              </a:rPr>
              <a:t>k</a:t>
            </a:r>
            <a:r>
              <a:rPr lang="en-US" sz="2400" dirty="0">
                <a:solidFill>
                  <a:srgbClr val="000000"/>
                </a:solidFill>
                <a:latin typeface="Calibri"/>
                <a:ea typeface="Calibri"/>
              </a:rPr>
              <a:t> </a:t>
            </a:r>
            <a:r>
              <a:rPr lang="en-US" sz="2400" dirty="0">
                <a:solidFill>
                  <a:srgbClr val="000000"/>
                </a:solidFill>
                <a:latin typeface="Calibri"/>
                <a:ea typeface="ＭＳ Ｐゴシック"/>
              </a:rPr>
              <a:t>~</a:t>
            </a:r>
            <a:r>
              <a:rPr lang="en-US" sz="2400" dirty="0">
                <a:solidFill>
                  <a:srgbClr val="000000"/>
                </a:solidFill>
                <a:latin typeface="Calibri"/>
                <a:ea typeface="Calibri"/>
              </a:rPr>
              <a:t>βγ</a:t>
            </a:r>
            <a:endParaRPr dirty="0"/>
          </a:p>
          <a:p>
            <a:pPr lvl="2">
              <a:buSzPct val="45000"/>
              <a:buFont typeface="StarSymbol"/>
              <a:buChar char=""/>
            </a:pPr>
            <a:r>
              <a:rPr lang="en-US" sz="2400" dirty="0">
                <a:solidFill>
                  <a:srgbClr val="000000"/>
                </a:solidFill>
                <a:latin typeface="Calibri"/>
                <a:ea typeface="Calibri"/>
              </a:rPr>
              <a:t>Tighter tolerance for beam parameters</a:t>
            </a:r>
            <a:endParaRPr dirty="0"/>
          </a:p>
          <a:p>
            <a:pPr lvl="1">
              <a:buSzPct val="75000"/>
              <a:buFont typeface="StarSymbol"/>
              <a:buChar char=""/>
            </a:pPr>
            <a:endParaRPr dirty="0"/>
          </a:p>
          <a:p>
            <a:endParaRPr dirty="0"/>
          </a:p>
          <a:p>
            <a:endParaRPr dirty="0"/>
          </a:p>
          <a:p>
            <a:pPr lvl="1">
              <a:buSzPct val="75000"/>
              <a:buFont typeface="StarSymbol"/>
              <a:buChar char=""/>
            </a:pPr>
            <a:endParaRPr lang="en-US" sz="2400" dirty="0" smtClean="0">
              <a:solidFill>
                <a:srgbClr val="000000"/>
              </a:solidFill>
              <a:latin typeface="Calibri"/>
              <a:ea typeface="ＭＳ Ｐゴシック"/>
            </a:endParaRPr>
          </a:p>
          <a:p>
            <a:pPr lvl="1">
              <a:buSzPct val="75000"/>
              <a:buFont typeface="StarSymbol"/>
              <a:buChar char=""/>
            </a:pPr>
            <a:endParaRPr lang="en-US" sz="2400" dirty="0">
              <a:solidFill>
                <a:srgbClr val="000000"/>
              </a:solidFill>
              <a:latin typeface="Calibri"/>
              <a:ea typeface="ＭＳ Ｐゴシック"/>
            </a:endParaRPr>
          </a:p>
          <a:p>
            <a:pPr lvl="1">
              <a:buSzPct val="75000"/>
              <a:buFont typeface="StarSymbol"/>
              <a:buChar char=""/>
            </a:pPr>
            <a:endParaRPr lang="en-US" sz="2400" dirty="0" smtClean="0">
              <a:solidFill>
                <a:srgbClr val="000000"/>
              </a:solidFill>
              <a:latin typeface="Calibri"/>
              <a:ea typeface="ＭＳ Ｐゴシック"/>
            </a:endParaRPr>
          </a:p>
          <a:p>
            <a:pPr lvl="1">
              <a:buSzPct val="75000"/>
              <a:buFont typeface="StarSymbol"/>
              <a:buChar char=""/>
            </a:pPr>
            <a:endParaRPr lang="en-US" sz="2400" dirty="0">
              <a:solidFill>
                <a:srgbClr val="000000"/>
              </a:solidFill>
              <a:latin typeface="Calibri"/>
              <a:ea typeface="ＭＳ Ｐゴシック"/>
            </a:endParaRPr>
          </a:p>
          <a:p>
            <a:pPr lvl="1">
              <a:buSzPct val="75000"/>
              <a:buFont typeface="StarSymbol"/>
              <a:buChar char=""/>
            </a:pPr>
            <a:r>
              <a:rPr lang="en-US" sz="2400" dirty="0" smtClean="0">
                <a:solidFill>
                  <a:srgbClr val="000000"/>
                </a:solidFill>
                <a:latin typeface="Calibri"/>
                <a:ea typeface="ＭＳ Ｐゴシック"/>
              </a:rPr>
              <a:t>Recommend </a:t>
            </a:r>
            <a:r>
              <a:rPr lang="en-US" sz="2400" dirty="0">
                <a:solidFill>
                  <a:srgbClr val="000000"/>
                </a:solidFill>
                <a:latin typeface="Calibri"/>
                <a:ea typeface="ＭＳ Ｐゴシック"/>
              </a:rPr>
              <a:t>3-pair snake setup for preserving polarization</a:t>
            </a:r>
            <a:endParaRPr dirty="0"/>
          </a:p>
          <a:p>
            <a:pPr lvl="1">
              <a:buSzPct val="75000"/>
              <a:buFont typeface="StarSymbol"/>
              <a:buChar char=""/>
            </a:pPr>
            <a:r>
              <a:rPr lang="en-US" sz="2400" dirty="0">
                <a:solidFill>
                  <a:srgbClr val="000000"/>
                </a:solidFill>
                <a:latin typeface="Calibri"/>
                <a:ea typeface="ＭＳ Ｐゴシック"/>
              </a:rPr>
              <a:t>Question, can the SPS lattice accommodate multiple snakes?</a:t>
            </a:r>
            <a:endParaRPr dirty="0"/>
          </a:p>
        </p:txBody>
      </p:sp>
      <p:graphicFrame>
        <p:nvGraphicFramePr>
          <p:cNvPr id="101" name="Table 3"/>
          <p:cNvGraphicFramePr/>
          <p:nvPr>
            <p:extLst>
              <p:ext uri="{D42A27DB-BD31-4B8C-83A1-F6EECF244321}">
                <p14:modId xmlns:p14="http://schemas.microsoft.com/office/powerpoint/2010/main" val="530402103"/>
              </p:ext>
            </p:extLst>
          </p:nvPr>
        </p:nvGraphicFramePr>
        <p:xfrm>
          <a:off x="952200" y="3439264"/>
          <a:ext cx="7592400" cy="1645920"/>
        </p:xfrm>
        <a:graphic>
          <a:graphicData uri="http://schemas.openxmlformats.org/drawingml/2006/table">
            <a:tbl>
              <a:tblPr/>
              <a:tblGrid>
                <a:gridCol w="1517760"/>
                <a:gridCol w="1229400"/>
                <a:gridCol w="1462680"/>
                <a:gridCol w="1861200"/>
                <a:gridCol w="1521360"/>
              </a:tblGrid>
              <a:tr h="605880">
                <a:tc>
                  <a:txBody>
                    <a:bodyPr/>
                    <a:lstStyle/>
                    <a:p>
                      <a:endParaRPr lang="en-US" dirty="0"/>
                    </a:p>
                  </a:txBody>
                  <a:tcPr/>
                </a:tc>
                <a:tc>
                  <a:txBody>
                    <a:bodyPr/>
                    <a:lstStyle/>
                    <a:p>
                      <a:r>
                        <a:rPr lang="en-US">
                          <a:latin typeface="Arial"/>
                        </a:rPr>
                        <a:t>Yrms required</a:t>
                      </a:r>
                      <a:endParaRPr/>
                    </a:p>
                  </a:txBody>
                  <a:tcPr/>
                </a:tc>
                <a:tc>
                  <a:txBody>
                    <a:bodyPr/>
                    <a:lstStyle/>
                    <a:p>
                      <a:r>
                        <a:rPr lang="en-US" dirty="0" err="1">
                          <a:latin typeface="Arial"/>
                        </a:rPr>
                        <a:t>Yrms</a:t>
                      </a:r>
                      <a:r>
                        <a:rPr lang="en-US" dirty="0">
                          <a:latin typeface="Arial"/>
                        </a:rPr>
                        <a:t> achieved</a:t>
                      </a:r>
                      <a:endParaRPr dirty="0"/>
                    </a:p>
                  </a:txBody>
                  <a:tcPr/>
                </a:tc>
                <a:tc>
                  <a:txBody>
                    <a:bodyPr/>
                    <a:lstStyle/>
                    <a:p>
                      <a:r>
                        <a:rPr lang="en-US">
                          <a:latin typeface="Arial"/>
                          <a:ea typeface="Arial"/>
                        </a:rPr>
                        <a:t>∆Qy required</a:t>
                      </a:r>
                      <a:endParaRPr/>
                    </a:p>
                  </a:txBody>
                  <a:tcPr/>
                </a:tc>
                <a:tc>
                  <a:txBody>
                    <a:bodyPr/>
                    <a:lstStyle/>
                    <a:p>
                      <a:r>
                        <a:rPr lang="en-US">
                          <a:latin typeface="Arial"/>
                          <a:ea typeface="Arial"/>
                        </a:rPr>
                        <a:t>∆Qy achieved</a:t>
                      </a:r>
                      <a:endParaRPr/>
                    </a:p>
                  </a:txBody>
                  <a:tcPr/>
                </a:tc>
              </a:tr>
              <a:tr h="337320">
                <a:tc>
                  <a:txBody>
                    <a:bodyPr/>
                    <a:lstStyle/>
                    <a:p>
                      <a:r>
                        <a:rPr lang="en-US">
                          <a:latin typeface="Arial"/>
                        </a:rPr>
                        <a:t>RHIC</a:t>
                      </a:r>
                      <a:endParaRPr/>
                    </a:p>
                  </a:txBody>
                  <a:tcPr/>
                </a:tc>
                <a:tc>
                  <a:txBody>
                    <a:bodyPr/>
                    <a:lstStyle/>
                    <a:p>
                      <a:r>
                        <a:rPr lang="en-US">
                          <a:latin typeface="Arial"/>
                        </a:rPr>
                        <a:t>0.5 mm</a:t>
                      </a:r>
                      <a:endParaRPr/>
                    </a:p>
                  </a:txBody>
                  <a:tcPr/>
                </a:tc>
                <a:tc>
                  <a:txBody>
                    <a:bodyPr/>
                    <a:lstStyle/>
                    <a:p>
                      <a:r>
                        <a:rPr lang="en-US">
                          <a:latin typeface="Arial"/>
                        </a:rPr>
                        <a:t>0.1 mm</a:t>
                      </a:r>
                      <a:endParaRPr/>
                    </a:p>
                  </a:txBody>
                  <a:tcPr/>
                </a:tc>
                <a:tc>
                  <a:txBody>
                    <a:bodyPr/>
                    <a:lstStyle/>
                    <a:p>
                      <a:r>
                        <a:rPr lang="en-US">
                          <a:latin typeface="Arial"/>
                        </a:rPr>
                        <a:t>0.003</a:t>
                      </a:r>
                      <a:endParaRPr/>
                    </a:p>
                  </a:txBody>
                  <a:tcPr/>
                </a:tc>
                <a:tc>
                  <a:txBody>
                    <a:bodyPr/>
                    <a:lstStyle/>
                    <a:p>
                      <a:r>
                        <a:rPr lang="en-US">
                          <a:latin typeface="Arial"/>
                        </a:rPr>
                        <a:t>0.005</a:t>
                      </a:r>
                      <a:endParaRPr/>
                    </a:p>
                  </a:txBody>
                  <a:tcPr/>
                </a:tc>
              </a:tr>
              <a:tr h="337320">
                <a:tc>
                  <a:txBody>
                    <a:bodyPr/>
                    <a:lstStyle/>
                    <a:p>
                      <a:r>
                        <a:rPr lang="en-US">
                          <a:latin typeface="Arial"/>
                        </a:rPr>
                        <a:t>SPS</a:t>
                      </a:r>
                      <a:endParaRPr/>
                    </a:p>
                  </a:txBody>
                  <a:tcPr/>
                </a:tc>
                <a:tc>
                  <a:txBody>
                    <a:bodyPr/>
                    <a:lstStyle/>
                    <a:p>
                      <a:r>
                        <a:rPr lang="en-US">
                          <a:latin typeface="Arial"/>
                        </a:rPr>
                        <a:t>0.28 mm</a:t>
                      </a:r>
                      <a:endParaRPr/>
                    </a:p>
                  </a:txBody>
                  <a:tcPr/>
                </a:tc>
                <a:tc>
                  <a:txBody>
                    <a:bodyPr/>
                    <a:lstStyle/>
                    <a:p>
                      <a:r>
                        <a:rPr lang="en-US">
                          <a:latin typeface="Arial"/>
                        </a:rPr>
                        <a:t>--</a:t>
                      </a:r>
                      <a:endParaRPr/>
                    </a:p>
                  </a:txBody>
                  <a:tcPr/>
                </a:tc>
                <a:tc>
                  <a:txBody>
                    <a:bodyPr/>
                    <a:lstStyle/>
                    <a:p>
                      <a:r>
                        <a:rPr lang="en-US">
                          <a:latin typeface="Arial"/>
                        </a:rPr>
                        <a:t>(need simulation to find out)</a:t>
                      </a:r>
                      <a:endParaRPr/>
                    </a:p>
                  </a:txBody>
                  <a:tcPr/>
                </a:tc>
                <a:tc>
                  <a:txBody>
                    <a:bodyPr/>
                    <a:lstStyle/>
                    <a:p>
                      <a:r>
                        <a:rPr lang="en-US" dirty="0">
                          <a:latin typeface="Arial"/>
                        </a:rPr>
                        <a:t>--</a:t>
                      </a:r>
                      <a:endParaRPr dirty="0"/>
                    </a:p>
                  </a:txBody>
                  <a:tcPr/>
                </a:tc>
              </a:tr>
            </a:tbl>
          </a:graphicData>
        </a:graphic>
      </p:graphicFrame>
    </p:spTree>
    <p:extLst>
      <p:ext uri="{BB962C8B-B14F-4D97-AF65-F5344CB8AC3E}">
        <p14:creationId xmlns:p14="http://schemas.microsoft.com/office/powerpoint/2010/main" val="1043197984"/>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 name="TextShape 1"/>
          <p:cNvSpPr txBox="1"/>
          <p:nvPr/>
        </p:nvSpPr>
        <p:spPr>
          <a:xfrm>
            <a:off x="457200" y="46080"/>
            <a:ext cx="8229240" cy="715680"/>
          </a:xfrm>
          <a:prstGeom prst="rect">
            <a:avLst/>
          </a:prstGeom>
        </p:spPr>
        <p:txBody>
          <a:bodyPr anchor="ctr"/>
          <a:lstStyle/>
          <a:p>
            <a:pPr algn="ctr">
              <a:lnSpc>
                <a:spcPct val="100000"/>
              </a:lnSpc>
            </a:pPr>
            <a:r>
              <a:rPr lang="en-US" sz="3200">
                <a:solidFill>
                  <a:srgbClr val="000000"/>
                </a:solidFill>
                <a:latin typeface="Calibri"/>
                <a:ea typeface="ＭＳ Ｐゴシック"/>
              </a:rPr>
              <a:t>For LHC</a:t>
            </a:r>
            <a:endParaRPr/>
          </a:p>
        </p:txBody>
      </p:sp>
      <p:pic>
        <p:nvPicPr>
          <p:cNvPr id="103" name="Picture 102"/>
          <p:cNvPicPr/>
          <p:nvPr/>
        </p:nvPicPr>
        <p:blipFill>
          <a:blip r:embed="rId2"/>
          <a:stretch>
            <a:fillRect/>
          </a:stretch>
        </p:blipFill>
        <p:spPr>
          <a:xfrm>
            <a:off x="457200" y="1097280"/>
            <a:ext cx="8253720" cy="5212080"/>
          </a:xfrm>
          <a:prstGeom prst="rect">
            <a:avLst/>
          </a:prstGeom>
          <a:ln>
            <a:noFill/>
          </a:ln>
        </p:spPr>
      </p:pic>
      <p:sp>
        <p:nvSpPr>
          <p:cNvPr id="104" name="TextShape 2"/>
          <p:cNvSpPr txBox="1"/>
          <p:nvPr/>
        </p:nvSpPr>
        <p:spPr>
          <a:xfrm>
            <a:off x="3383280" y="6309360"/>
            <a:ext cx="2700888" cy="335520"/>
          </a:xfrm>
          <a:prstGeom prst="rect">
            <a:avLst/>
          </a:prstGeom>
        </p:spPr>
        <p:txBody>
          <a:bodyPr lIns="90000" tIns="45000" rIns="90000" bIns="45000"/>
          <a:lstStyle/>
          <a:p>
            <a:r>
              <a:rPr lang="en-US" dirty="0">
                <a:latin typeface="Arial"/>
              </a:rPr>
              <a:t>Beam energy [GeV]</a:t>
            </a:r>
            <a:endParaRPr dirty="0"/>
          </a:p>
        </p:txBody>
      </p:sp>
      <p:sp>
        <p:nvSpPr>
          <p:cNvPr id="105" name="TextShape 3"/>
          <p:cNvSpPr txBox="1"/>
          <p:nvPr/>
        </p:nvSpPr>
        <p:spPr>
          <a:xfrm rot="16206000">
            <a:off x="-1209960" y="3363840"/>
            <a:ext cx="2983320" cy="346320"/>
          </a:xfrm>
          <a:prstGeom prst="rect">
            <a:avLst/>
          </a:prstGeom>
        </p:spPr>
        <p:txBody>
          <a:bodyPr lIns="90000" tIns="45000" rIns="90000" bIns="45000"/>
          <a:lstStyle/>
          <a:p>
            <a:r>
              <a:rPr lang="en-US">
                <a:latin typeface="Arial"/>
              </a:rPr>
              <a:t>Intrinsic resonance strength</a:t>
            </a:r>
            <a:endParaRPr/>
          </a:p>
        </p:txBody>
      </p:sp>
    </p:spTree>
    <p:extLst>
      <p:ext uri="{BB962C8B-B14F-4D97-AF65-F5344CB8AC3E}">
        <p14:creationId xmlns:p14="http://schemas.microsoft.com/office/powerpoint/2010/main" val="1519098382"/>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TextShape 1"/>
          <p:cNvSpPr txBox="1"/>
          <p:nvPr/>
        </p:nvSpPr>
        <p:spPr>
          <a:xfrm>
            <a:off x="457200" y="46080"/>
            <a:ext cx="8229240" cy="715680"/>
          </a:xfrm>
          <a:prstGeom prst="rect">
            <a:avLst/>
          </a:prstGeom>
        </p:spPr>
        <p:txBody>
          <a:bodyPr anchor="ctr"/>
          <a:lstStyle/>
          <a:p>
            <a:pPr algn="ctr">
              <a:lnSpc>
                <a:spcPct val="100000"/>
              </a:lnSpc>
            </a:pPr>
            <a:r>
              <a:rPr lang="en-US" sz="3200">
                <a:solidFill>
                  <a:srgbClr val="000000"/>
                </a:solidFill>
                <a:latin typeface="Calibri"/>
                <a:ea typeface="ＭＳ Ｐゴシック"/>
              </a:rPr>
              <a:t>For LHC</a:t>
            </a:r>
            <a:endParaRPr/>
          </a:p>
        </p:txBody>
      </p:sp>
      <p:sp>
        <p:nvSpPr>
          <p:cNvPr id="107" name="TextShape 2"/>
          <p:cNvSpPr txBox="1"/>
          <p:nvPr/>
        </p:nvSpPr>
        <p:spPr>
          <a:xfrm>
            <a:off x="0" y="4978440"/>
            <a:ext cx="4408560" cy="563400"/>
          </a:xfrm>
          <a:prstGeom prst="rect">
            <a:avLst/>
          </a:prstGeom>
        </p:spPr>
        <p:txBody>
          <a:bodyPr/>
          <a:lstStyle/>
          <a:p>
            <a:pPr>
              <a:lnSpc>
                <a:spcPct val="100000"/>
              </a:lnSpc>
            </a:pPr>
            <a:r>
              <a:rPr lang="en-US" sz="2000">
                <a:solidFill>
                  <a:srgbClr val="000000"/>
                </a:solidFill>
                <a:latin typeface="Calibri"/>
                <a:ea typeface="ＭＳ Ｐゴシック"/>
              </a:rPr>
              <a:t>T. Roser “</a:t>
            </a:r>
            <a:r>
              <a:rPr lang="en-US" sz="2000">
                <a:solidFill>
                  <a:srgbClr val="000000"/>
                </a:solidFill>
                <a:latin typeface="Calibri"/>
                <a:ea typeface="Times New Roman"/>
              </a:rPr>
              <a:t>The Future of High Energy Polarized Proton Beams</a:t>
            </a:r>
            <a:r>
              <a:rPr lang="en-US" sz="2000">
                <a:solidFill>
                  <a:srgbClr val="000000"/>
                </a:solidFill>
                <a:latin typeface="Calibri"/>
                <a:ea typeface="ＭＳ Ｐゴシック"/>
              </a:rPr>
              <a:t>”, Spin Symposium, 2008, Charlottsville, VA</a:t>
            </a:r>
            <a:endParaRPr/>
          </a:p>
          <a:p>
            <a:pPr>
              <a:lnSpc>
                <a:spcPct val="100000"/>
              </a:lnSpc>
            </a:pPr>
            <a:endParaRPr/>
          </a:p>
        </p:txBody>
      </p:sp>
      <p:sp>
        <p:nvSpPr>
          <p:cNvPr id="108" name="CustomShape 3"/>
          <p:cNvSpPr/>
          <p:nvPr/>
        </p:nvSpPr>
        <p:spPr>
          <a:xfrm>
            <a:off x="228960" y="936720"/>
            <a:ext cx="8610480" cy="1618560"/>
          </a:xfrm>
          <a:prstGeom prst="rect">
            <a:avLst/>
          </a:prstGeom>
          <a:noFill/>
          <a:ln>
            <a:noFill/>
          </a:ln>
        </p:spPr>
        <p:txBody>
          <a:bodyPr lIns="90000" tIns="46800" rIns="90000" bIns="46800"/>
          <a:lstStyle/>
          <a:p>
            <a:pPr>
              <a:buFont typeface="Times New Roman"/>
              <a:buChar char="•"/>
            </a:pPr>
            <a:r>
              <a:rPr lang="en-US" sz="2000">
                <a:solidFill>
                  <a:srgbClr val="0033CC"/>
                </a:solidFill>
                <a:latin typeface="Arial"/>
              </a:rPr>
              <a:t>S.R. Mane showed that for a single strong intrinsic resonance the spin tune does not depend on the beam emittance if the snake axes angle increases in equal steps from one snake to the next. This may be a good starting point for a multiple snake design.</a:t>
            </a:r>
            <a:endParaRPr/>
          </a:p>
          <a:p>
            <a:pPr>
              <a:buFont typeface="Times New Roman"/>
              <a:buChar char="•"/>
            </a:pPr>
            <a:endParaRPr/>
          </a:p>
        </p:txBody>
      </p:sp>
      <p:sp>
        <p:nvSpPr>
          <p:cNvPr id="109" name="CustomShape 4"/>
          <p:cNvSpPr/>
          <p:nvPr/>
        </p:nvSpPr>
        <p:spPr>
          <a:xfrm>
            <a:off x="1600560" y="2424960"/>
            <a:ext cx="1218960" cy="1218960"/>
          </a:xfrm>
          <a:prstGeom prst="ellipse">
            <a:avLst/>
          </a:prstGeom>
          <a:noFill/>
          <a:ln w="19080">
            <a:solidFill>
              <a:srgbClr val="000000"/>
            </a:solidFill>
            <a:miter/>
          </a:ln>
        </p:spPr>
      </p:sp>
      <p:sp>
        <p:nvSpPr>
          <p:cNvPr id="110" name="Line 5"/>
          <p:cNvSpPr/>
          <p:nvPr/>
        </p:nvSpPr>
        <p:spPr>
          <a:xfrm flipV="1">
            <a:off x="2819520" y="2653560"/>
            <a:ext cx="0" cy="768240"/>
          </a:xfrm>
          <a:prstGeom prst="line">
            <a:avLst/>
          </a:prstGeom>
          <a:ln w="9360">
            <a:solidFill>
              <a:srgbClr val="FF0000"/>
            </a:solidFill>
            <a:miter/>
            <a:headEnd type="triangle" w="med" len="med"/>
            <a:tailEnd type="triangle" w="med" len="med"/>
          </a:ln>
        </p:spPr>
      </p:sp>
      <p:sp>
        <p:nvSpPr>
          <p:cNvPr id="111" name="Line 6"/>
          <p:cNvSpPr/>
          <p:nvPr/>
        </p:nvSpPr>
        <p:spPr>
          <a:xfrm flipH="1">
            <a:off x="1213200" y="3034440"/>
            <a:ext cx="768240" cy="0"/>
          </a:xfrm>
          <a:prstGeom prst="line">
            <a:avLst/>
          </a:prstGeom>
          <a:ln w="9360">
            <a:solidFill>
              <a:srgbClr val="FF0000"/>
            </a:solidFill>
            <a:miter/>
            <a:headEnd type="triangle" w="med" len="med"/>
            <a:tailEnd type="triangle" w="med" len="med"/>
          </a:ln>
        </p:spPr>
      </p:sp>
      <p:sp>
        <p:nvSpPr>
          <p:cNvPr id="112" name="CustomShape 7"/>
          <p:cNvSpPr/>
          <p:nvPr/>
        </p:nvSpPr>
        <p:spPr>
          <a:xfrm>
            <a:off x="3886560" y="2424960"/>
            <a:ext cx="1218960" cy="1218960"/>
          </a:xfrm>
          <a:prstGeom prst="ellipse">
            <a:avLst/>
          </a:prstGeom>
          <a:noFill/>
          <a:ln w="19080">
            <a:solidFill>
              <a:srgbClr val="000000"/>
            </a:solidFill>
            <a:miter/>
          </a:ln>
        </p:spPr>
      </p:sp>
      <p:sp>
        <p:nvSpPr>
          <p:cNvPr id="113" name="Line 8"/>
          <p:cNvSpPr/>
          <p:nvPr/>
        </p:nvSpPr>
        <p:spPr>
          <a:xfrm flipV="1">
            <a:off x="5105520" y="2653560"/>
            <a:ext cx="0" cy="768240"/>
          </a:xfrm>
          <a:prstGeom prst="line">
            <a:avLst/>
          </a:prstGeom>
          <a:ln w="9360">
            <a:solidFill>
              <a:srgbClr val="FF0000"/>
            </a:solidFill>
            <a:miter/>
            <a:headEnd type="triangle" w="med" len="med"/>
            <a:tailEnd type="triangle" w="med" len="med"/>
          </a:ln>
        </p:spPr>
      </p:sp>
      <p:sp>
        <p:nvSpPr>
          <p:cNvPr id="114" name="Line 9"/>
          <p:cNvSpPr/>
          <p:nvPr/>
        </p:nvSpPr>
        <p:spPr>
          <a:xfrm flipH="1">
            <a:off x="3502440" y="3034440"/>
            <a:ext cx="768240" cy="0"/>
          </a:xfrm>
          <a:prstGeom prst="line">
            <a:avLst/>
          </a:prstGeom>
          <a:ln w="9360">
            <a:solidFill>
              <a:srgbClr val="FF0000"/>
            </a:solidFill>
            <a:miter/>
            <a:headEnd type="triangle" w="med" len="med"/>
            <a:tailEnd type="triangle" w="med" len="med"/>
          </a:ln>
        </p:spPr>
      </p:sp>
      <p:sp>
        <p:nvSpPr>
          <p:cNvPr id="115" name="Line 10"/>
          <p:cNvSpPr/>
          <p:nvPr/>
        </p:nvSpPr>
        <p:spPr>
          <a:xfrm flipH="1">
            <a:off x="4116240" y="3368520"/>
            <a:ext cx="543600" cy="543600"/>
          </a:xfrm>
          <a:prstGeom prst="line">
            <a:avLst/>
          </a:prstGeom>
          <a:ln w="9360">
            <a:solidFill>
              <a:srgbClr val="FF0000"/>
            </a:solidFill>
            <a:miter/>
            <a:headEnd type="triangle" w="med" len="med"/>
            <a:tailEnd type="triangle" w="med" len="med"/>
          </a:ln>
        </p:spPr>
      </p:sp>
      <p:sp>
        <p:nvSpPr>
          <p:cNvPr id="116" name="Line 11"/>
          <p:cNvSpPr/>
          <p:nvPr/>
        </p:nvSpPr>
        <p:spPr>
          <a:xfrm flipH="1" flipV="1">
            <a:off x="4219920" y="2151720"/>
            <a:ext cx="543240" cy="543240"/>
          </a:xfrm>
          <a:prstGeom prst="line">
            <a:avLst/>
          </a:prstGeom>
          <a:ln w="9360">
            <a:solidFill>
              <a:srgbClr val="FF0000"/>
            </a:solidFill>
            <a:miter/>
            <a:headEnd type="triangle" w="med" len="med"/>
            <a:tailEnd type="triangle" w="med" len="med"/>
          </a:ln>
        </p:spPr>
      </p:sp>
      <p:sp>
        <p:nvSpPr>
          <p:cNvPr id="117" name="CustomShape 12"/>
          <p:cNvSpPr/>
          <p:nvPr/>
        </p:nvSpPr>
        <p:spPr>
          <a:xfrm>
            <a:off x="6097680" y="2419920"/>
            <a:ext cx="1219320" cy="1219320"/>
          </a:xfrm>
          <a:prstGeom prst="ellipse">
            <a:avLst/>
          </a:prstGeom>
          <a:noFill/>
          <a:ln w="19080">
            <a:solidFill>
              <a:srgbClr val="000000"/>
            </a:solidFill>
            <a:miter/>
          </a:ln>
        </p:spPr>
      </p:sp>
      <p:sp>
        <p:nvSpPr>
          <p:cNvPr id="118" name="Line 13"/>
          <p:cNvSpPr/>
          <p:nvPr/>
        </p:nvSpPr>
        <p:spPr>
          <a:xfrm flipV="1">
            <a:off x="7317000" y="2648160"/>
            <a:ext cx="0" cy="768600"/>
          </a:xfrm>
          <a:prstGeom prst="line">
            <a:avLst/>
          </a:prstGeom>
          <a:ln w="9360">
            <a:solidFill>
              <a:srgbClr val="FF0000"/>
            </a:solidFill>
            <a:miter/>
            <a:headEnd type="triangle" w="med" len="med"/>
            <a:tailEnd type="triangle" w="med" len="med"/>
          </a:ln>
        </p:spPr>
      </p:sp>
      <p:sp>
        <p:nvSpPr>
          <p:cNvPr id="119" name="Line 14"/>
          <p:cNvSpPr/>
          <p:nvPr/>
        </p:nvSpPr>
        <p:spPr>
          <a:xfrm flipH="1">
            <a:off x="5715360" y="3027960"/>
            <a:ext cx="768240" cy="0"/>
          </a:xfrm>
          <a:prstGeom prst="line">
            <a:avLst/>
          </a:prstGeom>
          <a:ln w="9360">
            <a:solidFill>
              <a:srgbClr val="FF0000"/>
            </a:solidFill>
            <a:miter/>
            <a:headEnd type="triangle" w="med" len="med"/>
            <a:tailEnd type="triangle" w="med" len="med"/>
          </a:ln>
        </p:spPr>
      </p:sp>
      <p:sp>
        <p:nvSpPr>
          <p:cNvPr id="120" name="CustomShape 15"/>
          <p:cNvSpPr/>
          <p:nvPr/>
        </p:nvSpPr>
        <p:spPr>
          <a:xfrm>
            <a:off x="4500000" y="4826880"/>
            <a:ext cx="1219320" cy="1218960"/>
          </a:xfrm>
          <a:prstGeom prst="ellipse">
            <a:avLst/>
          </a:prstGeom>
          <a:noFill/>
          <a:ln w="19080">
            <a:solidFill>
              <a:srgbClr val="000000"/>
            </a:solidFill>
            <a:miter/>
          </a:ln>
        </p:spPr>
      </p:sp>
      <p:sp>
        <p:nvSpPr>
          <p:cNvPr id="121" name="Line 16"/>
          <p:cNvSpPr/>
          <p:nvPr/>
        </p:nvSpPr>
        <p:spPr>
          <a:xfrm flipV="1">
            <a:off x="5683320" y="5055480"/>
            <a:ext cx="0" cy="768240"/>
          </a:xfrm>
          <a:prstGeom prst="line">
            <a:avLst/>
          </a:prstGeom>
          <a:ln w="9360">
            <a:solidFill>
              <a:srgbClr val="FF0000"/>
            </a:solidFill>
            <a:miter/>
            <a:headEnd type="triangle" w="med" len="med"/>
            <a:tailEnd type="triangle" w="med" len="med"/>
          </a:ln>
        </p:spPr>
      </p:sp>
      <p:sp>
        <p:nvSpPr>
          <p:cNvPr id="122" name="Line 17"/>
          <p:cNvSpPr/>
          <p:nvPr/>
        </p:nvSpPr>
        <p:spPr>
          <a:xfrm flipH="1">
            <a:off x="4080960" y="5434920"/>
            <a:ext cx="768600" cy="0"/>
          </a:xfrm>
          <a:prstGeom prst="line">
            <a:avLst/>
          </a:prstGeom>
          <a:ln w="9360">
            <a:solidFill>
              <a:srgbClr val="FF0000"/>
            </a:solidFill>
            <a:miter/>
            <a:headEnd type="triangle" w="med" len="med"/>
            <a:tailEnd type="triangle" w="med" len="med"/>
          </a:ln>
        </p:spPr>
      </p:sp>
      <p:sp>
        <p:nvSpPr>
          <p:cNvPr id="123" name="Line 18"/>
          <p:cNvSpPr/>
          <p:nvPr/>
        </p:nvSpPr>
        <p:spPr>
          <a:xfrm flipH="1">
            <a:off x="4803840" y="5774400"/>
            <a:ext cx="543240" cy="543240"/>
          </a:xfrm>
          <a:prstGeom prst="line">
            <a:avLst/>
          </a:prstGeom>
          <a:ln w="9360">
            <a:solidFill>
              <a:srgbClr val="FF0000"/>
            </a:solidFill>
            <a:miter/>
            <a:headEnd type="triangle" w="med" len="med"/>
            <a:tailEnd type="triangle" w="med" len="med"/>
          </a:ln>
        </p:spPr>
      </p:sp>
      <p:sp>
        <p:nvSpPr>
          <p:cNvPr id="124" name="Line 19"/>
          <p:cNvSpPr/>
          <p:nvPr/>
        </p:nvSpPr>
        <p:spPr>
          <a:xfrm flipH="1" flipV="1">
            <a:off x="4797360" y="4553640"/>
            <a:ext cx="543240" cy="543240"/>
          </a:xfrm>
          <a:prstGeom prst="line">
            <a:avLst/>
          </a:prstGeom>
          <a:ln w="9360">
            <a:solidFill>
              <a:srgbClr val="FF0000"/>
            </a:solidFill>
            <a:miter/>
            <a:headEnd type="triangle" w="med" len="med"/>
            <a:tailEnd type="triangle" w="med" len="med"/>
          </a:ln>
        </p:spPr>
      </p:sp>
      <p:sp>
        <p:nvSpPr>
          <p:cNvPr id="125" name="Line 20"/>
          <p:cNvSpPr/>
          <p:nvPr/>
        </p:nvSpPr>
        <p:spPr>
          <a:xfrm flipH="1" flipV="1">
            <a:off x="5356800" y="4638960"/>
            <a:ext cx="287640" cy="712440"/>
          </a:xfrm>
          <a:prstGeom prst="line">
            <a:avLst/>
          </a:prstGeom>
          <a:ln w="9360">
            <a:solidFill>
              <a:srgbClr val="FF0000"/>
            </a:solidFill>
            <a:miter/>
            <a:headEnd type="triangle" w="med" len="med"/>
            <a:tailEnd type="triangle" w="med" len="med"/>
          </a:ln>
        </p:spPr>
      </p:sp>
      <p:sp>
        <p:nvSpPr>
          <p:cNvPr id="126" name="Line 21"/>
          <p:cNvSpPr/>
          <p:nvPr/>
        </p:nvSpPr>
        <p:spPr>
          <a:xfrm flipH="1">
            <a:off x="4293720" y="5725800"/>
            <a:ext cx="712440" cy="287640"/>
          </a:xfrm>
          <a:prstGeom prst="line">
            <a:avLst/>
          </a:prstGeom>
          <a:ln w="9360">
            <a:solidFill>
              <a:srgbClr val="FF0000"/>
            </a:solidFill>
            <a:miter/>
            <a:headEnd type="triangle" w="med" len="med"/>
            <a:tailEnd type="triangle" w="med" len="med"/>
          </a:ln>
        </p:spPr>
      </p:sp>
      <p:sp>
        <p:nvSpPr>
          <p:cNvPr id="127" name="Line 22"/>
          <p:cNvSpPr/>
          <p:nvPr/>
        </p:nvSpPr>
        <p:spPr>
          <a:xfrm flipH="1" flipV="1">
            <a:off x="4261320" y="4852800"/>
            <a:ext cx="707040" cy="300240"/>
          </a:xfrm>
          <a:prstGeom prst="line">
            <a:avLst/>
          </a:prstGeom>
          <a:ln w="9360">
            <a:solidFill>
              <a:srgbClr val="FF0000"/>
            </a:solidFill>
            <a:miter/>
            <a:headEnd type="triangle" w="med" len="med"/>
            <a:tailEnd type="triangle" w="med" len="med"/>
          </a:ln>
        </p:spPr>
      </p:sp>
      <p:sp>
        <p:nvSpPr>
          <p:cNvPr id="128" name="Line 23"/>
          <p:cNvSpPr/>
          <p:nvPr/>
        </p:nvSpPr>
        <p:spPr>
          <a:xfrm flipH="1">
            <a:off x="5344200" y="5528880"/>
            <a:ext cx="300240" cy="707040"/>
          </a:xfrm>
          <a:prstGeom prst="line">
            <a:avLst/>
          </a:prstGeom>
          <a:ln w="9360">
            <a:solidFill>
              <a:srgbClr val="FF0000"/>
            </a:solidFill>
            <a:miter/>
            <a:headEnd type="triangle" w="med" len="med"/>
            <a:tailEnd type="triangle" w="med" len="med"/>
          </a:ln>
        </p:spPr>
      </p:sp>
      <p:sp>
        <p:nvSpPr>
          <p:cNvPr id="129" name="Line 24"/>
          <p:cNvSpPr/>
          <p:nvPr/>
        </p:nvSpPr>
        <p:spPr>
          <a:xfrm flipH="1">
            <a:off x="6066720" y="3369600"/>
            <a:ext cx="665280" cy="384120"/>
          </a:xfrm>
          <a:prstGeom prst="line">
            <a:avLst/>
          </a:prstGeom>
          <a:ln w="9360">
            <a:solidFill>
              <a:srgbClr val="FF0000"/>
            </a:solidFill>
            <a:miter/>
            <a:headEnd type="triangle" w="med" len="med"/>
            <a:tailEnd type="triangle" w="med" len="med"/>
          </a:ln>
        </p:spPr>
      </p:sp>
      <p:sp>
        <p:nvSpPr>
          <p:cNvPr id="130" name="Line 25"/>
          <p:cNvSpPr/>
          <p:nvPr/>
        </p:nvSpPr>
        <p:spPr>
          <a:xfrm flipH="1" flipV="1">
            <a:off x="6820200" y="2166840"/>
            <a:ext cx="384120" cy="665280"/>
          </a:xfrm>
          <a:prstGeom prst="line">
            <a:avLst/>
          </a:prstGeom>
          <a:ln w="9360">
            <a:solidFill>
              <a:srgbClr val="FF0000"/>
            </a:solidFill>
            <a:miter/>
            <a:headEnd type="triangle" w="med" len="med"/>
            <a:tailEnd type="triangle" w="med" len="med"/>
          </a:ln>
        </p:spPr>
      </p:sp>
      <p:sp>
        <p:nvSpPr>
          <p:cNvPr id="131" name="Line 26"/>
          <p:cNvSpPr/>
          <p:nvPr/>
        </p:nvSpPr>
        <p:spPr>
          <a:xfrm flipH="1" flipV="1">
            <a:off x="6066720" y="2306160"/>
            <a:ext cx="665280" cy="384120"/>
          </a:xfrm>
          <a:prstGeom prst="line">
            <a:avLst/>
          </a:prstGeom>
          <a:ln w="9360">
            <a:solidFill>
              <a:srgbClr val="FF0000"/>
            </a:solidFill>
            <a:miter/>
            <a:headEnd type="triangle" w="med" len="med"/>
            <a:tailEnd type="triangle" w="med" len="med"/>
          </a:ln>
        </p:spPr>
      </p:sp>
      <p:sp>
        <p:nvSpPr>
          <p:cNvPr id="132" name="Line 27"/>
          <p:cNvSpPr/>
          <p:nvPr/>
        </p:nvSpPr>
        <p:spPr>
          <a:xfrm flipH="1">
            <a:off x="6819840" y="3226320"/>
            <a:ext cx="384480" cy="665640"/>
          </a:xfrm>
          <a:prstGeom prst="line">
            <a:avLst/>
          </a:prstGeom>
          <a:ln w="9360">
            <a:solidFill>
              <a:srgbClr val="FF0000"/>
            </a:solidFill>
            <a:miter/>
            <a:headEnd type="triangle" w="med" len="med"/>
            <a:tailEnd type="triangle" w="med" len="med"/>
          </a:ln>
        </p:spPr>
      </p:sp>
      <p:sp>
        <p:nvSpPr>
          <p:cNvPr id="133" name="CustomShape 28"/>
          <p:cNvSpPr/>
          <p:nvPr/>
        </p:nvSpPr>
        <p:spPr>
          <a:xfrm>
            <a:off x="440640" y="3648960"/>
            <a:ext cx="1905120" cy="761760"/>
          </a:xfrm>
          <a:prstGeom prst="rect">
            <a:avLst/>
          </a:prstGeom>
          <a:solidFill>
            <a:srgbClr val="FFFFFF"/>
          </a:solidFill>
          <a:ln>
            <a:noFill/>
          </a:ln>
        </p:spPr>
      </p:sp>
      <p:sp>
        <p:nvSpPr>
          <p:cNvPr id="134" name="CustomShape 29"/>
          <p:cNvSpPr/>
          <p:nvPr/>
        </p:nvSpPr>
        <p:spPr>
          <a:xfrm>
            <a:off x="1403640" y="3948840"/>
            <a:ext cx="1371600" cy="533520"/>
          </a:xfrm>
          <a:prstGeom prst="rect">
            <a:avLst/>
          </a:prstGeom>
          <a:solidFill>
            <a:srgbClr val="FFFFFF"/>
          </a:solidFill>
          <a:ln>
            <a:noFill/>
          </a:ln>
        </p:spPr>
        <p:txBody>
          <a:bodyPr wrap="none" lIns="90000" tIns="46800" rIns="90000" bIns="46800" anchor="ctr"/>
          <a:lstStyle/>
          <a:p>
            <a:pPr>
              <a:buSzPct val="45000"/>
              <a:buFont typeface="StarSymbol"/>
              <a:buChar char=""/>
            </a:pPr>
            <a:r>
              <a:rPr lang="en-US" sz="1400">
                <a:latin typeface="Arial"/>
              </a:rPr>
              <a:t>2 Snakes (RHIC)
</a:t>
            </a:r>
            <a:r>
              <a:rPr lang="en-US" sz="1400">
                <a:latin typeface="Symbol"/>
                <a:ea typeface="Symbol"/>
              </a:rPr>
              <a:t></a:t>
            </a:r>
            <a:r>
              <a:rPr lang="en-US" sz="1400">
                <a:latin typeface="Arial"/>
              </a:rPr>
              <a:t> = 90</a:t>
            </a:r>
            <a:r>
              <a:rPr lang="en-US" sz="1400">
                <a:latin typeface="Symbol"/>
                <a:ea typeface="Symbol"/>
              </a:rPr>
              <a:t></a:t>
            </a:r>
            <a:endParaRPr/>
          </a:p>
        </p:txBody>
      </p:sp>
      <p:sp>
        <p:nvSpPr>
          <p:cNvPr id="135" name="CustomShape 30"/>
          <p:cNvSpPr/>
          <p:nvPr/>
        </p:nvSpPr>
        <p:spPr>
          <a:xfrm>
            <a:off x="3509640" y="3948840"/>
            <a:ext cx="1905120" cy="533520"/>
          </a:xfrm>
          <a:prstGeom prst="rect">
            <a:avLst/>
          </a:prstGeom>
          <a:solidFill>
            <a:srgbClr val="FFFFFF"/>
          </a:solidFill>
          <a:ln>
            <a:noFill/>
          </a:ln>
        </p:spPr>
        <p:txBody>
          <a:bodyPr wrap="none" lIns="90000" tIns="46800" rIns="90000" bIns="46800" anchor="ctr"/>
          <a:lstStyle/>
          <a:p>
            <a:pPr>
              <a:buSzPct val="45000"/>
              <a:buFont typeface="StarSymbol"/>
              <a:buChar char=""/>
            </a:pPr>
            <a:r>
              <a:rPr lang="en-US" sz="1400">
                <a:latin typeface="Arial"/>
              </a:rPr>
              <a:t>4 Snakes (HERA-p?)
</a:t>
            </a:r>
            <a:r>
              <a:rPr lang="en-US" sz="1400">
                <a:latin typeface="Symbol"/>
                <a:ea typeface="Symbol"/>
              </a:rPr>
              <a:t></a:t>
            </a:r>
            <a:r>
              <a:rPr lang="en-US" sz="1400">
                <a:latin typeface="Arial"/>
              </a:rPr>
              <a:t> = 45</a:t>
            </a:r>
            <a:r>
              <a:rPr lang="en-US" sz="1400">
                <a:latin typeface="Symbol"/>
                <a:ea typeface="Symbol"/>
              </a:rPr>
              <a:t></a:t>
            </a:r>
            <a:endParaRPr/>
          </a:p>
        </p:txBody>
      </p:sp>
      <p:sp>
        <p:nvSpPr>
          <p:cNvPr id="136" name="CustomShape 31"/>
          <p:cNvSpPr/>
          <p:nvPr/>
        </p:nvSpPr>
        <p:spPr>
          <a:xfrm>
            <a:off x="5869080" y="3948840"/>
            <a:ext cx="1905120" cy="533520"/>
          </a:xfrm>
          <a:prstGeom prst="rect">
            <a:avLst/>
          </a:prstGeom>
          <a:solidFill>
            <a:srgbClr val="FFFFFF"/>
          </a:solidFill>
          <a:ln>
            <a:noFill/>
          </a:ln>
        </p:spPr>
        <p:txBody>
          <a:bodyPr wrap="none" lIns="90000" tIns="46800" rIns="90000" bIns="46800" anchor="ctr"/>
          <a:lstStyle/>
          <a:p>
            <a:pPr>
              <a:buSzPct val="45000"/>
              <a:buFont typeface="StarSymbol"/>
              <a:buChar char=""/>
            </a:pPr>
            <a:r>
              <a:rPr lang="en-US" sz="1400">
                <a:latin typeface="Arial"/>
              </a:rPr>
              <a:t>6 Snakes (Tevatron?)
</a:t>
            </a:r>
            <a:r>
              <a:rPr lang="en-US" sz="1400">
                <a:latin typeface="Symbol"/>
                <a:ea typeface="Symbol"/>
              </a:rPr>
              <a:t></a:t>
            </a:r>
            <a:r>
              <a:rPr lang="en-US" sz="1400">
                <a:latin typeface="Arial"/>
              </a:rPr>
              <a:t> = 30</a:t>
            </a:r>
            <a:r>
              <a:rPr lang="en-US" sz="1400">
                <a:latin typeface="Symbol"/>
                <a:ea typeface="Symbol"/>
              </a:rPr>
              <a:t></a:t>
            </a:r>
            <a:r>
              <a:rPr lang="en-US" sz="1400">
                <a:latin typeface="Arial"/>
              </a:rPr>
              <a:t>, 90</a:t>
            </a:r>
            <a:r>
              <a:rPr lang="en-US" sz="1400">
                <a:latin typeface="Symbol"/>
                <a:ea typeface="Symbol"/>
              </a:rPr>
              <a:t></a:t>
            </a:r>
            <a:endParaRPr/>
          </a:p>
        </p:txBody>
      </p:sp>
      <p:sp>
        <p:nvSpPr>
          <p:cNvPr id="137" name="CustomShape 32"/>
          <p:cNvSpPr/>
          <p:nvPr/>
        </p:nvSpPr>
        <p:spPr>
          <a:xfrm>
            <a:off x="3832560" y="6286680"/>
            <a:ext cx="1752480" cy="533520"/>
          </a:xfrm>
          <a:prstGeom prst="rect">
            <a:avLst/>
          </a:prstGeom>
          <a:solidFill>
            <a:srgbClr val="FFFFFF"/>
          </a:solidFill>
          <a:ln>
            <a:noFill/>
          </a:ln>
        </p:spPr>
        <p:txBody>
          <a:bodyPr wrap="none" lIns="90000" tIns="46800" rIns="90000" bIns="46800" anchor="ctr"/>
          <a:lstStyle/>
          <a:p>
            <a:pPr>
              <a:buSzPct val="45000"/>
              <a:buFont typeface="StarSymbol"/>
              <a:buChar char=""/>
            </a:pPr>
            <a:r>
              <a:rPr lang="en-US" sz="1400">
                <a:latin typeface="Arial"/>
              </a:rPr>
              <a:t>8 Snakes (HERA-p?)
</a:t>
            </a:r>
            <a:r>
              <a:rPr lang="en-US" sz="1400">
                <a:latin typeface="Symbol"/>
                <a:ea typeface="Symbol"/>
              </a:rPr>
              <a:t></a:t>
            </a:r>
            <a:r>
              <a:rPr lang="en-US" sz="1400">
                <a:latin typeface="Arial"/>
              </a:rPr>
              <a:t> = 22.5</a:t>
            </a:r>
            <a:r>
              <a:rPr lang="en-US" sz="1400">
                <a:latin typeface="Symbol"/>
                <a:ea typeface="Symbol"/>
              </a:rPr>
              <a:t></a:t>
            </a:r>
            <a:r>
              <a:rPr lang="en-US" sz="1400">
                <a:latin typeface="Arial"/>
              </a:rPr>
              <a:t>, 67.5</a:t>
            </a:r>
            <a:r>
              <a:rPr lang="en-US" sz="1400">
                <a:latin typeface="Symbol"/>
                <a:ea typeface="Symbol"/>
              </a:rPr>
              <a:t></a:t>
            </a:r>
            <a:endParaRPr/>
          </a:p>
        </p:txBody>
      </p:sp>
      <p:sp>
        <p:nvSpPr>
          <p:cNvPr id="138" name="CustomShape 33"/>
          <p:cNvSpPr/>
          <p:nvPr/>
        </p:nvSpPr>
        <p:spPr>
          <a:xfrm>
            <a:off x="6047640" y="5396760"/>
            <a:ext cx="2819520" cy="533160"/>
          </a:xfrm>
          <a:prstGeom prst="rect">
            <a:avLst/>
          </a:prstGeom>
          <a:solidFill>
            <a:srgbClr val="FFFFFF"/>
          </a:solidFill>
          <a:ln>
            <a:noFill/>
          </a:ln>
        </p:spPr>
        <p:txBody>
          <a:bodyPr wrap="none" lIns="90000" tIns="46800" rIns="90000" bIns="46800" anchor="ctr"/>
          <a:lstStyle/>
          <a:p>
            <a:pPr>
              <a:buSzPct val="45000"/>
              <a:buFont typeface="StarSymbol"/>
              <a:buChar char=""/>
            </a:pPr>
            <a:r>
              <a:rPr lang="en-US" sz="1400">
                <a:latin typeface="Arial"/>
              </a:rPr>
              <a:t>16 Snakes (LHC, replace 2 dipoles 
per arc with snakes, </a:t>
            </a:r>
            <a:r>
              <a:rPr lang="en-US" sz="1400">
                <a:latin typeface="Symbol"/>
                <a:ea typeface="Symbol"/>
              </a:rPr>
              <a:t></a:t>
            </a:r>
            <a:r>
              <a:rPr lang="en-US" sz="1400">
                <a:latin typeface="Arial"/>
              </a:rPr>
              <a:t>E ~ 1.4%)
</a:t>
            </a:r>
            <a:r>
              <a:rPr lang="en-US" sz="1400">
                <a:latin typeface="Symbol"/>
                <a:ea typeface="Symbol"/>
              </a:rPr>
              <a:t></a:t>
            </a:r>
            <a:r>
              <a:rPr lang="en-US" sz="1400">
                <a:latin typeface="Arial"/>
              </a:rPr>
              <a:t> = 11.25</a:t>
            </a:r>
            <a:r>
              <a:rPr lang="en-US" sz="1400">
                <a:latin typeface="Symbol"/>
                <a:ea typeface="Symbol"/>
              </a:rPr>
              <a:t></a:t>
            </a:r>
            <a:r>
              <a:rPr lang="en-US" sz="1400">
                <a:latin typeface="Arial"/>
              </a:rPr>
              <a:t>, 33.75</a:t>
            </a:r>
            <a:r>
              <a:rPr lang="en-US" sz="1400">
                <a:latin typeface="Symbol"/>
                <a:ea typeface="Symbol"/>
              </a:rPr>
              <a:t></a:t>
            </a:r>
            <a:r>
              <a:rPr lang="en-US" sz="1400">
                <a:latin typeface="Arial"/>
              </a:rPr>
              <a:t>, 56.25</a:t>
            </a:r>
            <a:r>
              <a:rPr lang="en-US" sz="1400">
                <a:latin typeface="Symbol"/>
                <a:ea typeface="Symbol"/>
              </a:rPr>
              <a:t></a:t>
            </a:r>
            <a:r>
              <a:rPr lang="en-US" sz="1400">
                <a:latin typeface="Arial"/>
              </a:rPr>
              <a:t>, 78.75</a:t>
            </a:r>
            <a:r>
              <a:rPr lang="en-US" sz="1400">
                <a:latin typeface="Symbol"/>
                <a:ea typeface="Symbol"/>
              </a:rPr>
              <a:t></a:t>
            </a:r>
            <a:r>
              <a:rPr lang="en-US" sz="1400">
                <a:latin typeface="Arial"/>
              </a:rPr>
              <a:t> </a:t>
            </a:r>
            <a:endParaRPr/>
          </a:p>
        </p:txBody>
      </p:sp>
    </p:spTree>
    <p:extLst>
      <p:ext uri="{BB962C8B-B14F-4D97-AF65-F5344CB8AC3E}">
        <p14:creationId xmlns:p14="http://schemas.microsoft.com/office/powerpoint/2010/main" val="1218833917"/>
      </p:ext>
    </p:extLst>
  </p:cSld>
  <p:clrMapOvr>
    <a:masterClrMapping/>
  </p:clrMapOvr>
  <p:timing>
    <p:tnLst>
      <p:par>
        <p:cTn id="1" dur="indefinite" restart="never" nodeType="tmRoot">
          <p:childTnLst>
            <p:seq>
              <p:cTn id="2" nodeType="mainSeq">
                <p:childTnLst>
                  <p:par>
                    <p:cTn id="3" fill="freeze">
                      <p:stCondLst>
                        <p:cond delay="indefinite"/>
                      </p:stCondLst>
                      <p:childTnLst>
                        <p:par>
                          <p:cTn id="4" fill="freeze">
                            <p:stCondLst>
                              <p:cond delay="0"/>
                            </p:stCondLst>
                            <p:childTnLst>
                              <p:par>
                                <p:cTn id="5" presetID="1" presetClass="entr" fill="hold" nodeType="clickEffect">
                                  <p:stCondLst>
                                    <p:cond delay="0"/>
                                  </p:stCondLst>
                                  <p:childTnLst>
                                    <p:set>
                                      <p:cBhvr>
                                        <p:cTn id="6" dur="1" fill="hold">
                                          <p:stCondLst>
                                            <p:cond delay="0"/>
                                          </p:stCondLst>
                                        </p:cTn>
                                        <p:tgtEl>
                                          <p:spTgt spid="107">
                                            <p:txEl>
                                              <p:charRg st="0" end="103"/>
                                            </p:txEl>
                                          </p:spTgt>
                                        </p:tgtEl>
                                        <p:attrNameLst>
                                          <p:attrName>style.visibility</p:attrName>
                                        </p:attrNameLst>
                                      </p:cBhvr>
                                      <p:to>
                                        <p:strVal val="visible"/>
                                      </p:to>
                                    </p:set>
                                  </p:childTnLst>
                                </p:cTn>
                              </p:par>
                            </p:childTnLst>
                          </p:cTn>
                        </p:par>
                      </p:childTnLst>
                    </p:cTn>
                  </p:par>
                  <p:par>
                    <p:cTn id="7" fill="freeze">
                      <p:stCondLst>
                        <p:cond delay="indefinite"/>
                      </p:stCondLst>
                      <p:childTnLst>
                        <p:par>
                          <p:cTn id="8" fill="freeze">
                            <p:stCondLst>
                              <p:cond delay="0"/>
                            </p:stCondLst>
                            <p:childTnLst>
                              <p:par>
                                <p:cTn id="9" presetID="1" presetClass="entr" fill="hold" nodeType="clickEffect">
                                  <p:stCondLst>
                                    <p:cond delay="0"/>
                                  </p:stCondLst>
                                  <p:childTnLst>
                                    <p:set>
                                      <p:cBhvr>
                                        <p:cTn id="10" dur="1" fill="hold">
                                          <p:stCondLst>
                                            <p:cond delay="0"/>
                                          </p:stCondLst>
                                        </p:cTn>
                                        <p:tgtEl>
                                          <p:spTgt spid="107">
                                            <p:txEl>
                                              <p:charRg st="103" end="10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JMJ plai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JMJ plain</Template>
  <TotalTime>21689</TotalTime>
  <Words>1404</Words>
  <Application>Microsoft Office PowerPoint</Application>
  <PresentationFormat>On-screen Show (4:3)</PresentationFormat>
  <Paragraphs>199</Paragraphs>
  <Slides>24</Slides>
  <Notes>1</Notes>
  <HiddenSlides>0</HiddenSlides>
  <MMClips>0</MMClips>
  <ScaleCrop>false</ScaleCrop>
  <HeadingPairs>
    <vt:vector size="8" baseType="variant">
      <vt:variant>
        <vt:lpstr>Fonts Used</vt:lpstr>
      </vt:variant>
      <vt:variant>
        <vt:i4>9</vt:i4>
      </vt:variant>
      <vt:variant>
        <vt:lpstr>Theme</vt:lpstr>
      </vt:variant>
      <vt:variant>
        <vt:i4>2</vt:i4>
      </vt:variant>
      <vt:variant>
        <vt:lpstr>Embedded OLE Servers</vt:lpstr>
      </vt:variant>
      <vt:variant>
        <vt:i4>1</vt:i4>
      </vt:variant>
      <vt:variant>
        <vt:lpstr>Slide Titles</vt:lpstr>
      </vt:variant>
      <vt:variant>
        <vt:i4>24</vt:i4>
      </vt:variant>
    </vt:vector>
  </HeadingPairs>
  <TitlesOfParts>
    <vt:vector size="36" baseType="lpstr">
      <vt:lpstr>MS PGothic</vt:lpstr>
      <vt:lpstr>Arial</vt:lpstr>
      <vt:lpstr>Book Antiqua</vt:lpstr>
      <vt:lpstr>Calibri</vt:lpstr>
      <vt:lpstr>Cooper Black</vt:lpstr>
      <vt:lpstr>Helvetica</vt:lpstr>
      <vt:lpstr>StarSymbol</vt:lpstr>
      <vt:lpstr>Symbol</vt:lpstr>
      <vt:lpstr>Times New Roman</vt:lpstr>
      <vt:lpstr>JMJ plain</vt:lpstr>
      <vt:lpstr>Office Theme</vt:lpstr>
      <vt:lpstr>MathType 6.0 Equation</vt:lpstr>
      <vt:lpstr>First thoughts on polarized protons in the FCC and injectors </vt:lpstr>
      <vt:lpstr>About this presentation</vt:lpstr>
      <vt:lpstr>Section by mei bai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Section by john jowett</vt:lpstr>
      <vt:lpstr>Context</vt:lpstr>
      <vt:lpstr>Questions to be answered</vt:lpstr>
      <vt:lpstr>Earlier study for PS</vt:lpstr>
      <vt:lpstr>Observation</vt:lpstr>
      <vt:lpstr>Polarized protons for EDM at CERN?</vt:lpstr>
      <vt:lpstr>RHIC polarized proton complex</vt:lpstr>
      <vt:lpstr>RHIC Run-13                      RHIC II  p+p performance</vt:lpstr>
      <vt:lpstr>Source, Linac4, PS Booster</vt:lpstr>
      <vt:lpstr>PS, SPS, LHC, RHIC</vt:lpstr>
      <vt:lpstr>Conclusions (all tentative!)</vt:lpstr>
      <vt:lpstr>BACKUP SLIDes</vt:lpstr>
      <vt:lpstr>History</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Initial thoughts  on 2012 p-Pb run</dc:title>
  <dc:creator>John M. Jowett</dc:creator>
  <cp:lastModifiedBy>John Jowett</cp:lastModifiedBy>
  <cp:revision>358</cp:revision>
  <dcterms:created xsi:type="dcterms:W3CDTF">2012-06-25T08:47:04Z</dcterms:created>
  <dcterms:modified xsi:type="dcterms:W3CDTF">2015-02-13T00:37:06Z</dcterms:modified>
</cp:coreProperties>
</file>