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60" r:id="rId3"/>
    <p:sldId id="261" r:id="rId4"/>
    <p:sldId id="257" r:id="rId5"/>
    <p:sldId id="258" r:id="rId6"/>
    <p:sldId id="263" r:id="rId7"/>
    <p:sldId id="262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9" d="100"/>
          <a:sy n="119" d="100"/>
        </p:scale>
        <p:origin x="-150" y="6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3C8329-0647-42B5-902C-DA1025327D6F}" type="datetimeFigureOut">
              <a:rPr lang="en-GB" smtClean="0"/>
              <a:t>10/02/2015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1FBF93-6DFD-43D6-BEE5-CE810DFB92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7462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1161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3335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85464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8938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0571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889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7327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9843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617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911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4696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New CERN ps TDC meeting, 12 February 2015 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10B12-F413-4AC6-B52D-74EC29BE7E6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01986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mp"/><Relationship Id="rId2" Type="http://schemas.openxmlformats.org/officeDocument/2006/relationships/image" Target="../media/image6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7584" y="1196752"/>
            <a:ext cx="7772400" cy="147002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TORCH: a possible application in LHCb</a:t>
            </a:r>
            <a:endParaRPr lang="en-GB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600" y="2636912"/>
            <a:ext cx="7520880" cy="3001888"/>
          </a:xfrm>
        </p:spPr>
        <p:txBody>
          <a:bodyPr>
            <a:normAutofit/>
          </a:bodyPr>
          <a:lstStyle/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TORCH (Timing Of internally Reflected </a:t>
            </a:r>
            <a:r>
              <a:rPr lang="en-US" sz="2000" dirty="0" err="1" smtClean="0">
                <a:solidFill>
                  <a:schemeClr val="tx2"/>
                </a:solidFill>
              </a:rPr>
              <a:t>CHerenkov</a:t>
            </a:r>
            <a:r>
              <a:rPr lang="en-US" sz="2000" dirty="0" smtClean="0">
                <a:solidFill>
                  <a:schemeClr val="tx2"/>
                </a:solidFill>
              </a:rPr>
              <a:t> light) is a detector concept for high-precision TOF over large areas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Under development as a possible addition to the LHCb upgrade</a:t>
            </a: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R&amp;D project funded by the </a:t>
            </a:r>
            <a:r>
              <a:rPr lang="en-US" sz="2000" dirty="0">
                <a:solidFill>
                  <a:schemeClr val="tx2"/>
                </a:solidFill>
              </a:rPr>
              <a:t>ERC (2013–16) </a:t>
            </a:r>
            <a:r>
              <a:rPr lang="en-US" sz="2000" dirty="0" smtClean="0">
                <a:solidFill>
                  <a:schemeClr val="tx2"/>
                </a:solidFill>
              </a:rPr>
              <a:t>between CERN, 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Bristol and Oxford Universities, with industrial partner </a:t>
            </a:r>
            <a:r>
              <a:rPr lang="en-US" sz="2000" dirty="0" err="1" smtClean="0">
                <a:solidFill>
                  <a:schemeClr val="tx2"/>
                </a:solidFill>
              </a:rPr>
              <a:t>Photek</a:t>
            </a:r>
            <a:r>
              <a:rPr lang="en-US" sz="2000" dirty="0" smtClean="0">
                <a:solidFill>
                  <a:schemeClr val="tx2"/>
                </a:solidFill>
              </a:rPr>
              <a:t> (UK) </a:t>
            </a:r>
            <a:r>
              <a:rPr lang="en-US" sz="2000" dirty="0">
                <a:solidFill>
                  <a:schemeClr val="tx2"/>
                </a:solidFill>
              </a:rPr>
              <a:t>M</a:t>
            </a:r>
            <a:r>
              <a:rPr lang="en-US" sz="2000" dirty="0" smtClean="0">
                <a:solidFill>
                  <a:schemeClr val="tx2"/>
                </a:solidFill>
              </a:rPr>
              <a:t>ainly focused on developing a suitable photon detector  </a:t>
            </a:r>
          </a:p>
          <a:p>
            <a:pPr marL="342900" indent="-342900" algn="l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000" dirty="0" smtClean="0">
                <a:solidFill>
                  <a:schemeClr val="tx2"/>
                </a:solidFill>
              </a:rPr>
              <a:t>Assuming the R&amp;D is successful, a proposal will be made to LHCb for the full detector, which would be a client for the new TDC </a:t>
            </a:r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51720" y="6093296"/>
            <a:ext cx="4559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New CERN </a:t>
            </a:r>
            <a:r>
              <a:rPr lang="en-US" dirty="0" err="1" smtClean="0">
                <a:solidFill>
                  <a:srgbClr val="FF0000"/>
                </a:solidFill>
              </a:rPr>
              <a:t>ps</a:t>
            </a:r>
            <a:r>
              <a:rPr lang="en-US" dirty="0" smtClean="0">
                <a:solidFill>
                  <a:srgbClr val="FF0000"/>
                </a:solidFill>
              </a:rPr>
              <a:t> TDC meeting, 12 February 2015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28184" y="404664"/>
            <a:ext cx="1971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Roger Forty (CERN)</a:t>
            </a:r>
          </a:p>
          <a:p>
            <a:r>
              <a:rPr lang="en-US" dirty="0" smtClean="0">
                <a:solidFill>
                  <a:srgbClr val="008000"/>
                </a:solidFill>
              </a:rPr>
              <a:t>Rui Gao (Oxford)</a:t>
            </a:r>
            <a:endParaRPr lang="en-GB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0895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8925" y="151032"/>
            <a:ext cx="8229600" cy="1143000"/>
          </a:xfrm>
        </p:spPr>
        <p:txBody>
          <a:bodyPr/>
          <a:lstStyle/>
          <a:p>
            <a:r>
              <a:rPr lang="en-US" dirty="0" smtClean="0"/>
              <a:t>TORCH detector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9354" y="1898033"/>
            <a:ext cx="4341188" cy="1875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983" y="4581128"/>
            <a:ext cx="2088232" cy="1541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Grp="1"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" r="741"/>
          <a:stretch>
            <a:fillRect/>
          </a:stretch>
        </p:blipFill>
        <p:spPr bwMode="auto">
          <a:xfrm rot="10800000">
            <a:off x="7008531" y="4581128"/>
            <a:ext cx="1863151" cy="1418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706140" y="1484784"/>
            <a:ext cx="16241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TORCH module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092280" y="1486966"/>
            <a:ext cx="185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Layout for LHCb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4644008" y="4159170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 </a:t>
            </a:r>
            <a:r>
              <a:rPr lang="en-US" dirty="0" err="1" smtClean="0"/>
              <a:t>pixellisation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7020272" y="4149080"/>
            <a:ext cx="1927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MCP prototype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09618"/>
            <a:ext cx="4392488" cy="4713387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Aiming for 10–15 </a:t>
            </a:r>
            <a:r>
              <a:rPr lang="en-US" sz="2000" dirty="0" err="1" smtClean="0">
                <a:solidFill>
                  <a:schemeClr val="tx2"/>
                </a:solidFill>
              </a:rPr>
              <a:t>ps</a:t>
            </a:r>
            <a:r>
              <a:rPr lang="en-US" sz="2000" dirty="0" smtClean="0">
                <a:solidFill>
                  <a:schemeClr val="tx2"/>
                </a:solidFill>
              </a:rPr>
              <a:t> resolution per track, to separate </a:t>
            </a:r>
            <a:r>
              <a:rPr lang="el-GR" sz="2000" dirty="0" smtClean="0">
                <a:solidFill>
                  <a:schemeClr val="tx2"/>
                </a:solidFill>
              </a:rPr>
              <a:t>π</a:t>
            </a:r>
            <a:r>
              <a:rPr lang="en-US" sz="2000" dirty="0" smtClean="0">
                <a:solidFill>
                  <a:schemeClr val="tx2"/>
                </a:solidFill>
              </a:rPr>
              <a:t>/K &lt; 10 </a:t>
            </a:r>
            <a:r>
              <a:rPr lang="en-US" sz="2000" dirty="0" err="1" smtClean="0">
                <a:solidFill>
                  <a:schemeClr val="tx2"/>
                </a:solidFill>
              </a:rPr>
              <a:t>GeV</a:t>
            </a:r>
            <a:endParaRPr lang="en-US" sz="2000" dirty="0" smtClean="0">
              <a:solidFill>
                <a:schemeClr val="tx2"/>
              </a:solidFill>
            </a:endParaRPr>
          </a:p>
          <a:p>
            <a:pPr>
              <a:spcAft>
                <a:spcPts val="6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Use Cherenkov light trapped in quartz plate, a la DIRC</a:t>
            </a:r>
          </a:p>
          <a:p>
            <a:pPr>
              <a:spcAft>
                <a:spcPts val="6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Focused onto photon detectors around edge, ~ 50 </a:t>
            </a:r>
            <a:r>
              <a:rPr lang="en-US" sz="2000" dirty="0" err="1" smtClean="0">
                <a:solidFill>
                  <a:schemeClr val="tx2"/>
                </a:solidFill>
              </a:rPr>
              <a:t>ps</a:t>
            </a:r>
            <a:r>
              <a:rPr lang="en-US" sz="2000" dirty="0" smtClean="0">
                <a:solidFill>
                  <a:schemeClr val="tx2"/>
                </a:solidFill>
              </a:rPr>
              <a:t> / photon</a:t>
            </a:r>
          </a:p>
          <a:p>
            <a:pPr>
              <a:spcAft>
                <a:spcPts val="6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Photon detector MCP-PMT:  require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rgbClr val="008000"/>
                </a:solidFill>
              </a:rPr>
              <a:t>1. long lifetime (done, ALD coating)</a:t>
            </a:r>
            <a:br>
              <a:rPr lang="en-US" sz="2000" dirty="0" smtClean="0">
                <a:solidFill>
                  <a:srgbClr val="008000"/>
                </a:solidFill>
              </a:rPr>
            </a:br>
            <a:r>
              <a:rPr lang="en-US" sz="2000" dirty="0" smtClean="0">
                <a:solidFill>
                  <a:srgbClr val="008000"/>
                </a:solidFill>
              </a:rPr>
              <a:t>2. fine </a:t>
            </a:r>
            <a:r>
              <a:rPr lang="en-US" sz="2000" dirty="0" err="1" smtClean="0">
                <a:solidFill>
                  <a:srgbClr val="008000"/>
                </a:solidFill>
              </a:rPr>
              <a:t>pixellisation</a:t>
            </a:r>
            <a:r>
              <a:rPr lang="en-US" sz="2000" dirty="0" smtClean="0">
                <a:solidFill>
                  <a:srgbClr val="008000"/>
                </a:solidFill>
              </a:rPr>
              <a:t> (in progress)</a:t>
            </a:r>
            <a:br>
              <a:rPr lang="en-US" sz="2000" dirty="0" smtClean="0">
                <a:solidFill>
                  <a:srgbClr val="008000"/>
                </a:solidFill>
              </a:rPr>
            </a:br>
            <a:r>
              <a:rPr lang="en-US" sz="2000" dirty="0" smtClean="0">
                <a:solidFill>
                  <a:srgbClr val="008000"/>
                </a:solidFill>
              </a:rPr>
              <a:t>3. large active area (next year)</a:t>
            </a:r>
          </a:p>
          <a:p>
            <a:pPr>
              <a:spcAft>
                <a:spcPts val="6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Assuming 1024 channels/MCP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Application in LHCb ~ 200 MCPs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→ ~ 3000 x 64 </a:t>
            </a:r>
            <a:r>
              <a:rPr lang="en-US" sz="2000" dirty="0" err="1" smtClean="0">
                <a:solidFill>
                  <a:schemeClr val="tx2"/>
                </a:solidFill>
              </a:rPr>
              <a:t>ch.</a:t>
            </a:r>
            <a:r>
              <a:rPr lang="en-US" sz="2000" dirty="0" smtClean="0">
                <a:solidFill>
                  <a:schemeClr val="tx2"/>
                </a:solidFill>
              </a:rPr>
              <a:t> readout chips</a:t>
            </a:r>
            <a:endParaRPr lang="en-GB" sz="2000" dirty="0">
              <a:solidFill>
                <a:schemeClr val="tx2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2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5242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en-US" dirty="0" smtClean="0"/>
              <a:t>Prototyping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5760640" cy="1718319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Prototype prepared for beam test this year</a:t>
            </a:r>
          </a:p>
          <a:p>
            <a:pPr>
              <a:spcAft>
                <a:spcPts val="6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Read-out electronics:  NINO + HPTDC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Aim to use TOT from NINO for charge measurement → charge division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876256" y="971436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Test-beam setup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683568" y="2843644"/>
            <a:ext cx="36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Electronics to read out MCP</a:t>
            </a:r>
            <a:endParaRPr lang="en-GB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3</a:t>
            </a:fld>
            <a:endParaRPr lang="en-GB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1372839"/>
            <a:ext cx="2714411" cy="3297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Content Placeholder 3"/>
          <p:cNvPicPr>
            <a:picLocks noGrp="1"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1" t="3367" r="755" b="666"/>
          <a:stretch/>
        </p:blipFill>
        <p:spPr>
          <a:xfrm rot="10800000">
            <a:off x="721428" y="3263979"/>
            <a:ext cx="3375325" cy="2829317"/>
          </a:xfrm>
          <a:prstGeom prst="rect">
            <a:avLst/>
          </a:prstGeom>
        </p:spPr>
      </p:pic>
      <p:sp>
        <p:nvSpPr>
          <p:cNvPr id="29" name="TextBox 5"/>
          <p:cNvSpPr txBox="1"/>
          <p:nvPr/>
        </p:nvSpPr>
        <p:spPr>
          <a:xfrm>
            <a:off x="1190798" y="5712251"/>
            <a:ext cx="87801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/>
              <a:t>NINO32</a:t>
            </a:r>
            <a:endParaRPr lang="en-GB" sz="1400" dirty="0"/>
          </a:p>
        </p:txBody>
      </p:sp>
      <p:sp>
        <p:nvSpPr>
          <p:cNvPr id="30" name="TextBox 6"/>
          <p:cNvSpPr txBox="1"/>
          <p:nvPr/>
        </p:nvSpPr>
        <p:spPr>
          <a:xfrm>
            <a:off x="2281205" y="5712251"/>
            <a:ext cx="8168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/>
              <a:t>HPTDC</a:t>
            </a:r>
            <a:endParaRPr lang="en-GB" sz="1400" dirty="0"/>
          </a:p>
        </p:txBody>
      </p:sp>
      <p:sp>
        <p:nvSpPr>
          <p:cNvPr id="31" name="TextBox 7"/>
          <p:cNvSpPr txBox="1"/>
          <p:nvPr/>
        </p:nvSpPr>
        <p:spPr>
          <a:xfrm rot="16200000">
            <a:off x="3094203" y="4567534"/>
            <a:ext cx="15621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/>
              <a:t>Readout Adaptor </a:t>
            </a:r>
            <a:endParaRPr lang="en-GB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1763688" y="3244234"/>
            <a:ext cx="17701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400" dirty="0" smtClean="0"/>
              <a:t>Readout Board</a:t>
            </a:r>
            <a:endParaRPr lang="en-GB" sz="1400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4654954" y="4941169"/>
            <a:ext cx="4237526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LHCb upgrade environment:  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40 MHz collisions</a:t>
            </a:r>
          </a:p>
          <a:p>
            <a:pPr>
              <a:spcAft>
                <a:spcPts val="600"/>
              </a:spcAft>
            </a:pPr>
            <a:r>
              <a:rPr lang="en-US" sz="2000" dirty="0" smtClean="0">
                <a:solidFill>
                  <a:schemeClr val="tx2"/>
                </a:solidFill>
              </a:rPr>
              <a:t>High track multiplicity → </a:t>
            </a:r>
            <a:br>
              <a:rPr lang="en-US" sz="2000" dirty="0" smtClean="0">
                <a:solidFill>
                  <a:schemeClr val="tx2"/>
                </a:solidFill>
              </a:rPr>
            </a:br>
            <a:r>
              <a:rPr lang="en-US" sz="2000" dirty="0" smtClean="0">
                <a:solidFill>
                  <a:schemeClr val="tx2"/>
                </a:solidFill>
              </a:rPr>
              <a:t>high rate ~ 500 kHz/</a:t>
            </a:r>
            <a:r>
              <a:rPr lang="en-US" sz="2000" dirty="0" err="1" smtClean="0">
                <a:solidFill>
                  <a:schemeClr val="tx2"/>
                </a:solidFill>
              </a:rPr>
              <a:t>ch.</a:t>
            </a:r>
            <a:endParaRPr lang="en-US" sz="2000" dirty="0" smtClean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19211" y="3244234"/>
            <a:ext cx="1176925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35 x 12 x 1cm</a:t>
            </a:r>
            <a:br>
              <a:rPr lang="en-US" sz="1400" dirty="0" smtClean="0"/>
            </a:br>
            <a:r>
              <a:rPr lang="en-US" sz="1400" dirty="0" smtClean="0"/>
              <a:t>quartz plate</a:t>
            </a:r>
            <a:endParaRPr lang="en-GB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4716701" y="2530732"/>
            <a:ext cx="1053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Focusing + </a:t>
            </a:r>
            <a:br>
              <a:rPr lang="en-US" sz="1400" dirty="0" smtClean="0"/>
            </a:br>
            <a:r>
              <a:rPr lang="en-US" sz="1400" dirty="0" smtClean="0"/>
              <a:t>MCP mount</a:t>
            </a:r>
            <a:endParaRPr lang="en-GB" sz="1400" dirty="0"/>
          </a:p>
        </p:txBody>
      </p:sp>
      <p:cxnSp>
        <p:nvCxnSpPr>
          <p:cNvPr id="36" name="Straight Connector 35"/>
          <p:cNvCxnSpPr/>
          <p:nvPr/>
        </p:nvCxnSpPr>
        <p:spPr>
          <a:xfrm flipV="1">
            <a:off x="5770131" y="2276872"/>
            <a:ext cx="1003586" cy="361581"/>
          </a:xfrm>
          <a:prstGeom prst="line">
            <a:avLst/>
          </a:prstGeom>
          <a:ln w="127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5770131" y="3190663"/>
            <a:ext cx="1010798" cy="107142"/>
          </a:xfrm>
          <a:prstGeom prst="line">
            <a:avLst/>
          </a:prstGeom>
          <a:ln w="127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8022112" y="2638453"/>
            <a:ext cx="97687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Electronics</a:t>
            </a:r>
            <a:endParaRPr lang="en-GB" sz="1400" dirty="0"/>
          </a:p>
        </p:txBody>
      </p:sp>
      <p:cxnSp>
        <p:nvCxnSpPr>
          <p:cNvPr id="42" name="Straight Connector 41"/>
          <p:cNvCxnSpPr/>
          <p:nvPr/>
        </p:nvCxnSpPr>
        <p:spPr>
          <a:xfrm flipH="1" flipV="1">
            <a:off x="7452320" y="2348880"/>
            <a:ext cx="569792" cy="289573"/>
          </a:xfrm>
          <a:prstGeom prst="line">
            <a:avLst/>
          </a:prstGeom>
          <a:ln w="1270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7182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TORCH TDC Requirements -1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 smtClean="0"/>
              <a:t>Background and constrains: </a:t>
            </a:r>
            <a:r>
              <a:rPr lang="en-GB" dirty="0" smtClean="0">
                <a:solidFill>
                  <a:srgbClr val="00B050"/>
                </a:solidFill>
              </a:rPr>
              <a:t>TDC to be integrated with </a:t>
            </a:r>
            <a:r>
              <a:rPr lang="en-GB" dirty="0" smtClean="0">
                <a:solidFill>
                  <a:srgbClr val="C00000"/>
                </a:solidFill>
              </a:rPr>
              <a:t>NINO32 </a:t>
            </a:r>
            <a:r>
              <a:rPr lang="en-GB" dirty="0" smtClean="0">
                <a:solidFill>
                  <a:srgbClr val="C00000"/>
                </a:solidFill>
              </a:rPr>
              <a:t>(IRPICS-2) </a:t>
            </a:r>
            <a:r>
              <a:rPr lang="en-GB" dirty="0" smtClean="0">
                <a:solidFill>
                  <a:srgbClr val="00B050"/>
                </a:solidFill>
              </a:rPr>
              <a:t>front-end and </a:t>
            </a:r>
            <a:r>
              <a:rPr lang="en-GB" dirty="0" err="1" smtClean="0">
                <a:solidFill>
                  <a:srgbClr val="C00000"/>
                </a:solidFill>
              </a:rPr>
              <a:t>LHCb</a:t>
            </a:r>
            <a:r>
              <a:rPr lang="en-GB" dirty="0" smtClean="0">
                <a:solidFill>
                  <a:srgbClr val="C00000"/>
                </a:solidFill>
              </a:rPr>
              <a:t> </a:t>
            </a:r>
            <a:r>
              <a:rPr lang="en-GB" dirty="0" smtClean="0">
                <a:solidFill>
                  <a:srgbClr val="C00000"/>
                </a:solidFill>
              </a:rPr>
              <a:t>trigger-less readout</a:t>
            </a:r>
            <a:r>
              <a:rPr lang="en-GB" dirty="0" smtClean="0">
                <a:solidFill>
                  <a:srgbClr val="00B050"/>
                </a:solidFill>
              </a:rPr>
              <a:t>.</a:t>
            </a:r>
            <a:endParaRPr lang="en-GB" dirty="0" smtClean="0"/>
          </a:p>
          <a:p>
            <a:r>
              <a:rPr lang="en-GB" sz="2800" dirty="0" smtClean="0"/>
              <a:t>Time </a:t>
            </a:r>
            <a:r>
              <a:rPr lang="en-GB" sz="2800" dirty="0"/>
              <a:t>reference: </a:t>
            </a:r>
            <a:r>
              <a:rPr lang="en-GB" sz="2800" dirty="0" smtClean="0"/>
              <a:t> 	</a:t>
            </a:r>
            <a:r>
              <a:rPr lang="en-GB" sz="2800" dirty="0" smtClean="0">
                <a:solidFill>
                  <a:srgbClr val="00B050"/>
                </a:solidFill>
              </a:rPr>
              <a:t>40Mhz</a:t>
            </a:r>
            <a:endParaRPr lang="en-GB" sz="2800" dirty="0" smtClean="0">
              <a:solidFill>
                <a:srgbClr val="00B050"/>
              </a:solidFill>
            </a:endParaRPr>
          </a:p>
          <a:p>
            <a:r>
              <a:rPr lang="en-GB" sz="2800" dirty="0" smtClean="0"/>
              <a:t>Hit </a:t>
            </a:r>
            <a:r>
              <a:rPr lang="en-GB" sz="2800" dirty="0"/>
              <a:t>interface</a:t>
            </a:r>
            <a:r>
              <a:rPr lang="en-GB" sz="2800" dirty="0" smtClean="0"/>
              <a:t>:	</a:t>
            </a:r>
            <a:r>
              <a:rPr lang="en-GB" sz="2800" dirty="0" smtClean="0"/>
              <a:t>	</a:t>
            </a:r>
            <a:r>
              <a:rPr lang="en-GB" sz="2800" dirty="0" smtClean="0">
                <a:solidFill>
                  <a:srgbClr val="00B050"/>
                </a:solidFill>
              </a:rPr>
              <a:t>LVDS </a:t>
            </a:r>
            <a:r>
              <a:rPr lang="en-GB" sz="2800" dirty="0" smtClean="0">
                <a:solidFill>
                  <a:srgbClr val="00B050"/>
                </a:solidFill>
              </a:rPr>
              <a:t>is preferred so NINO32 </a:t>
            </a:r>
            <a:r>
              <a:rPr lang="en-GB" sz="2800" dirty="0" smtClean="0">
                <a:solidFill>
                  <a:srgbClr val="00B050"/>
                </a:solidFill>
              </a:rPr>
              <a:t>can </a:t>
            </a:r>
            <a:r>
              <a:rPr lang="en-GB" sz="2800" dirty="0" smtClean="0">
                <a:solidFill>
                  <a:srgbClr val="00B050"/>
                </a:solidFill>
              </a:rPr>
              <a:t>be connected </a:t>
            </a:r>
            <a:r>
              <a:rPr lang="en-GB" sz="2800" dirty="0" smtClean="0">
                <a:solidFill>
                  <a:srgbClr val="00B050"/>
                </a:solidFill>
              </a:rPr>
              <a:t>			directly</a:t>
            </a:r>
            <a:endParaRPr lang="en-GB" sz="2800" dirty="0" smtClean="0">
              <a:solidFill>
                <a:srgbClr val="00B050"/>
              </a:solidFill>
            </a:endParaRPr>
          </a:p>
          <a:p>
            <a:r>
              <a:rPr lang="en-GB" sz="2800" dirty="0" smtClean="0"/>
              <a:t>Hit rates: 		</a:t>
            </a:r>
            <a:r>
              <a:rPr lang="en-GB" sz="2800" dirty="0" smtClean="0">
                <a:solidFill>
                  <a:srgbClr val="00B050"/>
                </a:solidFill>
              </a:rPr>
              <a:t>1Mhz per channel average, local hit rate may 			be 5 time higher.</a:t>
            </a:r>
            <a:endParaRPr lang="en-GB" sz="2800" dirty="0" smtClean="0">
              <a:solidFill>
                <a:srgbClr val="00B050"/>
              </a:solidFill>
            </a:endParaRPr>
          </a:p>
          <a:p>
            <a:r>
              <a:rPr lang="en-GB" sz="2800" dirty="0" smtClean="0"/>
              <a:t>Hit </a:t>
            </a:r>
            <a:r>
              <a:rPr lang="en-GB" sz="2800" dirty="0"/>
              <a:t>pulse </a:t>
            </a:r>
            <a:r>
              <a:rPr lang="en-GB" sz="2800" dirty="0" smtClean="0"/>
              <a:t>width: 	</a:t>
            </a:r>
            <a:r>
              <a:rPr lang="en-GB" sz="2800" dirty="0" smtClean="0">
                <a:solidFill>
                  <a:srgbClr val="00B050"/>
                </a:solidFill>
              </a:rPr>
              <a:t>should be able to register NINO pulse (2.5-6ns)</a:t>
            </a:r>
            <a:endParaRPr lang="en-GB" sz="2800" dirty="0" smtClean="0">
              <a:solidFill>
                <a:srgbClr val="00B050"/>
              </a:solidFill>
            </a:endParaRPr>
          </a:p>
          <a:p>
            <a:r>
              <a:rPr lang="en-GB" sz="2800" dirty="0" smtClean="0"/>
              <a:t>Acceptable </a:t>
            </a:r>
            <a:r>
              <a:rPr lang="en-GB" sz="2800" dirty="0" smtClean="0"/>
              <a:t>deadtime:</a:t>
            </a:r>
            <a:r>
              <a:rPr lang="en-GB" sz="2800" dirty="0" smtClean="0">
                <a:solidFill>
                  <a:srgbClr val="00B050"/>
                </a:solidFill>
              </a:rPr>
              <a:t>5ns</a:t>
            </a:r>
          </a:p>
          <a:p>
            <a:r>
              <a:rPr lang="en-GB" sz="2800" dirty="0"/>
              <a:t>Time resolution: 	</a:t>
            </a:r>
            <a:r>
              <a:rPr lang="en-GB" sz="2800" dirty="0">
                <a:solidFill>
                  <a:srgbClr val="00B050"/>
                </a:solidFill>
              </a:rPr>
              <a:t>12ps binning is fine</a:t>
            </a:r>
          </a:p>
          <a:p>
            <a:r>
              <a:rPr lang="en-GB" sz="2800" dirty="0"/>
              <a:t>Power supply:	</a:t>
            </a:r>
            <a:r>
              <a:rPr lang="en-GB" sz="2800" dirty="0">
                <a:solidFill>
                  <a:srgbClr val="00B050"/>
                </a:solidFill>
              </a:rPr>
              <a:t>no particular </a:t>
            </a:r>
            <a:r>
              <a:rPr lang="en-GB" sz="2800" dirty="0" smtClean="0">
                <a:solidFill>
                  <a:srgbClr val="00B050"/>
                </a:solidFill>
              </a:rPr>
              <a:t>requirements</a:t>
            </a:r>
          </a:p>
          <a:p>
            <a:r>
              <a:rPr lang="en-GB" sz="2800" dirty="0"/>
              <a:t>Readout: 		</a:t>
            </a:r>
            <a:r>
              <a:rPr lang="en-GB" sz="2800" dirty="0">
                <a:solidFill>
                  <a:srgbClr val="00B050"/>
                </a:solidFill>
              </a:rPr>
              <a:t>GBT </a:t>
            </a:r>
            <a:r>
              <a:rPr lang="en-GB" sz="2800" dirty="0" smtClean="0">
                <a:solidFill>
                  <a:srgbClr val="00B050"/>
                </a:solidFill>
              </a:rPr>
              <a:t>preferred, configurable </a:t>
            </a:r>
            <a:r>
              <a:rPr lang="en-GB" sz="2800" smtClean="0">
                <a:solidFill>
                  <a:srgbClr val="00B050"/>
                </a:solidFill>
              </a:rPr>
              <a:t>via GBT-SCA</a:t>
            </a:r>
            <a:endParaRPr lang="en-GB" sz="2800" dirty="0">
              <a:solidFill>
                <a:srgbClr val="00B05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4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48659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TORCH TDC Requirements-2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09120"/>
          </a:xfrm>
        </p:spPr>
        <p:txBody>
          <a:bodyPr>
            <a:normAutofit/>
          </a:bodyPr>
          <a:lstStyle/>
          <a:p>
            <a:r>
              <a:rPr lang="en-GB" sz="1800" dirty="0" smtClean="0"/>
              <a:t>Trigger </a:t>
            </a:r>
            <a:r>
              <a:rPr lang="en-GB" sz="1800" dirty="0" smtClean="0"/>
              <a:t>requirements: 	</a:t>
            </a:r>
          </a:p>
          <a:p>
            <a:pPr lvl="1"/>
            <a:r>
              <a:rPr lang="en-GB" sz="1800" dirty="0" smtClean="0"/>
              <a:t>Non triggered	</a:t>
            </a:r>
            <a:r>
              <a:rPr lang="en-GB" sz="1800" dirty="0" smtClean="0">
                <a:solidFill>
                  <a:srgbClr val="00B050"/>
                </a:solidFill>
              </a:rPr>
              <a:t>40Mhz </a:t>
            </a:r>
            <a:r>
              <a:rPr lang="en-GB" sz="1800" dirty="0" err="1" smtClean="0">
                <a:solidFill>
                  <a:srgbClr val="00B050"/>
                </a:solidFill>
              </a:rPr>
              <a:t>LHCb</a:t>
            </a:r>
            <a:r>
              <a:rPr lang="en-GB" sz="1800" dirty="0" smtClean="0">
                <a:solidFill>
                  <a:srgbClr val="00B050"/>
                </a:solidFill>
              </a:rPr>
              <a:t> trigger-less readout</a:t>
            </a:r>
          </a:p>
          <a:p>
            <a:pPr marL="2743200" lvl="6" indent="0">
              <a:buNone/>
            </a:pPr>
            <a:r>
              <a:rPr lang="en-GB" sz="1800" dirty="0" smtClean="0">
                <a:solidFill>
                  <a:srgbClr val="00B050"/>
                </a:solidFill>
              </a:rPr>
              <a:t>Data are aligned using BXID</a:t>
            </a:r>
          </a:p>
          <a:p>
            <a:pPr marL="2743200" lvl="6" indent="0">
              <a:buNone/>
            </a:pPr>
            <a:r>
              <a:rPr lang="en-GB" sz="1800" dirty="0" smtClean="0">
                <a:solidFill>
                  <a:srgbClr val="00B050"/>
                </a:solidFill>
              </a:rPr>
              <a:t>Readout only fine counter in TDC to save bandwidth</a:t>
            </a:r>
          </a:p>
          <a:p>
            <a:pPr lvl="1"/>
            <a:r>
              <a:rPr lang="en-GB" sz="1800" dirty="0" smtClean="0"/>
              <a:t>Triggered mode are useful for test beams</a:t>
            </a:r>
            <a:endParaRPr lang="en-GB" sz="1800" dirty="0" smtClean="0"/>
          </a:p>
          <a:p>
            <a:pPr lvl="2"/>
            <a:r>
              <a:rPr lang="en-GB" sz="1800" dirty="0" smtClean="0"/>
              <a:t>Latency: </a:t>
            </a:r>
            <a:r>
              <a:rPr lang="en-GB" sz="1800" dirty="0"/>
              <a:t>	</a:t>
            </a:r>
            <a:r>
              <a:rPr lang="en-GB" sz="1800" dirty="0">
                <a:solidFill>
                  <a:srgbClr val="00B050"/>
                </a:solidFill>
              </a:rPr>
              <a:t>P</a:t>
            </a:r>
            <a:r>
              <a:rPr lang="en-GB" sz="1800" dirty="0" smtClean="0">
                <a:solidFill>
                  <a:srgbClr val="00B050"/>
                </a:solidFill>
              </a:rPr>
              <a:t>rogrammable </a:t>
            </a:r>
            <a:r>
              <a:rPr lang="en-GB" sz="1800" dirty="0" smtClean="0">
                <a:solidFill>
                  <a:srgbClr val="00B050"/>
                </a:solidFill>
              </a:rPr>
              <a:t>ranged </a:t>
            </a:r>
            <a:r>
              <a:rPr lang="en-GB" sz="1800" dirty="0" smtClean="0">
                <a:solidFill>
                  <a:srgbClr val="00B050"/>
                </a:solidFill>
              </a:rPr>
              <a:t>hundreds nanoseconds,</a:t>
            </a:r>
            <a:endParaRPr lang="en-GB" sz="1800" dirty="0" smtClean="0">
              <a:solidFill>
                <a:srgbClr val="00B050"/>
              </a:solidFill>
            </a:endParaRPr>
          </a:p>
          <a:p>
            <a:pPr lvl="2"/>
            <a:r>
              <a:rPr lang="en-GB" sz="1800" dirty="0" smtClean="0"/>
              <a:t>Rate:		</a:t>
            </a:r>
            <a:r>
              <a:rPr lang="en-GB" sz="1800" dirty="0">
                <a:solidFill>
                  <a:srgbClr val="00B050"/>
                </a:solidFill>
              </a:rPr>
              <a:t>L</a:t>
            </a:r>
            <a:r>
              <a:rPr lang="en-GB" sz="1800" dirty="0" smtClean="0">
                <a:solidFill>
                  <a:srgbClr val="00B050"/>
                </a:solidFill>
              </a:rPr>
              <a:t>ess than 1Mhz, for test beams only</a:t>
            </a:r>
            <a:r>
              <a:rPr lang="en-GB" sz="1800" dirty="0" smtClean="0">
                <a:solidFill>
                  <a:srgbClr val="00B050"/>
                </a:solidFill>
              </a:rPr>
              <a:t>	</a:t>
            </a:r>
            <a:r>
              <a:rPr lang="en-GB" sz="1800" dirty="0" smtClean="0"/>
              <a:t>	</a:t>
            </a:r>
          </a:p>
          <a:p>
            <a:pPr lvl="2"/>
            <a:r>
              <a:rPr lang="en-GB" sz="1800" dirty="0"/>
              <a:t>T</a:t>
            </a:r>
            <a:r>
              <a:rPr lang="en-GB" sz="1800" dirty="0" smtClean="0"/>
              <a:t>rigger </a:t>
            </a:r>
            <a:r>
              <a:rPr lang="en-GB" sz="1800" dirty="0" smtClean="0"/>
              <a:t>window: </a:t>
            </a:r>
            <a:r>
              <a:rPr lang="en-GB" sz="1800" dirty="0" smtClean="0"/>
              <a:t>	</a:t>
            </a:r>
            <a:r>
              <a:rPr lang="en-GB" sz="1800" dirty="0">
                <a:solidFill>
                  <a:srgbClr val="00B050"/>
                </a:solidFill>
              </a:rPr>
              <a:t>P</a:t>
            </a:r>
            <a:r>
              <a:rPr lang="en-GB" sz="1800" dirty="0" smtClean="0">
                <a:solidFill>
                  <a:srgbClr val="00B050"/>
                </a:solidFill>
              </a:rPr>
              <a:t>rogrammable up to</a:t>
            </a:r>
            <a:r>
              <a:rPr lang="en-GB" sz="1800" dirty="0" smtClean="0">
                <a:solidFill>
                  <a:srgbClr val="00B050"/>
                </a:solidFill>
              </a:rPr>
              <a:t> 4095 x 25ns</a:t>
            </a:r>
            <a:r>
              <a:rPr lang="en-GB" sz="1800" dirty="0" smtClean="0"/>
              <a:t>	</a:t>
            </a:r>
          </a:p>
          <a:p>
            <a:r>
              <a:rPr lang="en-GB" sz="1800" dirty="0" smtClean="0"/>
              <a:t>How </a:t>
            </a:r>
            <a:r>
              <a:rPr lang="en-GB" sz="1800" dirty="0" smtClean="0"/>
              <a:t>many TDCs do you need, when:</a:t>
            </a:r>
            <a:endParaRPr lang="en-GB" sz="1800" dirty="0"/>
          </a:p>
          <a:p>
            <a:pPr lvl="1"/>
            <a:r>
              <a:rPr lang="en-GB" sz="1800" dirty="0" smtClean="0">
                <a:solidFill>
                  <a:srgbClr val="00B050"/>
                </a:solidFill>
              </a:rPr>
              <a:t>Assuming 64-ch TDC, 3K in 5 years time if TORCH detector is approved,</a:t>
            </a:r>
          </a:p>
          <a:p>
            <a:pPr lvl="1"/>
            <a:r>
              <a:rPr lang="en-GB" sz="1800" dirty="0" smtClean="0">
                <a:solidFill>
                  <a:srgbClr val="00B050"/>
                </a:solidFill>
              </a:rPr>
              <a:t>Individual samples for development</a:t>
            </a:r>
          </a:p>
          <a:p>
            <a:r>
              <a:rPr lang="en-GB" sz="1800" dirty="0" smtClean="0"/>
              <a:t>Radiation dosage</a:t>
            </a:r>
            <a:r>
              <a:rPr lang="en-GB" sz="1800" dirty="0" smtClean="0">
                <a:solidFill>
                  <a:srgbClr val="00B050"/>
                </a:solidFill>
              </a:rPr>
              <a:t>:  	Less then 100krad/ year, (100krad/year is the estimated dosage for RICH 2 in upgrade)</a:t>
            </a:r>
            <a:endParaRPr lang="en-GB" sz="1800" dirty="0" smtClean="0">
              <a:solidFill>
                <a:srgbClr val="00B05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5</a:t>
            </a:fld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3708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852936"/>
            <a:ext cx="8229600" cy="1143000"/>
          </a:xfrm>
        </p:spPr>
        <p:txBody>
          <a:bodyPr/>
          <a:lstStyle/>
          <a:p>
            <a:r>
              <a:rPr lang="en-GB" dirty="0" smtClean="0"/>
              <a:t>The End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115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996952"/>
            <a:ext cx="8229600" cy="1143000"/>
          </a:xfrm>
        </p:spPr>
        <p:txBody>
          <a:bodyPr/>
          <a:lstStyle/>
          <a:p>
            <a:r>
              <a:rPr lang="en-GB" dirty="0" smtClean="0"/>
              <a:t>Back up slides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8608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NINO32 </a:t>
            </a:r>
            <a:r>
              <a:rPr lang="en-GB" dirty="0" smtClean="0"/>
              <a:t>interfacing </a:t>
            </a:r>
            <a:r>
              <a:rPr lang="en-GB" dirty="0" smtClean="0"/>
              <a:t>to SLVS</a:t>
            </a:r>
            <a:endParaRPr lang="en-GB" dirty="0"/>
          </a:p>
        </p:txBody>
      </p:sp>
      <p:pic>
        <p:nvPicPr>
          <p:cNvPr id="7" name="Content Placeholder 6" descr="Screen Clippi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4887544" cy="1944216"/>
          </a:xfrm>
        </p:spPr>
      </p:pic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1840" y="4100018"/>
            <a:ext cx="2762636" cy="2038635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5868144" y="5229200"/>
            <a:ext cx="693748" cy="1"/>
          </a:xfrm>
          <a:prstGeom prst="straightConnector1">
            <a:avLst/>
          </a:prstGeom>
          <a:ln w="15875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940152" y="4941168"/>
            <a:ext cx="7332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0.2v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4932040" y="4581128"/>
            <a:ext cx="73324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40R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932040" y="5517232"/>
            <a:ext cx="73324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40R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1331640" y="5044535"/>
            <a:ext cx="2592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5mA transistor drivers</a:t>
            </a:r>
            <a:endParaRPr lang="en-GB" dirty="0"/>
          </a:p>
        </p:txBody>
      </p:sp>
      <p:sp>
        <p:nvSpPr>
          <p:cNvPr id="17" name="Rounded Rectangle 16"/>
          <p:cNvSpPr/>
          <p:nvPr/>
        </p:nvSpPr>
        <p:spPr>
          <a:xfrm>
            <a:off x="827584" y="1340768"/>
            <a:ext cx="4464496" cy="23762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/>
          <p:cNvSpPr txBox="1"/>
          <p:nvPr/>
        </p:nvSpPr>
        <p:spPr>
          <a:xfrm>
            <a:off x="1331640" y="1403485"/>
            <a:ext cx="35898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Current </a:t>
            </a:r>
            <a:r>
              <a:rPr lang="en-GB" sz="1400" dirty="0" smtClean="0"/>
              <a:t>circuit, IRPICS-1 </a:t>
            </a:r>
            <a:r>
              <a:rPr lang="en-GB" sz="1400" dirty="0" smtClean="0"/>
              <a:t>to drive HPTDC - LVDS</a:t>
            </a:r>
            <a:endParaRPr lang="en-GB" sz="1400" dirty="0"/>
          </a:p>
        </p:txBody>
      </p:sp>
      <p:sp>
        <p:nvSpPr>
          <p:cNvPr id="19" name="Rounded Rectangle 18"/>
          <p:cNvSpPr/>
          <p:nvPr/>
        </p:nvSpPr>
        <p:spPr>
          <a:xfrm>
            <a:off x="773796" y="4008665"/>
            <a:ext cx="7128792" cy="23762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/>
          <p:cNvSpPr txBox="1"/>
          <p:nvPr/>
        </p:nvSpPr>
        <p:spPr>
          <a:xfrm>
            <a:off x="1043608" y="4108580"/>
            <a:ext cx="25922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IRPICS-1, Possible </a:t>
            </a:r>
            <a:r>
              <a:rPr lang="en-GB" dirty="0" smtClean="0"/>
              <a:t>SLVS driver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5292080" y="4078813"/>
            <a:ext cx="238284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200mV swing, 0.2V common voltage</a:t>
            </a:r>
            <a:endParaRPr lang="en-GB" dirty="0"/>
          </a:p>
        </p:txBody>
      </p:sp>
      <p:sp>
        <p:nvSpPr>
          <p:cNvPr id="22" name="TextBox 21"/>
          <p:cNvSpPr txBox="1"/>
          <p:nvPr/>
        </p:nvSpPr>
        <p:spPr>
          <a:xfrm>
            <a:off x="4921471" y="5886564"/>
            <a:ext cx="156203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On PCB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10B12-F413-4AC6-B52D-74EC29BE7E61}" type="slidenum">
              <a:rPr lang="en-GB" smtClean="0"/>
              <a:t>8</a:t>
            </a:fld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New CERN ps TDC meeting, 12 February 2015 </a:t>
            </a:r>
            <a:endParaRPr lang="en-GB"/>
          </a:p>
        </p:txBody>
      </p:sp>
      <p:sp>
        <p:nvSpPr>
          <p:cNvPr id="24" name="Rounded Rectangle 23"/>
          <p:cNvSpPr/>
          <p:nvPr/>
        </p:nvSpPr>
        <p:spPr>
          <a:xfrm>
            <a:off x="5436095" y="1313239"/>
            <a:ext cx="2466493" cy="2376264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5541031" y="1916595"/>
            <a:ext cx="219932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IRPICS-2 has built-in LVDS drivers</a:t>
            </a:r>
          </a:p>
          <a:p>
            <a:endParaRPr lang="en-GB" sz="1400" dirty="0" smtClean="0"/>
          </a:p>
          <a:p>
            <a:r>
              <a:rPr lang="en-GB" sz="1400" dirty="0" smtClean="0"/>
              <a:t>AC couple to SLVS – overdrive the SLVS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9265372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</TotalTime>
  <Words>291</Words>
  <Application>Microsoft Office PowerPoint</Application>
  <PresentationFormat>On-screen Show (4:3)</PresentationFormat>
  <Paragraphs>82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TORCH: a possible application in LHCb</vt:lpstr>
      <vt:lpstr>TORCH detector</vt:lpstr>
      <vt:lpstr>Prototyping</vt:lpstr>
      <vt:lpstr>TORCH TDC Requirements -1</vt:lpstr>
      <vt:lpstr>TORCH TDC Requirements-2</vt:lpstr>
      <vt:lpstr>The End</vt:lpstr>
      <vt:lpstr>Back up slides</vt:lpstr>
      <vt:lpstr>NINO32 interfacing to SLVS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TORCH: a possible application in LHCb</dc:title>
  <dc:creator>Roger Forty</dc:creator>
  <cp:lastModifiedBy>Windows User</cp:lastModifiedBy>
  <cp:revision>32</cp:revision>
  <dcterms:created xsi:type="dcterms:W3CDTF">2015-02-04T07:58:52Z</dcterms:created>
  <dcterms:modified xsi:type="dcterms:W3CDTF">2015-02-10T13:40:23Z</dcterms:modified>
</cp:coreProperties>
</file>