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7" r:id="rId2"/>
    <p:sldId id="272" r:id="rId3"/>
    <p:sldId id="270" r:id="rId4"/>
    <p:sldId id="271" r:id="rId5"/>
    <p:sldId id="269" r:id="rId6"/>
    <p:sldId id="266" r:id="rId7"/>
    <p:sldId id="268" r:id="rId8"/>
    <p:sldId id="262" r:id="rId9"/>
    <p:sldId id="263" r:id="rId10"/>
    <p:sldId id="259" r:id="rId11"/>
    <p:sldId id="260" r:id="rId12"/>
    <p:sldId id="26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0" autoAdjust="0"/>
    <p:restoredTop sz="94660"/>
  </p:normalViewPr>
  <p:slideViewPr>
    <p:cSldViewPr snapToGrid="0">
      <p:cViewPr varScale="1">
        <p:scale>
          <a:sx n="64" d="100"/>
          <a:sy n="64" d="100"/>
        </p:scale>
        <p:origin x="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9639A-1412-408F-97DA-E276EEC772F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77E6A-1AE6-4406-8683-90C087C55C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90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77E6A-1AE6-4406-8683-90C087C55CC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950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A2CB-F9E5-4DD3-8E9E-0A31EA01B9C4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20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5DF26-5AB9-4096-9033-E4819A47C1E3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289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196B8-C671-4457-BA18-C074B7D7562B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96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9BB7C-B048-49E9-8A38-C7B2E0B1C0D9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77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4EC7C-8915-4F36-ABD6-6B5400019640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046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F05A-A6EF-40B5-8857-41FD70BA4A84}" type="datetime1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79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92FE-79A3-4798-A457-1363C704890C}" type="datetime1">
              <a:rPr lang="en-US" smtClean="0"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665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C2D4D-6BC5-491E-A0D4-2BA4298C3FF4}" type="datetime1">
              <a:rPr lang="en-US" smtClean="0"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3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89E5-ED5D-4293-9C96-128C1F4BB94D}" type="datetime1">
              <a:rPr lang="en-US" smtClean="0"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92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0D89-95C6-49F4-9F92-3A87AA85E193}" type="datetime1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649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17A3-882D-4FA4-A971-5E3E180D9F47}" type="datetime1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75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CDDD2-7756-47BB-988F-AC235626D20B}" type="datetime1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58F56-2FCA-43FB-A94F-9AFECF4B4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465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Current MDT Design &amp; Limitation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Up </a:t>
            </a:r>
            <a:r>
              <a:rPr lang="en-US" dirty="0" smtClean="0"/>
              <a:t>to </a:t>
            </a:r>
            <a:r>
              <a:rPr lang="en-US" dirty="0" smtClean="0"/>
              <a:t>18 mezzanine </a:t>
            </a:r>
            <a:r>
              <a:rPr lang="en-US" dirty="0"/>
              <a:t>c</a:t>
            </a:r>
            <a:r>
              <a:rPr lang="en-US" dirty="0" smtClean="0"/>
              <a:t>ards </a:t>
            </a:r>
            <a:r>
              <a:rPr lang="en-US" dirty="0" smtClean="0"/>
              <a:t>on each chamber with </a:t>
            </a:r>
            <a:r>
              <a:rPr lang="en-US" dirty="0" smtClean="0"/>
              <a:t>ASD </a:t>
            </a:r>
            <a:r>
              <a:rPr lang="en-US" dirty="0" smtClean="0"/>
              <a:t>&amp; TDC ACISs</a:t>
            </a:r>
            <a:endParaRPr lang="en-US" dirty="0" smtClean="0"/>
          </a:p>
          <a:p>
            <a:pPr lvl="1"/>
            <a:r>
              <a:rPr lang="en-US" dirty="0" smtClean="0"/>
              <a:t>Three 8 channel ASDs &amp; one 24 channel TDC</a:t>
            </a:r>
          </a:p>
          <a:p>
            <a:pPr lvl="1"/>
            <a:r>
              <a:rPr lang="en-US" dirty="0" smtClean="0"/>
              <a:t>256 hit level 1 buffer &amp; 64 hit readout </a:t>
            </a:r>
            <a:r>
              <a:rPr lang="en-US" dirty="0" smtClean="0"/>
              <a:t>buffer</a:t>
            </a:r>
          </a:p>
          <a:p>
            <a:pPr lvl="1"/>
            <a:r>
              <a:rPr lang="en-US" dirty="0" smtClean="0"/>
              <a:t>8 slot trigger buffer</a:t>
            </a:r>
            <a:endParaRPr lang="en-US" dirty="0" smtClean="0"/>
          </a:p>
          <a:p>
            <a:pPr lvl="1"/>
            <a:r>
              <a:rPr lang="en-US" dirty="0"/>
              <a:t>Serial Readout at 80 MHz </a:t>
            </a:r>
            <a:r>
              <a:rPr lang="en-US" dirty="0" smtClean="0"/>
              <a:t>to </a:t>
            </a:r>
            <a:r>
              <a:rPr lang="en-US" dirty="0"/>
              <a:t>Chamber Service Module (CSM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Initialized via JTAG for ASD, AMT, and CSM through DCS system</a:t>
            </a:r>
          </a:p>
          <a:p>
            <a:pPr lvl="1"/>
            <a:r>
              <a:rPr lang="en-US" dirty="0" smtClean="0"/>
              <a:t>Operating in edge mode with triggers up to 100 KHz</a:t>
            </a:r>
          </a:p>
          <a:p>
            <a:r>
              <a:rPr lang="en-US" dirty="0" smtClean="0"/>
              <a:t>Expected to handle up to 300 KHz tube rate operating in pair mode</a:t>
            </a:r>
          </a:p>
          <a:p>
            <a:pPr lvl="1"/>
            <a:r>
              <a:rPr lang="en-US" dirty="0" smtClean="0"/>
              <a:t>Observed to saturate at 60-70 KHz in highest rate chambers in small wheel</a:t>
            </a:r>
          </a:p>
          <a:p>
            <a:pPr lvl="1"/>
            <a:r>
              <a:rPr lang="en-US" dirty="0" smtClean="0"/>
              <a:t>Thought to be due to edge mode operation (after pair mode failure seen)</a:t>
            </a:r>
          </a:p>
          <a:p>
            <a:pPr lvl="1"/>
            <a:r>
              <a:rPr lang="en-US" dirty="0" smtClean="0"/>
              <a:t>Connected mezzanine to CSM via 100 </a:t>
            </a:r>
            <a:r>
              <a:rPr lang="en-US" dirty="0" smtClean="0">
                <a:latin typeface="Symbol" panose="05050102010706020507" pitchFamily="18" charset="2"/>
              </a:rPr>
              <a:t>W </a:t>
            </a:r>
            <a:r>
              <a:rPr lang="en-US" dirty="0" smtClean="0"/>
              <a:t>impedance controlled shielded cable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146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Chapman Picture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830427" y="1371931"/>
            <a:ext cx="8797645" cy="4911728"/>
            <a:chOff x="3429295" y="772906"/>
            <a:chExt cx="8209188" cy="4911728"/>
          </a:xfrm>
        </p:grpSpPr>
        <p:sp>
          <p:nvSpPr>
            <p:cNvPr id="6" name="正方形/長方形 13"/>
            <p:cNvSpPr/>
            <p:nvPr/>
          </p:nvSpPr>
          <p:spPr>
            <a:xfrm>
              <a:off x="3637944" y="1569642"/>
              <a:ext cx="1561304" cy="1392048"/>
            </a:xfrm>
            <a:prstGeom prst="rect">
              <a:avLst/>
            </a:prstGeom>
            <a:noFill/>
            <a:ln w="25400">
              <a:solidFill>
                <a:schemeClr val="accent2"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15"/>
            <p:cNvSpPr txBox="1"/>
            <p:nvPr/>
          </p:nvSpPr>
          <p:spPr>
            <a:xfrm>
              <a:off x="3528998" y="772906"/>
              <a:ext cx="15469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solidFill>
                    <a:schemeClr val="accent2"/>
                  </a:solidFill>
                </a:rPr>
                <a:t>Mezzanine</a:t>
              </a:r>
            </a:p>
            <a:p>
              <a:pPr algn="ctr"/>
              <a:r>
                <a:rPr kumimoji="1" lang="en-US" altLang="ja-JP" sz="2400" b="1" dirty="0" smtClean="0">
                  <a:solidFill>
                    <a:schemeClr val="accent2"/>
                  </a:solidFill>
                </a:rPr>
                <a:t>#0</a:t>
              </a:r>
              <a:endParaRPr kumimoji="1" lang="ja-JP" altLang="en-US" sz="2400" dirty="0">
                <a:solidFill>
                  <a:schemeClr val="accent2"/>
                </a:solidFill>
              </a:endParaRPr>
            </a:p>
          </p:txBody>
        </p:sp>
        <p:sp>
          <p:nvSpPr>
            <p:cNvPr id="8" name="テキスト ボックス 20"/>
            <p:cNvSpPr txBox="1"/>
            <p:nvPr/>
          </p:nvSpPr>
          <p:spPr>
            <a:xfrm>
              <a:off x="3429295" y="3696936"/>
              <a:ext cx="192636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>
                  <a:solidFill>
                    <a:schemeClr val="accent3">
                      <a:lumMod val="75000"/>
                    </a:schemeClr>
                  </a:solidFill>
                </a:rPr>
                <a:t>ASD &amp;</a:t>
              </a:r>
            </a:p>
            <a:p>
              <a:pPr algn="ctr"/>
              <a:r>
                <a:rPr kumimoji="1" lang="en-US" altLang="ja-JP" b="1" dirty="0" smtClean="0">
                  <a:solidFill>
                    <a:schemeClr val="accent3">
                      <a:lumMod val="75000"/>
                    </a:schemeClr>
                  </a:solidFill>
                </a:rPr>
                <a:t>24 channel</a:t>
              </a:r>
            </a:p>
            <a:p>
              <a:pPr algn="ctr"/>
              <a:r>
                <a:rPr kumimoji="1" lang="en-US" altLang="ja-JP" b="1" dirty="0" smtClean="0">
                  <a:solidFill>
                    <a:schemeClr val="accent3">
                      <a:lumMod val="75000"/>
                    </a:schemeClr>
                  </a:solidFill>
                </a:rPr>
                <a:t> TDC</a:t>
              </a:r>
              <a:endParaRPr kumimoji="1" lang="ja-JP" alt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9" name="テキスト ボックス 9"/>
            <p:cNvSpPr txBox="1"/>
            <p:nvPr/>
          </p:nvSpPr>
          <p:spPr>
            <a:xfrm>
              <a:off x="3547243" y="3010366"/>
              <a:ext cx="20056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C00000"/>
                  </a:solidFill>
                </a:rPr>
                <a:t>2</a:t>
              </a:r>
              <a:r>
                <a:rPr kumimoji="1" lang="en-US" altLang="ja-JP" sz="1600" dirty="0" smtClean="0">
                  <a:solidFill>
                    <a:srgbClr val="C00000"/>
                  </a:solidFill>
                </a:rPr>
                <a:t>-bit </a:t>
              </a:r>
              <a:r>
                <a:rPr kumimoji="1" lang="en-US" altLang="ja-JP" sz="1600" dirty="0">
                  <a:solidFill>
                    <a:srgbClr val="C00000"/>
                  </a:solidFill>
                </a:rPr>
                <a:t>@ </a:t>
              </a:r>
              <a:r>
                <a:rPr kumimoji="1" lang="en-US" altLang="ja-JP" sz="1600" dirty="0" smtClean="0">
                  <a:solidFill>
                    <a:srgbClr val="C00000"/>
                  </a:solidFill>
                </a:rPr>
                <a:t>160 MHz DDR</a:t>
              </a:r>
              <a:endParaRPr kumimoji="1" lang="ja-JP" altLang="en-US" sz="1600" dirty="0">
                <a:solidFill>
                  <a:srgbClr val="C00000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5166156" y="4259963"/>
              <a:ext cx="1582205" cy="20243"/>
            </a:xfrm>
            <a:prstGeom prst="line">
              <a:avLst/>
            </a:prstGeom>
            <a:ln w="254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5171127" y="4041026"/>
              <a:ext cx="1577234" cy="4372"/>
            </a:xfrm>
            <a:prstGeom prst="line">
              <a:avLst/>
            </a:prstGeom>
            <a:ln w="254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972451" y="1289844"/>
              <a:ext cx="0" cy="849230"/>
            </a:xfrm>
            <a:prstGeom prst="line">
              <a:avLst/>
            </a:prstGeom>
            <a:ln w="254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5616374" y="2592859"/>
              <a:ext cx="89849" cy="89849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616374" y="2747866"/>
              <a:ext cx="80577" cy="84249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正方形/長方形 13"/>
            <p:cNvSpPr/>
            <p:nvPr/>
          </p:nvSpPr>
          <p:spPr>
            <a:xfrm>
              <a:off x="3618803" y="3449709"/>
              <a:ext cx="1561304" cy="1392048"/>
            </a:xfrm>
            <a:prstGeom prst="rect">
              <a:avLst/>
            </a:prstGeom>
            <a:noFill/>
            <a:ln w="25400">
              <a:solidFill>
                <a:schemeClr val="accent2"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5"/>
            <p:cNvSpPr txBox="1"/>
            <p:nvPr/>
          </p:nvSpPr>
          <p:spPr>
            <a:xfrm>
              <a:off x="3528998" y="4853637"/>
              <a:ext cx="15469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solidFill>
                    <a:schemeClr val="accent2"/>
                  </a:solidFill>
                </a:rPr>
                <a:t>Mezzanine</a:t>
              </a:r>
            </a:p>
            <a:p>
              <a:pPr algn="ctr"/>
              <a:r>
                <a:rPr kumimoji="1" lang="en-US" altLang="ja-JP" sz="2400" b="1" dirty="0" smtClean="0">
                  <a:solidFill>
                    <a:schemeClr val="accent2"/>
                  </a:solidFill>
                </a:rPr>
                <a:t>#17</a:t>
              </a:r>
              <a:endParaRPr kumimoji="1" lang="ja-JP" altLang="en-US" sz="2400" b="1" dirty="0">
                <a:solidFill>
                  <a:schemeClr val="accent2"/>
                </a:solidFill>
              </a:endParaRPr>
            </a:p>
          </p:txBody>
        </p:sp>
        <p:sp>
          <p:nvSpPr>
            <p:cNvPr id="20" name="テキスト ボックス 20"/>
            <p:cNvSpPr txBox="1"/>
            <p:nvPr/>
          </p:nvSpPr>
          <p:spPr>
            <a:xfrm>
              <a:off x="3740719" y="1805842"/>
              <a:ext cx="129891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>
                  <a:solidFill>
                    <a:schemeClr val="accent3">
                      <a:lumMod val="75000"/>
                    </a:schemeClr>
                  </a:solidFill>
                </a:rPr>
                <a:t>ASD &amp;</a:t>
              </a:r>
            </a:p>
            <a:p>
              <a:pPr algn="ctr"/>
              <a:r>
                <a:rPr kumimoji="1" lang="en-US" altLang="ja-JP" b="1" dirty="0" smtClean="0">
                  <a:solidFill>
                    <a:schemeClr val="accent3">
                      <a:lumMod val="75000"/>
                    </a:schemeClr>
                  </a:solidFill>
                </a:rPr>
                <a:t>24 channel</a:t>
              </a:r>
            </a:p>
            <a:p>
              <a:pPr algn="ctr"/>
              <a:r>
                <a:rPr kumimoji="1" lang="en-US" altLang="ja-JP" b="1" dirty="0" smtClean="0">
                  <a:solidFill>
                    <a:schemeClr val="accent3">
                      <a:lumMod val="75000"/>
                    </a:schemeClr>
                  </a:solidFill>
                </a:rPr>
                <a:t> TDC</a:t>
              </a:r>
              <a:endParaRPr kumimoji="1" lang="ja-JP" alt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8110449" y="4068752"/>
              <a:ext cx="89849" cy="89849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523802" y="1569642"/>
              <a:ext cx="106495" cy="75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380728" y="923122"/>
              <a:ext cx="13633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4.8 GB Fiber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19756" y="2853935"/>
              <a:ext cx="6358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18</a:t>
              </a:r>
            </a:p>
            <a:p>
              <a:pPr algn="ctr"/>
              <a:r>
                <a:rPr lang="en-US" dirty="0" smtClean="0"/>
                <a:t>Total</a:t>
              </a:r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963302" y="1645076"/>
              <a:ext cx="1675181" cy="2605913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252202" y="1742140"/>
              <a:ext cx="11312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Trigger</a:t>
              </a:r>
            </a:p>
            <a:p>
              <a:pPr algn="ctr"/>
              <a:r>
                <a:rPr lang="en-US" dirty="0" smtClean="0"/>
                <a:t>Extraction</a:t>
              </a:r>
              <a:endParaRPr lang="en-US" dirty="0"/>
            </a:p>
          </p:txBody>
        </p:sp>
        <p:cxnSp>
          <p:nvCxnSpPr>
            <p:cNvPr id="30" name="Straight Connector 29"/>
            <p:cNvCxnSpPr/>
            <p:nvPr/>
          </p:nvCxnSpPr>
          <p:spPr>
            <a:xfrm flipH="1" flipV="1">
              <a:off x="6343636" y="3006515"/>
              <a:ext cx="3619666" cy="385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56" idx="3"/>
            </p:cNvCxnSpPr>
            <p:nvPr/>
          </p:nvCxnSpPr>
          <p:spPr>
            <a:xfrm>
              <a:off x="8262752" y="4158601"/>
              <a:ext cx="723785" cy="398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43" idx="3"/>
            </p:cNvCxnSpPr>
            <p:nvPr/>
          </p:nvCxnSpPr>
          <p:spPr>
            <a:xfrm>
              <a:off x="8277709" y="2336195"/>
              <a:ext cx="44038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5613793" y="3634695"/>
              <a:ext cx="89849" cy="89849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613793" y="3785334"/>
              <a:ext cx="80577" cy="84249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036888" y="2386621"/>
              <a:ext cx="1561836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Mezz</a:t>
              </a:r>
              <a:r>
                <a:rPr lang="en-US" dirty="0" smtClean="0"/>
                <a:t> = 5 bits</a:t>
              </a:r>
            </a:p>
            <a:p>
              <a:pPr algn="ctr"/>
              <a:r>
                <a:rPr lang="en-US" dirty="0" smtClean="0"/>
                <a:t>Chan = 5 bits</a:t>
              </a:r>
            </a:p>
            <a:p>
              <a:pPr algn="ctr"/>
              <a:r>
                <a:rPr lang="en-US" dirty="0" smtClean="0"/>
                <a:t>Time = 2-3 bits</a:t>
              </a:r>
              <a:r>
                <a:rPr lang="en-US" dirty="0"/>
                <a:t/>
              </a:r>
              <a:br>
                <a:rPr lang="en-US" dirty="0"/>
              </a:br>
              <a:r>
                <a:rPr lang="en-US" dirty="0" smtClean="0"/>
                <a:t>Offset </a:t>
              </a:r>
              <a:r>
                <a:rPr lang="en-US" smtClean="0"/>
                <a:t>= 3-4 </a:t>
              </a:r>
              <a:r>
                <a:rPr lang="en-US" dirty="0" smtClean="0"/>
                <a:t>bits</a:t>
              </a:r>
            </a:p>
            <a:p>
              <a:pPr algn="ctr"/>
              <a:r>
                <a:rPr lang="en-US" dirty="0" smtClean="0"/>
                <a:t>x5 Plus one</a:t>
              </a:r>
            </a:p>
            <a:p>
              <a:pPr algn="ctr"/>
              <a:r>
                <a:rPr lang="en-US" dirty="0" smtClean="0"/>
                <a:t>BCID</a:t>
              </a:r>
            </a:p>
            <a:p>
              <a:endParaRPr lang="en-US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10800892" y="1292454"/>
              <a:ext cx="1" cy="346306"/>
            </a:xfrm>
            <a:prstGeom prst="line">
              <a:avLst/>
            </a:prstGeom>
            <a:ln w="3175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10119227" y="923122"/>
              <a:ext cx="13633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Fast Fiber</a:t>
              </a:r>
              <a:endParaRPr lang="en-US" dirty="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5422875" y="2675338"/>
            <a:ext cx="1603513" cy="519764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L1-Buffer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5534934" y="2675338"/>
            <a:ext cx="0" cy="5197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626822" y="2675338"/>
            <a:ext cx="0" cy="5197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727674" y="2675338"/>
            <a:ext cx="0" cy="5197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727239" y="2675338"/>
            <a:ext cx="0" cy="5197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828091" y="2675338"/>
            <a:ext cx="0" cy="5197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915498" y="2675338"/>
            <a:ext cx="0" cy="5197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7026388" y="2496344"/>
            <a:ext cx="1187" cy="17899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766298" y="2358746"/>
            <a:ext cx="974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4807396" y="2224907"/>
            <a:ext cx="3602031" cy="3284712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406846" y="4497744"/>
            <a:ext cx="1603513" cy="519764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L1-Buffer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5518905" y="4497744"/>
            <a:ext cx="0" cy="5197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610793" y="4497744"/>
            <a:ext cx="0" cy="5197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711645" y="4497744"/>
            <a:ext cx="0" cy="5197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711210" y="4497744"/>
            <a:ext cx="0" cy="5197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812062" y="4497744"/>
            <a:ext cx="0" cy="5197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899469" y="4497744"/>
            <a:ext cx="0" cy="5197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7010359" y="4318750"/>
            <a:ext cx="1187" cy="17899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702021" y="4149380"/>
            <a:ext cx="974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Readout</a:t>
            </a:r>
          </a:p>
        </p:txBody>
      </p:sp>
      <p:cxnSp>
        <p:nvCxnSpPr>
          <p:cNvPr id="65" name="Straight Connector 64"/>
          <p:cNvCxnSpPr/>
          <p:nvPr/>
        </p:nvCxnSpPr>
        <p:spPr>
          <a:xfrm flipH="1">
            <a:off x="3727253" y="3028763"/>
            <a:ext cx="1695622" cy="20243"/>
          </a:xfrm>
          <a:prstGeom prst="line">
            <a:avLst/>
          </a:prstGeom>
          <a:ln w="254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3732580" y="2809826"/>
            <a:ext cx="1690294" cy="4372"/>
          </a:xfrm>
          <a:prstGeom prst="line">
            <a:avLst/>
          </a:prstGeom>
          <a:ln w="254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 flipV="1">
            <a:off x="5106264" y="3384360"/>
            <a:ext cx="3705322" cy="1580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4961173" y="2808565"/>
            <a:ext cx="10172" cy="799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5103891" y="3019688"/>
            <a:ext cx="0" cy="3768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5103891" y="4033398"/>
            <a:ext cx="4747" cy="60129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4961174" y="3812064"/>
            <a:ext cx="10171" cy="103795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 flipV="1">
            <a:off x="5099533" y="4041044"/>
            <a:ext cx="3755532" cy="24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 flipV="1">
            <a:off x="4975931" y="3812064"/>
            <a:ext cx="3879134" cy="385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761588" y="217408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L1A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760129" y="4005173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L1A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482427" y="2731447"/>
            <a:ext cx="562398" cy="369332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GBT</a:t>
            </a:r>
            <a:endParaRPr lang="en-US" dirty="0"/>
          </a:p>
        </p:txBody>
      </p:sp>
      <p:cxnSp>
        <p:nvCxnSpPr>
          <p:cNvPr id="102" name="Straight Connector 101"/>
          <p:cNvCxnSpPr/>
          <p:nvPr/>
        </p:nvCxnSpPr>
        <p:spPr>
          <a:xfrm flipH="1">
            <a:off x="7763626" y="3100779"/>
            <a:ext cx="7305" cy="1643979"/>
          </a:xfrm>
          <a:prstGeom prst="line">
            <a:avLst/>
          </a:prstGeom>
          <a:ln w="25400">
            <a:solidFill>
              <a:schemeClr val="tx1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753678" y="2205719"/>
            <a:ext cx="1021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160 MHz</a:t>
            </a:r>
          </a:p>
          <a:p>
            <a:pPr algn="ctr"/>
            <a:r>
              <a:rPr lang="en-US" dirty="0" smtClean="0"/>
              <a:t>DDR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86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357" y="593726"/>
            <a:ext cx="10515600" cy="931660"/>
          </a:xfrm>
        </p:spPr>
        <p:txBody>
          <a:bodyPr/>
          <a:lstStyle/>
          <a:p>
            <a:pPr algn="ctr"/>
            <a:r>
              <a:rPr lang="en-US" dirty="0" smtClean="0"/>
              <a:t>Highest Data Rate for Readout &amp; Trigger</a:t>
            </a:r>
            <a:endParaRPr lang="en-US" dirty="0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1368407" y="1743334"/>
            <a:ext cx="9077499" cy="43002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ja-JP" dirty="0" smtClean="0"/>
              <a:t>Assume the highest rate is typified by 200kHz/tube</a:t>
            </a:r>
          </a:p>
          <a:p>
            <a:pPr lvl="1">
              <a:lnSpc>
                <a:spcPct val="150000"/>
              </a:lnSpc>
            </a:pPr>
            <a:r>
              <a:rPr kumimoji="1" lang="en-US" altLang="ja-JP" dirty="0" smtClean="0"/>
              <a:t>Leads to 4.8 (4.13) MHz into L1 buffer = 0.14 hits/mezzanine/crossing</a:t>
            </a:r>
          </a:p>
          <a:p>
            <a:pPr lvl="1">
              <a:lnSpc>
                <a:spcPct val="150000"/>
              </a:lnSpc>
            </a:pPr>
            <a:r>
              <a:rPr kumimoji="1" lang="en-US" altLang="ja-JP" dirty="0" smtClean="0"/>
              <a:t>Occupies 24% of TDC bandwidth to CSM (2 lines @ 160 MHz DDR)</a:t>
            </a:r>
          </a:p>
          <a:p>
            <a:pPr lvl="2">
              <a:lnSpc>
                <a:spcPct val="150000"/>
              </a:lnSpc>
            </a:pPr>
            <a:r>
              <a:rPr kumimoji="1" lang="en-US" altLang="ja-JP" dirty="0" smtClean="0"/>
              <a:t>32 bits/hit depending on details of TDC</a:t>
            </a:r>
          </a:p>
          <a:p>
            <a:pPr lvl="1">
              <a:lnSpc>
                <a:spcPct val="150000"/>
              </a:lnSpc>
            </a:pPr>
            <a:r>
              <a:rPr kumimoji="1" lang="en-US" altLang="ja-JP" dirty="0" smtClean="0"/>
              <a:t>Averages 250 slots in L1 buffer during 60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s latency</a:t>
            </a:r>
          </a:p>
          <a:p>
            <a:pPr lvl="1">
              <a:lnSpc>
                <a:spcPct val="150000"/>
              </a:lnSpc>
            </a:pPr>
            <a:r>
              <a:rPr kumimoji="1" lang="en-US" altLang="ja-JP" dirty="0" smtClean="0"/>
              <a:t>Readout at 0.4 MHz L1 rate occupies 37% of GBT link to USA 15</a:t>
            </a:r>
          </a:p>
          <a:p>
            <a:pPr lvl="1">
              <a:lnSpc>
                <a:spcPct val="150000"/>
              </a:lnSpc>
            </a:pPr>
            <a:r>
              <a:rPr kumimoji="1" lang="en-US" altLang="ja-JP" dirty="0" smtClean="0">
                <a:solidFill>
                  <a:srgbClr val="FF0000"/>
                </a:solidFill>
              </a:rPr>
              <a:t>Trigger data occupies 40% of trigger bandwidth for 4.8 GB link, 16 bits/hit, and using 8/10 encoding.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endParaRPr lang="en-US" altLang="ja-JP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36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995"/>
          </a:xfrm>
        </p:spPr>
        <p:txBody>
          <a:bodyPr/>
          <a:lstStyle/>
          <a:p>
            <a:pPr algn="ctr"/>
            <a:r>
              <a:rPr lang="en-US" dirty="0" smtClean="0"/>
              <a:t>The Maximum Rate Numbers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3450905"/>
            <a:ext cx="10515600" cy="2905445"/>
          </a:xfrm>
        </p:spPr>
        <p:txBody>
          <a:bodyPr>
            <a:normAutofit fontScale="92500"/>
          </a:bodyPr>
          <a:lstStyle/>
          <a:p>
            <a:r>
              <a:rPr lang="en-US" sz="2600" dirty="0"/>
              <a:t>From each 24 channel </a:t>
            </a:r>
            <a:r>
              <a:rPr lang="en-US" sz="2600" dirty="0" smtClean="0"/>
              <a:t>TDC </a:t>
            </a:r>
            <a:r>
              <a:rPr lang="en-US" sz="2600" dirty="0"/>
              <a:t>there </a:t>
            </a:r>
            <a:r>
              <a:rPr lang="en-US" sz="2600" dirty="0" smtClean="0"/>
              <a:t>are </a:t>
            </a:r>
            <a:r>
              <a:rPr lang="en-US" sz="2600" dirty="0"/>
              <a:t>0.14 hits/crossing</a:t>
            </a:r>
            <a:r>
              <a:rPr lang="en-US" sz="2600" dirty="0" smtClean="0"/>
              <a:t>.</a:t>
            </a:r>
          </a:p>
          <a:p>
            <a:r>
              <a:rPr lang="en-US" sz="2600" dirty="0" smtClean="0"/>
              <a:t>Data rate </a:t>
            </a:r>
            <a:r>
              <a:rPr lang="en-US" sz="2600" dirty="0"/>
              <a:t>for </a:t>
            </a:r>
            <a:r>
              <a:rPr lang="en-US" sz="2600" dirty="0" smtClean="0"/>
              <a:t>each </a:t>
            </a:r>
            <a:r>
              <a:rPr lang="en-US" sz="2600" dirty="0"/>
              <a:t>mezzanine </a:t>
            </a:r>
            <a:r>
              <a:rPr lang="en-US" sz="2600" dirty="0" smtClean="0"/>
              <a:t>card with 32 bits/hit is 132.2 MHz</a:t>
            </a:r>
          </a:p>
          <a:p>
            <a:r>
              <a:rPr lang="en-US" sz="2600" dirty="0" smtClean="0"/>
              <a:t>Each of 5 trigger hits is represented </a:t>
            </a:r>
            <a:r>
              <a:rPr lang="en-US" sz="2600" dirty="0"/>
              <a:t>by a 5 bit channel number, a 5 bit </a:t>
            </a:r>
            <a:r>
              <a:rPr lang="en-US" sz="2600" dirty="0" err="1" smtClean="0"/>
              <a:t>mezz</a:t>
            </a:r>
            <a:r>
              <a:rPr lang="en-US" sz="2600" dirty="0" smtClean="0"/>
              <a:t> </a:t>
            </a:r>
            <a:r>
              <a:rPr lang="en-US" sz="2600" dirty="0"/>
              <a:t>card number, a </a:t>
            </a:r>
            <a:r>
              <a:rPr lang="en-US" sz="2600" dirty="0" smtClean="0"/>
              <a:t>2-3 </a:t>
            </a:r>
            <a:r>
              <a:rPr lang="en-US" sz="2600" dirty="0"/>
              <a:t>bit </a:t>
            </a:r>
            <a:r>
              <a:rPr lang="en-US" sz="2600" dirty="0" smtClean="0"/>
              <a:t>sub-time</a:t>
            </a:r>
            <a:r>
              <a:rPr lang="en-US" sz="2600" dirty="0"/>
              <a:t>, and </a:t>
            </a:r>
            <a:r>
              <a:rPr lang="en-US" sz="2600" dirty="0" smtClean="0"/>
              <a:t>a 4-3 </a:t>
            </a:r>
            <a:r>
              <a:rPr lang="en-US" sz="2600" dirty="0"/>
              <a:t>bit BCID </a:t>
            </a:r>
            <a:r>
              <a:rPr lang="en-US" sz="2600" dirty="0" smtClean="0"/>
              <a:t>offset = </a:t>
            </a:r>
            <a:r>
              <a:rPr lang="en-US" sz="2600" dirty="0"/>
              <a:t>16 bits. If all hits </a:t>
            </a:r>
            <a:r>
              <a:rPr lang="en-US" sz="2600" dirty="0" smtClean="0"/>
              <a:t>are </a:t>
            </a:r>
            <a:r>
              <a:rPr lang="en-US" sz="2600" dirty="0"/>
              <a:t>from the </a:t>
            </a:r>
            <a:r>
              <a:rPr lang="en-US" sz="2600" dirty="0" smtClean="0"/>
              <a:t>current BCID (sent also), all offsets are 0, otherwise they are -15 to -1 indicating a carryover hit. Trigger fiber assumed at 4.8 GB/s (8/10 code).</a:t>
            </a:r>
          </a:p>
          <a:p>
            <a:pPr marL="0" indent="0">
              <a:buNone/>
            </a:pPr>
            <a:r>
              <a:rPr lang="en-US" sz="2600" dirty="0" smtClean="0"/>
              <a:t>* </a:t>
            </a:r>
            <a:r>
              <a:rPr lang="en-US" sz="2000" dirty="0" smtClean="0"/>
              <a:t>Rate diminished by tube Dead Time</a:t>
            </a:r>
            <a:endParaRPr lang="en-US" sz="2000" dirty="0"/>
          </a:p>
          <a:p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364335"/>
              </p:ext>
            </p:extLst>
          </p:nvPr>
        </p:nvGraphicFramePr>
        <p:xfrm>
          <a:off x="838200" y="1257300"/>
          <a:ext cx="10601959" cy="20827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9508"/>
                <a:gridCol w="559508"/>
                <a:gridCol w="1166838"/>
                <a:gridCol w="961206"/>
                <a:gridCol w="1018591"/>
                <a:gridCol w="1090322"/>
                <a:gridCol w="1052067"/>
                <a:gridCol w="903821"/>
                <a:gridCol w="994681"/>
                <a:gridCol w="1224223"/>
                <a:gridCol w="1071194"/>
              </a:tblGrid>
              <a:tr h="3471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KHz/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Rate into L1/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Hits each*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Data each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Bit Rate per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Occupancy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Hits/10us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Hits/60us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Data Rate at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Occupancy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71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tube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TDC in MHz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TDC MHz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Beam CSX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TDC MHz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TDC&gt;CSM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Latency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Latency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0.4 MHz L1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GBT link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71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Max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200.0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4.80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4.13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132.20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20.66%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41.31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247.88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1175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37%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713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% of hits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Data each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For 18 TDC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Bit Rate/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Fiber Rate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Occupancy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713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seen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Beam CSX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/Beam CSX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Beam CSX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MHz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CSM &gt; tgr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4713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86.07%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2.48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60.00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1500.00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39.06%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 flipV="1">
            <a:off x="4958082" y="2275842"/>
            <a:ext cx="975358" cy="128947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933440" y="2278060"/>
            <a:ext cx="1968989" cy="171450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12</a:t>
            </a:fld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0160654" y="2335964"/>
            <a:ext cx="40359" cy="111494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9378892" y="3349264"/>
            <a:ext cx="1767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Includes headers</a:t>
            </a:r>
          </a:p>
          <a:p>
            <a:pPr algn="ctr"/>
            <a:r>
              <a:rPr lang="en-US" dirty="0" smtClean="0"/>
              <a:t>&amp; trailers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179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6658"/>
          </a:xfrm>
        </p:spPr>
        <p:txBody>
          <a:bodyPr/>
          <a:lstStyle/>
          <a:p>
            <a:pPr algn="ctr"/>
            <a:r>
              <a:rPr lang="en-US" dirty="0" smtClean="0"/>
              <a:t>Issue: Trigger Latency Varies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7633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Latency Issues</a:t>
            </a:r>
          </a:p>
          <a:p>
            <a:pPr lvl="1"/>
            <a:r>
              <a:rPr lang="en-US" dirty="0" smtClean="0"/>
              <a:t>Data transmission to CSM is de-randomized with BCID tag</a:t>
            </a:r>
          </a:p>
          <a:p>
            <a:pPr lvl="1"/>
            <a:r>
              <a:rPr lang="en-US" dirty="0" smtClean="0"/>
              <a:t>Data from CSM to sector logic is de-randomized, also BCID tagged</a:t>
            </a:r>
          </a:p>
          <a:p>
            <a:pPr lvl="1"/>
            <a:r>
              <a:rPr lang="en-US" dirty="0" smtClean="0"/>
              <a:t>Dead Time of round tubes (ASD constrained) keeps rate manageable</a:t>
            </a:r>
          </a:p>
          <a:p>
            <a:pPr lvl="1"/>
            <a:r>
              <a:rPr lang="en-US" dirty="0" smtClean="0"/>
              <a:t>Large, 6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s, latency means data at sector logic before Level 0 trigger</a:t>
            </a:r>
          </a:p>
          <a:p>
            <a:pPr lvl="1"/>
            <a:r>
              <a:rPr lang="en-US" dirty="0" smtClean="0"/>
              <a:t>BCID offsets assume no more than 16 crossing delay (400 ns)</a:t>
            </a:r>
            <a:endParaRPr lang="en-US" dirty="0"/>
          </a:p>
          <a:p>
            <a:r>
              <a:rPr lang="en-US" dirty="0" smtClean="0"/>
              <a:t>Poisson distribution of hits at nominal maximum rate indicates</a:t>
            </a:r>
          </a:p>
          <a:p>
            <a:pPr lvl="1"/>
            <a:r>
              <a:rPr lang="en-US" dirty="0" smtClean="0"/>
              <a:t>Few 24 channel TDCs have more than 5 hits per crossing (mean 0.14/Chan)</a:t>
            </a:r>
          </a:p>
          <a:p>
            <a:pPr lvl="1"/>
            <a:r>
              <a:rPr lang="en-US" dirty="0" smtClean="0"/>
              <a:t>Typical number of hits in 18 mezzanines is 2.5/crossing (can send 5/</a:t>
            </a:r>
            <a:r>
              <a:rPr lang="en-US" dirty="0" err="1" smtClean="0"/>
              <a:t>crx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Dead Time limits growth beyond what can be handled within a few crossings</a:t>
            </a:r>
          </a:p>
          <a:p>
            <a:pPr lvl="1"/>
            <a:r>
              <a:rPr lang="en-US" dirty="0" smtClean="0"/>
              <a:t>Bandwidth occupancy is well matched to existing cables &amp; single trigger fiber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434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Handle Higher Rates – both tube rates &amp; transmission rates</a:t>
            </a:r>
          </a:p>
          <a:p>
            <a:r>
              <a:rPr lang="en-US" dirty="0" smtClean="0"/>
              <a:t>Store hits during Longer Latency</a:t>
            </a:r>
          </a:p>
          <a:p>
            <a:r>
              <a:rPr lang="en-US" dirty="0" smtClean="0"/>
              <a:t>Buffer more triggers during readout</a:t>
            </a:r>
          </a:p>
          <a:p>
            <a:r>
              <a:rPr lang="en-US" dirty="0" smtClean="0"/>
              <a:t>Need for MDT Trigger Data to Sharpen P</a:t>
            </a:r>
            <a:r>
              <a:rPr lang="en-US" sz="2000" dirty="0" smtClean="0"/>
              <a:t>t</a:t>
            </a:r>
            <a:r>
              <a:rPr lang="en-US" dirty="0" smtClean="0"/>
              <a:t> threshold</a:t>
            </a:r>
          </a:p>
          <a:p>
            <a:pPr lvl="1"/>
            <a:r>
              <a:rPr lang="en-US" dirty="0" smtClean="0"/>
              <a:t>NSW provides 1 </a:t>
            </a:r>
            <a:r>
              <a:rPr lang="en-US" dirty="0" err="1" smtClean="0"/>
              <a:t>mr</a:t>
            </a:r>
            <a:r>
              <a:rPr lang="en-US" dirty="0" smtClean="0"/>
              <a:t> measurement of angle from IP</a:t>
            </a:r>
          </a:p>
          <a:p>
            <a:pPr lvl="1"/>
            <a:r>
              <a:rPr lang="en-US" dirty="0" smtClean="0"/>
              <a:t>Big Wheel needs similar to reduce feedthrough of soft </a:t>
            </a:r>
            <a:r>
              <a:rPr lang="en-US" dirty="0" err="1" smtClean="0"/>
              <a:t>muons</a:t>
            </a:r>
            <a:r>
              <a:rPr lang="en-US" dirty="0" smtClean="0"/>
              <a:t> at Level 1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51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6171"/>
          </a:xfrm>
        </p:spPr>
        <p:txBody>
          <a:bodyPr/>
          <a:lstStyle/>
          <a:p>
            <a:pPr algn="ctr"/>
            <a:r>
              <a:rPr lang="en-US" dirty="0" smtClean="0"/>
              <a:t>Phase II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1295"/>
            <a:ext cx="10515600" cy="4740965"/>
          </a:xfrm>
        </p:spPr>
        <p:txBody>
          <a:bodyPr/>
          <a:lstStyle/>
          <a:p>
            <a:r>
              <a:rPr lang="en-US" dirty="0" smtClean="0"/>
              <a:t>Readout Capability</a:t>
            </a:r>
          </a:p>
          <a:p>
            <a:pPr lvl="1"/>
            <a:r>
              <a:rPr lang="en-US" dirty="0" smtClean="0"/>
              <a:t>Rate capability to 300 KHz tube hits</a:t>
            </a:r>
          </a:p>
          <a:p>
            <a:pPr lvl="1"/>
            <a:r>
              <a:rPr lang="en-US" dirty="0" smtClean="0"/>
              <a:t>Deeper Level 1 buffering (any Level 0 handling?)</a:t>
            </a:r>
          </a:p>
          <a:p>
            <a:pPr lvl="1"/>
            <a:r>
              <a:rPr lang="en-US" dirty="0" smtClean="0"/>
              <a:t>Deeper Trigger buffering</a:t>
            </a:r>
          </a:p>
          <a:p>
            <a:pPr lvl="1"/>
            <a:r>
              <a:rPr lang="en-US" dirty="0" smtClean="0"/>
              <a:t>Faster Rate of Mezzanine to CSM data flow</a:t>
            </a:r>
          </a:p>
          <a:p>
            <a:pPr lvl="1"/>
            <a:r>
              <a:rPr lang="en-US" dirty="0" smtClean="0"/>
              <a:t>Longer Latency</a:t>
            </a:r>
          </a:p>
          <a:p>
            <a:pPr lvl="1"/>
            <a:r>
              <a:rPr lang="en-US" dirty="0" smtClean="0"/>
              <a:t>Fix some bugs – restore “pair mode”</a:t>
            </a:r>
          </a:p>
          <a:p>
            <a:r>
              <a:rPr lang="en-US" dirty="0" smtClean="0"/>
              <a:t>Trigger Data Extraction</a:t>
            </a:r>
          </a:p>
          <a:p>
            <a:pPr lvl="1"/>
            <a:r>
              <a:rPr lang="en-US" dirty="0" smtClean="0"/>
              <a:t>Hit timing to 6.25ns bins</a:t>
            </a:r>
          </a:p>
          <a:p>
            <a:pPr lvl="1"/>
            <a:r>
              <a:rPr lang="en-US" dirty="0" smtClean="0"/>
              <a:t>Fast extraction to sector logic</a:t>
            </a:r>
          </a:p>
          <a:p>
            <a:pPr lvl="1"/>
            <a:r>
              <a:rPr lang="en-US" dirty="0" smtClean="0"/>
              <a:t>Fixed latency or BCID tagging?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07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Working Group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groups from original MDT development meet by-weekly</a:t>
            </a:r>
          </a:p>
          <a:p>
            <a:pPr lvl="1"/>
            <a:r>
              <a:rPr lang="en-US" dirty="0" smtClean="0"/>
              <a:t>Michigan/BNL, Japanese (KEK &amp; others), MPI/LMU </a:t>
            </a:r>
          </a:p>
          <a:p>
            <a:pPr lvl="1"/>
            <a:r>
              <a:rPr lang="en-US" dirty="0" smtClean="0"/>
              <a:t>Goal is to see if we can converge on ideas for a proposal to ATLAS</a:t>
            </a:r>
          </a:p>
          <a:p>
            <a:r>
              <a:rPr lang="en-US" dirty="0" smtClean="0"/>
              <a:t>Ideas under consideration (3-4)</a:t>
            </a:r>
          </a:p>
          <a:p>
            <a:pPr lvl="1"/>
            <a:r>
              <a:rPr lang="en-US" dirty="0" smtClean="0"/>
              <a:t>Modest change – keep the existing cables &amp; motherboards to CSM</a:t>
            </a:r>
          </a:p>
          <a:p>
            <a:pPr lvl="1"/>
            <a:r>
              <a:rPr lang="en-US" dirty="0" smtClean="0"/>
              <a:t>Mid range change – add fast trigger cable to existing cables &amp; motherboards</a:t>
            </a:r>
          </a:p>
          <a:p>
            <a:pPr lvl="1"/>
            <a:r>
              <a:rPr lang="en-US" dirty="0" smtClean="0"/>
              <a:t>Ambitious change – replace cables with fast serial links to CSM</a:t>
            </a:r>
          </a:p>
          <a:p>
            <a:pPr lvl="1"/>
            <a:r>
              <a:rPr lang="en-US" dirty="0" smtClean="0"/>
              <a:t>More ambitious change – send precision data off detector </a:t>
            </a:r>
          </a:p>
          <a:p>
            <a:r>
              <a:rPr lang="en-US" dirty="0" smtClean="0"/>
              <a:t>Current state – evaluate rate &amp; bandwidth requirements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026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Needs for Phase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6000" dirty="0"/>
              <a:t>For the TDC to be used in Phase II MDT upgrade </a:t>
            </a:r>
            <a:r>
              <a:rPr lang="en-US" sz="6000" dirty="0" smtClean="0"/>
              <a:t>in general, </a:t>
            </a:r>
            <a:r>
              <a:rPr lang="en-US" sz="6000" dirty="0"/>
              <a:t>we need</a:t>
            </a:r>
            <a:r>
              <a:rPr lang="en-US" sz="6000" dirty="0" smtClean="0"/>
              <a:t>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1"/>
            <a:r>
              <a:rPr lang="en-US" sz="5000" dirty="0" smtClean="0"/>
              <a:t>Time </a:t>
            </a:r>
            <a:r>
              <a:rPr lang="en-US" sz="5000" dirty="0"/>
              <a:t>bins similar to what we have now for the MDT, namely </a:t>
            </a:r>
            <a:r>
              <a:rPr lang="en-US" sz="5000" dirty="0" smtClean="0"/>
              <a:t>0.78ns or better.</a:t>
            </a:r>
            <a:endParaRPr lang="en-US" sz="5000" dirty="0"/>
          </a:p>
          <a:p>
            <a:pPr lvl="1"/>
            <a:r>
              <a:rPr lang="en-US" sz="5000" dirty="0" smtClean="0"/>
              <a:t>Since </a:t>
            </a:r>
            <a:r>
              <a:rPr lang="en-US" sz="5000" dirty="0"/>
              <a:t>the readout would be at Level 1, the latency for triggers needs to be </a:t>
            </a:r>
            <a:r>
              <a:rPr lang="en-US" sz="5000" dirty="0" smtClean="0"/>
              <a:t>60us.</a:t>
            </a:r>
            <a:endParaRPr lang="en-US" sz="5000" dirty="0"/>
          </a:p>
          <a:p>
            <a:pPr lvl="1"/>
            <a:r>
              <a:rPr lang="en-US" sz="5000" dirty="0" smtClean="0"/>
              <a:t>A </a:t>
            </a:r>
            <a:r>
              <a:rPr lang="en-US" sz="5000" dirty="0"/>
              <a:t>serial readout rate of 160 MHz (SDR or DDR) is necessary</a:t>
            </a:r>
            <a:r>
              <a:rPr lang="en-US" sz="5000" dirty="0" smtClean="0"/>
              <a:t>.</a:t>
            </a:r>
          </a:p>
          <a:p>
            <a:pPr lvl="1"/>
            <a:r>
              <a:rPr lang="en-US" sz="5000" dirty="0" smtClean="0"/>
              <a:t>Recovery of “pair mode”. Avoid some bugs in the current system.</a:t>
            </a:r>
            <a:endParaRPr lang="en-US" sz="5000" dirty="0"/>
          </a:p>
          <a:p>
            <a:pPr lvl="1"/>
            <a:r>
              <a:rPr lang="en-US" sz="5000" dirty="0"/>
              <a:t>T</a:t>
            </a:r>
            <a:r>
              <a:rPr lang="en-US" sz="5000" dirty="0" smtClean="0"/>
              <a:t>rigger </a:t>
            </a:r>
            <a:r>
              <a:rPr lang="en-US" sz="5000" dirty="0"/>
              <a:t>information would come directly from the ASD </a:t>
            </a:r>
            <a:r>
              <a:rPr lang="en-US" sz="5000" dirty="0" smtClean="0"/>
              <a:t>outputs for all but Michigan scheme.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sz="6000" dirty="0" smtClean="0"/>
              <a:t>The Michigan scheme </a:t>
            </a:r>
            <a:r>
              <a:rPr lang="en-US" sz="6000" dirty="0"/>
              <a:t>would need</a:t>
            </a:r>
            <a:r>
              <a:rPr lang="en-US" sz="4400" dirty="0" smtClean="0"/>
              <a:t>:</a:t>
            </a:r>
            <a:r>
              <a:rPr lang="en-US" dirty="0"/>
              <a:t/>
            </a:r>
            <a:br>
              <a:rPr lang="en-US" dirty="0"/>
            </a:br>
            <a:endParaRPr lang="en-US" sz="3300" dirty="0"/>
          </a:p>
          <a:p>
            <a:pPr lvl="1"/>
            <a:r>
              <a:rPr lang="en-US" sz="5000" dirty="0" smtClean="0"/>
              <a:t>A </a:t>
            </a:r>
            <a:r>
              <a:rPr lang="en-US" sz="5000" dirty="0"/>
              <a:t>trigger less readout to the CSM on two lines at 160MHz DDR with the CSM containing:</a:t>
            </a:r>
          </a:p>
          <a:p>
            <a:pPr lvl="1"/>
            <a:r>
              <a:rPr lang="en-US" sz="5000" dirty="0" smtClean="0"/>
              <a:t>The </a:t>
            </a:r>
            <a:r>
              <a:rPr lang="en-US" sz="5000" dirty="0"/>
              <a:t>Level 1 buffer, trigger matching, and connection to the GBT</a:t>
            </a:r>
          </a:p>
          <a:p>
            <a:pPr lvl="1"/>
            <a:r>
              <a:rPr lang="en-US" sz="5000" dirty="0" smtClean="0"/>
              <a:t>Trigger </a:t>
            </a:r>
            <a:r>
              <a:rPr lang="en-US" sz="5000" dirty="0"/>
              <a:t>primitives multiplexed to the sector logic on an independent fast fiber.</a:t>
            </a:r>
          </a:p>
          <a:p>
            <a:pPr lvl="1"/>
            <a:r>
              <a:rPr lang="en-US" sz="5000" dirty="0" smtClean="0"/>
              <a:t>Minimal </a:t>
            </a:r>
            <a:r>
              <a:rPr lang="en-US" sz="5000" dirty="0"/>
              <a:t>latency of data to the CSM</a:t>
            </a:r>
            <a:r>
              <a:rPr lang="en-US" sz="5000" dirty="0" smtClean="0"/>
              <a:t>.</a:t>
            </a:r>
          </a:p>
          <a:p>
            <a:r>
              <a:rPr lang="en-US" sz="6000" dirty="0" smtClean="0"/>
              <a:t>Push all data off detector requires trigger less TDC &amp; a </a:t>
            </a:r>
            <a:r>
              <a:rPr lang="en-US" sz="6000" dirty="0" err="1" smtClean="0"/>
              <a:t>lpGBT</a:t>
            </a:r>
            <a:r>
              <a:rPr lang="en-US" sz="6000" dirty="0" smtClean="0"/>
              <a:t> at 9.6 GB/s</a:t>
            </a:r>
            <a:endParaRPr lang="en-US" sz="60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449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TDC Operates Trigger 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03015"/>
          </a:xfrm>
        </p:spPr>
        <p:txBody>
          <a:bodyPr/>
          <a:lstStyle/>
          <a:p>
            <a:r>
              <a:rPr lang="en-US" dirty="0" smtClean="0"/>
              <a:t>The TDC choices all operate in trigger less mode</a:t>
            </a:r>
          </a:p>
          <a:p>
            <a:pPr lvl="1"/>
            <a:r>
              <a:rPr lang="en-US" dirty="0" smtClean="0"/>
              <a:t>Trigger less mode provides channel buffer data only</a:t>
            </a:r>
          </a:p>
          <a:p>
            <a:pPr lvl="1"/>
            <a:r>
              <a:rPr lang="en-US" dirty="0" smtClean="0"/>
              <a:t>Data moves to output FIFO from channel buffers</a:t>
            </a:r>
          </a:p>
          <a:p>
            <a:pPr lvl="1"/>
            <a:r>
              <a:rPr lang="en-US" dirty="0" smtClean="0"/>
              <a:t>HPTDC operates in this mode (presumably new CERN TDC as well)</a:t>
            </a:r>
          </a:p>
          <a:p>
            <a:pPr lvl="1"/>
            <a:r>
              <a:rPr lang="en-US" dirty="0" smtClean="0"/>
              <a:t>VMM has only this mode</a:t>
            </a:r>
          </a:p>
          <a:p>
            <a:pPr lvl="1"/>
            <a:r>
              <a:rPr lang="en-US" dirty="0" smtClean="0"/>
              <a:t>FPGA TDC can be configured in this mode</a:t>
            </a:r>
          </a:p>
          <a:p>
            <a:r>
              <a:rPr lang="en-US" dirty="0" smtClean="0"/>
              <a:t>Latency of data flow through TDC needs to be understood for trigger</a:t>
            </a:r>
          </a:p>
          <a:p>
            <a:pPr lvl="1"/>
            <a:r>
              <a:rPr lang="en-US" dirty="0" smtClean="0"/>
              <a:t>Simulation will surely answer this question definitively</a:t>
            </a:r>
          </a:p>
          <a:p>
            <a:pPr lvl="1"/>
            <a:r>
              <a:rPr lang="en-US" dirty="0" smtClean="0"/>
              <a:t>Handled by BCID offset sent with each hit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27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First Upgrade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the existing mezzanine to CSM cables &amp; motherboard run faster?</a:t>
            </a:r>
          </a:p>
          <a:p>
            <a:pPr lvl="1"/>
            <a:r>
              <a:rPr lang="en-US" dirty="0" smtClean="0"/>
              <a:t>How fast? Is the highest rate compatible with Phase II requirements?</a:t>
            </a:r>
          </a:p>
          <a:p>
            <a:pPr lvl="1"/>
            <a:r>
              <a:rPr lang="en-US" dirty="0" smtClean="0"/>
              <a:t>How many pairs on the cable be allocated for Phase II data (</a:t>
            </a:r>
            <a:r>
              <a:rPr lang="en-US" dirty="0" smtClean="0">
                <a:solidFill>
                  <a:srgbClr val="FF0000"/>
                </a:solidFill>
              </a:rPr>
              <a:t>two, it turns out</a:t>
            </a:r>
            <a:r>
              <a:rPr lang="en-US" dirty="0" smtClean="0"/>
              <a:t>)</a:t>
            </a:r>
          </a:p>
          <a:p>
            <a:r>
              <a:rPr lang="en-US" dirty="0" smtClean="0"/>
              <a:t>What design works out best for keeping the existing cables?</a:t>
            </a:r>
          </a:p>
          <a:p>
            <a:pPr lvl="1"/>
            <a:r>
              <a:rPr lang="en-US" dirty="0" smtClean="0"/>
              <a:t>Must send level 1 trigger data to sector logic for sharper P</a:t>
            </a:r>
            <a:r>
              <a:rPr lang="en-US" sz="1600" dirty="0" smtClean="0"/>
              <a:t>t</a:t>
            </a:r>
            <a:r>
              <a:rPr lang="en-US" dirty="0" smtClean="0"/>
              <a:t> threshold</a:t>
            </a:r>
          </a:p>
          <a:p>
            <a:pPr lvl="1"/>
            <a:r>
              <a:rPr lang="en-US" dirty="0" smtClean="0"/>
              <a:t>Operate with the existing cables? (What I am talking about today!)</a:t>
            </a:r>
          </a:p>
          <a:p>
            <a:pPr lvl="1"/>
            <a:r>
              <a:rPr lang="en-US" dirty="0" smtClean="0"/>
              <a:t>Operate with the existing cables &amp; add a single fast pair to each mezzanine</a:t>
            </a:r>
          </a:p>
          <a:p>
            <a:pPr lvl="1"/>
            <a:r>
              <a:rPr lang="en-US" dirty="0" smtClean="0"/>
              <a:t>Replace all the cables and motherboards with a new fast serial protocol</a:t>
            </a:r>
          </a:p>
          <a:p>
            <a:r>
              <a:rPr lang="en-US" dirty="0" smtClean="0"/>
              <a:t>Major issue for keeping the existing cables</a:t>
            </a:r>
          </a:p>
          <a:p>
            <a:pPr lvl="1"/>
            <a:r>
              <a:rPr lang="en-US" dirty="0" smtClean="0"/>
              <a:t>Very difficult (probably impossible) to have a fixed latency (requires BCID tag)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58F56-2FCA-43FB-A94F-9AFECF4B453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59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919536" y="5661249"/>
            <a:ext cx="4788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 and MB’s eye diagram(320Mbps)</a:t>
            </a:r>
          </a:p>
          <a:p>
            <a:r>
              <a:rPr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pattern : PRBS7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" r="50000" b="50000"/>
          <a:stretch/>
        </p:blipFill>
        <p:spPr>
          <a:xfrm>
            <a:off x="1559497" y="2276872"/>
            <a:ext cx="4495637" cy="324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" r="50833" b="50000"/>
          <a:stretch/>
        </p:blipFill>
        <p:spPr>
          <a:xfrm>
            <a:off x="6214204" y="2276872"/>
            <a:ext cx="4418301" cy="32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42754" y="5655644"/>
            <a:ext cx="3745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 and MB’s eye diagram(320Mbps)</a:t>
            </a:r>
          </a:p>
          <a:p>
            <a:r>
              <a:rPr lang="en-US" altLang="zh-CN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pattern : PRBS31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981200" y="1052737"/>
            <a:ext cx="8686800" cy="499715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present MDT FE, we send 80 Mbps data to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mezz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cables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want to see if these cables/motherboards can handle 320 Mbps with reasonable BER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981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Eye diagrams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7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表格 57"/>
          <p:cNvGraphicFramePr>
            <a:graphicFrameLocks noGrp="1"/>
          </p:cNvGraphicFramePr>
          <p:nvPr>
            <p:extLst/>
          </p:nvPr>
        </p:nvGraphicFramePr>
        <p:xfrm>
          <a:off x="2712452" y="2636912"/>
          <a:ext cx="763202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452"/>
                <a:gridCol w="1293652"/>
                <a:gridCol w="1224136"/>
                <a:gridCol w="1080120"/>
                <a:gridCol w="24746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</a:t>
                      </a:r>
                      <a:r>
                        <a:rPr lang="en-US" altLang="zh-CN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pattern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Speed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 bits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Errors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Upper limits on BER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PRBS7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320Mbps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3.45E12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2.90E-13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PRBS31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320Mbps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4.30E12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2.33E-13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52" name="Rectangle 51"/>
          <p:cNvSpPr/>
          <p:nvPr/>
        </p:nvSpPr>
        <p:spPr>
          <a:xfrm>
            <a:off x="1873918" y="260648"/>
            <a:ext cx="8712968" cy="6534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4000" b="1" i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BER results</a:t>
            </a:r>
            <a:endParaRPr lang="en-US" sz="4000" b="1" i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1981200" y="1052737"/>
            <a:ext cx="8686800" cy="499715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run our setup for more than four hours and sent about 1 TB data using PRBS7 and PRBS31 patterns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errors are found 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are listed below: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we observed nice eye diagrams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reasonable BER for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mezzinane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cables/CSM motherboards at 320 Mbps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are working to test the cables/motherboards with a longer time period and determine the BER more precisely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Michigan Scheme to keep cables and motherboards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78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</TotalTime>
  <Words>1299</Words>
  <Application>Microsoft Office PowerPoint</Application>
  <PresentationFormat>Widescreen</PresentationFormat>
  <Paragraphs>244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ＭＳ Ｐゴシック</vt:lpstr>
      <vt:lpstr>宋体</vt:lpstr>
      <vt:lpstr>Arial</vt:lpstr>
      <vt:lpstr>Calibri</vt:lpstr>
      <vt:lpstr>Calibri Light</vt:lpstr>
      <vt:lpstr>Symbol</vt:lpstr>
      <vt:lpstr>Times New Roman</vt:lpstr>
      <vt:lpstr>Office Theme</vt:lpstr>
      <vt:lpstr>Current MDT Design &amp; Limitation</vt:lpstr>
      <vt:lpstr>Why Upgrade</vt:lpstr>
      <vt:lpstr>Phase II Requirements</vt:lpstr>
      <vt:lpstr>Working Group Discussions</vt:lpstr>
      <vt:lpstr>General Needs for Phase II</vt:lpstr>
      <vt:lpstr>TDC Operates Trigger less</vt:lpstr>
      <vt:lpstr>First Upgrade Question</vt:lpstr>
      <vt:lpstr>PowerPoint Presentation</vt:lpstr>
      <vt:lpstr>PowerPoint Presentation</vt:lpstr>
      <vt:lpstr>Chapman Picture</vt:lpstr>
      <vt:lpstr>Highest Data Rate for Readout &amp; Trigger</vt:lpstr>
      <vt:lpstr>The Maximum Rate Numbers</vt:lpstr>
      <vt:lpstr>Issue: Trigger Latency Varies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II Options</dc:title>
  <dc:creator>John Chapman</dc:creator>
  <cp:lastModifiedBy>John Chapman</cp:lastModifiedBy>
  <cp:revision>61</cp:revision>
  <dcterms:created xsi:type="dcterms:W3CDTF">2014-11-04T20:00:37Z</dcterms:created>
  <dcterms:modified xsi:type="dcterms:W3CDTF">2015-02-12T06:55:57Z</dcterms:modified>
</cp:coreProperties>
</file>