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72" r:id="rId2"/>
    <p:sldMasterId id="2147483660" r:id="rId3"/>
  </p:sldMasterIdLst>
  <p:notesMasterIdLst>
    <p:notesMasterId r:id="rId39"/>
  </p:notesMasterIdLst>
  <p:sldIdLst>
    <p:sldId id="256" r:id="rId4"/>
    <p:sldId id="257" r:id="rId5"/>
    <p:sldId id="260" r:id="rId6"/>
    <p:sldId id="291" r:id="rId7"/>
    <p:sldId id="261" r:id="rId8"/>
    <p:sldId id="275" r:id="rId9"/>
    <p:sldId id="263" r:id="rId10"/>
    <p:sldId id="262" r:id="rId11"/>
    <p:sldId id="294" r:id="rId12"/>
    <p:sldId id="264" r:id="rId13"/>
    <p:sldId id="265" r:id="rId14"/>
    <p:sldId id="267" r:id="rId15"/>
    <p:sldId id="266" r:id="rId16"/>
    <p:sldId id="269" r:id="rId17"/>
    <p:sldId id="273" r:id="rId18"/>
    <p:sldId id="272" r:id="rId19"/>
    <p:sldId id="289" r:id="rId20"/>
    <p:sldId id="277" r:id="rId21"/>
    <p:sldId id="274" r:id="rId22"/>
    <p:sldId id="268" r:id="rId23"/>
    <p:sldId id="278" r:id="rId24"/>
    <p:sldId id="293" r:id="rId25"/>
    <p:sldId id="298" r:id="rId26"/>
    <p:sldId id="271" r:id="rId27"/>
    <p:sldId id="279" r:id="rId28"/>
    <p:sldId id="280" r:id="rId29"/>
    <p:sldId id="281" r:id="rId30"/>
    <p:sldId id="282" r:id="rId31"/>
    <p:sldId id="283" r:id="rId32"/>
    <p:sldId id="285" r:id="rId33"/>
    <p:sldId id="284" r:id="rId34"/>
    <p:sldId id="286" r:id="rId35"/>
    <p:sldId id="287" r:id="rId36"/>
    <p:sldId id="288" r:id="rId37"/>
    <p:sldId id="297" r:id="rId38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Aucun style, aucune grille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Aucun style, grille du tableau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228" autoAdjust="0"/>
    <p:restoredTop sz="94660"/>
  </p:normalViewPr>
  <p:slideViewPr>
    <p:cSldViewPr>
      <p:cViewPr varScale="1">
        <p:scale>
          <a:sx n="86" d="100"/>
          <a:sy n="86" d="100"/>
        </p:scale>
        <p:origin x="-1518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42" Type="http://schemas.openxmlformats.org/officeDocument/2006/relationships/theme" Target="theme/theme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slide" Target="slides/slide3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slide" Target="slides/slide34.xml"/><Relationship Id="rId40" Type="http://schemas.openxmlformats.org/officeDocument/2006/relationships/presProps" Target="pres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slide" Target="slides/slide33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slide" Target="slides/slide32.xml"/><Relationship Id="rId43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15.wmf"/><Relationship Id="rId1" Type="http://schemas.openxmlformats.org/officeDocument/2006/relationships/image" Target="../media/image14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9.e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47.wmf"/><Relationship Id="rId2" Type="http://schemas.openxmlformats.org/officeDocument/2006/relationships/image" Target="../media/image46.wmf"/><Relationship Id="rId1" Type="http://schemas.openxmlformats.org/officeDocument/2006/relationships/image" Target="../media/image45.wmf"/><Relationship Id="rId4" Type="http://schemas.openxmlformats.org/officeDocument/2006/relationships/image" Target="../media/image48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51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54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2AA5C97-30BC-40BC-A9C8-E021A03CBEB9}" type="datetimeFigureOut">
              <a:rPr lang="fr-FR" smtClean="0"/>
              <a:t>17/02/2014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5F0232C-7CAB-4087-B644-4BF1308BBC3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397234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6503103"/>
            <a:ext cx="864096" cy="3548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ZoneTexte 4"/>
          <p:cNvSpPr txBox="1"/>
          <p:nvPr userDrawn="1"/>
        </p:nvSpPr>
        <p:spPr>
          <a:xfrm>
            <a:off x="971600" y="6503103"/>
            <a:ext cx="258115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Jean-Marie </a:t>
            </a:r>
            <a:r>
              <a:rPr lang="fr-FR" sz="1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Brom</a:t>
            </a:r>
            <a:r>
              <a:rPr lang="fr-FR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 (IPHC) – brom@in2p3.fr</a:t>
            </a:r>
            <a:endParaRPr lang="fr-FR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66275120"/>
      </p:ext>
    </p:extLst>
  </p:cSld>
  <p:clrMapOvr>
    <a:masterClrMapping/>
  </p:clrMapOvr>
  <p:hf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Jean-Marie Brom  - brom@in3p3.fr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37B87B-F0D5-4B05-B40D-A010B4E04A1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689558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Jean-Marie Brom  - brom@in3p3.fr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37B87B-F0D5-4B05-B40D-A010B4E04A1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4906231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E64DF8-BCDA-489F-9709-3A550FEA4B02}" type="datetimeFigureOut">
              <a:rPr lang="fr-FR" smtClean="0"/>
              <a:t>17/02/2014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EDE06C-1A02-4ED5-BCA8-5704A1E7FEE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9508349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E64DF8-BCDA-489F-9709-3A550FEA4B02}" type="datetimeFigureOut">
              <a:rPr lang="fr-FR" smtClean="0"/>
              <a:t>17/02/2014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EDE06C-1A02-4ED5-BCA8-5704A1E7FEE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2867752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E64DF8-BCDA-489F-9709-3A550FEA4B02}" type="datetimeFigureOut">
              <a:rPr lang="fr-FR" smtClean="0"/>
              <a:t>17/02/2014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EDE06C-1A02-4ED5-BCA8-5704A1E7FEE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3197964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E64DF8-BCDA-489F-9709-3A550FEA4B02}" type="datetimeFigureOut">
              <a:rPr lang="fr-FR" smtClean="0"/>
              <a:t>17/02/2014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EDE06C-1A02-4ED5-BCA8-5704A1E7FEE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2171508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E64DF8-BCDA-489F-9709-3A550FEA4B02}" type="datetimeFigureOut">
              <a:rPr lang="fr-FR" smtClean="0"/>
              <a:t>17/02/2014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EDE06C-1A02-4ED5-BCA8-5704A1E7FEE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77391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E64DF8-BCDA-489F-9709-3A550FEA4B02}" type="datetimeFigureOut">
              <a:rPr lang="fr-FR" smtClean="0"/>
              <a:t>17/02/2014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EDE06C-1A02-4ED5-BCA8-5704A1E7FEE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4597704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E64DF8-BCDA-489F-9709-3A550FEA4B02}" type="datetimeFigureOut">
              <a:rPr lang="fr-FR" smtClean="0"/>
              <a:t>17/02/2014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EDE06C-1A02-4ED5-BCA8-5704A1E7FEE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5995621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E64DF8-BCDA-489F-9709-3A550FEA4B02}" type="datetimeFigureOut">
              <a:rPr lang="fr-FR" smtClean="0"/>
              <a:t>17/02/2014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EDE06C-1A02-4ED5-BCA8-5704A1E7FEE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778487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Jean-Marie Brom  - brom@in3p3.fr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37B87B-F0D5-4B05-B40D-A010B4E04A1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5104495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E64DF8-BCDA-489F-9709-3A550FEA4B02}" type="datetimeFigureOut">
              <a:rPr lang="fr-FR" smtClean="0"/>
              <a:t>17/02/2014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EDE06C-1A02-4ED5-BCA8-5704A1E7FEE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2470071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E64DF8-BCDA-489F-9709-3A550FEA4B02}" type="datetimeFigureOut">
              <a:rPr lang="fr-FR" smtClean="0"/>
              <a:t>17/02/2014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EDE06C-1A02-4ED5-BCA8-5704A1E7FEE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1015454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E64DF8-BCDA-489F-9709-3A550FEA4B02}" type="datetimeFigureOut">
              <a:rPr lang="fr-FR" smtClean="0"/>
              <a:t>17/02/2014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EDE06C-1A02-4ED5-BCA8-5704A1E7FEE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6284583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Jean-Marie Brom  - brom@in3p3.fr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8DBBF0-112E-4FC6-BD19-BD35BB0E260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5791500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Jean-Marie Brom  - brom@in3p3.fr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8DBBF0-112E-4FC6-BD19-BD35BB0E260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7268504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Jean-Marie Brom  - brom@in3p3.fr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8DBBF0-112E-4FC6-BD19-BD35BB0E260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0966139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Jean-Marie Brom  - brom@in3p3.fr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8DBBF0-112E-4FC6-BD19-BD35BB0E260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0427113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Jean-Marie Brom  - brom@in3p3.fr</a:t>
            </a:r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8DBBF0-112E-4FC6-BD19-BD35BB0E260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5350806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Jean-Marie Brom  - brom@in3p3.fr</a:t>
            </a:r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8DBBF0-112E-4FC6-BD19-BD35BB0E260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0351571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Jean-Marie Brom  - brom@in3p3.fr</a:t>
            </a:r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8DBBF0-112E-4FC6-BD19-BD35BB0E260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746496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Jean-Marie Brom  - brom@in3p3.fr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37B87B-F0D5-4B05-B40D-A010B4E04A1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92728974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Jean-Marie Brom  - brom@in3p3.fr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8DBBF0-112E-4FC6-BD19-BD35BB0E260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5099799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Jean-Marie Brom  - brom@in3p3.fr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8DBBF0-112E-4FC6-BD19-BD35BB0E260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7562775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Jean-Marie Brom  - brom@in3p3.fr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8DBBF0-112E-4FC6-BD19-BD35BB0E260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0904503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Jean-Marie Brom  - brom@in3p3.fr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8DBBF0-112E-4FC6-BD19-BD35BB0E260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46988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Jean-Marie Brom  - brom@in3p3.fr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37B87B-F0D5-4B05-B40D-A010B4E04A1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800637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Jean-Marie Brom  - brom@in3p3.fr</a:t>
            </a:r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37B87B-F0D5-4B05-B40D-A010B4E04A1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94338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Jean-Marie Brom  - brom@in3p3.fr</a:t>
            </a:r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37B87B-F0D5-4B05-B40D-A010B4E04A1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287239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Jean-Marie Brom  - brom@in3p3.fr</a:t>
            </a:r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37B87B-F0D5-4B05-B40D-A010B4E04A1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390216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Jean-Marie Brom  - brom@in3p3.fr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37B87B-F0D5-4B05-B40D-A010B4E04A1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652094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Jean-Marie Brom  - brom@in3p3.fr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37B87B-F0D5-4B05-B40D-A010B4E04A1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570528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smtClean="0"/>
              <a:t>Jean-Marie Brom  - brom@in3p3.fr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37B87B-F0D5-4B05-B40D-A010B4E04A1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531270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E64DF8-BCDA-489F-9709-3A550FEA4B02}" type="datetimeFigureOut">
              <a:rPr lang="fr-FR" smtClean="0"/>
              <a:t>17/02/2014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EDE06C-1A02-4ED5-BCA8-5704A1E7FEE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55413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smtClean="0"/>
              <a:t>Jean-Marie Brom  - brom@in3p3.fr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8DBBF0-112E-4FC6-BD19-BD35BB0E260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401750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5.w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14.w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1.png"/><Relationship Id="rId4" Type="http://schemas.openxmlformats.org/officeDocument/2006/relationships/image" Target="../media/image18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0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4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9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7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0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40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370.png"/><Relationship Id="rId5" Type="http://schemas.openxmlformats.org/officeDocument/2006/relationships/image" Target="../media/image41.png"/><Relationship Id="rId4" Type="http://schemas.openxmlformats.org/officeDocument/2006/relationships/image" Target="../media/image39.emf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4.png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.bin"/><Relationship Id="rId3" Type="http://schemas.openxmlformats.org/officeDocument/2006/relationships/image" Target="../media/image49.png"/><Relationship Id="rId7" Type="http://schemas.openxmlformats.org/officeDocument/2006/relationships/image" Target="../media/image46.wmf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5.bin"/><Relationship Id="rId11" Type="http://schemas.openxmlformats.org/officeDocument/2006/relationships/image" Target="../media/image48.wmf"/><Relationship Id="rId5" Type="http://schemas.openxmlformats.org/officeDocument/2006/relationships/image" Target="../media/image45.wmf"/><Relationship Id="rId10" Type="http://schemas.openxmlformats.org/officeDocument/2006/relationships/oleObject" Target="../embeddings/oleObject7.bin"/><Relationship Id="rId4" Type="http://schemas.openxmlformats.org/officeDocument/2006/relationships/oleObject" Target="../embeddings/oleObject4.bin"/><Relationship Id="rId9" Type="http://schemas.openxmlformats.org/officeDocument/2006/relationships/image" Target="../media/image47.w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53.gif"/><Relationship Id="rId5" Type="http://schemas.openxmlformats.org/officeDocument/2006/relationships/image" Target="../media/image52.jpeg"/><Relationship Id="rId4" Type="http://schemas.openxmlformats.org/officeDocument/2006/relationships/image" Target="../media/image51.emf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4.wmf"/><Relationship Id="rId3" Type="http://schemas.openxmlformats.org/officeDocument/2006/relationships/image" Target="../media/image55.png"/><Relationship Id="rId7" Type="http://schemas.openxmlformats.org/officeDocument/2006/relationships/oleObject" Target="../embeddings/oleObject9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58.png"/><Relationship Id="rId5" Type="http://schemas.openxmlformats.org/officeDocument/2006/relationships/image" Target="../media/image57.png"/><Relationship Id="rId4" Type="http://schemas.openxmlformats.org/officeDocument/2006/relationships/image" Target="../media/image56.png"/><Relationship Id="rId9" Type="http://schemas.openxmlformats.org/officeDocument/2006/relationships/image" Target="../media/image59.jpeg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gif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4.jpeg"/><Relationship Id="rId4" Type="http://schemas.openxmlformats.org/officeDocument/2006/relationships/image" Target="../media/image63.pn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476672"/>
            <a:ext cx="4267200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404664"/>
            <a:ext cx="3733800" cy="1419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Espace réservé du numéro de diapositive 1"/>
          <p:cNvSpPr>
            <a:spLocks noGrp="1"/>
          </p:cNvSpPr>
          <p:nvPr>
            <p:ph type="sldNum" sz="quarter" idx="4294967295"/>
          </p:nvPr>
        </p:nvSpPr>
        <p:spPr>
          <a:xfrm>
            <a:off x="6804248" y="6320540"/>
            <a:ext cx="2133600" cy="365125"/>
          </a:xfrm>
        </p:spPr>
        <p:txBody>
          <a:bodyPr/>
          <a:lstStyle/>
          <a:p>
            <a:fld id="{8737B87B-F0D5-4B05-B40D-A010B4E04A1C}" type="slidenum">
              <a:rPr lang="fr-FR" smtClean="0"/>
              <a:t>1</a:t>
            </a:fld>
            <a:endParaRPr lang="fr-FR" dirty="0"/>
          </a:p>
        </p:txBody>
      </p:sp>
      <p:sp>
        <p:nvSpPr>
          <p:cNvPr id="3" name="ZoneTexte 2"/>
          <p:cNvSpPr txBox="1"/>
          <p:nvPr/>
        </p:nvSpPr>
        <p:spPr>
          <a:xfrm>
            <a:off x="1115616" y="2636912"/>
            <a:ext cx="7236596" cy="227754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4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DETECTOR TECHNOLOGIES</a:t>
            </a:r>
          </a:p>
          <a:p>
            <a:r>
              <a:rPr lang="fr-FR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Lecture 1: </a:t>
            </a:r>
            <a:r>
              <a:rPr lang="fr-FR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Principles</a:t>
            </a:r>
            <a:r>
              <a:rPr lang="fr-FR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of </a:t>
            </a:r>
            <a:r>
              <a:rPr lang="fr-FR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detection</a:t>
            </a:r>
            <a:r>
              <a:rPr lang="fr-FR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endParaRPr lang="fr-FR" sz="2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fr-FR" sz="28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fr-FR" dirty="0" smtClean="0">
                <a:latin typeface="Arial" panose="020B0604020202020204" pitchFamily="34" charset="0"/>
                <a:cs typeface="Arial" panose="020B0604020202020204" pitchFamily="34" charset="0"/>
              </a:rPr>
              <a:t>-  </a:t>
            </a:r>
            <a:r>
              <a:rPr lang="fr-FR" dirty="0" err="1" smtClean="0">
                <a:latin typeface="Arial" panose="020B0604020202020204" pitchFamily="34" charset="0"/>
                <a:cs typeface="Arial" panose="020B0604020202020204" pitchFamily="34" charset="0"/>
              </a:rPr>
              <a:t>Generalities</a:t>
            </a:r>
            <a:r>
              <a:rPr lang="fr-FR" dirty="0" smtClean="0">
                <a:latin typeface="Arial" panose="020B0604020202020204" pitchFamily="34" charset="0"/>
                <a:cs typeface="Arial" panose="020B0604020202020204" pitchFamily="34" charset="0"/>
              </a:rPr>
              <a:t> about detectors</a:t>
            </a:r>
          </a:p>
          <a:p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fr-FR" dirty="0" smtClean="0">
                <a:latin typeface="Arial" panose="020B0604020202020204" pitchFamily="34" charset="0"/>
                <a:cs typeface="Arial" panose="020B0604020202020204" pitchFamily="34" charset="0"/>
              </a:rPr>
              <a:t>-  Interaction of </a:t>
            </a:r>
            <a:r>
              <a:rPr lang="fr-FR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particles</a:t>
            </a:r>
            <a:r>
              <a:rPr lang="fr-FR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dirty="0" err="1" smtClean="0">
                <a:latin typeface="Arial" panose="020B0604020202020204" pitchFamily="34" charset="0"/>
                <a:cs typeface="Arial" panose="020B0604020202020204" pitchFamily="34" charset="0"/>
              </a:rPr>
              <a:t>with</a:t>
            </a:r>
            <a:r>
              <a:rPr lang="fr-FR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matter</a:t>
            </a:r>
            <a:r>
              <a:rPr lang="fr-FR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fr-FR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99211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4294967295"/>
          </p:nvPr>
        </p:nvSpPr>
        <p:spPr>
          <a:xfrm>
            <a:off x="7010400" y="6356350"/>
            <a:ext cx="2133600" cy="365125"/>
          </a:xfrm>
        </p:spPr>
        <p:txBody>
          <a:bodyPr/>
          <a:lstStyle/>
          <a:p>
            <a:fld id="{8737B87B-F0D5-4B05-B40D-A010B4E04A1C}" type="slidenum">
              <a:rPr lang="fr-FR" smtClean="0"/>
              <a:t>10</a:t>
            </a:fld>
            <a:endParaRPr lang="fr-FR"/>
          </a:p>
        </p:txBody>
      </p:sp>
      <p:sp>
        <p:nvSpPr>
          <p:cNvPr id="2" name="ZoneTexte 1"/>
          <p:cNvSpPr txBox="1"/>
          <p:nvPr/>
        </p:nvSpPr>
        <p:spPr>
          <a:xfrm>
            <a:off x="539552" y="539388"/>
            <a:ext cx="50945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smtClean="0">
                <a:solidFill>
                  <a:srgbClr val="0033CC"/>
                </a:solidFill>
              </a:rPr>
              <a:t>HEAVY (m &gt; m</a:t>
            </a:r>
            <a:r>
              <a:rPr lang="fr-FR" b="1" baseline="-25000" dirty="0" smtClean="0">
                <a:solidFill>
                  <a:srgbClr val="0033CC"/>
                </a:solidFill>
              </a:rPr>
              <a:t>e</a:t>
            </a:r>
            <a:r>
              <a:rPr lang="fr-FR" b="1" dirty="0" smtClean="0">
                <a:solidFill>
                  <a:srgbClr val="0033CC"/>
                </a:solidFill>
              </a:rPr>
              <a:t> ) CHARGED PARTICLES : IONIZATION</a:t>
            </a:r>
          </a:p>
        </p:txBody>
      </p:sp>
      <p:sp>
        <p:nvSpPr>
          <p:cNvPr id="3" name="ZoneTexte 2"/>
          <p:cNvSpPr txBox="1"/>
          <p:nvPr/>
        </p:nvSpPr>
        <p:spPr>
          <a:xfrm>
            <a:off x="755575" y="1043444"/>
            <a:ext cx="73460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 smtClean="0"/>
              <a:t>Energy</a:t>
            </a:r>
            <a:r>
              <a:rPr lang="fr-FR" dirty="0" smtClean="0"/>
              <a:t> </a:t>
            </a:r>
            <a:r>
              <a:rPr lang="fr-FR" dirty="0" err="1" smtClean="0"/>
              <a:t>loss</a:t>
            </a:r>
            <a:r>
              <a:rPr lang="fr-FR" dirty="0" smtClean="0"/>
              <a:t> (</a:t>
            </a:r>
            <a:r>
              <a:rPr lang="fr-FR" dirty="0" err="1" smtClean="0"/>
              <a:t>energy</a:t>
            </a:r>
            <a:r>
              <a:rPr lang="fr-FR" dirty="0" smtClean="0"/>
              <a:t> </a:t>
            </a:r>
            <a:r>
              <a:rPr lang="fr-FR" dirty="0" err="1" smtClean="0"/>
              <a:t>transferred</a:t>
            </a:r>
            <a:r>
              <a:rPr lang="fr-FR" dirty="0" smtClean="0"/>
              <a:t> to the medium ) by </a:t>
            </a:r>
            <a:r>
              <a:rPr lang="fr-FR" dirty="0" err="1" smtClean="0"/>
              <a:t>ionization</a:t>
            </a:r>
            <a:r>
              <a:rPr lang="fr-FR" dirty="0" smtClean="0"/>
              <a:t>  in MeV g</a:t>
            </a:r>
            <a:r>
              <a:rPr lang="fr-FR" baseline="30000" dirty="0" smtClean="0"/>
              <a:t>-1</a:t>
            </a:r>
            <a:r>
              <a:rPr lang="fr-FR" dirty="0" smtClean="0"/>
              <a:t> cm</a:t>
            </a:r>
            <a:r>
              <a:rPr lang="fr-FR" baseline="30000" dirty="0" smtClean="0"/>
              <a:t>2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0936" y="1657725"/>
            <a:ext cx="6870942" cy="85705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6" name="ZoneTexte 5"/>
          <p:cNvSpPr txBox="1"/>
          <p:nvPr/>
        </p:nvSpPr>
        <p:spPr>
          <a:xfrm>
            <a:off x="442127" y="3284984"/>
            <a:ext cx="792088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Where</a:t>
            </a:r>
            <a:r>
              <a:rPr lang="fr-FR" dirty="0" smtClean="0"/>
              <a:t> : 	K = </a:t>
            </a:r>
            <a:r>
              <a:rPr lang="pt-BR" dirty="0" smtClean="0"/>
              <a:t>4 </a:t>
            </a:r>
            <a:r>
              <a:rPr lang="el-GR" dirty="0" smtClean="0"/>
              <a:t>π</a:t>
            </a:r>
            <a:r>
              <a:rPr lang="fr-FR" dirty="0" smtClean="0"/>
              <a:t> </a:t>
            </a:r>
            <a:r>
              <a:rPr lang="pt-BR" dirty="0" smtClean="0"/>
              <a:t>N</a:t>
            </a:r>
            <a:r>
              <a:rPr lang="pt-BR" baseline="-25000" dirty="0" smtClean="0"/>
              <a:t>A</a:t>
            </a:r>
            <a:r>
              <a:rPr lang="pt-BR" dirty="0" smtClean="0"/>
              <a:t> r</a:t>
            </a:r>
            <a:r>
              <a:rPr lang="pt-BR" baseline="-25000" dirty="0" smtClean="0"/>
              <a:t>e</a:t>
            </a:r>
            <a:r>
              <a:rPr lang="pt-BR" baseline="30000" dirty="0" smtClean="0"/>
              <a:t>2</a:t>
            </a:r>
            <a:r>
              <a:rPr lang="pt-BR" dirty="0" smtClean="0"/>
              <a:t> m</a:t>
            </a:r>
            <a:r>
              <a:rPr lang="pt-BR" baseline="-25000" dirty="0" smtClean="0"/>
              <a:t>e </a:t>
            </a:r>
            <a:r>
              <a:rPr lang="pt-BR" dirty="0" smtClean="0"/>
              <a:t>  = 0.3071</a:t>
            </a:r>
          </a:p>
          <a:p>
            <a:r>
              <a:rPr lang="pt-BR" dirty="0"/>
              <a:t>	</a:t>
            </a:r>
            <a:r>
              <a:rPr lang="pt-BR" dirty="0" smtClean="0"/>
              <a:t>A, Z : atomic mass and number relative to the medium</a:t>
            </a:r>
          </a:p>
          <a:p>
            <a:r>
              <a:rPr lang="pt-BR" dirty="0"/>
              <a:t>	 N</a:t>
            </a:r>
            <a:r>
              <a:rPr lang="pt-BR" baseline="-25000" dirty="0"/>
              <a:t>A </a:t>
            </a:r>
            <a:r>
              <a:rPr lang="pt-BR" baseline="-25000" dirty="0" smtClean="0"/>
              <a:t> </a:t>
            </a:r>
            <a:r>
              <a:rPr lang="pt-BR" dirty="0" smtClean="0"/>
              <a:t> : Avogadro’s number</a:t>
            </a:r>
          </a:p>
          <a:p>
            <a:r>
              <a:rPr lang="pt-BR" dirty="0"/>
              <a:t>	</a:t>
            </a:r>
            <a:r>
              <a:rPr lang="pt-BR" dirty="0" smtClean="0"/>
              <a:t>T</a:t>
            </a:r>
            <a:r>
              <a:rPr lang="pt-BR" baseline="-25000" dirty="0" smtClean="0"/>
              <a:t>max</a:t>
            </a:r>
            <a:r>
              <a:rPr lang="pt-BR" dirty="0" smtClean="0"/>
              <a:t> : maximum possible energy transferred to an electron in the medium</a:t>
            </a:r>
          </a:p>
          <a:p>
            <a:r>
              <a:rPr lang="pt-BR" dirty="0"/>
              <a:t>	 </a:t>
            </a:r>
            <a:r>
              <a:rPr lang="pt-BR" dirty="0" smtClean="0"/>
              <a:t>          (see J. Collot’s lecture)</a:t>
            </a:r>
          </a:p>
          <a:p>
            <a:r>
              <a:rPr lang="pt-BR" dirty="0"/>
              <a:t>	</a:t>
            </a:r>
            <a:r>
              <a:rPr lang="pt-BR" dirty="0" smtClean="0"/>
              <a:t>z : charge of the incoming particle</a:t>
            </a:r>
          </a:p>
          <a:p>
            <a:r>
              <a:rPr lang="pt-BR" dirty="0"/>
              <a:t>	</a:t>
            </a:r>
            <a:r>
              <a:rPr lang="pt-BR" dirty="0" smtClean="0">
                <a:sym typeface="Symbol"/>
              </a:rPr>
              <a:t>,  : relatives to the particle</a:t>
            </a:r>
            <a:endParaRPr lang="pt-BR" dirty="0" smtClean="0"/>
          </a:p>
          <a:p>
            <a:r>
              <a:rPr lang="pt-BR" dirty="0"/>
              <a:t>	 </a:t>
            </a:r>
          </a:p>
          <a:p>
            <a:r>
              <a:rPr lang="fr-FR" dirty="0" smtClean="0"/>
              <a:t> </a:t>
            </a:r>
            <a:endParaRPr lang="fr-FR" dirty="0"/>
          </a:p>
        </p:txBody>
      </p:sp>
      <p:sp>
        <p:nvSpPr>
          <p:cNvPr id="9" name="Text Box 6"/>
          <p:cNvSpPr txBox="1">
            <a:spLocks noChangeArrowheads="1"/>
          </p:cNvSpPr>
          <p:nvPr/>
        </p:nvSpPr>
        <p:spPr bwMode="auto">
          <a:xfrm>
            <a:off x="5048270" y="5085184"/>
            <a:ext cx="3816424" cy="1200329"/>
          </a:xfrm>
          <a:prstGeom prst="rect">
            <a:avLst/>
          </a:prstGeom>
          <a:noFill/>
          <a:ln w="12700">
            <a:solidFill>
              <a:schemeClr val="accent1"/>
            </a:solidFill>
          </a:ln>
          <a:effectLst/>
        </p:spPr>
        <p:txBody>
          <a:bodyPr wrap="square">
            <a:spAutoFit/>
          </a:bodyPr>
          <a:lstStyle/>
          <a:p>
            <a:pPr algn="l"/>
            <a:r>
              <a:rPr lang="fr-FR" altLang="fr-FR" sz="1800" dirty="0">
                <a:cs typeface="Arial" charset="0"/>
              </a:rPr>
              <a:t>→  </a:t>
            </a:r>
            <a:r>
              <a:rPr lang="fr-FR" altLang="fr-FR" sz="1800" dirty="0" err="1"/>
              <a:t>dE</a:t>
            </a:r>
            <a:r>
              <a:rPr lang="fr-FR" altLang="fr-FR" sz="1800" dirty="0"/>
              <a:t>/</a:t>
            </a:r>
            <a:r>
              <a:rPr lang="fr-FR" altLang="fr-FR" sz="1800" dirty="0" err="1"/>
              <a:t>dX</a:t>
            </a:r>
            <a:r>
              <a:rPr lang="fr-FR" altLang="fr-FR" sz="1800" dirty="0"/>
              <a:t> </a:t>
            </a:r>
            <a:r>
              <a:rPr lang="fr-FR" altLang="fr-FR" sz="1800" dirty="0" smtClean="0"/>
              <a:t>in </a:t>
            </a:r>
            <a:r>
              <a:rPr lang="fr-FR" altLang="fr-FR" sz="1800" dirty="0"/>
              <a:t>MeV.g</a:t>
            </a:r>
            <a:r>
              <a:rPr lang="fr-FR" altLang="fr-FR" sz="1800" baseline="30000" dirty="0"/>
              <a:t>-1.</a:t>
            </a:r>
            <a:r>
              <a:rPr lang="fr-FR" altLang="fr-FR" sz="1800" dirty="0"/>
              <a:t>cm</a:t>
            </a:r>
            <a:r>
              <a:rPr lang="fr-FR" altLang="fr-FR" sz="1800" baseline="30000" dirty="0"/>
              <a:t>2</a:t>
            </a:r>
          </a:p>
          <a:p>
            <a:pPr algn="l"/>
            <a:r>
              <a:rPr lang="fr-FR" altLang="fr-FR" sz="1800" dirty="0"/>
              <a:t>→ </a:t>
            </a:r>
            <a:r>
              <a:rPr lang="fr-FR" altLang="fr-FR" sz="1800" dirty="0" smtClean="0"/>
              <a:t> </a:t>
            </a:r>
            <a:r>
              <a:rPr lang="fr-FR" altLang="fr-FR" sz="1800" dirty="0" err="1" smtClean="0"/>
              <a:t>valid</a:t>
            </a:r>
            <a:r>
              <a:rPr lang="fr-FR" altLang="fr-FR" sz="1800" dirty="0" smtClean="0"/>
              <a:t> </a:t>
            </a:r>
            <a:r>
              <a:rPr lang="fr-FR" altLang="fr-FR" sz="1800" dirty="0" err="1" smtClean="0"/>
              <a:t>only</a:t>
            </a:r>
            <a:r>
              <a:rPr lang="fr-FR" altLang="fr-FR" sz="1800" dirty="0" smtClean="0"/>
              <a:t> for M&gt;m</a:t>
            </a:r>
            <a:r>
              <a:rPr lang="fr-FR" altLang="fr-FR" sz="1800" dirty="0">
                <a:sym typeface="Symbol" pitchFamily="18" charset="2"/>
              </a:rPr>
              <a:t></a:t>
            </a:r>
          </a:p>
          <a:p>
            <a:pPr algn="l"/>
            <a:r>
              <a:rPr lang="fr-FR" altLang="fr-FR" sz="1800" dirty="0"/>
              <a:t>→ </a:t>
            </a:r>
            <a:r>
              <a:rPr lang="fr-FR" altLang="fr-FR" sz="1800" dirty="0" smtClean="0"/>
              <a:t> </a:t>
            </a:r>
            <a:r>
              <a:rPr lang="fr-FR" altLang="fr-FR" sz="1800" dirty="0" err="1" smtClean="0"/>
              <a:t>dE</a:t>
            </a:r>
            <a:r>
              <a:rPr lang="fr-FR" altLang="fr-FR" sz="1800" dirty="0" smtClean="0"/>
              <a:t>/</a:t>
            </a:r>
            <a:r>
              <a:rPr lang="fr-FR" altLang="fr-FR" sz="1800" dirty="0" err="1" smtClean="0"/>
              <a:t>dX</a:t>
            </a:r>
            <a:r>
              <a:rPr lang="fr-FR" altLang="fr-FR" sz="1800" dirty="0" smtClean="0"/>
              <a:t> </a:t>
            </a:r>
            <a:r>
              <a:rPr lang="fr-FR" altLang="fr-FR" sz="1800" dirty="0" err="1" smtClean="0"/>
              <a:t>depends</a:t>
            </a:r>
            <a:r>
              <a:rPr lang="fr-FR" altLang="fr-FR" sz="1800" dirty="0" smtClean="0"/>
              <a:t> on </a:t>
            </a:r>
            <a:r>
              <a:rPr lang="fr-FR" altLang="fr-FR" sz="1800" dirty="0">
                <a:sym typeface="Symbol" pitchFamily="18" charset="2"/>
              </a:rPr>
              <a:t>, </a:t>
            </a:r>
          </a:p>
          <a:p>
            <a:pPr algn="l"/>
            <a:r>
              <a:rPr lang="fr-FR" altLang="fr-FR" sz="1800" dirty="0"/>
              <a:t>→ </a:t>
            </a:r>
            <a:r>
              <a:rPr lang="fr-FR" altLang="fr-FR" sz="1800" dirty="0" smtClean="0"/>
              <a:t> </a:t>
            </a:r>
            <a:r>
              <a:rPr lang="fr-FR" altLang="fr-FR" sz="1800" dirty="0" err="1" smtClean="0"/>
              <a:t>dE</a:t>
            </a:r>
            <a:r>
              <a:rPr lang="fr-FR" altLang="fr-FR" sz="1800" dirty="0" smtClean="0"/>
              <a:t>/</a:t>
            </a:r>
            <a:r>
              <a:rPr lang="fr-FR" altLang="fr-FR" sz="1800" dirty="0" err="1" smtClean="0"/>
              <a:t>dX</a:t>
            </a:r>
            <a:r>
              <a:rPr lang="fr-FR" altLang="fr-FR" sz="1800" dirty="0" smtClean="0"/>
              <a:t> </a:t>
            </a:r>
            <a:r>
              <a:rPr lang="fr-FR" altLang="fr-FR" sz="1800" dirty="0" err="1" smtClean="0">
                <a:sym typeface="Symbol" pitchFamily="18" charset="2"/>
              </a:rPr>
              <a:t>does</a:t>
            </a:r>
            <a:r>
              <a:rPr lang="fr-FR" altLang="fr-FR" sz="1800" dirty="0" smtClean="0">
                <a:sym typeface="Symbol" pitchFamily="18" charset="2"/>
              </a:rPr>
              <a:t> not </a:t>
            </a:r>
            <a:r>
              <a:rPr lang="fr-FR" altLang="fr-FR" sz="1800" dirty="0" err="1" smtClean="0">
                <a:sym typeface="Symbol" pitchFamily="18" charset="2"/>
              </a:rPr>
              <a:t>depend</a:t>
            </a:r>
            <a:r>
              <a:rPr lang="fr-FR" altLang="fr-FR" sz="1800" dirty="0" smtClean="0">
                <a:sym typeface="Symbol" pitchFamily="18" charset="2"/>
              </a:rPr>
              <a:t> on M</a:t>
            </a:r>
            <a:endParaRPr lang="fr-FR" altLang="fr-FR" sz="1800" dirty="0">
              <a:sym typeface="Symbol" pitchFamily="18" charset="2"/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6676301" y="2514777"/>
            <a:ext cx="171604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 smtClean="0"/>
              <a:t>Bethe-Bloch, 1932</a:t>
            </a:r>
            <a:endParaRPr lang="fr-FR" sz="1600" dirty="0"/>
          </a:p>
        </p:txBody>
      </p:sp>
      <p:sp>
        <p:nvSpPr>
          <p:cNvPr id="5" name="Rectangle 4"/>
          <p:cNvSpPr/>
          <p:nvPr/>
        </p:nvSpPr>
        <p:spPr>
          <a:xfrm>
            <a:off x="4286407" y="1844824"/>
            <a:ext cx="116160" cy="1440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7009225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4294967295"/>
          </p:nvPr>
        </p:nvSpPr>
        <p:spPr>
          <a:xfrm>
            <a:off x="7010400" y="6356350"/>
            <a:ext cx="2133600" cy="365125"/>
          </a:xfrm>
        </p:spPr>
        <p:txBody>
          <a:bodyPr/>
          <a:lstStyle/>
          <a:p>
            <a:fld id="{8737B87B-F0D5-4B05-B40D-A010B4E04A1C}" type="slidenum">
              <a:rPr lang="fr-FR" smtClean="0"/>
              <a:t>11</a:t>
            </a:fld>
            <a:endParaRPr lang="fr-FR"/>
          </a:p>
        </p:txBody>
      </p:sp>
      <p:pic>
        <p:nvPicPr>
          <p:cNvPr id="20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1044110"/>
            <a:ext cx="4673600" cy="3543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1" name="Connecteur droit avec flèche 20"/>
          <p:cNvCxnSpPr/>
          <p:nvPr/>
        </p:nvCxnSpPr>
        <p:spPr>
          <a:xfrm flipV="1">
            <a:off x="3491880" y="3212976"/>
            <a:ext cx="10305" cy="1705100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 Box 31"/>
          <p:cNvSpPr txBox="1">
            <a:spLocks noChangeArrowheads="1"/>
          </p:cNvSpPr>
          <p:nvPr/>
        </p:nvSpPr>
        <p:spPr bwMode="auto">
          <a:xfrm>
            <a:off x="433888" y="4194995"/>
            <a:ext cx="3024337" cy="10618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fr-FR" altLang="fr-FR" sz="1800" dirty="0" smtClean="0">
                <a:latin typeface="+mj-lt"/>
                <a:sym typeface="Symbol"/>
              </a:rPr>
              <a:t>Non-</a:t>
            </a:r>
            <a:r>
              <a:rPr lang="fr-FR" altLang="fr-FR" sz="1800" dirty="0" err="1" smtClean="0">
                <a:latin typeface="+mj-lt"/>
                <a:sym typeface="Symbol"/>
              </a:rPr>
              <a:t>relativistic</a:t>
            </a:r>
            <a:r>
              <a:rPr lang="fr-FR" altLang="fr-FR" sz="1800" dirty="0" smtClean="0">
                <a:latin typeface="+mj-lt"/>
                <a:sym typeface="Symbol"/>
              </a:rPr>
              <a:t> </a:t>
            </a:r>
          </a:p>
          <a:p>
            <a:pPr>
              <a:spcBef>
                <a:spcPct val="50000"/>
              </a:spcBef>
              <a:defRPr/>
            </a:pPr>
            <a:r>
              <a:rPr lang="fr-FR" altLang="fr-FR" sz="1800" dirty="0" smtClean="0">
                <a:latin typeface="+mj-lt"/>
                <a:sym typeface="Symbol"/>
              </a:rPr>
              <a:t> </a:t>
            </a:r>
            <a:r>
              <a:rPr lang="fr-FR" altLang="fr-FR" sz="1800" dirty="0" smtClean="0">
                <a:latin typeface="+mj-lt"/>
              </a:rPr>
              <a:t>= </a:t>
            </a:r>
            <a:r>
              <a:rPr lang="fr-FR" altLang="fr-FR" sz="1800" dirty="0">
                <a:latin typeface="+mj-lt"/>
              </a:rPr>
              <a:t>p/m &lt; 1  </a:t>
            </a:r>
            <a:r>
              <a:rPr lang="fr-FR" altLang="fr-FR" sz="1800" dirty="0">
                <a:latin typeface="+mj-lt"/>
                <a:sym typeface="Wingdings 3" pitchFamily="18" charset="2"/>
              </a:rPr>
              <a:t></a:t>
            </a:r>
            <a:r>
              <a:rPr lang="fr-FR" altLang="fr-FR" sz="1800" dirty="0">
                <a:latin typeface="+mj-lt"/>
              </a:rPr>
              <a:t>  -</a:t>
            </a:r>
            <a:r>
              <a:rPr lang="fr-FR" altLang="fr-FR" sz="1800" dirty="0" err="1">
                <a:latin typeface="+mj-lt"/>
              </a:rPr>
              <a:t>dE</a:t>
            </a:r>
            <a:r>
              <a:rPr lang="fr-FR" altLang="fr-FR" sz="1800" dirty="0">
                <a:latin typeface="+mj-lt"/>
              </a:rPr>
              <a:t>/dx </a:t>
            </a:r>
            <a:r>
              <a:rPr lang="el-GR" altLang="fr-FR" sz="1800" dirty="0" smtClean="0">
                <a:latin typeface="+mj-lt"/>
              </a:rPr>
              <a:t>α</a:t>
            </a:r>
            <a:r>
              <a:rPr lang="fr-FR" altLang="fr-FR" sz="1800" dirty="0" smtClean="0">
                <a:latin typeface="+mj-lt"/>
              </a:rPr>
              <a:t> </a:t>
            </a:r>
            <a:r>
              <a:rPr lang="fr-FR" altLang="fr-FR" sz="1800" dirty="0" smtClean="0">
                <a:latin typeface="+mj-lt"/>
                <a:sym typeface="Symbol"/>
              </a:rPr>
              <a:t></a:t>
            </a:r>
            <a:r>
              <a:rPr lang="fr-FR" altLang="fr-FR" sz="1800" baseline="30000" dirty="0" smtClean="0">
                <a:latin typeface="+mj-lt"/>
              </a:rPr>
              <a:t>-5/3</a:t>
            </a:r>
          </a:p>
          <a:p>
            <a:pPr>
              <a:spcBef>
                <a:spcPct val="50000"/>
              </a:spcBef>
              <a:defRPr/>
            </a:pPr>
            <a:endParaRPr lang="fr-FR" altLang="fr-FR" baseline="30000" dirty="0">
              <a:latin typeface="+mj-lt"/>
            </a:endParaRPr>
          </a:p>
        </p:txBody>
      </p:sp>
      <p:sp>
        <p:nvSpPr>
          <p:cNvPr id="16" name="Text Box 32"/>
          <p:cNvSpPr txBox="1">
            <a:spLocks noChangeArrowheads="1"/>
          </p:cNvSpPr>
          <p:nvPr/>
        </p:nvSpPr>
        <p:spPr bwMode="auto">
          <a:xfrm>
            <a:off x="1620688" y="5598766"/>
            <a:ext cx="4462463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fr-FR" altLang="fr-FR" dirty="0">
                <a:sym typeface="Symbol"/>
              </a:rPr>
              <a:t> </a:t>
            </a:r>
            <a:r>
              <a:rPr lang="fr-FR" altLang="fr-FR" sz="1800" dirty="0" smtClean="0">
                <a:latin typeface="+mj-lt"/>
              </a:rPr>
              <a:t>≈ </a:t>
            </a:r>
            <a:r>
              <a:rPr lang="fr-FR" altLang="fr-FR" sz="1800" dirty="0">
                <a:latin typeface="+mj-lt"/>
              </a:rPr>
              <a:t>4  </a:t>
            </a:r>
            <a:r>
              <a:rPr lang="fr-FR" altLang="fr-FR" sz="1800" dirty="0">
                <a:latin typeface="+mj-lt"/>
                <a:sym typeface="Wingdings 3" pitchFamily="18" charset="2"/>
              </a:rPr>
              <a:t></a:t>
            </a:r>
            <a:r>
              <a:rPr lang="fr-FR" altLang="fr-FR" sz="1800" dirty="0">
                <a:latin typeface="+mj-lt"/>
              </a:rPr>
              <a:t>  </a:t>
            </a:r>
            <a:r>
              <a:rPr lang="fr-FR" altLang="fr-FR" sz="1800" dirty="0" smtClean="0">
                <a:latin typeface="+mj-lt"/>
              </a:rPr>
              <a:t>Minimum </a:t>
            </a:r>
            <a:r>
              <a:rPr lang="fr-FR" altLang="fr-FR" sz="1800" dirty="0" err="1" smtClean="0">
                <a:latin typeface="+mj-lt"/>
              </a:rPr>
              <a:t>Ionizing</a:t>
            </a:r>
            <a:r>
              <a:rPr lang="fr-FR" altLang="fr-FR" sz="1800" dirty="0" smtClean="0">
                <a:latin typeface="+mj-lt"/>
              </a:rPr>
              <a:t> </a:t>
            </a:r>
            <a:r>
              <a:rPr lang="fr-FR" altLang="fr-FR" sz="1800" dirty="0" err="1" smtClean="0">
                <a:latin typeface="+mj-lt"/>
              </a:rPr>
              <a:t>Particle</a:t>
            </a:r>
            <a:r>
              <a:rPr lang="fr-FR" altLang="fr-FR" sz="1800" dirty="0" smtClean="0">
                <a:latin typeface="+mj-lt"/>
              </a:rPr>
              <a:t> (MIP)</a:t>
            </a:r>
            <a:endParaRPr lang="fr-FR" altLang="fr-FR" sz="1800" baseline="30000" dirty="0">
              <a:latin typeface="+mj-lt"/>
            </a:endParaRPr>
          </a:p>
        </p:txBody>
      </p:sp>
      <p:sp>
        <p:nvSpPr>
          <p:cNvPr id="19" name="Text Box 34"/>
          <p:cNvSpPr txBox="1">
            <a:spLocks noChangeArrowheads="1"/>
          </p:cNvSpPr>
          <p:nvPr/>
        </p:nvSpPr>
        <p:spPr bwMode="auto">
          <a:xfrm>
            <a:off x="5159002" y="4522421"/>
            <a:ext cx="3573463" cy="7848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fr-FR" altLang="fr-FR" dirty="0" err="1" smtClean="0">
                <a:sym typeface="Symbol"/>
              </a:rPr>
              <a:t>Relativistic</a:t>
            </a:r>
            <a:r>
              <a:rPr lang="fr-FR" altLang="fr-FR" dirty="0" smtClean="0">
                <a:sym typeface="Symbol"/>
              </a:rPr>
              <a:t> </a:t>
            </a:r>
            <a:r>
              <a:rPr lang="fr-FR" altLang="fr-FR" dirty="0" err="1" smtClean="0">
                <a:sym typeface="Symbol"/>
              </a:rPr>
              <a:t>increase</a:t>
            </a:r>
            <a:endParaRPr lang="fr-FR" altLang="fr-FR" dirty="0" smtClean="0">
              <a:sym typeface="Symbol"/>
            </a:endParaRPr>
          </a:p>
          <a:p>
            <a:pPr>
              <a:spcBef>
                <a:spcPct val="50000"/>
              </a:spcBef>
              <a:defRPr/>
            </a:pPr>
            <a:r>
              <a:rPr lang="fr-FR" altLang="fr-FR" dirty="0">
                <a:sym typeface="Symbol"/>
              </a:rPr>
              <a:t> </a:t>
            </a:r>
            <a:r>
              <a:rPr lang="fr-FR" altLang="fr-FR" dirty="0" smtClean="0">
                <a:sym typeface="Symbol"/>
              </a:rPr>
              <a:t> </a:t>
            </a:r>
            <a:r>
              <a:rPr lang="fr-FR" altLang="fr-FR" sz="1800" dirty="0" smtClean="0">
                <a:latin typeface="+mj-lt"/>
              </a:rPr>
              <a:t>&gt; </a:t>
            </a:r>
            <a:r>
              <a:rPr lang="fr-FR" altLang="fr-FR" sz="1800" dirty="0">
                <a:latin typeface="+mj-lt"/>
              </a:rPr>
              <a:t>4  </a:t>
            </a:r>
            <a:r>
              <a:rPr lang="fr-FR" altLang="fr-FR" sz="1800" dirty="0">
                <a:latin typeface="+mj-lt"/>
                <a:sym typeface="Wingdings 3" pitchFamily="18" charset="2"/>
              </a:rPr>
              <a:t></a:t>
            </a:r>
            <a:r>
              <a:rPr lang="fr-FR" altLang="fr-FR" sz="1800" dirty="0">
                <a:latin typeface="+mj-lt"/>
              </a:rPr>
              <a:t>  -</a:t>
            </a:r>
            <a:r>
              <a:rPr lang="fr-FR" altLang="fr-FR" sz="1800" dirty="0" err="1">
                <a:latin typeface="+mj-lt"/>
              </a:rPr>
              <a:t>dE</a:t>
            </a:r>
            <a:r>
              <a:rPr lang="fr-FR" altLang="fr-FR" sz="1800" dirty="0">
                <a:latin typeface="+mj-lt"/>
              </a:rPr>
              <a:t>/dx </a:t>
            </a:r>
            <a:r>
              <a:rPr lang="el-GR" altLang="fr-FR" dirty="0"/>
              <a:t>α</a:t>
            </a:r>
            <a:r>
              <a:rPr lang="fr-FR" altLang="fr-FR" sz="1800" dirty="0" smtClean="0">
                <a:latin typeface="+mj-lt"/>
              </a:rPr>
              <a:t> </a:t>
            </a:r>
            <a:r>
              <a:rPr lang="fr-FR" altLang="fr-FR" sz="1800" dirty="0">
                <a:latin typeface="+mj-lt"/>
              </a:rPr>
              <a:t>2 ln</a:t>
            </a:r>
            <a:r>
              <a:rPr lang="fr-FR" altLang="fr-FR" sz="1800" dirty="0" smtClean="0">
                <a:latin typeface="+mj-lt"/>
              </a:rPr>
              <a:t>(</a:t>
            </a:r>
            <a:r>
              <a:rPr lang="fr-FR" altLang="fr-FR" sz="1800" dirty="0" smtClean="0">
                <a:latin typeface="+mj-lt"/>
                <a:sym typeface="Symbol"/>
              </a:rPr>
              <a:t></a:t>
            </a:r>
            <a:r>
              <a:rPr lang="fr-FR" altLang="fr-FR" sz="1800" dirty="0" smtClean="0">
                <a:latin typeface="+mj-lt"/>
              </a:rPr>
              <a:t>)</a:t>
            </a:r>
            <a:endParaRPr lang="fr-FR" altLang="fr-FR" sz="1800" baseline="30000" dirty="0">
              <a:latin typeface="+mj-lt"/>
            </a:endParaRPr>
          </a:p>
        </p:txBody>
      </p:sp>
      <p:cxnSp>
        <p:nvCxnSpPr>
          <p:cNvPr id="8" name="Connecteur droit avec flèche 7"/>
          <p:cNvCxnSpPr/>
          <p:nvPr/>
        </p:nvCxnSpPr>
        <p:spPr>
          <a:xfrm flipV="1">
            <a:off x="3851920" y="3489338"/>
            <a:ext cx="0" cy="2066166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necteur droit avec flèche 16"/>
          <p:cNvCxnSpPr/>
          <p:nvPr/>
        </p:nvCxnSpPr>
        <p:spPr>
          <a:xfrm flipV="1">
            <a:off x="5076056" y="3212976"/>
            <a:ext cx="0" cy="1512168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ZoneTexte 12"/>
          <p:cNvSpPr txBox="1"/>
          <p:nvPr/>
        </p:nvSpPr>
        <p:spPr>
          <a:xfrm>
            <a:off x="539552" y="539388"/>
            <a:ext cx="50945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smtClean="0">
                <a:solidFill>
                  <a:srgbClr val="0033CC"/>
                </a:solidFill>
              </a:rPr>
              <a:t>HEAVY (m &gt; m</a:t>
            </a:r>
            <a:r>
              <a:rPr lang="fr-FR" b="1" baseline="-25000" dirty="0" smtClean="0">
                <a:solidFill>
                  <a:srgbClr val="0033CC"/>
                </a:solidFill>
              </a:rPr>
              <a:t>e</a:t>
            </a:r>
            <a:r>
              <a:rPr lang="fr-FR" b="1" dirty="0" smtClean="0">
                <a:solidFill>
                  <a:srgbClr val="0033CC"/>
                </a:solidFill>
              </a:rPr>
              <a:t> ) CHARGED PARTICLES : IONIZATION</a:t>
            </a:r>
          </a:p>
        </p:txBody>
      </p:sp>
    </p:spTree>
    <p:extLst>
      <p:ext uri="{BB962C8B-B14F-4D97-AF65-F5344CB8AC3E}">
        <p14:creationId xmlns:p14="http://schemas.microsoft.com/office/powerpoint/2010/main" val="265851721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4294967295"/>
          </p:nvPr>
        </p:nvSpPr>
        <p:spPr>
          <a:xfrm>
            <a:off x="7010400" y="6356350"/>
            <a:ext cx="2133600" cy="365125"/>
          </a:xfrm>
        </p:spPr>
        <p:txBody>
          <a:bodyPr/>
          <a:lstStyle/>
          <a:p>
            <a:fld id="{8737B87B-F0D5-4B05-B40D-A010B4E04A1C}" type="slidenum">
              <a:rPr lang="fr-FR" smtClean="0"/>
              <a:t>12</a:t>
            </a:fld>
            <a:endParaRPr lang="fr-FR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022935"/>
            <a:ext cx="5048250" cy="5162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ZoneTexte 2"/>
          <p:cNvSpPr txBox="1"/>
          <p:nvPr/>
        </p:nvSpPr>
        <p:spPr>
          <a:xfrm>
            <a:off x="5966737" y="2492896"/>
            <a:ext cx="2788136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 smtClean="0"/>
              <a:t>Relativistic</a:t>
            </a:r>
            <a:r>
              <a:rPr lang="fr-FR" dirty="0" smtClean="0"/>
              <a:t> </a:t>
            </a:r>
            <a:r>
              <a:rPr lang="fr-FR" dirty="0" err="1" smtClean="0"/>
              <a:t>rise</a:t>
            </a:r>
            <a:r>
              <a:rPr lang="fr-FR" dirty="0" smtClean="0"/>
              <a:t> :</a:t>
            </a:r>
          </a:p>
          <a:p>
            <a:r>
              <a:rPr lang="fr-FR" dirty="0"/>
              <a:t> </a:t>
            </a:r>
            <a:r>
              <a:rPr lang="fr-FR" dirty="0" smtClean="0"/>
              <a:t>- more distant collisions, </a:t>
            </a:r>
          </a:p>
          <a:p>
            <a:r>
              <a:rPr lang="fr-FR" dirty="0"/>
              <a:t> </a:t>
            </a:r>
            <a:r>
              <a:rPr lang="fr-FR" dirty="0" smtClean="0"/>
              <a:t>   </a:t>
            </a:r>
            <a:r>
              <a:rPr lang="fr-FR" dirty="0" err="1" smtClean="0"/>
              <a:t>increasing</a:t>
            </a:r>
            <a:r>
              <a:rPr lang="fr-FR" dirty="0" smtClean="0"/>
              <a:t> the transverse </a:t>
            </a:r>
          </a:p>
          <a:p>
            <a:r>
              <a:rPr lang="fr-FR" dirty="0"/>
              <a:t> </a:t>
            </a:r>
            <a:r>
              <a:rPr lang="fr-FR" dirty="0" smtClean="0"/>
              <a:t>   </a:t>
            </a:r>
            <a:r>
              <a:rPr lang="fr-FR" dirty="0" err="1" smtClean="0"/>
              <a:t>electric</a:t>
            </a:r>
            <a:r>
              <a:rPr lang="fr-FR" dirty="0" smtClean="0"/>
              <a:t> </a:t>
            </a:r>
            <a:r>
              <a:rPr lang="fr-FR" dirty="0" err="1" smtClean="0"/>
              <a:t>field</a:t>
            </a:r>
            <a:r>
              <a:rPr lang="fr-FR" dirty="0" smtClean="0"/>
              <a:t> </a:t>
            </a:r>
            <a:r>
              <a:rPr lang="fr-FR" dirty="0" err="1" smtClean="0"/>
              <a:t>with</a:t>
            </a:r>
            <a:r>
              <a:rPr lang="fr-FR" dirty="0" smtClean="0"/>
              <a:t> </a:t>
            </a:r>
            <a:r>
              <a:rPr lang="fr-FR" dirty="0" smtClean="0">
                <a:sym typeface="Symbol"/>
              </a:rPr>
              <a:t></a:t>
            </a:r>
          </a:p>
          <a:p>
            <a:pPr marL="285750" indent="-285750">
              <a:buFontTx/>
              <a:buChar char="-"/>
            </a:pPr>
            <a:r>
              <a:rPr lang="fr-FR" dirty="0" err="1" smtClean="0">
                <a:sym typeface="Symbol"/>
              </a:rPr>
              <a:t>Typical</a:t>
            </a:r>
            <a:r>
              <a:rPr lang="fr-FR" dirty="0" smtClean="0">
                <a:sym typeface="Symbol"/>
              </a:rPr>
              <a:t> for </a:t>
            </a:r>
          </a:p>
          <a:p>
            <a:r>
              <a:rPr lang="fr-FR" dirty="0">
                <a:sym typeface="Symbol"/>
              </a:rPr>
              <a:t>	</a:t>
            </a:r>
            <a:r>
              <a:rPr lang="fr-FR" dirty="0" err="1" smtClean="0">
                <a:sym typeface="Symbol"/>
              </a:rPr>
              <a:t>gas</a:t>
            </a:r>
            <a:r>
              <a:rPr lang="fr-FR" dirty="0" smtClean="0">
                <a:sym typeface="Symbol"/>
              </a:rPr>
              <a:t> :     1.5</a:t>
            </a:r>
          </a:p>
          <a:p>
            <a:r>
              <a:rPr lang="fr-FR" dirty="0">
                <a:sym typeface="Symbol"/>
              </a:rPr>
              <a:t>	</a:t>
            </a:r>
            <a:r>
              <a:rPr lang="fr-FR" dirty="0" err="1" smtClean="0">
                <a:sym typeface="Symbol"/>
              </a:rPr>
              <a:t>liquid</a:t>
            </a:r>
            <a:r>
              <a:rPr lang="fr-FR" dirty="0" smtClean="0">
                <a:sym typeface="Symbol"/>
              </a:rPr>
              <a:t> : 1.1</a:t>
            </a:r>
            <a:endParaRPr lang="fr-FR" dirty="0"/>
          </a:p>
        </p:txBody>
      </p:sp>
      <p:sp>
        <p:nvSpPr>
          <p:cNvPr id="7" name="ZoneTexte 6"/>
          <p:cNvSpPr txBox="1"/>
          <p:nvPr/>
        </p:nvSpPr>
        <p:spPr>
          <a:xfrm>
            <a:off x="539552" y="539388"/>
            <a:ext cx="50945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smtClean="0">
                <a:solidFill>
                  <a:srgbClr val="0033CC"/>
                </a:solidFill>
              </a:rPr>
              <a:t>HEAVY (m &gt; m</a:t>
            </a:r>
            <a:r>
              <a:rPr lang="fr-FR" b="1" baseline="-25000" dirty="0" smtClean="0">
                <a:solidFill>
                  <a:srgbClr val="0033CC"/>
                </a:solidFill>
              </a:rPr>
              <a:t>e</a:t>
            </a:r>
            <a:r>
              <a:rPr lang="fr-FR" b="1" dirty="0" smtClean="0">
                <a:solidFill>
                  <a:srgbClr val="0033CC"/>
                </a:solidFill>
              </a:rPr>
              <a:t> ) CHARGED PARTICLES : IONIZATION</a:t>
            </a:r>
          </a:p>
        </p:txBody>
      </p:sp>
    </p:spTree>
    <p:extLst>
      <p:ext uri="{BB962C8B-B14F-4D97-AF65-F5344CB8AC3E}">
        <p14:creationId xmlns:p14="http://schemas.microsoft.com/office/powerpoint/2010/main" val="270835006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4294967295"/>
          </p:nvPr>
        </p:nvSpPr>
        <p:spPr>
          <a:xfrm>
            <a:off x="7010400" y="6356350"/>
            <a:ext cx="2133600" cy="365125"/>
          </a:xfrm>
        </p:spPr>
        <p:txBody>
          <a:bodyPr/>
          <a:lstStyle/>
          <a:p>
            <a:fld id="{8737B87B-F0D5-4B05-B40D-A010B4E04A1C}" type="slidenum">
              <a:rPr lang="fr-FR" smtClean="0"/>
              <a:t>13</a:t>
            </a:fld>
            <a:endParaRPr lang="fr-FR"/>
          </a:p>
        </p:txBody>
      </p:sp>
      <p:pic>
        <p:nvPicPr>
          <p:cNvPr id="3" name="Picture 28" descr="dedx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3029581"/>
            <a:ext cx="3672408" cy="31777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 Box 35"/>
          <p:cNvSpPr txBox="1">
            <a:spLocks noChangeArrowheads="1"/>
          </p:cNvSpPr>
          <p:nvPr/>
        </p:nvSpPr>
        <p:spPr bwMode="auto">
          <a:xfrm>
            <a:off x="309550" y="4595952"/>
            <a:ext cx="4608512" cy="10772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6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6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6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6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6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fr-FR" altLang="fr-FR" sz="1600" dirty="0" smtClean="0">
                <a:latin typeface="+mj-lt"/>
              </a:rPr>
              <a:t>Direct identification by </a:t>
            </a:r>
            <a:r>
              <a:rPr lang="fr-FR" altLang="fr-FR" sz="1600" dirty="0" err="1" smtClean="0">
                <a:latin typeface="+mj-lt"/>
              </a:rPr>
              <a:t>energy</a:t>
            </a:r>
            <a:r>
              <a:rPr lang="fr-FR" altLang="fr-FR" sz="1600" dirty="0" smtClean="0">
                <a:latin typeface="+mj-lt"/>
              </a:rPr>
              <a:t> </a:t>
            </a:r>
            <a:r>
              <a:rPr lang="fr-FR" altLang="fr-FR" sz="1600" dirty="0" err="1" smtClean="0">
                <a:latin typeface="+mj-lt"/>
              </a:rPr>
              <a:t>loss</a:t>
            </a:r>
            <a:r>
              <a:rPr lang="fr-FR" altLang="fr-FR" sz="1600" dirty="0">
                <a:latin typeface="+mj-lt"/>
              </a:rPr>
              <a:t>  </a:t>
            </a:r>
            <a:endParaRPr lang="fr-FR" altLang="fr-FR" sz="1600" dirty="0" smtClean="0">
              <a:latin typeface="+mj-lt"/>
            </a:endParaRPr>
          </a:p>
          <a:p>
            <a:pPr algn="ctr" eaLnBrk="1" hangingPunct="1">
              <a:spcBef>
                <a:spcPct val="50000"/>
              </a:spcBef>
            </a:pPr>
            <a:r>
              <a:rPr lang="fr-FR" altLang="fr-FR" sz="1600" dirty="0" smtClean="0">
                <a:latin typeface="+mj-lt"/>
              </a:rPr>
              <a:t>in </a:t>
            </a:r>
            <a:r>
              <a:rPr lang="fr-FR" altLang="fr-FR" sz="1600" dirty="0" smtClean="0">
                <a:effectLst/>
                <a:latin typeface="+mj-lt"/>
              </a:rPr>
              <a:t>Ar-CH</a:t>
            </a:r>
            <a:r>
              <a:rPr lang="fr-FR" altLang="fr-FR" sz="1600" baseline="-25000" dirty="0" smtClean="0">
                <a:effectLst/>
                <a:latin typeface="+mj-lt"/>
              </a:rPr>
              <a:t>4</a:t>
            </a:r>
            <a:r>
              <a:rPr lang="fr-FR" altLang="fr-FR" sz="1600" dirty="0" smtClean="0">
                <a:effectLst/>
                <a:latin typeface="+mj-lt"/>
              </a:rPr>
              <a:t> </a:t>
            </a:r>
            <a:r>
              <a:rPr lang="fr-FR" altLang="fr-FR" sz="1600" dirty="0">
                <a:effectLst/>
                <a:latin typeface="+mj-lt"/>
              </a:rPr>
              <a:t>80-20 </a:t>
            </a:r>
            <a:r>
              <a:rPr lang="fr-FR" altLang="fr-FR" sz="1600" dirty="0" smtClean="0">
                <a:effectLst/>
                <a:latin typeface="+mj-lt"/>
              </a:rPr>
              <a:t>%</a:t>
            </a:r>
          </a:p>
          <a:p>
            <a:pPr algn="ctr" eaLnBrk="1" hangingPunct="1">
              <a:spcBef>
                <a:spcPct val="50000"/>
              </a:spcBef>
            </a:pPr>
            <a:r>
              <a:rPr lang="fr-FR" altLang="fr-FR" sz="1600" dirty="0" smtClean="0">
                <a:latin typeface="+mj-lt"/>
              </a:rPr>
              <a:t>(DELPHI</a:t>
            </a:r>
            <a:endParaRPr lang="fr-FR" altLang="fr-FR" sz="1600" dirty="0">
              <a:effectLst/>
              <a:latin typeface="+mj-lt"/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124744"/>
            <a:ext cx="3741312" cy="2952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 Box 35"/>
          <p:cNvSpPr txBox="1">
            <a:spLocks noChangeArrowheads="1"/>
          </p:cNvSpPr>
          <p:nvPr/>
        </p:nvSpPr>
        <p:spPr bwMode="auto">
          <a:xfrm>
            <a:off x="3995936" y="1412776"/>
            <a:ext cx="4608512" cy="10772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6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6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6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6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6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fr-FR" altLang="fr-FR" sz="1600" dirty="0" smtClean="0">
                <a:latin typeface="+mj-lt"/>
              </a:rPr>
              <a:t>Direct identification by </a:t>
            </a:r>
            <a:r>
              <a:rPr lang="fr-FR" altLang="fr-FR" sz="1600" dirty="0" err="1" smtClean="0">
                <a:latin typeface="+mj-lt"/>
              </a:rPr>
              <a:t>energy</a:t>
            </a:r>
            <a:r>
              <a:rPr lang="fr-FR" altLang="fr-FR" sz="1600" dirty="0" smtClean="0">
                <a:latin typeface="+mj-lt"/>
              </a:rPr>
              <a:t> </a:t>
            </a:r>
            <a:r>
              <a:rPr lang="fr-FR" altLang="fr-FR" sz="1600" dirty="0" err="1" smtClean="0">
                <a:latin typeface="+mj-lt"/>
              </a:rPr>
              <a:t>loss</a:t>
            </a:r>
            <a:r>
              <a:rPr lang="fr-FR" altLang="fr-FR" sz="1600" dirty="0">
                <a:latin typeface="+mj-lt"/>
              </a:rPr>
              <a:t>  </a:t>
            </a:r>
            <a:endParaRPr lang="fr-FR" altLang="fr-FR" sz="1600" dirty="0" smtClean="0">
              <a:latin typeface="+mj-lt"/>
            </a:endParaRPr>
          </a:p>
          <a:p>
            <a:pPr algn="ctr" eaLnBrk="1" hangingPunct="1">
              <a:spcBef>
                <a:spcPct val="50000"/>
              </a:spcBef>
            </a:pPr>
            <a:r>
              <a:rPr lang="fr-FR" altLang="fr-FR" sz="1600" dirty="0" smtClean="0">
                <a:latin typeface="+mj-lt"/>
              </a:rPr>
              <a:t>in </a:t>
            </a:r>
            <a:r>
              <a:rPr lang="fr-FR" altLang="fr-FR" sz="1600" dirty="0" smtClean="0">
                <a:effectLst/>
                <a:latin typeface="+mj-lt"/>
              </a:rPr>
              <a:t>Ne-CO2  90-10 %</a:t>
            </a:r>
          </a:p>
          <a:p>
            <a:pPr algn="ctr" eaLnBrk="1" hangingPunct="1">
              <a:spcBef>
                <a:spcPct val="50000"/>
              </a:spcBef>
            </a:pPr>
            <a:r>
              <a:rPr lang="fr-FR" altLang="fr-FR" sz="1600" dirty="0" smtClean="0">
                <a:latin typeface="+mj-lt"/>
              </a:rPr>
              <a:t>(ALICE TPC)</a:t>
            </a:r>
            <a:endParaRPr lang="fr-FR" altLang="fr-FR" sz="1600" dirty="0">
              <a:effectLst/>
              <a:latin typeface="+mj-lt"/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539552" y="539388"/>
            <a:ext cx="50945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smtClean="0">
                <a:solidFill>
                  <a:srgbClr val="0033CC"/>
                </a:solidFill>
              </a:rPr>
              <a:t>HEAVY (m &gt; m</a:t>
            </a:r>
            <a:r>
              <a:rPr lang="fr-FR" b="1" baseline="-25000" dirty="0" smtClean="0">
                <a:solidFill>
                  <a:srgbClr val="0033CC"/>
                </a:solidFill>
              </a:rPr>
              <a:t>e</a:t>
            </a:r>
            <a:r>
              <a:rPr lang="fr-FR" b="1" dirty="0" smtClean="0">
                <a:solidFill>
                  <a:srgbClr val="0033CC"/>
                </a:solidFill>
              </a:rPr>
              <a:t> ) CHARGED PARTICLES : IONIZATION</a:t>
            </a:r>
          </a:p>
        </p:txBody>
      </p:sp>
    </p:spTree>
    <p:extLst>
      <p:ext uri="{BB962C8B-B14F-4D97-AF65-F5344CB8AC3E}">
        <p14:creationId xmlns:p14="http://schemas.microsoft.com/office/powerpoint/2010/main" val="408936370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4294967295"/>
          </p:nvPr>
        </p:nvSpPr>
        <p:spPr>
          <a:xfrm>
            <a:off x="7010400" y="6356350"/>
            <a:ext cx="2133600" cy="365125"/>
          </a:xfrm>
        </p:spPr>
        <p:txBody>
          <a:bodyPr/>
          <a:lstStyle/>
          <a:p>
            <a:fld id="{8737B87B-F0D5-4B05-B40D-A010B4E04A1C}" type="slidenum">
              <a:rPr lang="fr-FR" smtClean="0"/>
              <a:t>14</a:t>
            </a:fld>
            <a:endParaRPr lang="fr-FR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3334" y="2564904"/>
            <a:ext cx="4464496" cy="41541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ZoneTexte 4"/>
          <p:cNvSpPr txBox="1"/>
          <p:nvPr/>
        </p:nvSpPr>
        <p:spPr>
          <a:xfrm>
            <a:off x="395536" y="1169886"/>
            <a:ext cx="5822294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/>
              <a:t>Corrections to the Bethe-Bloch formula :</a:t>
            </a:r>
          </a:p>
          <a:p>
            <a:endParaRPr lang="fr-FR" dirty="0"/>
          </a:p>
          <a:p>
            <a:r>
              <a:rPr lang="fr-FR" b="1" dirty="0" err="1" smtClean="0"/>
              <a:t>Density</a:t>
            </a:r>
            <a:r>
              <a:rPr lang="fr-FR" b="1" dirty="0" smtClean="0"/>
              <a:t> </a:t>
            </a:r>
            <a:r>
              <a:rPr lang="fr-FR" b="1" dirty="0" err="1" smtClean="0"/>
              <a:t>effect</a:t>
            </a:r>
            <a:r>
              <a:rPr lang="fr-FR" b="1" dirty="0" smtClean="0"/>
              <a:t> </a:t>
            </a:r>
            <a:r>
              <a:rPr lang="fr-FR" dirty="0" smtClean="0"/>
              <a:t>: the </a:t>
            </a:r>
            <a:r>
              <a:rPr lang="fr-FR" dirty="0" err="1" smtClean="0"/>
              <a:t>density</a:t>
            </a:r>
            <a:r>
              <a:rPr lang="fr-FR" dirty="0" smtClean="0"/>
              <a:t> of the medium </a:t>
            </a:r>
            <a:r>
              <a:rPr lang="fr-FR" dirty="0" err="1" smtClean="0"/>
              <a:t>will</a:t>
            </a:r>
            <a:r>
              <a:rPr lang="fr-FR" dirty="0" smtClean="0"/>
              <a:t> have  a screening </a:t>
            </a:r>
            <a:r>
              <a:rPr lang="fr-FR" dirty="0" err="1" smtClean="0"/>
              <a:t>effect</a:t>
            </a:r>
            <a:r>
              <a:rPr lang="fr-FR" dirty="0" smtClean="0"/>
              <a:t> on the </a:t>
            </a:r>
            <a:r>
              <a:rPr lang="fr-FR" dirty="0" err="1" smtClean="0"/>
              <a:t>relativistic</a:t>
            </a:r>
            <a:r>
              <a:rPr lang="fr-FR" dirty="0" smtClean="0"/>
              <a:t> </a:t>
            </a:r>
            <a:r>
              <a:rPr lang="fr-FR" dirty="0" err="1" smtClean="0"/>
              <a:t>rise</a:t>
            </a:r>
            <a:r>
              <a:rPr lang="fr-FR" dirty="0" smtClean="0"/>
              <a:t> (important for </a:t>
            </a:r>
            <a:r>
              <a:rPr lang="fr-FR" dirty="0" err="1" smtClean="0"/>
              <a:t>solids</a:t>
            </a:r>
            <a:r>
              <a:rPr lang="fr-FR" dirty="0" smtClean="0"/>
              <a:t> and </a:t>
            </a:r>
            <a:r>
              <a:rPr lang="fr-FR" dirty="0" err="1" smtClean="0"/>
              <a:t>liquids</a:t>
            </a:r>
            <a:r>
              <a:rPr lang="fr-FR" dirty="0" smtClean="0"/>
              <a:t>)</a:t>
            </a:r>
          </a:p>
          <a:p>
            <a:endParaRPr lang="fr-FR" dirty="0" smtClean="0"/>
          </a:p>
          <a:p>
            <a:r>
              <a:rPr lang="fr-FR" dirty="0"/>
              <a:t>	</a:t>
            </a:r>
            <a:endParaRPr lang="fr-FR" dirty="0" smtClean="0"/>
          </a:p>
        </p:txBody>
      </p:sp>
      <p:sp>
        <p:nvSpPr>
          <p:cNvPr id="2" name="ZoneTexte 1"/>
          <p:cNvSpPr txBox="1"/>
          <p:nvPr/>
        </p:nvSpPr>
        <p:spPr>
          <a:xfrm>
            <a:off x="6804248" y="5661248"/>
            <a:ext cx="5325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Gaz</a:t>
            </a:r>
            <a:endParaRPr lang="fr-FR" dirty="0"/>
          </a:p>
        </p:txBody>
      </p:sp>
      <p:sp>
        <p:nvSpPr>
          <p:cNvPr id="7" name="ZoneTexte 6"/>
          <p:cNvSpPr txBox="1"/>
          <p:nvPr/>
        </p:nvSpPr>
        <p:spPr>
          <a:xfrm>
            <a:off x="6648756" y="3653992"/>
            <a:ext cx="84350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 smtClean="0"/>
              <a:t>Solids</a:t>
            </a:r>
            <a:r>
              <a:rPr lang="fr-FR" dirty="0" smtClean="0"/>
              <a:t> </a:t>
            </a:r>
          </a:p>
          <a:p>
            <a:r>
              <a:rPr lang="fr-FR" dirty="0" err="1" smtClean="0"/>
              <a:t>Liquids</a:t>
            </a:r>
            <a:endParaRPr lang="fr-FR" dirty="0"/>
          </a:p>
        </p:txBody>
      </p:sp>
      <p:cxnSp>
        <p:nvCxnSpPr>
          <p:cNvPr id="9" name="Connecteur droit avec flèche 8"/>
          <p:cNvCxnSpPr/>
          <p:nvPr/>
        </p:nvCxnSpPr>
        <p:spPr>
          <a:xfrm flipH="1">
            <a:off x="6217830" y="3977157"/>
            <a:ext cx="226378" cy="0"/>
          </a:xfrm>
          <a:prstGeom prst="straightConnector1">
            <a:avLst/>
          </a:prstGeom>
          <a:ln w="2222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necteur droit avec flèche 10"/>
          <p:cNvCxnSpPr/>
          <p:nvPr/>
        </p:nvCxnSpPr>
        <p:spPr>
          <a:xfrm flipH="1" flipV="1">
            <a:off x="6217830" y="5845914"/>
            <a:ext cx="452756" cy="9249"/>
          </a:xfrm>
          <a:prstGeom prst="straightConnector1">
            <a:avLst/>
          </a:prstGeom>
          <a:ln w="2222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ZoneTexte 9"/>
          <p:cNvSpPr txBox="1"/>
          <p:nvPr/>
        </p:nvSpPr>
        <p:spPr>
          <a:xfrm>
            <a:off x="539552" y="539388"/>
            <a:ext cx="50945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smtClean="0">
                <a:solidFill>
                  <a:srgbClr val="0033CC"/>
                </a:solidFill>
              </a:rPr>
              <a:t>HEAVY (m &gt; m</a:t>
            </a:r>
            <a:r>
              <a:rPr lang="fr-FR" b="1" baseline="-25000" dirty="0" smtClean="0">
                <a:solidFill>
                  <a:srgbClr val="0033CC"/>
                </a:solidFill>
              </a:rPr>
              <a:t>e</a:t>
            </a:r>
            <a:r>
              <a:rPr lang="fr-FR" b="1" dirty="0" smtClean="0">
                <a:solidFill>
                  <a:srgbClr val="0033CC"/>
                </a:solidFill>
              </a:rPr>
              <a:t> ) CHARGED PARTICLES : IONIZATION</a:t>
            </a:r>
          </a:p>
        </p:txBody>
      </p:sp>
    </p:spTree>
    <p:extLst>
      <p:ext uri="{BB962C8B-B14F-4D97-AF65-F5344CB8AC3E}">
        <p14:creationId xmlns:p14="http://schemas.microsoft.com/office/powerpoint/2010/main" val="268693621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4294967295"/>
          </p:nvPr>
        </p:nvSpPr>
        <p:spPr>
          <a:xfrm>
            <a:off x="7010400" y="6356350"/>
            <a:ext cx="2133600" cy="365125"/>
          </a:xfrm>
        </p:spPr>
        <p:txBody>
          <a:bodyPr/>
          <a:lstStyle/>
          <a:p>
            <a:fld id="{8737B87B-F0D5-4B05-B40D-A010B4E04A1C}" type="slidenum">
              <a:rPr lang="fr-FR" smtClean="0"/>
              <a:t>15</a:t>
            </a:fld>
            <a:endParaRPr lang="fr-FR"/>
          </a:p>
        </p:txBody>
      </p:sp>
      <p:sp>
        <p:nvSpPr>
          <p:cNvPr id="2" name="ZoneTexte 1"/>
          <p:cNvSpPr txBox="1"/>
          <p:nvPr/>
        </p:nvSpPr>
        <p:spPr>
          <a:xfrm>
            <a:off x="683568" y="1053094"/>
            <a:ext cx="7170168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Corresponds to an </a:t>
            </a:r>
            <a:r>
              <a:rPr lang="fr-FR" dirty="0" err="1" smtClean="0"/>
              <a:t>energy</a:t>
            </a:r>
            <a:r>
              <a:rPr lang="fr-FR" dirty="0" smtClean="0"/>
              <a:t> </a:t>
            </a:r>
            <a:r>
              <a:rPr lang="fr-FR" dirty="0" err="1" smtClean="0"/>
              <a:t>loss</a:t>
            </a:r>
            <a:r>
              <a:rPr lang="fr-FR" dirty="0" smtClean="0"/>
              <a:t> by </a:t>
            </a:r>
            <a:r>
              <a:rPr lang="fr-FR" dirty="0" err="1" smtClean="0"/>
              <a:t>charged</a:t>
            </a:r>
            <a:r>
              <a:rPr lang="fr-FR" dirty="0" smtClean="0"/>
              <a:t> </a:t>
            </a:r>
            <a:r>
              <a:rPr lang="fr-FR" dirty="0" err="1" smtClean="0"/>
              <a:t>particle</a:t>
            </a:r>
            <a:r>
              <a:rPr lang="fr-FR" dirty="0" smtClean="0"/>
              <a:t> : Bethe-Bloch </a:t>
            </a:r>
          </a:p>
          <a:p>
            <a:endParaRPr lang="fr-FR" dirty="0" smtClean="0"/>
          </a:p>
          <a:p>
            <a:r>
              <a:rPr lang="fr-FR" b="1" dirty="0" smtClean="0"/>
              <a:t>But : </a:t>
            </a:r>
            <a:r>
              <a:rPr lang="fr-FR" dirty="0" err="1" smtClean="0"/>
              <a:t>small</a:t>
            </a:r>
            <a:r>
              <a:rPr lang="fr-FR" dirty="0" smtClean="0"/>
              <a:t> mass : </a:t>
            </a:r>
            <a:r>
              <a:rPr lang="fr-FR" dirty="0" err="1" smtClean="0"/>
              <a:t>electrons</a:t>
            </a:r>
            <a:r>
              <a:rPr lang="fr-FR" dirty="0" smtClean="0"/>
              <a:t> </a:t>
            </a:r>
            <a:r>
              <a:rPr lang="fr-FR" dirty="0" err="1" smtClean="0"/>
              <a:t>may</a:t>
            </a:r>
            <a:r>
              <a:rPr lang="fr-FR" dirty="0" smtClean="0"/>
              <a:t> </a:t>
            </a:r>
            <a:r>
              <a:rPr lang="fr-FR" dirty="0" err="1" smtClean="0"/>
              <a:t>be</a:t>
            </a:r>
            <a:r>
              <a:rPr lang="fr-FR" dirty="0" smtClean="0"/>
              <a:t> </a:t>
            </a:r>
            <a:r>
              <a:rPr lang="fr-FR" dirty="0" err="1" smtClean="0"/>
              <a:t>deflected</a:t>
            </a:r>
            <a:endParaRPr lang="fr-FR" dirty="0" smtClean="0"/>
          </a:p>
          <a:p>
            <a:r>
              <a:rPr lang="fr-FR" dirty="0" smtClean="0"/>
              <a:t>          interaction </a:t>
            </a:r>
            <a:r>
              <a:rPr lang="fr-FR" dirty="0" err="1" smtClean="0"/>
              <a:t>electron</a:t>
            </a:r>
            <a:r>
              <a:rPr lang="fr-FR" dirty="0" smtClean="0"/>
              <a:t> – </a:t>
            </a:r>
            <a:r>
              <a:rPr lang="fr-FR" dirty="0" err="1" smtClean="0"/>
              <a:t>electron</a:t>
            </a:r>
            <a:r>
              <a:rPr lang="fr-FR" dirty="0" smtClean="0"/>
              <a:t> : collisions </a:t>
            </a:r>
            <a:r>
              <a:rPr lang="fr-FR" dirty="0" err="1" smtClean="0"/>
              <a:t>between</a:t>
            </a:r>
            <a:r>
              <a:rPr lang="fr-FR" dirty="0" smtClean="0"/>
              <a:t> </a:t>
            </a:r>
            <a:r>
              <a:rPr lang="fr-FR" dirty="0" err="1" smtClean="0"/>
              <a:t>identical</a:t>
            </a:r>
            <a:r>
              <a:rPr lang="fr-FR" dirty="0" smtClean="0"/>
              <a:t> </a:t>
            </a:r>
            <a:r>
              <a:rPr lang="fr-FR" dirty="0" err="1" smtClean="0"/>
              <a:t>particles</a:t>
            </a:r>
            <a:endParaRPr lang="fr-FR" dirty="0"/>
          </a:p>
          <a:p>
            <a:endParaRPr lang="fr-FR" dirty="0" smtClean="0"/>
          </a:p>
          <a:p>
            <a:r>
              <a:rPr lang="fr-FR" dirty="0"/>
              <a:t>	</a:t>
            </a:r>
            <a:endParaRPr lang="fr-FR" dirty="0" smtClean="0"/>
          </a:p>
        </p:txBody>
      </p:sp>
      <p:sp>
        <p:nvSpPr>
          <p:cNvPr id="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graphicFrame>
        <p:nvGraphicFramePr>
          <p:cNvPr id="9" name="Obje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36263774"/>
              </p:ext>
            </p:extLst>
          </p:nvPr>
        </p:nvGraphicFramePr>
        <p:xfrm>
          <a:off x="2924029" y="4760763"/>
          <a:ext cx="5680419" cy="64884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26" name="Équation" r:id="rId3" imgW="4419600" imgH="508000" progId="Equation.3">
                  <p:embed/>
                </p:oleObj>
              </mc:Choice>
              <mc:Fallback>
                <p:oleObj name="Équation" r:id="rId3" imgW="4419600" imgH="508000" progId="Equation.3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24029" y="4760763"/>
                        <a:ext cx="5680419" cy="648841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Rectangle 4"/>
          <p:cNvSpPr>
            <a:spLocks noChangeArrowheads="1"/>
          </p:cNvSpPr>
          <p:nvPr/>
        </p:nvSpPr>
        <p:spPr bwMode="auto">
          <a:xfrm>
            <a:off x="152400" y="1524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12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graphicFrame>
        <p:nvGraphicFramePr>
          <p:cNvPr id="13" name="Obje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60200162"/>
              </p:ext>
            </p:extLst>
          </p:nvPr>
        </p:nvGraphicFramePr>
        <p:xfrm>
          <a:off x="2452798" y="2663046"/>
          <a:ext cx="5814101" cy="80421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27" name="Équation" r:id="rId5" imgW="4203700" imgH="584200" progId="Equation.3">
                  <p:embed/>
                </p:oleObj>
              </mc:Choice>
              <mc:Fallback>
                <p:oleObj name="Équation" r:id="rId5" imgW="4203700" imgH="584200" progId="Equation.3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52798" y="2663046"/>
                        <a:ext cx="5814101" cy="80421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ZoneTexte 13"/>
          <p:cNvSpPr txBox="1"/>
          <p:nvPr/>
        </p:nvSpPr>
        <p:spPr>
          <a:xfrm>
            <a:off x="819773" y="2807420"/>
            <a:ext cx="14434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Bethe-Bloch :</a:t>
            </a:r>
            <a:endParaRPr lang="fr-FR" dirty="0"/>
          </a:p>
        </p:txBody>
      </p:sp>
      <p:sp>
        <p:nvSpPr>
          <p:cNvPr id="15" name="ZoneTexte 14"/>
          <p:cNvSpPr txBox="1"/>
          <p:nvPr/>
        </p:nvSpPr>
        <p:spPr>
          <a:xfrm>
            <a:off x="966807" y="4762018"/>
            <a:ext cx="141051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Bethe-Bloch </a:t>
            </a:r>
            <a:endParaRPr lang="fr-FR" dirty="0"/>
          </a:p>
          <a:p>
            <a:r>
              <a:rPr lang="fr-FR" dirty="0" smtClean="0"/>
              <a:t>For </a:t>
            </a:r>
            <a:r>
              <a:rPr lang="fr-FR" dirty="0" err="1" smtClean="0"/>
              <a:t>electrons</a:t>
            </a:r>
            <a:endParaRPr lang="fr-FR" dirty="0"/>
          </a:p>
        </p:txBody>
      </p:sp>
      <p:sp>
        <p:nvSpPr>
          <p:cNvPr id="16" name="Rectangle 15"/>
          <p:cNvSpPr/>
          <p:nvPr/>
        </p:nvSpPr>
        <p:spPr>
          <a:xfrm>
            <a:off x="683568" y="2420888"/>
            <a:ext cx="7920880" cy="115212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/>
          <p:cNvSpPr/>
          <p:nvPr/>
        </p:nvSpPr>
        <p:spPr>
          <a:xfrm>
            <a:off x="742327" y="4509120"/>
            <a:ext cx="7920880" cy="115212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" name="ZoneTexte 17"/>
          <p:cNvSpPr txBox="1"/>
          <p:nvPr/>
        </p:nvSpPr>
        <p:spPr>
          <a:xfrm>
            <a:off x="535731" y="541899"/>
            <a:ext cx="48996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smtClean="0">
                <a:solidFill>
                  <a:srgbClr val="0033CC"/>
                </a:solidFill>
              </a:rPr>
              <a:t>LIGTH (</a:t>
            </a:r>
            <a:r>
              <a:rPr lang="fr-FR" b="1" dirty="0" err="1" smtClean="0">
                <a:solidFill>
                  <a:srgbClr val="0033CC"/>
                </a:solidFill>
              </a:rPr>
              <a:t>m≈me</a:t>
            </a:r>
            <a:r>
              <a:rPr lang="fr-FR" b="1" dirty="0" smtClean="0">
                <a:solidFill>
                  <a:srgbClr val="0033CC"/>
                </a:solidFill>
              </a:rPr>
              <a:t>) CHARGED PARTICLES : IONIZATION</a:t>
            </a:r>
          </a:p>
        </p:txBody>
      </p:sp>
      <p:cxnSp>
        <p:nvCxnSpPr>
          <p:cNvPr id="6" name="Connecteur droit avec flèche 5"/>
          <p:cNvCxnSpPr/>
          <p:nvPr/>
        </p:nvCxnSpPr>
        <p:spPr>
          <a:xfrm>
            <a:off x="4642573" y="3717032"/>
            <a:ext cx="0" cy="792088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82019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4294967295"/>
          </p:nvPr>
        </p:nvSpPr>
        <p:spPr>
          <a:xfrm>
            <a:off x="7010400" y="6356350"/>
            <a:ext cx="2133600" cy="365125"/>
          </a:xfrm>
        </p:spPr>
        <p:txBody>
          <a:bodyPr/>
          <a:lstStyle/>
          <a:p>
            <a:fld id="{8737B87B-F0D5-4B05-B40D-A010B4E04A1C}" type="slidenum">
              <a:rPr lang="fr-FR" smtClean="0"/>
              <a:t>16</a:t>
            </a:fld>
            <a:endParaRPr lang="fr-FR"/>
          </a:p>
        </p:txBody>
      </p:sp>
      <p:sp>
        <p:nvSpPr>
          <p:cNvPr id="2" name="ZoneTexte 1"/>
          <p:cNvSpPr txBox="1"/>
          <p:nvPr/>
        </p:nvSpPr>
        <p:spPr>
          <a:xfrm>
            <a:off x="431668" y="941487"/>
            <a:ext cx="738856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smtClean="0"/>
              <a:t>For </a:t>
            </a:r>
            <a:r>
              <a:rPr lang="fr-FR" b="1" dirty="0" err="1" smtClean="0"/>
              <a:t>any</a:t>
            </a:r>
            <a:r>
              <a:rPr lang="fr-FR" b="1" dirty="0" smtClean="0"/>
              <a:t> </a:t>
            </a:r>
            <a:r>
              <a:rPr lang="fr-FR" b="1" dirty="0" err="1" smtClean="0"/>
              <a:t>charged</a:t>
            </a:r>
            <a:r>
              <a:rPr lang="fr-FR" b="1" dirty="0" smtClean="0"/>
              <a:t> </a:t>
            </a:r>
            <a:r>
              <a:rPr lang="fr-FR" b="1" dirty="0" err="1" smtClean="0"/>
              <a:t>particle</a:t>
            </a:r>
            <a:r>
              <a:rPr lang="fr-FR" b="1" dirty="0" smtClean="0"/>
              <a:t> : </a:t>
            </a:r>
          </a:p>
          <a:p>
            <a:r>
              <a:rPr lang="fr-FR" dirty="0"/>
              <a:t>	</a:t>
            </a:r>
            <a:r>
              <a:rPr lang="fr-FR" dirty="0" err="1" smtClean="0"/>
              <a:t>When</a:t>
            </a:r>
            <a:r>
              <a:rPr lang="fr-FR" dirty="0"/>
              <a:t> </a:t>
            </a:r>
            <a:r>
              <a:rPr lang="fr-FR" dirty="0" err="1" smtClean="0"/>
              <a:t>accelerated</a:t>
            </a:r>
            <a:r>
              <a:rPr lang="fr-FR" dirty="0" smtClean="0"/>
              <a:t> (or </a:t>
            </a:r>
            <a:r>
              <a:rPr lang="fr-FR" dirty="0" err="1" smtClean="0"/>
              <a:t>deccelerated</a:t>
            </a:r>
            <a:r>
              <a:rPr lang="fr-FR" dirty="0" smtClean="0"/>
              <a:t>), in the nucleus </a:t>
            </a:r>
            <a:r>
              <a:rPr lang="fr-FR" dirty="0" err="1" smtClean="0"/>
              <a:t>electric</a:t>
            </a:r>
            <a:r>
              <a:rPr lang="fr-FR" dirty="0" smtClean="0"/>
              <a:t>	al </a:t>
            </a:r>
            <a:r>
              <a:rPr lang="fr-FR" dirty="0" err="1" smtClean="0"/>
              <a:t>field</a:t>
            </a:r>
            <a:r>
              <a:rPr lang="fr-FR" dirty="0" smtClean="0"/>
              <a:t>, </a:t>
            </a:r>
          </a:p>
          <a:p>
            <a:r>
              <a:rPr lang="fr-FR" dirty="0" err="1" smtClean="0"/>
              <a:t>any</a:t>
            </a:r>
            <a:r>
              <a:rPr lang="fr-FR" dirty="0" smtClean="0"/>
              <a:t> </a:t>
            </a:r>
            <a:r>
              <a:rPr lang="fr-FR" dirty="0" err="1" smtClean="0"/>
              <a:t>charged</a:t>
            </a:r>
            <a:r>
              <a:rPr lang="fr-FR" dirty="0" smtClean="0"/>
              <a:t> </a:t>
            </a:r>
            <a:r>
              <a:rPr lang="fr-FR" dirty="0" err="1" smtClean="0"/>
              <a:t>particle</a:t>
            </a:r>
            <a:r>
              <a:rPr lang="fr-FR" dirty="0" smtClean="0"/>
              <a:t> </a:t>
            </a:r>
            <a:r>
              <a:rPr lang="fr-FR" dirty="0" err="1" smtClean="0"/>
              <a:t>emits</a:t>
            </a:r>
            <a:r>
              <a:rPr lang="fr-FR" dirty="0" smtClean="0"/>
              <a:t> photons</a:t>
            </a:r>
          </a:p>
          <a:p>
            <a:r>
              <a:rPr lang="fr-FR" dirty="0"/>
              <a:t>	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927" y="1933237"/>
            <a:ext cx="4628333" cy="110326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6" name="Rectangle 5"/>
          <p:cNvSpPr/>
          <p:nvPr/>
        </p:nvSpPr>
        <p:spPr>
          <a:xfrm>
            <a:off x="354838" y="3021619"/>
            <a:ext cx="8280919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 smtClean="0"/>
              <a:t>From :Bethe</a:t>
            </a:r>
            <a:r>
              <a:rPr lang="en-US" sz="1200" dirty="0"/>
              <a:t>, H.A., </a:t>
            </a:r>
            <a:r>
              <a:rPr lang="en-US" sz="1200" dirty="0" err="1"/>
              <a:t>Heitler</a:t>
            </a:r>
            <a:r>
              <a:rPr lang="en-US" sz="1200" dirty="0"/>
              <a:t>, W., 1934. On the stopping of fast particles and on the creation of positive electrons</a:t>
            </a:r>
            <a:r>
              <a:rPr lang="fr-FR" sz="1200" dirty="0"/>
              <a:t>  </a:t>
            </a: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4430" y="1933237"/>
            <a:ext cx="4452576" cy="3345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607" y="3344285"/>
            <a:ext cx="5761975" cy="7522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Ellipse 6"/>
          <p:cNvSpPr/>
          <p:nvPr/>
        </p:nvSpPr>
        <p:spPr>
          <a:xfrm>
            <a:off x="3919233" y="3304420"/>
            <a:ext cx="436743" cy="792088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ZoneTexte 11"/>
          <p:cNvSpPr txBox="1"/>
          <p:nvPr/>
        </p:nvSpPr>
        <p:spPr>
          <a:xfrm>
            <a:off x="6084168" y="3344285"/>
            <a:ext cx="168668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Z : médium</a:t>
            </a:r>
          </a:p>
          <a:p>
            <a:r>
              <a:rPr lang="fr-FR" dirty="0" smtClean="0"/>
              <a:t>z, m, E : </a:t>
            </a:r>
            <a:r>
              <a:rPr lang="fr-FR" dirty="0" err="1" smtClean="0"/>
              <a:t>particle</a:t>
            </a:r>
            <a:endParaRPr lang="fr-FR" dirty="0"/>
          </a:p>
        </p:txBody>
      </p:sp>
      <p:sp>
        <p:nvSpPr>
          <p:cNvPr id="13" name="ZoneTexte 12"/>
          <p:cNvSpPr txBox="1"/>
          <p:nvPr/>
        </p:nvSpPr>
        <p:spPr>
          <a:xfrm>
            <a:off x="539551" y="535804"/>
            <a:ext cx="51647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smtClean="0">
                <a:solidFill>
                  <a:srgbClr val="0033CC"/>
                </a:solidFill>
              </a:rPr>
              <a:t>CHARGED PARTICLES :  RADIATION (</a:t>
            </a:r>
            <a:r>
              <a:rPr lang="fr-FR" b="1" dirty="0" err="1" smtClean="0">
                <a:solidFill>
                  <a:srgbClr val="0033CC"/>
                </a:solidFill>
              </a:rPr>
              <a:t>Bremsstrahlung</a:t>
            </a:r>
            <a:r>
              <a:rPr lang="fr-FR" b="1" dirty="0" smtClean="0">
                <a:solidFill>
                  <a:srgbClr val="0033CC"/>
                </a:solidFill>
              </a:rPr>
              <a:t>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ZoneTexte 2"/>
              <p:cNvSpPr txBox="1"/>
              <p:nvPr/>
            </p:nvSpPr>
            <p:spPr>
              <a:xfrm>
                <a:off x="539551" y="4499828"/>
                <a:ext cx="2537811" cy="1669560"/>
              </a:xfrm>
              <a:prstGeom prst="rect">
                <a:avLst/>
              </a:prstGeom>
              <a:noFill/>
              <a:ln>
                <a:solidFill>
                  <a:schemeClr val="accent1"/>
                </a:solidFill>
              </a:ln>
            </p:spPr>
            <p:txBody>
              <a:bodyPr wrap="none" rtlCol="0">
                <a:spAutoFit/>
              </a:bodyPr>
              <a:lstStyle/>
              <a:p>
                <a:r>
                  <a:rPr lang="fr-FR" dirty="0" smtClean="0"/>
                  <a:t>    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fr-FR" i="1" smtClean="0">
                            <a:latin typeface="Cambria Math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fr-FR" i="1" smtClean="0">
                                <a:latin typeface="Cambria Math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fr-FR" i="1" smtClean="0">
                                    <a:latin typeface="Cambria Math"/>
                                  </a:rPr>
                                </m:ctrlPr>
                              </m:fPr>
                              <m:num>
                                <m:sSub>
                                  <m:sSubPr>
                                    <m:ctrlPr>
                                      <a:rPr lang="fr-FR" i="1" smtClean="0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b="0" i="1" smtClean="0">
                                        <a:latin typeface="Cambria Math"/>
                                      </a:rPr>
                                      <m:t>𝑚</m:t>
                                    </m:r>
                                  </m:e>
                                  <m:sub>
                                    <m:r>
                                      <a:rPr lang="fr-FR" b="0" i="1" smtClean="0">
                                        <a:latin typeface="Cambria Math"/>
                                      </a:rPr>
                                      <m:t>𝑒</m:t>
                                    </m:r>
                                  </m:sub>
                                </m:sSub>
                              </m:num>
                              <m:den>
                                <m:r>
                                  <a:rPr lang="fr-FR" b="0" i="1" smtClean="0">
                                    <a:latin typeface="Cambria Math"/>
                                  </a:rPr>
                                  <m:t>𝑚</m:t>
                                </m:r>
                              </m:den>
                            </m:f>
                          </m:e>
                        </m:d>
                      </m:e>
                      <m:sup>
                        <m:r>
                          <a:rPr lang="fr-FR" b="0" i="1" smtClean="0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fr-FR" b="0" i="0" smtClean="0">
                        <a:latin typeface="Cambria Math"/>
                      </a:rPr>
                      <m:t>  </m:t>
                    </m:r>
                  </m:oMath>
                </a14:m>
                <a:r>
                  <a:rPr lang="fr-FR" dirty="0" smtClean="0"/>
                  <a:t>= 1  for e</a:t>
                </a:r>
                <a:r>
                  <a:rPr lang="fr-FR" baseline="30000" dirty="0" smtClean="0"/>
                  <a:t>+</a:t>
                </a:r>
                <a:r>
                  <a:rPr lang="fr-FR" dirty="0" smtClean="0"/>
                  <a:t>, e</a:t>
                </a:r>
                <a:r>
                  <a:rPr lang="fr-FR" baseline="30000" dirty="0" smtClean="0"/>
                  <a:t>-</a:t>
                </a:r>
              </a:p>
              <a:p>
                <a:r>
                  <a:rPr lang="fr-FR" dirty="0" smtClean="0"/>
                  <a:t>	= 1.3 10</a:t>
                </a:r>
                <a:r>
                  <a:rPr lang="fr-FR" baseline="30000" dirty="0" smtClean="0"/>
                  <a:t>-5</a:t>
                </a:r>
                <a:r>
                  <a:rPr lang="fr-FR" dirty="0" smtClean="0"/>
                  <a:t> for µ</a:t>
                </a:r>
              </a:p>
              <a:p>
                <a:r>
                  <a:rPr lang="fr-FR" dirty="0"/>
                  <a:t>	</a:t>
                </a:r>
                <a:r>
                  <a:rPr lang="fr-FR" dirty="0" smtClean="0"/>
                  <a:t>= 2.3 10</a:t>
                </a:r>
                <a:r>
                  <a:rPr lang="fr-FR" baseline="30000" dirty="0" smtClean="0"/>
                  <a:t>-5</a:t>
                </a:r>
                <a:r>
                  <a:rPr lang="fr-FR" dirty="0" smtClean="0"/>
                  <a:t> for </a:t>
                </a:r>
                <a:r>
                  <a:rPr lang="el-GR" dirty="0" smtClean="0"/>
                  <a:t>π</a:t>
                </a:r>
                <a:endParaRPr lang="fr-FR" dirty="0" smtClean="0"/>
              </a:p>
              <a:p>
                <a:r>
                  <a:rPr lang="fr-FR" dirty="0"/>
                  <a:t>	</a:t>
                </a:r>
                <a:r>
                  <a:rPr lang="fr-FR" dirty="0" smtClean="0"/>
                  <a:t>= 2.7 10</a:t>
                </a:r>
                <a:r>
                  <a:rPr lang="fr-FR" baseline="30000" dirty="0" smtClean="0"/>
                  <a:t>-7</a:t>
                </a:r>
                <a:r>
                  <a:rPr lang="fr-FR" dirty="0" smtClean="0"/>
                  <a:t> for p</a:t>
                </a:r>
              </a:p>
              <a:p>
                <a:r>
                  <a:rPr lang="fr-FR" dirty="0"/>
                  <a:t>	</a:t>
                </a:r>
                <a:r>
                  <a:rPr lang="fr-FR" dirty="0" smtClean="0"/>
                  <a:t> </a:t>
                </a:r>
                <a:endParaRPr lang="fr-FR" dirty="0"/>
              </a:p>
            </p:txBody>
          </p:sp>
        </mc:Choice>
        <mc:Fallback xmlns="">
          <p:sp>
            <p:nvSpPr>
              <p:cNvPr id="3" name="ZoneTexte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551" y="4499828"/>
                <a:ext cx="2537811" cy="1669560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  <a:ln>
                <a:solidFill>
                  <a:schemeClr val="accent1"/>
                </a:solidFill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ZoneTexte 4"/>
          <p:cNvSpPr txBox="1"/>
          <p:nvPr/>
        </p:nvSpPr>
        <p:spPr>
          <a:xfrm>
            <a:off x="4137604" y="4941168"/>
            <a:ext cx="376019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Up to 100 </a:t>
            </a:r>
            <a:r>
              <a:rPr lang="fr-FR" dirty="0" err="1" smtClean="0"/>
              <a:t>GeV</a:t>
            </a:r>
            <a:r>
              <a:rPr lang="fr-FR" dirty="0" smtClean="0"/>
              <a:t>, on </a:t>
            </a:r>
            <a:r>
              <a:rPr lang="fr-FR" dirty="0" err="1" smtClean="0"/>
              <a:t>can</a:t>
            </a:r>
            <a:r>
              <a:rPr lang="fr-FR" dirty="0" smtClean="0"/>
              <a:t> </a:t>
            </a:r>
            <a:r>
              <a:rPr lang="fr-FR" dirty="0" err="1" smtClean="0"/>
              <a:t>neglect</a:t>
            </a:r>
            <a:r>
              <a:rPr lang="fr-FR" dirty="0" smtClean="0"/>
              <a:t> the</a:t>
            </a:r>
          </a:p>
          <a:p>
            <a:r>
              <a:rPr lang="fr-FR" dirty="0" err="1" smtClean="0"/>
              <a:t>Bremssttrahlung</a:t>
            </a:r>
            <a:r>
              <a:rPr lang="fr-FR" dirty="0" smtClean="0"/>
              <a:t> if </a:t>
            </a:r>
            <a:r>
              <a:rPr lang="fr-FR" dirty="0" err="1" smtClean="0"/>
              <a:t>particle</a:t>
            </a:r>
            <a:r>
              <a:rPr lang="fr-FR" dirty="0" smtClean="0"/>
              <a:t>   ≠ e</a:t>
            </a:r>
            <a:r>
              <a:rPr lang="fr-FR" baseline="30000" dirty="0" smtClean="0"/>
              <a:t>+</a:t>
            </a:r>
            <a:r>
              <a:rPr lang="fr-FR" dirty="0" smtClean="0"/>
              <a:t> or e</a:t>
            </a:r>
            <a:r>
              <a:rPr lang="fr-FR" baseline="30000" dirty="0" smtClean="0"/>
              <a:t>-</a:t>
            </a:r>
            <a:r>
              <a:rPr lang="fr-FR" dirty="0" smtClean="0"/>
              <a:t> </a:t>
            </a:r>
            <a:endParaRPr lang="fr-FR" dirty="0"/>
          </a:p>
        </p:txBody>
      </p:sp>
      <p:sp>
        <p:nvSpPr>
          <p:cNvPr id="14" name="Ellipse 13"/>
          <p:cNvSpPr/>
          <p:nvPr/>
        </p:nvSpPr>
        <p:spPr>
          <a:xfrm>
            <a:off x="4495296" y="3344284"/>
            <a:ext cx="245103" cy="452801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9" name="Connecteur droit avec flèche 8"/>
          <p:cNvCxnSpPr/>
          <p:nvPr/>
        </p:nvCxnSpPr>
        <p:spPr>
          <a:xfrm flipH="1">
            <a:off x="2987824" y="4096508"/>
            <a:ext cx="1008112" cy="700644"/>
          </a:xfrm>
          <a:prstGeom prst="straightConnector1">
            <a:avLst/>
          </a:prstGeom>
          <a:ln w="19050">
            <a:solidFill>
              <a:srgbClr val="0033CC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necteur droit avec flèche 10"/>
          <p:cNvCxnSpPr/>
          <p:nvPr/>
        </p:nvCxnSpPr>
        <p:spPr>
          <a:xfrm>
            <a:off x="4740399" y="3797085"/>
            <a:ext cx="551681" cy="1000067"/>
          </a:xfrm>
          <a:prstGeom prst="straightConnector1">
            <a:avLst/>
          </a:prstGeom>
          <a:ln w="19050">
            <a:solidFill>
              <a:srgbClr val="0033CC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0250851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4294967295"/>
          </p:nvPr>
        </p:nvSpPr>
        <p:spPr>
          <a:xfrm>
            <a:off x="7010400" y="6356350"/>
            <a:ext cx="2133600" cy="365125"/>
          </a:xfrm>
        </p:spPr>
        <p:txBody>
          <a:bodyPr/>
          <a:lstStyle/>
          <a:p>
            <a:fld id="{8737B87B-F0D5-4B05-B40D-A010B4E04A1C}" type="slidenum">
              <a:rPr lang="fr-FR" smtClean="0"/>
              <a:t>17</a:t>
            </a:fld>
            <a:endParaRPr lang="fr-FR"/>
          </a:p>
        </p:txBody>
      </p:sp>
      <p:sp>
        <p:nvSpPr>
          <p:cNvPr id="3" name="ZoneTexte 2"/>
          <p:cNvSpPr txBox="1"/>
          <p:nvPr/>
        </p:nvSpPr>
        <p:spPr>
          <a:xfrm>
            <a:off x="635698" y="3933056"/>
            <a:ext cx="49724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err="1" smtClean="0"/>
              <a:t>Xo</a:t>
            </a:r>
            <a:r>
              <a:rPr lang="fr-FR" b="1" dirty="0" smtClean="0"/>
              <a:t> : radiation </a:t>
            </a:r>
            <a:r>
              <a:rPr lang="fr-FR" b="1" dirty="0" err="1" smtClean="0"/>
              <a:t>length</a:t>
            </a:r>
            <a:r>
              <a:rPr lang="fr-FR" b="1" dirty="0" smtClean="0"/>
              <a:t> </a:t>
            </a:r>
            <a:r>
              <a:rPr lang="fr-FR" dirty="0" smtClean="0"/>
              <a:t>(</a:t>
            </a:r>
            <a:r>
              <a:rPr lang="fr-FR" dirty="0" err="1" smtClean="0"/>
              <a:t>characteristic</a:t>
            </a:r>
            <a:r>
              <a:rPr lang="fr-FR" dirty="0" smtClean="0"/>
              <a:t> of the medium)</a:t>
            </a:r>
            <a:endParaRPr lang="fr-FR" dirty="0"/>
          </a:p>
        </p:txBody>
      </p:sp>
      <p:graphicFrame>
        <p:nvGraphicFramePr>
          <p:cNvPr id="5" name="Tableau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88617180"/>
              </p:ext>
            </p:extLst>
          </p:nvPr>
        </p:nvGraphicFramePr>
        <p:xfrm>
          <a:off x="6012160" y="4365104"/>
          <a:ext cx="2376264" cy="22250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152128"/>
                <a:gridCol w="1224136"/>
              </a:tblGrid>
              <a:tr h="370840">
                <a:tc>
                  <a:txBody>
                    <a:bodyPr/>
                    <a:lstStyle/>
                    <a:p>
                      <a:r>
                        <a:rPr lang="fr-FR" sz="1600" b="1" dirty="0" smtClean="0"/>
                        <a:t>Medium</a:t>
                      </a:r>
                      <a:endParaRPr lang="fr-FR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600" b="1" dirty="0" err="1" smtClean="0"/>
                        <a:t>Xo</a:t>
                      </a:r>
                      <a:r>
                        <a:rPr lang="fr-FR" sz="1600" b="1" dirty="0" smtClean="0"/>
                        <a:t> (g cm</a:t>
                      </a:r>
                      <a:r>
                        <a:rPr lang="fr-FR" sz="1600" b="1" baseline="30000" dirty="0" smtClean="0"/>
                        <a:t>-2</a:t>
                      </a:r>
                      <a:r>
                        <a:rPr lang="fr-FR" sz="1600" b="1" dirty="0" smtClean="0"/>
                        <a:t>)</a:t>
                      </a:r>
                      <a:endParaRPr lang="fr-FR" sz="16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sz="1600" dirty="0" err="1" smtClean="0"/>
                        <a:t>Hydrogen</a:t>
                      </a:r>
                      <a:endParaRPr lang="fr-F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600" dirty="0" smtClean="0"/>
                        <a:t>63.1</a:t>
                      </a:r>
                      <a:endParaRPr lang="fr-FR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sz="1600" dirty="0" err="1" smtClean="0"/>
                        <a:t>Helium</a:t>
                      </a:r>
                      <a:endParaRPr lang="fr-F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600" dirty="0" smtClean="0"/>
                        <a:t>94.3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sz="1600" dirty="0" err="1" smtClean="0"/>
                        <a:t>Carbon</a:t>
                      </a:r>
                      <a:endParaRPr lang="fr-F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600" dirty="0" smtClean="0"/>
                        <a:t>42.7</a:t>
                      </a:r>
                      <a:endParaRPr lang="fr-FR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sz="1600" dirty="0" smtClean="0"/>
                        <a:t>Aluminium</a:t>
                      </a:r>
                      <a:endParaRPr lang="fr-F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600" dirty="0" smtClean="0"/>
                        <a:t>24.0</a:t>
                      </a:r>
                      <a:endParaRPr lang="fr-FR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sz="1600" dirty="0" err="1" smtClean="0"/>
                        <a:t>Iron</a:t>
                      </a:r>
                      <a:endParaRPr lang="fr-F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600" dirty="0" smtClean="0"/>
                        <a:t>13.8</a:t>
                      </a:r>
                      <a:endParaRPr lang="fr-FR" sz="16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ZoneTexte 5"/>
          <p:cNvSpPr txBox="1"/>
          <p:nvPr/>
        </p:nvSpPr>
        <p:spPr>
          <a:xfrm>
            <a:off x="539551" y="535804"/>
            <a:ext cx="51647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smtClean="0">
                <a:solidFill>
                  <a:srgbClr val="0033CC"/>
                </a:solidFill>
              </a:rPr>
              <a:t>CHARGED PARTICLES :  RADIATION (</a:t>
            </a:r>
            <a:r>
              <a:rPr lang="fr-FR" b="1" dirty="0" err="1" smtClean="0">
                <a:solidFill>
                  <a:srgbClr val="0033CC"/>
                </a:solidFill>
              </a:rPr>
              <a:t>Bremsstrahlung</a:t>
            </a:r>
            <a:r>
              <a:rPr lang="fr-FR" b="1" dirty="0" smtClean="0">
                <a:solidFill>
                  <a:srgbClr val="0033CC"/>
                </a:solidFill>
              </a:rPr>
              <a:t>)</a:t>
            </a:r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20676" y="2554220"/>
            <a:ext cx="2095500" cy="733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1057252"/>
            <a:ext cx="5761975" cy="7522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ZoneTexte 1"/>
          <p:cNvSpPr txBox="1"/>
          <p:nvPr/>
        </p:nvSpPr>
        <p:spPr>
          <a:xfrm>
            <a:off x="683568" y="1248698"/>
            <a:ext cx="15211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For </a:t>
            </a:r>
            <a:r>
              <a:rPr lang="fr-FR" dirty="0" err="1" smtClean="0"/>
              <a:t>electrons</a:t>
            </a:r>
            <a:r>
              <a:rPr lang="fr-FR" dirty="0" smtClean="0"/>
              <a:t>, </a:t>
            </a:r>
          </a:p>
        </p:txBody>
      </p:sp>
      <p:sp>
        <p:nvSpPr>
          <p:cNvPr id="9" name="ZoneTexte 8"/>
          <p:cNvSpPr txBox="1"/>
          <p:nvPr/>
        </p:nvSpPr>
        <p:spPr>
          <a:xfrm>
            <a:off x="814923" y="2674942"/>
            <a:ext cx="20646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Can </a:t>
            </a:r>
            <a:r>
              <a:rPr lang="fr-FR" dirty="0" err="1" smtClean="0"/>
              <a:t>be</a:t>
            </a:r>
            <a:r>
              <a:rPr lang="fr-FR" dirty="0" smtClean="0"/>
              <a:t> </a:t>
            </a:r>
            <a:r>
              <a:rPr lang="fr-FR" dirty="0" err="1" smtClean="0"/>
              <a:t>rewritten</a:t>
            </a:r>
            <a:r>
              <a:rPr lang="fr-FR" dirty="0" smtClean="0"/>
              <a:t> as </a:t>
            </a:r>
          </a:p>
        </p:txBody>
      </p:sp>
      <p:pic>
        <p:nvPicPr>
          <p:cNvPr id="1638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54310" y="2554220"/>
            <a:ext cx="3019425" cy="1000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4402057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4294967295"/>
          </p:nvPr>
        </p:nvSpPr>
        <p:spPr>
          <a:xfrm>
            <a:off x="7010400" y="6356350"/>
            <a:ext cx="2133600" cy="365125"/>
          </a:xfrm>
        </p:spPr>
        <p:txBody>
          <a:bodyPr/>
          <a:lstStyle/>
          <a:p>
            <a:fld id="{8737B87B-F0D5-4B05-B40D-A010B4E04A1C}" type="slidenum">
              <a:rPr lang="fr-FR" smtClean="0"/>
              <a:t>18</a:t>
            </a:fld>
            <a:endParaRPr lang="fr-FR"/>
          </a:p>
        </p:txBody>
      </p:sp>
      <p:sp>
        <p:nvSpPr>
          <p:cNvPr id="3" name="ZoneTexte 2"/>
          <p:cNvSpPr txBox="1"/>
          <p:nvPr/>
        </p:nvSpPr>
        <p:spPr>
          <a:xfrm>
            <a:off x="539551" y="535804"/>
            <a:ext cx="35827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smtClean="0">
                <a:solidFill>
                  <a:srgbClr val="0033CC"/>
                </a:solidFill>
              </a:rPr>
              <a:t>CONSEQUENCE : CRITICAL ENERGY</a:t>
            </a:r>
          </a:p>
        </p:txBody>
      </p:sp>
      <p:sp>
        <p:nvSpPr>
          <p:cNvPr id="2" name="ZoneTexte 1"/>
          <p:cNvSpPr txBox="1"/>
          <p:nvPr/>
        </p:nvSpPr>
        <p:spPr>
          <a:xfrm>
            <a:off x="179512" y="1412776"/>
            <a:ext cx="7827464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The </a:t>
            </a:r>
            <a:r>
              <a:rPr lang="fr-FR" dirty="0" err="1" smtClean="0"/>
              <a:t>energy</a:t>
            </a:r>
            <a:r>
              <a:rPr lang="fr-FR" dirty="0" smtClean="0"/>
              <a:t> </a:t>
            </a:r>
            <a:r>
              <a:rPr lang="fr-FR" dirty="0" err="1" smtClean="0"/>
              <a:t>loss</a:t>
            </a:r>
            <a:r>
              <a:rPr lang="fr-FR" dirty="0" smtClean="0"/>
              <a:t> has 2 components :</a:t>
            </a:r>
          </a:p>
          <a:p>
            <a:r>
              <a:rPr lang="fr-FR" dirty="0"/>
              <a:t>	</a:t>
            </a:r>
            <a:r>
              <a:rPr lang="fr-FR" dirty="0" smtClean="0"/>
              <a:t>- </a:t>
            </a:r>
            <a:r>
              <a:rPr lang="fr-FR" dirty="0" err="1" smtClean="0"/>
              <a:t>ionization</a:t>
            </a:r>
            <a:r>
              <a:rPr lang="fr-FR" dirty="0" smtClean="0"/>
              <a:t> (for </a:t>
            </a:r>
            <a:r>
              <a:rPr lang="fr-FR" dirty="0" err="1" smtClean="0"/>
              <a:t>heavy</a:t>
            </a:r>
            <a:r>
              <a:rPr lang="fr-FR" dirty="0" smtClean="0"/>
              <a:t> and </a:t>
            </a:r>
            <a:r>
              <a:rPr lang="fr-FR" dirty="0" err="1" smtClean="0"/>
              <a:t>energetic</a:t>
            </a:r>
            <a:r>
              <a:rPr lang="fr-FR" dirty="0" smtClean="0"/>
              <a:t> </a:t>
            </a:r>
            <a:r>
              <a:rPr lang="fr-FR" dirty="0" err="1" smtClean="0"/>
              <a:t>particles</a:t>
            </a:r>
            <a:r>
              <a:rPr lang="fr-FR" dirty="0" smtClean="0"/>
              <a:t>, </a:t>
            </a:r>
            <a:r>
              <a:rPr lang="fr-FR" dirty="0" err="1" smtClean="0"/>
              <a:t>it</a:t>
            </a:r>
            <a:r>
              <a:rPr lang="fr-FR" dirty="0" smtClean="0"/>
              <a:t> </a:t>
            </a:r>
            <a:r>
              <a:rPr lang="fr-FR" dirty="0" err="1" smtClean="0"/>
              <a:t>is</a:t>
            </a:r>
            <a:r>
              <a:rPr lang="fr-FR" dirty="0" smtClean="0"/>
              <a:t> ≈ constant</a:t>
            </a:r>
          </a:p>
          <a:p>
            <a:r>
              <a:rPr lang="fr-FR" dirty="0"/>
              <a:t>	</a:t>
            </a:r>
            <a:r>
              <a:rPr lang="fr-FR" dirty="0" smtClean="0"/>
              <a:t>- radiation ( for </a:t>
            </a:r>
            <a:r>
              <a:rPr lang="fr-FR" dirty="0" err="1" smtClean="0"/>
              <a:t>heavy</a:t>
            </a:r>
            <a:r>
              <a:rPr lang="fr-FR" dirty="0" smtClean="0"/>
              <a:t> </a:t>
            </a:r>
            <a:r>
              <a:rPr lang="fr-FR" dirty="0" err="1" smtClean="0"/>
              <a:t>particles</a:t>
            </a:r>
            <a:r>
              <a:rPr lang="fr-FR" dirty="0" smtClean="0"/>
              <a:t>, </a:t>
            </a:r>
            <a:r>
              <a:rPr lang="fr-FR" dirty="0" err="1" smtClean="0"/>
              <a:t>it</a:t>
            </a:r>
            <a:r>
              <a:rPr lang="fr-FR" dirty="0" smtClean="0"/>
              <a:t> </a:t>
            </a:r>
            <a:r>
              <a:rPr lang="fr-FR" dirty="0" err="1" smtClean="0"/>
              <a:t>is</a:t>
            </a:r>
            <a:r>
              <a:rPr lang="fr-FR" dirty="0" smtClean="0"/>
              <a:t> </a:t>
            </a:r>
            <a:r>
              <a:rPr lang="fr-FR" dirty="0" err="1" smtClean="0"/>
              <a:t>almost</a:t>
            </a:r>
            <a:r>
              <a:rPr lang="fr-FR" dirty="0" smtClean="0"/>
              <a:t> </a:t>
            </a:r>
            <a:r>
              <a:rPr lang="fr-FR" dirty="0" err="1" smtClean="0"/>
              <a:t>negligible</a:t>
            </a:r>
            <a:r>
              <a:rPr lang="fr-FR" dirty="0" smtClean="0"/>
              <a:t>)  </a:t>
            </a:r>
            <a:r>
              <a:rPr lang="fr-FR" dirty="0" err="1" smtClean="0"/>
              <a:t>proportional</a:t>
            </a:r>
            <a:r>
              <a:rPr lang="fr-FR" dirty="0" smtClean="0"/>
              <a:t> to E</a:t>
            </a:r>
          </a:p>
          <a:p>
            <a:r>
              <a:rPr lang="fr-FR" dirty="0" smtClean="0"/>
              <a:t> </a:t>
            </a:r>
          </a:p>
          <a:p>
            <a:endParaRPr lang="fr-FR" dirty="0"/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0939" y="2577108"/>
            <a:ext cx="3314700" cy="71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ZoneTexte 4"/>
          <p:cNvSpPr txBox="1"/>
          <p:nvPr/>
        </p:nvSpPr>
        <p:spPr>
          <a:xfrm>
            <a:off x="323528" y="3645024"/>
            <a:ext cx="85689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The </a:t>
            </a:r>
            <a:r>
              <a:rPr lang="fr-FR" dirty="0" err="1" smtClean="0"/>
              <a:t>critical</a:t>
            </a:r>
            <a:r>
              <a:rPr lang="fr-FR" dirty="0" smtClean="0"/>
              <a:t> </a:t>
            </a:r>
            <a:r>
              <a:rPr lang="fr-FR" smtClean="0"/>
              <a:t>energy</a:t>
            </a:r>
            <a:r>
              <a:rPr lang="fr-FR" dirty="0" smtClean="0"/>
              <a:t> (</a:t>
            </a:r>
            <a:r>
              <a:rPr lang="fr-FR" dirty="0" err="1" smtClean="0"/>
              <a:t>Ec</a:t>
            </a:r>
            <a:r>
              <a:rPr lang="fr-FR" dirty="0" smtClean="0"/>
              <a:t>) </a:t>
            </a:r>
            <a:r>
              <a:rPr lang="fr-FR" dirty="0" err="1" smtClean="0"/>
              <a:t>is</a:t>
            </a:r>
            <a:r>
              <a:rPr lang="fr-FR" dirty="0" smtClean="0"/>
              <a:t> </a:t>
            </a:r>
            <a:r>
              <a:rPr lang="fr-FR" dirty="0" err="1" smtClean="0"/>
              <a:t>defined</a:t>
            </a:r>
            <a:r>
              <a:rPr lang="fr-FR" dirty="0" smtClean="0"/>
              <a:t> as the </a:t>
            </a:r>
            <a:r>
              <a:rPr lang="fr-FR" dirty="0" err="1" smtClean="0"/>
              <a:t>energy</a:t>
            </a:r>
            <a:r>
              <a:rPr lang="fr-FR" dirty="0" smtClean="0"/>
              <a:t> at </a:t>
            </a:r>
            <a:r>
              <a:rPr lang="fr-FR" dirty="0" err="1" smtClean="0"/>
              <a:t>which</a:t>
            </a:r>
            <a:r>
              <a:rPr lang="fr-FR" dirty="0" smtClean="0"/>
              <a:t> the </a:t>
            </a:r>
            <a:r>
              <a:rPr lang="fr-FR" dirty="0" err="1" smtClean="0"/>
              <a:t>two</a:t>
            </a:r>
            <a:r>
              <a:rPr lang="fr-FR" dirty="0"/>
              <a:t> </a:t>
            </a:r>
            <a:r>
              <a:rPr lang="fr-FR" dirty="0" err="1" smtClean="0"/>
              <a:t>mechanisms</a:t>
            </a:r>
            <a:r>
              <a:rPr lang="fr-FR" dirty="0" smtClean="0"/>
              <a:t> are </a:t>
            </a:r>
            <a:r>
              <a:rPr lang="fr-FR" dirty="0" err="1" smtClean="0"/>
              <a:t>equal</a:t>
            </a:r>
            <a:endParaRPr lang="fr-FR" dirty="0"/>
          </a:p>
        </p:txBody>
      </p:sp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4581128"/>
            <a:ext cx="1447800" cy="742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7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4604940"/>
            <a:ext cx="1409700" cy="695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ZoneTexte 5"/>
          <p:cNvSpPr txBox="1"/>
          <p:nvPr/>
        </p:nvSpPr>
        <p:spPr>
          <a:xfrm>
            <a:off x="5166666" y="5324078"/>
            <a:ext cx="8472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For </a:t>
            </a:r>
            <a:r>
              <a:rPr lang="fr-FR" dirty="0" err="1" smtClean="0"/>
              <a:t>gas</a:t>
            </a:r>
            <a:endParaRPr lang="fr-FR" dirty="0"/>
          </a:p>
        </p:txBody>
      </p:sp>
      <p:sp>
        <p:nvSpPr>
          <p:cNvPr id="11" name="ZoneTexte 10"/>
          <p:cNvSpPr txBox="1"/>
          <p:nvPr/>
        </p:nvSpPr>
        <p:spPr>
          <a:xfrm>
            <a:off x="1340024" y="5485605"/>
            <a:ext cx="21452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For </a:t>
            </a:r>
            <a:r>
              <a:rPr lang="fr-FR" dirty="0" err="1" smtClean="0"/>
              <a:t>liquids</a:t>
            </a:r>
            <a:r>
              <a:rPr lang="fr-FR" dirty="0" smtClean="0"/>
              <a:t> and </a:t>
            </a:r>
            <a:r>
              <a:rPr lang="fr-FR" dirty="0" err="1" smtClean="0"/>
              <a:t>solids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73094726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4294967295"/>
          </p:nvPr>
        </p:nvSpPr>
        <p:spPr>
          <a:xfrm>
            <a:off x="7010400" y="6356350"/>
            <a:ext cx="2133600" cy="365125"/>
          </a:xfrm>
        </p:spPr>
        <p:txBody>
          <a:bodyPr/>
          <a:lstStyle/>
          <a:p>
            <a:fld id="{8737B87B-F0D5-4B05-B40D-A010B4E04A1C}" type="slidenum">
              <a:rPr lang="fr-FR" smtClean="0"/>
              <a:t>19</a:t>
            </a:fld>
            <a:endParaRPr lang="fr-FR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795" y="404664"/>
            <a:ext cx="8220075" cy="4895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5684465" y="620341"/>
            <a:ext cx="2592288" cy="4464496"/>
          </a:xfrm>
          <a:prstGeom prst="rect">
            <a:avLst/>
          </a:prstGeom>
          <a:solidFill>
            <a:schemeClr val="accent1">
              <a:alpha val="1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ZoneTexte 4"/>
          <p:cNvSpPr txBox="1"/>
          <p:nvPr/>
        </p:nvSpPr>
        <p:spPr>
          <a:xfrm>
            <a:off x="683568" y="5445224"/>
            <a:ext cx="710668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Note : table for </a:t>
            </a:r>
            <a:r>
              <a:rPr lang="fr-FR" dirty="0" err="1" smtClean="0"/>
              <a:t>electrons</a:t>
            </a:r>
            <a:r>
              <a:rPr lang="fr-FR" dirty="0" smtClean="0"/>
              <a:t> </a:t>
            </a:r>
            <a:r>
              <a:rPr lang="fr-FR" dirty="0" err="1" smtClean="0"/>
              <a:t>only</a:t>
            </a:r>
            <a:r>
              <a:rPr lang="fr-FR" dirty="0" smtClean="0"/>
              <a:t> (the </a:t>
            </a:r>
            <a:r>
              <a:rPr lang="fr-FR" dirty="0" err="1" smtClean="0"/>
              <a:t>most</a:t>
            </a:r>
            <a:r>
              <a:rPr lang="fr-FR" dirty="0" smtClean="0"/>
              <a:t> sensitive)</a:t>
            </a:r>
          </a:p>
          <a:p>
            <a:r>
              <a:rPr lang="fr-FR" dirty="0" smtClean="0"/>
              <a:t>            for </a:t>
            </a:r>
            <a:r>
              <a:rPr lang="fr-FR" dirty="0" err="1" smtClean="0"/>
              <a:t>other</a:t>
            </a:r>
            <a:r>
              <a:rPr lang="fr-FR" dirty="0" smtClean="0"/>
              <a:t> </a:t>
            </a:r>
            <a:r>
              <a:rPr lang="fr-FR" dirty="0" err="1" smtClean="0"/>
              <a:t>particles</a:t>
            </a:r>
            <a:r>
              <a:rPr lang="fr-FR" dirty="0" smtClean="0"/>
              <a:t>, </a:t>
            </a:r>
            <a:r>
              <a:rPr lang="fr-FR" dirty="0" err="1" smtClean="0"/>
              <a:t>it</a:t>
            </a:r>
            <a:r>
              <a:rPr lang="fr-FR" dirty="0" smtClean="0"/>
              <a:t> </a:t>
            </a:r>
            <a:r>
              <a:rPr lang="fr-FR" dirty="0" err="1" smtClean="0"/>
              <a:t>would</a:t>
            </a:r>
            <a:r>
              <a:rPr lang="fr-FR" dirty="0" smtClean="0"/>
              <a:t> </a:t>
            </a:r>
            <a:r>
              <a:rPr lang="fr-FR" dirty="0" err="1" smtClean="0"/>
              <a:t>scale</a:t>
            </a:r>
            <a:r>
              <a:rPr lang="fr-FR" dirty="0" smtClean="0"/>
              <a:t> to the square of the </a:t>
            </a:r>
            <a:r>
              <a:rPr lang="fr-FR" dirty="0" err="1" smtClean="0"/>
              <a:t>particle</a:t>
            </a:r>
            <a:r>
              <a:rPr lang="fr-FR" dirty="0" smtClean="0"/>
              <a:t> mass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8991207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4294967295"/>
          </p:nvPr>
        </p:nvSpPr>
        <p:spPr>
          <a:xfrm>
            <a:off x="7010400" y="6356350"/>
            <a:ext cx="2133600" cy="365125"/>
          </a:xfrm>
        </p:spPr>
        <p:txBody>
          <a:bodyPr/>
          <a:lstStyle/>
          <a:p>
            <a:fld id="{8737B87B-F0D5-4B05-B40D-A010B4E04A1C}" type="slidenum">
              <a:rPr lang="fr-FR" smtClean="0"/>
              <a:t>2</a:t>
            </a:fld>
            <a:endParaRPr lang="fr-FR"/>
          </a:p>
        </p:txBody>
      </p:sp>
      <p:sp>
        <p:nvSpPr>
          <p:cNvPr id="5" name="ZoneTexte 4"/>
          <p:cNvSpPr txBox="1"/>
          <p:nvPr/>
        </p:nvSpPr>
        <p:spPr>
          <a:xfrm>
            <a:off x="539552" y="548680"/>
            <a:ext cx="8424936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 smtClean="0">
                <a:solidFill>
                  <a:srgbClr val="0033CC"/>
                </a:solidFill>
              </a:rPr>
              <a:t>Goal :</a:t>
            </a:r>
          </a:p>
          <a:p>
            <a:r>
              <a:rPr lang="fr-FR" sz="2400" dirty="0" smtClean="0"/>
              <a:t> 	Observation and identification of final states</a:t>
            </a:r>
          </a:p>
          <a:p>
            <a:r>
              <a:rPr lang="fr-FR" sz="2400" dirty="0"/>
              <a:t>	</a:t>
            </a:r>
            <a:r>
              <a:rPr lang="fr-FR" sz="2400" dirty="0" smtClean="0"/>
              <a:t> (</a:t>
            </a:r>
            <a:r>
              <a:rPr lang="fr-FR" sz="2400" dirty="0" err="1" smtClean="0"/>
              <a:t>whatever</a:t>
            </a:r>
            <a:r>
              <a:rPr lang="fr-FR" sz="2400" dirty="0" smtClean="0"/>
              <a:t> the processus)</a:t>
            </a:r>
          </a:p>
          <a:p>
            <a:endParaRPr lang="fr-FR" sz="2400" dirty="0" smtClean="0"/>
          </a:p>
          <a:p>
            <a:r>
              <a:rPr lang="fr-FR" sz="2400" b="1" dirty="0" smtClean="0">
                <a:solidFill>
                  <a:srgbClr val="0033CC"/>
                </a:solidFill>
              </a:rPr>
              <a:t>A </a:t>
            </a:r>
            <a:r>
              <a:rPr lang="fr-FR" sz="2400" b="1" dirty="0" err="1" smtClean="0">
                <a:solidFill>
                  <a:srgbClr val="0033CC"/>
                </a:solidFill>
              </a:rPr>
              <a:t>particle</a:t>
            </a:r>
            <a:r>
              <a:rPr lang="fr-FR" sz="2400" b="1" dirty="0" smtClean="0">
                <a:solidFill>
                  <a:srgbClr val="0033CC"/>
                </a:solidFill>
              </a:rPr>
              <a:t> :</a:t>
            </a:r>
            <a:r>
              <a:rPr lang="fr-FR" sz="2400" dirty="0" smtClean="0"/>
              <a:t>	Mass</a:t>
            </a:r>
          </a:p>
          <a:p>
            <a:r>
              <a:rPr lang="fr-FR" sz="2400" dirty="0"/>
              <a:t>	</a:t>
            </a:r>
            <a:r>
              <a:rPr lang="fr-FR" sz="2400" dirty="0" smtClean="0"/>
              <a:t>	</a:t>
            </a:r>
            <a:r>
              <a:rPr lang="fr-FR" sz="2400" dirty="0" err="1" smtClean="0"/>
              <a:t>Electrical</a:t>
            </a:r>
            <a:r>
              <a:rPr lang="fr-FR" sz="2400" dirty="0" smtClean="0"/>
              <a:t> Charge</a:t>
            </a:r>
          </a:p>
          <a:p>
            <a:r>
              <a:rPr lang="fr-FR" sz="2400" dirty="0"/>
              <a:t>	</a:t>
            </a:r>
            <a:r>
              <a:rPr lang="fr-FR" sz="2400" dirty="0" smtClean="0"/>
              <a:t>	Moment</a:t>
            </a:r>
          </a:p>
          <a:p>
            <a:r>
              <a:rPr lang="fr-FR" sz="2400" dirty="0"/>
              <a:t>	</a:t>
            </a:r>
            <a:r>
              <a:rPr lang="fr-FR" sz="2400" dirty="0" smtClean="0"/>
              <a:t>	</a:t>
            </a:r>
            <a:r>
              <a:rPr lang="fr-FR" sz="2400" dirty="0" err="1" smtClean="0"/>
              <a:t>Energy</a:t>
            </a:r>
            <a:endParaRPr lang="fr-FR" sz="2400" dirty="0" smtClean="0"/>
          </a:p>
          <a:p>
            <a:r>
              <a:rPr lang="fr-FR" sz="2400" dirty="0"/>
              <a:t>	</a:t>
            </a:r>
            <a:r>
              <a:rPr lang="fr-FR" sz="2400" dirty="0" smtClean="0"/>
              <a:t>	</a:t>
            </a:r>
            <a:r>
              <a:rPr lang="fr-FR" sz="2400" dirty="0" err="1" smtClean="0"/>
              <a:t>Lifetime</a:t>
            </a:r>
            <a:endParaRPr lang="fr-FR" sz="2400" dirty="0" smtClean="0"/>
          </a:p>
          <a:p>
            <a:r>
              <a:rPr lang="fr-FR" sz="2400" dirty="0"/>
              <a:t>	</a:t>
            </a:r>
            <a:r>
              <a:rPr lang="fr-FR" sz="2400" dirty="0" smtClean="0"/>
              <a:t>	</a:t>
            </a:r>
            <a:r>
              <a:rPr lang="fr-FR" sz="2400" strike="sngStrike" dirty="0" smtClean="0"/>
              <a:t>(spin, </a:t>
            </a:r>
            <a:r>
              <a:rPr lang="fr-FR" sz="2400" strike="sngStrike" dirty="0" err="1" smtClean="0"/>
              <a:t>flavour</a:t>
            </a:r>
            <a:r>
              <a:rPr lang="fr-FR" sz="2400" strike="sngStrike" dirty="0" smtClean="0"/>
              <a:t>, </a:t>
            </a:r>
            <a:r>
              <a:rPr lang="fr-FR" sz="2400" strike="sngStrike" dirty="0" err="1" smtClean="0"/>
              <a:t>color</a:t>
            </a:r>
            <a:r>
              <a:rPr lang="fr-FR" sz="2400" strike="sngStrike" dirty="0" smtClean="0"/>
              <a:t>….)</a:t>
            </a:r>
          </a:p>
          <a:p>
            <a:endParaRPr lang="fr-FR" sz="2400" dirty="0" smtClean="0"/>
          </a:p>
          <a:p>
            <a:r>
              <a:rPr lang="fr-FR" sz="2400" b="1" dirty="0" smtClean="0">
                <a:solidFill>
                  <a:srgbClr val="0033CC"/>
                </a:solidFill>
              </a:rPr>
              <a:t>A Detector : </a:t>
            </a:r>
            <a:r>
              <a:rPr lang="fr-FR" sz="2400" dirty="0" err="1" smtClean="0"/>
              <a:t>does</a:t>
            </a:r>
            <a:r>
              <a:rPr lang="fr-FR" sz="2400" dirty="0" smtClean="0"/>
              <a:t> not </a:t>
            </a:r>
            <a:r>
              <a:rPr lang="fr-FR" sz="2400" dirty="0" err="1" smtClean="0"/>
              <a:t>give</a:t>
            </a:r>
            <a:r>
              <a:rPr lang="fr-FR" sz="2400" dirty="0" smtClean="0"/>
              <a:t> </a:t>
            </a:r>
            <a:r>
              <a:rPr lang="fr-FR" sz="2400" dirty="0" err="1" smtClean="0"/>
              <a:t>any</a:t>
            </a:r>
            <a:r>
              <a:rPr lang="fr-FR" sz="2400" dirty="0" smtClean="0"/>
              <a:t> </a:t>
            </a:r>
            <a:r>
              <a:rPr lang="fr-FR" sz="2400" dirty="0" err="1" smtClean="0"/>
              <a:t>measurement</a:t>
            </a:r>
            <a:r>
              <a:rPr lang="fr-FR" sz="2400" dirty="0" smtClean="0"/>
              <a:t>. </a:t>
            </a:r>
          </a:p>
          <a:p>
            <a:r>
              <a:rPr lang="fr-FR" sz="2400" dirty="0"/>
              <a:t>	</a:t>
            </a:r>
            <a:r>
              <a:rPr lang="fr-FR" sz="2400" dirty="0" smtClean="0"/>
              <a:t>          </a:t>
            </a:r>
            <a:r>
              <a:rPr lang="fr-FR" sz="2400" dirty="0" err="1" smtClean="0"/>
              <a:t>Gives</a:t>
            </a:r>
            <a:r>
              <a:rPr lang="fr-FR" sz="2400" dirty="0" smtClean="0"/>
              <a:t> an information </a:t>
            </a:r>
            <a:r>
              <a:rPr lang="fr-FR" sz="2400" dirty="0" err="1" smtClean="0"/>
              <a:t>coming</a:t>
            </a:r>
            <a:r>
              <a:rPr lang="fr-FR" sz="2400" dirty="0" smtClean="0"/>
              <a:t> </a:t>
            </a:r>
            <a:r>
              <a:rPr lang="fr-FR" sz="2400" dirty="0" err="1" smtClean="0"/>
              <a:t>after</a:t>
            </a:r>
            <a:r>
              <a:rPr lang="fr-FR" sz="2400" dirty="0" smtClean="0"/>
              <a:t> an </a:t>
            </a:r>
            <a:r>
              <a:rPr lang="fr-FR" sz="2400" b="1" dirty="0" smtClean="0"/>
              <a:t>interaction</a:t>
            </a:r>
            <a:r>
              <a:rPr lang="fr-FR" sz="2400" dirty="0" smtClean="0"/>
              <a:t> 		           </a:t>
            </a:r>
            <a:r>
              <a:rPr lang="fr-FR" sz="2400" dirty="0" err="1" smtClean="0"/>
              <a:t>with</a:t>
            </a:r>
            <a:r>
              <a:rPr lang="fr-FR" sz="2400" dirty="0" smtClean="0"/>
              <a:t> the </a:t>
            </a:r>
            <a:r>
              <a:rPr lang="fr-FR" sz="2400" dirty="0" err="1" smtClean="0"/>
              <a:t>particle</a:t>
            </a:r>
            <a:endParaRPr lang="fr-FR" sz="2400" dirty="0" smtClean="0"/>
          </a:p>
          <a:p>
            <a:r>
              <a:rPr lang="fr-FR" sz="2400" dirty="0"/>
              <a:t>	</a:t>
            </a:r>
            <a:r>
              <a:rPr lang="fr-FR" sz="2400" dirty="0" smtClean="0"/>
              <a:t>	</a:t>
            </a: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69610781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4294967295"/>
          </p:nvPr>
        </p:nvSpPr>
        <p:spPr>
          <a:xfrm>
            <a:off x="7010400" y="6356350"/>
            <a:ext cx="2133600" cy="365125"/>
          </a:xfrm>
        </p:spPr>
        <p:txBody>
          <a:bodyPr/>
          <a:lstStyle/>
          <a:p>
            <a:fld id="{8737B87B-F0D5-4B05-B40D-A010B4E04A1C}" type="slidenum">
              <a:rPr lang="fr-FR" smtClean="0"/>
              <a:t>20</a:t>
            </a:fld>
            <a:endParaRPr lang="fr-FR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3888" y="981075"/>
            <a:ext cx="7896225" cy="4895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ZoneTexte 4"/>
          <p:cNvSpPr txBox="1"/>
          <p:nvPr/>
        </p:nvSpPr>
        <p:spPr>
          <a:xfrm>
            <a:off x="539552" y="539388"/>
            <a:ext cx="38448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smtClean="0">
                <a:solidFill>
                  <a:srgbClr val="0033CC"/>
                </a:solidFill>
              </a:rPr>
              <a:t>INTERACTION OF CHARGED PARTICLES</a:t>
            </a:r>
          </a:p>
        </p:txBody>
      </p:sp>
    </p:spTree>
    <p:extLst>
      <p:ext uri="{BB962C8B-B14F-4D97-AF65-F5344CB8AC3E}">
        <p14:creationId xmlns:p14="http://schemas.microsoft.com/office/powerpoint/2010/main" val="794488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4294967295"/>
          </p:nvPr>
        </p:nvSpPr>
        <p:spPr>
          <a:xfrm>
            <a:off x="7010400" y="6356350"/>
            <a:ext cx="2133600" cy="365125"/>
          </a:xfrm>
        </p:spPr>
        <p:txBody>
          <a:bodyPr/>
          <a:lstStyle/>
          <a:p>
            <a:fld id="{8737B87B-F0D5-4B05-B40D-A010B4E04A1C}" type="slidenum">
              <a:rPr lang="fr-FR" smtClean="0"/>
              <a:t>21</a:t>
            </a:fld>
            <a:endParaRPr lang="fr-FR"/>
          </a:p>
        </p:txBody>
      </p:sp>
      <p:sp>
        <p:nvSpPr>
          <p:cNvPr id="3" name="ZoneTexte 2"/>
          <p:cNvSpPr txBox="1"/>
          <p:nvPr/>
        </p:nvSpPr>
        <p:spPr>
          <a:xfrm>
            <a:off x="539551" y="535804"/>
            <a:ext cx="68350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smtClean="0">
                <a:solidFill>
                  <a:srgbClr val="0033CC"/>
                </a:solidFill>
              </a:rPr>
              <a:t>CHARGED PARTICLES  (Hadrons) : Coulomb </a:t>
            </a:r>
            <a:r>
              <a:rPr lang="fr-FR" b="1" dirty="0" err="1" smtClean="0">
                <a:solidFill>
                  <a:srgbClr val="0033CC"/>
                </a:solidFill>
              </a:rPr>
              <a:t>scattering</a:t>
            </a:r>
            <a:r>
              <a:rPr lang="fr-FR" b="1" dirty="0" smtClean="0">
                <a:solidFill>
                  <a:srgbClr val="0033CC"/>
                </a:solidFill>
              </a:rPr>
              <a:t> and interactions</a:t>
            </a:r>
          </a:p>
        </p:txBody>
      </p:sp>
      <p:sp>
        <p:nvSpPr>
          <p:cNvPr id="5" name="Rectangle 4"/>
          <p:cNvSpPr/>
          <p:nvPr/>
        </p:nvSpPr>
        <p:spPr>
          <a:xfrm>
            <a:off x="539550" y="1340768"/>
            <a:ext cx="806489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Hadrons are interacting mainly with the nucleus by (strong interaction)</a:t>
            </a:r>
          </a:p>
          <a:p>
            <a:r>
              <a:rPr lang="en-US" dirty="0"/>
              <a:t>	</a:t>
            </a:r>
            <a:r>
              <a:rPr lang="en-US" dirty="0" smtClean="0"/>
              <a:t>- collisions (coulomb))</a:t>
            </a:r>
          </a:p>
          <a:p>
            <a:r>
              <a:rPr lang="en-US" dirty="0"/>
              <a:t> </a:t>
            </a:r>
            <a:r>
              <a:rPr lang="en-US" dirty="0" smtClean="0"/>
              <a:t>                - interaction (strong force)</a:t>
            </a: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2735957"/>
            <a:ext cx="3014663" cy="981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93344" y="2687191"/>
            <a:ext cx="3533775" cy="885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ectangle 9"/>
          <p:cNvSpPr/>
          <p:nvPr/>
        </p:nvSpPr>
        <p:spPr>
          <a:xfrm>
            <a:off x="6660232" y="3392859"/>
            <a:ext cx="216024" cy="18015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ZoneTexte 5"/>
          <p:cNvSpPr txBox="1"/>
          <p:nvPr/>
        </p:nvSpPr>
        <p:spPr>
          <a:xfrm>
            <a:off x="6635997" y="3327940"/>
            <a:ext cx="20589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 smtClean="0"/>
              <a:t>X</a:t>
            </a:r>
            <a:endParaRPr lang="fr-FR" sz="1600" dirty="0"/>
          </a:p>
        </p:txBody>
      </p:sp>
      <p:sp>
        <p:nvSpPr>
          <p:cNvPr id="12" name="Rectangle 11"/>
          <p:cNvSpPr/>
          <p:nvPr/>
        </p:nvSpPr>
        <p:spPr>
          <a:xfrm>
            <a:off x="539550" y="4005064"/>
            <a:ext cx="806489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Phenomenon governed by the </a:t>
            </a:r>
            <a:r>
              <a:rPr lang="en-US" dirty="0"/>
              <a:t>i</a:t>
            </a:r>
            <a:r>
              <a:rPr lang="en-US" dirty="0" smtClean="0"/>
              <a:t>nteraction </a:t>
            </a:r>
            <a:r>
              <a:rPr lang="en-US" dirty="0"/>
              <a:t>l</a:t>
            </a:r>
            <a:r>
              <a:rPr lang="en-US" dirty="0" smtClean="0"/>
              <a:t>engths </a:t>
            </a:r>
            <a:r>
              <a:rPr lang="el-GR" dirty="0" smtClean="0">
                <a:solidFill>
                  <a:prstClr val="black"/>
                </a:solidFill>
              </a:rPr>
              <a:t>λ</a:t>
            </a:r>
            <a:r>
              <a:rPr lang="fr-FR" baseline="-25000" dirty="0" smtClean="0">
                <a:solidFill>
                  <a:prstClr val="black"/>
                </a:solidFill>
              </a:rPr>
              <a:t>T</a:t>
            </a:r>
            <a:r>
              <a:rPr lang="fr-FR" dirty="0" smtClean="0">
                <a:solidFill>
                  <a:prstClr val="black"/>
                </a:solidFill>
              </a:rPr>
              <a:t> (collisions) and </a:t>
            </a:r>
            <a:r>
              <a:rPr lang="el-GR" dirty="0" smtClean="0">
                <a:solidFill>
                  <a:prstClr val="black"/>
                </a:solidFill>
              </a:rPr>
              <a:t>λ</a:t>
            </a:r>
            <a:r>
              <a:rPr lang="fr-FR" baseline="-25000" dirty="0" smtClean="0">
                <a:solidFill>
                  <a:prstClr val="black"/>
                </a:solidFill>
              </a:rPr>
              <a:t>i</a:t>
            </a:r>
            <a:r>
              <a:rPr lang="fr-FR" dirty="0" smtClean="0">
                <a:solidFill>
                  <a:prstClr val="black"/>
                </a:solidFill>
              </a:rPr>
              <a:t> (interactions) </a:t>
            </a:r>
          </a:p>
          <a:p>
            <a:endParaRPr lang="fr-FR" dirty="0">
              <a:solidFill>
                <a:prstClr val="black"/>
              </a:solidFill>
            </a:endParaRPr>
          </a:p>
          <a:p>
            <a:endParaRPr lang="fr-FR" dirty="0"/>
          </a:p>
          <a:p>
            <a:r>
              <a:rPr lang="en-US" dirty="0" smtClean="0"/>
              <a:t> </a:t>
            </a:r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5535" y="4725144"/>
            <a:ext cx="2152650" cy="133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6"/>
          <p:cNvSpPr/>
          <p:nvPr/>
        </p:nvSpPr>
        <p:spPr>
          <a:xfrm>
            <a:off x="2771800" y="4797152"/>
            <a:ext cx="648072" cy="40824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158081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4294967295"/>
          </p:nvPr>
        </p:nvSpPr>
        <p:spPr>
          <a:xfrm>
            <a:off x="7010400" y="6356350"/>
            <a:ext cx="2133600" cy="365125"/>
          </a:xfrm>
        </p:spPr>
        <p:txBody>
          <a:bodyPr/>
          <a:lstStyle/>
          <a:p>
            <a:fld id="{8737B87B-F0D5-4B05-B40D-A010B4E04A1C}" type="slidenum">
              <a:rPr lang="fr-FR" smtClean="0"/>
              <a:t>22</a:t>
            </a:fld>
            <a:endParaRPr lang="fr-FR"/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12126" y="260648"/>
            <a:ext cx="4171950" cy="543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3284984"/>
            <a:ext cx="2495550" cy="1314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ZoneTexte 1"/>
          <p:cNvSpPr txBox="1"/>
          <p:nvPr/>
        </p:nvSpPr>
        <p:spPr>
          <a:xfrm>
            <a:off x="683568" y="1412776"/>
            <a:ext cx="421057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Range : </a:t>
            </a:r>
            <a:r>
              <a:rPr lang="fr-FR" dirty="0" err="1" smtClean="0"/>
              <a:t>measured</a:t>
            </a:r>
            <a:r>
              <a:rPr lang="fr-FR" dirty="0" smtClean="0"/>
              <a:t> of the </a:t>
            </a:r>
            <a:r>
              <a:rPr lang="fr-FR" dirty="0" err="1" smtClean="0"/>
              <a:t>stopping</a:t>
            </a:r>
            <a:r>
              <a:rPr lang="fr-FR" dirty="0" smtClean="0"/>
              <a:t> power</a:t>
            </a:r>
          </a:p>
          <a:p>
            <a:r>
              <a:rPr lang="fr-FR" dirty="0"/>
              <a:t> </a:t>
            </a:r>
            <a:r>
              <a:rPr lang="fr-FR" dirty="0" smtClean="0"/>
              <a:t>             for </a:t>
            </a:r>
            <a:r>
              <a:rPr lang="fr-FR" dirty="0" err="1" smtClean="0"/>
              <a:t>various</a:t>
            </a:r>
            <a:r>
              <a:rPr lang="fr-FR" dirty="0" smtClean="0"/>
              <a:t> </a:t>
            </a:r>
            <a:r>
              <a:rPr lang="fr-FR" dirty="0" err="1" smtClean="0"/>
              <a:t>material</a:t>
            </a:r>
            <a:endParaRPr lang="fr-FR" dirty="0" smtClean="0"/>
          </a:p>
          <a:p>
            <a:r>
              <a:rPr lang="fr-FR" dirty="0"/>
              <a:t> </a:t>
            </a:r>
            <a:r>
              <a:rPr lang="fr-FR" dirty="0" smtClean="0"/>
              <a:t>             for </a:t>
            </a:r>
            <a:r>
              <a:rPr lang="fr-FR" dirty="0" err="1" smtClean="0"/>
              <a:t>different</a:t>
            </a:r>
            <a:r>
              <a:rPr lang="fr-FR" dirty="0" smtClean="0"/>
              <a:t> </a:t>
            </a:r>
            <a:r>
              <a:rPr lang="fr-FR" dirty="0" err="1" smtClean="0"/>
              <a:t>energies</a:t>
            </a:r>
            <a:r>
              <a:rPr lang="fr-FR" dirty="0" smtClean="0"/>
              <a:t> (</a:t>
            </a:r>
            <a:r>
              <a:rPr lang="fr-FR" dirty="0" err="1" smtClean="0"/>
              <a:t>momentum</a:t>
            </a:r>
            <a:r>
              <a:rPr lang="fr-FR" dirty="0" smtClean="0"/>
              <a:t>)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08158083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4294967295"/>
          </p:nvPr>
        </p:nvSpPr>
        <p:spPr>
          <a:xfrm>
            <a:off x="7010400" y="6356350"/>
            <a:ext cx="2133600" cy="365125"/>
          </a:xfrm>
        </p:spPr>
        <p:txBody>
          <a:bodyPr/>
          <a:lstStyle/>
          <a:p>
            <a:fld id="{8737B87B-F0D5-4B05-B40D-A010B4E04A1C}" type="slidenum">
              <a:rPr lang="fr-FR" smtClean="0"/>
              <a:t>23</a:t>
            </a:fld>
            <a:endParaRPr lang="fr-FR"/>
          </a:p>
        </p:txBody>
      </p:sp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1378029"/>
            <a:ext cx="3200400" cy="313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0" name="Picture 4" descr="http://www.g4ai.org/wp-content/uploads/2012/01/Screenshot-N03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2369146"/>
            <a:ext cx="3744416" cy="37444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ZoneTexte 1"/>
          <p:cNvSpPr txBox="1"/>
          <p:nvPr/>
        </p:nvSpPr>
        <p:spPr>
          <a:xfrm>
            <a:off x="683568" y="1124744"/>
            <a:ext cx="34350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 smtClean="0"/>
              <a:t>Hadronic</a:t>
            </a:r>
            <a:r>
              <a:rPr lang="fr-FR" dirty="0" smtClean="0"/>
              <a:t> </a:t>
            </a:r>
            <a:r>
              <a:rPr lang="fr-FR" dirty="0" err="1" smtClean="0"/>
              <a:t>shower</a:t>
            </a:r>
            <a:r>
              <a:rPr lang="fr-FR" dirty="0" smtClean="0"/>
              <a:t> : </a:t>
            </a:r>
            <a:r>
              <a:rPr lang="el-GR" dirty="0" smtClean="0">
                <a:solidFill>
                  <a:prstClr val="black"/>
                </a:solidFill>
              </a:rPr>
              <a:t>λ</a:t>
            </a:r>
            <a:r>
              <a:rPr lang="fr-FR" dirty="0" smtClean="0">
                <a:solidFill>
                  <a:prstClr val="black"/>
                </a:solidFill>
              </a:rPr>
              <a:t> </a:t>
            </a:r>
            <a:r>
              <a:rPr lang="fr-FR" dirty="0" err="1" smtClean="0">
                <a:solidFill>
                  <a:prstClr val="black"/>
                </a:solidFill>
              </a:rPr>
              <a:t>instead</a:t>
            </a:r>
            <a:r>
              <a:rPr lang="fr-FR" dirty="0" smtClean="0">
                <a:solidFill>
                  <a:prstClr val="black"/>
                </a:solidFill>
              </a:rPr>
              <a:t> of </a:t>
            </a:r>
            <a:r>
              <a:rPr lang="fr-FR" dirty="0" err="1" smtClean="0">
                <a:solidFill>
                  <a:prstClr val="black"/>
                </a:solidFill>
              </a:rPr>
              <a:t>X</a:t>
            </a:r>
            <a:r>
              <a:rPr lang="fr-FR" baseline="-25000" dirty="0" err="1" smtClean="0">
                <a:solidFill>
                  <a:prstClr val="black"/>
                </a:solidFill>
              </a:rPr>
              <a:t>o</a:t>
            </a:r>
            <a:r>
              <a:rPr lang="fr-FR" dirty="0" smtClean="0"/>
              <a:t> 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13205529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4294967295"/>
          </p:nvPr>
        </p:nvSpPr>
        <p:spPr>
          <a:xfrm>
            <a:off x="7010400" y="6356350"/>
            <a:ext cx="2133600" cy="365125"/>
          </a:xfrm>
        </p:spPr>
        <p:txBody>
          <a:bodyPr/>
          <a:lstStyle/>
          <a:p>
            <a:fld id="{8737B87B-F0D5-4B05-B40D-A010B4E04A1C}" type="slidenum">
              <a:rPr lang="fr-FR" smtClean="0"/>
              <a:t>24</a:t>
            </a:fld>
            <a:endParaRPr lang="fr-FR"/>
          </a:p>
        </p:txBody>
      </p:sp>
      <p:sp>
        <p:nvSpPr>
          <p:cNvPr id="9" name="ZoneTexte 8"/>
          <p:cNvSpPr txBox="1"/>
          <p:nvPr/>
        </p:nvSpPr>
        <p:spPr>
          <a:xfrm>
            <a:off x="539551" y="535804"/>
            <a:ext cx="37106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smtClean="0">
                <a:solidFill>
                  <a:srgbClr val="0033CC"/>
                </a:solidFill>
              </a:rPr>
              <a:t>CONSEQUENCE : RANGE IN MATTER</a:t>
            </a:r>
          </a:p>
        </p:txBody>
      </p:sp>
      <p:sp>
        <p:nvSpPr>
          <p:cNvPr id="3" name="ZoneTexte 2"/>
          <p:cNvSpPr txBox="1"/>
          <p:nvPr/>
        </p:nvSpPr>
        <p:spPr>
          <a:xfrm>
            <a:off x="1043608" y="1111736"/>
            <a:ext cx="596644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In a medium a </a:t>
            </a:r>
            <a:r>
              <a:rPr lang="fr-FR" dirty="0" err="1" smtClean="0"/>
              <a:t>particle</a:t>
            </a:r>
            <a:r>
              <a:rPr lang="fr-FR" dirty="0" smtClean="0"/>
              <a:t> </a:t>
            </a:r>
            <a:r>
              <a:rPr lang="fr-FR" dirty="0" err="1" smtClean="0"/>
              <a:t>will</a:t>
            </a:r>
            <a:r>
              <a:rPr lang="fr-FR" dirty="0" smtClean="0"/>
              <a:t> </a:t>
            </a:r>
            <a:r>
              <a:rPr lang="fr-FR" dirty="0" err="1" smtClean="0"/>
              <a:t>loose</a:t>
            </a:r>
            <a:r>
              <a:rPr lang="fr-FR" dirty="0" smtClean="0"/>
              <a:t> </a:t>
            </a:r>
            <a:r>
              <a:rPr lang="fr-FR" dirty="0" err="1" smtClean="0"/>
              <a:t>its</a:t>
            </a:r>
            <a:r>
              <a:rPr lang="fr-FR" dirty="0" smtClean="0"/>
              <a:t> </a:t>
            </a:r>
            <a:r>
              <a:rPr lang="fr-FR" dirty="0" err="1" smtClean="0"/>
              <a:t>energy</a:t>
            </a:r>
            <a:r>
              <a:rPr lang="fr-FR" dirty="0" smtClean="0"/>
              <a:t> by </a:t>
            </a:r>
            <a:r>
              <a:rPr lang="fr-FR" dirty="0" err="1" smtClean="0"/>
              <a:t>any</a:t>
            </a:r>
            <a:r>
              <a:rPr lang="fr-FR" dirty="0" smtClean="0"/>
              <a:t> </a:t>
            </a:r>
            <a:r>
              <a:rPr lang="fr-FR" dirty="0" err="1" smtClean="0"/>
              <a:t>means</a:t>
            </a:r>
            <a:r>
              <a:rPr lang="fr-FR" dirty="0" smtClean="0"/>
              <a:t> </a:t>
            </a:r>
          </a:p>
          <a:p>
            <a:r>
              <a:rPr lang="fr-FR" dirty="0"/>
              <a:t> </a:t>
            </a:r>
            <a:r>
              <a:rPr lang="fr-FR" dirty="0" smtClean="0"/>
              <a:t>  (</a:t>
            </a:r>
            <a:r>
              <a:rPr lang="fr-FR" dirty="0" err="1" smtClean="0"/>
              <a:t>ionization</a:t>
            </a:r>
            <a:r>
              <a:rPr lang="fr-FR" dirty="0" smtClean="0"/>
              <a:t> radiation, </a:t>
            </a:r>
            <a:r>
              <a:rPr lang="fr-FR" dirty="0" err="1" smtClean="0"/>
              <a:t>scattering</a:t>
            </a:r>
            <a:r>
              <a:rPr lang="fr-FR" dirty="0" smtClean="0"/>
              <a:t>) </a:t>
            </a:r>
            <a:r>
              <a:rPr lang="fr-FR" dirty="0" err="1" smtClean="0"/>
              <a:t>until</a:t>
            </a:r>
            <a:r>
              <a:rPr lang="fr-FR" dirty="0" smtClean="0"/>
              <a:t> </a:t>
            </a:r>
            <a:r>
              <a:rPr lang="fr-FR" dirty="0" err="1" smtClean="0"/>
              <a:t>it</a:t>
            </a:r>
            <a:r>
              <a:rPr lang="fr-FR" dirty="0" smtClean="0"/>
              <a:t> stops in the medium</a:t>
            </a:r>
            <a:endParaRPr lang="fr-FR" dirty="0"/>
          </a:p>
        </p:txBody>
      </p:sp>
      <p:sp>
        <p:nvSpPr>
          <p:cNvPr id="5" name="ZoneTexte 4"/>
          <p:cNvSpPr txBox="1"/>
          <p:nvPr/>
        </p:nvSpPr>
        <p:spPr>
          <a:xfrm>
            <a:off x="755576" y="1916832"/>
            <a:ext cx="681737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Of course, </a:t>
            </a:r>
            <a:r>
              <a:rPr lang="fr-FR" dirty="0" err="1" smtClean="0"/>
              <a:t>it</a:t>
            </a:r>
            <a:r>
              <a:rPr lang="fr-FR" dirty="0" smtClean="0"/>
              <a:t> </a:t>
            </a:r>
            <a:r>
              <a:rPr lang="fr-FR" dirty="0" err="1" smtClean="0"/>
              <a:t>depens</a:t>
            </a:r>
            <a:r>
              <a:rPr lang="fr-FR" dirty="0" smtClean="0"/>
              <a:t> on the MASS and ENERGY of the </a:t>
            </a:r>
            <a:r>
              <a:rPr lang="fr-FR" dirty="0" err="1" smtClean="0"/>
              <a:t>incoming</a:t>
            </a:r>
            <a:r>
              <a:rPr lang="fr-FR" dirty="0" smtClean="0"/>
              <a:t> </a:t>
            </a:r>
            <a:r>
              <a:rPr lang="fr-FR" dirty="0" err="1" smtClean="0"/>
              <a:t>particle</a:t>
            </a:r>
            <a:endParaRPr lang="fr-FR" dirty="0" smtClean="0"/>
          </a:p>
          <a:p>
            <a:r>
              <a:rPr lang="fr-FR" dirty="0" smtClean="0"/>
              <a:t>Of course, </a:t>
            </a:r>
            <a:r>
              <a:rPr lang="fr-FR" dirty="0" err="1" smtClean="0"/>
              <a:t>it</a:t>
            </a:r>
            <a:r>
              <a:rPr lang="fr-FR" dirty="0" smtClean="0"/>
              <a:t> </a:t>
            </a:r>
            <a:r>
              <a:rPr lang="fr-FR" dirty="0" err="1" smtClean="0"/>
              <a:t>depens</a:t>
            </a:r>
            <a:r>
              <a:rPr lang="fr-FR" dirty="0" smtClean="0"/>
              <a:t> on the DENSITY and the THICKNESS of the medium</a:t>
            </a:r>
            <a:endParaRPr lang="fr-FR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3212976"/>
            <a:ext cx="8553450" cy="323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ZoneTexte 11"/>
          <p:cNvSpPr txBox="1"/>
          <p:nvPr/>
        </p:nvSpPr>
        <p:spPr>
          <a:xfrm>
            <a:off x="4250182" y="2843644"/>
            <a:ext cx="4013278" cy="369332"/>
          </a:xfrm>
          <a:prstGeom prst="rect">
            <a:avLst/>
          </a:prstGeom>
          <a:noFill/>
          <a:ln w="15875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dirty="0" err="1" smtClean="0"/>
              <a:t>Almost</a:t>
            </a:r>
            <a:r>
              <a:rPr lang="fr-FR" dirty="0" smtClean="0"/>
              <a:t> </a:t>
            </a:r>
            <a:r>
              <a:rPr lang="fr-FR" dirty="0" err="1" smtClean="0"/>
              <a:t>negligible</a:t>
            </a:r>
            <a:r>
              <a:rPr lang="fr-FR" dirty="0" smtClean="0"/>
              <a:t> for High </a:t>
            </a:r>
            <a:r>
              <a:rPr lang="fr-FR" dirty="0" err="1" smtClean="0"/>
              <a:t>Energy</a:t>
            </a:r>
            <a:r>
              <a:rPr lang="fr-FR" dirty="0" smtClean="0"/>
              <a:t> </a:t>
            </a:r>
            <a:r>
              <a:rPr lang="fr-FR" dirty="0" err="1" smtClean="0"/>
              <a:t>Physics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00840132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4294967295"/>
          </p:nvPr>
        </p:nvSpPr>
        <p:spPr>
          <a:xfrm>
            <a:off x="7010400" y="6356350"/>
            <a:ext cx="2133600" cy="365125"/>
          </a:xfrm>
        </p:spPr>
        <p:txBody>
          <a:bodyPr/>
          <a:lstStyle/>
          <a:p>
            <a:fld id="{8737B87B-F0D5-4B05-B40D-A010B4E04A1C}" type="slidenum">
              <a:rPr lang="fr-FR" smtClean="0"/>
              <a:t>25</a:t>
            </a:fld>
            <a:endParaRPr lang="fr-FR"/>
          </a:p>
        </p:txBody>
      </p:sp>
      <p:sp>
        <p:nvSpPr>
          <p:cNvPr id="3" name="ZoneTexte 2"/>
          <p:cNvSpPr txBox="1"/>
          <p:nvPr/>
        </p:nvSpPr>
        <p:spPr>
          <a:xfrm>
            <a:off x="539551" y="535804"/>
            <a:ext cx="29608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smtClean="0">
                <a:solidFill>
                  <a:srgbClr val="0033CC"/>
                </a:solidFill>
              </a:rPr>
              <a:t>ENERGY LOSS DISTRIBUTION </a:t>
            </a:r>
          </a:p>
        </p:txBody>
      </p:sp>
      <p:sp>
        <p:nvSpPr>
          <p:cNvPr id="2" name="ZoneTexte 1"/>
          <p:cNvSpPr txBox="1"/>
          <p:nvPr/>
        </p:nvSpPr>
        <p:spPr>
          <a:xfrm>
            <a:off x="545628" y="1023119"/>
            <a:ext cx="768511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The Bethe-Bloch formula </a:t>
            </a:r>
            <a:r>
              <a:rPr lang="fr-FR" dirty="0" err="1" smtClean="0"/>
              <a:t>describes</a:t>
            </a:r>
            <a:r>
              <a:rPr lang="fr-FR" dirty="0" smtClean="0"/>
              <a:t> the </a:t>
            </a:r>
            <a:r>
              <a:rPr lang="fr-FR" b="1" dirty="0" err="1" smtClean="0"/>
              <a:t>average</a:t>
            </a:r>
            <a:r>
              <a:rPr lang="fr-FR" dirty="0" smtClean="0"/>
              <a:t> </a:t>
            </a:r>
            <a:r>
              <a:rPr lang="fr-FR" dirty="0" err="1" smtClean="0"/>
              <a:t>energy</a:t>
            </a:r>
            <a:r>
              <a:rPr lang="fr-FR" dirty="0" smtClean="0"/>
              <a:t> </a:t>
            </a:r>
            <a:r>
              <a:rPr lang="fr-FR" dirty="0" err="1" smtClean="0"/>
              <a:t>loss</a:t>
            </a:r>
            <a:r>
              <a:rPr lang="fr-FR" dirty="0" smtClean="0"/>
              <a:t> of </a:t>
            </a:r>
            <a:r>
              <a:rPr lang="fr-FR" dirty="0" err="1" smtClean="0"/>
              <a:t>charged</a:t>
            </a:r>
            <a:r>
              <a:rPr lang="fr-FR" dirty="0" smtClean="0"/>
              <a:t> </a:t>
            </a:r>
            <a:r>
              <a:rPr lang="fr-FR" dirty="0" err="1" smtClean="0"/>
              <a:t>particles</a:t>
            </a:r>
            <a:r>
              <a:rPr lang="fr-FR" dirty="0" smtClean="0"/>
              <a:t>.</a:t>
            </a:r>
          </a:p>
          <a:p>
            <a:r>
              <a:rPr lang="fr-FR" dirty="0" smtClean="0"/>
              <a:t>But </a:t>
            </a:r>
            <a:r>
              <a:rPr lang="fr-FR" dirty="0" err="1" smtClean="0"/>
              <a:t>there</a:t>
            </a:r>
            <a:r>
              <a:rPr lang="fr-FR" dirty="0" smtClean="0"/>
              <a:t> </a:t>
            </a:r>
            <a:r>
              <a:rPr lang="fr-FR" dirty="0" err="1" smtClean="0"/>
              <a:t>can</a:t>
            </a:r>
            <a:r>
              <a:rPr lang="fr-FR" dirty="0" smtClean="0"/>
              <a:t> </a:t>
            </a:r>
            <a:r>
              <a:rPr lang="fr-FR" dirty="0" err="1" smtClean="0"/>
              <a:t>be</a:t>
            </a:r>
            <a:r>
              <a:rPr lang="fr-FR" dirty="0" smtClean="0"/>
              <a:t> large fluctuations </a:t>
            </a:r>
            <a:r>
              <a:rPr lang="fr-FR" dirty="0" err="1" smtClean="0"/>
              <a:t>which</a:t>
            </a:r>
            <a:r>
              <a:rPr lang="fr-FR" dirty="0" smtClean="0"/>
              <a:t> have an </a:t>
            </a:r>
            <a:r>
              <a:rPr lang="fr-FR" dirty="0" err="1" smtClean="0"/>
              <a:t>effect</a:t>
            </a:r>
            <a:r>
              <a:rPr lang="fr-FR" dirty="0" smtClean="0"/>
              <a:t> on </a:t>
            </a:r>
            <a:r>
              <a:rPr lang="fr-FR" dirty="0" err="1" smtClean="0"/>
              <a:t>larger</a:t>
            </a:r>
            <a:r>
              <a:rPr lang="fr-FR" dirty="0" smtClean="0"/>
              <a:t> </a:t>
            </a:r>
            <a:r>
              <a:rPr lang="fr-FR" dirty="0" err="1" smtClean="0"/>
              <a:t>energy</a:t>
            </a:r>
            <a:r>
              <a:rPr lang="fr-FR" dirty="0" smtClean="0"/>
              <a:t> </a:t>
            </a:r>
            <a:r>
              <a:rPr lang="fr-FR" dirty="0" err="1" smtClean="0"/>
              <a:t>losses</a:t>
            </a:r>
            <a:endParaRPr lang="fr-FR" dirty="0" smtClean="0"/>
          </a:p>
          <a:p>
            <a:r>
              <a:rPr lang="fr-FR" dirty="0" smtClean="0"/>
              <a:t>The fluctuation </a:t>
            </a:r>
            <a:r>
              <a:rPr lang="fr-FR" dirty="0" err="1" smtClean="0"/>
              <a:t>around</a:t>
            </a:r>
            <a:r>
              <a:rPr lang="fr-FR" dirty="0" smtClean="0"/>
              <a:t> the </a:t>
            </a:r>
            <a:r>
              <a:rPr lang="fr-FR" dirty="0" err="1" smtClean="0"/>
              <a:t>mean</a:t>
            </a:r>
            <a:r>
              <a:rPr lang="fr-FR" dirty="0" smtClean="0"/>
              <a:t> </a:t>
            </a:r>
            <a:r>
              <a:rPr lang="fr-FR" dirty="0" err="1" smtClean="0"/>
              <a:t>is</a:t>
            </a:r>
            <a:r>
              <a:rPr lang="fr-FR" dirty="0" smtClean="0"/>
              <a:t> </a:t>
            </a:r>
            <a:r>
              <a:rPr lang="fr-FR" dirty="0" err="1" smtClean="0"/>
              <a:t>decribed</a:t>
            </a:r>
            <a:r>
              <a:rPr lang="fr-FR" dirty="0" smtClean="0"/>
              <a:t> by an </a:t>
            </a:r>
            <a:r>
              <a:rPr lang="fr-FR" dirty="0" err="1" smtClean="0"/>
              <a:t>asymetric</a:t>
            </a:r>
            <a:r>
              <a:rPr lang="fr-FR" dirty="0" smtClean="0"/>
              <a:t> distribution</a:t>
            </a:r>
            <a:endParaRPr lang="fr-FR" dirty="0"/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2018157"/>
            <a:ext cx="1719173" cy="21201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54088" y="2653943"/>
            <a:ext cx="2468196" cy="4948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ZoneTexte 4"/>
          <p:cNvSpPr txBox="1"/>
          <p:nvPr/>
        </p:nvSpPr>
        <p:spPr>
          <a:xfrm>
            <a:off x="2771800" y="2204864"/>
            <a:ext cx="21265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Landau distribution :</a:t>
            </a:r>
            <a:endParaRPr lang="fr-FR" dirty="0"/>
          </a:p>
        </p:txBody>
      </p:sp>
      <p:sp>
        <p:nvSpPr>
          <p:cNvPr id="6" name="ZoneTexte 5"/>
          <p:cNvSpPr txBox="1"/>
          <p:nvPr/>
        </p:nvSpPr>
        <p:spPr>
          <a:xfrm>
            <a:off x="279351" y="4504764"/>
            <a:ext cx="553546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 smtClean="0"/>
              <a:t>In </a:t>
            </a:r>
            <a:r>
              <a:rPr lang="fr-FR" sz="1600" dirty="0" err="1" smtClean="0"/>
              <a:t>fact</a:t>
            </a:r>
            <a:r>
              <a:rPr lang="fr-FR" sz="1600" dirty="0" smtClean="0"/>
              <a:t>, for </a:t>
            </a:r>
            <a:r>
              <a:rPr lang="fr-FR" sz="1600" dirty="0" err="1" smtClean="0"/>
              <a:t>thin</a:t>
            </a:r>
            <a:r>
              <a:rPr lang="fr-FR" sz="1600" dirty="0" smtClean="0"/>
              <a:t> </a:t>
            </a:r>
            <a:r>
              <a:rPr lang="fr-FR" sz="1600" dirty="0" err="1" smtClean="0"/>
              <a:t>absorbers</a:t>
            </a:r>
            <a:r>
              <a:rPr lang="fr-FR" sz="1600" dirty="0" smtClean="0"/>
              <a:t>, the reality </a:t>
            </a:r>
            <a:r>
              <a:rPr lang="fr-FR" sz="1600" dirty="0" err="1" smtClean="0"/>
              <a:t>is</a:t>
            </a:r>
            <a:r>
              <a:rPr lang="fr-FR" sz="1600" dirty="0" smtClean="0"/>
              <a:t> more a convolution </a:t>
            </a:r>
          </a:p>
          <a:p>
            <a:r>
              <a:rPr lang="fr-FR" sz="1600" dirty="0" smtClean="0"/>
              <a:t>of a Landau and a </a:t>
            </a:r>
            <a:r>
              <a:rPr lang="fr-FR" sz="1600" dirty="0" err="1" smtClean="0"/>
              <a:t>Gaussian</a:t>
            </a:r>
            <a:r>
              <a:rPr lang="fr-FR" sz="1600" dirty="0" smtClean="0"/>
              <a:t> distribution…</a:t>
            </a:r>
            <a:endParaRPr lang="fr-FR" sz="1600" dirty="0"/>
          </a:p>
        </p:txBody>
      </p:sp>
      <p:pic>
        <p:nvPicPr>
          <p:cNvPr id="8199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4797152"/>
            <a:ext cx="2868935" cy="19295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ZoneTexte 6"/>
          <p:cNvSpPr txBox="1"/>
          <p:nvPr/>
        </p:nvSpPr>
        <p:spPr>
          <a:xfrm>
            <a:off x="848544" y="5397530"/>
            <a:ext cx="42240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 err="1" smtClean="0"/>
              <a:t>Energy</a:t>
            </a:r>
            <a:r>
              <a:rPr lang="fr-FR" sz="1600" dirty="0" smtClean="0"/>
              <a:t> </a:t>
            </a:r>
            <a:r>
              <a:rPr lang="fr-FR" sz="1600" dirty="0" err="1" smtClean="0"/>
              <a:t>deposited</a:t>
            </a:r>
            <a:r>
              <a:rPr lang="fr-FR" sz="1600" dirty="0" smtClean="0"/>
              <a:t> by 736 MeV/c proton in </a:t>
            </a:r>
            <a:r>
              <a:rPr lang="fr-FR" sz="1600" dirty="0" err="1" smtClean="0"/>
              <a:t>Silicon</a:t>
            </a:r>
            <a:endParaRPr lang="fr-FR" sz="1600" dirty="0" smtClean="0"/>
          </a:p>
          <a:p>
            <a:r>
              <a:rPr lang="fr-FR" sz="1600" dirty="0"/>
              <a:t> </a:t>
            </a:r>
            <a:r>
              <a:rPr lang="fr-FR" sz="1600" dirty="0" smtClean="0"/>
              <a:t>(</a:t>
            </a:r>
            <a:r>
              <a:rPr lang="fr-FR" sz="1600" dirty="0" err="1" smtClean="0"/>
              <a:t>Xo</a:t>
            </a:r>
            <a:r>
              <a:rPr lang="fr-FR" sz="1600" dirty="0" smtClean="0"/>
              <a:t> = 9.4 cm , </a:t>
            </a:r>
            <a:r>
              <a:rPr lang="fr-FR" sz="1600" dirty="0" err="1" smtClean="0"/>
              <a:t>Ec</a:t>
            </a:r>
            <a:r>
              <a:rPr lang="fr-FR" sz="1600" dirty="0" smtClean="0"/>
              <a:t> = 39 MeV for </a:t>
            </a:r>
            <a:r>
              <a:rPr lang="fr-FR" sz="1600" dirty="0" err="1" smtClean="0"/>
              <a:t>electrons</a:t>
            </a:r>
            <a:r>
              <a:rPr lang="fr-FR" sz="1600" dirty="0" smtClean="0"/>
              <a:t>)</a:t>
            </a:r>
            <a:endParaRPr lang="fr-FR" sz="1600" dirty="0"/>
          </a:p>
        </p:txBody>
      </p:sp>
    </p:spTree>
    <p:extLst>
      <p:ext uri="{BB962C8B-B14F-4D97-AF65-F5344CB8AC3E}">
        <p14:creationId xmlns:p14="http://schemas.microsoft.com/office/powerpoint/2010/main" val="116779933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4294967295"/>
          </p:nvPr>
        </p:nvSpPr>
        <p:spPr>
          <a:xfrm>
            <a:off x="7010400" y="6356350"/>
            <a:ext cx="2133600" cy="365125"/>
          </a:xfrm>
        </p:spPr>
        <p:txBody>
          <a:bodyPr/>
          <a:lstStyle/>
          <a:p>
            <a:fld id="{8737B87B-F0D5-4B05-B40D-A010B4E04A1C}" type="slidenum">
              <a:rPr lang="fr-FR" smtClean="0"/>
              <a:t>26</a:t>
            </a:fld>
            <a:endParaRPr lang="fr-FR"/>
          </a:p>
        </p:txBody>
      </p:sp>
      <p:sp>
        <p:nvSpPr>
          <p:cNvPr id="3" name="ZoneTexte 2"/>
          <p:cNvSpPr txBox="1"/>
          <p:nvPr/>
        </p:nvSpPr>
        <p:spPr>
          <a:xfrm>
            <a:off x="539551" y="535804"/>
            <a:ext cx="28071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smtClean="0">
                <a:solidFill>
                  <a:srgbClr val="0033CC"/>
                </a:solidFill>
              </a:rPr>
              <a:t>INTERACTION OF PHOTONS</a:t>
            </a:r>
          </a:p>
        </p:txBody>
      </p:sp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2132856"/>
            <a:ext cx="2647857" cy="24156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" name="ZoneTexte 1"/>
              <p:cNvSpPr txBox="1"/>
              <p:nvPr/>
            </p:nvSpPr>
            <p:spPr>
              <a:xfrm>
                <a:off x="179512" y="1124744"/>
                <a:ext cx="6342314" cy="249299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dirty="0" smtClean="0"/>
                  <a:t>Photons are </a:t>
                </a:r>
                <a:r>
                  <a:rPr lang="fr-FR" dirty="0" err="1" smtClean="0"/>
                  <a:t>interacting</a:t>
                </a:r>
                <a:r>
                  <a:rPr lang="fr-FR" dirty="0" smtClean="0"/>
                  <a:t> </a:t>
                </a:r>
                <a:r>
                  <a:rPr lang="fr-FR" dirty="0" err="1" smtClean="0"/>
                  <a:t>with</a:t>
                </a:r>
                <a:r>
                  <a:rPr lang="fr-FR" dirty="0" smtClean="0"/>
                  <a:t> </a:t>
                </a:r>
                <a:r>
                  <a:rPr lang="fr-FR" dirty="0" err="1" smtClean="0"/>
                  <a:t>matter</a:t>
                </a:r>
                <a:r>
                  <a:rPr lang="fr-FR" dirty="0" smtClean="0"/>
                  <a:t> </a:t>
                </a:r>
                <a:r>
                  <a:rPr lang="fr-FR" dirty="0" err="1" smtClean="0"/>
                  <a:t>through</a:t>
                </a:r>
                <a:r>
                  <a:rPr lang="fr-FR" dirty="0" smtClean="0"/>
                  <a:t> 3 types of </a:t>
                </a:r>
                <a:r>
                  <a:rPr lang="fr-FR" dirty="0" err="1" smtClean="0"/>
                  <a:t>processes</a:t>
                </a:r>
                <a:r>
                  <a:rPr lang="fr-FR" dirty="0" smtClean="0"/>
                  <a:t>:</a:t>
                </a:r>
              </a:p>
              <a:p>
                <a:r>
                  <a:rPr lang="fr-FR" dirty="0"/>
                  <a:t>	</a:t>
                </a:r>
                <a:r>
                  <a:rPr lang="fr-FR" dirty="0" smtClean="0"/>
                  <a:t>- </a:t>
                </a:r>
                <a:r>
                  <a:rPr lang="fr-FR" dirty="0" err="1" smtClean="0"/>
                  <a:t>Photoelectric</a:t>
                </a:r>
                <a:r>
                  <a:rPr lang="fr-FR" dirty="0" smtClean="0"/>
                  <a:t> </a:t>
                </a:r>
                <a:r>
                  <a:rPr lang="fr-FR" dirty="0" err="1" smtClean="0"/>
                  <a:t>emission</a:t>
                </a:r>
                <a:r>
                  <a:rPr lang="fr-FR" dirty="0"/>
                  <a:t> </a:t>
                </a:r>
                <a:r>
                  <a:rPr lang="fr-FR" dirty="0" smtClean="0"/>
                  <a:t>        Absorption </a:t>
                </a:r>
              </a:p>
              <a:p>
                <a:r>
                  <a:rPr lang="fr-FR" dirty="0"/>
                  <a:t>	</a:t>
                </a:r>
                <a:r>
                  <a:rPr lang="fr-FR" dirty="0" smtClean="0"/>
                  <a:t>	</a:t>
                </a:r>
                <a:r>
                  <a:rPr lang="el-GR" dirty="0" smtClean="0"/>
                  <a:t>σ</a:t>
                </a:r>
                <a:r>
                  <a:rPr lang="fr-FR" dirty="0" smtClean="0"/>
                  <a:t> </a:t>
                </a:r>
                <a14:m>
                  <m:oMath xmlns:m="http://schemas.openxmlformats.org/officeDocument/2006/math">
                    <m:r>
                      <a:rPr lang="fr-FR" i="1">
                        <a:latin typeface="Cambria Math"/>
                        <a:ea typeface="Cambria Math"/>
                      </a:rPr>
                      <m:t>~</m:t>
                    </m:r>
                    <m:r>
                      <a:rPr lang="fr-FR" b="0" i="1" smtClean="0">
                        <a:latin typeface="Cambria Math"/>
                        <a:ea typeface="Cambria Math"/>
                      </a:rPr>
                      <m:t> </m:t>
                    </m:r>
                  </m:oMath>
                </a14:m>
                <a:r>
                  <a:rPr lang="fr-FR" b="0" dirty="0" smtClean="0">
                    <a:ea typeface="Cambria Math"/>
                  </a:rPr>
                  <a:t>1 / E</a:t>
                </a:r>
                <a:r>
                  <a:rPr lang="fr-FR" b="0" baseline="30000" dirty="0" smtClean="0">
                    <a:ea typeface="Cambria Math"/>
                  </a:rPr>
                  <a:t>3</a:t>
                </a:r>
              </a:p>
              <a:p>
                <a:r>
                  <a:rPr lang="fr-FR" dirty="0">
                    <a:ea typeface="Cambria Math"/>
                  </a:rPr>
                  <a:t>	</a:t>
                </a:r>
                <a:r>
                  <a:rPr lang="fr-FR" dirty="0" smtClean="0">
                    <a:ea typeface="Cambria Math"/>
                  </a:rPr>
                  <a:t>- Compton </a:t>
                </a:r>
                <a:r>
                  <a:rPr lang="fr-FR" dirty="0" err="1" smtClean="0">
                    <a:ea typeface="Cambria Math"/>
                  </a:rPr>
                  <a:t>scattering</a:t>
                </a:r>
                <a:r>
                  <a:rPr lang="fr-FR" dirty="0" smtClean="0">
                    <a:ea typeface="Cambria Math"/>
                  </a:rPr>
                  <a:t>           </a:t>
                </a:r>
                <a:r>
                  <a:rPr lang="fr-FR" dirty="0" err="1" smtClean="0">
                    <a:ea typeface="Cambria Math"/>
                  </a:rPr>
                  <a:t>Deflection</a:t>
                </a:r>
                <a:endParaRPr lang="fr-FR" dirty="0" smtClean="0">
                  <a:ea typeface="Cambria Math"/>
                </a:endParaRPr>
              </a:p>
              <a:p>
                <a:r>
                  <a:rPr lang="fr-FR" b="0" dirty="0">
                    <a:ea typeface="Cambria Math"/>
                  </a:rPr>
                  <a:t>	</a:t>
                </a:r>
                <a:r>
                  <a:rPr lang="fr-FR" b="0" dirty="0" smtClean="0">
                    <a:ea typeface="Cambria Math"/>
                  </a:rPr>
                  <a:t>	</a:t>
                </a:r>
                <a:r>
                  <a:rPr lang="el-GR" dirty="0" smtClean="0"/>
                  <a:t>σ</a:t>
                </a:r>
                <a:r>
                  <a:rPr lang="fr-FR" dirty="0" smtClean="0"/>
                  <a:t> </a:t>
                </a:r>
                <a14:m>
                  <m:oMath xmlns:m="http://schemas.openxmlformats.org/officeDocument/2006/math">
                    <m:r>
                      <a:rPr lang="fr-FR" i="1">
                        <a:latin typeface="Cambria Math"/>
                        <a:ea typeface="Cambria Math"/>
                      </a:rPr>
                      <m:t>~ </m:t>
                    </m:r>
                  </m:oMath>
                </a14:m>
                <a:r>
                  <a:rPr lang="fr-FR" dirty="0">
                    <a:ea typeface="Cambria Math"/>
                  </a:rPr>
                  <a:t>1 / </a:t>
                </a:r>
                <a:r>
                  <a:rPr lang="fr-FR" dirty="0" smtClean="0">
                    <a:ea typeface="Cambria Math"/>
                  </a:rPr>
                  <a:t>E</a:t>
                </a:r>
                <a:endParaRPr lang="fr-FR" b="0" dirty="0" smtClean="0">
                  <a:ea typeface="Cambria Math"/>
                </a:endParaRPr>
              </a:p>
              <a:p>
                <a:r>
                  <a:rPr lang="fr-FR" dirty="0">
                    <a:ea typeface="Cambria Math"/>
                  </a:rPr>
                  <a:t>	</a:t>
                </a:r>
                <a:r>
                  <a:rPr lang="fr-FR" dirty="0" smtClean="0">
                    <a:ea typeface="Cambria Math"/>
                  </a:rPr>
                  <a:t>- Pair production 	    Absorption</a:t>
                </a:r>
              </a:p>
              <a:p>
                <a:r>
                  <a:rPr lang="fr-FR" dirty="0" smtClean="0"/>
                  <a:t>		</a:t>
                </a:r>
                <a:r>
                  <a:rPr lang="el-GR" dirty="0" smtClean="0"/>
                  <a:t>σ</a:t>
                </a:r>
                <a:r>
                  <a:rPr lang="fr-FR" dirty="0" smtClean="0"/>
                  <a:t> </a:t>
                </a:r>
                <a14:m>
                  <m:oMath xmlns:m="http://schemas.openxmlformats.org/officeDocument/2006/math">
                    <m:r>
                      <a:rPr lang="fr-FR" i="1">
                        <a:latin typeface="Cambria Math"/>
                        <a:ea typeface="Cambria Math"/>
                      </a:rPr>
                      <m:t>~ </m:t>
                    </m:r>
                  </m:oMath>
                </a14:m>
                <a:r>
                  <a:rPr lang="fr-FR" dirty="0" smtClean="0">
                    <a:ea typeface="Cambria Math"/>
                  </a:rPr>
                  <a:t>constant (</a:t>
                </a:r>
                <a:r>
                  <a:rPr lang="fr-FR" dirty="0" err="1" smtClean="0">
                    <a:ea typeface="Cambria Math"/>
                  </a:rPr>
                  <a:t>above</a:t>
                </a:r>
                <a:r>
                  <a:rPr lang="fr-FR" dirty="0" smtClean="0">
                    <a:ea typeface="Cambria Math"/>
                  </a:rPr>
                  <a:t> </a:t>
                </a:r>
                <a:r>
                  <a:rPr lang="fr-FR" dirty="0" err="1" smtClean="0">
                    <a:ea typeface="Cambria Math"/>
                  </a:rPr>
                  <a:t>threshold</a:t>
                </a:r>
                <a:r>
                  <a:rPr lang="fr-FR" dirty="0" smtClean="0">
                    <a:ea typeface="Cambria Math"/>
                  </a:rPr>
                  <a:t>)</a:t>
                </a:r>
                <a:endParaRPr lang="fr-FR" dirty="0">
                  <a:ea typeface="Cambria Math"/>
                </a:endParaRPr>
              </a:p>
              <a:p>
                <a:endParaRPr lang="fr-FR" b="0" dirty="0" smtClean="0">
                  <a:ea typeface="Cambria Math"/>
                </a:endParaRPr>
              </a:p>
              <a:p>
                <a:endParaRPr lang="fr-FR" baseline="-25000" dirty="0"/>
              </a:p>
            </p:txBody>
          </p:sp>
        </mc:Choice>
        <mc:Fallback xmlns="">
          <p:sp>
            <p:nvSpPr>
              <p:cNvPr id="2" name="ZoneTexte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9512" y="1124744"/>
                <a:ext cx="6342314" cy="2492990"/>
              </a:xfrm>
              <a:prstGeom prst="rect">
                <a:avLst/>
              </a:prstGeom>
              <a:blipFill rotWithShape="1">
                <a:blip r:embed="rId3"/>
                <a:stretch>
                  <a:fillRect l="-768" t="-1225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7" name="Connecteur droit avec flèche 6"/>
          <p:cNvCxnSpPr/>
          <p:nvPr/>
        </p:nvCxnSpPr>
        <p:spPr>
          <a:xfrm>
            <a:off x="3491880" y="1628800"/>
            <a:ext cx="288032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necteur droit avec flèche 9"/>
          <p:cNvCxnSpPr/>
          <p:nvPr/>
        </p:nvCxnSpPr>
        <p:spPr>
          <a:xfrm>
            <a:off x="2843808" y="2708920"/>
            <a:ext cx="288032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necteur droit avec flèche 10"/>
          <p:cNvCxnSpPr/>
          <p:nvPr/>
        </p:nvCxnSpPr>
        <p:spPr>
          <a:xfrm>
            <a:off x="3289530" y="2204864"/>
            <a:ext cx="288032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ZoneTexte 7"/>
              <p:cNvSpPr txBox="1"/>
              <p:nvPr/>
            </p:nvSpPr>
            <p:spPr>
              <a:xfrm>
                <a:off x="323528" y="3717032"/>
                <a:ext cx="8424936" cy="230832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dirty="0" smtClean="0"/>
                  <a:t>Note : Main </a:t>
                </a:r>
                <a:r>
                  <a:rPr lang="fr-FR" dirty="0" err="1" smtClean="0"/>
                  <a:t>effect</a:t>
                </a:r>
                <a:r>
                  <a:rPr lang="fr-FR" dirty="0" smtClean="0"/>
                  <a:t> : </a:t>
                </a:r>
                <a:r>
                  <a:rPr lang="fr-FR" dirty="0" err="1" smtClean="0"/>
                  <a:t>electron</a:t>
                </a:r>
                <a:r>
                  <a:rPr lang="fr-FR" dirty="0" smtClean="0"/>
                  <a:t> production.</a:t>
                </a:r>
              </a:p>
              <a:p>
                <a:r>
                  <a:rPr lang="fr-FR" dirty="0" smtClean="0"/>
                  <a:t>                                    </a:t>
                </a:r>
                <a:r>
                  <a:rPr lang="fr-FR" dirty="0" err="1" smtClean="0"/>
                  <a:t>Attenuation</a:t>
                </a:r>
                <a:endParaRPr lang="fr-FR" dirty="0" smtClean="0"/>
              </a:p>
              <a:p>
                <a:endParaRPr lang="fr-FR" dirty="0" smtClean="0"/>
              </a:p>
              <a:p>
                <a:r>
                  <a:rPr lang="fr-FR" dirty="0"/>
                  <a:t>	</a:t>
                </a:r>
                <a:r>
                  <a:rPr lang="fr-FR" dirty="0" smtClean="0"/>
                  <a:t>	</a:t>
                </a:r>
                <a14:m>
                  <m:oMath xmlns:m="http://schemas.openxmlformats.org/officeDocument/2006/math">
                    <m:r>
                      <a:rPr lang="fr-FR" b="0" i="1" smtClean="0">
                        <a:latin typeface="Cambria Math"/>
                      </a:rPr>
                      <m:t>𝐼</m:t>
                    </m:r>
                    <m:d>
                      <m:dPr>
                        <m:ctrlPr>
                          <a:rPr lang="fr-FR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fr-FR" b="0" i="1" smtClean="0">
                            <a:latin typeface="Cambria Math"/>
                          </a:rPr>
                          <m:t>𝑥</m:t>
                        </m:r>
                      </m:e>
                    </m:d>
                    <m:r>
                      <a:rPr lang="fr-FR" b="0" i="1" smtClean="0">
                        <a:latin typeface="Cambria Math"/>
                      </a:rPr>
                      <m:t>=</m:t>
                    </m:r>
                    <m:r>
                      <a:rPr lang="fr-FR" b="0" i="1" smtClean="0">
                        <a:latin typeface="Cambria Math"/>
                      </a:rPr>
                      <m:t>𝐼𝑜</m:t>
                    </m:r>
                    <m:r>
                      <a:rPr lang="fr-FR" b="0" i="1" smtClean="0">
                        <a:latin typeface="Cambria Math"/>
                      </a:rPr>
                      <m:t> </m:t>
                    </m:r>
                    <m:sSup>
                      <m:sSupPr>
                        <m:ctrlPr>
                          <a:rPr lang="fr-FR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fr-FR" b="0" i="1" smtClean="0">
                            <a:latin typeface="Cambria Math"/>
                          </a:rPr>
                          <m:t>𝑒</m:t>
                        </m:r>
                      </m:e>
                      <m:sup>
                        <m:r>
                          <a:rPr lang="fr-FR" b="0" i="1" smtClean="0">
                            <a:latin typeface="Cambria Math"/>
                          </a:rPr>
                          <m:t>−µ</m:t>
                        </m:r>
                        <m:r>
                          <a:rPr lang="fr-FR" b="0" i="1" smtClean="0">
                            <a:latin typeface="Cambria Math"/>
                          </a:rPr>
                          <m:t>𝑥</m:t>
                        </m:r>
                      </m:sup>
                    </m:sSup>
                  </m:oMath>
                </a14:m>
                <a:endParaRPr lang="fr-FR" dirty="0" smtClean="0"/>
              </a:p>
              <a:p>
                <a:r>
                  <a:rPr lang="fr-FR" dirty="0"/>
                  <a:t>	</a:t>
                </a:r>
                <a:r>
                  <a:rPr lang="fr-FR" dirty="0" smtClean="0"/>
                  <a:t>	</a:t>
                </a:r>
              </a:p>
              <a:p>
                <a:r>
                  <a:rPr lang="fr-FR" dirty="0"/>
                  <a:t>	</a:t>
                </a:r>
                <a:r>
                  <a:rPr lang="fr-FR" dirty="0" smtClean="0"/>
                  <a:t>	µ : </a:t>
                </a:r>
                <a:r>
                  <a:rPr lang="fr-FR" dirty="0" err="1" smtClean="0"/>
                  <a:t>realtive</a:t>
                </a:r>
                <a:r>
                  <a:rPr lang="fr-FR" dirty="0" smtClean="0"/>
                  <a:t> to the medium and the absorption cross section</a:t>
                </a:r>
              </a:p>
              <a:p>
                <a:r>
                  <a:rPr lang="fr-FR" dirty="0"/>
                  <a:t>	</a:t>
                </a:r>
                <a:r>
                  <a:rPr lang="fr-FR" dirty="0" smtClean="0"/>
                  <a:t>	</a:t>
                </a:r>
              </a:p>
              <a:p>
                <a:r>
                  <a:rPr lang="fr-FR" dirty="0"/>
                  <a:t>	</a:t>
                </a:r>
                <a:r>
                  <a:rPr lang="fr-FR" dirty="0" smtClean="0"/>
                  <a:t>	</a:t>
                </a:r>
                <a:r>
                  <a:rPr lang="el-GR" dirty="0" smtClean="0"/>
                  <a:t>σ</a:t>
                </a:r>
                <a:r>
                  <a:rPr lang="fr-FR" baseline="-25000" dirty="0" smtClean="0"/>
                  <a:t>ABS</a:t>
                </a:r>
                <a:r>
                  <a:rPr lang="fr-FR" dirty="0" smtClean="0"/>
                  <a:t>  = </a:t>
                </a:r>
                <a:r>
                  <a:rPr lang="el-GR" dirty="0" smtClean="0"/>
                  <a:t>σ</a:t>
                </a:r>
                <a:r>
                  <a:rPr lang="fr-FR" baseline="-25000" dirty="0" smtClean="0"/>
                  <a:t>phot</a:t>
                </a:r>
                <a:r>
                  <a:rPr lang="fr-FR" dirty="0" smtClean="0"/>
                  <a:t>  + </a:t>
                </a:r>
                <a:r>
                  <a:rPr lang="el-GR" dirty="0" smtClean="0"/>
                  <a:t>σ</a:t>
                </a:r>
                <a:r>
                  <a:rPr lang="fr-FR" baseline="-25000" dirty="0" smtClean="0"/>
                  <a:t>Compton</a:t>
                </a:r>
                <a:r>
                  <a:rPr lang="fr-FR" dirty="0" smtClean="0"/>
                  <a:t>   + </a:t>
                </a:r>
                <a:r>
                  <a:rPr lang="el-GR" dirty="0" smtClean="0"/>
                  <a:t>σ</a:t>
                </a:r>
                <a:r>
                  <a:rPr lang="fr-FR" baseline="-25000" dirty="0" smtClean="0"/>
                  <a:t>pairs</a:t>
                </a:r>
                <a:r>
                  <a:rPr lang="fr-FR" dirty="0" smtClean="0"/>
                  <a:t> </a:t>
                </a:r>
                <a:endParaRPr lang="fr-FR" dirty="0"/>
              </a:p>
            </p:txBody>
          </p:sp>
        </mc:Choice>
        <mc:Fallback xmlns="">
          <p:sp>
            <p:nvSpPr>
              <p:cNvPr id="8" name="ZoneTexte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3528" y="3717032"/>
                <a:ext cx="8424936" cy="2308324"/>
              </a:xfrm>
              <a:prstGeom prst="rect">
                <a:avLst/>
              </a:prstGeom>
              <a:blipFill rotWithShape="1">
                <a:blip r:embed="rId4"/>
                <a:stretch>
                  <a:fillRect l="-579" t="-1323" b="-3439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75449171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4294967295"/>
          </p:nvPr>
        </p:nvSpPr>
        <p:spPr>
          <a:xfrm>
            <a:off x="7010400" y="6356350"/>
            <a:ext cx="2133600" cy="365125"/>
          </a:xfrm>
        </p:spPr>
        <p:txBody>
          <a:bodyPr/>
          <a:lstStyle/>
          <a:p>
            <a:fld id="{8737B87B-F0D5-4B05-B40D-A010B4E04A1C}" type="slidenum">
              <a:rPr lang="fr-FR" smtClean="0"/>
              <a:t>27</a:t>
            </a:fld>
            <a:endParaRPr lang="fr-FR"/>
          </a:p>
        </p:txBody>
      </p:sp>
      <p:sp>
        <p:nvSpPr>
          <p:cNvPr id="3" name="ZoneTexte 2"/>
          <p:cNvSpPr txBox="1"/>
          <p:nvPr/>
        </p:nvSpPr>
        <p:spPr>
          <a:xfrm>
            <a:off x="539551" y="535804"/>
            <a:ext cx="57207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smtClean="0">
                <a:solidFill>
                  <a:srgbClr val="0033CC"/>
                </a:solidFill>
              </a:rPr>
              <a:t>INTERACTION OF PHOTONS : PHOTOELECTRIC EMISSION</a:t>
            </a:r>
          </a:p>
        </p:txBody>
      </p:sp>
      <p:sp>
        <p:nvSpPr>
          <p:cNvPr id="2" name="ZoneTexte 1"/>
          <p:cNvSpPr txBox="1"/>
          <p:nvPr/>
        </p:nvSpPr>
        <p:spPr>
          <a:xfrm>
            <a:off x="6444208" y="581970"/>
            <a:ext cx="12289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 smtClean="0"/>
              <a:t>A. Einstein, 1905</a:t>
            </a:r>
            <a:endParaRPr lang="fr-FR" sz="1200" dirty="0"/>
          </a:p>
        </p:txBody>
      </p:sp>
      <p:graphicFrame>
        <p:nvGraphicFramePr>
          <p:cNvPr id="5" name="Obje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38751010"/>
              </p:ext>
            </p:extLst>
          </p:nvPr>
        </p:nvGraphicFramePr>
        <p:xfrm>
          <a:off x="6084168" y="1124744"/>
          <a:ext cx="1656184" cy="123677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71" r:id="rId3" imgW="3657600" imgH="2743200" progId="Photoshop.Image.7">
                  <p:embed/>
                </p:oleObj>
              </mc:Choice>
              <mc:Fallback>
                <p:oleObj r:id="rId3" imgW="3657600" imgH="2743200" progId="Photoshop.Image.7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84168" y="1124744"/>
                        <a:ext cx="1656184" cy="1236770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ZoneTexte 5"/>
          <p:cNvSpPr txBox="1"/>
          <p:nvPr/>
        </p:nvSpPr>
        <p:spPr>
          <a:xfrm>
            <a:off x="971600" y="1124744"/>
            <a:ext cx="17556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sym typeface="Symbol"/>
              </a:rPr>
              <a:t> + A         </a:t>
            </a:r>
            <a:r>
              <a:rPr lang="fr-FR" dirty="0" err="1" smtClean="0">
                <a:sym typeface="Symbol"/>
              </a:rPr>
              <a:t>A</a:t>
            </a:r>
            <a:r>
              <a:rPr lang="fr-FR" baseline="30000" dirty="0" smtClean="0">
                <a:sym typeface="Symbol"/>
              </a:rPr>
              <a:t>+</a:t>
            </a:r>
            <a:r>
              <a:rPr lang="fr-FR" dirty="0" smtClean="0">
                <a:sym typeface="Symbol"/>
              </a:rPr>
              <a:t>  + e</a:t>
            </a:r>
            <a:r>
              <a:rPr lang="fr-FR" baseline="30000" dirty="0" smtClean="0">
                <a:sym typeface="Symbol"/>
              </a:rPr>
              <a:t>-</a:t>
            </a:r>
            <a:endParaRPr lang="fr-FR" baseline="30000" dirty="0"/>
          </a:p>
        </p:txBody>
      </p:sp>
      <p:cxnSp>
        <p:nvCxnSpPr>
          <p:cNvPr id="8" name="Connecteur droit avec flèche 7"/>
          <p:cNvCxnSpPr/>
          <p:nvPr/>
        </p:nvCxnSpPr>
        <p:spPr>
          <a:xfrm>
            <a:off x="1560273" y="1309410"/>
            <a:ext cx="301740" cy="0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/>
          <p:cNvSpPr txBox="1"/>
          <p:nvPr/>
        </p:nvSpPr>
        <p:spPr>
          <a:xfrm>
            <a:off x="611560" y="1772816"/>
            <a:ext cx="38599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 smtClean="0"/>
              <a:t>Again</a:t>
            </a:r>
            <a:r>
              <a:rPr lang="fr-FR" dirty="0" smtClean="0"/>
              <a:t> : </a:t>
            </a:r>
            <a:r>
              <a:rPr lang="fr-FR" dirty="0" err="1" smtClean="0"/>
              <a:t>Energy</a:t>
            </a:r>
            <a:r>
              <a:rPr lang="fr-FR" dirty="0" smtClean="0"/>
              <a:t> transfert to an </a:t>
            </a:r>
            <a:r>
              <a:rPr lang="fr-FR" dirty="0" err="1" smtClean="0"/>
              <a:t>electron</a:t>
            </a:r>
            <a:r>
              <a:rPr lang="fr-FR" dirty="0" smtClean="0"/>
              <a:t> :</a:t>
            </a:r>
          </a:p>
        </p:txBody>
      </p:sp>
      <p:sp>
        <p:nvSpPr>
          <p:cNvPr id="10" name="ZoneTexte 9"/>
          <p:cNvSpPr txBox="1"/>
          <p:nvPr/>
        </p:nvSpPr>
        <p:spPr>
          <a:xfrm>
            <a:off x="1664071" y="2204864"/>
            <a:ext cx="17818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 smtClean="0"/>
              <a:t>E</a:t>
            </a:r>
            <a:r>
              <a:rPr lang="fr-FR" baseline="-25000" dirty="0" err="1" smtClean="0"/>
              <a:t>e</a:t>
            </a:r>
            <a:r>
              <a:rPr lang="fr-FR" dirty="0" smtClean="0"/>
              <a:t>  =  E </a:t>
            </a:r>
            <a:r>
              <a:rPr lang="fr-FR" baseline="-25000" dirty="0" smtClean="0">
                <a:sym typeface="Symbol"/>
              </a:rPr>
              <a:t></a:t>
            </a:r>
            <a:r>
              <a:rPr lang="fr-FR" dirty="0" smtClean="0"/>
              <a:t>  -  </a:t>
            </a:r>
            <a:r>
              <a:rPr lang="fr-FR" dirty="0" err="1" smtClean="0"/>
              <a:t>E</a:t>
            </a:r>
            <a:r>
              <a:rPr lang="fr-FR" baseline="-25000" dirty="0" err="1" smtClean="0"/>
              <a:t>binding</a:t>
            </a:r>
            <a:endParaRPr lang="fr-FR" dirty="0"/>
          </a:p>
        </p:txBody>
      </p:sp>
      <p:pic>
        <p:nvPicPr>
          <p:cNvPr id="12" name="Picture 4" descr="DEAp18_Pic1"/>
          <p:cNvPicPr>
            <a:picLocks noChangeAspect="1" noChangeArrowheads="1"/>
          </p:cNvPicPr>
          <p:nvPr/>
        </p:nvPicPr>
        <p:blipFill>
          <a:blip r:embed="rId5" cstate="print">
            <a:lum bright="-12000" contrast="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796136" y="3274862"/>
            <a:ext cx="2525070" cy="2886571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3" name="ZoneTexte 12"/>
              <p:cNvSpPr txBox="1"/>
              <p:nvPr/>
            </p:nvSpPr>
            <p:spPr>
              <a:xfrm>
                <a:off x="784920" y="2780928"/>
                <a:ext cx="4248472" cy="138499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dirty="0" smtClean="0"/>
                  <a:t>For E</a:t>
                </a:r>
                <a:r>
                  <a:rPr lang="fr-FR" baseline="-25000" dirty="0">
                    <a:sym typeface="Symbol"/>
                  </a:rPr>
                  <a:t> </a:t>
                </a:r>
                <a:r>
                  <a:rPr lang="fr-FR" baseline="-25000" dirty="0" smtClean="0">
                    <a:sym typeface="Symbol"/>
                  </a:rPr>
                  <a:t> </a:t>
                </a:r>
                <a:r>
                  <a:rPr lang="fr-FR" dirty="0" smtClean="0">
                    <a:sym typeface="Symbol"/>
                  </a:rPr>
                  <a:t> &gt; </a:t>
                </a:r>
                <a:r>
                  <a:rPr lang="fr-FR" dirty="0" err="1" smtClean="0"/>
                  <a:t>E</a:t>
                </a:r>
                <a:r>
                  <a:rPr lang="fr-FR" baseline="-25000" dirty="0" err="1" smtClean="0"/>
                  <a:t>binding</a:t>
                </a:r>
                <a:r>
                  <a:rPr lang="fr-FR" baseline="-25000" dirty="0" smtClean="0"/>
                  <a:t>             </a:t>
                </a:r>
                <a:r>
                  <a:rPr lang="el-GR" dirty="0"/>
                  <a:t>σ</a:t>
                </a:r>
                <a:r>
                  <a:rPr lang="fr-FR" baseline="-25000" dirty="0" smtClean="0"/>
                  <a:t>phot </a:t>
                </a:r>
                <a14:m>
                  <m:oMath xmlns:m="http://schemas.openxmlformats.org/officeDocument/2006/math">
                    <m:r>
                      <a:rPr lang="fr-FR" i="1">
                        <a:latin typeface="Cambria Math"/>
                        <a:ea typeface="Cambria Math"/>
                      </a:rPr>
                      <m:t>~</m:t>
                    </m:r>
                  </m:oMath>
                </a14:m>
                <a:r>
                  <a:rPr lang="fr-FR" baseline="-25000" dirty="0" smtClean="0"/>
                  <a:t> </a:t>
                </a:r>
                <a:r>
                  <a:rPr lang="fr-FR" dirty="0" smtClean="0"/>
                  <a:t>   Z</a:t>
                </a:r>
                <a:r>
                  <a:rPr lang="fr-FR" baseline="30000" dirty="0" smtClean="0"/>
                  <a:t>5</a:t>
                </a:r>
                <a:r>
                  <a:rPr lang="fr-FR" dirty="0" smtClean="0"/>
                  <a:t> / </a:t>
                </a:r>
                <a:r>
                  <a:rPr lang="fr-FR" dirty="0"/>
                  <a:t>E </a:t>
                </a:r>
                <a:r>
                  <a:rPr lang="fr-FR" baseline="-25000" dirty="0" smtClean="0">
                    <a:sym typeface="Symbol"/>
                  </a:rPr>
                  <a:t> </a:t>
                </a:r>
                <a:r>
                  <a:rPr lang="fr-FR" baseline="30000" dirty="0" smtClean="0">
                    <a:sym typeface="Symbol"/>
                  </a:rPr>
                  <a:t>7/2</a:t>
                </a:r>
                <a:r>
                  <a:rPr lang="fr-FR" dirty="0" smtClean="0"/>
                  <a:t> </a:t>
                </a:r>
                <a:r>
                  <a:rPr lang="fr-FR" baseline="-25000" dirty="0" smtClean="0"/>
                  <a:t>     </a:t>
                </a:r>
              </a:p>
              <a:p>
                <a:endParaRPr lang="fr-FR" baseline="-25000" dirty="0"/>
              </a:p>
              <a:p>
                <a:r>
                  <a:rPr lang="fr-FR" dirty="0"/>
                  <a:t>For E</a:t>
                </a:r>
                <a:r>
                  <a:rPr lang="fr-FR" baseline="-25000" dirty="0">
                    <a:sym typeface="Symbol"/>
                  </a:rPr>
                  <a:t>  </a:t>
                </a:r>
                <a:r>
                  <a:rPr lang="fr-FR" dirty="0">
                    <a:sym typeface="Symbol"/>
                  </a:rPr>
                  <a:t> </a:t>
                </a:r>
                <a:r>
                  <a:rPr lang="fr-FR" dirty="0" smtClean="0">
                    <a:sym typeface="Symbol"/>
                  </a:rPr>
                  <a:t>&gt;&gt; </a:t>
                </a:r>
                <a:r>
                  <a:rPr lang="fr-FR" dirty="0" err="1"/>
                  <a:t>E</a:t>
                </a:r>
                <a:r>
                  <a:rPr lang="fr-FR" baseline="-25000" dirty="0" err="1"/>
                  <a:t>binding</a:t>
                </a:r>
                <a:r>
                  <a:rPr lang="fr-FR" baseline="-25000" dirty="0"/>
                  <a:t>             </a:t>
                </a:r>
                <a:r>
                  <a:rPr lang="el-GR" dirty="0"/>
                  <a:t>σ</a:t>
                </a:r>
                <a:r>
                  <a:rPr lang="fr-FR" baseline="-25000" dirty="0"/>
                  <a:t>phot </a:t>
                </a:r>
                <a14:m>
                  <m:oMath xmlns:m="http://schemas.openxmlformats.org/officeDocument/2006/math">
                    <m:r>
                      <a:rPr lang="fr-FR" i="1">
                        <a:latin typeface="Cambria Math"/>
                        <a:ea typeface="Cambria Math"/>
                      </a:rPr>
                      <m:t>~</m:t>
                    </m:r>
                  </m:oMath>
                </a14:m>
                <a:r>
                  <a:rPr lang="fr-FR" baseline="-25000" dirty="0"/>
                  <a:t> </a:t>
                </a:r>
                <a:r>
                  <a:rPr lang="fr-FR" dirty="0"/>
                  <a:t>   Z</a:t>
                </a:r>
                <a:r>
                  <a:rPr lang="fr-FR" baseline="30000" dirty="0"/>
                  <a:t>5</a:t>
                </a:r>
                <a:r>
                  <a:rPr lang="fr-FR" dirty="0"/>
                  <a:t> / E </a:t>
                </a:r>
                <a:r>
                  <a:rPr lang="fr-FR" baseline="-25000" dirty="0" smtClean="0">
                    <a:sym typeface="Symbol"/>
                  </a:rPr>
                  <a:t></a:t>
                </a:r>
                <a:endParaRPr lang="fr-FR" dirty="0"/>
              </a:p>
              <a:p>
                <a:r>
                  <a:rPr lang="fr-FR" dirty="0" smtClean="0"/>
                  <a:t> </a:t>
                </a:r>
                <a:endParaRPr lang="fr-FR" dirty="0"/>
              </a:p>
              <a:p>
                <a:endParaRPr lang="fr-FR" dirty="0"/>
              </a:p>
            </p:txBody>
          </p:sp>
        </mc:Choice>
        <mc:Fallback xmlns="">
          <p:sp>
            <p:nvSpPr>
              <p:cNvPr id="13" name="ZoneTexte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4920" y="2780928"/>
                <a:ext cx="4248472" cy="1384995"/>
              </a:xfrm>
              <a:prstGeom prst="rect">
                <a:avLst/>
              </a:prstGeom>
              <a:blipFill rotWithShape="1">
                <a:blip r:embed="rId6"/>
                <a:stretch>
                  <a:fillRect l="-1291" t="-2203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ZoneTexte 13"/>
          <p:cNvSpPr txBox="1"/>
          <p:nvPr/>
        </p:nvSpPr>
        <p:spPr>
          <a:xfrm>
            <a:off x="611560" y="4581128"/>
            <a:ext cx="36274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Dominant </a:t>
            </a:r>
            <a:r>
              <a:rPr lang="fr-FR" dirty="0" err="1" smtClean="0"/>
              <a:t>process</a:t>
            </a:r>
            <a:r>
              <a:rPr lang="fr-FR" dirty="0" smtClean="0"/>
              <a:t> for </a:t>
            </a:r>
            <a:r>
              <a:rPr lang="fr-FR" dirty="0"/>
              <a:t>E</a:t>
            </a:r>
            <a:r>
              <a:rPr lang="fr-FR" baseline="-25000" dirty="0">
                <a:sym typeface="Symbol"/>
              </a:rPr>
              <a:t> </a:t>
            </a:r>
            <a:r>
              <a:rPr lang="fr-FR" baseline="-25000" dirty="0" smtClean="0">
                <a:sym typeface="Symbol"/>
              </a:rPr>
              <a:t> </a:t>
            </a:r>
            <a:r>
              <a:rPr lang="fr-FR" dirty="0" smtClean="0">
                <a:sym typeface="Symbol"/>
              </a:rPr>
              <a:t> &lt; 100 </a:t>
            </a:r>
            <a:r>
              <a:rPr lang="fr-FR" dirty="0" err="1" smtClean="0">
                <a:sym typeface="Symbol"/>
              </a:rPr>
              <a:t>keV</a:t>
            </a:r>
            <a:r>
              <a:rPr lang="fr-FR" dirty="0" smtClean="0"/>
              <a:t> 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12905717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4294967295"/>
          </p:nvPr>
        </p:nvSpPr>
        <p:spPr>
          <a:xfrm>
            <a:off x="7010400" y="6356350"/>
            <a:ext cx="2133600" cy="365125"/>
          </a:xfrm>
        </p:spPr>
        <p:txBody>
          <a:bodyPr/>
          <a:lstStyle/>
          <a:p>
            <a:fld id="{8737B87B-F0D5-4B05-B40D-A010B4E04A1C}" type="slidenum">
              <a:rPr lang="fr-FR" smtClean="0"/>
              <a:t>28</a:t>
            </a:fld>
            <a:endParaRPr lang="fr-FR"/>
          </a:p>
        </p:txBody>
      </p:sp>
      <p:sp>
        <p:nvSpPr>
          <p:cNvPr id="5" name="Freeform 8"/>
          <p:cNvSpPr>
            <a:spLocks/>
          </p:cNvSpPr>
          <p:nvPr/>
        </p:nvSpPr>
        <p:spPr bwMode="auto">
          <a:xfrm>
            <a:off x="5097469" y="1892301"/>
            <a:ext cx="1079500" cy="153987"/>
          </a:xfrm>
          <a:custGeom>
            <a:avLst/>
            <a:gdLst>
              <a:gd name="T0" fmla="*/ 0 w 680"/>
              <a:gd name="T1" fmla="*/ 52 h 97"/>
              <a:gd name="T2" fmla="*/ 45 w 680"/>
              <a:gd name="T3" fmla="*/ 7 h 97"/>
              <a:gd name="T4" fmla="*/ 91 w 680"/>
              <a:gd name="T5" fmla="*/ 97 h 97"/>
              <a:gd name="T6" fmla="*/ 136 w 680"/>
              <a:gd name="T7" fmla="*/ 7 h 97"/>
              <a:gd name="T8" fmla="*/ 181 w 680"/>
              <a:gd name="T9" fmla="*/ 97 h 97"/>
              <a:gd name="T10" fmla="*/ 227 w 680"/>
              <a:gd name="T11" fmla="*/ 7 h 97"/>
              <a:gd name="T12" fmla="*/ 272 w 680"/>
              <a:gd name="T13" fmla="*/ 97 h 97"/>
              <a:gd name="T14" fmla="*/ 318 w 680"/>
              <a:gd name="T15" fmla="*/ 7 h 97"/>
              <a:gd name="T16" fmla="*/ 363 w 680"/>
              <a:gd name="T17" fmla="*/ 97 h 97"/>
              <a:gd name="T18" fmla="*/ 408 w 680"/>
              <a:gd name="T19" fmla="*/ 7 h 97"/>
              <a:gd name="T20" fmla="*/ 454 w 680"/>
              <a:gd name="T21" fmla="*/ 97 h 97"/>
              <a:gd name="T22" fmla="*/ 499 w 680"/>
              <a:gd name="T23" fmla="*/ 7 h 97"/>
              <a:gd name="T24" fmla="*/ 544 w 680"/>
              <a:gd name="T25" fmla="*/ 97 h 97"/>
              <a:gd name="T26" fmla="*/ 590 w 680"/>
              <a:gd name="T27" fmla="*/ 7 h 97"/>
              <a:gd name="T28" fmla="*/ 635 w 680"/>
              <a:gd name="T29" fmla="*/ 97 h 97"/>
              <a:gd name="T30" fmla="*/ 680 w 680"/>
              <a:gd name="T31" fmla="*/ 7 h 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680" h="97">
                <a:moveTo>
                  <a:pt x="0" y="52"/>
                </a:moveTo>
                <a:cubicBezTo>
                  <a:pt x="15" y="26"/>
                  <a:pt x="30" y="0"/>
                  <a:pt x="45" y="7"/>
                </a:cubicBezTo>
                <a:cubicBezTo>
                  <a:pt x="60" y="14"/>
                  <a:pt x="76" y="97"/>
                  <a:pt x="91" y="97"/>
                </a:cubicBezTo>
                <a:cubicBezTo>
                  <a:pt x="106" y="97"/>
                  <a:pt x="121" y="7"/>
                  <a:pt x="136" y="7"/>
                </a:cubicBezTo>
                <a:cubicBezTo>
                  <a:pt x="151" y="7"/>
                  <a:pt x="166" y="97"/>
                  <a:pt x="181" y="97"/>
                </a:cubicBezTo>
                <a:cubicBezTo>
                  <a:pt x="196" y="97"/>
                  <a:pt x="212" y="7"/>
                  <a:pt x="227" y="7"/>
                </a:cubicBezTo>
                <a:cubicBezTo>
                  <a:pt x="242" y="7"/>
                  <a:pt x="257" y="97"/>
                  <a:pt x="272" y="97"/>
                </a:cubicBezTo>
                <a:cubicBezTo>
                  <a:pt x="287" y="97"/>
                  <a:pt x="303" y="7"/>
                  <a:pt x="318" y="7"/>
                </a:cubicBezTo>
                <a:cubicBezTo>
                  <a:pt x="333" y="7"/>
                  <a:pt x="348" y="97"/>
                  <a:pt x="363" y="97"/>
                </a:cubicBezTo>
                <a:cubicBezTo>
                  <a:pt x="378" y="97"/>
                  <a:pt x="393" y="7"/>
                  <a:pt x="408" y="7"/>
                </a:cubicBezTo>
                <a:cubicBezTo>
                  <a:pt x="423" y="7"/>
                  <a:pt x="439" y="97"/>
                  <a:pt x="454" y="97"/>
                </a:cubicBezTo>
                <a:cubicBezTo>
                  <a:pt x="469" y="97"/>
                  <a:pt x="484" y="7"/>
                  <a:pt x="499" y="7"/>
                </a:cubicBezTo>
                <a:cubicBezTo>
                  <a:pt x="514" y="7"/>
                  <a:pt x="529" y="97"/>
                  <a:pt x="544" y="97"/>
                </a:cubicBezTo>
                <a:cubicBezTo>
                  <a:pt x="559" y="97"/>
                  <a:pt x="575" y="7"/>
                  <a:pt x="590" y="7"/>
                </a:cubicBezTo>
                <a:cubicBezTo>
                  <a:pt x="605" y="7"/>
                  <a:pt x="620" y="97"/>
                  <a:pt x="635" y="97"/>
                </a:cubicBezTo>
                <a:cubicBezTo>
                  <a:pt x="650" y="97"/>
                  <a:pt x="673" y="22"/>
                  <a:pt x="680" y="7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6" name="Freeform 9"/>
          <p:cNvSpPr>
            <a:spLocks/>
          </p:cNvSpPr>
          <p:nvPr/>
        </p:nvSpPr>
        <p:spPr bwMode="auto">
          <a:xfrm rot="18552432">
            <a:off x="5930113" y="1500982"/>
            <a:ext cx="1079500" cy="153987"/>
          </a:xfrm>
          <a:custGeom>
            <a:avLst/>
            <a:gdLst>
              <a:gd name="T0" fmla="*/ 0 w 680"/>
              <a:gd name="T1" fmla="*/ 52 h 97"/>
              <a:gd name="T2" fmla="*/ 45 w 680"/>
              <a:gd name="T3" fmla="*/ 7 h 97"/>
              <a:gd name="T4" fmla="*/ 91 w 680"/>
              <a:gd name="T5" fmla="*/ 97 h 97"/>
              <a:gd name="T6" fmla="*/ 136 w 680"/>
              <a:gd name="T7" fmla="*/ 7 h 97"/>
              <a:gd name="T8" fmla="*/ 181 w 680"/>
              <a:gd name="T9" fmla="*/ 97 h 97"/>
              <a:gd name="T10" fmla="*/ 227 w 680"/>
              <a:gd name="T11" fmla="*/ 7 h 97"/>
              <a:gd name="T12" fmla="*/ 272 w 680"/>
              <a:gd name="T13" fmla="*/ 97 h 97"/>
              <a:gd name="T14" fmla="*/ 318 w 680"/>
              <a:gd name="T15" fmla="*/ 7 h 97"/>
              <a:gd name="T16" fmla="*/ 363 w 680"/>
              <a:gd name="T17" fmla="*/ 97 h 97"/>
              <a:gd name="T18" fmla="*/ 408 w 680"/>
              <a:gd name="T19" fmla="*/ 7 h 97"/>
              <a:gd name="T20" fmla="*/ 454 w 680"/>
              <a:gd name="T21" fmla="*/ 97 h 97"/>
              <a:gd name="T22" fmla="*/ 499 w 680"/>
              <a:gd name="T23" fmla="*/ 7 h 97"/>
              <a:gd name="T24" fmla="*/ 544 w 680"/>
              <a:gd name="T25" fmla="*/ 97 h 97"/>
              <a:gd name="T26" fmla="*/ 590 w 680"/>
              <a:gd name="T27" fmla="*/ 7 h 97"/>
              <a:gd name="T28" fmla="*/ 635 w 680"/>
              <a:gd name="T29" fmla="*/ 97 h 97"/>
              <a:gd name="T30" fmla="*/ 680 w 680"/>
              <a:gd name="T31" fmla="*/ 7 h 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680" h="97">
                <a:moveTo>
                  <a:pt x="0" y="52"/>
                </a:moveTo>
                <a:cubicBezTo>
                  <a:pt x="15" y="26"/>
                  <a:pt x="30" y="0"/>
                  <a:pt x="45" y="7"/>
                </a:cubicBezTo>
                <a:cubicBezTo>
                  <a:pt x="60" y="14"/>
                  <a:pt x="76" y="97"/>
                  <a:pt x="91" y="97"/>
                </a:cubicBezTo>
                <a:cubicBezTo>
                  <a:pt x="106" y="97"/>
                  <a:pt x="121" y="7"/>
                  <a:pt x="136" y="7"/>
                </a:cubicBezTo>
                <a:cubicBezTo>
                  <a:pt x="151" y="7"/>
                  <a:pt x="166" y="97"/>
                  <a:pt x="181" y="97"/>
                </a:cubicBezTo>
                <a:cubicBezTo>
                  <a:pt x="196" y="97"/>
                  <a:pt x="212" y="7"/>
                  <a:pt x="227" y="7"/>
                </a:cubicBezTo>
                <a:cubicBezTo>
                  <a:pt x="242" y="7"/>
                  <a:pt x="257" y="97"/>
                  <a:pt x="272" y="97"/>
                </a:cubicBezTo>
                <a:cubicBezTo>
                  <a:pt x="287" y="97"/>
                  <a:pt x="303" y="7"/>
                  <a:pt x="318" y="7"/>
                </a:cubicBezTo>
                <a:cubicBezTo>
                  <a:pt x="333" y="7"/>
                  <a:pt x="348" y="97"/>
                  <a:pt x="363" y="97"/>
                </a:cubicBezTo>
                <a:cubicBezTo>
                  <a:pt x="378" y="97"/>
                  <a:pt x="393" y="7"/>
                  <a:pt x="408" y="7"/>
                </a:cubicBezTo>
                <a:cubicBezTo>
                  <a:pt x="423" y="7"/>
                  <a:pt x="439" y="97"/>
                  <a:pt x="454" y="97"/>
                </a:cubicBezTo>
                <a:cubicBezTo>
                  <a:pt x="469" y="97"/>
                  <a:pt x="484" y="7"/>
                  <a:pt x="499" y="7"/>
                </a:cubicBezTo>
                <a:cubicBezTo>
                  <a:pt x="514" y="7"/>
                  <a:pt x="529" y="97"/>
                  <a:pt x="544" y="97"/>
                </a:cubicBezTo>
                <a:cubicBezTo>
                  <a:pt x="559" y="97"/>
                  <a:pt x="575" y="7"/>
                  <a:pt x="590" y="7"/>
                </a:cubicBezTo>
                <a:cubicBezTo>
                  <a:pt x="605" y="7"/>
                  <a:pt x="620" y="97"/>
                  <a:pt x="635" y="97"/>
                </a:cubicBezTo>
                <a:cubicBezTo>
                  <a:pt x="650" y="97"/>
                  <a:pt x="673" y="22"/>
                  <a:pt x="680" y="7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7" name="Line 10"/>
          <p:cNvSpPr>
            <a:spLocks noChangeShapeType="1"/>
          </p:cNvSpPr>
          <p:nvPr/>
        </p:nvSpPr>
        <p:spPr bwMode="auto">
          <a:xfrm>
            <a:off x="6176969" y="1974851"/>
            <a:ext cx="792162" cy="6477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8" name="Line 11"/>
          <p:cNvSpPr>
            <a:spLocks noChangeShapeType="1"/>
          </p:cNvSpPr>
          <p:nvPr/>
        </p:nvSpPr>
        <p:spPr bwMode="auto">
          <a:xfrm>
            <a:off x="6176969" y="1974851"/>
            <a:ext cx="2305050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9" name="Text Box 13"/>
          <p:cNvSpPr txBox="1">
            <a:spLocks noChangeArrowheads="1"/>
          </p:cNvSpPr>
          <p:nvPr/>
        </p:nvSpPr>
        <p:spPr bwMode="auto">
          <a:xfrm>
            <a:off x="5149856" y="1487488"/>
            <a:ext cx="430213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fr-FR" altLang="fr-FR" sz="1800"/>
              <a:t>h</a:t>
            </a:r>
            <a:r>
              <a:rPr lang="fr-FR" altLang="fr-FR" sz="1800">
                <a:sym typeface="Symbol" pitchFamily="18" charset="2"/>
              </a:rPr>
              <a:t></a:t>
            </a:r>
          </a:p>
        </p:txBody>
      </p:sp>
      <p:sp>
        <p:nvSpPr>
          <p:cNvPr id="10" name="Text Box 14"/>
          <p:cNvSpPr txBox="1">
            <a:spLocks noChangeArrowheads="1"/>
          </p:cNvSpPr>
          <p:nvPr/>
        </p:nvSpPr>
        <p:spPr bwMode="auto">
          <a:xfrm>
            <a:off x="6950081" y="911226"/>
            <a:ext cx="481013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fr-FR" altLang="fr-FR" sz="1800"/>
              <a:t>h</a:t>
            </a:r>
            <a:r>
              <a:rPr lang="fr-FR" altLang="fr-FR" sz="1800">
                <a:sym typeface="Symbol" pitchFamily="18" charset="2"/>
              </a:rPr>
              <a:t>’</a:t>
            </a:r>
            <a:endParaRPr lang="fr-FR" altLang="fr-FR" sz="1800"/>
          </a:p>
        </p:txBody>
      </p:sp>
      <p:sp>
        <p:nvSpPr>
          <p:cNvPr id="11" name="Text Box 15"/>
          <p:cNvSpPr txBox="1">
            <a:spLocks noChangeArrowheads="1"/>
          </p:cNvSpPr>
          <p:nvPr/>
        </p:nvSpPr>
        <p:spPr bwMode="auto">
          <a:xfrm>
            <a:off x="6034094" y="2189163"/>
            <a:ext cx="3619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fr-FR" altLang="fr-FR" sz="1800"/>
              <a:t>e</a:t>
            </a:r>
            <a:r>
              <a:rPr lang="fr-FR" altLang="fr-FR" sz="1800" baseline="30000"/>
              <a:t>-</a:t>
            </a:r>
          </a:p>
        </p:txBody>
      </p:sp>
      <p:sp>
        <p:nvSpPr>
          <p:cNvPr id="12" name="Freeform 17"/>
          <p:cNvSpPr>
            <a:spLocks/>
          </p:cNvSpPr>
          <p:nvPr/>
        </p:nvSpPr>
        <p:spPr bwMode="auto">
          <a:xfrm>
            <a:off x="6537331" y="1543051"/>
            <a:ext cx="168275" cy="431800"/>
          </a:xfrm>
          <a:custGeom>
            <a:avLst/>
            <a:gdLst>
              <a:gd name="T0" fmla="*/ 91 w 106"/>
              <a:gd name="T1" fmla="*/ 272 h 272"/>
              <a:gd name="T2" fmla="*/ 91 w 106"/>
              <a:gd name="T3" fmla="*/ 136 h 272"/>
              <a:gd name="T4" fmla="*/ 0 w 106"/>
              <a:gd name="T5" fmla="*/ 0 h 2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06" h="272">
                <a:moveTo>
                  <a:pt x="91" y="272"/>
                </a:moveTo>
                <a:cubicBezTo>
                  <a:pt x="98" y="226"/>
                  <a:pt x="106" y="181"/>
                  <a:pt x="91" y="136"/>
                </a:cubicBezTo>
                <a:cubicBezTo>
                  <a:pt x="76" y="91"/>
                  <a:pt x="38" y="45"/>
                  <a:pt x="0" y="0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13" name="Freeform 18"/>
          <p:cNvSpPr>
            <a:spLocks/>
          </p:cNvSpPr>
          <p:nvPr/>
        </p:nvSpPr>
        <p:spPr bwMode="auto">
          <a:xfrm>
            <a:off x="6753231" y="1974851"/>
            <a:ext cx="239713" cy="431800"/>
          </a:xfrm>
          <a:custGeom>
            <a:avLst/>
            <a:gdLst>
              <a:gd name="T0" fmla="*/ 91 w 151"/>
              <a:gd name="T1" fmla="*/ 0 h 272"/>
              <a:gd name="T2" fmla="*/ 136 w 151"/>
              <a:gd name="T3" fmla="*/ 181 h 272"/>
              <a:gd name="T4" fmla="*/ 0 w 151"/>
              <a:gd name="T5" fmla="*/ 272 h 2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51" h="272">
                <a:moveTo>
                  <a:pt x="91" y="0"/>
                </a:moveTo>
                <a:cubicBezTo>
                  <a:pt x="121" y="68"/>
                  <a:pt x="151" y="136"/>
                  <a:pt x="136" y="181"/>
                </a:cubicBezTo>
                <a:cubicBezTo>
                  <a:pt x="121" y="226"/>
                  <a:pt x="23" y="257"/>
                  <a:pt x="0" y="272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14" name="Text Box 19"/>
          <p:cNvSpPr txBox="1">
            <a:spLocks noChangeArrowheads="1"/>
          </p:cNvSpPr>
          <p:nvPr/>
        </p:nvSpPr>
        <p:spPr bwMode="auto">
          <a:xfrm>
            <a:off x="6734181" y="1416051"/>
            <a:ext cx="450764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fr-FR" altLang="fr-FR" sz="1800" dirty="0" smtClean="0">
                <a:sym typeface="Symbol" pitchFamily="18" charset="2"/>
              </a:rPr>
              <a:t></a:t>
            </a:r>
            <a:r>
              <a:rPr lang="fr-FR" altLang="fr-FR" sz="1800" dirty="0" smtClean="0">
                <a:sym typeface="Symbol"/>
              </a:rPr>
              <a:t></a:t>
            </a:r>
            <a:endParaRPr lang="fr-FR" altLang="fr-FR" sz="1800" dirty="0">
              <a:sym typeface="Symbol" pitchFamily="18" charset="2"/>
            </a:endParaRPr>
          </a:p>
        </p:txBody>
      </p:sp>
      <p:sp>
        <p:nvSpPr>
          <p:cNvPr id="15" name="Line 21"/>
          <p:cNvSpPr>
            <a:spLocks noChangeShapeType="1"/>
          </p:cNvSpPr>
          <p:nvPr/>
        </p:nvSpPr>
        <p:spPr bwMode="auto">
          <a:xfrm>
            <a:off x="5241931" y="1398588"/>
            <a:ext cx="71913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16" name="Text Box 25"/>
          <p:cNvSpPr txBox="1">
            <a:spLocks noChangeArrowheads="1"/>
          </p:cNvSpPr>
          <p:nvPr/>
        </p:nvSpPr>
        <p:spPr bwMode="auto">
          <a:xfrm>
            <a:off x="6537331" y="2622551"/>
            <a:ext cx="3238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fr-FR" altLang="fr-FR" sz="1800"/>
              <a:t>T</a:t>
            </a:r>
          </a:p>
        </p:txBody>
      </p:sp>
      <p:sp>
        <p:nvSpPr>
          <p:cNvPr id="17" name="ZoneTexte 16"/>
          <p:cNvSpPr txBox="1"/>
          <p:nvPr/>
        </p:nvSpPr>
        <p:spPr>
          <a:xfrm>
            <a:off x="539551" y="535804"/>
            <a:ext cx="52311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smtClean="0">
                <a:solidFill>
                  <a:srgbClr val="0033CC"/>
                </a:solidFill>
              </a:rPr>
              <a:t>INTERACTION OF PHOTONS : COMPTON SCATTERING</a:t>
            </a: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036362"/>
            <a:ext cx="3867150" cy="133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Text Box 19"/>
          <p:cNvSpPr txBox="1">
            <a:spLocks noChangeArrowheads="1"/>
          </p:cNvSpPr>
          <p:nvPr/>
        </p:nvSpPr>
        <p:spPr bwMode="auto">
          <a:xfrm>
            <a:off x="6992944" y="2114035"/>
            <a:ext cx="471604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fr-FR" altLang="fr-FR" sz="1800" dirty="0" smtClean="0">
                <a:sym typeface="Symbol" pitchFamily="18" charset="2"/>
              </a:rPr>
              <a:t></a:t>
            </a:r>
            <a:r>
              <a:rPr lang="fr-FR" altLang="fr-FR" sz="1800" dirty="0" smtClean="0">
                <a:sym typeface="Symbol"/>
              </a:rPr>
              <a:t>e</a:t>
            </a:r>
            <a:endParaRPr lang="fr-FR" altLang="fr-FR" sz="1800" dirty="0">
              <a:sym typeface="Symbol" pitchFamily="18" charset="2"/>
            </a:endParaRPr>
          </a:p>
        </p:txBody>
      </p:sp>
      <p:sp>
        <p:nvSpPr>
          <p:cNvPr id="2" name="ZoneTexte 1"/>
          <p:cNvSpPr txBox="1"/>
          <p:nvPr/>
        </p:nvSpPr>
        <p:spPr>
          <a:xfrm>
            <a:off x="560164" y="2893220"/>
            <a:ext cx="366254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Cross section : </a:t>
            </a:r>
            <a:r>
              <a:rPr lang="fr-FR" dirty="0" err="1" smtClean="0"/>
              <a:t>calculated</a:t>
            </a:r>
            <a:r>
              <a:rPr lang="fr-FR" dirty="0" smtClean="0"/>
              <a:t> </a:t>
            </a:r>
            <a:r>
              <a:rPr lang="fr-FR" dirty="0" err="1" smtClean="0"/>
              <a:t>using</a:t>
            </a:r>
            <a:r>
              <a:rPr lang="fr-FR" dirty="0" smtClean="0"/>
              <a:t> QED :</a:t>
            </a:r>
          </a:p>
          <a:p>
            <a:r>
              <a:rPr lang="fr-FR" dirty="0"/>
              <a:t> </a:t>
            </a:r>
            <a:r>
              <a:rPr lang="fr-FR" dirty="0" smtClean="0"/>
              <a:t>Klein – </a:t>
            </a:r>
            <a:r>
              <a:rPr lang="fr-FR" dirty="0" err="1" smtClean="0"/>
              <a:t>Nishima</a:t>
            </a:r>
            <a:r>
              <a:rPr lang="fr-FR" dirty="0" smtClean="0"/>
              <a:t> formula</a:t>
            </a:r>
            <a:endParaRPr lang="fr-FR" dirty="0"/>
          </a:p>
        </p:txBody>
      </p:sp>
      <p:sp>
        <p:nvSpPr>
          <p:cNvPr id="20" name="ZoneTexte 19"/>
          <p:cNvSpPr txBox="1"/>
          <p:nvPr/>
        </p:nvSpPr>
        <p:spPr>
          <a:xfrm>
            <a:off x="971600" y="2437885"/>
            <a:ext cx="19396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dirty="0" smtClean="0"/>
              <a:t>Θ</a:t>
            </a:r>
            <a:r>
              <a:rPr lang="fr-FR" baseline="-25000" dirty="0" smtClean="0"/>
              <a:t>e</a:t>
            </a:r>
            <a:r>
              <a:rPr lang="fr-FR" dirty="0" smtClean="0"/>
              <a:t> </a:t>
            </a:r>
            <a:r>
              <a:rPr lang="fr-FR" dirty="0" err="1" smtClean="0"/>
              <a:t>can</a:t>
            </a:r>
            <a:r>
              <a:rPr lang="fr-FR" dirty="0" smtClean="0"/>
              <a:t> not </a:t>
            </a:r>
            <a:r>
              <a:rPr lang="fr-FR" dirty="0" err="1" smtClean="0"/>
              <a:t>be</a:t>
            </a:r>
            <a:r>
              <a:rPr lang="fr-FR" dirty="0" smtClean="0"/>
              <a:t> &gt;  /2</a:t>
            </a:r>
            <a:endParaRPr lang="fr-FR" dirty="0"/>
          </a:p>
        </p:txBody>
      </p:sp>
      <p:pic>
        <p:nvPicPr>
          <p:cNvPr id="1126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4844" y="3743326"/>
            <a:ext cx="6724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" name="ZoneTexte 20"/>
          <p:cNvSpPr txBox="1"/>
          <p:nvPr/>
        </p:nvSpPr>
        <p:spPr>
          <a:xfrm>
            <a:off x="604844" y="4653136"/>
            <a:ext cx="20491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 smtClean="0"/>
              <a:t>Intergating</a:t>
            </a:r>
            <a:r>
              <a:rPr lang="fr-FR" dirty="0" smtClean="0"/>
              <a:t> over  </a:t>
            </a:r>
            <a:r>
              <a:rPr lang="el-GR" dirty="0" smtClean="0"/>
              <a:t>Ω</a:t>
            </a:r>
            <a:r>
              <a:rPr lang="fr-FR" dirty="0" smtClean="0"/>
              <a:t> :</a:t>
            </a:r>
            <a:endParaRPr lang="fr-FR" dirty="0"/>
          </a:p>
        </p:txBody>
      </p:sp>
      <p:sp>
        <p:nvSpPr>
          <p:cNvPr id="22" name="Rectangle 21"/>
          <p:cNvSpPr/>
          <p:nvPr/>
        </p:nvSpPr>
        <p:spPr>
          <a:xfrm>
            <a:off x="428725" y="5132376"/>
            <a:ext cx="114268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l-GR" dirty="0"/>
              <a:t>σ</a:t>
            </a:r>
            <a:r>
              <a:rPr lang="fr-FR" baseline="-25000" dirty="0" smtClean="0"/>
              <a:t>Compton </a:t>
            </a:r>
            <a:r>
              <a:rPr lang="fr-FR" dirty="0" smtClean="0"/>
              <a:t> = </a:t>
            </a:r>
            <a:endParaRPr lang="fr-FR" dirty="0"/>
          </a:p>
        </p:txBody>
      </p:sp>
      <p:pic>
        <p:nvPicPr>
          <p:cNvPr id="11272" name="Picture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1694" y="5022468"/>
            <a:ext cx="6493676" cy="6258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" name="Rectangle 22"/>
          <p:cNvSpPr/>
          <p:nvPr/>
        </p:nvSpPr>
        <p:spPr>
          <a:xfrm>
            <a:off x="522095" y="5868788"/>
            <a:ext cx="1812740" cy="369332"/>
          </a:xfrm>
          <a:prstGeom prst="rect">
            <a:avLst/>
          </a:prstGeom>
          <a:ln w="12700"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r>
              <a:rPr lang="el-GR" dirty="0"/>
              <a:t>σ</a:t>
            </a:r>
            <a:r>
              <a:rPr lang="fr-FR" baseline="-25000" dirty="0" smtClean="0"/>
              <a:t>Compton</a:t>
            </a:r>
            <a:r>
              <a:rPr lang="fr-FR" dirty="0" smtClean="0"/>
              <a:t> </a:t>
            </a:r>
            <a:r>
              <a:rPr lang="el-GR" altLang="fr-FR" dirty="0" smtClean="0"/>
              <a:t>α</a:t>
            </a:r>
            <a:r>
              <a:rPr lang="fr-FR" altLang="fr-FR" dirty="0" smtClean="0"/>
              <a:t> </a:t>
            </a:r>
            <a:r>
              <a:rPr lang="fr-FR" dirty="0" smtClean="0"/>
              <a:t> Z / </a:t>
            </a:r>
            <a:r>
              <a:rPr lang="fr-FR" dirty="0"/>
              <a:t>E </a:t>
            </a:r>
            <a:r>
              <a:rPr lang="fr-FR" baseline="-25000" dirty="0">
                <a:sym typeface="Symbol"/>
              </a:rPr>
              <a:t></a:t>
            </a:r>
            <a:r>
              <a:rPr lang="fr-FR" baseline="-25000" dirty="0" smtClean="0"/>
              <a:t>   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45836979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4294967295"/>
          </p:nvPr>
        </p:nvSpPr>
        <p:spPr>
          <a:xfrm>
            <a:off x="7010400" y="6356350"/>
            <a:ext cx="2133600" cy="365125"/>
          </a:xfrm>
        </p:spPr>
        <p:txBody>
          <a:bodyPr/>
          <a:lstStyle/>
          <a:p>
            <a:fld id="{8737B87B-F0D5-4B05-B40D-A010B4E04A1C}" type="slidenum">
              <a:rPr lang="fr-FR" smtClean="0"/>
              <a:t>29</a:t>
            </a:fld>
            <a:endParaRPr lang="fr-FR"/>
          </a:p>
        </p:txBody>
      </p:sp>
      <p:sp>
        <p:nvSpPr>
          <p:cNvPr id="3" name="ZoneTexte 2"/>
          <p:cNvSpPr txBox="1"/>
          <p:nvPr/>
        </p:nvSpPr>
        <p:spPr>
          <a:xfrm>
            <a:off x="539551" y="535804"/>
            <a:ext cx="48833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smtClean="0">
                <a:solidFill>
                  <a:srgbClr val="0033CC"/>
                </a:solidFill>
              </a:rPr>
              <a:t>INTERACTION OF PHOTONS : PAIRS PRODUCTION</a:t>
            </a:r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8" y="1122628"/>
            <a:ext cx="4754686" cy="1596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664940" y="971436"/>
            <a:ext cx="11881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/>
            <a:r>
              <a:rPr lang="fr-FR" altLang="fr-FR" dirty="0">
                <a:solidFill>
                  <a:srgbClr val="000000"/>
                </a:solidFill>
                <a:ea typeface="Times New Roman" pitchFamily="18" charset="0"/>
                <a:cs typeface="Arial" charset="0"/>
                <a:sym typeface="Symbol" pitchFamily="18" charset="2"/>
              </a:rPr>
              <a:t></a:t>
            </a:r>
            <a:r>
              <a:rPr lang="fr-FR" altLang="fr-FR" dirty="0">
                <a:solidFill>
                  <a:srgbClr val="000000"/>
                </a:solidFill>
                <a:ea typeface="Times New Roman" pitchFamily="18" charset="0"/>
                <a:cs typeface="Arial" charset="0"/>
              </a:rPr>
              <a:t> </a:t>
            </a:r>
            <a:r>
              <a:rPr lang="fr-FR" altLang="fr-FR" dirty="0">
                <a:solidFill>
                  <a:srgbClr val="000000"/>
                </a:solidFill>
                <a:ea typeface="Times New Roman" pitchFamily="18" charset="0"/>
                <a:cs typeface="Arial" charset="0"/>
                <a:sym typeface="Symbol" pitchFamily="18" charset="2"/>
              </a:rPr>
              <a:t></a:t>
            </a:r>
            <a:r>
              <a:rPr lang="fr-FR" altLang="fr-FR" dirty="0">
                <a:solidFill>
                  <a:srgbClr val="000000"/>
                </a:solidFill>
                <a:ea typeface="Times New Roman" pitchFamily="18" charset="0"/>
                <a:cs typeface="Arial" charset="0"/>
              </a:rPr>
              <a:t> e</a:t>
            </a:r>
            <a:r>
              <a:rPr lang="fr-FR" altLang="fr-FR" baseline="30000" dirty="0">
                <a:solidFill>
                  <a:srgbClr val="000000"/>
                </a:solidFill>
                <a:ea typeface="Times New Roman" pitchFamily="18" charset="0"/>
                <a:cs typeface="Arial" charset="0"/>
              </a:rPr>
              <a:t>-</a:t>
            </a:r>
            <a:r>
              <a:rPr lang="fr-FR" altLang="fr-FR" dirty="0">
                <a:solidFill>
                  <a:srgbClr val="000000"/>
                </a:solidFill>
                <a:ea typeface="Times New Roman" pitchFamily="18" charset="0"/>
                <a:cs typeface="Arial" charset="0"/>
              </a:rPr>
              <a:t> + e</a:t>
            </a:r>
            <a:r>
              <a:rPr lang="fr-FR" altLang="fr-FR" baseline="30000" dirty="0">
                <a:solidFill>
                  <a:srgbClr val="000000"/>
                </a:solidFill>
                <a:ea typeface="Times New Roman" pitchFamily="18" charset="0"/>
                <a:cs typeface="Arial" charset="0"/>
              </a:rPr>
              <a:t>+</a:t>
            </a:r>
            <a:endParaRPr lang="fr-FR" altLang="fr-FR" dirty="0">
              <a:solidFill>
                <a:srgbClr val="000000"/>
              </a:solidFill>
              <a:ea typeface="Times New Roman" pitchFamily="18" charset="0"/>
              <a:cs typeface="Arial" charset="0"/>
            </a:endParaRPr>
          </a:p>
        </p:txBody>
      </p:sp>
      <p:sp>
        <p:nvSpPr>
          <p:cNvPr id="6" name="ZoneTexte 5"/>
          <p:cNvSpPr txBox="1"/>
          <p:nvPr/>
        </p:nvSpPr>
        <p:spPr>
          <a:xfrm>
            <a:off x="548752" y="1492039"/>
            <a:ext cx="217828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 smtClean="0"/>
              <a:t>Needs</a:t>
            </a:r>
            <a:r>
              <a:rPr lang="fr-FR" dirty="0" smtClean="0"/>
              <a:t> a nucleus </a:t>
            </a:r>
          </a:p>
          <a:p>
            <a:r>
              <a:rPr lang="fr-FR" dirty="0" smtClean="0"/>
              <a:t>or </a:t>
            </a:r>
            <a:r>
              <a:rPr lang="fr-FR" dirty="0" err="1" smtClean="0"/>
              <a:t>another</a:t>
            </a:r>
            <a:r>
              <a:rPr lang="fr-FR" dirty="0" smtClean="0"/>
              <a:t> </a:t>
            </a:r>
            <a:r>
              <a:rPr lang="fr-FR" dirty="0" err="1" smtClean="0"/>
              <a:t>electron</a:t>
            </a:r>
            <a:r>
              <a:rPr lang="fr-FR" dirty="0" smtClean="0"/>
              <a:t>…</a:t>
            </a:r>
            <a:endParaRPr lang="fr-FR" dirty="0"/>
          </a:p>
        </p:txBody>
      </p:sp>
      <p:graphicFrame>
        <p:nvGraphicFramePr>
          <p:cNvPr id="7" name="Obje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9238613"/>
              </p:ext>
            </p:extLst>
          </p:nvPr>
        </p:nvGraphicFramePr>
        <p:xfrm>
          <a:off x="664940" y="2854613"/>
          <a:ext cx="1458788" cy="65037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401" name="Équation" r:id="rId4" imgW="1257120" imgH="558720" progId="Equation.3">
                  <p:embed/>
                </p:oleObj>
              </mc:Choice>
              <mc:Fallback>
                <p:oleObj name="Équation" r:id="rId4" imgW="1257120" imgH="55872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4940" y="2854613"/>
                        <a:ext cx="1458788" cy="65037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ZoneTexte 7"/>
          <p:cNvSpPr txBox="1"/>
          <p:nvPr/>
        </p:nvSpPr>
        <p:spPr>
          <a:xfrm>
            <a:off x="563215" y="2492896"/>
            <a:ext cx="12348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 smtClean="0"/>
              <a:t>Threshold</a:t>
            </a:r>
            <a:r>
              <a:rPr lang="fr-FR" dirty="0" smtClean="0"/>
              <a:t> :</a:t>
            </a:r>
            <a:endParaRPr lang="fr-FR" dirty="0"/>
          </a:p>
        </p:txBody>
      </p:sp>
      <p:sp>
        <p:nvSpPr>
          <p:cNvPr id="9" name="ZoneTexte 8"/>
          <p:cNvSpPr txBox="1"/>
          <p:nvPr/>
        </p:nvSpPr>
        <p:spPr>
          <a:xfrm>
            <a:off x="2267744" y="2996952"/>
            <a:ext cx="28966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And </a:t>
            </a:r>
            <a:r>
              <a:rPr lang="fr-FR" dirty="0" err="1" smtClean="0"/>
              <a:t>because</a:t>
            </a:r>
            <a:r>
              <a:rPr lang="fr-FR" dirty="0" smtClean="0"/>
              <a:t> m </a:t>
            </a:r>
            <a:r>
              <a:rPr lang="fr-FR" baseline="-25000" dirty="0" smtClean="0"/>
              <a:t>nucleus</a:t>
            </a:r>
            <a:r>
              <a:rPr lang="fr-FR" dirty="0" smtClean="0"/>
              <a:t> &gt;&gt; m </a:t>
            </a:r>
            <a:r>
              <a:rPr lang="fr-FR" baseline="-25000" dirty="0" smtClean="0"/>
              <a:t>e</a:t>
            </a:r>
            <a:r>
              <a:rPr lang="fr-FR" dirty="0" smtClean="0"/>
              <a:t> </a:t>
            </a:r>
            <a:endParaRPr lang="fr-FR" dirty="0"/>
          </a:p>
        </p:txBody>
      </p:sp>
      <p:graphicFrame>
        <p:nvGraphicFramePr>
          <p:cNvPr id="10" name="Obje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58121391"/>
              </p:ext>
            </p:extLst>
          </p:nvPr>
        </p:nvGraphicFramePr>
        <p:xfrm>
          <a:off x="5076056" y="2996952"/>
          <a:ext cx="2232248" cy="39049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402" name="Équation" r:id="rId6" imgW="1384200" imgH="241200" progId="Equation.3">
                  <p:embed/>
                </p:oleObj>
              </mc:Choice>
              <mc:Fallback>
                <p:oleObj name="Équation" r:id="rId6" imgW="1384200" imgH="241200" progId="Equation.3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76056" y="2996952"/>
                        <a:ext cx="2232248" cy="390498"/>
                      </a:xfrm>
                      <a:prstGeom prst="rect">
                        <a:avLst/>
                      </a:prstGeom>
                      <a:noFill/>
                      <a:ln w="12700">
                        <a:solidFill>
                          <a:schemeClr val="tx1"/>
                        </a:solidFill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Obje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59188158"/>
              </p:ext>
            </p:extLst>
          </p:nvPr>
        </p:nvGraphicFramePr>
        <p:xfrm>
          <a:off x="2246313" y="3503613"/>
          <a:ext cx="1700212" cy="6524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403" name="Équation" r:id="rId8" imgW="1257120" imgH="482400" progId="Equation.3">
                  <p:embed/>
                </p:oleObj>
              </mc:Choice>
              <mc:Fallback>
                <p:oleObj name="Équation" r:id="rId8" imgW="1257120" imgH="48240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46313" y="3503613"/>
                        <a:ext cx="1700212" cy="6524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ZoneTexte 12"/>
          <p:cNvSpPr txBox="1"/>
          <p:nvPr/>
        </p:nvSpPr>
        <p:spPr>
          <a:xfrm>
            <a:off x="613972" y="3645024"/>
            <a:ext cx="16460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Cross section  :</a:t>
            </a:r>
            <a:endParaRPr lang="fr-FR" dirty="0"/>
          </a:p>
        </p:txBody>
      </p:sp>
      <p:graphicFrame>
        <p:nvGraphicFramePr>
          <p:cNvPr id="12" name="Obje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72193610"/>
              </p:ext>
            </p:extLst>
          </p:nvPr>
        </p:nvGraphicFramePr>
        <p:xfrm>
          <a:off x="3631607" y="4189859"/>
          <a:ext cx="2220912" cy="5699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404" name="Équation" r:id="rId10" imgW="1536480" imgH="393480" progId="Equation.3">
                  <p:embed/>
                </p:oleObj>
              </mc:Choice>
              <mc:Fallback>
                <p:oleObj name="Équation" r:id="rId10" imgW="1536480" imgH="393480" progId="Equation.3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31607" y="4189859"/>
                        <a:ext cx="2220912" cy="5699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ZoneTexte 14"/>
          <p:cNvSpPr txBox="1"/>
          <p:nvPr/>
        </p:nvSpPr>
        <p:spPr>
          <a:xfrm>
            <a:off x="349222" y="4290149"/>
            <a:ext cx="33170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For </a:t>
            </a:r>
            <a:r>
              <a:rPr lang="fr-FR" dirty="0" err="1" smtClean="0"/>
              <a:t>higher</a:t>
            </a:r>
            <a:r>
              <a:rPr lang="fr-FR" dirty="0" smtClean="0"/>
              <a:t> </a:t>
            </a:r>
            <a:r>
              <a:rPr lang="fr-FR" dirty="0" err="1" smtClean="0"/>
              <a:t>energies</a:t>
            </a:r>
            <a:r>
              <a:rPr lang="fr-FR" dirty="0" smtClean="0"/>
              <a:t> ( &gt; 10 MeV) :</a:t>
            </a:r>
            <a:endParaRPr lang="fr-FR" dirty="0"/>
          </a:p>
        </p:txBody>
      </p:sp>
      <p:sp>
        <p:nvSpPr>
          <p:cNvPr id="14" name="ZoneTexte 13"/>
          <p:cNvSpPr txBox="1"/>
          <p:nvPr/>
        </p:nvSpPr>
        <p:spPr>
          <a:xfrm>
            <a:off x="539551" y="5229200"/>
            <a:ext cx="7222939" cy="92333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dirty="0" smtClean="0"/>
              <a:t>Note : If </a:t>
            </a:r>
            <a:r>
              <a:rPr lang="fr-FR" dirty="0" err="1" smtClean="0"/>
              <a:t>enough</a:t>
            </a:r>
            <a:r>
              <a:rPr lang="fr-FR" dirty="0" smtClean="0"/>
              <a:t> </a:t>
            </a:r>
            <a:r>
              <a:rPr lang="fr-FR" dirty="0" err="1" smtClean="0"/>
              <a:t>energy</a:t>
            </a:r>
            <a:r>
              <a:rPr lang="fr-FR" dirty="0" smtClean="0"/>
              <a:t>, the positron </a:t>
            </a:r>
            <a:r>
              <a:rPr lang="fr-FR" dirty="0" err="1" smtClean="0"/>
              <a:t>will</a:t>
            </a:r>
            <a:r>
              <a:rPr lang="fr-FR" dirty="0" smtClean="0"/>
              <a:t> </a:t>
            </a:r>
            <a:r>
              <a:rPr lang="fr-FR" dirty="0" err="1" smtClean="0"/>
              <a:t>annihilate</a:t>
            </a:r>
            <a:r>
              <a:rPr lang="fr-FR" dirty="0" smtClean="0"/>
              <a:t> </a:t>
            </a:r>
            <a:r>
              <a:rPr lang="fr-FR" dirty="0" err="1" smtClean="0"/>
              <a:t>with</a:t>
            </a:r>
            <a:r>
              <a:rPr lang="fr-FR" dirty="0" smtClean="0"/>
              <a:t> </a:t>
            </a:r>
            <a:r>
              <a:rPr lang="fr-FR" dirty="0" err="1" smtClean="0"/>
              <a:t>another</a:t>
            </a:r>
            <a:r>
              <a:rPr lang="fr-FR" dirty="0" smtClean="0"/>
              <a:t> </a:t>
            </a:r>
            <a:r>
              <a:rPr lang="fr-FR" dirty="0" err="1" smtClean="0"/>
              <a:t>electron</a:t>
            </a:r>
            <a:r>
              <a:rPr lang="fr-FR" dirty="0" smtClean="0"/>
              <a:t>, </a:t>
            </a:r>
          </a:p>
          <a:p>
            <a:r>
              <a:rPr lang="fr-FR" dirty="0"/>
              <a:t> </a:t>
            </a:r>
            <a:r>
              <a:rPr lang="fr-FR" dirty="0" smtClean="0"/>
              <a:t>           </a:t>
            </a:r>
            <a:r>
              <a:rPr lang="fr-FR" dirty="0" err="1" smtClean="0"/>
              <a:t>producing</a:t>
            </a:r>
            <a:r>
              <a:rPr lang="fr-FR" dirty="0" smtClean="0"/>
              <a:t> </a:t>
            </a:r>
            <a:r>
              <a:rPr lang="fr-FR" dirty="0" err="1" smtClean="0"/>
              <a:t>another</a:t>
            </a:r>
            <a:r>
              <a:rPr lang="fr-FR" dirty="0" smtClean="0"/>
              <a:t> photon, </a:t>
            </a:r>
            <a:r>
              <a:rPr lang="fr-FR" dirty="0" err="1" smtClean="0"/>
              <a:t>which</a:t>
            </a:r>
            <a:r>
              <a:rPr lang="fr-FR" dirty="0" smtClean="0"/>
              <a:t> </a:t>
            </a:r>
            <a:r>
              <a:rPr lang="fr-FR" dirty="0" err="1" smtClean="0"/>
              <a:t>will</a:t>
            </a:r>
            <a:r>
              <a:rPr lang="fr-FR" dirty="0" smtClean="0"/>
              <a:t> </a:t>
            </a:r>
            <a:r>
              <a:rPr lang="fr-FR" dirty="0" err="1" smtClean="0"/>
              <a:t>annihilate</a:t>
            </a:r>
            <a:r>
              <a:rPr lang="fr-FR" dirty="0" smtClean="0"/>
              <a:t> in a pair …</a:t>
            </a:r>
          </a:p>
          <a:p>
            <a:r>
              <a:rPr lang="fr-FR" dirty="0" smtClean="0"/>
              <a:t>           		</a:t>
            </a:r>
            <a:r>
              <a:rPr lang="fr-FR" dirty="0" err="1" smtClean="0"/>
              <a:t>Electromagnetic</a:t>
            </a:r>
            <a:r>
              <a:rPr lang="fr-FR" dirty="0" smtClean="0"/>
              <a:t> </a:t>
            </a:r>
            <a:r>
              <a:rPr lang="fr-FR" dirty="0" err="1" smtClean="0"/>
              <a:t>shower</a:t>
            </a:r>
            <a:r>
              <a:rPr lang="fr-FR" dirty="0" smtClean="0"/>
              <a:t> </a:t>
            </a:r>
            <a:endParaRPr lang="fr-FR" dirty="0"/>
          </a:p>
        </p:txBody>
      </p:sp>
      <p:cxnSp>
        <p:nvCxnSpPr>
          <p:cNvPr id="17" name="Connecteur droit avec flèche 16"/>
          <p:cNvCxnSpPr/>
          <p:nvPr/>
        </p:nvCxnSpPr>
        <p:spPr>
          <a:xfrm>
            <a:off x="1259013" y="5949280"/>
            <a:ext cx="1080739" cy="0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358209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4294967295"/>
          </p:nvPr>
        </p:nvSpPr>
        <p:spPr>
          <a:xfrm>
            <a:off x="7010400" y="6356350"/>
            <a:ext cx="2133600" cy="365125"/>
          </a:xfrm>
        </p:spPr>
        <p:txBody>
          <a:bodyPr/>
          <a:lstStyle/>
          <a:p>
            <a:fld id="{8737B87B-F0D5-4B05-B40D-A010B4E04A1C}" type="slidenum">
              <a:rPr lang="fr-FR" smtClean="0"/>
              <a:t>3</a:t>
            </a:fld>
            <a:endParaRPr lang="fr-FR"/>
          </a:p>
        </p:txBody>
      </p:sp>
      <p:sp>
        <p:nvSpPr>
          <p:cNvPr id="3" name="ZoneTexte 2"/>
          <p:cNvSpPr txBox="1"/>
          <p:nvPr/>
        </p:nvSpPr>
        <p:spPr>
          <a:xfrm>
            <a:off x="524339" y="548680"/>
            <a:ext cx="7776864" cy="55399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Energy</a:t>
            </a:r>
            <a:r>
              <a:rPr lang="fr-FR" sz="24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fr-FR" sz="2400" b="1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deposition</a:t>
            </a:r>
            <a:r>
              <a:rPr lang="fr-FR" sz="24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</a:p>
          <a:p>
            <a:r>
              <a:rPr lang="fr-FR" sz="2400" b="1" dirty="0"/>
              <a:t>	</a:t>
            </a:r>
            <a:r>
              <a:rPr lang="fr-FR" sz="24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- </a:t>
            </a:r>
            <a:r>
              <a:rPr lang="fr-FR" sz="24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L</a:t>
            </a:r>
            <a:r>
              <a:rPr lang="fr-FR" sz="24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imited </a:t>
            </a:r>
            <a:r>
              <a:rPr lang="fr-FR" sz="2400" dirty="0" smtClean="0"/>
              <a:t>(the </a:t>
            </a:r>
            <a:r>
              <a:rPr lang="fr-FR" sz="2400" dirty="0" err="1" smtClean="0"/>
              <a:t>particle</a:t>
            </a:r>
            <a:r>
              <a:rPr lang="fr-FR" sz="2400" dirty="0" smtClean="0"/>
              <a:t> </a:t>
            </a:r>
            <a:r>
              <a:rPr lang="fr-FR" sz="2400" dirty="0" err="1" smtClean="0"/>
              <a:t>goes</a:t>
            </a:r>
            <a:r>
              <a:rPr lang="fr-FR" sz="2400" dirty="0" smtClean="0"/>
              <a:t> </a:t>
            </a:r>
            <a:r>
              <a:rPr lang="fr-FR" sz="2400" dirty="0" err="1" smtClean="0"/>
              <a:t>almost</a:t>
            </a:r>
            <a:r>
              <a:rPr lang="fr-FR" sz="2400" dirty="0" smtClean="0"/>
              <a:t> </a:t>
            </a:r>
            <a:r>
              <a:rPr lang="fr-FR" sz="2400" dirty="0" err="1" smtClean="0"/>
              <a:t>undisturbed</a:t>
            </a:r>
            <a:r>
              <a:rPr lang="fr-FR" sz="2400" dirty="0" smtClean="0"/>
              <a:t>)</a:t>
            </a:r>
          </a:p>
          <a:p>
            <a:r>
              <a:rPr lang="fr-FR" sz="2400" b="1" dirty="0"/>
              <a:t>	</a:t>
            </a:r>
            <a:r>
              <a:rPr lang="fr-FR" sz="2400" b="1" dirty="0" smtClean="0"/>
              <a:t>	</a:t>
            </a:r>
            <a:r>
              <a:rPr lang="fr-FR" sz="2400" dirty="0" err="1" smtClean="0"/>
              <a:t>Momentum</a:t>
            </a:r>
            <a:endParaRPr lang="fr-FR" sz="2400" dirty="0" smtClean="0"/>
          </a:p>
          <a:p>
            <a:r>
              <a:rPr lang="fr-FR" sz="2400" dirty="0"/>
              <a:t>	</a:t>
            </a:r>
            <a:r>
              <a:rPr lang="fr-FR" sz="2400" dirty="0" smtClean="0"/>
              <a:t>	</a:t>
            </a:r>
            <a:r>
              <a:rPr lang="fr-FR" sz="2400" dirty="0" err="1" smtClean="0"/>
              <a:t>Electrical</a:t>
            </a:r>
            <a:r>
              <a:rPr lang="fr-FR" sz="2400" dirty="0" smtClean="0"/>
              <a:t> charge (if </a:t>
            </a:r>
            <a:r>
              <a:rPr lang="fr-FR" sz="2400" dirty="0" err="1" smtClean="0"/>
              <a:t>magnet</a:t>
            </a:r>
            <a:r>
              <a:rPr lang="fr-FR" sz="2400" dirty="0" smtClean="0"/>
              <a:t>)</a:t>
            </a:r>
          </a:p>
          <a:p>
            <a:r>
              <a:rPr lang="fr-FR" sz="2400" dirty="0"/>
              <a:t>	</a:t>
            </a:r>
            <a:r>
              <a:rPr lang="fr-FR" sz="2400" dirty="0" smtClean="0"/>
              <a:t>		</a:t>
            </a:r>
            <a:r>
              <a:rPr lang="fr-FR" sz="2400" dirty="0" smtClean="0">
                <a:sym typeface="Wingdings" panose="05000000000000000000" pitchFamily="2" charset="2"/>
              </a:rPr>
              <a:t> </a:t>
            </a:r>
            <a:r>
              <a:rPr lang="fr-FR" sz="2400" dirty="0" err="1" smtClean="0">
                <a:sym typeface="Wingdings" panose="05000000000000000000" pitchFamily="2" charset="2"/>
              </a:rPr>
              <a:t>Trajectography</a:t>
            </a:r>
            <a:r>
              <a:rPr lang="fr-FR" sz="2400" dirty="0" smtClean="0">
                <a:sym typeface="Wingdings" panose="05000000000000000000" pitchFamily="2" charset="2"/>
              </a:rPr>
              <a:t> </a:t>
            </a:r>
          </a:p>
          <a:p>
            <a:r>
              <a:rPr lang="fr-FR" sz="2400" dirty="0">
                <a:sym typeface="Wingdings" panose="05000000000000000000" pitchFamily="2" charset="2"/>
              </a:rPr>
              <a:t>	</a:t>
            </a:r>
            <a:r>
              <a:rPr lang="fr-FR" sz="2400" dirty="0" smtClean="0">
                <a:solidFill>
                  <a:schemeClr val="tx2">
                    <a:lumMod val="60000"/>
                    <a:lumOff val="40000"/>
                  </a:schemeClr>
                </a:solidFill>
                <a:sym typeface="Wingdings" panose="05000000000000000000" pitchFamily="2" charset="2"/>
              </a:rPr>
              <a:t>- </a:t>
            </a:r>
            <a:r>
              <a:rPr lang="fr-FR" sz="2400" b="1" dirty="0" smtClean="0">
                <a:solidFill>
                  <a:schemeClr val="tx2">
                    <a:lumMod val="60000"/>
                    <a:lumOff val="40000"/>
                  </a:schemeClr>
                </a:solidFill>
                <a:sym typeface="Wingdings" panose="05000000000000000000" pitchFamily="2" charset="2"/>
              </a:rPr>
              <a:t>Total</a:t>
            </a:r>
            <a:r>
              <a:rPr lang="fr-FR" sz="2400" dirty="0" smtClean="0">
                <a:solidFill>
                  <a:schemeClr val="tx2">
                    <a:lumMod val="60000"/>
                    <a:lumOff val="40000"/>
                  </a:schemeClr>
                </a:solidFill>
                <a:sym typeface="Wingdings" panose="05000000000000000000" pitchFamily="2" charset="2"/>
              </a:rPr>
              <a:t> </a:t>
            </a:r>
            <a:r>
              <a:rPr lang="fr-FR" sz="2400" dirty="0" smtClean="0">
                <a:sym typeface="Wingdings" panose="05000000000000000000" pitchFamily="2" charset="2"/>
              </a:rPr>
              <a:t>(the </a:t>
            </a:r>
            <a:r>
              <a:rPr lang="fr-FR" sz="2400" dirty="0" err="1" smtClean="0">
                <a:sym typeface="Wingdings" panose="05000000000000000000" pitchFamily="2" charset="2"/>
              </a:rPr>
              <a:t>particle</a:t>
            </a:r>
            <a:r>
              <a:rPr lang="fr-FR" sz="2400" dirty="0" smtClean="0">
                <a:sym typeface="Wingdings" panose="05000000000000000000" pitchFamily="2" charset="2"/>
              </a:rPr>
              <a:t> stops)</a:t>
            </a:r>
          </a:p>
          <a:p>
            <a:r>
              <a:rPr lang="fr-FR" sz="2400" dirty="0">
                <a:sym typeface="Wingdings" panose="05000000000000000000" pitchFamily="2" charset="2"/>
              </a:rPr>
              <a:t>	</a:t>
            </a:r>
            <a:r>
              <a:rPr lang="fr-FR" sz="2400" dirty="0" smtClean="0">
                <a:sym typeface="Wingdings" panose="05000000000000000000" pitchFamily="2" charset="2"/>
              </a:rPr>
              <a:t>	</a:t>
            </a:r>
            <a:r>
              <a:rPr lang="fr-FR" sz="2400" dirty="0" err="1" smtClean="0">
                <a:sym typeface="Wingdings" panose="05000000000000000000" pitchFamily="2" charset="2"/>
              </a:rPr>
              <a:t>Energy</a:t>
            </a:r>
            <a:endParaRPr lang="fr-FR" sz="2400" dirty="0" smtClean="0">
              <a:sym typeface="Wingdings" panose="05000000000000000000" pitchFamily="2" charset="2"/>
            </a:endParaRPr>
          </a:p>
          <a:p>
            <a:endParaRPr lang="fr-FR" sz="2400" dirty="0">
              <a:sym typeface="Wingdings" panose="05000000000000000000" pitchFamily="2" charset="2"/>
            </a:endParaRPr>
          </a:p>
          <a:p>
            <a:r>
              <a:rPr lang="fr-FR" sz="2400" b="1" dirty="0" err="1" smtClean="0">
                <a:solidFill>
                  <a:schemeClr val="tx2">
                    <a:lumMod val="60000"/>
                    <a:lumOff val="40000"/>
                  </a:schemeClr>
                </a:solidFill>
                <a:sym typeface="Wingdings" panose="05000000000000000000" pitchFamily="2" charset="2"/>
              </a:rPr>
              <a:t>Various</a:t>
            </a:r>
            <a:r>
              <a:rPr lang="fr-FR" sz="2400" b="1" dirty="0" smtClean="0">
                <a:solidFill>
                  <a:schemeClr val="tx2">
                    <a:lumMod val="60000"/>
                    <a:lumOff val="40000"/>
                  </a:schemeClr>
                </a:solidFill>
                <a:sym typeface="Wingdings" panose="05000000000000000000" pitchFamily="2" charset="2"/>
              </a:rPr>
              <a:t> </a:t>
            </a:r>
            <a:r>
              <a:rPr lang="fr-FR" sz="2400" b="1" dirty="0" err="1" smtClean="0">
                <a:solidFill>
                  <a:schemeClr val="tx2">
                    <a:lumMod val="60000"/>
                    <a:lumOff val="40000"/>
                  </a:schemeClr>
                </a:solidFill>
                <a:sym typeface="Wingdings" panose="05000000000000000000" pitchFamily="2" charset="2"/>
              </a:rPr>
              <a:t>processes</a:t>
            </a:r>
            <a:endParaRPr lang="fr-FR" sz="2400" b="1" dirty="0" smtClean="0">
              <a:solidFill>
                <a:schemeClr val="tx2">
                  <a:lumMod val="60000"/>
                  <a:lumOff val="40000"/>
                </a:schemeClr>
              </a:solidFill>
              <a:sym typeface="Wingdings" panose="05000000000000000000" pitchFamily="2" charset="2"/>
            </a:endParaRPr>
          </a:p>
          <a:p>
            <a:endParaRPr lang="fr-FR" sz="2400" b="1" dirty="0">
              <a:sym typeface="Wingdings" panose="05000000000000000000" pitchFamily="2" charset="2"/>
            </a:endParaRPr>
          </a:p>
          <a:p>
            <a:r>
              <a:rPr lang="fr-FR" sz="2400" dirty="0" smtClean="0">
                <a:sym typeface="Wingdings" panose="05000000000000000000" pitchFamily="2" charset="2"/>
              </a:rPr>
              <a:t>But first : </a:t>
            </a:r>
            <a:r>
              <a:rPr lang="fr-FR" sz="2400" dirty="0" err="1" smtClean="0">
                <a:sym typeface="Wingdings" panose="05000000000000000000" pitchFamily="2" charset="2"/>
              </a:rPr>
              <a:t>some</a:t>
            </a:r>
            <a:r>
              <a:rPr lang="fr-FR" sz="2400" dirty="0" smtClean="0">
                <a:sym typeface="Wingdings" panose="05000000000000000000" pitchFamily="2" charset="2"/>
              </a:rPr>
              <a:t> important notions </a:t>
            </a:r>
          </a:p>
          <a:p>
            <a:r>
              <a:rPr lang="fr-FR" sz="2400" dirty="0">
                <a:sym typeface="Wingdings" panose="05000000000000000000" pitchFamily="2" charset="2"/>
              </a:rPr>
              <a:t>	</a:t>
            </a:r>
            <a:r>
              <a:rPr lang="fr-FR" sz="2400" dirty="0" smtClean="0">
                <a:sym typeface="Wingdings" panose="05000000000000000000" pitchFamily="2" charset="2"/>
              </a:rPr>
              <a:t>	(</a:t>
            </a:r>
            <a:r>
              <a:rPr lang="fr-FR" sz="2400" dirty="0" err="1" smtClean="0">
                <a:sym typeface="Wingdings" panose="05000000000000000000" pitchFamily="2" charset="2"/>
              </a:rPr>
              <a:t>supposed</a:t>
            </a:r>
            <a:r>
              <a:rPr lang="fr-FR" sz="2400" dirty="0" smtClean="0">
                <a:sym typeface="Wingdings" panose="05000000000000000000" pitchFamily="2" charset="2"/>
              </a:rPr>
              <a:t> to </a:t>
            </a:r>
            <a:r>
              <a:rPr lang="fr-FR" sz="2400" dirty="0" err="1" smtClean="0">
                <a:sym typeface="Wingdings" panose="05000000000000000000" pitchFamily="2" charset="2"/>
              </a:rPr>
              <a:t>be</a:t>
            </a:r>
            <a:r>
              <a:rPr lang="fr-FR" sz="2400" dirty="0" smtClean="0">
                <a:sym typeface="Wingdings" panose="05000000000000000000" pitchFamily="2" charset="2"/>
              </a:rPr>
              <a:t> </a:t>
            </a:r>
            <a:r>
              <a:rPr lang="fr-FR" sz="2400" dirty="0" err="1" smtClean="0">
                <a:sym typeface="Wingdings" panose="05000000000000000000" pitchFamily="2" charset="2"/>
              </a:rPr>
              <a:t>known</a:t>
            </a:r>
            <a:r>
              <a:rPr lang="fr-FR" sz="2400" dirty="0" smtClean="0">
                <a:sym typeface="Wingdings" panose="05000000000000000000" pitchFamily="2" charset="2"/>
              </a:rPr>
              <a:t> ?)</a:t>
            </a:r>
          </a:p>
          <a:p>
            <a:endParaRPr lang="fr-FR" sz="2400" b="1" dirty="0">
              <a:sym typeface="Wingdings" panose="05000000000000000000" pitchFamily="2" charset="2"/>
            </a:endParaRPr>
          </a:p>
          <a:p>
            <a:r>
              <a:rPr lang="fr-FR" sz="2400" b="1" dirty="0"/>
              <a:t>	</a:t>
            </a:r>
            <a:r>
              <a:rPr lang="fr-FR" sz="2400" b="1" dirty="0" smtClean="0"/>
              <a:t>	</a:t>
            </a:r>
            <a:r>
              <a:rPr lang="fr-FR" sz="2400" dirty="0"/>
              <a:t>	</a:t>
            </a:r>
            <a:r>
              <a:rPr lang="fr-FR" sz="2400" dirty="0" smtClean="0"/>
              <a:t>	</a:t>
            </a: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37926363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4294967295"/>
          </p:nvPr>
        </p:nvSpPr>
        <p:spPr>
          <a:xfrm>
            <a:off x="7010400" y="6356350"/>
            <a:ext cx="2133600" cy="365125"/>
          </a:xfrm>
        </p:spPr>
        <p:txBody>
          <a:bodyPr/>
          <a:lstStyle/>
          <a:p>
            <a:fld id="{8737B87B-F0D5-4B05-B40D-A010B4E04A1C}" type="slidenum">
              <a:rPr lang="fr-FR" smtClean="0"/>
              <a:t>30</a:t>
            </a:fld>
            <a:endParaRPr lang="fr-FR"/>
          </a:p>
        </p:txBody>
      </p:sp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913" y="1052513"/>
            <a:ext cx="8258175" cy="4752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5322330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4294967295"/>
          </p:nvPr>
        </p:nvSpPr>
        <p:spPr>
          <a:xfrm>
            <a:off x="7010400" y="6356350"/>
            <a:ext cx="2133600" cy="365125"/>
          </a:xfrm>
        </p:spPr>
        <p:txBody>
          <a:bodyPr/>
          <a:lstStyle/>
          <a:p>
            <a:fld id="{8737B87B-F0D5-4B05-B40D-A010B4E04A1C}" type="slidenum">
              <a:rPr lang="fr-FR" smtClean="0"/>
              <a:t>31</a:t>
            </a:fld>
            <a:endParaRPr lang="fr-FR"/>
          </a:p>
        </p:txBody>
      </p:sp>
      <p:graphicFrame>
        <p:nvGraphicFramePr>
          <p:cNvPr id="2" name="Obje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72519003"/>
              </p:ext>
            </p:extLst>
          </p:nvPr>
        </p:nvGraphicFramePr>
        <p:xfrm>
          <a:off x="5796136" y="315357"/>
          <a:ext cx="2776415" cy="263572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45" r:id="rId3" imgW="5486400" imgH="4572000" progId="Photoshop.Image.7">
                  <p:embed/>
                </p:oleObj>
              </mc:Choice>
              <mc:Fallback>
                <p:oleObj r:id="rId3" imgW="5486400" imgH="4572000" progId="Photoshop.Image.7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l="6941" r="26720"/>
                      <a:stretch>
                        <a:fillRect/>
                      </a:stretch>
                    </p:blipFill>
                    <p:spPr bwMode="auto">
                      <a:xfrm>
                        <a:off x="5796136" y="315357"/>
                        <a:ext cx="2776415" cy="263572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ZoneTexte 4"/>
          <p:cNvSpPr txBox="1"/>
          <p:nvPr/>
        </p:nvSpPr>
        <p:spPr>
          <a:xfrm>
            <a:off x="539551" y="535804"/>
            <a:ext cx="48833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smtClean="0">
                <a:solidFill>
                  <a:srgbClr val="0033CC"/>
                </a:solidFill>
              </a:rPr>
              <a:t>INTERACTION OF PHOTONS : PAIRS PRODUCTION</a:t>
            </a:r>
          </a:p>
        </p:txBody>
      </p:sp>
      <p:sp>
        <p:nvSpPr>
          <p:cNvPr id="6" name="ZoneTexte 5"/>
          <p:cNvSpPr txBox="1"/>
          <p:nvPr/>
        </p:nvSpPr>
        <p:spPr>
          <a:xfrm>
            <a:off x="561677" y="1196752"/>
            <a:ext cx="4010323" cy="1754326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fr-FR" dirty="0" smtClean="0"/>
              <a:t>Note : If </a:t>
            </a:r>
            <a:r>
              <a:rPr lang="fr-FR" dirty="0" err="1" smtClean="0"/>
              <a:t>enough</a:t>
            </a:r>
            <a:r>
              <a:rPr lang="fr-FR" dirty="0" smtClean="0"/>
              <a:t> </a:t>
            </a:r>
            <a:r>
              <a:rPr lang="fr-FR" dirty="0" err="1" smtClean="0"/>
              <a:t>energy</a:t>
            </a:r>
            <a:r>
              <a:rPr lang="fr-FR" dirty="0" smtClean="0"/>
              <a:t>, the positron </a:t>
            </a:r>
            <a:r>
              <a:rPr lang="fr-FR" dirty="0" err="1" smtClean="0"/>
              <a:t>will</a:t>
            </a:r>
            <a:r>
              <a:rPr lang="fr-FR" dirty="0" smtClean="0"/>
              <a:t> </a:t>
            </a:r>
            <a:r>
              <a:rPr lang="fr-FR" dirty="0" err="1" smtClean="0"/>
              <a:t>annihilate</a:t>
            </a:r>
            <a:r>
              <a:rPr lang="fr-FR" dirty="0" smtClean="0"/>
              <a:t> </a:t>
            </a:r>
            <a:r>
              <a:rPr lang="fr-FR" dirty="0" err="1" smtClean="0"/>
              <a:t>with</a:t>
            </a:r>
            <a:r>
              <a:rPr lang="fr-FR" dirty="0" smtClean="0"/>
              <a:t> </a:t>
            </a:r>
            <a:r>
              <a:rPr lang="fr-FR" dirty="0" err="1" smtClean="0"/>
              <a:t>another</a:t>
            </a:r>
            <a:r>
              <a:rPr lang="fr-FR" dirty="0" smtClean="0"/>
              <a:t> </a:t>
            </a:r>
            <a:r>
              <a:rPr lang="fr-FR" dirty="0" err="1" smtClean="0"/>
              <a:t>electron</a:t>
            </a:r>
            <a:r>
              <a:rPr lang="fr-FR" dirty="0" smtClean="0"/>
              <a:t>, </a:t>
            </a:r>
            <a:r>
              <a:rPr lang="fr-FR" dirty="0" err="1" smtClean="0"/>
              <a:t>producing</a:t>
            </a:r>
            <a:r>
              <a:rPr lang="fr-FR" dirty="0" smtClean="0"/>
              <a:t> </a:t>
            </a:r>
            <a:r>
              <a:rPr lang="fr-FR" dirty="0" err="1" smtClean="0"/>
              <a:t>another</a:t>
            </a:r>
            <a:r>
              <a:rPr lang="fr-FR" dirty="0" smtClean="0"/>
              <a:t> photon, </a:t>
            </a:r>
            <a:r>
              <a:rPr lang="fr-FR" dirty="0" err="1" smtClean="0"/>
              <a:t>which</a:t>
            </a:r>
            <a:r>
              <a:rPr lang="fr-FR" dirty="0" smtClean="0"/>
              <a:t> </a:t>
            </a:r>
            <a:r>
              <a:rPr lang="fr-FR" dirty="0" err="1" smtClean="0"/>
              <a:t>will</a:t>
            </a:r>
            <a:r>
              <a:rPr lang="fr-FR" dirty="0" smtClean="0"/>
              <a:t> </a:t>
            </a:r>
            <a:r>
              <a:rPr lang="fr-FR" dirty="0" err="1" smtClean="0"/>
              <a:t>annihilate</a:t>
            </a:r>
            <a:r>
              <a:rPr lang="fr-FR" dirty="0" smtClean="0"/>
              <a:t> in a pair …</a:t>
            </a:r>
          </a:p>
          <a:p>
            <a:r>
              <a:rPr lang="fr-FR" dirty="0" smtClean="0"/>
              <a:t>           		</a:t>
            </a:r>
          </a:p>
          <a:p>
            <a:r>
              <a:rPr lang="fr-FR" dirty="0"/>
              <a:t> </a:t>
            </a:r>
            <a:r>
              <a:rPr lang="fr-FR" dirty="0" smtClean="0"/>
              <a:t>                    </a:t>
            </a:r>
            <a:r>
              <a:rPr lang="fr-FR" dirty="0" err="1" smtClean="0"/>
              <a:t>Electromagnetic</a:t>
            </a:r>
            <a:r>
              <a:rPr lang="fr-FR" dirty="0" smtClean="0"/>
              <a:t> </a:t>
            </a:r>
            <a:r>
              <a:rPr lang="fr-FR" dirty="0" err="1" smtClean="0"/>
              <a:t>shower</a:t>
            </a:r>
            <a:r>
              <a:rPr lang="fr-FR" dirty="0" smtClean="0"/>
              <a:t> </a:t>
            </a:r>
            <a:endParaRPr lang="fr-FR" dirty="0"/>
          </a:p>
        </p:txBody>
      </p:sp>
      <p:cxnSp>
        <p:nvCxnSpPr>
          <p:cNvPr id="7" name="Connecteur droit avec flèche 6"/>
          <p:cNvCxnSpPr/>
          <p:nvPr/>
        </p:nvCxnSpPr>
        <p:spPr>
          <a:xfrm>
            <a:off x="683568" y="2780928"/>
            <a:ext cx="1008112" cy="0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317" name="Picture 5" descr="http://irfu.cea.fr/Images/astImg/2236_1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1677" y="3429000"/>
            <a:ext cx="3794391" cy="2520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ZoneTexte 7"/>
          <p:cNvSpPr txBox="1"/>
          <p:nvPr/>
        </p:nvSpPr>
        <p:spPr>
          <a:xfrm>
            <a:off x="4860032" y="5085184"/>
            <a:ext cx="356078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 smtClean="0"/>
              <a:t>The ATLAS </a:t>
            </a:r>
            <a:r>
              <a:rPr lang="fr-FR" sz="1600" dirty="0" err="1" smtClean="0"/>
              <a:t>electromagnetioc</a:t>
            </a:r>
            <a:r>
              <a:rPr lang="fr-FR" sz="1600" dirty="0" smtClean="0"/>
              <a:t> </a:t>
            </a:r>
            <a:r>
              <a:rPr lang="fr-FR" sz="1600" dirty="0" err="1" smtClean="0"/>
              <a:t>calorimeter</a:t>
            </a:r>
            <a:endParaRPr lang="fr-FR" sz="1600" dirty="0"/>
          </a:p>
        </p:txBody>
      </p:sp>
      <p:pic>
        <p:nvPicPr>
          <p:cNvPr id="13342" name="Picture 30" descr="https://www.mppmu.mpg.de/%7Emenke/elss/gifs/fe24elwhite_small.gi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4007" y="3284984"/>
            <a:ext cx="3876675" cy="1485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5796204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4294967295"/>
          </p:nvPr>
        </p:nvSpPr>
        <p:spPr>
          <a:xfrm>
            <a:off x="7010400" y="6356350"/>
            <a:ext cx="2133600" cy="365125"/>
          </a:xfrm>
        </p:spPr>
        <p:txBody>
          <a:bodyPr/>
          <a:lstStyle/>
          <a:p>
            <a:fld id="{8737B87B-F0D5-4B05-B40D-A010B4E04A1C}" type="slidenum">
              <a:rPr lang="fr-FR" smtClean="0"/>
              <a:t>32</a:t>
            </a:fld>
            <a:endParaRPr lang="fr-FR"/>
          </a:p>
        </p:txBody>
      </p:sp>
      <p:sp>
        <p:nvSpPr>
          <p:cNvPr id="3" name="ZoneTexte 2"/>
          <p:cNvSpPr txBox="1"/>
          <p:nvPr/>
        </p:nvSpPr>
        <p:spPr>
          <a:xfrm>
            <a:off x="539551" y="535804"/>
            <a:ext cx="22320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smtClean="0">
                <a:solidFill>
                  <a:srgbClr val="0033CC"/>
                </a:solidFill>
              </a:rPr>
              <a:t>CERENKOV EMISSION</a:t>
            </a:r>
          </a:p>
        </p:txBody>
      </p:sp>
      <p:sp>
        <p:nvSpPr>
          <p:cNvPr id="2" name="ZoneTexte 1"/>
          <p:cNvSpPr txBox="1"/>
          <p:nvPr/>
        </p:nvSpPr>
        <p:spPr>
          <a:xfrm>
            <a:off x="683568" y="898687"/>
            <a:ext cx="73171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 smtClean="0"/>
              <a:t>When</a:t>
            </a:r>
            <a:r>
              <a:rPr lang="fr-FR" dirty="0" smtClean="0"/>
              <a:t> a </a:t>
            </a:r>
            <a:r>
              <a:rPr lang="fr-FR" dirty="0" err="1" smtClean="0"/>
              <a:t>particle</a:t>
            </a:r>
            <a:r>
              <a:rPr lang="fr-FR" dirty="0" smtClean="0"/>
              <a:t> </a:t>
            </a:r>
            <a:r>
              <a:rPr lang="fr-FR" dirty="0" err="1" smtClean="0"/>
              <a:t>is</a:t>
            </a:r>
            <a:r>
              <a:rPr lang="fr-FR" dirty="0" smtClean="0"/>
              <a:t> </a:t>
            </a:r>
            <a:r>
              <a:rPr lang="fr-FR" dirty="0" err="1" smtClean="0"/>
              <a:t>moving</a:t>
            </a:r>
            <a:r>
              <a:rPr lang="fr-FR" dirty="0" smtClean="0"/>
              <a:t> </a:t>
            </a:r>
            <a:r>
              <a:rPr lang="fr-FR" dirty="0" err="1" smtClean="0"/>
              <a:t>faster</a:t>
            </a:r>
            <a:r>
              <a:rPr lang="fr-FR" dirty="0" smtClean="0"/>
              <a:t> </a:t>
            </a:r>
            <a:r>
              <a:rPr lang="fr-FR" dirty="0" err="1" smtClean="0"/>
              <a:t>than</a:t>
            </a:r>
            <a:r>
              <a:rPr lang="fr-FR" dirty="0" smtClean="0"/>
              <a:t> the </a:t>
            </a:r>
            <a:r>
              <a:rPr lang="fr-FR" dirty="0" err="1" smtClean="0"/>
              <a:t>velocity</a:t>
            </a:r>
            <a:r>
              <a:rPr lang="fr-FR" dirty="0" smtClean="0"/>
              <a:t> of </a:t>
            </a:r>
            <a:r>
              <a:rPr lang="fr-FR" dirty="0" err="1" smtClean="0"/>
              <a:t>ligth</a:t>
            </a:r>
            <a:r>
              <a:rPr lang="fr-FR" dirty="0" smtClean="0"/>
              <a:t> in a </a:t>
            </a:r>
            <a:r>
              <a:rPr lang="fr-FR" dirty="0" err="1" smtClean="0"/>
              <a:t>given</a:t>
            </a:r>
            <a:r>
              <a:rPr lang="fr-FR" dirty="0" smtClean="0"/>
              <a:t> medium</a:t>
            </a:r>
          </a:p>
          <a:p>
            <a:r>
              <a:rPr lang="fr-FR" dirty="0"/>
              <a:t> </a:t>
            </a:r>
            <a:r>
              <a:rPr lang="fr-FR" dirty="0" smtClean="0"/>
              <a:t>                production of photons</a:t>
            </a:r>
            <a:endParaRPr lang="fr-FR" dirty="0"/>
          </a:p>
        </p:txBody>
      </p:sp>
      <p:cxnSp>
        <p:nvCxnSpPr>
          <p:cNvPr id="6" name="Connecteur droit avec flèche 5"/>
          <p:cNvCxnSpPr/>
          <p:nvPr/>
        </p:nvCxnSpPr>
        <p:spPr>
          <a:xfrm>
            <a:off x="827584" y="1412776"/>
            <a:ext cx="720080" cy="0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8"/>
          <p:cNvSpPr/>
          <p:nvPr/>
        </p:nvSpPr>
        <p:spPr>
          <a:xfrm>
            <a:off x="6948264" y="4325464"/>
            <a:ext cx="792088" cy="4320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5365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4404" y="1621622"/>
            <a:ext cx="2915561" cy="13152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8" name="Connecteur droit avec flèche 7"/>
          <p:cNvCxnSpPr/>
          <p:nvPr/>
        </p:nvCxnSpPr>
        <p:spPr>
          <a:xfrm>
            <a:off x="601645" y="2888469"/>
            <a:ext cx="3556735" cy="0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necteur droit avec flèche 11"/>
          <p:cNvCxnSpPr/>
          <p:nvPr/>
        </p:nvCxnSpPr>
        <p:spPr>
          <a:xfrm flipV="1">
            <a:off x="2131359" y="1621622"/>
            <a:ext cx="822900" cy="1196059"/>
          </a:xfrm>
          <a:prstGeom prst="straightConnector1">
            <a:avLst/>
          </a:prstGeom>
          <a:ln w="25400"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necteur droit avec flèche 16"/>
          <p:cNvCxnSpPr/>
          <p:nvPr/>
        </p:nvCxnSpPr>
        <p:spPr>
          <a:xfrm flipV="1">
            <a:off x="2830564" y="1773391"/>
            <a:ext cx="254000" cy="423016"/>
          </a:xfrm>
          <a:prstGeom prst="straightConnector1">
            <a:avLst/>
          </a:prstGeom>
          <a:ln w="25400"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onnecteur droit avec flèche 18"/>
          <p:cNvCxnSpPr/>
          <p:nvPr/>
        </p:nvCxnSpPr>
        <p:spPr>
          <a:xfrm flipV="1">
            <a:off x="3066529" y="1891607"/>
            <a:ext cx="254000" cy="423016"/>
          </a:xfrm>
          <a:prstGeom prst="straightConnector1">
            <a:avLst/>
          </a:prstGeom>
          <a:ln w="25400"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Connecteur droit avec flèche 19"/>
          <p:cNvCxnSpPr/>
          <p:nvPr/>
        </p:nvCxnSpPr>
        <p:spPr>
          <a:xfrm flipV="1">
            <a:off x="3320529" y="2044007"/>
            <a:ext cx="254000" cy="423016"/>
          </a:xfrm>
          <a:prstGeom prst="straightConnector1">
            <a:avLst/>
          </a:prstGeom>
          <a:ln w="25400"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Connecteur droit avec flèche 20"/>
          <p:cNvCxnSpPr/>
          <p:nvPr/>
        </p:nvCxnSpPr>
        <p:spPr>
          <a:xfrm flipV="1">
            <a:off x="3542779" y="2196407"/>
            <a:ext cx="254000" cy="423016"/>
          </a:xfrm>
          <a:prstGeom prst="straightConnector1">
            <a:avLst/>
          </a:prstGeom>
          <a:ln w="25400"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Connecteur droit avec flèche 21"/>
          <p:cNvCxnSpPr/>
          <p:nvPr/>
        </p:nvCxnSpPr>
        <p:spPr>
          <a:xfrm flipV="1">
            <a:off x="3769998" y="2335943"/>
            <a:ext cx="254000" cy="423016"/>
          </a:xfrm>
          <a:prstGeom prst="straightConnector1">
            <a:avLst/>
          </a:prstGeom>
          <a:ln w="25400"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366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11723" y="1812380"/>
            <a:ext cx="2114550" cy="723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7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4718" y="3212976"/>
            <a:ext cx="828675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ZoneTexte 14"/>
          <p:cNvSpPr txBox="1"/>
          <p:nvPr/>
        </p:nvSpPr>
        <p:spPr>
          <a:xfrm>
            <a:off x="683568" y="3212976"/>
            <a:ext cx="56847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 smtClean="0"/>
              <a:t>Treshold</a:t>
            </a:r>
            <a:r>
              <a:rPr lang="fr-FR" dirty="0" smtClean="0"/>
              <a:t> :               (n </a:t>
            </a:r>
            <a:r>
              <a:rPr lang="fr-FR" dirty="0" err="1" smtClean="0"/>
              <a:t>is</a:t>
            </a:r>
            <a:r>
              <a:rPr lang="fr-FR" dirty="0" smtClean="0"/>
              <a:t> the </a:t>
            </a:r>
            <a:r>
              <a:rPr lang="fr-FR" dirty="0" err="1" smtClean="0"/>
              <a:t>refractive</a:t>
            </a:r>
            <a:r>
              <a:rPr lang="fr-FR" dirty="0" smtClean="0"/>
              <a:t> index of the medium)</a:t>
            </a:r>
            <a:endParaRPr lang="fr-FR" dirty="0"/>
          </a:p>
        </p:txBody>
      </p:sp>
      <p:pic>
        <p:nvPicPr>
          <p:cNvPr id="15368" name="Picture 8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57137" y="3743973"/>
            <a:ext cx="2600325" cy="676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ZoneTexte 15"/>
          <p:cNvSpPr txBox="1"/>
          <p:nvPr/>
        </p:nvSpPr>
        <p:spPr>
          <a:xfrm>
            <a:off x="634181" y="3845887"/>
            <a:ext cx="34916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Photon production </a:t>
            </a:r>
            <a:r>
              <a:rPr lang="fr-FR" dirty="0" err="1" smtClean="0"/>
              <a:t>is</a:t>
            </a:r>
            <a:r>
              <a:rPr lang="fr-FR" dirty="0" smtClean="0"/>
              <a:t> </a:t>
            </a:r>
            <a:r>
              <a:rPr lang="fr-FR" dirty="0" err="1" smtClean="0"/>
              <a:t>rather</a:t>
            </a:r>
            <a:r>
              <a:rPr lang="fr-FR" dirty="0" smtClean="0"/>
              <a:t> </a:t>
            </a:r>
            <a:r>
              <a:rPr lang="fr-FR" dirty="0" err="1" smtClean="0"/>
              <a:t>small</a:t>
            </a:r>
            <a:r>
              <a:rPr lang="fr-FR" dirty="0" smtClean="0"/>
              <a:t> : </a:t>
            </a:r>
            <a:endParaRPr lang="fr-FR" dirty="0"/>
          </a:p>
        </p:txBody>
      </p:sp>
      <p:sp>
        <p:nvSpPr>
          <p:cNvPr id="29" name="ZoneTexte 28"/>
          <p:cNvSpPr txBox="1"/>
          <p:nvPr/>
        </p:nvSpPr>
        <p:spPr>
          <a:xfrm>
            <a:off x="811188" y="4554642"/>
            <a:ext cx="439235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 smtClean="0"/>
              <a:t>Energy</a:t>
            </a:r>
            <a:r>
              <a:rPr lang="fr-FR" dirty="0" smtClean="0"/>
              <a:t> </a:t>
            </a:r>
            <a:r>
              <a:rPr lang="fr-FR" dirty="0" err="1" smtClean="0"/>
              <a:t>loss</a:t>
            </a:r>
            <a:r>
              <a:rPr lang="fr-FR" dirty="0" smtClean="0"/>
              <a:t> </a:t>
            </a:r>
            <a:r>
              <a:rPr lang="fr-FR" dirty="0" err="1" smtClean="0"/>
              <a:t>is</a:t>
            </a:r>
            <a:r>
              <a:rPr lang="fr-FR" dirty="0" smtClean="0"/>
              <a:t> </a:t>
            </a:r>
            <a:r>
              <a:rPr lang="fr-FR" dirty="0" err="1" smtClean="0"/>
              <a:t>very</a:t>
            </a:r>
            <a:r>
              <a:rPr lang="fr-FR" dirty="0" smtClean="0"/>
              <a:t> </a:t>
            </a:r>
            <a:r>
              <a:rPr lang="fr-FR" dirty="0" err="1" smtClean="0"/>
              <a:t>small</a:t>
            </a:r>
            <a:r>
              <a:rPr lang="fr-FR" dirty="0" smtClean="0"/>
              <a:t> (</a:t>
            </a:r>
            <a:r>
              <a:rPr lang="fr-FR" dirty="0" err="1" smtClean="0"/>
              <a:t>can</a:t>
            </a:r>
            <a:r>
              <a:rPr lang="fr-FR" dirty="0" smtClean="0"/>
              <a:t> </a:t>
            </a:r>
            <a:r>
              <a:rPr lang="fr-FR" dirty="0" err="1" smtClean="0"/>
              <a:t>be</a:t>
            </a:r>
            <a:r>
              <a:rPr lang="fr-FR" dirty="0" smtClean="0"/>
              <a:t> </a:t>
            </a:r>
            <a:r>
              <a:rPr lang="fr-FR" dirty="0" err="1" smtClean="0"/>
              <a:t>neglected</a:t>
            </a:r>
            <a:r>
              <a:rPr lang="fr-FR" dirty="0" smtClean="0"/>
              <a:t>):</a:t>
            </a:r>
          </a:p>
          <a:p>
            <a:r>
              <a:rPr lang="fr-FR" dirty="0" smtClean="0"/>
              <a:t>10</a:t>
            </a:r>
            <a:r>
              <a:rPr lang="fr-FR" baseline="30000" dirty="0" smtClean="0"/>
              <a:t>-3</a:t>
            </a:r>
            <a:r>
              <a:rPr lang="fr-FR" dirty="0" smtClean="0"/>
              <a:t> MeV.cm</a:t>
            </a:r>
            <a:r>
              <a:rPr lang="fr-FR" baseline="30000" dirty="0" smtClean="0"/>
              <a:t>2</a:t>
            </a:r>
            <a:r>
              <a:rPr lang="fr-FR" dirty="0" smtClean="0"/>
              <a:t>.g</a:t>
            </a:r>
            <a:r>
              <a:rPr lang="fr-FR" baseline="30000" dirty="0" smtClean="0"/>
              <a:t>-1</a:t>
            </a:r>
            <a:r>
              <a:rPr lang="fr-FR" dirty="0" smtClean="0"/>
              <a:t> for </a:t>
            </a:r>
            <a:r>
              <a:rPr lang="fr-FR" dirty="0" err="1" smtClean="0"/>
              <a:t>solids</a:t>
            </a:r>
            <a:endParaRPr lang="fr-FR" dirty="0" smtClean="0"/>
          </a:p>
          <a:p>
            <a:r>
              <a:rPr lang="fr-FR" dirty="0" smtClean="0"/>
              <a:t>0.01 – 0.2 </a:t>
            </a:r>
            <a:r>
              <a:rPr lang="fr-FR" dirty="0"/>
              <a:t>MeV.cm</a:t>
            </a:r>
            <a:r>
              <a:rPr lang="fr-FR" baseline="30000" dirty="0"/>
              <a:t>2</a:t>
            </a:r>
            <a:r>
              <a:rPr lang="fr-FR" dirty="0"/>
              <a:t>.g</a:t>
            </a:r>
            <a:r>
              <a:rPr lang="fr-FR" baseline="30000" dirty="0"/>
              <a:t>-1</a:t>
            </a:r>
            <a:r>
              <a:rPr lang="fr-FR" dirty="0" smtClean="0"/>
              <a:t>  for He, H2 </a:t>
            </a:r>
            <a:endParaRPr lang="fr-FR" dirty="0"/>
          </a:p>
        </p:txBody>
      </p:sp>
      <p:graphicFrame>
        <p:nvGraphicFramePr>
          <p:cNvPr id="18" name="Objet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55575735"/>
              </p:ext>
            </p:extLst>
          </p:nvPr>
        </p:nvGraphicFramePr>
        <p:xfrm>
          <a:off x="5357299" y="4420248"/>
          <a:ext cx="2851977" cy="7040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392" name="Equation" r:id="rId7" imgW="2057400" imgH="508000" progId="Equation.3">
                  <p:embed/>
                </p:oleObj>
              </mc:Choice>
              <mc:Fallback>
                <p:oleObj name="Equation" r:id="rId7" imgW="2057400" imgH="508000" progId="Equation.3">
                  <p:embed/>
                  <p:pic>
                    <p:nvPicPr>
                      <p:cNvPr id="0" name="Object 2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57299" y="4420248"/>
                        <a:ext cx="2851977" cy="7040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3" name="ZoneTexte 22"/>
          <p:cNvSpPr txBox="1"/>
          <p:nvPr/>
        </p:nvSpPr>
        <p:spPr>
          <a:xfrm>
            <a:off x="811188" y="5661248"/>
            <a:ext cx="43513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 smtClean="0"/>
              <a:t>Typical</a:t>
            </a:r>
            <a:r>
              <a:rPr lang="fr-FR" dirty="0" smtClean="0"/>
              <a:t> :     0.35 µm  &lt;   </a:t>
            </a:r>
            <a:r>
              <a:rPr lang="el-GR" dirty="0" smtClean="0"/>
              <a:t>λ</a:t>
            </a:r>
            <a:r>
              <a:rPr lang="fr-FR" dirty="0" smtClean="0"/>
              <a:t> </a:t>
            </a:r>
            <a:r>
              <a:rPr lang="fr-FR" baseline="-25000" dirty="0" err="1" smtClean="0"/>
              <a:t>cerenkov</a:t>
            </a:r>
            <a:r>
              <a:rPr lang="fr-FR" baseline="-25000" dirty="0" smtClean="0"/>
              <a:t>      </a:t>
            </a:r>
            <a:r>
              <a:rPr lang="fr-FR" dirty="0" smtClean="0"/>
              <a:t>&lt; 0.55 </a:t>
            </a:r>
            <a:r>
              <a:rPr lang="fr-FR" dirty="0"/>
              <a:t>µ</a:t>
            </a:r>
            <a:r>
              <a:rPr lang="fr-FR" dirty="0" smtClean="0"/>
              <a:t>m</a:t>
            </a:r>
            <a:endParaRPr lang="fr-FR" dirty="0"/>
          </a:p>
        </p:txBody>
      </p:sp>
      <p:pic>
        <p:nvPicPr>
          <p:cNvPr id="32" name="Picture 2" descr="http://www.larep.fr/photoSRC/bqViVeldaWelbKxCPNWs_pusXXdNGltxXD4uu1iw_sR0IkLcazbGupnwlQUaVQo_pWI48f0HY_sxYvETMFwM2diAkJo-_/1069819.jpe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248" y="1391401"/>
            <a:ext cx="1656184" cy="22082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51103821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4294967295"/>
          </p:nvPr>
        </p:nvSpPr>
        <p:spPr>
          <a:xfrm>
            <a:off x="7010400" y="6356350"/>
            <a:ext cx="2133600" cy="365125"/>
          </a:xfrm>
        </p:spPr>
        <p:txBody>
          <a:bodyPr/>
          <a:lstStyle/>
          <a:p>
            <a:fld id="{8737B87B-F0D5-4B05-B40D-A010B4E04A1C}" type="slidenum">
              <a:rPr lang="fr-FR" smtClean="0"/>
              <a:t>33</a:t>
            </a:fld>
            <a:endParaRPr lang="fr-FR"/>
          </a:p>
        </p:txBody>
      </p:sp>
      <p:pic>
        <p:nvPicPr>
          <p:cNvPr id="24580" name="Picture 4" descr="http://www.slac.stanford.edu/grp/eb/thch_vs_p_dstar_k_web_new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905136"/>
            <a:ext cx="5832648" cy="45726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ZoneTexte 1"/>
          <p:cNvSpPr txBox="1"/>
          <p:nvPr/>
        </p:nvSpPr>
        <p:spPr>
          <a:xfrm>
            <a:off x="1187624" y="5877272"/>
            <a:ext cx="66579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Identification of </a:t>
            </a:r>
            <a:r>
              <a:rPr lang="fr-FR" dirty="0" err="1" smtClean="0"/>
              <a:t>particles</a:t>
            </a:r>
            <a:r>
              <a:rPr lang="fr-FR" dirty="0"/>
              <a:t> </a:t>
            </a:r>
            <a:r>
              <a:rPr lang="fr-FR" dirty="0" smtClean="0"/>
              <a:t>by </a:t>
            </a:r>
            <a:r>
              <a:rPr lang="fr-FR" dirty="0" err="1" smtClean="0"/>
              <a:t>measurement</a:t>
            </a:r>
            <a:r>
              <a:rPr lang="fr-FR" dirty="0" smtClean="0"/>
              <a:t> of </a:t>
            </a:r>
            <a:r>
              <a:rPr lang="el-GR" dirty="0" smtClean="0"/>
              <a:t>Θ</a:t>
            </a:r>
            <a:r>
              <a:rPr lang="fr-FR" dirty="0" smtClean="0"/>
              <a:t>     (</a:t>
            </a:r>
            <a:r>
              <a:rPr lang="fr-FR" dirty="0" err="1" smtClean="0"/>
              <a:t>Experience</a:t>
            </a:r>
            <a:r>
              <a:rPr lang="fr-FR" dirty="0" smtClean="0"/>
              <a:t> Babar)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527004846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4294967295"/>
          </p:nvPr>
        </p:nvSpPr>
        <p:spPr>
          <a:xfrm>
            <a:off x="7010400" y="6356350"/>
            <a:ext cx="2133600" cy="365125"/>
          </a:xfrm>
        </p:spPr>
        <p:txBody>
          <a:bodyPr/>
          <a:lstStyle/>
          <a:p>
            <a:fld id="{8737B87B-F0D5-4B05-B40D-A010B4E04A1C}" type="slidenum">
              <a:rPr lang="fr-FR" smtClean="0"/>
              <a:t>34</a:t>
            </a:fld>
            <a:endParaRPr lang="fr-FR"/>
          </a:p>
        </p:txBody>
      </p:sp>
      <p:sp>
        <p:nvSpPr>
          <p:cNvPr id="3" name="ZoneTexte 2"/>
          <p:cNvSpPr txBox="1"/>
          <p:nvPr/>
        </p:nvSpPr>
        <p:spPr>
          <a:xfrm>
            <a:off x="539551" y="535804"/>
            <a:ext cx="25054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smtClean="0">
                <a:solidFill>
                  <a:srgbClr val="0033CC"/>
                </a:solidFill>
              </a:rPr>
              <a:t>TRANSITION RADIATION</a:t>
            </a:r>
          </a:p>
        </p:txBody>
      </p:sp>
      <p:sp>
        <p:nvSpPr>
          <p:cNvPr id="2" name="Rectangle 1"/>
          <p:cNvSpPr/>
          <p:nvPr/>
        </p:nvSpPr>
        <p:spPr>
          <a:xfrm>
            <a:off x="692299" y="905930"/>
            <a:ext cx="748883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/>
              <a:t>Transition radiation</a:t>
            </a:r>
            <a:r>
              <a:rPr lang="en-US" dirty="0"/>
              <a:t> </a:t>
            </a:r>
            <a:r>
              <a:rPr lang="en-US" dirty="0" smtClean="0"/>
              <a:t>is a photon emission (X) </a:t>
            </a:r>
            <a:r>
              <a:rPr lang="en-US" smtClean="0"/>
              <a:t>occuring</a:t>
            </a:r>
            <a:r>
              <a:rPr lang="en-US" dirty="0" smtClean="0"/>
              <a:t> </a:t>
            </a:r>
            <a:r>
              <a:rPr lang="en-US" dirty="0"/>
              <a:t>when a charged particle passes through inhomogeneous media, such as a boundary between two different </a:t>
            </a:r>
            <a:r>
              <a:rPr lang="en-US" dirty="0" smtClean="0"/>
              <a:t>media with different dielectric properties</a:t>
            </a:r>
            <a:endParaRPr lang="fr-FR" dirty="0"/>
          </a:p>
        </p:txBody>
      </p:sp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3595" y="1791161"/>
            <a:ext cx="2232248" cy="157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ZoneTexte 4"/>
          <p:cNvSpPr txBox="1"/>
          <p:nvPr/>
        </p:nvSpPr>
        <p:spPr>
          <a:xfrm>
            <a:off x="1279935" y="2084049"/>
            <a:ext cx="22023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Emission at an angle  </a:t>
            </a:r>
            <a:endParaRPr lang="fr-FR" dirty="0"/>
          </a:p>
        </p:txBody>
      </p:sp>
      <p:pic>
        <p:nvPicPr>
          <p:cNvPr id="2355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2269" y="2006778"/>
            <a:ext cx="11525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ZoneTexte 8"/>
          <p:cNvSpPr txBox="1"/>
          <p:nvPr/>
        </p:nvSpPr>
        <p:spPr>
          <a:xfrm>
            <a:off x="1178013" y="2648833"/>
            <a:ext cx="14769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 smtClean="0"/>
              <a:t>Very</a:t>
            </a:r>
            <a:r>
              <a:rPr lang="fr-FR" dirty="0" smtClean="0"/>
              <a:t> </a:t>
            </a:r>
            <a:r>
              <a:rPr lang="fr-FR" dirty="0" err="1" smtClean="0"/>
              <a:t>low</a:t>
            </a:r>
            <a:r>
              <a:rPr lang="fr-FR" dirty="0" smtClean="0"/>
              <a:t> rate </a:t>
            </a:r>
            <a:endParaRPr lang="fr-FR" dirty="0"/>
          </a:p>
        </p:txBody>
      </p:sp>
      <p:pic>
        <p:nvPicPr>
          <p:cNvPr id="2355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1681" y="2665930"/>
            <a:ext cx="29337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ZoneTexte 5"/>
          <p:cNvSpPr txBox="1"/>
          <p:nvPr/>
        </p:nvSpPr>
        <p:spPr>
          <a:xfrm>
            <a:off x="369356" y="3733755"/>
            <a:ext cx="392150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 smtClean="0"/>
              <a:t>In the </a:t>
            </a:r>
            <a:r>
              <a:rPr lang="fr-FR" sz="1600" dirty="0" err="1" smtClean="0"/>
              <a:t>momentum</a:t>
            </a:r>
            <a:r>
              <a:rPr lang="fr-FR" sz="1600" dirty="0" smtClean="0"/>
              <a:t> range 1 – 10 </a:t>
            </a:r>
            <a:r>
              <a:rPr lang="fr-FR" sz="1600" dirty="0" err="1" smtClean="0"/>
              <a:t>GeV</a:t>
            </a:r>
            <a:r>
              <a:rPr lang="fr-FR" sz="1600" dirty="0" smtClean="0"/>
              <a:t>, </a:t>
            </a:r>
            <a:r>
              <a:rPr lang="fr-FR" sz="1600" dirty="0" err="1" smtClean="0"/>
              <a:t>only</a:t>
            </a:r>
            <a:r>
              <a:rPr lang="fr-FR" sz="1600" dirty="0" smtClean="0"/>
              <a:t> </a:t>
            </a:r>
            <a:r>
              <a:rPr lang="fr-FR" sz="1600" dirty="0" err="1" smtClean="0"/>
              <a:t>electrons</a:t>
            </a:r>
            <a:r>
              <a:rPr lang="fr-FR" sz="1600" dirty="0" smtClean="0"/>
              <a:t> </a:t>
            </a:r>
            <a:r>
              <a:rPr lang="fr-FR" sz="1600" dirty="0" err="1" smtClean="0"/>
              <a:t>produce</a:t>
            </a:r>
            <a:r>
              <a:rPr lang="fr-FR" sz="1600" dirty="0" smtClean="0"/>
              <a:t> transition radiation </a:t>
            </a:r>
            <a:r>
              <a:rPr lang="fr-FR" sz="1600" dirty="0" err="1" smtClean="0"/>
              <a:t>with</a:t>
            </a:r>
            <a:r>
              <a:rPr lang="fr-FR" sz="1600" dirty="0" smtClean="0"/>
              <a:t> a </a:t>
            </a:r>
            <a:r>
              <a:rPr lang="fr-FR" sz="1600" dirty="0" err="1" smtClean="0"/>
              <a:t>relatively</a:t>
            </a:r>
            <a:r>
              <a:rPr lang="fr-FR" sz="1600" dirty="0" smtClean="0"/>
              <a:t> </a:t>
            </a:r>
            <a:r>
              <a:rPr lang="fr-FR" sz="1600" dirty="0" err="1" smtClean="0"/>
              <a:t>low</a:t>
            </a:r>
            <a:r>
              <a:rPr lang="fr-FR" sz="1600" dirty="0" smtClean="0"/>
              <a:t> </a:t>
            </a:r>
            <a:r>
              <a:rPr lang="fr-FR" sz="1600" dirty="0" err="1" smtClean="0"/>
              <a:t>probablity</a:t>
            </a:r>
            <a:r>
              <a:rPr lang="fr-FR" sz="1600" dirty="0" smtClean="0"/>
              <a:t> (1%) per </a:t>
            </a:r>
            <a:r>
              <a:rPr lang="fr-FR" sz="1600" dirty="0" err="1" smtClean="0"/>
              <a:t>boundary</a:t>
            </a:r>
            <a:r>
              <a:rPr lang="fr-FR" sz="1600" dirty="0" smtClean="0"/>
              <a:t> </a:t>
            </a:r>
            <a:r>
              <a:rPr lang="fr-FR" sz="1600" dirty="0" err="1" smtClean="0"/>
              <a:t>crossing</a:t>
            </a:r>
            <a:r>
              <a:rPr lang="fr-FR" sz="1600" dirty="0" smtClean="0"/>
              <a:t>.</a:t>
            </a:r>
          </a:p>
          <a:p>
            <a:r>
              <a:rPr lang="fr-FR" sz="1600" dirty="0" err="1" smtClean="0"/>
              <a:t>Thus</a:t>
            </a:r>
            <a:r>
              <a:rPr lang="fr-FR" sz="1600" dirty="0" smtClean="0"/>
              <a:t>, a TRD </a:t>
            </a:r>
            <a:r>
              <a:rPr lang="fr-FR" sz="1600" dirty="0" err="1" smtClean="0"/>
              <a:t>is</a:t>
            </a:r>
            <a:r>
              <a:rPr lang="fr-FR" sz="1600" dirty="0" smtClean="0"/>
              <a:t> </a:t>
            </a:r>
            <a:r>
              <a:rPr lang="fr-FR" sz="1600" dirty="0" err="1" smtClean="0"/>
              <a:t>mostly</a:t>
            </a:r>
            <a:r>
              <a:rPr lang="fr-FR" sz="1600" dirty="0" smtClean="0"/>
              <a:t> </a:t>
            </a:r>
            <a:r>
              <a:rPr lang="fr-FR" sz="1600" dirty="0" err="1" smtClean="0"/>
              <a:t>used</a:t>
            </a:r>
            <a:r>
              <a:rPr lang="fr-FR" sz="1600" dirty="0" smtClean="0"/>
              <a:t> for </a:t>
            </a:r>
            <a:r>
              <a:rPr lang="fr-FR" sz="1600" dirty="0" err="1" smtClean="0"/>
              <a:t>electron</a:t>
            </a:r>
            <a:r>
              <a:rPr lang="fr-FR" sz="1600" dirty="0" smtClean="0"/>
              <a:t> identification.</a:t>
            </a:r>
          </a:p>
        </p:txBody>
      </p:sp>
      <p:pic>
        <p:nvPicPr>
          <p:cNvPr id="23558" name="Picture 6" descr="http://dpnc.unige.ch/ams/ams_beta/Gallery/trd/nim_02056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9446" y="3645024"/>
            <a:ext cx="3744416" cy="22666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54560834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4294967295"/>
          </p:nvPr>
        </p:nvSpPr>
        <p:spPr>
          <a:xfrm>
            <a:off x="7010400" y="6356350"/>
            <a:ext cx="2133600" cy="365125"/>
          </a:xfrm>
        </p:spPr>
        <p:txBody>
          <a:bodyPr/>
          <a:lstStyle/>
          <a:p>
            <a:fld id="{8737B87B-F0D5-4B05-B40D-A010B4E04A1C}" type="slidenum">
              <a:rPr lang="fr-FR" smtClean="0"/>
              <a:t>35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287196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4294967295"/>
          </p:nvPr>
        </p:nvSpPr>
        <p:spPr>
          <a:xfrm>
            <a:off x="7010400" y="6356350"/>
            <a:ext cx="2133600" cy="365125"/>
          </a:xfrm>
        </p:spPr>
        <p:txBody>
          <a:bodyPr/>
          <a:lstStyle/>
          <a:p>
            <a:fld id="{8737B87B-F0D5-4B05-B40D-A010B4E04A1C}" type="slidenum">
              <a:rPr lang="fr-FR" smtClean="0"/>
              <a:t>4</a:t>
            </a:fld>
            <a:endParaRPr lang="fr-FR"/>
          </a:p>
        </p:txBody>
      </p:sp>
      <p:sp>
        <p:nvSpPr>
          <p:cNvPr id="3" name="ZoneTexte 2"/>
          <p:cNvSpPr txBox="1"/>
          <p:nvPr/>
        </p:nvSpPr>
        <p:spPr>
          <a:xfrm>
            <a:off x="539552" y="925870"/>
            <a:ext cx="842493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 smtClean="0">
                <a:solidFill>
                  <a:srgbClr val="0033CC"/>
                </a:solidFill>
              </a:rPr>
              <a:t>Types of detectors :</a:t>
            </a:r>
          </a:p>
          <a:p>
            <a:r>
              <a:rPr lang="fr-FR" sz="2400" dirty="0" smtClean="0"/>
              <a:t> 	 </a:t>
            </a:r>
            <a:r>
              <a:rPr lang="fr-FR" sz="2400" dirty="0" err="1" smtClean="0"/>
              <a:t>Trackers</a:t>
            </a:r>
            <a:r>
              <a:rPr lang="fr-FR" sz="2400" dirty="0" smtClean="0"/>
              <a:t> (position and </a:t>
            </a:r>
            <a:r>
              <a:rPr lang="fr-FR" sz="2400" dirty="0" err="1" smtClean="0"/>
              <a:t>momentum</a:t>
            </a:r>
            <a:r>
              <a:rPr lang="fr-FR" sz="2400" dirty="0" smtClean="0"/>
              <a:t> </a:t>
            </a:r>
            <a:r>
              <a:rPr lang="fr-FR" sz="2400" dirty="0" err="1" smtClean="0"/>
              <a:t>measurement</a:t>
            </a:r>
            <a:r>
              <a:rPr lang="fr-FR" sz="2400" dirty="0" smtClean="0"/>
              <a:t>)</a:t>
            </a:r>
          </a:p>
          <a:p>
            <a:r>
              <a:rPr lang="fr-FR" sz="2400" dirty="0"/>
              <a:t>	</a:t>
            </a:r>
            <a:r>
              <a:rPr lang="fr-FR" sz="2400" dirty="0" smtClean="0"/>
              <a:t>  </a:t>
            </a:r>
            <a:r>
              <a:rPr lang="fr-FR" sz="2400" dirty="0" err="1" smtClean="0"/>
              <a:t>Calorimeters</a:t>
            </a:r>
            <a:r>
              <a:rPr lang="fr-FR" sz="2400" dirty="0" smtClean="0"/>
              <a:t> (</a:t>
            </a:r>
            <a:r>
              <a:rPr lang="fr-FR" sz="2400" dirty="0" err="1" smtClean="0"/>
              <a:t>energy</a:t>
            </a:r>
            <a:r>
              <a:rPr lang="fr-FR" sz="2400" dirty="0" smtClean="0"/>
              <a:t> </a:t>
            </a:r>
            <a:r>
              <a:rPr lang="fr-FR" sz="2400" dirty="0" err="1" smtClean="0"/>
              <a:t>measurement</a:t>
            </a:r>
            <a:r>
              <a:rPr lang="fr-FR" sz="2400" dirty="0" smtClean="0"/>
              <a:t>)</a:t>
            </a:r>
          </a:p>
          <a:p>
            <a:r>
              <a:rPr lang="fr-FR" sz="2400" dirty="0"/>
              <a:t>	</a:t>
            </a:r>
            <a:r>
              <a:rPr lang="fr-FR" sz="2400" dirty="0" smtClean="0"/>
              <a:t>  </a:t>
            </a:r>
            <a:r>
              <a:rPr lang="fr-FR" sz="2400" dirty="0" err="1" smtClean="0"/>
              <a:t>Identifiers</a:t>
            </a:r>
            <a:r>
              <a:rPr lang="fr-FR" sz="2400" dirty="0" smtClean="0"/>
              <a:t> (identification of </a:t>
            </a:r>
            <a:r>
              <a:rPr lang="fr-FR" sz="2400" dirty="0" err="1" smtClean="0"/>
              <a:t>various</a:t>
            </a:r>
            <a:r>
              <a:rPr lang="fr-FR" sz="2400" dirty="0" smtClean="0"/>
              <a:t> types of </a:t>
            </a:r>
            <a:r>
              <a:rPr lang="fr-FR" sz="2400" dirty="0" err="1" smtClean="0"/>
              <a:t>particles</a:t>
            </a:r>
            <a:r>
              <a:rPr lang="fr-FR" sz="2400" dirty="0" smtClean="0"/>
              <a:t>)</a:t>
            </a:r>
          </a:p>
          <a:p>
            <a:r>
              <a:rPr lang="fr-FR" sz="2400" dirty="0"/>
              <a:t>	</a:t>
            </a:r>
            <a:r>
              <a:rPr lang="fr-FR" sz="2400" dirty="0" smtClean="0"/>
              <a:t>  Trigger </a:t>
            </a:r>
            <a:r>
              <a:rPr lang="fr-FR" sz="2400" dirty="0" err="1" smtClean="0"/>
              <a:t>counters</a:t>
            </a:r>
            <a:endParaRPr lang="fr-FR" sz="2400" dirty="0" smtClean="0"/>
          </a:p>
        </p:txBody>
      </p:sp>
      <p:pic>
        <p:nvPicPr>
          <p:cNvPr id="1638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3356992"/>
            <a:ext cx="3403091" cy="27723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80893" y="3356992"/>
            <a:ext cx="4399780" cy="26194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370265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4294967295"/>
          </p:nvPr>
        </p:nvSpPr>
        <p:spPr>
          <a:xfrm>
            <a:off x="7010400" y="6356350"/>
            <a:ext cx="2133600" cy="365125"/>
          </a:xfrm>
        </p:spPr>
        <p:txBody>
          <a:bodyPr/>
          <a:lstStyle/>
          <a:p>
            <a:fld id="{8737B87B-F0D5-4B05-B40D-A010B4E04A1C}" type="slidenum">
              <a:rPr lang="fr-FR" smtClean="0"/>
              <a:t>5</a:t>
            </a:fld>
            <a:endParaRPr lang="fr-FR"/>
          </a:p>
        </p:txBody>
      </p:sp>
      <p:sp>
        <p:nvSpPr>
          <p:cNvPr id="2" name="ZoneTexte 1"/>
          <p:cNvSpPr txBox="1"/>
          <p:nvPr/>
        </p:nvSpPr>
        <p:spPr>
          <a:xfrm>
            <a:off x="467544" y="764704"/>
            <a:ext cx="7608558" cy="184665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b="1" dirty="0" smtClean="0">
                <a:solidFill>
                  <a:srgbClr val="0033CC"/>
                </a:solidFill>
              </a:rPr>
              <a:t>CROSS SECTION :</a:t>
            </a:r>
          </a:p>
          <a:p>
            <a:r>
              <a:rPr lang="fr-FR" dirty="0"/>
              <a:t>	</a:t>
            </a:r>
            <a:r>
              <a:rPr lang="fr-FR" dirty="0" err="1" smtClean="0"/>
              <a:t>Probability</a:t>
            </a:r>
            <a:r>
              <a:rPr lang="fr-FR" dirty="0" smtClean="0"/>
              <a:t> of a </a:t>
            </a:r>
            <a:r>
              <a:rPr lang="fr-FR" dirty="0" err="1" smtClean="0"/>
              <a:t>phenomenon</a:t>
            </a:r>
            <a:r>
              <a:rPr lang="fr-FR" dirty="0" smtClean="0"/>
              <a:t> (interaction </a:t>
            </a:r>
            <a:r>
              <a:rPr lang="fr-FR" dirty="0" err="1" smtClean="0"/>
              <a:t>with</a:t>
            </a:r>
            <a:r>
              <a:rPr lang="fr-FR" dirty="0" smtClean="0"/>
              <a:t> the detector) to </a:t>
            </a:r>
            <a:r>
              <a:rPr lang="fr-FR" dirty="0" err="1" smtClean="0"/>
              <a:t>occur</a:t>
            </a:r>
            <a:r>
              <a:rPr lang="fr-FR" dirty="0" smtClean="0"/>
              <a:t>.</a:t>
            </a:r>
          </a:p>
          <a:p>
            <a:r>
              <a:rPr lang="fr-FR" dirty="0"/>
              <a:t>	</a:t>
            </a:r>
            <a:endParaRPr lang="fr-FR" dirty="0" smtClean="0"/>
          </a:p>
          <a:p>
            <a:endParaRPr lang="fr-FR" dirty="0" smtClean="0"/>
          </a:p>
          <a:p>
            <a:endParaRPr lang="fr-FR" dirty="0"/>
          </a:p>
          <a:p>
            <a:endParaRPr lang="fr-F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ZoneTexte 2"/>
              <p:cNvSpPr txBox="1"/>
              <p:nvPr/>
            </p:nvSpPr>
            <p:spPr>
              <a:xfrm>
                <a:off x="1634565" y="1640131"/>
                <a:ext cx="2802787" cy="67666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fr-FR" sz="20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fr-FR" sz="2000" b="0" i="1" smtClean="0">
                              <a:latin typeface="Cambria Math"/>
                            </a:rPr>
                            <m:t>𝑑</m:t>
                          </m:r>
                          <m:r>
                            <a:rPr lang="fr-FR" sz="2000" b="0" i="1" smtClean="0">
                              <a:latin typeface="Cambria Math"/>
                            </a:rPr>
                            <m:t> </m:t>
                          </m:r>
                          <m:r>
                            <m:rPr>
                              <m:sty m:val="p"/>
                            </m:rPr>
                            <a:rPr lang="el-GR" sz="2000" b="0" i="1" smtClean="0">
                              <a:latin typeface="Cambria Math"/>
                            </a:rPr>
                            <m:t>σ</m:t>
                          </m:r>
                        </m:num>
                        <m:den>
                          <m:r>
                            <a:rPr lang="fr-FR" sz="2000" b="0" i="1" smtClean="0">
                              <a:latin typeface="Cambria Math"/>
                            </a:rPr>
                            <m:t>𝑑</m:t>
                          </m:r>
                          <m:r>
                            <m:rPr>
                              <m:sty m:val="p"/>
                            </m:rPr>
                            <a:rPr lang="el-GR" sz="2000" b="0" i="1" smtClean="0">
                              <a:latin typeface="Cambria Math"/>
                            </a:rPr>
                            <m:t>Ω</m:t>
                          </m:r>
                        </m:den>
                      </m:f>
                      <m:d>
                        <m:dPr>
                          <m:ctrlPr>
                            <a:rPr lang="fr-FR" sz="20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fr-FR" sz="2000" b="0" i="1" smtClean="0">
                              <a:latin typeface="Cambria Math"/>
                            </a:rPr>
                            <m:t>𝐸</m:t>
                          </m:r>
                          <m:r>
                            <a:rPr lang="fr-FR" sz="2000" b="0" i="1" smtClean="0">
                              <a:latin typeface="Cambria Math"/>
                            </a:rPr>
                            <m:t>, </m:t>
                          </m:r>
                          <m:r>
                            <m:rPr>
                              <m:sty m:val="p"/>
                            </m:rPr>
                            <a:rPr lang="el-GR" sz="2000" b="0" i="1" smtClean="0">
                              <a:latin typeface="Cambria Math"/>
                            </a:rPr>
                            <m:t>Ω</m:t>
                          </m:r>
                        </m:e>
                      </m:d>
                      <m:r>
                        <a:rPr lang="fr-FR" sz="2000" b="0" i="1" smtClean="0">
                          <a:latin typeface="Cambria Math"/>
                        </a:rPr>
                        <m:t>= </m:t>
                      </m:r>
                      <m:f>
                        <m:fPr>
                          <m:ctrlPr>
                            <a:rPr lang="fr-FR" sz="20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fr-FR" sz="2000" b="0" i="1" smtClean="0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fr-FR" sz="2000" b="0" i="1" smtClean="0">
                              <a:latin typeface="Cambria Math"/>
                            </a:rPr>
                            <m:t>𝐹</m:t>
                          </m:r>
                        </m:den>
                      </m:f>
                      <m:r>
                        <a:rPr lang="fr-FR" sz="2000" b="0" i="1" smtClean="0">
                          <a:latin typeface="Cambria Math"/>
                        </a:rPr>
                        <m:t> </m:t>
                      </m:r>
                      <m:f>
                        <m:fPr>
                          <m:ctrlPr>
                            <a:rPr lang="fr-FR" sz="20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fr-FR" sz="2000" b="0" i="1" smtClean="0">
                              <a:latin typeface="Cambria Math"/>
                            </a:rPr>
                            <m:t>𝑑</m:t>
                          </m:r>
                          <m:sSub>
                            <m:sSubPr>
                              <m:ctrlPr>
                                <a:rPr lang="fr-FR" sz="2000" b="0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fr-FR" sz="2000" b="0" i="1" smtClean="0">
                                  <a:latin typeface="Cambria Math"/>
                                </a:rPr>
                                <m:t>𝑁</m:t>
                              </m:r>
                            </m:e>
                            <m:sub>
                              <m:r>
                                <a:rPr lang="fr-FR" sz="2000" b="0" i="1" smtClean="0">
                                  <a:latin typeface="Cambria Math"/>
                                </a:rPr>
                                <m:t>𝑠</m:t>
                              </m:r>
                            </m:sub>
                          </m:sSub>
                        </m:num>
                        <m:den>
                          <m:r>
                            <a:rPr lang="fr-FR" sz="2000" b="0" i="1" smtClean="0">
                              <a:latin typeface="Cambria Math"/>
                            </a:rPr>
                            <m:t>𝑑</m:t>
                          </m:r>
                          <m:r>
                            <m:rPr>
                              <m:sty m:val="p"/>
                            </m:rPr>
                            <a:rPr lang="el-GR" sz="2000" b="0" i="1" smtClean="0">
                              <a:latin typeface="Cambria Math"/>
                            </a:rPr>
                            <m:t>Ω</m:t>
                          </m:r>
                        </m:den>
                      </m:f>
                    </m:oMath>
                  </m:oMathPara>
                </a14:m>
                <a:endParaRPr lang="fr-FR" sz="2000" dirty="0" smtClean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3" name="ZoneTexte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34565" y="1640131"/>
                <a:ext cx="2802787" cy="676660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ZoneTexte 4"/>
              <p:cNvSpPr txBox="1"/>
              <p:nvPr/>
            </p:nvSpPr>
            <p:spPr>
              <a:xfrm>
                <a:off x="1903276" y="2574217"/>
                <a:ext cx="1783180" cy="53565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l-GR" sz="2000" dirty="0" smtClean="0"/>
                  <a:t>σ</a:t>
                </a:r>
                <a:r>
                  <a:rPr lang="fr-FR" sz="2000" dirty="0" smtClean="0"/>
                  <a:t> (E) = </a:t>
                </a:r>
                <a14:m>
                  <m:oMath xmlns:m="http://schemas.openxmlformats.org/officeDocument/2006/math">
                    <m:nary>
                      <m:naryPr>
                        <m:limLoc m:val="undOvr"/>
                        <m:subHide m:val="on"/>
                        <m:supHide m:val="on"/>
                        <m:ctrlPr>
                          <a:rPr lang="fr-FR" sz="2000" i="1" smtClean="0">
                            <a:latin typeface="Cambria Math"/>
                          </a:rPr>
                        </m:ctrlPr>
                      </m:naryPr>
                      <m:sub/>
                      <m:sup/>
                      <m:e>
                        <m:r>
                          <a:rPr lang="fr-FR" sz="2000" b="0" i="1" smtClean="0">
                            <a:latin typeface="Cambria Math"/>
                          </a:rPr>
                          <m:t>𝑑</m:t>
                        </m:r>
                        <m:r>
                          <m:rPr>
                            <m:sty m:val="p"/>
                          </m:rPr>
                          <a:rPr lang="el-GR" sz="2000" b="0" i="1" smtClean="0">
                            <a:latin typeface="Cambria Math"/>
                          </a:rPr>
                          <m:t>Ω</m:t>
                        </m:r>
                        <m:r>
                          <a:rPr lang="fr-FR" sz="2000" b="0" i="1" smtClean="0">
                            <a:latin typeface="Cambria Math"/>
                          </a:rPr>
                          <m:t> </m:t>
                        </m:r>
                        <m:f>
                          <m:fPr>
                            <m:ctrlPr>
                              <a:rPr lang="fr-FR" sz="2000" b="0" i="1" smtClean="0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fr-FR" sz="2000" b="0" i="1" smtClean="0">
                                <a:latin typeface="Cambria Math"/>
                              </a:rPr>
                              <m:t>𝑑</m:t>
                            </m:r>
                            <m:r>
                              <m:rPr>
                                <m:sty m:val="p"/>
                              </m:rPr>
                              <a:rPr lang="el-GR" sz="2000" b="0" i="1" smtClean="0">
                                <a:latin typeface="Cambria Math"/>
                              </a:rPr>
                              <m:t>σ</m:t>
                            </m:r>
                          </m:num>
                          <m:den>
                            <m:r>
                              <a:rPr lang="fr-FR" sz="2000" b="0" i="1" smtClean="0">
                                <a:latin typeface="Cambria Math"/>
                              </a:rPr>
                              <m:t>𝑑</m:t>
                            </m:r>
                            <m:r>
                              <m:rPr>
                                <m:sty m:val="p"/>
                              </m:rPr>
                              <a:rPr lang="el-GR" sz="2000" b="0" i="1" smtClean="0">
                                <a:latin typeface="Cambria Math"/>
                              </a:rPr>
                              <m:t>Ω</m:t>
                            </m:r>
                          </m:den>
                        </m:f>
                      </m:e>
                    </m:nary>
                  </m:oMath>
                </a14:m>
                <a:endParaRPr lang="fr-FR" sz="2000" dirty="0"/>
              </a:p>
            </p:txBody>
          </p:sp>
        </mc:Choice>
        <mc:Fallback xmlns="">
          <p:sp>
            <p:nvSpPr>
              <p:cNvPr id="5" name="ZoneTexte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03276" y="2574217"/>
                <a:ext cx="1783180" cy="535659"/>
              </a:xfrm>
              <a:prstGeom prst="rect">
                <a:avLst/>
              </a:prstGeom>
              <a:blipFill rotWithShape="1">
                <a:blip r:embed="rId3"/>
                <a:stretch>
                  <a:fillRect l="-3413" b="-7955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ZoneTexte 5"/>
          <p:cNvSpPr txBox="1"/>
          <p:nvPr/>
        </p:nvSpPr>
        <p:spPr>
          <a:xfrm>
            <a:off x="4788024" y="1650887"/>
            <a:ext cx="333039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F = incident flux of </a:t>
            </a:r>
            <a:r>
              <a:rPr lang="fr-FR" dirty="0" err="1" smtClean="0"/>
              <a:t>particles</a:t>
            </a:r>
            <a:endParaRPr lang="fr-FR" dirty="0" smtClean="0"/>
          </a:p>
          <a:p>
            <a:r>
              <a:rPr lang="fr-FR" dirty="0" smtClean="0"/>
              <a:t>Ns =  </a:t>
            </a:r>
            <a:r>
              <a:rPr lang="fr-FR" dirty="0" err="1" smtClean="0"/>
              <a:t>emitted</a:t>
            </a:r>
            <a:r>
              <a:rPr lang="fr-FR" dirty="0" smtClean="0"/>
              <a:t> </a:t>
            </a:r>
            <a:r>
              <a:rPr lang="fr-FR" dirty="0" err="1" smtClean="0"/>
              <a:t>number</a:t>
            </a:r>
            <a:r>
              <a:rPr lang="fr-FR" dirty="0" smtClean="0"/>
              <a:t> of </a:t>
            </a:r>
            <a:r>
              <a:rPr lang="fr-FR" dirty="0" err="1" smtClean="0"/>
              <a:t>particles</a:t>
            </a:r>
            <a:endParaRPr lang="fr-FR" dirty="0" smtClean="0"/>
          </a:p>
          <a:p>
            <a:r>
              <a:rPr lang="fr-FR" dirty="0" smtClean="0"/>
              <a:t>Ω = Solid angle</a:t>
            </a:r>
            <a:endParaRPr lang="fr-FR" dirty="0"/>
          </a:p>
        </p:txBody>
      </p:sp>
      <p:sp>
        <p:nvSpPr>
          <p:cNvPr id="7" name="ZoneTexte 6"/>
          <p:cNvSpPr txBox="1"/>
          <p:nvPr/>
        </p:nvSpPr>
        <p:spPr>
          <a:xfrm>
            <a:off x="467544" y="3284984"/>
            <a:ext cx="8150693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b="1" dirty="0" smtClean="0">
                <a:solidFill>
                  <a:srgbClr val="0033CC"/>
                </a:solidFill>
              </a:rPr>
              <a:t>MEAN FREE PATH :</a:t>
            </a:r>
          </a:p>
          <a:p>
            <a:r>
              <a:rPr lang="fr-FR" dirty="0"/>
              <a:t>	</a:t>
            </a:r>
            <a:r>
              <a:rPr lang="fr-FR" dirty="0" err="1" smtClean="0"/>
              <a:t>Average</a:t>
            </a:r>
            <a:r>
              <a:rPr lang="fr-FR" dirty="0" smtClean="0"/>
              <a:t> distance </a:t>
            </a:r>
            <a:r>
              <a:rPr lang="fr-FR" dirty="0" err="1" smtClean="0"/>
              <a:t>travelled</a:t>
            </a:r>
            <a:r>
              <a:rPr lang="fr-FR" dirty="0" smtClean="0"/>
              <a:t> by a </a:t>
            </a:r>
            <a:r>
              <a:rPr lang="fr-FR" dirty="0" err="1" smtClean="0"/>
              <a:t>particle</a:t>
            </a:r>
            <a:r>
              <a:rPr lang="fr-FR" dirty="0" smtClean="0"/>
              <a:t> </a:t>
            </a:r>
            <a:r>
              <a:rPr lang="fr-FR" dirty="0" err="1" smtClean="0"/>
              <a:t>between</a:t>
            </a:r>
            <a:r>
              <a:rPr lang="fr-FR" dirty="0" smtClean="0"/>
              <a:t> 2 </a:t>
            </a:r>
            <a:r>
              <a:rPr lang="fr-FR" dirty="0" err="1" smtClean="0"/>
              <a:t>consecutive</a:t>
            </a:r>
            <a:r>
              <a:rPr lang="fr-FR" dirty="0" smtClean="0"/>
              <a:t> interactions</a:t>
            </a:r>
          </a:p>
          <a:p>
            <a:r>
              <a:rPr lang="fr-FR" dirty="0"/>
              <a:t> </a:t>
            </a:r>
            <a:r>
              <a:rPr lang="fr-FR" dirty="0" smtClean="0"/>
              <a:t>                 in </a:t>
            </a:r>
            <a:r>
              <a:rPr lang="fr-FR" dirty="0" err="1" smtClean="0"/>
              <a:t>matter</a:t>
            </a:r>
            <a:r>
              <a:rPr lang="fr-FR" dirty="0" smtClean="0"/>
              <a:t> (detector) :</a:t>
            </a:r>
            <a:endParaRPr lang="fr-F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ZoneTexte 7"/>
              <p:cNvSpPr txBox="1"/>
              <p:nvPr/>
            </p:nvSpPr>
            <p:spPr>
              <a:xfrm>
                <a:off x="2085656" y="4208314"/>
                <a:ext cx="1164550" cy="67056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l-GR" sz="2000" i="1">
                          <a:latin typeface="Cambria Math"/>
                        </a:rPr>
                        <m:t>λ</m:t>
                      </m:r>
                      <m:r>
                        <a:rPr lang="fr-FR" sz="2000" i="1">
                          <a:latin typeface="Cambria Math"/>
                        </a:rPr>
                        <m:t>= </m:t>
                      </m:r>
                      <m:f>
                        <m:fPr>
                          <m:ctrlPr>
                            <a:rPr lang="fr-FR" sz="20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fr-FR" sz="2000" i="1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m:rPr>
                              <m:sty m:val="p"/>
                            </m:rPr>
                            <a:rPr lang="el-GR" sz="2000" i="1">
                              <a:latin typeface="Cambria Math"/>
                            </a:rPr>
                            <m:t>σ</m:t>
                          </m:r>
                          <m:r>
                            <a:rPr lang="fr-FR" sz="2000" i="1">
                              <a:latin typeface="Cambria Math"/>
                            </a:rPr>
                            <m:t>.</m:t>
                          </m:r>
                          <m:r>
                            <a:rPr lang="fr-FR" sz="2000" i="1">
                              <a:latin typeface="Cambria Math"/>
                            </a:rPr>
                            <m:t>𝑛</m:t>
                          </m:r>
                        </m:den>
                      </m:f>
                    </m:oMath>
                  </m:oMathPara>
                </a14:m>
                <a:endParaRPr lang="fr-FR" sz="2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8" name="ZoneTexte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85656" y="4208314"/>
                <a:ext cx="1164550" cy="670568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ZoneTexte 8"/>
          <p:cNvSpPr txBox="1"/>
          <p:nvPr/>
        </p:nvSpPr>
        <p:spPr>
          <a:xfrm>
            <a:off x="2637573" y="4902735"/>
            <a:ext cx="506593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 </a:t>
            </a:r>
            <a:r>
              <a:rPr lang="el-GR" dirty="0" smtClean="0"/>
              <a:t>σ</a:t>
            </a:r>
            <a:r>
              <a:rPr lang="fr-FR" dirty="0" smtClean="0"/>
              <a:t> = total interaction cross section </a:t>
            </a:r>
          </a:p>
          <a:p>
            <a:r>
              <a:rPr lang="fr-FR" dirty="0"/>
              <a:t> </a:t>
            </a:r>
            <a:r>
              <a:rPr lang="fr-FR" dirty="0" smtClean="0"/>
              <a:t>n = </a:t>
            </a:r>
            <a:r>
              <a:rPr lang="fr-FR" dirty="0" err="1" smtClean="0"/>
              <a:t>number</a:t>
            </a:r>
            <a:r>
              <a:rPr lang="fr-FR" dirty="0" smtClean="0"/>
              <a:t> of interactive </a:t>
            </a:r>
            <a:r>
              <a:rPr lang="fr-FR" dirty="0" err="1" smtClean="0"/>
              <a:t>centers</a:t>
            </a:r>
            <a:r>
              <a:rPr lang="fr-FR" dirty="0" smtClean="0"/>
              <a:t> </a:t>
            </a:r>
            <a:r>
              <a:rPr lang="fr-FR" dirty="0"/>
              <a:t> </a:t>
            </a:r>
            <a:r>
              <a:rPr lang="fr-FR" dirty="0" smtClean="0"/>
              <a:t>per unit volume  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3019699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4294967295"/>
          </p:nvPr>
        </p:nvSpPr>
        <p:spPr>
          <a:xfrm>
            <a:off x="7010400" y="6356350"/>
            <a:ext cx="2133600" cy="365125"/>
          </a:xfrm>
        </p:spPr>
        <p:txBody>
          <a:bodyPr/>
          <a:lstStyle/>
          <a:p>
            <a:fld id="{8737B87B-F0D5-4B05-B40D-A010B4E04A1C}" type="slidenum">
              <a:rPr lang="fr-FR" smtClean="0"/>
              <a:t>6</a:t>
            </a:fld>
            <a:endParaRPr lang="fr-F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ZoneTexte 9"/>
              <p:cNvSpPr txBox="1"/>
              <p:nvPr/>
            </p:nvSpPr>
            <p:spPr>
              <a:xfrm>
                <a:off x="440269" y="476672"/>
                <a:ext cx="7876147" cy="570643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sz="2400" b="1" dirty="0" smtClean="0">
                    <a:solidFill>
                      <a:srgbClr val="0033CC"/>
                    </a:solidFill>
                  </a:rPr>
                  <a:t>TIME OF FLIGHT :</a:t>
                </a:r>
              </a:p>
              <a:p>
                <a:r>
                  <a:rPr lang="fr-FR" dirty="0"/>
                  <a:t>	</a:t>
                </a:r>
                <a:r>
                  <a:rPr lang="fr-FR" dirty="0" smtClean="0"/>
                  <a:t>For </a:t>
                </a:r>
                <a:r>
                  <a:rPr lang="fr-FR" dirty="0" err="1" smtClean="0"/>
                  <a:t>particles</a:t>
                </a:r>
                <a:r>
                  <a:rPr lang="fr-FR" dirty="0" smtClean="0"/>
                  <a:t> </a:t>
                </a:r>
                <a:r>
                  <a:rPr lang="fr-FR" dirty="0" err="1" smtClean="0"/>
                  <a:t>with</a:t>
                </a:r>
                <a:r>
                  <a:rPr lang="fr-FR" dirty="0" smtClean="0"/>
                  <a:t> a </a:t>
                </a:r>
                <a:r>
                  <a:rPr lang="fr-FR" dirty="0" err="1" smtClean="0"/>
                  <a:t>timelife</a:t>
                </a:r>
                <a:r>
                  <a:rPr lang="fr-FR" dirty="0" smtClean="0"/>
                  <a:t> of </a:t>
                </a:r>
                <a:r>
                  <a:rPr lang="fr-FR" dirty="0" smtClean="0">
                    <a:sym typeface="Symbol"/>
                  </a:rPr>
                  <a:t>o </a:t>
                </a:r>
                <a:r>
                  <a:rPr lang="fr-FR" dirty="0" smtClean="0"/>
                  <a:t>:</a:t>
                </a:r>
              </a:p>
              <a:p>
                <a:endParaRPr lang="fr-FR" dirty="0"/>
              </a:p>
              <a:p>
                <a:r>
                  <a:rPr lang="fr-FR" dirty="0" smtClean="0"/>
                  <a:t>		</a:t>
                </a:r>
                <a14:m>
                  <m:oMath xmlns:m="http://schemas.openxmlformats.org/officeDocument/2006/math">
                    <m:r>
                      <a:rPr lang="fr-FR" sz="2000" b="0" i="1" smtClean="0">
                        <a:latin typeface="Cambria Math"/>
                      </a:rPr>
                      <m:t>𝑁</m:t>
                    </m:r>
                    <m:d>
                      <m:dPr>
                        <m:ctrlPr>
                          <a:rPr lang="fr-FR" sz="2000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fr-FR" sz="2000" b="0" i="1" smtClean="0">
                            <a:latin typeface="Cambria Math"/>
                          </a:rPr>
                          <m:t>𝑡</m:t>
                        </m:r>
                      </m:e>
                    </m:d>
                    <m:r>
                      <a:rPr lang="fr-FR" sz="2000" b="0" i="1" smtClean="0">
                        <a:latin typeface="Cambria Math"/>
                      </a:rPr>
                      <m:t>=</m:t>
                    </m:r>
                    <m:r>
                      <a:rPr lang="fr-FR" sz="2000" b="0" i="1" smtClean="0">
                        <a:latin typeface="Cambria Math"/>
                      </a:rPr>
                      <m:t>𝑁𝑜</m:t>
                    </m:r>
                    <m:r>
                      <a:rPr lang="fr-FR" sz="2000" b="0" i="1" smtClean="0">
                        <a:latin typeface="Cambria Math"/>
                      </a:rPr>
                      <m:t> </m:t>
                    </m:r>
                    <m:sSup>
                      <m:sSupPr>
                        <m:ctrlPr>
                          <a:rPr lang="fr-FR" sz="2000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fr-FR" sz="2000" b="0" i="1" smtClean="0">
                            <a:latin typeface="Cambria Math"/>
                          </a:rPr>
                          <m:t>𝑒</m:t>
                        </m:r>
                      </m:e>
                      <m:sup>
                        <m:r>
                          <a:rPr lang="fr-FR" sz="2000" b="0" i="1" smtClean="0">
                            <a:latin typeface="Cambria Math"/>
                          </a:rPr>
                          <m:t>− </m:t>
                        </m:r>
                        <m:f>
                          <m:fPr>
                            <m:ctrlPr>
                              <a:rPr lang="fr-FR" sz="2000" b="0" i="1" smtClean="0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fr-FR" sz="2000" b="0" i="1" smtClean="0">
                                <a:latin typeface="Cambria Math"/>
                              </a:rPr>
                              <m:t>𝑡</m:t>
                            </m:r>
                          </m:num>
                          <m:den>
                            <m:r>
                              <m:rPr>
                                <m:nor/>
                              </m:rPr>
                              <a:rPr lang="fr-FR" sz="2000" dirty="0">
                                <a:sym typeface="Symbol"/>
                              </a:rPr>
                              <m:t></m:t>
                            </m:r>
                            <m:r>
                              <m:rPr>
                                <m:nor/>
                              </m:rPr>
                              <a:rPr lang="fr-FR" sz="2000" dirty="0">
                                <a:sym typeface="Symbol"/>
                              </a:rPr>
                              <m:t>o</m:t>
                            </m:r>
                          </m:den>
                        </m:f>
                      </m:sup>
                    </m:sSup>
                  </m:oMath>
                </a14:m>
                <a:endParaRPr lang="fr-FR" sz="2000" dirty="0" smtClean="0">
                  <a:latin typeface="+mj-lt"/>
                </a:endParaRPr>
              </a:p>
              <a:p>
                <a:endParaRPr lang="fr-FR" sz="2000" dirty="0">
                  <a:latin typeface="+mj-lt"/>
                </a:endParaRPr>
              </a:p>
              <a:p>
                <a:r>
                  <a:rPr lang="fr-FR" dirty="0" smtClean="0">
                    <a:latin typeface="+mj-lt"/>
                  </a:rPr>
                  <a:t>                Of course, in the </a:t>
                </a:r>
                <a:r>
                  <a:rPr lang="fr-FR" dirty="0" err="1" smtClean="0">
                    <a:latin typeface="+mj-lt"/>
                  </a:rPr>
                  <a:t>laboratory</a:t>
                </a:r>
                <a:r>
                  <a:rPr lang="fr-FR" dirty="0" smtClean="0">
                    <a:latin typeface="+mj-lt"/>
                  </a:rPr>
                  <a:t>, for a </a:t>
                </a:r>
                <a:r>
                  <a:rPr lang="fr-FR" dirty="0" err="1" smtClean="0">
                    <a:latin typeface="+mj-lt"/>
                  </a:rPr>
                  <a:t>particle</a:t>
                </a:r>
                <a:r>
                  <a:rPr lang="fr-FR" dirty="0" smtClean="0">
                    <a:latin typeface="+mj-lt"/>
                  </a:rPr>
                  <a:t> </a:t>
                </a:r>
                <a:r>
                  <a:rPr lang="fr-FR" dirty="0" err="1" smtClean="0">
                    <a:latin typeface="+mj-lt"/>
                  </a:rPr>
                  <a:t>with</a:t>
                </a:r>
                <a:r>
                  <a:rPr lang="fr-FR" dirty="0" smtClean="0">
                    <a:latin typeface="+mj-lt"/>
                  </a:rPr>
                  <a:t> a speed v, </a:t>
                </a:r>
              </a:p>
              <a:p>
                <a:endParaRPr lang="fr-FR" sz="2000" dirty="0">
                  <a:latin typeface="+mj-lt"/>
                </a:endParaRPr>
              </a:p>
              <a:p>
                <a:r>
                  <a:rPr lang="fr-FR" sz="2000" dirty="0" smtClean="0">
                    <a:latin typeface="+mj-lt"/>
                  </a:rPr>
                  <a:t> 		</a:t>
                </a:r>
                <a:r>
                  <a:rPr lang="fr-FR" sz="2000" dirty="0">
                    <a:latin typeface="+mj-lt"/>
                  </a:rPr>
                  <a:t> </a:t>
                </a:r>
                <a:r>
                  <a:rPr lang="fr-FR" sz="2400" dirty="0" smtClean="0">
                    <a:sym typeface="Symbol"/>
                  </a:rPr>
                  <a:t> = </a:t>
                </a:r>
                <a:r>
                  <a:rPr lang="el-GR" sz="2400" dirty="0" smtClean="0">
                    <a:sym typeface="Symbol"/>
                  </a:rPr>
                  <a:t></a:t>
                </a:r>
                <a:r>
                  <a:rPr lang="fr-FR" sz="2400" dirty="0" smtClean="0">
                    <a:sym typeface="Symbol"/>
                  </a:rPr>
                  <a:t> </a:t>
                </a:r>
                <a:r>
                  <a:rPr lang="fr-FR" sz="2400" dirty="0">
                    <a:sym typeface="Symbol"/>
                  </a:rPr>
                  <a:t></a:t>
                </a:r>
                <a:r>
                  <a:rPr lang="fr-FR" sz="2400" dirty="0" smtClean="0">
                    <a:sym typeface="Symbol"/>
                  </a:rPr>
                  <a:t>o	</a:t>
                </a:r>
                <a14:m>
                  <m:oMath xmlns:m="http://schemas.openxmlformats.org/officeDocument/2006/math">
                    <m:r>
                      <a:rPr lang="el-GR" sz="2400" b="0" i="1" smtClean="0">
                        <a:latin typeface="Cambria Math"/>
                        <a:sym typeface="Symbol"/>
                      </a:rPr>
                      <m:t></m:t>
                    </m:r>
                    <m:r>
                      <a:rPr lang="fr-FR" sz="2400" b="0" i="1" smtClean="0">
                        <a:latin typeface="Cambria Math"/>
                        <a:sym typeface="Symbol"/>
                      </a:rPr>
                      <m:t>= </m:t>
                    </m:r>
                    <m:f>
                      <m:fPr>
                        <m:ctrlPr>
                          <a:rPr lang="fr-FR" sz="2400" b="0" i="1" smtClean="0">
                            <a:latin typeface="Cambria Math"/>
                            <a:sym typeface="Symbol"/>
                          </a:rPr>
                        </m:ctrlPr>
                      </m:fPr>
                      <m:num>
                        <m:r>
                          <a:rPr lang="fr-FR" sz="2400" b="0" i="1" smtClean="0">
                            <a:latin typeface="Cambria Math"/>
                            <a:sym typeface="Symbol"/>
                          </a:rPr>
                          <m:t>1</m:t>
                        </m:r>
                      </m:num>
                      <m:den>
                        <m:rad>
                          <m:radPr>
                            <m:degHide m:val="on"/>
                            <m:ctrlPr>
                              <a:rPr lang="fr-FR" sz="2400" b="0" i="1" smtClean="0">
                                <a:latin typeface="Cambria Math"/>
                                <a:sym typeface="Symbol"/>
                              </a:rPr>
                            </m:ctrlPr>
                          </m:radPr>
                          <m:deg/>
                          <m:e>
                            <m:r>
                              <a:rPr lang="fr-FR" sz="2400" b="0" i="1" smtClean="0">
                                <a:latin typeface="Cambria Math"/>
                                <a:sym typeface="Symbol"/>
                              </a:rPr>
                              <m:t>1 − </m:t>
                            </m:r>
                            <m:f>
                              <m:fPr>
                                <m:ctrlPr>
                                  <a:rPr lang="fr-FR" sz="2400" b="0" i="1" smtClean="0">
                                    <a:latin typeface="Cambria Math"/>
                                    <a:sym typeface="Symbol"/>
                                  </a:rPr>
                                </m:ctrlPr>
                              </m:fPr>
                              <m:num>
                                <m:r>
                                  <a:rPr lang="fr-FR" sz="2400" b="0" i="1" smtClean="0">
                                    <a:latin typeface="Cambria Math"/>
                                    <a:sym typeface="Symbol"/>
                                  </a:rPr>
                                  <m:t>𝑣</m:t>
                                </m:r>
                                <m:r>
                                  <a:rPr lang="fr-FR" sz="2400" b="0" i="1" smtClean="0">
                                    <a:latin typeface="Cambria Math"/>
                                    <a:sym typeface="Symbol"/>
                                  </a:rPr>
                                  <m:t>2</m:t>
                                </m:r>
                              </m:num>
                              <m:den>
                                <m:r>
                                  <a:rPr lang="fr-FR" sz="2400" b="0" i="1" smtClean="0">
                                    <a:latin typeface="Cambria Math"/>
                                    <a:sym typeface="Symbol"/>
                                  </a:rPr>
                                  <m:t>𝑐</m:t>
                                </m:r>
                                <m:r>
                                  <a:rPr lang="fr-FR" sz="2400" b="0" i="1" smtClean="0">
                                    <a:latin typeface="Cambria Math"/>
                                    <a:sym typeface="Symbol"/>
                                  </a:rPr>
                                  <m:t>2</m:t>
                                </m:r>
                              </m:den>
                            </m:f>
                          </m:e>
                        </m:rad>
                      </m:den>
                    </m:f>
                  </m:oMath>
                </a14:m>
                <a:endParaRPr lang="fr-FR" sz="2400" dirty="0" smtClean="0">
                  <a:sym typeface="Symbol"/>
                </a:endParaRPr>
              </a:p>
              <a:p>
                <a:r>
                  <a:rPr lang="fr-FR" sz="2400" dirty="0">
                    <a:sym typeface="Symbol"/>
                  </a:rPr>
                  <a:t>	</a:t>
                </a:r>
                <a:r>
                  <a:rPr lang="fr-FR" dirty="0" smtClean="0">
                    <a:sym typeface="Symbol"/>
                  </a:rPr>
                  <a:t>and </a:t>
                </a:r>
                <a:r>
                  <a:rPr lang="fr-FR" dirty="0" err="1" smtClean="0">
                    <a:sym typeface="Symbol"/>
                  </a:rPr>
                  <a:t>then</a:t>
                </a:r>
                <a:r>
                  <a:rPr lang="fr-FR" dirty="0" smtClean="0">
                    <a:sym typeface="Symbol"/>
                  </a:rPr>
                  <a:t>, </a:t>
                </a:r>
              </a:p>
              <a:p>
                <a:endParaRPr lang="fr-FR" dirty="0">
                  <a:sym typeface="Symbol"/>
                </a:endParaRPr>
              </a:p>
              <a:p>
                <a:r>
                  <a:rPr lang="fr-FR" sz="2400" b="1" dirty="0" smtClean="0">
                    <a:solidFill>
                      <a:srgbClr val="0033CC"/>
                    </a:solidFill>
                    <a:sym typeface="Symbol"/>
                  </a:rPr>
                  <a:t>DISTANCE OF FLIGHT :</a:t>
                </a:r>
              </a:p>
              <a:p>
                <a:r>
                  <a:rPr lang="fr-FR" dirty="0">
                    <a:sym typeface="Symbol"/>
                  </a:rPr>
                  <a:t>	</a:t>
                </a:r>
                <a:r>
                  <a:rPr lang="fr-FR" dirty="0" smtClean="0">
                    <a:sym typeface="Symbol"/>
                  </a:rPr>
                  <a:t> </a:t>
                </a:r>
                <a:r>
                  <a:rPr lang="fr-FR" dirty="0" err="1" smtClean="0">
                    <a:sym typeface="Symbol"/>
                  </a:rPr>
                  <a:t>Mean</a:t>
                </a:r>
                <a:r>
                  <a:rPr lang="fr-FR" dirty="0" smtClean="0">
                    <a:sym typeface="Symbol"/>
                  </a:rPr>
                  <a:t> distance in the detector for a </a:t>
                </a:r>
                <a:r>
                  <a:rPr lang="fr-FR" dirty="0" err="1" smtClean="0">
                    <a:sym typeface="Symbol"/>
                  </a:rPr>
                  <a:t>particle</a:t>
                </a:r>
                <a:r>
                  <a:rPr lang="fr-FR" dirty="0">
                    <a:sym typeface="Symbol"/>
                  </a:rPr>
                  <a:t> </a:t>
                </a:r>
                <a:r>
                  <a:rPr lang="fr-FR" dirty="0" err="1" smtClean="0">
                    <a:sym typeface="Symbol"/>
                  </a:rPr>
                  <a:t>with</a:t>
                </a:r>
                <a:r>
                  <a:rPr lang="fr-FR" dirty="0" smtClean="0">
                    <a:sym typeface="Symbol"/>
                  </a:rPr>
                  <a:t> a </a:t>
                </a:r>
                <a:r>
                  <a:rPr lang="fr-FR" dirty="0" err="1" smtClean="0">
                    <a:sym typeface="Symbol"/>
                  </a:rPr>
                  <a:t>lifetime</a:t>
                </a:r>
                <a:r>
                  <a:rPr lang="fr-FR" dirty="0" smtClean="0">
                    <a:sym typeface="Symbol"/>
                  </a:rPr>
                  <a:t> ₒ</a:t>
                </a:r>
              </a:p>
              <a:p>
                <a:r>
                  <a:rPr lang="fr-FR" dirty="0">
                    <a:sym typeface="Symbol"/>
                  </a:rPr>
                  <a:t> </a:t>
                </a:r>
                <a:r>
                  <a:rPr lang="fr-FR" dirty="0" smtClean="0">
                    <a:sym typeface="Symbol"/>
                  </a:rPr>
                  <a:t>                   </a:t>
                </a:r>
                <a:r>
                  <a:rPr lang="fr-FR" dirty="0" err="1" smtClean="0">
                    <a:sym typeface="Symbol"/>
                  </a:rPr>
                  <a:t>measured</a:t>
                </a:r>
                <a:r>
                  <a:rPr lang="fr-FR" dirty="0" smtClean="0">
                    <a:sym typeface="Symbol"/>
                  </a:rPr>
                  <a:t> in the </a:t>
                </a:r>
                <a:r>
                  <a:rPr lang="fr-FR" dirty="0" err="1">
                    <a:sym typeface="Symbol"/>
                  </a:rPr>
                  <a:t>l</a:t>
                </a:r>
                <a:r>
                  <a:rPr lang="fr-FR" dirty="0" err="1" smtClean="0">
                    <a:sym typeface="Symbol"/>
                  </a:rPr>
                  <a:t>aboratory</a:t>
                </a:r>
                <a:endParaRPr lang="fr-FR" dirty="0" smtClean="0">
                  <a:sym typeface="Symbol"/>
                </a:endParaRPr>
              </a:p>
              <a:p>
                <a:r>
                  <a:rPr lang="fr-FR" dirty="0" smtClean="0">
                    <a:sym typeface="Symbol"/>
                  </a:rPr>
                  <a:t> </a:t>
                </a:r>
              </a:p>
              <a:p>
                <a:r>
                  <a:rPr lang="fr-FR" dirty="0">
                    <a:sym typeface="Symbol"/>
                  </a:rPr>
                  <a:t>	</a:t>
                </a:r>
                <a:r>
                  <a:rPr lang="fr-FR" dirty="0" smtClean="0">
                    <a:sym typeface="Symbol"/>
                  </a:rPr>
                  <a:t>	</a:t>
                </a:r>
                <a14:m>
                  <m:oMath xmlns:m="http://schemas.openxmlformats.org/officeDocument/2006/math">
                    <m:r>
                      <a:rPr lang="fr-FR" i="1" dirty="0" smtClean="0">
                        <a:latin typeface="Cambria Math"/>
                        <a:sym typeface="Symbol"/>
                      </a:rPr>
                      <m:t>𝐿</m:t>
                    </m:r>
                    <m:r>
                      <a:rPr lang="fr-FR" i="1" dirty="0" smtClean="0">
                        <a:latin typeface="Cambria Math"/>
                        <a:sym typeface="Symbol"/>
                      </a:rPr>
                      <m:t> = </m:t>
                    </m:r>
                    <m:r>
                      <a:rPr lang="fr-FR" i="1" dirty="0" smtClean="0">
                        <a:latin typeface="Cambria Math"/>
                        <a:sym typeface="Symbol"/>
                      </a:rPr>
                      <m:t>𝑣</m:t>
                    </m:r>
                    <m:r>
                      <a:rPr lang="fr-FR" b="0" i="1" dirty="0" smtClean="0">
                        <a:latin typeface="Cambria Math"/>
                        <a:sym typeface="Symbol"/>
                      </a:rPr>
                      <m:t> </m:t>
                    </m:r>
                    <m:r>
                      <a:rPr lang="fr-FR" b="0" i="1" dirty="0" smtClean="0">
                        <a:latin typeface="Cambria Math"/>
                        <a:sym typeface="Symbol"/>
                      </a:rPr>
                      <m:t>𝑡</m:t>
                    </m:r>
                    <m:r>
                      <a:rPr lang="fr-FR" b="0" i="1" dirty="0" smtClean="0">
                        <a:latin typeface="Cambria Math"/>
                        <a:sym typeface="Symbol"/>
                      </a:rPr>
                      <m:t>= </m:t>
                    </m:r>
                    <m:r>
                      <a:rPr lang="fr-FR" b="0" i="1" dirty="0" smtClean="0">
                        <a:latin typeface="Cambria Math"/>
                        <a:sym typeface="Symbol"/>
                      </a:rPr>
                      <m:t>𝑐</m:t>
                    </m:r>
                    <m:r>
                      <a:rPr lang="fr-FR" b="0" i="1" dirty="0" smtClean="0">
                        <a:latin typeface="Cambria Math"/>
                        <a:sym typeface="Symbol"/>
                      </a:rPr>
                      <m:t> =  </m:t>
                    </m:r>
                    <m:r>
                      <a:rPr lang="fr-FR" b="0" i="1" dirty="0" smtClean="0">
                        <a:latin typeface="Cambria Math"/>
                        <a:sym typeface="Symbol"/>
                      </a:rPr>
                      <m:t>𝑐</m:t>
                    </m:r>
                    <m:r>
                      <a:rPr lang="fr-FR" b="0" i="1" dirty="0" smtClean="0">
                        <a:latin typeface="Cambria Math"/>
                        <a:sym typeface="Symbol"/>
                      </a:rPr>
                      <m:t>  </m:t>
                    </m:r>
                    <m:r>
                      <a:rPr lang="fr-FR" b="0" i="1" baseline="-25000" dirty="0" smtClean="0">
                        <a:latin typeface="Cambria Math"/>
                        <a:sym typeface="Symbol"/>
                      </a:rPr>
                      <m:t>𝑂</m:t>
                    </m:r>
                    <m:r>
                      <a:rPr lang="fr-FR" b="0" i="1" dirty="0" smtClean="0">
                        <a:latin typeface="Cambria Math"/>
                        <a:sym typeface="Symbol"/>
                      </a:rPr>
                      <m:t>= </m:t>
                    </m:r>
                    <m:f>
                      <m:fPr>
                        <m:ctrlPr>
                          <a:rPr lang="fr-FR" b="0" i="1" dirty="0" smtClean="0">
                            <a:latin typeface="Cambria Math"/>
                            <a:sym typeface="Symbol"/>
                          </a:rPr>
                        </m:ctrlPr>
                      </m:fPr>
                      <m:num>
                        <m:r>
                          <a:rPr lang="fr-FR" b="0" i="1" dirty="0" smtClean="0">
                            <a:latin typeface="Cambria Math"/>
                            <a:sym typeface="Symbol"/>
                          </a:rPr>
                          <m:t>𝑝</m:t>
                        </m:r>
                        <m:r>
                          <a:rPr lang="fr-FR" b="0" i="1" dirty="0" smtClean="0">
                            <a:latin typeface="Cambria Math"/>
                            <a:sym typeface="Symbol"/>
                          </a:rPr>
                          <m:t> </m:t>
                        </m:r>
                        <m:r>
                          <a:rPr lang="fr-FR" b="0" i="1" dirty="0" smtClean="0">
                            <a:latin typeface="Cambria Math"/>
                            <a:sym typeface="Symbol"/>
                          </a:rPr>
                          <m:t>𝑐</m:t>
                        </m:r>
                        <m:r>
                          <a:rPr lang="fr-FR" b="0" i="1" dirty="0" smtClean="0">
                            <a:latin typeface="Cambria Math"/>
                            <a:sym typeface="Symbol"/>
                          </a:rPr>
                          <m:t> </m:t>
                        </m:r>
                        <m:r>
                          <a:rPr lang="fr-FR" i="1" baseline="-25000" dirty="0">
                            <a:latin typeface="Cambria Math"/>
                            <a:sym typeface="Symbol"/>
                          </a:rPr>
                          <m:t>𝑂</m:t>
                        </m:r>
                      </m:num>
                      <m:den>
                        <m:r>
                          <a:rPr lang="fr-FR" b="0" i="1" dirty="0" smtClean="0">
                            <a:latin typeface="Cambria Math"/>
                            <a:sym typeface="Symbol"/>
                          </a:rPr>
                          <m:t>𝑚</m:t>
                        </m:r>
                      </m:den>
                    </m:f>
                  </m:oMath>
                </a14:m>
                <a:endParaRPr lang="fr-FR" sz="2400" dirty="0" smtClean="0">
                  <a:sym typeface="Symbol"/>
                </a:endParaRPr>
              </a:p>
              <a:p>
                <a:r>
                  <a:rPr lang="fr-FR" sz="2000" dirty="0" smtClean="0">
                    <a:latin typeface="+mj-lt"/>
                  </a:rPr>
                  <a:t>  </a:t>
                </a:r>
                <a:endParaRPr lang="fr-FR" sz="2000" dirty="0">
                  <a:latin typeface="+mj-lt"/>
                </a:endParaRPr>
              </a:p>
            </p:txBody>
          </p:sp>
        </mc:Choice>
        <mc:Fallback xmlns="">
          <p:sp>
            <p:nvSpPr>
              <p:cNvPr id="10" name="ZoneTexte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0269" y="476672"/>
                <a:ext cx="7876147" cy="5706434"/>
              </a:xfrm>
              <a:prstGeom prst="rect">
                <a:avLst/>
              </a:prstGeom>
              <a:blipFill rotWithShape="1">
                <a:blip r:embed="rId2"/>
                <a:stretch>
                  <a:fillRect l="-1161" t="-855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35532915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4294967295"/>
          </p:nvPr>
        </p:nvSpPr>
        <p:spPr>
          <a:xfrm>
            <a:off x="7010400" y="6356350"/>
            <a:ext cx="2133600" cy="365125"/>
          </a:xfrm>
        </p:spPr>
        <p:txBody>
          <a:bodyPr/>
          <a:lstStyle/>
          <a:p>
            <a:fld id="{8737B87B-F0D5-4B05-B40D-A010B4E04A1C}" type="slidenum">
              <a:rPr lang="fr-FR" smtClean="0"/>
              <a:t>7</a:t>
            </a:fld>
            <a:endParaRPr lang="fr-FR"/>
          </a:p>
        </p:txBody>
      </p:sp>
      <p:graphicFrame>
        <p:nvGraphicFramePr>
          <p:cNvPr id="2" name="Tableau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48013906"/>
              </p:ext>
            </p:extLst>
          </p:nvPr>
        </p:nvGraphicFramePr>
        <p:xfrm>
          <a:off x="3779912" y="1628800"/>
          <a:ext cx="4064000" cy="4445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32000"/>
                <a:gridCol w="2032000"/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fr-FR" b="1" dirty="0" err="1" smtClean="0"/>
                        <a:t>Particle</a:t>
                      </a:r>
                      <a:endParaRPr lang="fr-FR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b="1" dirty="0" smtClean="0"/>
                        <a:t> c </a:t>
                      </a:r>
                      <a:r>
                        <a:rPr lang="fr-FR" b="1" dirty="0" smtClean="0">
                          <a:sym typeface="Symbol"/>
                        </a:rPr>
                        <a:t></a:t>
                      </a:r>
                      <a:r>
                        <a:rPr lang="fr-FR" b="1" baseline="0" dirty="0" smtClean="0">
                          <a:sym typeface="Symbol"/>
                        </a:rPr>
                        <a:t>  (cm)</a:t>
                      </a:r>
                      <a:endParaRPr lang="fr-FR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>
                          <a:sym typeface="Symbol"/>
                        </a:rPr>
                        <a:t>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∞ (stable)</a:t>
                      </a:r>
                      <a:endParaRPr lang="fr-F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e</a:t>
                      </a:r>
                      <a:r>
                        <a:rPr lang="fr-FR" baseline="30000" dirty="0" smtClean="0"/>
                        <a:t>+</a:t>
                      </a:r>
                      <a:r>
                        <a:rPr lang="fr-FR" baseline="0" dirty="0" smtClean="0"/>
                        <a:t> / e</a:t>
                      </a:r>
                      <a:r>
                        <a:rPr lang="fr-FR" baseline="30000" dirty="0" smtClean="0"/>
                        <a:t>-</a:t>
                      </a:r>
                      <a:endParaRPr lang="fr-FR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∞ (stable)</a:t>
                      </a:r>
                      <a:endParaRPr lang="fr-F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µ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6.6 10 </a:t>
                      </a:r>
                      <a:r>
                        <a:rPr lang="fr-FR" baseline="30000" dirty="0" smtClean="0"/>
                        <a:t>4</a:t>
                      </a:r>
                      <a:endParaRPr lang="fr-FR" baseline="30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neutrino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∞ (stable)</a:t>
                      </a:r>
                      <a:endParaRPr lang="fr-F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l-GR" dirty="0" smtClean="0"/>
                        <a:t>π</a:t>
                      </a:r>
                      <a:r>
                        <a:rPr lang="fr-FR" baseline="30000" dirty="0" smtClean="0"/>
                        <a:t>O</a:t>
                      </a:r>
                      <a:endParaRPr lang="fr-FR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2.5 10</a:t>
                      </a:r>
                      <a:r>
                        <a:rPr lang="fr-FR" baseline="30000" dirty="0" smtClean="0"/>
                        <a:t>-6</a:t>
                      </a:r>
                      <a:endParaRPr lang="fr-FR" baseline="30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l-GR" dirty="0" smtClean="0"/>
                        <a:t>π</a:t>
                      </a:r>
                      <a:r>
                        <a:rPr lang="fr-FR" baseline="30000" dirty="0" smtClean="0"/>
                        <a:t>+</a:t>
                      </a:r>
                      <a:r>
                        <a:rPr lang="fr-FR" dirty="0" smtClean="0"/>
                        <a:t> /</a:t>
                      </a:r>
                      <a:r>
                        <a:rPr lang="fr-FR" baseline="0" dirty="0" smtClean="0"/>
                        <a:t> </a:t>
                      </a:r>
                      <a:r>
                        <a:rPr lang="el-GR" dirty="0" smtClean="0"/>
                        <a:t>π</a:t>
                      </a:r>
                      <a:r>
                        <a:rPr lang="fr-FR" baseline="30000" dirty="0" smtClean="0"/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780</a:t>
                      </a:r>
                      <a:endParaRPr lang="fr-F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K</a:t>
                      </a:r>
                      <a:r>
                        <a:rPr lang="fr-FR" baseline="30000" dirty="0" smtClean="0"/>
                        <a:t>+</a:t>
                      </a:r>
                      <a:r>
                        <a:rPr lang="fr-FR" dirty="0" smtClean="0"/>
                        <a:t> / K</a:t>
                      </a:r>
                      <a:r>
                        <a:rPr lang="fr-FR" baseline="30000" dirty="0" smtClean="0"/>
                        <a:t>-</a:t>
                      </a:r>
                      <a:endParaRPr lang="fr-FR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371</a:t>
                      </a:r>
                      <a:endParaRPr lang="fr-F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K</a:t>
                      </a:r>
                      <a:r>
                        <a:rPr lang="fr-FR" baseline="30000" dirty="0" smtClean="0"/>
                        <a:t>0</a:t>
                      </a:r>
                      <a:r>
                        <a:rPr lang="fr-FR" baseline="-25000" dirty="0" smtClean="0"/>
                        <a:t>s</a:t>
                      </a:r>
                      <a:endParaRPr lang="fr-FR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2.7</a:t>
                      </a:r>
                      <a:endParaRPr lang="fr-F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 smtClean="0"/>
                        <a:t>K</a:t>
                      </a:r>
                      <a:r>
                        <a:rPr lang="fr-FR" baseline="30000" dirty="0" smtClean="0"/>
                        <a:t>0</a:t>
                      </a:r>
                      <a:r>
                        <a:rPr lang="fr-FR" baseline="-25000" dirty="0" smtClean="0"/>
                        <a:t>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1554</a:t>
                      </a:r>
                      <a:endParaRPr lang="fr-F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p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∞ (stable)</a:t>
                      </a:r>
                      <a:endParaRPr lang="fr-F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n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2.7 10 </a:t>
                      </a:r>
                      <a:r>
                        <a:rPr lang="fr-FR" baseline="30000" dirty="0" smtClean="0"/>
                        <a:t>13</a:t>
                      </a:r>
                      <a:endParaRPr lang="fr-FR" baseline="300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ZoneTexte 2"/>
          <p:cNvSpPr txBox="1"/>
          <p:nvPr/>
        </p:nvSpPr>
        <p:spPr>
          <a:xfrm>
            <a:off x="467544" y="836712"/>
            <a:ext cx="450014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High </a:t>
            </a:r>
            <a:r>
              <a:rPr lang="fr-FR" dirty="0" err="1" smtClean="0"/>
              <a:t>energetic</a:t>
            </a:r>
            <a:r>
              <a:rPr lang="fr-FR" dirty="0" smtClean="0"/>
              <a:t> </a:t>
            </a:r>
            <a:r>
              <a:rPr lang="fr-FR" dirty="0" err="1" smtClean="0"/>
              <a:t>particle</a:t>
            </a:r>
            <a:r>
              <a:rPr lang="fr-FR" dirty="0" smtClean="0"/>
              <a:t> (</a:t>
            </a:r>
            <a:r>
              <a:rPr lang="fr-FR" dirty="0" err="1" smtClean="0"/>
              <a:t>particles</a:t>
            </a:r>
            <a:r>
              <a:rPr lang="fr-FR" dirty="0"/>
              <a:t> </a:t>
            </a:r>
            <a:r>
              <a:rPr lang="fr-FR" dirty="0" smtClean="0"/>
              <a:t>at speed ≈ c</a:t>
            </a:r>
          </a:p>
          <a:p>
            <a:r>
              <a:rPr lang="fr-FR" dirty="0" smtClean="0"/>
              <a:t>quasi-transparent detector</a:t>
            </a: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22330296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4294967295"/>
          </p:nvPr>
        </p:nvSpPr>
        <p:spPr>
          <a:xfrm>
            <a:off x="7010400" y="6356350"/>
            <a:ext cx="2133600" cy="365125"/>
          </a:xfrm>
        </p:spPr>
        <p:txBody>
          <a:bodyPr/>
          <a:lstStyle/>
          <a:p>
            <a:fld id="{8737B87B-F0D5-4B05-B40D-A010B4E04A1C}" type="slidenum">
              <a:rPr lang="fr-FR" smtClean="0"/>
              <a:t>8</a:t>
            </a:fld>
            <a:endParaRPr lang="fr-FR"/>
          </a:p>
        </p:txBody>
      </p:sp>
      <p:sp>
        <p:nvSpPr>
          <p:cNvPr id="2" name="ZoneTexte 1"/>
          <p:cNvSpPr txBox="1"/>
          <p:nvPr/>
        </p:nvSpPr>
        <p:spPr>
          <a:xfrm>
            <a:off x="755576" y="539388"/>
            <a:ext cx="56623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b="1" dirty="0" smtClean="0">
                <a:solidFill>
                  <a:srgbClr val="0033CC"/>
                </a:solidFill>
                <a:latin typeface="+mj-lt"/>
                <a:cs typeface="Arial" panose="020B0604020202020204" pitchFamily="34" charset="0"/>
              </a:rPr>
              <a:t>INTERACTION OF PARTICLE WITH MATTER :</a:t>
            </a:r>
          </a:p>
        </p:txBody>
      </p:sp>
      <p:sp>
        <p:nvSpPr>
          <p:cNvPr id="3" name="ZoneTexte 2"/>
          <p:cNvSpPr txBox="1"/>
          <p:nvPr/>
        </p:nvSpPr>
        <p:spPr>
          <a:xfrm>
            <a:off x="673324" y="1268760"/>
            <a:ext cx="7571303" cy="45243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 smtClean="0"/>
              <a:t>Depends</a:t>
            </a:r>
            <a:r>
              <a:rPr lang="fr-FR" dirty="0" smtClean="0"/>
              <a:t> on the type of interactions</a:t>
            </a:r>
          </a:p>
          <a:p>
            <a:r>
              <a:rPr lang="fr-FR" dirty="0">
                <a:solidFill>
                  <a:srgbClr val="0033CC"/>
                </a:solidFill>
              </a:rPr>
              <a:t>	</a:t>
            </a:r>
            <a:r>
              <a:rPr lang="fr-FR" b="1" dirty="0" smtClean="0">
                <a:solidFill>
                  <a:srgbClr val="0033CC"/>
                </a:solidFill>
              </a:rPr>
              <a:t>ELECTROMAGNETIC  </a:t>
            </a:r>
            <a:r>
              <a:rPr lang="fr-FR" b="1" dirty="0" smtClean="0"/>
              <a:t>:  </a:t>
            </a:r>
            <a:r>
              <a:rPr lang="el-GR" dirty="0" smtClean="0"/>
              <a:t>λ</a:t>
            </a:r>
            <a:r>
              <a:rPr lang="fr-FR" dirty="0" smtClean="0"/>
              <a:t> ≈ µm</a:t>
            </a:r>
            <a:r>
              <a:rPr lang="fr-FR" dirty="0"/>
              <a:t>	</a:t>
            </a:r>
            <a:r>
              <a:rPr lang="fr-FR" dirty="0" smtClean="0"/>
              <a:t>	</a:t>
            </a:r>
          </a:p>
          <a:p>
            <a:r>
              <a:rPr lang="fr-FR" dirty="0"/>
              <a:t>	</a:t>
            </a:r>
            <a:r>
              <a:rPr lang="fr-FR" dirty="0" smtClean="0"/>
              <a:t>	</a:t>
            </a:r>
            <a:r>
              <a:rPr lang="fr-FR" dirty="0" err="1" smtClean="0"/>
              <a:t>ionization</a:t>
            </a:r>
            <a:endParaRPr lang="fr-FR" dirty="0" smtClean="0"/>
          </a:p>
          <a:p>
            <a:r>
              <a:rPr lang="fr-FR" dirty="0"/>
              <a:t>	</a:t>
            </a:r>
            <a:r>
              <a:rPr lang="fr-FR" dirty="0" smtClean="0"/>
              <a:t>	pairs </a:t>
            </a:r>
            <a:r>
              <a:rPr lang="fr-FR" dirty="0" err="1" smtClean="0"/>
              <a:t>creation</a:t>
            </a:r>
            <a:r>
              <a:rPr lang="fr-FR" dirty="0" smtClean="0"/>
              <a:t>  (e</a:t>
            </a:r>
            <a:r>
              <a:rPr lang="fr-FR" baseline="30000" dirty="0" smtClean="0"/>
              <a:t>+</a:t>
            </a:r>
            <a:r>
              <a:rPr lang="fr-FR" dirty="0" smtClean="0"/>
              <a:t> e</a:t>
            </a:r>
            <a:r>
              <a:rPr lang="fr-FR" baseline="30000" dirty="0" smtClean="0"/>
              <a:t>-</a:t>
            </a:r>
            <a:r>
              <a:rPr lang="fr-FR" dirty="0" smtClean="0"/>
              <a:t>, </a:t>
            </a:r>
            <a:r>
              <a:rPr lang="fr-FR" dirty="0" err="1" smtClean="0"/>
              <a:t>electrons</a:t>
            </a:r>
            <a:r>
              <a:rPr lang="fr-FR" dirty="0" smtClean="0"/>
              <a:t> – </a:t>
            </a:r>
            <a:r>
              <a:rPr lang="fr-FR" dirty="0" err="1" smtClean="0"/>
              <a:t>holes</a:t>
            </a:r>
            <a:r>
              <a:rPr lang="fr-FR" dirty="0" smtClean="0"/>
              <a:t>…)</a:t>
            </a:r>
          </a:p>
          <a:p>
            <a:r>
              <a:rPr lang="fr-FR" dirty="0"/>
              <a:t>	</a:t>
            </a:r>
            <a:r>
              <a:rPr lang="fr-FR" dirty="0" smtClean="0"/>
              <a:t>	photon </a:t>
            </a:r>
            <a:r>
              <a:rPr lang="fr-FR" dirty="0" err="1" smtClean="0"/>
              <a:t>emission</a:t>
            </a:r>
            <a:r>
              <a:rPr lang="fr-FR" dirty="0" smtClean="0"/>
              <a:t> (</a:t>
            </a:r>
            <a:r>
              <a:rPr lang="fr-FR" dirty="0" err="1" smtClean="0"/>
              <a:t>Bremstrahlung</a:t>
            </a:r>
            <a:r>
              <a:rPr lang="fr-FR" dirty="0" smtClean="0"/>
              <a:t>, </a:t>
            </a:r>
            <a:r>
              <a:rPr lang="fr-FR" dirty="0" err="1" smtClean="0"/>
              <a:t>Cerenkov</a:t>
            </a:r>
            <a:r>
              <a:rPr lang="fr-FR" dirty="0" smtClean="0"/>
              <a:t> </a:t>
            </a:r>
            <a:r>
              <a:rPr lang="fr-FR" dirty="0" err="1" smtClean="0"/>
              <a:t>effect</a:t>
            </a:r>
            <a:r>
              <a:rPr lang="fr-FR" dirty="0" smtClean="0"/>
              <a:t>)</a:t>
            </a:r>
          </a:p>
          <a:p>
            <a:r>
              <a:rPr lang="fr-FR" dirty="0"/>
              <a:t>	</a:t>
            </a:r>
            <a:r>
              <a:rPr lang="fr-FR" b="1" dirty="0" smtClean="0">
                <a:solidFill>
                  <a:srgbClr val="0033CC"/>
                </a:solidFill>
              </a:rPr>
              <a:t>STRONG </a:t>
            </a:r>
            <a:r>
              <a:rPr lang="fr-FR" b="1" dirty="0" smtClean="0"/>
              <a:t> : </a:t>
            </a:r>
            <a:r>
              <a:rPr lang="el-GR" dirty="0"/>
              <a:t>λ</a:t>
            </a:r>
            <a:r>
              <a:rPr lang="fr-FR" dirty="0"/>
              <a:t> ≈ </a:t>
            </a:r>
            <a:r>
              <a:rPr lang="fr-FR" dirty="0" smtClean="0"/>
              <a:t>cm</a:t>
            </a:r>
          </a:p>
          <a:p>
            <a:r>
              <a:rPr lang="fr-FR" dirty="0"/>
              <a:t>	</a:t>
            </a:r>
            <a:r>
              <a:rPr lang="fr-FR" dirty="0" smtClean="0"/>
              <a:t>	</a:t>
            </a:r>
            <a:r>
              <a:rPr lang="fr-FR" dirty="0" err="1" smtClean="0"/>
              <a:t>hadronic</a:t>
            </a:r>
            <a:r>
              <a:rPr lang="fr-FR" dirty="0" smtClean="0"/>
              <a:t> </a:t>
            </a:r>
            <a:r>
              <a:rPr lang="fr-FR" dirty="0" err="1" smtClean="0"/>
              <a:t>showers</a:t>
            </a:r>
            <a:r>
              <a:rPr lang="fr-FR" dirty="0" smtClean="0"/>
              <a:t> of neutrons</a:t>
            </a:r>
          </a:p>
          <a:p>
            <a:r>
              <a:rPr lang="fr-FR" dirty="0"/>
              <a:t> </a:t>
            </a:r>
            <a:r>
              <a:rPr lang="fr-FR" dirty="0" smtClean="0"/>
              <a:t>                                   (but the </a:t>
            </a:r>
            <a:r>
              <a:rPr lang="fr-FR" dirty="0" err="1" smtClean="0"/>
              <a:t>observed</a:t>
            </a:r>
            <a:r>
              <a:rPr lang="fr-FR" dirty="0" smtClean="0"/>
              <a:t> signal </a:t>
            </a:r>
            <a:r>
              <a:rPr lang="fr-FR" dirty="0" err="1" smtClean="0"/>
              <a:t>will</a:t>
            </a:r>
            <a:r>
              <a:rPr lang="fr-FR" dirty="0" smtClean="0"/>
              <a:t> </a:t>
            </a:r>
            <a:r>
              <a:rPr lang="fr-FR" dirty="0" err="1" smtClean="0"/>
              <a:t>be</a:t>
            </a:r>
            <a:r>
              <a:rPr lang="fr-FR" dirty="0" smtClean="0"/>
              <a:t> due to EM interaction)</a:t>
            </a:r>
            <a:r>
              <a:rPr lang="fr-FR" dirty="0"/>
              <a:t>	</a:t>
            </a:r>
            <a:endParaRPr lang="fr-FR" dirty="0" smtClean="0"/>
          </a:p>
          <a:p>
            <a:r>
              <a:rPr lang="fr-FR" dirty="0"/>
              <a:t>	</a:t>
            </a:r>
            <a:r>
              <a:rPr lang="fr-FR" b="1" dirty="0" smtClean="0">
                <a:solidFill>
                  <a:srgbClr val="0033CC"/>
                </a:solidFill>
              </a:rPr>
              <a:t>WEAK </a:t>
            </a:r>
            <a:r>
              <a:rPr lang="fr-FR" dirty="0" smtClean="0"/>
              <a:t>:  </a:t>
            </a:r>
            <a:r>
              <a:rPr lang="el-GR" dirty="0"/>
              <a:t>λ</a:t>
            </a:r>
            <a:r>
              <a:rPr lang="fr-FR" dirty="0"/>
              <a:t> ≈ </a:t>
            </a:r>
            <a:r>
              <a:rPr lang="fr-FR" dirty="0" smtClean="0"/>
              <a:t>10</a:t>
            </a:r>
            <a:r>
              <a:rPr lang="fr-FR" baseline="30000" dirty="0" smtClean="0"/>
              <a:t>15</a:t>
            </a:r>
            <a:r>
              <a:rPr lang="fr-FR" dirty="0" smtClean="0"/>
              <a:t> m (neutrinos)</a:t>
            </a:r>
          </a:p>
          <a:p>
            <a:r>
              <a:rPr lang="fr-FR" dirty="0"/>
              <a:t>	</a:t>
            </a:r>
            <a:r>
              <a:rPr lang="fr-FR" b="1" dirty="0" smtClean="0">
                <a:solidFill>
                  <a:srgbClr val="0033CC"/>
                </a:solidFill>
              </a:rPr>
              <a:t>GRAVITY</a:t>
            </a:r>
            <a:r>
              <a:rPr lang="fr-FR" dirty="0" smtClean="0"/>
              <a:t> : ??</a:t>
            </a:r>
          </a:p>
          <a:p>
            <a:endParaRPr lang="fr-FR" dirty="0"/>
          </a:p>
          <a:p>
            <a:r>
              <a:rPr lang="fr-FR" dirty="0" err="1" smtClean="0"/>
              <a:t>Depends</a:t>
            </a:r>
            <a:r>
              <a:rPr lang="fr-FR" dirty="0" smtClean="0"/>
              <a:t> on the type of </a:t>
            </a:r>
            <a:r>
              <a:rPr lang="fr-FR" dirty="0" err="1" smtClean="0"/>
              <a:t>particle</a:t>
            </a:r>
            <a:endParaRPr lang="fr-FR" dirty="0" smtClean="0"/>
          </a:p>
          <a:p>
            <a:r>
              <a:rPr lang="fr-FR" dirty="0"/>
              <a:t>	</a:t>
            </a:r>
            <a:r>
              <a:rPr lang="fr-FR" b="1" dirty="0" smtClean="0">
                <a:solidFill>
                  <a:srgbClr val="0033CC"/>
                </a:solidFill>
              </a:rPr>
              <a:t>CHARGED</a:t>
            </a:r>
            <a:r>
              <a:rPr lang="fr-FR" dirty="0" smtClean="0">
                <a:solidFill>
                  <a:srgbClr val="0033CC"/>
                </a:solidFill>
              </a:rPr>
              <a:t> </a:t>
            </a:r>
            <a:r>
              <a:rPr lang="fr-FR" dirty="0"/>
              <a:t>	</a:t>
            </a:r>
            <a:endParaRPr lang="fr-FR" dirty="0" smtClean="0"/>
          </a:p>
          <a:p>
            <a:r>
              <a:rPr lang="fr-FR" dirty="0"/>
              <a:t>	</a:t>
            </a:r>
            <a:r>
              <a:rPr lang="fr-FR" b="1" dirty="0" smtClean="0">
                <a:solidFill>
                  <a:srgbClr val="0033CC"/>
                </a:solidFill>
              </a:rPr>
              <a:t>NEUTRAL</a:t>
            </a:r>
            <a:endParaRPr lang="fr-FR" dirty="0" smtClean="0">
              <a:solidFill>
                <a:srgbClr val="0033CC"/>
              </a:solidFill>
            </a:endParaRPr>
          </a:p>
          <a:p>
            <a:endParaRPr lang="fr-FR" dirty="0" smtClean="0"/>
          </a:p>
          <a:p>
            <a:r>
              <a:rPr lang="fr-FR" dirty="0" smtClean="0"/>
              <a:t>And of course, </a:t>
            </a:r>
            <a:r>
              <a:rPr lang="fr-FR" b="1" dirty="0" smtClean="0"/>
              <a:t>ENERGY</a:t>
            </a:r>
            <a:r>
              <a:rPr lang="fr-FR" dirty="0" smtClean="0"/>
              <a:t>, </a:t>
            </a:r>
            <a:r>
              <a:rPr lang="fr-FR" b="1" dirty="0" smtClean="0"/>
              <a:t>MEAN FREE PATH</a:t>
            </a:r>
            <a:r>
              <a:rPr lang="fr-FR" dirty="0" smtClean="0"/>
              <a:t>, </a:t>
            </a:r>
            <a:r>
              <a:rPr lang="fr-FR" b="1" dirty="0" smtClean="0"/>
              <a:t>LIFETIME</a:t>
            </a:r>
            <a:r>
              <a:rPr lang="fr-FR" dirty="0" smtClean="0"/>
              <a:t> 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31076408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4294967295"/>
          </p:nvPr>
        </p:nvSpPr>
        <p:spPr>
          <a:xfrm>
            <a:off x="7010400" y="6356350"/>
            <a:ext cx="2133600" cy="365125"/>
          </a:xfrm>
        </p:spPr>
        <p:txBody>
          <a:bodyPr/>
          <a:lstStyle/>
          <a:p>
            <a:fld id="{8737B87B-F0D5-4B05-B40D-A010B4E04A1C}" type="slidenum">
              <a:rPr lang="fr-FR" smtClean="0"/>
              <a:t>9</a:t>
            </a:fld>
            <a:endParaRPr lang="fr-FR"/>
          </a:p>
        </p:txBody>
      </p:sp>
      <p:sp>
        <p:nvSpPr>
          <p:cNvPr id="2" name="ZoneTexte 1"/>
          <p:cNvSpPr txBox="1"/>
          <p:nvPr/>
        </p:nvSpPr>
        <p:spPr>
          <a:xfrm>
            <a:off x="899592" y="1556792"/>
            <a:ext cx="754995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In </a:t>
            </a:r>
            <a:r>
              <a:rPr lang="fr-FR" dirty="0" err="1" smtClean="0"/>
              <a:t>order</a:t>
            </a:r>
            <a:r>
              <a:rPr lang="fr-FR" dirty="0" smtClean="0"/>
              <a:t> to </a:t>
            </a:r>
            <a:r>
              <a:rPr lang="fr-FR" dirty="0" err="1" smtClean="0"/>
              <a:t>detect</a:t>
            </a:r>
            <a:r>
              <a:rPr lang="fr-FR" dirty="0" smtClean="0"/>
              <a:t> a </a:t>
            </a:r>
            <a:r>
              <a:rPr lang="fr-FR" dirty="0" err="1" smtClean="0"/>
              <a:t>particle</a:t>
            </a:r>
            <a:r>
              <a:rPr lang="fr-FR" dirty="0" smtClean="0"/>
              <a:t>, </a:t>
            </a:r>
            <a:r>
              <a:rPr lang="fr-FR" dirty="0" err="1" smtClean="0"/>
              <a:t>it</a:t>
            </a:r>
            <a:r>
              <a:rPr lang="fr-FR" dirty="0" smtClean="0"/>
              <a:t> must</a:t>
            </a:r>
          </a:p>
          <a:p>
            <a:r>
              <a:rPr lang="fr-FR" dirty="0"/>
              <a:t>	</a:t>
            </a:r>
            <a:r>
              <a:rPr lang="fr-FR" dirty="0" smtClean="0"/>
              <a:t>- </a:t>
            </a:r>
            <a:r>
              <a:rPr lang="fr-FR" dirty="0" err="1" smtClean="0"/>
              <a:t>interact</a:t>
            </a:r>
            <a:r>
              <a:rPr lang="fr-FR" dirty="0" smtClean="0"/>
              <a:t> </a:t>
            </a:r>
            <a:r>
              <a:rPr lang="fr-FR" dirty="0" err="1" smtClean="0"/>
              <a:t>with</a:t>
            </a:r>
            <a:r>
              <a:rPr lang="fr-FR" dirty="0" smtClean="0"/>
              <a:t> the </a:t>
            </a:r>
            <a:r>
              <a:rPr lang="fr-FR" dirty="0" err="1" smtClean="0"/>
              <a:t>material</a:t>
            </a:r>
            <a:r>
              <a:rPr lang="fr-FR" dirty="0" smtClean="0"/>
              <a:t> of the detector</a:t>
            </a:r>
          </a:p>
          <a:p>
            <a:r>
              <a:rPr lang="fr-FR" dirty="0"/>
              <a:t>	</a:t>
            </a:r>
            <a:r>
              <a:rPr lang="fr-FR" dirty="0" smtClean="0"/>
              <a:t>- </a:t>
            </a:r>
            <a:r>
              <a:rPr lang="fr-FR" dirty="0" err="1" smtClean="0"/>
              <a:t>transfer</a:t>
            </a:r>
            <a:r>
              <a:rPr lang="fr-FR" dirty="0" smtClean="0"/>
              <a:t> </a:t>
            </a:r>
            <a:r>
              <a:rPr lang="fr-FR" dirty="0" err="1" smtClean="0"/>
              <a:t>some</a:t>
            </a:r>
            <a:r>
              <a:rPr lang="fr-FR" dirty="0" smtClean="0"/>
              <a:t> </a:t>
            </a:r>
            <a:r>
              <a:rPr lang="fr-FR" dirty="0" err="1" smtClean="0"/>
              <a:t>energy</a:t>
            </a:r>
            <a:r>
              <a:rPr lang="fr-FR" dirty="0" smtClean="0"/>
              <a:t> in a </a:t>
            </a:r>
            <a:r>
              <a:rPr lang="fr-FR" dirty="0" err="1" smtClean="0"/>
              <a:t>recognizable</a:t>
            </a:r>
            <a:r>
              <a:rPr lang="fr-FR" dirty="0" smtClean="0"/>
              <a:t> </a:t>
            </a:r>
            <a:r>
              <a:rPr lang="fr-FR" dirty="0" err="1" smtClean="0"/>
              <a:t>way</a:t>
            </a:r>
            <a:r>
              <a:rPr lang="fr-FR" dirty="0" smtClean="0"/>
              <a:t> (signal to </a:t>
            </a:r>
            <a:r>
              <a:rPr lang="fr-FR" dirty="0" err="1" smtClean="0"/>
              <a:t>be</a:t>
            </a:r>
            <a:r>
              <a:rPr lang="fr-FR" dirty="0" smtClean="0"/>
              <a:t> </a:t>
            </a:r>
            <a:r>
              <a:rPr lang="fr-FR" dirty="0" err="1" smtClean="0"/>
              <a:t>processed</a:t>
            </a:r>
            <a:r>
              <a:rPr lang="fr-FR" dirty="0" smtClean="0"/>
              <a:t>)</a:t>
            </a:r>
          </a:p>
          <a:p>
            <a:endParaRPr lang="fr-FR" dirty="0"/>
          </a:p>
        </p:txBody>
      </p:sp>
      <p:sp>
        <p:nvSpPr>
          <p:cNvPr id="5" name="ZoneTexte 4"/>
          <p:cNvSpPr txBox="1"/>
          <p:nvPr/>
        </p:nvSpPr>
        <p:spPr>
          <a:xfrm>
            <a:off x="539552" y="3641973"/>
            <a:ext cx="3503523" cy="1754326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b="1" dirty="0" smtClean="0"/>
              <a:t>4 CLASSES OF PARTICLES</a:t>
            </a:r>
          </a:p>
          <a:p>
            <a:pPr algn="ctr"/>
            <a:endParaRPr lang="fr-FR" dirty="0"/>
          </a:p>
          <a:p>
            <a:pPr algn="ctr"/>
            <a:r>
              <a:rPr lang="fr-FR" dirty="0" smtClean="0"/>
              <a:t>Heavy (m &gt; m</a:t>
            </a:r>
            <a:r>
              <a:rPr lang="fr-FR" baseline="-25000" dirty="0" smtClean="0"/>
              <a:t>e</a:t>
            </a:r>
            <a:r>
              <a:rPr lang="fr-FR" dirty="0" smtClean="0"/>
              <a:t> ) </a:t>
            </a:r>
            <a:r>
              <a:rPr lang="fr-FR" dirty="0" err="1" smtClean="0"/>
              <a:t>charged</a:t>
            </a:r>
            <a:r>
              <a:rPr lang="fr-FR" dirty="0" smtClean="0"/>
              <a:t>  </a:t>
            </a:r>
            <a:r>
              <a:rPr lang="fr-FR" dirty="0" err="1" smtClean="0"/>
              <a:t>particles</a:t>
            </a:r>
            <a:endParaRPr lang="fr-FR" dirty="0" smtClean="0"/>
          </a:p>
          <a:p>
            <a:pPr algn="ctr"/>
            <a:r>
              <a:rPr lang="fr-FR" dirty="0" smtClean="0"/>
              <a:t>Light (m ≈ m</a:t>
            </a:r>
            <a:r>
              <a:rPr lang="fr-FR" baseline="-25000" dirty="0" smtClean="0"/>
              <a:t>e</a:t>
            </a:r>
            <a:r>
              <a:rPr lang="fr-FR" dirty="0" smtClean="0"/>
              <a:t> )   </a:t>
            </a:r>
            <a:r>
              <a:rPr lang="fr-FR" dirty="0" err="1" smtClean="0"/>
              <a:t>charged</a:t>
            </a:r>
            <a:r>
              <a:rPr lang="fr-FR" dirty="0" smtClean="0"/>
              <a:t> </a:t>
            </a:r>
            <a:r>
              <a:rPr lang="fr-FR" dirty="0" err="1" smtClean="0"/>
              <a:t>particles</a:t>
            </a:r>
            <a:endParaRPr lang="fr-FR" dirty="0" smtClean="0"/>
          </a:p>
          <a:p>
            <a:pPr algn="ctr"/>
            <a:r>
              <a:rPr lang="fr-FR" dirty="0" smtClean="0"/>
              <a:t>Photons</a:t>
            </a:r>
          </a:p>
          <a:p>
            <a:pPr algn="ctr"/>
            <a:r>
              <a:rPr lang="fr-FR" dirty="0" smtClean="0"/>
              <a:t>Hadrons</a:t>
            </a:r>
          </a:p>
        </p:txBody>
      </p:sp>
      <p:sp>
        <p:nvSpPr>
          <p:cNvPr id="8" name="ZoneTexte 7"/>
          <p:cNvSpPr txBox="1"/>
          <p:nvPr/>
        </p:nvSpPr>
        <p:spPr>
          <a:xfrm>
            <a:off x="5004048" y="3641973"/>
            <a:ext cx="2843792" cy="2031325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b="1" dirty="0" smtClean="0"/>
              <a:t>3 POSSIBILITIES</a:t>
            </a:r>
          </a:p>
          <a:p>
            <a:pPr algn="ctr"/>
            <a:endParaRPr lang="fr-FR" dirty="0"/>
          </a:p>
          <a:p>
            <a:pPr algn="ctr"/>
            <a:r>
              <a:rPr lang="fr-FR" dirty="0" err="1" smtClean="0"/>
              <a:t>Ionization</a:t>
            </a:r>
            <a:r>
              <a:rPr lang="fr-FR" dirty="0" smtClean="0"/>
              <a:t>  (EM)</a:t>
            </a:r>
          </a:p>
          <a:p>
            <a:pPr algn="ctr"/>
            <a:r>
              <a:rPr lang="fr-FR" dirty="0" smtClean="0"/>
              <a:t>Radiation (EM)</a:t>
            </a:r>
          </a:p>
          <a:p>
            <a:pPr algn="ctr"/>
            <a:r>
              <a:rPr lang="fr-FR" dirty="0" err="1" smtClean="0"/>
              <a:t>Nuclear</a:t>
            </a:r>
            <a:r>
              <a:rPr lang="fr-FR" dirty="0" smtClean="0"/>
              <a:t> interaction  (</a:t>
            </a:r>
            <a:r>
              <a:rPr lang="fr-FR" dirty="0" err="1" smtClean="0"/>
              <a:t>Strong</a:t>
            </a:r>
            <a:r>
              <a:rPr lang="fr-FR" dirty="0" smtClean="0"/>
              <a:t>)</a:t>
            </a:r>
          </a:p>
          <a:p>
            <a:pPr algn="ctr"/>
            <a:endParaRPr lang="fr-FR" dirty="0" smtClean="0"/>
          </a:p>
          <a:p>
            <a:pPr algn="ctr"/>
            <a:r>
              <a:rPr lang="fr-FR" dirty="0" smtClean="0"/>
              <a:t>       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671433190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Conception personnalisé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onception personnalisé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1209</TotalTime>
  <Words>1331</Words>
  <Application>Microsoft Office PowerPoint</Application>
  <PresentationFormat>Affichage à l'écran (4:3)</PresentationFormat>
  <Paragraphs>360</Paragraphs>
  <Slides>35</Slides>
  <Notes>0</Notes>
  <HiddenSlides>0</HiddenSlides>
  <MMClips>0</MMClips>
  <ScaleCrop>false</ScaleCrop>
  <HeadingPairs>
    <vt:vector size="6" baseType="variant">
      <vt:variant>
        <vt:lpstr>Thème</vt:lpstr>
      </vt:variant>
      <vt:variant>
        <vt:i4>3</vt:i4>
      </vt:variant>
      <vt:variant>
        <vt:lpstr>Serveurs OLE incorporés</vt:lpstr>
      </vt:variant>
      <vt:variant>
        <vt:i4>3</vt:i4>
      </vt:variant>
      <vt:variant>
        <vt:lpstr>Titres des diapositives</vt:lpstr>
      </vt:variant>
      <vt:variant>
        <vt:i4>35</vt:i4>
      </vt:variant>
    </vt:vector>
  </HeadingPairs>
  <TitlesOfParts>
    <vt:vector size="41" baseType="lpstr">
      <vt:lpstr>Thème Office</vt:lpstr>
      <vt:lpstr>1_Conception personnalisée</vt:lpstr>
      <vt:lpstr>Conception personnalisée</vt:lpstr>
      <vt:lpstr>Équation</vt:lpstr>
      <vt:lpstr>Photoshop.Image.7</vt:lpstr>
      <vt:lpstr>Equation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>IPHC / IN2P3 / CNRS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BROM Jean-Marie</dc:creator>
  <cp:lastModifiedBy>BROM Jean-Marie</cp:lastModifiedBy>
  <cp:revision>102</cp:revision>
  <dcterms:created xsi:type="dcterms:W3CDTF">2014-02-05T10:38:34Z</dcterms:created>
  <dcterms:modified xsi:type="dcterms:W3CDTF">2014-02-17T14:55:55Z</dcterms:modified>
</cp:coreProperties>
</file>