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  <p:sldMasterId id="2147483672" r:id="rId2"/>
    <p:sldMasterId id="2147483660" r:id="rId3"/>
  </p:sldMasterIdLst>
  <p:notesMasterIdLst>
    <p:notesMasterId r:id="rId57"/>
  </p:notesMasterIdLst>
  <p:sldIdLst>
    <p:sldId id="256" r:id="rId4"/>
    <p:sldId id="338" r:id="rId5"/>
    <p:sldId id="334" r:id="rId6"/>
    <p:sldId id="335" r:id="rId7"/>
    <p:sldId id="336" r:id="rId8"/>
    <p:sldId id="340" r:id="rId9"/>
    <p:sldId id="290" r:id="rId10"/>
    <p:sldId id="339" r:id="rId11"/>
    <p:sldId id="341" r:id="rId12"/>
    <p:sldId id="342" r:id="rId13"/>
    <p:sldId id="343" r:id="rId14"/>
    <p:sldId id="344" r:id="rId15"/>
    <p:sldId id="345" r:id="rId16"/>
    <p:sldId id="347" r:id="rId17"/>
    <p:sldId id="346" r:id="rId18"/>
    <p:sldId id="349" r:id="rId19"/>
    <p:sldId id="348" r:id="rId20"/>
    <p:sldId id="351" r:id="rId21"/>
    <p:sldId id="358" r:id="rId22"/>
    <p:sldId id="357" r:id="rId23"/>
    <p:sldId id="360" r:id="rId24"/>
    <p:sldId id="361" r:id="rId25"/>
    <p:sldId id="350" r:id="rId26"/>
    <p:sldId id="352" r:id="rId27"/>
    <p:sldId id="362" r:id="rId28"/>
    <p:sldId id="354" r:id="rId29"/>
    <p:sldId id="356" r:id="rId30"/>
    <p:sldId id="355" r:id="rId31"/>
    <p:sldId id="359" r:id="rId32"/>
    <p:sldId id="353" r:id="rId33"/>
    <p:sldId id="363" r:id="rId34"/>
    <p:sldId id="364" r:id="rId35"/>
    <p:sldId id="365" r:id="rId36"/>
    <p:sldId id="366" r:id="rId37"/>
    <p:sldId id="367" r:id="rId38"/>
    <p:sldId id="368" r:id="rId39"/>
    <p:sldId id="369" r:id="rId40"/>
    <p:sldId id="370" r:id="rId41"/>
    <p:sldId id="371" r:id="rId42"/>
    <p:sldId id="372" r:id="rId43"/>
    <p:sldId id="373" r:id="rId44"/>
    <p:sldId id="381" r:id="rId45"/>
    <p:sldId id="382" r:id="rId46"/>
    <p:sldId id="380" r:id="rId47"/>
    <p:sldId id="376" r:id="rId48"/>
    <p:sldId id="383" r:id="rId49"/>
    <p:sldId id="384" r:id="rId50"/>
    <p:sldId id="385" r:id="rId51"/>
    <p:sldId id="386" r:id="rId52"/>
    <p:sldId id="387" r:id="rId53"/>
    <p:sldId id="377" r:id="rId54"/>
    <p:sldId id="378" r:id="rId55"/>
    <p:sldId id="379" r:id="rId5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7F448246-B877-45FE-B647-DD63C0F847FF}">
          <p14:sldIdLst>
            <p14:sldId id="256"/>
            <p14:sldId id="338"/>
            <p14:sldId id="334"/>
            <p14:sldId id="335"/>
            <p14:sldId id="336"/>
            <p14:sldId id="340"/>
            <p14:sldId id="290"/>
            <p14:sldId id="339"/>
            <p14:sldId id="341"/>
            <p14:sldId id="342"/>
            <p14:sldId id="343"/>
            <p14:sldId id="344"/>
            <p14:sldId id="345"/>
            <p14:sldId id="347"/>
            <p14:sldId id="346"/>
            <p14:sldId id="349"/>
            <p14:sldId id="348"/>
            <p14:sldId id="351"/>
            <p14:sldId id="358"/>
            <p14:sldId id="357"/>
            <p14:sldId id="360"/>
            <p14:sldId id="361"/>
            <p14:sldId id="350"/>
            <p14:sldId id="352"/>
            <p14:sldId id="362"/>
            <p14:sldId id="354"/>
            <p14:sldId id="356"/>
            <p14:sldId id="355"/>
            <p14:sldId id="359"/>
            <p14:sldId id="353"/>
            <p14:sldId id="363"/>
            <p14:sldId id="364"/>
            <p14:sldId id="365"/>
            <p14:sldId id="366"/>
            <p14:sldId id="367"/>
            <p14:sldId id="368"/>
            <p14:sldId id="369"/>
            <p14:sldId id="370"/>
            <p14:sldId id="371"/>
            <p14:sldId id="372"/>
            <p14:sldId id="373"/>
            <p14:sldId id="381"/>
            <p14:sldId id="382"/>
            <p14:sldId id="380"/>
            <p14:sldId id="376"/>
            <p14:sldId id="383"/>
            <p14:sldId id="384"/>
            <p14:sldId id="385"/>
            <p14:sldId id="386"/>
            <p14:sldId id="387"/>
          </p14:sldIdLst>
        </p14:section>
        <p14:section name="Section sans titre" id="{DE5F29C6-FE97-44CF-A28C-68BA9D33F7A5}">
          <p14:sldIdLst>
            <p14:sldId id="377"/>
            <p14:sldId id="378"/>
            <p14:sldId id="37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5583" autoAdjust="0"/>
  </p:normalViewPr>
  <p:slideViewPr>
    <p:cSldViewPr>
      <p:cViewPr varScale="1">
        <p:scale>
          <a:sx n="79" d="100"/>
          <a:sy n="79" d="100"/>
        </p:scale>
        <p:origin x="-102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5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jmb\Desktop\I(V)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jmb\Desktop\I(V)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6061417558542876"/>
          <c:y val="2.5867964421114026E-2"/>
          <c:w val="0.81198381452318469"/>
          <c:h val="0.78894539224263638"/>
        </c:manualLayout>
      </c:layout>
      <c:lineChart>
        <c:grouping val="standard"/>
        <c:varyColors val="0"/>
        <c:ser>
          <c:idx val="0"/>
          <c:order val="0"/>
          <c:tx>
            <c:strRef>
              <c:f>Feuil1!$B$1:$B$2</c:f>
              <c:strCache>
                <c:ptCount val="1"/>
                <c:pt idx="0">
                  <c:v>AT2011-19-2 Side 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triangl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Feuil1!$A$3:$A$12</c:f>
              <c:numCache>
                <c:formatCode>General</c:formatCode>
                <c:ptCount val="10"/>
                <c:pt idx="0">
                  <c:v>-500</c:v>
                </c:pt>
                <c:pt idx="1">
                  <c:v>-400</c:v>
                </c:pt>
                <c:pt idx="2">
                  <c:v>-300</c:v>
                </c:pt>
                <c:pt idx="3">
                  <c:v>-200</c:v>
                </c:pt>
                <c:pt idx="4" formatCode="0">
                  <c:v>-100</c:v>
                </c:pt>
                <c:pt idx="5" formatCode="0">
                  <c:v>100</c:v>
                </c:pt>
                <c:pt idx="6" formatCode="0">
                  <c:v>200</c:v>
                </c:pt>
                <c:pt idx="7" formatCode="0">
                  <c:v>300</c:v>
                </c:pt>
                <c:pt idx="8" formatCode="0">
                  <c:v>400</c:v>
                </c:pt>
                <c:pt idx="9" formatCode="0">
                  <c:v>500</c:v>
                </c:pt>
              </c:numCache>
            </c:numRef>
          </c:cat>
          <c:val>
            <c:numRef>
              <c:f>Feuil1!$B$3:$B$12</c:f>
              <c:numCache>
                <c:formatCode>0.00E+00</c:formatCode>
                <c:ptCount val="10"/>
                <c:pt idx="0">
                  <c:v>2.2999999999999999E-9</c:v>
                </c:pt>
                <c:pt idx="1">
                  <c:v>1.9000000000000001E-9</c:v>
                </c:pt>
                <c:pt idx="2">
                  <c:v>1.3500000000000001E-9</c:v>
                </c:pt>
                <c:pt idx="3">
                  <c:v>9.2500000000000001E-10</c:v>
                </c:pt>
                <c:pt idx="4">
                  <c:v>4.7000000000000003E-10</c:v>
                </c:pt>
                <c:pt idx="5">
                  <c:v>4.3000000000000001E-10</c:v>
                </c:pt>
                <c:pt idx="6">
                  <c:v>8.6000000000000003E-10</c:v>
                </c:pt>
                <c:pt idx="7">
                  <c:v>1.3000000000000001E-9</c:v>
                </c:pt>
                <c:pt idx="8">
                  <c:v>1.8E-9</c:v>
                </c:pt>
                <c:pt idx="9">
                  <c:v>2.2499999999999999E-9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Feuil1!$C$1:$C$2</c:f>
              <c:strCache>
                <c:ptCount val="1"/>
                <c:pt idx="0">
                  <c:v>AT2011-19-2 Side 2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square"/>
            <c:size val="6"/>
            <c:spPr>
              <a:solidFill>
                <a:schemeClr val="tx1"/>
              </a:solidFill>
            </c:spPr>
          </c:marker>
          <c:cat>
            <c:numRef>
              <c:f>Feuil1!$A$3:$A$12</c:f>
              <c:numCache>
                <c:formatCode>General</c:formatCode>
                <c:ptCount val="10"/>
                <c:pt idx="0">
                  <c:v>-500</c:v>
                </c:pt>
                <c:pt idx="1">
                  <c:v>-400</c:v>
                </c:pt>
                <c:pt idx="2">
                  <c:v>-300</c:v>
                </c:pt>
                <c:pt idx="3">
                  <c:v>-200</c:v>
                </c:pt>
                <c:pt idx="4" formatCode="0">
                  <c:v>-100</c:v>
                </c:pt>
                <c:pt idx="5" formatCode="0">
                  <c:v>100</c:v>
                </c:pt>
                <c:pt idx="6" formatCode="0">
                  <c:v>200</c:v>
                </c:pt>
                <c:pt idx="7" formatCode="0">
                  <c:v>300</c:v>
                </c:pt>
                <c:pt idx="8" formatCode="0">
                  <c:v>400</c:v>
                </c:pt>
                <c:pt idx="9" formatCode="0">
                  <c:v>500</c:v>
                </c:pt>
              </c:numCache>
            </c:numRef>
          </c:cat>
          <c:val>
            <c:numRef>
              <c:f>Feuil1!$C$3:$C$12</c:f>
              <c:numCache>
                <c:formatCode>0.00E+00</c:formatCode>
                <c:ptCount val="10"/>
                <c:pt idx="0">
                  <c:v>2.1999999999999998E-9</c:v>
                </c:pt>
                <c:pt idx="1">
                  <c:v>1.9000000000000001E-9</c:v>
                </c:pt>
                <c:pt idx="2">
                  <c:v>1.3999999999999999E-9</c:v>
                </c:pt>
                <c:pt idx="3">
                  <c:v>6.9999999999999996E-10</c:v>
                </c:pt>
                <c:pt idx="4">
                  <c:v>5.0000000000000003E-10</c:v>
                </c:pt>
                <c:pt idx="5">
                  <c:v>5.0000000000000003E-10</c:v>
                </c:pt>
                <c:pt idx="6">
                  <c:v>8.9999999999999999E-10</c:v>
                </c:pt>
                <c:pt idx="7">
                  <c:v>1.3999999999999999E-9</c:v>
                </c:pt>
                <c:pt idx="8">
                  <c:v>1.9000000000000001E-9</c:v>
                </c:pt>
                <c:pt idx="9">
                  <c:v>2.1999999999999998E-9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1763584"/>
        <c:axId val="61764736"/>
      </c:lineChart>
      <c:catAx>
        <c:axId val="617635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1764736"/>
        <c:crosses val="autoZero"/>
        <c:auto val="1"/>
        <c:lblAlgn val="ctr"/>
        <c:lblOffset val="100"/>
        <c:noMultiLvlLbl val="0"/>
      </c:catAx>
      <c:valAx>
        <c:axId val="61764736"/>
        <c:scaling>
          <c:orientation val="minMax"/>
        </c:scaling>
        <c:delete val="0"/>
        <c:axPos val="l"/>
        <c:majorGridlines/>
        <c:numFmt formatCode="0.00E+00" sourceLinked="1"/>
        <c:majorTickMark val="out"/>
        <c:minorTickMark val="none"/>
        <c:tickLblPos val="nextTo"/>
        <c:crossAx val="6176358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8430637336592229"/>
          <c:y val="5.0925925925925923E-2"/>
          <c:w val="0.63018124248820839"/>
          <c:h val="0.79839494021580637"/>
        </c:manualLayout>
      </c:layout>
      <c:lineChart>
        <c:grouping val="standard"/>
        <c:varyColors val="0"/>
        <c:ser>
          <c:idx val="6"/>
          <c:order val="0"/>
          <c:tx>
            <c:strRef>
              <c:f>Feuil1!$H$1:$H$2</c:f>
              <c:strCache>
                <c:ptCount val="1"/>
                <c:pt idx="0">
                  <c:v>MM7-3 Side 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triangl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Feuil1!$A$3:$A$12</c:f>
              <c:numCache>
                <c:formatCode>General</c:formatCode>
                <c:ptCount val="10"/>
                <c:pt idx="0">
                  <c:v>-500</c:v>
                </c:pt>
                <c:pt idx="1">
                  <c:v>-400</c:v>
                </c:pt>
                <c:pt idx="2">
                  <c:v>-300</c:v>
                </c:pt>
                <c:pt idx="3">
                  <c:v>-200</c:v>
                </c:pt>
                <c:pt idx="4" formatCode="0">
                  <c:v>-100</c:v>
                </c:pt>
                <c:pt idx="5" formatCode="0">
                  <c:v>100</c:v>
                </c:pt>
                <c:pt idx="6" formatCode="0">
                  <c:v>200</c:v>
                </c:pt>
                <c:pt idx="7" formatCode="0">
                  <c:v>300</c:v>
                </c:pt>
                <c:pt idx="8" formatCode="0">
                  <c:v>400</c:v>
                </c:pt>
                <c:pt idx="9" formatCode="0">
                  <c:v>500</c:v>
                </c:pt>
              </c:numCache>
            </c:numRef>
          </c:cat>
          <c:val>
            <c:numRef>
              <c:f>Feuil1!$H$3:$H$12</c:f>
              <c:numCache>
                <c:formatCode>0.00E+00</c:formatCode>
                <c:ptCount val="10"/>
                <c:pt idx="0">
                  <c:v>2.7000000000000002E-9</c:v>
                </c:pt>
                <c:pt idx="1">
                  <c:v>2.5000000000000001E-9</c:v>
                </c:pt>
                <c:pt idx="2">
                  <c:v>1.5E-9</c:v>
                </c:pt>
                <c:pt idx="3">
                  <c:v>8.7999999999999996E-10</c:v>
                </c:pt>
                <c:pt idx="4">
                  <c:v>4.7000000000000003E-10</c:v>
                </c:pt>
                <c:pt idx="5">
                  <c:v>4.5E-10</c:v>
                </c:pt>
              </c:numCache>
            </c:numRef>
          </c:val>
          <c:smooth val="0"/>
        </c:ser>
        <c:ser>
          <c:idx val="7"/>
          <c:order val="1"/>
          <c:tx>
            <c:strRef>
              <c:f>Feuil1!$I$1:$I$2</c:f>
              <c:strCache>
                <c:ptCount val="1"/>
                <c:pt idx="0">
                  <c:v>MM7-3 Side 2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square"/>
            <c:size val="6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Feuil1!$A$3:$A$12</c:f>
              <c:numCache>
                <c:formatCode>General</c:formatCode>
                <c:ptCount val="10"/>
                <c:pt idx="0">
                  <c:v>-500</c:v>
                </c:pt>
                <c:pt idx="1">
                  <c:v>-400</c:v>
                </c:pt>
                <c:pt idx="2">
                  <c:v>-300</c:v>
                </c:pt>
                <c:pt idx="3">
                  <c:v>-200</c:v>
                </c:pt>
                <c:pt idx="4" formatCode="0">
                  <c:v>-100</c:v>
                </c:pt>
                <c:pt idx="5" formatCode="0">
                  <c:v>100</c:v>
                </c:pt>
                <c:pt idx="6" formatCode="0">
                  <c:v>200</c:v>
                </c:pt>
                <c:pt idx="7" formatCode="0">
                  <c:v>300</c:v>
                </c:pt>
                <c:pt idx="8" formatCode="0">
                  <c:v>400</c:v>
                </c:pt>
                <c:pt idx="9" formatCode="0">
                  <c:v>500</c:v>
                </c:pt>
              </c:numCache>
            </c:numRef>
          </c:cat>
          <c:val>
            <c:numRef>
              <c:f>Feuil1!$I$3:$I$12</c:f>
              <c:numCache>
                <c:formatCode>0.00E+00</c:formatCode>
                <c:ptCount val="10"/>
                <c:pt idx="0">
                  <c:v>2.0000000000000001E-9</c:v>
                </c:pt>
                <c:pt idx="1">
                  <c:v>1.5E-9</c:v>
                </c:pt>
                <c:pt idx="2">
                  <c:v>1.0999999999999999E-9</c:v>
                </c:pt>
                <c:pt idx="3">
                  <c:v>8.0000000000000003E-10</c:v>
                </c:pt>
                <c:pt idx="4">
                  <c:v>3.2099999999999998E-10</c:v>
                </c:pt>
                <c:pt idx="5">
                  <c:v>4.8E-10</c:v>
                </c:pt>
                <c:pt idx="6">
                  <c:v>8.3999999999999999E-10</c:v>
                </c:pt>
                <c:pt idx="7">
                  <c:v>1.0999999999999999E-9</c:v>
                </c:pt>
                <c:pt idx="8">
                  <c:v>1.5E-9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1784832"/>
        <c:axId val="61786752"/>
      </c:lineChart>
      <c:catAx>
        <c:axId val="617848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1786752"/>
        <c:crosses val="autoZero"/>
        <c:auto val="1"/>
        <c:lblAlgn val="ctr"/>
        <c:lblOffset val="100"/>
        <c:noMultiLvlLbl val="0"/>
      </c:catAx>
      <c:valAx>
        <c:axId val="61786752"/>
        <c:scaling>
          <c:orientation val="minMax"/>
        </c:scaling>
        <c:delete val="0"/>
        <c:axPos val="l"/>
        <c:majorGridlines/>
        <c:numFmt formatCode="0.00E+00" sourceLinked="1"/>
        <c:majorTickMark val="out"/>
        <c:minorTickMark val="none"/>
        <c:tickLblPos val="nextTo"/>
        <c:crossAx val="61784832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5.wmf"/><Relationship Id="rId2" Type="http://schemas.openxmlformats.org/officeDocument/2006/relationships/image" Target="../media/image84.wmf"/><Relationship Id="rId1" Type="http://schemas.openxmlformats.org/officeDocument/2006/relationships/image" Target="../media/image83.wmf"/><Relationship Id="rId4" Type="http://schemas.openxmlformats.org/officeDocument/2006/relationships/image" Target="../media/image8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4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</cdr:x>
      <cdr:y>0.06732</cdr:y>
    </cdr:from>
    <cdr:to>
      <cdr:x>0.7</cdr:x>
      <cdr:y>0.40065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1296144" y="184666"/>
          <a:ext cx="518458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r-FR" sz="1100" dirty="0" smtClean="0"/>
            <a:t>AT-2011-19-2</a:t>
          </a:r>
          <a:endParaRPr lang="fr-FR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AA5C97-30BC-40BC-A9C8-E021A03CBEB9}" type="datetimeFigureOut">
              <a:rPr lang="fr-FR" smtClean="0"/>
              <a:t>23/02/2015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F0232C-7CAB-4087-B644-4BF1308BBC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9723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503103"/>
            <a:ext cx="864096" cy="354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 userDrawn="1"/>
        </p:nvSpPr>
        <p:spPr>
          <a:xfrm>
            <a:off x="971600" y="6503103"/>
            <a:ext cx="25811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Jean-Marie </a:t>
            </a:r>
            <a:r>
              <a:rPr lang="fr-FR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Brom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(IPHC) – brom@in2p3.fr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6275120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B87B-F0D5-4B05-B40D-A010B4E04A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8955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B87B-F0D5-4B05-B40D-A010B4E04A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9062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64DF8-BCDA-489F-9709-3A550FEA4B02}" type="datetimeFigureOut">
              <a:rPr lang="fr-FR" smtClean="0"/>
              <a:t>23/02/2015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DE06C-1A02-4ED5-BCA8-5704A1E7FE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50834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64DF8-BCDA-489F-9709-3A550FEA4B02}" type="datetimeFigureOut">
              <a:rPr lang="fr-FR" smtClean="0"/>
              <a:t>23/02/2015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DE06C-1A02-4ED5-BCA8-5704A1E7FE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6775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64DF8-BCDA-489F-9709-3A550FEA4B02}" type="datetimeFigureOut">
              <a:rPr lang="fr-FR" smtClean="0"/>
              <a:t>23/02/2015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DE06C-1A02-4ED5-BCA8-5704A1E7FE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19796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64DF8-BCDA-489F-9709-3A550FEA4B02}" type="datetimeFigureOut">
              <a:rPr lang="fr-FR" smtClean="0"/>
              <a:t>23/02/2015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DE06C-1A02-4ED5-BCA8-5704A1E7FE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17150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64DF8-BCDA-489F-9709-3A550FEA4B02}" type="datetimeFigureOut">
              <a:rPr lang="fr-FR" smtClean="0"/>
              <a:t>23/02/2015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DE06C-1A02-4ED5-BCA8-5704A1E7FE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739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64DF8-BCDA-489F-9709-3A550FEA4B02}" type="datetimeFigureOut">
              <a:rPr lang="fr-FR" smtClean="0"/>
              <a:t>23/02/2015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DE06C-1A02-4ED5-BCA8-5704A1E7FE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59770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64DF8-BCDA-489F-9709-3A550FEA4B02}" type="datetimeFigureOut">
              <a:rPr lang="fr-FR" smtClean="0"/>
              <a:t>23/02/2015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DE06C-1A02-4ED5-BCA8-5704A1E7FE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99562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64DF8-BCDA-489F-9709-3A550FEA4B02}" type="datetimeFigureOut">
              <a:rPr lang="fr-FR" smtClean="0"/>
              <a:t>23/02/2015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DE06C-1A02-4ED5-BCA8-5704A1E7FE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7848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B87B-F0D5-4B05-B40D-A010B4E04A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10449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64DF8-BCDA-489F-9709-3A550FEA4B02}" type="datetimeFigureOut">
              <a:rPr lang="fr-FR" smtClean="0"/>
              <a:t>23/02/2015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DE06C-1A02-4ED5-BCA8-5704A1E7FE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47007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64DF8-BCDA-489F-9709-3A550FEA4B02}" type="datetimeFigureOut">
              <a:rPr lang="fr-FR" smtClean="0"/>
              <a:t>23/02/2015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DE06C-1A02-4ED5-BCA8-5704A1E7FE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01545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64DF8-BCDA-489F-9709-3A550FEA4B02}" type="datetimeFigureOut">
              <a:rPr lang="fr-FR" smtClean="0"/>
              <a:t>23/02/2015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DE06C-1A02-4ED5-BCA8-5704A1E7FE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28458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DBBF0-112E-4FC6-BD19-BD35BB0E26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79150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DBBF0-112E-4FC6-BD19-BD35BB0E26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26850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DBBF0-112E-4FC6-BD19-BD35BB0E26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96613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DBBF0-112E-4FC6-BD19-BD35BB0E26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42711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DBBF0-112E-4FC6-BD19-BD35BB0E26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35080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DBBF0-112E-4FC6-BD19-BD35BB0E26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35157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DBBF0-112E-4FC6-BD19-BD35BB0E26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4649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B87B-F0D5-4B05-B40D-A010B4E04A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272897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DBBF0-112E-4FC6-BD19-BD35BB0E26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09979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DBBF0-112E-4FC6-BD19-BD35BB0E26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56277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DBBF0-112E-4FC6-BD19-BD35BB0E26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90450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DBBF0-112E-4FC6-BD19-BD35BB0E26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698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B87B-F0D5-4B05-B40D-A010B4E04A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0063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B87B-F0D5-4B05-B40D-A010B4E04A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4338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B87B-F0D5-4B05-B40D-A010B4E04A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8723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B87B-F0D5-4B05-B40D-A010B4E04A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9021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B87B-F0D5-4B05-B40D-A010B4E04A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5209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B87B-F0D5-4B05-B40D-A010B4E04A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7052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7B87B-F0D5-4B05-B40D-A010B4E04A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3127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64DF8-BCDA-489F-9709-3A550FEA4B02}" type="datetimeFigureOut">
              <a:rPr lang="fr-FR" smtClean="0"/>
              <a:t>23/02/2015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DE06C-1A02-4ED5-BCA8-5704A1E7FE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541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Jean-Marie Brom  - brom@in3p3.fr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8DBBF0-112E-4FC6-BD19-BD35BB0E26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175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7" Type="http://schemas.openxmlformats.org/officeDocument/2006/relationships/image" Target="../media/image29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8.wmf"/><Relationship Id="rId4" Type="http://schemas.openxmlformats.org/officeDocument/2006/relationships/oleObject" Target="../embeddings/oleObject1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5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wmf"/><Relationship Id="rId2" Type="http://schemas.openxmlformats.org/officeDocument/2006/relationships/image" Target="../media/image71.wm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wm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wmf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2.wmf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4.wmf"/><Relationship Id="rId5" Type="http://schemas.openxmlformats.org/officeDocument/2006/relationships/oleObject" Target="../embeddings/oleObject4.bin"/><Relationship Id="rId10" Type="http://schemas.openxmlformats.org/officeDocument/2006/relationships/image" Target="../media/image86.emf"/><Relationship Id="rId4" Type="http://schemas.openxmlformats.org/officeDocument/2006/relationships/image" Target="../media/image83.wmf"/><Relationship Id="rId9" Type="http://schemas.openxmlformats.org/officeDocument/2006/relationships/oleObject" Target="../embeddings/oleObject6.bin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0.png"/><Relationship Id="rId4" Type="http://schemas.openxmlformats.org/officeDocument/2006/relationships/image" Target="../media/image89.jpe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6.jpeg"/><Relationship Id="rId5" Type="http://schemas.openxmlformats.org/officeDocument/2006/relationships/image" Target="../media/image95.jpeg"/><Relationship Id="rId4" Type="http://schemas.openxmlformats.org/officeDocument/2006/relationships/image" Target="../media/image94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0.wmf"/><Relationship Id="rId4" Type="http://schemas.openxmlformats.org/officeDocument/2006/relationships/image" Target="../media/image99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wmf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42672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04664"/>
            <a:ext cx="3733800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4294967295"/>
          </p:nvPr>
        </p:nvSpPr>
        <p:spPr>
          <a:xfrm>
            <a:off x="6804248" y="632054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1</a:t>
            </a:fld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1115616" y="2636912"/>
            <a:ext cx="723659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DETECTOR TECHNOLOGIES</a:t>
            </a:r>
          </a:p>
          <a:p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Lecture 3: Semi-</a:t>
            </a:r>
            <a:r>
              <a:rPr lang="fr-F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conductors</a:t>
            </a:r>
            <a:endParaRPr lang="fr-F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	 - </a:t>
            </a:r>
            <a:r>
              <a:rPr lang="fr-F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Generalities</a:t>
            </a:r>
            <a:endParaRPr lang="fr-F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	 - </a:t>
            </a:r>
            <a:r>
              <a:rPr lang="fr-F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Material</a:t>
            </a:r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and types</a:t>
            </a:r>
          </a:p>
          <a:p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	 - Evolution </a:t>
            </a:r>
          </a:p>
          <a:p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2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10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552212" y="1988840"/>
            <a:ext cx="8368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88" y="833438"/>
            <a:ext cx="7591425" cy="519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07504" y="96887"/>
            <a:ext cx="38567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</a:t>
            </a:r>
            <a:r>
              <a:rPr lang="fr-FR" sz="1400" b="1" dirty="0" err="1" smtClean="0"/>
              <a:t>generalities</a:t>
            </a:r>
            <a:r>
              <a:rPr lang="fr-FR" sz="1400" b="1" dirty="0" smtClean="0"/>
              <a:t> : </a:t>
            </a:r>
            <a:r>
              <a:rPr lang="fr-FR" sz="1400" b="1" dirty="0" err="1" smtClean="0"/>
              <a:t>junction</a:t>
            </a:r>
            <a:r>
              <a:rPr lang="fr-FR" sz="1400" b="1" dirty="0" smtClean="0"/>
              <a:t> detectors</a:t>
            </a:r>
            <a:endParaRPr lang="fr-FR" sz="1400" b="1" dirty="0"/>
          </a:p>
        </p:txBody>
      </p:sp>
    </p:spTree>
    <p:extLst>
      <p:ext uri="{BB962C8B-B14F-4D97-AF65-F5344CB8AC3E}">
        <p14:creationId xmlns:p14="http://schemas.microsoft.com/office/powerpoint/2010/main" val="9175742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11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552212" y="1988840"/>
            <a:ext cx="8368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07504" y="96887"/>
            <a:ext cx="42260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</a:t>
            </a:r>
            <a:r>
              <a:rPr lang="fr-FR" sz="1400" b="1" dirty="0" err="1" smtClean="0"/>
              <a:t>generalities</a:t>
            </a:r>
            <a:r>
              <a:rPr lang="fr-FR" sz="1400" b="1" dirty="0" smtClean="0"/>
              <a:t> : reverse </a:t>
            </a:r>
            <a:r>
              <a:rPr lang="fr-FR" sz="1400" b="1" dirty="0" err="1" smtClean="0"/>
              <a:t>biasing</a:t>
            </a:r>
            <a:r>
              <a:rPr lang="fr-FR" sz="1400" b="1" dirty="0" smtClean="0"/>
              <a:t> </a:t>
            </a:r>
            <a:r>
              <a:rPr lang="fr-FR" sz="1400" b="1" dirty="0" err="1" smtClean="0"/>
              <a:t>scheme</a:t>
            </a:r>
            <a:endParaRPr lang="fr-FR" sz="1400" b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84" y="404664"/>
            <a:ext cx="7162800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6618" y="4071789"/>
            <a:ext cx="6343650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899592" y="5626114"/>
            <a:ext cx="65747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The p –  n zones </a:t>
            </a:r>
            <a:r>
              <a:rPr lang="fr-FR" sz="1600" dirty="0" err="1" smtClean="0"/>
              <a:t>will</a:t>
            </a:r>
            <a:r>
              <a:rPr lang="fr-FR" sz="1600" dirty="0" smtClean="0"/>
              <a:t> </a:t>
            </a:r>
            <a:r>
              <a:rPr lang="fr-FR" sz="1600" dirty="0" err="1" smtClean="0"/>
              <a:t>be</a:t>
            </a:r>
            <a:r>
              <a:rPr lang="fr-FR" sz="1600" dirty="0" smtClean="0"/>
              <a:t> </a:t>
            </a:r>
            <a:r>
              <a:rPr lang="fr-FR" sz="1600" dirty="0" err="1" smtClean="0"/>
              <a:t>used</a:t>
            </a:r>
            <a:r>
              <a:rPr lang="fr-FR" sz="1600" dirty="0" smtClean="0"/>
              <a:t> for contact</a:t>
            </a:r>
          </a:p>
          <a:p>
            <a:r>
              <a:rPr lang="fr-FR" sz="1600" dirty="0"/>
              <a:t>	</a:t>
            </a:r>
            <a:r>
              <a:rPr lang="fr-FR" sz="1600" dirty="0" smtClean="0"/>
              <a:t>            	and to block (</a:t>
            </a:r>
            <a:r>
              <a:rPr lang="fr-FR" sz="1600" dirty="0" err="1" smtClean="0"/>
              <a:t>Blocking</a:t>
            </a:r>
            <a:r>
              <a:rPr lang="fr-FR" sz="1600" dirty="0" smtClean="0"/>
              <a:t> Contacts) the </a:t>
            </a:r>
            <a:r>
              <a:rPr lang="fr-FR" sz="1600" dirty="0" err="1" smtClean="0"/>
              <a:t>undesired</a:t>
            </a:r>
            <a:r>
              <a:rPr lang="fr-FR" sz="1600" dirty="0" smtClean="0"/>
              <a:t> noise    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38092556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12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552212" y="1988840"/>
            <a:ext cx="8368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07504" y="96887"/>
            <a:ext cx="31058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</a:t>
            </a:r>
            <a:r>
              <a:rPr lang="fr-FR" sz="1400" b="1" dirty="0" err="1" smtClean="0"/>
              <a:t>generalities</a:t>
            </a:r>
            <a:r>
              <a:rPr lang="fr-FR" sz="1400" b="1" dirty="0" smtClean="0"/>
              <a:t> : building</a:t>
            </a:r>
            <a:endParaRPr lang="fr-FR" sz="1400" b="1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13" y="1252538"/>
            <a:ext cx="8334375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933525" y="630099"/>
            <a:ext cx="32425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DC </a:t>
            </a:r>
            <a:r>
              <a:rPr lang="fr-FR" sz="2000" b="1" dirty="0" err="1" smtClean="0"/>
              <a:t>Coupling</a:t>
            </a:r>
            <a:r>
              <a:rPr lang="fr-FR" sz="2000" b="1" dirty="0" smtClean="0"/>
              <a:t>  </a:t>
            </a:r>
            <a:r>
              <a:rPr lang="fr-FR" sz="2000" b="1" dirty="0" err="1" smtClean="0"/>
              <a:t>Silicon</a:t>
            </a:r>
            <a:r>
              <a:rPr lang="fr-FR" sz="2000" b="1" dirty="0" smtClean="0"/>
              <a:t> detector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13993484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13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552212" y="1988840"/>
            <a:ext cx="8368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63" y="1314450"/>
            <a:ext cx="8296275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07504" y="96887"/>
            <a:ext cx="31058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</a:t>
            </a:r>
            <a:r>
              <a:rPr lang="fr-FR" sz="1400" b="1" dirty="0" err="1" smtClean="0"/>
              <a:t>generalities</a:t>
            </a:r>
            <a:r>
              <a:rPr lang="fr-FR" sz="1400" b="1" dirty="0" smtClean="0"/>
              <a:t> : building</a:t>
            </a:r>
            <a:endParaRPr lang="fr-FR" sz="14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933525" y="630099"/>
            <a:ext cx="32425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AC </a:t>
            </a:r>
            <a:r>
              <a:rPr lang="fr-FR" sz="2000" b="1" dirty="0" err="1" smtClean="0"/>
              <a:t>Coupling</a:t>
            </a:r>
            <a:r>
              <a:rPr lang="fr-FR" sz="2000" b="1" dirty="0" smtClean="0"/>
              <a:t>  </a:t>
            </a:r>
            <a:r>
              <a:rPr lang="fr-FR" sz="2000" b="1" dirty="0" err="1" smtClean="0"/>
              <a:t>Silicon</a:t>
            </a:r>
            <a:r>
              <a:rPr lang="fr-FR" sz="2000" b="1" dirty="0" smtClean="0"/>
              <a:t> detector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31248748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14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552212" y="1988840"/>
            <a:ext cx="8368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07504" y="96887"/>
            <a:ext cx="31058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</a:t>
            </a:r>
            <a:r>
              <a:rPr lang="fr-FR" sz="1400" b="1" dirty="0" err="1" smtClean="0"/>
              <a:t>generalities</a:t>
            </a:r>
            <a:r>
              <a:rPr lang="fr-FR" sz="1400" b="1" dirty="0" smtClean="0"/>
              <a:t> : building</a:t>
            </a:r>
            <a:endParaRPr lang="fr-FR" sz="1400" b="1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441" y="1124744"/>
            <a:ext cx="8572500" cy="469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67544" y="1412776"/>
            <a:ext cx="4536504" cy="4320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2987824" y="908720"/>
            <a:ext cx="3096344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488999" y="2060848"/>
            <a:ext cx="499765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AC </a:t>
            </a:r>
            <a:r>
              <a:rPr lang="fr-FR" dirty="0" err="1" smtClean="0"/>
              <a:t>coupled</a:t>
            </a:r>
            <a:r>
              <a:rPr lang="fr-FR" dirty="0" smtClean="0"/>
              <a:t>  Si detectors </a:t>
            </a:r>
            <a:r>
              <a:rPr lang="fr-FR" dirty="0" err="1" smtClean="0"/>
              <a:t>create</a:t>
            </a:r>
            <a:r>
              <a:rPr lang="fr-FR" dirty="0" smtClean="0"/>
              <a:t> 2 </a:t>
            </a:r>
            <a:r>
              <a:rPr lang="fr-FR" dirty="0" err="1" smtClean="0"/>
              <a:t>electrical</a:t>
            </a:r>
            <a:r>
              <a:rPr lang="fr-FR" dirty="0" smtClean="0"/>
              <a:t> circuits :</a:t>
            </a:r>
          </a:p>
          <a:p>
            <a:r>
              <a:rPr lang="fr-FR" dirty="0"/>
              <a:t> 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- Read-out circuit to the amplifier (AC </a:t>
            </a:r>
            <a:r>
              <a:rPr lang="fr-FR" dirty="0" err="1" smtClean="0"/>
              <a:t>current</a:t>
            </a:r>
            <a:r>
              <a:rPr lang="fr-FR" dirty="0" smtClean="0"/>
              <a:t>)</a:t>
            </a:r>
          </a:p>
          <a:p>
            <a:r>
              <a:rPr lang="fr-FR" dirty="0" smtClean="0"/>
              <a:t>  </a:t>
            </a:r>
          </a:p>
          <a:p>
            <a:r>
              <a:rPr lang="fr-FR" dirty="0" smtClean="0"/>
              <a:t>- </a:t>
            </a:r>
            <a:r>
              <a:rPr lang="fr-FR" dirty="0" err="1" smtClean="0"/>
              <a:t>Biasing</a:t>
            </a:r>
            <a:r>
              <a:rPr lang="fr-FR" dirty="0" smtClean="0"/>
              <a:t> circuit (DC </a:t>
            </a:r>
            <a:r>
              <a:rPr lang="fr-FR" dirty="0" err="1" smtClean="0"/>
              <a:t>current</a:t>
            </a:r>
            <a:r>
              <a:rPr lang="fr-FR" dirty="0" smtClean="0"/>
              <a:t>)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849706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15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552212" y="1988840"/>
            <a:ext cx="8368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902321" y="1030209"/>
            <a:ext cx="5496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AC </a:t>
            </a:r>
            <a:r>
              <a:rPr lang="fr-FR" sz="2000" b="1" dirty="0" err="1" smtClean="0"/>
              <a:t>Coupling</a:t>
            </a:r>
            <a:r>
              <a:rPr lang="fr-FR" sz="2000" b="1" dirty="0" smtClean="0"/>
              <a:t>  </a:t>
            </a:r>
            <a:r>
              <a:rPr lang="fr-FR" sz="2000" b="1" dirty="0" err="1" smtClean="0"/>
              <a:t>Silicon</a:t>
            </a:r>
            <a:r>
              <a:rPr lang="fr-FR" sz="2000" b="1" dirty="0" smtClean="0"/>
              <a:t> detector : </a:t>
            </a:r>
            <a:r>
              <a:rPr lang="fr-FR" sz="2000" b="1" dirty="0" err="1" smtClean="0"/>
              <a:t>bias</a:t>
            </a:r>
            <a:r>
              <a:rPr lang="fr-FR" sz="2000" b="1" dirty="0" smtClean="0"/>
              <a:t> voltage system</a:t>
            </a:r>
            <a:endParaRPr lang="fr-FR" sz="2000" b="1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3" y="1916832"/>
            <a:ext cx="8258175" cy="451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07504" y="96887"/>
            <a:ext cx="31058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</a:t>
            </a:r>
            <a:r>
              <a:rPr lang="fr-FR" sz="1400" b="1" dirty="0" err="1" smtClean="0"/>
              <a:t>generalities</a:t>
            </a:r>
            <a:r>
              <a:rPr lang="fr-FR" sz="1400" b="1" dirty="0" smtClean="0"/>
              <a:t> : building</a:t>
            </a:r>
            <a:endParaRPr lang="fr-FR" sz="1400" b="1" dirty="0"/>
          </a:p>
        </p:txBody>
      </p:sp>
    </p:spTree>
    <p:extLst>
      <p:ext uri="{BB962C8B-B14F-4D97-AF65-F5344CB8AC3E}">
        <p14:creationId xmlns:p14="http://schemas.microsoft.com/office/powerpoint/2010/main" val="22883900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16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552212" y="1988840"/>
            <a:ext cx="8368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8" y="2046561"/>
            <a:ext cx="8239125" cy="376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611560" y="1196752"/>
            <a:ext cx="4824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Most </a:t>
            </a:r>
            <a:r>
              <a:rPr lang="fr-FR" dirty="0" err="1" smtClean="0"/>
              <a:t>commonly</a:t>
            </a:r>
            <a:r>
              <a:rPr lang="fr-FR" dirty="0" smtClean="0"/>
              <a:t> </a:t>
            </a:r>
            <a:r>
              <a:rPr lang="fr-FR" dirty="0" err="1" smtClean="0"/>
              <a:t>scheme</a:t>
            </a:r>
            <a:r>
              <a:rPr lang="fr-FR" dirty="0" smtClean="0"/>
              <a:t> AC + poly S-</a:t>
            </a:r>
            <a:r>
              <a:rPr lang="fr-FR" dirty="0" err="1" smtClean="0"/>
              <a:t>bias</a:t>
            </a:r>
            <a:r>
              <a:rPr lang="fr-FR" dirty="0" smtClean="0"/>
              <a:t> </a:t>
            </a:r>
            <a:r>
              <a:rPr lang="fr-FR" dirty="0" err="1" smtClean="0"/>
              <a:t>resistor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107504" y="96887"/>
            <a:ext cx="29729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Si detectors designs</a:t>
            </a:r>
            <a:endParaRPr lang="fr-FR" sz="1400" b="1" dirty="0"/>
          </a:p>
        </p:txBody>
      </p:sp>
    </p:spTree>
    <p:extLst>
      <p:ext uri="{BB962C8B-B14F-4D97-AF65-F5344CB8AC3E}">
        <p14:creationId xmlns:p14="http://schemas.microsoft.com/office/powerpoint/2010/main" val="34272726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17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552212" y="1988840"/>
            <a:ext cx="8368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24558"/>
            <a:ext cx="4219575" cy="447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401053" y="4094231"/>
            <a:ext cx="3030973" cy="223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107504" y="96887"/>
            <a:ext cx="29729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Si detectors designs</a:t>
            </a:r>
            <a:endParaRPr lang="fr-FR" sz="1400" b="1" dirty="0"/>
          </a:p>
        </p:txBody>
      </p:sp>
      <p:cxnSp>
        <p:nvCxnSpPr>
          <p:cNvPr id="6" name="Connecteur droit avec flèche 5"/>
          <p:cNvCxnSpPr/>
          <p:nvPr/>
        </p:nvCxnSpPr>
        <p:spPr>
          <a:xfrm>
            <a:off x="4211960" y="1268760"/>
            <a:ext cx="1728192" cy="28803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>
            <a:off x="4362450" y="1608634"/>
            <a:ext cx="1728192" cy="28803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>
            <a:off x="4362450" y="2348880"/>
            <a:ext cx="1865734" cy="28803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>
            <a:off x="4390442" y="2787799"/>
            <a:ext cx="1549710" cy="28803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>
            <a:off x="4211960" y="3429000"/>
            <a:ext cx="2016224" cy="28803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759127" y="608285"/>
            <a:ext cx="4314825" cy="290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1331640" y="5473080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CMS design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4390442" y="5566578"/>
            <a:ext cx="1412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ATLAS design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00018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18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552212" y="1988840"/>
            <a:ext cx="8368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50" name="Picture 2" descr="http://www.hephy.at/typo3temp/pics/4fa78990e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548680"/>
            <a:ext cx="3456384" cy="3118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149080"/>
            <a:ext cx="6012160" cy="2189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07504" y="96887"/>
            <a:ext cx="29729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Si detectors designs</a:t>
            </a:r>
            <a:endParaRPr lang="fr-FR" sz="1400" b="1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836712"/>
            <a:ext cx="2016224" cy="203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19388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19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552212" y="1988840"/>
            <a:ext cx="8368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07504" y="96887"/>
            <a:ext cx="28709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Radiation Damage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23528" y="692696"/>
            <a:ext cx="8461375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/>
          <a:lstStyle>
            <a:lvl1pPr marL="449263" indent="-449263" algn="l">
              <a:spcBef>
                <a:spcPct val="20000"/>
              </a:spcBef>
              <a:buClr>
                <a:srgbClr val="FF0000"/>
              </a:buClr>
              <a:buFont typeface="Symbol" pitchFamily="18" charset="2"/>
              <a:buChar char="·"/>
              <a:defRPr sz="2200" b="1">
                <a:solidFill>
                  <a:srgbClr val="0000FF"/>
                </a:solidFill>
                <a:latin typeface="Times New Roman" pitchFamily="18" charset="0"/>
              </a:defRPr>
            </a:lvl1pPr>
            <a:lvl2pPr marL="1074738" indent="-446088" algn="l">
              <a:spcBef>
                <a:spcPct val="20000"/>
              </a:spcBef>
              <a:buClr>
                <a:schemeClr val="tx1"/>
              </a:buClr>
              <a:buFont typeface="Symbol" pitchFamily="18" charset="2"/>
              <a:buChar char="·"/>
              <a:defRPr b="1">
                <a:solidFill>
                  <a:schemeClr val="tx1"/>
                </a:solidFill>
                <a:latin typeface="Times New Roman" pitchFamily="18" charset="0"/>
              </a:defRPr>
            </a:lvl2pPr>
            <a:lvl3pPr marL="2354263" indent="-609600" algn="l">
              <a:spcBef>
                <a:spcPct val="20000"/>
              </a:spcBef>
              <a:buChar char="•"/>
              <a:defRPr sz="1600">
                <a:solidFill>
                  <a:srgbClr val="0000FF"/>
                </a:solidFill>
                <a:latin typeface="Times New Roman" pitchFamily="18" charset="0"/>
              </a:defRPr>
            </a:lvl3pPr>
            <a:lvl4pPr marL="2976563" indent="-508000" algn="l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3598863" indent="-508000" algn="l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4056063" indent="-508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4513263" indent="-508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4970463" indent="-508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5427663" indent="-508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>
              <a:lnSpc>
                <a:spcPct val="90000"/>
              </a:lnSpc>
              <a:buClr>
                <a:schemeClr val="accent2"/>
              </a:buClr>
              <a:buSzPct val="90000"/>
              <a:buNone/>
            </a:pPr>
            <a:r>
              <a:rPr lang="en-US" altLang="fr-FR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Two types </a:t>
            </a:r>
            <a:r>
              <a:rPr lang="en-US" altLang="fr-FR" sz="20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of radiation </a:t>
            </a:r>
            <a:r>
              <a:rPr lang="en-US" altLang="fr-FR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damage :</a:t>
            </a:r>
          </a:p>
          <a:p>
            <a:pPr marL="0" indent="0">
              <a:lnSpc>
                <a:spcPct val="90000"/>
              </a:lnSpc>
              <a:buClr>
                <a:schemeClr val="accent2"/>
              </a:buClr>
              <a:buSzPct val="90000"/>
              <a:buNone/>
            </a:pPr>
            <a:endParaRPr lang="en-US" altLang="fr-FR" sz="1000" dirty="0">
              <a:solidFill>
                <a:schemeClr val="tx1"/>
              </a:solidFill>
              <a:latin typeface="+mj-lt"/>
              <a:sym typeface="Symbol" pitchFamily="18" charset="2"/>
            </a:endParaRPr>
          </a:p>
          <a:p>
            <a:pPr>
              <a:lnSpc>
                <a:spcPct val="90000"/>
              </a:lnSpc>
              <a:buClr>
                <a:schemeClr val="accent2"/>
              </a:buClr>
              <a:buSzPct val="90000"/>
              <a:buFont typeface="Symbol" pitchFamily="18" charset="2"/>
              <a:buNone/>
            </a:pPr>
            <a:r>
              <a:rPr lang="en-US" altLang="fr-FR" sz="1800" b="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  </a:t>
            </a:r>
            <a:r>
              <a:rPr lang="en-US" altLang="fr-FR" sz="1800" b="0" dirty="0">
                <a:solidFill>
                  <a:schemeClr val="tx1"/>
                </a:solidFill>
                <a:latin typeface="+mj-lt"/>
                <a:cs typeface="Times New Roman" pitchFamily="18" charset="0"/>
                <a:sym typeface="Symbol" pitchFamily="18" charset="2"/>
              </a:rPr>
              <a:t></a:t>
            </a:r>
            <a:r>
              <a:rPr lang="en-US" altLang="fr-FR" sz="1800" b="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fr-FR" sz="18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Bulk (Crystal) damage</a:t>
            </a:r>
            <a:r>
              <a:rPr lang="en-US" altLang="fr-FR" sz="1800" b="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fr-FR" sz="18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due to Non Ionizing Energy Loss (NIEL)</a:t>
            </a:r>
            <a:br>
              <a:rPr lang="en-US" altLang="fr-FR" sz="1800" dirty="0">
                <a:solidFill>
                  <a:schemeClr val="tx1"/>
                </a:solidFill>
                <a:latin typeface="+mj-lt"/>
                <a:cs typeface="Times New Roman" pitchFamily="18" charset="0"/>
              </a:rPr>
            </a:br>
            <a:r>
              <a:rPr lang="en-US" altLang="fr-FR" sz="18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          - displacement damage, built up of crystal defects – </a:t>
            </a:r>
            <a:br>
              <a:rPr lang="en-US" altLang="fr-FR" sz="1800" dirty="0">
                <a:solidFill>
                  <a:schemeClr val="tx1"/>
                </a:solidFill>
                <a:latin typeface="+mj-lt"/>
                <a:cs typeface="Times New Roman" pitchFamily="18" charset="0"/>
              </a:rPr>
            </a:br>
            <a:endParaRPr lang="en-US" altLang="fr-FR" sz="10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 marL="628650" lvl="1" indent="0">
              <a:lnSpc>
                <a:spcPct val="90000"/>
              </a:lnSpc>
              <a:buClr>
                <a:srgbClr val="3333FF"/>
              </a:buClr>
              <a:buNone/>
            </a:pPr>
            <a:r>
              <a:rPr lang="en-US" altLang="fr-FR" sz="1800" dirty="0" smtClean="0">
                <a:latin typeface="+mj-lt"/>
                <a:sym typeface="Symbol" pitchFamily="18" charset="2"/>
              </a:rPr>
              <a:t>	Change </a:t>
            </a:r>
            <a:r>
              <a:rPr lang="en-US" altLang="fr-FR" sz="1800" dirty="0">
                <a:latin typeface="+mj-lt"/>
                <a:sym typeface="Symbol" pitchFamily="18" charset="2"/>
              </a:rPr>
              <a:t>of effective doping concentration (higher depletion voltage, </a:t>
            </a:r>
            <a:br>
              <a:rPr lang="en-US" altLang="fr-FR" sz="1800" dirty="0">
                <a:latin typeface="+mj-lt"/>
                <a:sym typeface="Symbol" pitchFamily="18" charset="2"/>
              </a:rPr>
            </a:br>
            <a:r>
              <a:rPr lang="en-US" altLang="fr-FR" sz="1800" dirty="0">
                <a:latin typeface="+mj-lt"/>
                <a:sym typeface="Symbol" pitchFamily="18" charset="2"/>
              </a:rPr>
              <a:t>                                                                              under- depletion)</a:t>
            </a:r>
            <a:br>
              <a:rPr lang="en-US" altLang="fr-FR" sz="1800" dirty="0">
                <a:latin typeface="+mj-lt"/>
                <a:sym typeface="Symbol" pitchFamily="18" charset="2"/>
              </a:rPr>
            </a:br>
            <a:r>
              <a:rPr lang="en-US" altLang="fr-FR" sz="800" dirty="0">
                <a:latin typeface="+mj-lt"/>
                <a:sym typeface="Symbol" pitchFamily="18" charset="2"/>
              </a:rPr>
              <a:t>   </a:t>
            </a:r>
            <a:r>
              <a:rPr lang="en-US" altLang="fr-FR" sz="800" b="0" dirty="0" smtClean="0">
                <a:latin typeface="+mj-lt"/>
                <a:sym typeface="Symbol" pitchFamily="18" charset="2"/>
              </a:rPr>
              <a:t>	</a:t>
            </a:r>
            <a:r>
              <a:rPr lang="en-US" altLang="fr-FR" sz="1800" dirty="0" smtClean="0">
                <a:latin typeface="+mj-lt"/>
              </a:rPr>
              <a:t>Increase </a:t>
            </a:r>
            <a:r>
              <a:rPr lang="en-US" altLang="fr-FR" sz="1800" dirty="0">
                <a:latin typeface="+mj-lt"/>
              </a:rPr>
              <a:t>of leakage current (increase </a:t>
            </a:r>
            <a:r>
              <a:rPr lang="en-US" altLang="fr-FR" sz="1800" dirty="0" smtClean="0">
                <a:latin typeface="+mj-lt"/>
              </a:rPr>
              <a:t>of </a:t>
            </a:r>
            <a:r>
              <a:rPr lang="en-US" altLang="fr-FR" sz="1800" dirty="0">
                <a:latin typeface="+mj-lt"/>
              </a:rPr>
              <a:t>noise, thermal runaway)</a:t>
            </a:r>
            <a:br>
              <a:rPr lang="en-US" altLang="fr-FR" sz="1800" dirty="0">
                <a:latin typeface="+mj-lt"/>
              </a:rPr>
            </a:br>
            <a:r>
              <a:rPr lang="en-US" altLang="fr-FR" sz="800" dirty="0">
                <a:latin typeface="+mj-lt"/>
              </a:rPr>
              <a:t>   </a:t>
            </a:r>
            <a:r>
              <a:rPr lang="en-US" altLang="fr-FR" sz="800" b="0" dirty="0" smtClean="0">
                <a:latin typeface="+mj-lt"/>
                <a:sym typeface="Symbol" pitchFamily="18" charset="2"/>
              </a:rPr>
              <a:t>          </a:t>
            </a:r>
            <a:r>
              <a:rPr lang="en-US" altLang="fr-FR" sz="1800" dirty="0" smtClean="0">
                <a:latin typeface="+mj-lt"/>
                <a:sym typeface="Symbol" pitchFamily="18" charset="2"/>
              </a:rPr>
              <a:t>Increase </a:t>
            </a:r>
            <a:r>
              <a:rPr lang="en-US" altLang="fr-FR" sz="1800" dirty="0">
                <a:latin typeface="+mj-lt"/>
                <a:sym typeface="Symbol" pitchFamily="18" charset="2"/>
              </a:rPr>
              <a:t>of  charge carrier trapping (loss of charge)</a:t>
            </a:r>
            <a:br>
              <a:rPr lang="en-US" altLang="fr-FR" sz="1800" dirty="0">
                <a:latin typeface="+mj-lt"/>
                <a:sym typeface="Symbol" pitchFamily="18" charset="2"/>
              </a:rPr>
            </a:br>
            <a:r>
              <a:rPr lang="en-US" altLang="fr-FR" sz="1800" dirty="0">
                <a:latin typeface="+mj-lt"/>
                <a:sym typeface="Symbol" pitchFamily="18" charset="2"/>
              </a:rPr>
              <a:t>   </a:t>
            </a:r>
            <a:endParaRPr lang="en-US" altLang="fr-FR" sz="1000" dirty="0">
              <a:latin typeface="+mj-lt"/>
              <a:sym typeface="Symbol" pitchFamily="18" charset="2"/>
            </a:endParaRPr>
          </a:p>
          <a:p>
            <a:pPr>
              <a:lnSpc>
                <a:spcPct val="90000"/>
              </a:lnSpc>
              <a:buClr>
                <a:schemeClr val="accent2"/>
              </a:buClr>
              <a:buSzPct val="90000"/>
              <a:buFont typeface="Symbol" pitchFamily="18" charset="2"/>
              <a:buNone/>
            </a:pPr>
            <a:r>
              <a:rPr lang="en-US" altLang="fr-FR" sz="1800" b="0" dirty="0">
                <a:solidFill>
                  <a:schemeClr val="tx1"/>
                </a:solidFill>
                <a:latin typeface="+mj-lt"/>
                <a:cs typeface="Times New Roman" pitchFamily="18" charset="0"/>
                <a:sym typeface="Symbol" pitchFamily="18" charset="2"/>
              </a:rPr>
              <a:t>   </a:t>
            </a:r>
            <a:r>
              <a:rPr lang="en-GB" altLang="fr-FR" sz="1800" b="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</a:t>
            </a:r>
            <a:r>
              <a:rPr lang="en-GB" altLang="fr-FR" sz="18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Surface damage</a:t>
            </a:r>
            <a:r>
              <a:rPr lang="en-GB" altLang="fr-FR" sz="1800" b="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</a:t>
            </a:r>
            <a:r>
              <a:rPr lang="en-GB" altLang="fr-FR" sz="18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due to Ionizing Energy Loss (IEL)</a:t>
            </a:r>
            <a:br>
              <a:rPr lang="en-GB" altLang="fr-FR" sz="1800" dirty="0">
                <a:solidFill>
                  <a:schemeClr val="tx1"/>
                </a:solidFill>
                <a:latin typeface="+mj-lt"/>
                <a:cs typeface="Times New Roman" pitchFamily="18" charset="0"/>
              </a:rPr>
            </a:br>
            <a:r>
              <a:rPr lang="en-GB" altLang="fr-FR" sz="18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        - accumulation of </a:t>
            </a:r>
            <a:r>
              <a:rPr lang="en-US" altLang="fr-FR" sz="1800" dirty="0">
                <a:solidFill>
                  <a:schemeClr val="tx1"/>
                </a:solidFill>
                <a:latin typeface="+mj-lt"/>
              </a:rPr>
              <a:t>positive in the oxide (SiO</a:t>
            </a:r>
            <a:r>
              <a:rPr lang="en-US" altLang="fr-FR" sz="1800" baseline="-25000" dirty="0">
                <a:solidFill>
                  <a:schemeClr val="tx1"/>
                </a:solidFill>
                <a:latin typeface="+mj-lt"/>
              </a:rPr>
              <a:t>2</a:t>
            </a:r>
            <a:r>
              <a:rPr lang="en-US" altLang="fr-FR" sz="1800" dirty="0">
                <a:solidFill>
                  <a:schemeClr val="tx1"/>
                </a:solidFill>
                <a:latin typeface="+mj-lt"/>
              </a:rPr>
              <a:t>) and the Si/SiO</a:t>
            </a:r>
            <a:r>
              <a:rPr lang="en-US" altLang="fr-FR" sz="1800" baseline="-25000" dirty="0">
                <a:solidFill>
                  <a:schemeClr val="tx1"/>
                </a:solidFill>
                <a:latin typeface="+mj-lt"/>
              </a:rPr>
              <a:t>2</a:t>
            </a:r>
            <a:r>
              <a:rPr lang="en-US" altLang="fr-FR" sz="1800" dirty="0">
                <a:solidFill>
                  <a:schemeClr val="tx1"/>
                </a:solidFill>
                <a:latin typeface="+mj-lt"/>
              </a:rPr>
              <a:t> interface –</a:t>
            </a:r>
            <a:br>
              <a:rPr lang="en-US" altLang="fr-FR" sz="1800" dirty="0">
                <a:solidFill>
                  <a:schemeClr val="tx1"/>
                </a:solidFill>
                <a:latin typeface="+mj-lt"/>
              </a:rPr>
            </a:br>
            <a:r>
              <a:rPr lang="en-US" altLang="fr-FR" sz="1800" dirty="0">
                <a:solidFill>
                  <a:schemeClr val="tx1"/>
                </a:solidFill>
                <a:latin typeface="+mj-lt"/>
              </a:rPr>
              <a:t>               </a:t>
            </a:r>
            <a:r>
              <a:rPr lang="en-US" altLang="fr-FR" sz="1800" b="0" dirty="0">
                <a:solidFill>
                  <a:schemeClr val="tx1"/>
                </a:solidFill>
                <a:latin typeface="+mj-lt"/>
              </a:rPr>
              <a:t>affects:  </a:t>
            </a:r>
            <a:r>
              <a:rPr lang="en-US" altLang="fr-FR" sz="1800" b="0" dirty="0" err="1">
                <a:solidFill>
                  <a:schemeClr val="tx1"/>
                </a:solidFill>
                <a:latin typeface="+mj-lt"/>
              </a:rPr>
              <a:t>interstrip</a:t>
            </a:r>
            <a:r>
              <a:rPr lang="en-US" altLang="fr-FR" sz="1800" b="0" dirty="0">
                <a:solidFill>
                  <a:schemeClr val="tx1"/>
                </a:solidFill>
                <a:latin typeface="+mj-lt"/>
              </a:rPr>
              <a:t> capacitance (noise factor), breakdown behavior, …</a:t>
            </a:r>
            <a:r>
              <a:rPr lang="en-US" altLang="fr-FR" sz="1800" dirty="0">
                <a:solidFill>
                  <a:schemeClr val="tx1"/>
                </a:solidFill>
                <a:latin typeface="+mj-lt"/>
              </a:rPr>
              <a:t/>
            </a:r>
            <a:br>
              <a:rPr lang="en-US" altLang="fr-FR" sz="1800" dirty="0">
                <a:solidFill>
                  <a:schemeClr val="tx1"/>
                </a:solidFill>
                <a:latin typeface="+mj-lt"/>
              </a:rPr>
            </a:br>
            <a:endParaRPr lang="en-GB" altLang="fr-FR" sz="16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 marL="0" indent="0">
              <a:lnSpc>
                <a:spcPct val="90000"/>
              </a:lnSpc>
              <a:buClr>
                <a:schemeClr val="accent2"/>
              </a:buClr>
              <a:buSzPct val="90000"/>
              <a:buNone/>
            </a:pPr>
            <a:r>
              <a:rPr lang="en-GB" altLang="fr-FR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	Impact </a:t>
            </a:r>
            <a:r>
              <a:rPr lang="en-GB" altLang="fr-FR" sz="20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on detector </a:t>
            </a:r>
            <a:r>
              <a:rPr lang="en-GB" altLang="fr-FR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performance</a:t>
            </a:r>
            <a:r>
              <a:rPr lang="en-GB" altLang="fr-FR" sz="2000" b="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/>
            </a:r>
            <a:br>
              <a:rPr lang="en-GB" altLang="fr-FR" sz="2000" b="0" dirty="0">
                <a:solidFill>
                  <a:schemeClr val="tx1"/>
                </a:solidFill>
                <a:latin typeface="+mj-lt"/>
                <a:cs typeface="Times New Roman" pitchFamily="18" charset="0"/>
              </a:rPr>
            </a:br>
            <a:r>
              <a:rPr lang="en-GB" altLang="fr-FR" sz="2000" b="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 (depending on detector type and geometry and readout electronics!)</a:t>
            </a:r>
            <a:r>
              <a:rPr lang="en-GB" altLang="fr-FR" sz="20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/>
            </a:r>
            <a:br>
              <a:rPr lang="en-GB" altLang="fr-FR" sz="2000" dirty="0">
                <a:solidFill>
                  <a:schemeClr val="tx1"/>
                </a:solidFill>
                <a:latin typeface="+mj-lt"/>
                <a:cs typeface="Times New Roman" pitchFamily="18" charset="0"/>
              </a:rPr>
            </a:br>
            <a:r>
              <a:rPr lang="en-GB" altLang="fr-FR" sz="20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/>
            </a:r>
            <a:br>
              <a:rPr lang="en-GB" altLang="fr-FR" sz="2000" dirty="0">
                <a:solidFill>
                  <a:schemeClr val="tx1"/>
                </a:solidFill>
                <a:latin typeface="+mj-lt"/>
                <a:cs typeface="Times New Roman" pitchFamily="18" charset="0"/>
              </a:rPr>
            </a:br>
            <a:r>
              <a:rPr lang="en-GB" altLang="fr-FR" sz="20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Signal/noise ratio is the quantity to watch </a:t>
            </a:r>
            <a:endParaRPr lang="en-US" altLang="fr-FR" sz="20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>
              <a:lnSpc>
                <a:spcPct val="90000"/>
              </a:lnSpc>
              <a:buClr>
                <a:schemeClr val="accent2"/>
              </a:buClr>
              <a:buSzPct val="90000"/>
              <a:buFont typeface="Symbol" pitchFamily="18" charset="2"/>
              <a:buNone/>
            </a:pPr>
            <a:r>
              <a:rPr lang="en-US" altLang="fr-FR" sz="2000" dirty="0">
                <a:solidFill>
                  <a:schemeClr val="tx1"/>
                </a:solidFill>
                <a:latin typeface="+mj-lt"/>
                <a:cs typeface="Times New Roman" pitchFamily="18" charset="0"/>
                <a:sym typeface="Symbol" pitchFamily="18" charset="2"/>
              </a:rPr>
              <a:t>               </a:t>
            </a:r>
            <a:r>
              <a:rPr lang="en-US" altLang="fr-FR" sz="20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Sensors can fail from radiation damage !</a:t>
            </a:r>
            <a:r>
              <a:rPr lang="en-US" altLang="fr-FR" sz="2000" dirty="0">
                <a:solidFill>
                  <a:srgbClr val="3333FF"/>
                </a:solidFill>
                <a:cs typeface="Times New Roman" pitchFamily="18" charset="0"/>
              </a:rPr>
              <a:t/>
            </a:r>
            <a:br>
              <a:rPr lang="en-US" altLang="fr-FR" sz="2000" dirty="0">
                <a:solidFill>
                  <a:srgbClr val="3333FF"/>
                </a:solidFill>
                <a:cs typeface="Times New Roman" pitchFamily="18" charset="0"/>
              </a:rPr>
            </a:br>
            <a:endParaRPr lang="en-US" altLang="fr-FR" sz="2000" dirty="0">
              <a:solidFill>
                <a:srgbClr val="3333FF"/>
              </a:solidFill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23528" y="1124744"/>
            <a:ext cx="7992888" cy="302433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868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2</a:t>
            </a:fld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107504" y="96887"/>
            <a:ext cx="23716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</a:t>
            </a:r>
            <a:r>
              <a:rPr lang="fr-FR" sz="1400" b="1" dirty="0" err="1" smtClean="0"/>
              <a:t>generalities</a:t>
            </a:r>
            <a:endParaRPr lang="fr-FR" sz="1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55" y="2044279"/>
            <a:ext cx="8382000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539552" y="1052736"/>
            <a:ext cx="79840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Solid-States band structures :</a:t>
            </a:r>
          </a:p>
          <a:p>
            <a:r>
              <a:rPr lang="fr-FR" dirty="0"/>
              <a:t>	</a:t>
            </a:r>
            <a:r>
              <a:rPr lang="fr-FR" dirty="0" smtClean="0"/>
              <a:t>	Valence band : </a:t>
            </a:r>
            <a:r>
              <a:rPr lang="fr-FR" dirty="0"/>
              <a:t>e</a:t>
            </a:r>
            <a:r>
              <a:rPr lang="fr-FR" baseline="30000" dirty="0"/>
              <a:t>–</a:t>
            </a:r>
            <a:r>
              <a:rPr lang="fr-FR" dirty="0"/>
              <a:t> </a:t>
            </a:r>
            <a:r>
              <a:rPr lang="fr-FR" dirty="0" smtClean="0"/>
              <a:t>bond </a:t>
            </a:r>
            <a:r>
              <a:rPr lang="fr-FR" dirty="0" err="1" smtClean="0"/>
              <a:t>atoms</a:t>
            </a:r>
            <a:r>
              <a:rPr lang="fr-FR" dirty="0" smtClean="0"/>
              <a:t> </a:t>
            </a:r>
            <a:r>
              <a:rPr lang="fr-FR" dirty="0" err="1" smtClean="0"/>
              <a:t>together</a:t>
            </a:r>
            <a:endParaRPr lang="fr-FR" dirty="0" smtClean="0"/>
          </a:p>
          <a:p>
            <a:r>
              <a:rPr lang="fr-FR" dirty="0"/>
              <a:t>	</a:t>
            </a:r>
            <a:r>
              <a:rPr lang="fr-FR" dirty="0" smtClean="0"/>
              <a:t>	Conduction band : e</a:t>
            </a:r>
            <a:r>
              <a:rPr lang="fr-FR" baseline="30000" dirty="0" smtClean="0"/>
              <a:t>–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freely</a:t>
            </a:r>
            <a:r>
              <a:rPr lang="fr-FR" dirty="0" smtClean="0"/>
              <a:t> jump </a:t>
            </a:r>
            <a:r>
              <a:rPr lang="fr-FR" dirty="0" err="1" smtClean="0"/>
              <a:t>from</a:t>
            </a:r>
            <a:r>
              <a:rPr lang="fr-FR" dirty="0" smtClean="0"/>
              <a:t> an </a:t>
            </a:r>
            <a:r>
              <a:rPr lang="fr-FR" dirty="0" err="1" smtClean="0"/>
              <a:t>atom</a:t>
            </a:r>
            <a:r>
              <a:rPr lang="fr-FR" dirty="0" smtClean="0"/>
              <a:t> to </a:t>
            </a:r>
            <a:r>
              <a:rPr lang="fr-FR" dirty="0" err="1" smtClean="0"/>
              <a:t>another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1547664" y="2132856"/>
            <a:ext cx="1008112" cy="194421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491880" y="2151162"/>
            <a:ext cx="1008112" cy="194421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5436096" y="2151162"/>
            <a:ext cx="1008112" cy="194421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7092280" y="4365104"/>
            <a:ext cx="129614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At T ≠ 0 K</a:t>
            </a:r>
          </a:p>
          <a:p>
            <a:r>
              <a:rPr lang="fr-FR" sz="1400" dirty="0" smtClean="0"/>
              <a:t>Electrons </a:t>
            </a:r>
            <a:r>
              <a:rPr lang="fr-FR" sz="1400" dirty="0" err="1" smtClean="0"/>
              <a:t>may</a:t>
            </a:r>
            <a:r>
              <a:rPr lang="fr-FR" sz="1400" dirty="0" smtClean="0"/>
              <a:t> </a:t>
            </a:r>
            <a:r>
              <a:rPr lang="fr-FR" sz="1400" dirty="0" err="1" smtClean="0"/>
              <a:t>acquire</a:t>
            </a:r>
            <a:r>
              <a:rPr lang="fr-FR" sz="1400" dirty="0" smtClean="0"/>
              <a:t> </a:t>
            </a:r>
            <a:r>
              <a:rPr lang="fr-FR" sz="1400" dirty="0" err="1" smtClean="0"/>
              <a:t>enough</a:t>
            </a:r>
            <a:r>
              <a:rPr lang="fr-FR" sz="1400" dirty="0" smtClean="0"/>
              <a:t> </a:t>
            </a:r>
            <a:r>
              <a:rPr lang="fr-FR" sz="1400" dirty="0" err="1" smtClean="0"/>
              <a:t>energy</a:t>
            </a:r>
            <a:endParaRPr lang="fr-FR" sz="1400" dirty="0" smtClean="0"/>
          </a:p>
          <a:p>
            <a:r>
              <a:rPr lang="fr-FR" sz="1400" dirty="0" smtClean="0"/>
              <a:t>to </a:t>
            </a:r>
            <a:r>
              <a:rPr lang="fr-FR" sz="1400" dirty="0" err="1" smtClean="0"/>
              <a:t>pass</a:t>
            </a:r>
            <a:r>
              <a:rPr lang="fr-FR" sz="1400" dirty="0" smtClean="0"/>
              <a:t> the band gap… Thermal </a:t>
            </a:r>
            <a:r>
              <a:rPr lang="fr-FR" sz="1400" dirty="0" err="1" smtClean="0"/>
              <a:t>condution</a:t>
            </a:r>
            <a:r>
              <a:rPr lang="fr-FR" sz="1400" dirty="0" smtClean="0"/>
              <a:t> </a:t>
            </a:r>
            <a:endParaRPr lang="fr-FR" sz="1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773" y="4725786"/>
            <a:ext cx="5760640" cy="1762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1207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20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552212" y="1988840"/>
            <a:ext cx="8368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07504" y="96887"/>
            <a:ext cx="29057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</a:t>
            </a:r>
            <a:r>
              <a:rPr lang="fr-FR" sz="1400" b="1" dirty="0" err="1" smtClean="0"/>
              <a:t>Effect</a:t>
            </a:r>
            <a:r>
              <a:rPr lang="fr-FR" sz="1400" b="1" dirty="0" smtClean="0"/>
              <a:t> of radiations</a:t>
            </a:r>
            <a:endParaRPr lang="fr-FR" sz="1400" b="1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367" y="2708920"/>
            <a:ext cx="4989489" cy="3315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323528" y="635963"/>
            <a:ext cx="47897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err="1" smtClean="0"/>
              <a:t>Loss</a:t>
            </a:r>
            <a:r>
              <a:rPr lang="fr-FR" sz="2000" b="1" dirty="0" smtClean="0"/>
              <a:t> of </a:t>
            </a:r>
            <a:r>
              <a:rPr lang="fr-FR" sz="2000" b="1" dirty="0" err="1" smtClean="0"/>
              <a:t>collected</a:t>
            </a:r>
            <a:r>
              <a:rPr lang="fr-FR" sz="2000" b="1" dirty="0" smtClean="0"/>
              <a:t> charges</a:t>
            </a:r>
          </a:p>
          <a:p>
            <a:r>
              <a:rPr lang="fr-FR" sz="2000" b="1" dirty="0"/>
              <a:t>	</a:t>
            </a:r>
            <a:r>
              <a:rPr lang="fr-FR" sz="1600" dirty="0" smtClean="0"/>
              <a:t>(new 300 µm </a:t>
            </a:r>
            <a:r>
              <a:rPr lang="fr-FR" sz="1600" dirty="0" err="1" smtClean="0"/>
              <a:t>Silicon</a:t>
            </a:r>
            <a:r>
              <a:rPr lang="fr-FR" sz="1600" dirty="0" smtClean="0"/>
              <a:t> ≈ 24 000 e- for 1 MIP)  </a:t>
            </a:r>
          </a:p>
        </p:txBody>
      </p:sp>
      <p:graphicFrame>
        <p:nvGraphicFramePr>
          <p:cNvPr id="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7836638"/>
              </p:ext>
            </p:extLst>
          </p:nvPr>
        </p:nvGraphicFramePr>
        <p:xfrm>
          <a:off x="5655187" y="2088679"/>
          <a:ext cx="280352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2" name="Equation" r:id="rId4" imgW="1854200" imgH="508000" progId="Equation.3">
                  <p:embed/>
                </p:oleObj>
              </mc:Choice>
              <mc:Fallback>
                <p:oleObj name="Equation" r:id="rId4" imgW="1854200" imgH="508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5187" y="2088679"/>
                        <a:ext cx="2803525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399948" y="1682903"/>
            <a:ext cx="8064500" cy="341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110000"/>
              </a:lnSpc>
              <a:spcBef>
                <a:spcPct val="50000"/>
              </a:spcBef>
            </a:pPr>
            <a:r>
              <a:rPr lang="en-US" altLang="fr-FR" sz="1600" dirty="0">
                <a:solidFill>
                  <a:schemeClr val="tx1"/>
                </a:solidFill>
                <a:latin typeface="Arial" charset="0"/>
              </a:rPr>
              <a:t>Trapping</a:t>
            </a:r>
            <a:r>
              <a:rPr lang="en-US" altLang="fr-FR" sz="1600" b="0" dirty="0">
                <a:solidFill>
                  <a:schemeClr val="tx1"/>
                </a:solidFill>
                <a:latin typeface="Arial" charset="0"/>
              </a:rPr>
              <a:t> is characterized by an effective trapping time </a:t>
            </a:r>
            <a:r>
              <a:rPr lang="en-US" altLang="fr-FR" sz="1600" b="0" dirty="0">
                <a:solidFill>
                  <a:schemeClr val="tx1"/>
                </a:solidFill>
                <a:latin typeface="Arial" charset="0"/>
                <a:sym typeface="Symbol" pitchFamily="18" charset="2"/>
              </a:rPr>
              <a:t></a:t>
            </a:r>
            <a:r>
              <a:rPr lang="en-US" altLang="fr-FR" sz="1600" b="0" baseline="-25000" dirty="0" err="1">
                <a:solidFill>
                  <a:schemeClr val="tx1"/>
                </a:solidFill>
                <a:latin typeface="Arial" charset="0"/>
                <a:sym typeface="Symbol" pitchFamily="18" charset="2"/>
              </a:rPr>
              <a:t>eff</a:t>
            </a:r>
            <a:r>
              <a:rPr lang="en-US" altLang="fr-FR" sz="1600" b="0" dirty="0">
                <a:solidFill>
                  <a:schemeClr val="tx1"/>
                </a:solidFill>
                <a:latin typeface="Arial" charset="0"/>
                <a:sym typeface="Symbol" pitchFamily="18" charset="2"/>
              </a:rPr>
              <a:t> for electrons and holes:</a:t>
            </a:r>
            <a:endParaRPr lang="en-US" altLang="fr-FR" sz="1600" b="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6516216" y="2816770"/>
            <a:ext cx="792163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110000"/>
              </a:lnSpc>
              <a:spcBef>
                <a:spcPct val="50000"/>
              </a:spcBef>
            </a:pPr>
            <a:r>
              <a:rPr lang="en-US" altLang="fr-FR" sz="1600" b="0" dirty="0">
                <a:solidFill>
                  <a:schemeClr val="tx1"/>
                </a:solidFill>
                <a:latin typeface="Arial" charset="0"/>
              </a:rPr>
              <a:t>where</a:t>
            </a:r>
            <a:r>
              <a:rPr lang="en-US" altLang="fr-FR" sz="1600" b="0" dirty="0">
                <a:solidFill>
                  <a:schemeClr val="accent2"/>
                </a:solidFill>
                <a:latin typeface="Arial" charset="0"/>
              </a:rPr>
              <a:t> </a:t>
            </a: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8055829"/>
              </p:ext>
            </p:extLst>
          </p:nvPr>
        </p:nvGraphicFramePr>
        <p:xfrm>
          <a:off x="6516216" y="3356992"/>
          <a:ext cx="1517650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3" name="Equation" r:id="rId6" imgW="1002865" imgH="444307" progId="Equation.3">
                  <p:embed/>
                </p:oleObj>
              </mc:Choice>
              <mc:Fallback>
                <p:oleObj name="Equation" r:id="rId6" imgW="1002865" imgH="44430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6216" y="3356992"/>
                        <a:ext cx="1517650" cy="666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292683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21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552212" y="1988840"/>
            <a:ext cx="8368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07504" y="96887"/>
            <a:ext cx="29057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</a:t>
            </a:r>
            <a:r>
              <a:rPr lang="fr-FR" sz="1400" b="1" dirty="0" err="1" smtClean="0"/>
              <a:t>Effect</a:t>
            </a:r>
            <a:r>
              <a:rPr lang="fr-FR" sz="1400" b="1" dirty="0" smtClean="0"/>
              <a:t> of radiations</a:t>
            </a:r>
            <a:endParaRPr lang="fr-FR" sz="1400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32856"/>
            <a:ext cx="8825830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611560" y="980728"/>
            <a:ext cx="31089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err="1" smtClean="0"/>
              <a:t>Increase</a:t>
            </a:r>
            <a:r>
              <a:rPr lang="fr-FR" sz="2000" b="1" dirty="0" smtClean="0"/>
              <a:t> of </a:t>
            </a:r>
            <a:r>
              <a:rPr lang="fr-FR" sz="2000" b="1" dirty="0" err="1" smtClean="0"/>
              <a:t>Leakage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current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15343373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22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552212" y="1988840"/>
            <a:ext cx="8368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958225"/>
            <a:ext cx="6768752" cy="514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07504" y="96887"/>
            <a:ext cx="29057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</a:t>
            </a:r>
            <a:r>
              <a:rPr lang="fr-FR" sz="1400" b="1" dirty="0" err="1" smtClean="0"/>
              <a:t>Effect</a:t>
            </a:r>
            <a:r>
              <a:rPr lang="fr-FR" sz="1400" b="1" dirty="0" smtClean="0"/>
              <a:t> of radiations</a:t>
            </a:r>
            <a:endParaRPr lang="fr-FR" sz="14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405488" y="476672"/>
            <a:ext cx="51775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Change in </a:t>
            </a:r>
            <a:r>
              <a:rPr lang="fr-FR" sz="2000" b="1" dirty="0" err="1" smtClean="0"/>
              <a:t>depletion</a:t>
            </a:r>
            <a:r>
              <a:rPr lang="fr-FR" sz="2000" b="1" dirty="0" smtClean="0"/>
              <a:t> voltage and type inversion</a:t>
            </a:r>
            <a:endParaRPr lang="fr-FR" sz="2000" b="1" dirty="0"/>
          </a:p>
        </p:txBody>
      </p:sp>
      <p:sp>
        <p:nvSpPr>
          <p:cNvPr id="3" name="Rectangle 2"/>
          <p:cNvSpPr/>
          <p:nvPr/>
        </p:nvSpPr>
        <p:spPr>
          <a:xfrm>
            <a:off x="1907704" y="4941168"/>
            <a:ext cx="2664296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Picture 4" descr="explanation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68" b="63750"/>
          <a:stretch>
            <a:fillRect/>
          </a:stretch>
        </p:blipFill>
        <p:spPr bwMode="auto">
          <a:xfrm>
            <a:off x="1601788" y="4641850"/>
            <a:ext cx="1817687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206375" y="4897437"/>
            <a:ext cx="14144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fr-FR" sz="1400">
                <a:solidFill>
                  <a:schemeClr val="tx1"/>
                </a:solidFill>
                <a:sym typeface="Marlett" pitchFamily="2" charset="2"/>
              </a:rPr>
              <a:t>b</a:t>
            </a:r>
            <a:r>
              <a:rPr lang="en-US" altLang="fr-FR" sz="1400" noProof="1">
                <a:solidFill>
                  <a:schemeClr val="tx1"/>
                </a:solidFill>
                <a:sym typeface="Marlett" pitchFamily="2" charset="2"/>
              </a:rPr>
              <a:t>efore </a:t>
            </a:r>
            <a:r>
              <a:rPr lang="en-US" altLang="fr-FR" sz="1400">
                <a:solidFill>
                  <a:schemeClr val="tx1"/>
                </a:solidFill>
                <a:sym typeface="Marlett" pitchFamily="2" charset="2"/>
              </a:rPr>
              <a:t>inversion</a:t>
            </a:r>
            <a:endParaRPr lang="en-US" altLang="fr-FR" sz="2400" noProof="1">
              <a:solidFill>
                <a:schemeClr val="tx1"/>
              </a:solidFill>
              <a:sym typeface="Marlett" pitchFamily="2" charset="2"/>
            </a:endParaRP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3492500" y="5843587"/>
            <a:ext cx="14573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fr-FR" sz="1600">
                <a:solidFill>
                  <a:schemeClr val="tx1"/>
                </a:solidFill>
                <a:sym typeface="Marlett" pitchFamily="2" charset="2"/>
              </a:rPr>
              <a:t>a</a:t>
            </a:r>
            <a:r>
              <a:rPr lang="en-US" altLang="fr-FR" sz="1600" noProof="1">
                <a:solidFill>
                  <a:schemeClr val="tx1"/>
                </a:solidFill>
                <a:sym typeface="Marlett" pitchFamily="2" charset="2"/>
              </a:rPr>
              <a:t>fter </a:t>
            </a:r>
            <a:r>
              <a:rPr lang="en-US" altLang="fr-FR" sz="1600">
                <a:solidFill>
                  <a:schemeClr val="tx1"/>
                </a:solidFill>
                <a:sym typeface="Marlett" pitchFamily="2" charset="2"/>
              </a:rPr>
              <a:t>inversion</a:t>
            </a:r>
            <a:endParaRPr lang="en-US" altLang="fr-FR" sz="2400" noProof="1">
              <a:solidFill>
                <a:schemeClr val="tx1"/>
              </a:solidFill>
              <a:sym typeface="Marlett" pitchFamily="2" charset="2"/>
            </a:endParaRPr>
          </a:p>
        </p:txBody>
      </p:sp>
      <p:sp>
        <p:nvSpPr>
          <p:cNvPr id="21" name="Line 7"/>
          <p:cNvSpPr>
            <a:spLocks noChangeShapeType="1"/>
          </p:cNvSpPr>
          <p:nvPr/>
        </p:nvSpPr>
        <p:spPr bwMode="auto">
          <a:xfrm>
            <a:off x="1062038" y="5167312"/>
            <a:ext cx="854075" cy="360363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22" name="Line 8"/>
          <p:cNvSpPr>
            <a:spLocks noChangeShapeType="1"/>
          </p:cNvSpPr>
          <p:nvPr/>
        </p:nvSpPr>
        <p:spPr bwMode="auto">
          <a:xfrm flipH="1" flipV="1">
            <a:off x="3446463" y="5618162"/>
            <a:ext cx="842962" cy="27305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2208213" y="4979987"/>
            <a:ext cx="3476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fr-FR" altLang="fr-FR" sz="1400" noProof="1">
                <a:solidFill>
                  <a:schemeClr val="tx1"/>
                </a:solidFill>
                <a:sym typeface="Marlett" pitchFamily="2" charset="2"/>
              </a:rPr>
              <a:t>n</a:t>
            </a:r>
            <a:r>
              <a:rPr lang="fr-FR" altLang="fr-FR" sz="1400" baseline="30000" noProof="1">
                <a:solidFill>
                  <a:schemeClr val="tx1"/>
                </a:solidFill>
                <a:sym typeface="Marlett" pitchFamily="2" charset="2"/>
              </a:rPr>
              <a:t>+</a:t>
            </a:r>
            <a:endParaRPr lang="fr-FR" altLang="fr-FR" sz="2400" noProof="1">
              <a:solidFill>
                <a:schemeClr val="tx1"/>
              </a:solidFill>
              <a:sym typeface="Marlett" pitchFamily="2" charset="2"/>
            </a:endParaRPr>
          </a:p>
        </p:txBody>
      </p:sp>
      <p:sp>
        <p:nvSpPr>
          <p:cNvPr id="24" name="Text Box 10"/>
          <p:cNvSpPr txBox="1">
            <a:spLocks noChangeArrowheads="1"/>
          </p:cNvSpPr>
          <p:nvPr/>
        </p:nvSpPr>
        <p:spPr bwMode="auto">
          <a:xfrm>
            <a:off x="2711450" y="4997450"/>
            <a:ext cx="3476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fr-FR" altLang="fr-FR" sz="1400" noProof="1">
                <a:solidFill>
                  <a:schemeClr val="tx1"/>
                </a:solidFill>
                <a:sym typeface="Marlett" pitchFamily="2" charset="2"/>
              </a:rPr>
              <a:t>p</a:t>
            </a:r>
            <a:r>
              <a:rPr lang="fr-FR" altLang="fr-FR" sz="1400" baseline="30000" noProof="1">
                <a:solidFill>
                  <a:schemeClr val="tx1"/>
                </a:solidFill>
                <a:sym typeface="Marlett" pitchFamily="2" charset="2"/>
              </a:rPr>
              <a:t>+</a:t>
            </a:r>
            <a:endParaRPr lang="fr-FR" altLang="fr-FR" sz="2400" noProof="1">
              <a:solidFill>
                <a:schemeClr val="tx1"/>
              </a:solidFill>
              <a:sym typeface="Marlett" pitchFamily="2" charset="2"/>
            </a:endParaRPr>
          </a:p>
        </p:txBody>
      </p:sp>
      <p:sp>
        <p:nvSpPr>
          <p:cNvPr id="25" name="Text Box 11"/>
          <p:cNvSpPr txBox="1">
            <a:spLocks noChangeArrowheads="1"/>
          </p:cNvSpPr>
          <p:nvPr/>
        </p:nvSpPr>
        <p:spPr bwMode="auto">
          <a:xfrm>
            <a:off x="3276600" y="4979987"/>
            <a:ext cx="3476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fr-FR" altLang="fr-FR" sz="1400" noProof="1">
                <a:solidFill>
                  <a:schemeClr val="tx1"/>
                </a:solidFill>
                <a:sym typeface="Marlett" pitchFamily="2" charset="2"/>
              </a:rPr>
              <a:t>n</a:t>
            </a:r>
            <a:r>
              <a:rPr lang="fr-FR" altLang="fr-FR" sz="1400" baseline="30000" noProof="1">
                <a:solidFill>
                  <a:schemeClr val="tx1"/>
                </a:solidFill>
                <a:sym typeface="Marlett" pitchFamily="2" charset="2"/>
              </a:rPr>
              <a:t>+</a:t>
            </a:r>
            <a:endParaRPr lang="fr-FR" altLang="fr-FR" sz="2400" noProof="1">
              <a:solidFill>
                <a:schemeClr val="tx1"/>
              </a:solidFill>
              <a:sym typeface="Marlett" pitchFamily="2" charset="2"/>
            </a:endParaRPr>
          </a:p>
        </p:txBody>
      </p:sp>
      <p:sp>
        <p:nvSpPr>
          <p:cNvPr id="26" name="Text Box 18"/>
          <p:cNvSpPr txBox="1">
            <a:spLocks noChangeArrowheads="1"/>
          </p:cNvSpPr>
          <p:nvPr/>
        </p:nvSpPr>
        <p:spPr bwMode="auto">
          <a:xfrm>
            <a:off x="1653162" y="4979987"/>
            <a:ext cx="3476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3200" b="1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3200" b="1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3200" b="1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3200" b="1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fr-FR" altLang="fr-FR" sz="1400" noProof="1">
                <a:solidFill>
                  <a:schemeClr val="tx1"/>
                </a:solidFill>
                <a:sym typeface="Marlett" pitchFamily="2" charset="2"/>
              </a:rPr>
              <a:t>p</a:t>
            </a:r>
            <a:r>
              <a:rPr lang="fr-FR" altLang="fr-FR" sz="1400" baseline="30000" noProof="1">
                <a:solidFill>
                  <a:schemeClr val="tx1"/>
                </a:solidFill>
                <a:sym typeface="Marlett" pitchFamily="2" charset="2"/>
              </a:rPr>
              <a:t>+</a:t>
            </a:r>
            <a:endParaRPr lang="fr-FR" altLang="fr-FR" sz="2400" noProof="1">
              <a:solidFill>
                <a:schemeClr val="tx1"/>
              </a:solidFill>
              <a:sym typeface="Marlett" pitchFamily="2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340717" y="2276872"/>
                <a:ext cx="2215158" cy="974754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fr-FR" dirty="0" smtClean="0"/>
                  <a:t>Innermost </a:t>
                </a:r>
                <a:r>
                  <a:rPr lang="fr-FR" dirty="0" err="1" smtClean="0"/>
                  <a:t>layers</a:t>
                </a:r>
                <a:endParaRPr lang="fr-FR" dirty="0" smtClean="0"/>
              </a:p>
              <a:p>
                <a:r>
                  <a:rPr lang="fr-FR" dirty="0" err="1" smtClean="0"/>
                  <a:t>should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still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work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after</a:t>
                </a:r>
                <a:endParaRPr lang="fr-FR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/>
                          </a:rPr>
                          <m:t>Φ</m:t>
                        </m:r>
                      </m:e>
                      <m:sub>
                        <m:r>
                          <a:rPr lang="fr-FR" b="0" i="1" smtClean="0">
                            <a:latin typeface="Cambria Math"/>
                          </a:rPr>
                          <m:t>𝑒𝑞</m:t>
                        </m:r>
                      </m:sub>
                    </m:sSub>
                    <m:r>
                      <a:rPr lang="fr-FR" b="0" i="0" smtClean="0">
                        <a:latin typeface="Cambria Math"/>
                      </a:rPr>
                      <m:t> </m:t>
                    </m:r>
                    <m:r>
                      <a:rPr lang="fr-FR" b="0" i="1" smtClean="0">
                        <a:latin typeface="Cambria Math"/>
                        <a:ea typeface="Cambria Math"/>
                      </a:rPr>
                      <m:t>≈ </m:t>
                    </m:r>
                    <m:sSup>
                      <m:sSupPr>
                        <m:ctrlPr>
                          <a:rPr lang="fr-FR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fr-FR" b="0" i="1" smtClean="0">
                            <a:latin typeface="Cambria Math"/>
                            <a:ea typeface="Cambria Math"/>
                          </a:rPr>
                          <m:t>15 </m:t>
                        </m:r>
                      </m:sup>
                    </m:sSup>
                    <m:sSup>
                      <m:sSupPr>
                        <m:ctrlPr>
                          <a:rPr lang="fr-FR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/>
                            <a:ea typeface="Cambria Math"/>
                          </a:rPr>
                          <m:t>𝑐𝑚</m:t>
                        </m:r>
                      </m:e>
                      <m:sup>
                        <m:r>
                          <a:rPr lang="fr-FR" b="0" i="1" smtClean="0">
                            <a:latin typeface="Cambria Math"/>
                            <a:ea typeface="Cambria Math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fr-FR" dirty="0" smtClean="0"/>
                  <a:t> </a:t>
                </a: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717" y="2276872"/>
                <a:ext cx="2215158" cy="974754"/>
              </a:xfrm>
              <a:prstGeom prst="rect">
                <a:avLst/>
              </a:prstGeom>
              <a:blipFill rotWithShape="1">
                <a:blip r:embed="rId4"/>
                <a:stretch>
                  <a:fillRect l="-2192" t="-2484" r="-1644"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79563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23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552212" y="1988840"/>
            <a:ext cx="8368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07504" y="96887"/>
            <a:ext cx="33080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2-dimensional detectors</a:t>
            </a:r>
            <a:endParaRPr lang="fr-FR" sz="1400" b="1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460" y="1340768"/>
            <a:ext cx="8562975" cy="458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476325" y="780673"/>
            <a:ext cx="5911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Double </a:t>
            </a:r>
            <a:r>
              <a:rPr lang="fr-FR" sz="2000" b="1" dirty="0" err="1" smtClean="0"/>
              <a:t>Sided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Silicon</a:t>
            </a:r>
            <a:r>
              <a:rPr lang="fr-FR" sz="2000" b="1" dirty="0" smtClean="0"/>
              <a:t> Detectors (DSSD</a:t>
            </a:r>
            <a:r>
              <a:rPr lang="fr-FR" dirty="0" smtClean="0"/>
              <a:t>) Not </a:t>
            </a:r>
            <a:r>
              <a:rPr lang="fr-FR" dirty="0" err="1" smtClean="0"/>
              <a:t>much</a:t>
            </a:r>
            <a:r>
              <a:rPr lang="fr-FR" dirty="0" smtClean="0"/>
              <a:t> in use…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570553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24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552212" y="1988840"/>
            <a:ext cx="8368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07504" y="96887"/>
            <a:ext cx="33080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2-dimensional detectors</a:t>
            </a:r>
            <a:endParaRPr lang="fr-FR" sz="14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988840"/>
            <a:ext cx="7890755" cy="4299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251520" y="815315"/>
            <a:ext cx="18682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err="1" smtClean="0"/>
              <a:t>Stereo</a:t>
            </a:r>
            <a:r>
              <a:rPr lang="fr-FR" sz="2000" b="1" dirty="0" smtClean="0"/>
              <a:t> Modules</a:t>
            </a:r>
            <a:endParaRPr lang="fr-FR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843865"/>
            <a:ext cx="3277939" cy="27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11886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25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552212" y="1988840"/>
            <a:ext cx="8368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07504" y="96887"/>
            <a:ext cx="24617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Performance</a:t>
            </a:r>
            <a:endParaRPr lang="fr-FR" sz="1400" b="1" dirty="0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59054"/>
            <a:ext cx="2272556" cy="3145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678554"/>
            <a:ext cx="3527301" cy="289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96752"/>
            <a:ext cx="6317713" cy="3304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17003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26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552212" y="1988840"/>
            <a:ext cx="8368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07504" y="96887"/>
            <a:ext cx="2689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Pixels Detectors</a:t>
            </a:r>
            <a:endParaRPr lang="fr-FR" sz="14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7279" y="432583"/>
            <a:ext cx="6317332" cy="3400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59" y="4762082"/>
            <a:ext cx="5752678" cy="1322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 descr="http://www-rhvd.fnal.gov/pixels/beamtest/results/gc/Chapter5/testbeam_files/image07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9" y="1993671"/>
            <a:ext cx="3102471" cy="1138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6084168" y="4509120"/>
            <a:ext cx="252024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Pixel sizes :</a:t>
            </a:r>
          </a:p>
          <a:p>
            <a:r>
              <a:rPr lang="fr-FR" dirty="0" smtClean="0"/>
              <a:t>ATLAS : 50 µm x 400 µm</a:t>
            </a:r>
          </a:p>
          <a:p>
            <a:r>
              <a:rPr lang="fr-FR" dirty="0" smtClean="0"/>
              <a:t>CMS :   100 µm x 150 µm</a:t>
            </a:r>
          </a:p>
          <a:p>
            <a:r>
              <a:rPr lang="fr-FR" dirty="0" smtClean="0"/>
              <a:t>ALICE : 50 µm x 425 </a:t>
            </a:r>
            <a:r>
              <a:rPr lang="fr-FR" dirty="0"/>
              <a:t>µm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80004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27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552212" y="1988840"/>
            <a:ext cx="8368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8" y="1233488"/>
            <a:ext cx="831532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07504" y="96887"/>
            <a:ext cx="2689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Pixels Detectors</a:t>
            </a:r>
            <a:endParaRPr lang="fr-FR" sz="1400" b="1" dirty="0"/>
          </a:p>
        </p:txBody>
      </p:sp>
      <p:sp>
        <p:nvSpPr>
          <p:cNvPr id="2" name="ZoneTexte 1"/>
          <p:cNvSpPr txBox="1"/>
          <p:nvPr/>
        </p:nvSpPr>
        <p:spPr>
          <a:xfrm>
            <a:off x="539552" y="708665"/>
            <a:ext cx="37862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CONNECTION BY BUMP BONDING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40644104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28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552212" y="1988840"/>
            <a:ext cx="8368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07504" y="96887"/>
            <a:ext cx="2689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Pixels Detectors</a:t>
            </a:r>
            <a:endParaRPr lang="fr-FR" sz="14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17" y="781050"/>
            <a:ext cx="3914775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789040"/>
            <a:ext cx="5819775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4499992" y="1556792"/>
            <a:ext cx="31004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Pitch : 50 </a:t>
            </a:r>
            <a:r>
              <a:rPr lang="fr-FR" dirty="0"/>
              <a:t>µm</a:t>
            </a:r>
          </a:p>
          <a:p>
            <a:endParaRPr lang="fr-FR" dirty="0" smtClean="0"/>
          </a:p>
          <a:p>
            <a:r>
              <a:rPr lang="fr-FR" dirty="0" smtClean="0"/>
              <a:t>(</a:t>
            </a:r>
            <a:r>
              <a:rPr lang="fr-FR" dirty="0" err="1" smtClean="0"/>
              <a:t>wire</a:t>
            </a:r>
            <a:r>
              <a:rPr lang="fr-FR" dirty="0" smtClean="0"/>
              <a:t> </a:t>
            </a:r>
            <a:r>
              <a:rPr lang="fr-FR" dirty="0" err="1" smtClean="0"/>
              <a:t>bonding</a:t>
            </a:r>
            <a:r>
              <a:rPr lang="fr-FR" dirty="0" smtClean="0"/>
              <a:t> </a:t>
            </a:r>
            <a:r>
              <a:rPr lang="fr-FR" dirty="0" err="1" smtClean="0"/>
              <a:t>typically</a:t>
            </a:r>
            <a:r>
              <a:rPr lang="fr-FR" dirty="0" smtClean="0"/>
              <a:t> 200µm)</a:t>
            </a:r>
            <a:endParaRPr lang="fr-FR" dirty="0"/>
          </a:p>
          <a:p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583895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29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552212" y="1988840"/>
            <a:ext cx="8368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Picture 19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84784"/>
            <a:ext cx="6667500" cy="481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6761487" y="1723807"/>
            <a:ext cx="12442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CMS  ≈ 215 m</a:t>
            </a:r>
            <a:r>
              <a:rPr lang="fr-FR" sz="1400" baseline="30000" dirty="0" smtClean="0"/>
              <a:t>2</a:t>
            </a:r>
            <a:endParaRPr lang="fr-FR" sz="1400" baseline="30000" dirty="0"/>
          </a:p>
        </p:txBody>
      </p:sp>
      <p:sp>
        <p:nvSpPr>
          <p:cNvPr id="7" name="ZoneTexte 6"/>
          <p:cNvSpPr txBox="1"/>
          <p:nvPr/>
        </p:nvSpPr>
        <p:spPr>
          <a:xfrm>
            <a:off x="6775004" y="2060104"/>
            <a:ext cx="12606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ATLAS  ≈ 61 m</a:t>
            </a:r>
            <a:r>
              <a:rPr lang="fr-FR" sz="1400" baseline="30000" dirty="0" smtClean="0"/>
              <a:t>2</a:t>
            </a:r>
            <a:endParaRPr lang="fr-FR" sz="1400" baseline="30000" dirty="0"/>
          </a:p>
        </p:txBody>
      </p:sp>
      <p:sp>
        <p:nvSpPr>
          <p:cNvPr id="8" name="ZoneTexte 7"/>
          <p:cNvSpPr txBox="1"/>
          <p:nvPr/>
        </p:nvSpPr>
        <p:spPr>
          <a:xfrm>
            <a:off x="6775004" y="2427249"/>
            <a:ext cx="13356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 smtClean="0"/>
              <a:t>LHCb</a:t>
            </a:r>
            <a:r>
              <a:rPr lang="fr-FR" sz="1400" dirty="0" smtClean="0"/>
              <a:t>  ≈ 12.5 m</a:t>
            </a:r>
            <a:r>
              <a:rPr lang="fr-FR" sz="1400" baseline="30000" dirty="0" smtClean="0"/>
              <a:t>2</a:t>
            </a:r>
            <a:endParaRPr lang="fr-FR" sz="1400" baseline="30000" dirty="0"/>
          </a:p>
        </p:txBody>
      </p:sp>
      <p:sp>
        <p:nvSpPr>
          <p:cNvPr id="9" name="ZoneTexte 8"/>
          <p:cNvSpPr txBox="1"/>
          <p:nvPr/>
        </p:nvSpPr>
        <p:spPr>
          <a:xfrm>
            <a:off x="6835918" y="3334196"/>
            <a:ext cx="12747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ALICE  ≈ 1.5 m</a:t>
            </a:r>
            <a:r>
              <a:rPr lang="fr-FR" sz="1400" baseline="30000" dirty="0" smtClean="0"/>
              <a:t>2</a:t>
            </a:r>
            <a:endParaRPr lang="fr-FR" sz="1400" baseline="30000" dirty="0"/>
          </a:p>
        </p:txBody>
      </p:sp>
      <p:sp>
        <p:nvSpPr>
          <p:cNvPr id="10" name="ZoneTexte 9"/>
          <p:cNvSpPr txBox="1"/>
          <p:nvPr/>
        </p:nvSpPr>
        <p:spPr>
          <a:xfrm>
            <a:off x="6824168" y="2879066"/>
            <a:ext cx="11544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CDF  ≈ 3.5 m</a:t>
            </a:r>
            <a:r>
              <a:rPr lang="fr-FR" sz="1400" baseline="30000" dirty="0" smtClean="0"/>
              <a:t>2</a:t>
            </a:r>
            <a:endParaRPr lang="fr-FR" sz="1400" baseline="30000" dirty="0"/>
          </a:p>
        </p:txBody>
      </p:sp>
      <p:sp>
        <p:nvSpPr>
          <p:cNvPr id="6" name="Ellipse 5"/>
          <p:cNvSpPr/>
          <p:nvPr/>
        </p:nvSpPr>
        <p:spPr>
          <a:xfrm>
            <a:off x="5724128" y="1885655"/>
            <a:ext cx="72008" cy="7200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/>
          <p:cNvSpPr/>
          <p:nvPr/>
        </p:nvSpPr>
        <p:spPr>
          <a:xfrm>
            <a:off x="5724128" y="2223145"/>
            <a:ext cx="72008" cy="7200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/>
          <p:cNvSpPr/>
          <p:nvPr/>
        </p:nvSpPr>
        <p:spPr>
          <a:xfrm>
            <a:off x="5724128" y="3270039"/>
            <a:ext cx="72008" cy="7200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/>
          <p:cNvSpPr/>
          <p:nvPr/>
        </p:nvSpPr>
        <p:spPr>
          <a:xfrm>
            <a:off x="4695081" y="2996951"/>
            <a:ext cx="72008" cy="7200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/>
          <p:cNvSpPr/>
          <p:nvPr/>
        </p:nvSpPr>
        <p:spPr>
          <a:xfrm>
            <a:off x="5724128" y="2545134"/>
            <a:ext cx="72008" cy="7200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5580112" y="2663006"/>
            <a:ext cx="576064" cy="144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0728"/>
            <a:ext cx="936104" cy="645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ZoneTexte 19"/>
          <p:cNvSpPr txBox="1"/>
          <p:nvPr/>
        </p:nvSpPr>
        <p:spPr>
          <a:xfrm>
            <a:off x="1393404" y="1113927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NA 11</a:t>
            </a:r>
            <a:endParaRPr lang="fr-FR" sz="1400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5" y="980728"/>
            <a:ext cx="2259777" cy="1079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ZoneTexte 22"/>
          <p:cNvSpPr txBox="1"/>
          <p:nvPr/>
        </p:nvSpPr>
        <p:spPr>
          <a:xfrm>
            <a:off x="4572000" y="1186034"/>
            <a:ext cx="708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DELPHI</a:t>
            </a:r>
            <a:endParaRPr lang="fr-FR" sz="1400" dirty="0"/>
          </a:p>
        </p:txBody>
      </p:sp>
      <p:sp>
        <p:nvSpPr>
          <p:cNvPr id="24" name="ZoneTexte 23"/>
          <p:cNvSpPr txBox="1"/>
          <p:nvPr/>
        </p:nvSpPr>
        <p:spPr>
          <a:xfrm>
            <a:off x="107504" y="96887"/>
            <a:ext cx="25500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</a:t>
            </a:r>
            <a:r>
              <a:rPr lang="fr-FR" sz="1400" b="1" dirty="0" err="1" smtClean="0"/>
              <a:t>Silicon</a:t>
            </a:r>
            <a:r>
              <a:rPr lang="fr-FR" sz="1400" b="1" dirty="0" smtClean="0"/>
              <a:t> </a:t>
            </a:r>
            <a:r>
              <a:rPr lang="fr-FR" sz="1400" b="1" dirty="0" err="1" smtClean="0"/>
              <a:t>history</a:t>
            </a:r>
            <a:endParaRPr lang="fr-FR" sz="1400" b="1" dirty="0"/>
          </a:p>
        </p:txBody>
      </p:sp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531920" y="235022"/>
            <a:ext cx="1116585" cy="149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ZoneTexte 26"/>
          <p:cNvSpPr txBox="1"/>
          <p:nvPr/>
        </p:nvSpPr>
        <p:spPr>
          <a:xfrm>
            <a:off x="7046985" y="672951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CDF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3507550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3</a:t>
            </a:fld>
            <a:endParaRPr lang="fr-F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581128"/>
            <a:ext cx="4981575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07504" y="96887"/>
            <a:ext cx="23716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</a:t>
            </a:r>
            <a:r>
              <a:rPr lang="fr-FR" sz="1400" b="1" dirty="0" err="1" smtClean="0"/>
              <a:t>generalities</a:t>
            </a:r>
            <a:endParaRPr lang="fr-FR" sz="1400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52" y="908720"/>
            <a:ext cx="5568029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avec flèche 7"/>
          <p:cNvCxnSpPr/>
          <p:nvPr/>
        </p:nvCxnSpPr>
        <p:spPr>
          <a:xfrm flipH="1" flipV="1">
            <a:off x="5580112" y="2492896"/>
            <a:ext cx="1296144" cy="504056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H="1">
            <a:off x="5580112" y="3140968"/>
            <a:ext cx="1296144" cy="792088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6948264" y="2817801"/>
            <a:ext cx="2132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Not the </a:t>
            </a:r>
            <a:r>
              <a:rPr lang="fr-FR" sz="1200" dirty="0" err="1" smtClean="0"/>
              <a:t>same</a:t>
            </a:r>
            <a:r>
              <a:rPr lang="fr-FR" sz="1200" dirty="0" smtClean="0"/>
              <a:t>  !</a:t>
            </a:r>
          </a:p>
          <a:p>
            <a:r>
              <a:rPr lang="fr-FR" sz="1200" dirty="0" smtClean="0"/>
              <a:t>(Thermal excitation + phonons)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1356525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30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552212" y="1988840"/>
            <a:ext cx="8368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73016"/>
            <a:ext cx="3806974" cy="2564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107504" y="96887"/>
            <a:ext cx="30576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CMS </a:t>
            </a:r>
            <a:r>
              <a:rPr lang="fr-FR" sz="1400" b="1" dirty="0" err="1" smtClean="0"/>
              <a:t>Silicon</a:t>
            </a:r>
            <a:r>
              <a:rPr lang="fr-FR" sz="1400" b="1" dirty="0" smtClean="0"/>
              <a:t> Detector</a:t>
            </a:r>
            <a:endParaRPr lang="fr-FR" sz="1400" b="1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827" y="659184"/>
            <a:ext cx="3528392" cy="2659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764704"/>
            <a:ext cx="3525056" cy="205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7265" y="3550981"/>
            <a:ext cx="3271267" cy="2227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199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31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552212" y="1988840"/>
            <a:ext cx="8368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13" y="404664"/>
            <a:ext cx="4180334" cy="308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07504" y="96887"/>
            <a:ext cx="30576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CMS </a:t>
            </a:r>
            <a:r>
              <a:rPr lang="fr-FR" sz="1400" b="1" dirty="0" err="1" smtClean="0"/>
              <a:t>Silicon</a:t>
            </a:r>
            <a:r>
              <a:rPr lang="fr-FR" sz="1400" b="1" dirty="0" smtClean="0"/>
              <a:t> Detector</a:t>
            </a:r>
            <a:endParaRPr lang="fr-FR" sz="1400" b="1" dirty="0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732906"/>
            <a:ext cx="3030661" cy="279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13" y="3789040"/>
            <a:ext cx="8658225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76009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32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552212" y="1988840"/>
            <a:ext cx="8368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660673"/>
            <a:ext cx="5419725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293096"/>
            <a:ext cx="503872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981" y="3489970"/>
            <a:ext cx="2211475" cy="1375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66" y="5093195"/>
            <a:ext cx="2331183" cy="1217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107504" y="96887"/>
            <a:ext cx="32135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ATLAS  </a:t>
            </a:r>
            <a:r>
              <a:rPr lang="fr-FR" sz="1400" b="1" dirty="0" err="1" smtClean="0"/>
              <a:t>Silicon</a:t>
            </a:r>
            <a:r>
              <a:rPr lang="fr-FR" sz="1400" b="1" dirty="0" smtClean="0"/>
              <a:t> Detector</a:t>
            </a:r>
            <a:endParaRPr lang="fr-FR" sz="1400" b="1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038" y="548680"/>
            <a:ext cx="1896439" cy="2693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25009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33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552212" y="1988840"/>
            <a:ext cx="8368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05064"/>
            <a:ext cx="6715125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97086"/>
            <a:ext cx="4505325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107504" y="96887"/>
            <a:ext cx="32135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ATLAS  </a:t>
            </a:r>
            <a:r>
              <a:rPr lang="fr-FR" sz="1400" b="1" dirty="0" err="1" smtClean="0"/>
              <a:t>Silicon</a:t>
            </a:r>
            <a:r>
              <a:rPr lang="fr-FR" sz="1400" b="1" dirty="0" smtClean="0"/>
              <a:t> Detector</a:t>
            </a:r>
            <a:endParaRPr lang="fr-FR" sz="1400" b="1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975" y="585043"/>
            <a:ext cx="4391025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531777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34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552212" y="1988840"/>
            <a:ext cx="8368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80728"/>
            <a:ext cx="7210425" cy="383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107504" y="96887"/>
            <a:ext cx="3910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CMS and ATLAS  </a:t>
            </a:r>
            <a:r>
              <a:rPr lang="fr-FR" sz="1400" b="1" dirty="0" err="1" smtClean="0"/>
              <a:t>Silicon</a:t>
            </a:r>
            <a:r>
              <a:rPr lang="fr-FR" sz="1400" b="1" dirty="0" smtClean="0"/>
              <a:t> Detector</a:t>
            </a:r>
            <a:endParaRPr lang="fr-FR" sz="1400" b="1" dirty="0"/>
          </a:p>
        </p:txBody>
      </p:sp>
    </p:spTree>
    <p:extLst>
      <p:ext uri="{BB962C8B-B14F-4D97-AF65-F5344CB8AC3E}">
        <p14:creationId xmlns:p14="http://schemas.microsoft.com/office/powerpoint/2010/main" val="28625009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35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552212" y="1988840"/>
            <a:ext cx="8368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07504" y="96887"/>
            <a:ext cx="3441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Challenges and Evolutions</a:t>
            </a:r>
            <a:endParaRPr lang="fr-FR" sz="1400" b="1" dirty="0"/>
          </a:p>
        </p:txBody>
      </p:sp>
      <p:sp>
        <p:nvSpPr>
          <p:cNvPr id="2" name="ZoneTexte 1"/>
          <p:cNvSpPr txBox="1"/>
          <p:nvPr/>
        </p:nvSpPr>
        <p:spPr>
          <a:xfrm>
            <a:off x="611560" y="980728"/>
            <a:ext cx="5196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Main Challenge : The LHC at High </a:t>
            </a:r>
            <a:r>
              <a:rPr lang="fr-FR" dirty="0" err="1" smtClean="0"/>
              <a:t>Luminosity</a:t>
            </a:r>
            <a:r>
              <a:rPr lang="fr-FR" dirty="0" smtClean="0"/>
              <a:t> (2024 ?)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1115616" y="5255637"/>
            <a:ext cx="50467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More </a:t>
            </a:r>
            <a:r>
              <a:rPr lang="fr-FR" dirty="0" err="1" smtClean="0"/>
              <a:t>tracks</a:t>
            </a:r>
            <a:r>
              <a:rPr lang="fr-FR" dirty="0" smtClean="0"/>
              <a:t>  : </a:t>
            </a:r>
            <a:r>
              <a:rPr lang="fr-FR" dirty="0" err="1" smtClean="0"/>
              <a:t>Occupancy</a:t>
            </a:r>
            <a:r>
              <a:rPr lang="fr-FR" dirty="0" smtClean="0"/>
              <a:t> </a:t>
            </a:r>
            <a:r>
              <a:rPr lang="fr-FR" dirty="0" err="1" smtClean="0"/>
              <a:t>increases</a:t>
            </a:r>
            <a:r>
              <a:rPr lang="fr-FR" dirty="0" smtClean="0"/>
              <a:t> - </a:t>
            </a:r>
            <a:r>
              <a:rPr lang="fr-FR" dirty="0" err="1" smtClean="0"/>
              <a:t>Less</a:t>
            </a:r>
            <a:r>
              <a:rPr lang="fr-FR" dirty="0" smtClean="0"/>
              <a:t> </a:t>
            </a:r>
            <a:r>
              <a:rPr lang="fr-FR" dirty="0" err="1" smtClean="0"/>
              <a:t>resolution</a:t>
            </a:r>
            <a:endParaRPr lang="fr-FR" dirty="0" smtClean="0"/>
          </a:p>
          <a:p>
            <a:r>
              <a:rPr lang="fr-FR" dirty="0" smtClean="0"/>
              <a:t>More Flux :      Radiation (</a:t>
            </a:r>
            <a:r>
              <a:rPr lang="fr-FR" dirty="0" err="1" smtClean="0"/>
              <a:t>bulk</a:t>
            </a:r>
            <a:r>
              <a:rPr lang="fr-FR" dirty="0" smtClean="0"/>
              <a:t>) damage</a:t>
            </a:r>
            <a:endParaRPr lang="fr-FR" dirty="0"/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79404"/>
            <a:ext cx="6246465" cy="3661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531777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36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552212" y="1988840"/>
            <a:ext cx="8368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270067" y="901397"/>
            <a:ext cx="6647974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Reduce</a:t>
            </a:r>
            <a:r>
              <a:rPr lang="fr-FR" b="1" dirty="0" smtClean="0"/>
              <a:t> the </a:t>
            </a:r>
            <a:r>
              <a:rPr lang="fr-FR" b="1" dirty="0" err="1" smtClean="0"/>
              <a:t>Occupancy</a:t>
            </a:r>
            <a:r>
              <a:rPr lang="fr-FR" b="1" dirty="0" smtClean="0"/>
              <a:t> </a:t>
            </a:r>
            <a:r>
              <a:rPr lang="fr-FR" dirty="0" smtClean="0"/>
              <a:t>: </a:t>
            </a:r>
            <a:r>
              <a:rPr lang="fr-FR" dirty="0" err="1" smtClean="0"/>
              <a:t>Increase</a:t>
            </a:r>
            <a:r>
              <a:rPr lang="fr-FR" dirty="0" smtClean="0"/>
              <a:t> the </a:t>
            </a:r>
            <a:r>
              <a:rPr lang="fr-FR" dirty="0" err="1" smtClean="0"/>
              <a:t>granularity</a:t>
            </a:r>
            <a:endParaRPr lang="fr-FR" dirty="0" smtClean="0"/>
          </a:p>
          <a:p>
            <a:r>
              <a:rPr lang="fr-FR" dirty="0"/>
              <a:t>	</a:t>
            </a:r>
            <a:r>
              <a:rPr lang="fr-FR" dirty="0" smtClean="0"/>
              <a:t>Mini-</a:t>
            </a:r>
            <a:r>
              <a:rPr lang="fr-FR" dirty="0" err="1" smtClean="0"/>
              <a:t>strips</a:t>
            </a:r>
            <a:r>
              <a:rPr lang="fr-FR" dirty="0" smtClean="0"/>
              <a:t> </a:t>
            </a:r>
            <a:r>
              <a:rPr lang="fr-FR" dirty="0" err="1" smtClean="0"/>
              <a:t>sensors</a:t>
            </a:r>
            <a:r>
              <a:rPr lang="fr-FR" dirty="0" smtClean="0"/>
              <a:t> (</a:t>
            </a:r>
            <a:r>
              <a:rPr lang="fr-FR" dirty="0" err="1" smtClean="0"/>
              <a:t>reduce</a:t>
            </a:r>
            <a:r>
              <a:rPr lang="fr-FR" dirty="0" smtClean="0"/>
              <a:t> </a:t>
            </a:r>
            <a:r>
              <a:rPr lang="fr-FR" dirty="0" err="1" smtClean="0"/>
              <a:t>lenght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10 cm to 5 cm)</a:t>
            </a:r>
          </a:p>
          <a:p>
            <a:r>
              <a:rPr lang="fr-FR" dirty="0"/>
              <a:t>	</a:t>
            </a:r>
            <a:r>
              <a:rPr lang="fr-FR" dirty="0" smtClean="0"/>
              <a:t>	- </a:t>
            </a:r>
            <a:r>
              <a:rPr lang="fr-FR" dirty="0" err="1" smtClean="0"/>
              <a:t>Increases</a:t>
            </a:r>
            <a:r>
              <a:rPr lang="fr-FR" dirty="0" smtClean="0"/>
              <a:t> the </a:t>
            </a:r>
            <a:r>
              <a:rPr lang="fr-FR" dirty="0" err="1" smtClean="0"/>
              <a:t>number</a:t>
            </a:r>
            <a:r>
              <a:rPr lang="fr-FR" dirty="0" smtClean="0"/>
              <a:t> of </a:t>
            </a:r>
            <a:r>
              <a:rPr lang="fr-FR" dirty="0" err="1" smtClean="0"/>
              <a:t>channels</a:t>
            </a:r>
            <a:endParaRPr lang="fr-FR" dirty="0" smtClean="0"/>
          </a:p>
          <a:p>
            <a:r>
              <a:rPr lang="fr-FR" dirty="0"/>
              <a:t>	</a:t>
            </a:r>
            <a:r>
              <a:rPr lang="fr-FR" dirty="0" smtClean="0"/>
              <a:t>	- </a:t>
            </a:r>
            <a:r>
              <a:rPr lang="fr-FR" dirty="0" err="1" smtClean="0"/>
              <a:t>Increases</a:t>
            </a:r>
            <a:r>
              <a:rPr lang="fr-FR" dirty="0" smtClean="0"/>
              <a:t> the </a:t>
            </a:r>
            <a:r>
              <a:rPr lang="fr-FR" dirty="0" err="1" smtClean="0"/>
              <a:t>cost</a:t>
            </a:r>
            <a:endParaRPr lang="fr-FR" dirty="0" smtClean="0"/>
          </a:p>
          <a:p>
            <a:r>
              <a:rPr lang="fr-FR" dirty="0"/>
              <a:t>	</a:t>
            </a:r>
            <a:r>
              <a:rPr lang="fr-FR" dirty="0" smtClean="0"/>
              <a:t>	- </a:t>
            </a:r>
            <a:r>
              <a:rPr lang="fr-FR" dirty="0" err="1" smtClean="0"/>
              <a:t>Increases</a:t>
            </a:r>
            <a:r>
              <a:rPr lang="fr-FR" dirty="0" smtClean="0"/>
              <a:t> the power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dissipated</a:t>
            </a:r>
            <a:endParaRPr lang="fr-FR" dirty="0" smtClean="0"/>
          </a:p>
          <a:p>
            <a:endParaRPr lang="fr-FR" dirty="0" smtClean="0"/>
          </a:p>
          <a:p>
            <a:r>
              <a:rPr lang="fr-FR" b="1" dirty="0" err="1" smtClean="0"/>
              <a:t>Reduce</a:t>
            </a:r>
            <a:r>
              <a:rPr lang="fr-FR" b="1" dirty="0" smtClean="0"/>
              <a:t> the </a:t>
            </a:r>
            <a:r>
              <a:rPr lang="fr-FR" b="1" dirty="0" err="1" smtClean="0"/>
              <a:t>matérial</a:t>
            </a:r>
            <a:r>
              <a:rPr lang="fr-FR" b="1" dirty="0" smtClean="0"/>
              <a:t> </a:t>
            </a:r>
            <a:r>
              <a:rPr lang="fr-FR" dirty="0" smtClean="0"/>
              <a:t>: </a:t>
            </a:r>
            <a:r>
              <a:rPr lang="fr-FR" dirty="0" err="1"/>
              <a:t>T</a:t>
            </a:r>
            <a:r>
              <a:rPr lang="fr-FR" dirty="0" err="1" smtClean="0"/>
              <a:t>hin</a:t>
            </a:r>
            <a:r>
              <a:rPr lang="fr-FR" dirty="0" smtClean="0"/>
              <a:t> Si </a:t>
            </a:r>
            <a:r>
              <a:rPr lang="fr-FR" dirty="0" err="1" smtClean="0"/>
              <a:t>sensors</a:t>
            </a:r>
            <a:endParaRPr lang="fr-FR" dirty="0" smtClean="0"/>
          </a:p>
          <a:p>
            <a:r>
              <a:rPr lang="fr-FR" dirty="0"/>
              <a:t>	</a:t>
            </a:r>
            <a:r>
              <a:rPr lang="fr-FR" dirty="0" smtClean="0"/>
              <a:t>		- </a:t>
            </a:r>
            <a:r>
              <a:rPr lang="fr-FR" dirty="0" err="1" smtClean="0"/>
              <a:t>Reduce</a:t>
            </a:r>
            <a:r>
              <a:rPr lang="fr-FR" dirty="0" smtClean="0"/>
              <a:t> the Charges </a:t>
            </a:r>
            <a:r>
              <a:rPr lang="fr-FR" dirty="0" err="1" smtClean="0"/>
              <a:t>Collected</a:t>
            </a:r>
            <a:r>
              <a:rPr lang="fr-FR" dirty="0"/>
              <a:t>	</a:t>
            </a:r>
            <a:endParaRPr lang="fr-FR" dirty="0" smtClean="0"/>
          </a:p>
          <a:p>
            <a:r>
              <a:rPr lang="fr-FR" dirty="0"/>
              <a:t>	</a:t>
            </a:r>
            <a:r>
              <a:rPr lang="fr-FR" dirty="0" smtClean="0"/>
              <a:t>	    </a:t>
            </a:r>
            <a:r>
              <a:rPr lang="fr-FR" dirty="0" err="1" smtClean="0"/>
              <a:t>Reduce</a:t>
            </a:r>
            <a:r>
              <a:rPr lang="fr-FR" dirty="0" smtClean="0"/>
              <a:t> the </a:t>
            </a:r>
            <a:r>
              <a:rPr lang="fr-FR" dirty="0" err="1" smtClean="0"/>
              <a:t>number</a:t>
            </a:r>
            <a:r>
              <a:rPr lang="fr-FR" dirty="0" smtClean="0"/>
              <a:t> of </a:t>
            </a:r>
            <a:r>
              <a:rPr lang="fr-FR" dirty="0" err="1" smtClean="0"/>
              <a:t>layers</a:t>
            </a:r>
            <a:endParaRPr lang="fr-FR" dirty="0" smtClean="0"/>
          </a:p>
          <a:p>
            <a:r>
              <a:rPr lang="fr-FR" dirty="0"/>
              <a:t>	</a:t>
            </a:r>
            <a:r>
              <a:rPr lang="fr-FR" dirty="0" smtClean="0"/>
              <a:t>		- </a:t>
            </a:r>
            <a:r>
              <a:rPr lang="fr-FR" dirty="0" err="1" smtClean="0"/>
              <a:t>Reduce</a:t>
            </a:r>
            <a:r>
              <a:rPr lang="fr-FR" dirty="0" smtClean="0"/>
              <a:t> the </a:t>
            </a:r>
            <a:r>
              <a:rPr lang="fr-FR" dirty="0" err="1" smtClean="0"/>
              <a:t>overall</a:t>
            </a:r>
            <a:r>
              <a:rPr lang="fr-FR" dirty="0" smtClean="0"/>
              <a:t> </a:t>
            </a:r>
            <a:r>
              <a:rPr lang="fr-FR" dirty="0" err="1" smtClean="0"/>
              <a:t>Tracker</a:t>
            </a:r>
            <a:r>
              <a:rPr lang="fr-FR" dirty="0" smtClean="0"/>
              <a:t> </a:t>
            </a:r>
            <a:r>
              <a:rPr lang="fr-FR" dirty="0" err="1" smtClean="0"/>
              <a:t>efficiency</a:t>
            </a:r>
            <a:endParaRPr lang="fr-FR" dirty="0"/>
          </a:p>
          <a:p>
            <a:endParaRPr lang="fr-FR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767662"/>
            <a:ext cx="2333426" cy="2586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221088"/>
            <a:ext cx="3600400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823999" y="6060351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300 µm 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5724128" y="6081852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150 µm </a:t>
            </a:r>
            <a:endParaRPr lang="fr-FR" dirty="0"/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4181" y="4365105"/>
            <a:ext cx="3370875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107504" y="96887"/>
            <a:ext cx="3441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Challenges and Evolutions</a:t>
            </a:r>
            <a:endParaRPr lang="fr-FR" sz="1400" b="1" dirty="0"/>
          </a:p>
        </p:txBody>
      </p:sp>
    </p:spTree>
    <p:extLst>
      <p:ext uri="{BB962C8B-B14F-4D97-AF65-F5344CB8AC3E}">
        <p14:creationId xmlns:p14="http://schemas.microsoft.com/office/powerpoint/2010/main" val="286250099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37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552212" y="1988840"/>
            <a:ext cx="8368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395536" y="620688"/>
            <a:ext cx="820891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Change the </a:t>
            </a:r>
            <a:r>
              <a:rPr lang="fr-FR" b="1" dirty="0" err="1" smtClean="0"/>
              <a:t>material</a:t>
            </a:r>
            <a:r>
              <a:rPr lang="fr-FR" b="1" dirty="0" smtClean="0"/>
              <a:t> </a:t>
            </a:r>
            <a:r>
              <a:rPr lang="fr-FR" dirty="0" smtClean="0"/>
              <a:t>: </a:t>
            </a:r>
            <a:r>
              <a:rPr lang="fr-FR" dirty="0" err="1" smtClean="0"/>
              <a:t>Oxygenated</a:t>
            </a:r>
            <a:r>
              <a:rPr lang="fr-FR" dirty="0" smtClean="0"/>
              <a:t> </a:t>
            </a:r>
            <a:r>
              <a:rPr lang="fr-FR" dirty="0" err="1" smtClean="0"/>
              <a:t>Silicon</a:t>
            </a:r>
            <a:endParaRPr lang="fr-FR" dirty="0" smtClean="0"/>
          </a:p>
          <a:p>
            <a:r>
              <a:rPr lang="fr-FR" dirty="0"/>
              <a:t>	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HE </a:t>
            </a:r>
            <a:r>
              <a:rPr lang="fr-FR" dirty="0" err="1" smtClean="0"/>
              <a:t>detectrors</a:t>
            </a:r>
            <a:r>
              <a:rPr lang="fr-FR" dirty="0" smtClean="0"/>
              <a:t> : </a:t>
            </a:r>
            <a:r>
              <a:rPr lang="fr-FR" b="1" dirty="0" smtClean="0"/>
              <a:t>FZ</a:t>
            </a:r>
            <a:r>
              <a:rPr lang="fr-FR" dirty="0" smtClean="0"/>
              <a:t> (</a:t>
            </a:r>
            <a:r>
              <a:rPr lang="fr-FR" dirty="0" err="1" smtClean="0"/>
              <a:t>Float</a:t>
            </a:r>
            <a:r>
              <a:rPr lang="fr-FR" dirty="0" smtClean="0"/>
              <a:t> Zone) Crystal    - High </a:t>
            </a:r>
            <a:r>
              <a:rPr lang="fr-FR" dirty="0" err="1" smtClean="0"/>
              <a:t>resistivity</a:t>
            </a:r>
            <a:r>
              <a:rPr lang="fr-FR" dirty="0" smtClean="0"/>
              <a:t>  &gt; 3-4 k</a:t>
            </a:r>
            <a:r>
              <a:rPr lang="el-GR" dirty="0" smtClean="0"/>
              <a:t>Ω</a:t>
            </a:r>
            <a:r>
              <a:rPr lang="fr-FR" dirty="0" smtClean="0"/>
              <a:t>cm</a:t>
            </a:r>
          </a:p>
          <a:p>
            <a:r>
              <a:rPr lang="fr-FR" dirty="0"/>
              <a:t>	</a:t>
            </a:r>
            <a:r>
              <a:rPr lang="fr-FR" dirty="0" smtClean="0"/>
              <a:t>			   - O2 </a:t>
            </a:r>
            <a:r>
              <a:rPr lang="fr-FR" dirty="0" err="1" smtClean="0"/>
              <a:t>contens</a:t>
            </a:r>
            <a:r>
              <a:rPr lang="fr-FR" dirty="0" smtClean="0"/>
              <a:t> &lt; 50 10 16</a:t>
            </a:r>
          </a:p>
          <a:p>
            <a:endParaRPr lang="fr-FR" baseline="30000" dirty="0"/>
          </a:p>
          <a:p>
            <a:r>
              <a:rPr lang="fr-FR" baseline="30000" dirty="0" smtClean="0"/>
              <a:t> </a:t>
            </a:r>
            <a:r>
              <a:rPr lang="fr-FR" dirty="0" smtClean="0"/>
              <a:t> New </a:t>
            </a:r>
            <a:r>
              <a:rPr lang="fr-FR" dirty="0" err="1" smtClean="0"/>
              <a:t>Materials</a:t>
            </a:r>
            <a:r>
              <a:rPr lang="fr-FR" dirty="0" smtClean="0"/>
              <a:t> : </a:t>
            </a:r>
            <a:r>
              <a:rPr lang="fr-FR" b="1" dirty="0" smtClean="0"/>
              <a:t>DOFZ</a:t>
            </a:r>
            <a:r>
              <a:rPr lang="fr-FR" dirty="0" smtClean="0"/>
              <a:t> : O2 </a:t>
            </a:r>
            <a:r>
              <a:rPr lang="fr-FR" dirty="0" err="1" smtClean="0"/>
              <a:t>doped</a:t>
            </a:r>
            <a:r>
              <a:rPr lang="fr-FR" dirty="0" smtClean="0"/>
              <a:t> FZ </a:t>
            </a:r>
            <a:r>
              <a:rPr lang="fr-FR" dirty="0" err="1" smtClean="0"/>
              <a:t>Silicon</a:t>
            </a:r>
            <a:r>
              <a:rPr lang="fr-FR" dirty="0" smtClean="0"/>
              <a:t> (Oxydation of wafer at high </a:t>
            </a:r>
            <a:r>
              <a:rPr lang="fr-FR" dirty="0" err="1" smtClean="0"/>
              <a:t>temperature</a:t>
            </a:r>
            <a:r>
              <a:rPr lang="fr-FR" dirty="0" smtClean="0"/>
              <a:t>) </a:t>
            </a:r>
            <a:endParaRPr lang="fr-FR" baseline="30000" dirty="0" smtClean="0"/>
          </a:p>
          <a:p>
            <a:endParaRPr lang="fr-FR" baseline="30000" dirty="0" smtClean="0"/>
          </a:p>
          <a:p>
            <a:r>
              <a:rPr lang="fr-FR" baseline="30000" dirty="0"/>
              <a:t>	 </a:t>
            </a:r>
            <a:r>
              <a:rPr lang="fr-FR" dirty="0" smtClean="0"/>
              <a:t>           </a:t>
            </a:r>
            <a:r>
              <a:rPr lang="fr-FR" b="1" dirty="0" smtClean="0"/>
              <a:t>MCZ</a:t>
            </a:r>
            <a:r>
              <a:rPr lang="fr-FR" dirty="0" smtClean="0"/>
              <a:t> (</a:t>
            </a:r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Czochralki</a:t>
            </a:r>
            <a:r>
              <a:rPr lang="fr-FR" dirty="0" smtClean="0"/>
              <a:t>)  - </a:t>
            </a:r>
            <a:r>
              <a:rPr lang="fr-FR" dirty="0" err="1" smtClean="0"/>
              <a:t>Less</a:t>
            </a:r>
            <a:r>
              <a:rPr lang="fr-FR" dirty="0" smtClean="0"/>
              <a:t> </a:t>
            </a:r>
            <a:r>
              <a:rPr lang="fr-FR" dirty="0" err="1" smtClean="0"/>
              <a:t>resistivity</a:t>
            </a:r>
            <a:r>
              <a:rPr lang="fr-FR" dirty="0" smtClean="0"/>
              <a:t> ≈ 1.5 </a:t>
            </a:r>
            <a:r>
              <a:rPr lang="fr-FR" dirty="0"/>
              <a:t>k</a:t>
            </a:r>
            <a:r>
              <a:rPr lang="el-GR" dirty="0"/>
              <a:t>Ω</a:t>
            </a:r>
            <a:r>
              <a:rPr lang="fr-FR" dirty="0" smtClean="0"/>
              <a:t>cm</a:t>
            </a:r>
          </a:p>
          <a:p>
            <a:r>
              <a:rPr lang="fr-FR" dirty="0"/>
              <a:t>	</a:t>
            </a:r>
            <a:r>
              <a:rPr lang="fr-FR" dirty="0" smtClean="0"/>
              <a:t>			         - O2 </a:t>
            </a:r>
            <a:r>
              <a:rPr lang="fr-FR" dirty="0" err="1" smtClean="0"/>
              <a:t>contens</a:t>
            </a:r>
            <a:r>
              <a:rPr lang="fr-FR" dirty="0" smtClean="0"/>
              <a:t> &gt; 5 10 </a:t>
            </a:r>
            <a:r>
              <a:rPr lang="fr-FR" baseline="30000" dirty="0" smtClean="0"/>
              <a:t>17</a:t>
            </a:r>
            <a:r>
              <a:rPr lang="fr-FR" dirty="0" smtClean="0"/>
              <a:t> </a:t>
            </a:r>
          </a:p>
          <a:p>
            <a:r>
              <a:rPr lang="fr-FR" baseline="30000" dirty="0"/>
              <a:t>	 </a:t>
            </a:r>
            <a:r>
              <a:rPr lang="fr-FR" dirty="0" smtClean="0"/>
              <a:t>          </a:t>
            </a:r>
            <a:r>
              <a:rPr lang="fr-FR" b="1" dirty="0" smtClean="0"/>
              <a:t> EPITAXIAL </a:t>
            </a:r>
            <a:r>
              <a:rPr lang="fr-FR" dirty="0" err="1" smtClean="0"/>
              <a:t>growth</a:t>
            </a:r>
            <a:r>
              <a:rPr lang="fr-FR" dirty="0" smtClean="0"/>
              <a:t> : </a:t>
            </a:r>
            <a:r>
              <a:rPr lang="fr-FR" dirty="0" err="1" smtClean="0"/>
              <a:t>Chemical</a:t>
            </a:r>
            <a:r>
              <a:rPr lang="fr-FR" dirty="0" smtClean="0"/>
              <a:t> </a:t>
            </a:r>
            <a:r>
              <a:rPr lang="fr-FR" dirty="0" err="1" smtClean="0"/>
              <a:t>Vapor</a:t>
            </a:r>
            <a:r>
              <a:rPr lang="fr-FR" dirty="0" smtClean="0"/>
              <a:t> </a:t>
            </a:r>
            <a:r>
              <a:rPr lang="fr-FR" dirty="0" err="1" smtClean="0"/>
              <a:t>Deposition</a:t>
            </a:r>
            <a:r>
              <a:rPr lang="fr-FR" dirty="0" smtClean="0"/>
              <a:t> on CZ </a:t>
            </a:r>
            <a:r>
              <a:rPr lang="fr-FR" dirty="0" err="1" smtClean="0"/>
              <a:t>substrate</a:t>
            </a:r>
            <a:endParaRPr lang="fr-FR" baseline="30000" dirty="0" smtClean="0"/>
          </a:p>
        </p:txBody>
      </p:sp>
      <p:pic>
        <p:nvPicPr>
          <p:cNvPr id="12" name="Picture 130" descr="SIMS-PROFILES FZ AND CZ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449792"/>
            <a:ext cx="3700611" cy="2646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156813" y="6146750"/>
            <a:ext cx="23953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 smtClean="0"/>
              <a:t>Oxygen</a:t>
            </a:r>
            <a:r>
              <a:rPr lang="fr-FR" sz="1400" dirty="0" smtClean="0"/>
              <a:t> concentration in DOFZ</a:t>
            </a:r>
            <a:endParaRPr lang="fr-FR" sz="1400" dirty="0"/>
          </a:p>
        </p:txBody>
      </p:sp>
      <p:grpSp>
        <p:nvGrpSpPr>
          <p:cNvPr id="20" name="Groupe 19"/>
          <p:cNvGrpSpPr/>
          <p:nvPr/>
        </p:nvGrpSpPr>
        <p:grpSpPr>
          <a:xfrm>
            <a:off x="5148064" y="3448617"/>
            <a:ext cx="3312368" cy="2852022"/>
            <a:chOff x="4546600" y="1268413"/>
            <a:chExt cx="4346575" cy="4033837"/>
          </a:xfrm>
        </p:grpSpPr>
        <p:pic>
          <p:nvPicPr>
            <p:cNvPr id="21" name="Picture 120" descr="25,50,75 MUM RESCALED  O CONC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21" t="13712"/>
            <a:stretch>
              <a:fillRect/>
            </a:stretch>
          </p:blipFill>
          <p:spPr bwMode="auto">
            <a:xfrm>
              <a:off x="4546600" y="2259013"/>
              <a:ext cx="4346575" cy="3043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2" name="Group 137"/>
            <p:cNvGrpSpPr>
              <a:grpSpLocks/>
            </p:cNvGrpSpPr>
            <p:nvPr/>
          </p:nvGrpSpPr>
          <p:grpSpPr bwMode="auto">
            <a:xfrm>
              <a:off x="5203825" y="1268413"/>
              <a:ext cx="3238500" cy="1260475"/>
              <a:chOff x="3278" y="799"/>
              <a:chExt cx="2040" cy="794"/>
            </a:xfrm>
          </p:grpSpPr>
          <p:grpSp>
            <p:nvGrpSpPr>
              <p:cNvPr id="25" name="Group 135"/>
              <p:cNvGrpSpPr>
                <a:grpSpLocks/>
              </p:cNvGrpSpPr>
              <p:nvPr/>
            </p:nvGrpSpPr>
            <p:grpSpPr bwMode="auto">
              <a:xfrm>
                <a:off x="3278" y="799"/>
                <a:ext cx="2040" cy="454"/>
                <a:chOff x="3278" y="799"/>
                <a:chExt cx="2040" cy="454"/>
              </a:xfrm>
            </p:grpSpPr>
            <p:sp>
              <p:nvSpPr>
                <p:cNvPr id="27" name="Rectangle 127"/>
                <p:cNvSpPr>
                  <a:spLocks noChangeArrowheads="1"/>
                </p:cNvSpPr>
                <p:nvPr/>
              </p:nvSpPr>
              <p:spPr bwMode="auto">
                <a:xfrm>
                  <a:off x="3278" y="800"/>
                  <a:ext cx="538" cy="453"/>
                </a:xfrm>
                <a:prstGeom prst="rect">
                  <a:avLst/>
                </a:prstGeom>
                <a:solidFill>
                  <a:srgbClr val="FF9966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sz="3200" b="1">
                      <a:solidFill>
                        <a:schemeClr val="tx2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3200" b="1">
                      <a:solidFill>
                        <a:schemeClr val="tx2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3200" b="1">
                      <a:solidFill>
                        <a:schemeClr val="tx2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3200" b="1">
                      <a:solidFill>
                        <a:schemeClr val="tx2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3200" b="1">
                      <a:solidFill>
                        <a:schemeClr val="tx2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 b="1">
                      <a:solidFill>
                        <a:schemeClr val="tx2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 b="1">
                      <a:solidFill>
                        <a:schemeClr val="tx2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 b="1">
                      <a:solidFill>
                        <a:schemeClr val="tx2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 b="1">
                      <a:solidFill>
                        <a:schemeClr val="tx2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fr-FR" altLang="fr-FR"/>
                </a:p>
              </p:txBody>
            </p:sp>
            <p:sp>
              <p:nvSpPr>
                <p:cNvPr id="28" name="Rectangle 131"/>
                <p:cNvSpPr>
                  <a:spLocks noChangeArrowheads="1"/>
                </p:cNvSpPr>
                <p:nvPr/>
              </p:nvSpPr>
              <p:spPr bwMode="auto">
                <a:xfrm>
                  <a:off x="3815" y="799"/>
                  <a:ext cx="1503" cy="453"/>
                </a:xfrm>
                <a:prstGeom prst="rect">
                  <a:avLst/>
                </a:prstGeom>
                <a:solidFill>
                  <a:srgbClr val="FF000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 sz="3200" b="1">
                      <a:solidFill>
                        <a:schemeClr val="tx2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3200" b="1">
                      <a:solidFill>
                        <a:schemeClr val="tx2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3200" b="1">
                      <a:solidFill>
                        <a:schemeClr val="tx2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3200" b="1">
                      <a:solidFill>
                        <a:schemeClr val="tx2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3200" b="1">
                      <a:solidFill>
                        <a:schemeClr val="tx2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 b="1">
                      <a:solidFill>
                        <a:schemeClr val="tx2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 b="1">
                      <a:solidFill>
                        <a:schemeClr val="tx2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 b="1">
                      <a:solidFill>
                        <a:schemeClr val="tx2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 b="1">
                      <a:solidFill>
                        <a:schemeClr val="tx2"/>
                      </a:solidFill>
                      <a:latin typeface="Times New Roman" pitchFamily="18" charset="0"/>
                    </a:defRPr>
                  </a:lvl9pPr>
                </a:lstStyle>
                <a:p>
                  <a:endParaRPr lang="fr-FR" altLang="fr-FR"/>
                </a:p>
              </p:txBody>
            </p:sp>
          </p:grpSp>
          <p:sp>
            <p:nvSpPr>
              <p:cNvPr id="26" name="Line 136"/>
              <p:cNvSpPr>
                <a:spLocks noChangeShapeType="1"/>
              </p:cNvSpPr>
              <p:nvPr/>
            </p:nvSpPr>
            <p:spPr bwMode="auto">
              <a:xfrm>
                <a:off x="3816" y="799"/>
                <a:ext cx="0" cy="794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23" name="Text Box 138"/>
            <p:cNvSpPr txBox="1">
              <a:spLocks noChangeArrowheads="1"/>
            </p:cNvSpPr>
            <p:nvPr/>
          </p:nvSpPr>
          <p:spPr bwMode="auto">
            <a:xfrm>
              <a:off x="5202238" y="1317625"/>
              <a:ext cx="765175" cy="5810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3200" b="1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3200" b="1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3200" b="1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3200" b="1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fr-FR" sz="1000" dirty="0"/>
                <a:t>EPI</a:t>
              </a:r>
              <a:br>
                <a:rPr lang="en-US" altLang="fr-FR" sz="1000" dirty="0"/>
              </a:br>
              <a:r>
                <a:rPr lang="en-US" altLang="fr-FR" sz="1000" dirty="0"/>
                <a:t>layer</a:t>
              </a:r>
            </a:p>
          </p:txBody>
        </p:sp>
        <p:sp>
          <p:nvSpPr>
            <p:cNvPr id="24" name="Text Box 139"/>
            <p:cNvSpPr txBox="1">
              <a:spLocks noChangeArrowheads="1"/>
            </p:cNvSpPr>
            <p:nvPr/>
          </p:nvSpPr>
          <p:spPr bwMode="auto">
            <a:xfrm>
              <a:off x="6146800" y="1449388"/>
              <a:ext cx="2205038" cy="4788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3200" b="1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3200" b="1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3200" b="1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3200" b="1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3200" b="1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fr-FR" sz="1000" dirty="0"/>
                <a:t>CZ</a:t>
              </a:r>
              <a:r>
                <a:rPr lang="en-US" altLang="fr-FR" sz="1600" dirty="0"/>
                <a:t> </a:t>
              </a:r>
              <a:r>
                <a:rPr lang="en-US" altLang="fr-FR" sz="1000" dirty="0"/>
                <a:t>substrate</a:t>
              </a:r>
            </a:p>
          </p:txBody>
        </p:sp>
      </p:grpSp>
      <p:sp>
        <p:nvSpPr>
          <p:cNvPr id="29" name="ZoneTexte 28"/>
          <p:cNvSpPr txBox="1"/>
          <p:nvPr/>
        </p:nvSpPr>
        <p:spPr>
          <a:xfrm>
            <a:off x="5796136" y="6381328"/>
            <a:ext cx="26185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 smtClean="0"/>
              <a:t>Oxygen</a:t>
            </a:r>
            <a:r>
              <a:rPr lang="fr-FR" sz="1400" dirty="0" smtClean="0"/>
              <a:t> concentration in </a:t>
            </a:r>
            <a:r>
              <a:rPr lang="fr-FR" sz="1400" dirty="0" err="1" smtClean="0"/>
              <a:t>Epitaxial</a:t>
            </a:r>
            <a:endParaRPr lang="fr-FR" sz="1400" dirty="0"/>
          </a:p>
        </p:txBody>
      </p:sp>
      <p:sp>
        <p:nvSpPr>
          <p:cNvPr id="30" name="ZoneTexte 29"/>
          <p:cNvSpPr txBox="1"/>
          <p:nvPr/>
        </p:nvSpPr>
        <p:spPr>
          <a:xfrm>
            <a:off x="107504" y="96887"/>
            <a:ext cx="3441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Challenges and Evolutions</a:t>
            </a:r>
            <a:endParaRPr lang="fr-FR" sz="1400" b="1" dirty="0"/>
          </a:p>
        </p:txBody>
      </p:sp>
    </p:spTree>
    <p:extLst>
      <p:ext uri="{BB962C8B-B14F-4D97-AF65-F5344CB8AC3E}">
        <p14:creationId xmlns:p14="http://schemas.microsoft.com/office/powerpoint/2010/main" val="359531777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38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552212" y="1988840"/>
            <a:ext cx="8368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277689" y="1035563"/>
            <a:ext cx="3817937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184150" indent="-184150" algn="l">
              <a:spcBef>
                <a:spcPct val="20000"/>
              </a:spcBef>
              <a:buClr>
                <a:srgbClr val="FF0000"/>
              </a:buClr>
              <a:buFont typeface="Symbol" pitchFamily="18" charset="2"/>
              <a:buChar char="·"/>
              <a:defRPr sz="2200" b="1">
                <a:solidFill>
                  <a:srgbClr val="0000FF"/>
                </a:solidFill>
                <a:latin typeface="Times New Roman" pitchFamily="18" charset="0"/>
              </a:defRPr>
            </a:lvl1pPr>
            <a:lvl2pPr marL="760413" indent="-285750" algn="l">
              <a:spcBef>
                <a:spcPct val="20000"/>
              </a:spcBef>
              <a:buClr>
                <a:schemeClr val="tx1"/>
              </a:buClr>
              <a:buFont typeface="Symbol" pitchFamily="18" charset="2"/>
              <a:buChar char="·"/>
              <a:defRPr b="1">
                <a:solidFill>
                  <a:schemeClr val="tx1"/>
                </a:solidFill>
                <a:latin typeface="Times New Roman" pitchFamily="18" charset="0"/>
              </a:defRPr>
            </a:lvl2pPr>
            <a:lvl3pPr marL="1179513" indent="-228600" algn="l">
              <a:spcBef>
                <a:spcPct val="20000"/>
              </a:spcBef>
              <a:buChar char="•"/>
              <a:defRPr sz="1600">
                <a:solidFill>
                  <a:srgbClr val="0000FF"/>
                </a:solidFill>
                <a:latin typeface="Times New Roman" pitchFamily="18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de-DE" altLang="fr-FR" dirty="0">
                <a:solidFill>
                  <a:schemeClr val="tx1"/>
                </a:solidFill>
              </a:rPr>
              <a:t>24 </a:t>
            </a:r>
            <a:r>
              <a:rPr lang="de-DE" altLang="fr-FR" dirty="0" err="1">
                <a:solidFill>
                  <a:schemeClr val="tx1"/>
                </a:solidFill>
              </a:rPr>
              <a:t>GeV</a:t>
            </a:r>
            <a:r>
              <a:rPr lang="de-DE" altLang="fr-FR" dirty="0">
                <a:solidFill>
                  <a:schemeClr val="tx1"/>
                </a:solidFill>
              </a:rPr>
              <a:t>/c </a:t>
            </a:r>
            <a:r>
              <a:rPr lang="de-DE" altLang="fr-FR" dirty="0" err="1">
                <a:solidFill>
                  <a:schemeClr val="tx1"/>
                </a:solidFill>
              </a:rPr>
              <a:t>proton</a:t>
            </a:r>
            <a:r>
              <a:rPr lang="de-DE" altLang="fr-FR" dirty="0">
                <a:solidFill>
                  <a:schemeClr val="tx1"/>
                </a:solidFill>
              </a:rPr>
              <a:t> </a:t>
            </a:r>
            <a:r>
              <a:rPr lang="de-DE" altLang="fr-FR" dirty="0" err="1">
                <a:solidFill>
                  <a:schemeClr val="tx1"/>
                </a:solidFill>
              </a:rPr>
              <a:t>irradiation</a:t>
            </a:r>
            <a:endParaRPr lang="en-US" altLang="fr-FR" dirty="0">
              <a:solidFill>
                <a:schemeClr val="tx1"/>
              </a:solidFill>
            </a:endParaRPr>
          </a:p>
        </p:txBody>
      </p:sp>
      <p:pic>
        <p:nvPicPr>
          <p:cNvPr id="12" name="Picture 4" descr="PS-1002-CSC-VDEP&amp;FITS-CZ&amp;MCZ&amp;FZ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7" t="6010"/>
          <a:stretch>
            <a:fillRect/>
          </a:stretch>
        </p:blipFill>
        <p:spPr bwMode="auto">
          <a:xfrm>
            <a:off x="3869290" y="692696"/>
            <a:ext cx="5021262" cy="378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180851" y="1659450"/>
            <a:ext cx="4006850" cy="2249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FF0000"/>
              </a:buClr>
              <a:buFont typeface="Symbol" pitchFamily="18" charset="2"/>
              <a:buChar char="·"/>
              <a:defRPr sz="2200" b="1">
                <a:solidFill>
                  <a:srgbClr val="0000FF"/>
                </a:solidFill>
                <a:latin typeface="Times New Roman" pitchFamily="18" charset="0"/>
              </a:defRPr>
            </a:lvl1pPr>
            <a:lvl2pPr marL="449263" indent="-179388" algn="l">
              <a:spcBef>
                <a:spcPct val="20000"/>
              </a:spcBef>
              <a:buClr>
                <a:schemeClr val="tx1"/>
              </a:buClr>
              <a:buFont typeface="Symbol" pitchFamily="18" charset="2"/>
              <a:buChar char="·"/>
              <a:defRPr b="1">
                <a:solidFill>
                  <a:schemeClr val="tx1"/>
                </a:solidFill>
                <a:latin typeface="Times New Roman" pitchFamily="18" charset="0"/>
              </a:defRPr>
            </a:lvl2pPr>
            <a:lvl3pPr marL="1228725" indent="-228600" algn="l">
              <a:spcBef>
                <a:spcPct val="20000"/>
              </a:spcBef>
              <a:buChar char="•"/>
              <a:defRPr sz="1600">
                <a:solidFill>
                  <a:srgbClr val="0000FF"/>
                </a:solidFill>
                <a:latin typeface="Times New Roman" pitchFamily="18" charset="0"/>
              </a:defRPr>
            </a:lvl3pPr>
            <a:lvl4pPr marL="1636713" indent="-228600" algn="l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  <a:buClr>
                <a:srgbClr val="993300"/>
              </a:buClr>
            </a:pPr>
            <a:r>
              <a:rPr lang="en-US" altLang="fr-FR" sz="2000">
                <a:solidFill>
                  <a:srgbClr val="993300"/>
                </a:solidFill>
              </a:rPr>
              <a:t> Standard FZ silicon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altLang="fr-FR" sz="1600"/>
              <a:t>type inversion at   ~ 2</a:t>
            </a:r>
            <a:r>
              <a:rPr lang="en-US" altLang="fr-FR" sz="1600">
                <a:sym typeface="Symbol" pitchFamily="18" charset="2"/>
              </a:rPr>
              <a:t></a:t>
            </a:r>
            <a:r>
              <a:rPr lang="en-US" altLang="fr-FR" sz="1600"/>
              <a:t>10</a:t>
            </a:r>
            <a:r>
              <a:rPr lang="en-US" altLang="fr-FR" sz="1600" baseline="30000"/>
              <a:t>13</a:t>
            </a:r>
            <a:r>
              <a:rPr lang="en-US" altLang="fr-FR" sz="1600"/>
              <a:t> p/cm</a:t>
            </a:r>
            <a:r>
              <a:rPr lang="en-US" altLang="fr-FR" sz="1600" baseline="30000"/>
              <a:t>2</a:t>
            </a:r>
          </a:p>
          <a:p>
            <a:pPr lvl="1" eaLnBrk="1" hangingPunct="1">
              <a:buFontTx/>
              <a:buChar char="•"/>
            </a:pPr>
            <a:r>
              <a:rPr lang="de-DE" altLang="fr-FR" sz="1600"/>
              <a:t>strong N</a:t>
            </a:r>
            <a:r>
              <a:rPr lang="de-DE" altLang="fr-FR" sz="1600" baseline="-25000"/>
              <a:t>eff</a:t>
            </a:r>
            <a:r>
              <a:rPr lang="de-DE" altLang="fr-FR" sz="1600"/>
              <a:t> increase at high fluence</a:t>
            </a:r>
          </a:p>
          <a:p>
            <a:pPr lvl="1">
              <a:lnSpc>
                <a:spcPct val="90000"/>
              </a:lnSpc>
            </a:pPr>
            <a:endParaRPr lang="en-US" altLang="fr-FR" sz="1600"/>
          </a:p>
          <a:p>
            <a:pPr>
              <a:lnSpc>
                <a:spcPct val="90000"/>
              </a:lnSpc>
              <a:buClr>
                <a:srgbClr val="008000"/>
              </a:buClr>
            </a:pPr>
            <a:r>
              <a:rPr lang="en-US" altLang="fr-FR" sz="1800">
                <a:solidFill>
                  <a:schemeClr val="tx1"/>
                </a:solidFill>
              </a:rPr>
              <a:t> </a:t>
            </a:r>
            <a:r>
              <a:rPr lang="en-US" altLang="fr-FR" sz="2000">
                <a:solidFill>
                  <a:srgbClr val="008000"/>
                </a:solidFill>
              </a:rPr>
              <a:t>Oxygenated FZ (DOFZ)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altLang="fr-FR" sz="1600"/>
              <a:t>type inversion at   ~ 2</a:t>
            </a:r>
            <a:r>
              <a:rPr lang="en-US" altLang="fr-FR" sz="1600">
                <a:sym typeface="Symbol" pitchFamily="18" charset="2"/>
              </a:rPr>
              <a:t></a:t>
            </a:r>
            <a:r>
              <a:rPr lang="en-US" altLang="fr-FR" sz="1600"/>
              <a:t>10</a:t>
            </a:r>
            <a:r>
              <a:rPr lang="en-US" altLang="fr-FR" sz="1600" baseline="30000"/>
              <a:t>13</a:t>
            </a:r>
            <a:r>
              <a:rPr lang="en-US" altLang="fr-FR" sz="1600"/>
              <a:t> p/cm</a:t>
            </a:r>
            <a:r>
              <a:rPr lang="en-US" altLang="fr-FR" sz="1600" baseline="30000"/>
              <a:t>2</a:t>
            </a:r>
          </a:p>
          <a:p>
            <a:pPr lvl="1" eaLnBrk="1" hangingPunct="1">
              <a:buFontTx/>
              <a:buChar char="•"/>
            </a:pPr>
            <a:r>
              <a:rPr lang="de-DE" altLang="fr-FR" sz="1600"/>
              <a:t>reduced N</a:t>
            </a:r>
            <a:r>
              <a:rPr lang="de-DE" altLang="fr-FR" sz="1600" baseline="-25000"/>
              <a:t>eff</a:t>
            </a:r>
            <a:r>
              <a:rPr lang="de-DE" altLang="fr-FR" sz="1600"/>
              <a:t> increase at high fluence</a:t>
            </a:r>
            <a:endParaRPr lang="en-US" altLang="fr-FR" sz="1200"/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225301" y="4089913"/>
            <a:ext cx="8505825" cy="238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>
              <a:spcBef>
                <a:spcPct val="20000"/>
              </a:spcBef>
              <a:buClr>
                <a:srgbClr val="FF0000"/>
              </a:buClr>
              <a:buFont typeface="Symbol" pitchFamily="18" charset="2"/>
              <a:buChar char="·"/>
              <a:defRPr sz="2200" b="1">
                <a:solidFill>
                  <a:srgbClr val="0000FF"/>
                </a:solidFill>
                <a:latin typeface="Times New Roman" pitchFamily="18" charset="0"/>
              </a:defRPr>
            </a:lvl1pPr>
            <a:lvl2pPr marL="449263" indent="-179388" algn="l">
              <a:spcBef>
                <a:spcPct val="20000"/>
              </a:spcBef>
              <a:buClr>
                <a:schemeClr val="tx1"/>
              </a:buClr>
              <a:buFont typeface="Symbol" pitchFamily="18" charset="2"/>
              <a:buChar char="·"/>
              <a:defRPr b="1">
                <a:solidFill>
                  <a:schemeClr val="tx1"/>
                </a:solidFill>
                <a:latin typeface="Times New Roman" pitchFamily="18" charset="0"/>
              </a:defRPr>
            </a:lvl2pPr>
            <a:lvl3pPr marL="1228725" indent="-228600" algn="l">
              <a:spcBef>
                <a:spcPct val="20000"/>
              </a:spcBef>
              <a:buChar char="•"/>
              <a:defRPr sz="1600">
                <a:solidFill>
                  <a:srgbClr val="0000FF"/>
                </a:solidFill>
                <a:latin typeface="Times New Roman" pitchFamily="18" charset="0"/>
              </a:defRPr>
            </a:lvl3pPr>
            <a:lvl4pPr marL="1636713" indent="-228600" algn="l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fr-FR" sz="2000">
                <a:solidFill>
                  <a:srgbClr val="993300"/>
                </a:solidFill>
              </a:rPr>
              <a:t> </a:t>
            </a:r>
            <a:r>
              <a:rPr lang="en-US" altLang="fr-FR" sz="2000">
                <a:solidFill>
                  <a:srgbClr val="FF0000"/>
                </a:solidFill>
              </a:rPr>
              <a:t>CZ silicon</a:t>
            </a:r>
            <a:r>
              <a:rPr lang="en-US" altLang="fr-FR" sz="2000">
                <a:solidFill>
                  <a:srgbClr val="993300"/>
                </a:solidFill>
              </a:rPr>
              <a:t> </a:t>
            </a:r>
            <a:r>
              <a:rPr lang="en-US" altLang="fr-FR" sz="2000">
                <a:solidFill>
                  <a:schemeClr val="tx1"/>
                </a:solidFill>
              </a:rPr>
              <a:t>and </a:t>
            </a:r>
            <a:r>
              <a:rPr lang="en-US" altLang="fr-FR" sz="2000">
                <a:solidFill>
                  <a:srgbClr val="3333FF"/>
                </a:solidFill>
              </a:rPr>
              <a:t>MCZ silicon</a:t>
            </a:r>
            <a:r>
              <a:rPr lang="en-US" altLang="fr-FR" sz="2000">
                <a:solidFill>
                  <a:srgbClr val="993300"/>
                </a:solidFill>
              </a:rPr>
              <a:t> </a:t>
            </a:r>
            <a:endParaRPr lang="en-US" altLang="fr-FR" sz="2000">
              <a:solidFill>
                <a:schemeClr val="tx1"/>
              </a:solidFill>
            </a:endParaRPr>
          </a:p>
          <a:p>
            <a:pPr lvl="1" eaLnBrk="1" hangingPunct="1">
              <a:lnSpc>
                <a:spcPct val="110000"/>
              </a:lnSpc>
              <a:buFont typeface="Wingdings" pitchFamily="2" charset="2"/>
              <a:buChar char="§"/>
            </a:pPr>
            <a:r>
              <a:rPr lang="en-US" altLang="fr-FR" sz="1600" u="sng"/>
              <a:t>no</a:t>
            </a:r>
            <a:r>
              <a:rPr lang="de-DE" altLang="fr-FR" sz="1600" u="sng"/>
              <a:t> type inversion</a:t>
            </a:r>
            <a:r>
              <a:rPr lang="en-US" altLang="fr-FR" sz="1600"/>
              <a:t> in the overall fluence range  (verified by TCT measurements) </a:t>
            </a:r>
            <a:r>
              <a:rPr lang="de-DE" altLang="fr-FR" sz="1600"/>
              <a:t/>
            </a:r>
            <a:br>
              <a:rPr lang="de-DE" altLang="fr-FR" sz="1600"/>
            </a:br>
            <a:r>
              <a:rPr lang="en-US" altLang="fr-FR" sz="1600" b="0"/>
              <a:t>(verified for CZ silicon by TCT measurements,  preliminary result for MCZ silicon)</a:t>
            </a:r>
            <a:r>
              <a:rPr lang="en-US" altLang="fr-FR" sz="1600"/>
              <a:t> </a:t>
            </a:r>
            <a:r>
              <a:rPr lang="de-DE" altLang="fr-FR" sz="1600"/>
              <a:t/>
            </a:r>
            <a:br>
              <a:rPr lang="de-DE" altLang="fr-FR" sz="1600"/>
            </a:br>
            <a:r>
              <a:rPr lang="de-DE" altLang="fr-FR" sz="1600"/>
              <a:t>  </a:t>
            </a:r>
            <a:r>
              <a:rPr lang="en-US" altLang="fr-FR" sz="1600">
                <a:solidFill>
                  <a:srgbClr val="FF0000"/>
                </a:solidFill>
                <a:sym typeface="Symbol" pitchFamily="18" charset="2"/>
              </a:rPr>
              <a:t></a:t>
            </a:r>
            <a:r>
              <a:rPr lang="en-US" altLang="fr-FR" sz="1600"/>
              <a:t>  donor generation overcompensates acceptor generation </a:t>
            </a:r>
            <a:r>
              <a:rPr lang="de-DE" altLang="fr-FR" sz="1600"/>
              <a:t>in</a:t>
            </a:r>
            <a:r>
              <a:rPr lang="en-US" altLang="fr-FR" sz="1600"/>
              <a:t> high fluence</a:t>
            </a:r>
            <a:r>
              <a:rPr lang="de-DE" altLang="fr-FR" sz="1600"/>
              <a:t> range</a:t>
            </a:r>
            <a:br>
              <a:rPr lang="de-DE" altLang="fr-FR" sz="1600"/>
            </a:br>
            <a:endParaRPr lang="de-DE" altLang="fr-FR" sz="1200"/>
          </a:p>
          <a:p>
            <a:pPr>
              <a:lnSpc>
                <a:spcPct val="80000"/>
              </a:lnSpc>
            </a:pPr>
            <a:r>
              <a:rPr lang="de-DE" altLang="fr-FR" sz="2000">
                <a:solidFill>
                  <a:schemeClr val="tx1"/>
                </a:solidFill>
              </a:rPr>
              <a:t> Common to all materials (after hadron irradiation):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de-DE" altLang="fr-FR" sz="1600"/>
              <a:t>reverse current increase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de-DE" altLang="fr-FR" sz="1600"/>
              <a:t>increase of trapping (electrons and holes) within </a:t>
            </a:r>
            <a:r>
              <a:rPr lang="en-US" altLang="fr-FR" sz="1600"/>
              <a:t>~ 20%</a:t>
            </a:r>
          </a:p>
          <a:p>
            <a:pPr lvl="1" eaLnBrk="1" hangingPunct="1">
              <a:buFont typeface="Wingdings" pitchFamily="2" charset="2"/>
              <a:buChar char="§"/>
            </a:pPr>
            <a:endParaRPr lang="de-DE" altLang="fr-FR" sz="1600"/>
          </a:p>
        </p:txBody>
      </p:sp>
      <p:sp>
        <p:nvSpPr>
          <p:cNvPr id="16" name="ZoneTexte 15"/>
          <p:cNvSpPr txBox="1"/>
          <p:nvPr/>
        </p:nvSpPr>
        <p:spPr>
          <a:xfrm>
            <a:off x="107504" y="96887"/>
            <a:ext cx="3441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Challenges and Evolutions</a:t>
            </a:r>
            <a:endParaRPr lang="fr-FR" sz="1400" b="1" dirty="0"/>
          </a:p>
        </p:txBody>
      </p:sp>
    </p:spTree>
    <p:extLst>
      <p:ext uri="{BB962C8B-B14F-4D97-AF65-F5344CB8AC3E}">
        <p14:creationId xmlns:p14="http://schemas.microsoft.com/office/powerpoint/2010/main" val="286250099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39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552212" y="1988840"/>
            <a:ext cx="8368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07504" y="96887"/>
            <a:ext cx="3441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Challenges and Evolutions</a:t>
            </a:r>
            <a:endParaRPr lang="fr-FR" sz="1400" b="1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219" y="1976289"/>
            <a:ext cx="7092851" cy="4465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323528" y="836712"/>
            <a:ext cx="8685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MAPS (</a:t>
            </a:r>
            <a:r>
              <a:rPr lang="fr-FR" b="1" dirty="0" err="1" smtClean="0"/>
              <a:t>Monolithic</a:t>
            </a:r>
            <a:r>
              <a:rPr lang="fr-FR" b="1" dirty="0" smtClean="0"/>
              <a:t> Active </a:t>
            </a:r>
            <a:r>
              <a:rPr lang="fr-FR" b="1" dirty="0" err="1" smtClean="0"/>
              <a:t>Sensor</a:t>
            </a:r>
            <a:r>
              <a:rPr lang="fr-FR" b="1" dirty="0" smtClean="0"/>
              <a:t>) or CMOS (</a:t>
            </a:r>
            <a:r>
              <a:rPr lang="fr-FR" b="1" dirty="0" err="1" smtClean="0"/>
              <a:t>Complementary</a:t>
            </a:r>
            <a:r>
              <a:rPr lang="fr-FR" b="1" dirty="0" smtClean="0"/>
              <a:t> </a:t>
            </a:r>
            <a:r>
              <a:rPr lang="fr-FR" b="1" dirty="0" err="1" smtClean="0"/>
              <a:t>Metal</a:t>
            </a:r>
            <a:r>
              <a:rPr lang="fr-FR" b="1" dirty="0" smtClean="0"/>
              <a:t> </a:t>
            </a:r>
            <a:r>
              <a:rPr lang="fr-FR" b="1" dirty="0" err="1" smtClean="0"/>
              <a:t>Oxide</a:t>
            </a:r>
            <a:r>
              <a:rPr lang="fr-FR" b="1" dirty="0" smtClean="0"/>
              <a:t> </a:t>
            </a:r>
            <a:r>
              <a:rPr lang="fr-FR" b="1" dirty="0" err="1" smtClean="0"/>
              <a:t>Semiconductor</a:t>
            </a:r>
            <a:r>
              <a:rPr lang="fr-FR" b="1" dirty="0" smtClean="0"/>
              <a:t>)</a:t>
            </a:r>
            <a:endParaRPr lang="fr-FR" b="1" dirty="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222" y="1228812"/>
            <a:ext cx="3829245" cy="234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5317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4</a:t>
            </a:fld>
            <a:endParaRPr lang="fr-FR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32856"/>
            <a:ext cx="5799981" cy="3370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07504" y="96887"/>
            <a:ext cx="23716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</a:t>
            </a:r>
            <a:r>
              <a:rPr lang="fr-FR" sz="1400" b="1" dirty="0" err="1" smtClean="0"/>
              <a:t>generalities</a:t>
            </a:r>
            <a:endParaRPr lang="fr-FR" sz="1400" b="1" dirty="0"/>
          </a:p>
        </p:txBody>
      </p:sp>
      <p:sp>
        <p:nvSpPr>
          <p:cNvPr id="2" name="ZoneTexte 1"/>
          <p:cNvSpPr txBox="1"/>
          <p:nvPr/>
        </p:nvSpPr>
        <p:spPr>
          <a:xfrm>
            <a:off x="611560" y="836712"/>
            <a:ext cx="4550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loss</a:t>
            </a:r>
            <a:r>
              <a:rPr lang="fr-FR" dirty="0" smtClean="0"/>
              <a:t> by a </a:t>
            </a:r>
            <a:r>
              <a:rPr lang="fr-FR" dirty="0" err="1" smtClean="0"/>
              <a:t>charged</a:t>
            </a:r>
            <a:r>
              <a:rPr lang="fr-FR" dirty="0" smtClean="0"/>
              <a:t> </a:t>
            </a:r>
            <a:r>
              <a:rPr lang="fr-FR" dirty="0" err="1" smtClean="0"/>
              <a:t>particle</a:t>
            </a:r>
            <a:r>
              <a:rPr lang="fr-FR" dirty="0" smtClean="0"/>
              <a:t> : Bethe-Bloch</a:t>
            </a:r>
            <a:endParaRPr lang="fr-FR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206044"/>
            <a:ext cx="4793689" cy="5979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5564981" y="2204864"/>
            <a:ext cx="2934586" cy="2708434"/>
          </a:xfrm>
          <a:prstGeom prst="rect">
            <a:avLst/>
          </a:prstGeom>
          <a:noFill/>
          <a:ln>
            <a:solidFill>
              <a:srgbClr val="0033CC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Standard :</a:t>
            </a:r>
          </a:p>
          <a:p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loss</a:t>
            </a:r>
            <a:r>
              <a:rPr lang="fr-FR" dirty="0" smtClean="0"/>
              <a:t> :</a:t>
            </a:r>
          </a:p>
          <a:p>
            <a:r>
              <a:rPr lang="fr-FR" dirty="0"/>
              <a:t> </a:t>
            </a:r>
            <a:r>
              <a:rPr lang="fr-FR" dirty="0" smtClean="0"/>
              <a:t>   </a:t>
            </a:r>
            <a:r>
              <a:rPr lang="fr-FR" sz="1600" dirty="0" err="1" smtClean="0"/>
              <a:t>electrons</a:t>
            </a:r>
            <a:r>
              <a:rPr lang="fr-FR" sz="1600" dirty="0" smtClean="0"/>
              <a:t> – </a:t>
            </a:r>
            <a:r>
              <a:rPr lang="fr-FR" sz="1600" dirty="0" err="1" smtClean="0"/>
              <a:t>holes</a:t>
            </a:r>
            <a:r>
              <a:rPr lang="fr-FR" sz="1600" dirty="0" smtClean="0"/>
              <a:t> pairs </a:t>
            </a:r>
            <a:r>
              <a:rPr lang="fr-FR" sz="1600" dirty="0" err="1" smtClean="0"/>
              <a:t>created</a:t>
            </a:r>
            <a:endParaRPr lang="fr-FR" sz="1600" dirty="0" smtClean="0"/>
          </a:p>
          <a:p>
            <a:r>
              <a:rPr lang="fr-FR" sz="1600" dirty="0" smtClean="0"/>
              <a:t>     (NOT </a:t>
            </a:r>
            <a:r>
              <a:rPr lang="fr-FR" sz="1600" dirty="0" err="1" smtClean="0"/>
              <a:t>electrons</a:t>
            </a:r>
            <a:r>
              <a:rPr lang="fr-FR" sz="1600" dirty="0" smtClean="0"/>
              <a:t> – ions…)</a:t>
            </a:r>
          </a:p>
          <a:p>
            <a:r>
              <a:rPr lang="fr-FR" dirty="0" smtClean="0"/>
              <a:t>If Field (</a:t>
            </a:r>
            <a:r>
              <a:rPr lang="fr-FR" dirty="0" err="1" smtClean="0"/>
              <a:t>even</a:t>
            </a:r>
            <a:r>
              <a:rPr lang="fr-FR" dirty="0" smtClean="0"/>
              <a:t> </a:t>
            </a:r>
            <a:r>
              <a:rPr lang="fr-FR" dirty="0" err="1" smtClean="0"/>
              <a:t>natural</a:t>
            </a:r>
            <a:r>
              <a:rPr lang="fr-FR" dirty="0" smtClean="0"/>
              <a:t>)</a:t>
            </a:r>
          </a:p>
          <a:p>
            <a:r>
              <a:rPr lang="fr-FR" sz="1600" dirty="0" smtClean="0"/>
              <a:t>     </a:t>
            </a:r>
            <a:r>
              <a:rPr lang="fr-FR" sz="1600" dirty="0" err="1" smtClean="0"/>
              <a:t>electrons</a:t>
            </a:r>
            <a:r>
              <a:rPr lang="fr-FR" sz="1600" dirty="0" smtClean="0"/>
              <a:t> migration</a:t>
            </a:r>
          </a:p>
          <a:p>
            <a:r>
              <a:rPr lang="fr-FR" sz="1600" dirty="0" smtClean="0"/>
              <a:t>     </a:t>
            </a:r>
            <a:r>
              <a:rPr lang="fr-FR" sz="1600" dirty="0" err="1" smtClean="0"/>
              <a:t>Electrical</a:t>
            </a:r>
            <a:r>
              <a:rPr lang="fr-FR" sz="1600" dirty="0" smtClean="0"/>
              <a:t> pulse</a:t>
            </a:r>
          </a:p>
          <a:p>
            <a:r>
              <a:rPr lang="fr-FR" sz="1600" dirty="0" smtClean="0"/>
              <a:t>     Information</a:t>
            </a:r>
          </a:p>
          <a:p>
            <a:endParaRPr lang="fr-FR" sz="1600" dirty="0"/>
          </a:p>
          <a:p>
            <a:r>
              <a:rPr lang="fr-FR" dirty="0" err="1" smtClean="0"/>
              <a:t>Too</a:t>
            </a:r>
            <a:r>
              <a:rPr lang="fr-FR" dirty="0" smtClean="0"/>
              <a:t> simple !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4244467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40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552212" y="1988840"/>
            <a:ext cx="8368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07504" y="96887"/>
            <a:ext cx="3441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Challenges and Evolutions</a:t>
            </a:r>
            <a:endParaRPr lang="fr-FR" sz="1400" b="1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803573"/>
            <a:ext cx="3743325" cy="460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323528" y="836712"/>
            <a:ext cx="2092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3D </a:t>
            </a:r>
            <a:r>
              <a:rPr lang="fr-FR" b="1" dirty="0" err="1" smtClean="0"/>
              <a:t>Silicon</a:t>
            </a:r>
            <a:r>
              <a:rPr lang="fr-FR" b="1" dirty="0"/>
              <a:t> </a:t>
            </a:r>
            <a:r>
              <a:rPr lang="fr-FR" b="1" dirty="0" smtClean="0"/>
              <a:t>Detectors</a:t>
            </a:r>
            <a:endParaRPr lang="fr-FR" b="1" dirty="0"/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632" y="2490589"/>
            <a:ext cx="4063571" cy="3429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1061152" y="1342509"/>
            <a:ext cx="25747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Manufacturing</a:t>
            </a:r>
            <a:r>
              <a:rPr lang="fr-FR" dirty="0" smtClean="0"/>
              <a:t> challenge </a:t>
            </a:r>
          </a:p>
          <a:p>
            <a:r>
              <a:rPr lang="fr-FR" dirty="0" smtClean="0"/>
              <a:t>Electrodes : </a:t>
            </a:r>
            <a:r>
              <a:rPr lang="fr-FR" dirty="0" err="1" smtClean="0"/>
              <a:t>dead</a:t>
            </a:r>
            <a:r>
              <a:rPr lang="fr-FR" dirty="0" smtClean="0"/>
              <a:t> zones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1828392" y="5949280"/>
            <a:ext cx="16865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 smtClean="0"/>
              <a:t>Efficiency</a:t>
            </a:r>
            <a:r>
              <a:rPr lang="fr-FR" sz="1400" dirty="0" smtClean="0"/>
              <a:t> vs fluence </a:t>
            </a:r>
          </a:p>
        </p:txBody>
      </p:sp>
    </p:spTree>
    <p:extLst>
      <p:ext uri="{BB962C8B-B14F-4D97-AF65-F5344CB8AC3E}">
        <p14:creationId xmlns:p14="http://schemas.microsoft.com/office/powerpoint/2010/main" val="286250099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41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552212" y="1988840"/>
            <a:ext cx="8368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07504" y="96887"/>
            <a:ext cx="22413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</a:t>
            </a:r>
            <a:r>
              <a:rPr lang="fr-FR" sz="1400" b="1" dirty="0" err="1" smtClean="0"/>
              <a:t>diamonds</a:t>
            </a:r>
            <a:endParaRPr lang="fr-FR" sz="1400" b="1" dirty="0"/>
          </a:p>
        </p:txBody>
      </p:sp>
      <p:sp>
        <p:nvSpPr>
          <p:cNvPr id="2" name="ZoneTexte 1"/>
          <p:cNvSpPr txBox="1"/>
          <p:nvPr/>
        </p:nvSpPr>
        <p:spPr>
          <a:xfrm>
            <a:off x="683568" y="868070"/>
            <a:ext cx="200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Diamond</a:t>
            </a:r>
            <a:r>
              <a:rPr lang="fr-FR" b="1" dirty="0" smtClean="0"/>
              <a:t> detectors</a:t>
            </a:r>
            <a:endParaRPr lang="fr-FR" b="1" dirty="0"/>
          </a:p>
        </p:txBody>
      </p:sp>
      <p:graphicFrame>
        <p:nvGraphicFramePr>
          <p:cNvPr id="6" name="Group 1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3782658"/>
              </p:ext>
            </p:extLst>
          </p:nvPr>
        </p:nvGraphicFramePr>
        <p:xfrm>
          <a:off x="395536" y="1484784"/>
          <a:ext cx="3322718" cy="4236720"/>
        </p:xfrm>
        <a:graphic>
          <a:graphicData uri="http://schemas.openxmlformats.org/drawingml/2006/table">
            <a:tbl>
              <a:tblPr/>
              <a:tblGrid>
                <a:gridCol w="1663012"/>
                <a:gridCol w="785260"/>
                <a:gridCol w="874446"/>
              </a:tblGrid>
              <a:tr h="15840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CVD Diamond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8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Energy</a:t>
                      </a:r>
                      <a:r>
                        <a:rPr kumimoji="0" lang="fr-FR" alt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Gap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5,5 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1,21 to 1,1eV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2222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Resistivity</a:t>
                      </a:r>
                      <a:endParaRPr kumimoji="0" lang="fr-FR" altLang="fr-F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</a:t>
                      </a:r>
                      <a:r>
                        <a:rPr kumimoji="0" lang="fr-FR" altLang="fr-FR" sz="1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13</a:t>
                      </a:r>
                      <a:r>
                        <a:rPr kumimoji="0" lang="fr-FR" alt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– 10</a:t>
                      </a:r>
                      <a:r>
                        <a:rPr kumimoji="0" lang="fr-FR" altLang="fr-FR" sz="1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16</a:t>
                      </a:r>
                      <a:r>
                        <a:rPr kumimoji="0" lang="fr-FR" alt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kumimoji="0" lang="el-GR" alt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Ω</a:t>
                      </a:r>
                      <a:r>
                        <a:rPr kumimoji="0" lang="fr-FR" alt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</a:t>
                      </a:r>
                      <a:r>
                        <a:rPr kumimoji="0" lang="fr-FR" altLang="fr-FR" sz="1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</a:t>
                      </a:r>
                      <a:r>
                        <a:rPr kumimoji="0" lang="fr-FR" alt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– 10</a:t>
                      </a:r>
                      <a:r>
                        <a:rPr kumimoji="0" lang="fr-FR" altLang="fr-FR" sz="1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</a:t>
                      </a:r>
                      <a:r>
                        <a:rPr kumimoji="0" lang="fr-FR" alt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kumimoji="0" lang="el-GR" alt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Ω</a:t>
                      </a:r>
                      <a:r>
                        <a:rPr kumimoji="0" lang="fr-FR" alt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8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Breakdown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</a:t>
                      </a:r>
                      <a:r>
                        <a:rPr kumimoji="0" lang="fr-FR" altLang="fr-FR" sz="1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</a:t>
                      </a:r>
                      <a:r>
                        <a:rPr kumimoji="0" lang="fr-FR" alt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V/cm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3.10</a:t>
                      </a:r>
                      <a:r>
                        <a:rPr kumimoji="0" lang="fr-FR" altLang="fr-FR" sz="1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</a:t>
                      </a:r>
                      <a:r>
                        <a:rPr kumimoji="0" lang="fr-FR" alt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V/cm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Mobility (electrons)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2000 cm</a:t>
                      </a:r>
                      <a:r>
                        <a:rPr kumimoji="0" lang="fr-FR" altLang="fr-FR" sz="1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r>
                        <a:rPr kumimoji="0" lang="fr-FR" alt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/V/s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1350 cm</a:t>
                      </a:r>
                      <a:r>
                        <a:rPr kumimoji="0" lang="fr-FR" altLang="fr-FR" sz="1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r>
                        <a:rPr kumimoji="0" lang="fr-FR" alt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/V/s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8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Mobility</a:t>
                      </a:r>
                      <a:r>
                        <a:rPr kumimoji="0" lang="fr-FR" alt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(</a:t>
                      </a:r>
                      <a:r>
                        <a:rPr kumimoji="0" lang="fr-FR" altLang="fr-FR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holes</a:t>
                      </a:r>
                      <a:r>
                        <a:rPr kumimoji="0" lang="fr-FR" alt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1600 cm</a:t>
                      </a:r>
                      <a:r>
                        <a:rPr kumimoji="0" lang="fr-FR" altLang="fr-FR" sz="1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r>
                        <a:rPr kumimoji="0" lang="fr-FR" alt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/V/s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480 cm</a:t>
                      </a:r>
                      <a:r>
                        <a:rPr kumimoji="0" lang="fr-FR" altLang="fr-FR" sz="1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r>
                        <a:rPr kumimoji="0" lang="fr-FR" alt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/V/s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Displacement Energy (e</a:t>
                      </a:r>
                      <a:r>
                        <a:rPr kumimoji="0" lang="fr-FR" altLang="fr-FR" sz="1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r>
                        <a:rPr kumimoji="0" lang="fr-FR" alt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43 eV/</a:t>
                      </a:r>
                      <a:r>
                        <a:rPr kumimoji="0" lang="fr-FR" altLang="fr-F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atom</a:t>
                      </a:r>
                      <a:endParaRPr kumimoji="0" lang="fr-FR" alt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13 à 20 eV/</a:t>
                      </a:r>
                      <a:r>
                        <a:rPr kumimoji="0" lang="fr-FR" altLang="fr-F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atom</a:t>
                      </a:r>
                      <a:endParaRPr kumimoji="0" lang="fr-FR" alt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2238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Pairs Creation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13 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3.6 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2397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Charge Collection Distance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250 </a:t>
                      </a:r>
                      <a:r>
                        <a:rPr kumimoji="0" lang="fr-FR" alt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sym typeface="Symbol" pitchFamily="18" charset="2"/>
                        </a:rPr>
                        <a:t></a:t>
                      </a:r>
                      <a:r>
                        <a:rPr kumimoji="0" lang="fr-FR" alt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100 m 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2397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Mean</a:t>
                      </a:r>
                      <a:r>
                        <a:rPr kumimoji="0" lang="fr-FR" altLang="fr-F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signal (MIP)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3600 e</a:t>
                      </a:r>
                      <a:r>
                        <a:rPr kumimoji="0" lang="fr-FR" altLang="fr-FR" sz="1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r>
                        <a:rPr kumimoji="0" lang="fr-FR" alt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/ </a:t>
                      </a:r>
                      <a:r>
                        <a:rPr kumimoji="0" lang="fr-FR" alt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sym typeface="Symbol" pitchFamily="18" charset="2"/>
                        </a:rPr>
                        <a:t></a:t>
                      </a:r>
                      <a:r>
                        <a:rPr kumimoji="0" lang="fr-FR" alt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8900 e</a:t>
                      </a:r>
                      <a:r>
                        <a:rPr kumimoji="0" lang="fr-FR" altLang="fr-FR" sz="1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r>
                        <a:rPr kumimoji="0" lang="fr-FR" alt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/ </a:t>
                      </a:r>
                      <a:r>
                        <a:rPr kumimoji="0" lang="fr-FR" alt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sym typeface="Symbol" pitchFamily="18" charset="2"/>
                        </a:rPr>
                        <a:t></a:t>
                      </a:r>
                      <a:r>
                        <a:rPr kumimoji="0" lang="fr-FR" alt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2238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Dielectric Constant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 à 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8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Thermal Conductivity </a:t>
                      </a:r>
                      <a:r>
                        <a:rPr kumimoji="0" lang="en-US" alt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(W/m·K)</a:t>
                      </a:r>
                      <a:r>
                        <a:rPr kumimoji="0" lang="en-US" alt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endParaRPr kumimoji="0" lang="fr-FR" altLang="fr-F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1600 - 2000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4267246" y="404664"/>
            <a:ext cx="4492573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/>
              <a:t>Diamond</a:t>
            </a:r>
            <a:r>
              <a:rPr lang="fr-FR" sz="1400" dirty="0" smtClean="0"/>
              <a:t> </a:t>
            </a:r>
            <a:r>
              <a:rPr lang="fr-FR" sz="1400" dirty="0" err="1" smtClean="0"/>
              <a:t>is</a:t>
            </a:r>
            <a:r>
              <a:rPr lang="fr-FR" sz="1400" dirty="0"/>
              <a:t> </a:t>
            </a:r>
            <a:r>
              <a:rPr lang="fr-FR" sz="1400" dirty="0" err="1" smtClean="0"/>
              <a:t>better</a:t>
            </a:r>
            <a:r>
              <a:rPr lang="fr-FR" sz="1400" dirty="0" smtClean="0"/>
              <a:t> </a:t>
            </a:r>
            <a:r>
              <a:rPr lang="fr-FR" sz="1400" dirty="0" err="1" smtClean="0"/>
              <a:t>than</a:t>
            </a:r>
            <a:r>
              <a:rPr lang="fr-FR" sz="1400" dirty="0" smtClean="0"/>
              <a:t> </a:t>
            </a:r>
            <a:r>
              <a:rPr lang="fr-FR" sz="1400" dirty="0" err="1" smtClean="0"/>
              <a:t>Silicon</a:t>
            </a:r>
            <a:endParaRPr lang="fr-FR" sz="1400" dirty="0" smtClean="0"/>
          </a:p>
          <a:p>
            <a:r>
              <a:rPr lang="fr-FR" sz="1400" dirty="0" smtClean="0"/>
              <a:t>        </a:t>
            </a:r>
            <a:r>
              <a:rPr lang="fr-FR" sz="1400" dirty="0" smtClean="0"/>
              <a:t>	</a:t>
            </a:r>
            <a:r>
              <a:rPr lang="fr-FR" sz="1400" dirty="0" err="1" smtClean="0"/>
              <a:t>Does</a:t>
            </a:r>
            <a:r>
              <a:rPr lang="fr-FR" sz="1400" dirty="0" smtClean="0"/>
              <a:t> </a:t>
            </a:r>
            <a:r>
              <a:rPr lang="fr-FR" sz="1400" dirty="0" smtClean="0"/>
              <a:t>not </a:t>
            </a:r>
            <a:r>
              <a:rPr lang="fr-FR" sz="1400" dirty="0" err="1" smtClean="0"/>
              <a:t>need</a:t>
            </a:r>
            <a:r>
              <a:rPr lang="fr-FR" sz="1400" dirty="0" smtClean="0"/>
              <a:t> </a:t>
            </a:r>
            <a:r>
              <a:rPr lang="fr-FR" sz="1400" dirty="0" err="1" smtClean="0"/>
              <a:t>any</a:t>
            </a:r>
            <a:r>
              <a:rPr lang="fr-FR" sz="1400" dirty="0" smtClean="0"/>
              <a:t> doping</a:t>
            </a:r>
          </a:p>
          <a:p>
            <a:r>
              <a:rPr lang="fr-FR" sz="1400" dirty="0" smtClean="0"/>
              <a:t>        </a:t>
            </a:r>
            <a:r>
              <a:rPr lang="fr-FR" sz="1400" dirty="0" smtClean="0"/>
              <a:t>	</a:t>
            </a:r>
            <a:r>
              <a:rPr lang="fr-FR" sz="1400" dirty="0" err="1" smtClean="0"/>
              <a:t>Better</a:t>
            </a:r>
            <a:r>
              <a:rPr lang="fr-FR" sz="1400" dirty="0" smtClean="0"/>
              <a:t> </a:t>
            </a:r>
            <a:r>
              <a:rPr lang="fr-FR" sz="1400" dirty="0" smtClean="0"/>
              <a:t>radiation </a:t>
            </a:r>
            <a:r>
              <a:rPr lang="fr-FR" sz="1400" dirty="0" err="1" smtClean="0"/>
              <a:t>hardness</a:t>
            </a:r>
            <a:endParaRPr lang="fr-FR" sz="1400" dirty="0" smtClean="0"/>
          </a:p>
          <a:p>
            <a:r>
              <a:rPr lang="fr-FR" sz="1400" dirty="0" smtClean="0"/>
              <a:t>        </a:t>
            </a:r>
            <a:r>
              <a:rPr lang="fr-FR" sz="1400" dirty="0" smtClean="0"/>
              <a:t>	</a:t>
            </a:r>
            <a:r>
              <a:rPr lang="fr-FR" sz="1400" dirty="0" err="1" smtClean="0"/>
              <a:t>Better</a:t>
            </a:r>
            <a:r>
              <a:rPr lang="fr-FR" sz="1400" dirty="0" smtClean="0"/>
              <a:t> </a:t>
            </a:r>
            <a:r>
              <a:rPr lang="fr-FR" sz="1400" dirty="0" smtClean="0"/>
              <a:t>thermal </a:t>
            </a:r>
            <a:r>
              <a:rPr lang="fr-FR" sz="1400" dirty="0" err="1" smtClean="0"/>
              <a:t>conductivity</a:t>
            </a:r>
            <a:endParaRPr lang="fr-FR" sz="1400" dirty="0" smtClean="0"/>
          </a:p>
          <a:p>
            <a:r>
              <a:rPr lang="fr-FR" sz="1400" dirty="0" smtClean="0"/>
              <a:t>       </a:t>
            </a:r>
            <a:r>
              <a:rPr lang="fr-FR" sz="1400" dirty="0" smtClean="0"/>
              <a:t>	 </a:t>
            </a:r>
            <a:r>
              <a:rPr lang="fr-FR" sz="1400" dirty="0" err="1" smtClean="0"/>
              <a:t>Better</a:t>
            </a:r>
            <a:r>
              <a:rPr lang="fr-FR" sz="1400" dirty="0" smtClean="0"/>
              <a:t> </a:t>
            </a:r>
            <a:r>
              <a:rPr lang="fr-FR" sz="1400" dirty="0" smtClean="0"/>
              <a:t>speed (1psec vs 1 </a:t>
            </a:r>
            <a:r>
              <a:rPr lang="fr-FR" sz="1400" dirty="0" err="1" smtClean="0"/>
              <a:t>nsec</a:t>
            </a:r>
            <a:r>
              <a:rPr lang="fr-FR" sz="1400" dirty="0" smtClean="0"/>
              <a:t>)</a:t>
            </a:r>
            <a:endParaRPr lang="fr-FR" sz="1400" dirty="0" smtClean="0"/>
          </a:p>
          <a:p>
            <a:r>
              <a:rPr lang="fr-FR" sz="1400" dirty="0" smtClean="0"/>
              <a:t>        </a:t>
            </a:r>
            <a:r>
              <a:rPr lang="fr-FR" sz="1400" dirty="0" smtClean="0"/>
              <a:t>	Light </a:t>
            </a:r>
            <a:r>
              <a:rPr lang="fr-FR" sz="1400" dirty="0" err="1" smtClean="0"/>
              <a:t>insensitive</a:t>
            </a:r>
            <a:endParaRPr lang="fr-FR" sz="1400" dirty="0" smtClean="0"/>
          </a:p>
          <a:p>
            <a:r>
              <a:rPr lang="fr-FR" sz="1400" dirty="0"/>
              <a:t> </a:t>
            </a:r>
            <a:r>
              <a:rPr lang="fr-FR" sz="1400" dirty="0" smtClean="0"/>
              <a:t>       </a:t>
            </a:r>
            <a:r>
              <a:rPr lang="fr-FR" sz="1400" dirty="0" smtClean="0"/>
              <a:t>	Multi-</a:t>
            </a:r>
            <a:r>
              <a:rPr lang="fr-FR" sz="1400" dirty="0" err="1" smtClean="0"/>
              <a:t>metalization</a:t>
            </a:r>
            <a:r>
              <a:rPr lang="fr-FR" sz="1400" dirty="0" smtClean="0"/>
              <a:t> </a:t>
            </a:r>
            <a:r>
              <a:rPr lang="fr-FR" sz="1400" dirty="0" smtClean="0"/>
              <a:t>possible</a:t>
            </a:r>
          </a:p>
          <a:p>
            <a:r>
              <a:rPr lang="fr-FR" sz="1400" dirty="0"/>
              <a:t>	</a:t>
            </a:r>
            <a:r>
              <a:rPr lang="fr-FR" sz="1400" dirty="0" smtClean="0"/>
              <a:t>	(</a:t>
            </a:r>
            <a:r>
              <a:rPr lang="fr-FR" sz="1400" dirty="0" smtClean="0"/>
              <a:t>test and </a:t>
            </a:r>
            <a:r>
              <a:rPr lang="fr-FR" sz="1400" dirty="0" err="1" smtClean="0"/>
              <a:t>physics</a:t>
            </a:r>
            <a:r>
              <a:rPr lang="fr-FR" sz="1400" dirty="0" smtClean="0"/>
              <a:t>) </a:t>
            </a:r>
            <a:endParaRPr lang="fr-FR" sz="1400" dirty="0"/>
          </a:p>
          <a:p>
            <a:r>
              <a:rPr lang="fr-FR" sz="1400" dirty="0" smtClean="0"/>
              <a:t>But :</a:t>
            </a:r>
          </a:p>
          <a:p>
            <a:r>
              <a:rPr lang="fr-FR" sz="1400" dirty="0" smtClean="0"/>
              <a:t>       3 times </a:t>
            </a:r>
            <a:r>
              <a:rPr lang="fr-FR" sz="1400" dirty="0" err="1" smtClean="0"/>
              <a:t>less</a:t>
            </a:r>
            <a:r>
              <a:rPr lang="fr-FR" sz="1400" dirty="0" smtClean="0"/>
              <a:t> signal for </a:t>
            </a:r>
            <a:r>
              <a:rPr lang="fr-FR" sz="1400" dirty="0" err="1" smtClean="0"/>
              <a:t>MIPs</a:t>
            </a:r>
            <a:r>
              <a:rPr lang="fr-FR" sz="1400" dirty="0" smtClean="0"/>
              <a:t> (3.6 / 13)</a:t>
            </a:r>
            <a:endParaRPr lang="fr-FR" sz="1400" dirty="0" smtClean="0"/>
          </a:p>
          <a:p>
            <a:r>
              <a:rPr lang="fr-FR" sz="1400" dirty="0"/>
              <a:t> </a:t>
            </a:r>
            <a:r>
              <a:rPr lang="fr-FR" sz="1400" dirty="0" smtClean="0"/>
              <a:t>      </a:t>
            </a:r>
            <a:r>
              <a:rPr lang="fr-FR" sz="1400" dirty="0" err="1" smtClean="0"/>
              <a:t>Difficult</a:t>
            </a:r>
            <a:r>
              <a:rPr lang="fr-FR" sz="1400" dirty="0" smtClean="0"/>
              <a:t> to manufacture</a:t>
            </a:r>
          </a:p>
          <a:p>
            <a:r>
              <a:rPr lang="fr-FR" sz="1400" dirty="0" smtClean="0"/>
              <a:t>        </a:t>
            </a:r>
            <a:r>
              <a:rPr lang="fr-FR" sz="1400" dirty="0" err="1" smtClean="0"/>
              <a:t>Expensive</a:t>
            </a:r>
            <a:endParaRPr lang="fr-FR" sz="1400" dirty="0" smtClean="0"/>
          </a:p>
          <a:p>
            <a:r>
              <a:rPr lang="fr-FR" sz="1400" dirty="0" smtClean="0"/>
              <a:t>        </a:t>
            </a:r>
            <a:r>
              <a:rPr lang="fr-FR" sz="1400" dirty="0" err="1" smtClean="0"/>
              <a:t>Diamond</a:t>
            </a:r>
            <a:r>
              <a:rPr lang="fr-FR" sz="1400" dirty="0" smtClean="0"/>
              <a:t> </a:t>
            </a:r>
            <a:r>
              <a:rPr lang="fr-FR" sz="1400" dirty="0" err="1" smtClean="0"/>
              <a:t>is</a:t>
            </a:r>
            <a:r>
              <a:rPr lang="fr-FR" sz="1400" dirty="0" smtClean="0"/>
              <a:t> not </a:t>
            </a:r>
            <a:r>
              <a:rPr lang="fr-FR" sz="1400" dirty="0" err="1" smtClean="0"/>
              <a:t>understood</a:t>
            </a:r>
            <a:r>
              <a:rPr lang="fr-FR" sz="1400" dirty="0" smtClean="0"/>
              <a:t> (at the moment)</a:t>
            </a:r>
            <a:endParaRPr lang="fr-FR" sz="1400" dirty="0"/>
          </a:p>
        </p:txBody>
      </p:sp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5445224"/>
            <a:ext cx="1439862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46" y="3630041"/>
            <a:ext cx="1473306" cy="1385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5877866" y="3861048"/>
            <a:ext cx="165109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2 </a:t>
            </a:r>
            <a:r>
              <a:rPr lang="fr-FR" sz="1600" dirty="0" err="1" smtClean="0"/>
              <a:t>forms</a:t>
            </a:r>
            <a:r>
              <a:rPr lang="fr-FR" sz="1600" dirty="0" smtClean="0"/>
              <a:t> :</a:t>
            </a:r>
          </a:p>
          <a:p>
            <a:r>
              <a:rPr lang="fr-FR" sz="1600" dirty="0" err="1" smtClean="0"/>
              <a:t>Polycristalline</a:t>
            </a:r>
            <a:endParaRPr lang="fr-FR" sz="1600" dirty="0" smtClean="0"/>
          </a:p>
          <a:p>
            <a:r>
              <a:rPr lang="fr-FR" sz="1600" dirty="0"/>
              <a:t> </a:t>
            </a:r>
            <a:r>
              <a:rPr lang="fr-FR" sz="1600" dirty="0" smtClean="0"/>
              <a:t> Wafer 6 </a:t>
            </a:r>
            <a:r>
              <a:rPr lang="fr-FR" sz="1600" dirty="0" err="1" smtClean="0"/>
              <a:t>inches</a:t>
            </a:r>
            <a:endParaRPr lang="fr-FR" sz="1600" dirty="0" smtClean="0"/>
          </a:p>
          <a:p>
            <a:r>
              <a:rPr lang="fr-FR" sz="1600" dirty="0"/>
              <a:t> </a:t>
            </a:r>
            <a:endParaRPr lang="fr-FR" sz="1600" dirty="0" smtClean="0"/>
          </a:p>
          <a:p>
            <a:endParaRPr lang="fr-FR" sz="1600" dirty="0"/>
          </a:p>
          <a:p>
            <a:endParaRPr lang="fr-FR" sz="1600" dirty="0" smtClean="0"/>
          </a:p>
          <a:p>
            <a:endParaRPr lang="fr-FR" sz="1600" dirty="0"/>
          </a:p>
          <a:p>
            <a:r>
              <a:rPr lang="fr-FR" sz="1600" dirty="0" err="1" smtClean="0"/>
              <a:t>Monocrystalline</a:t>
            </a:r>
            <a:endParaRPr lang="fr-FR" sz="1600" dirty="0" smtClean="0"/>
          </a:p>
          <a:p>
            <a:r>
              <a:rPr lang="fr-FR" sz="1600" dirty="0"/>
              <a:t> </a:t>
            </a:r>
            <a:r>
              <a:rPr lang="fr-FR" sz="1600" dirty="0" smtClean="0"/>
              <a:t>max : 4 x 4  mm </a:t>
            </a:r>
            <a:r>
              <a:rPr lang="fr-FR" sz="1600" baseline="30000" dirty="0" smtClean="0"/>
              <a:t>2</a:t>
            </a:r>
            <a:endParaRPr lang="fr-FR" sz="1600" baseline="30000" dirty="0"/>
          </a:p>
        </p:txBody>
      </p:sp>
    </p:spTree>
    <p:extLst>
      <p:ext uri="{BB962C8B-B14F-4D97-AF65-F5344CB8AC3E}">
        <p14:creationId xmlns:p14="http://schemas.microsoft.com/office/powerpoint/2010/main" val="359531777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42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07504" y="96887"/>
            <a:ext cx="22589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</a:t>
            </a:r>
            <a:r>
              <a:rPr lang="fr-FR" sz="1400" b="1" dirty="0" err="1" smtClean="0"/>
              <a:t>Diamonds</a:t>
            </a:r>
            <a:endParaRPr lang="fr-FR" sz="1400" b="1" dirty="0"/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95288" y="644525"/>
            <a:ext cx="341875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600" b="1" dirty="0"/>
              <a:t>CCD :  </a:t>
            </a:r>
            <a:r>
              <a:rPr lang="fr-FR" altLang="fr-FR" sz="1600" b="1" dirty="0" smtClean="0"/>
              <a:t>CHARGE COLLECTION DISTANCE</a:t>
            </a:r>
            <a:endParaRPr lang="fr-FR" altLang="fr-FR" sz="1600" b="1" dirty="0"/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395288" y="1268413"/>
            <a:ext cx="2768002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600" dirty="0" err="1" smtClean="0"/>
              <a:t>Energy</a:t>
            </a:r>
            <a:r>
              <a:rPr lang="fr-FR" altLang="fr-FR" sz="1600" dirty="0" smtClean="0"/>
              <a:t> </a:t>
            </a:r>
            <a:r>
              <a:rPr lang="fr-FR" altLang="fr-FR" sz="1600" dirty="0" err="1" smtClean="0"/>
              <a:t>loss</a:t>
            </a:r>
            <a:r>
              <a:rPr lang="fr-FR" altLang="fr-FR" sz="1600" dirty="0" smtClean="0"/>
              <a:t> (Bethe-Bloch </a:t>
            </a:r>
            <a:r>
              <a:rPr lang="fr-FR" altLang="fr-FR" sz="1600" dirty="0"/>
              <a:t>1932)</a:t>
            </a:r>
          </a:p>
          <a:p>
            <a:endParaRPr lang="fr-FR" altLang="fr-FR" dirty="0"/>
          </a:p>
        </p:txBody>
      </p:sp>
      <p:pic>
        <p:nvPicPr>
          <p:cNvPr id="14" name="Picture 5" descr="- \frac{dE}{dx} = \frac{4 \pi}{m_e c^2} \cdot \frac{nz^2}{\beta^2} \cdot \left(\frac{e^2}{4\pi\varepsilon_0}\right)^2 \cdot \left[\ln \left(\frac{2m_e c^2 \beta^2}{I \cdot (1-\beta^2)}\right) - \beta^2\right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8063" y="1245185"/>
            <a:ext cx="4495800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2276475"/>
            <a:ext cx="3117850" cy="155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344391" y="2203200"/>
            <a:ext cx="314310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600" dirty="0" smtClean="0"/>
              <a:t>Charge transportation (Hecht </a:t>
            </a:r>
            <a:r>
              <a:rPr lang="fr-FR" altLang="fr-FR" sz="1600" dirty="0"/>
              <a:t>1932)</a:t>
            </a:r>
            <a:endParaRPr lang="fr-FR" altLang="fr-FR" dirty="0"/>
          </a:p>
        </p:txBody>
      </p:sp>
      <p:pic>
        <p:nvPicPr>
          <p:cNvPr id="17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853" y="2635000"/>
            <a:ext cx="4926013" cy="84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Oval 12"/>
          <p:cNvSpPr>
            <a:spLocks noChangeArrowheads="1"/>
          </p:cNvSpPr>
          <p:nvPr/>
        </p:nvSpPr>
        <p:spPr bwMode="auto">
          <a:xfrm>
            <a:off x="1712816" y="3066800"/>
            <a:ext cx="215900" cy="2159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9" name="Oval 13"/>
          <p:cNvSpPr>
            <a:spLocks noChangeArrowheads="1"/>
          </p:cNvSpPr>
          <p:nvPr/>
        </p:nvSpPr>
        <p:spPr bwMode="auto">
          <a:xfrm>
            <a:off x="4881466" y="3066800"/>
            <a:ext cx="287337" cy="287338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0" name="Oval 14"/>
          <p:cNvSpPr>
            <a:spLocks noChangeArrowheads="1"/>
          </p:cNvSpPr>
          <p:nvPr/>
        </p:nvSpPr>
        <p:spPr bwMode="auto">
          <a:xfrm>
            <a:off x="2936778" y="3066800"/>
            <a:ext cx="288925" cy="287338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" name="Oval 15"/>
          <p:cNvSpPr>
            <a:spLocks noChangeArrowheads="1"/>
          </p:cNvSpPr>
          <p:nvPr/>
        </p:nvSpPr>
        <p:spPr bwMode="auto">
          <a:xfrm>
            <a:off x="3152678" y="2779463"/>
            <a:ext cx="287338" cy="2159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2" name="Oval 16"/>
          <p:cNvSpPr>
            <a:spLocks noChangeArrowheads="1"/>
          </p:cNvSpPr>
          <p:nvPr/>
        </p:nvSpPr>
        <p:spPr bwMode="auto">
          <a:xfrm>
            <a:off x="4932363" y="1245185"/>
            <a:ext cx="215900" cy="2159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3" name="Text Box 17"/>
          <p:cNvSpPr txBox="1">
            <a:spLocks noChangeArrowheads="1"/>
          </p:cNvSpPr>
          <p:nvPr/>
        </p:nvSpPr>
        <p:spPr bwMode="auto">
          <a:xfrm>
            <a:off x="611314" y="4509120"/>
            <a:ext cx="5502275" cy="152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chemeClr val="hlink"/>
              </a:buClr>
              <a:buFont typeface="Wingdings" pitchFamily="2" charset="2"/>
              <a:buNone/>
            </a:pPr>
            <a:r>
              <a:rPr lang="en-GB" altLang="fr-FR" sz="2200" b="1" dirty="0">
                <a:latin typeface="Times New Roman" pitchFamily="18" charset="0"/>
              </a:rPr>
              <a:t>          </a:t>
            </a:r>
            <a:r>
              <a:rPr lang="en-GB" altLang="fr-FR" sz="2200" b="1" dirty="0">
                <a:latin typeface="Symbol" pitchFamily="18" charset="2"/>
              </a:rPr>
              <a:t>d</a:t>
            </a:r>
            <a:r>
              <a:rPr lang="en-GB" altLang="fr-FR" sz="2200" b="1" dirty="0">
                <a:latin typeface="Times New Roman" pitchFamily="18" charset="0"/>
              </a:rPr>
              <a:t> = </a:t>
            </a:r>
            <a:r>
              <a:rPr lang="en-GB" altLang="fr-FR" sz="2200" b="1" dirty="0">
                <a:latin typeface="Symbol" pitchFamily="18" charset="2"/>
              </a:rPr>
              <a:t>l</a:t>
            </a:r>
            <a:r>
              <a:rPr lang="en-GB" altLang="fr-FR" sz="2200" b="1" baseline="-6000" dirty="0">
                <a:latin typeface="Times New Roman" pitchFamily="18" charset="0"/>
              </a:rPr>
              <a:t>e </a:t>
            </a:r>
            <a:r>
              <a:rPr lang="en-GB" altLang="fr-FR" sz="2200" b="1" dirty="0">
                <a:latin typeface="Times New Roman" pitchFamily="18" charset="0"/>
              </a:rPr>
              <a:t>+ </a:t>
            </a:r>
            <a:r>
              <a:rPr lang="en-GB" altLang="fr-FR" sz="2200" b="1" dirty="0" err="1">
                <a:latin typeface="Symbol" pitchFamily="18" charset="2"/>
              </a:rPr>
              <a:t>l</a:t>
            </a:r>
            <a:r>
              <a:rPr lang="en-GB" altLang="fr-FR" sz="2200" b="1" baseline="-12000" dirty="0" err="1">
                <a:latin typeface="Times New Roman" pitchFamily="18" charset="0"/>
              </a:rPr>
              <a:t>h</a:t>
            </a:r>
            <a:r>
              <a:rPr lang="en-GB" altLang="fr-FR" sz="2200" b="1" dirty="0">
                <a:latin typeface="Times New Roman" pitchFamily="18" charset="0"/>
              </a:rPr>
              <a:t> = (</a:t>
            </a:r>
            <a:r>
              <a:rPr lang="en-GB" altLang="fr-FR" sz="2200" b="1" dirty="0">
                <a:latin typeface="Symbol" pitchFamily="18" charset="2"/>
              </a:rPr>
              <a:t>m</a:t>
            </a:r>
            <a:r>
              <a:rPr lang="en-GB" altLang="fr-FR" sz="2200" b="1" baseline="-6000" dirty="0">
                <a:latin typeface="Times New Roman" pitchFamily="18" charset="0"/>
              </a:rPr>
              <a:t>e </a:t>
            </a:r>
            <a:r>
              <a:rPr lang="en-GB" altLang="fr-FR" sz="2200" b="1" dirty="0" err="1">
                <a:latin typeface="Symbol" pitchFamily="18" charset="2"/>
              </a:rPr>
              <a:t>t</a:t>
            </a:r>
            <a:r>
              <a:rPr lang="en-GB" altLang="fr-FR" sz="2200" b="1" baseline="-6000" dirty="0" err="1">
                <a:latin typeface="Times New Roman" pitchFamily="18" charset="0"/>
              </a:rPr>
              <a:t>e</a:t>
            </a:r>
            <a:r>
              <a:rPr lang="en-GB" altLang="fr-FR" sz="2200" b="1" baseline="-6000" dirty="0">
                <a:latin typeface="Times New Roman" pitchFamily="18" charset="0"/>
              </a:rPr>
              <a:t> </a:t>
            </a:r>
            <a:r>
              <a:rPr lang="en-GB" altLang="fr-FR" sz="2200" b="1" dirty="0">
                <a:latin typeface="Times New Roman" pitchFamily="18" charset="0"/>
              </a:rPr>
              <a:t>+</a:t>
            </a:r>
            <a:r>
              <a:rPr lang="en-GB" altLang="fr-FR" sz="2200" b="1" dirty="0" err="1">
                <a:latin typeface="Symbol" pitchFamily="18" charset="2"/>
              </a:rPr>
              <a:t>m</a:t>
            </a:r>
            <a:r>
              <a:rPr lang="en-GB" altLang="fr-FR" sz="2200" b="1" baseline="-12000" dirty="0" err="1">
                <a:latin typeface="Times New Roman" pitchFamily="18" charset="0"/>
              </a:rPr>
              <a:t>h</a:t>
            </a:r>
            <a:r>
              <a:rPr lang="en-GB" altLang="fr-FR" sz="2200" b="1" baseline="-6000" dirty="0">
                <a:latin typeface="Times New Roman" pitchFamily="18" charset="0"/>
              </a:rPr>
              <a:t> </a:t>
            </a:r>
            <a:r>
              <a:rPr lang="en-GB" altLang="fr-FR" sz="2200" b="1" dirty="0" err="1">
                <a:latin typeface="Symbol" pitchFamily="18" charset="2"/>
              </a:rPr>
              <a:t>t</a:t>
            </a:r>
            <a:r>
              <a:rPr lang="en-GB" altLang="fr-FR" sz="2200" b="1" baseline="-12000" dirty="0" err="1">
                <a:latin typeface="Times New Roman" pitchFamily="18" charset="0"/>
              </a:rPr>
              <a:t>h</a:t>
            </a:r>
            <a:r>
              <a:rPr lang="en-GB" altLang="fr-FR" sz="2200" b="1" baseline="-6000" dirty="0">
                <a:latin typeface="Times New Roman" pitchFamily="18" charset="0"/>
              </a:rPr>
              <a:t> </a:t>
            </a:r>
            <a:r>
              <a:rPr lang="en-GB" altLang="fr-FR" sz="2200" b="1" dirty="0">
                <a:latin typeface="Times New Roman" pitchFamily="18" charset="0"/>
              </a:rPr>
              <a:t>) E 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</a:pPr>
            <a:r>
              <a:rPr lang="en-GB" altLang="fr-FR" b="1" dirty="0">
                <a:latin typeface="Symbol" pitchFamily="18" charset="2"/>
              </a:rPr>
              <a:t>l</a:t>
            </a:r>
            <a:r>
              <a:rPr lang="en-GB" altLang="fr-FR" b="1" baseline="-12000" dirty="0">
                <a:latin typeface="Times New Roman" pitchFamily="18" charset="0"/>
              </a:rPr>
              <a:t> </a:t>
            </a:r>
            <a:r>
              <a:rPr lang="it-IT" altLang="fr-FR" b="1" dirty="0">
                <a:latin typeface="Times New Roman" pitchFamily="18" charset="0"/>
              </a:rPr>
              <a:t> </a:t>
            </a:r>
            <a:r>
              <a:rPr lang="en-GB" altLang="fr-FR" b="1" dirty="0">
                <a:latin typeface="Times New Roman" pitchFamily="18" charset="0"/>
              </a:rPr>
              <a:t>: mean drift distance (mean free path of the carrier)</a:t>
            </a:r>
            <a:endParaRPr lang="en-GB" altLang="fr-FR" b="1" dirty="0">
              <a:latin typeface="Symbol" pitchFamily="18" charset="2"/>
            </a:endParaRPr>
          </a:p>
          <a:p>
            <a:pPr>
              <a:buClr>
                <a:schemeClr val="hlink"/>
              </a:buClr>
              <a:buFont typeface="Wingdings" pitchFamily="2" charset="2"/>
              <a:buNone/>
            </a:pPr>
            <a:r>
              <a:rPr lang="en-GB" altLang="fr-FR" b="1" dirty="0">
                <a:latin typeface="Symbol" pitchFamily="18" charset="2"/>
              </a:rPr>
              <a:t>m</a:t>
            </a:r>
            <a:r>
              <a:rPr lang="en-GB" altLang="fr-FR" b="1" baseline="-12000" dirty="0">
                <a:latin typeface="Times New Roman" pitchFamily="18" charset="0"/>
              </a:rPr>
              <a:t> </a:t>
            </a:r>
            <a:r>
              <a:rPr lang="en-GB" altLang="fr-FR" b="1" dirty="0">
                <a:latin typeface="Times New Roman" pitchFamily="18" charset="0"/>
              </a:rPr>
              <a:t> : mobility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</a:pPr>
            <a:r>
              <a:rPr lang="en-GB" altLang="fr-FR" b="1" dirty="0">
                <a:latin typeface="Symbol" pitchFamily="18" charset="2"/>
              </a:rPr>
              <a:t>t </a:t>
            </a:r>
            <a:r>
              <a:rPr lang="it-IT" altLang="fr-FR" b="1" dirty="0">
                <a:latin typeface="Symbol" pitchFamily="18" charset="2"/>
              </a:rPr>
              <a:t> </a:t>
            </a:r>
            <a:r>
              <a:rPr lang="en-GB" altLang="fr-FR" b="1" dirty="0">
                <a:latin typeface="Times New Roman" pitchFamily="18" charset="0"/>
              </a:rPr>
              <a:t>:</a:t>
            </a:r>
            <a:r>
              <a:rPr lang="it-IT" altLang="fr-FR" b="1" dirty="0">
                <a:latin typeface="Symbol" pitchFamily="18" charset="2"/>
              </a:rPr>
              <a:t> </a:t>
            </a:r>
            <a:r>
              <a:rPr lang="en-GB" altLang="fr-FR" b="1" dirty="0">
                <a:latin typeface="Times New Roman" pitchFamily="18" charset="0"/>
              </a:rPr>
              <a:t>lifetime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</a:pPr>
            <a:r>
              <a:rPr lang="en-GB" altLang="fr-FR" b="1" dirty="0">
                <a:latin typeface="Times New Roman" pitchFamily="18" charset="0"/>
              </a:rPr>
              <a:t>E</a:t>
            </a:r>
            <a:r>
              <a:rPr lang="it-IT" altLang="fr-FR" b="1" dirty="0">
                <a:latin typeface="Times New Roman" pitchFamily="18" charset="0"/>
              </a:rPr>
              <a:t> </a:t>
            </a:r>
            <a:r>
              <a:rPr lang="en-GB" altLang="fr-FR" b="1" dirty="0">
                <a:latin typeface="Times New Roman" pitchFamily="18" charset="0"/>
              </a:rPr>
              <a:t>: applied electric field</a:t>
            </a:r>
          </a:p>
        </p:txBody>
      </p:sp>
      <p:sp>
        <p:nvSpPr>
          <p:cNvPr id="24" name="Text Box 18"/>
          <p:cNvSpPr txBox="1">
            <a:spLocks noChangeArrowheads="1"/>
          </p:cNvSpPr>
          <p:nvPr/>
        </p:nvSpPr>
        <p:spPr bwMode="auto">
          <a:xfrm>
            <a:off x="538052" y="4029075"/>
            <a:ext cx="298338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600" dirty="0" smtClean="0"/>
              <a:t>CHARGE COLLECTION DISTANCE :</a:t>
            </a:r>
            <a:endParaRPr lang="fr-FR" altLang="fr-FR" dirty="0"/>
          </a:p>
        </p:txBody>
      </p:sp>
      <p:sp>
        <p:nvSpPr>
          <p:cNvPr id="25" name="Text Box 20"/>
          <p:cNvSpPr txBox="1">
            <a:spLocks noChangeArrowheads="1"/>
          </p:cNvSpPr>
          <p:nvPr/>
        </p:nvSpPr>
        <p:spPr bwMode="auto">
          <a:xfrm>
            <a:off x="6546613" y="4505945"/>
            <a:ext cx="2351087" cy="14747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/>
              <a:t>Si (mono) = 100m</a:t>
            </a:r>
          </a:p>
          <a:p>
            <a:endParaRPr lang="en-US" altLang="fr-FR"/>
          </a:p>
          <a:p>
            <a:r>
              <a:rPr lang="en-US" altLang="fr-FR"/>
              <a:t>Si (amorphe) =10 </a:t>
            </a:r>
            <a:r>
              <a:rPr lang="en-US" altLang="fr-FR">
                <a:cs typeface="Arial" charset="0"/>
              </a:rPr>
              <a:t>µm</a:t>
            </a:r>
          </a:p>
          <a:p>
            <a:endParaRPr lang="en-US" altLang="fr-FR">
              <a:cs typeface="Arial" charset="0"/>
            </a:endParaRPr>
          </a:p>
          <a:p>
            <a:r>
              <a:rPr lang="en-US" altLang="fr-FR">
                <a:cs typeface="Arial" charset="0"/>
              </a:rPr>
              <a:t>Diam  = 0(100µm)</a:t>
            </a:r>
          </a:p>
        </p:txBody>
      </p:sp>
    </p:spTree>
    <p:extLst>
      <p:ext uri="{BB962C8B-B14F-4D97-AF65-F5344CB8AC3E}">
        <p14:creationId xmlns:p14="http://schemas.microsoft.com/office/powerpoint/2010/main" val="221789987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43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07504" y="96887"/>
            <a:ext cx="22589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</a:t>
            </a:r>
            <a:r>
              <a:rPr lang="fr-FR" sz="1400" b="1" dirty="0" err="1" smtClean="0"/>
              <a:t>Diamonds</a:t>
            </a:r>
            <a:endParaRPr lang="fr-FR" sz="1400" b="1" dirty="0"/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395288" y="644525"/>
            <a:ext cx="209134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600" b="1" dirty="0"/>
              <a:t>CCD :  </a:t>
            </a:r>
            <a:r>
              <a:rPr lang="fr-FR" altLang="fr-FR" sz="1600" b="1" dirty="0" smtClean="0"/>
              <a:t>MEASUREMENT</a:t>
            </a:r>
            <a:endParaRPr lang="fr-FR" altLang="fr-FR" sz="1600" b="1" dirty="0"/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179388" y="1557338"/>
            <a:ext cx="167353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sz="1600" dirty="0" smtClean="0"/>
              <a:t>Collected charge:</a:t>
            </a:r>
            <a:r>
              <a:rPr lang="en-US" altLang="fr-FR" dirty="0" smtClean="0"/>
              <a:t> </a:t>
            </a:r>
            <a:endParaRPr lang="en-US" altLang="fr-FR" dirty="0"/>
          </a:p>
        </p:txBody>
      </p:sp>
      <p:graphicFrame>
        <p:nvGraphicFramePr>
          <p:cNvPr id="14" name="Object 15"/>
          <p:cNvGraphicFramePr>
            <a:graphicFrameLocks noChangeAspect="1"/>
          </p:cNvGraphicFramePr>
          <p:nvPr/>
        </p:nvGraphicFramePr>
        <p:xfrm>
          <a:off x="2051050" y="1484313"/>
          <a:ext cx="936625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2" name="Equation" r:id="rId3" imgW="990360" imgH="609480" progId="Equation.3">
                  <p:embed/>
                </p:oleObj>
              </mc:Choice>
              <mc:Fallback>
                <p:oleObj name="Equation" r:id="rId3" imgW="990360" imgH="609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050" y="1484313"/>
                        <a:ext cx="936625" cy="576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9867662"/>
              </p:ext>
            </p:extLst>
          </p:nvPr>
        </p:nvGraphicFramePr>
        <p:xfrm>
          <a:off x="2911475" y="1203744"/>
          <a:ext cx="2016125" cy="300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3" name="Equation" r:id="rId5" imgW="2044440" imgH="304560" progId="Equation.3">
                  <p:embed/>
                </p:oleObj>
              </mc:Choice>
              <mc:Fallback>
                <p:oleObj name="Equation" r:id="rId5" imgW="2044440" imgH="304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1475" y="1203744"/>
                        <a:ext cx="2016125" cy="300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179388" y="1125538"/>
            <a:ext cx="26487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sz="1600" dirty="0" smtClean="0"/>
              <a:t>Charge  Collection Distance  :</a:t>
            </a:r>
            <a:r>
              <a:rPr lang="en-US" altLang="fr-FR" dirty="0" smtClean="0"/>
              <a:t> </a:t>
            </a:r>
            <a:endParaRPr lang="en-US" altLang="fr-FR" dirty="0"/>
          </a:p>
        </p:txBody>
      </p:sp>
      <p:sp>
        <p:nvSpPr>
          <p:cNvPr id="17" name="Text Box 18"/>
          <p:cNvSpPr txBox="1">
            <a:spLocks noChangeArrowheads="1"/>
          </p:cNvSpPr>
          <p:nvPr/>
        </p:nvSpPr>
        <p:spPr bwMode="auto">
          <a:xfrm>
            <a:off x="179388" y="2205038"/>
            <a:ext cx="323575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sz="1600" dirty="0" smtClean="0"/>
              <a:t>Pairs / </a:t>
            </a:r>
            <a:r>
              <a:rPr lang="en-US" altLang="fr-FR" sz="1600" dirty="0"/>
              <a:t>MIP : 3600 /  100 </a:t>
            </a:r>
            <a:r>
              <a:rPr lang="en-US" altLang="fr-FR" sz="1600" dirty="0">
                <a:cs typeface="Arial" charset="0"/>
              </a:rPr>
              <a:t>µ </a:t>
            </a:r>
            <a:r>
              <a:rPr lang="en-US" altLang="fr-FR" sz="1600" dirty="0" err="1">
                <a:cs typeface="Arial" charset="0"/>
              </a:rPr>
              <a:t>diamant</a:t>
            </a:r>
            <a:r>
              <a:rPr lang="en-US" altLang="fr-FR" sz="1600" dirty="0">
                <a:cs typeface="Arial" charset="0"/>
              </a:rPr>
              <a:t>)</a:t>
            </a:r>
            <a:endParaRPr lang="en-US" altLang="fr-FR" sz="1600" dirty="0"/>
          </a:p>
        </p:txBody>
      </p:sp>
      <p:graphicFrame>
        <p:nvGraphicFramePr>
          <p:cNvPr id="18" name="Object 20"/>
          <p:cNvGraphicFramePr>
            <a:graphicFrameLocks noChangeAspect="1"/>
          </p:cNvGraphicFramePr>
          <p:nvPr/>
        </p:nvGraphicFramePr>
        <p:xfrm>
          <a:off x="4067175" y="1989138"/>
          <a:ext cx="1439863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4" name="Equation" r:id="rId7" imgW="1143000" imgH="609480" progId="Equation.3">
                  <p:embed/>
                </p:oleObj>
              </mc:Choice>
              <mc:Fallback>
                <p:oleObj name="Equation" r:id="rId7" imgW="1143000" imgH="609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175" y="1989138"/>
                        <a:ext cx="1439863" cy="7683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21"/>
          <p:cNvGraphicFramePr>
            <a:graphicFrameLocks noChangeAspect="1"/>
          </p:cNvGraphicFramePr>
          <p:nvPr/>
        </p:nvGraphicFramePr>
        <p:xfrm>
          <a:off x="4859338" y="3500438"/>
          <a:ext cx="3960812" cy="2636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5" name="Graphique" r:id="rId9" imgW="5895975" imgH="3924300" progId="Excel.Chart.8">
                  <p:embed/>
                </p:oleObj>
              </mc:Choice>
              <mc:Fallback>
                <p:oleObj name="Graphique" r:id="rId9" imgW="5895975" imgH="3924300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9338" y="3500438"/>
                        <a:ext cx="3960812" cy="2636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 Box 22"/>
          <p:cNvSpPr txBox="1">
            <a:spLocks noChangeArrowheads="1"/>
          </p:cNvSpPr>
          <p:nvPr/>
        </p:nvSpPr>
        <p:spPr bwMode="auto">
          <a:xfrm>
            <a:off x="7740650" y="6237288"/>
            <a:ext cx="7223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/>
              <a:t>1 V/</a:t>
            </a:r>
            <a:r>
              <a:rPr lang="en-US" altLang="fr-FR">
                <a:cs typeface="Arial" charset="0"/>
              </a:rPr>
              <a:t>µ</a:t>
            </a:r>
          </a:p>
        </p:txBody>
      </p:sp>
      <p:sp>
        <p:nvSpPr>
          <p:cNvPr id="21" name="Line 23"/>
          <p:cNvSpPr>
            <a:spLocks noChangeShapeType="1"/>
          </p:cNvSpPr>
          <p:nvPr/>
        </p:nvSpPr>
        <p:spPr bwMode="auto">
          <a:xfrm flipV="1">
            <a:off x="7885113" y="3933825"/>
            <a:ext cx="0" cy="2232025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2" name="Line 24"/>
          <p:cNvSpPr>
            <a:spLocks noChangeShapeType="1"/>
          </p:cNvSpPr>
          <p:nvPr/>
        </p:nvSpPr>
        <p:spPr bwMode="auto">
          <a:xfrm flipV="1">
            <a:off x="5148263" y="4076700"/>
            <a:ext cx="2809875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3" name="Text Box 25"/>
          <p:cNvSpPr txBox="1">
            <a:spLocks noChangeArrowheads="1"/>
          </p:cNvSpPr>
          <p:nvPr/>
        </p:nvSpPr>
        <p:spPr bwMode="auto">
          <a:xfrm>
            <a:off x="395289" y="3213100"/>
            <a:ext cx="5040808" cy="346075"/>
          </a:xfrm>
          <a:prstGeom prst="rect">
            <a:avLst/>
          </a:prstGeom>
          <a:solidFill>
            <a:srgbClr val="00FF00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fr-FR" sz="1600" b="1" dirty="0"/>
              <a:t>CCD : </a:t>
            </a:r>
            <a:r>
              <a:rPr lang="en-US" altLang="fr-FR" sz="1600" b="1" dirty="0" smtClean="0"/>
              <a:t>Measurement of  diamond quality (</a:t>
            </a:r>
            <a:r>
              <a:rPr lang="en-US" altLang="fr-FR" sz="1600" b="1" dirty="0" err="1" smtClean="0"/>
              <a:t>pCVD</a:t>
            </a:r>
            <a:r>
              <a:rPr lang="en-US" altLang="fr-FR" sz="1600" b="1" dirty="0" smtClean="0"/>
              <a:t> </a:t>
            </a:r>
            <a:r>
              <a:rPr lang="en-US" altLang="fr-FR" sz="1600" b="1" dirty="0" err="1"/>
              <a:t>ou</a:t>
            </a:r>
            <a:r>
              <a:rPr lang="en-US" altLang="fr-FR" sz="1600" b="1" dirty="0"/>
              <a:t> </a:t>
            </a:r>
            <a:r>
              <a:rPr lang="en-US" altLang="fr-FR" sz="1600" b="1" dirty="0" err="1"/>
              <a:t>sCVD</a:t>
            </a:r>
            <a:r>
              <a:rPr lang="en-US" altLang="fr-FR" sz="1600" b="1" dirty="0"/>
              <a:t>)</a:t>
            </a:r>
          </a:p>
        </p:txBody>
      </p:sp>
      <p:sp>
        <p:nvSpPr>
          <p:cNvPr id="24" name="Text Box 26"/>
          <p:cNvSpPr txBox="1">
            <a:spLocks noChangeArrowheads="1"/>
          </p:cNvSpPr>
          <p:nvPr/>
        </p:nvSpPr>
        <p:spPr bwMode="auto">
          <a:xfrm>
            <a:off x="684213" y="4508500"/>
            <a:ext cx="3260725" cy="1354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fr-FR" sz="1600"/>
              <a:t>Détecteur de particules :</a:t>
            </a:r>
          </a:p>
          <a:p>
            <a:r>
              <a:rPr lang="en-US" altLang="fr-FR" sz="1600"/>
              <a:t>     N</a:t>
            </a:r>
            <a:r>
              <a:rPr lang="en-US" altLang="fr-FR" sz="1600" baseline="-25000"/>
              <a:t>électrons</a:t>
            </a:r>
            <a:r>
              <a:rPr lang="en-US" altLang="fr-FR" sz="1600"/>
              <a:t> (MIP)  </a:t>
            </a:r>
            <a:r>
              <a:rPr lang="en-US" altLang="fr-FR" sz="1600">
                <a:cs typeface="Arial" charset="0"/>
              </a:rPr>
              <a:t>~ 10 000</a:t>
            </a:r>
          </a:p>
          <a:p>
            <a:r>
              <a:rPr lang="en-US" altLang="fr-FR" sz="1600">
                <a:cs typeface="Arial" charset="0"/>
              </a:rPr>
              <a:t>     Epaisseur (Xo…)  ~ 300 µm</a:t>
            </a:r>
          </a:p>
          <a:p>
            <a:endParaRPr lang="en-US" altLang="fr-FR" sz="1600">
              <a:cs typeface="Arial" charset="0"/>
            </a:endParaRPr>
          </a:p>
          <a:p>
            <a:r>
              <a:rPr lang="en-US" altLang="fr-FR" sz="1600">
                <a:cs typeface="Arial" charset="0"/>
              </a:rPr>
              <a:t> CCD </a:t>
            </a:r>
            <a:r>
              <a:rPr lang="en-US" altLang="fr-FR"/>
              <a:t>~ </a:t>
            </a:r>
            <a:r>
              <a:rPr lang="en-US" altLang="fr-FR" sz="1600">
                <a:cs typeface="Arial" charset="0"/>
              </a:rPr>
              <a:t>280 </a:t>
            </a:r>
            <a:r>
              <a:rPr lang="en-US" altLang="fr-FR"/>
              <a:t>µm</a:t>
            </a:r>
          </a:p>
        </p:txBody>
      </p:sp>
    </p:spTree>
    <p:extLst>
      <p:ext uri="{BB962C8B-B14F-4D97-AF65-F5344CB8AC3E}">
        <p14:creationId xmlns:p14="http://schemas.microsoft.com/office/powerpoint/2010/main" val="221789987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44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552212" y="1988840"/>
            <a:ext cx="8368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07504" y="96887"/>
            <a:ext cx="22589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</a:t>
            </a:r>
            <a:r>
              <a:rPr lang="fr-FR" sz="1400" b="1" dirty="0" err="1" smtClean="0"/>
              <a:t>Diamonds</a:t>
            </a:r>
            <a:endParaRPr lang="fr-FR" sz="1400" b="1" dirty="0"/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95288" y="644525"/>
            <a:ext cx="109966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600" b="1" dirty="0" smtClean="0"/>
              <a:t> Diamant ?</a:t>
            </a:r>
            <a:endParaRPr lang="fr-FR" altLang="fr-FR" sz="1600" b="1" dirty="0"/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519113" y="1239838"/>
            <a:ext cx="327871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sz="1600" u="sng" dirty="0" smtClean="0"/>
              <a:t>Natural diamond: </a:t>
            </a:r>
            <a:r>
              <a:rPr lang="en-US" altLang="fr-FR" sz="1600" dirty="0" smtClean="0"/>
              <a:t> Lots of impurities</a:t>
            </a:r>
          </a:p>
          <a:p>
            <a:r>
              <a:rPr lang="en-US" altLang="fr-FR" sz="1600" dirty="0"/>
              <a:t>	 </a:t>
            </a:r>
            <a:r>
              <a:rPr lang="en-US" altLang="fr-FR" sz="1600" dirty="0" smtClean="0"/>
              <a:t>             Lots of defects</a:t>
            </a:r>
            <a:endParaRPr lang="en-US" altLang="fr-FR" dirty="0"/>
          </a:p>
        </p:txBody>
      </p:sp>
      <p:pic>
        <p:nvPicPr>
          <p:cNvPr id="14" name="Picture 5" descr="ANd9GcSCI07LUP0zZeNWIGNjVeULd8QwBeaNmwDAUxCqUMrswr5v64tv6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373" y="1206452"/>
            <a:ext cx="1800225" cy="75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539750" y="2411497"/>
            <a:ext cx="4866332" cy="16004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sz="1600" u="sng" dirty="0" err="1"/>
              <a:t>Diamant</a:t>
            </a:r>
            <a:r>
              <a:rPr lang="en-US" altLang="fr-FR" sz="1600" u="sng" dirty="0"/>
              <a:t> HPHT (High Pressure – High Temperature) 1940</a:t>
            </a:r>
          </a:p>
          <a:p>
            <a:r>
              <a:rPr lang="en-US" altLang="fr-FR" sz="1600" dirty="0"/>
              <a:t>               P &gt; 50 000 bars</a:t>
            </a:r>
          </a:p>
          <a:p>
            <a:r>
              <a:rPr lang="en-US" altLang="fr-FR" sz="1600" dirty="0"/>
              <a:t> </a:t>
            </a:r>
            <a:r>
              <a:rPr lang="en-US" altLang="fr-FR" sz="1600" dirty="0" smtClean="0"/>
              <a:t>             T &gt; 2000 °C</a:t>
            </a:r>
          </a:p>
          <a:p>
            <a:r>
              <a:rPr lang="en-US" altLang="fr-FR" sz="1600" dirty="0" err="1" smtClean="0"/>
              <a:t>Monocrystal</a:t>
            </a:r>
            <a:endParaRPr lang="en-US" altLang="fr-FR" sz="1600" dirty="0" smtClean="0"/>
          </a:p>
          <a:p>
            <a:r>
              <a:rPr lang="en-US" altLang="fr-FR" sz="1600" dirty="0" smtClean="0"/>
              <a:t>Dimension (few mm</a:t>
            </a:r>
            <a:r>
              <a:rPr lang="en-US" altLang="fr-FR" sz="1600" baseline="30000" dirty="0" smtClean="0"/>
              <a:t>2</a:t>
            </a:r>
            <a:r>
              <a:rPr lang="en-US" altLang="fr-FR" sz="1600" dirty="0"/>
              <a:t>) </a:t>
            </a:r>
          </a:p>
          <a:p>
            <a:r>
              <a:rPr lang="en-US" altLang="fr-FR" dirty="0" smtClean="0"/>
              <a:t>Impurities </a:t>
            </a:r>
            <a:endParaRPr lang="en-US" altLang="fr-FR" dirty="0"/>
          </a:p>
        </p:txBody>
      </p:sp>
      <p:pic>
        <p:nvPicPr>
          <p:cNvPr id="16" name="Picture 8" descr="Beltpres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836613"/>
            <a:ext cx="1714500" cy="225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539750" y="1052513"/>
            <a:ext cx="5616426" cy="1152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pic>
        <p:nvPicPr>
          <p:cNvPr id="18" name="Picture 11" descr="metalli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403100"/>
            <a:ext cx="2474912" cy="3217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0992" y="3861048"/>
            <a:ext cx="1962435" cy="2612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 Box 13"/>
          <p:cNvSpPr txBox="1">
            <a:spLocks noChangeArrowheads="1"/>
          </p:cNvSpPr>
          <p:nvPr/>
        </p:nvSpPr>
        <p:spPr bwMode="auto">
          <a:xfrm>
            <a:off x="395288" y="4437063"/>
            <a:ext cx="4063420" cy="1569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sz="1600" u="sng" dirty="0" err="1"/>
              <a:t>Diamant</a:t>
            </a:r>
            <a:r>
              <a:rPr lang="en-US" altLang="fr-FR" sz="1600" u="sng" dirty="0"/>
              <a:t> CVD (Carbon Vapor </a:t>
            </a:r>
            <a:r>
              <a:rPr lang="en-US" altLang="fr-FR" sz="1600" u="sng" dirty="0" smtClean="0"/>
              <a:t>Deposition)  </a:t>
            </a:r>
            <a:r>
              <a:rPr lang="en-US" altLang="fr-FR" sz="1600" u="sng" dirty="0"/>
              <a:t>1980</a:t>
            </a:r>
          </a:p>
          <a:p>
            <a:r>
              <a:rPr lang="en-US" altLang="fr-FR" sz="1600" dirty="0"/>
              <a:t> Plasma CH4 – H2 (+X…)</a:t>
            </a:r>
          </a:p>
          <a:p>
            <a:r>
              <a:rPr lang="en-US" altLang="fr-FR" sz="1600" dirty="0"/>
              <a:t>	 P </a:t>
            </a:r>
            <a:r>
              <a:rPr lang="en-US" altLang="fr-FR" sz="1600" dirty="0">
                <a:sym typeface="Symbol" pitchFamily="18" charset="2"/>
              </a:rPr>
              <a:t> 0,1 bar</a:t>
            </a:r>
          </a:p>
          <a:p>
            <a:r>
              <a:rPr lang="en-US" altLang="fr-FR" sz="1600" dirty="0">
                <a:sym typeface="Symbol" pitchFamily="18" charset="2"/>
              </a:rPr>
              <a:t>	 T</a:t>
            </a:r>
            <a:r>
              <a:rPr lang="en-US" altLang="fr-FR" sz="1600" dirty="0"/>
              <a:t>  </a:t>
            </a:r>
            <a:r>
              <a:rPr lang="en-US" altLang="fr-FR" sz="1600" dirty="0">
                <a:sym typeface="Symbol" pitchFamily="18" charset="2"/>
              </a:rPr>
              <a:t> 1000 °K</a:t>
            </a:r>
            <a:endParaRPr lang="en-US" altLang="fr-FR" sz="1600" dirty="0"/>
          </a:p>
          <a:p>
            <a:r>
              <a:rPr lang="en-US" altLang="fr-FR" sz="1600" dirty="0"/>
              <a:t> </a:t>
            </a:r>
            <a:r>
              <a:rPr lang="en-US" altLang="fr-FR" sz="1600" dirty="0" smtClean="0"/>
              <a:t>Slow deposition on substrate</a:t>
            </a:r>
            <a:endParaRPr lang="en-US" altLang="fr-FR" sz="1600" dirty="0"/>
          </a:p>
          <a:p>
            <a:r>
              <a:rPr lang="en-US" altLang="fr-FR" sz="1600" dirty="0"/>
              <a:t>	1 – 50 </a:t>
            </a:r>
            <a:r>
              <a:rPr lang="en-US" altLang="fr-FR" sz="1600" dirty="0">
                <a:cs typeface="Arial" charset="0"/>
              </a:rPr>
              <a:t>µ</a:t>
            </a:r>
            <a:r>
              <a:rPr lang="en-US" altLang="fr-FR" sz="1600" dirty="0"/>
              <a:t>m / </a:t>
            </a:r>
            <a:r>
              <a:rPr lang="en-US" altLang="fr-FR" sz="1600" dirty="0" err="1"/>
              <a:t>heure</a:t>
            </a:r>
            <a:endParaRPr lang="en-US" altLang="fr-FR" sz="1600" dirty="0"/>
          </a:p>
        </p:txBody>
      </p:sp>
    </p:spTree>
    <p:extLst>
      <p:ext uri="{BB962C8B-B14F-4D97-AF65-F5344CB8AC3E}">
        <p14:creationId xmlns:p14="http://schemas.microsoft.com/office/powerpoint/2010/main" val="248081201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45</a:t>
            </a:fld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107504" y="96887"/>
            <a:ext cx="22589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</a:t>
            </a:r>
            <a:r>
              <a:rPr lang="fr-FR" sz="1400" b="1" dirty="0" err="1" smtClean="0"/>
              <a:t>Diamonds</a:t>
            </a:r>
            <a:endParaRPr lang="fr-FR" sz="1400" b="1" dirty="0"/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592138" y="1216025"/>
            <a:ext cx="5835650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b="1"/>
              <a:t>CVD polycristallin (pCVD)</a:t>
            </a:r>
          </a:p>
          <a:p>
            <a:r>
              <a:rPr lang="en-US" altLang="fr-FR"/>
              <a:t>	Croissance sur substrat indifférent (quasiment)</a:t>
            </a:r>
          </a:p>
          <a:p>
            <a:r>
              <a:rPr lang="en-US" altLang="fr-FR"/>
              <a:t>	Processus lent (1 </a:t>
            </a:r>
            <a:r>
              <a:rPr lang="en-US" altLang="fr-FR">
                <a:cs typeface="Arial" charset="0"/>
              </a:rPr>
              <a:t>µ</a:t>
            </a:r>
            <a:r>
              <a:rPr lang="en-US" altLang="fr-FR"/>
              <a:t>m /heure)</a:t>
            </a:r>
          </a:p>
          <a:p>
            <a:r>
              <a:rPr lang="en-US" altLang="fr-FR"/>
              <a:t>	DIfférenciation des tailles de cristaux</a:t>
            </a:r>
          </a:p>
          <a:p>
            <a:r>
              <a:rPr lang="en-US" altLang="fr-FR"/>
              <a:t>	Processus industriel (couches minces)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1547813" y="5876925"/>
            <a:ext cx="3455987" cy="2889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1547813" y="5229225"/>
            <a:ext cx="3455987" cy="6477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1547813" y="4221163"/>
            <a:ext cx="3455987" cy="1008062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5508625" y="5949950"/>
            <a:ext cx="1035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/>
              <a:t>Substrat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6229350" y="3933825"/>
            <a:ext cx="235585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b="1"/>
              <a:t>Zone de Croissance</a:t>
            </a:r>
          </a:p>
          <a:p>
            <a:r>
              <a:rPr lang="en-US" altLang="fr-FR" b="1"/>
              <a:t>Gros cristaux</a:t>
            </a:r>
          </a:p>
          <a:p>
            <a:r>
              <a:rPr lang="en-US" altLang="fr-FR" b="1"/>
              <a:t>CCD  OK</a:t>
            </a:r>
          </a:p>
        </p:txBody>
      </p:sp>
      <p:sp>
        <p:nvSpPr>
          <p:cNvPr id="18" name="Line 9"/>
          <p:cNvSpPr>
            <a:spLocks noChangeShapeType="1"/>
          </p:cNvSpPr>
          <p:nvPr/>
        </p:nvSpPr>
        <p:spPr bwMode="auto">
          <a:xfrm flipH="1" flipV="1">
            <a:off x="4356100" y="6092825"/>
            <a:ext cx="1223963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9" name="Line 10"/>
          <p:cNvSpPr>
            <a:spLocks noChangeShapeType="1"/>
          </p:cNvSpPr>
          <p:nvPr/>
        </p:nvSpPr>
        <p:spPr bwMode="auto">
          <a:xfrm flipH="1">
            <a:off x="4284663" y="5589588"/>
            <a:ext cx="3095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0" name="Line 11"/>
          <p:cNvSpPr>
            <a:spLocks noChangeShapeType="1"/>
          </p:cNvSpPr>
          <p:nvPr/>
        </p:nvSpPr>
        <p:spPr bwMode="auto">
          <a:xfrm flipH="1">
            <a:off x="4356100" y="4365625"/>
            <a:ext cx="1728788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1" name="Line 12"/>
          <p:cNvSpPr>
            <a:spLocks noChangeShapeType="1"/>
          </p:cNvSpPr>
          <p:nvPr/>
        </p:nvSpPr>
        <p:spPr bwMode="auto">
          <a:xfrm>
            <a:off x="1260475" y="5084763"/>
            <a:ext cx="511175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1763713" y="3357563"/>
            <a:ext cx="2476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/>
              <a:t>1 mm = 1000 heures !!</a:t>
            </a:r>
          </a:p>
        </p:txBody>
      </p:sp>
      <p:sp>
        <p:nvSpPr>
          <p:cNvPr id="23" name="Line 14"/>
          <p:cNvSpPr>
            <a:spLocks noChangeShapeType="1"/>
          </p:cNvSpPr>
          <p:nvPr/>
        </p:nvSpPr>
        <p:spPr bwMode="auto">
          <a:xfrm flipH="1">
            <a:off x="1260475" y="3573463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4" name="Line 15"/>
          <p:cNvSpPr>
            <a:spLocks noChangeShapeType="1"/>
          </p:cNvSpPr>
          <p:nvPr/>
        </p:nvSpPr>
        <p:spPr bwMode="auto">
          <a:xfrm>
            <a:off x="1260475" y="3573463"/>
            <a:ext cx="0" cy="2592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5" name="Line 16"/>
          <p:cNvSpPr>
            <a:spLocks noChangeShapeType="1"/>
          </p:cNvSpPr>
          <p:nvPr/>
        </p:nvSpPr>
        <p:spPr bwMode="auto">
          <a:xfrm flipV="1">
            <a:off x="1260475" y="4221163"/>
            <a:ext cx="0" cy="1944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pic>
        <p:nvPicPr>
          <p:cNvPr id="26" name="Picture 18" descr="B_Polycristall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1196975"/>
            <a:ext cx="2095500" cy="162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311175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46</a:t>
            </a:fld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107504" y="96887"/>
            <a:ext cx="22589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</a:t>
            </a:r>
            <a:r>
              <a:rPr lang="fr-FR" sz="1400" b="1" dirty="0" err="1" smtClean="0"/>
              <a:t>Diamonds</a:t>
            </a:r>
            <a:endParaRPr lang="fr-FR" sz="1400" b="1" dirty="0"/>
          </a:p>
        </p:txBody>
      </p:sp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592138" y="1216025"/>
            <a:ext cx="688975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b="1" dirty="0"/>
              <a:t>CVD </a:t>
            </a:r>
            <a:r>
              <a:rPr lang="en-US" altLang="fr-FR" b="1" dirty="0" err="1"/>
              <a:t>monocristallin</a:t>
            </a:r>
            <a:r>
              <a:rPr lang="en-US" altLang="fr-FR" b="1" dirty="0"/>
              <a:t> (</a:t>
            </a:r>
            <a:r>
              <a:rPr lang="en-US" altLang="fr-FR" b="1" dirty="0" err="1"/>
              <a:t>sCVD</a:t>
            </a:r>
            <a:r>
              <a:rPr lang="en-US" altLang="fr-FR" b="1" dirty="0"/>
              <a:t>)</a:t>
            </a:r>
          </a:p>
          <a:p>
            <a:r>
              <a:rPr lang="en-US" altLang="fr-FR" dirty="0"/>
              <a:t>	</a:t>
            </a:r>
            <a:r>
              <a:rPr lang="en-US" altLang="fr-FR" dirty="0" err="1"/>
              <a:t>Croissance</a:t>
            </a:r>
            <a:r>
              <a:rPr lang="en-US" altLang="fr-FR" dirty="0"/>
              <a:t> </a:t>
            </a:r>
            <a:r>
              <a:rPr lang="en-US" altLang="fr-FR" dirty="0" err="1"/>
              <a:t>exclusivement</a:t>
            </a:r>
            <a:r>
              <a:rPr lang="en-US" altLang="fr-FR" dirty="0"/>
              <a:t> </a:t>
            </a:r>
            <a:r>
              <a:rPr lang="en-US" altLang="fr-FR" dirty="0" err="1"/>
              <a:t>sur</a:t>
            </a:r>
            <a:r>
              <a:rPr lang="en-US" altLang="fr-FR" dirty="0"/>
              <a:t> </a:t>
            </a:r>
            <a:r>
              <a:rPr lang="en-US" altLang="fr-FR" dirty="0" err="1"/>
              <a:t>monocristal</a:t>
            </a:r>
            <a:r>
              <a:rPr lang="en-US" altLang="fr-FR" dirty="0"/>
              <a:t> (</a:t>
            </a:r>
            <a:r>
              <a:rPr lang="en-US" altLang="fr-FR" dirty="0" err="1"/>
              <a:t>racine</a:t>
            </a:r>
            <a:r>
              <a:rPr lang="en-US" altLang="fr-FR" dirty="0"/>
              <a:t> HPHT)</a:t>
            </a:r>
          </a:p>
          <a:p>
            <a:r>
              <a:rPr lang="en-US" altLang="fr-FR" dirty="0"/>
              <a:t>	</a:t>
            </a:r>
            <a:r>
              <a:rPr lang="en-US" altLang="fr-FR" dirty="0" err="1"/>
              <a:t>Très</a:t>
            </a:r>
            <a:r>
              <a:rPr lang="en-US" altLang="fr-FR" dirty="0"/>
              <a:t> </a:t>
            </a:r>
            <a:r>
              <a:rPr lang="en-US" altLang="fr-FR" dirty="0" err="1"/>
              <a:t>faibles</a:t>
            </a:r>
            <a:r>
              <a:rPr lang="en-US" altLang="fr-FR" dirty="0"/>
              <a:t> dimensions (</a:t>
            </a:r>
            <a:r>
              <a:rPr lang="en-US" altLang="fr-FR" dirty="0" err="1"/>
              <a:t>typique</a:t>
            </a:r>
            <a:r>
              <a:rPr lang="en-US" altLang="fr-FR" dirty="0"/>
              <a:t> 4 x 4 mm</a:t>
            </a:r>
            <a:r>
              <a:rPr lang="en-US" altLang="fr-FR" sz="2000" baseline="30000" dirty="0"/>
              <a:t>2</a:t>
            </a:r>
            <a:r>
              <a:rPr lang="en-US" altLang="fr-FR" dirty="0"/>
              <a:t>)</a:t>
            </a:r>
          </a:p>
          <a:p>
            <a:r>
              <a:rPr lang="en-US" altLang="fr-FR" dirty="0"/>
              <a:t>	</a:t>
            </a:r>
            <a:r>
              <a:rPr lang="en-US" altLang="fr-FR" dirty="0" err="1"/>
              <a:t>Processus</a:t>
            </a:r>
            <a:r>
              <a:rPr lang="en-US" altLang="fr-FR" dirty="0"/>
              <a:t> </a:t>
            </a:r>
            <a:r>
              <a:rPr lang="en-US" altLang="fr-FR" dirty="0" err="1"/>
              <a:t>rapide</a:t>
            </a:r>
            <a:r>
              <a:rPr lang="en-US" altLang="fr-FR" dirty="0"/>
              <a:t> (4 – 7  </a:t>
            </a:r>
            <a:r>
              <a:rPr lang="en-US" altLang="fr-FR" dirty="0">
                <a:cs typeface="Arial" charset="0"/>
              </a:rPr>
              <a:t>µ</a:t>
            </a:r>
            <a:r>
              <a:rPr lang="en-US" altLang="fr-FR" dirty="0"/>
              <a:t>m /</a:t>
            </a:r>
            <a:r>
              <a:rPr lang="en-US" altLang="fr-FR" dirty="0" err="1"/>
              <a:t>heure</a:t>
            </a:r>
            <a:r>
              <a:rPr lang="en-US" altLang="fr-FR" dirty="0"/>
              <a:t>)</a:t>
            </a:r>
          </a:p>
          <a:p>
            <a:r>
              <a:rPr lang="en-US" altLang="fr-FR" dirty="0"/>
              <a:t>	</a:t>
            </a:r>
            <a:r>
              <a:rPr lang="en-US" altLang="fr-FR" dirty="0" err="1"/>
              <a:t>Processus</a:t>
            </a:r>
            <a:r>
              <a:rPr lang="en-US" altLang="fr-FR" dirty="0"/>
              <a:t> </a:t>
            </a:r>
            <a:r>
              <a:rPr lang="en-US" altLang="fr-FR" dirty="0" err="1"/>
              <a:t>peu</a:t>
            </a:r>
            <a:r>
              <a:rPr lang="en-US" altLang="fr-FR" dirty="0"/>
              <a:t> </a:t>
            </a:r>
            <a:r>
              <a:rPr lang="en-US" altLang="fr-FR" dirty="0" err="1"/>
              <a:t>industrialisé</a:t>
            </a:r>
            <a:endParaRPr lang="en-US" altLang="fr-FR" dirty="0"/>
          </a:p>
          <a:p>
            <a:r>
              <a:rPr lang="en-US" altLang="fr-FR" dirty="0"/>
              <a:t>	</a:t>
            </a:r>
          </a:p>
        </p:txBody>
      </p:sp>
      <p:pic>
        <p:nvPicPr>
          <p:cNvPr id="28" name="Picture 4" descr="DSCN569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3357563"/>
            <a:ext cx="3121025" cy="2341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4572000" y="3644900"/>
            <a:ext cx="831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/>
              <a:t>Cristal</a:t>
            </a:r>
          </a:p>
        </p:txBody>
      </p:sp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4643438" y="5373688"/>
            <a:ext cx="869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/>
              <a:t>Graine</a:t>
            </a:r>
          </a:p>
        </p:txBody>
      </p:sp>
      <p:pic>
        <p:nvPicPr>
          <p:cNvPr id="31" name="Picture 9" descr="single cryst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3860800"/>
            <a:ext cx="2181225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Line 11"/>
          <p:cNvSpPr>
            <a:spLocks noChangeShapeType="1"/>
          </p:cNvSpPr>
          <p:nvPr/>
        </p:nvSpPr>
        <p:spPr bwMode="auto">
          <a:xfrm flipV="1">
            <a:off x="5580063" y="4652963"/>
            <a:ext cx="1223962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3" name="Line 12"/>
          <p:cNvSpPr>
            <a:spLocks noChangeShapeType="1"/>
          </p:cNvSpPr>
          <p:nvPr/>
        </p:nvSpPr>
        <p:spPr bwMode="auto">
          <a:xfrm>
            <a:off x="5364163" y="3860800"/>
            <a:ext cx="1728787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9006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47</a:t>
            </a:fld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107504" y="96887"/>
            <a:ext cx="22589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</a:t>
            </a:r>
            <a:r>
              <a:rPr lang="fr-FR" sz="1400" b="1" dirty="0" err="1" smtClean="0"/>
              <a:t>Diamonds</a:t>
            </a:r>
            <a:endParaRPr lang="fr-FR" sz="1400" b="1" dirty="0"/>
          </a:p>
        </p:txBody>
      </p:sp>
      <p:sp>
        <p:nvSpPr>
          <p:cNvPr id="11" name="Espace réservé de la date 1"/>
          <p:cNvSpPr txBox="1">
            <a:spLocks/>
          </p:cNvSpPr>
          <p:nvPr/>
        </p:nvSpPr>
        <p:spPr>
          <a:xfrm>
            <a:off x="0" y="6642100"/>
            <a:ext cx="1738313" cy="21590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fr-FR" smtClean="0"/>
              <a:t>JM Brom  LAPP 22 juin 2012</a:t>
            </a:r>
            <a:endParaRPr lang="en-US" altLang="fr-FR"/>
          </a:p>
        </p:txBody>
      </p:sp>
      <p:graphicFrame>
        <p:nvGraphicFramePr>
          <p:cNvPr id="13" name="Object 3"/>
          <p:cNvGraphicFramePr>
            <a:graphicFrameLocks noChangeAspect="1"/>
          </p:cNvGraphicFramePr>
          <p:nvPr/>
        </p:nvGraphicFramePr>
        <p:xfrm>
          <a:off x="6300788" y="4149725"/>
          <a:ext cx="2520950" cy="180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6" name="Image" r:id="rId3" imgW="5396825" imgH="3873016" progId="Photoshop.Image.9">
                  <p:embed/>
                </p:oleObj>
              </mc:Choice>
              <mc:Fallback>
                <p:oleObj name="Image" r:id="rId3" imgW="5396825" imgH="3873016" progId="Photoshop.Image.9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788" y="4149725"/>
                        <a:ext cx="2520950" cy="180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323850" y="981075"/>
            <a:ext cx="3978140" cy="1569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sz="1600" dirty="0" smtClean="0"/>
              <a:t>Finishing :</a:t>
            </a:r>
            <a:endParaRPr lang="en-US" altLang="fr-FR" sz="1600" dirty="0"/>
          </a:p>
          <a:p>
            <a:endParaRPr lang="en-US" altLang="fr-FR" sz="1600" dirty="0"/>
          </a:p>
          <a:p>
            <a:r>
              <a:rPr lang="en-US" altLang="fr-FR" sz="1600" dirty="0" err="1"/>
              <a:t>pCVD</a:t>
            </a:r>
            <a:r>
              <a:rPr lang="en-US" altLang="fr-FR" sz="1600" dirty="0"/>
              <a:t> : </a:t>
            </a:r>
            <a:r>
              <a:rPr lang="en-US" altLang="fr-FR" sz="1600" dirty="0" smtClean="0"/>
              <a:t>Nucleation (small grains) </a:t>
            </a:r>
            <a:r>
              <a:rPr lang="en-US" altLang="fr-FR" sz="1600" dirty="0" err="1" smtClean="0"/>
              <a:t>supppresion</a:t>
            </a:r>
            <a:r>
              <a:rPr lang="en-US" altLang="fr-FR" sz="1600" dirty="0" smtClean="0"/>
              <a:t>)</a:t>
            </a:r>
            <a:endParaRPr lang="en-US" altLang="fr-FR" sz="1600" dirty="0"/>
          </a:p>
          <a:p>
            <a:endParaRPr lang="en-US" altLang="fr-FR" sz="1600" dirty="0"/>
          </a:p>
          <a:p>
            <a:r>
              <a:rPr lang="en-US" altLang="fr-FR" sz="1600" dirty="0" err="1"/>
              <a:t>sCVD</a:t>
            </a:r>
            <a:r>
              <a:rPr lang="en-US" altLang="fr-FR" sz="1600" dirty="0"/>
              <a:t> : </a:t>
            </a:r>
            <a:r>
              <a:rPr lang="en-US" altLang="fr-FR" sz="1600" dirty="0" smtClean="0"/>
              <a:t>Seed suppression</a:t>
            </a:r>
            <a:endParaRPr lang="en-US" altLang="fr-FR" sz="1600" dirty="0"/>
          </a:p>
          <a:p>
            <a:r>
              <a:rPr lang="en-US" altLang="fr-FR" sz="1600" dirty="0"/>
              <a:t>	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395288" y="3573463"/>
            <a:ext cx="3877985" cy="3385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sz="1600" dirty="0"/>
              <a:t>	</a:t>
            </a:r>
            <a:r>
              <a:rPr lang="en-US" altLang="fr-FR" sz="1600" dirty="0" err="1"/>
              <a:t>Métalisation</a:t>
            </a:r>
            <a:r>
              <a:rPr lang="en-US" altLang="fr-FR" sz="1600" dirty="0"/>
              <a:t> (</a:t>
            </a:r>
            <a:r>
              <a:rPr lang="en-US" altLang="fr-FR" sz="1600" dirty="0" err="1"/>
              <a:t>cf</a:t>
            </a:r>
            <a:r>
              <a:rPr lang="en-US" altLang="fr-FR" sz="1600" dirty="0"/>
              <a:t> bonding)	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395288" y="4797425"/>
            <a:ext cx="2181687" cy="584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sz="1600" dirty="0" err="1" smtClean="0"/>
              <a:t>charactérisation</a:t>
            </a:r>
            <a:r>
              <a:rPr lang="en-US" altLang="fr-FR" sz="1600" dirty="0" smtClean="0"/>
              <a:t> (CCD…)</a:t>
            </a:r>
            <a:endParaRPr lang="en-US" altLang="fr-FR" sz="1600" dirty="0"/>
          </a:p>
          <a:p>
            <a:r>
              <a:rPr lang="en-US" altLang="fr-FR" sz="1600" dirty="0"/>
              <a:t>	</a:t>
            </a:r>
          </a:p>
        </p:txBody>
      </p:sp>
      <p:sp>
        <p:nvSpPr>
          <p:cNvPr id="17" name="Line 10"/>
          <p:cNvSpPr>
            <a:spLocks noChangeShapeType="1"/>
          </p:cNvSpPr>
          <p:nvPr/>
        </p:nvSpPr>
        <p:spPr bwMode="auto">
          <a:xfrm>
            <a:off x="2576976" y="5157788"/>
            <a:ext cx="27871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8" name="Line 11"/>
          <p:cNvSpPr>
            <a:spLocks noChangeShapeType="1"/>
          </p:cNvSpPr>
          <p:nvPr/>
        </p:nvSpPr>
        <p:spPr bwMode="auto">
          <a:xfrm flipV="1">
            <a:off x="5364163" y="3789363"/>
            <a:ext cx="0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9" name="Line 12"/>
          <p:cNvSpPr>
            <a:spLocks noChangeShapeType="1"/>
          </p:cNvSpPr>
          <p:nvPr/>
        </p:nvSpPr>
        <p:spPr bwMode="auto">
          <a:xfrm flipH="1">
            <a:off x="4356100" y="3789363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pic>
        <p:nvPicPr>
          <p:cNvPr id="20" name="Picture 13" descr="AV racine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885031"/>
            <a:ext cx="1660525" cy="2081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4" descr="AV racine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1052513"/>
            <a:ext cx="2087563" cy="174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 Box 15"/>
          <p:cNvSpPr txBox="1">
            <a:spLocks noChangeArrowheads="1"/>
          </p:cNvSpPr>
          <p:nvPr/>
        </p:nvSpPr>
        <p:spPr bwMode="auto">
          <a:xfrm>
            <a:off x="4572000" y="4173538"/>
            <a:ext cx="1534907" cy="5847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sz="1600" dirty="0" smtClean="0"/>
              <a:t>Cleaning</a:t>
            </a:r>
            <a:endParaRPr lang="en-US" altLang="fr-FR" sz="1600" dirty="0"/>
          </a:p>
          <a:p>
            <a:r>
              <a:rPr lang="en-US" altLang="fr-FR" sz="1600" dirty="0" smtClean="0"/>
              <a:t>Re- </a:t>
            </a:r>
            <a:r>
              <a:rPr lang="en-US" altLang="fr-FR" sz="1600" dirty="0" err="1" smtClean="0"/>
              <a:t>métalisation</a:t>
            </a:r>
            <a:endParaRPr lang="en-US" altLang="fr-FR" sz="1600" dirty="0"/>
          </a:p>
        </p:txBody>
      </p:sp>
      <p:sp>
        <p:nvSpPr>
          <p:cNvPr id="23" name="Line 16"/>
          <p:cNvSpPr>
            <a:spLocks noChangeShapeType="1"/>
          </p:cNvSpPr>
          <p:nvPr/>
        </p:nvSpPr>
        <p:spPr bwMode="auto">
          <a:xfrm flipV="1">
            <a:off x="6300788" y="1557338"/>
            <a:ext cx="719137" cy="1511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4" name="Line 17"/>
          <p:cNvSpPr>
            <a:spLocks noChangeShapeType="1"/>
          </p:cNvSpPr>
          <p:nvPr/>
        </p:nvSpPr>
        <p:spPr bwMode="auto">
          <a:xfrm flipH="1" flipV="1">
            <a:off x="7308850" y="1844675"/>
            <a:ext cx="935038" cy="1655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5" name="Text Box 18"/>
          <p:cNvSpPr txBox="1">
            <a:spLocks noChangeArrowheads="1"/>
          </p:cNvSpPr>
          <p:nvPr/>
        </p:nvSpPr>
        <p:spPr bwMode="auto">
          <a:xfrm>
            <a:off x="5508625" y="3068638"/>
            <a:ext cx="15160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sz="1400"/>
              <a:t>Monocristal CVD</a:t>
            </a:r>
          </a:p>
        </p:txBody>
      </p:sp>
      <p:sp>
        <p:nvSpPr>
          <p:cNvPr id="26" name="Text Box 19"/>
          <p:cNvSpPr txBox="1">
            <a:spLocks noChangeArrowheads="1"/>
          </p:cNvSpPr>
          <p:nvPr/>
        </p:nvSpPr>
        <p:spPr bwMode="auto">
          <a:xfrm>
            <a:off x="7380288" y="3500438"/>
            <a:ext cx="1270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sz="1400"/>
              <a:t>Racine HPHT</a:t>
            </a:r>
          </a:p>
        </p:txBody>
      </p:sp>
    </p:spTree>
    <p:extLst>
      <p:ext uri="{BB962C8B-B14F-4D97-AF65-F5344CB8AC3E}">
        <p14:creationId xmlns:p14="http://schemas.microsoft.com/office/powerpoint/2010/main" val="419446480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48</a:t>
            </a:fld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107504" y="96887"/>
            <a:ext cx="22589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</a:t>
            </a:r>
            <a:r>
              <a:rPr lang="fr-FR" sz="1400" b="1" dirty="0" err="1" smtClean="0"/>
              <a:t>Diamonds</a:t>
            </a:r>
            <a:endParaRPr lang="fr-FR" sz="1400" b="1" dirty="0"/>
          </a:p>
        </p:txBody>
      </p:sp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592138" y="1216025"/>
            <a:ext cx="688975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b="1" dirty="0"/>
              <a:t>CVD </a:t>
            </a:r>
            <a:r>
              <a:rPr lang="en-US" altLang="fr-FR" b="1" dirty="0" err="1"/>
              <a:t>monocristallin</a:t>
            </a:r>
            <a:r>
              <a:rPr lang="en-US" altLang="fr-FR" b="1" dirty="0"/>
              <a:t> (</a:t>
            </a:r>
            <a:r>
              <a:rPr lang="en-US" altLang="fr-FR" b="1" dirty="0" err="1"/>
              <a:t>sCVD</a:t>
            </a:r>
            <a:r>
              <a:rPr lang="en-US" altLang="fr-FR" b="1" dirty="0"/>
              <a:t>)</a:t>
            </a:r>
          </a:p>
          <a:p>
            <a:r>
              <a:rPr lang="en-US" altLang="fr-FR" dirty="0"/>
              <a:t>	</a:t>
            </a:r>
            <a:r>
              <a:rPr lang="en-US" altLang="fr-FR" dirty="0" err="1"/>
              <a:t>Croissance</a:t>
            </a:r>
            <a:r>
              <a:rPr lang="en-US" altLang="fr-FR" dirty="0"/>
              <a:t> </a:t>
            </a:r>
            <a:r>
              <a:rPr lang="en-US" altLang="fr-FR" dirty="0" err="1"/>
              <a:t>exclusivement</a:t>
            </a:r>
            <a:r>
              <a:rPr lang="en-US" altLang="fr-FR" dirty="0"/>
              <a:t> </a:t>
            </a:r>
            <a:r>
              <a:rPr lang="en-US" altLang="fr-FR" dirty="0" err="1"/>
              <a:t>sur</a:t>
            </a:r>
            <a:r>
              <a:rPr lang="en-US" altLang="fr-FR" dirty="0"/>
              <a:t> </a:t>
            </a:r>
            <a:r>
              <a:rPr lang="en-US" altLang="fr-FR" dirty="0" err="1"/>
              <a:t>monocristal</a:t>
            </a:r>
            <a:r>
              <a:rPr lang="en-US" altLang="fr-FR" dirty="0"/>
              <a:t> (</a:t>
            </a:r>
            <a:r>
              <a:rPr lang="en-US" altLang="fr-FR" dirty="0" err="1"/>
              <a:t>racine</a:t>
            </a:r>
            <a:r>
              <a:rPr lang="en-US" altLang="fr-FR" dirty="0"/>
              <a:t> HPHT)</a:t>
            </a:r>
          </a:p>
          <a:p>
            <a:r>
              <a:rPr lang="en-US" altLang="fr-FR" dirty="0"/>
              <a:t>	</a:t>
            </a:r>
            <a:r>
              <a:rPr lang="en-US" altLang="fr-FR" dirty="0" err="1"/>
              <a:t>Très</a:t>
            </a:r>
            <a:r>
              <a:rPr lang="en-US" altLang="fr-FR" dirty="0"/>
              <a:t> </a:t>
            </a:r>
            <a:r>
              <a:rPr lang="en-US" altLang="fr-FR" dirty="0" err="1"/>
              <a:t>faibles</a:t>
            </a:r>
            <a:r>
              <a:rPr lang="en-US" altLang="fr-FR" dirty="0"/>
              <a:t> dimensions (</a:t>
            </a:r>
            <a:r>
              <a:rPr lang="en-US" altLang="fr-FR" dirty="0" err="1"/>
              <a:t>typique</a:t>
            </a:r>
            <a:r>
              <a:rPr lang="en-US" altLang="fr-FR" dirty="0"/>
              <a:t> 4 x 4 mm</a:t>
            </a:r>
            <a:r>
              <a:rPr lang="en-US" altLang="fr-FR" sz="2000" baseline="30000" dirty="0"/>
              <a:t>2</a:t>
            </a:r>
            <a:r>
              <a:rPr lang="en-US" altLang="fr-FR" dirty="0"/>
              <a:t>)</a:t>
            </a:r>
          </a:p>
          <a:p>
            <a:r>
              <a:rPr lang="en-US" altLang="fr-FR" dirty="0"/>
              <a:t>	</a:t>
            </a:r>
            <a:r>
              <a:rPr lang="en-US" altLang="fr-FR" dirty="0" err="1"/>
              <a:t>Processus</a:t>
            </a:r>
            <a:r>
              <a:rPr lang="en-US" altLang="fr-FR" dirty="0"/>
              <a:t> </a:t>
            </a:r>
            <a:r>
              <a:rPr lang="en-US" altLang="fr-FR" dirty="0" err="1"/>
              <a:t>rapide</a:t>
            </a:r>
            <a:r>
              <a:rPr lang="en-US" altLang="fr-FR" dirty="0"/>
              <a:t> (4 – 7  </a:t>
            </a:r>
            <a:r>
              <a:rPr lang="en-US" altLang="fr-FR" dirty="0">
                <a:cs typeface="Arial" charset="0"/>
              </a:rPr>
              <a:t>µ</a:t>
            </a:r>
            <a:r>
              <a:rPr lang="en-US" altLang="fr-FR" dirty="0"/>
              <a:t>m /</a:t>
            </a:r>
            <a:r>
              <a:rPr lang="en-US" altLang="fr-FR" dirty="0" err="1"/>
              <a:t>heure</a:t>
            </a:r>
            <a:r>
              <a:rPr lang="en-US" altLang="fr-FR" dirty="0"/>
              <a:t>)</a:t>
            </a:r>
          </a:p>
          <a:p>
            <a:r>
              <a:rPr lang="en-US" altLang="fr-FR" dirty="0"/>
              <a:t>	</a:t>
            </a:r>
            <a:r>
              <a:rPr lang="en-US" altLang="fr-FR" dirty="0" err="1"/>
              <a:t>Processus</a:t>
            </a:r>
            <a:r>
              <a:rPr lang="en-US" altLang="fr-FR" dirty="0"/>
              <a:t> </a:t>
            </a:r>
            <a:r>
              <a:rPr lang="en-US" altLang="fr-FR" dirty="0" err="1"/>
              <a:t>peu</a:t>
            </a:r>
            <a:r>
              <a:rPr lang="en-US" altLang="fr-FR" dirty="0"/>
              <a:t> </a:t>
            </a:r>
            <a:r>
              <a:rPr lang="en-US" altLang="fr-FR" dirty="0" err="1"/>
              <a:t>industrialisé</a:t>
            </a:r>
            <a:endParaRPr lang="en-US" altLang="fr-FR" dirty="0"/>
          </a:p>
          <a:p>
            <a:r>
              <a:rPr lang="en-US" altLang="fr-FR" dirty="0"/>
              <a:t>	</a:t>
            </a:r>
          </a:p>
        </p:txBody>
      </p:sp>
      <p:pic>
        <p:nvPicPr>
          <p:cNvPr id="28" name="Picture 4" descr="DSCN569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3357563"/>
            <a:ext cx="3121025" cy="2341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4572000" y="3644900"/>
            <a:ext cx="831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/>
              <a:t>Cristal</a:t>
            </a:r>
          </a:p>
        </p:txBody>
      </p:sp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4643438" y="5373688"/>
            <a:ext cx="869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/>
              <a:t>Graine</a:t>
            </a:r>
          </a:p>
        </p:txBody>
      </p:sp>
      <p:pic>
        <p:nvPicPr>
          <p:cNvPr id="31" name="Picture 9" descr="single cryst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3860800"/>
            <a:ext cx="2181225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Line 11"/>
          <p:cNvSpPr>
            <a:spLocks noChangeShapeType="1"/>
          </p:cNvSpPr>
          <p:nvPr/>
        </p:nvSpPr>
        <p:spPr bwMode="auto">
          <a:xfrm flipV="1">
            <a:off x="5580063" y="4652963"/>
            <a:ext cx="1223962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3" name="Line 12"/>
          <p:cNvSpPr>
            <a:spLocks noChangeShapeType="1"/>
          </p:cNvSpPr>
          <p:nvPr/>
        </p:nvSpPr>
        <p:spPr bwMode="auto">
          <a:xfrm>
            <a:off x="5364163" y="3860800"/>
            <a:ext cx="1728787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446480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49</a:t>
            </a:fld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107504" y="96887"/>
            <a:ext cx="22589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</a:t>
            </a:r>
            <a:r>
              <a:rPr lang="fr-FR" sz="1400" b="1" dirty="0" err="1" smtClean="0"/>
              <a:t>Diamonds</a:t>
            </a:r>
            <a:endParaRPr lang="fr-FR" sz="1400" b="1" dirty="0"/>
          </a:p>
        </p:txBody>
      </p:sp>
      <p:sp>
        <p:nvSpPr>
          <p:cNvPr id="21" name="Espace réservé de la date 1"/>
          <p:cNvSpPr txBox="1">
            <a:spLocks/>
          </p:cNvSpPr>
          <p:nvPr/>
        </p:nvSpPr>
        <p:spPr>
          <a:xfrm>
            <a:off x="0" y="6642100"/>
            <a:ext cx="1738313" cy="21590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fr-FR" smtClean="0"/>
              <a:t>JM Brom  LAPP 22 juin 2012</a:t>
            </a:r>
            <a:endParaRPr lang="en-US" altLang="fr-FR"/>
          </a:p>
        </p:txBody>
      </p:sp>
      <p:sp>
        <p:nvSpPr>
          <p:cNvPr id="23" name="Text Box 3"/>
          <p:cNvSpPr txBox="1">
            <a:spLocks noChangeArrowheads="1"/>
          </p:cNvSpPr>
          <p:nvPr/>
        </p:nvSpPr>
        <p:spPr bwMode="auto">
          <a:xfrm>
            <a:off x="971600" y="653256"/>
            <a:ext cx="4667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b="1" dirty="0"/>
              <a:t>APPLICATIONS FOR HEP EXPERIMENTS</a:t>
            </a: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179388" y="1341438"/>
            <a:ext cx="3463925" cy="149383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/>
              <a:t>Beam Conditions Monitors</a:t>
            </a:r>
          </a:p>
          <a:p>
            <a:r>
              <a:rPr lang="en-US" altLang="fr-FR"/>
              <a:t>Beam Loss Monitors</a:t>
            </a:r>
          </a:p>
          <a:p>
            <a:r>
              <a:rPr lang="en-US" altLang="fr-FR"/>
              <a:t>	BaBar</a:t>
            </a:r>
          </a:p>
          <a:p>
            <a:r>
              <a:rPr lang="en-US" altLang="fr-FR"/>
              <a:t>	CDF</a:t>
            </a:r>
          </a:p>
          <a:p>
            <a:r>
              <a:rPr lang="en-US" altLang="fr-FR"/>
              <a:t>	ATLAS – CMS  - LHCb</a:t>
            </a:r>
          </a:p>
        </p:txBody>
      </p:sp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855787"/>
            <a:ext cx="3816350" cy="170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836613"/>
            <a:ext cx="1755775" cy="187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997200"/>
            <a:ext cx="1631950" cy="233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Text Box 11"/>
          <p:cNvSpPr txBox="1">
            <a:spLocks noChangeArrowheads="1"/>
          </p:cNvSpPr>
          <p:nvPr/>
        </p:nvSpPr>
        <p:spPr bwMode="auto">
          <a:xfrm>
            <a:off x="6356350" y="5337175"/>
            <a:ext cx="2492375" cy="8540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sz="1600" dirty="0"/>
              <a:t>MAPS vertical integration</a:t>
            </a:r>
          </a:p>
          <a:p>
            <a:r>
              <a:rPr lang="en-US" altLang="fr-FR" sz="1600" dirty="0"/>
              <a:t>(Heat Dissipation)</a:t>
            </a:r>
          </a:p>
          <a:p>
            <a:r>
              <a:rPr lang="en-US" altLang="fr-FR" sz="1600" dirty="0"/>
              <a:t>Since 2007</a:t>
            </a:r>
          </a:p>
        </p:txBody>
      </p:sp>
      <p:pic>
        <p:nvPicPr>
          <p:cNvPr id="36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3716338"/>
            <a:ext cx="1752600" cy="139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Text Box 15"/>
          <p:cNvSpPr txBox="1">
            <a:spLocks noChangeArrowheads="1"/>
          </p:cNvSpPr>
          <p:nvPr/>
        </p:nvSpPr>
        <p:spPr bwMode="auto">
          <a:xfrm>
            <a:off x="2268538" y="3716338"/>
            <a:ext cx="3959225" cy="92333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fr-FR" b="1" dirty="0"/>
              <a:t>Principe :</a:t>
            </a:r>
          </a:p>
          <a:p>
            <a:r>
              <a:rPr lang="en-US" altLang="fr-FR" b="1" dirty="0"/>
              <a:t> </a:t>
            </a:r>
            <a:r>
              <a:rPr lang="en-US" altLang="fr-FR" b="1" dirty="0" smtClean="0"/>
              <a:t>Continuous current measurement</a:t>
            </a:r>
            <a:endParaRPr lang="en-US" altLang="fr-FR" b="1" dirty="0"/>
          </a:p>
          <a:p>
            <a:r>
              <a:rPr lang="en-US" altLang="fr-FR" b="1" dirty="0"/>
              <a:t> </a:t>
            </a:r>
            <a:r>
              <a:rPr lang="en-US" altLang="fr-FR" b="1" dirty="0" smtClean="0"/>
              <a:t>with field  E </a:t>
            </a:r>
            <a:r>
              <a:rPr lang="en-US" altLang="fr-FR" b="1" dirty="0">
                <a:cs typeface="Arial" charset="0"/>
              </a:rPr>
              <a:t>~ 1 V / </a:t>
            </a:r>
            <a:r>
              <a:rPr lang="en-US" altLang="fr-FR" b="1" dirty="0" smtClean="0">
                <a:cs typeface="Arial" charset="0"/>
              </a:rPr>
              <a:t>µ</a:t>
            </a:r>
            <a:endParaRPr lang="en-US" altLang="fr-FR" b="1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774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5</a:t>
            </a:fld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107504" y="96887"/>
            <a:ext cx="23716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</a:t>
            </a:r>
            <a:r>
              <a:rPr lang="fr-FR" sz="1400" b="1" dirty="0" err="1" smtClean="0"/>
              <a:t>generalities</a:t>
            </a:r>
            <a:endParaRPr lang="fr-FR" sz="1400" b="1" dirty="0"/>
          </a:p>
        </p:txBody>
      </p:sp>
      <p:sp>
        <p:nvSpPr>
          <p:cNvPr id="2" name="ZoneTexte 1"/>
          <p:cNvSpPr txBox="1"/>
          <p:nvPr/>
        </p:nvSpPr>
        <p:spPr>
          <a:xfrm>
            <a:off x="4301505" y="1268760"/>
            <a:ext cx="4263796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One MIP in </a:t>
            </a:r>
            <a:r>
              <a:rPr lang="fr-FR" dirty="0" err="1" smtClean="0"/>
              <a:t>Silicon</a:t>
            </a:r>
            <a:r>
              <a:rPr lang="fr-FR" dirty="0" smtClean="0"/>
              <a:t>  at 300°K</a:t>
            </a:r>
          </a:p>
          <a:p>
            <a:endParaRPr lang="fr-FR" dirty="0"/>
          </a:p>
          <a:p>
            <a:r>
              <a:rPr lang="fr-FR" dirty="0" smtClean="0"/>
              <a:t>	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loss</a:t>
            </a:r>
            <a:r>
              <a:rPr lang="fr-FR" dirty="0" smtClean="0"/>
              <a:t> :</a:t>
            </a:r>
            <a:r>
              <a:rPr lang="fr-FR" dirty="0"/>
              <a:t> </a:t>
            </a:r>
            <a:r>
              <a:rPr lang="fr-FR" dirty="0" err="1" smtClean="0"/>
              <a:t>dE</a:t>
            </a:r>
            <a:r>
              <a:rPr lang="fr-FR" dirty="0" smtClean="0"/>
              <a:t> / dx  ≈ 388 </a:t>
            </a:r>
            <a:r>
              <a:rPr lang="fr-FR" dirty="0" err="1" smtClean="0"/>
              <a:t>Ev</a:t>
            </a:r>
            <a:r>
              <a:rPr lang="fr-FR" dirty="0" smtClean="0"/>
              <a:t>/µm</a:t>
            </a:r>
          </a:p>
          <a:p>
            <a:endParaRPr lang="fr-FR" dirty="0"/>
          </a:p>
          <a:p>
            <a:r>
              <a:rPr lang="fr-FR" dirty="0" smtClean="0"/>
              <a:t>	Ionisation </a:t>
            </a:r>
            <a:r>
              <a:rPr lang="fr-FR" dirty="0" err="1" smtClean="0"/>
              <a:t>Energy</a:t>
            </a:r>
            <a:r>
              <a:rPr lang="fr-FR" dirty="0" smtClean="0"/>
              <a:t> : 3.62 eV</a:t>
            </a:r>
          </a:p>
          <a:p>
            <a:endParaRPr lang="fr-FR" dirty="0"/>
          </a:p>
          <a:p>
            <a:r>
              <a:rPr lang="fr-FR" dirty="0" smtClean="0"/>
              <a:t>	e – </a:t>
            </a:r>
            <a:r>
              <a:rPr lang="fr-FR" dirty="0" err="1" smtClean="0"/>
              <a:t>holes</a:t>
            </a:r>
            <a:r>
              <a:rPr lang="fr-FR" dirty="0" smtClean="0"/>
              <a:t> pairs </a:t>
            </a:r>
            <a:r>
              <a:rPr lang="fr-FR" dirty="0" err="1" smtClean="0"/>
              <a:t>created</a:t>
            </a:r>
            <a:r>
              <a:rPr lang="fr-FR" dirty="0" smtClean="0"/>
              <a:t> : 107/µm</a:t>
            </a:r>
          </a:p>
          <a:p>
            <a:endParaRPr lang="fr-FR" dirty="0" smtClean="0"/>
          </a:p>
          <a:p>
            <a:r>
              <a:rPr lang="fr-FR" dirty="0" smtClean="0"/>
              <a:t>For 300 µm : </a:t>
            </a:r>
            <a:r>
              <a:rPr lang="fr-FR" b="1" dirty="0" smtClean="0"/>
              <a:t>3.2 10 </a:t>
            </a:r>
            <a:r>
              <a:rPr lang="fr-FR" b="1" baseline="30000" dirty="0" smtClean="0"/>
              <a:t>4</a:t>
            </a:r>
            <a:r>
              <a:rPr lang="fr-FR" b="1" dirty="0" smtClean="0"/>
              <a:t> </a:t>
            </a:r>
            <a:r>
              <a:rPr lang="fr-FR" dirty="0" smtClean="0"/>
              <a:t>pairs </a:t>
            </a:r>
            <a:r>
              <a:rPr lang="fr-FR" dirty="0" err="1" smtClean="0"/>
              <a:t>created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/>
              <a:t>Free charge carriers in the </a:t>
            </a:r>
            <a:r>
              <a:rPr lang="fr-FR" dirty="0" err="1" smtClean="0"/>
              <a:t>same</a:t>
            </a:r>
            <a:r>
              <a:rPr lang="fr-FR" dirty="0" smtClean="0"/>
              <a:t> volume :</a:t>
            </a:r>
          </a:p>
          <a:p>
            <a:r>
              <a:rPr lang="fr-FR" dirty="0"/>
              <a:t>	 </a:t>
            </a:r>
            <a:r>
              <a:rPr lang="fr-FR" dirty="0" smtClean="0"/>
              <a:t>≈ </a:t>
            </a:r>
            <a:r>
              <a:rPr lang="fr-FR" b="1" dirty="0" smtClean="0"/>
              <a:t>4.5 10 </a:t>
            </a:r>
            <a:r>
              <a:rPr lang="fr-FR" b="1" baseline="30000" dirty="0" smtClean="0"/>
              <a:t>9</a:t>
            </a:r>
          </a:p>
          <a:p>
            <a:endParaRPr lang="fr-FR" dirty="0"/>
          </a:p>
          <a:p>
            <a:r>
              <a:rPr lang="fr-FR" dirty="0"/>
              <a:t>	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62" y="1216968"/>
            <a:ext cx="3476625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70" y="4032181"/>
            <a:ext cx="3945235" cy="1206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Connecteur droit avec flèche 6"/>
          <p:cNvCxnSpPr/>
          <p:nvPr/>
        </p:nvCxnSpPr>
        <p:spPr>
          <a:xfrm flipV="1">
            <a:off x="3851920" y="4293096"/>
            <a:ext cx="449585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4675934" y="4797152"/>
            <a:ext cx="35149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Signal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lost</a:t>
            </a:r>
            <a:r>
              <a:rPr lang="fr-FR" dirty="0" smtClean="0"/>
              <a:t> !</a:t>
            </a:r>
          </a:p>
          <a:p>
            <a:r>
              <a:rPr lang="fr-FR" dirty="0" smtClean="0"/>
              <a:t>Solution : </a:t>
            </a:r>
            <a:r>
              <a:rPr lang="fr-FR" dirty="0" err="1" smtClean="0"/>
              <a:t>Depletion</a:t>
            </a:r>
            <a:r>
              <a:rPr lang="fr-FR" dirty="0" smtClean="0"/>
              <a:t> of the detector</a:t>
            </a:r>
          </a:p>
          <a:p>
            <a:r>
              <a:rPr lang="fr-FR" dirty="0"/>
              <a:t>	 </a:t>
            </a:r>
            <a:r>
              <a:rPr lang="fr-FR" dirty="0" smtClean="0"/>
              <a:t>     - Doping</a:t>
            </a:r>
          </a:p>
          <a:p>
            <a:r>
              <a:rPr lang="fr-FR" dirty="0"/>
              <a:t>	</a:t>
            </a:r>
            <a:r>
              <a:rPr lang="fr-FR" dirty="0" smtClean="0"/>
              <a:t>      - </a:t>
            </a:r>
            <a:r>
              <a:rPr lang="fr-FR" dirty="0" err="1" smtClean="0"/>
              <a:t>Blocking</a:t>
            </a:r>
            <a:r>
              <a:rPr lang="fr-FR" dirty="0" smtClean="0"/>
              <a:t> contacts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619568" y="6008941"/>
            <a:ext cx="7571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Depletion</a:t>
            </a:r>
            <a:r>
              <a:rPr lang="fr-FR" b="1" dirty="0" smtClean="0"/>
              <a:t> </a:t>
            </a:r>
            <a:r>
              <a:rPr lang="fr-FR" dirty="0" smtClean="0"/>
              <a:t>: </a:t>
            </a:r>
            <a:r>
              <a:rPr lang="fr-FR" dirty="0" err="1" smtClean="0"/>
              <a:t>removing</a:t>
            </a:r>
            <a:r>
              <a:rPr lang="fr-FR" dirty="0" smtClean="0"/>
              <a:t> the maximum possible </a:t>
            </a:r>
            <a:r>
              <a:rPr lang="fr-FR" dirty="0" err="1" smtClean="0"/>
              <a:t>thermally</a:t>
            </a:r>
            <a:r>
              <a:rPr lang="fr-FR" dirty="0" smtClean="0"/>
              <a:t> excitable </a:t>
            </a:r>
            <a:r>
              <a:rPr lang="fr-FR" dirty="0" err="1" smtClean="0"/>
              <a:t>electrons</a:t>
            </a:r>
            <a:r>
              <a:rPr lang="fr-FR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08926442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50</a:t>
            </a:fld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107504" y="96887"/>
            <a:ext cx="22589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</a:t>
            </a:r>
            <a:r>
              <a:rPr lang="fr-FR" sz="1400" b="1" dirty="0" err="1" smtClean="0"/>
              <a:t>Diamonds</a:t>
            </a:r>
            <a:endParaRPr lang="fr-FR" sz="1400" b="1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836613"/>
            <a:ext cx="8750300" cy="429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3720367" y="5399130"/>
            <a:ext cx="1668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CDF at </a:t>
            </a:r>
            <a:r>
              <a:rPr lang="fr-FR" dirty="0" err="1" smtClean="0"/>
              <a:t>Fermilab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8458495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51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552212" y="1988840"/>
            <a:ext cx="8368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07504" y="96887"/>
            <a:ext cx="3441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Challenges and Evolutions</a:t>
            </a:r>
            <a:endParaRPr lang="fr-FR" sz="1400" b="1" dirty="0"/>
          </a:p>
        </p:txBody>
      </p:sp>
      <p:sp>
        <p:nvSpPr>
          <p:cNvPr id="2" name="ZoneTexte 1"/>
          <p:cNvSpPr txBox="1"/>
          <p:nvPr/>
        </p:nvSpPr>
        <p:spPr>
          <a:xfrm>
            <a:off x="467544" y="1052736"/>
            <a:ext cx="66587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Still</a:t>
            </a:r>
            <a:r>
              <a:rPr lang="fr-FR" dirty="0" smtClean="0"/>
              <a:t> </a:t>
            </a:r>
            <a:r>
              <a:rPr lang="fr-FR" dirty="0" err="1" smtClean="0"/>
              <a:t>plenty</a:t>
            </a:r>
            <a:r>
              <a:rPr lang="fr-FR" dirty="0" smtClean="0"/>
              <a:t> of questions about </a:t>
            </a:r>
            <a:r>
              <a:rPr lang="fr-FR" dirty="0" err="1" smtClean="0"/>
              <a:t>diamond</a:t>
            </a:r>
            <a:r>
              <a:rPr lang="fr-FR" dirty="0" smtClean="0"/>
              <a:t>: </a:t>
            </a:r>
          </a:p>
          <a:p>
            <a:endParaRPr lang="fr-FR" dirty="0"/>
          </a:p>
          <a:p>
            <a:r>
              <a:rPr lang="fr-FR" dirty="0" smtClean="0"/>
              <a:t>	</a:t>
            </a:r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diamond</a:t>
            </a:r>
            <a:r>
              <a:rPr lang="fr-FR" dirty="0" smtClean="0"/>
              <a:t> are Schottky diodes (</a:t>
            </a:r>
            <a:r>
              <a:rPr lang="fr-FR" dirty="0" err="1" smtClean="0"/>
              <a:t>start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conductive</a:t>
            </a:r>
            <a:r>
              <a:rPr lang="fr-FR" dirty="0" smtClean="0"/>
              <a:t>)</a:t>
            </a:r>
            <a:endParaRPr lang="fr-FR" dirty="0"/>
          </a:p>
        </p:txBody>
      </p:sp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628184"/>
              </p:ext>
            </p:extLst>
          </p:nvPr>
        </p:nvGraphicFramePr>
        <p:xfrm>
          <a:off x="683568" y="2276872"/>
          <a:ext cx="2592288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637215" y="5627863"/>
            <a:ext cx="31715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I(V) </a:t>
            </a:r>
            <a:r>
              <a:rPr lang="fr-FR" sz="1600" dirty="0" err="1" smtClean="0"/>
              <a:t>curve</a:t>
            </a:r>
            <a:r>
              <a:rPr lang="fr-FR" sz="1600" dirty="0" smtClean="0"/>
              <a:t> : </a:t>
            </a:r>
            <a:r>
              <a:rPr lang="fr-FR" sz="1600" dirty="0" err="1" smtClean="0"/>
              <a:t>leakage</a:t>
            </a:r>
            <a:r>
              <a:rPr lang="fr-FR" sz="1600" dirty="0" smtClean="0"/>
              <a:t> </a:t>
            </a:r>
            <a:r>
              <a:rPr lang="fr-FR" sz="1600" dirty="0" err="1" smtClean="0"/>
              <a:t>current</a:t>
            </a:r>
            <a:r>
              <a:rPr lang="fr-FR" sz="1600" dirty="0" smtClean="0"/>
              <a:t> (2 faces)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               </a:t>
            </a:r>
            <a:r>
              <a:rPr lang="fr-FR" sz="1600" dirty="0" err="1" smtClean="0"/>
              <a:t>from</a:t>
            </a:r>
            <a:r>
              <a:rPr lang="fr-FR" sz="1600" dirty="0" smtClean="0"/>
              <a:t>  - 500V to + 500V </a:t>
            </a:r>
          </a:p>
        </p:txBody>
      </p:sp>
      <p:graphicFrame>
        <p:nvGraphicFramePr>
          <p:cNvPr id="12" name="Graphique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3421549"/>
              </p:ext>
            </p:extLst>
          </p:nvPr>
        </p:nvGraphicFramePr>
        <p:xfrm>
          <a:off x="4067944" y="2276872"/>
          <a:ext cx="4032312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3" name="Connecteur droit avec flèche 12"/>
          <p:cNvCxnSpPr/>
          <p:nvPr/>
        </p:nvCxnSpPr>
        <p:spPr>
          <a:xfrm>
            <a:off x="6588224" y="2204864"/>
            <a:ext cx="0" cy="32403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4716016" y="5473974"/>
            <a:ext cx="34937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On one </a:t>
            </a:r>
            <a:r>
              <a:rPr lang="fr-FR" sz="1400" dirty="0" err="1" smtClean="0"/>
              <a:t>side</a:t>
            </a:r>
            <a:r>
              <a:rPr lang="fr-FR" sz="1400" dirty="0" smtClean="0"/>
              <a:t>, </a:t>
            </a:r>
            <a:r>
              <a:rPr lang="fr-FR" sz="1400" dirty="0" err="1" smtClean="0"/>
              <a:t>diamond</a:t>
            </a:r>
            <a:r>
              <a:rPr lang="fr-FR" sz="1400" dirty="0" smtClean="0"/>
              <a:t> </a:t>
            </a:r>
            <a:r>
              <a:rPr lang="fr-FR" sz="1400" dirty="0" err="1" smtClean="0"/>
              <a:t>starts</a:t>
            </a:r>
            <a:r>
              <a:rPr lang="fr-FR" sz="1400" dirty="0" smtClean="0"/>
              <a:t> to </a:t>
            </a:r>
            <a:r>
              <a:rPr lang="fr-FR" sz="1400" dirty="0" err="1" smtClean="0"/>
              <a:t>be</a:t>
            </a:r>
            <a:r>
              <a:rPr lang="fr-FR" sz="1400" dirty="0" smtClean="0"/>
              <a:t> </a:t>
            </a:r>
            <a:r>
              <a:rPr lang="fr-FR" sz="1400" dirty="0" err="1" smtClean="0"/>
              <a:t>conductive</a:t>
            </a:r>
            <a:endParaRPr lang="fr-FR" sz="1400" dirty="0" smtClean="0"/>
          </a:p>
          <a:p>
            <a:r>
              <a:rPr lang="fr-FR" sz="1400" dirty="0" smtClean="0"/>
              <a:t>at + 100 V </a:t>
            </a:r>
            <a:endParaRPr lang="fr-FR" sz="1400" dirty="0"/>
          </a:p>
        </p:txBody>
      </p:sp>
      <p:sp>
        <p:nvSpPr>
          <p:cNvPr id="16" name="ZoneTexte 15"/>
          <p:cNvSpPr txBox="1"/>
          <p:nvPr/>
        </p:nvSpPr>
        <p:spPr>
          <a:xfrm>
            <a:off x="3658378" y="2924944"/>
            <a:ext cx="6310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b="1" dirty="0" smtClean="0">
                <a:solidFill>
                  <a:srgbClr val="FF0000"/>
                </a:solidFill>
              </a:rPr>
              <a:t>?</a:t>
            </a:r>
            <a:endParaRPr lang="fr-FR" sz="8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38853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52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552212" y="1988840"/>
            <a:ext cx="8368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07504" y="96887"/>
            <a:ext cx="3441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Challenges and Evolutions</a:t>
            </a:r>
            <a:endParaRPr lang="fr-FR" sz="1400" b="1" dirty="0"/>
          </a:p>
        </p:txBody>
      </p:sp>
      <p:pic>
        <p:nvPicPr>
          <p:cNvPr id="6" name="Espace réservé du contenu 3" descr="Fig.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562096"/>
            <a:ext cx="3889375" cy="187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Espace réservé du contenu 3" descr="Fig.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538283"/>
            <a:ext cx="3671887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494234" y="764704"/>
            <a:ext cx="39871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Still</a:t>
            </a:r>
            <a:r>
              <a:rPr lang="fr-FR" dirty="0" smtClean="0"/>
              <a:t> </a:t>
            </a:r>
            <a:r>
              <a:rPr lang="fr-FR" dirty="0" err="1" smtClean="0"/>
              <a:t>plenty</a:t>
            </a:r>
            <a:r>
              <a:rPr lang="fr-FR" dirty="0" smtClean="0"/>
              <a:t> of questions about </a:t>
            </a:r>
            <a:r>
              <a:rPr lang="fr-FR" dirty="0" err="1" smtClean="0"/>
              <a:t>diamond</a:t>
            </a:r>
            <a:r>
              <a:rPr lang="fr-FR" dirty="0" smtClean="0"/>
              <a:t>: </a:t>
            </a:r>
          </a:p>
          <a:p>
            <a:endParaRPr lang="fr-FR" dirty="0"/>
          </a:p>
          <a:p>
            <a:r>
              <a:rPr lang="fr-FR" dirty="0" smtClean="0"/>
              <a:t>	Influence of surface </a:t>
            </a:r>
            <a:r>
              <a:rPr lang="fr-FR" dirty="0" err="1" smtClean="0"/>
              <a:t>finishing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0" name="ZoneTexte 6"/>
          <p:cNvSpPr txBox="1">
            <a:spLocks noChangeArrowheads="1"/>
          </p:cNvSpPr>
          <p:nvPr/>
        </p:nvSpPr>
        <p:spPr bwMode="auto">
          <a:xfrm>
            <a:off x="467544" y="4551233"/>
            <a:ext cx="820896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fr-FR" altLang="fr-FR" sz="1600" dirty="0" err="1"/>
              <a:t>Metal</a:t>
            </a:r>
            <a:r>
              <a:rPr lang="fr-FR" altLang="fr-FR" sz="1600" dirty="0"/>
              <a:t> </a:t>
            </a:r>
            <a:r>
              <a:rPr lang="fr-FR" altLang="fr-FR" sz="1600" dirty="0" smtClean="0"/>
              <a:t>( Au) by </a:t>
            </a:r>
            <a:r>
              <a:rPr lang="fr-FR" altLang="fr-FR" sz="1600" dirty="0" err="1"/>
              <a:t>Evap</a:t>
            </a:r>
            <a:r>
              <a:rPr lang="fr-FR" altLang="fr-FR" sz="1600" dirty="0"/>
              <a:t> : 14 000 e</a:t>
            </a:r>
            <a:r>
              <a:rPr lang="fr-FR" altLang="fr-FR" sz="1600" baseline="30000" dirty="0"/>
              <a:t>-                                                    </a:t>
            </a:r>
            <a:r>
              <a:rPr lang="fr-FR" altLang="fr-FR" sz="1600" dirty="0" err="1"/>
              <a:t>Metal</a:t>
            </a:r>
            <a:r>
              <a:rPr lang="fr-FR" altLang="fr-FR" sz="1600" dirty="0"/>
              <a:t> </a:t>
            </a:r>
            <a:r>
              <a:rPr lang="fr-FR" altLang="fr-FR" sz="1600" dirty="0" smtClean="0"/>
              <a:t>(Al) by </a:t>
            </a:r>
            <a:r>
              <a:rPr lang="fr-FR" altLang="fr-FR" sz="1600" dirty="0"/>
              <a:t>Plasma : 16 000 e</a:t>
            </a:r>
            <a:r>
              <a:rPr lang="fr-FR" altLang="fr-FR" sz="1600" baseline="30000" dirty="0"/>
              <a:t>-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467544" y="1947495"/>
            <a:ext cx="7989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Number</a:t>
            </a:r>
            <a:r>
              <a:rPr lang="fr-FR" dirty="0" smtClean="0"/>
              <a:t> of </a:t>
            </a:r>
            <a:r>
              <a:rPr lang="fr-FR" dirty="0" err="1" smtClean="0"/>
              <a:t>electrons</a:t>
            </a:r>
            <a:r>
              <a:rPr lang="fr-FR" dirty="0" smtClean="0"/>
              <a:t> </a:t>
            </a:r>
            <a:r>
              <a:rPr lang="fr-FR" dirty="0" err="1" smtClean="0"/>
              <a:t>measured</a:t>
            </a:r>
            <a:r>
              <a:rPr lang="fr-FR" dirty="0" smtClean="0"/>
              <a:t> on the </a:t>
            </a:r>
            <a:r>
              <a:rPr lang="fr-FR" dirty="0" err="1" smtClean="0"/>
              <a:t>same</a:t>
            </a:r>
            <a:r>
              <a:rPr lang="fr-FR" dirty="0" smtClean="0"/>
              <a:t> </a:t>
            </a:r>
            <a:r>
              <a:rPr lang="fr-FR" dirty="0" err="1" smtClean="0"/>
              <a:t>diamond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2 </a:t>
            </a:r>
            <a:r>
              <a:rPr lang="fr-FR" dirty="0" err="1" smtClean="0"/>
              <a:t>different</a:t>
            </a:r>
            <a:r>
              <a:rPr lang="fr-FR" dirty="0" smtClean="0"/>
              <a:t> </a:t>
            </a:r>
            <a:r>
              <a:rPr lang="fr-FR" dirty="0" err="1" smtClean="0"/>
              <a:t>metalization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4146661" y="2812394"/>
            <a:ext cx="6310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b="1" dirty="0" smtClean="0">
                <a:solidFill>
                  <a:srgbClr val="FF0000"/>
                </a:solidFill>
              </a:rPr>
              <a:t>?</a:t>
            </a:r>
            <a:endParaRPr lang="fr-FR" sz="8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94473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53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552212" y="1988840"/>
            <a:ext cx="8368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8426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6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552212" y="1988840"/>
            <a:ext cx="8368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07504" y="96887"/>
            <a:ext cx="36252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</a:t>
            </a:r>
            <a:r>
              <a:rPr lang="fr-FR" sz="1400" b="1" dirty="0" err="1" smtClean="0"/>
              <a:t>generalities</a:t>
            </a:r>
            <a:r>
              <a:rPr lang="fr-FR" sz="1400" b="1" dirty="0" smtClean="0"/>
              <a:t> : the Fano factor</a:t>
            </a:r>
            <a:endParaRPr lang="fr-FR" sz="1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683568" y="836712"/>
                <a:ext cx="8494633" cy="33450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 smtClean="0"/>
                  <a:t>Number of e – h pairs </a:t>
                </a:r>
                <a:r>
                  <a:rPr lang="fr-FR" dirty="0" err="1" smtClean="0"/>
                  <a:t>is</a:t>
                </a:r>
                <a:r>
                  <a:rPr lang="fr-FR" dirty="0" smtClean="0"/>
                  <a:t> a </a:t>
                </a:r>
                <a:r>
                  <a:rPr lang="fr-FR" dirty="0" err="1" smtClean="0"/>
                  <a:t>statistical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process</a:t>
                </a:r>
                <a:r>
                  <a:rPr lang="fr-FR" dirty="0" smtClean="0"/>
                  <a:t> :</a:t>
                </a:r>
              </a:p>
              <a:p>
                <a:endParaRPr lang="fr-FR" dirty="0"/>
              </a:p>
              <a:p>
                <a:r>
                  <a:rPr lang="fr-FR" dirty="0" smtClean="0"/>
                  <a:t>	</a:t>
                </a:r>
                <a:r>
                  <a:rPr lang="fr-FR" dirty="0" err="1" smtClean="0"/>
                  <a:t>Number</a:t>
                </a:r>
                <a:r>
                  <a:rPr lang="fr-FR" dirty="0" smtClean="0"/>
                  <a:t> of e-h pairs : 	N = E </a:t>
                </a:r>
                <a:r>
                  <a:rPr lang="fr-FR" baseline="-25000" dirty="0" err="1" smtClean="0"/>
                  <a:t>loss</a:t>
                </a:r>
                <a:r>
                  <a:rPr lang="fr-FR" dirty="0" smtClean="0"/>
                  <a:t>  / E</a:t>
                </a:r>
                <a:r>
                  <a:rPr lang="fr-FR" baseline="-25000" dirty="0" smtClean="0"/>
                  <a:t> </a:t>
                </a:r>
                <a:r>
                  <a:rPr lang="fr-FR" baseline="-25000" dirty="0" err="1" smtClean="0"/>
                  <a:t>ionization</a:t>
                </a:r>
                <a:endParaRPr lang="fr-FR" baseline="-25000" dirty="0"/>
              </a:p>
              <a:p>
                <a:endParaRPr lang="fr-FR" baseline="-25000" dirty="0" smtClean="0"/>
              </a:p>
              <a:p>
                <a:r>
                  <a:rPr lang="fr-FR" baseline="-25000" dirty="0"/>
                  <a:t>	</a:t>
                </a:r>
                <a:r>
                  <a:rPr lang="fr-FR" dirty="0" smtClean="0"/>
                  <a:t>If excitations are </a:t>
                </a:r>
                <a:r>
                  <a:rPr lang="fr-FR" dirty="0" err="1" smtClean="0"/>
                  <a:t>independants</a:t>
                </a:r>
                <a:r>
                  <a:rPr lang="fr-FR" dirty="0" smtClean="0"/>
                  <a:t> , </a:t>
                </a:r>
                <a:r>
                  <a:rPr lang="fr-FR" dirty="0" err="1" smtClean="0"/>
                  <a:t>they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obey</a:t>
                </a:r>
                <a:r>
                  <a:rPr lang="fr-FR" dirty="0" smtClean="0"/>
                  <a:t> to a Poisson </a:t>
                </a:r>
                <a:r>
                  <a:rPr lang="fr-FR" dirty="0" err="1" smtClean="0"/>
                  <a:t>statistic</a:t>
                </a:r>
                <a:endParaRPr lang="fr-FR" dirty="0" smtClean="0"/>
              </a:p>
              <a:p>
                <a:r>
                  <a:rPr lang="fr-FR" dirty="0"/>
                  <a:t> </a:t>
                </a:r>
                <a:r>
                  <a:rPr lang="fr-FR" dirty="0" smtClean="0"/>
                  <a:t>                 </a:t>
                </a:r>
                <a:r>
                  <a:rPr lang="fr-FR" dirty="0" err="1" smtClean="0"/>
                  <a:t>with</a:t>
                </a:r>
                <a:r>
                  <a:rPr lang="fr-FR" dirty="0" smtClean="0"/>
                  <a:t> a standard </a:t>
                </a:r>
                <a:r>
                  <a:rPr lang="fr-FR" dirty="0" err="1" smtClean="0"/>
                  <a:t>deviation</a:t>
                </a:r>
                <a:endParaRPr lang="fr-FR" dirty="0" smtClean="0"/>
              </a:p>
              <a:p>
                <a:r>
                  <a:rPr lang="fr-FR" sz="1600" dirty="0" smtClean="0"/>
                  <a:t>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>
                            <a:latin typeface="Cambria Math"/>
                          </a:rPr>
                          <m:t>σ</m:t>
                        </m:r>
                      </m:e>
                      <m:sub>
                        <m:r>
                          <a:rPr lang="fr-FR" sz="1600" i="1">
                            <a:latin typeface="Cambria Math"/>
                          </a:rPr>
                          <m:t>𝑁</m:t>
                        </m:r>
                      </m:sub>
                    </m:sSub>
                    <m:r>
                      <a:rPr lang="fr-FR" sz="1600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fr-FR" sz="16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fr-FR" sz="1600" i="1">
                            <a:latin typeface="Cambria Math"/>
                          </a:rPr>
                          <m:t>𝑁</m:t>
                        </m:r>
                      </m:e>
                    </m:rad>
                    <m:r>
                      <a:rPr lang="fr-FR" sz="1600" i="1">
                        <a:latin typeface="Cambria Math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fr-FR" sz="1600" i="1"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fr-FR" sz="1600" i="1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FR" sz="1600" i="1">
                                    <a:latin typeface="Cambria Math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fr-FR" sz="1600" i="1">
                                    <a:latin typeface="Cambria Math"/>
                                  </a:rPr>
                                  <m:t>𝑙𝑜𝑠𝑠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FR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FR" sz="1600" i="1">
                                    <a:latin typeface="Cambria Math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fr-FR" sz="1600" i="1">
                                    <a:latin typeface="Cambria Math"/>
                                  </a:rPr>
                                  <m:t>𝑖𝑜𝑛𝑖𝑧𝑎𝑡𝑖𝑜𝑛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r>
                  <a:rPr lang="fr-FR" sz="1600" dirty="0" smtClean="0"/>
                  <a:t>    </a:t>
                </a:r>
              </a:p>
              <a:p>
                <a:endParaRPr lang="fr-FR" sz="1600" dirty="0"/>
              </a:p>
              <a:p>
                <a:r>
                  <a:rPr lang="fr-FR" sz="1600" dirty="0" smtClean="0"/>
                  <a:t>		variance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b="0" i="1" smtClean="0">
                            <a:latin typeface="Cambria Math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fr-FR" sz="1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l-GR" sz="1600" b="0" i="1" smtClean="0">
                                <a:latin typeface="Cambria Math"/>
                              </a:rPr>
                              <m:t>σ</m:t>
                            </m:r>
                          </m:e>
                          <m:sup>
                            <m:r>
                              <a:rPr lang="fr-FR" sz="16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  <m:sub>
                        <m:r>
                          <a:rPr lang="fr-FR" sz="1600" b="0" i="1" smtClean="0">
                            <a:latin typeface="Cambria Math"/>
                          </a:rPr>
                          <m:t>𝑁</m:t>
                        </m:r>
                      </m:sub>
                    </m:sSub>
                    <m:r>
                      <a:rPr lang="fr-FR" sz="1600" b="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fr-FR" sz="1600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16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1600" b="0" i="1" smtClean="0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fr-FR" sz="1600" b="0" i="1" smtClean="0">
                                <a:latin typeface="Cambria Math"/>
                              </a:rPr>
                              <m:t>𝑙𝑜𝑠𝑠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16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1600" b="0" i="1" smtClean="0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fr-FR" sz="1600" b="0" i="1" smtClean="0">
                                <a:latin typeface="Cambria Math"/>
                              </a:rPr>
                              <m:t>𝑖𝑜𝑛𝑖𝑧𝑎𝑡𝑖𝑜𝑛</m:t>
                            </m:r>
                          </m:sub>
                        </m:sSub>
                      </m:den>
                    </m:f>
                  </m:oMath>
                </a14:m>
                <a:endParaRPr lang="fr-FR" sz="1600" dirty="0" smtClean="0"/>
              </a:p>
              <a:p>
                <a:r>
                  <a:rPr lang="fr-FR" dirty="0" smtClean="0"/>
                  <a:t>Fano factor :  </a:t>
                </a:r>
              </a:p>
              <a:p>
                <a:r>
                  <a:rPr lang="fr-FR" dirty="0"/>
                  <a:t>	</a:t>
                </a:r>
                <a:r>
                  <a:rPr lang="fr-FR" dirty="0" smtClean="0"/>
                  <a:t> variance / </a:t>
                </a:r>
                <a:r>
                  <a:rPr lang="fr-FR" dirty="0" err="1" smtClean="0"/>
                  <a:t>mean</a:t>
                </a:r>
                <a:r>
                  <a:rPr lang="fr-FR" dirty="0" smtClean="0"/>
                  <a:t> of the </a:t>
                </a:r>
                <a:r>
                  <a:rPr lang="fr-FR" dirty="0" err="1" smtClean="0"/>
                  <a:t>process</a:t>
                </a:r>
                <a:r>
                  <a:rPr lang="fr-FR" dirty="0" smtClean="0"/>
                  <a:t> (</a:t>
                </a:r>
                <a:r>
                  <a:rPr lang="fr-FR" dirty="0" err="1" smtClean="0"/>
                  <a:t>should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be</a:t>
                </a:r>
                <a:r>
                  <a:rPr lang="fr-FR" dirty="0" smtClean="0"/>
                  <a:t> 1 for a </a:t>
                </a:r>
                <a:r>
                  <a:rPr lang="fr-FR" dirty="0" err="1" smtClean="0"/>
                  <a:t>perfect</a:t>
                </a:r>
                <a:r>
                  <a:rPr lang="fr-FR" dirty="0" smtClean="0"/>
                  <a:t> Poisson distribution)	</a:t>
                </a:r>
                <a:endParaRPr lang="fr-FR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836712"/>
                <a:ext cx="8494633" cy="3345083"/>
              </a:xfrm>
              <a:prstGeom prst="rect">
                <a:avLst/>
              </a:prstGeom>
              <a:blipFill rotWithShape="1">
                <a:blip r:embed="rId2"/>
                <a:stretch>
                  <a:fillRect l="-574" t="-911" b="-200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8305709"/>
              </p:ext>
            </p:extLst>
          </p:nvPr>
        </p:nvGraphicFramePr>
        <p:xfrm>
          <a:off x="827584" y="4725144"/>
          <a:ext cx="1728192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8112"/>
                <a:gridCol w="7200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Si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0.115</a:t>
                      </a:r>
                      <a:endParaRPr lang="fr-F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Ge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0.13</a:t>
                      </a:r>
                      <a:endParaRPr lang="fr-F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err="1" smtClean="0"/>
                        <a:t>GaAs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0.10</a:t>
                      </a:r>
                      <a:endParaRPr lang="fr-F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err="1" smtClean="0"/>
                        <a:t>Diamond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0.08</a:t>
                      </a:r>
                      <a:endParaRPr lang="fr-FR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2771800" y="5085184"/>
            <a:ext cx="546053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Fano factor </a:t>
            </a:r>
            <a:r>
              <a:rPr lang="fr-FR" sz="1400" dirty="0" err="1" smtClean="0"/>
              <a:t>related</a:t>
            </a:r>
            <a:r>
              <a:rPr lang="fr-FR" sz="1400" dirty="0" smtClean="0"/>
              <a:t> to </a:t>
            </a:r>
            <a:r>
              <a:rPr lang="fr-FR" sz="1400" dirty="0" err="1" smtClean="0"/>
              <a:t>energy</a:t>
            </a:r>
            <a:r>
              <a:rPr lang="fr-FR" sz="1400" dirty="0" smtClean="0"/>
              <a:t> </a:t>
            </a:r>
            <a:r>
              <a:rPr lang="fr-FR" sz="1400" dirty="0" err="1" smtClean="0"/>
              <a:t>resolution</a:t>
            </a:r>
            <a:r>
              <a:rPr lang="fr-FR" sz="1400" dirty="0" smtClean="0"/>
              <a:t> :</a:t>
            </a:r>
          </a:p>
          <a:p>
            <a:r>
              <a:rPr lang="fr-FR" sz="1400" dirty="0" smtClean="0"/>
              <a:t>A Fano factor &lt; 1 </a:t>
            </a:r>
            <a:r>
              <a:rPr lang="fr-FR" sz="1400" dirty="0" err="1" smtClean="0"/>
              <a:t>means</a:t>
            </a:r>
            <a:r>
              <a:rPr lang="fr-FR" sz="1400" dirty="0" smtClean="0"/>
              <a:t> </a:t>
            </a:r>
            <a:r>
              <a:rPr lang="fr-FR" sz="1400" dirty="0" err="1" smtClean="0"/>
              <a:t>that</a:t>
            </a:r>
            <a:r>
              <a:rPr lang="fr-FR" sz="1400" dirty="0" smtClean="0"/>
              <a:t> the </a:t>
            </a:r>
            <a:r>
              <a:rPr lang="fr-FR" sz="1400" dirty="0" err="1" smtClean="0"/>
              <a:t>energy</a:t>
            </a:r>
            <a:r>
              <a:rPr lang="fr-FR" sz="1400" dirty="0" smtClean="0"/>
              <a:t> </a:t>
            </a:r>
            <a:r>
              <a:rPr lang="fr-FR" sz="1400" dirty="0" err="1" smtClean="0"/>
              <a:t>resolution</a:t>
            </a:r>
            <a:r>
              <a:rPr lang="fr-FR" sz="1400" dirty="0" smtClean="0"/>
              <a:t> </a:t>
            </a:r>
            <a:r>
              <a:rPr lang="fr-FR" sz="1400" dirty="0" err="1" smtClean="0"/>
              <a:t>would</a:t>
            </a:r>
            <a:r>
              <a:rPr lang="fr-FR" sz="1400" dirty="0" smtClean="0"/>
              <a:t> </a:t>
            </a:r>
            <a:r>
              <a:rPr lang="fr-FR" sz="1400" dirty="0" err="1" smtClean="0"/>
              <a:t>be</a:t>
            </a:r>
            <a:r>
              <a:rPr lang="fr-FR" sz="1400" dirty="0" smtClean="0"/>
              <a:t> </a:t>
            </a:r>
            <a:r>
              <a:rPr lang="fr-FR" sz="1400" dirty="0" err="1" smtClean="0"/>
              <a:t>better</a:t>
            </a:r>
            <a:r>
              <a:rPr lang="fr-FR" sz="1400" dirty="0" smtClean="0"/>
              <a:t> </a:t>
            </a:r>
            <a:r>
              <a:rPr lang="fr-FR" sz="1400" dirty="0" err="1" smtClean="0"/>
              <a:t>than</a:t>
            </a:r>
            <a:r>
              <a:rPr lang="fr-FR" sz="1400" dirty="0" smtClean="0"/>
              <a:t> </a:t>
            </a:r>
          </a:p>
          <a:p>
            <a:r>
              <a:rPr lang="fr-FR" sz="1400" dirty="0" err="1" smtClean="0"/>
              <a:t>Theoretically</a:t>
            </a:r>
            <a:r>
              <a:rPr lang="fr-FR" sz="1400" dirty="0" smtClean="0"/>
              <a:t> </a:t>
            </a:r>
            <a:r>
              <a:rPr lang="fr-FR" sz="1400" dirty="0" err="1" smtClean="0"/>
              <a:t>expected</a:t>
            </a:r>
            <a:r>
              <a:rPr lang="fr-FR" sz="1400" dirty="0" smtClean="0"/>
              <a:t>…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38383222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7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552212" y="1988840"/>
            <a:ext cx="8368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107504" y="96887"/>
            <a:ext cx="35001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</a:t>
            </a:r>
            <a:r>
              <a:rPr lang="fr-FR" sz="1400" b="1" dirty="0" err="1" smtClean="0"/>
              <a:t>generalities</a:t>
            </a:r>
            <a:r>
              <a:rPr lang="fr-FR" sz="1400" b="1" dirty="0" smtClean="0"/>
              <a:t> : p and n types</a:t>
            </a:r>
            <a:endParaRPr lang="fr-FR" sz="14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0688"/>
            <a:ext cx="86487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ZoneTexte 15"/>
          <p:cNvSpPr txBox="1"/>
          <p:nvPr/>
        </p:nvSpPr>
        <p:spPr>
          <a:xfrm>
            <a:off x="2900189" y="5805264"/>
            <a:ext cx="29345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dirty="0" smtClean="0"/>
              <a:t>dopants :</a:t>
            </a:r>
          </a:p>
          <a:p>
            <a:pPr algn="ctr"/>
            <a:r>
              <a:rPr lang="fr-FR" sz="1400" dirty="0" err="1" smtClean="0"/>
              <a:t>Boron</a:t>
            </a:r>
            <a:r>
              <a:rPr lang="fr-FR" sz="1400" dirty="0" smtClean="0"/>
              <a:t>, Arsenic, </a:t>
            </a:r>
            <a:r>
              <a:rPr lang="fr-FR" sz="1400" dirty="0" err="1" smtClean="0"/>
              <a:t>Phosphorous</a:t>
            </a:r>
            <a:r>
              <a:rPr lang="fr-FR" sz="1400" dirty="0" smtClean="0"/>
              <a:t>, Gallium</a:t>
            </a:r>
            <a:endParaRPr lang="fr-FR" sz="1400" dirty="0"/>
          </a:p>
        </p:txBody>
      </p:sp>
      <p:sp>
        <p:nvSpPr>
          <p:cNvPr id="14" name="Rectangle 13"/>
          <p:cNvSpPr/>
          <p:nvPr/>
        </p:nvSpPr>
        <p:spPr>
          <a:xfrm>
            <a:off x="107504" y="620688"/>
            <a:ext cx="4259978" cy="482453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6893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8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552212" y="1988840"/>
            <a:ext cx="8368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3520" y="980728"/>
            <a:ext cx="6251079" cy="2510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07504" y="96887"/>
            <a:ext cx="35001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</a:t>
            </a:r>
            <a:r>
              <a:rPr lang="fr-FR" sz="1400" b="1" dirty="0" err="1" smtClean="0"/>
              <a:t>generalities</a:t>
            </a:r>
            <a:r>
              <a:rPr lang="fr-FR" sz="1400" b="1" dirty="0" smtClean="0"/>
              <a:t> : p and n types</a:t>
            </a:r>
            <a:endParaRPr lang="fr-FR" sz="1400" b="1" dirty="0"/>
          </a:p>
        </p:txBody>
      </p:sp>
      <p:sp>
        <p:nvSpPr>
          <p:cNvPr id="3" name="ZoneTexte 2"/>
          <p:cNvSpPr txBox="1"/>
          <p:nvPr/>
        </p:nvSpPr>
        <p:spPr>
          <a:xfrm>
            <a:off x="477435" y="3714769"/>
            <a:ext cx="63169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Typically</a:t>
            </a:r>
            <a:r>
              <a:rPr lang="fr-FR" dirty="0" smtClean="0"/>
              <a:t> : doping </a:t>
            </a:r>
            <a:r>
              <a:rPr lang="fr-FR" dirty="0" err="1" smtClean="0"/>
              <a:t>level</a:t>
            </a:r>
            <a:r>
              <a:rPr lang="fr-FR" dirty="0" smtClean="0"/>
              <a:t> for a </a:t>
            </a:r>
            <a:r>
              <a:rPr lang="fr-FR" dirty="0" err="1" smtClean="0"/>
              <a:t>Silicon</a:t>
            </a:r>
            <a:r>
              <a:rPr lang="fr-FR" dirty="0" smtClean="0"/>
              <a:t> Detector : 10 </a:t>
            </a:r>
            <a:r>
              <a:rPr lang="fr-FR" baseline="30000" dirty="0" smtClean="0"/>
              <a:t>12</a:t>
            </a:r>
            <a:r>
              <a:rPr lang="fr-FR" dirty="0" smtClean="0"/>
              <a:t> </a:t>
            </a:r>
            <a:r>
              <a:rPr lang="fr-FR" dirty="0" err="1" smtClean="0"/>
              <a:t>atoms</a:t>
            </a:r>
            <a:r>
              <a:rPr lang="fr-FR" dirty="0" smtClean="0"/>
              <a:t> / cm </a:t>
            </a:r>
            <a:r>
              <a:rPr lang="fr-FR" baseline="30000" dirty="0" smtClean="0"/>
              <a:t>3</a:t>
            </a:r>
            <a:r>
              <a:rPr lang="fr-FR" dirty="0" smtClean="0"/>
              <a:t>   </a:t>
            </a:r>
          </a:p>
          <a:p>
            <a:r>
              <a:rPr lang="fr-FR" dirty="0" smtClean="0"/>
              <a:t>Doping us </a:t>
            </a:r>
            <a:r>
              <a:rPr lang="fr-FR" dirty="0" err="1" smtClean="0"/>
              <a:t>usually</a:t>
            </a:r>
            <a:r>
              <a:rPr lang="fr-FR" dirty="0" smtClean="0"/>
              <a:t>  </a:t>
            </a:r>
            <a:r>
              <a:rPr lang="fr-FR" dirty="0" err="1" smtClean="0"/>
              <a:t>done</a:t>
            </a:r>
            <a:r>
              <a:rPr lang="fr-FR" dirty="0" smtClean="0"/>
              <a:t> by ion implantation.</a:t>
            </a:r>
            <a:endParaRPr lang="fr-FR" baseline="30000" dirty="0" smtClean="0"/>
          </a:p>
          <a:p>
            <a:endParaRPr lang="fr-FR" baseline="30000" dirty="0"/>
          </a:p>
          <a:p>
            <a:endParaRPr lang="fr-FR" baseline="30000" dirty="0"/>
          </a:p>
        </p:txBody>
      </p:sp>
    </p:spTree>
    <p:extLst>
      <p:ext uri="{BB962C8B-B14F-4D97-AF65-F5344CB8AC3E}">
        <p14:creationId xmlns:p14="http://schemas.microsoft.com/office/powerpoint/2010/main" val="32367085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737B87B-F0D5-4B05-B40D-A010B4E04A1C}" type="slidenum">
              <a:rPr lang="fr-FR" smtClean="0"/>
              <a:t>9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552212" y="1988840"/>
            <a:ext cx="8368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07504" y="96887"/>
            <a:ext cx="38567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/>
              <a:t>Semiconductors</a:t>
            </a:r>
            <a:r>
              <a:rPr lang="fr-FR" sz="1400" b="1" dirty="0" smtClean="0"/>
              <a:t> : </a:t>
            </a:r>
            <a:r>
              <a:rPr lang="fr-FR" sz="1400" b="1" dirty="0" err="1" smtClean="0"/>
              <a:t>generalities</a:t>
            </a:r>
            <a:r>
              <a:rPr lang="fr-FR" sz="1400" b="1" dirty="0" smtClean="0"/>
              <a:t> : </a:t>
            </a:r>
            <a:r>
              <a:rPr lang="fr-FR" sz="1400" b="1" dirty="0" err="1" smtClean="0"/>
              <a:t>junction</a:t>
            </a:r>
            <a:r>
              <a:rPr lang="fr-FR" sz="1400" b="1" dirty="0" smtClean="0"/>
              <a:t> detectors</a:t>
            </a:r>
            <a:endParaRPr lang="fr-FR" sz="1400" b="1" dirty="0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38188"/>
            <a:ext cx="8724900" cy="538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5006355" y="752476"/>
            <a:ext cx="3960440" cy="1200329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/>
              <a:t>A p-n junction is formed when a</a:t>
            </a:r>
          </a:p>
          <a:p>
            <a:r>
              <a:rPr lang="en-US" dirty="0"/>
              <a:t>single crystal of semiconductor is doped with acceptors on one side and donors on the other</a:t>
            </a:r>
          </a:p>
        </p:txBody>
      </p:sp>
    </p:spTree>
    <p:extLst>
      <p:ext uri="{BB962C8B-B14F-4D97-AF65-F5344CB8AC3E}">
        <p14:creationId xmlns:p14="http://schemas.microsoft.com/office/powerpoint/2010/main" val="57137227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odèle par défaut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Modèle par défaut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Modèle par défaut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Modèle par défaut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3061</TotalTime>
  <Words>1367</Words>
  <Application>Microsoft Office PowerPoint</Application>
  <PresentationFormat>Affichage à l'écran (4:3)</PresentationFormat>
  <Paragraphs>447</Paragraphs>
  <Slides>53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3</vt:i4>
      </vt:variant>
      <vt:variant>
        <vt:lpstr>Serveurs OLE incorporés</vt:lpstr>
      </vt:variant>
      <vt:variant>
        <vt:i4>4</vt:i4>
      </vt:variant>
      <vt:variant>
        <vt:lpstr>Titres des diapositives</vt:lpstr>
      </vt:variant>
      <vt:variant>
        <vt:i4>53</vt:i4>
      </vt:variant>
    </vt:vector>
  </HeadingPairs>
  <TitlesOfParts>
    <vt:vector size="60" baseType="lpstr">
      <vt:lpstr>Thème Office</vt:lpstr>
      <vt:lpstr>1_Conception personnalisée</vt:lpstr>
      <vt:lpstr>Conception personnalisée</vt:lpstr>
      <vt:lpstr>Equation</vt:lpstr>
      <vt:lpstr>Microsoft Equation 3.0</vt:lpstr>
      <vt:lpstr>Graphique Microsoft Office Excel</vt:lpstr>
      <vt:lpstr>Adobe Photoshop Image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IPHC / IN2P3 / CNRS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BROM Jean-Marie</dc:creator>
  <cp:lastModifiedBy>BROM Jean-Marie</cp:lastModifiedBy>
  <cp:revision>234</cp:revision>
  <dcterms:created xsi:type="dcterms:W3CDTF">2014-02-05T10:38:34Z</dcterms:created>
  <dcterms:modified xsi:type="dcterms:W3CDTF">2015-02-23T21:15:41Z</dcterms:modified>
</cp:coreProperties>
</file>