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338" r:id="rId3"/>
    <p:sldId id="347" r:id="rId4"/>
    <p:sldId id="350" r:id="rId5"/>
    <p:sldId id="349" r:id="rId6"/>
    <p:sldId id="346" r:id="rId7"/>
    <p:sldId id="355" r:id="rId8"/>
    <p:sldId id="351" r:id="rId9"/>
    <p:sldId id="354" r:id="rId10"/>
    <p:sldId id="352" r:id="rId11"/>
    <p:sldId id="353" r:id="rId12"/>
    <p:sldId id="356" r:id="rId13"/>
    <p:sldId id="357" r:id="rId14"/>
    <p:sldId id="358" r:id="rId15"/>
    <p:sldId id="360" r:id="rId16"/>
    <p:sldId id="361" r:id="rId17"/>
    <p:sldId id="325" r:id="rId18"/>
    <p:sldId id="279" r:id="rId1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99"/>
    <a:srgbClr val="008000"/>
    <a:srgbClr val="262626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60" d="100"/>
          <a:sy n="60" d="100"/>
        </p:scale>
        <p:origin x="-2160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fld id="{7552976D-0DEB-40E2-8FFB-35E141A07F49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9" tIns="48325" rIns="96649" bIns="4832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49" tIns="48325" rIns="96649" bIns="4832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CA47A928-FDF1-4F5B-9C3B-9454E1412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1030"/>
            <a:fld id="{7970BD7E-4838-4884-A637-25CC8D8C4B9F}" type="slidenum">
              <a:rPr lang="en-US" smtClean="0"/>
              <a:pPr defTabSz="911030"/>
              <a:t>1</a:t>
            </a:fld>
            <a:endParaRPr lang="en-US" dirty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anoa se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1005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anoa se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1005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Manoa se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1005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92FA6-0511-44A8-B7D5-879899FAA628}" type="datetimeFigureOut">
              <a:rPr lang="en-US" smtClean="0"/>
              <a:pPr/>
              <a:t>5/15/2015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DD1FD-1B69-4002-BE44-A7326F6E43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Searching for Monoenergetic Neutrinos Arising </a:t>
            </a:r>
            <a:r>
              <a:rPr lang="en-US" sz="4000" dirty="0" smtClean="0"/>
              <a:t>From </a:t>
            </a:r>
            <a:r>
              <a:rPr lang="en-US" sz="4000" dirty="0" smtClean="0">
                <a:solidFill>
                  <a:schemeClr val="tx1"/>
                </a:solidFill>
              </a:rPr>
              <a:t>Dark Matter </a:t>
            </a:r>
            <a:r>
              <a:rPr lang="en-US" sz="4000" dirty="0" smtClean="0"/>
              <a:t>Annihilation</a:t>
            </a:r>
            <a:endParaRPr lang="en-US" sz="4000" dirty="0" smtClean="0">
              <a:solidFill>
                <a:srgbClr val="000099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4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Jason Kumar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University of</a:t>
            </a:r>
            <a:r>
              <a:rPr lang="en-US" dirty="0" smtClean="0">
                <a:solidFill>
                  <a:srgbClr val="660066"/>
                </a:solidFill>
              </a:rPr>
              <a:t> H</a:t>
            </a:r>
            <a:r>
              <a:rPr lang="en-US" dirty="0" smtClean="0">
                <a:solidFill>
                  <a:srgbClr val="000099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w</a:t>
            </a:r>
            <a:r>
              <a:rPr lang="en-US" dirty="0" smtClean="0">
                <a:solidFill>
                  <a:srgbClr val="FFFF00"/>
                </a:solidFill>
              </a:rPr>
              <a:t>a</a:t>
            </a:r>
            <a:r>
              <a:rPr lang="en-US" dirty="0" smtClean="0">
                <a:solidFill>
                  <a:srgbClr val="FF3300"/>
                </a:solidFill>
              </a:rPr>
              <a:t>i</a:t>
            </a:r>
            <a:r>
              <a:rPr lang="en-US" dirty="0" smtClean="0">
                <a:solidFill>
                  <a:srgbClr val="CC0000"/>
                </a:solidFill>
              </a:rPr>
              <a:t>i</a:t>
            </a: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resolving a line signal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essentially need </a:t>
            </a:r>
            <a:r>
              <a:rPr lang="en-US" sz="2000" dirty="0" smtClean="0">
                <a:solidFill>
                  <a:srgbClr val="000099"/>
                </a:solidFill>
              </a:rPr>
              <a:t>two things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CC0000"/>
                </a:solidFill>
              </a:rPr>
              <a:t>full energy</a:t>
            </a:r>
            <a:r>
              <a:rPr lang="en-US" sz="1800" dirty="0" smtClean="0"/>
              <a:t> containment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CC0000"/>
                </a:solidFill>
              </a:rPr>
              <a:t>directionality of charged lepton </a:t>
            </a:r>
            <a:r>
              <a:rPr lang="en-US" sz="1800" dirty="0" smtClean="0"/>
              <a:t>track (for high energy)</a:t>
            </a:r>
          </a:p>
          <a:p>
            <a:r>
              <a:rPr lang="en-US" sz="2000" dirty="0" smtClean="0"/>
              <a:t>need </a:t>
            </a:r>
            <a:r>
              <a:rPr lang="el-GR" sz="2000" dirty="0" smtClean="0">
                <a:solidFill>
                  <a:srgbClr val="CC0000"/>
                </a:solidFill>
                <a:latin typeface="Calibri"/>
              </a:rPr>
              <a:t>ν</a:t>
            </a:r>
            <a:r>
              <a:rPr lang="en-US" sz="2000" baseline="-25000" dirty="0" smtClean="0">
                <a:solidFill>
                  <a:srgbClr val="CC0000"/>
                </a:solidFill>
                <a:latin typeface="Calibri"/>
              </a:rPr>
              <a:t>e</a:t>
            </a:r>
            <a:r>
              <a:rPr lang="en-US" sz="2000" dirty="0" smtClean="0">
                <a:latin typeface="Calibri"/>
              </a:rPr>
              <a:t> 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000099"/>
                </a:solidFill>
                <a:latin typeface="Calibri"/>
              </a:rPr>
              <a:t>charged current interaction </a:t>
            </a:r>
            <a:r>
              <a:rPr lang="en-US" sz="1800" dirty="0" smtClean="0">
                <a:latin typeface="Calibri"/>
              </a:rPr>
              <a:t>produces e</a:t>
            </a:r>
            <a:r>
              <a:rPr lang="en-US" sz="1800" baseline="30000" dirty="0" smtClean="0">
                <a:latin typeface="Calibri"/>
              </a:rPr>
              <a:t>±</a:t>
            </a:r>
            <a:r>
              <a:rPr lang="en-US" sz="1800" dirty="0" smtClean="0">
                <a:latin typeface="Calibri"/>
              </a:rPr>
              <a:t> </a:t>
            </a:r>
          </a:p>
          <a:p>
            <a:pPr lvl="1"/>
            <a:r>
              <a:rPr lang="en-US" sz="1800" dirty="0" smtClean="0">
                <a:latin typeface="Calibri"/>
              </a:rPr>
              <a:t>produces </a:t>
            </a:r>
            <a:r>
              <a:rPr lang="en-US" sz="1800" dirty="0" smtClean="0">
                <a:solidFill>
                  <a:srgbClr val="008000"/>
                </a:solidFill>
                <a:latin typeface="Calibri"/>
              </a:rPr>
              <a:t>short-range cascade </a:t>
            </a:r>
            <a:r>
              <a:rPr lang="en-US" sz="1800" dirty="0" smtClean="0">
                <a:latin typeface="Calibri"/>
              </a:rPr>
              <a:t>which is </a:t>
            </a:r>
            <a:r>
              <a:rPr lang="en-US" sz="1800" dirty="0" smtClean="0">
                <a:solidFill>
                  <a:srgbClr val="008000"/>
                </a:solidFill>
                <a:latin typeface="Calibri"/>
              </a:rPr>
              <a:t>fully-contained</a:t>
            </a:r>
            <a:r>
              <a:rPr lang="en-US" sz="1800" dirty="0" smtClean="0">
                <a:latin typeface="Calibri"/>
              </a:rPr>
              <a:t> in detector</a:t>
            </a:r>
          </a:p>
          <a:p>
            <a:pPr lvl="1"/>
            <a:r>
              <a:rPr lang="en-US" sz="1800" dirty="0" smtClean="0">
                <a:latin typeface="Calibri"/>
              </a:rPr>
              <a:t>at high E</a:t>
            </a:r>
            <a:r>
              <a:rPr lang="el-GR" sz="1800" baseline="-25000" dirty="0" smtClean="0">
                <a:latin typeface="Calibri"/>
              </a:rPr>
              <a:t>ν</a:t>
            </a:r>
            <a:r>
              <a:rPr lang="en-US" sz="1800" dirty="0" smtClean="0">
                <a:latin typeface="Calibri"/>
              </a:rPr>
              <a:t>, muon is long-range</a:t>
            </a:r>
          </a:p>
          <a:p>
            <a:pPr lvl="2"/>
            <a:r>
              <a:rPr lang="en-US" sz="1600" dirty="0" smtClean="0">
                <a:latin typeface="Calibri"/>
              </a:rPr>
              <a:t>reduces the </a:t>
            </a:r>
            <a:r>
              <a:rPr lang="en-US" sz="1600" dirty="0" smtClean="0">
                <a:solidFill>
                  <a:srgbClr val="008000"/>
                </a:solidFill>
                <a:latin typeface="Calibri"/>
              </a:rPr>
              <a:t>effective volume</a:t>
            </a:r>
          </a:p>
          <a:p>
            <a:pPr lvl="1"/>
            <a:r>
              <a:rPr lang="en-US" sz="1800" dirty="0" smtClean="0"/>
              <a:t>at E</a:t>
            </a:r>
            <a:r>
              <a:rPr lang="el-GR" sz="1800" baseline="-25000" dirty="0" smtClean="0">
                <a:latin typeface="Calibri"/>
              </a:rPr>
              <a:t>ν</a:t>
            </a:r>
            <a:r>
              <a:rPr lang="en-US" sz="1800" dirty="0" smtClean="0">
                <a:latin typeface="Calibri"/>
              </a:rPr>
              <a:t> = 30 </a:t>
            </a:r>
            <a:r>
              <a:rPr lang="en-US" sz="1800" dirty="0" err="1" smtClean="0">
                <a:latin typeface="Calibri"/>
              </a:rPr>
              <a:t>MeV</a:t>
            </a:r>
            <a:r>
              <a:rPr lang="en-US" sz="1800" dirty="0" smtClean="0">
                <a:latin typeface="Calibri"/>
              </a:rPr>
              <a:t>, </a:t>
            </a:r>
            <a:r>
              <a:rPr lang="en-US" sz="1800" dirty="0" smtClean="0">
                <a:solidFill>
                  <a:srgbClr val="000099"/>
                </a:solidFill>
                <a:latin typeface="Calibri"/>
              </a:rPr>
              <a:t>can’t produce muon</a:t>
            </a:r>
            <a:endParaRPr lang="en-US" sz="1800" dirty="0">
              <a:solidFill>
                <a:srgbClr val="000099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7162800" y="2438400"/>
            <a:ext cx="304800" cy="304800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638800" y="2590800"/>
            <a:ext cx="1295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467600" y="1951038"/>
            <a:ext cx="762000" cy="4873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5"/>
          </p:cNvCxnSpPr>
          <p:nvPr/>
        </p:nvCxnSpPr>
        <p:spPr>
          <a:xfrm>
            <a:off x="7422963" y="2698563"/>
            <a:ext cx="273237" cy="273237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83231" y="2221468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ν</a:t>
            </a:r>
            <a:r>
              <a:rPr lang="el-GR" baseline="-25000" dirty="0" smtClean="0">
                <a:latin typeface="Calibri"/>
                <a:sym typeface="MT Extra"/>
              </a:rPr>
              <a:t></a:t>
            </a:r>
            <a:endParaRPr lang="en-US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0" y="22214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θ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848600" y="17526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MT Extra"/>
              </a:rPr>
              <a:t></a:t>
            </a:r>
            <a:endParaRPr lang="en-US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5685326" y="3799938"/>
          <a:ext cx="2010874" cy="741876"/>
        </p:xfrm>
        <a:graphic>
          <a:graphicData uri="http://schemas.openxmlformats.org/presentationml/2006/ole">
            <p:oleObj spid="_x0000_s1026" name="Equation" r:id="rId3" imgW="1307880" imgH="48240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418560" y="4724400"/>
            <a:ext cx="31936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C0000"/>
                </a:solidFill>
              </a:rPr>
              <a:t>f</a:t>
            </a:r>
            <a:r>
              <a:rPr lang="en-US" dirty="0" smtClean="0"/>
              <a:t> </a:t>
            </a:r>
            <a:r>
              <a:rPr lang="en-US" dirty="0" smtClean="0">
                <a:latin typeface="Calibri"/>
              </a:rPr>
              <a:t>≡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C0000"/>
                </a:solidFill>
              </a:rPr>
              <a:t>fraction of events in </a:t>
            </a:r>
            <a:r>
              <a:rPr lang="el-GR" dirty="0" smtClean="0">
                <a:solidFill>
                  <a:srgbClr val="CC0000"/>
                </a:solidFill>
                <a:latin typeface="Calibri"/>
              </a:rPr>
              <a:t>θ</a:t>
            </a:r>
            <a:r>
              <a:rPr lang="en-US" baseline="-25000" dirty="0" smtClean="0">
                <a:solidFill>
                  <a:srgbClr val="CC0000"/>
                </a:solidFill>
                <a:latin typeface="Calibri"/>
              </a:rPr>
              <a:t>cone </a:t>
            </a:r>
            <a:r>
              <a:rPr lang="en-US" dirty="0" smtClean="0">
                <a:solidFill>
                  <a:srgbClr val="CC0000"/>
                </a:solidFill>
                <a:latin typeface="Calibri"/>
              </a:rPr>
              <a:t> </a:t>
            </a:r>
          </a:p>
          <a:p>
            <a:r>
              <a:rPr lang="en-US" dirty="0" smtClean="0">
                <a:latin typeface="Calibri"/>
              </a:rPr>
              <a:t>f</a:t>
            </a:r>
            <a:r>
              <a:rPr lang="el-GR" baseline="-25000" dirty="0" smtClean="0">
                <a:latin typeface="Calibri"/>
              </a:rPr>
              <a:t>ν</a:t>
            </a:r>
            <a:r>
              <a:rPr lang="en-US" dirty="0" smtClean="0">
                <a:latin typeface="Calibri"/>
              </a:rPr>
              <a:t> </a:t>
            </a:r>
            <a:r>
              <a:rPr lang="en-US" dirty="0" smtClean="0">
                <a:latin typeface="Cambria"/>
              </a:rPr>
              <a:t>~ </a:t>
            </a:r>
            <a:r>
              <a:rPr lang="en-US" dirty="0" smtClean="0"/>
              <a:t>0.4</a:t>
            </a:r>
          </a:p>
          <a:p>
            <a:r>
              <a:rPr lang="en-US" dirty="0" smtClean="0"/>
              <a:t>f</a:t>
            </a:r>
            <a:r>
              <a:rPr lang="el-GR" baseline="-25000" dirty="0" smtClean="0"/>
              <a:t>ν</a:t>
            </a:r>
            <a:r>
              <a:rPr lang="el-GR" baseline="-25000" dirty="0" smtClean="0">
                <a:latin typeface="Calibri"/>
              </a:rPr>
              <a:t>̅</a:t>
            </a:r>
            <a:r>
              <a:rPr lang="en-US" dirty="0" smtClean="0"/>
              <a:t> </a:t>
            </a:r>
            <a:r>
              <a:rPr lang="en-US" dirty="0" smtClean="0">
                <a:latin typeface="Cambria"/>
              </a:rPr>
              <a:t>~ </a:t>
            </a:r>
            <a:r>
              <a:rPr lang="en-US" dirty="0" smtClean="0"/>
              <a:t>0.8</a:t>
            </a:r>
          </a:p>
          <a:p>
            <a:r>
              <a:rPr lang="en-US" dirty="0" smtClean="0"/>
              <a:t>reduces </a:t>
            </a:r>
            <a:r>
              <a:rPr lang="en-US" dirty="0" err="1" smtClean="0"/>
              <a:t>bgd</a:t>
            </a:r>
            <a:r>
              <a:rPr lang="en-US" dirty="0" smtClean="0"/>
              <a:t> at large E</a:t>
            </a:r>
            <a:r>
              <a:rPr lang="el-GR" baseline="-25000" dirty="0" smtClean="0">
                <a:latin typeface="Calibri"/>
              </a:rPr>
              <a:t>ν</a:t>
            </a:r>
            <a:r>
              <a:rPr lang="en-US" dirty="0" smtClean="0">
                <a:latin typeface="Calibri"/>
              </a:rPr>
              <a:t> </a:t>
            </a:r>
            <a:endParaRPr lang="en-US" dirty="0" smtClean="0"/>
          </a:p>
          <a:p>
            <a:r>
              <a:rPr lang="en-US" dirty="0" smtClean="0"/>
              <a:t>but at E</a:t>
            </a:r>
            <a:r>
              <a:rPr lang="el-GR" baseline="-25000" dirty="0" smtClean="0">
                <a:latin typeface="Calibri"/>
              </a:rPr>
              <a:t>ν</a:t>
            </a:r>
            <a:r>
              <a:rPr lang="el-GR" dirty="0" smtClean="0">
                <a:latin typeface="Cambria Math"/>
                <a:ea typeface="Cambria Math"/>
              </a:rPr>
              <a:t>≈</a:t>
            </a:r>
            <a:r>
              <a:rPr lang="en-US" dirty="0" smtClean="0"/>
              <a:t>30 </a:t>
            </a:r>
            <a:r>
              <a:rPr lang="en-US" dirty="0" err="1" smtClean="0"/>
              <a:t>MeV</a:t>
            </a:r>
            <a:r>
              <a:rPr lang="en-US" dirty="0" smtClean="0"/>
              <a:t>, no direction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LS detector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scintillator</a:t>
            </a:r>
            <a:r>
              <a:rPr lang="en-US" sz="2000" dirty="0" smtClean="0"/>
              <a:t> produces a </a:t>
            </a:r>
            <a:r>
              <a:rPr lang="en-US" sz="2000" dirty="0" smtClean="0">
                <a:solidFill>
                  <a:srgbClr val="000099"/>
                </a:solidFill>
              </a:rPr>
              <a:t>spherical burst of light</a:t>
            </a:r>
          </a:p>
          <a:p>
            <a:r>
              <a:rPr lang="en-US" sz="2000" dirty="0" smtClean="0"/>
              <a:t>essentially a </a:t>
            </a:r>
            <a:r>
              <a:rPr lang="en-US" sz="2000" dirty="0" smtClean="0">
                <a:solidFill>
                  <a:srgbClr val="CC0000"/>
                </a:solidFill>
              </a:rPr>
              <a:t>calorimeter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008000"/>
                </a:solidFill>
              </a:rPr>
              <a:t>easy</a:t>
            </a:r>
            <a:r>
              <a:rPr lang="en-US" sz="1800" dirty="0" smtClean="0"/>
              <a:t> to get </a:t>
            </a:r>
            <a:r>
              <a:rPr lang="en-US" sz="1800" dirty="0" smtClean="0">
                <a:solidFill>
                  <a:srgbClr val="000099"/>
                </a:solidFill>
              </a:rPr>
              <a:t>total energy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008000"/>
                </a:solidFill>
              </a:rPr>
              <a:t>harder</a:t>
            </a:r>
            <a:r>
              <a:rPr lang="en-US" sz="1800" dirty="0" smtClean="0"/>
              <a:t> to get </a:t>
            </a:r>
            <a:r>
              <a:rPr lang="en-US" sz="1800" dirty="0" smtClean="0">
                <a:solidFill>
                  <a:srgbClr val="000099"/>
                </a:solidFill>
              </a:rPr>
              <a:t>direction</a:t>
            </a:r>
            <a:r>
              <a:rPr lang="en-US" sz="1800" dirty="0" smtClean="0"/>
              <a:t> from a spherical burst of light</a:t>
            </a:r>
          </a:p>
          <a:p>
            <a:r>
              <a:rPr lang="en-US" sz="2000" dirty="0" smtClean="0"/>
              <a:t>but </a:t>
            </a:r>
            <a:r>
              <a:rPr lang="en-US" sz="2000" dirty="0" smtClean="0">
                <a:solidFill>
                  <a:srgbClr val="CC0000"/>
                </a:solidFill>
              </a:rPr>
              <a:t>timing of when PMTs are illuminated</a:t>
            </a:r>
            <a:r>
              <a:rPr lang="en-US" sz="2000" dirty="0" smtClean="0"/>
              <a:t> can be used to </a:t>
            </a:r>
            <a:r>
              <a:rPr lang="en-US" sz="2000" dirty="0" smtClean="0">
                <a:solidFill>
                  <a:srgbClr val="000099"/>
                </a:solidFill>
              </a:rPr>
              <a:t>reconstruct charged lepton track</a:t>
            </a:r>
          </a:p>
          <a:p>
            <a:pPr lvl="1"/>
            <a:r>
              <a:rPr lang="en-US" sz="1800" dirty="0" smtClean="0"/>
              <a:t>essentially, </a:t>
            </a:r>
            <a:r>
              <a:rPr lang="en-US" sz="1800" dirty="0" err="1" smtClean="0"/>
              <a:t>Huygen’s</a:t>
            </a:r>
            <a:r>
              <a:rPr lang="en-US" sz="1800" dirty="0" smtClean="0"/>
              <a:t> principle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008000"/>
                </a:solidFill>
              </a:rPr>
              <a:t>analysis of KamLAND data is on the way....</a:t>
            </a:r>
          </a:p>
          <a:p>
            <a:r>
              <a:rPr lang="en-US" sz="2000" dirty="0" smtClean="0"/>
              <a:t>we’ll treat it as our benchmark detector ....</a:t>
            </a:r>
          </a:p>
          <a:p>
            <a:pPr lvl="1"/>
            <a:endParaRPr lang="en-US" sz="18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295400"/>
            <a:ext cx="3581400" cy="2656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017133"/>
            <a:ext cx="3584448" cy="263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988289" y="6248400"/>
            <a:ext cx="35743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figures courtesy of John Learned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we need....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we have the </a:t>
            </a:r>
            <a:r>
              <a:rPr lang="en-US" sz="2000" dirty="0" smtClean="0">
                <a:solidFill>
                  <a:srgbClr val="CC0000"/>
                </a:solidFill>
              </a:rPr>
              <a:t>neutrino fluxes from the sun arising from DM</a:t>
            </a:r>
            <a:r>
              <a:rPr lang="en-US" sz="2000" dirty="0" smtClean="0"/>
              <a:t>....</a:t>
            </a:r>
          </a:p>
          <a:p>
            <a:r>
              <a:rPr lang="en-US" sz="2000" dirty="0" smtClean="0"/>
              <a:t>we have </a:t>
            </a:r>
            <a:r>
              <a:rPr lang="en-US" sz="2000" dirty="0" smtClean="0">
                <a:solidFill>
                  <a:srgbClr val="CC0000"/>
                </a:solidFill>
              </a:rPr>
              <a:t>estimates of the </a:t>
            </a:r>
            <a:r>
              <a:rPr lang="el-GR" sz="2000" dirty="0" smtClean="0">
                <a:solidFill>
                  <a:srgbClr val="CC0000"/>
                </a:solidFill>
                <a:latin typeface="Calibri"/>
              </a:rPr>
              <a:t>ν</a:t>
            </a:r>
            <a:r>
              <a:rPr lang="en-US" sz="2000" baseline="-25000" dirty="0" smtClean="0">
                <a:solidFill>
                  <a:srgbClr val="CC0000"/>
                </a:solidFill>
                <a:latin typeface="Calibri"/>
              </a:rPr>
              <a:t>e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srgbClr val="CC0000"/>
                </a:solidFill>
              </a:rPr>
              <a:t>background </a:t>
            </a:r>
          </a:p>
          <a:p>
            <a:pPr lvl="1"/>
            <a:r>
              <a:rPr lang="en-US" sz="1800" dirty="0" smtClean="0"/>
              <a:t>at E &gt; GeV (for </a:t>
            </a:r>
            <a:r>
              <a:rPr lang="el-GR" sz="1800" dirty="0" smtClean="0"/>
              <a:t>χχ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l-GR" sz="1800" dirty="0" smtClean="0"/>
              <a:t>ν̅ν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at E </a:t>
            </a:r>
            <a:r>
              <a:rPr lang="en-US" sz="1800" dirty="0" smtClean="0">
                <a:latin typeface="Cambria"/>
              </a:rPr>
              <a:t>~</a:t>
            </a:r>
            <a:r>
              <a:rPr lang="en-US" sz="1800" dirty="0" smtClean="0"/>
              <a:t> 30-300 </a:t>
            </a:r>
            <a:r>
              <a:rPr lang="en-US" sz="1800" dirty="0" err="1" smtClean="0"/>
              <a:t>MeV</a:t>
            </a:r>
            <a:r>
              <a:rPr lang="en-US" sz="1800" dirty="0" smtClean="0"/>
              <a:t> (for meson decay)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CC0000"/>
                </a:solidFill>
              </a:rPr>
              <a:t>charged current neutrino-nucleus scattering cross section</a:t>
            </a:r>
          </a:p>
          <a:p>
            <a:pPr lvl="1"/>
            <a:r>
              <a:rPr lang="en-US" sz="1800" dirty="0" smtClean="0"/>
              <a:t>for E &gt; GeV, get </a:t>
            </a:r>
            <a:r>
              <a:rPr lang="el-GR" sz="1800" dirty="0" smtClean="0">
                <a:latin typeface="Calibri"/>
              </a:rPr>
              <a:t>σ</a:t>
            </a:r>
            <a:r>
              <a:rPr lang="en-US" sz="1800" dirty="0" smtClean="0">
                <a:latin typeface="Calibri"/>
              </a:rPr>
              <a:t> </a:t>
            </a:r>
            <a:r>
              <a:rPr lang="en-US" sz="1800" dirty="0" smtClean="0">
                <a:sym typeface="Symbol"/>
              </a:rPr>
              <a:t> E (DIS)</a:t>
            </a:r>
          </a:p>
          <a:p>
            <a:pPr lvl="1"/>
            <a:r>
              <a:rPr lang="en-US" sz="1800" dirty="0" smtClean="0">
                <a:sym typeface="Symbol"/>
              </a:rPr>
              <a:t>for </a:t>
            </a:r>
            <a:r>
              <a:rPr lang="en-US" sz="1800" dirty="0" smtClean="0"/>
              <a:t>E </a:t>
            </a:r>
            <a:r>
              <a:rPr lang="en-US" sz="1800" dirty="0" smtClean="0">
                <a:latin typeface="Cambria"/>
              </a:rPr>
              <a:t>~</a:t>
            </a:r>
            <a:r>
              <a:rPr lang="en-US" sz="1800" dirty="0" smtClean="0"/>
              <a:t> 30-300 </a:t>
            </a:r>
            <a:r>
              <a:rPr lang="en-US" sz="1800" dirty="0" err="1" smtClean="0"/>
              <a:t>MeV</a:t>
            </a:r>
            <a:r>
              <a:rPr lang="en-US" sz="1800" dirty="0" smtClean="0"/>
              <a:t>, more complicated</a:t>
            </a:r>
          </a:p>
          <a:p>
            <a:pPr lvl="2"/>
            <a:r>
              <a:rPr lang="en-US" sz="1600" dirty="0" smtClean="0"/>
              <a:t>cross sections smaller at low E</a:t>
            </a:r>
            <a:r>
              <a:rPr lang="el-GR" sz="1600" baseline="-25000" dirty="0" smtClean="0">
                <a:latin typeface="Calibri"/>
              </a:rPr>
              <a:t>ν</a:t>
            </a:r>
            <a:endParaRPr lang="en-US" sz="1600" baseline="-25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913313" y="4343400"/>
          <a:ext cx="3963987" cy="1447800"/>
        </p:xfrm>
        <a:graphic>
          <a:graphicData uri="http://schemas.openxmlformats.org/presentationml/2006/ole">
            <p:oleObj spid="_x0000_s25602" name="Equation" r:id="rId3" imgW="2120760" imgH="77436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65650" y="2076450"/>
          <a:ext cx="4448175" cy="1123950"/>
        </p:xfrm>
        <a:graphic>
          <a:graphicData uri="http://schemas.openxmlformats.org/presentationml/2006/ole">
            <p:oleObj spid="_x0000_s25603" name="Equation" r:id="rId4" imgW="3517560" imgH="88884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467600" y="1600200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Honda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90108" y="3200400"/>
            <a:ext cx="3340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Battistoni</a:t>
            </a:r>
            <a:r>
              <a:rPr lang="en-US" dirty="0" smtClean="0"/>
              <a:t>, Ferrari, </a:t>
            </a:r>
            <a:r>
              <a:rPr lang="en-US" dirty="0" err="1" smtClean="0"/>
              <a:t>Montaruli</a:t>
            </a:r>
            <a:r>
              <a:rPr lang="en-US" dirty="0" smtClean="0"/>
              <a:t>, </a:t>
            </a:r>
            <a:r>
              <a:rPr lang="en-US" dirty="0" err="1" smtClean="0"/>
              <a:t>Sala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sensitivity at high energy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benchmark = </a:t>
            </a:r>
            <a:r>
              <a:rPr lang="en-US" sz="2000" dirty="0" smtClean="0">
                <a:solidFill>
                  <a:srgbClr val="008000"/>
                </a:solidFill>
              </a:rPr>
              <a:t>KamLAND</a:t>
            </a:r>
          </a:p>
          <a:p>
            <a:pPr lvl="1"/>
            <a:r>
              <a:rPr lang="en-US" sz="1800" dirty="0" smtClean="0"/>
              <a:t>V = 500 m</a:t>
            </a:r>
            <a:r>
              <a:rPr lang="en-US" sz="1800" baseline="30000" dirty="0" smtClean="0"/>
              <a:t>3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smtClean="0"/>
              <a:t>T = 3600 days </a:t>
            </a:r>
          </a:p>
          <a:p>
            <a:pPr lvl="1"/>
            <a:r>
              <a:rPr lang="en-US" sz="1800" dirty="0" smtClean="0"/>
              <a:t>ε </a:t>
            </a:r>
            <a:r>
              <a:rPr lang="en-US" sz="1800" dirty="0" smtClean="0">
                <a:latin typeface="Cambria Math"/>
                <a:ea typeface="Cambria Math"/>
              </a:rPr>
              <a:t>~ </a:t>
            </a:r>
            <a:r>
              <a:rPr lang="en-US" sz="1800" dirty="0" smtClean="0">
                <a:latin typeface="Calibri" pitchFamily="34" charset="0"/>
                <a:ea typeface="Cambria Math"/>
              </a:rPr>
              <a:t>few % (5 %)</a:t>
            </a:r>
            <a:endParaRPr lang="en-US" sz="1800" dirty="0" smtClean="0"/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CC0000"/>
                </a:solidFill>
              </a:rPr>
              <a:t>beats current DD limits</a:t>
            </a:r>
          </a:p>
          <a:p>
            <a:pPr lvl="1"/>
            <a:r>
              <a:rPr lang="en-US" sz="1800" dirty="0" smtClean="0"/>
              <a:t>no big suppression at low mass, unlike direct detection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000099"/>
                </a:solidFill>
              </a:rPr>
              <a:t>Super-K wins</a:t>
            </a:r>
          </a:p>
          <a:p>
            <a:pPr lvl="1"/>
            <a:r>
              <a:rPr lang="en-US" sz="1800" dirty="0" smtClean="0"/>
              <a:t>larger exposure due to size</a:t>
            </a:r>
          </a:p>
          <a:p>
            <a:pPr lvl="1"/>
            <a:r>
              <a:rPr lang="en-US" sz="1800" dirty="0" smtClean="0"/>
              <a:t>SK has larger </a:t>
            </a:r>
            <a:r>
              <a:rPr lang="en-US" sz="1800" dirty="0" err="1" smtClean="0"/>
              <a:t>bgd</a:t>
            </a:r>
            <a:r>
              <a:rPr lang="en-US" sz="1800" dirty="0" smtClean="0"/>
              <a:t>., but </a:t>
            </a:r>
            <a:r>
              <a:rPr lang="en-US" sz="1800" dirty="0" smtClean="0">
                <a:solidFill>
                  <a:srgbClr val="CC0000"/>
                </a:solidFill>
              </a:rPr>
              <a:t>KamLAND is signal limited</a:t>
            </a:r>
          </a:p>
          <a:p>
            <a:pPr lvl="2"/>
            <a:r>
              <a:rPr lang="en-US" sz="1600" dirty="0" smtClean="0"/>
              <a:t>can’t fully benefit from low background yet</a:t>
            </a:r>
          </a:p>
          <a:p>
            <a:pPr marL="342900" lvl="1" indent="-342900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C0000"/>
                </a:solidFill>
              </a:rPr>
              <a:t> </a:t>
            </a:r>
            <a:r>
              <a:rPr lang="en-US" sz="2000" strike="sngStrike" dirty="0" smtClean="0">
                <a:solidFill>
                  <a:srgbClr val="CC0000"/>
                </a:solidFill>
              </a:rPr>
              <a:t>LBNE</a:t>
            </a:r>
            <a:r>
              <a:rPr lang="en-US" sz="2000" dirty="0" smtClean="0">
                <a:solidFill>
                  <a:srgbClr val="CC0000"/>
                </a:solidFill>
              </a:rPr>
              <a:t> DUNE</a:t>
            </a:r>
            <a:r>
              <a:rPr lang="en-US" sz="2000" dirty="0" smtClean="0"/>
              <a:t>?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1800" dirty="0" smtClean="0"/>
              <a:t>ε </a:t>
            </a:r>
            <a:r>
              <a:rPr lang="en-US" sz="1800" dirty="0" smtClean="0">
                <a:latin typeface="Cambria Math"/>
                <a:ea typeface="Cambria Math"/>
              </a:rPr>
              <a:t>~ </a:t>
            </a:r>
            <a:r>
              <a:rPr lang="en-US" sz="1800" dirty="0" smtClean="0">
                <a:latin typeface="Calibri" pitchFamily="34" charset="0"/>
                <a:ea typeface="Cambria Math"/>
              </a:rPr>
              <a:t>3 %</a:t>
            </a:r>
            <a:r>
              <a:rPr lang="en-US" sz="2000" dirty="0" smtClean="0"/>
              <a:t>, 10</a:t>
            </a:r>
            <a:r>
              <a:rPr lang="en-US" sz="2000" dirty="0" smtClean="0">
                <a:latin typeface="Calibri"/>
              </a:rPr>
              <a:t>× </a:t>
            </a:r>
            <a:r>
              <a:rPr lang="en-US" sz="2000" dirty="0" smtClean="0"/>
              <a:t>exp.</a:t>
            </a:r>
            <a:endParaRPr lang="en-US" sz="1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5684" y="4203384"/>
            <a:ext cx="4249715" cy="265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600200"/>
            <a:ext cx="4191000" cy="260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036885" y="1232972"/>
            <a:ext cx="2107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flavor-</a:t>
            </a:r>
            <a:r>
              <a:rPr lang="en-US" dirty="0" err="1" smtClean="0"/>
              <a:t>indep</a:t>
            </a:r>
            <a:r>
              <a:rPr lang="en-US" dirty="0" smtClean="0"/>
              <a:t>, 90% CL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sensitivity for charged meson decay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1800" dirty="0" smtClean="0"/>
              <a:t>at low energy, take </a:t>
            </a:r>
            <a:r>
              <a:rPr lang="en-US" sz="1800" dirty="0" smtClean="0">
                <a:solidFill>
                  <a:srgbClr val="008000"/>
                </a:solidFill>
              </a:rPr>
              <a:t>ε </a:t>
            </a:r>
            <a:r>
              <a:rPr lang="en-US" sz="1800" dirty="0" smtClean="0">
                <a:solidFill>
                  <a:srgbClr val="008000"/>
                </a:solidFill>
                <a:latin typeface="Cambria Math"/>
                <a:ea typeface="Cambria Math"/>
              </a:rPr>
              <a:t>~ </a:t>
            </a:r>
            <a:r>
              <a:rPr lang="en-US" sz="1800" dirty="0" smtClean="0">
                <a:solidFill>
                  <a:srgbClr val="008000"/>
                </a:solidFill>
                <a:latin typeface="Calibri" pitchFamily="34" charset="0"/>
                <a:ea typeface="Cambria Math"/>
              </a:rPr>
              <a:t>1 % </a:t>
            </a:r>
            <a:r>
              <a:rPr lang="en-US" sz="1800" dirty="0" smtClean="0">
                <a:latin typeface="Calibri" pitchFamily="34" charset="0"/>
                <a:ea typeface="Cambria Math"/>
              </a:rPr>
              <a:t>for </a:t>
            </a:r>
            <a:r>
              <a:rPr lang="en-US" sz="1800" dirty="0" smtClean="0">
                <a:solidFill>
                  <a:srgbClr val="008000"/>
                </a:solidFill>
                <a:latin typeface="Calibri" pitchFamily="34" charset="0"/>
                <a:ea typeface="Cambria Math"/>
              </a:rPr>
              <a:t>LS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800" dirty="0" smtClean="0">
                <a:latin typeface="Calibri" pitchFamily="34" charset="0"/>
                <a:ea typeface="Cambria Math"/>
              </a:rPr>
              <a:t>KamLAND is </a:t>
            </a:r>
            <a:r>
              <a:rPr lang="en-US" sz="1800" dirty="0" smtClean="0">
                <a:solidFill>
                  <a:srgbClr val="CC0000"/>
                </a:solidFill>
                <a:latin typeface="Calibri" pitchFamily="34" charset="0"/>
                <a:ea typeface="Cambria Math"/>
              </a:rPr>
              <a:t>signal limited</a:t>
            </a:r>
          </a:p>
          <a:p>
            <a:pPr marL="742950" lvl="2" indent="-342900"/>
            <a:r>
              <a:rPr lang="en-US" sz="1800" dirty="0" smtClean="0">
                <a:latin typeface="Calibri" pitchFamily="34" charset="0"/>
                <a:ea typeface="Cambria Math"/>
              </a:rPr>
              <a:t>viable models produce &lt; 1 event in </a:t>
            </a:r>
            <a:r>
              <a:rPr lang="en-US" sz="1800" dirty="0" err="1" smtClean="0">
                <a:latin typeface="Calibri" pitchFamily="34" charset="0"/>
                <a:ea typeface="Cambria Math"/>
              </a:rPr>
              <a:t>KamLANDs</a:t>
            </a:r>
            <a:r>
              <a:rPr lang="en-US" sz="1800" dirty="0" smtClean="0">
                <a:latin typeface="Calibri" pitchFamily="34" charset="0"/>
                <a:ea typeface="Cambria Math"/>
              </a:rPr>
              <a:t> exposure</a:t>
            </a:r>
          </a:p>
          <a:p>
            <a:pPr marL="742950" lvl="2" indent="-342900"/>
            <a:r>
              <a:rPr lang="en-US" sz="1800" dirty="0" smtClean="0">
                <a:latin typeface="Calibri" pitchFamily="34" charset="0"/>
                <a:ea typeface="Cambria Math"/>
              </a:rPr>
              <a:t>problem </a:t>
            </a:r>
            <a:r>
              <a:rPr lang="en-US" sz="1800" dirty="0" smtClean="0">
                <a:latin typeface="Calibri" pitchFamily="34" charset="0"/>
                <a:ea typeface="Cambria Math"/>
                <a:sym typeface="Wingdings" pitchFamily="2" charset="2"/>
              </a:rPr>
              <a:t> </a:t>
            </a:r>
            <a:r>
              <a:rPr lang="en-US" sz="1800" dirty="0" smtClean="0">
                <a:solidFill>
                  <a:srgbClr val="CC0000"/>
                </a:solidFill>
                <a:latin typeface="Calibri" pitchFamily="34" charset="0"/>
                <a:ea typeface="Cambria Math"/>
              </a:rPr>
              <a:t>σ</a:t>
            </a:r>
            <a:r>
              <a:rPr lang="el-GR" sz="1800" baseline="-25000" dirty="0" smtClean="0">
                <a:solidFill>
                  <a:srgbClr val="CC0000"/>
                </a:solidFill>
                <a:latin typeface="Calibri"/>
                <a:ea typeface="Cambria Math"/>
              </a:rPr>
              <a:t>ν</a:t>
            </a:r>
            <a:r>
              <a:rPr lang="en-US" sz="1800" baseline="-25000" dirty="0" smtClean="0">
                <a:solidFill>
                  <a:srgbClr val="CC0000"/>
                </a:solidFill>
                <a:latin typeface="Calibri"/>
                <a:ea typeface="Cambria Math"/>
              </a:rPr>
              <a:t>A</a:t>
            </a:r>
            <a:r>
              <a:rPr lang="en-US" sz="1800" dirty="0" smtClean="0">
                <a:solidFill>
                  <a:srgbClr val="CC0000"/>
                </a:solidFill>
                <a:latin typeface="Calibri" pitchFamily="34" charset="0"/>
                <a:ea typeface="Cambria Math"/>
              </a:rPr>
              <a:t> small </a:t>
            </a:r>
            <a:r>
              <a:rPr lang="en-US" sz="1800" dirty="0" smtClean="0">
                <a:latin typeface="Calibri" pitchFamily="34" charset="0"/>
                <a:ea typeface="Cambria Math"/>
              </a:rPr>
              <a:t>at low E</a:t>
            </a:r>
            <a:r>
              <a:rPr lang="el-GR" sz="1800" baseline="-25000" dirty="0" smtClean="0">
                <a:latin typeface="Calibri"/>
                <a:ea typeface="Cambria Math"/>
              </a:rPr>
              <a:t>ν</a:t>
            </a:r>
            <a:r>
              <a:rPr lang="en-US" sz="1800" dirty="0" smtClean="0">
                <a:latin typeface="Calibri"/>
                <a:ea typeface="Cambria Math"/>
              </a:rPr>
              <a:t> </a:t>
            </a:r>
            <a:endParaRPr lang="en-US" sz="1800" dirty="0" smtClean="0">
              <a:latin typeface="Calibri" pitchFamily="34" charset="0"/>
              <a:ea typeface="Cambria Math"/>
            </a:endParaRPr>
          </a:p>
          <a:p>
            <a:pPr marL="342900" lvl="1" indent="-342900">
              <a:buClr>
                <a:schemeClr val="tx1"/>
              </a:buCl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C0000"/>
                </a:solidFill>
                <a:latin typeface="Calibri" pitchFamily="34" charset="0"/>
                <a:ea typeface="Cambria Math"/>
              </a:rPr>
              <a:t>DUNE could do much better </a:t>
            </a:r>
            <a:r>
              <a:rPr lang="en-US" sz="1800" dirty="0" smtClean="0">
                <a:latin typeface="Calibri" pitchFamily="34" charset="0"/>
                <a:ea typeface="Cambria Math"/>
              </a:rPr>
              <a:t>(34 </a:t>
            </a:r>
            <a:r>
              <a:rPr lang="en-US" sz="1800" dirty="0" err="1" smtClean="0">
                <a:latin typeface="Calibri" pitchFamily="34" charset="0"/>
                <a:ea typeface="Cambria Math"/>
              </a:rPr>
              <a:t>kT</a:t>
            </a:r>
            <a:r>
              <a:rPr lang="en-US" sz="1800" dirty="0" smtClean="0">
                <a:latin typeface="Calibri" pitchFamily="34" charset="0"/>
                <a:ea typeface="Cambria Math"/>
              </a:rPr>
              <a:t> </a:t>
            </a:r>
            <a:r>
              <a:rPr lang="en-US" sz="1800" dirty="0" err="1" smtClean="0">
                <a:latin typeface="Calibri" pitchFamily="34" charset="0"/>
                <a:ea typeface="Cambria Math"/>
              </a:rPr>
              <a:t>LAr</a:t>
            </a:r>
            <a:r>
              <a:rPr lang="en-US" sz="1800" dirty="0" smtClean="0">
                <a:latin typeface="Calibri" pitchFamily="34" charset="0"/>
                <a:ea typeface="Cambria Math"/>
              </a:rPr>
              <a:t> TPC, 1 year)</a:t>
            </a:r>
          </a:p>
          <a:p>
            <a:pPr marL="742950" lvl="2" indent="-342900"/>
            <a:r>
              <a:rPr lang="en-US" sz="1800" dirty="0" smtClean="0">
                <a:latin typeface="Calibri" pitchFamily="34" charset="0"/>
                <a:ea typeface="Cambria Math"/>
              </a:rPr>
              <a:t>still </a:t>
            </a:r>
            <a:r>
              <a:rPr lang="en-US" sz="1800" dirty="0" smtClean="0">
                <a:solidFill>
                  <a:srgbClr val="000099"/>
                </a:solidFill>
                <a:latin typeface="Calibri" pitchFamily="34" charset="0"/>
                <a:ea typeface="Cambria Math"/>
              </a:rPr>
              <a:t>negligible background </a:t>
            </a:r>
          </a:p>
          <a:p>
            <a:pPr marL="1200150" lvl="3" indent="-342900"/>
            <a:r>
              <a:rPr lang="en-US" sz="1600" dirty="0" smtClean="0">
                <a:latin typeface="Calibri" pitchFamily="34" charset="0"/>
                <a:ea typeface="Cambria Math"/>
              </a:rPr>
              <a:t>1 year, </a:t>
            </a:r>
            <a:r>
              <a:rPr lang="en-US" sz="1600" dirty="0" smtClean="0">
                <a:solidFill>
                  <a:srgbClr val="008000"/>
                </a:solidFill>
              </a:rPr>
              <a:t>ε </a:t>
            </a:r>
            <a:r>
              <a:rPr lang="en-US" sz="1600" dirty="0" smtClean="0">
                <a:solidFill>
                  <a:srgbClr val="008000"/>
                </a:solidFill>
                <a:latin typeface="Cambria Math"/>
                <a:ea typeface="Cambria Math"/>
              </a:rPr>
              <a:t>~ </a:t>
            </a:r>
            <a:r>
              <a:rPr lang="en-US" sz="1600" dirty="0" smtClean="0">
                <a:solidFill>
                  <a:srgbClr val="008000"/>
                </a:solidFill>
                <a:latin typeface="Calibri" pitchFamily="34" charset="0"/>
                <a:ea typeface="Cambria Math"/>
              </a:rPr>
              <a:t>10 % </a:t>
            </a:r>
            <a:endParaRPr lang="en-US" sz="1600" dirty="0" smtClean="0">
              <a:latin typeface="Calibri" pitchFamily="34" charset="0"/>
              <a:ea typeface="Cambria Math"/>
            </a:endParaRPr>
          </a:p>
          <a:p>
            <a:pPr marL="742950" lvl="2" indent="-342900">
              <a:buClr>
                <a:schemeClr val="tx1"/>
              </a:buClr>
            </a:pPr>
            <a:r>
              <a:rPr lang="en-US" sz="1800" dirty="0" smtClean="0">
                <a:solidFill>
                  <a:srgbClr val="000099"/>
                </a:solidFill>
                <a:latin typeface="Calibri" pitchFamily="34" charset="0"/>
                <a:ea typeface="Cambria Math"/>
              </a:rPr>
              <a:t>competitive with direct detection </a:t>
            </a:r>
            <a:r>
              <a:rPr lang="en-US" sz="1800" dirty="0" smtClean="0">
                <a:latin typeface="Calibri" pitchFamily="34" charset="0"/>
                <a:ea typeface="Cambria Math"/>
              </a:rPr>
              <a:t>at </a:t>
            </a:r>
            <a:r>
              <a:rPr lang="en-US" sz="1800" dirty="0" smtClean="0">
                <a:latin typeface="Cambria Math"/>
                <a:ea typeface="Cambria Math"/>
              </a:rPr>
              <a:t>~ </a:t>
            </a:r>
            <a:r>
              <a:rPr lang="en-US" sz="1800" dirty="0" smtClean="0">
                <a:latin typeface="Calibri" pitchFamily="34" charset="0"/>
                <a:ea typeface="Cambria Math"/>
              </a:rPr>
              <a:t>5 GeV </a:t>
            </a:r>
          </a:p>
          <a:p>
            <a:pPr marL="342900" lvl="1" indent="-342900">
              <a:buClr>
                <a:schemeClr val="tx1"/>
              </a:buCl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8000"/>
                </a:solidFill>
                <a:latin typeface="Calibri" pitchFamily="34" charset="0"/>
                <a:ea typeface="Cambria Math"/>
              </a:rPr>
              <a:t>other neutrino searches not sensitive </a:t>
            </a:r>
            <a:r>
              <a:rPr lang="en-US" sz="1800" dirty="0" smtClean="0">
                <a:latin typeface="Calibri" pitchFamily="34" charset="0"/>
                <a:ea typeface="Cambria Math"/>
              </a:rPr>
              <a:t>(focused on high-energy neutrinos) </a:t>
            </a:r>
            <a:endParaRPr lang="en-US" sz="1800" dirty="0" smtClean="0">
              <a:latin typeface="Calibri" pitchFamily="34" charset="0"/>
            </a:endParaRPr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828873" y="5010150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90% CL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599" y="1809750"/>
            <a:ext cx="4693703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signal limited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look at </a:t>
            </a:r>
            <a:r>
              <a:rPr lang="el-GR" sz="2000" dirty="0" smtClean="0">
                <a:latin typeface="Calibri"/>
              </a:rPr>
              <a:t>π</a:t>
            </a:r>
            <a:r>
              <a:rPr lang="en-US" sz="2000" baseline="30000" dirty="0" smtClean="0">
                <a:latin typeface="Calibri"/>
              </a:rPr>
              <a:t>+</a:t>
            </a:r>
            <a:r>
              <a:rPr lang="en-US" sz="2000" dirty="0" smtClean="0">
                <a:latin typeface="Calibri"/>
              </a:rPr>
              <a:t> </a:t>
            </a:r>
            <a:r>
              <a:rPr lang="en-US" sz="2000" dirty="0" smtClean="0"/>
              <a:t>decay, 10 GeV, </a:t>
            </a:r>
            <a:r>
              <a:rPr lang="en-US" sz="2000" dirty="0" err="1" smtClean="0"/>
              <a:t>LArTPC</a:t>
            </a:r>
            <a:endParaRPr lang="en-US" sz="2000" dirty="0" smtClean="0"/>
          </a:p>
          <a:p>
            <a:r>
              <a:rPr lang="en-US" sz="2000" dirty="0" smtClean="0"/>
              <a:t>if </a:t>
            </a:r>
            <a:r>
              <a:rPr lang="el-GR" sz="2000" dirty="0" smtClean="0">
                <a:latin typeface="Calibri"/>
              </a:rPr>
              <a:t>ε</a:t>
            </a:r>
            <a:r>
              <a:rPr lang="en-US" sz="2000" dirty="0" smtClean="0">
                <a:latin typeface="Calibri"/>
              </a:rPr>
              <a:t> </a:t>
            </a:r>
            <a:r>
              <a:rPr lang="en-US" sz="2000" dirty="0" smtClean="0">
                <a:latin typeface="Cambria Math"/>
                <a:ea typeface="Cambria Math"/>
              </a:rPr>
              <a:t>≲</a:t>
            </a:r>
            <a:r>
              <a:rPr lang="en-US" sz="2000" dirty="0" smtClean="0">
                <a:latin typeface="Calibri"/>
              </a:rPr>
              <a:t> 0.1, would 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need </a:t>
            </a:r>
            <a:r>
              <a:rPr lang="en-US" sz="2000" dirty="0" smtClean="0">
                <a:solidFill>
                  <a:srgbClr val="CC0000"/>
                </a:solidFill>
                <a:latin typeface="Cambria Math"/>
                <a:ea typeface="Cambria Math"/>
              </a:rPr>
              <a:t>~ </a:t>
            </a:r>
            <a:r>
              <a:rPr lang="en-US" sz="2000" dirty="0" smtClean="0">
                <a:solidFill>
                  <a:srgbClr val="CC0000"/>
                </a:solidFill>
                <a:latin typeface="Calibri" pitchFamily="34" charset="0"/>
                <a:ea typeface="Cambria Math"/>
              </a:rPr>
              <a:t>10 years to get a single </a:t>
            </a:r>
            <a:r>
              <a:rPr lang="en-US" sz="2000" dirty="0" err="1" smtClean="0">
                <a:solidFill>
                  <a:srgbClr val="CC0000"/>
                </a:solidFill>
                <a:latin typeface="Calibri" pitchFamily="34" charset="0"/>
                <a:ea typeface="Cambria Math"/>
              </a:rPr>
              <a:t>bgd</a:t>
            </a:r>
            <a:r>
              <a:rPr lang="en-US" sz="2000" dirty="0" smtClean="0">
                <a:solidFill>
                  <a:srgbClr val="CC0000"/>
                </a:solidFill>
                <a:latin typeface="Calibri" pitchFamily="34" charset="0"/>
                <a:ea typeface="Cambria Math"/>
              </a:rPr>
              <a:t>. event in a bin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008000"/>
                </a:solidFill>
                <a:latin typeface="Calibri" pitchFamily="34" charset="0"/>
              </a:rPr>
              <a:t>S/B</a:t>
            </a:r>
            <a:r>
              <a:rPr lang="en-US" sz="2000" dirty="0" smtClean="0">
                <a:latin typeface="Calibri" pitchFamily="34" charset="0"/>
              </a:rPr>
              <a:t> doesn’t depend on exposure or target, just on </a:t>
            </a:r>
            <a:r>
              <a:rPr lang="en-US" sz="2000" dirty="0" smtClean="0">
                <a:solidFill>
                  <a:srgbClr val="008000"/>
                </a:solidFill>
                <a:latin typeface="Calibri" pitchFamily="34" charset="0"/>
              </a:rPr>
              <a:t>fluxes and energy resolution</a:t>
            </a:r>
          </a:p>
          <a:p>
            <a:r>
              <a:rPr lang="en-US" sz="2000" dirty="0" smtClean="0">
                <a:latin typeface="Calibri" pitchFamily="34" charset="0"/>
              </a:rPr>
              <a:t>if </a:t>
            </a:r>
            <a:r>
              <a:rPr lang="en-US" sz="2000" dirty="0" smtClean="0">
                <a:solidFill>
                  <a:srgbClr val="CC0000"/>
                </a:solidFill>
                <a:latin typeface="Calibri" pitchFamily="34" charset="0"/>
              </a:rPr>
              <a:t>S = B</a:t>
            </a:r>
            <a:r>
              <a:rPr lang="en-US" sz="2000" dirty="0" smtClean="0">
                <a:latin typeface="Calibri" pitchFamily="34" charset="0"/>
              </a:rPr>
              <a:t>, then </a:t>
            </a:r>
            <a:r>
              <a:rPr lang="el-GR" sz="2000" dirty="0" smtClean="0">
                <a:solidFill>
                  <a:srgbClr val="CC0000"/>
                </a:solidFill>
                <a:latin typeface="Calibri"/>
              </a:rPr>
              <a:t>σ</a:t>
            </a:r>
            <a:r>
              <a:rPr lang="en-US" sz="2000" baseline="-25000" dirty="0" err="1" smtClean="0">
                <a:solidFill>
                  <a:srgbClr val="CC0000"/>
                </a:solidFill>
                <a:latin typeface="Calibri"/>
              </a:rPr>
              <a:t>SD</a:t>
            </a:r>
            <a:r>
              <a:rPr lang="en-US" sz="2000" baseline="30000" dirty="0" err="1" smtClean="0">
                <a:solidFill>
                  <a:srgbClr val="CC0000"/>
                </a:solidFill>
                <a:latin typeface="Calibri"/>
              </a:rPr>
              <a:t>p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srgbClr val="CC0000"/>
                </a:solidFill>
                <a:latin typeface="Cambria Math"/>
                <a:ea typeface="Cambria Math"/>
              </a:rPr>
              <a:t>≈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 0.07 pb </a:t>
            </a:r>
            <a:r>
              <a:rPr lang="en-US" sz="2000" dirty="0" smtClean="0">
                <a:solidFill>
                  <a:srgbClr val="CC0000"/>
                </a:solidFill>
                <a:latin typeface="Cambria Math"/>
                <a:ea typeface="Cambria Math"/>
              </a:rPr>
              <a:t>⨯ </a:t>
            </a:r>
            <a:r>
              <a:rPr lang="el-GR" sz="2000" dirty="0" smtClean="0">
                <a:solidFill>
                  <a:srgbClr val="CC0000"/>
                </a:solidFill>
                <a:latin typeface="Calibri"/>
              </a:rPr>
              <a:t>ε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 </a:t>
            </a:r>
          </a:p>
          <a:p>
            <a:r>
              <a:rPr lang="en-US" sz="1800" dirty="0" err="1" smtClean="0">
                <a:latin typeface="Calibri"/>
              </a:rPr>
              <a:t>E</a:t>
            </a:r>
            <a:r>
              <a:rPr lang="en-US" sz="1800" baseline="-25000" dirty="0" err="1" smtClean="0">
                <a:latin typeface="Calibri"/>
              </a:rPr>
              <a:t>crit</a:t>
            </a:r>
            <a:r>
              <a:rPr lang="en-US" sz="1800" dirty="0" smtClean="0">
                <a:latin typeface="Calibri"/>
              </a:rPr>
              <a:t> exposure needed to get a single signal event at S = B (= 1)</a:t>
            </a:r>
          </a:p>
          <a:p>
            <a:pPr lvl="1"/>
            <a:r>
              <a:rPr lang="en-US" sz="1800" dirty="0" smtClean="0">
                <a:latin typeface="Calibri"/>
              </a:rPr>
              <a:t>exposure = (M/</a:t>
            </a:r>
            <a:r>
              <a:rPr lang="en-US" sz="1800" dirty="0" err="1" smtClean="0">
                <a:latin typeface="Calibri"/>
              </a:rPr>
              <a:t>kT</a:t>
            </a:r>
            <a:r>
              <a:rPr lang="en-US" sz="1800" dirty="0" smtClean="0">
                <a:latin typeface="Calibri"/>
              </a:rPr>
              <a:t>) (T/yr)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000099"/>
                </a:solidFill>
                <a:latin typeface="Calibri"/>
              </a:rPr>
              <a:t>to fully realize potential </a:t>
            </a:r>
            <a:r>
              <a:rPr lang="en-US" sz="2000" dirty="0" smtClean="0">
                <a:latin typeface="Calibri"/>
              </a:rPr>
              <a:t>at 5% energy resolution, </a:t>
            </a:r>
            <a:r>
              <a:rPr lang="en-US" sz="2000" dirty="0" smtClean="0">
                <a:solidFill>
                  <a:srgbClr val="000099"/>
                </a:solidFill>
                <a:latin typeface="Calibri"/>
              </a:rPr>
              <a:t>need 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625 </a:t>
            </a:r>
            <a:r>
              <a:rPr lang="en-US" sz="2000" dirty="0" err="1" smtClean="0">
                <a:solidFill>
                  <a:srgbClr val="CC0000"/>
                </a:solidFill>
                <a:latin typeface="Calibri"/>
              </a:rPr>
              <a:t>kT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 yr </a:t>
            </a:r>
            <a:r>
              <a:rPr lang="en-US" sz="2000" dirty="0" err="1" smtClean="0">
                <a:solidFill>
                  <a:srgbClr val="CC0000"/>
                </a:solidFill>
                <a:latin typeface="Calibri"/>
              </a:rPr>
              <a:t>LArTPC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Calibri"/>
              </a:rPr>
              <a:t>detector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latin typeface="Calibri"/>
              </a:rPr>
              <a:t>LS </a:t>
            </a:r>
            <a:r>
              <a:rPr lang="en-US" sz="1800" dirty="0" smtClean="0">
                <a:latin typeface="Calibri"/>
                <a:sym typeface="Wingdings" pitchFamily="2" charset="2"/>
              </a:rPr>
              <a:t> factor 8× larger</a:t>
            </a:r>
            <a:endParaRPr lang="en-US" sz="1800" dirty="0" smtClean="0">
              <a:latin typeface="Calibri"/>
            </a:endParaRPr>
          </a:p>
          <a:p>
            <a:pPr lvl="1"/>
            <a:endParaRPr lang="en-US" sz="1800" dirty="0" smtClean="0">
              <a:latin typeface="Calibri" pitchFamily="34" charset="0"/>
            </a:endParaRPr>
          </a:p>
          <a:p>
            <a:endParaRPr lang="en-US" sz="1800" dirty="0"/>
          </a:p>
        </p:txBody>
      </p:sp>
      <p:graphicFrame>
        <p:nvGraphicFramePr>
          <p:cNvPr id="29698" name="Content Placeholder 4"/>
          <p:cNvGraphicFramePr>
            <a:graphicFrameLocks noChangeAspect="1"/>
          </p:cNvGraphicFramePr>
          <p:nvPr/>
        </p:nvGraphicFramePr>
        <p:xfrm>
          <a:off x="5322888" y="2252663"/>
          <a:ext cx="2684462" cy="736600"/>
        </p:xfrm>
        <a:graphic>
          <a:graphicData uri="http://schemas.openxmlformats.org/presentationml/2006/ole">
            <p:oleObj spid="_x0000_s29698" name="Equation" r:id="rId3" imgW="1663560" imgH="4572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491163" y="3733800"/>
          <a:ext cx="2568575" cy="1644650"/>
        </p:xfrm>
        <a:graphic>
          <a:graphicData uri="http://schemas.openxmlformats.org/presentationml/2006/ole">
            <p:oleObj spid="_x0000_s29699" name="Equation" r:id="rId4" imgW="1307880" imgH="8380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signal limited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consider </a:t>
            </a:r>
            <a:r>
              <a:rPr lang="en-US" sz="2000" dirty="0" smtClean="0">
                <a:solidFill>
                  <a:srgbClr val="CC0000"/>
                </a:solidFill>
              </a:rPr>
              <a:t>monoenergetic neutrino signal </a:t>
            </a:r>
            <a:r>
              <a:rPr lang="en-US" sz="2000" dirty="0" smtClean="0"/>
              <a:t>at m = 10 GeV</a:t>
            </a:r>
          </a:p>
          <a:p>
            <a:pPr lvl="1"/>
            <a:r>
              <a:rPr lang="en-US" sz="1800" dirty="0" smtClean="0"/>
              <a:t>again at </a:t>
            </a:r>
            <a:r>
              <a:rPr lang="en-US" sz="1800" dirty="0" err="1" smtClean="0"/>
              <a:t>LArTPC</a:t>
            </a:r>
            <a:r>
              <a:rPr lang="en-US" sz="1800" dirty="0" smtClean="0"/>
              <a:t>, </a:t>
            </a:r>
            <a:r>
              <a:rPr lang="el-GR" sz="1800" dirty="0" smtClean="0">
                <a:latin typeface="Calibri"/>
              </a:rPr>
              <a:t>ε</a:t>
            </a:r>
            <a:r>
              <a:rPr lang="en-US" sz="1800" dirty="0" smtClean="0">
                <a:latin typeface="Calibri"/>
              </a:rPr>
              <a:t> </a:t>
            </a:r>
            <a:r>
              <a:rPr lang="en-US" sz="1800" dirty="0" smtClean="0">
                <a:latin typeface="Cambria Math"/>
                <a:ea typeface="Cambria Math"/>
              </a:rPr>
              <a:t>~ </a:t>
            </a:r>
            <a:r>
              <a:rPr lang="en-US" sz="1800" dirty="0" smtClean="0">
                <a:latin typeface="Calibri" pitchFamily="34" charset="0"/>
                <a:ea typeface="Cambria Math"/>
              </a:rPr>
              <a:t>5%</a:t>
            </a:r>
            <a:endParaRPr lang="en-US" sz="1800" dirty="0" smtClean="0">
              <a:latin typeface="Calibri" pitchFamily="34" charset="0"/>
            </a:endParaRPr>
          </a:p>
          <a:p>
            <a:r>
              <a:rPr lang="en-US" sz="2000" dirty="0" smtClean="0"/>
              <a:t>compare to analysis of </a:t>
            </a:r>
            <a:r>
              <a:rPr lang="en-US" sz="2000" dirty="0" err="1" smtClean="0"/>
              <a:t>monoenergetic</a:t>
            </a:r>
            <a:r>
              <a:rPr lang="en-US" sz="2000" dirty="0" smtClean="0"/>
              <a:t> neutrinos from </a:t>
            </a:r>
            <a:r>
              <a:rPr lang="el-GR" sz="2000" dirty="0" smtClean="0">
                <a:latin typeface="Calibri"/>
              </a:rPr>
              <a:t>π</a:t>
            </a:r>
            <a:r>
              <a:rPr lang="en-US" sz="2000" baseline="30000" dirty="0" smtClean="0">
                <a:latin typeface="Calibri"/>
              </a:rPr>
              <a:t>+</a:t>
            </a:r>
            <a:r>
              <a:rPr lang="en-US" sz="2000" dirty="0" smtClean="0">
                <a:latin typeface="Calibri"/>
              </a:rPr>
              <a:t> decay</a:t>
            </a:r>
            <a:endParaRPr lang="en-US" sz="2000" dirty="0" smtClean="0"/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000099"/>
                </a:solidFill>
              </a:rPr>
              <a:t>background neutrino rate </a:t>
            </a:r>
            <a:r>
              <a:rPr lang="en-US" sz="1800" dirty="0" smtClean="0"/>
              <a:t>is about </a:t>
            </a:r>
            <a:r>
              <a:rPr lang="en-US" sz="1800" dirty="0" smtClean="0">
                <a:solidFill>
                  <a:srgbClr val="008000"/>
                </a:solidFill>
                <a:latin typeface="Cambria Math"/>
                <a:ea typeface="Cambria Math"/>
              </a:rPr>
              <a:t>~ </a:t>
            </a:r>
            <a:r>
              <a:rPr lang="en-US" sz="1800" dirty="0" smtClean="0">
                <a:solidFill>
                  <a:srgbClr val="008000"/>
                </a:solidFill>
              </a:rPr>
              <a:t>4900 smaller  </a:t>
            </a:r>
            <a:endParaRPr lang="en-US" sz="1800" baseline="30000" dirty="0" smtClean="0">
              <a:solidFill>
                <a:srgbClr val="008000"/>
              </a:solidFill>
            </a:endParaRP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000099"/>
                </a:solidFill>
              </a:rPr>
              <a:t>signal neutrino rate </a:t>
            </a:r>
            <a:r>
              <a:rPr lang="en-US" sz="1800" dirty="0" smtClean="0"/>
              <a:t>about </a:t>
            </a:r>
            <a:r>
              <a:rPr lang="en-US" sz="1800" dirty="0" smtClean="0">
                <a:solidFill>
                  <a:srgbClr val="008000"/>
                </a:solidFill>
                <a:latin typeface="Cambria Math"/>
                <a:ea typeface="Cambria Math"/>
              </a:rPr>
              <a:t>~ </a:t>
            </a:r>
            <a:r>
              <a:rPr lang="en-US" sz="1800" dirty="0" smtClean="0">
                <a:solidFill>
                  <a:srgbClr val="008000"/>
                </a:solidFill>
              </a:rPr>
              <a:t>13 times smaller  </a:t>
            </a:r>
            <a:r>
              <a:rPr lang="en-US" sz="1800" dirty="0" smtClean="0"/>
              <a:t>(fixed </a:t>
            </a:r>
            <a:r>
              <a:rPr lang="el-GR" sz="1800" dirty="0" smtClean="0">
                <a:latin typeface="Calibri"/>
              </a:rPr>
              <a:t>σ</a:t>
            </a:r>
            <a:r>
              <a:rPr lang="en-US" sz="1800" baseline="-25000" dirty="0" err="1" smtClean="0">
                <a:latin typeface="Calibri"/>
              </a:rPr>
              <a:t>SD</a:t>
            </a:r>
            <a:r>
              <a:rPr lang="en-US" sz="1800" baseline="30000" dirty="0" err="1" smtClean="0">
                <a:latin typeface="Calibri"/>
              </a:rPr>
              <a:t>p</a:t>
            </a:r>
            <a:r>
              <a:rPr lang="en-US" sz="1800" dirty="0" smtClean="0"/>
              <a:t>)</a:t>
            </a:r>
          </a:p>
          <a:p>
            <a:pPr lvl="2"/>
            <a:r>
              <a:rPr lang="en-US" sz="1600" dirty="0" smtClean="0"/>
              <a:t>no enhancement arising from multiple </a:t>
            </a:r>
            <a:r>
              <a:rPr lang="en-US" sz="1600" dirty="0" err="1" smtClean="0"/>
              <a:t>pions</a:t>
            </a:r>
            <a:endParaRPr lang="en-US" sz="1600" dirty="0" smtClean="0"/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000099"/>
                </a:solidFill>
              </a:rPr>
              <a:t>effective area  </a:t>
            </a:r>
            <a:r>
              <a:rPr lang="en-US" sz="1800" dirty="0" smtClean="0">
                <a:latin typeface="Cambria"/>
              </a:rPr>
              <a:t>~ </a:t>
            </a:r>
            <a:r>
              <a:rPr lang="en-US" sz="1800" dirty="0" smtClean="0">
                <a:solidFill>
                  <a:srgbClr val="008000"/>
                </a:solidFill>
              </a:rPr>
              <a:t>10</a:t>
            </a:r>
            <a:r>
              <a:rPr lang="en-US" sz="1800" baseline="30000" dirty="0" smtClean="0">
                <a:solidFill>
                  <a:srgbClr val="008000"/>
                </a:solidFill>
              </a:rPr>
              <a:t>4</a:t>
            </a:r>
            <a:r>
              <a:rPr lang="en-US" sz="1800" dirty="0" smtClean="0">
                <a:solidFill>
                  <a:srgbClr val="008000"/>
                </a:solidFill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latin typeface="Cambria Math"/>
                <a:ea typeface="Cambria Math"/>
              </a:rPr>
              <a:t>⨯</a:t>
            </a:r>
            <a:r>
              <a:rPr lang="en-US" sz="1800" dirty="0" smtClean="0">
                <a:latin typeface="Cambria Math"/>
                <a:ea typeface="Cambria Math"/>
              </a:rPr>
              <a:t> </a:t>
            </a:r>
            <a:r>
              <a:rPr lang="en-US" sz="1800" dirty="0" smtClean="0"/>
              <a:t>larger</a:t>
            </a:r>
          </a:p>
          <a:p>
            <a:pPr lvl="2"/>
            <a:r>
              <a:rPr lang="en-US" sz="1600" dirty="0" smtClean="0"/>
              <a:t>energy dependence of scattering cross section </a:t>
            </a:r>
          </a:p>
          <a:p>
            <a:r>
              <a:rPr lang="en-US" sz="2000" dirty="0" smtClean="0"/>
              <a:t>at S/B = 1 limit, would have </a:t>
            </a:r>
            <a:r>
              <a:rPr lang="el-GR" sz="2000" dirty="0" smtClean="0">
                <a:solidFill>
                  <a:srgbClr val="CC0000"/>
                </a:solidFill>
                <a:latin typeface="Calibri"/>
              </a:rPr>
              <a:t>σ</a:t>
            </a:r>
            <a:r>
              <a:rPr lang="en-US" sz="2000" baseline="-25000" dirty="0" err="1" smtClean="0">
                <a:solidFill>
                  <a:srgbClr val="CC0000"/>
                </a:solidFill>
                <a:latin typeface="Calibri"/>
              </a:rPr>
              <a:t>SD</a:t>
            </a:r>
            <a:r>
              <a:rPr lang="en-US" sz="2000" baseline="30000" dirty="0" err="1" smtClean="0">
                <a:solidFill>
                  <a:srgbClr val="CC0000"/>
                </a:solidFill>
                <a:latin typeface="Calibri"/>
              </a:rPr>
              <a:t>p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srgbClr val="CC0000"/>
                </a:solidFill>
                <a:latin typeface="Cambria Math"/>
                <a:ea typeface="Cambria Math"/>
              </a:rPr>
              <a:t>≈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 10</a:t>
            </a:r>
            <a:r>
              <a:rPr lang="en-US" sz="2000" baseline="30000" dirty="0" smtClean="0">
                <a:solidFill>
                  <a:srgbClr val="CC0000"/>
                </a:solidFill>
                <a:latin typeface="Calibri"/>
              </a:rPr>
              <a:t>-5</a:t>
            </a:r>
            <a:r>
              <a:rPr lang="en-US" sz="2000" dirty="0" smtClean="0">
                <a:solidFill>
                  <a:srgbClr val="CC0000"/>
                </a:solidFill>
                <a:latin typeface="Calibri"/>
              </a:rPr>
              <a:t> pb </a:t>
            </a:r>
          </a:p>
          <a:p>
            <a:pPr lvl="1"/>
            <a:r>
              <a:rPr lang="en-US" sz="1800" dirty="0" smtClean="0">
                <a:latin typeface="Calibri"/>
              </a:rPr>
              <a:t>need a </a:t>
            </a:r>
            <a:r>
              <a:rPr lang="en-US" sz="1800" dirty="0" smtClean="0">
                <a:solidFill>
                  <a:srgbClr val="CC0000"/>
                </a:solidFill>
                <a:latin typeface="Cambria"/>
              </a:rPr>
              <a:t>~ </a:t>
            </a:r>
            <a:r>
              <a:rPr lang="en-US" sz="1800" dirty="0" smtClean="0">
                <a:solidFill>
                  <a:srgbClr val="CC0000"/>
                </a:solidFill>
                <a:latin typeface="Calibri"/>
              </a:rPr>
              <a:t>270 </a:t>
            </a:r>
            <a:r>
              <a:rPr lang="en-US" sz="1800" dirty="0" err="1" smtClean="0">
                <a:solidFill>
                  <a:srgbClr val="CC0000"/>
                </a:solidFill>
                <a:latin typeface="Calibri"/>
              </a:rPr>
              <a:t>kT</a:t>
            </a:r>
            <a:r>
              <a:rPr lang="en-US" sz="1800" dirty="0" smtClean="0">
                <a:solidFill>
                  <a:srgbClr val="CC0000"/>
                </a:solidFill>
                <a:latin typeface="Calibri"/>
              </a:rPr>
              <a:t> yr</a:t>
            </a:r>
            <a:r>
              <a:rPr lang="en-US" sz="1800" dirty="0" smtClean="0">
                <a:latin typeface="Calibri"/>
              </a:rPr>
              <a:t> detector exposure to get </a:t>
            </a:r>
            <a:r>
              <a:rPr lang="en-US" sz="1800" dirty="0" smtClean="0">
                <a:latin typeface="Cambria Math"/>
                <a:ea typeface="Cambria Math"/>
              </a:rPr>
              <a:t>~ </a:t>
            </a:r>
            <a:r>
              <a:rPr lang="en-US" sz="1800" dirty="0" smtClean="0">
                <a:latin typeface="Calibri" pitchFamily="34" charset="0"/>
                <a:ea typeface="Cambria Math"/>
              </a:rPr>
              <a:t>1 signal event</a:t>
            </a:r>
          </a:p>
          <a:p>
            <a:pPr>
              <a:buClr>
                <a:schemeClr val="tx1"/>
              </a:buClr>
            </a:pPr>
            <a:r>
              <a:rPr lang="el-GR" sz="2000" dirty="0" smtClean="0">
                <a:solidFill>
                  <a:srgbClr val="CC0000"/>
                </a:solidFill>
              </a:rPr>
              <a:t>χχ</a:t>
            </a:r>
            <a:r>
              <a:rPr lang="en-US" sz="2000" dirty="0" smtClean="0">
                <a:solidFill>
                  <a:srgbClr val="CC0000"/>
                </a:solidFill>
                <a:sym typeface="Wingdings" pitchFamily="2" charset="2"/>
              </a:rPr>
              <a:t></a:t>
            </a:r>
            <a:r>
              <a:rPr lang="el-GR" sz="2000" dirty="0" smtClean="0">
                <a:solidFill>
                  <a:srgbClr val="CC0000"/>
                </a:solidFill>
              </a:rPr>
              <a:t>ν̅ν</a:t>
            </a:r>
            <a:r>
              <a:rPr lang="el-GR" sz="2000" dirty="0" smtClean="0"/>
              <a:t> </a:t>
            </a:r>
            <a:r>
              <a:rPr lang="en-US" sz="2000" dirty="0" smtClean="0">
                <a:solidFill>
                  <a:srgbClr val="CC0000"/>
                </a:solidFill>
                <a:latin typeface="Calibri"/>
                <a:ea typeface="Cambria Math"/>
              </a:rPr>
              <a:t>channel has better sensitivity, smaller exposure, ... if it’s there</a:t>
            </a:r>
            <a:endParaRPr lang="en-US" sz="2000" dirty="0" smtClean="0">
              <a:solidFill>
                <a:srgbClr val="CC0000"/>
              </a:solidFill>
              <a:latin typeface="Calibri" pitchFamily="34" charset="0"/>
              <a:ea typeface="Cambria Math"/>
            </a:endParaRP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000099"/>
                </a:solidFill>
              </a:rPr>
              <a:t>but to fully exploit either strategy, one would need an exposure similar to a </a:t>
            </a:r>
            <a:r>
              <a:rPr lang="en-US" sz="2000" dirty="0" smtClean="0">
                <a:solidFill>
                  <a:srgbClr val="CC0000"/>
                </a:solidFill>
              </a:rPr>
              <a:t>34 </a:t>
            </a:r>
            <a:r>
              <a:rPr lang="en-US" sz="2000" dirty="0" err="1" smtClean="0">
                <a:solidFill>
                  <a:srgbClr val="CC0000"/>
                </a:solidFill>
              </a:rPr>
              <a:t>kT</a:t>
            </a:r>
            <a:r>
              <a:rPr lang="en-US" sz="2000" dirty="0" smtClean="0">
                <a:solidFill>
                  <a:srgbClr val="CC0000"/>
                </a:solidFill>
              </a:rPr>
              <a:t> DUNE running for 10 – 20 years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noProof="0" dirty="0" smtClean="0">
                <a:solidFill>
                  <a:schemeClr val="bg1"/>
                </a:solidFill>
              </a:rPr>
              <a:t>dark matter annihilation in the sun can produce </a:t>
            </a:r>
            <a:r>
              <a:rPr lang="en-US" sz="2000" noProof="0" dirty="0" err="1" smtClean="0">
                <a:solidFill>
                  <a:schemeClr val="bg1"/>
                </a:solidFill>
              </a:rPr>
              <a:t>monoenergetic</a:t>
            </a:r>
            <a:r>
              <a:rPr lang="en-US" sz="2000" noProof="0" dirty="0" smtClean="0">
                <a:solidFill>
                  <a:schemeClr val="bg1"/>
                </a:solidFill>
              </a:rPr>
              <a:t> neutrinos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need non-Majorana, or non-MFV, for direct annihilation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neutrinos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or decays of numerous stopped </a:t>
            </a:r>
            <a:r>
              <a:rPr lang="el-GR" dirty="0" smtClean="0">
                <a:solidFill>
                  <a:schemeClr val="bg1"/>
                </a:solidFill>
                <a:latin typeface="Calibri"/>
              </a:rPr>
              <a:t>π</a:t>
            </a:r>
            <a:r>
              <a:rPr lang="en-US" baseline="30000" dirty="0" smtClean="0">
                <a:solidFill>
                  <a:schemeClr val="bg1"/>
                </a:solidFill>
                <a:latin typeface="Calibri"/>
              </a:rPr>
              <a:t>+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 </a:t>
            </a:r>
            <a:endParaRPr kumimoji="0" lang="en-US" b="0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baseline="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LS or </a:t>
            </a:r>
            <a:r>
              <a:rPr lang="en-US" sz="2000" dirty="0" err="1" smtClean="0">
                <a:solidFill>
                  <a:schemeClr val="bg1"/>
                </a:solidFill>
              </a:rPr>
              <a:t>LArTPC</a:t>
            </a:r>
            <a:r>
              <a:rPr lang="en-US" sz="2000" dirty="0" smtClean="0">
                <a:solidFill>
                  <a:schemeClr val="bg1"/>
                </a:solidFill>
              </a:rPr>
              <a:t> neutrino detectors can reconstruct energy and direction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need electron neutrinos for fully-contained shower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>
              <a:solidFill>
                <a:srgbClr val="00B05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>
              <a:solidFill>
                <a:srgbClr val="00B05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reduced backgrounds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but current detectors are signal-limited, so need bigger detectors and larger run-times</a:t>
            </a:r>
            <a:r>
              <a:rPr lang="en-US" sz="2000" dirty="0" smtClean="0">
                <a:solidFill>
                  <a:schemeClr val="bg1"/>
                </a:solidFill>
              </a:rPr>
              <a:t>.... (DUNE? </a:t>
            </a:r>
            <a:r>
              <a:rPr lang="en-US" sz="2000" smtClean="0">
                <a:solidFill>
                  <a:schemeClr val="bg1"/>
                </a:solidFill>
              </a:rPr>
              <a:t>THEIA?)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c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onclusion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461250" y="6186487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FF"/>
                </a:solidFill>
              </a:rPr>
              <a:t>M</a:t>
            </a:r>
            <a:r>
              <a:rPr lang="en-US" dirty="0">
                <a:solidFill>
                  <a:srgbClr val="0033CC"/>
                </a:solidFill>
              </a:rPr>
              <a:t>a</a:t>
            </a:r>
            <a:r>
              <a:rPr lang="en-US" dirty="0">
                <a:solidFill>
                  <a:srgbClr val="008000"/>
                </a:solidFill>
              </a:rPr>
              <a:t>h</a:t>
            </a:r>
            <a:r>
              <a:rPr lang="en-US" dirty="0">
                <a:solidFill>
                  <a:srgbClr val="FFFF00"/>
                </a:solidFill>
              </a:rPr>
              <a:t>a</a:t>
            </a:r>
            <a:r>
              <a:rPr lang="en-US" dirty="0">
                <a:solidFill>
                  <a:srgbClr val="FF3300"/>
                </a:solidFill>
              </a:rPr>
              <a:t>l</a:t>
            </a:r>
            <a:r>
              <a:rPr lang="en-US" dirty="0">
                <a:solidFill>
                  <a:srgbClr val="CC0000"/>
                </a:solidFill>
              </a:rPr>
              <a:t>o</a:t>
            </a:r>
            <a:r>
              <a:rPr lang="en-US" dirty="0">
                <a:solidFill>
                  <a:schemeClr val="bg1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Back-up slides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bg1"/>
                </a:solidFill>
              </a:rPr>
              <a:t>collaborators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Jin In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err="1" smtClean="0">
                <a:solidFill>
                  <a:schemeClr val="bg1"/>
                </a:solidFill>
              </a:rPr>
              <a:t>Carsten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Rott</a:t>
            </a:r>
            <a:endParaRPr lang="en-US" sz="24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Pearl Sandick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Jennifer Gaskins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David Yaylali</a:t>
            </a:r>
          </a:p>
          <a:p>
            <a:pPr>
              <a:lnSpc>
                <a:spcPct val="80000"/>
              </a:lnSpc>
              <a:buClr>
                <a:schemeClr val="bg1"/>
              </a:buClr>
            </a:pPr>
            <a:endParaRPr lang="en-US" sz="2400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Clr>
                <a:schemeClr val="bg1"/>
              </a:buClr>
            </a:pPr>
            <a:r>
              <a:rPr lang="en-US" sz="2400" dirty="0" smtClean="0">
                <a:solidFill>
                  <a:srgbClr val="FFFF00"/>
                </a:solidFill>
              </a:rPr>
              <a:t>1502. 02091, 15xx.xxxxx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solidFill>
                <a:srgbClr val="CC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30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dark matter and monoenergetic neutrinos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searches for </a:t>
            </a:r>
            <a:r>
              <a:rPr lang="en-US" sz="2000" dirty="0" smtClean="0">
                <a:solidFill>
                  <a:srgbClr val="CC0000"/>
                </a:solidFill>
              </a:rPr>
              <a:t>dark matter </a:t>
            </a:r>
            <a:r>
              <a:rPr lang="en-US" sz="2000" dirty="0" smtClean="0"/>
              <a:t>using </a:t>
            </a:r>
            <a:r>
              <a:rPr lang="en-US" sz="2000" dirty="0" smtClean="0">
                <a:solidFill>
                  <a:srgbClr val="000099"/>
                </a:solidFill>
              </a:rPr>
              <a:t>neutrino detectors</a:t>
            </a:r>
          </a:p>
          <a:p>
            <a:pPr lvl="1"/>
            <a:r>
              <a:rPr lang="en-US" sz="1800" dirty="0" smtClean="0"/>
              <a:t>dark matter collects in the </a:t>
            </a:r>
            <a:r>
              <a:rPr lang="en-US" sz="1800" dirty="0" smtClean="0">
                <a:solidFill>
                  <a:srgbClr val="008000"/>
                </a:solidFill>
              </a:rPr>
              <a:t>core of the sun </a:t>
            </a:r>
            <a:r>
              <a:rPr lang="en-US" sz="1800" dirty="0" smtClean="0"/>
              <a:t>after </a:t>
            </a:r>
            <a:r>
              <a:rPr lang="en-US" sz="1800" dirty="0" smtClean="0">
                <a:solidFill>
                  <a:srgbClr val="008000"/>
                </a:solidFill>
              </a:rPr>
              <a:t>scattering</a:t>
            </a:r>
            <a:r>
              <a:rPr lang="en-US" sz="1800" dirty="0" smtClean="0"/>
              <a:t> off solar nuclei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000099"/>
                </a:solidFill>
              </a:rPr>
              <a:t>annihilates</a:t>
            </a:r>
            <a:r>
              <a:rPr lang="en-US" sz="1800" dirty="0" smtClean="0"/>
              <a:t> to Standard Model products, and the </a:t>
            </a:r>
            <a:r>
              <a:rPr lang="en-US" sz="1800" dirty="0" smtClean="0">
                <a:solidFill>
                  <a:srgbClr val="000099"/>
                </a:solidFill>
              </a:rPr>
              <a:t>neutrinos</a:t>
            </a:r>
            <a:r>
              <a:rPr lang="en-US" sz="1800" dirty="0" smtClean="0"/>
              <a:t> get out</a:t>
            </a:r>
          </a:p>
          <a:p>
            <a:pPr lvl="1"/>
            <a:r>
              <a:rPr lang="en-US" sz="1800" dirty="0" smtClean="0"/>
              <a:t>reach </a:t>
            </a:r>
            <a:r>
              <a:rPr lang="en-US" sz="1800" dirty="0" smtClean="0">
                <a:solidFill>
                  <a:srgbClr val="CC0000"/>
                </a:solidFill>
              </a:rPr>
              <a:t>neutrino detector </a:t>
            </a:r>
            <a:r>
              <a:rPr lang="en-US" sz="1800" dirty="0" smtClean="0"/>
              <a:t>on earth</a:t>
            </a:r>
          </a:p>
          <a:p>
            <a:r>
              <a:rPr lang="en-US" sz="2000" dirty="0" smtClean="0"/>
              <a:t>focus is typically on a </a:t>
            </a:r>
            <a:r>
              <a:rPr lang="en-US" sz="2000" dirty="0" smtClean="0">
                <a:solidFill>
                  <a:srgbClr val="000099"/>
                </a:solidFill>
              </a:rPr>
              <a:t>smooth</a:t>
            </a:r>
            <a:r>
              <a:rPr lang="en-US" sz="2000" dirty="0" smtClean="0"/>
              <a:t> distribution of events above background</a:t>
            </a:r>
          </a:p>
          <a:p>
            <a:r>
              <a:rPr lang="en-US" sz="2000" dirty="0" smtClean="0"/>
              <a:t>why?	</a:t>
            </a:r>
          </a:p>
          <a:p>
            <a:pPr lvl="1"/>
            <a:r>
              <a:rPr lang="en-US" sz="1800" dirty="0" smtClean="0"/>
              <a:t>often assumed </a:t>
            </a:r>
            <a:r>
              <a:rPr lang="en-US" sz="1800" dirty="0" smtClean="0">
                <a:solidFill>
                  <a:srgbClr val="008000"/>
                </a:solidFill>
              </a:rPr>
              <a:t>no direct annihilation to neutrinos</a:t>
            </a:r>
          </a:p>
          <a:p>
            <a:pPr lvl="2"/>
            <a:r>
              <a:rPr lang="en-US" sz="1600" dirty="0" smtClean="0"/>
              <a:t>neutrinos arise from decay of other SM states</a:t>
            </a:r>
          </a:p>
          <a:p>
            <a:pPr lvl="1"/>
            <a:r>
              <a:rPr lang="en-US" sz="1800" dirty="0" smtClean="0"/>
              <a:t>mostly have studied detection strategies in which </a:t>
            </a:r>
            <a:r>
              <a:rPr lang="en-US" sz="1800" dirty="0" smtClean="0">
                <a:solidFill>
                  <a:srgbClr val="000099"/>
                </a:solidFill>
              </a:rPr>
              <a:t>neutrino energy can’t be fully reconstructed</a:t>
            </a:r>
            <a:r>
              <a:rPr lang="en-US" sz="1800" dirty="0" smtClean="0"/>
              <a:t> anyway</a:t>
            </a:r>
          </a:p>
          <a:p>
            <a:pPr lvl="2"/>
            <a:r>
              <a:rPr lang="en-US" sz="1600" dirty="0" smtClean="0"/>
              <a:t>see a smooth distribution of charged leptons</a:t>
            </a:r>
          </a:p>
          <a:p>
            <a:r>
              <a:rPr lang="en-US" sz="2000" dirty="0" smtClean="0"/>
              <a:t>I’ll focus on a different possibility</a:t>
            </a:r>
          </a:p>
          <a:p>
            <a:pPr lvl="1"/>
            <a:r>
              <a:rPr lang="en-US" sz="1800" dirty="0" smtClean="0"/>
              <a:t>models in which dark matter can produce </a:t>
            </a:r>
            <a:r>
              <a:rPr lang="en-US" sz="1800" dirty="0" smtClean="0">
                <a:solidFill>
                  <a:srgbClr val="CC0000"/>
                </a:solidFill>
              </a:rPr>
              <a:t>monoenergetic neutrinos</a:t>
            </a:r>
          </a:p>
          <a:p>
            <a:pPr lvl="1"/>
            <a:r>
              <a:rPr lang="en-US" sz="1800" dirty="0" smtClean="0"/>
              <a:t>detectors and strategies which can </a:t>
            </a:r>
            <a:r>
              <a:rPr lang="en-US" sz="1800" dirty="0" smtClean="0">
                <a:solidFill>
                  <a:srgbClr val="CC0000"/>
                </a:solidFill>
              </a:rPr>
              <a:t>resolve a line signal</a:t>
            </a:r>
            <a:endParaRPr lang="en-US" sz="1800" dirty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basic points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000099"/>
                </a:solidFill>
              </a:rPr>
              <a:t>experiment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CC0000"/>
                </a:solidFill>
              </a:rPr>
              <a:t>electron neutrinos </a:t>
            </a:r>
            <a:r>
              <a:rPr lang="en-US" sz="1800" dirty="0" smtClean="0"/>
              <a:t>undergoing charged-current interaction will </a:t>
            </a:r>
            <a:r>
              <a:rPr lang="en-US" sz="1800" dirty="0" smtClean="0">
                <a:solidFill>
                  <a:srgbClr val="000099"/>
                </a:solidFill>
              </a:rPr>
              <a:t>deposit almost all energy in the detector</a:t>
            </a:r>
          </a:p>
          <a:p>
            <a:pPr lvl="1"/>
            <a:r>
              <a:rPr lang="en-US" sz="1800" dirty="0" smtClean="0"/>
              <a:t>some neutrino detectors, like </a:t>
            </a:r>
            <a:r>
              <a:rPr lang="en-US" sz="1800" dirty="0" smtClean="0">
                <a:solidFill>
                  <a:srgbClr val="CC0000"/>
                </a:solidFill>
              </a:rPr>
              <a:t>liquid scintillation </a:t>
            </a:r>
            <a:r>
              <a:rPr lang="en-US" sz="1800" dirty="0" smtClean="0"/>
              <a:t>detectors or </a:t>
            </a:r>
            <a:r>
              <a:rPr lang="en-US" sz="1800" dirty="0" smtClean="0">
                <a:solidFill>
                  <a:srgbClr val="CC0000"/>
                </a:solidFill>
              </a:rPr>
              <a:t>liquid argon TPCs</a:t>
            </a:r>
            <a:r>
              <a:rPr lang="en-US" sz="1800" dirty="0" smtClean="0"/>
              <a:t>, can </a:t>
            </a:r>
            <a:r>
              <a:rPr lang="en-US" sz="1800" dirty="0" smtClean="0">
                <a:solidFill>
                  <a:srgbClr val="000099"/>
                </a:solidFill>
              </a:rPr>
              <a:t>reconstruct energy</a:t>
            </a:r>
            <a:r>
              <a:rPr lang="en-US" sz="1800" dirty="0" smtClean="0"/>
              <a:t> and </a:t>
            </a:r>
            <a:r>
              <a:rPr lang="en-US" sz="1800" dirty="0" smtClean="0">
                <a:solidFill>
                  <a:srgbClr val="000099"/>
                </a:solidFill>
              </a:rPr>
              <a:t>direction</a:t>
            </a:r>
            <a:r>
              <a:rPr lang="en-US" sz="1800" dirty="0" smtClean="0"/>
              <a:t> of incoming neutrino </a:t>
            </a:r>
          </a:p>
          <a:p>
            <a:pPr lvl="2"/>
            <a:r>
              <a:rPr lang="en-US" sz="1600" dirty="0" smtClean="0"/>
              <a:t>can determine if neutrino emanates from the </a:t>
            </a:r>
            <a:r>
              <a:rPr lang="en-US" sz="1600" dirty="0" smtClean="0">
                <a:solidFill>
                  <a:srgbClr val="CC0000"/>
                </a:solidFill>
              </a:rPr>
              <a:t>sun</a:t>
            </a:r>
          </a:p>
          <a:p>
            <a:pPr lvl="1"/>
            <a:r>
              <a:rPr lang="en-US" sz="1800" dirty="0" smtClean="0"/>
              <a:t>sensitive to a </a:t>
            </a:r>
            <a:r>
              <a:rPr lang="en-US" sz="1800" dirty="0" smtClean="0">
                <a:solidFill>
                  <a:srgbClr val="CC0000"/>
                </a:solidFill>
              </a:rPr>
              <a:t>line signal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008000"/>
                </a:solidFill>
              </a:rPr>
              <a:t>theory</a:t>
            </a:r>
          </a:p>
          <a:p>
            <a:pPr lvl="1"/>
            <a:r>
              <a:rPr lang="en-US" sz="1800" dirty="0" smtClean="0"/>
              <a:t>in the absence of </a:t>
            </a:r>
            <a:r>
              <a:rPr lang="en-US" sz="1800" dirty="0" smtClean="0">
                <a:solidFill>
                  <a:srgbClr val="CC0000"/>
                </a:solidFill>
              </a:rPr>
              <a:t>minimal flavor violation</a:t>
            </a:r>
            <a:r>
              <a:rPr lang="en-US" sz="1800" dirty="0" smtClean="0"/>
              <a:t>, or with </a:t>
            </a:r>
            <a:r>
              <a:rPr lang="en-US" sz="1800" dirty="0" smtClean="0">
                <a:solidFill>
                  <a:srgbClr val="CC0000"/>
                </a:solidFill>
              </a:rPr>
              <a:t>non-Majorana dark matter</a:t>
            </a:r>
            <a:r>
              <a:rPr lang="en-US" sz="1800" dirty="0" smtClean="0"/>
              <a:t>, can easily have dark matter annihilate to </a:t>
            </a:r>
            <a:r>
              <a:rPr lang="en-US" sz="1800" dirty="0" smtClean="0">
                <a:solidFill>
                  <a:srgbClr val="008000"/>
                </a:solidFill>
              </a:rPr>
              <a:t>monoenergetic neutrinos</a:t>
            </a:r>
          </a:p>
          <a:p>
            <a:pPr lvl="1"/>
            <a:r>
              <a:rPr lang="en-US" sz="1800" dirty="0" smtClean="0"/>
              <a:t>dark matter models which annihilate to u, d, s quarks produce plenty of </a:t>
            </a:r>
            <a:r>
              <a:rPr lang="el-GR" sz="1800" dirty="0" smtClean="0">
                <a:solidFill>
                  <a:srgbClr val="CC0000"/>
                </a:solidFill>
                <a:latin typeface="Calibri"/>
              </a:rPr>
              <a:t>π</a:t>
            </a:r>
            <a:r>
              <a:rPr lang="en-US" sz="1800" baseline="30000" dirty="0" smtClean="0">
                <a:solidFill>
                  <a:srgbClr val="CC0000"/>
                </a:solidFill>
              </a:rPr>
              <a:t>+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CC0000"/>
                </a:solidFill>
              </a:rPr>
              <a:t>K</a:t>
            </a:r>
            <a:r>
              <a:rPr lang="en-US" sz="1800" baseline="30000" dirty="0" smtClean="0">
                <a:solidFill>
                  <a:srgbClr val="CC0000"/>
                </a:solidFill>
              </a:rPr>
              <a:t>+</a:t>
            </a:r>
          </a:p>
          <a:p>
            <a:pPr lvl="2">
              <a:buClr>
                <a:schemeClr val="tx1"/>
              </a:buClr>
            </a:pPr>
            <a:r>
              <a:rPr lang="en-US" sz="1600" dirty="0" smtClean="0">
                <a:solidFill>
                  <a:srgbClr val="008000"/>
                </a:solidFill>
              </a:rPr>
              <a:t>stop before they decay </a:t>
            </a:r>
            <a:r>
              <a:rPr lang="en-US" sz="1600" dirty="0" smtClean="0"/>
              <a:t>(producing more </a:t>
            </a:r>
            <a:r>
              <a:rPr lang="el-GR" sz="1600" dirty="0" smtClean="0"/>
              <a:t>π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produce </a:t>
            </a:r>
            <a:r>
              <a:rPr lang="en-US" sz="1600" dirty="0" smtClean="0">
                <a:solidFill>
                  <a:srgbClr val="008000"/>
                </a:solidFill>
              </a:rPr>
              <a:t>monoenergetic neutrino 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+mn-lt"/>
              </a:rPr>
              <a:t>neutrinos from the sun</a:t>
            </a:r>
          </a:p>
        </p:txBody>
      </p:sp>
      <p:sp>
        <p:nvSpPr>
          <p:cNvPr id="1843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/>
              <a:t>basic idea</a:t>
            </a:r>
          </a:p>
          <a:p>
            <a:pPr lvl="1"/>
            <a:r>
              <a:rPr lang="en-US" sz="1800" dirty="0" smtClean="0"/>
              <a:t>DM scatters off solar nuclei, loses energy through </a:t>
            </a:r>
            <a:r>
              <a:rPr lang="en-US" sz="1800" dirty="0" smtClean="0">
                <a:solidFill>
                  <a:srgbClr val="008000"/>
                </a:solidFill>
              </a:rPr>
              <a:t>elastic scattering</a:t>
            </a:r>
          </a:p>
          <a:p>
            <a:pPr lvl="1"/>
            <a:r>
              <a:rPr lang="en-US" sz="1800" dirty="0" smtClean="0"/>
              <a:t>falls below </a:t>
            </a:r>
            <a:r>
              <a:rPr lang="en-US" sz="1800" dirty="0" err="1" smtClean="0"/>
              <a:t>v</a:t>
            </a:r>
            <a:r>
              <a:rPr lang="en-US" sz="1800" baseline="-25000" dirty="0" err="1" smtClean="0"/>
              <a:t>esc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captured </a:t>
            </a:r>
          </a:p>
          <a:p>
            <a:pPr lvl="2"/>
            <a:r>
              <a:rPr lang="en-US" sz="1600" dirty="0" smtClean="0"/>
              <a:t>orbits, eventually collects in core</a:t>
            </a:r>
          </a:p>
          <a:p>
            <a:pPr lvl="1"/>
            <a:r>
              <a:rPr lang="en-US" sz="1800" dirty="0" smtClean="0"/>
              <a:t>DM </a:t>
            </a:r>
            <a:r>
              <a:rPr lang="en-US" sz="1800" dirty="0" smtClean="0">
                <a:solidFill>
                  <a:srgbClr val="C00000"/>
                </a:solidFill>
              </a:rPr>
              <a:t>annihilates</a:t>
            </a:r>
            <a:r>
              <a:rPr lang="en-US" sz="1800" dirty="0" smtClean="0"/>
              <a:t> to SM matter</a:t>
            </a:r>
          </a:p>
          <a:p>
            <a:pPr lvl="1"/>
            <a:r>
              <a:rPr lang="en-US" sz="1800" dirty="0" smtClean="0"/>
              <a:t>SM decay yields </a:t>
            </a:r>
            <a:r>
              <a:rPr lang="en-US" sz="1800" dirty="0" smtClean="0">
                <a:solidFill>
                  <a:srgbClr val="008000"/>
                </a:solidFill>
              </a:rPr>
              <a:t>neutrinos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 seen at detector</a:t>
            </a:r>
          </a:p>
          <a:p>
            <a:pPr lvl="1"/>
            <a:r>
              <a:rPr lang="en-US" sz="1800" dirty="0" smtClean="0"/>
              <a:t>DM in </a:t>
            </a:r>
            <a:r>
              <a:rPr lang="en-US" sz="1800" dirty="0" smtClean="0">
                <a:solidFill>
                  <a:srgbClr val="000099"/>
                </a:solidFill>
              </a:rPr>
              <a:t>equilibrium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400" dirty="0" smtClean="0"/>
              <a:t> </a:t>
            </a:r>
            <a:r>
              <a:rPr lang="en-US" sz="1600" dirty="0" smtClean="0">
                <a:solidFill>
                  <a:srgbClr val="000099"/>
                </a:solidFill>
                <a:latin typeface="Mathematica1" pitchFamily="2" charset="2"/>
              </a:rPr>
              <a:t>G</a:t>
            </a:r>
            <a:r>
              <a:rPr lang="en-US" sz="1600" baseline="-25000" dirty="0" smtClean="0">
                <a:solidFill>
                  <a:srgbClr val="000099"/>
                </a:solidFill>
              </a:rPr>
              <a:t>C</a:t>
            </a:r>
            <a:r>
              <a:rPr lang="en-US" sz="1600" dirty="0" smtClean="0">
                <a:solidFill>
                  <a:srgbClr val="000099"/>
                </a:solidFill>
              </a:rPr>
              <a:t> = 2</a:t>
            </a:r>
            <a:r>
              <a:rPr lang="en-US" sz="1600" dirty="0" smtClean="0">
                <a:solidFill>
                  <a:srgbClr val="000099"/>
                </a:solidFill>
                <a:latin typeface="Mathematica1" pitchFamily="2" charset="2"/>
              </a:rPr>
              <a:t>G</a:t>
            </a:r>
            <a:r>
              <a:rPr lang="en-US" sz="1600" baseline="-25000" dirty="0" smtClean="0">
                <a:solidFill>
                  <a:srgbClr val="000099"/>
                </a:solidFill>
              </a:rPr>
              <a:t>A</a:t>
            </a:r>
          </a:p>
          <a:p>
            <a:pPr lvl="1"/>
            <a:r>
              <a:rPr lang="en-US" sz="1800" dirty="0" smtClean="0"/>
              <a:t>so neutrino event rate probes DM capture rate (</a:t>
            </a:r>
            <a:r>
              <a:rPr lang="en-US" sz="1800" dirty="0" smtClean="0">
                <a:latin typeface="Cambria Math"/>
                <a:ea typeface="Cambria Math"/>
              </a:rPr>
              <a:t>∝</a:t>
            </a:r>
            <a:r>
              <a:rPr lang="en-US" sz="1800" dirty="0" smtClean="0"/>
              <a:t> </a:t>
            </a:r>
            <a:r>
              <a:rPr lang="en-US" sz="1800" dirty="0" err="1" smtClean="0">
                <a:solidFill>
                  <a:srgbClr val="CC0000"/>
                </a:solidFill>
                <a:latin typeface="Symbol" pitchFamily="18" charset="2"/>
              </a:rPr>
              <a:t>s</a:t>
            </a:r>
            <a:r>
              <a:rPr lang="en-US" sz="1800" baseline="-25000" dirty="0" err="1" smtClean="0">
                <a:solidFill>
                  <a:srgbClr val="CC0000"/>
                </a:solidFill>
              </a:rPr>
              <a:t>SI</a:t>
            </a:r>
            <a:r>
              <a:rPr lang="en-US" sz="1800" dirty="0" smtClean="0"/>
              <a:t> ,</a:t>
            </a:r>
            <a:r>
              <a:rPr lang="en-US" sz="1800" dirty="0" err="1" smtClean="0">
                <a:solidFill>
                  <a:srgbClr val="CC0000"/>
                </a:solidFill>
                <a:latin typeface="Symbol" pitchFamily="18" charset="2"/>
              </a:rPr>
              <a:t>s</a:t>
            </a:r>
            <a:r>
              <a:rPr lang="en-US" sz="1800" baseline="-25000" dirty="0" err="1" smtClean="0">
                <a:solidFill>
                  <a:srgbClr val="CC0000"/>
                </a:solidFill>
              </a:rPr>
              <a:t>SD</a:t>
            </a:r>
            <a:r>
              <a:rPr lang="en-US" sz="1800" dirty="0" smtClean="0"/>
              <a:t>)</a:t>
            </a:r>
          </a:p>
          <a:p>
            <a:r>
              <a:rPr lang="en-US" sz="2000" dirty="0" smtClean="0"/>
              <a:t>usually look for </a:t>
            </a:r>
            <a:r>
              <a:rPr lang="en-US" sz="2000" dirty="0" smtClean="0">
                <a:solidFill>
                  <a:srgbClr val="000099"/>
                </a:solidFill>
              </a:rPr>
              <a:t>hard neutrinos</a:t>
            </a:r>
          </a:p>
          <a:p>
            <a:r>
              <a:rPr lang="en-US" sz="2000" dirty="0" smtClean="0"/>
              <a:t>light hadrons </a:t>
            </a:r>
            <a:r>
              <a:rPr lang="en-US" sz="2000" dirty="0" smtClean="0">
                <a:solidFill>
                  <a:srgbClr val="008000"/>
                </a:solidFill>
              </a:rPr>
              <a:t>stop before decaying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soft neutrinos</a:t>
            </a:r>
            <a:endParaRPr lang="en-US" sz="2000" dirty="0" smtClean="0"/>
          </a:p>
        </p:txBody>
      </p:sp>
      <p:pic>
        <p:nvPicPr>
          <p:cNvPr id="1187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96620"/>
            <a:ext cx="4191000" cy="208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724829" y="1524000"/>
            <a:ext cx="1419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Dawn Williams</a:t>
            </a:r>
            <a:endParaRPr lang="en-US" sz="16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030941"/>
            <a:ext cx="2971800" cy="282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657600" y="6550025"/>
            <a:ext cx="24892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A. </a:t>
            </a:r>
            <a:r>
              <a:rPr lang="en-US" sz="1600" dirty="0" err="1"/>
              <a:t>Zentner</a:t>
            </a:r>
            <a:r>
              <a:rPr lang="en-US" sz="1600" dirty="0"/>
              <a:t>, arXiv:0907.3448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(not) </a:t>
            </a:r>
            <a:r>
              <a:rPr lang="el-GR" sz="4000" dirty="0" smtClean="0">
                <a:latin typeface="Calibri"/>
              </a:rPr>
              <a:t>χχ</a:t>
            </a:r>
            <a:r>
              <a:rPr lang="en-US" sz="4000" dirty="0" smtClean="0">
                <a:latin typeface="Calibri"/>
                <a:sym typeface="Wingdings" pitchFamily="2" charset="2"/>
              </a:rPr>
              <a:t></a:t>
            </a:r>
            <a:r>
              <a:rPr lang="el-GR" sz="4000" dirty="0" smtClean="0">
                <a:latin typeface="Calibri"/>
              </a:rPr>
              <a:t>ν̅ν</a:t>
            </a:r>
            <a:r>
              <a:rPr lang="en-US" sz="4000" dirty="0" smtClean="0">
                <a:latin typeface="Calibri"/>
              </a:rPr>
              <a:t>?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can understand just from </a:t>
            </a:r>
            <a:r>
              <a:rPr lang="en-US" sz="2000" dirty="0" smtClean="0">
                <a:solidFill>
                  <a:srgbClr val="CC0000"/>
                </a:solidFill>
              </a:rPr>
              <a:t>angular momentum</a:t>
            </a:r>
            <a:r>
              <a:rPr lang="en-US" sz="2000" dirty="0" smtClean="0">
                <a:solidFill>
                  <a:srgbClr val="CC0000"/>
                </a:solidFill>
                <a:sym typeface="Wingdings" pitchFamily="2" charset="2"/>
              </a:rPr>
              <a:t> </a:t>
            </a:r>
          </a:p>
          <a:p>
            <a:r>
              <a:rPr lang="en-US" sz="2000" dirty="0" smtClean="0">
                <a:sym typeface="Wingdings" pitchFamily="2" charset="2"/>
              </a:rPr>
              <a:t>for Majorana fermion, wavefunction is </a:t>
            </a:r>
            <a:r>
              <a:rPr lang="en-US" sz="2000" dirty="0" smtClean="0">
                <a:solidFill>
                  <a:srgbClr val="CC0000"/>
                </a:solidFill>
                <a:sym typeface="Wingdings" pitchFamily="2" charset="2"/>
              </a:rPr>
              <a:t>anti-symmetric</a:t>
            </a:r>
          </a:p>
          <a:p>
            <a:pPr lvl="1"/>
            <a:r>
              <a:rPr lang="en-US" sz="1800" dirty="0" smtClean="0">
                <a:solidFill>
                  <a:srgbClr val="008000"/>
                </a:solidFill>
                <a:sym typeface="Wingdings" pitchFamily="2" charset="2"/>
              </a:rPr>
              <a:t>L=0</a:t>
            </a:r>
            <a:r>
              <a:rPr lang="en-US" sz="1800" dirty="0" smtClean="0">
                <a:sym typeface="Wingdings" pitchFamily="2" charset="2"/>
              </a:rPr>
              <a:t>, </a:t>
            </a:r>
            <a:r>
              <a:rPr lang="en-US" sz="1800" dirty="0" smtClean="0">
                <a:solidFill>
                  <a:srgbClr val="008000"/>
                </a:solidFill>
                <a:sym typeface="Wingdings" pitchFamily="2" charset="2"/>
              </a:rPr>
              <a:t>S=0</a:t>
            </a:r>
            <a:r>
              <a:rPr lang="en-US" sz="1800" dirty="0" smtClean="0">
                <a:sym typeface="Wingdings" pitchFamily="2" charset="2"/>
              </a:rPr>
              <a:t> or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L=1</a:t>
            </a:r>
            <a:r>
              <a:rPr lang="en-US" sz="1800" dirty="0" smtClean="0">
                <a:sym typeface="Wingdings" pitchFamily="2" charset="2"/>
              </a:rPr>
              <a:t>,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S=1</a:t>
            </a:r>
          </a:p>
          <a:p>
            <a:r>
              <a:rPr lang="en-US" sz="2000" dirty="0" smtClean="0"/>
              <a:t>if outgoing fermions on z-axis</a:t>
            </a:r>
          </a:p>
          <a:p>
            <a:pPr lvl="1"/>
            <a:r>
              <a:rPr lang="en-US" sz="1800" dirty="0" err="1" smtClean="0"/>
              <a:t>L</a:t>
            </a:r>
            <a:r>
              <a:rPr lang="en-US" sz="1800" baseline="-25000" dirty="0" err="1" smtClean="0"/>
              <a:t>z</a:t>
            </a:r>
            <a:r>
              <a:rPr lang="en-US" sz="1800" dirty="0" smtClean="0"/>
              <a:t>=0  ( </a:t>
            </a:r>
            <a:r>
              <a:rPr lang="en-US" sz="1800" dirty="0" err="1" smtClean="0"/>
              <a:t>Y</a:t>
            </a:r>
            <a:r>
              <a:rPr lang="en-US" sz="1800" baseline="-25000" dirty="0" err="1" smtClean="0"/>
              <a:t>lm</a:t>
            </a:r>
            <a:r>
              <a:rPr lang="en-US" sz="1800" dirty="0" smtClean="0"/>
              <a:t>(</a:t>
            </a:r>
            <a:r>
              <a:rPr lang="en-US" sz="1800" dirty="0" smtClean="0">
                <a:latin typeface="Symbol" pitchFamily="18" charset="2"/>
              </a:rPr>
              <a:t>q</a:t>
            </a:r>
            <a:r>
              <a:rPr lang="en-US" sz="1800" dirty="0" smtClean="0"/>
              <a:t>=0,</a:t>
            </a:r>
            <a:r>
              <a:rPr lang="en-US" sz="1800" dirty="0" smtClean="0">
                <a:latin typeface="Symbol" pitchFamily="18" charset="2"/>
              </a:rPr>
              <a:t>f</a:t>
            </a:r>
            <a:r>
              <a:rPr lang="en-US" sz="1800" dirty="0" smtClean="0"/>
              <a:t>)</a:t>
            </a:r>
            <a:r>
              <a:rPr lang="en-US" sz="1800" dirty="0" smtClean="0">
                <a:latin typeface="Calibri"/>
              </a:rPr>
              <a:t>≠</a:t>
            </a:r>
            <a:r>
              <a:rPr lang="en-US" sz="1800" dirty="0" smtClean="0"/>
              <a:t>0  only if m=0 )</a:t>
            </a:r>
          </a:p>
          <a:p>
            <a:pPr lvl="1">
              <a:buClr>
                <a:schemeClr val="tx1"/>
              </a:buClr>
            </a:pPr>
            <a:r>
              <a:rPr lang="en-US" sz="1800" dirty="0" err="1" smtClean="0">
                <a:solidFill>
                  <a:srgbClr val="CC0000"/>
                </a:solidFill>
              </a:rPr>
              <a:t>S</a:t>
            </a:r>
            <a:r>
              <a:rPr lang="en-US" sz="1800" baseline="-25000" dirty="0" err="1" smtClean="0">
                <a:solidFill>
                  <a:srgbClr val="CC0000"/>
                </a:solidFill>
              </a:rPr>
              <a:t>z</a:t>
            </a:r>
            <a:r>
              <a:rPr lang="en-US" sz="1800" dirty="0" smtClean="0">
                <a:solidFill>
                  <a:srgbClr val="CC0000"/>
                </a:solidFill>
              </a:rPr>
              <a:t> = </a:t>
            </a:r>
            <a:r>
              <a:rPr lang="en-US" sz="1800" dirty="0" err="1" smtClean="0">
                <a:solidFill>
                  <a:srgbClr val="CC0000"/>
                </a:solidFill>
              </a:rPr>
              <a:t>J</a:t>
            </a:r>
            <a:r>
              <a:rPr lang="en-US" sz="1800" baseline="-25000" dirty="0" err="1" smtClean="0">
                <a:solidFill>
                  <a:srgbClr val="CC0000"/>
                </a:solidFill>
              </a:rPr>
              <a:t>z</a:t>
            </a:r>
            <a:endParaRPr lang="en-US" sz="1800" dirty="0" smtClean="0"/>
          </a:p>
          <a:p>
            <a:r>
              <a:rPr lang="en-US" sz="2000" dirty="0" smtClean="0"/>
              <a:t>if </a:t>
            </a:r>
            <a:r>
              <a:rPr lang="en-US" sz="2000" dirty="0" smtClean="0">
                <a:solidFill>
                  <a:srgbClr val="008000"/>
                </a:solidFill>
              </a:rPr>
              <a:t>S</a:t>
            </a:r>
            <a:r>
              <a:rPr lang="en-US" sz="2000" baseline="-25000" dirty="0" smtClean="0">
                <a:solidFill>
                  <a:srgbClr val="008000"/>
                </a:solidFill>
              </a:rPr>
              <a:t>z</a:t>
            </a:r>
            <a:r>
              <a:rPr lang="en-US" sz="2000" dirty="0" smtClean="0">
                <a:solidFill>
                  <a:srgbClr val="008000"/>
                </a:solidFill>
              </a:rPr>
              <a:t>=0</a:t>
            </a:r>
            <a:r>
              <a:rPr lang="en-US" sz="2000" dirty="0" smtClean="0"/>
              <a:t> need f, f</a:t>
            </a:r>
            <a:r>
              <a:rPr lang="en-US" sz="2000" baseline="30000" dirty="0" smtClean="0">
                <a:latin typeface="Calibri"/>
              </a:rPr>
              <a:t>̄</a:t>
            </a:r>
            <a:r>
              <a:rPr lang="en-US" sz="2000" dirty="0" smtClean="0"/>
              <a:t> with </a:t>
            </a:r>
            <a:r>
              <a:rPr lang="en-US" sz="2000" dirty="0" smtClean="0">
                <a:solidFill>
                  <a:srgbClr val="008000"/>
                </a:solidFill>
              </a:rPr>
              <a:t>same helicity</a:t>
            </a:r>
          </a:p>
          <a:p>
            <a:pPr lvl="1">
              <a:buClr>
                <a:srgbClr val="CC0000"/>
              </a:buClr>
            </a:pPr>
            <a:r>
              <a:rPr lang="en-US" sz="1800" dirty="0" smtClean="0">
                <a:solidFill>
                  <a:srgbClr val="CC0000"/>
                </a:solidFill>
              </a:rPr>
              <a:t>not</a:t>
            </a:r>
            <a:r>
              <a:rPr lang="en-US" sz="1800" dirty="0" smtClean="0"/>
              <a:t> CP-conjugate</a:t>
            </a:r>
          </a:p>
          <a:p>
            <a:pPr lvl="1"/>
            <a:r>
              <a:rPr lang="en-US" sz="1800" dirty="0" smtClean="0"/>
              <a:t>need </a:t>
            </a:r>
            <a:r>
              <a:rPr lang="en-US" sz="1800" dirty="0" err="1" smtClean="0"/>
              <a:t>Weyl</a:t>
            </a:r>
            <a:r>
              <a:rPr lang="en-US" sz="1800" dirty="0" smtClean="0"/>
              <a:t> </a:t>
            </a:r>
            <a:r>
              <a:rPr lang="en-US" sz="1800" dirty="0" err="1" smtClean="0"/>
              <a:t>spinor</a:t>
            </a:r>
            <a:r>
              <a:rPr lang="en-US" sz="1800" dirty="0" smtClean="0"/>
              <a:t>  </a:t>
            </a:r>
            <a:r>
              <a:rPr lang="en-US" sz="1800" dirty="0" smtClean="0">
                <a:solidFill>
                  <a:srgbClr val="CC0000"/>
                </a:solidFill>
              </a:rPr>
              <a:t>mixing</a:t>
            </a:r>
          </a:p>
          <a:p>
            <a:pPr lvl="1"/>
            <a:r>
              <a:rPr lang="en-US" sz="1800" dirty="0" smtClean="0"/>
              <a:t>in </a:t>
            </a:r>
            <a:r>
              <a:rPr lang="en-US" sz="1800" dirty="0" smtClean="0">
                <a:solidFill>
                  <a:srgbClr val="CC0000"/>
                </a:solidFill>
              </a:rPr>
              <a:t>MFV</a:t>
            </a:r>
            <a:r>
              <a:rPr lang="en-US" sz="1800" dirty="0" smtClean="0"/>
              <a:t>, mixing scales with </a:t>
            </a:r>
            <a:r>
              <a:rPr lang="en-US" sz="1800" dirty="0" smtClean="0">
                <a:solidFill>
                  <a:srgbClr val="CC0000"/>
                </a:solidFill>
              </a:rPr>
              <a:t>mass</a:t>
            </a:r>
          </a:p>
          <a:p>
            <a:r>
              <a:rPr lang="en-US" sz="2000" dirty="0" smtClean="0"/>
              <a:t>if </a:t>
            </a:r>
            <a:r>
              <a:rPr lang="en-US" sz="2000" dirty="0" err="1" smtClean="0">
                <a:solidFill>
                  <a:srgbClr val="000099"/>
                </a:solidFill>
              </a:rPr>
              <a:t>S</a:t>
            </a:r>
            <a:r>
              <a:rPr lang="en-US" sz="2000" baseline="-25000" dirty="0" err="1" smtClean="0">
                <a:solidFill>
                  <a:srgbClr val="000099"/>
                </a:solidFill>
              </a:rPr>
              <a:t>z</a:t>
            </a:r>
            <a:r>
              <a:rPr lang="en-US" sz="2000" dirty="0" smtClean="0">
                <a:solidFill>
                  <a:srgbClr val="000099"/>
                </a:solidFill>
              </a:rPr>
              <a:t>=</a:t>
            </a:r>
            <a:r>
              <a:rPr lang="en-US" sz="2000" dirty="0" smtClean="0">
                <a:solidFill>
                  <a:srgbClr val="000099"/>
                </a:solidFill>
                <a:latin typeface="Calibri"/>
              </a:rPr>
              <a:t>±</a:t>
            </a:r>
            <a:r>
              <a:rPr lang="en-US" sz="2000" dirty="0" smtClean="0">
                <a:solidFill>
                  <a:srgbClr val="000099"/>
                </a:solidFill>
              </a:rPr>
              <a:t>1</a:t>
            </a:r>
            <a:r>
              <a:rPr lang="en-US" sz="2000" dirty="0" smtClean="0"/>
              <a:t> need f, f</a:t>
            </a:r>
            <a:r>
              <a:rPr lang="en-US" sz="2000" baseline="30000" dirty="0" smtClean="0"/>
              <a:t>̄</a:t>
            </a:r>
            <a:r>
              <a:rPr lang="en-US" sz="2000" dirty="0" smtClean="0"/>
              <a:t> with </a:t>
            </a:r>
            <a:r>
              <a:rPr lang="en-US" sz="2000" dirty="0" smtClean="0">
                <a:solidFill>
                  <a:srgbClr val="000099"/>
                </a:solidFill>
              </a:rPr>
              <a:t>opp. helicity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CC0000"/>
                </a:solidFill>
              </a:rPr>
              <a:t>no mixing </a:t>
            </a:r>
            <a:r>
              <a:rPr lang="en-US" sz="1800" dirty="0" smtClean="0"/>
              <a:t>needed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638800" y="2743200"/>
            <a:ext cx="1219200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162800" y="2743200"/>
            <a:ext cx="1066800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rved Up Arrow 7"/>
          <p:cNvSpPr/>
          <p:nvPr/>
        </p:nvSpPr>
        <p:spPr>
          <a:xfrm>
            <a:off x="7467600" y="2819400"/>
            <a:ext cx="530352" cy="301752"/>
          </a:xfrm>
          <a:prstGeom prst="curvedUp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Down Arrow 8"/>
          <p:cNvSpPr/>
          <p:nvPr/>
        </p:nvSpPr>
        <p:spPr>
          <a:xfrm>
            <a:off x="5867400" y="2362200"/>
            <a:ext cx="533400" cy="304800"/>
          </a:xfrm>
          <a:prstGeom prst="curvedDown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9000" y="1752600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J=0, L</a:t>
            </a:r>
            <a:r>
              <a:rPr lang="en-US" baseline="-25000" dirty="0" smtClean="0"/>
              <a:t>Z</a:t>
            </a:r>
            <a:r>
              <a:rPr lang="en-US" dirty="0" smtClean="0"/>
              <a:t>=0 </a:t>
            </a:r>
            <a:r>
              <a:rPr lang="en-US" dirty="0" smtClean="0">
                <a:sym typeface="Wingdings" pitchFamily="2" charset="2"/>
              </a:rPr>
              <a:t> S</a:t>
            </a:r>
            <a:r>
              <a:rPr lang="en-US" baseline="-25000" dirty="0" smtClean="0">
                <a:sym typeface="Wingdings" pitchFamily="2" charset="2"/>
              </a:rPr>
              <a:t>Z</a:t>
            </a:r>
            <a:r>
              <a:rPr lang="en-US" dirty="0" smtClean="0">
                <a:sym typeface="Wingdings" pitchFamily="2" charset="2"/>
              </a:rPr>
              <a:t>=0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638800" y="5410200"/>
            <a:ext cx="1219200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162800" y="5410200"/>
            <a:ext cx="1066800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39000" y="4343400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</a:t>
            </a:r>
            <a:r>
              <a:rPr lang="en-US" baseline="-25000" dirty="0" err="1" smtClean="0"/>
              <a:t>z</a:t>
            </a:r>
            <a:r>
              <a:rPr lang="en-US" dirty="0" smtClean="0"/>
              <a:t>=1, L</a:t>
            </a:r>
            <a:r>
              <a:rPr lang="en-US" baseline="-25000" dirty="0" smtClean="0"/>
              <a:t>Z</a:t>
            </a:r>
            <a:r>
              <a:rPr lang="en-US" dirty="0" smtClean="0"/>
              <a:t>=0 </a:t>
            </a:r>
            <a:r>
              <a:rPr lang="en-US" dirty="0" smtClean="0">
                <a:sym typeface="Wingdings" pitchFamily="2" charset="2"/>
              </a:rPr>
              <a:t> S</a:t>
            </a:r>
            <a:r>
              <a:rPr lang="en-US" baseline="-25000" dirty="0" smtClean="0">
                <a:sym typeface="Wingdings" pitchFamily="2" charset="2"/>
              </a:rPr>
              <a:t>Z</a:t>
            </a:r>
            <a:r>
              <a:rPr lang="en-US" dirty="0" smtClean="0">
                <a:sym typeface="Wingdings" pitchFamily="2" charset="2"/>
              </a:rPr>
              <a:t>=1</a:t>
            </a:r>
            <a:endParaRPr lang="en-US" dirty="0"/>
          </a:p>
        </p:txBody>
      </p:sp>
      <p:sp>
        <p:nvSpPr>
          <p:cNvPr id="24" name="Curved Down Arrow 23"/>
          <p:cNvSpPr/>
          <p:nvPr/>
        </p:nvSpPr>
        <p:spPr>
          <a:xfrm>
            <a:off x="5943600" y="5029200"/>
            <a:ext cx="533400" cy="304800"/>
          </a:xfrm>
          <a:prstGeom prst="curvedDown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urved Down Arrow 24"/>
          <p:cNvSpPr/>
          <p:nvPr/>
        </p:nvSpPr>
        <p:spPr>
          <a:xfrm>
            <a:off x="7467600" y="5029200"/>
            <a:ext cx="533400" cy="304800"/>
          </a:xfrm>
          <a:prstGeom prst="curvedDown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6995" y="250190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L</a:t>
            </a:r>
            <a:endParaRPr lang="en-US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8276995" y="51689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5272088" y="52578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dirty="0" err="1" smtClean="0">
                <a:latin typeface="Calibri"/>
              </a:rPr>
              <a:t>̅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5257800" y="25908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dirty="0" err="1" smtClean="0">
                <a:latin typeface="Calibri"/>
              </a:rPr>
              <a:t>̅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monoenergetic neutrinos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this argument underlies the </a:t>
            </a:r>
            <a:r>
              <a:rPr lang="en-US" sz="2000" dirty="0" smtClean="0">
                <a:solidFill>
                  <a:srgbClr val="008000"/>
                </a:solidFill>
              </a:rPr>
              <a:t>theoretical prejudice </a:t>
            </a:r>
            <a:r>
              <a:rPr lang="en-US" sz="2000" dirty="0" smtClean="0"/>
              <a:t>towards searches for the b</a:t>
            </a:r>
            <a:r>
              <a:rPr lang="en-US" sz="2000" dirty="0" smtClean="0">
                <a:latin typeface="Calibri"/>
              </a:rPr>
              <a:t>̅ </a:t>
            </a:r>
            <a:r>
              <a:rPr lang="en-US" sz="2000" dirty="0" smtClean="0"/>
              <a:t>b, </a:t>
            </a:r>
            <a:r>
              <a:rPr lang="el-GR" sz="2000" dirty="0" smtClean="0">
                <a:latin typeface="Calibri"/>
              </a:rPr>
              <a:t>τ̅</a:t>
            </a:r>
            <a:r>
              <a:rPr lang="en-US" sz="2000" dirty="0" smtClean="0">
                <a:latin typeface="Calibri"/>
              </a:rPr>
              <a:t> </a:t>
            </a:r>
            <a:r>
              <a:rPr lang="el-GR" sz="2000" dirty="0" smtClean="0">
                <a:latin typeface="Calibri"/>
              </a:rPr>
              <a:t>τ</a:t>
            </a:r>
            <a:r>
              <a:rPr lang="en-US" sz="2000" dirty="0" smtClean="0"/>
              <a:t> and W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W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channels </a:t>
            </a:r>
          </a:p>
          <a:p>
            <a:r>
              <a:rPr lang="en-US" sz="2000" dirty="0" smtClean="0"/>
              <a:t>but the </a:t>
            </a:r>
            <a:r>
              <a:rPr lang="en-US" sz="2000" dirty="0" smtClean="0">
                <a:solidFill>
                  <a:srgbClr val="CC0000"/>
                </a:solidFill>
              </a:rPr>
              <a:t>chirality suppression </a:t>
            </a:r>
            <a:r>
              <a:rPr lang="en-US" sz="2000" dirty="0" smtClean="0"/>
              <a:t>arises from the assumption of </a:t>
            </a:r>
            <a:r>
              <a:rPr lang="en-US" sz="2000" dirty="0" smtClean="0">
                <a:solidFill>
                  <a:srgbClr val="000099"/>
                </a:solidFill>
              </a:rPr>
              <a:t>Majorana fermion dark matter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008000"/>
                </a:solidFill>
              </a:rPr>
              <a:t>minimal flavor violation</a:t>
            </a:r>
          </a:p>
          <a:p>
            <a:pPr lvl="1"/>
            <a:r>
              <a:rPr lang="en-US" sz="1800" dirty="0" smtClean="0"/>
              <a:t>certainly true for the </a:t>
            </a:r>
            <a:r>
              <a:rPr lang="en-US" sz="1800" dirty="0" smtClean="0">
                <a:solidFill>
                  <a:srgbClr val="000099"/>
                </a:solidFill>
              </a:rPr>
              <a:t>CMSSM</a:t>
            </a:r>
            <a:r>
              <a:rPr lang="en-US" sz="1800" dirty="0" smtClean="0"/>
              <a:t>, but </a:t>
            </a:r>
            <a:r>
              <a:rPr lang="en-US" sz="1800" dirty="0" smtClean="0">
                <a:solidFill>
                  <a:srgbClr val="CC0000"/>
                </a:solidFill>
              </a:rPr>
              <a:t>need not be true in general</a:t>
            </a:r>
          </a:p>
          <a:p>
            <a:pPr lvl="1"/>
            <a:r>
              <a:rPr lang="en-US" sz="1800" dirty="0" smtClean="0"/>
              <a:t>WIMPs need not be Majorana, and </a:t>
            </a:r>
            <a:r>
              <a:rPr lang="en-US" sz="1800" dirty="0" smtClean="0">
                <a:solidFill>
                  <a:srgbClr val="008000"/>
                </a:solidFill>
              </a:rPr>
              <a:t>MFV can fail even in the general MSSM</a:t>
            </a:r>
          </a:p>
          <a:p>
            <a:r>
              <a:rPr lang="en-US" sz="2000" dirty="0" smtClean="0"/>
              <a:t>if dark matter is a </a:t>
            </a:r>
            <a:r>
              <a:rPr lang="en-US" sz="2000" dirty="0" smtClean="0">
                <a:solidFill>
                  <a:srgbClr val="CC0000"/>
                </a:solidFill>
              </a:rPr>
              <a:t>Dirac fermion</a:t>
            </a:r>
            <a:r>
              <a:rPr lang="en-US" sz="2000" dirty="0" smtClean="0"/>
              <a:t>, then the initial state can be L=0, S=1, J=1, so </a:t>
            </a:r>
            <a:r>
              <a:rPr lang="en-US" sz="2000" dirty="0" smtClean="0">
                <a:solidFill>
                  <a:srgbClr val="000099"/>
                </a:solidFill>
              </a:rPr>
              <a:t>s-wave annihilation, but no mixing needed</a:t>
            </a:r>
          </a:p>
          <a:p>
            <a:r>
              <a:rPr lang="en-US" sz="2000" dirty="0" smtClean="0"/>
              <a:t>if we </a:t>
            </a:r>
            <a:r>
              <a:rPr lang="en-US" sz="2000" dirty="0" smtClean="0">
                <a:solidFill>
                  <a:srgbClr val="CC0000"/>
                </a:solidFill>
              </a:rPr>
              <a:t>drop minimal flavor violation</a:t>
            </a:r>
            <a:r>
              <a:rPr lang="en-US" sz="2000" dirty="0" smtClean="0"/>
              <a:t>, then </a:t>
            </a:r>
            <a:r>
              <a:rPr lang="en-US" sz="2000" dirty="0" smtClean="0">
                <a:solidFill>
                  <a:srgbClr val="008000"/>
                </a:solidFill>
              </a:rPr>
              <a:t>mixing need not scale with mass</a:t>
            </a:r>
          </a:p>
          <a:p>
            <a:r>
              <a:rPr lang="en-US" sz="2000" dirty="0" smtClean="0"/>
              <a:t>either way, </a:t>
            </a:r>
            <a:r>
              <a:rPr lang="el-GR" sz="2000" dirty="0" smtClean="0">
                <a:solidFill>
                  <a:srgbClr val="CC0000"/>
                </a:solidFill>
              </a:rPr>
              <a:t>χχ</a:t>
            </a:r>
            <a:r>
              <a:rPr lang="en-US" sz="2000" dirty="0" smtClean="0">
                <a:solidFill>
                  <a:srgbClr val="CC0000"/>
                </a:solidFill>
                <a:sym typeface="Wingdings" pitchFamily="2" charset="2"/>
              </a:rPr>
              <a:t></a:t>
            </a:r>
            <a:r>
              <a:rPr lang="el-GR" sz="2000" dirty="0" smtClean="0">
                <a:solidFill>
                  <a:srgbClr val="CC0000"/>
                </a:solidFill>
              </a:rPr>
              <a:t>ν̅ν</a:t>
            </a:r>
            <a:r>
              <a:rPr lang="en-US" sz="2000" dirty="0" smtClean="0">
                <a:solidFill>
                  <a:srgbClr val="CC0000"/>
                </a:solidFill>
              </a:rPr>
              <a:t> branching fraction could be O(1)</a:t>
            </a:r>
          </a:p>
          <a:p>
            <a:pPr lvl="1"/>
            <a:r>
              <a:rPr lang="en-US" sz="1800" dirty="0" smtClean="0"/>
              <a:t>or </a:t>
            </a:r>
            <a:r>
              <a:rPr lang="el-GR" sz="1800" dirty="0" smtClean="0"/>
              <a:t>χχ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dirty="0" err="1" smtClean="0">
                <a:sym typeface="Wingdings" pitchFamily="2" charset="2"/>
              </a:rPr>
              <a:t>q</a:t>
            </a:r>
            <a:r>
              <a:rPr lang="en-US" sz="1800" dirty="0" err="1" smtClean="0">
                <a:latin typeface="Calibri"/>
                <a:sym typeface="Wingdings" pitchFamily="2" charset="2"/>
              </a:rPr>
              <a:t>̅</a:t>
            </a:r>
            <a:r>
              <a:rPr lang="en-US" sz="1800" dirty="0" err="1" smtClean="0">
                <a:sym typeface="Wingdings" pitchFamily="2" charset="2"/>
              </a:rPr>
              <a:t>q</a:t>
            </a:r>
            <a:r>
              <a:rPr lang="en-US" sz="1800" dirty="0" smtClean="0">
                <a:sym typeface="Wingdings" pitchFamily="2" charset="2"/>
              </a:rPr>
              <a:t> for q = u, d, s</a:t>
            </a:r>
            <a:r>
              <a:rPr lang="en-US" sz="1800" dirty="0" smtClean="0">
                <a:solidFill>
                  <a:srgbClr val="CC0000"/>
                </a:solidFill>
                <a:sym typeface="Wingdings" pitchFamily="2" charset="2"/>
              </a:rPr>
              <a:t> </a:t>
            </a:r>
            <a:endParaRPr lang="en-US" sz="1800" dirty="0" smtClean="0">
              <a:solidFill>
                <a:srgbClr val="CC0000"/>
              </a:solidFill>
            </a:endParaRPr>
          </a:p>
          <a:p>
            <a:r>
              <a:rPr lang="en-US" sz="2000" dirty="0" smtClean="0"/>
              <a:t>worth studying these annihilation channels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not light hadrons?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usually </a:t>
            </a:r>
            <a:r>
              <a:rPr lang="en-US" sz="2000" dirty="0" smtClean="0">
                <a:solidFill>
                  <a:srgbClr val="000099"/>
                </a:solidFill>
              </a:rPr>
              <a:t>ignore</a:t>
            </a:r>
            <a:r>
              <a:rPr lang="en-US" sz="2000" dirty="0" smtClean="0"/>
              <a:t> </a:t>
            </a:r>
            <a:r>
              <a:rPr lang="el-GR" sz="2000" dirty="0" smtClean="0">
                <a:latin typeface="Calibri"/>
              </a:rPr>
              <a:t>χχ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err="1" smtClean="0">
                <a:sym typeface="Wingdings" pitchFamily="2" charset="2"/>
              </a:rPr>
              <a:t>q</a:t>
            </a:r>
            <a:r>
              <a:rPr lang="en-US" sz="2000" dirty="0" err="1" smtClean="0">
                <a:latin typeface="Calibri"/>
                <a:sym typeface="Wingdings" pitchFamily="2" charset="2"/>
              </a:rPr>
              <a:t>̅</a:t>
            </a:r>
            <a:r>
              <a:rPr lang="en-US" sz="2000" dirty="0" err="1" smtClean="0">
                <a:sym typeface="Wingdings" pitchFamily="2" charset="2"/>
              </a:rPr>
              <a:t>q</a:t>
            </a:r>
            <a:r>
              <a:rPr lang="en-US" sz="2000" dirty="0" smtClean="0">
                <a:sym typeface="Wingdings" pitchFamily="2" charset="2"/>
              </a:rPr>
              <a:t> for q=</a:t>
            </a:r>
            <a:r>
              <a:rPr lang="en-US" sz="2000" dirty="0" err="1" smtClean="0">
                <a:sym typeface="Wingdings" pitchFamily="2" charset="2"/>
              </a:rPr>
              <a:t>u,d,s</a:t>
            </a:r>
            <a:endParaRPr lang="en-US" sz="1600" dirty="0">
              <a:sym typeface="Wingdings" pitchFamily="2" charset="2"/>
            </a:endParaRPr>
          </a:p>
          <a:p>
            <a:r>
              <a:rPr lang="en-US" sz="2000" dirty="0" smtClean="0">
                <a:sym typeface="Wingdings" pitchFamily="2" charset="2"/>
              </a:rPr>
              <a:t>why?  another reason....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u, d, s  </a:t>
            </a:r>
            <a:r>
              <a:rPr lang="en-US" sz="1800" dirty="0" smtClean="0">
                <a:solidFill>
                  <a:srgbClr val="CC0000"/>
                </a:solidFill>
                <a:sym typeface="Wingdings" pitchFamily="2" charset="2"/>
              </a:rPr>
              <a:t>light hadrons</a:t>
            </a:r>
            <a:r>
              <a:rPr lang="en-US" sz="1800" dirty="0" smtClean="0">
                <a:sym typeface="Wingdings" pitchFamily="2" charset="2"/>
              </a:rPr>
              <a:t> which </a:t>
            </a:r>
            <a:r>
              <a:rPr lang="en-US" sz="1800" dirty="0" smtClean="0">
                <a:solidFill>
                  <a:srgbClr val="008000"/>
                </a:solidFill>
                <a:sym typeface="Wingdings" pitchFamily="2" charset="2"/>
              </a:rPr>
              <a:t>stop in the sun before decay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care about</a:t>
            </a:r>
            <a:r>
              <a:rPr lang="en-US" sz="1800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en-US" sz="1800" dirty="0" err="1" smtClean="0">
                <a:solidFill>
                  <a:srgbClr val="008000"/>
                </a:solidFill>
                <a:sym typeface="Wingdings" pitchFamily="2" charset="2"/>
              </a:rPr>
              <a:t>pions</a:t>
            </a:r>
            <a:r>
              <a:rPr lang="en-US" sz="1800" dirty="0" smtClean="0">
                <a:sym typeface="Wingdings" pitchFamily="2" charset="2"/>
              </a:rPr>
              <a:t>,</a:t>
            </a:r>
            <a:r>
              <a:rPr lang="en-US" sz="1800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en-US" sz="1800" dirty="0" err="1" smtClean="0">
                <a:solidFill>
                  <a:srgbClr val="008000"/>
                </a:solidFill>
                <a:sym typeface="Wingdings" pitchFamily="2" charset="2"/>
              </a:rPr>
              <a:t>kaons</a:t>
            </a:r>
            <a:endParaRPr lang="en-US" sz="1400" dirty="0" smtClean="0">
              <a:solidFill>
                <a:srgbClr val="008000"/>
              </a:solidFill>
              <a:sym typeface="Wingdings" pitchFamily="2" charset="2"/>
            </a:endParaRPr>
          </a:p>
          <a:p>
            <a:pPr lvl="1"/>
            <a:r>
              <a:rPr lang="en-US" sz="1800" dirty="0" smtClean="0">
                <a:sym typeface="Wingdings" pitchFamily="2" charset="2"/>
              </a:rPr>
              <a:t>resulting </a:t>
            </a:r>
            <a:r>
              <a:rPr lang="el-GR" sz="1800" dirty="0" smtClean="0">
                <a:latin typeface="Calibri"/>
                <a:sym typeface="Wingdings" pitchFamily="2" charset="2"/>
              </a:rPr>
              <a:t>ν</a:t>
            </a:r>
            <a:r>
              <a:rPr lang="en-US" sz="1800" dirty="0" smtClean="0">
                <a:sym typeface="Wingdings" pitchFamily="2" charset="2"/>
              </a:rPr>
              <a:t> spectrum is very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soft</a:t>
            </a:r>
            <a:endParaRPr lang="en-US" sz="1400" dirty="0" smtClean="0">
              <a:solidFill>
                <a:srgbClr val="000099"/>
              </a:solidFill>
              <a:sym typeface="Wingdings" pitchFamily="2" charset="2"/>
            </a:endParaRP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large background</a:t>
            </a:r>
            <a:r>
              <a:rPr lang="en-US" sz="1800" dirty="0" smtClean="0">
                <a:sym typeface="Wingdings" pitchFamily="2" charset="2"/>
              </a:rPr>
              <a:t>,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 small detector effective area</a:t>
            </a:r>
          </a:p>
          <a:p>
            <a:r>
              <a:rPr lang="en-US" sz="2000" dirty="0" smtClean="0">
                <a:sym typeface="Wingdings" pitchFamily="2" charset="2"/>
              </a:rPr>
              <a:t>but the stopping process produces a large number of </a:t>
            </a:r>
            <a:r>
              <a:rPr lang="en-US" sz="2000" dirty="0" err="1" smtClean="0">
                <a:solidFill>
                  <a:srgbClr val="000099"/>
                </a:solidFill>
                <a:sym typeface="Wingdings" pitchFamily="2" charset="2"/>
              </a:rPr>
              <a:t>pions</a:t>
            </a:r>
            <a:endParaRPr lang="en-US" sz="2000" dirty="0" smtClean="0">
              <a:solidFill>
                <a:srgbClr val="000099"/>
              </a:solidFill>
              <a:sym typeface="Wingdings" pitchFamily="2" charset="2"/>
            </a:endParaRPr>
          </a:p>
          <a:p>
            <a:pPr lvl="1"/>
            <a:r>
              <a:rPr lang="en-US" sz="1800" dirty="0" smtClean="0">
                <a:sym typeface="Wingdings" pitchFamily="2" charset="2"/>
              </a:rPr>
              <a:t>trade a hard spectrum for a softer one, but with </a:t>
            </a:r>
            <a:r>
              <a:rPr lang="en-US" sz="1800" dirty="0" smtClean="0">
                <a:solidFill>
                  <a:srgbClr val="008000"/>
                </a:solidFill>
                <a:sym typeface="Wingdings" pitchFamily="2" charset="2"/>
              </a:rPr>
              <a:t>larger flux</a:t>
            </a:r>
          </a:p>
          <a:p>
            <a:pPr lvl="1"/>
            <a:r>
              <a:rPr lang="en-US" sz="1800" dirty="0" err="1" smtClean="0">
                <a:sym typeface="Wingdings" pitchFamily="2" charset="2"/>
              </a:rPr>
              <a:t>Beacom</a:t>
            </a:r>
            <a:r>
              <a:rPr lang="en-US" sz="1800" dirty="0" smtClean="0">
                <a:sym typeface="Wingdings" pitchFamily="2" charset="2"/>
              </a:rPr>
              <a:t>, </a:t>
            </a:r>
            <a:r>
              <a:rPr lang="en-US" sz="1800" dirty="0" err="1" smtClean="0">
                <a:sym typeface="Wingdings" pitchFamily="2" charset="2"/>
              </a:rPr>
              <a:t>Rott</a:t>
            </a:r>
            <a:r>
              <a:rPr lang="en-US" sz="1800" dirty="0" smtClean="0">
                <a:sym typeface="Wingdings" pitchFamily="2" charset="2"/>
              </a:rPr>
              <a:t>, </a:t>
            </a:r>
            <a:r>
              <a:rPr lang="en-US" sz="1800" dirty="0" err="1" smtClean="0">
                <a:sym typeface="Wingdings" pitchFamily="2" charset="2"/>
              </a:rPr>
              <a:t>Siegal</a:t>
            </a:r>
            <a:r>
              <a:rPr lang="en-US" sz="1800" dirty="0" smtClean="0">
                <a:sym typeface="Wingdings" pitchFamily="2" charset="2"/>
              </a:rPr>
              <a:t>-Gaskins (1208.0827)</a:t>
            </a:r>
          </a:p>
        </p:txBody>
      </p:sp>
      <p:sp>
        <p:nvSpPr>
          <p:cNvPr id="6" name="Oval 5"/>
          <p:cNvSpPr/>
          <p:nvPr/>
        </p:nvSpPr>
        <p:spPr>
          <a:xfrm>
            <a:off x="6087150" y="1600200"/>
            <a:ext cx="22860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306350" y="2754868"/>
            <a:ext cx="533400" cy="75033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752550" y="1981200"/>
            <a:ext cx="486450" cy="69163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096000" y="4114800"/>
            <a:ext cx="22860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620000" y="5650468"/>
            <a:ext cx="228600" cy="228600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848600" y="565046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CC0000"/>
                </a:solidFill>
                <a:latin typeface="Calibri"/>
              </a:rPr>
              <a:t>π</a:t>
            </a:r>
            <a:r>
              <a:rPr lang="en-US" baseline="30000" dirty="0" smtClean="0">
                <a:solidFill>
                  <a:srgbClr val="CC0000"/>
                </a:solidFill>
                <a:latin typeface="Calibri"/>
              </a:rPr>
              <a:t>+</a:t>
            </a:r>
            <a:endParaRPr lang="en-US" baseline="30000" dirty="0">
              <a:solidFill>
                <a:srgbClr val="CC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7696200" y="5269468"/>
            <a:ext cx="228600" cy="22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924800" y="526946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π</a:t>
            </a:r>
            <a:r>
              <a:rPr lang="en-US" baseline="30000" dirty="0" smtClean="0">
                <a:latin typeface="Calibri"/>
              </a:rPr>
              <a:t>-</a:t>
            </a:r>
            <a:endParaRPr lang="en-US" baseline="30000" dirty="0"/>
          </a:p>
        </p:txBody>
      </p:sp>
      <p:sp>
        <p:nvSpPr>
          <p:cNvPr id="27" name="Oval 26"/>
          <p:cNvSpPr/>
          <p:nvPr/>
        </p:nvSpPr>
        <p:spPr>
          <a:xfrm>
            <a:off x="7086600" y="5802868"/>
            <a:ext cx="228600" cy="22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315200" y="5802868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/>
              </a:rPr>
              <a:t>π</a:t>
            </a:r>
            <a:r>
              <a:rPr lang="en-US" baseline="30000" dirty="0" smtClean="0">
                <a:latin typeface="Calibri"/>
              </a:rPr>
              <a:t>0</a:t>
            </a:r>
            <a:endParaRPr lang="en-US" baseline="30000" dirty="0"/>
          </a:p>
        </p:txBody>
      </p:sp>
      <p:sp>
        <p:nvSpPr>
          <p:cNvPr id="29" name="Oval 28"/>
          <p:cNvSpPr/>
          <p:nvPr/>
        </p:nvSpPr>
        <p:spPr>
          <a:xfrm>
            <a:off x="6934200" y="5433536"/>
            <a:ext cx="228600" cy="228600"/>
          </a:xfrm>
          <a:prstGeom prst="ellipse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2800" y="543353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  <a:latin typeface="Calibri"/>
              </a:rPr>
              <a:t>K</a:t>
            </a:r>
            <a:r>
              <a:rPr lang="en-US" baseline="30000" dirty="0" smtClean="0">
                <a:solidFill>
                  <a:srgbClr val="000099"/>
                </a:solidFill>
                <a:latin typeface="Calibri"/>
              </a:rPr>
              <a:t>+</a:t>
            </a:r>
            <a:endParaRPr lang="en-US" baseline="30000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34200" y="19812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dirty="0" smtClean="0">
                <a:latin typeface="Calibri"/>
              </a:rPr>
              <a:t>̅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86503" y="2971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spectrum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ym typeface="Wingdings" pitchFamily="2" charset="2"/>
              </a:rPr>
              <a:t>care about </a:t>
            </a:r>
            <a:r>
              <a:rPr lang="el-GR" sz="2000" dirty="0" smtClean="0">
                <a:solidFill>
                  <a:srgbClr val="CC0000"/>
                </a:solidFill>
                <a:sym typeface="Wingdings" pitchFamily="2" charset="2"/>
              </a:rPr>
              <a:t>π</a:t>
            </a:r>
            <a:r>
              <a:rPr lang="en-US" sz="2000" baseline="30000" dirty="0" smtClean="0">
                <a:solidFill>
                  <a:srgbClr val="CC0000"/>
                </a:solidFill>
                <a:sym typeface="Wingdings" pitchFamily="2" charset="2"/>
              </a:rPr>
              <a:t>+</a:t>
            </a:r>
            <a:r>
              <a:rPr lang="en-US" sz="2000" dirty="0" smtClean="0">
                <a:sym typeface="Wingdings" pitchFamily="2" charset="2"/>
              </a:rPr>
              <a:t> and </a:t>
            </a:r>
            <a:r>
              <a:rPr lang="en-US" sz="2000" dirty="0" smtClean="0">
                <a:solidFill>
                  <a:srgbClr val="CC0000"/>
                </a:solidFill>
                <a:sym typeface="Wingdings" pitchFamily="2" charset="2"/>
              </a:rPr>
              <a:t>K</a:t>
            </a:r>
            <a:r>
              <a:rPr lang="en-US" sz="2000" baseline="30000" dirty="0" smtClean="0">
                <a:solidFill>
                  <a:srgbClr val="CC0000"/>
                </a:solidFill>
                <a:sym typeface="Wingdings" pitchFamily="2" charset="2"/>
              </a:rPr>
              <a:t>+</a:t>
            </a:r>
            <a:endParaRPr lang="en-US" sz="2000" dirty="0" smtClean="0">
              <a:sym typeface="Wingdings" pitchFamily="2" charset="2"/>
            </a:endParaRPr>
          </a:p>
          <a:p>
            <a:pPr lvl="1"/>
            <a:r>
              <a:rPr lang="el-GR" sz="1800" dirty="0" smtClean="0"/>
              <a:t>π</a:t>
            </a:r>
            <a:r>
              <a:rPr lang="en-US" sz="1800" baseline="30000" dirty="0" smtClean="0"/>
              <a:t>0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l-GR" sz="1800" dirty="0" smtClean="0">
                <a:sym typeface="Wingdings" pitchFamily="2" charset="2"/>
              </a:rPr>
              <a:t>γγ</a:t>
            </a:r>
            <a:r>
              <a:rPr lang="en-US" sz="1800" dirty="0" smtClean="0">
                <a:sym typeface="Wingdings" pitchFamily="2" charset="2"/>
              </a:rPr>
              <a:t> 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>
                <a:solidFill>
                  <a:srgbClr val="008000"/>
                </a:solidFill>
                <a:sym typeface="Wingdings" pitchFamily="2" charset="2"/>
              </a:rPr>
              <a:t>π</a:t>
            </a:r>
            <a:r>
              <a:rPr lang="en-US" sz="1800" baseline="30000" dirty="0" smtClean="0">
                <a:solidFill>
                  <a:srgbClr val="008000"/>
                </a:solidFill>
                <a:sym typeface="Wingdings" pitchFamily="2" charset="2"/>
              </a:rPr>
              <a:t>-</a:t>
            </a:r>
            <a:r>
              <a:rPr lang="en-US" sz="1800" dirty="0" smtClean="0">
                <a:solidFill>
                  <a:srgbClr val="008000"/>
                </a:solidFill>
                <a:sym typeface="Wingdings" pitchFamily="2" charset="2"/>
              </a:rPr>
              <a:t>  Coulomb-captured by nuclei, and absorbed</a:t>
            </a:r>
          </a:p>
          <a:p>
            <a:pPr lvl="2"/>
            <a:r>
              <a:rPr lang="en-US" sz="1600" dirty="0" smtClean="0">
                <a:sym typeface="Wingdings" pitchFamily="2" charset="2"/>
              </a:rPr>
              <a:t>doesn’t produce a lot of neutrinos</a:t>
            </a:r>
          </a:p>
          <a:p>
            <a:r>
              <a:rPr lang="en-US" sz="2000" dirty="0" smtClean="0">
                <a:sym typeface="Wingdings" pitchFamily="2" charset="2"/>
              </a:rPr>
              <a:t>main relevant decay is </a:t>
            </a:r>
            <a:r>
              <a:rPr lang="el-GR" sz="2000" dirty="0" smtClean="0">
                <a:solidFill>
                  <a:srgbClr val="000099"/>
                </a:solidFill>
                <a:sym typeface="Wingdings" pitchFamily="2" charset="2"/>
              </a:rPr>
              <a:t>π</a:t>
            </a:r>
            <a:r>
              <a:rPr lang="en-US" sz="2000" baseline="30000" dirty="0" smtClean="0">
                <a:solidFill>
                  <a:srgbClr val="000099"/>
                </a:solidFill>
                <a:sym typeface="Wingdings" pitchFamily="2" charset="2"/>
              </a:rPr>
              <a:t>+</a:t>
            </a:r>
            <a:r>
              <a:rPr lang="en-US" sz="2000" dirty="0" smtClean="0">
                <a:solidFill>
                  <a:srgbClr val="000099"/>
                </a:solidFill>
                <a:sym typeface="Wingdings" pitchFamily="2" charset="2"/>
              </a:rPr>
              <a:t>, K</a:t>
            </a:r>
            <a:r>
              <a:rPr lang="en-US" sz="2000" baseline="30000" dirty="0" smtClean="0">
                <a:solidFill>
                  <a:srgbClr val="000099"/>
                </a:solidFill>
                <a:sym typeface="Wingdings" pitchFamily="2" charset="2"/>
              </a:rPr>
              <a:t>+</a:t>
            </a:r>
            <a:r>
              <a:rPr lang="en-US" sz="2000" dirty="0" smtClean="0">
                <a:solidFill>
                  <a:srgbClr val="000099"/>
                </a:solidFill>
                <a:sym typeface="Wingdings" pitchFamily="2" charset="2"/>
              </a:rPr>
              <a:t>   </a:t>
            </a:r>
            <a:r>
              <a:rPr lang="el-GR" sz="2000" dirty="0" smtClean="0">
                <a:solidFill>
                  <a:srgbClr val="000099"/>
                </a:solidFill>
                <a:sym typeface="Wingdings" pitchFamily="2" charset="2"/>
              </a:rPr>
              <a:t>ν</a:t>
            </a:r>
            <a:r>
              <a:rPr lang="el-GR" sz="2000" baseline="-25000" dirty="0" smtClean="0">
                <a:solidFill>
                  <a:srgbClr val="000099"/>
                </a:solidFill>
                <a:sym typeface="Wingdings" pitchFamily="2" charset="2"/>
              </a:rPr>
              <a:t>μ</a:t>
            </a:r>
            <a:r>
              <a:rPr lang="en-US" sz="2000" dirty="0" smtClean="0">
                <a:solidFill>
                  <a:srgbClr val="000099"/>
                </a:solidFill>
                <a:sym typeface="Wingdings" pitchFamily="2" charset="2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sym typeface="Wingdings" pitchFamily="2" charset="2"/>
              </a:rPr>
              <a:t>μ</a:t>
            </a:r>
            <a:r>
              <a:rPr lang="en-US" sz="2000" baseline="30000" dirty="0" smtClean="0">
                <a:solidFill>
                  <a:srgbClr val="000099"/>
                </a:solidFill>
                <a:sym typeface="Wingdings" pitchFamily="2" charset="2"/>
              </a:rPr>
              <a:t>+ </a:t>
            </a:r>
            <a:endParaRPr lang="en-US" sz="1600" baseline="30000" dirty="0" smtClean="0">
              <a:solidFill>
                <a:srgbClr val="000099"/>
              </a:solidFill>
              <a:sym typeface="Wingdings" pitchFamily="2" charset="2"/>
            </a:endParaRPr>
          </a:p>
          <a:p>
            <a:pPr lvl="1"/>
            <a:r>
              <a:rPr lang="en-US" sz="1800" dirty="0" smtClean="0">
                <a:sym typeface="Wingdings" pitchFamily="2" charset="2"/>
              </a:rPr>
              <a:t>monoenergetic neutrino with E = </a:t>
            </a:r>
            <a:r>
              <a:rPr lang="en-US" sz="1800" dirty="0" smtClean="0">
                <a:solidFill>
                  <a:srgbClr val="CC0000"/>
                </a:solidFill>
                <a:sym typeface="Wingdings" pitchFamily="2" charset="2"/>
              </a:rPr>
              <a:t>29.8 </a:t>
            </a:r>
            <a:r>
              <a:rPr lang="en-US" sz="1800" dirty="0" err="1" smtClean="0">
                <a:solidFill>
                  <a:srgbClr val="CC0000"/>
                </a:solidFill>
                <a:sym typeface="Wingdings" pitchFamily="2" charset="2"/>
              </a:rPr>
              <a:t>MeV</a:t>
            </a:r>
            <a:r>
              <a:rPr lang="en-US" sz="1800" dirty="0" smtClean="0">
                <a:solidFill>
                  <a:srgbClr val="CC0000"/>
                </a:solidFill>
                <a:sym typeface="Wingdings" pitchFamily="2" charset="2"/>
              </a:rPr>
              <a:t> </a:t>
            </a:r>
            <a:r>
              <a:rPr lang="en-US" sz="1800" dirty="0" smtClean="0">
                <a:sym typeface="Wingdings" pitchFamily="2" charset="2"/>
              </a:rPr>
              <a:t>(pion) or </a:t>
            </a:r>
            <a:r>
              <a:rPr lang="en-US" sz="1800" dirty="0" smtClean="0">
                <a:solidFill>
                  <a:srgbClr val="CC0000"/>
                </a:solidFill>
                <a:sym typeface="Wingdings" pitchFamily="2" charset="2"/>
              </a:rPr>
              <a:t>235.5 </a:t>
            </a:r>
            <a:r>
              <a:rPr lang="en-US" sz="1800" dirty="0" err="1" smtClean="0">
                <a:solidFill>
                  <a:srgbClr val="CC0000"/>
                </a:solidFill>
                <a:sym typeface="Wingdings" pitchFamily="2" charset="2"/>
              </a:rPr>
              <a:t>MeV</a:t>
            </a:r>
            <a:r>
              <a:rPr lang="en-US" sz="1800" dirty="0" smtClean="0">
                <a:solidFill>
                  <a:srgbClr val="CC0000"/>
                </a:solidFill>
                <a:sym typeface="Wingdings" pitchFamily="2" charset="2"/>
              </a:rPr>
              <a:t> </a:t>
            </a:r>
            <a:r>
              <a:rPr lang="en-US" sz="1800" dirty="0" smtClean="0">
                <a:sym typeface="Wingdings" pitchFamily="2" charset="2"/>
              </a:rPr>
              <a:t>(</a:t>
            </a:r>
            <a:r>
              <a:rPr lang="en-US" sz="1800" dirty="0" err="1" smtClean="0">
                <a:sym typeface="Wingdings" pitchFamily="2" charset="2"/>
              </a:rPr>
              <a:t>kaon</a:t>
            </a:r>
            <a:r>
              <a:rPr lang="en-US" sz="1800" dirty="0" smtClean="0">
                <a:sym typeface="Wingdings" pitchFamily="2" charset="2"/>
              </a:rPr>
              <a:t>)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oscillates into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monoenergetic </a:t>
            </a:r>
            <a:r>
              <a:rPr lang="el-GR" sz="1800" dirty="0" smtClean="0">
                <a:solidFill>
                  <a:srgbClr val="000099"/>
                </a:solidFill>
                <a:sym typeface="Wingdings" pitchFamily="2" charset="2"/>
              </a:rPr>
              <a:t>ν</a:t>
            </a:r>
            <a:r>
              <a:rPr lang="en-US" sz="1800" baseline="-25000" dirty="0" smtClean="0">
                <a:solidFill>
                  <a:srgbClr val="000099"/>
                </a:solidFill>
                <a:sym typeface="Wingdings" pitchFamily="2" charset="2"/>
              </a:rPr>
              <a:t>e</a:t>
            </a:r>
            <a:r>
              <a:rPr lang="en-US" sz="1800" baseline="-25000" dirty="0" smtClean="0">
                <a:sym typeface="Wingdings" pitchFamily="2" charset="2"/>
              </a:rPr>
              <a:t> </a:t>
            </a:r>
            <a:r>
              <a:rPr lang="en-US" sz="1800" dirty="0" smtClean="0">
                <a:sym typeface="Wingdings" pitchFamily="2" charset="2"/>
              </a:rPr>
              <a:t>, and can produce a </a:t>
            </a:r>
            <a:r>
              <a:rPr lang="en-US" sz="1800" dirty="0" smtClean="0">
                <a:solidFill>
                  <a:srgbClr val="CC0000"/>
                </a:solidFill>
                <a:sym typeface="Wingdings" pitchFamily="2" charset="2"/>
              </a:rPr>
              <a:t>line signal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muon stops in sun before decay</a:t>
            </a:r>
          </a:p>
          <a:p>
            <a:pPr lvl="2"/>
            <a:r>
              <a:rPr lang="en-US" sz="1600" dirty="0" smtClean="0">
                <a:sym typeface="Wingdings" pitchFamily="2" charset="2"/>
              </a:rPr>
              <a:t>μ</a:t>
            </a:r>
            <a:r>
              <a:rPr lang="en-US" sz="1600" baseline="30000" dirty="0" smtClean="0">
                <a:sym typeface="Wingdings" pitchFamily="2" charset="2"/>
              </a:rPr>
              <a:t>+</a:t>
            </a:r>
            <a:r>
              <a:rPr lang="en-US" sz="1600" dirty="0" smtClean="0">
                <a:sym typeface="Wingdings" pitchFamily="2" charset="2"/>
              </a:rPr>
              <a:t>  e</a:t>
            </a:r>
            <a:r>
              <a:rPr lang="en-US" sz="1600" baseline="30000" dirty="0" smtClean="0">
                <a:sym typeface="Wingdings" pitchFamily="2" charset="2"/>
              </a:rPr>
              <a:t>+</a:t>
            </a:r>
            <a:r>
              <a:rPr lang="en-US" sz="1600" dirty="0" smtClean="0">
                <a:sym typeface="Wingdings" pitchFamily="2" charset="2"/>
              </a:rPr>
              <a:t> </a:t>
            </a:r>
            <a:r>
              <a:rPr lang="el-GR" sz="1600" dirty="0" smtClean="0">
                <a:sym typeface="Wingdings" pitchFamily="2" charset="2"/>
              </a:rPr>
              <a:t>ν</a:t>
            </a:r>
            <a:r>
              <a:rPr lang="en-US" sz="1600" baseline="-25000" dirty="0" smtClean="0">
                <a:sym typeface="Wingdings" pitchFamily="2" charset="2"/>
              </a:rPr>
              <a:t>e</a:t>
            </a:r>
            <a:r>
              <a:rPr lang="en-US" sz="1600" dirty="0" smtClean="0">
                <a:sym typeface="Wingdings" pitchFamily="2" charset="2"/>
              </a:rPr>
              <a:t> </a:t>
            </a:r>
            <a:r>
              <a:rPr lang="el-GR" sz="1600" dirty="0" smtClean="0">
                <a:sym typeface="Wingdings" pitchFamily="2" charset="2"/>
              </a:rPr>
              <a:t>ν̅</a:t>
            </a:r>
            <a:r>
              <a:rPr lang="el-GR" sz="1600" baseline="-25000" dirty="0" smtClean="0">
                <a:sym typeface="Wingdings" pitchFamily="2" charset="2"/>
              </a:rPr>
              <a:t>μ</a:t>
            </a:r>
            <a:r>
              <a:rPr lang="en-US" sz="1600" dirty="0" smtClean="0">
                <a:sym typeface="Wingdings" pitchFamily="2" charset="2"/>
              </a:rPr>
              <a:t> </a:t>
            </a:r>
          </a:p>
          <a:p>
            <a:pPr lvl="2"/>
            <a:r>
              <a:rPr lang="en-US" sz="1600" dirty="0" smtClean="0">
                <a:sym typeface="Wingdings" pitchFamily="2" charset="2"/>
              </a:rPr>
              <a:t>also get continuum </a:t>
            </a:r>
            <a:r>
              <a:rPr lang="el-GR" sz="1600" dirty="0" smtClean="0">
                <a:latin typeface="Calibri"/>
                <a:sym typeface="Wingdings" pitchFamily="2" charset="2"/>
              </a:rPr>
              <a:t>ν</a:t>
            </a:r>
            <a:r>
              <a:rPr lang="en-US" sz="1600" baseline="-25000" dirty="0" smtClean="0">
                <a:latin typeface="Calibri"/>
                <a:sym typeface="Wingdings" pitchFamily="2" charset="2"/>
              </a:rPr>
              <a:t>e</a:t>
            </a:r>
            <a:r>
              <a:rPr lang="en-US" sz="1600" dirty="0" smtClean="0">
                <a:latin typeface="Calibri"/>
                <a:sym typeface="Wingdings" pitchFamily="2" charset="2"/>
              </a:rPr>
              <a:t>, </a:t>
            </a:r>
            <a:r>
              <a:rPr lang="el-GR" sz="1600" dirty="0" smtClean="0">
                <a:latin typeface="Calibri"/>
                <a:sym typeface="Wingdings" pitchFamily="2" charset="2"/>
              </a:rPr>
              <a:t>ν̅</a:t>
            </a:r>
            <a:r>
              <a:rPr lang="el-GR" sz="1600" baseline="-25000" dirty="0" smtClean="0">
                <a:latin typeface="Calibri"/>
                <a:sym typeface="Wingdings" pitchFamily="2" charset="2"/>
              </a:rPr>
              <a:t>μ</a:t>
            </a:r>
            <a:r>
              <a:rPr lang="en-US" sz="1600" dirty="0" smtClean="0">
                <a:latin typeface="Calibri"/>
                <a:sym typeface="Wingdings" pitchFamily="2" charset="2"/>
              </a:rPr>
              <a:t> from </a:t>
            </a:r>
            <a:r>
              <a:rPr lang="el-GR" sz="1600" dirty="0" smtClean="0">
                <a:latin typeface="Calibri"/>
                <a:sym typeface="Wingdings" pitchFamily="2" charset="2"/>
              </a:rPr>
              <a:t>μ</a:t>
            </a:r>
            <a:r>
              <a:rPr lang="en-US" sz="1600" baseline="30000" dirty="0" smtClean="0">
                <a:latin typeface="Calibri"/>
                <a:sym typeface="Wingdings" pitchFamily="2" charset="2"/>
              </a:rPr>
              <a:t>+</a:t>
            </a:r>
            <a:r>
              <a:rPr lang="en-US" sz="1600" dirty="0" smtClean="0">
                <a:latin typeface="Calibri"/>
                <a:sym typeface="Wingdings" pitchFamily="2" charset="2"/>
              </a:rPr>
              <a:t> decay, but less distinctive</a:t>
            </a:r>
          </a:p>
          <a:p>
            <a:r>
              <a:rPr lang="en-US" sz="2000" dirty="0" smtClean="0">
                <a:sym typeface="Wingdings" pitchFamily="2" charset="2"/>
              </a:rPr>
              <a:t>just need the </a:t>
            </a:r>
            <a:r>
              <a:rPr lang="en-US" sz="2000" dirty="0" smtClean="0">
                <a:solidFill>
                  <a:srgbClr val="008000"/>
                </a:solidFill>
                <a:sym typeface="Wingdings" pitchFamily="2" charset="2"/>
              </a:rPr>
              <a:t>fraction of DM energy which goes into stopped </a:t>
            </a:r>
            <a:r>
              <a:rPr lang="el-GR" sz="2000" dirty="0" smtClean="0">
                <a:solidFill>
                  <a:srgbClr val="008000"/>
                </a:solidFill>
                <a:latin typeface="Calibri"/>
                <a:sym typeface="Wingdings" pitchFamily="2" charset="2"/>
              </a:rPr>
              <a:t>π</a:t>
            </a:r>
            <a:r>
              <a:rPr lang="en-US" sz="2000" baseline="30000" dirty="0" smtClean="0">
                <a:solidFill>
                  <a:srgbClr val="008000"/>
                </a:solidFill>
                <a:sym typeface="Wingdings" pitchFamily="2" charset="2"/>
              </a:rPr>
              <a:t>+</a:t>
            </a:r>
            <a:r>
              <a:rPr lang="en-US" sz="2000" dirty="0" smtClean="0">
                <a:solidFill>
                  <a:srgbClr val="008000"/>
                </a:solidFill>
                <a:sym typeface="Wingdings" pitchFamily="2" charset="2"/>
              </a:rPr>
              <a:t>, K</a:t>
            </a:r>
            <a:r>
              <a:rPr lang="en-US" sz="2000" baseline="30000" dirty="0" smtClean="0">
                <a:solidFill>
                  <a:srgbClr val="008000"/>
                </a:solidFill>
                <a:sym typeface="Wingdings" pitchFamily="2" charset="2"/>
              </a:rPr>
              <a:t>+</a:t>
            </a:r>
            <a:endParaRPr lang="en-US" sz="1800" dirty="0" smtClean="0">
              <a:sym typeface="Wingdings" pitchFamily="2" charset="2"/>
            </a:endParaRP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CC0000"/>
                </a:solidFill>
              </a:rPr>
              <a:t>r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ambria Math"/>
                <a:ea typeface="Cambria Math"/>
              </a:rPr>
              <a:t>≡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CC0000"/>
                </a:solidFill>
              </a:rPr>
              <a:t>fraction of center-of-mass energy which goes into </a:t>
            </a:r>
            <a:r>
              <a:rPr lang="el-GR" sz="2000" dirty="0" smtClean="0">
                <a:solidFill>
                  <a:srgbClr val="CC0000"/>
                </a:solidFill>
              </a:rPr>
              <a:t>π</a:t>
            </a:r>
            <a:r>
              <a:rPr lang="en-US" sz="2000" baseline="30000" dirty="0" smtClean="0">
                <a:solidFill>
                  <a:srgbClr val="CC0000"/>
                </a:solidFill>
              </a:rPr>
              <a:t>+</a:t>
            </a:r>
            <a:r>
              <a:rPr lang="en-US" sz="2000" dirty="0" smtClean="0">
                <a:solidFill>
                  <a:srgbClr val="CC0000"/>
                </a:solidFill>
              </a:rPr>
              <a:t>, K</a:t>
            </a:r>
            <a:r>
              <a:rPr lang="en-US" sz="2000" baseline="30000" dirty="0" smtClean="0">
                <a:solidFill>
                  <a:srgbClr val="CC0000"/>
                </a:solidFill>
              </a:rPr>
              <a:t>+</a:t>
            </a:r>
            <a:r>
              <a:rPr lang="en-US" sz="2000" dirty="0" smtClean="0">
                <a:solidFill>
                  <a:srgbClr val="CC0000"/>
                </a:solidFill>
              </a:rPr>
              <a:t> 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/>
              <a:t>determine r in Pythia/GEANT</a:t>
            </a:r>
          </a:p>
          <a:p>
            <a:r>
              <a:rPr lang="en-US" sz="2000" dirty="0" smtClean="0"/>
              <a:t>r</a:t>
            </a:r>
            <a:r>
              <a:rPr lang="el-GR" sz="2000" baseline="-25000" dirty="0" smtClean="0"/>
              <a:t>π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ambria Math"/>
                <a:ea typeface="Cambria Math"/>
              </a:rPr>
              <a:t>~ </a:t>
            </a:r>
            <a:r>
              <a:rPr lang="en-US" sz="2000" dirty="0" smtClean="0">
                <a:latin typeface="Calibri" pitchFamily="34" charset="0"/>
                <a:ea typeface="Cambria Math"/>
              </a:rPr>
              <a:t>0.1 </a:t>
            </a:r>
            <a:endParaRPr lang="en-US" sz="2000" dirty="0" smtClean="0">
              <a:latin typeface="Calibri" pitchFamily="34" charset="0"/>
            </a:endParaRP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11230</TotalTime>
  <Words>1477</Words>
  <Application>Microsoft Office PowerPoint</Application>
  <PresentationFormat>On-screen Show (4:3)</PresentationFormat>
  <Paragraphs>213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Equation</vt:lpstr>
      <vt:lpstr>Searching for Monoenergetic Neutrinos Arising From Dark Matter Annihilation</vt:lpstr>
      <vt:lpstr>collaborators</vt:lpstr>
      <vt:lpstr>dark matter and monoenergetic neutrinos</vt:lpstr>
      <vt:lpstr>basic points</vt:lpstr>
      <vt:lpstr>neutrinos from the sun</vt:lpstr>
      <vt:lpstr>why (not) χχν̅ν?</vt:lpstr>
      <vt:lpstr>monoenergetic neutrinos</vt:lpstr>
      <vt:lpstr>why not light hadrons?</vt:lpstr>
      <vt:lpstr>spectrum </vt:lpstr>
      <vt:lpstr>resolving a line signal</vt:lpstr>
      <vt:lpstr>LS detector</vt:lpstr>
      <vt:lpstr>what we need....</vt:lpstr>
      <vt:lpstr>sensitivity at high energy</vt:lpstr>
      <vt:lpstr>sensitivity for charged meson decay</vt:lpstr>
      <vt:lpstr>signal limited</vt:lpstr>
      <vt:lpstr>signal limited</vt:lpstr>
      <vt:lpstr>Slide 17</vt:lpstr>
      <vt:lpstr>Back-up slides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Jet Multiplicities and New Physics at the LHC</dc:title>
  <dc:creator>Jason</dc:creator>
  <cp:lastModifiedBy>Jason Kumar</cp:lastModifiedBy>
  <cp:revision>1369</cp:revision>
  <dcterms:created xsi:type="dcterms:W3CDTF">2012-07-21T20:16:56Z</dcterms:created>
  <dcterms:modified xsi:type="dcterms:W3CDTF">2015-05-15T20:18:39Z</dcterms:modified>
</cp:coreProperties>
</file>