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interSettings" Target="printerSettings/printerSettings1.bin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0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9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6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0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6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4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0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8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1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48151-D3AF-CB40-8D43-6F075BA6570A}" type="datetimeFigureOut">
              <a:rPr lang="en-US" smtClean="0"/>
              <a:t>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A5A89-461E-7846-B5D0-EFD5931FD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0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quick </a:t>
            </a:r>
            <a:r>
              <a:rPr lang="en-US" sz="4000" dirty="0"/>
              <a:t>look at the machines running during LS1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u="sng" dirty="0" smtClean="0"/>
              <a:t>5</a:t>
            </a:r>
            <a:r>
              <a:rPr lang="en-US" sz="2400" u="sng" baseline="30000" dirty="0" smtClean="0"/>
              <a:t>th</a:t>
            </a:r>
            <a:r>
              <a:rPr lang="en-US" sz="2400" u="sng" dirty="0" smtClean="0"/>
              <a:t> FOM meeting </a:t>
            </a:r>
          </a:p>
          <a:p>
            <a:r>
              <a:rPr lang="en-US" sz="2400" dirty="0" smtClean="0"/>
              <a:t>Contributions from </a:t>
            </a:r>
            <a:r>
              <a:rPr lang="en-US" sz="2400" dirty="0"/>
              <a:t>G. Bellodi, </a:t>
            </a:r>
            <a:r>
              <a:rPr lang="en-US" sz="2400" dirty="0" smtClean="0"/>
              <a:t>D. Küchler, F. Tecker and D. Voulot.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990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84903" y="297490"/>
            <a:ext cx="7413522" cy="786213"/>
          </a:xfrm>
        </p:spPr>
        <p:txBody>
          <a:bodyPr>
            <a:noAutofit/>
          </a:bodyPr>
          <a:lstStyle/>
          <a:p>
            <a:r>
              <a:rPr lang="en-US" dirty="0" smtClean="0"/>
              <a:t>Linac3</a:t>
            </a:r>
            <a:endParaRPr lang="en-GB" sz="1800" dirty="0"/>
          </a:p>
        </p:txBody>
      </p:sp>
      <p:pic>
        <p:nvPicPr>
          <p:cNvPr id="12" name="Picture 11" descr="Ar tests 2013 - v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22" y="3249505"/>
            <a:ext cx="8195509" cy="25629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06784" y="1376619"/>
            <a:ext cx="7116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Argon test will take place  from 11 March 2013 to 7 June 2013.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8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84903" y="228838"/>
            <a:ext cx="7413522" cy="786213"/>
          </a:xfrm>
        </p:spPr>
        <p:txBody>
          <a:bodyPr>
            <a:noAutofit/>
          </a:bodyPr>
          <a:lstStyle/>
          <a:p>
            <a:r>
              <a:rPr lang="en-US" dirty="0" smtClean="0"/>
              <a:t>Linac4  3 MeV test stand</a:t>
            </a:r>
            <a:endParaRPr lang="en-GB" sz="1800" dirty="0"/>
          </a:p>
        </p:txBody>
      </p:sp>
      <p:sp>
        <p:nvSpPr>
          <p:cNvPr id="2" name="Rectangle 1"/>
          <p:cNvSpPr/>
          <p:nvPr/>
        </p:nvSpPr>
        <p:spPr>
          <a:xfrm>
            <a:off x="530173" y="3812276"/>
            <a:ext cx="81229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commissioning activities at the Linac4 3 MeV test stand will continue until May, when the water supply will be cut. </a:t>
            </a:r>
          </a:p>
          <a:p>
            <a:pPr algn="just"/>
            <a:r>
              <a:rPr lang="en-US" dirty="0"/>
              <a:t>Everything will then be dismantled and re-installed in the Linac4 tunnel during the summer, for re-start of commissioning around September 2013 (more or less indicatively). </a:t>
            </a:r>
          </a:p>
          <a:p>
            <a:pPr algn="just"/>
            <a:r>
              <a:rPr lang="en-US" dirty="0"/>
              <a:t>P</a:t>
            </a:r>
            <a:r>
              <a:rPr lang="en-US" dirty="0" smtClean="0"/>
              <a:t>lanning </a:t>
            </a:r>
            <a:r>
              <a:rPr lang="en-US" dirty="0"/>
              <a:t>is generally updated from one week to the next in function of the results obtained day by day.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8648" y="1727730"/>
            <a:ext cx="839359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Commissioning will continue up to May (water supply cut)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During summer, the hardware will be moved in Linac4 tunnel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commissioning will resume on September 2013.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4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8946"/>
            <a:ext cx="8229600" cy="373173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FF0000"/>
                </a:solidFill>
              </a:rPr>
              <a:t>Running REX</a:t>
            </a:r>
            <a:r>
              <a:rPr lang="en-US" dirty="0">
                <a:solidFill>
                  <a:srgbClr val="FF0000"/>
                </a:solidFill>
              </a:rPr>
              <a:t>-ISOLDE for HIE-ISOLDE MD in preparation of the SC linac </a:t>
            </a:r>
            <a:r>
              <a:rPr lang="en-US" dirty="0" smtClean="0">
                <a:solidFill>
                  <a:srgbClr val="FF0000"/>
                </a:solidFill>
              </a:rPr>
              <a:t>commissioning until 15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February.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here </a:t>
            </a:r>
            <a:r>
              <a:rPr lang="en-US" dirty="0">
                <a:solidFill>
                  <a:srgbClr val="FF0000"/>
                </a:solidFill>
              </a:rPr>
              <a:t>will be some test of the REXEBIS during </a:t>
            </a:r>
            <a:r>
              <a:rPr lang="en-US" dirty="0" smtClean="0">
                <a:solidFill>
                  <a:srgbClr val="FF0000"/>
                </a:solidFill>
              </a:rPr>
              <a:t>2013 (local </a:t>
            </a:r>
            <a:r>
              <a:rPr lang="en-US" dirty="0">
                <a:solidFill>
                  <a:srgbClr val="FF0000"/>
                </a:solidFill>
              </a:rPr>
              <a:t>cooling </a:t>
            </a:r>
            <a:r>
              <a:rPr lang="en-US" dirty="0" smtClean="0">
                <a:solidFill>
                  <a:srgbClr val="FF0000"/>
                </a:solidFill>
              </a:rPr>
              <a:t>station, just </a:t>
            </a:r>
            <a:r>
              <a:rPr lang="en-US" dirty="0">
                <a:solidFill>
                  <a:srgbClr val="FF0000"/>
                </a:solidFill>
              </a:rPr>
              <a:t>a few kW for the electron beam collector cooling) and the agreement is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adapt to the LS1 schedule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FF0000"/>
                </a:solidFill>
              </a:rPr>
              <a:t>HIE</a:t>
            </a:r>
            <a:r>
              <a:rPr lang="en-US" dirty="0">
                <a:solidFill>
                  <a:srgbClr val="FF0000"/>
                </a:solidFill>
              </a:rPr>
              <a:t>-ISOLDE commissioning will take place either at the end of 2014 or beginning </a:t>
            </a:r>
            <a:r>
              <a:rPr lang="en-US" dirty="0" smtClean="0">
                <a:solidFill>
                  <a:srgbClr val="FF0000"/>
                </a:solidFill>
              </a:rPr>
              <a:t>of </a:t>
            </a:r>
            <a:r>
              <a:rPr lang="en-US" dirty="0">
                <a:solidFill>
                  <a:srgbClr val="FF0000"/>
                </a:solidFill>
              </a:rPr>
              <a:t>2015 depending on the availability of the </a:t>
            </a:r>
            <a:r>
              <a:rPr lang="en-US" dirty="0" err="1">
                <a:solidFill>
                  <a:srgbClr val="FF0000"/>
                </a:solidFill>
              </a:rPr>
              <a:t>cryoplant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(it should </a:t>
            </a:r>
            <a:r>
              <a:rPr lang="en-US" dirty="0">
                <a:solidFill>
                  <a:srgbClr val="FF0000"/>
                </a:solidFill>
              </a:rPr>
              <a:t>become clear in the coming weeks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rest, mainly busy </a:t>
            </a:r>
            <a:r>
              <a:rPr lang="en-US" dirty="0">
                <a:solidFill>
                  <a:srgbClr val="FF0000"/>
                </a:solidFill>
              </a:rPr>
              <a:t>with installation for HIE-</a:t>
            </a:r>
            <a:r>
              <a:rPr lang="en-US" dirty="0" smtClean="0">
                <a:solidFill>
                  <a:srgbClr val="FF0000"/>
                </a:solidFill>
              </a:rPr>
              <a:t>ISOLDE (no operation)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6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786213"/>
          </a:xfrm>
        </p:spPr>
        <p:txBody>
          <a:bodyPr>
            <a:noAutofit/>
          </a:bodyPr>
          <a:lstStyle/>
          <a:p>
            <a:r>
              <a:rPr lang="en-US" dirty="0" smtClean="0"/>
              <a:t>CTF3 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526" y="809097"/>
            <a:ext cx="4450442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CTF3 will have </a:t>
            </a:r>
            <a:r>
              <a:rPr lang="en-US" sz="2400" dirty="0" smtClean="0">
                <a:solidFill>
                  <a:srgbClr val="FF0000"/>
                </a:solidFill>
              </a:rPr>
              <a:t>3 </a:t>
            </a:r>
            <a:r>
              <a:rPr lang="en-US" sz="2400" dirty="0" smtClean="0">
                <a:solidFill>
                  <a:srgbClr val="FF0000"/>
                </a:solidFill>
              </a:rPr>
              <a:t>running periods on 2013.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First running period from week 4 to week 20 (included). 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Second from week 28 to week 33 (only klystrons </a:t>
            </a:r>
            <a:r>
              <a:rPr lang="en-US" sz="2400" dirty="0">
                <a:solidFill>
                  <a:srgbClr val="FF0000"/>
                </a:solidFill>
              </a:rPr>
              <a:t>up to MKS07 </a:t>
            </a:r>
            <a:r>
              <a:rPr lang="en-US" sz="2400" dirty="0" smtClean="0">
                <a:solidFill>
                  <a:srgbClr val="FF0000"/>
                </a:solidFill>
              </a:rPr>
              <a:t>+ MKS30)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Third running </a:t>
            </a:r>
            <a:r>
              <a:rPr lang="en-US" sz="2400" dirty="0" smtClean="0">
                <a:solidFill>
                  <a:srgbClr val="FF0000"/>
                </a:solidFill>
              </a:rPr>
              <a:t>period from week 34 to week 51 (included). </a:t>
            </a:r>
          </a:p>
        </p:txBody>
      </p:sp>
      <p:pic>
        <p:nvPicPr>
          <p:cNvPr id="10" name="Picture 9" descr="CTF3_PlanGen_2013_v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" t="10017"/>
          <a:stretch/>
        </p:blipFill>
        <p:spPr>
          <a:xfrm>
            <a:off x="4661923" y="809097"/>
            <a:ext cx="4330487" cy="597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22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D18423-1B73-4A21-9393-B732E5EB9507}"/>
</file>

<file path=customXml/itemProps2.xml><?xml version="1.0" encoding="utf-8"?>
<ds:datastoreItem xmlns:ds="http://schemas.openxmlformats.org/officeDocument/2006/customXml" ds:itemID="{6F897228-9CB6-422C-8D53-C6CBD803DF9B}"/>
</file>

<file path=customXml/itemProps3.xml><?xml version="1.0" encoding="utf-8"?>
<ds:datastoreItem xmlns:ds="http://schemas.openxmlformats.org/officeDocument/2006/customXml" ds:itemID="{8AC8A54C-055A-47FA-A48E-65E97174F2BB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256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 quick look at the machines running during LS1</vt:lpstr>
      <vt:lpstr>Linac3</vt:lpstr>
      <vt:lpstr>Linac4  3 MeV test stand</vt:lpstr>
      <vt:lpstr>ISOLDE</vt:lpstr>
      <vt:lpstr>CTF3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Linac3 2013 </dc:title>
  <dc:creator>Guido Sterbini</dc:creator>
  <cp:lastModifiedBy>Guido Sterbini</cp:lastModifiedBy>
  <cp:revision>8</cp:revision>
  <dcterms:created xsi:type="dcterms:W3CDTF">2013-02-04T08:40:57Z</dcterms:created>
  <dcterms:modified xsi:type="dcterms:W3CDTF">2013-02-04T10:20:04Z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