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00" r:id="rId2"/>
    <p:sldId id="391" r:id="rId3"/>
    <p:sldId id="421" r:id="rId4"/>
    <p:sldId id="420" r:id="rId5"/>
  </p:sldIdLst>
  <p:sldSz cx="9144000" cy="6858000" type="screen4x3"/>
  <p:notesSz cx="29818013" cy="423465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DF4"/>
    <a:srgbClr val="3B3B57"/>
    <a:srgbClr val="66FF33"/>
    <a:srgbClr val="0DB7BF"/>
    <a:srgbClr val="17375E"/>
    <a:srgbClr val="618DC3"/>
    <a:srgbClr val="CC99FF"/>
    <a:srgbClr val="FF4FFF"/>
    <a:srgbClr val="CC00FF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2" autoAdjust="0"/>
    <p:restoredTop sz="99130" autoAdjust="0"/>
  </p:normalViewPr>
  <p:slideViewPr>
    <p:cSldViewPr snapToObjects="1">
      <p:cViewPr>
        <p:scale>
          <a:sx n="140" d="100"/>
          <a:sy n="140" d="100"/>
        </p:scale>
        <p:origin x="-89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22" d="100"/>
          <a:sy n="22" d="100"/>
        </p:scale>
        <p:origin x="-3708" y="-114"/>
      </p:cViewPr>
      <p:guideLst>
        <p:guide orient="horz" pos="13340"/>
        <p:guide pos="9392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12921139" cy="2117327"/>
          </a:xfrm>
          <a:prstGeom prst="rect">
            <a:avLst/>
          </a:prstGeom>
        </p:spPr>
        <p:txBody>
          <a:bodyPr vert="horz" lIns="394354" tIns="197177" rIns="394354" bIns="197177" rtlCol="0"/>
          <a:lstStyle>
            <a:lvl1pPr algn="l">
              <a:defRPr sz="5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6889980" y="0"/>
            <a:ext cx="12921139" cy="2117327"/>
          </a:xfrm>
          <a:prstGeom prst="rect">
            <a:avLst/>
          </a:prstGeom>
        </p:spPr>
        <p:txBody>
          <a:bodyPr vert="horz" lIns="394354" tIns="197177" rIns="394354" bIns="197177" rtlCol="0"/>
          <a:lstStyle>
            <a:lvl1pPr algn="r">
              <a:defRPr sz="5100"/>
            </a:lvl1pPr>
          </a:lstStyle>
          <a:p>
            <a:fld id="{955712D2-7699-4455-BF24-887FAA5A6656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40221890"/>
            <a:ext cx="12921139" cy="2117327"/>
          </a:xfrm>
          <a:prstGeom prst="rect">
            <a:avLst/>
          </a:prstGeom>
        </p:spPr>
        <p:txBody>
          <a:bodyPr vert="horz" lIns="394354" tIns="197177" rIns="394354" bIns="197177" rtlCol="0" anchor="b"/>
          <a:lstStyle>
            <a:lvl1pPr algn="l">
              <a:defRPr sz="51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6889980" y="40221890"/>
            <a:ext cx="12921139" cy="2117327"/>
          </a:xfrm>
          <a:prstGeom prst="rect">
            <a:avLst/>
          </a:prstGeom>
        </p:spPr>
        <p:txBody>
          <a:bodyPr vert="horz" lIns="394354" tIns="197177" rIns="394354" bIns="197177" rtlCol="0" anchor="b"/>
          <a:lstStyle>
            <a:lvl1pPr algn="r">
              <a:defRPr sz="5100"/>
            </a:lvl1pPr>
          </a:lstStyle>
          <a:p>
            <a:fld id="{BCEA3516-5B9D-4D06-8A13-FCB9F4461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230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12921139" cy="2117327"/>
          </a:xfrm>
          <a:prstGeom prst="rect">
            <a:avLst/>
          </a:prstGeom>
        </p:spPr>
        <p:txBody>
          <a:bodyPr vert="horz" lIns="394354" tIns="197177" rIns="394354" bIns="197177" rtlCol="0"/>
          <a:lstStyle>
            <a:lvl1pPr algn="l">
              <a:defRPr sz="5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6889980" y="0"/>
            <a:ext cx="12921139" cy="2117327"/>
          </a:xfrm>
          <a:prstGeom prst="rect">
            <a:avLst/>
          </a:prstGeom>
        </p:spPr>
        <p:txBody>
          <a:bodyPr vert="horz" lIns="394354" tIns="197177" rIns="394354" bIns="197177" rtlCol="0"/>
          <a:lstStyle>
            <a:lvl1pPr algn="r">
              <a:defRPr sz="5100"/>
            </a:lvl1pPr>
          </a:lstStyle>
          <a:p>
            <a:fld id="{F53F8EE4-E7E8-4472-9435-23E3196597A7}" type="datetimeFigureOut">
              <a:rPr lang="en-US" smtClean="0"/>
              <a:pPr/>
              <a:t>10/8/2013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24350" y="3175000"/>
            <a:ext cx="21169313" cy="15878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394354" tIns="197177" rIns="394354" bIns="19717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981806" y="20114623"/>
            <a:ext cx="23854410" cy="19055952"/>
          </a:xfrm>
          <a:prstGeom prst="rect">
            <a:avLst/>
          </a:prstGeom>
        </p:spPr>
        <p:txBody>
          <a:bodyPr vert="horz" lIns="394354" tIns="197177" rIns="394354" bIns="19717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40221890"/>
            <a:ext cx="12921139" cy="2117327"/>
          </a:xfrm>
          <a:prstGeom prst="rect">
            <a:avLst/>
          </a:prstGeom>
        </p:spPr>
        <p:txBody>
          <a:bodyPr vert="horz" lIns="394354" tIns="197177" rIns="394354" bIns="197177" rtlCol="0" anchor="b"/>
          <a:lstStyle>
            <a:lvl1pPr algn="l">
              <a:defRPr sz="5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6889980" y="40221890"/>
            <a:ext cx="12921139" cy="2117327"/>
          </a:xfrm>
          <a:prstGeom prst="rect">
            <a:avLst/>
          </a:prstGeom>
        </p:spPr>
        <p:txBody>
          <a:bodyPr vert="horz" lIns="394354" tIns="197177" rIns="394354" bIns="197177" rtlCol="0" anchor="b"/>
          <a:lstStyle>
            <a:lvl1pPr algn="r">
              <a:defRPr sz="5100"/>
            </a:lvl1pPr>
          </a:lstStyle>
          <a:p>
            <a:fld id="{436561DB-FB93-4D1D-BBDC-01C2622EAB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581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96752"/>
            <a:ext cx="7772400" cy="1470025"/>
          </a:xfrm>
        </p:spPr>
        <p:txBody>
          <a:bodyPr/>
          <a:lstStyle>
            <a:lvl1pPr>
              <a:defRPr>
                <a:solidFill>
                  <a:srgbClr val="3B3B57"/>
                </a:solidFill>
              </a:defRPr>
            </a:lvl1pPr>
          </a:lstStyle>
          <a:p>
            <a:r>
              <a:rPr lang="en-GB" dirty="0" smtClean="0"/>
              <a:t>LS1 Planning Meeting #04 for the PS tunnel and TT2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8894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i="1">
                <a:solidFill>
                  <a:srgbClr val="8585A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48251"/>
            <a:ext cx="2133600" cy="365125"/>
          </a:xfrm>
        </p:spPr>
        <p:txBody>
          <a:bodyPr/>
          <a:lstStyle>
            <a:lvl1pPr>
              <a:defRPr i="1">
                <a:solidFill>
                  <a:srgbClr val="8585AD"/>
                </a:solidFill>
              </a:defRPr>
            </a:lvl1pPr>
          </a:lstStyle>
          <a:p>
            <a:r>
              <a:rPr lang="en-US" dirty="0" smtClean="0"/>
              <a:t>October 3, 2013</a:t>
            </a:r>
          </a:p>
          <a:p>
            <a:r>
              <a:rPr lang="en-US" dirty="0" smtClean="0"/>
              <a:t>October 3, 2013</a:t>
            </a:r>
          </a:p>
          <a:p>
            <a:endParaRPr lang="en-US" dirty="0" smtClean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8251"/>
            <a:ext cx="2895600" cy="365125"/>
          </a:xfrm>
        </p:spPr>
        <p:txBody>
          <a:bodyPr/>
          <a:lstStyle>
            <a:lvl1pPr>
              <a:defRPr i="1">
                <a:solidFill>
                  <a:srgbClr val="8585AD"/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S. Mataguez EN/MEJ/OSS 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Coordination Meeting #09 for the PS tunnel and TT2 – EDMS 1313112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i="1">
                <a:solidFill>
                  <a:srgbClr val="8585AD"/>
                </a:solidFill>
              </a:defRPr>
            </a:lvl1pPr>
          </a:lstStyle>
          <a:p>
            <a:fld id="{24CC99FA-43BA-4BD0-8CA0-5A75B1FF56EB}" type="slidenum">
              <a:rPr lang="en-US" i="0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i="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Oval 11"/>
          <p:cNvSpPr/>
          <p:nvPr userDrawn="1"/>
        </p:nvSpPr>
        <p:spPr>
          <a:xfrm>
            <a:off x="647564" y="260648"/>
            <a:ext cx="576000" cy="576064"/>
          </a:xfrm>
          <a:prstGeom prst="ellipse">
            <a:avLst/>
          </a:prstGeom>
          <a:solidFill>
            <a:srgbClr val="5E5E8C"/>
          </a:solidFill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b="1" dirty="0" smtClean="0"/>
              <a:t>EN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48251"/>
            <a:ext cx="2133600" cy="3651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i="1">
                <a:solidFill>
                  <a:srgbClr val="8585AD"/>
                </a:solidFill>
              </a:defRPr>
            </a:lvl1pPr>
          </a:lstStyle>
          <a:p>
            <a:r>
              <a:rPr lang="en-US" i="0" dirty="0" smtClean="0">
                <a:solidFill>
                  <a:prstClr val="black">
                    <a:tint val="75000"/>
                  </a:prstClr>
                </a:solidFill>
              </a:rPr>
              <a:t>October 3, 2012</a:t>
            </a:r>
            <a:endParaRPr lang="en-US" i="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8251"/>
            <a:ext cx="2895600" cy="36512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i="1">
                <a:solidFill>
                  <a:srgbClr val="8585AD"/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S. Mataguez EN/MEJ/OSS </a:t>
            </a:r>
          </a:p>
          <a:p>
            <a:r>
              <a:rPr lang="en-US" i="0" dirty="0" smtClean="0">
                <a:solidFill>
                  <a:prstClr val="black">
                    <a:tint val="75000"/>
                  </a:prstClr>
                </a:solidFill>
              </a:rPr>
              <a:t>–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Coordination Meeting #09 for the PS tunnel and TT2 – EDMS 1313112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i="1">
                <a:solidFill>
                  <a:srgbClr val="8585AD"/>
                </a:solidFill>
              </a:defRPr>
            </a:lvl1pPr>
          </a:lstStyle>
          <a:p>
            <a:fld id="{24CC99FA-43BA-4BD0-8CA0-5A75B1FF56EB}" type="slidenum">
              <a:rPr lang="en-US" i="0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i="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3" name="Oval 122"/>
          <p:cNvSpPr/>
          <p:nvPr userDrawn="1"/>
        </p:nvSpPr>
        <p:spPr>
          <a:xfrm>
            <a:off x="143508" y="35526"/>
            <a:ext cx="576000" cy="576064"/>
          </a:xfrm>
          <a:prstGeom prst="ellipse">
            <a:avLst/>
          </a:prstGeom>
          <a:solidFill>
            <a:srgbClr val="5E5E8C"/>
          </a:solidFill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 smtClean="0"/>
              <a:t>EN</a:t>
            </a:r>
            <a:endParaRPr lang="en-US" sz="2000" b="1" dirty="0"/>
          </a:p>
        </p:txBody>
      </p:sp>
      <p:cxnSp>
        <p:nvCxnSpPr>
          <p:cNvPr id="126" name="Straight Connector 125"/>
          <p:cNvCxnSpPr/>
          <p:nvPr userDrawn="1"/>
        </p:nvCxnSpPr>
        <p:spPr>
          <a:xfrm>
            <a:off x="1007604" y="764704"/>
            <a:ext cx="7236804" cy="0"/>
          </a:xfrm>
          <a:prstGeom prst="line">
            <a:avLst/>
          </a:prstGeom>
          <a:ln w="28575">
            <a:solidFill>
              <a:srgbClr val="5E5E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Content Placeholder 2"/>
          <p:cNvSpPr>
            <a:spLocks noGrp="1"/>
          </p:cNvSpPr>
          <p:nvPr>
            <p:ph idx="1"/>
          </p:nvPr>
        </p:nvSpPr>
        <p:spPr>
          <a:xfrm>
            <a:off x="971600" y="980728"/>
            <a:ext cx="7272808" cy="4929411"/>
          </a:xfrm>
        </p:spPr>
        <p:txBody>
          <a:bodyPr>
            <a:normAutofit/>
          </a:bodyPr>
          <a:lstStyle>
            <a:lvl1pPr>
              <a:defRPr sz="2000">
                <a:solidFill>
                  <a:srgbClr val="34344E"/>
                </a:solidFill>
              </a:defRPr>
            </a:lvl1pPr>
            <a:lvl2pPr>
              <a:defRPr sz="1800">
                <a:solidFill>
                  <a:srgbClr val="34344E"/>
                </a:solidFill>
              </a:defRPr>
            </a:lvl2pPr>
            <a:lvl3pPr>
              <a:defRPr sz="1600">
                <a:solidFill>
                  <a:srgbClr val="34344E"/>
                </a:solidFill>
              </a:defRPr>
            </a:lvl3pPr>
            <a:lvl4pPr>
              <a:defRPr sz="1400">
                <a:solidFill>
                  <a:srgbClr val="34344E"/>
                </a:solidFill>
              </a:defRPr>
            </a:lvl4pPr>
            <a:lvl5pPr>
              <a:defRPr sz="1400">
                <a:solidFill>
                  <a:srgbClr val="34344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Oval 122"/>
          <p:cNvSpPr/>
          <p:nvPr userDrawn="1"/>
        </p:nvSpPr>
        <p:spPr>
          <a:xfrm>
            <a:off x="143508" y="35526"/>
            <a:ext cx="576000" cy="576064"/>
          </a:xfrm>
          <a:prstGeom prst="ellipse">
            <a:avLst/>
          </a:prstGeom>
          <a:solidFill>
            <a:srgbClr val="5E5E8C"/>
          </a:solidFill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 smtClean="0"/>
              <a:t>EN</a:t>
            </a:r>
            <a:endParaRPr lang="en-US" sz="2000" b="1" dirty="0"/>
          </a:p>
        </p:txBody>
      </p:sp>
      <p:cxnSp>
        <p:nvCxnSpPr>
          <p:cNvPr id="126" name="Straight Connector 125"/>
          <p:cNvCxnSpPr/>
          <p:nvPr userDrawn="1"/>
        </p:nvCxnSpPr>
        <p:spPr>
          <a:xfrm>
            <a:off x="1007604" y="728700"/>
            <a:ext cx="7236804" cy="0"/>
          </a:xfrm>
          <a:prstGeom prst="line">
            <a:avLst/>
          </a:prstGeom>
          <a:ln w="28575">
            <a:solidFill>
              <a:srgbClr val="5E5E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11537" y="0"/>
            <a:ext cx="1665741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3,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47764" y="6356350"/>
            <a:ext cx="4608512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S. Mataguez EN/MEJ/OSS 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Coordination Meeting #09 for the PS tunnel and TT2 – EDMS 1313112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C99FA-43BA-4BD0-8CA0-5A75B1FF56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642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LS1 CPS planning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October 3,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S. Mataguez EN/MEJ/OSS 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Coordination Meeting #09 for the PS tunnel and TT2 – EDMS 1313112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C99FA-43BA-4BD0-8CA0-5A75B1FF56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7" r:id="rId2"/>
    <p:sldLayoutId id="2147483669" r:id="rId3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PS-coordination@cern.ch" TargetMode="External"/><Relationship Id="rId7" Type="http://schemas.openxmlformats.org/officeDocument/2006/relationships/hyperlink" Target="http://elogbook.cern.ch/eLogbook/eLogbook.jsp?lgbk=401" TargetMode="External"/><Relationship Id="rId2" Type="http://schemas.openxmlformats.org/officeDocument/2006/relationships/hyperlink" Target="https://ps.web.cern.ch/ps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ern.ch/LS1planning" TargetMode="External"/><Relationship Id="rId5" Type="http://schemas.openxmlformats.org/officeDocument/2006/relationships/hyperlink" Target="https://edms.cern.ch/document/1252091" TargetMode="External"/><Relationship Id="rId4" Type="http://schemas.openxmlformats.org/officeDocument/2006/relationships/hyperlink" Target="https://indico.cern.ch/categoryDisplay.py?categId=450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8,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S. Mataguez EN/MEJ/OSS </a:t>
            </a:r>
          </a:p>
          <a:p>
            <a:r>
              <a:rPr lang="en-GB" dirty="0">
                <a:solidFill>
                  <a:prstClr val="black">
                    <a:tint val="75000"/>
                  </a:prstClr>
                </a:solidFill>
              </a:rPr>
              <a:t>Meeting#7 Facilities Operations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C99FA-43BA-4BD0-8CA0-5A75B1FF56E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19572" y="53752"/>
            <a:ext cx="7967228" cy="8189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b="1" dirty="0"/>
              <a:t>LS1 </a:t>
            </a:r>
            <a:r>
              <a:rPr lang="en-GB" sz="2000" b="1" dirty="0" smtClean="0"/>
              <a:t>PS progress curve</a:t>
            </a:r>
            <a:endParaRPr lang="en-GB" sz="2000" b="1" dirty="0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00708"/>
            <a:ext cx="8234513" cy="5504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ounded Rectangle 18"/>
          <p:cNvSpPr/>
          <p:nvPr/>
        </p:nvSpPr>
        <p:spPr>
          <a:xfrm>
            <a:off x="4824028" y="3392996"/>
            <a:ext cx="3456384" cy="160202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b="1" u="sng" dirty="0" smtClean="0">
                <a:solidFill>
                  <a:schemeClr val="accent6">
                    <a:lumMod val="75000"/>
                  </a:schemeClr>
                </a:solidFill>
              </a:rPr>
              <a:t>3 weeks of delay (but still in time for start-up):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200" dirty="0" smtClean="0">
                <a:solidFill>
                  <a:schemeClr val="accent6">
                    <a:lumMod val="75000"/>
                  </a:schemeClr>
                </a:solidFill>
              </a:rPr>
              <a:t>EN-EL, TE_MSC (</a:t>
            </a:r>
            <a:r>
              <a:rPr lang="fr-CH" sz="1200" dirty="0" err="1" smtClean="0">
                <a:solidFill>
                  <a:schemeClr val="accent6">
                    <a:lumMod val="75000"/>
                  </a:schemeClr>
                </a:solidFill>
              </a:rPr>
              <a:t>Russian</a:t>
            </a:r>
            <a:r>
              <a:rPr lang="fr-CH" sz="1200" dirty="0" smtClean="0">
                <a:solidFill>
                  <a:schemeClr val="accent6">
                    <a:lumMod val="75000"/>
                  </a:schemeClr>
                </a:solidFill>
              </a:rPr>
              <a:t> Team), BE-BI, GE-SE, GS-ASE (BIW), EN-CV…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200" dirty="0" smtClean="0">
                <a:solidFill>
                  <a:schemeClr val="accent6">
                    <a:lumMod val="75000"/>
                  </a:schemeClr>
                </a:solidFill>
              </a:rPr>
              <a:t>15 ECR – 2 </a:t>
            </a:r>
            <a:r>
              <a:rPr lang="en-GB" sz="1200" dirty="0" smtClean="0">
                <a:solidFill>
                  <a:schemeClr val="accent6">
                    <a:lumMod val="75000"/>
                  </a:schemeClr>
                </a:solidFill>
              </a:rPr>
              <a:t>done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686727" y="3553112"/>
            <a:ext cx="0" cy="34394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502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0" y="1017283"/>
            <a:ext cx="9052560" cy="5292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</a:t>
            </a:r>
            <a:r>
              <a:rPr lang="en-US" dirty="0" smtClean="0"/>
              <a:t>8, </a:t>
            </a:r>
            <a:r>
              <a:rPr lang="en-US" dirty="0"/>
              <a:t>2013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S. Mataguez EN/MEJ/OSS </a:t>
            </a:r>
          </a:p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Meeting#7 Facilities Operations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C99FA-43BA-4BD0-8CA0-5A75B1FF56E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19572" y="53752"/>
            <a:ext cx="7967228" cy="8189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b="1" dirty="0">
                <a:solidFill>
                  <a:srgbClr val="3B3B57"/>
                </a:solidFill>
              </a:rPr>
              <a:t>Week </a:t>
            </a:r>
            <a:r>
              <a:rPr lang="en-GB" sz="2000" b="1" dirty="0" smtClean="0">
                <a:solidFill>
                  <a:srgbClr val="3B3B57"/>
                </a:solidFill>
              </a:rPr>
              <a:t>33 (</a:t>
            </a:r>
            <a:r>
              <a:rPr lang="en-GB" sz="1100" b="1" dirty="0" smtClean="0">
                <a:solidFill>
                  <a:srgbClr val="3B3B57"/>
                </a:solidFill>
              </a:rPr>
              <a:t>05/10/2013</a:t>
            </a:r>
            <a:r>
              <a:rPr lang="en-GB" sz="2000" b="1" dirty="0" smtClean="0">
                <a:solidFill>
                  <a:srgbClr val="3B3B57"/>
                </a:solidFill>
              </a:rPr>
              <a:t>)! </a:t>
            </a:r>
            <a:r>
              <a:rPr lang="en-GB" sz="2000" b="1" dirty="0">
                <a:solidFill>
                  <a:srgbClr val="3B3B57"/>
                </a:solidFill>
              </a:rPr>
              <a:t>LS1 for PS ring is 66 </a:t>
            </a:r>
            <a:r>
              <a:rPr lang="en-GB" sz="2000" b="1" dirty="0" smtClean="0">
                <a:solidFill>
                  <a:srgbClr val="3B3B57"/>
                </a:solidFill>
              </a:rPr>
              <a:t>weeks (</a:t>
            </a:r>
            <a:r>
              <a:rPr lang="en-GB" sz="1100" b="1" dirty="0" smtClean="0">
                <a:solidFill>
                  <a:srgbClr val="3B3B57"/>
                </a:solidFill>
              </a:rPr>
              <a:t>to 24/05/2014</a:t>
            </a:r>
            <a:r>
              <a:rPr lang="en-GB" sz="2000" b="1" dirty="0" smtClean="0">
                <a:solidFill>
                  <a:srgbClr val="3B3B57"/>
                </a:solidFill>
              </a:rPr>
              <a:t>)</a:t>
            </a:r>
            <a:endParaRPr lang="en-GB" sz="2000" b="1" dirty="0">
              <a:solidFill>
                <a:srgbClr val="3B3B57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8449" y="1772816"/>
            <a:ext cx="7657977" cy="1296144"/>
          </a:xfrm>
          <a:prstGeom prst="rect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749918" y="4176000"/>
            <a:ext cx="7668852" cy="133555"/>
          </a:xfrm>
          <a:prstGeom prst="rect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val 8"/>
          <p:cNvSpPr/>
          <p:nvPr/>
        </p:nvSpPr>
        <p:spPr>
          <a:xfrm>
            <a:off x="4319972" y="4329099"/>
            <a:ext cx="468052" cy="1800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Curved Left Arrow 13"/>
          <p:cNvSpPr/>
          <p:nvPr/>
        </p:nvSpPr>
        <p:spPr>
          <a:xfrm flipV="1">
            <a:off x="4788024" y="4113076"/>
            <a:ext cx="216024" cy="319730"/>
          </a:xfrm>
          <a:prstGeom prst="curvedLef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53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9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8,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S. Mataguez EN/MEJ/OSS </a:t>
            </a:r>
          </a:p>
          <a:p>
            <a:r>
              <a:rPr lang="en-GB" dirty="0">
                <a:solidFill>
                  <a:prstClr val="black">
                    <a:tint val="75000"/>
                  </a:prstClr>
                </a:solidFill>
              </a:rPr>
              <a:t>Meeting#7 Facilities Operations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C99FA-43BA-4BD0-8CA0-5A75B1FF56E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30303" cy="4115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719572" y="53752"/>
            <a:ext cx="7967228" cy="8189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b="1" dirty="0" smtClean="0">
                <a:solidFill>
                  <a:srgbClr val="3B3B57"/>
                </a:solidFill>
              </a:rPr>
              <a:t>PS Start up program</a:t>
            </a:r>
            <a:endParaRPr lang="en-GB" sz="2000" b="1" dirty="0">
              <a:solidFill>
                <a:srgbClr val="3B3B57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979713"/>
              </p:ext>
            </p:extLst>
          </p:nvPr>
        </p:nvGraphicFramePr>
        <p:xfrm>
          <a:off x="1162924" y="5085184"/>
          <a:ext cx="7099637" cy="115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212"/>
                <a:gridCol w="5191425"/>
              </a:tblGrid>
              <a:tr h="288000"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chemeClr val="tx1"/>
                          </a:solidFill>
                        </a:rPr>
                        <a:t>Between 11/02 to 01/04</a:t>
                      </a:r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chemeClr val="tx1"/>
                          </a:solidFill>
                        </a:rPr>
                        <a:t>10 non-consecutive days, PS ring with No access, to validate Access System</a:t>
                      </a:r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T="0" marB="0" anchor="ctr">
                    <a:solidFill>
                      <a:srgbClr val="E9EDF4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From 01/04 until 07/04</a:t>
                      </a:r>
                      <a:endParaRPr lang="fr-FR" sz="1200" dirty="0"/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OP requests: DSO tests </a:t>
                      </a:r>
                      <a:endParaRPr lang="fr-FR" sz="1200" dirty="0"/>
                    </a:p>
                  </a:txBody>
                  <a:tcPr marT="0" marB="0" anchor="ctr"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From 08/04 until 21/05</a:t>
                      </a:r>
                      <a:endParaRPr lang="fr-FR" sz="1200" dirty="0"/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Magnet requests: HW tests</a:t>
                      </a:r>
                      <a:endParaRPr lang="fr-FR" sz="1200" dirty="0"/>
                    </a:p>
                  </a:txBody>
                  <a:tcPr marT="0" marB="0" anchor="ctr"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From 22/05 until 30/05</a:t>
                      </a:r>
                      <a:endParaRPr lang="fr-FR" sz="1200" dirty="0"/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OP will then take over the responsibility for the machine </a:t>
                      </a:r>
                      <a:endParaRPr lang="fr-FR" sz="1200" dirty="0"/>
                    </a:p>
                  </a:txBody>
                  <a:tcPr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843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8,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S. Mataguez EN/MEJ/OSS </a:t>
            </a:r>
          </a:p>
          <a:p>
            <a:r>
              <a:rPr lang="en-GB" dirty="0">
                <a:solidFill>
                  <a:prstClr val="black">
                    <a:tint val="75000"/>
                  </a:prstClr>
                </a:solidFill>
              </a:rPr>
              <a:t>Meeting#7 Facilities Operations Meeting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C99FA-43BA-4BD0-8CA0-5A75B1FF56E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19572" y="53752"/>
            <a:ext cx="7967228" cy="8189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b="1" dirty="0" smtClean="0"/>
              <a:t>Conclusion</a:t>
            </a:r>
            <a:endParaRPr lang="en-GB" sz="2000" b="1" dirty="0"/>
          </a:p>
        </p:txBody>
      </p:sp>
      <p:sp>
        <p:nvSpPr>
          <p:cNvPr id="6" name="Rectangle 5"/>
          <p:cNvSpPr/>
          <p:nvPr/>
        </p:nvSpPr>
        <p:spPr>
          <a:xfrm>
            <a:off x="143508" y="1024474"/>
            <a:ext cx="88569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www.cern.ch/ps   </a:t>
            </a:r>
            <a:r>
              <a:rPr lang="en-US" dirty="0">
                <a:hlinkClick r:id="rId2"/>
              </a:rPr>
              <a:t>https://ps.web.cern.ch/ps/</a:t>
            </a: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E-group: </a:t>
            </a:r>
            <a:r>
              <a:rPr lang="en-GB" dirty="0" smtClean="0">
                <a:hlinkClick r:id="rId3"/>
              </a:rPr>
              <a:t>PS-coordination@cern.ch</a:t>
            </a: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fr-FR" dirty="0"/>
              <a:t>PS Technical Coordination </a:t>
            </a:r>
            <a:r>
              <a:rPr lang="fr-FR" dirty="0" smtClean="0"/>
              <a:t>meetings</a:t>
            </a:r>
          </a:p>
          <a:p>
            <a:r>
              <a:rPr lang="en-GB" dirty="0" smtClean="0"/>
              <a:t>	</a:t>
            </a:r>
            <a:r>
              <a:rPr lang="en-GB" dirty="0" smtClean="0">
                <a:hlinkClick r:id="rId4"/>
              </a:rPr>
              <a:t>https</a:t>
            </a:r>
            <a:r>
              <a:rPr lang="en-GB" dirty="0">
                <a:hlinkClick r:id="rId4"/>
              </a:rPr>
              <a:t>://indico.cern.ch/categoryDisplay.py?categId=4505</a:t>
            </a: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 startAt="4"/>
            </a:pPr>
            <a:r>
              <a:rPr lang="fr-FR" dirty="0" smtClean="0"/>
              <a:t>PS Planning LS1 2011-2013  </a:t>
            </a:r>
            <a:r>
              <a:rPr lang="fr-FR" dirty="0" smtClean="0">
                <a:hlinkClick r:id="rId5"/>
              </a:rPr>
              <a:t>https://edms.cern.ch/document/1252091</a:t>
            </a:r>
            <a:endParaRPr lang="fr-FR" dirty="0" smtClean="0"/>
          </a:p>
          <a:p>
            <a:pPr marL="342900" indent="-342900">
              <a:buFont typeface="+mj-lt"/>
              <a:buAutoNum type="arabicPeriod" startAt="4"/>
            </a:pPr>
            <a:endParaRPr lang="en-GB" dirty="0" smtClean="0"/>
          </a:p>
          <a:p>
            <a:pPr marL="342900" indent="-342900">
              <a:buFont typeface="+mj-lt"/>
              <a:buAutoNum type="arabicPeriod" startAt="4"/>
            </a:pPr>
            <a:r>
              <a:rPr lang="en-GB" dirty="0" smtClean="0"/>
              <a:t>LS1 </a:t>
            </a:r>
            <a:r>
              <a:rPr lang="en-GB" dirty="0"/>
              <a:t>Planning for all accelerators and areas under EN/MEF responsibility. </a:t>
            </a:r>
            <a:r>
              <a:rPr lang="en-GB" dirty="0">
                <a:hlinkClick r:id="rId6"/>
              </a:rPr>
              <a:t>http://</a:t>
            </a:r>
            <a:r>
              <a:rPr lang="en-GB" dirty="0" smtClean="0">
                <a:hlinkClick r:id="rId6"/>
              </a:rPr>
              <a:t>www.cern.ch/LS1planning</a:t>
            </a:r>
            <a:endParaRPr lang="en-GB" dirty="0"/>
          </a:p>
          <a:p>
            <a:pPr marL="342900" indent="-342900">
              <a:buFont typeface="+mj-lt"/>
              <a:buAutoNum type="arabicPeriod" startAt="4"/>
            </a:pPr>
            <a:endParaRPr lang="en-GB" dirty="0"/>
          </a:p>
          <a:p>
            <a:pPr marL="342900" indent="-342900">
              <a:buFont typeface="+mj-lt"/>
              <a:buAutoNum type="arabicPeriod" startAt="4"/>
            </a:pPr>
            <a:r>
              <a:rPr lang="en-GB" dirty="0">
                <a:hlinkClick r:id="rId7"/>
              </a:rPr>
              <a:t>CPS Shutdown Logbook</a:t>
            </a:r>
            <a:r>
              <a:rPr lang="en-GB" dirty="0"/>
              <a:t>. </a:t>
            </a:r>
            <a:r>
              <a:rPr lang="en-GB" sz="1100" dirty="0">
                <a:hlinkClick r:id="rId7"/>
              </a:rPr>
              <a:t>http://</a:t>
            </a:r>
            <a:r>
              <a:rPr lang="en-GB" sz="1100" dirty="0" smtClean="0">
                <a:hlinkClick r:id="rId7"/>
              </a:rPr>
              <a:t>elogbook.cern.ch/eLogbook/eLogbook.jsp?lgbk=401</a:t>
            </a:r>
            <a:endParaRPr lang="en-GB" sz="1100" dirty="0" smtClean="0"/>
          </a:p>
          <a:p>
            <a:pPr marL="342900" indent="-342900">
              <a:buFont typeface="+mj-lt"/>
              <a:buAutoNum type="arabicPeriod" startAt="4"/>
            </a:pPr>
            <a:endParaRPr lang="en-GB" sz="1100" dirty="0" smtClean="0"/>
          </a:p>
          <a:p>
            <a:pPr marL="342900" indent="-342900">
              <a:buFont typeface="+mj-lt"/>
              <a:buAutoNum type="arabicPeriod" startAt="4"/>
            </a:pPr>
            <a:endParaRPr lang="en-GB" sz="1100" dirty="0"/>
          </a:p>
          <a:p>
            <a:pPr marL="342900" indent="-342900">
              <a:buFont typeface="+mj-lt"/>
              <a:buAutoNum type="arabicPeriod" startAt="4"/>
            </a:pPr>
            <a:endParaRPr lang="fr-FR" sz="1100" dirty="0"/>
          </a:p>
          <a:p>
            <a:pPr marL="342900" indent="-342900">
              <a:buFont typeface="+mj-lt"/>
              <a:buAutoNum type="arabicPeriod" startAt="4"/>
            </a:pPr>
            <a:endParaRPr lang="en-GB" sz="1100" dirty="0" smtClean="0"/>
          </a:p>
          <a:p>
            <a:pPr marL="342900" indent="-342900">
              <a:buFont typeface="+mj-lt"/>
              <a:buAutoNum type="arabicPeriod" startAt="4"/>
            </a:pPr>
            <a:endParaRPr lang="en-GB" sz="1100" dirty="0"/>
          </a:p>
          <a:p>
            <a:pPr marL="342900" indent="-342900">
              <a:buFont typeface="+mj-lt"/>
              <a:buAutoNum type="arabicPeriod" startAt="4"/>
            </a:pPr>
            <a:endParaRPr lang="en-GB" sz="1100" dirty="0"/>
          </a:p>
          <a:p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650073" y="5445224"/>
            <a:ext cx="5148572" cy="73110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000" dirty="0" smtClean="0"/>
              <a:t>Thanks for your attention!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6685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4431383034174796FD0AC2E25C3A68" ma:contentTypeVersion="0" ma:contentTypeDescription="Create a new document." ma:contentTypeScope="" ma:versionID="20063c885643a320aea04f4ba376a3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435677B-1D4A-472F-9136-0B2E20419F49}"/>
</file>

<file path=customXml/itemProps2.xml><?xml version="1.0" encoding="utf-8"?>
<ds:datastoreItem xmlns:ds="http://schemas.openxmlformats.org/officeDocument/2006/customXml" ds:itemID="{76D5D305-ED08-4FCC-8AD4-CE632A2A30BC}"/>
</file>

<file path=customXml/itemProps3.xml><?xml version="1.0" encoding="utf-8"?>
<ds:datastoreItem xmlns:ds="http://schemas.openxmlformats.org/officeDocument/2006/customXml" ds:itemID="{70CDD507-E620-4253-8BB3-3A21BC88BC54}"/>
</file>

<file path=docProps/app.xml><?xml version="1.0" encoding="utf-8"?>
<Properties xmlns="http://schemas.openxmlformats.org/officeDocument/2006/extended-properties" xmlns:vt="http://schemas.openxmlformats.org/officeDocument/2006/docPropsVTypes">
  <TotalTime>17962</TotalTime>
  <Words>178</Words>
  <Application>Microsoft Office PowerPoint</Application>
  <PresentationFormat>On-screen Show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Schedule for R2E activities &amp; associated Safety issues</dc:title>
  <dc:creator>foraz</dc:creator>
  <cp:lastModifiedBy>Simon Mataguez</cp:lastModifiedBy>
  <cp:revision>1029</cp:revision>
  <cp:lastPrinted>2012-02-03T07:07:15Z</cp:lastPrinted>
  <dcterms:created xsi:type="dcterms:W3CDTF">2011-11-09T09:20:34Z</dcterms:created>
  <dcterms:modified xsi:type="dcterms:W3CDTF">2013-10-08T07:14:04Z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0x010100454431383034174796FD0AC2E25C3A68</vt:lpwstr>
  </property>
</Properties>
</file>