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Progress curve - machine SPS - 08/10/2013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1781784956061374E-2"/>
          <c:y val="8.5801689932361591E-2"/>
          <c:w val="0.89183596248421171"/>
          <c:h val="0.82739269340679678"/>
        </c:manualLayout>
      </c:layout>
      <c:lineChart>
        <c:grouping val="standard"/>
        <c:varyColors val="0"/>
        <c:ser>
          <c:idx val="0"/>
          <c:order val="0"/>
          <c:tx>
            <c:v>Forecast</c:v>
          </c:tx>
          <c:marker>
            <c:symbol val="none"/>
          </c:marker>
          <c:cat>
            <c:numRef>
              <c:f>'calculation sheet'!$E$2:$BD$2</c:f>
              <c:numCache>
                <c:formatCode>General</c:formatCode>
                <c:ptCount val="52"/>
                <c:pt idx="0">
                  <c:v>50</c:v>
                </c:pt>
                <c:pt idx="1">
                  <c:v>52</c:v>
                </c:pt>
                <c:pt idx="2">
                  <c:v>2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16</c:v>
                </c:pt>
                <c:pt idx="10">
                  <c:v>18</c:v>
                </c:pt>
                <c:pt idx="11">
                  <c:v>20</c:v>
                </c:pt>
                <c:pt idx="12">
                  <c:v>22</c:v>
                </c:pt>
                <c:pt idx="13">
                  <c:v>24</c:v>
                </c:pt>
                <c:pt idx="14">
                  <c:v>26</c:v>
                </c:pt>
                <c:pt idx="15">
                  <c:v>28</c:v>
                </c:pt>
                <c:pt idx="16">
                  <c:v>30</c:v>
                </c:pt>
                <c:pt idx="17">
                  <c:v>32</c:v>
                </c:pt>
                <c:pt idx="18">
                  <c:v>34</c:v>
                </c:pt>
                <c:pt idx="19">
                  <c:v>36</c:v>
                </c:pt>
                <c:pt idx="20">
                  <c:v>38</c:v>
                </c:pt>
                <c:pt idx="21">
                  <c:v>40</c:v>
                </c:pt>
                <c:pt idx="22">
                  <c:v>42</c:v>
                </c:pt>
                <c:pt idx="23">
                  <c:v>44</c:v>
                </c:pt>
                <c:pt idx="24">
                  <c:v>46</c:v>
                </c:pt>
                <c:pt idx="25">
                  <c:v>48</c:v>
                </c:pt>
                <c:pt idx="26">
                  <c:v>50</c:v>
                </c:pt>
                <c:pt idx="27">
                  <c:v>2</c:v>
                </c:pt>
                <c:pt idx="28">
                  <c:v>4</c:v>
                </c:pt>
                <c:pt idx="29">
                  <c:v>6</c:v>
                </c:pt>
                <c:pt idx="30">
                  <c:v>8</c:v>
                </c:pt>
                <c:pt idx="31">
                  <c:v>10</c:v>
                </c:pt>
                <c:pt idx="32">
                  <c:v>12</c:v>
                </c:pt>
                <c:pt idx="33">
                  <c:v>14</c:v>
                </c:pt>
                <c:pt idx="34">
                  <c:v>16</c:v>
                </c:pt>
                <c:pt idx="35">
                  <c:v>18</c:v>
                </c:pt>
                <c:pt idx="36">
                  <c:v>20</c:v>
                </c:pt>
                <c:pt idx="37">
                  <c:v>22</c:v>
                </c:pt>
                <c:pt idx="38">
                  <c:v>24</c:v>
                </c:pt>
                <c:pt idx="39">
                  <c:v>26</c:v>
                </c:pt>
                <c:pt idx="40">
                  <c:v>28</c:v>
                </c:pt>
                <c:pt idx="41">
                  <c:v>30</c:v>
                </c:pt>
                <c:pt idx="42">
                  <c:v>32</c:v>
                </c:pt>
                <c:pt idx="43">
                  <c:v>34</c:v>
                </c:pt>
                <c:pt idx="44">
                  <c:v>36</c:v>
                </c:pt>
                <c:pt idx="45">
                  <c:v>38</c:v>
                </c:pt>
                <c:pt idx="46">
                  <c:v>40</c:v>
                </c:pt>
                <c:pt idx="47">
                  <c:v>42</c:v>
                </c:pt>
                <c:pt idx="48">
                  <c:v>44</c:v>
                </c:pt>
                <c:pt idx="49">
                  <c:v>46</c:v>
                </c:pt>
                <c:pt idx="50">
                  <c:v>48</c:v>
                </c:pt>
                <c:pt idx="51">
                  <c:v>50</c:v>
                </c:pt>
              </c:numCache>
            </c:numRef>
          </c:cat>
          <c:val>
            <c:numRef>
              <c:f>'calculation sheet'!$E$52:$BD$52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1.875</c:v>
                </c:pt>
                <c:pt idx="6">
                  <c:v>3.125</c:v>
                </c:pt>
                <c:pt idx="7">
                  <c:v>6.5</c:v>
                </c:pt>
                <c:pt idx="8">
                  <c:v>10.8125</c:v>
                </c:pt>
                <c:pt idx="9">
                  <c:v>13.8125</c:v>
                </c:pt>
                <c:pt idx="10">
                  <c:v>18.0625</c:v>
                </c:pt>
                <c:pt idx="11">
                  <c:v>23.875</c:v>
                </c:pt>
                <c:pt idx="12">
                  <c:v>25.625</c:v>
                </c:pt>
                <c:pt idx="13">
                  <c:v>27.6875</c:v>
                </c:pt>
                <c:pt idx="14">
                  <c:v>32.875</c:v>
                </c:pt>
                <c:pt idx="15">
                  <c:v>35.5625</c:v>
                </c:pt>
                <c:pt idx="16">
                  <c:v>37.625</c:v>
                </c:pt>
                <c:pt idx="17">
                  <c:v>41.25</c:v>
                </c:pt>
                <c:pt idx="18">
                  <c:v>43.9375</c:v>
                </c:pt>
                <c:pt idx="19">
                  <c:v>48.8125</c:v>
                </c:pt>
                <c:pt idx="20">
                  <c:v>49.9375</c:v>
                </c:pt>
                <c:pt idx="21">
                  <c:v>52.9375</c:v>
                </c:pt>
                <c:pt idx="22">
                  <c:v>53.5</c:v>
                </c:pt>
                <c:pt idx="23">
                  <c:v>55</c:v>
                </c:pt>
                <c:pt idx="24">
                  <c:v>58.6875</c:v>
                </c:pt>
                <c:pt idx="25">
                  <c:v>62.375</c:v>
                </c:pt>
                <c:pt idx="26">
                  <c:v>64.1875</c:v>
                </c:pt>
                <c:pt idx="27">
                  <c:v>66</c:v>
                </c:pt>
                <c:pt idx="28">
                  <c:v>67.1875</c:v>
                </c:pt>
                <c:pt idx="29">
                  <c:v>69.9375</c:v>
                </c:pt>
                <c:pt idx="30">
                  <c:v>70.5</c:v>
                </c:pt>
                <c:pt idx="31">
                  <c:v>72.3125</c:v>
                </c:pt>
                <c:pt idx="32">
                  <c:v>76.3125</c:v>
                </c:pt>
                <c:pt idx="33">
                  <c:v>76.875</c:v>
                </c:pt>
                <c:pt idx="34">
                  <c:v>79</c:v>
                </c:pt>
                <c:pt idx="35">
                  <c:v>80.1875</c:v>
                </c:pt>
                <c:pt idx="36">
                  <c:v>81.375</c:v>
                </c:pt>
                <c:pt idx="37">
                  <c:v>86.375</c:v>
                </c:pt>
                <c:pt idx="38">
                  <c:v>90.75</c:v>
                </c:pt>
                <c:pt idx="39">
                  <c:v>93.875</c:v>
                </c:pt>
                <c:pt idx="40">
                  <c:v>94.0625</c:v>
                </c:pt>
                <c:pt idx="41">
                  <c:v>94.25</c:v>
                </c:pt>
                <c:pt idx="42">
                  <c:v>94.4375</c:v>
                </c:pt>
                <c:pt idx="43">
                  <c:v>96.5</c:v>
                </c:pt>
                <c:pt idx="44">
                  <c:v>97.3125</c:v>
                </c:pt>
                <c:pt idx="45">
                  <c:v>97.5</c:v>
                </c:pt>
                <c:pt idx="46">
                  <c:v>99.375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</c:numCache>
            </c:numRef>
          </c:val>
          <c:smooth val="0"/>
        </c:ser>
        <c:ser>
          <c:idx val="1"/>
          <c:order val="1"/>
          <c:tx>
            <c:v>Actual</c:v>
          </c:tx>
          <c:marker>
            <c:symbol val="none"/>
          </c:marker>
          <c:cat>
            <c:numRef>
              <c:f>'calculation sheet'!$E$2:$BD$2</c:f>
              <c:numCache>
                <c:formatCode>General</c:formatCode>
                <c:ptCount val="52"/>
                <c:pt idx="0">
                  <c:v>50</c:v>
                </c:pt>
                <c:pt idx="1">
                  <c:v>52</c:v>
                </c:pt>
                <c:pt idx="2">
                  <c:v>2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16</c:v>
                </c:pt>
                <c:pt idx="10">
                  <c:v>18</c:v>
                </c:pt>
                <c:pt idx="11">
                  <c:v>20</c:v>
                </c:pt>
                <c:pt idx="12">
                  <c:v>22</c:v>
                </c:pt>
                <c:pt idx="13">
                  <c:v>24</c:v>
                </c:pt>
                <c:pt idx="14">
                  <c:v>26</c:v>
                </c:pt>
                <c:pt idx="15">
                  <c:v>28</c:v>
                </c:pt>
                <c:pt idx="16">
                  <c:v>30</c:v>
                </c:pt>
                <c:pt idx="17">
                  <c:v>32</c:v>
                </c:pt>
                <c:pt idx="18">
                  <c:v>34</c:v>
                </c:pt>
                <c:pt idx="19">
                  <c:v>36</c:v>
                </c:pt>
                <c:pt idx="20">
                  <c:v>38</c:v>
                </c:pt>
                <c:pt idx="21">
                  <c:v>40</c:v>
                </c:pt>
                <c:pt idx="22">
                  <c:v>42</c:v>
                </c:pt>
                <c:pt idx="23">
                  <c:v>44</c:v>
                </c:pt>
                <c:pt idx="24">
                  <c:v>46</c:v>
                </c:pt>
                <c:pt idx="25">
                  <c:v>48</c:v>
                </c:pt>
                <c:pt idx="26">
                  <c:v>50</c:v>
                </c:pt>
                <c:pt idx="27">
                  <c:v>2</c:v>
                </c:pt>
                <c:pt idx="28">
                  <c:v>4</c:v>
                </c:pt>
                <c:pt idx="29">
                  <c:v>6</c:v>
                </c:pt>
                <c:pt idx="30">
                  <c:v>8</c:v>
                </c:pt>
                <c:pt idx="31">
                  <c:v>10</c:v>
                </c:pt>
                <c:pt idx="32">
                  <c:v>12</c:v>
                </c:pt>
                <c:pt idx="33">
                  <c:v>14</c:v>
                </c:pt>
                <c:pt idx="34">
                  <c:v>16</c:v>
                </c:pt>
                <c:pt idx="35">
                  <c:v>18</c:v>
                </c:pt>
                <c:pt idx="36">
                  <c:v>20</c:v>
                </c:pt>
                <c:pt idx="37">
                  <c:v>22</c:v>
                </c:pt>
                <c:pt idx="38">
                  <c:v>24</c:v>
                </c:pt>
                <c:pt idx="39">
                  <c:v>26</c:v>
                </c:pt>
                <c:pt idx="40">
                  <c:v>28</c:v>
                </c:pt>
                <c:pt idx="41">
                  <c:v>30</c:v>
                </c:pt>
                <c:pt idx="42">
                  <c:v>32</c:v>
                </c:pt>
                <c:pt idx="43">
                  <c:v>34</c:v>
                </c:pt>
                <c:pt idx="44">
                  <c:v>36</c:v>
                </c:pt>
                <c:pt idx="45">
                  <c:v>38</c:v>
                </c:pt>
                <c:pt idx="46">
                  <c:v>40</c:v>
                </c:pt>
                <c:pt idx="47">
                  <c:v>42</c:v>
                </c:pt>
                <c:pt idx="48">
                  <c:v>44</c:v>
                </c:pt>
                <c:pt idx="49">
                  <c:v>46</c:v>
                </c:pt>
                <c:pt idx="50">
                  <c:v>48</c:v>
                </c:pt>
                <c:pt idx="51">
                  <c:v>50</c:v>
                </c:pt>
              </c:numCache>
            </c:numRef>
          </c:cat>
          <c:val>
            <c:numRef>
              <c:f>'calculation sheet'!$E$54:$Z$54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1.875</c:v>
                </c:pt>
                <c:pt idx="6">
                  <c:v>3.125</c:v>
                </c:pt>
                <c:pt idx="7">
                  <c:v>6.5</c:v>
                </c:pt>
                <c:pt idx="8">
                  <c:v>10.1875</c:v>
                </c:pt>
                <c:pt idx="9">
                  <c:v>12.25</c:v>
                </c:pt>
                <c:pt idx="10">
                  <c:v>15.875</c:v>
                </c:pt>
                <c:pt idx="11">
                  <c:v>20.75</c:v>
                </c:pt>
                <c:pt idx="12">
                  <c:v>22.1875</c:v>
                </c:pt>
                <c:pt idx="13">
                  <c:v>26.75</c:v>
                </c:pt>
                <c:pt idx="14">
                  <c:v>32.875</c:v>
                </c:pt>
                <c:pt idx="15">
                  <c:v>34.9375</c:v>
                </c:pt>
                <c:pt idx="16">
                  <c:v>36.375</c:v>
                </c:pt>
                <c:pt idx="17">
                  <c:v>40.9375</c:v>
                </c:pt>
                <c:pt idx="18">
                  <c:v>43</c:v>
                </c:pt>
                <c:pt idx="19">
                  <c:v>48.1875</c:v>
                </c:pt>
                <c:pt idx="20">
                  <c:v>49.3125</c:v>
                </c:pt>
                <c:pt idx="21">
                  <c:v>52.625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54144"/>
        <c:axId val="33776000"/>
      </c:lineChart>
      <c:catAx>
        <c:axId val="6005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3776000"/>
        <c:crosses val="autoZero"/>
        <c:auto val="1"/>
        <c:lblAlgn val="ctr"/>
        <c:lblOffset val="100"/>
        <c:noMultiLvlLbl val="0"/>
      </c:catAx>
      <c:valAx>
        <c:axId val="33776000"/>
        <c:scaling>
          <c:orientation val="minMax"/>
          <c:max val="1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Progress (Forecast vs Actual)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005414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700"/>
            </a:pPr>
            <a:endParaRPr lang="en-U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0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35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903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971600" y="53753"/>
            <a:ext cx="7272808" cy="710952"/>
          </a:xfrm>
        </p:spPr>
        <p:txBody>
          <a:bodyPr>
            <a:normAutofit/>
          </a:bodyPr>
          <a:lstStyle>
            <a:lvl1pPr algn="l">
              <a:defRPr sz="3100" b="1" u="none">
                <a:solidFill>
                  <a:srgbClr val="3B3B5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3" name="Oval 122"/>
          <p:cNvSpPr/>
          <p:nvPr userDrawn="1"/>
        </p:nvSpPr>
        <p:spPr>
          <a:xfrm>
            <a:off x="143508" y="35527"/>
            <a:ext cx="576000" cy="576064"/>
          </a:xfrm>
          <a:prstGeom prst="ellipse">
            <a:avLst/>
          </a:prstGeom>
          <a:solidFill>
            <a:srgbClr val="5E5E8C"/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900" b="1" dirty="0" smtClean="0"/>
              <a:t>EN</a:t>
            </a:r>
            <a:endParaRPr lang="en-US" sz="1900" b="1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1007604" y="728700"/>
            <a:ext cx="7236804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 userDrawn="1"/>
        </p:nvGrpSpPr>
        <p:grpSpPr>
          <a:xfrm>
            <a:off x="20066" y="831569"/>
            <a:ext cx="9072500" cy="5914943"/>
            <a:chOff x="263055" y="1423427"/>
            <a:chExt cx="12225086" cy="7661652"/>
          </a:xfrm>
        </p:grpSpPr>
        <p:grpSp>
          <p:nvGrpSpPr>
            <p:cNvPr id="5" name="Group 4"/>
            <p:cNvGrpSpPr/>
            <p:nvPr userDrawn="1"/>
          </p:nvGrpSpPr>
          <p:grpSpPr>
            <a:xfrm>
              <a:off x="1158620" y="1423427"/>
              <a:ext cx="1159329" cy="604867"/>
              <a:chOff x="719572" y="1052736"/>
              <a:chExt cx="816007" cy="43204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122" name="Rectangle 121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168" name="Rectangle 167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BA1</a:t>
                </a:r>
                <a:endParaRPr lang="en-US" sz="1000" dirty="0"/>
              </a:p>
            </p:txBody>
          </p:sp>
        </p:grpSp>
        <p:grpSp>
          <p:nvGrpSpPr>
            <p:cNvPr id="197" name="Group 196"/>
            <p:cNvGrpSpPr/>
            <p:nvPr userDrawn="1"/>
          </p:nvGrpSpPr>
          <p:grpSpPr>
            <a:xfrm>
              <a:off x="2317949" y="1423427"/>
              <a:ext cx="1159329" cy="604867"/>
              <a:chOff x="719572" y="1052736"/>
              <a:chExt cx="816007" cy="432048"/>
            </a:xfrm>
          </p:grpSpPr>
          <p:sp>
            <p:nvSpPr>
              <p:cNvPr id="198" name="Rectangle 197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199" name="Rectangle 198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00" name="Rectangle 199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BA2</a:t>
                </a:r>
                <a:endParaRPr lang="en-US" sz="1000" dirty="0"/>
              </a:p>
            </p:txBody>
          </p:sp>
        </p:grpSp>
        <p:grpSp>
          <p:nvGrpSpPr>
            <p:cNvPr id="201" name="Group 200"/>
            <p:cNvGrpSpPr/>
            <p:nvPr userDrawn="1"/>
          </p:nvGrpSpPr>
          <p:grpSpPr>
            <a:xfrm>
              <a:off x="3477379" y="1423427"/>
              <a:ext cx="1159228" cy="604867"/>
              <a:chOff x="719572" y="1052736"/>
              <a:chExt cx="816007" cy="432048"/>
            </a:xfrm>
          </p:grpSpPr>
          <p:sp>
            <p:nvSpPr>
              <p:cNvPr id="202" name="Rectangle 201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203" name="Rectangle 202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04" name="Rectangle 203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BA3</a:t>
                </a:r>
                <a:endParaRPr lang="en-US" sz="1000" dirty="0"/>
              </a:p>
            </p:txBody>
          </p:sp>
        </p:grpSp>
        <p:grpSp>
          <p:nvGrpSpPr>
            <p:cNvPr id="207" name="Group 206"/>
            <p:cNvGrpSpPr/>
            <p:nvPr userDrawn="1"/>
          </p:nvGrpSpPr>
          <p:grpSpPr>
            <a:xfrm>
              <a:off x="4636607" y="1423427"/>
              <a:ext cx="1159329" cy="604867"/>
              <a:chOff x="719572" y="1052736"/>
              <a:chExt cx="816007" cy="432048"/>
            </a:xfrm>
          </p:grpSpPr>
          <p:sp>
            <p:nvSpPr>
              <p:cNvPr id="222" name="Rectangle 221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223" name="Rectangle 222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24" name="Rectangle 223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BA4</a:t>
                </a:r>
                <a:endParaRPr lang="en-US" sz="1000" dirty="0"/>
              </a:p>
            </p:txBody>
          </p:sp>
        </p:grpSp>
        <p:grpSp>
          <p:nvGrpSpPr>
            <p:cNvPr id="225" name="Group 224"/>
            <p:cNvGrpSpPr/>
            <p:nvPr userDrawn="1"/>
          </p:nvGrpSpPr>
          <p:grpSpPr>
            <a:xfrm>
              <a:off x="5795936" y="1423427"/>
              <a:ext cx="1159329" cy="604867"/>
              <a:chOff x="719572" y="1052736"/>
              <a:chExt cx="816007" cy="432048"/>
            </a:xfrm>
          </p:grpSpPr>
          <p:sp>
            <p:nvSpPr>
              <p:cNvPr id="226" name="Rectangle 225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227" name="Rectangle 226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28" name="Rectangle 227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BA5</a:t>
                </a:r>
                <a:endParaRPr lang="en-US" sz="1000" dirty="0"/>
              </a:p>
            </p:txBody>
          </p:sp>
        </p:grpSp>
        <p:grpSp>
          <p:nvGrpSpPr>
            <p:cNvPr id="229" name="Group 228"/>
            <p:cNvGrpSpPr/>
            <p:nvPr userDrawn="1"/>
          </p:nvGrpSpPr>
          <p:grpSpPr>
            <a:xfrm>
              <a:off x="6955264" y="1423427"/>
              <a:ext cx="1159329" cy="604867"/>
              <a:chOff x="719572" y="1052736"/>
              <a:chExt cx="816007" cy="432048"/>
            </a:xfrm>
          </p:grpSpPr>
          <p:sp>
            <p:nvSpPr>
              <p:cNvPr id="230" name="Rectangle 229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231" name="Rectangle 230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32" name="Rectangle 231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BA6</a:t>
                </a:r>
                <a:endParaRPr lang="en-US" sz="1000" dirty="0"/>
              </a:p>
            </p:txBody>
          </p:sp>
        </p:grpSp>
        <p:grpSp>
          <p:nvGrpSpPr>
            <p:cNvPr id="233" name="Group 232"/>
            <p:cNvGrpSpPr/>
            <p:nvPr userDrawn="1"/>
          </p:nvGrpSpPr>
          <p:grpSpPr>
            <a:xfrm>
              <a:off x="9273832" y="1423427"/>
              <a:ext cx="1159416" cy="604867"/>
              <a:chOff x="719572" y="1052736"/>
              <a:chExt cx="816006" cy="432048"/>
            </a:xfrm>
          </p:grpSpPr>
          <p:sp>
            <p:nvSpPr>
              <p:cNvPr id="234" name="Rectangle 233"/>
              <p:cNvSpPr/>
              <p:nvPr userDrawn="1"/>
            </p:nvSpPr>
            <p:spPr>
              <a:xfrm>
                <a:off x="1127513" y="1268760"/>
                <a:ext cx="408004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TI8</a:t>
                </a:r>
                <a:endParaRPr lang="en-US" sz="900" dirty="0"/>
              </a:p>
            </p:txBody>
          </p:sp>
          <p:sp>
            <p:nvSpPr>
              <p:cNvPr id="235" name="Rectangle 234"/>
              <p:cNvSpPr/>
              <p:nvPr userDrawn="1"/>
            </p:nvSpPr>
            <p:spPr>
              <a:xfrm>
                <a:off x="719572" y="1268760"/>
                <a:ext cx="408002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TI2</a:t>
                </a:r>
                <a:endParaRPr lang="en-US" sz="900" dirty="0"/>
              </a:p>
            </p:txBody>
          </p:sp>
          <p:sp>
            <p:nvSpPr>
              <p:cNvPr id="236" name="Rectangle 235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TRANSFER</a:t>
                </a:r>
                <a:r>
                  <a:rPr lang="fr-CH" sz="800" baseline="0" dirty="0" smtClean="0"/>
                  <a:t> TUNNELS</a:t>
                </a:r>
                <a:endParaRPr lang="en-US" sz="1000" dirty="0"/>
              </a:p>
            </p:txBody>
          </p:sp>
        </p:grpSp>
        <p:grpSp>
          <p:nvGrpSpPr>
            <p:cNvPr id="237" name="Group 236"/>
            <p:cNvGrpSpPr/>
            <p:nvPr userDrawn="1"/>
          </p:nvGrpSpPr>
          <p:grpSpPr>
            <a:xfrm>
              <a:off x="8114593" y="1423427"/>
              <a:ext cx="1159329" cy="604867"/>
              <a:chOff x="719572" y="1052736"/>
              <a:chExt cx="816007" cy="432048"/>
            </a:xfrm>
          </p:grpSpPr>
          <p:sp>
            <p:nvSpPr>
              <p:cNvPr id="238" name="Rectangle 237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239" name="Rectangle 238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40" name="Rectangle 239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BA7</a:t>
                </a:r>
                <a:endParaRPr lang="en-US" sz="1000" dirty="0"/>
              </a:p>
            </p:txBody>
          </p:sp>
        </p:grpSp>
        <p:grpSp>
          <p:nvGrpSpPr>
            <p:cNvPr id="245" name="Group 244"/>
            <p:cNvGrpSpPr/>
            <p:nvPr userDrawn="1"/>
          </p:nvGrpSpPr>
          <p:grpSpPr>
            <a:xfrm>
              <a:off x="10433097" y="1423427"/>
              <a:ext cx="1159480" cy="604867"/>
              <a:chOff x="719572" y="1052736"/>
              <a:chExt cx="816007" cy="432048"/>
            </a:xfrm>
          </p:grpSpPr>
          <p:sp>
            <p:nvSpPr>
              <p:cNvPr id="246" name="Rectangle 245"/>
              <p:cNvSpPr/>
              <p:nvPr userDrawn="1"/>
            </p:nvSpPr>
            <p:spPr>
              <a:xfrm>
                <a:off x="887579" y="1268760"/>
                <a:ext cx="648000" cy="216024"/>
              </a:xfrm>
              <a:prstGeom prst="rect">
                <a:avLst/>
              </a:prstGeom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Underground</a:t>
                </a:r>
                <a:endParaRPr lang="en-US" sz="900" dirty="0"/>
              </a:p>
            </p:txBody>
          </p:sp>
          <p:sp>
            <p:nvSpPr>
              <p:cNvPr id="247" name="Rectangle 246"/>
              <p:cNvSpPr/>
              <p:nvPr userDrawn="1"/>
            </p:nvSpPr>
            <p:spPr>
              <a:xfrm>
                <a:off x="719572" y="1268760"/>
                <a:ext cx="180020" cy="21602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700" dirty="0" smtClean="0"/>
                  <a:t>Sur</a:t>
                </a:r>
                <a:endParaRPr lang="en-US" sz="900" dirty="0"/>
              </a:p>
            </p:txBody>
          </p:sp>
          <p:sp>
            <p:nvSpPr>
              <p:cNvPr id="248" name="Rectangle 247"/>
              <p:cNvSpPr/>
              <p:nvPr userDrawn="1"/>
            </p:nvSpPr>
            <p:spPr>
              <a:xfrm>
                <a:off x="719572" y="1052736"/>
                <a:ext cx="816006" cy="2160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CH" sz="800" dirty="0" smtClean="0"/>
                  <a:t>BA80/TCC2</a:t>
                </a:r>
                <a:endParaRPr lang="en-US" sz="1000" dirty="0"/>
              </a:p>
            </p:txBody>
          </p:sp>
        </p:grpSp>
        <p:grpSp>
          <p:nvGrpSpPr>
            <p:cNvPr id="45" name="Group 44"/>
            <p:cNvGrpSpPr/>
            <p:nvPr userDrawn="1"/>
          </p:nvGrpSpPr>
          <p:grpSpPr>
            <a:xfrm>
              <a:off x="263055" y="2028305"/>
              <a:ext cx="895563" cy="7056773"/>
              <a:chOff x="187896" y="1484792"/>
              <a:chExt cx="639688" cy="4572500"/>
            </a:xfrm>
          </p:grpSpPr>
          <p:sp>
            <p:nvSpPr>
              <p:cNvPr id="157" name="Rectangle 156"/>
              <p:cNvSpPr/>
              <p:nvPr userDrawn="1"/>
            </p:nvSpPr>
            <p:spPr>
              <a:xfrm>
                <a:off x="187896" y="1701016"/>
                <a:ext cx="207640" cy="1872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/>
                <a:r>
                  <a:rPr lang="en-US" sz="1000" noProof="0" dirty="0" smtClean="0"/>
                  <a:t>2013</a:t>
                </a:r>
                <a:endParaRPr lang="en-US" sz="1000" noProof="0" dirty="0"/>
              </a:p>
            </p:txBody>
          </p:sp>
          <p:sp>
            <p:nvSpPr>
              <p:cNvPr id="158" name="Rectangle 157"/>
              <p:cNvSpPr/>
              <p:nvPr userDrawn="1"/>
            </p:nvSpPr>
            <p:spPr>
              <a:xfrm>
                <a:off x="187896" y="3573016"/>
                <a:ext cx="207640" cy="187179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/>
                <a:r>
                  <a:rPr lang="en-US" sz="1000" noProof="0" dirty="0" smtClean="0"/>
                  <a:t>2014</a:t>
                </a:r>
                <a:endParaRPr lang="en-US" sz="1000" noProof="0" dirty="0"/>
              </a:p>
            </p:txBody>
          </p:sp>
          <p:sp>
            <p:nvSpPr>
              <p:cNvPr id="166" name="Rectangle 165"/>
              <p:cNvSpPr/>
              <p:nvPr userDrawn="1"/>
            </p:nvSpPr>
            <p:spPr>
              <a:xfrm>
                <a:off x="187896" y="5427192"/>
                <a:ext cx="207640" cy="6301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/>
                <a:r>
                  <a:rPr lang="en-US" sz="1000" noProof="0" dirty="0" smtClean="0"/>
                  <a:t>2015</a:t>
                </a:r>
                <a:endParaRPr lang="en-US" sz="1000" noProof="0" dirty="0"/>
              </a:p>
            </p:txBody>
          </p:sp>
          <p:grpSp>
            <p:nvGrpSpPr>
              <p:cNvPr id="3" name="Group 2"/>
              <p:cNvGrpSpPr/>
              <p:nvPr userDrawn="1"/>
            </p:nvGrpSpPr>
            <p:grpSpPr>
              <a:xfrm>
                <a:off x="395536" y="1484792"/>
                <a:ext cx="432048" cy="4572484"/>
                <a:chOff x="755576" y="1484792"/>
                <a:chExt cx="432048" cy="4572484"/>
              </a:xfrm>
            </p:grpSpPr>
            <p:sp>
              <p:nvSpPr>
                <p:cNvPr id="33" name="Rectangle 32"/>
                <p:cNvSpPr/>
                <p:nvPr userDrawn="1"/>
              </p:nvSpPr>
              <p:spPr>
                <a:xfrm>
                  <a:off x="755576" y="1484792"/>
                  <a:ext cx="432048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800" i="1" noProof="0" dirty="0"/>
                </a:p>
              </p:txBody>
            </p:sp>
            <p:sp>
              <p:nvSpPr>
                <p:cNvPr id="34" name="Rectangle 33"/>
                <p:cNvSpPr/>
                <p:nvPr userDrawn="1"/>
              </p:nvSpPr>
              <p:spPr>
                <a:xfrm>
                  <a:off x="755576" y="155679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Dec.</a:t>
                  </a:r>
                  <a:endParaRPr lang="en-US" sz="800" i="1" noProof="0" dirty="0"/>
                </a:p>
              </p:txBody>
            </p:sp>
            <p:sp>
              <p:nvSpPr>
                <p:cNvPr id="35" name="Rectangle 34"/>
                <p:cNvSpPr/>
                <p:nvPr userDrawn="1"/>
              </p:nvSpPr>
              <p:spPr>
                <a:xfrm>
                  <a:off x="755576" y="1700808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Jan.</a:t>
                  </a:r>
                  <a:endParaRPr lang="en-US" sz="800" i="1" noProof="0" dirty="0"/>
                </a:p>
              </p:txBody>
            </p:sp>
            <p:sp>
              <p:nvSpPr>
                <p:cNvPr id="36" name="Rectangle 35"/>
                <p:cNvSpPr/>
                <p:nvPr userDrawn="1"/>
              </p:nvSpPr>
              <p:spPr>
                <a:xfrm>
                  <a:off x="755576" y="188082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Feb.</a:t>
                  </a:r>
                  <a:endParaRPr lang="en-US" sz="800" i="1" noProof="0" dirty="0"/>
                </a:p>
              </p:txBody>
            </p:sp>
            <p:sp>
              <p:nvSpPr>
                <p:cNvPr id="37" name="Rectangle 36"/>
                <p:cNvSpPr/>
                <p:nvPr userDrawn="1"/>
              </p:nvSpPr>
              <p:spPr>
                <a:xfrm>
                  <a:off x="755576" y="202484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Mar.</a:t>
                  </a:r>
                  <a:endParaRPr lang="en-US" sz="800" i="1" noProof="0" dirty="0"/>
                </a:p>
              </p:txBody>
            </p:sp>
            <p:sp>
              <p:nvSpPr>
                <p:cNvPr id="38" name="Rectangle 37"/>
                <p:cNvSpPr/>
                <p:nvPr userDrawn="1"/>
              </p:nvSpPr>
              <p:spPr>
                <a:xfrm>
                  <a:off x="755576" y="216886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Apr.</a:t>
                  </a:r>
                  <a:endParaRPr lang="en-US" sz="800" i="1" noProof="0" dirty="0"/>
                </a:p>
              </p:txBody>
            </p:sp>
            <p:sp>
              <p:nvSpPr>
                <p:cNvPr id="39" name="Rectangle 38"/>
                <p:cNvSpPr/>
                <p:nvPr userDrawn="1"/>
              </p:nvSpPr>
              <p:spPr>
                <a:xfrm>
                  <a:off x="755576" y="2312892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May</a:t>
                  </a:r>
                  <a:endParaRPr lang="en-US" sz="800" i="1" noProof="0" dirty="0"/>
                </a:p>
              </p:txBody>
            </p:sp>
            <p:sp>
              <p:nvSpPr>
                <p:cNvPr id="40" name="Rectangle 39"/>
                <p:cNvSpPr/>
                <p:nvPr userDrawn="1"/>
              </p:nvSpPr>
              <p:spPr>
                <a:xfrm>
                  <a:off x="755576" y="249291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Jun.</a:t>
                  </a:r>
                  <a:endParaRPr lang="en-US" sz="800" i="1" noProof="0" dirty="0"/>
                </a:p>
              </p:txBody>
            </p:sp>
            <p:sp>
              <p:nvSpPr>
                <p:cNvPr id="41" name="Rectangle 40"/>
                <p:cNvSpPr/>
                <p:nvPr userDrawn="1"/>
              </p:nvSpPr>
              <p:spPr>
                <a:xfrm>
                  <a:off x="755576" y="2636912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Jul.</a:t>
                  </a:r>
                  <a:endParaRPr lang="en-US" sz="800" i="1" noProof="0" dirty="0"/>
                </a:p>
              </p:txBody>
            </p:sp>
            <p:sp>
              <p:nvSpPr>
                <p:cNvPr id="42" name="Rectangle 41"/>
                <p:cNvSpPr/>
                <p:nvPr userDrawn="1"/>
              </p:nvSpPr>
              <p:spPr>
                <a:xfrm>
                  <a:off x="755576" y="281694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Aug.</a:t>
                  </a:r>
                  <a:endParaRPr lang="en-US" sz="800" i="1" noProof="0" dirty="0"/>
                </a:p>
              </p:txBody>
            </p:sp>
            <p:sp>
              <p:nvSpPr>
                <p:cNvPr id="43" name="Rectangle 42"/>
                <p:cNvSpPr/>
                <p:nvPr userDrawn="1"/>
              </p:nvSpPr>
              <p:spPr>
                <a:xfrm>
                  <a:off x="755576" y="296096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Sep.</a:t>
                  </a:r>
                  <a:endParaRPr lang="en-US" sz="800" i="1" noProof="0" dirty="0"/>
                </a:p>
              </p:txBody>
            </p:sp>
            <p:sp>
              <p:nvSpPr>
                <p:cNvPr id="44" name="Rectangle 43"/>
                <p:cNvSpPr/>
                <p:nvPr userDrawn="1"/>
              </p:nvSpPr>
              <p:spPr>
                <a:xfrm>
                  <a:off x="755576" y="3104980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Oct.</a:t>
                  </a:r>
                  <a:endParaRPr lang="en-US" sz="800" i="1" noProof="0" dirty="0"/>
                </a:p>
              </p:txBody>
            </p:sp>
            <p:sp>
              <p:nvSpPr>
                <p:cNvPr id="85" name="Rectangle 84"/>
                <p:cNvSpPr/>
                <p:nvPr userDrawn="1"/>
              </p:nvSpPr>
              <p:spPr>
                <a:xfrm>
                  <a:off x="755576" y="328500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Nov.</a:t>
                  </a:r>
                  <a:endParaRPr lang="en-US" sz="800" i="1" noProof="0" dirty="0"/>
                </a:p>
              </p:txBody>
            </p:sp>
            <p:sp>
              <p:nvSpPr>
                <p:cNvPr id="86" name="Rectangle 85"/>
                <p:cNvSpPr/>
                <p:nvPr userDrawn="1"/>
              </p:nvSpPr>
              <p:spPr>
                <a:xfrm>
                  <a:off x="755576" y="342901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Dec.</a:t>
                  </a:r>
                  <a:endParaRPr lang="en-US" sz="800" i="1" noProof="0" dirty="0"/>
                </a:p>
              </p:txBody>
            </p:sp>
            <p:sp>
              <p:nvSpPr>
                <p:cNvPr id="103" name="Rectangle 102"/>
                <p:cNvSpPr/>
                <p:nvPr userDrawn="1"/>
              </p:nvSpPr>
              <p:spPr>
                <a:xfrm>
                  <a:off x="755576" y="3573032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Jan.</a:t>
                  </a:r>
                  <a:endParaRPr lang="en-US" sz="800" i="1" noProof="0" dirty="0"/>
                </a:p>
              </p:txBody>
            </p:sp>
            <p:sp>
              <p:nvSpPr>
                <p:cNvPr id="104" name="Rectangle 103"/>
                <p:cNvSpPr/>
                <p:nvPr userDrawn="1"/>
              </p:nvSpPr>
              <p:spPr>
                <a:xfrm>
                  <a:off x="755576" y="375305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Feb.</a:t>
                  </a:r>
                  <a:endParaRPr lang="en-US" sz="800" i="1" noProof="0" dirty="0"/>
                </a:p>
              </p:txBody>
            </p:sp>
            <p:sp>
              <p:nvSpPr>
                <p:cNvPr id="105" name="Rectangle 104"/>
                <p:cNvSpPr/>
                <p:nvPr userDrawn="1"/>
              </p:nvSpPr>
              <p:spPr>
                <a:xfrm>
                  <a:off x="755576" y="389706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Mar.</a:t>
                  </a:r>
                  <a:endParaRPr lang="en-US" sz="800" i="1" noProof="0" dirty="0"/>
                </a:p>
              </p:txBody>
            </p:sp>
            <p:sp>
              <p:nvSpPr>
                <p:cNvPr id="106" name="Rectangle 105"/>
                <p:cNvSpPr/>
                <p:nvPr userDrawn="1"/>
              </p:nvSpPr>
              <p:spPr>
                <a:xfrm>
                  <a:off x="755576" y="404106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Apr.</a:t>
                  </a:r>
                  <a:endParaRPr lang="en-US" sz="800" i="1" noProof="0" dirty="0"/>
                </a:p>
              </p:txBody>
            </p:sp>
            <p:sp>
              <p:nvSpPr>
                <p:cNvPr id="107" name="Rectangle 106"/>
                <p:cNvSpPr/>
                <p:nvPr userDrawn="1"/>
              </p:nvSpPr>
              <p:spPr>
                <a:xfrm>
                  <a:off x="755576" y="4185100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May</a:t>
                  </a:r>
                  <a:endParaRPr lang="en-US" sz="800" i="1" noProof="0" dirty="0"/>
                </a:p>
              </p:txBody>
            </p:sp>
            <p:sp>
              <p:nvSpPr>
                <p:cNvPr id="108" name="Rectangle 107"/>
                <p:cNvSpPr/>
                <p:nvPr userDrawn="1"/>
              </p:nvSpPr>
              <p:spPr>
                <a:xfrm>
                  <a:off x="755576" y="436512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Jun.</a:t>
                  </a:r>
                  <a:endParaRPr lang="en-US" sz="800" i="1" noProof="0" dirty="0"/>
                </a:p>
              </p:txBody>
            </p:sp>
            <p:sp>
              <p:nvSpPr>
                <p:cNvPr id="109" name="Rectangle 108"/>
                <p:cNvSpPr/>
                <p:nvPr userDrawn="1"/>
              </p:nvSpPr>
              <p:spPr>
                <a:xfrm>
                  <a:off x="755576" y="4509136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Jul.</a:t>
                  </a:r>
                  <a:endParaRPr lang="en-US" sz="800" i="1" noProof="0" dirty="0"/>
                </a:p>
              </p:txBody>
            </p:sp>
            <p:sp>
              <p:nvSpPr>
                <p:cNvPr id="110" name="Rectangle 109"/>
                <p:cNvSpPr/>
                <p:nvPr userDrawn="1"/>
              </p:nvSpPr>
              <p:spPr>
                <a:xfrm>
                  <a:off x="755576" y="468915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Aug.</a:t>
                  </a:r>
                  <a:endParaRPr lang="en-US" sz="800" i="1" noProof="0" dirty="0"/>
                </a:p>
              </p:txBody>
            </p:sp>
            <p:sp>
              <p:nvSpPr>
                <p:cNvPr id="111" name="Rectangle 110"/>
                <p:cNvSpPr/>
                <p:nvPr userDrawn="1"/>
              </p:nvSpPr>
              <p:spPr>
                <a:xfrm>
                  <a:off x="755576" y="483317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Sep.</a:t>
                  </a:r>
                  <a:endParaRPr lang="en-US" sz="800" i="1" noProof="0" dirty="0"/>
                </a:p>
              </p:txBody>
            </p:sp>
            <p:sp>
              <p:nvSpPr>
                <p:cNvPr id="112" name="Rectangle 111"/>
                <p:cNvSpPr/>
                <p:nvPr userDrawn="1"/>
              </p:nvSpPr>
              <p:spPr>
                <a:xfrm>
                  <a:off x="755576" y="4977188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Oct.</a:t>
                  </a:r>
                  <a:endParaRPr lang="en-US" sz="800" i="1" noProof="0" dirty="0"/>
                </a:p>
              </p:txBody>
            </p:sp>
            <p:sp>
              <p:nvSpPr>
                <p:cNvPr id="113" name="Rectangle 112"/>
                <p:cNvSpPr/>
                <p:nvPr userDrawn="1"/>
              </p:nvSpPr>
              <p:spPr>
                <a:xfrm>
                  <a:off x="755576" y="515720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Nov.</a:t>
                  </a:r>
                  <a:endParaRPr lang="en-US" sz="800" i="1" noProof="0" dirty="0"/>
                </a:p>
              </p:txBody>
            </p:sp>
            <p:sp>
              <p:nvSpPr>
                <p:cNvPr id="114" name="Rectangle 113"/>
                <p:cNvSpPr/>
                <p:nvPr userDrawn="1"/>
              </p:nvSpPr>
              <p:spPr>
                <a:xfrm>
                  <a:off x="755576" y="530122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Dec.</a:t>
                  </a:r>
                  <a:endParaRPr lang="en-US" sz="800" i="1" noProof="0" dirty="0"/>
                </a:p>
              </p:txBody>
            </p:sp>
            <p:sp>
              <p:nvSpPr>
                <p:cNvPr id="125" name="Rectangle 124"/>
                <p:cNvSpPr/>
                <p:nvPr userDrawn="1"/>
              </p:nvSpPr>
              <p:spPr>
                <a:xfrm>
                  <a:off x="755576" y="5445224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Jan.</a:t>
                  </a:r>
                  <a:endParaRPr lang="en-US" sz="800" i="1" noProof="0" dirty="0"/>
                </a:p>
              </p:txBody>
            </p:sp>
            <p:sp>
              <p:nvSpPr>
                <p:cNvPr id="120" name="Rectangle 119"/>
                <p:cNvSpPr/>
                <p:nvPr userDrawn="1"/>
              </p:nvSpPr>
              <p:spPr>
                <a:xfrm>
                  <a:off x="755576" y="562524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Feb.</a:t>
                  </a:r>
                  <a:endParaRPr lang="en-US" sz="800" i="1" noProof="0" dirty="0"/>
                </a:p>
              </p:txBody>
            </p:sp>
            <p:sp>
              <p:nvSpPr>
                <p:cNvPr id="121" name="Rectangle 120"/>
                <p:cNvSpPr/>
                <p:nvPr userDrawn="1"/>
              </p:nvSpPr>
              <p:spPr>
                <a:xfrm>
                  <a:off x="755576" y="576926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Mar.</a:t>
                  </a:r>
                  <a:endParaRPr lang="en-US" sz="800" i="1" noProof="0" dirty="0"/>
                </a:p>
              </p:txBody>
            </p:sp>
            <p:sp>
              <p:nvSpPr>
                <p:cNvPr id="159" name="Rectangle 158"/>
                <p:cNvSpPr/>
                <p:nvPr userDrawn="1"/>
              </p:nvSpPr>
              <p:spPr>
                <a:xfrm>
                  <a:off x="755576" y="591327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Apr.</a:t>
                  </a:r>
                  <a:endParaRPr lang="en-US" sz="800" i="1" noProof="0" dirty="0"/>
                </a:p>
              </p:txBody>
            </p:sp>
          </p:grpSp>
        </p:grpSp>
        <p:sp>
          <p:nvSpPr>
            <p:cNvPr id="59" name="Rectangle 58"/>
            <p:cNvSpPr/>
            <p:nvPr userDrawn="1"/>
          </p:nvSpPr>
          <p:spPr>
            <a:xfrm>
              <a:off x="1158618" y="2028293"/>
              <a:ext cx="10434262" cy="111117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60" name="Rectangle 59"/>
            <p:cNvSpPr/>
            <p:nvPr userDrawn="1"/>
          </p:nvSpPr>
          <p:spPr>
            <a:xfrm>
              <a:off x="1158618" y="2362006"/>
              <a:ext cx="10434262" cy="277500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62" name="Rectangle 61"/>
            <p:cNvSpPr/>
            <p:nvPr userDrawn="1"/>
          </p:nvSpPr>
          <p:spPr>
            <a:xfrm>
              <a:off x="1158618" y="2861797"/>
              <a:ext cx="10434262" cy="222236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63" name="Rectangle 62"/>
            <p:cNvSpPr/>
            <p:nvPr userDrawn="1"/>
          </p:nvSpPr>
          <p:spPr>
            <a:xfrm>
              <a:off x="1158618" y="3306256"/>
              <a:ext cx="10434262" cy="277864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65" name="Rectangle 64"/>
            <p:cNvSpPr/>
            <p:nvPr userDrawn="1"/>
          </p:nvSpPr>
          <p:spPr>
            <a:xfrm>
              <a:off x="1158618" y="3806541"/>
              <a:ext cx="10434262" cy="277666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67" name="Rectangle 66"/>
            <p:cNvSpPr/>
            <p:nvPr userDrawn="1"/>
          </p:nvSpPr>
          <p:spPr>
            <a:xfrm>
              <a:off x="1158617" y="4306495"/>
              <a:ext cx="10433958" cy="222243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69" name="Rectangle 68"/>
            <p:cNvSpPr/>
            <p:nvPr userDrawn="1"/>
          </p:nvSpPr>
          <p:spPr>
            <a:xfrm>
              <a:off x="1158618" y="4806537"/>
              <a:ext cx="10434262" cy="222316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72" name="Rectangle 71"/>
            <p:cNvSpPr/>
            <p:nvPr userDrawn="1"/>
          </p:nvSpPr>
          <p:spPr>
            <a:xfrm>
              <a:off x="1158618" y="5251102"/>
              <a:ext cx="10434262" cy="277752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73" name="Rectangle 72"/>
            <p:cNvSpPr/>
            <p:nvPr userDrawn="1"/>
          </p:nvSpPr>
          <p:spPr>
            <a:xfrm>
              <a:off x="1158618" y="5751152"/>
              <a:ext cx="10433956" cy="222249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75" name="Rectangle 74"/>
            <p:cNvSpPr/>
            <p:nvPr userDrawn="1"/>
          </p:nvSpPr>
          <p:spPr>
            <a:xfrm>
              <a:off x="1158618" y="6195711"/>
              <a:ext cx="10434262" cy="277777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77" name="Rectangle 76"/>
            <p:cNvSpPr/>
            <p:nvPr userDrawn="1"/>
          </p:nvSpPr>
          <p:spPr>
            <a:xfrm>
              <a:off x="1158618" y="6695293"/>
              <a:ext cx="10434262" cy="278307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79" name="Rectangle 78"/>
            <p:cNvSpPr/>
            <p:nvPr userDrawn="1"/>
          </p:nvSpPr>
          <p:spPr>
            <a:xfrm>
              <a:off x="1158618" y="7195846"/>
              <a:ext cx="10434262" cy="222298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80" name="Rectangle 79"/>
            <p:cNvSpPr/>
            <p:nvPr userDrawn="1"/>
          </p:nvSpPr>
          <p:spPr>
            <a:xfrm>
              <a:off x="1158618" y="7695928"/>
              <a:ext cx="10434262" cy="222254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156" name="Rectangle 155"/>
            <p:cNvSpPr/>
            <p:nvPr userDrawn="1"/>
          </p:nvSpPr>
          <p:spPr>
            <a:xfrm>
              <a:off x="1158621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3" name="Rectangle 162"/>
            <p:cNvSpPr/>
            <p:nvPr userDrawn="1"/>
          </p:nvSpPr>
          <p:spPr>
            <a:xfrm>
              <a:off x="1158618" y="8112640"/>
              <a:ext cx="10434262" cy="306340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164" name="Rectangle 163"/>
            <p:cNvSpPr/>
            <p:nvPr userDrawn="1"/>
          </p:nvSpPr>
          <p:spPr>
            <a:xfrm>
              <a:off x="1158618" y="8640557"/>
              <a:ext cx="10434262" cy="222261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165" name="Rectangle 164"/>
            <p:cNvSpPr/>
            <p:nvPr userDrawn="1"/>
          </p:nvSpPr>
          <p:spPr>
            <a:xfrm>
              <a:off x="1158618" y="8862818"/>
              <a:ext cx="10434262" cy="222261"/>
            </a:xfrm>
            <a:prstGeom prst="rect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noProof="0" dirty="0"/>
            </a:p>
          </p:txBody>
        </p:sp>
        <p:sp>
          <p:nvSpPr>
            <p:cNvPr id="249" name="Rectangle 248"/>
            <p:cNvSpPr/>
            <p:nvPr userDrawn="1"/>
          </p:nvSpPr>
          <p:spPr>
            <a:xfrm>
              <a:off x="2314217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0" name="Rectangle 249"/>
            <p:cNvSpPr/>
            <p:nvPr userDrawn="1"/>
          </p:nvSpPr>
          <p:spPr>
            <a:xfrm>
              <a:off x="3477278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1" name="Rectangle 250"/>
            <p:cNvSpPr/>
            <p:nvPr userDrawn="1"/>
          </p:nvSpPr>
          <p:spPr>
            <a:xfrm>
              <a:off x="4632875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2" name="Rectangle 251"/>
            <p:cNvSpPr/>
            <p:nvPr userDrawn="1"/>
          </p:nvSpPr>
          <p:spPr>
            <a:xfrm>
              <a:off x="5792204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3" name="Rectangle 252"/>
            <p:cNvSpPr/>
            <p:nvPr userDrawn="1"/>
          </p:nvSpPr>
          <p:spPr>
            <a:xfrm>
              <a:off x="6951532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4" name="Rectangle 253"/>
            <p:cNvSpPr/>
            <p:nvPr userDrawn="1"/>
          </p:nvSpPr>
          <p:spPr>
            <a:xfrm>
              <a:off x="8110860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5" name="Rectangle 254"/>
            <p:cNvSpPr/>
            <p:nvPr userDrawn="1"/>
          </p:nvSpPr>
          <p:spPr>
            <a:xfrm>
              <a:off x="9273919" y="2028292"/>
              <a:ext cx="579534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6" name="Rectangle 255"/>
            <p:cNvSpPr/>
            <p:nvPr userDrawn="1"/>
          </p:nvSpPr>
          <p:spPr>
            <a:xfrm>
              <a:off x="10433251" y="2028292"/>
              <a:ext cx="255760" cy="7056784"/>
            </a:xfrm>
            <a:prstGeom prst="rect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/>
            </a:p>
          </p:txBody>
        </p:sp>
        <p:grpSp>
          <p:nvGrpSpPr>
            <p:cNvPr id="46" name="Group 45"/>
            <p:cNvGrpSpPr/>
            <p:nvPr userDrawn="1"/>
          </p:nvGrpSpPr>
          <p:grpSpPr>
            <a:xfrm>
              <a:off x="11592578" y="2028292"/>
              <a:ext cx="895563" cy="7056784"/>
              <a:chOff x="8280412" y="1484784"/>
              <a:chExt cx="639688" cy="4572508"/>
            </a:xfrm>
          </p:grpSpPr>
          <p:sp>
            <p:nvSpPr>
              <p:cNvPr id="154" name="Rectangle 153"/>
              <p:cNvSpPr/>
              <p:nvPr userDrawn="1"/>
            </p:nvSpPr>
            <p:spPr>
              <a:xfrm>
                <a:off x="8712460" y="1700808"/>
                <a:ext cx="207640" cy="1872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/>
                <a:r>
                  <a:rPr lang="en-US" sz="1000" noProof="0" dirty="0" smtClean="0"/>
                  <a:t>2013</a:t>
                </a:r>
                <a:endParaRPr lang="en-US" sz="1000" noProof="0" dirty="0"/>
              </a:p>
            </p:txBody>
          </p:sp>
          <p:sp>
            <p:nvSpPr>
              <p:cNvPr id="155" name="Rectangle 154"/>
              <p:cNvSpPr/>
              <p:nvPr userDrawn="1"/>
            </p:nvSpPr>
            <p:spPr>
              <a:xfrm>
                <a:off x="8712460" y="3572808"/>
                <a:ext cx="207640" cy="1872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/>
                <a:r>
                  <a:rPr lang="en-US" sz="1000" noProof="0" dirty="0" smtClean="0"/>
                  <a:t>2014</a:t>
                </a:r>
                <a:endParaRPr lang="en-US" sz="1000" noProof="0" dirty="0"/>
              </a:p>
            </p:txBody>
          </p:sp>
          <p:sp>
            <p:nvSpPr>
              <p:cNvPr id="167" name="Rectangle 166"/>
              <p:cNvSpPr/>
              <p:nvPr userDrawn="1"/>
            </p:nvSpPr>
            <p:spPr>
              <a:xfrm>
                <a:off x="8712460" y="5427192"/>
                <a:ext cx="207640" cy="6301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lIns="0" tIns="0" rIns="0" bIns="0" rtlCol="0" anchor="ctr"/>
              <a:lstStyle/>
              <a:p>
                <a:pPr algn="ctr"/>
                <a:r>
                  <a:rPr lang="en-US" sz="1000" noProof="0" dirty="0" smtClean="0"/>
                  <a:t>2015</a:t>
                </a:r>
                <a:endParaRPr lang="en-US" sz="1000" noProof="0" dirty="0"/>
              </a:p>
            </p:txBody>
          </p:sp>
          <p:grpSp>
            <p:nvGrpSpPr>
              <p:cNvPr id="4" name="Group 3"/>
              <p:cNvGrpSpPr/>
              <p:nvPr userDrawn="1"/>
            </p:nvGrpSpPr>
            <p:grpSpPr>
              <a:xfrm>
                <a:off x="8280412" y="1484784"/>
                <a:ext cx="432264" cy="4572492"/>
                <a:chOff x="8100176" y="1484784"/>
                <a:chExt cx="432264" cy="4572492"/>
              </a:xfrm>
            </p:grpSpPr>
            <p:sp>
              <p:nvSpPr>
                <p:cNvPr id="127" name="Rectangle 126"/>
                <p:cNvSpPr/>
                <p:nvPr userDrawn="1"/>
              </p:nvSpPr>
              <p:spPr>
                <a:xfrm>
                  <a:off x="8100392" y="1484784"/>
                  <a:ext cx="432048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800" i="1" noProof="0" dirty="0"/>
                </a:p>
              </p:txBody>
            </p:sp>
            <p:sp>
              <p:nvSpPr>
                <p:cNvPr id="128" name="Rectangle 127"/>
                <p:cNvSpPr/>
                <p:nvPr userDrawn="1"/>
              </p:nvSpPr>
              <p:spPr>
                <a:xfrm>
                  <a:off x="8100392" y="155678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Dec.</a:t>
                  </a:r>
                  <a:endParaRPr lang="en-US" sz="800" i="1" noProof="0" dirty="0"/>
                </a:p>
              </p:txBody>
            </p:sp>
            <p:sp>
              <p:nvSpPr>
                <p:cNvPr id="129" name="Rectangle 128"/>
                <p:cNvSpPr/>
                <p:nvPr userDrawn="1"/>
              </p:nvSpPr>
              <p:spPr>
                <a:xfrm>
                  <a:off x="8100392" y="1700800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Jan.</a:t>
                  </a:r>
                  <a:endParaRPr lang="en-US" sz="800" i="1" noProof="0" dirty="0"/>
                </a:p>
              </p:txBody>
            </p:sp>
            <p:sp>
              <p:nvSpPr>
                <p:cNvPr id="130" name="Rectangle 129"/>
                <p:cNvSpPr/>
                <p:nvPr userDrawn="1"/>
              </p:nvSpPr>
              <p:spPr>
                <a:xfrm>
                  <a:off x="8100392" y="188082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Feb.</a:t>
                  </a:r>
                  <a:endParaRPr lang="en-US" sz="800" i="1" noProof="0" dirty="0"/>
                </a:p>
              </p:txBody>
            </p:sp>
            <p:sp>
              <p:nvSpPr>
                <p:cNvPr id="131" name="Rectangle 130"/>
                <p:cNvSpPr/>
                <p:nvPr userDrawn="1"/>
              </p:nvSpPr>
              <p:spPr>
                <a:xfrm>
                  <a:off x="8100392" y="202483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Mar.</a:t>
                  </a:r>
                  <a:endParaRPr lang="en-US" sz="800" i="1" noProof="0" dirty="0"/>
                </a:p>
              </p:txBody>
            </p:sp>
            <p:sp>
              <p:nvSpPr>
                <p:cNvPr id="132" name="Rectangle 131"/>
                <p:cNvSpPr/>
                <p:nvPr userDrawn="1"/>
              </p:nvSpPr>
              <p:spPr>
                <a:xfrm>
                  <a:off x="8100392" y="216885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Apr.</a:t>
                  </a:r>
                  <a:endParaRPr lang="en-US" sz="800" i="1" noProof="0" dirty="0"/>
                </a:p>
              </p:txBody>
            </p:sp>
            <p:sp>
              <p:nvSpPr>
                <p:cNvPr id="133" name="Rectangle 132"/>
                <p:cNvSpPr/>
                <p:nvPr userDrawn="1"/>
              </p:nvSpPr>
              <p:spPr>
                <a:xfrm>
                  <a:off x="8100392" y="2312884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May</a:t>
                  </a:r>
                  <a:endParaRPr lang="en-US" sz="800" i="1" noProof="0" dirty="0"/>
                </a:p>
              </p:txBody>
            </p:sp>
            <p:sp>
              <p:nvSpPr>
                <p:cNvPr id="134" name="Rectangle 133"/>
                <p:cNvSpPr/>
                <p:nvPr userDrawn="1"/>
              </p:nvSpPr>
              <p:spPr>
                <a:xfrm>
                  <a:off x="8100392" y="249290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Jun.</a:t>
                  </a:r>
                  <a:endParaRPr lang="en-US" sz="800" i="1" noProof="0" dirty="0"/>
                </a:p>
              </p:txBody>
            </p:sp>
            <p:sp>
              <p:nvSpPr>
                <p:cNvPr id="135" name="Rectangle 134"/>
                <p:cNvSpPr/>
                <p:nvPr userDrawn="1"/>
              </p:nvSpPr>
              <p:spPr>
                <a:xfrm>
                  <a:off x="8100392" y="2636904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Jul.</a:t>
                  </a:r>
                  <a:endParaRPr lang="en-US" sz="800" i="1" noProof="0" dirty="0"/>
                </a:p>
              </p:txBody>
            </p:sp>
            <p:sp>
              <p:nvSpPr>
                <p:cNvPr id="136" name="Rectangle 135"/>
                <p:cNvSpPr/>
                <p:nvPr userDrawn="1"/>
              </p:nvSpPr>
              <p:spPr>
                <a:xfrm>
                  <a:off x="8100392" y="281694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Aug.</a:t>
                  </a:r>
                  <a:endParaRPr lang="en-US" sz="800" i="1" noProof="0" dirty="0"/>
                </a:p>
              </p:txBody>
            </p:sp>
            <p:sp>
              <p:nvSpPr>
                <p:cNvPr id="137" name="Rectangle 136"/>
                <p:cNvSpPr/>
                <p:nvPr userDrawn="1"/>
              </p:nvSpPr>
              <p:spPr>
                <a:xfrm>
                  <a:off x="8100392" y="296095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Sep.</a:t>
                  </a:r>
                  <a:endParaRPr lang="en-US" sz="800" i="1" noProof="0" dirty="0"/>
                </a:p>
              </p:txBody>
            </p:sp>
            <p:sp>
              <p:nvSpPr>
                <p:cNvPr id="138" name="Rectangle 137"/>
                <p:cNvSpPr/>
                <p:nvPr userDrawn="1"/>
              </p:nvSpPr>
              <p:spPr>
                <a:xfrm>
                  <a:off x="8100392" y="3104972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Oct.</a:t>
                  </a:r>
                  <a:endParaRPr lang="en-US" sz="800" i="1" noProof="0" dirty="0"/>
                </a:p>
              </p:txBody>
            </p:sp>
            <p:sp>
              <p:nvSpPr>
                <p:cNvPr id="139" name="Rectangle 138"/>
                <p:cNvSpPr/>
                <p:nvPr userDrawn="1"/>
              </p:nvSpPr>
              <p:spPr>
                <a:xfrm>
                  <a:off x="8100392" y="328499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Nov.</a:t>
                  </a:r>
                  <a:endParaRPr lang="en-US" sz="800" i="1" noProof="0" dirty="0"/>
                </a:p>
              </p:txBody>
            </p:sp>
            <p:sp>
              <p:nvSpPr>
                <p:cNvPr id="140" name="Rectangle 139"/>
                <p:cNvSpPr/>
                <p:nvPr userDrawn="1"/>
              </p:nvSpPr>
              <p:spPr>
                <a:xfrm>
                  <a:off x="8100392" y="342900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Dec.</a:t>
                  </a:r>
                  <a:endParaRPr lang="en-US" sz="800" i="1" noProof="0" dirty="0"/>
                </a:p>
              </p:txBody>
            </p:sp>
            <p:sp>
              <p:nvSpPr>
                <p:cNvPr id="141" name="Rectangle 140"/>
                <p:cNvSpPr/>
                <p:nvPr userDrawn="1"/>
              </p:nvSpPr>
              <p:spPr>
                <a:xfrm>
                  <a:off x="8100392" y="3573024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Jan.</a:t>
                  </a:r>
                  <a:endParaRPr lang="en-US" sz="800" i="1" noProof="0" dirty="0"/>
                </a:p>
              </p:txBody>
            </p:sp>
            <p:sp>
              <p:nvSpPr>
                <p:cNvPr id="142" name="Rectangle 141"/>
                <p:cNvSpPr/>
                <p:nvPr userDrawn="1"/>
              </p:nvSpPr>
              <p:spPr>
                <a:xfrm>
                  <a:off x="8100392" y="375304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Feb.</a:t>
                  </a:r>
                  <a:endParaRPr lang="en-US" sz="800" i="1" noProof="0" dirty="0"/>
                </a:p>
              </p:txBody>
            </p:sp>
            <p:sp>
              <p:nvSpPr>
                <p:cNvPr id="143" name="Rectangle 142"/>
                <p:cNvSpPr/>
                <p:nvPr userDrawn="1"/>
              </p:nvSpPr>
              <p:spPr>
                <a:xfrm>
                  <a:off x="8100392" y="389706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Mar.</a:t>
                  </a:r>
                  <a:endParaRPr lang="en-US" sz="800" i="1" noProof="0" dirty="0"/>
                </a:p>
              </p:txBody>
            </p:sp>
            <p:sp>
              <p:nvSpPr>
                <p:cNvPr id="144" name="Rectangle 143"/>
                <p:cNvSpPr/>
                <p:nvPr userDrawn="1"/>
              </p:nvSpPr>
              <p:spPr>
                <a:xfrm>
                  <a:off x="8100392" y="404106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Apr.</a:t>
                  </a:r>
                  <a:endParaRPr lang="en-US" sz="800" i="1" noProof="0" dirty="0"/>
                </a:p>
              </p:txBody>
            </p:sp>
            <p:sp>
              <p:nvSpPr>
                <p:cNvPr id="145" name="Rectangle 144"/>
                <p:cNvSpPr/>
                <p:nvPr userDrawn="1"/>
              </p:nvSpPr>
              <p:spPr>
                <a:xfrm>
                  <a:off x="8100392" y="4185092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May</a:t>
                  </a:r>
                  <a:endParaRPr lang="en-US" sz="800" i="1" noProof="0" dirty="0"/>
                </a:p>
              </p:txBody>
            </p:sp>
            <p:sp>
              <p:nvSpPr>
                <p:cNvPr id="146" name="Rectangle 145"/>
                <p:cNvSpPr/>
                <p:nvPr userDrawn="1"/>
              </p:nvSpPr>
              <p:spPr>
                <a:xfrm>
                  <a:off x="8100392" y="4365112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Jun.</a:t>
                  </a:r>
                  <a:endParaRPr lang="en-US" sz="800" i="1" noProof="0" dirty="0"/>
                </a:p>
              </p:txBody>
            </p:sp>
            <p:sp>
              <p:nvSpPr>
                <p:cNvPr id="147" name="Rectangle 146"/>
                <p:cNvSpPr/>
                <p:nvPr userDrawn="1"/>
              </p:nvSpPr>
              <p:spPr>
                <a:xfrm>
                  <a:off x="8100392" y="4509128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Jul.</a:t>
                  </a:r>
                  <a:endParaRPr lang="en-US" sz="800" i="1" noProof="0" dirty="0"/>
                </a:p>
              </p:txBody>
            </p:sp>
            <p:sp>
              <p:nvSpPr>
                <p:cNvPr id="148" name="Rectangle 147"/>
                <p:cNvSpPr/>
                <p:nvPr userDrawn="1"/>
              </p:nvSpPr>
              <p:spPr>
                <a:xfrm>
                  <a:off x="8100392" y="4689148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Aug.</a:t>
                  </a:r>
                  <a:endParaRPr lang="en-US" sz="800" i="1" noProof="0" dirty="0"/>
                </a:p>
              </p:txBody>
            </p:sp>
            <p:sp>
              <p:nvSpPr>
                <p:cNvPr id="149" name="Rectangle 148"/>
                <p:cNvSpPr/>
                <p:nvPr userDrawn="1"/>
              </p:nvSpPr>
              <p:spPr>
                <a:xfrm>
                  <a:off x="8100392" y="483316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Sep.</a:t>
                  </a:r>
                  <a:endParaRPr lang="en-US" sz="800" i="1" noProof="0" dirty="0"/>
                </a:p>
              </p:txBody>
            </p:sp>
            <p:sp>
              <p:nvSpPr>
                <p:cNvPr id="150" name="Rectangle 149"/>
                <p:cNvSpPr/>
                <p:nvPr userDrawn="1"/>
              </p:nvSpPr>
              <p:spPr>
                <a:xfrm>
                  <a:off x="8100392" y="4977180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Oct.</a:t>
                  </a:r>
                  <a:endParaRPr lang="en-US" sz="800" i="1" noProof="0" dirty="0"/>
                </a:p>
              </p:txBody>
            </p:sp>
            <p:sp>
              <p:nvSpPr>
                <p:cNvPr id="151" name="Rectangle 150"/>
                <p:cNvSpPr/>
                <p:nvPr userDrawn="1"/>
              </p:nvSpPr>
              <p:spPr>
                <a:xfrm>
                  <a:off x="8100392" y="515720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Nov.</a:t>
                  </a:r>
                  <a:endParaRPr lang="en-US" sz="800" i="1" noProof="0" dirty="0"/>
                </a:p>
              </p:txBody>
            </p:sp>
            <p:sp>
              <p:nvSpPr>
                <p:cNvPr id="152" name="Rectangle 151"/>
                <p:cNvSpPr/>
                <p:nvPr userDrawn="1"/>
              </p:nvSpPr>
              <p:spPr>
                <a:xfrm>
                  <a:off x="8100392" y="530121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Dec.</a:t>
                  </a:r>
                  <a:endParaRPr lang="en-US" sz="800" i="1" noProof="0" dirty="0"/>
                </a:p>
              </p:txBody>
            </p:sp>
            <p:sp>
              <p:nvSpPr>
                <p:cNvPr id="153" name="Rectangle 152"/>
                <p:cNvSpPr/>
                <p:nvPr userDrawn="1"/>
              </p:nvSpPr>
              <p:spPr>
                <a:xfrm>
                  <a:off x="8100392" y="5445216"/>
                  <a:ext cx="432048" cy="18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Jan.</a:t>
                  </a:r>
                  <a:endParaRPr lang="en-US" sz="800" i="1" noProof="0" dirty="0"/>
                </a:p>
              </p:txBody>
            </p:sp>
            <p:sp>
              <p:nvSpPr>
                <p:cNvPr id="160" name="Rectangle 159"/>
                <p:cNvSpPr/>
                <p:nvPr userDrawn="1"/>
              </p:nvSpPr>
              <p:spPr>
                <a:xfrm>
                  <a:off x="8100176" y="5625244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Feb.</a:t>
                  </a:r>
                  <a:endParaRPr lang="en-US" sz="800" i="1" noProof="0" dirty="0"/>
                </a:p>
              </p:txBody>
            </p:sp>
            <p:sp>
              <p:nvSpPr>
                <p:cNvPr id="161" name="Rectangle 160"/>
                <p:cNvSpPr/>
                <p:nvPr userDrawn="1"/>
              </p:nvSpPr>
              <p:spPr>
                <a:xfrm>
                  <a:off x="8100176" y="5769260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Mar.</a:t>
                  </a:r>
                  <a:endParaRPr lang="en-US" sz="800" i="1" noProof="0" dirty="0"/>
                </a:p>
              </p:txBody>
            </p:sp>
            <p:sp>
              <p:nvSpPr>
                <p:cNvPr id="162" name="Rectangle 161"/>
                <p:cNvSpPr/>
                <p:nvPr userDrawn="1"/>
              </p:nvSpPr>
              <p:spPr>
                <a:xfrm>
                  <a:off x="8100176" y="5913276"/>
                  <a:ext cx="432048" cy="144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i="1" noProof="0" dirty="0" smtClean="0"/>
                    <a:t>Apr.</a:t>
                  </a:r>
                  <a:endParaRPr lang="en-US" sz="800" i="1" noProof="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17224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367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99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4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6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91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3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2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18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31DC6-1E27-44DB-9364-7DBCAEE42D08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87363-766A-4E9E-AA25-67A39D1E1D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0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SPS update on LS1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</a:t>
            </a:r>
            <a:r>
              <a:rPr lang="en-GB" dirty="0" err="1" smtClean="0"/>
              <a:t>Mcfarlane</a:t>
            </a:r>
            <a:endParaRPr lang="en-GB" dirty="0" smtClean="0"/>
          </a:p>
          <a:p>
            <a:r>
              <a:rPr lang="en-GB" sz="2400" dirty="0" smtClean="0"/>
              <a:t>SPS Technical coordinator</a:t>
            </a:r>
          </a:p>
          <a:p>
            <a:r>
              <a:rPr lang="en-GB" sz="2400" dirty="0" smtClean="0"/>
              <a:t>FOM (08/10/2013)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029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/>
          <p:cNvSpPr/>
          <p:nvPr/>
        </p:nvSpPr>
        <p:spPr>
          <a:xfrm>
            <a:off x="1743114" y="2415747"/>
            <a:ext cx="668646" cy="2425124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General maintenance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1737970" y="2503184"/>
            <a:ext cx="671219" cy="9487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r>
              <a:rPr lang="en-GB" sz="800" dirty="0">
                <a:solidFill>
                  <a:schemeClr val="bg1"/>
                </a:solidFill>
              </a:rPr>
              <a:t>Vacuum</a:t>
            </a:r>
            <a:endParaRPr lang="en-GB" sz="400" dirty="0">
              <a:solidFill>
                <a:schemeClr val="bg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7580907" y="6026431"/>
            <a:ext cx="848664" cy="462909"/>
          </a:xfrm>
          <a:prstGeom prst="rect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Ions to NA61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7143715" y="2080574"/>
            <a:ext cx="437191" cy="2760297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1671228" rIns="0" bIns="0" rtlCol="0" anchor="ctr"/>
          <a:lstStyle/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General</a:t>
            </a: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Maintenance</a:t>
            </a:r>
          </a:p>
          <a:p>
            <a:pPr algn="ctr"/>
            <a:endParaRPr lang="fr-CH" sz="1000" dirty="0">
              <a:solidFill>
                <a:schemeClr val="tx1"/>
              </a:solidFill>
            </a:endParaRP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6706523" y="2080575"/>
            <a:ext cx="437191" cy="2788585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1671228" rIns="0" bIns="0" rtlCol="0" anchor="ctr"/>
          <a:lstStyle/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General</a:t>
            </a: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Maintenance</a:t>
            </a:r>
          </a:p>
          <a:p>
            <a:pPr algn="ctr"/>
            <a:endParaRPr lang="fr-CH" sz="1000" dirty="0">
              <a:solidFill>
                <a:schemeClr val="tx1"/>
              </a:solidFill>
            </a:endParaRP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4314830" y="2631769"/>
            <a:ext cx="660892" cy="2209102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1079870" rIns="0" bIns="0" rtlCol="0" anchor="b"/>
          <a:lstStyle/>
          <a:p>
            <a:pPr algn="ctr"/>
            <a:r>
              <a:rPr lang="fr-CH" sz="900" dirty="0">
                <a:solidFill>
                  <a:schemeClr val="tx1"/>
                </a:solidFill>
              </a:rPr>
              <a:t>General</a:t>
            </a: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Maintenance</a:t>
            </a:r>
            <a:endParaRPr lang="en-GB" sz="800" dirty="0">
              <a:solidFill>
                <a:schemeClr val="tx1"/>
              </a:solidFill>
            </a:endParaRPr>
          </a:p>
          <a:p>
            <a:pPr algn="ctr"/>
            <a:endParaRPr lang="fr-CH" sz="400" dirty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6037878" y="2327647"/>
            <a:ext cx="668646" cy="2533797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General maintenance</a:t>
            </a:r>
          </a:p>
          <a:p>
            <a:pPr algn="ctr"/>
            <a:endParaRPr lang="fr-CH" sz="1000" dirty="0">
              <a:solidFill>
                <a:schemeClr val="tx1"/>
              </a:solidFill>
            </a:endParaRP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5176354" y="2426032"/>
            <a:ext cx="681504" cy="2414839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General Maintenance</a:t>
            </a:r>
          </a:p>
          <a:p>
            <a:pPr algn="ctr"/>
            <a:endParaRPr lang="fr-CH" sz="1000" dirty="0">
              <a:solidFill>
                <a:schemeClr val="tx1"/>
              </a:solidFill>
            </a:endParaRP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455949" y="2400314"/>
            <a:ext cx="653143" cy="2440557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endParaRPr lang="fr-CH" sz="900" dirty="0">
              <a:solidFill>
                <a:schemeClr val="tx1"/>
              </a:solidFill>
            </a:endParaRPr>
          </a:p>
          <a:p>
            <a:pPr algn="ctr"/>
            <a:r>
              <a:rPr lang="fr-CH" sz="900" dirty="0">
                <a:solidFill>
                  <a:schemeClr val="tx1"/>
                </a:solidFill>
              </a:rPr>
              <a:t>General Maintenance</a:t>
            </a:r>
          </a:p>
          <a:p>
            <a:pPr algn="ctr"/>
            <a:endParaRPr lang="fr-CH" sz="1000" dirty="0">
              <a:solidFill>
                <a:schemeClr val="tx1"/>
              </a:solidFill>
            </a:endParaRP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2607283" y="2657486"/>
            <a:ext cx="653143" cy="2183385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>
                <a:solidFill>
                  <a:schemeClr val="tx1"/>
                </a:solidFill>
              </a:rPr>
              <a:t>General Maintenance</a:t>
            </a:r>
          </a:p>
          <a:p>
            <a:pPr algn="ctr"/>
            <a:endParaRPr lang="fr-CH" sz="1000" dirty="0">
              <a:solidFill>
                <a:schemeClr val="tx1"/>
              </a:solidFill>
            </a:endParaRPr>
          </a:p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4726306" y="2811789"/>
            <a:ext cx="257169" cy="1851634"/>
          </a:xfrm>
          <a:prstGeom prst="rect">
            <a:avLst/>
          </a:prstGeom>
          <a:solidFill>
            <a:srgbClr val="BD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49221" spcCol="0"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UA9                works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2409188" y="2086565"/>
            <a:ext cx="198095" cy="2651439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128556" spcCol="0" rtlCol="0" anchor="ctr"/>
          <a:lstStyle/>
          <a:p>
            <a:pPr algn="r"/>
            <a:r>
              <a:rPr lang="en-GB" sz="800" dirty="0">
                <a:solidFill>
                  <a:schemeClr val="tx1"/>
                </a:solidFill>
              </a:rPr>
              <a:t>	    RF upgrade works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2416905" y="2086564"/>
            <a:ext cx="84866" cy="1363009"/>
          </a:xfrm>
          <a:prstGeom prst="rect">
            <a:avLst/>
          </a:prstGeom>
          <a:solidFill>
            <a:srgbClr val="C18243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49221" spcCol="0" rtlCol="0" anchor="ctr"/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EPC                     works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4983475" y="2086565"/>
            <a:ext cx="192879" cy="1363009"/>
          </a:xfrm>
          <a:prstGeom prst="rect">
            <a:avLst/>
          </a:prstGeom>
          <a:solidFill>
            <a:srgbClr val="C18243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25711" spcCol="0" rtlCol="0" anchor="b"/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EPC                         works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7760926" y="4066787"/>
            <a:ext cx="668646" cy="28288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34455" bIns="0" spcCol="0" rtlCol="0" anchor="ctr"/>
          <a:lstStyle/>
          <a:p>
            <a:r>
              <a:rPr lang="en-GB" sz="900" dirty="0">
                <a:solidFill>
                  <a:schemeClr val="tx1"/>
                </a:solidFill>
              </a:rPr>
              <a:t>Civil Engineering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537377" y="2086565"/>
            <a:ext cx="200593" cy="2646295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r>
              <a:rPr lang="en-GB" sz="800" dirty="0">
                <a:solidFill>
                  <a:schemeClr val="tx1"/>
                </a:solidFill>
              </a:rPr>
              <a:t>	    RF upgrade works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2607283" y="2891510"/>
            <a:ext cx="653142" cy="177451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RF Upgrade works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2607283" y="3997347"/>
            <a:ext cx="653142" cy="177451"/>
          </a:xfrm>
          <a:prstGeom prst="rect">
            <a:avLst/>
          </a:prstGeom>
          <a:solidFill>
            <a:srgbClr val="CC99FF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RF Upgrade works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143715" y="2888940"/>
            <a:ext cx="437191" cy="874384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425" tIns="33425" rIns="33425" bIns="32653" rtlCol="0" anchor="t" anchorCtr="0"/>
          <a:lstStyle/>
          <a:p>
            <a:pPr algn="ctr"/>
            <a:endParaRPr lang="fr-CH" sz="800" dirty="0"/>
          </a:p>
          <a:p>
            <a:pPr algn="ctr"/>
            <a:r>
              <a:rPr lang="fr-CH" sz="800" dirty="0"/>
              <a:t>Survey</a:t>
            </a:r>
          </a:p>
          <a:p>
            <a:pPr algn="ctr"/>
            <a:r>
              <a:rPr lang="fr-CH" sz="600" dirty="0"/>
              <a:t>Horizontal</a:t>
            </a:r>
          </a:p>
          <a:p>
            <a:pPr algn="ctr"/>
            <a:r>
              <a:rPr lang="fr-CH" sz="600" dirty="0"/>
              <a:t>Vertical</a:t>
            </a:r>
          </a:p>
          <a:p>
            <a:pPr algn="ctr"/>
            <a:r>
              <a:rPr lang="fr-CH" sz="600" dirty="0"/>
              <a:t>smoothing</a:t>
            </a:r>
            <a:endParaRPr lang="en-GB" sz="600" dirty="0"/>
          </a:p>
        </p:txBody>
      </p:sp>
      <p:sp>
        <p:nvSpPr>
          <p:cNvPr id="48" name="Rectangle 47"/>
          <p:cNvSpPr/>
          <p:nvPr/>
        </p:nvSpPr>
        <p:spPr>
          <a:xfrm>
            <a:off x="4314829" y="2086564"/>
            <a:ext cx="668645" cy="725224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87516" tIns="43758" rIns="87516" bIns="43758" spcCol="0" rtlCol="0" anchor="b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Cables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594352" y="2086565"/>
            <a:ext cx="666074" cy="576911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spcCol="0" rtlCol="0" anchor="b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Cables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61016" y="3374995"/>
            <a:ext cx="676361" cy="1177524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43758" rIns="87516" bIns="43758" spcCol="0" rtlCol="0" anchor="t"/>
          <a:lstStyle/>
          <a:p>
            <a:r>
              <a:rPr lang="en-GB" sz="900" b="1" dirty="0">
                <a:solidFill>
                  <a:schemeClr val="tx1"/>
                </a:solidFill>
              </a:rPr>
              <a:t>Irradiated Cables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68732" y="2554617"/>
            <a:ext cx="676361" cy="668645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87516" tIns="43758" rIns="87516" bIns="43758" spcCol="0" rtlCol="0" anchor="t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Cables</a:t>
            </a:r>
            <a:endParaRPr lang="en-GB" sz="1900" b="1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095249" y="6489340"/>
            <a:ext cx="334323" cy="488626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87516" tIns="43758" rIns="87516" bIns="43758" spcCol="0" rtlCol="0" anchor="ctr"/>
          <a:lstStyle/>
          <a:p>
            <a:pPr algn="ctr"/>
            <a:r>
              <a:rPr lang="en-GB" sz="800" b="1" dirty="0">
                <a:solidFill>
                  <a:schemeClr val="tx1"/>
                </a:solidFill>
              </a:rPr>
              <a:t>Re-route Cabling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455876" y="2846507"/>
            <a:ext cx="653216" cy="384471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87516" tIns="43758" rIns="87516" bIns="43758" spcCol="0"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Cables</a:t>
            </a:r>
            <a:endParaRPr lang="en-GB" sz="27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176354" y="3212976"/>
            <a:ext cx="681503" cy="396044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87516" tIns="43758" rIns="87516" bIns="43758" spcCol="0"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Cables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760927" y="4534837"/>
            <a:ext cx="219955" cy="612068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b="1" dirty="0">
                <a:solidFill>
                  <a:schemeClr val="tx1"/>
                </a:solidFill>
              </a:rPr>
              <a:t>Cables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706524" y="3320988"/>
            <a:ext cx="437191" cy="108012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Cables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143715" y="3449574"/>
            <a:ext cx="334322" cy="108012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Cables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60926" y="3480435"/>
            <a:ext cx="323430" cy="5863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EL Studies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68732" y="3140968"/>
            <a:ext cx="676362" cy="2263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sz="800" dirty="0"/>
              <a:t>Remove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68731" y="4552517"/>
            <a:ext cx="668646" cy="31664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43758" rIns="87516" bIns="0" spcCol="0" rtlCol="0" anchor="ctr"/>
          <a:lstStyle/>
          <a:p>
            <a:r>
              <a:rPr lang="en-GB" sz="800" dirty="0"/>
              <a:t>Install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706524" y="2402887"/>
            <a:ext cx="437191" cy="280316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fr-CH" sz="800" dirty="0"/>
              <a:t>Survey</a:t>
            </a:r>
            <a:endParaRPr lang="en-GB" sz="800" dirty="0"/>
          </a:p>
        </p:txBody>
      </p:sp>
      <p:sp>
        <p:nvSpPr>
          <p:cNvPr id="78" name="Rectangle 77"/>
          <p:cNvSpPr/>
          <p:nvPr/>
        </p:nvSpPr>
        <p:spPr>
          <a:xfrm>
            <a:off x="6037878" y="2086566"/>
            <a:ext cx="668645" cy="252026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fr-CH" sz="1000" dirty="0"/>
              <a:t>Survey</a:t>
            </a:r>
            <a:endParaRPr lang="en-GB" sz="1000" dirty="0"/>
          </a:p>
        </p:txBody>
      </p:sp>
      <p:sp>
        <p:nvSpPr>
          <p:cNvPr id="79" name="Rectangle 78"/>
          <p:cNvSpPr/>
          <p:nvPr/>
        </p:nvSpPr>
        <p:spPr>
          <a:xfrm>
            <a:off x="1731541" y="2083993"/>
            <a:ext cx="677649" cy="316322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51422" bIns="0" rtlCol="0" anchor="ctr"/>
          <a:lstStyle/>
          <a:p>
            <a:pPr algn="r"/>
            <a:r>
              <a:rPr lang="fr-CH" sz="1000" dirty="0"/>
              <a:t>Survey</a:t>
            </a:r>
            <a:endParaRPr lang="en-GB" sz="1000" dirty="0"/>
          </a:p>
        </p:txBody>
      </p:sp>
      <p:sp>
        <p:nvSpPr>
          <p:cNvPr id="80" name="Rectangle 79"/>
          <p:cNvSpPr/>
          <p:nvPr/>
        </p:nvSpPr>
        <p:spPr>
          <a:xfrm>
            <a:off x="1203055" y="2083993"/>
            <a:ext cx="342039" cy="316321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fr-CH" sz="800" dirty="0"/>
              <a:t>Survey</a:t>
            </a:r>
            <a:endParaRPr lang="en-GB" sz="800" dirty="0"/>
          </a:p>
        </p:txBody>
      </p:sp>
      <p:sp>
        <p:nvSpPr>
          <p:cNvPr id="81" name="Rectangle 80"/>
          <p:cNvSpPr/>
          <p:nvPr/>
        </p:nvSpPr>
        <p:spPr>
          <a:xfrm>
            <a:off x="2900386" y="2086566"/>
            <a:ext cx="360040" cy="316321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fr-CH" sz="800" dirty="0"/>
              <a:t>Survey</a:t>
            </a:r>
            <a:endParaRPr lang="en-GB" sz="800" dirty="0"/>
          </a:p>
        </p:txBody>
      </p:sp>
      <p:sp>
        <p:nvSpPr>
          <p:cNvPr id="82" name="Rectangle 81"/>
          <p:cNvSpPr/>
          <p:nvPr/>
        </p:nvSpPr>
        <p:spPr>
          <a:xfrm>
            <a:off x="3453306" y="2080574"/>
            <a:ext cx="670219" cy="319740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fr-CH" sz="800" dirty="0"/>
              <a:t>Survey</a:t>
            </a:r>
            <a:endParaRPr lang="en-GB" sz="800" dirty="0"/>
          </a:p>
        </p:txBody>
      </p:sp>
      <p:sp>
        <p:nvSpPr>
          <p:cNvPr id="83" name="Rectangle 82"/>
          <p:cNvSpPr/>
          <p:nvPr/>
        </p:nvSpPr>
        <p:spPr>
          <a:xfrm>
            <a:off x="5176354" y="2086565"/>
            <a:ext cx="681504" cy="576911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fr-CH" sz="1000" dirty="0"/>
              <a:t>Survey</a:t>
            </a:r>
            <a:endParaRPr lang="en-GB" sz="1000" dirty="0"/>
          </a:p>
        </p:txBody>
      </p:sp>
      <p:sp>
        <p:nvSpPr>
          <p:cNvPr id="84" name="Rectangle 83"/>
          <p:cNvSpPr/>
          <p:nvPr/>
        </p:nvSpPr>
        <p:spPr>
          <a:xfrm>
            <a:off x="4638865" y="2080575"/>
            <a:ext cx="344610" cy="576911"/>
          </a:xfrm>
          <a:prstGeom prst="rect">
            <a:avLst/>
          </a:prstGeom>
          <a:solidFill>
            <a:srgbClr val="0000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900" dirty="0"/>
              <a:t>Survey</a:t>
            </a:r>
            <a:endParaRPr lang="en-GB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SPS LS1 schedule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88711" y="1294477"/>
            <a:ext cx="7740860" cy="540060"/>
          </a:xfrm>
          <a:prstGeom prst="rect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3758" spcCol="0" rtlCol="0" anchor="b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Beam 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88711" y="1834537"/>
            <a:ext cx="7740860" cy="25202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rtlCol="0" anchor="ctr" anchorCtr="0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Cool down/RP survey and Magnet tests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88712" y="5537806"/>
            <a:ext cx="7740861" cy="473196"/>
          </a:xfrm>
          <a:prstGeom prst="rect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 Protons to the North Area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88711" y="4859090"/>
            <a:ext cx="6892195" cy="393256"/>
          </a:xfrm>
          <a:prstGeom prst="rect">
            <a:avLst/>
          </a:prstGeom>
          <a:solidFill>
            <a:srgbClr val="C182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rtlCol="0" anchor="ctr" anchorCtr="0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EPC Commissioning tests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88711" y="1834537"/>
            <a:ext cx="774086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88711" y="5306351"/>
            <a:ext cx="6892196" cy="2340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Cold check out &amp; Start-up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88711" y="1564507"/>
            <a:ext cx="7740860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88712" y="5252346"/>
            <a:ext cx="6892194" cy="54005"/>
          </a:xfrm>
          <a:prstGeom prst="rect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DSO tests/HV tests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8712" y="6026431"/>
            <a:ext cx="6892194" cy="720080"/>
          </a:xfrm>
          <a:prstGeom prst="rect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Protons to LHC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688712" y="5537806"/>
            <a:ext cx="7740861" cy="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88711" y="6026431"/>
            <a:ext cx="7740860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7580907" y="5442544"/>
            <a:ext cx="848664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580907" y="5451210"/>
            <a:ext cx="848664" cy="865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760926" y="1834537"/>
            <a:ext cx="668646" cy="1116124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43758" rIns="87516" bIns="43758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Cool down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NO ACCESS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760927" y="2950661"/>
            <a:ext cx="668645" cy="1116125"/>
          </a:xfrm>
          <a:prstGeom prst="rect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516" tIns="128556" rIns="87516" bIns="43758" spcCol="0" rtlCol="0" anchor="t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Cool down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Limited ACCESS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546285" y="2086565"/>
            <a:ext cx="180021" cy="210881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314830" y="3951059"/>
            <a:ext cx="668644" cy="198021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4455" tIns="0" rIns="34455" bIns="0" spcCol="0"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151620" y="2086566"/>
            <a:ext cx="180021" cy="203164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737970" y="2086566"/>
            <a:ext cx="195451" cy="203164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420666" y="2086564"/>
            <a:ext cx="195450" cy="203166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980881" y="4349676"/>
            <a:ext cx="206949" cy="596636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Magnets</a:t>
            </a:r>
            <a:endParaRPr lang="en-GB" sz="1300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819679" y="2086564"/>
            <a:ext cx="195450" cy="208310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256870" y="2086565"/>
            <a:ext cx="195450" cy="210881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63589" y="116633"/>
            <a:ext cx="1340521" cy="426925"/>
          </a:xfrm>
          <a:prstGeom prst="rect">
            <a:avLst/>
          </a:prstGeom>
          <a:solidFill>
            <a:srgbClr val="FFFF00"/>
          </a:solidFill>
        </p:spPr>
        <p:txBody>
          <a:bodyPr wrap="none" lIns="87516" tIns="43758" rIns="87516" bIns="43758" rtlCol="0">
            <a:spAutoFit/>
          </a:bodyPr>
          <a:lstStyle/>
          <a:p>
            <a:r>
              <a:rPr lang="en-GB" sz="1100" dirty="0"/>
              <a:t>Beam off : 11/02/13</a:t>
            </a:r>
          </a:p>
          <a:p>
            <a:r>
              <a:rPr lang="en-GB" sz="1100" dirty="0"/>
              <a:t>Beam on: 13/10/14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169432" y="111489"/>
            <a:ext cx="1544103" cy="426925"/>
          </a:xfrm>
          <a:prstGeom prst="rect">
            <a:avLst/>
          </a:prstGeom>
          <a:solidFill>
            <a:srgbClr val="FFFF00"/>
          </a:solidFill>
        </p:spPr>
        <p:txBody>
          <a:bodyPr wrap="none" lIns="87516" tIns="43758" rIns="87516" bIns="43758" rtlCol="0">
            <a:spAutoFit/>
          </a:bodyPr>
          <a:lstStyle/>
          <a:p>
            <a:r>
              <a:rPr lang="en-GB" sz="1100" dirty="0"/>
              <a:t>Open Access : 25/03/13</a:t>
            </a:r>
          </a:p>
          <a:p>
            <a:r>
              <a:rPr lang="en-GB" sz="1100" dirty="0"/>
              <a:t>Close Access : 27/06/14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27584" y="2852936"/>
            <a:ext cx="380614" cy="384471"/>
          </a:xfrm>
          <a:prstGeom prst="rect">
            <a:avLst/>
          </a:prstGeom>
          <a:pattFill prst="wdDn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87516" tIns="43758" rIns="87516" bIns="43758" spcCol="0" rtlCol="0" anchor="b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RAL</a:t>
            </a:r>
            <a:endParaRPr lang="en-GB" sz="2700" b="1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176354" y="2708920"/>
            <a:ext cx="244312" cy="360040"/>
          </a:xfrm>
          <a:prstGeom prst="rect">
            <a:avLst/>
          </a:prstGeom>
          <a:solidFill>
            <a:srgbClr val="0DC3A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87516" tIns="43758" rIns="87516" bIns="43758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Fibres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314829" y="3068960"/>
            <a:ext cx="244312" cy="326608"/>
          </a:xfrm>
          <a:prstGeom prst="rect">
            <a:avLst/>
          </a:prstGeom>
          <a:solidFill>
            <a:srgbClr val="0DC3A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Fibres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223628" y="2852936"/>
            <a:ext cx="180020" cy="360040"/>
          </a:xfrm>
          <a:prstGeom prst="rect">
            <a:avLst/>
          </a:prstGeom>
          <a:solidFill>
            <a:srgbClr val="0DC3A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87516" tIns="43758" rIns="87516" bIns="43758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Fibres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2746083" y="2084232"/>
            <a:ext cx="154303" cy="426666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856" tIns="0" rIns="0" bIns="0" spcCol="0" rtlCol="0" anchor="b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Safety valves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8187830" y="4347102"/>
            <a:ext cx="241741" cy="470624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CV works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8298414" y="3806646"/>
            <a:ext cx="131158" cy="543029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CV studies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760926" y="6489340"/>
            <a:ext cx="334323" cy="491312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87516" tIns="43758" rIns="87516" bIns="43758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CV Controls upgrade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1363786" y="4323958"/>
            <a:ext cx="183878" cy="468051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Vacuum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8198117" y="5074898"/>
            <a:ext cx="231454" cy="367646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Vacuum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868731" y="2086566"/>
            <a:ext cx="282889" cy="32918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TT10 Consolidation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688712" y="2117426"/>
            <a:ext cx="180020" cy="234026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18 KV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2501771" y="2312876"/>
            <a:ext cx="92581" cy="396044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18 KV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641532" y="2657486"/>
            <a:ext cx="101583" cy="378042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18 KV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3358151" y="3066388"/>
            <a:ext cx="97726" cy="234026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spcCol="0" rtlCol="0" anchor="t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18 KV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4119378" y="3230978"/>
            <a:ext cx="195451" cy="234026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18 KV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1737970" y="3356992"/>
            <a:ext cx="673790" cy="545204"/>
          </a:xfrm>
          <a:prstGeom prst="rect">
            <a:avLst/>
          </a:prstGeom>
          <a:solidFill>
            <a:srgbClr val="0DB7BF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  <a:p>
            <a:pPr algn="ctr"/>
            <a:endParaRPr lang="en-GB" sz="100" dirty="0">
              <a:solidFill>
                <a:schemeClr val="bg1"/>
              </a:solidFill>
            </a:endParaRP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Septa</a:t>
            </a:r>
          </a:p>
          <a:p>
            <a:pPr algn="ctr"/>
            <a:endParaRPr lang="en-GB" sz="100" dirty="0">
              <a:solidFill>
                <a:schemeClr val="bg1"/>
              </a:solidFill>
            </a:endParaRP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 replacement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3450733" y="2531471"/>
            <a:ext cx="668645" cy="177451"/>
          </a:xfrm>
          <a:prstGeom prst="rect">
            <a:avLst/>
          </a:prstGeom>
          <a:solidFill>
            <a:srgbClr val="0DB7BF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Septa works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2087724" y="2580334"/>
            <a:ext cx="321464" cy="154303"/>
          </a:xfrm>
          <a:prstGeom prst="rect">
            <a:avLst/>
          </a:prstGeom>
          <a:solidFill>
            <a:srgbClr val="0DB7BF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Septa tests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450733" y="2086566"/>
            <a:ext cx="375472" cy="159446"/>
          </a:xfrm>
          <a:prstGeom prst="rect">
            <a:avLst/>
          </a:prstGeom>
          <a:solidFill>
            <a:srgbClr val="0DB7BF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0" rIns="0" bIns="0" rtlCol="0" anchor="ctr" anchorCtr="0"/>
          <a:lstStyle/>
          <a:p>
            <a:r>
              <a:rPr lang="en-GB" sz="600" dirty="0">
                <a:solidFill>
                  <a:schemeClr val="bg1"/>
                </a:solidFill>
              </a:rPr>
              <a:t>Kicker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5533821" y="2554617"/>
            <a:ext cx="324036" cy="154303"/>
          </a:xfrm>
          <a:prstGeom prst="rect">
            <a:avLst/>
          </a:prstGeom>
          <a:solidFill>
            <a:srgbClr val="0DB7BF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Septa works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868731" y="2415747"/>
            <a:ext cx="676362" cy="138871"/>
          </a:xfrm>
          <a:prstGeom prst="rect">
            <a:avLst/>
          </a:prstGeom>
          <a:solidFill>
            <a:srgbClr val="0DB7BF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r"/>
            <a:r>
              <a:rPr lang="en-GB" sz="800" dirty="0">
                <a:solidFill>
                  <a:schemeClr val="bg1"/>
                </a:solidFill>
              </a:rPr>
              <a:t>Kicker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737969" y="3351849"/>
            <a:ext cx="678935" cy="185162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4455" tIns="0" rIns="34455" bIns="0" spcCol="0" rtlCol="0" anchor="ctr"/>
          <a:lstStyle/>
          <a:p>
            <a:pPr algn="ctr"/>
            <a:r>
              <a:rPr lang="en-GB" sz="700" dirty="0">
                <a:solidFill>
                  <a:schemeClr val="bg1"/>
                </a:solidFill>
              </a:rPr>
              <a:t>TT20 pipework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723337" y="2086565"/>
            <a:ext cx="180021" cy="203165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848952" y="2086564"/>
            <a:ext cx="180021" cy="203166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400" dirty="0">
                <a:solidFill>
                  <a:schemeClr val="bg1"/>
                </a:solidFill>
              </a:rPr>
              <a:t>Magnets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4983475" y="3452146"/>
            <a:ext cx="102869" cy="234026"/>
          </a:xfrm>
          <a:prstGeom prst="rect">
            <a:avLst/>
          </a:prstGeom>
          <a:solidFill>
            <a:srgbClr val="E46C0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18 KV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2607283" y="3068961"/>
            <a:ext cx="653143" cy="18130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Civil Engineering</a:t>
            </a:r>
          </a:p>
        </p:txBody>
      </p:sp>
      <p:sp>
        <p:nvSpPr>
          <p:cNvPr id="140" name="Rectangle 139"/>
          <p:cNvSpPr/>
          <p:nvPr/>
        </p:nvSpPr>
        <p:spPr>
          <a:xfrm>
            <a:off x="3466163" y="3261196"/>
            <a:ext cx="653143" cy="90653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Civil Engineering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4314830" y="2924944"/>
            <a:ext cx="668644" cy="9258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Civil Engineering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5178997" y="3634737"/>
            <a:ext cx="678859" cy="90653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Civil Engineering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688712" y="2598053"/>
            <a:ext cx="172304" cy="522341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545094" y="2603224"/>
            <a:ext cx="95153" cy="517171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260426" y="2598053"/>
            <a:ext cx="97725" cy="522341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4119378" y="2624053"/>
            <a:ext cx="195451" cy="496341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83475" y="2631769"/>
            <a:ext cx="102869" cy="470624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5857857" y="2631769"/>
            <a:ext cx="180021" cy="470624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2447765" y="2606051"/>
            <a:ext cx="92581" cy="514343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Ring-main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5076056" y="2449176"/>
            <a:ext cx="90010" cy="763799"/>
          </a:xfrm>
          <a:prstGeom prst="rect">
            <a:avLst/>
          </a:prstGeom>
          <a:solidFill>
            <a:srgbClr val="00CC00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4455" tIns="0" rIns="34455" bIns="0" spcCol="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Cooling tower 863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5196926" y="2631769"/>
            <a:ext cx="419190" cy="118685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r>
              <a:rPr lang="en-GB" sz="800" dirty="0">
                <a:solidFill>
                  <a:schemeClr val="bg1"/>
                </a:solidFill>
              </a:rPr>
              <a:t>Vacuum</a:t>
            </a:r>
            <a:endParaRPr lang="en-GB" sz="400" dirty="0">
              <a:solidFill>
                <a:schemeClr val="bg1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863589" y="2485182"/>
            <a:ext cx="457122" cy="102584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r>
              <a:rPr lang="en-GB" sz="800" dirty="0">
                <a:solidFill>
                  <a:schemeClr val="bg1"/>
                </a:solidFill>
              </a:rPr>
              <a:t>Vacuum</a:t>
            </a:r>
            <a:endParaRPr lang="en-GB" sz="400" dirty="0">
              <a:solidFill>
                <a:schemeClr val="bg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2823234" y="2587766"/>
            <a:ext cx="452622" cy="72008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pPr algn="r"/>
            <a:r>
              <a:rPr lang="en-GB" sz="800" dirty="0">
                <a:solidFill>
                  <a:schemeClr val="bg1"/>
                </a:solidFill>
              </a:rPr>
              <a:t>Vacuum</a:t>
            </a:r>
            <a:endParaRPr lang="en-GB" sz="400" dirty="0">
              <a:solidFill>
                <a:schemeClr val="bg1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3468734" y="2631768"/>
            <a:ext cx="357472" cy="77151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r>
              <a:rPr lang="en-GB" sz="800" dirty="0">
                <a:solidFill>
                  <a:schemeClr val="bg1"/>
                </a:solidFill>
              </a:rPr>
              <a:t>Vacuum</a:t>
            </a:r>
            <a:endParaRPr lang="en-GB" sz="400" dirty="0">
              <a:solidFill>
                <a:schemeClr val="bg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4332829" y="2708920"/>
            <a:ext cx="393477" cy="72008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spcCol="0" rtlCol="0" anchor="ctr"/>
          <a:lstStyle/>
          <a:p>
            <a:r>
              <a:rPr lang="en-GB" sz="800" dirty="0">
                <a:solidFill>
                  <a:schemeClr val="bg1"/>
                </a:solidFill>
              </a:rPr>
              <a:t>Vacuum</a:t>
            </a:r>
            <a:endParaRPr lang="en-GB" sz="400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737970" y="3825045"/>
            <a:ext cx="673790" cy="684075"/>
          </a:xfrm>
          <a:prstGeom prst="rect">
            <a:avLst/>
          </a:prstGeom>
          <a:pattFill prst="wdUp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87516" tIns="0" rIns="87516" bIns="0" spcCol="0" rtlCol="0" anchor="ctr"/>
          <a:lstStyle/>
          <a:p>
            <a:pPr algn="ctr">
              <a:lnSpc>
                <a:spcPct val="300000"/>
              </a:lnSpc>
            </a:pPr>
            <a:r>
              <a:rPr lang="en-GB" sz="1200" b="1" dirty="0">
                <a:solidFill>
                  <a:schemeClr val="tx1"/>
                </a:solidFill>
              </a:rPr>
              <a:t>Cables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688711" y="3789040"/>
            <a:ext cx="7740860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2036290" y="3836617"/>
            <a:ext cx="380614" cy="384471"/>
          </a:xfrm>
          <a:prstGeom prst="rect">
            <a:avLst/>
          </a:prstGeom>
          <a:pattFill prst="wdDnDiag">
            <a:fgClr>
              <a:srgbClr val="E46C0A"/>
            </a:fgClr>
            <a:bgClr>
              <a:schemeClr val="bg1"/>
            </a:bgClr>
          </a:patt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87516" tIns="43758" rIns="87516" bIns="43758" spcCol="0" rtlCol="0" anchor="ctr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RAL</a:t>
            </a:r>
            <a:endParaRPr lang="en-GB" sz="2700" b="1" dirty="0">
              <a:solidFill>
                <a:schemeClr val="tx1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1374074" y="2872223"/>
            <a:ext cx="159775" cy="112512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spcCol="0"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Civil </a:t>
            </a:r>
            <a:r>
              <a:rPr lang="en-GB" sz="700" dirty="0" smtClean="0">
                <a:solidFill>
                  <a:schemeClr val="tx1"/>
                </a:solidFill>
              </a:rPr>
              <a:t>Engineering in TT10</a:t>
            </a:r>
            <a:endParaRPr lang="en-GB" sz="700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65018" y="3288145"/>
            <a:ext cx="7777018" cy="212437"/>
          </a:xfrm>
          <a:custGeom>
            <a:avLst/>
            <a:gdLst>
              <a:gd name="connsiteX0" fmla="*/ 0 w 7777018"/>
              <a:gd name="connsiteY0" fmla="*/ 73891 h 212437"/>
              <a:gd name="connsiteX1" fmla="*/ 3445164 w 7777018"/>
              <a:gd name="connsiteY1" fmla="*/ 64655 h 212437"/>
              <a:gd name="connsiteX2" fmla="*/ 3463637 w 7777018"/>
              <a:gd name="connsiteY2" fmla="*/ 175491 h 212437"/>
              <a:gd name="connsiteX3" fmla="*/ 3676073 w 7777018"/>
              <a:gd name="connsiteY3" fmla="*/ 175491 h 212437"/>
              <a:gd name="connsiteX4" fmla="*/ 3676073 w 7777018"/>
              <a:gd name="connsiteY4" fmla="*/ 0 h 212437"/>
              <a:gd name="connsiteX5" fmla="*/ 4507346 w 7777018"/>
              <a:gd name="connsiteY5" fmla="*/ 0 h 212437"/>
              <a:gd name="connsiteX6" fmla="*/ 4507346 w 7777018"/>
              <a:gd name="connsiteY6" fmla="*/ 212437 h 212437"/>
              <a:gd name="connsiteX7" fmla="*/ 5200073 w 7777018"/>
              <a:gd name="connsiteY7" fmla="*/ 212437 h 212437"/>
              <a:gd name="connsiteX8" fmla="*/ 5190837 w 7777018"/>
              <a:gd name="connsiteY8" fmla="*/ 18473 h 212437"/>
              <a:gd name="connsiteX9" fmla="*/ 7777018 w 7777018"/>
              <a:gd name="connsiteY9" fmla="*/ 36946 h 212437"/>
              <a:gd name="connsiteX10" fmla="*/ 7777018 w 7777018"/>
              <a:gd name="connsiteY10" fmla="*/ 36946 h 21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77018" h="212437">
                <a:moveTo>
                  <a:pt x="0" y="73891"/>
                </a:moveTo>
                <a:lnTo>
                  <a:pt x="3445164" y="64655"/>
                </a:lnTo>
                <a:lnTo>
                  <a:pt x="3463637" y="175491"/>
                </a:lnTo>
                <a:lnTo>
                  <a:pt x="3676073" y="175491"/>
                </a:lnTo>
                <a:lnTo>
                  <a:pt x="3676073" y="0"/>
                </a:lnTo>
                <a:lnTo>
                  <a:pt x="4507346" y="0"/>
                </a:lnTo>
                <a:lnTo>
                  <a:pt x="4507346" y="212437"/>
                </a:lnTo>
                <a:lnTo>
                  <a:pt x="5200073" y="212437"/>
                </a:lnTo>
                <a:lnTo>
                  <a:pt x="5190837" y="18473"/>
                </a:lnTo>
                <a:lnTo>
                  <a:pt x="7777018" y="36946"/>
                </a:lnTo>
                <a:lnTo>
                  <a:pt x="7777018" y="36946"/>
                </a:lnTo>
              </a:path>
            </a:pathLst>
          </a:cu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688712" y="4861444"/>
            <a:ext cx="6892194" cy="77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9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6950"/>
          </a:xfrm>
        </p:spPr>
        <p:txBody>
          <a:bodyPr/>
          <a:lstStyle/>
          <a:p>
            <a:r>
              <a:rPr lang="en-GB" dirty="0" smtClean="0"/>
              <a:t>Where are we now?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01465"/>
              </p:ext>
            </p:extLst>
          </p:nvPr>
        </p:nvGraphicFramePr>
        <p:xfrm>
          <a:off x="107504" y="908720"/>
          <a:ext cx="8928992" cy="585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317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works to watch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TT10 Civil Engineering works</a:t>
            </a:r>
          </a:p>
          <a:p>
            <a:r>
              <a:rPr lang="en-GB" dirty="0" smtClean="0"/>
              <a:t>Replacement of “coated” magnets in BA5</a:t>
            </a:r>
          </a:p>
          <a:p>
            <a:r>
              <a:rPr lang="en-GB" dirty="0" smtClean="0"/>
              <a:t>Irradiated cable campaign in BA1</a:t>
            </a:r>
          </a:p>
        </p:txBody>
      </p:sp>
    </p:spTree>
    <p:extLst>
      <p:ext uri="{BB962C8B-B14F-4D97-AF65-F5344CB8AC3E}">
        <p14:creationId xmlns:p14="http://schemas.microsoft.com/office/powerpoint/2010/main" val="315426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TT10 Civil Engineering works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beam line and all associated equipment was removed from the areas where the structural integrity of the TT10 needs to be repaired.</a:t>
            </a:r>
          </a:p>
          <a:p>
            <a:r>
              <a:rPr lang="en-GB" dirty="0" smtClean="0"/>
              <a:t>Work from Civil engineering will continue in this area until the end of 2013.</a:t>
            </a:r>
          </a:p>
          <a:p>
            <a:r>
              <a:rPr lang="en-GB" dirty="0" smtClean="0"/>
              <a:t>The beam line and all associated equipment will be re-installed in January 2013.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124744"/>
            <a:ext cx="2301720" cy="3068960"/>
          </a:xfrm>
          <a:prstGeom prst="rect">
            <a:avLst/>
          </a:prstGeom>
        </p:spPr>
      </p:pic>
      <p:pic>
        <p:nvPicPr>
          <p:cNvPr id="1026" name="Picture 2" descr="C:\Users\jocksoft\AppData\Local\Microsoft\Windows\Temporary Internet Files\Content.Outlook\NODUN9LD\20131007_1401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3555014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7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Replacement of “coated” magnets in BA5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16 </a:t>
            </a:r>
            <a:r>
              <a:rPr lang="en-GB" sz="2800" dirty="0"/>
              <a:t>main dipoles and 4 main </a:t>
            </a:r>
            <a:r>
              <a:rPr lang="en-GB" sz="2800" dirty="0" err="1"/>
              <a:t>quadrupoles</a:t>
            </a:r>
            <a:r>
              <a:rPr lang="en-GB" sz="2800" dirty="0"/>
              <a:t> </a:t>
            </a:r>
            <a:r>
              <a:rPr lang="en-GB" sz="2800" dirty="0" smtClean="0"/>
              <a:t>were removed from </a:t>
            </a:r>
            <a:r>
              <a:rPr lang="en-GB" sz="2800" dirty="0"/>
              <a:t>sextant 5- </a:t>
            </a:r>
            <a:r>
              <a:rPr lang="en-GB" sz="2800" dirty="0" smtClean="0"/>
              <a:t>at the beginning of LS1</a:t>
            </a:r>
          </a:p>
          <a:p>
            <a:endParaRPr lang="en-GB" sz="2800" dirty="0" smtClean="0"/>
          </a:p>
          <a:p>
            <a:r>
              <a:rPr lang="en-GB" sz="2800" dirty="0" smtClean="0"/>
              <a:t>These magnets will be put back into the machine in February 2014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12776"/>
            <a:ext cx="3707904" cy="27809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77072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3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Irradiated cable campaign in BA1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All of the beam line and associated equipment has been removed from LSS1 and is being stored in ECX5.</a:t>
            </a:r>
          </a:p>
          <a:p>
            <a:pPr lvl="1"/>
            <a:r>
              <a:rPr lang="en-GB" dirty="0" smtClean="0"/>
              <a:t>This was done to reduce the radiation levels in this area and improve access for EL.</a:t>
            </a:r>
          </a:p>
          <a:p>
            <a:r>
              <a:rPr lang="en-GB" dirty="0" smtClean="0"/>
              <a:t>The cable campaign has started today and will continue until the 26</a:t>
            </a:r>
            <a:r>
              <a:rPr lang="en-GB" baseline="30000" dirty="0" smtClean="0"/>
              <a:t>th</a:t>
            </a:r>
            <a:r>
              <a:rPr lang="en-GB" dirty="0" smtClean="0"/>
              <a:t> March 2014.</a:t>
            </a:r>
          </a:p>
          <a:p>
            <a:r>
              <a:rPr lang="en-GB" dirty="0" smtClean="0"/>
              <a:t>All of the beam line and associated equipment will then be put back in place and re-</a:t>
            </a:r>
            <a:r>
              <a:rPr lang="en-GB" dirty="0" err="1" smtClean="0"/>
              <a:t>comissioned</a:t>
            </a:r>
            <a:r>
              <a:rPr lang="en-GB" dirty="0" smtClean="0"/>
              <a:t> in time for the closure of the SPS on Friday the 27</a:t>
            </a:r>
            <a:r>
              <a:rPr lang="en-GB" baseline="30000" dirty="0" smtClean="0"/>
              <a:t>th</a:t>
            </a:r>
            <a:r>
              <a:rPr lang="en-GB" dirty="0" smtClean="0"/>
              <a:t> June 2014.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96752"/>
            <a:ext cx="4052167" cy="3039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62419"/>
            <a:ext cx="4067943" cy="305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5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Start-up of the SPS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2000250"/>
            <a:ext cx="8953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06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Closing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LS1 in the SPS is progressing according to the schedule.</a:t>
            </a:r>
          </a:p>
          <a:p>
            <a:r>
              <a:rPr lang="en-GB" dirty="0" smtClean="0"/>
              <a:t>All main works will be completed by end of May 2014 (except BA1)</a:t>
            </a:r>
          </a:p>
          <a:p>
            <a:r>
              <a:rPr lang="en-GB" dirty="0" smtClean="0"/>
              <a:t>We are on-target to close the SPS on Friday the 27</a:t>
            </a:r>
            <a:r>
              <a:rPr lang="en-GB" baseline="30000" dirty="0" smtClean="0"/>
              <a:t>th</a:t>
            </a:r>
            <a:r>
              <a:rPr lang="en-GB" dirty="0" smtClean="0"/>
              <a:t> June 2014 and be able to give beam to the North area on the 13</a:t>
            </a:r>
            <a:r>
              <a:rPr lang="en-GB" baseline="30000" dirty="0" smtClean="0"/>
              <a:t>th</a:t>
            </a:r>
            <a:r>
              <a:rPr lang="en-GB" dirty="0" smtClean="0"/>
              <a:t> October 2014. (as per the schedule)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86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142E03-67AA-495F-81D6-3D50D545271E}"/>
</file>

<file path=customXml/itemProps2.xml><?xml version="1.0" encoding="utf-8"?>
<ds:datastoreItem xmlns:ds="http://schemas.openxmlformats.org/officeDocument/2006/customXml" ds:itemID="{C88CAD86-7DA5-405C-8262-0E03F0AF5434}"/>
</file>

<file path=customXml/itemProps3.xml><?xml version="1.0" encoding="utf-8"?>
<ds:datastoreItem xmlns:ds="http://schemas.openxmlformats.org/officeDocument/2006/customXml" ds:itemID="{831A932E-E583-4DDE-B4BE-7C941D4D3E39}"/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500</Words>
  <Application>Microsoft Office PowerPoint</Application>
  <PresentationFormat>On-screen Show (4:3)</PresentationFormat>
  <Paragraphs>161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SPS update on LS1</vt:lpstr>
      <vt:lpstr>SPS LS1 schedule</vt:lpstr>
      <vt:lpstr>Where are we now?</vt:lpstr>
      <vt:lpstr>Main works to watch</vt:lpstr>
      <vt:lpstr>TT10 Civil Engineering works</vt:lpstr>
      <vt:lpstr>Replacement of “coated” magnets in BA5</vt:lpstr>
      <vt:lpstr>Irradiated cable campaign in BA1</vt:lpstr>
      <vt:lpstr>Start-up of the SPS</vt:lpstr>
      <vt:lpstr>Closing comments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update on LS1</dc:title>
  <dc:creator>David Mcfarlane</dc:creator>
  <cp:lastModifiedBy>David Mcfarlane</cp:lastModifiedBy>
  <cp:revision>18</cp:revision>
  <dcterms:created xsi:type="dcterms:W3CDTF">2013-10-07T13:34:15Z</dcterms:created>
  <dcterms:modified xsi:type="dcterms:W3CDTF">2013-10-08T07:41:15Z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