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4A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9" d="100"/>
          <a:sy n="49" d="100"/>
        </p:scale>
        <p:origin x="-295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8EED3-E6A8-4DAB-912C-E3D8B58BE4E0}" type="datetimeFigureOut">
              <a:rPr lang="en-GB" smtClean="0"/>
              <a:t>04/11/2013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ECA48-FE89-4035-81E4-232A759434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79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4DD40-ACB5-4BFA-895F-FC45246D7C30}" type="datetimeFigureOut">
              <a:rPr lang="en-GB" smtClean="0"/>
              <a:t>04/11/2013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614ED-0284-4B93-A04A-AD2E65851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591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EN-MEF-OSS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72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11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94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04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400"/>
            </a:lvl1pPr>
          </a:lstStyle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8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5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EN-MEF-OSS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D02FE-31A0-4D7C-B3EA-BFF2B2602A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15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590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45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3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51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04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6345128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83907" y="4351763"/>
            <a:ext cx="2973288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bg2"/>
                </a:solidFill>
              </a:defRPr>
            </a:lvl1pPr>
          </a:lstStyle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28903" y="1723471"/>
            <a:ext cx="228329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11" name="Oval 10"/>
          <p:cNvSpPr/>
          <p:nvPr userDrawn="1"/>
        </p:nvSpPr>
        <p:spPr>
          <a:xfrm>
            <a:off x="8477100" y="44696"/>
            <a:ext cx="648000" cy="648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</a:t>
            </a:r>
            <a:endParaRPr lang="en-GB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946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b="1" kern="1200" cap="none" spc="-100" baseline="0">
          <a:ln>
            <a:noFill/>
          </a:ln>
          <a:solidFill>
            <a:schemeClr val="accent5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8252"/>
            <a:ext cx="7543800" cy="2593975"/>
          </a:xfrm>
        </p:spPr>
        <p:txBody>
          <a:bodyPr/>
          <a:lstStyle/>
          <a:p>
            <a:r>
              <a:rPr lang="en-GB" dirty="0" smtClean="0"/>
              <a:t>Injectors start-up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EN-MEF-OSS</a:t>
            </a:r>
          </a:p>
          <a:p>
            <a:r>
              <a:rPr lang="en-GB" dirty="0" smtClean="0"/>
              <a:t>Nov. </a:t>
            </a:r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, 2013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684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</a:t>
            </a:r>
            <a:endParaRPr lang="en-GB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196" y="2518651"/>
            <a:ext cx="6590007" cy="433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EN-MEF-OSS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305240"/>
            <a:ext cx="7620000" cy="1378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Baseline assumptions</a:t>
            </a:r>
          </a:p>
          <a:p>
            <a:pPr lvl="1"/>
            <a:r>
              <a:rPr lang="en-GB" dirty="0" smtClean="0"/>
              <a:t>If EIS not available, there will be shunt for access commissioning</a:t>
            </a:r>
          </a:p>
          <a:p>
            <a:r>
              <a:rPr lang="en-GB" dirty="0" smtClean="0"/>
              <a:t>To be confirmed - Services availability: EL, EPC, CO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548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Change </a:t>
            </a:r>
            <a:r>
              <a:rPr lang="en-GB" dirty="0" smtClean="0"/>
              <a:t>requests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 magnet tests</a:t>
            </a:r>
          </a:p>
          <a:p>
            <a:pPr lvl="1"/>
            <a:r>
              <a:rPr lang="en-GB" dirty="0" smtClean="0"/>
              <a:t>1 </a:t>
            </a:r>
            <a:r>
              <a:rPr lang="en-GB" dirty="0" smtClean="0"/>
              <a:t>week due to pre-LS1 tests- tests not done</a:t>
            </a:r>
          </a:p>
          <a:p>
            <a:pPr lvl="1"/>
            <a:r>
              <a:rPr lang="en-GB" dirty="0" smtClean="0"/>
              <a:t>All durations x2 !! </a:t>
            </a:r>
            <a:r>
              <a:rPr lang="en-GB" dirty="0" smtClean="0"/>
              <a:t>2 </a:t>
            </a:r>
            <a:r>
              <a:rPr lang="en-GB" dirty="0" smtClean="0"/>
              <a:t>weeks </a:t>
            </a:r>
            <a:r>
              <a:rPr lang="en-GB" dirty="0" smtClean="0">
                <a:sym typeface="Wingdings 3"/>
              </a:rPr>
              <a:t> 5.5 weeks !!</a:t>
            </a:r>
          </a:p>
          <a:p>
            <a:pPr lvl="2"/>
            <a:endParaRPr lang="en-GB" dirty="0">
              <a:sym typeface="Wingdings 3"/>
            </a:endParaRPr>
          </a:p>
          <a:p>
            <a:pPr lvl="2"/>
            <a:endParaRPr lang="en-GB" dirty="0" smtClean="0">
              <a:sym typeface="Wingdings 3"/>
            </a:endParaRPr>
          </a:p>
          <a:p>
            <a:pPr lvl="2"/>
            <a:endParaRPr lang="en-GB" dirty="0">
              <a:sym typeface="Wingdings 3"/>
            </a:endParaRPr>
          </a:p>
          <a:p>
            <a:pPr lvl="2"/>
            <a:endParaRPr lang="en-GB" dirty="0" smtClean="0">
              <a:sym typeface="Wingdings 3"/>
            </a:endParaRPr>
          </a:p>
          <a:p>
            <a:pPr lvl="2"/>
            <a:endParaRPr lang="en-GB" dirty="0">
              <a:sym typeface="Wingdings 3"/>
            </a:endParaRPr>
          </a:p>
          <a:p>
            <a:pPr lvl="2"/>
            <a:endParaRPr lang="en-GB" dirty="0" smtClean="0">
              <a:sym typeface="Wingdings 3"/>
            </a:endParaRPr>
          </a:p>
          <a:p>
            <a:pPr lvl="1"/>
            <a:r>
              <a:rPr lang="en-GB" dirty="0" smtClean="0">
                <a:sym typeface="Wingdings 3"/>
              </a:rPr>
              <a:t>POPs </a:t>
            </a:r>
            <a:r>
              <a:rPr lang="en-GB" dirty="0" smtClean="0">
                <a:sym typeface="Wingdings 3"/>
              </a:rPr>
              <a:t>connection and tests + MPS tests = 2 weeks </a:t>
            </a:r>
            <a:r>
              <a:rPr lang="en-GB" dirty="0" smtClean="0">
                <a:sym typeface="Wingdings 3"/>
              </a:rPr>
              <a:t>!!</a:t>
            </a:r>
          </a:p>
          <a:p>
            <a:r>
              <a:rPr lang="en-GB" dirty="0" smtClean="0">
                <a:sym typeface="Wingdings 3"/>
              </a:rPr>
              <a:t>PSB</a:t>
            </a:r>
          </a:p>
          <a:p>
            <a:pPr lvl="1"/>
            <a:r>
              <a:rPr lang="en-GB" dirty="0" smtClean="0">
                <a:sym typeface="Wingdings 3"/>
              </a:rPr>
              <a:t>Additional activities to be scheduled: cranes, civil engineering for LIU…</a:t>
            </a:r>
            <a:endParaRPr lang="en-GB" dirty="0">
              <a:sym typeface="Wingdings 3"/>
            </a:endParaRPr>
          </a:p>
          <a:p>
            <a:pPr lvl="1"/>
            <a:endParaRPr lang="en-GB" dirty="0" smtClean="0">
              <a:sym typeface="Wingdings 3"/>
            </a:endParaRPr>
          </a:p>
          <a:p>
            <a:endParaRPr lang="en-GB" dirty="0" smtClean="0">
              <a:sym typeface="Wingdings 3"/>
            </a:endParaRPr>
          </a:p>
          <a:p>
            <a:pPr lvl="2"/>
            <a:endParaRPr lang="en-GB" dirty="0">
              <a:sym typeface="Wingdings 3"/>
            </a:endParaRPr>
          </a:p>
          <a:p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197361" y="2671024"/>
            <a:ext cx="4938188" cy="1905920"/>
            <a:chOff x="621954" y="4494880"/>
            <a:chExt cx="4938188" cy="1905920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000" r="32265"/>
            <a:stretch/>
          </p:blipFill>
          <p:spPr bwMode="auto">
            <a:xfrm>
              <a:off x="621954" y="5200650"/>
              <a:ext cx="4938188" cy="1200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32265" b="35298"/>
            <a:stretch/>
          </p:blipFill>
          <p:spPr bwMode="auto">
            <a:xfrm>
              <a:off x="621954" y="4494880"/>
              <a:ext cx="4938188" cy="7057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3021401" y="4287154"/>
            <a:ext cx="1584176" cy="144016"/>
          </a:xfrm>
          <a:prstGeom prst="rect">
            <a:avLst/>
          </a:prstGeom>
          <a:pattFill prst="wdUpDiag">
            <a:fgClr>
              <a:srgbClr val="EA4A4A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979181" y="4285710"/>
            <a:ext cx="1042220" cy="14546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EN-MEF-OSS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362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be done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be confirmed,</a:t>
            </a:r>
          </a:p>
          <a:p>
            <a:pPr lvl="1"/>
            <a:r>
              <a:rPr lang="en-GB" dirty="0" smtClean="0"/>
              <a:t>After discussions with Serge </a:t>
            </a:r>
            <a:r>
              <a:rPr lang="en-GB" dirty="0" err="1" smtClean="0"/>
              <a:t>Deleval</a:t>
            </a:r>
            <a:r>
              <a:rPr lang="en-GB" dirty="0" smtClean="0"/>
              <a:t>, he is confident that end of cooling maintenance for the PS magnets can be put backward to </a:t>
            </a:r>
            <a:r>
              <a:rPr lang="en-GB" b="1" u="sng" dirty="0" smtClean="0">
                <a:solidFill>
                  <a:srgbClr val="EA4A4A"/>
                </a:solidFill>
              </a:rPr>
              <a:t>April 1</a:t>
            </a:r>
            <a:r>
              <a:rPr lang="en-GB" b="1" u="sng" baseline="30000" dirty="0" smtClean="0">
                <a:solidFill>
                  <a:srgbClr val="EA4A4A"/>
                </a:solidFill>
              </a:rPr>
              <a:t>st, </a:t>
            </a:r>
            <a:r>
              <a:rPr lang="en-GB" b="1" u="sng" dirty="0" smtClean="0">
                <a:solidFill>
                  <a:srgbClr val="EA4A4A"/>
                </a:solidFill>
              </a:rPr>
              <a:t>but this is still to be confirmed</a:t>
            </a:r>
          </a:p>
          <a:p>
            <a:pPr lvl="2"/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60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Schedule..so</a:t>
            </a:r>
            <a:r>
              <a:rPr lang="en-GB" dirty="0" smtClean="0"/>
              <a:t> far</a:t>
            </a:r>
            <a:endParaRPr lang="en-GB" dirty="0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52"/>
          <a:stretch/>
        </p:blipFill>
        <p:spPr bwMode="auto">
          <a:xfrm>
            <a:off x="112643" y="2199860"/>
            <a:ext cx="8352000" cy="296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0982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system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Access commissioning </a:t>
            </a:r>
            <a:r>
              <a:rPr lang="en-GB" dirty="0" err="1" smtClean="0"/>
              <a:t>vs</a:t>
            </a:r>
            <a:r>
              <a:rPr lang="en-GB" dirty="0" smtClean="0"/>
              <a:t> cooling availability (in 14’)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157360"/>
              </p:ext>
            </p:extLst>
          </p:nvPr>
        </p:nvGraphicFramePr>
        <p:xfrm>
          <a:off x="1484243" y="2166923"/>
          <a:ext cx="4797288" cy="37185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599096"/>
                <a:gridCol w="1599096"/>
                <a:gridCol w="1599096"/>
              </a:tblGrid>
              <a:tr h="313471">
                <a:tc>
                  <a:txBody>
                    <a:bodyPr/>
                    <a:lstStyle/>
                    <a:p>
                      <a:r>
                        <a:rPr lang="en-GB" dirty="0" smtClean="0"/>
                        <a:t>Area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Access com.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Cooling avail.</a:t>
                      </a:r>
                      <a:endParaRPr lang="en-GB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11/02 - 12</a:t>
                      </a:r>
                      <a:r>
                        <a:rPr lang="en-GB" sz="1600" baseline="0" dirty="0" smtClean="0"/>
                        <a:t>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28/02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Booster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13/02 – 14/02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21/03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LEIR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28/02</a:t>
                      </a:r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18/02 – 21/02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21/04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TT2</a:t>
                      </a:r>
                      <a:r>
                        <a:rPr lang="en-GB" sz="1600" baseline="0" dirty="0" smtClean="0"/>
                        <a:t> - TFP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24/02 – 25/02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24/02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TFT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26/02 – 27/02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Running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28/02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05/05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AD target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03/03 – 04/03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02/06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AD ring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05/03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13/01</a:t>
                      </a:r>
                      <a:endParaRPr lang="en-GB" sz="1600" dirty="0"/>
                    </a:p>
                  </a:txBody>
                  <a:tcPr/>
                </a:tc>
              </a:tr>
              <a:tr h="287348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Isolde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06-03 – 07/03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74501" y="387279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74501" y="2529436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74501" y="2854112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4501" y="3198664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74501" y="3543216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4501" y="456362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74501" y="490154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sym typeface="Wingdings"/>
              </a:rPr>
              <a:t>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74501" y="4210720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4501" y="521124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sym typeface="Wingdings"/>
              </a:rPr>
              <a:t>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755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proposed by </a:t>
            </a:r>
            <a:r>
              <a:rPr lang="en-US" dirty="0" err="1" smtClean="0"/>
              <a:t>Rende</a:t>
            </a:r>
            <a:r>
              <a:rPr lang="en-US" dirty="0" smtClean="0"/>
              <a:t>, and thanks to CV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/>
              <a:t>test with shunted signals from wk7-wk13</a:t>
            </a:r>
            <a:endParaRPr lang="en-GB" dirty="0"/>
          </a:p>
          <a:p>
            <a:pPr lvl="2"/>
            <a:r>
              <a:rPr lang="en-US" dirty="0"/>
              <a:t>Areas </a:t>
            </a:r>
            <a:r>
              <a:rPr lang="en-US" dirty="0" smtClean="0"/>
              <a:t>tests wk7-wk10</a:t>
            </a:r>
            <a:endParaRPr lang="en-GB" dirty="0"/>
          </a:p>
          <a:p>
            <a:pPr lvl="2"/>
            <a:r>
              <a:rPr lang="en-US" dirty="0"/>
              <a:t>Global test </a:t>
            </a:r>
            <a:r>
              <a:rPr lang="en-US" dirty="0" err="1" smtClean="0"/>
              <a:t>wk</a:t>
            </a:r>
            <a:r>
              <a:rPr lang="en-US" dirty="0" smtClean="0"/>
              <a:t> 11</a:t>
            </a:r>
            <a:endParaRPr lang="en-GB" dirty="0"/>
          </a:p>
          <a:p>
            <a:pPr lvl="2"/>
            <a:r>
              <a:rPr lang="en-US" dirty="0"/>
              <a:t>NC </a:t>
            </a:r>
            <a:r>
              <a:rPr lang="en-US" dirty="0" smtClean="0"/>
              <a:t>solving wk12-wk13</a:t>
            </a:r>
            <a:endParaRPr lang="en-GB" dirty="0"/>
          </a:p>
          <a:p>
            <a:pPr lvl="1"/>
            <a:r>
              <a:rPr lang="en-US" dirty="0"/>
              <a:t> </a:t>
            </a:r>
            <a:r>
              <a:rPr lang="en-US" dirty="0" smtClean="0"/>
              <a:t>Wk14 </a:t>
            </a:r>
            <a:r>
              <a:rPr lang="en-US" dirty="0"/>
              <a:t>– Global test with </a:t>
            </a:r>
            <a:r>
              <a:rPr lang="en-US" dirty="0" smtClean="0"/>
              <a:t>DSO tests </a:t>
            </a:r>
            <a:r>
              <a:rPr lang="en-US" dirty="0" err="1" smtClean="0"/>
              <a:t>wk</a:t>
            </a:r>
            <a:r>
              <a:rPr lang="en-US" dirty="0" smtClean="0"/>
              <a:t> 14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74504" y="4088296"/>
            <a:ext cx="2989930" cy="2292626"/>
            <a:chOff x="2928731" y="3743739"/>
            <a:chExt cx="2989930" cy="229262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7" r="58826" b="22626"/>
            <a:stretch/>
          </p:blipFill>
          <p:spPr bwMode="auto">
            <a:xfrm>
              <a:off x="3392557" y="3743739"/>
              <a:ext cx="2526104" cy="22926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5427" b="22626"/>
            <a:stretch/>
          </p:blipFill>
          <p:spPr bwMode="auto">
            <a:xfrm>
              <a:off x="2928731" y="3743739"/>
              <a:ext cx="463826" cy="22926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915661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be confirmed / detailed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352440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End of maintenance of the cooling for PS magnets</a:t>
            </a:r>
          </a:p>
          <a:p>
            <a:endParaRPr lang="en-GB" dirty="0"/>
          </a:p>
          <a:p>
            <a:r>
              <a:rPr lang="en-GB" dirty="0" smtClean="0"/>
              <a:t>Availability of all services per area</a:t>
            </a:r>
          </a:p>
          <a:p>
            <a:endParaRPr lang="en-GB" dirty="0" smtClean="0"/>
          </a:p>
          <a:p>
            <a:r>
              <a:rPr lang="en-GB" dirty="0" smtClean="0"/>
              <a:t>PSB</a:t>
            </a:r>
          </a:p>
          <a:p>
            <a:pPr lvl="1"/>
            <a:r>
              <a:rPr lang="en-GB" dirty="0" smtClean="0"/>
              <a:t>Access possible until </a:t>
            </a:r>
            <a:r>
              <a:rPr lang="en-GB" dirty="0" err="1" smtClean="0"/>
              <a:t>wk</a:t>
            </a:r>
            <a:r>
              <a:rPr lang="en-GB" dirty="0" smtClean="0"/>
              <a:t> 13 </a:t>
            </a:r>
            <a:r>
              <a:rPr lang="en-GB" sz="1600" dirty="0" smtClean="0"/>
              <a:t>(except </a:t>
            </a:r>
            <a:r>
              <a:rPr lang="en-GB" sz="1600" dirty="0" err="1" smtClean="0"/>
              <a:t>Wk</a:t>
            </a:r>
            <a:r>
              <a:rPr lang="en-GB" sz="1600" dirty="0"/>
              <a:t> </a:t>
            </a:r>
            <a:r>
              <a:rPr lang="en-GB" sz="1600" dirty="0" smtClean="0"/>
              <a:t>11)</a:t>
            </a:r>
          </a:p>
          <a:p>
            <a:pPr lvl="2"/>
            <a:r>
              <a:rPr lang="en-GB" dirty="0" smtClean="0"/>
              <a:t>Additional activities</a:t>
            </a:r>
          </a:p>
          <a:p>
            <a:pPr lvl="1"/>
            <a:r>
              <a:rPr lang="en-GB" dirty="0" smtClean="0"/>
              <a:t>Impact of Global access &amp; DSO tests on hardware tests	(co-activity possible ?)</a:t>
            </a:r>
          </a:p>
          <a:p>
            <a:pPr lvl="1"/>
            <a:r>
              <a:rPr lang="en-GB" dirty="0" smtClean="0"/>
              <a:t>Reduce Hardware tests by 1 week in order to give more time to cold check-out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23" y="5124602"/>
            <a:ext cx="6999973" cy="1294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421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5th,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EN-MEF-OSS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652"/>
          <a:stretch/>
        </p:blipFill>
        <p:spPr bwMode="auto">
          <a:xfrm>
            <a:off x="29508" y="3474744"/>
            <a:ext cx="8460000" cy="300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Meetings will be organized by MEF</a:t>
            </a:r>
            <a:r>
              <a:rPr lang="en-GB" sz="2000" dirty="0" smtClean="0"/>
              <a:t>, in </a:t>
            </a:r>
            <a:r>
              <a:rPr lang="en-GB" sz="2000" dirty="0"/>
              <a:t>partnership with OP</a:t>
            </a:r>
          </a:p>
          <a:p>
            <a:pPr algn="ctr"/>
            <a:endParaRPr lang="en-GB" sz="2000" dirty="0"/>
          </a:p>
          <a:p>
            <a:r>
              <a:rPr lang="en-GB" sz="2000" dirty="0"/>
              <a:t>Detail plan </a:t>
            </a:r>
            <a:r>
              <a:rPr lang="en-GB" sz="2000" dirty="0" smtClean="0"/>
              <a:t>will be available end December/ beginning January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94082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431383034174796FD0AC2E25C3A68" ma:contentTypeVersion="0" ma:contentTypeDescription="Create a new document." ma:contentTypeScope="" ma:versionID="20063c885643a320aea04f4ba376a3a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E48D24-4742-4E32-AE13-D45536BE68BE}"/>
</file>

<file path=customXml/itemProps2.xml><?xml version="1.0" encoding="utf-8"?>
<ds:datastoreItem xmlns:ds="http://schemas.openxmlformats.org/officeDocument/2006/customXml" ds:itemID="{B6653397-8670-4D5B-8A29-3AF502D7BDF4}"/>
</file>

<file path=customXml/itemProps3.xml><?xml version="1.0" encoding="utf-8"?>
<ds:datastoreItem xmlns:ds="http://schemas.openxmlformats.org/officeDocument/2006/customXml" ds:itemID="{FF0DE47A-90AD-42A5-8F7F-4F49E3EA8674}"/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361</Words>
  <Application>Microsoft Office PowerPoint</Application>
  <PresentationFormat>On-screen Show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Injectors start-up</vt:lpstr>
      <vt:lpstr>Baseline</vt:lpstr>
      <vt:lpstr>Change requests</vt:lpstr>
      <vt:lpstr>What can be done </vt:lpstr>
      <vt:lpstr>Schedule..so far</vt:lpstr>
      <vt:lpstr>Access system commissioning</vt:lpstr>
      <vt:lpstr>Access commissioning</vt:lpstr>
      <vt:lpstr>To be confirmed / detailed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&amp; PSB end of LS1</dc:title>
  <dc:creator>Katy Foraz</dc:creator>
  <cp:lastModifiedBy>Katy Foraz</cp:lastModifiedBy>
  <cp:revision>11</cp:revision>
  <cp:lastPrinted>2013-11-04T08:06:12Z</cp:lastPrinted>
  <dcterms:created xsi:type="dcterms:W3CDTF">2013-11-03T16:31:51Z</dcterms:created>
  <dcterms:modified xsi:type="dcterms:W3CDTF">2013-11-04T19:07:51Z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0x010100454431383034174796FD0AC2E25C3A68</vt:lpwstr>
  </property>
</Properties>
</file>