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03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14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02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18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422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99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60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88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68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2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4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81F8-204E-437D-8A56-5F5F433569C4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9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2" y="54868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 for </a:t>
            </a:r>
            <a:r>
              <a:rPr lang="en-US" dirty="0" err="1" smtClean="0"/>
              <a:t>Ar</a:t>
            </a:r>
            <a:r>
              <a:rPr lang="en-US" dirty="0" smtClean="0"/>
              <a:t> ion startup in 2014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2" y="1444526"/>
            <a:ext cx="69151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126"/>
          <p:cNvSpPr txBox="1">
            <a:spLocks noChangeArrowheads="1"/>
          </p:cNvSpPr>
          <p:nvPr/>
        </p:nvSpPr>
        <p:spPr bwMode="auto">
          <a:xfrm>
            <a:off x="7539037" y="1242914"/>
            <a:ext cx="69215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 dirty="0" err="1" smtClean="0">
                <a:solidFill>
                  <a:schemeClr val="tx2"/>
                </a:solidFill>
                <a:latin typeface="Helv"/>
              </a:rPr>
              <a:t>Ar</a:t>
            </a:r>
            <a:r>
              <a:rPr lang="en-US" sz="900" b="1" i="0" strike="noStrike" baseline="0" dirty="0" smtClean="0">
                <a:solidFill>
                  <a:schemeClr val="tx2"/>
                </a:solidFill>
                <a:latin typeface="Helv"/>
              </a:rPr>
              <a:t> in</a:t>
            </a:r>
            <a:endParaRPr lang="en-US" sz="900" b="1" i="0" strike="noStrike" baseline="0" dirty="0">
              <a:solidFill>
                <a:schemeClr val="tx2"/>
              </a:solidFill>
              <a:latin typeface="Helv"/>
            </a:endParaRPr>
          </a:p>
          <a:p>
            <a:pPr algn="ctr" rtl="1">
              <a:defRPr sz="1000"/>
            </a:pPr>
            <a:r>
              <a:rPr lang="en-US" sz="900" b="1" i="0" strike="noStrike" baseline="0" dirty="0">
                <a:solidFill>
                  <a:schemeClr val="tx2"/>
                </a:solidFill>
                <a:latin typeface="Helv"/>
              </a:rPr>
              <a:t>Linac3</a:t>
            </a:r>
            <a:endParaRPr lang="en-US" sz="900" b="1" i="0" strike="noStrike" dirty="0">
              <a:solidFill>
                <a:schemeClr val="tx2"/>
              </a:solidFill>
              <a:latin typeface="Helv"/>
            </a:endParaRPr>
          </a:p>
        </p:txBody>
      </p:sp>
      <p:sp>
        <p:nvSpPr>
          <p:cNvPr id="7" name="Line 1123"/>
          <p:cNvSpPr>
            <a:spLocks noChangeShapeType="1"/>
          </p:cNvSpPr>
          <p:nvPr/>
        </p:nvSpPr>
        <p:spPr bwMode="auto">
          <a:xfrm>
            <a:off x="7885112" y="1558826"/>
            <a:ext cx="528637" cy="6731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Text Box 1126"/>
          <p:cNvSpPr txBox="1">
            <a:spLocks noChangeArrowheads="1"/>
          </p:cNvSpPr>
          <p:nvPr/>
        </p:nvSpPr>
        <p:spPr bwMode="auto">
          <a:xfrm>
            <a:off x="1919287" y="3589495"/>
            <a:ext cx="6921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 dirty="0" err="1">
                <a:solidFill>
                  <a:schemeClr val="tx2"/>
                </a:solidFill>
                <a:latin typeface="Helv"/>
              </a:rPr>
              <a:t>Ar</a:t>
            </a:r>
            <a:r>
              <a:rPr lang="en-US" sz="900" b="1" i="0" strike="noStrike" baseline="0" dirty="0">
                <a:solidFill>
                  <a:schemeClr val="tx2"/>
                </a:solidFill>
                <a:latin typeface="Helv"/>
              </a:rPr>
              <a:t> to LEIR</a:t>
            </a:r>
          </a:p>
        </p:txBody>
      </p:sp>
      <p:sp>
        <p:nvSpPr>
          <p:cNvPr id="9" name="Line 1123"/>
          <p:cNvSpPr>
            <a:spLocks noChangeShapeType="1"/>
          </p:cNvSpPr>
          <p:nvPr/>
        </p:nvSpPr>
        <p:spPr bwMode="auto">
          <a:xfrm>
            <a:off x="2438326" y="3789390"/>
            <a:ext cx="477489" cy="64598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Text Box 1126"/>
          <p:cNvSpPr txBox="1">
            <a:spLocks noChangeArrowheads="1"/>
          </p:cNvSpPr>
          <p:nvPr/>
        </p:nvSpPr>
        <p:spPr bwMode="auto">
          <a:xfrm>
            <a:off x="7885112" y="3794026"/>
            <a:ext cx="69215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>
                <a:solidFill>
                  <a:schemeClr val="tx2"/>
                </a:solidFill>
                <a:latin typeface="Helv"/>
              </a:rPr>
              <a:t>Ar to SPS</a:t>
            </a:r>
            <a:endParaRPr lang="en-US" sz="900" b="1" i="0" strike="noStrike">
              <a:solidFill>
                <a:schemeClr val="tx2"/>
              </a:solidFill>
              <a:latin typeface="Helv"/>
            </a:endParaRPr>
          </a:p>
        </p:txBody>
      </p:sp>
      <p:sp>
        <p:nvSpPr>
          <p:cNvPr id="11" name="Line 1123"/>
          <p:cNvSpPr>
            <a:spLocks noChangeShapeType="1"/>
          </p:cNvSpPr>
          <p:nvPr/>
        </p:nvSpPr>
        <p:spPr bwMode="auto">
          <a:xfrm>
            <a:off x="8482012" y="4003576"/>
            <a:ext cx="431800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1126"/>
          <p:cNvSpPr txBox="1">
            <a:spLocks noChangeArrowheads="1"/>
          </p:cNvSpPr>
          <p:nvPr/>
        </p:nvSpPr>
        <p:spPr bwMode="auto">
          <a:xfrm>
            <a:off x="5980112" y="3800376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>
                <a:solidFill>
                  <a:schemeClr val="tx2"/>
                </a:solidFill>
                <a:latin typeface="Helv"/>
              </a:rPr>
              <a:t>Ar to PS</a:t>
            </a:r>
            <a:endParaRPr lang="en-US" sz="900" b="1" i="0" strike="noStrike">
              <a:solidFill>
                <a:schemeClr val="tx2"/>
              </a:solidFill>
              <a:latin typeface="Helv"/>
            </a:endParaRPr>
          </a:p>
        </p:txBody>
      </p:sp>
      <p:sp>
        <p:nvSpPr>
          <p:cNvPr id="13" name="Line 1123"/>
          <p:cNvSpPr>
            <a:spLocks noChangeShapeType="1"/>
          </p:cNvSpPr>
          <p:nvPr/>
        </p:nvSpPr>
        <p:spPr bwMode="auto">
          <a:xfrm>
            <a:off x="6265861" y="4003576"/>
            <a:ext cx="60325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Text Box 1126"/>
          <p:cNvSpPr txBox="1">
            <a:spLocks noChangeArrowheads="1"/>
          </p:cNvSpPr>
          <p:nvPr/>
        </p:nvSpPr>
        <p:spPr bwMode="auto">
          <a:xfrm>
            <a:off x="5942012" y="1412776"/>
            <a:ext cx="6921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 dirty="0">
                <a:solidFill>
                  <a:schemeClr val="tx2"/>
                </a:solidFill>
                <a:latin typeface="Helv"/>
              </a:rPr>
              <a:t>Start LEIR HW tests</a:t>
            </a:r>
            <a:endParaRPr lang="en-US" sz="900" b="1" i="0" strike="noStrike" dirty="0">
              <a:solidFill>
                <a:schemeClr val="tx2"/>
              </a:solidFill>
              <a:latin typeface="Helv"/>
            </a:endParaRPr>
          </a:p>
        </p:txBody>
      </p:sp>
      <p:sp>
        <p:nvSpPr>
          <p:cNvPr id="15" name="Line 1123"/>
          <p:cNvSpPr>
            <a:spLocks noChangeShapeType="1"/>
          </p:cNvSpPr>
          <p:nvPr/>
        </p:nvSpPr>
        <p:spPr bwMode="auto">
          <a:xfrm>
            <a:off x="7208610" y="1584226"/>
            <a:ext cx="12700" cy="6223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0" y="1704876"/>
            <a:ext cx="2265362" cy="384522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LEIR HW tests </a:t>
            </a:r>
            <a:r>
              <a:rPr lang="en-US" sz="2400" dirty="0" smtClean="0"/>
              <a:t>19/5</a:t>
            </a:r>
          </a:p>
          <a:p>
            <a:r>
              <a:rPr lang="en-US" sz="2400" dirty="0" smtClean="0"/>
              <a:t>LEIR cold checkout</a:t>
            </a:r>
            <a:br>
              <a:rPr lang="en-US" sz="2400" dirty="0" smtClean="0"/>
            </a:br>
            <a:r>
              <a:rPr lang="en-US" sz="2400" dirty="0" smtClean="0"/>
              <a:t>2/6</a:t>
            </a:r>
            <a:endParaRPr lang="en-US" sz="2400" dirty="0" smtClean="0"/>
          </a:p>
          <a:p>
            <a:r>
              <a:rPr lang="en-US" sz="2400" dirty="0" err="1"/>
              <a:t>Ar</a:t>
            </a:r>
            <a:r>
              <a:rPr lang="en-US" sz="2400" dirty="0"/>
              <a:t> in Linac3</a:t>
            </a:r>
            <a:br>
              <a:rPr lang="en-US" sz="2400" dirty="0"/>
            </a:br>
            <a:r>
              <a:rPr lang="en-US" sz="2400" dirty="0" smtClean="0"/>
              <a:t>16/6</a:t>
            </a:r>
            <a:endParaRPr lang="en-US" sz="2400" dirty="0" smtClean="0"/>
          </a:p>
          <a:p>
            <a:r>
              <a:rPr lang="en-US" sz="2400" dirty="0" err="1" smtClean="0"/>
              <a:t>Ar</a:t>
            </a:r>
            <a:r>
              <a:rPr lang="en-US" sz="2400" dirty="0" smtClean="0"/>
              <a:t> in LEIR</a:t>
            </a:r>
            <a:br>
              <a:rPr lang="en-US" sz="2400" dirty="0" smtClean="0"/>
            </a:br>
            <a:r>
              <a:rPr lang="en-US" sz="2400" dirty="0" smtClean="0"/>
              <a:t>30/6</a:t>
            </a:r>
            <a:endParaRPr lang="en-US" sz="2400" dirty="0" smtClean="0"/>
          </a:p>
          <a:p>
            <a:r>
              <a:rPr lang="en-US" sz="2400" dirty="0" err="1" smtClean="0"/>
              <a:t>Ar</a:t>
            </a:r>
            <a:r>
              <a:rPr lang="en-US" sz="2400" dirty="0" smtClean="0"/>
              <a:t> in PS </a:t>
            </a:r>
            <a:br>
              <a:rPr lang="en-US" sz="2400" dirty="0" smtClean="0"/>
            </a:br>
            <a:r>
              <a:rPr lang="en-US" sz="2400" dirty="0" smtClean="0"/>
              <a:t>18/8</a:t>
            </a:r>
            <a:endParaRPr lang="en-US" sz="2400" dirty="0" smtClean="0"/>
          </a:p>
          <a:p>
            <a:r>
              <a:rPr lang="en-US" sz="2400" dirty="0" err="1" smtClean="0"/>
              <a:t>Ar</a:t>
            </a:r>
            <a:r>
              <a:rPr lang="en-US" sz="2400" dirty="0" smtClean="0"/>
              <a:t> in SPS </a:t>
            </a:r>
            <a:br>
              <a:rPr lang="en-US" sz="2400" dirty="0" smtClean="0"/>
            </a:br>
            <a:r>
              <a:rPr lang="en-US" sz="2400" dirty="0" smtClean="0"/>
              <a:t>22/9</a:t>
            </a:r>
          </a:p>
          <a:p>
            <a:endParaRPr lang="en-GB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438327" y="6453336"/>
            <a:ext cx="364338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/>
              <a:t>D.Manglunki</a:t>
            </a:r>
            <a:r>
              <a:rPr lang="en-US" sz="2000" dirty="0" smtClean="0"/>
              <a:t> – FOM </a:t>
            </a:r>
            <a:r>
              <a:rPr lang="en-US" sz="2000" dirty="0" smtClean="0"/>
              <a:t>05/11/2013</a:t>
            </a:r>
            <a:endParaRPr lang="en-GB" sz="2000" dirty="0"/>
          </a:p>
        </p:txBody>
      </p:sp>
      <p:sp>
        <p:nvSpPr>
          <p:cNvPr id="16" name="Text Box 1126"/>
          <p:cNvSpPr txBox="1">
            <a:spLocks noChangeArrowheads="1"/>
          </p:cNvSpPr>
          <p:nvPr/>
        </p:nvSpPr>
        <p:spPr bwMode="auto">
          <a:xfrm>
            <a:off x="6862535" y="1165480"/>
            <a:ext cx="692150" cy="39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 dirty="0">
                <a:solidFill>
                  <a:schemeClr val="tx2"/>
                </a:solidFill>
                <a:latin typeface="Helv"/>
              </a:rPr>
              <a:t>Start LEIR </a:t>
            </a:r>
            <a:r>
              <a:rPr lang="en-US" sz="900" b="1" i="0" strike="noStrike" baseline="0" dirty="0" smtClean="0">
                <a:solidFill>
                  <a:schemeClr val="tx2"/>
                </a:solidFill>
                <a:latin typeface="Helv"/>
              </a:rPr>
              <a:t>Cold checkout</a:t>
            </a:r>
            <a:endParaRPr lang="en-US" sz="900" b="1" i="0" strike="noStrike" dirty="0">
              <a:solidFill>
                <a:schemeClr val="tx2"/>
              </a:solidFill>
              <a:latin typeface="Helv"/>
            </a:endParaRPr>
          </a:p>
        </p:txBody>
      </p:sp>
      <p:sp>
        <p:nvSpPr>
          <p:cNvPr id="19" name="Line 1123"/>
          <p:cNvSpPr>
            <a:spLocks noChangeShapeType="1"/>
          </p:cNvSpPr>
          <p:nvPr/>
        </p:nvSpPr>
        <p:spPr bwMode="auto">
          <a:xfrm>
            <a:off x="6228184" y="1736626"/>
            <a:ext cx="12700" cy="6223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47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7F8992-8366-40B1-9D9E-6F20827A5533}"/>
</file>

<file path=customXml/itemProps2.xml><?xml version="1.0" encoding="utf-8"?>
<ds:datastoreItem xmlns:ds="http://schemas.openxmlformats.org/officeDocument/2006/customXml" ds:itemID="{8CDBE167-83C2-4B94-9B55-5FF95F90857A}"/>
</file>

<file path=customXml/itemProps3.xml><?xml version="1.0" encoding="utf-8"?>
<ds:datastoreItem xmlns:ds="http://schemas.openxmlformats.org/officeDocument/2006/customXml" ds:itemID="{4FDFD0F6-EEA2-40FD-A62C-6160A1E2F73F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Proposal for Ar ion startup in 2014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Ar ion startup in 2014</dc:title>
  <dc:creator>django</dc:creator>
  <cp:lastModifiedBy>Django Manglunki</cp:lastModifiedBy>
  <cp:revision>5</cp:revision>
  <dcterms:created xsi:type="dcterms:W3CDTF">2013-03-13T09:17:59Z</dcterms:created>
  <dcterms:modified xsi:type="dcterms:W3CDTF">2013-11-05T09:46:48Z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