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4.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313" r:id="rId2"/>
    <p:sldId id="331" r:id="rId3"/>
    <p:sldId id="321" r:id="rId4"/>
    <p:sldId id="332"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404"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3AAFD7-8F45-44CD-B456-64A742BD4FAC}" type="datetimeFigureOut">
              <a:rPr lang="en-GB" smtClean="0"/>
              <a:pPr/>
              <a:t>2013/12/10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F11E00-353A-490C-A57D-46D225191C8D}" type="slidenum">
              <a:rPr lang="en-GB" smtClean="0"/>
              <a:pPr/>
              <a:t>‹#›</a:t>
            </a:fld>
            <a:endParaRPr lang="en-GB"/>
          </a:p>
        </p:txBody>
      </p:sp>
    </p:spTree>
    <p:extLst>
      <p:ext uri="{BB962C8B-B14F-4D97-AF65-F5344CB8AC3E}">
        <p14:creationId xmlns:p14="http://schemas.microsoft.com/office/powerpoint/2010/main" val="2448104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GLM, ITSRM</a:t>
            </a:r>
            <a:endParaRPr lang="en-GB" dirty="0"/>
          </a:p>
        </p:txBody>
      </p:sp>
      <p:sp>
        <p:nvSpPr>
          <p:cNvPr id="4" name="Slide Number Placeholder 3"/>
          <p:cNvSpPr>
            <a:spLocks noGrp="1"/>
          </p:cNvSpPr>
          <p:nvPr>
            <p:ph type="sldNum" sz="quarter" idx="10"/>
          </p:nvPr>
        </p:nvSpPr>
        <p:spPr/>
        <p:txBody>
          <a:bodyPr/>
          <a:lstStyle/>
          <a:p>
            <a:fld id="{29F11E00-353A-490C-A57D-46D225191C8D}" type="slidenum">
              <a:rPr lang="en-GB" smtClean="0"/>
              <a:pPr/>
              <a:t>1</a:t>
            </a:fld>
            <a:endParaRPr lang="en-GB"/>
          </a:p>
        </p:txBody>
      </p:sp>
    </p:spTree>
    <p:extLst>
      <p:ext uri="{BB962C8B-B14F-4D97-AF65-F5344CB8AC3E}">
        <p14:creationId xmlns:p14="http://schemas.microsoft.com/office/powerpoint/2010/main" val="3767537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1B1D5A1-1242-4701-8FF2-58FDDFF77D80}" type="datetimeFigureOut">
              <a:rPr lang="en-GB" smtClean="0"/>
              <a:pPr/>
              <a:t>2013/12/10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57DF44-E136-4F7E-9D9B-79EACA141408}" type="slidenum">
              <a:rPr lang="en-GB" smtClean="0"/>
              <a:pPr/>
              <a:t>‹#›</a:t>
            </a:fld>
            <a:endParaRPr lang="en-GB"/>
          </a:p>
        </p:txBody>
      </p:sp>
    </p:spTree>
    <p:extLst>
      <p:ext uri="{BB962C8B-B14F-4D97-AF65-F5344CB8AC3E}">
        <p14:creationId xmlns:p14="http://schemas.microsoft.com/office/powerpoint/2010/main" val="792178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B1D5A1-1242-4701-8FF2-58FDDFF77D80}" type="datetimeFigureOut">
              <a:rPr lang="en-GB" smtClean="0"/>
              <a:pPr/>
              <a:t>2013/12/10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57DF44-E136-4F7E-9D9B-79EACA141408}" type="slidenum">
              <a:rPr lang="en-GB" smtClean="0"/>
              <a:pPr/>
              <a:t>‹#›</a:t>
            </a:fld>
            <a:endParaRPr lang="en-GB"/>
          </a:p>
        </p:txBody>
      </p:sp>
    </p:spTree>
    <p:extLst>
      <p:ext uri="{BB962C8B-B14F-4D97-AF65-F5344CB8AC3E}">
        <p14:creationId xmlns:p14="http://schemas.microsoft.com/office/powerpoint/2010/main" val="1785820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1B1D5A1-1242-4701-8FF2-58FDDFF77D80}" type="datetimeFigureOut">
              <a:rPr lang="en-GB" smtClean="0"/>
              <a:pPr/>
              <a:t>2013/12/10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57DF44-E136-4F7E-9D9B-79EACA141408}" type="slidenum">
              <a:rPr lang="en-GB" smtClean="0"/>
              <a:pPr/>
              <a:t>‹#›</a:t>
            </a:fld>
            <a:endParaRPr lang="en-GB"/>
          </a:p>
        </p:txBody>
      </p:sp>
    </p:spTree>
    <p:extLst>
      <p:ext uri="{BB962C8B-B14F-4D97-AF65-F5344CB8AC3E}">
        <p14:creationId xmlns:p14="http://schemas.microsoft.com/office/powerpoint/2010/main" val="1802113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179512" y="1196752"/>
            <a:ext cx="8784976" cy="5472608"/>
          </a:xfrm>
        </p:spPr>
        <p:txBody>
          <a:bodyPr/>
          <a:lstStyle>
            <a:lvl1pPr marL="0" indent="0">
              <a:buFontTx/>
              <a:buNone/>
              <a:defRPr sz="2400" b="1"/>
            </a:lvl1pPr>
            <a:lvl2pPr marL="355600" indent="-268288">
              <a:buFont typeface="Arial" pitchFamily="34" charset="0"/>
              <a:buChar char="•"/>
              <a:defRPr sz="2000"/>
            </a:lvl2pPr>
          </a:lstStyle>
          <a:p>
            <a:pPr lvl="0"/>
            <a:r>
              <a:rPr lang="en-US" dirty="0" smtClean="0"/>
              <a:t>Click to edit Master text styles</a:t>
            </a:r>
          </a:p>
          <a:p>
            <a:pPr lvl="1"/>
            <a:r>
              <a:rPr lang="en-US" dirty="0" smtClean="0"/>
              <a:t>Second level</a:t>
            </a:r>
          </a:p>
        </p:txBody>
      </p:sp>
      <p:cxnSp>
        <p:nvCxnSpPr>
          <p:cNvPr id="7" name="Straight Connector 6"/>
          <p:cNvCxnSpPr/>
          <p:nvPr userDrawn="1"/>
        </p:nvCxnSpPr>
        <p:spPr>
          <a:xfrm>
            <a:off x="467544" y="1124744"/>
            <a:ext cx="8208912" cy="0"/>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2748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B1D5A1-1242-4701-8FF2-58FDDFF77D80}" type="datetimeFigureOut">
              <a:rPr lang="en-GB" smtClean="0"/>
              <a:pPr/>
              <a:t>2013/12/10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57DF44-E136-4F7E-9D9B-79EACA141408}" type="slidenum">
              <a:rPr lang="en-GB" smtClean="0"/>
              <a:pPr/>
              <a:t>‹#›</a:t>
            </a:fld>
            <a:endParaRPr lang="en-GB"/>
          </a:p>
        </p:txBody>
      </p:sp>
    </p:spTree>
    <p:extLst>
      <p:ext uri="{BB962C8B-B14F-4D97-AF65-F5344CB8AC3E}">
        <p14:creationId xmlns:p14="http://schemas.microsoft.com/office/powerpoint/2010/main" val="781368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1B1D5A1-1242-4701-8FF2-58FDDFF77D80}" type="datetimeFigureOut">
              <a:rPr lang="en-GB" smtClean="0"/>
              <a:pPr/>
              <a:t>2013/12/10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57DF44-E136-4F7E-9D9B-79EACA141408}" type="slidenum">
              <a:rPr lang="en-GB" smtClean="0"/>
              <a:pPr/>
              <a:t>‹#›</a:t>
            </a:fld>
            <a:endParaRPr lang="en-GB"/>
          </a:p>
        </p:txBody>
      </p:sp>
    </p:spTree>
    <p:extLst>
      <p:ext uri="{BB962C8B-B14F-4D97-AF65-F5344CB8AC3E}">
        <p14:creationId xmlns:p14="http://schemas.microsoft.com/office/powerpoint/2010/main" val="3440869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1B1D5A1-1242-4701-8FF2-58FDDFF77D80}" type="datetimeFigureOut">
              <a:rPr lang="en-GB" smtClean="0"/>
              <a:pPr/>
              <a:t>2013/12/10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557DF44-E136-4F7E-9D9B-79EACA141408}" type="slidenum">
              <a:rPr lang="en-GB" smtClean="0"/>
              <a:pPr/>
              <a:t>‹#›</a:t>
            </a:fld>
            <a:endParaRPr lang="en-GB"/>
          </a:p>
        </p:txBody>
      </p:sp>
    </p:spTree>
    <p:extLst>
      <p:ext uri="{BB962C8B-B14F-4D97-AF65-F5344CB8AC3E}">
        <p14:creationId xmlns:p14="http://schemas.microsoft.com/office/powerpoint/2010/main" val="2086248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1B1D5A1-1242-4701-8FF2-58FDDFF77D80}" type="datetimeFigureOut">
              <a:rPr lang="en-GB" smtClean="0"/>
              <a:pPr/>
              <a:t>2013/12/10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557DF44-E136-4F7E-9D9B-79EACA141408}" type="slidenum">
              <a:rPr lang="en-GB" smtClean="0"/>
              <a:pPr/>
              <a:t>‹#›</a:t>
            </a:fld>
            <a:endParaRPr lang="en-GB"/>
          </a:p>
        </p:txBody>
      </p:sp>
    </p:spTree>
    <p:extLst>
      <p:ext uri="{BB962C8B-B14F-4D97-AF65-F5344CB8AC3E}">
        <p14:creationId xmlns:p14="http://schemas.microsoft.com/office/powerpoint/2010/main" val="1483538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B1D5A1-1242-4701-8FF2-58FDDFF77D80}" type="datetimeFigureOut">
              <a:rPr lang="en-GB" smtClean="0"/>
              <a:pPr/>
              <a:t>2013/12/10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557DF44-E136-4F7E-9D9B-79EACA141408}" type="slidenum">
              <a:rPr lang="en-GB" smtClean="0"/>
              <a:pPr/>
              <a:t>‹#›</a:t>
            </a:fld>
            <a:endParaRPr lang="en-GB"/>
          </a:p>
        </p:txBody>
      </p:sp>
    </p:spTree>
    <p:extLst>
      <p:ext uri="{BB962C8B-B14F-4D97-AF65-F5344CB8AC3E}">
        <p14:creationId xmlns:p14="http://schemas.microsoft.com/office/powerpoint/2010/main" val="1016878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1D5A1-1242-4701-8FF2-58FDDFF77D80}" type="datetimeFigureOut">
              <a:rPr lang="en-GB" smtClean="0"/>
              <a:pPr/>
              <a:t>2013/12/10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57DF44-E136-4F7E-9D9B-79EACA141408}" type="slidenum">
              <a:rPr lang="en-GB" smtClean="0"/>
              <a:pPr/>
              <a:t>‹#›</a:t>
            </a:fld>
            <a:endParaRPr lang="en-GB"/>
          </a:p>
        </p:txBody>
      </p:sp>
    </p:spTree>
    <p:extLst>
      <p:ext uri="{BB962C8B-B14F-4D97-AF65-F5344CB8AC3E}">
        <p14:creationId xmlns:p14="http://schemas.microsoft.com/office/powerpoint/2010/main" val="3871431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B1D5A1-1242-4701-8FF2-58FDDFF77D80}" type="datetimeFigureOut">
              <a:rPr lang="en-GB" smtClean="0"/>
              <a:pPr/>
              <a:t>2013/12/10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57DF44-E136-4F7E-9D9B-79EACA141408}" type="slidenum">
              <a:rPr lang="en-GB" smtClean="0"/>
              <a:pPr/>
              <a:t>‹#›</a:t>
            </a:fld>
            <a:endParaRPr lang="en-GB"/>
          </a:p>
        </p:txBody>
      </p:sp>
    </p:spTree>
    <p:extLst>
      <p:ext uri="{BB962C8B-B14F-4D97-AF65-F5344CB8AC3E}">
        <p14:creationId xmlns:p14="http://schemas.microsoft.com/office/powerpoint/2010/main" val="285000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B1D5A1-1242-4701-8FF2-58FDDFF77D80}" type="datetimeFigureOut">
              <a:rPr lang="en-GB" smtClean="0"/>
              <a:pPr/>
              <a:t>2013/12/10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57DF44-E136-4F7E-9D9B-79EACA141408}" type="slidenum">
              <a:rPr lang="en-GB" smtClean="0"/>
              <a:pPr/>
              <a:t>‹#›</a:t>
            </a:fld>
            <a:endParaRPr lang="en-GB"/>
          </a:p>
        </p:txBody>
      </p:sp>
    </p:spTree>
    <p:extLst>
      <p:ext uri="{BB962C8B-B14F-4D97-AF65-F5344CB8AC3E}">
        <p14:creationId xmlns:p14="http://schemas.microsoft.com/office/powerpoint/2010/main" val="13536471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2.bin"/><Relationship Id="rId4" Type="http://schemas.openxmlformats.org/officeDocument/2006/relationships/image" Target="../media/image1.emf"/><Relationship Id="rId9"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844824"/>
            <a:ext cx="8206680" cy="1470025"/>
          </a:xfrm>
        </p:spPr>
        <p:txBody>
          <a:bodyPr>
            <a:normAutofit/>
          </a:bodyPr>
          <a:lstStyle/>
          <a:p>
            <a:r>
              <a:rPr lang="en-US" dirty="0" smtClean="0"/>
              <a:t>TN Disco Test, Round 2</a:t>
            </a:r>
            <a:endParaRPr lang="en-GB" b="1" dirty="0"/>
          </a:p>
        </p:txBody>
      </p:sp>
      <p:sp>
        <p:nvSpPr>
          <p:cNvPr id="3" name="Subtitle 2"/>
          <p:cNvSpPr>
            <a:spLocks noGrp="1"/>
          </p:cNvSpPr>
          <p:nvPr>
            <p:ph type="subTitle" idx="1"/>
          </p:nvPr>
        </p:nvSpPr>
        <p:spPr>
          <a:xfrm>
            <a:off x="899592" y="3356992"/>
            <a:ext cx="7056784" cy="2592288"/>
          </a:xfrm>
        </p:spPr>
        <p:txBody>
          <a:bodyPr>
            <a:noAutofit/>
          </a:bodyPr>
          <a:lstStyle/>
          <a:p>
            <a:r>
              <a:rPr lang="en-US" sz="2400" dirty="0" smtClean="0"/>
              <a:t>On behalf of the CNIC: Stefan L</a:t>
            </a:r>
            <a:r>
              <a:rPr lang="de-DE" sz="2400" dirty="0" err="1" smtClean="0"/>
              <a:t>üders</a:t>
            </a:r>
            <a:r>
              <a:rPr lang="de-DE" sz="2400" dirty="0" smtClean="0"/>
              <a:t> </a:t>
            </a:r>
            <a:br>
              <a:rPr lang="de-DE" sz="2400" dirty="0" smtClean="0"/>
            </a:br>
            <a:r>
              <a:rPr lang="de-DE" sz="2000" dirty="0" smtClean="0"/>
              <a:t>CERN Computer Security Officer</a:t>
            </a:r>
            <a:endParaRPr lang="en-US" sz="2400" b="1" strike="sngStrike" dirty="0" smtClean="0">
              <a:solidFill>
                <a:prstClr val="black">
                  <a:tint val="75000"/>
                </a:prstClr>
              </a:solidFill>
            </a:endParaRPr>
          </a:p>
          <a:p>
            <a:pPr lvl="0"/>
            <a:endParaRPr lang="en-US" sz="2400" b="1" strike="sngStrike" dirty="0" smtClean="0">
              <a:solidFill>
                <a:prstClr val="black">
                  <a:tint val="75000"/>
                </a:prstClr>
              </a:solidFill>
            </a:endParaRPr>
          </a:p>
          <a:p>
            <a:pPr lvl="0"/>
            <a:r>
              <a:rPr lang="en-US" sz="2400" b="1" dirty="0" smtClean="0">
                <a:solidFill>
                  <a:prstClr val="black">
                    <a:tint val="75000"/>
                  </a:prstClr>
                </a:solidFill>
              </a:rPr>
              <a:t>TIOC 2013/12/18</a:t>
            </a:r>
            <a:br>
              <a:rPr lang="en-US" sz="2400" b="1" dirty="0" smtClean="0">
                <a:solidFill>
                  <a:prstClr val="black">
                    <a:tint val="75000"/>
                  </a:prstClr>
                </a:solidFill>
              </a:rPr>
            </a:br>
            <a:r>
              <a:rPr lang="en-US" sz="2400" b="1" dirty="0" smtClean="0">
                <a:solidFill>
                  <a:prstClr val="black">
                    <a:tint val="75000"/>
                  </a:prstClr>
                </a:solidFill>
              </a:rPr>
              <a:t>FOM 2013/12/17</a:t>
            </a:r>
          </a:p>
        </p:txBody>
      </p:sp>
    </p:spTree>
    <p:extLst>
      <p:ext uri="{BB962C8B-B14F-4D97-AF65-F5344CB8AC3E}">
        <p14:creationId xmlns:p14="http://schemas.microsoft.com/office/powerpoint/2010/main" val="88869026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 TN Networking</a:t>
            </a:r>
            <a:endParaRPr lang="en-GB" dirty="0"/>
          </a:p>
        </p:txBody>
      </p:sp>
      <p:graphicFrame>
        <p:nvGraphicFramePr>
          <p:cNvPr id="4" name="Object 5"/>
          <p:cNvGraphicFramePr>
            <a:graphicFrameLocks noGrp="1" noChangeAspect="1"/>
          </p:cNvGraphicFramePr>
          <p:nvPr>
            <p:ph sz="quarter" idx="4294967295"/>
            <p:extLst>
              <p:ext uri="{D42A27DB-BD31-4B8C-83A1-F6EECF244321}">
                <p14:modId xmlns:p14="http://schemas.microsoft.com/office/powerpoint/2010/main" val="3004522377"/>
              </p:ext>
            </p:extLst>
          </p:nvPr>
        </p:nvGraphicFramePr>
        <p:xfrm>
          <a:off x="6548512" y="1707282"/>
          <a:ext cx="1839912" cy="1217612"/>
        </p:xfrm>
        <a:graphic>
          <a:graphicData uri="http://schemas.openxmlformats.org/presentationml/2006/ole">
            <mc:AlternateContent xmlns:mc="http://schemas.openxmlformats.org/markup-compatibility/2006">
              <mc:Choice xmlns:v="urn:schemas-microsoft-com:vml" Requires="v">
                <p:oleObj spid="_x0000_s1075" name="Visio" r:id="rId3" imgW="2518449" imgH="1666943" progId="Visio.Drawing.11">
                  <p:embed/>
                </p:oleObj>
              </mc:Choice>
              <mc:Fallback>
                <p:oleObj name="Visio" r:id="rId3" imgW="2518449" imgH="1666943" progId="Visio.Drawing.11">
                  <p:embed/>
                  <p:pic>
                    <p:nvPicPr>
                      <p:cNvPr id="0" name=""/>
                      <p:cNvPicPr>
                        <a:picLocks noChangeAspect="1" noChangeArrowheads="1"/>
                      </p:cNvPicPr>
                      <p:nvPr/>
                    </p:nvPicPr>
                    <p:blipFill>
                      <a:blip r:embed="rId4"/>
                      <a:srcRect/>
                      <a:stretch>
                        <a:fillRect/>
                      </a:stretch>
                    </p:blipFill>
                    <p:spPr bwMode="auto">
                      <a:xfrm>
                        <a:off x="6548512" y="1707282"/>
                        <a:ext cx="1839912" cy="121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18"/>
          <p:cNvGraphicFramePr>
            <a:graphicFrameLocks noChangeAspect="1"/>
          </p:cNvGraphicFramePr>
          <p:nvPr>
            <p:extLst>
              <p:ext uri="{D42A27DB-BD31-4B8C-83A1-F6EECF244321}">
                <p14:modId xmlns:p14="http://schemas.microsoft.com/office/powerpoint/2010/main" val="3692992627"/>
              </p:ext>
            </p:extLst>
          </p:nvPr>
        </p:nvGraphicFramePr>
        <p:xfrm>
          <a:off x="4323680" y="1193502"/>
          <a:ext cx="2284413" cy="2054225"/>
        </p:xfrm>
        <a:graphic>
          <a:graphicData uri="http://schemas.openxmlformats.org/presentationml/2006/ole">
            <mc:AlternateContent xmlns:mc="http://schemas.openxmlformats.org/markup-compatibility/2006">
              <mc:Choice xmlns:v="urn:schemas-microsoft-com:vml" Requires="v">
                <p:oleObj spid="_x0000_s1076" name="Visio" r:id="rId5" imgW="3283736" imgH="7770238" progId="Visio.Drawing.11">
                  <p:embed/>
                </p:oleObj>
              </mc:Choice>
              <mc:Fallback>
                <p:oleObj name="Visio" r:id="rId5" imgW="3283736" imgH="7770238" progId="Visio.Drawing.11">
                  <p:embed/>
                  <p:pic>
                    <p:nvPicPr>
                      <p:cNvPr id="0" name=""/>
                      <p:cNvPicPr>
                        <a:picLocks noChangeAspect="1" noChangeArrowheads="1"/>
                      </p:cNvPicPr>
                      <p:nvPr/>
                    </p:nvPicPr>
                    <p:blipFill>
                      <a:blip r:embed="rId6"/>
                      <a:srcRect b="62009"/>
                      <a:stretch>
                        <a:fillRect/>
                      </a:stretch>
                    </p:blipFill>
                    <p:spPr bwMode="auto">
                      <a:xfrm>
                        <a:off x="4323680" y="1193502"/>
                        <a:ext cx="2284413" cy="205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21"/>
          <p:cNvGraphicFramePr>
            <a:graphicFrameLocks noChangeAspect="1"/>
          </p:cNvGraphicFramePr>
          <p:nvPr>
            <p:extLst>
              <p:ext uri="{D42A27DB-BD31-4B8C-83A1-F6EECF244321}">
                <p14:modId xmlns:p14="http://schemas.microsoft.com/office/powerpoint/2010/main" val="1235320160"/>
              </p:ext>
            </p:extLst>
          </p:nvPr>
        </p:nvGraphicFramePr>
        <p:xfrm>
          <a:off x="4323680" y="3247727"/>
          <a:ext cx="2284413" cy="3349625"/>
        </p:xfrm>
        <a:graphic>
          <a:graphicData uri="http://schemas.openxmlformats.org/presentationml/2006/ole">
            <mc:AlternateContent xmlns:mc="http://schemas.openxmlformats.org/markup-compatibility/2006">
              <mc:Choice xmlns:v="urn:schemas-microsoft-com:vml" Requires="v">
                <p:oleObj spid="_x0000_s1077" name="Visio" r:id="rId7" imgW="3283736" imgH="7770238" progId="Visio.Drawing.11">
                  <p:embed/>
                </p:oleObj>
              </mc:Choice>
              <mc:Fallback>
                <p:oleObj name="Visio" r:id="rId7" imgW="3283736" imgH="7770238" progId="Visio.Drawing.11">
                  <p:embed/>
                  <p:pic>
                    <p:nvPicPr>
                      <p:cNvPr id="0" name=""/>
                      <p:cNvPicPr>
                        <a:picLocks noChangeAspect="1" noChangeArrowheads="1"/>
                      </p:cNvPicPr>
                      <p:nvPr/>
                    </p:nvPicPr>
                    <p:blipFill>
                      <a:blip r:embed="rId8"/>
                      <a:srcRect t="38051"/>
                      <a:stretch>
                        <a:fillRect/>
                      </a:stretch>
                    </p:blipFill>
                    <p:spPr bwMode="auto">
                      <a:xfrm>
                        <a:off x="4323680" y="3247727"/>
                        <a:ext cx="2284413" cy="334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7" name="Picture 24" descr="Verengte Fahrbahn"/>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21448" y="3319735"/>
            <a:ext cx="914400" cy="91440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5"/>
          <p:cNvGrpSpPr>
            <a:grpSpLocks/>
          </p:cNvGrpSpPr>
          <p:nvPr/>
        </p:nvGrpSpPr>
        <p:grpSpPr bwMode="auto">
          <a:xfrm>
            <a:off x="4739925" y="2011288"/>
            <a:ext cx="1732783" cy="3014663"/>
            <a:chOff x="4339" y="1344"/>
            <a:chExt cx="1133" cy="1899"/>
          </a:xfrm>
        </p:grpSpPr>
        <p:sp>
          <p:nvSpPr>
            <p:cNvPr id="10" name="Oval 6"/>
            <p:cNvSpPr>
              <a:spLocks noChangeArrowheads="1"/>
            </p:cNvSpPr>
            <p:nvPr/>
          </p:nvSpPr>
          <p:spPr bwMode="auto">
            <a:xfrm>
              <a:off x="4752" y="1344"/>
              <a:ext cx="720" cy="384"/>
            </a:xfrm>
            <a:prstGeom prst="ellipse">
              <a:avLst/>
            </a:prstGeom>
            <a:solidFill>
              <a:srgbClr val="008000">
                <a:alpha val="30000"/>
              </a:srgbClr>
            </a:solidFill>
            <a:ln w="50800">
              <a:solidFill>
                <a:srgbClr val="008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spcBef>
                  <a:spcPct val="0"/>
                </a:spcBef>
                <a:buFontTx/>
                <a:buNone/>
              </a:pPr>
              <a:endParaRPr lang="en-US" b="0">
                <a:solidFill>
                  <a:schemeClr val="tx1"/>
                </a:solidFill>
              </a:endParaRPr>
            </a:p>
          </p:txBody>
        </p:sp>
        <p:sp>
          <p:nvSpPr>
            <p:cNvPr id="11" name="Freeform 7"/>
            <p:cNvSpPr>
              <a:spLocks/>
            </p:cNvSpPr>
            <p:nvPr/>
          </p:nvSpPr>
          <p:spPr bwMode="auto">
            <a:xfrm>
              <a:off x="4339" y="1633"/>
              <a:ext cx="458" cy="1610"/>
            </a:xfrm>
            <a:custGeom>
              <a:avLst/>
              <a:gdLst>
                <a:gd name="T0" fmla="*/ 636 w 636"/>
                <a:gd name="T1" fmla="*/ 0 h 1610"/>
                <a:gd name="T2" fmla="*/ 76 w 636"/>
                <a:gd name="T3" fmla="*/ 805 h 1610"/>
                <a:gd name="T4" fmla="*/ 179 w 636"/>
                <a:gd name="T5" fmla="*/ 1610 h 1610"/>
                <a:gd name="connsiteX0" fmla="*/ 7204 w 7204"/>
                <a:gd name="connsiteY0" fmla="*/ 0 h 10000"/>
                <a:gd name="connsiteX1" fmla="*/ 5263 w 7204"/>
                <a:gd name="connsiteY1" fmla="*/ 5483 h 10000"/>
                <a:gd name="connsiteX2" fmla="*/ 18 w 7204"/>
                <a:gd name="connsiteY2" fmla="*/ 10000 h 10000"/>
              </a:gdLst>
              <a:ahLst/>
              <a:cxnLst>
                <a:cxn ang="0">
                  <a:pos x="connsiteX0" y="connsiteY0"/>
                </a:cxn>
                <a:cxn ang="0">
                  <a:pos x="connsiteX1" y="connsiteY1"/>
                </a:cxn>
                <a:cxn ang="0">
                  <a:pos x="connsiteX2" y="connsiteY2"/>
                </a:cxn>
              </a:cxnLst>
              <a:rect l="l" t="t" r="r" b="b"/>
              <a:pathLst>
                <a:path w="7204" h="10000">
                  <a:moveTo>
                    <a:pt x="7204" y="0"/>
                  </a:moveTo>
                  <a:cubicBezTo>
                    <a:pt x="5742" y="832"/>
                    <a:pt x="6458" y="3818"/>
                    <a:pt x="5263" y="5483"/>
                  </a:cubicBezTo>
                  <a:cubicBezTo>
                    <a:pt x="4068" y="7148"/>
                    <a:pt x="-312" y="8957"/>
                    <a:pt x="18" y="10000"/>
                  </a:cubicBezTo>
                </a:path>
              </a:pathLst>
            </a:custGeom>
            <a:noFill/>
            <a:ln w="50800">
              <a:solidFill>
                <a:srgbClr val="008000"/>
              </a:solidFill>
              <a:round/>
              <a:headEnd type="none"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6" name="TextBox 15"/>
          <p:cNvSpPr txBox="1"/>
          <p:nvPr/>
        </p:nvSpPr>
        <p:spPr>
          <a:xfrm>
            <a:off x="107504" y="1124744"/>
            <a:ext cx="3758401" cy="5878532"/>
          </a:xfrm>
          <a:prstGeom prst="rect">
            <a:avLst/>
          </a:prstGeom>
          <a:noFill/>
        </p:spPr>
        <p:txBody>
          <a:bodyPr wrap="none" rtlCol="0">
            <a:spAutoFit/>
          </a:bodyPr>
          <a:lstStyle/>
          <a:p>
            <a:r>
              <a:rPr lang="en-GB" sz="2000" b="1" u="sng" dirty="0">
                <a:solidFill>
                  <a:srgbClr val="00B050"/>
                </a:solidFill>
              </a:rPr>
              <a:t>“</a:t>
            </a:r>
            <a:r>
              <a:rPr lang="en-GB" sz="2000" b="1" u="sng" dirty="0" smtClean="0">
                <a:solidFill>
                  <a:srgbClr val="00B050"/>
                </a:solidFill>
              </a:rPr>
              <a:t>Trusted” Bypass List</a:t>
            </a:r>
          </a:p>
          <a:p>
            <a:r>
              <a:rPr lang="en-GB" sz="2000" b="1" dirty="0" smtClean="0">
                <a:solidFill>
                  <a:srgbClr val="00B050"/>
                </a:solidFill>
              </a:rPr>
              <a:t>~1200 devices sorted by function:</a:t>
            </a:r>
          </a:p>
          <a:p>
            <a:r>
              <a:rPr lang="en-GB" sz="1200" dirty="0">
                <a:solidFill>
                  <a:srgbClr val="00B050"/>
                </a:solidFill>
              </a:rPr>
              <a:t>AB FEC DEV</a:t>
            </a:r>
          </a:p>
          <a:p>
            <a:r>
              <a:rPr lang="en-GB" sz="1200" dirty="0">
                <a:solidFill>
                  <a:srgbClr val="00B050"/>
                </a:solidFill>
              </a:rPr>
              <a:t>AB FESA DEV</a:t>
            </a:r>
          </a:p>
          <a:p>
            <a:r>
              <a:rPr lang="en-GB" sz="1200" dirty="0">
                <a:solidFill>
                  <a:srgbClr val="00B050"/>
                </a:solidFill>
              </a:rPr>
              <a:t>AB LINUX DEV</a:t>
            </a:r>
          </a:p>
          <a:p>
            <a:r>
              <a:rPr lang="en-GB" sz="1200" dirty="0">
                <a:solidFill>
                  <a:srgbClr val="00B050"/>
                </a:solidFill>
              </a:rPr>
              <a:t>AB MISC DEV</a:t>
            </a:r>
          </a:p>
          <a:p>
            <a:r>
              <a:rPr lang="en-GB" sz="1200" dirty="0">
                <a:solidFill>
                  <a:srgbClr val="00B050"/>
                </a:solidFill>
              </a:rPr>
              <a:t>AB PO FECS</a:t>
            </a:r>
          </a:p>
          <a:p>
            <a:r>
              <a:rPr lang="en-GB" sz="1200" dirty="0">
                <a:solidFill>
                  <a:srgbClr val="00B050"/>
                </a:solidFill>
              </a:rPr>
              <a:t>AB WIN DEV</a:t>
            </a:r>
          </a:p>
          <a:p>
            <a:r>
              <a:rPr lang="en-GB" sz="1200" dirty="0">
                <a:solidFill>
                  <a:srgbClr val="00B050"/>
                </a:solidFill>
              </a:rPr>
              <a:t>BE OPERATIONS</a:t>
            </a:r>
          </a:p>
          <a:p>
            <a:r>
              <a:rPr lang="en-GB" sz="1200" dirty="0" smtClean="0">
                <a:solidFill>
                  <a:srgbClr val="00B050"/>
                </a:solidFill>
              </a:rPr>
              <a:t>BE VM DEVELOPMENT</a:t>
            </a:r>
          </a:p>
          <a:p>
            <a:r>
              <a:rPr lang="en-GB" sz="1200" dirty="0" smtClean="0">
                <a:solidFill>
                  <a:srgbClr val="00B050"/>
                </a:solidFill>
              </a:rPr>
              <a:t>DIP </a:t>
            </a:r>
            <a:r>
              <a:rPr lang="en-GB" sz="1200" dirty="0">
                <a:solidFill>
                  <a:srgbClr val="00B050"/>
                </a:solidFill>
              </a:rPr>
              <a:t>GPN HOSTS</a:t>
            </a:r>
          </a:p>
          <a:p>
            <a:r>
              <a:rPr lang="en-GB" sz="1200" dirty="0">
                <a:solidFill>
                  <a:srgbClr val="00B050"/>
                </a:solidFill>
              </a:rPr>
              <a:t>EN-CV TEMPORARY PATCHING</a:t>
            </a:r>
          </a:p>
          <a:p>
            <a:r>
              <a:rPr lang="en-GB" sz="1200" dirty="0">
                <a:solidFill>
                  <a:srgbClr val="00B050"/>
                </a:solidFill>
              </a:rPr>
              <a:t>EN-ICE APPLICATION GATEWAYS</a:t>
            </a:r>
          </a:p>
          <a:p>
            <a:r>
              <a:rPr lang="en-GB" sz="1200" dirty="0">
                <a:solidFill>
                  <a:srgbClr val="00B050"/>
                </a:solidFill>
              </a:rPr>
              <a:t>GS-ASE CSAM - NO TN</a:t>
            </a:r>
          </a:p>
          <a:p>
            <a:r>
              <a:rPr lang="en-GB" sz="1200" dirty="0">
                <a:solidFill>
                  <a:srgbClr val="00B050"/>
                </a:solidFill>
              </a:rPr>
              <a:t>GS-ASE-AAS SERVERS - NO_TN</a:t>
            </a:r>
          </a:p>
          <a:p>
            <a:r>
              <a:rPr lang="en-GB" sz="1200" dirty="0">
                <a:solidFill>
                  <a:srgbClr val="00B050"/>
                </a:solidFill>
              </a:rPr>
              <a:t>GS-SE PLC SERVERS TRUSTED BY TN</a:t>
            </a:r>
          </a:p>
          <a:p>
            <a:r>
              <a:rPr lang="en-GB" sz="1200" dirty="0">
                <a:solidFill>
                  <a:srgbClr val="00B050"/>
                </a:solidFill>
              </a:rPr>
              <a:t>ISOLDE NO TN</a:t>
            </a:r>
          </a:p>
          <a:p>
            <a:r>
              <a:rPr lang="en-GB" sz="1200" dirty="0">
                <a:solidFill>
                  <a:srgbClr val="00B050"/>
                </a:solidFill>
              </a:rPr>
              <a:t>IT BACKUP SERVERS</a:t>
            </a:r>
          </a:p>
          <a:p>
            <a:r>
              <a:rPr lang="en-GB" sz="1200" dirty="0">
                <a:solidFill>
                  <a:srgbClr val="00B050"/>
                </a:solidFill>
              </a:rPr>
              <a:t>IT CC AFS</a:t>
            </a:r>
          </a:p>
          <a:p>
            <a:r>
              <a:rPr lang="en-GB" sz="1200" dirty="0">
                <a:solidFill>
                  <a:srgbClr val="00B050"/>
                </a:solidFill>
              </a:rPr>
              <a:t>IT CC CDB</a:t>
            </a:r>
          </a:p>
          <a:p>
            <a:r>
              <a:rPr lang="en-GB" sz="1200" dirty="0">
                <a:solidFill>
                  <a:srgbClr val="00B050"/>
                </a:solidFill>
              </a:rPr>
              <a:t>IT CC CONSOLE SERVICE</a:t>
            </a:r>
          </a:p>
          <a:p>
            <a:r>
              <a:rPr lang="en-GB" sz="1200" dirty="0">
                <a:solidFill>
                  <a:srgbClr val="00B050"/>
                </a:solidFill>
              </a:rPr>
              <a:t>IT CC CVS</a:t>
            </a:r>
          </a:p>
          <a:p>
            <a:r>
              <a:rPr lang="en-GB" sz="1200" dirty="0">
                <a:solidFill>
                  <a:srgbClr val="00B050"/>
                </a:solidFill>
              </a:rPr>
              <a:t>IT CC SVN</a:t>
            </a:r>
          </a:p>
          <a:p>
            <a:r>
              <a:rPr lang="en-GB" sz="1200" dirty="0">
                <a:solidFill>
                  <a:srgbClr val="00B050"/>
                </a:solidFill>
              </a:rPr>
              <a:t>IT DB ACCELERATOR</a:t>
            </a:r>
          </a:p>
          <a:p>
            <a:r>
              <a:rPr lang="en-GB" sz="1200" dirty="0">
                <a:solidFill>
                  <a:srgbClr val="00B050"/>
                </a:solidFill>
              </a:rPr>
              <a:t>IT DB MANAGEMENT</a:t>
            </a:r>
          </a:p>
          <a:p>
            <a:r>
              <a:rPr lang="en-GB" sz="1200" dirty="0">
                <a:solidFill>
                  <a:srgbClr val="00B050"/>
                </a:solidFill>
              </a:rPr>
              <a:t>IT DB </a:t>
            </a:r>
            <a:r>
              <a:rPr lang="en-GB" sz="1200" dirty="0" smtClean="0">
                <a:solidFill>
                  <a:srgbClr val="00B050"/>
                </a:solidFill>
              </a:rPr>
              <a:t>WEB</a:t>
            </a:r>
          </a:p>
          <a:p>
            <a:r>
              <a:rPr lang="en-GB" sz="1200" dirty="0">
                <a:solidFill>
                  <a:srgbClr val="00B050"/>
                </a:solidFill>
              </a:rPr>
              <a:t>IT LICENCE SERVERS</a:t>
            </a:r>
          </a:p>
          <a:p>
            <a:r>
              <a:rPr lang="en-GB" sz="1200" dirty="0">
                <a:solidFill>
                  <a:srgbClr val="00B050"/>
                </a:solidFill>
              </a:rPr>
              <a:t>IT </a:t>
            </a:r>
            <a:r>
              <a:rPr lang="en-GB" sz="1200" dirty="0" smtClean="0">
                <a:solidFill>
                  <a:srgbClr val="00B050"/>
                </a:solidFill>
              </a:rPr>
              <a:t>LINUXSOFT</a:t>
            </a:r>
          </a:p>
          <a:p>
            <a:r>
              <a:rPr lang="en-GB" sz="1200" dirty="0">
                <a:solidFill>
                  <a:srgbClr val="00B050"/>
                </a:solidFill>
              </a:rPr>
              <a:t>IT NICE CMF </a:t>
            </a:r>
            <a:r>
              <a:rPr lang="en-GB" sz="1200" dirty="0" smtClean="0">
                <a:solidFill>
                  <a:srgbClr val="00B050"/>
                </a:solidFill>
              </a:rPr>
              <a:t>SERVICES</a:t>
            </a:r>
            <a:endParaRPr lang="en-GB" sz="1200" dirty="0">
              <a:solidFill>
                <a:srgbClr val="00B050"/>
              </a:solidFill>
            </a:endParaRPr>
          </a:p>
        </p:txBody>
      </p:sp>
      <p:grpSp>
        <p:nvGrpSpPr>
          <p:cNvPr id="17" name="Group 5"/>
          <p:cNvGrpSpPr>
            <a:grpSpLocks/>
          </p:cNvGrpSpPr>
          <p:nvPr/>
        </p:nvGrpSpPr>
        <p:grpSpPr bwMode="auto">
          <a:xfrm rot="10800000">
            <a:off x="4919625" y="2997127"/>
            <a:ext cx="1101151" cy="2181225"/>
            <a:chOff x="4752" y="1344"/>
            <a:chExt cx="720" cy="1374"/>
          </a:xfrm>
        </p:grpSpPr>
        <p:sp>
          <p:nvSpPr>
            <p:cNvPr id="18" name="Oval 6"/>
            <p:cNvSpPr>
              <a:spLocks noChangeArrowheads="1"/>
            </p:cNvSpPr>
            <p:nvPr/>
          </p:nvSpPr>
          <p:spPr bwMode="auto">
            <a:xfrm>
              <a:off x="4752" y="1344"/>
              <a:ext cx="720" cy="384"/>
            </a:xfrm>
            <a:prstGeom prst="ellipse">
              <a:avLst/>
            </a:prstGeom>
            <a:solidFill>
              <a:schemeClr val="accent1">
                <a:lumMod val="60000"/>
                <a:lumOff val="40000"/>
                <a:alpha val="30000"/>
              </a:schemeClr>
            </a:solidFill>
            <a:ln w="50800">
              <a:solidFill>
                <a:schemeClr val="accent1">
                  <a:lumMod val="75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spcBef>
                  <a:spcPct val="0"/>
                </a:spcBef>
                <a:buFontTx/>
                <a:buNone/>
              </a:pPr>
              <a:endParaRPr lang="en-US" b="0">
                <a:solidFill>
                  <a:schemeClr val="tx1"/>
                </a:solidFill>
              </a:endParaRPr>
            </a:p>
          </p:txBody>
        </p:sp>
        <p:sp>
          <p:nvSpPr>
            <p:cNvPr id="19" name="Freeform 7"/>
            <p:cNvSpPr>
              <a:spLocks/>
            </p:cNvSpPr>
            <p:nvPr/>
          </p:nvSpPr>
          <p:spPr bwMode="auto">
            <a:xfrm>
              <a:off x="4813" y="1715"/>
              <a:ext cx="239" cy="1003"/>
            </a:xfrm>
            <a:custGeom>
              <a:avLst/>
              <a:gdLst>
                <a:gd name="T0" fmla="*/ 636 w 636"/>
                <a:gd name="T1" fmla="*/ 0 h 1610"/>
                <a:gd name="T2" fmla="*/ 76 w 636"/>
                <a:gd name="T3" fmla="*/ 805 h 1610"/>
                <a:gd name="T4" fmla="*/ 179 w 636"/>
                <a:gd name="T5" fmla="*/ 1610 h 1610"/>
                <a:gd name="connsiteX0" fmla="*/ 8911 w 8911"/>
                <a:gd name="connsiteY0" fmla="*/ 0 h 7047"/>
                <a:gd name="connsiteX1" fmla="*/ 106 w 8911"/>
                <a:gd name="connsiteY1" fmla="*/ 5000 h 7047"/>
                <a:gd name="connsiteX2" fmla="*/ 8589 w 8911"/>
                <a:gd name="connsiteY2" fmla="*/ 7047 h 7047"/>
                <a:gd name="connsiteX0" fmla="*/ 3709 w 3709"/>
                <a:gd name="connsiteY0" fmla="*/ 0 h 10000"/>
                <a:gd name="connsiteX1" fmla="*/ 272 w 3709"/>
                <a:gd name="connsiteY1" fmla="*/ 4799 h 10000"/>
                <a:gd name="connsiteX2" fmla="*/ 3348 w 3709"/>
                <a:gd name="connsiteY2" fmla="*/ 10000 h 10000"/>
                <a:gd name="connsiteX0" fmla="*/ 9912 w 10747"/>
                <a:gd name="connsiteY0" fmla="*/ 0 h 9557"/>
                <a:gd name="connsiteX1" fmla="*/ 645 w 10747"/>
                <a:gd name="connsiteY1" fmla="*/ 4799 h 9557"/>
                <a:gd name="connsiteX2" fmla="*/ 10747 w 10747"/>
                <a:gd name="connsiteY2" fmla="*/ 9557 h 9557"/>
                <a:gd name="connsiteX0" fmla="*/ 18251 w 18251"/>
                <a:gd name="connsiteY0" fmla="*/ 0 h 9242"/>
                <a:gd name="connsiteX1" fmla="*/ 600 w 18251"/>
                <a:gd name="connsiteY1" fmla="*/ 4263 h 9242"/>
                <a:gd name="connsiteX2" fmla="*/ 10000 w 18251"/>
                <a:gd name="connsiteY2" fmla="*/ 9242 h 9242"/>
                <a:gd name="connsiteX0" fmla="*/ 4566 w 5799"/>
                <a:gd name="connsiteY0" fmla="*/ 0 h 10000"/>
                <a:gd name="connsiteX1" fmla="*/ 5376 w 5799"/>
                <a:gd name="connsiteY1" fmla="*/ 5114 h 10000"/>
                <a:gd name="connsiteX2" fmla="*/ 45 w 5799"/>
                <a:gd name="connsiteY2" fmla="*/ 10000 h 10000"/>
              </a:gdLst>
              <a:ahLst/>
              <a:cxnLst>
                <a:cxn ang="0">
                  <a:pos x="connsiteX0" y="connsiteY0"/>
                </a:cxn>
                <a:cxn ang="0">
                  <a:pos x="connsiteX1" y="connsiteY1"/>
                </a:cxn>
                <a:cxn ang="0">
                  <a:pos x="connsiteX2" y="connsiteY2"/>
                </a:cxn>
              </a:cxnLst>
              <a:rect l="l" t="t" r="r" b="b"/>
              <a:pathLst>
                <a:path w="5799" h="10000">
                  <a:moveTo>
                    <a:pt x="4566" y="0"/>
                  </a:moveTo>
                  <a:cubicBezTo>
                    <a:pt x="2311" y="1337"/>
                    <a:pt x="7219" y="2440"/>
                    <a:pt x="5376" y="5114"/>
                  </a:cubicBezTo>
                  <a:cubicBezTo>
                    <a:pt x="3533" y="7789"/>
                    <a:pt x="-465" y="8324"/>
                    <a:pt x="45" y="10000"/>
                  </a:cubicBezTo>
                </a:path>
              </a:pathLst>
            </a:custGeom>
            <a:noFill/>
            <a:ln w="50800">
              <a:solidFill>
                <a:schemeClr val="accent1">
                  <a:lumMod val="75000"/>
                </a:schemeClr>
              </a:solidFill>
              <a:round/>
              <a:headEnd type="none"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0" name="TextBox 19"/>
          <p:cNvSpPr txBox="1"/>
          <p:nvPr/>
        </p:nvSpPr>
        <p:spPr>
          <a:xfrm>
            <a:off x="6588224" y="3838396"/>
            <a:ext cx="2570897" cy="3046988"/>
          </a:xfrm>
          <a:prstGeom prst="rect">
            <a:avLst/>
          </a:prstGeom>
          <a:noFill/>
        </p:spPr>
        <p:txBody>
          <a:bodyPr wrap="none" rtlCol="0">
            <a:spAutoFit/>
          </a:bodyPr>
          <a:lstStyle/>
          <a:p>
            <a:r>
              <a:rPr lang="en-GB" b="1" u="sng" dirty="0" smtClean="0">
                <a:solidFill>
                  <a:srgbClr val="0070C0"/>
                </a:solidFill>
              </a:rPr>
              <a:t>“Exposed” List</a:t>
            </a:r>
          </a:p>
          <a:p>
            <a:r>
              <a:rPr lang="en-GB" b="1" dirty="0" smtClean="0">
                <a:solidFill>
                  <a:srgbClr val="0070C0"/>
                </a:solidFill>
              </a:rPr>
              <a:t>~90 devices sorted</a:t>
            </a:r>
            <a:br>
              <a:rPr lang="en-GB" b="1" dirty="0" smtClean="0">
                <a:solidFill>
                  <a:srgbClr val="0070C0"/>
                </a:solidFill>
              </a:rPr>
            </a:br>
            <a:r>
              <a:rPr lang="en-GB" b="1" dirty="0" smtClean="0">
                <a:solidFill>
                  <a:srgbClr val="0070C0"/>
                </a:solidFill>
              </a:rPr>
              <a:t>by function:</a:t>
            </a:r>
          </a:p>
          <a:p>
            <a:r>
              <a:rPr lang="en-GB" sz="1200" dirty="0">
                <a:solidFill>
                  <a:srgbClr val="0070C0"/>
                </a:solidFill>
              </a:rPr>
              <a:t>AB LINUX OPER</a:t>
            </a:r>
          </a:p>
          <a:p>
            <a:r>
              <a:rPr lang="en-GB" sz="1200" dirty="0">
                <a:solidFill>
                  <a:srgbClr val="0070C0"/>
                </a:solidFill>
              </a:rPr>
              <a:t>AB WIN OPER</a:t>
            </a:r>
          </a:p>
          <a:p>
            <a:r>
              <a:rPr lang="en-GB" sz="1200" dirty="0">
                <a:solidFill>
                  <a:srgbClr val="0070C0"/>
                </a:solidFill>
              </a:rPr>
              <a:t>CMW PUBLISHERS</a:t>
            </a:r>
          </a:p>
          <a:p>
            <a:r>
              <a:rPr lang="en-GB" sz="1200" dirty="0">
                <a:solidFill>
                  <a:srgbClr val="0070C0"/>
                </a:solidFill>
              </a:rPr>
              <a:t>GS-SE MASTER PLCS EXPOSED TO GPN</a:t>
            </a:r>
          </a:p>
          <a:p>
            <a:r>
              <a:rPr lang="en-GB" sz="1200" dirty="0">
                <a:solidFill>
                  <a:srgbClr val="0070C0"/>
                </a:solidFill>
              </a:rPr>
              <a:t>LASER EXPOSED</a:t>
            </a:r>
          </a:p>
          <a:p>
            <a:r>
              <a:rPr lang="en-GB" sz="1200" dirty="0">
                <a:solidFill>
                  <a:srgbClr val="0070C0"/>
                </a:solidFill>
              </a:rPr>
              <a:t>ORACLE APPLICATION SERVERS</a:t>
            </a:r>
          </a:p>
          <a:p>
            <a:r>
              <a:rPr lang="en-GB" sz="1200" dirty="0">
                <a:solidFill>
                  <a:srgbClr val="0070C0"/>
                </a:solidFill>
              </a:rPr>
              <a:t>POST MORTEM PUBLISHERS</a:t>
            </a:r>
          </a:p>
          <a:p>
            <a:r>
              <a:rPr lang="en-GB" sz="1200" dirty="0">
                <a:solidFill>
                  <a:srgbClr val="0070C0"/>
                </a:solidFill>
              </a:rPr>
              <a:t>SC DOSE-READERS</a:t>
            </a:r>
          </a:p>
          <a:p>
            <a:r>
              <a:rPr lang="en-GB" sz="1200" dirty="0">
                <a:solidFill>
                  <a:srgbClr val="0070C0"/>
                </a:solidFill>
              </a:rPr>
              <a:t>SUSIDB-ACCESS-CONTROL</a:t>
            </a:r>
          </a:p>
          <a:p>
            <a:r>
              <a:rPr lang="en-GB" sz="1200" dirty="0">
                <a:solidFill>
                  <a:srgbClr val="0070C0"/>
                </a:solidFill>
              </a:rPr>
              <a:t>TIMING EVENT SERVERS</a:t>
            </a:r>
          </a:p>
          <a:p>
            <a:endParaRPr lang="en-GB" b="1" u="sng" dirty="0">
              <a:solidFill>
                <a:srgbClr val="0070C0"/>
              </a:solidFill>
            </a:endParaRPr>
          </a:p>
        </p:txBody>
      </p:sp>
      <p:sp>
        <p:nvSpPr>
          <p:cNvPr id="21" name="TextBox 20"/>
          <p:cNvSpPr txBox="1"/>
          <p:nvPr/>
        </p:nvSpPr>
        <p:spPr>
          <a:xfrm>
            <a:off x="2417562" y="1740297"/>
            <a:ext cx="2010422" cy="5078313"/>
          </a:xfrm>
          <a:prstGeom prst="rect">
            <a:avLst/>
          </a:prstGeom>
          <a:noFill/>
        </p:spPr>
        <p:txBody>
          <a:bodyPr wrap="none" rtlCol="0">
            <a:spAutoFit/>
          </a:bodyPr>
          <a:lstStyle/>
          <a:p>
            <a:r>
              <a:rPr lang="en-GB" sz="1200" dirty="0" smtClean="0">
                <a:solidFill>
                  <a:srgbClr val="00B050"/>
                </a:solidFill>
              </a:rPr>
              <a:t>IT </a:t>
            </a:r>
            <a:r>
              <a:rPr lang="en-GB" sz="1200" dirty="0">
                <a:solidFill>
                  <a:srgbClr val="00B050"/>
                </a:solidFill>
              </a:rPr>
              <a:t>SECURITY BACKENDS</a:t>
            </a:r>
          </a:p>
          <a:p>
            <a:r>
              <a:rPr lang="en-GB" sz="1200" dirty="0">
                <a:solidFill>
                  <a:srgbClr val="00B050"/>
                </a:solidFill>
              </a:rPr>
              <a:t>IT TELEPHONE SERVERS</a:t>
            </a:r>
          </a:p>
          <a:p>
            <a:r>
              <a:rPr lang="en-GB" sz="1200" dirty="0">
                <a:solidFill>
                  <a:srgbClr val="00B050"/>
                </a:solidFill>
              </a:rPr>
              <a:t>LCR FOR 936</a:t>
            </a:r>
          </a:p>
          <a:p>
            <a:r>
              <a:rPr lang="en-GB" sz="1200" dirty="0">
                <a:solidFill>
                  <a:srgbClr val="00B050"/>
                </a:solidFill>
              </a:rPr>
              <a:t>LCR FOR BI</a:t>
            </a:r>
          </a:p>
          <a:p>
            <a:r>
              <a:rPr lang="en-GB" sz="1200" dirty="0">
                <a:solidFill>
                  <a:srgbClr val="00B050"/>
                </a:solidFill>
              </a:rPr>
              <a:t>LCR FOR BT</a:t>
            </a:r>
          </a:p>
          <a:p>
            <a:r>
              <a:rPr lang="en-GB" sz="1200" dirty="0">
                <a:solidFill>
                  <a:srgbClr val="00B050"/>
                </a:solidFill>
              </a:rPr>
              <a:t>LCR FOR CCR</a:t>
            </a:r>
          </a:p>
          <a:p>
            <a:r>
              <a:rPr lang="en-GB" sz="1200" dirty="0">
                <a:solidFill>
                  <a:srgbClr val="00B050"/>
                </a:solidFill>
              </a:rPr>
              <a:t>LCR FOR ICE</a:t>
            </a:r>
          </a:p>
          <a:p>
            <a:r>
              <a:rPr lang="en-GB" sz="1200" dirty="0">
                <a:solidFill>
                  <a:srgbClr val="00B050"/>
                </a:solidFill>
              </a:rPr>
              <a:t>LCR FOR RF</a:t>
            </a:r>
          </a:p>
          <a:p>
            <a:r>
              <a:rPr lang="en-GB" sz="1200" dirty="0">
                <a:solidFill>
                  <a:srgbClr val="00B050"/>
                </a:solidFill>
              </a:rPr>
              <a:t>LCR FOR STI</a:t>
            </a:r>
          </a:p>
          <a:p>
            <a:r>
              <a:rPr lang="en-GB" sz="1200" dirty="0">
                <a:solidFill>
                  <a:srgbClr val="00B050"/>
                </a:solidFill>
              </a:rPr>
              <a:t>LCR FOR VACUUM</a:t>
            </a:r>
          </a:p>
          <a:p>
            <a:r>
              <a:rPr lang="en-GB" sz="1200" dirty="0">
                <a:solidFill>
                  <a:srgbClr val="00B050"/>
                </a:solidFill>
              </a:rPr>
              <a:t>NICE_CA</a:t>
            </a:r>
          </a:p>
          <a:p>
            <a:r>
              <a:rPr lang="en-GB" sz="1200" dirty="0">
                <a:solidFill>
                  <a:srgbClr val="00B050"/>
                </a:solidFill>
              </a:rPr>
              <a:t>NICE_DFS</a:t>
            </a:r>
          </a:p>
          <a:p>
            <a:r>
              <a:rPr lang="en-GB" sz="1200" dirty="0">
                <a:solidFill>
                  <a:srgbClr val="00B050"/>
                </a:solidFill>
              </a:rPr>
              <a:t>NICE_DOMAINCONTROLLERS</a:t>
            </a:r>
          </a:p>
          <a:p>
            <a:r>
              <a:rPr lang="en-GB" sz="1200" dirty="0">
                <a:solidFill>
                  <a:srgbClr val="00B050"/>
                </a:solidFill>
              </a:rPr>
              <a:t>NICE_MAIL_MX</a:t>
            </a:r>
          </a:p>
          <a:p>
            <a:r>
              <a:rPr lang="en-GB" sz="1200" dirty="0">
                <a:solidFill>
                  <a:srgbClr val="00B050"/>
                </a:solidFill>
              </a:rPr>
              <a:t>NICE_PRINTING</a:t>
            </a:r>
          </a:p>
          <a:p>
            <a:r>
              <a:rPr lang="en-GB" sz="1200" dirty="0">
                <a:solidFill>
                  <a:srgbClr val="00B050"/>
                </a:solidFill>
              </a:rPr>
              <a:t>NICE_TS_INFRASTRUCTURE</a:t>
            </a:r>
          </a:p>
          <a:p>
            <a:r>
              <a:rPr lang="en-GB" sz="1200" dirty="0">
                <a:solidFill>
                  <a:srgbClr val="00B050"/>
                </a:solidFill>
              </a:rPr>
              <a:t>NICE_XLDAP</a:t>
            </a:r>
          </a:p>
          <a:p>
            <a:r>
              <a:rPr lang="en-GB" sz="1200" dirty="0">
                <a:solidFill>
                  <a:srgbClr val="00B050"/>
                </a:solidFill>
              </a:rPr>
              <a:t>PH EXPERIMENTS</a:t>
            </a:r>
          </a:p>
          <a:p>
            <a:r>
              <a:rPr lang="en-GB" sz="1200" dirty="0">
                <a:solidFill>
                  <a:srgbClr val="00B050"/>
                </a:solidFill>
              </a:rPr>
              <a:t>SC GPRS</a:t>
            </a:r>
          </a:p>
          <a:p>
            <a:r>
              <a:rPr lang="en-GB" sz="1200" dirty="0">
                <a:solidFill>
                  <a:srgbClr val="00B050"/>
                </a:solidFill>
              </a:rPr>
              <a:t>TN APPLICATION GATEWAYS</a:t>
            </a:r>
          </a:p>
          <a:p>
            <a:r>
              <a:rPr lang="en-GB" sz="1200" dirty="0">
                <a:solidFill>
                  <a:srgbClr val="00B050"/>
                </a:solidFill>
              </a:rPr>
              <a:t>TN INTERNET PUBLISHERS</a:t>
            </a:r>
          </a:p>
          <a:p>
            <a:r>
              <a:rPr lang="en-GB" sz="1200" dirty="0">
                <a:solidFill>
                  <a:srgbClr val="00B050"/>
                </a:solidFill>
              </a:rPr>
              <a:t>TN WEB SERVERS</a:t>
            </a:r>
          </a:p>
          <a:p>
            <a:r>
              <a:rPr lang="en-GB" sz="1200" dirty="0">
                <a:solidFill>
                  <a:srgbClr val="00B050"/>
                </a:solidFill>
              </a:rPr>
              <a:t>TS-CV SERVERS - NO_TN</a:t>
            </a:r>
          </a:p>
          <a:p>
            <a:r>
              <a:rPr lang="en-GB" sz="1200" dirty="0">
                <a:solidFill>
                  <a:srgbClr val="00B050"/>
                </a:solidFill>
              </a:rPr>
              <a:t>TS-EL SERVERS - NO_TN</a:t>
            </a:r>
          </a:p>
          <a:p>
            <a:r>
              <a:rPr lang="en-GB" sz="1200" dirty="0">
                <a:solidFill>
                  <a:srgbClr val="00B050"/>
                </a:solidFill>
              </a:rPr>
              <a:t>TS-FM SERVERS - NO_TN</a:t>
            </a:r>
          </a:p>
          <a:p>
            <a:r>
              <a:rPr lang="en-GB" sz="1200" dirty="0">
                <a:solidFill>
                  <a:srgbClr val="00B050"/>
                </a:solidFill>
              </a:rPr>
              <a:t>TS-HE </a:t>
            </a:r>
            <a:r>
              <a:rPr lang="en-GB" sz="1200" dirty="0" smtClean="0">
                <a:solidFill>
                  <a:srgbClr val="00B050"/>
                </a:solidFill>
              </a:rPr>
              <a:t>GPRS</a:t>
            </a:r>
            <a:endParaRPr lang="en-GB" sz="1200" dirty="0">
              <a:solidFill>
                <a:srgbClr val="00B050"/>
              </a:solidFill>
            </a:endParaRPr>
          </a:p>
        </p:txBody>
      </p:sp>
      <p:sp>
        <p:nvSpPr>
          <p:cNvPr id="22" name="Cross 21"/>
          <p:cNvSpPr/>
          <p:nvPr/>
        </p:nvSpPr>
        <p:spPr>
          <a:xfrm rot="2792819">
            <a:off x="4663767" y="3092301"/>
            <a:ext cx="1396122" cy="1460933"/>
          </a:xfrm>
          <a:prstGeom prst="plus">
            <a:avLst>
              <a:gd name="adj" fmla="val 3690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Rounded Rectangle 7"/>
          <p:cNvSpPr/>
          <p:nvPr/>
        </p:nvSpPr>
        <p:spPr>
          <a:xfrm>
            <a:off x="107504" y="5589240"/>
            <a:ext cx="8928992" cy="1167856"/>
          </a:xfrm>
          <a:prstGeom prst="roundRect">
            <a:avLst/>
          </a:prstGeom>
          <a:solidFill>
            <a:schemeClr val="bg1"/>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ct val="20000"/>
              </a:spcBef>
            </a:pPr>
            <a:r>
              <a:rPr lang="en-GB" b="1" dirty="0">
                <a:solidFill>
                  <a:prstClr val="black"/>
                </a:solidFill>
              </a:rPr>
              <a:t>The TN should not depend on the GPN by design.</a:t>
            </a:r>
          </a:p>
          <a:p>
            <a:pPr lvl="0">
              <a:spcBef>
                <a:spcPct val="20000"/>
              </a:spcBef>
            </a:pPr>
            <a:r>
              <a:rPr lang="en-GB" dirty="0">
                <a:solidFill>
                  <a:prstClr val="black"/>
                </a:solidFill>
              </a:rPr>
              <a:t>In principle, gateways are only necessary for developing or configuring systems and should not be needed running accelerators / technical infrastructure</a:t>
            </a:r>
            <a:r>
              <a:rPr lang="en-GB" dirty="0" smtClean="0">
                <a:solidFill>
                  <a:prstClr val="black"/>
                </a:solidFill>
              </a:rPr>
              <a:t>.</a:t>
            </a:r>
            <a:endParaRPr lang="en-GB" dirty="0">
              <a:solidFill>
                <a:prstClr val="black"/>
              </a:solidFill>
            </a:endParaRPr>
          </a:p>
        </p:txBody>
      </p:sp>
    </p:spTree>
    <p:extLst>
      <p:ext uri="{BB962C8B-B14F-4D97-AF65-F5344CB8AC3E}">
        <p14:creationId xmlns:p14="http://schemas.microsoft.com/office/powerpoint/2010/main" val="232238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par>
                          <p:cTn id="18" fill="hold">
                            <p:stCondLst>
                              <p:cond delay="500"/>
                            </p:stCondLst>
                            <p:childTnLst>
                              <p:par>
                                <p:cTn id="19" presetID="39" presetClass="entr" presetSubtype="0" accel="10000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dissolve">
                                      <p:cBhvr>
                                        <p:cTn id="29" dur="500"/>
                                        <p:tgtEl>
                                          <p:spTgt spid="9"/>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dissolve">
                                      <p:cBhvr>
                                        <p:cTn id="32" dur="500"/>
                                        <p:tgtEl>
                                          <p:spTgt spid="16"/>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dissolve">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dissolve">
                                      <p:cBhvr>
                                        <p:cTn id="40" dur="500"/>
                                        <p:tgtEl>
                                          <p:spTgt spid="17"/>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dissolve">
                                      <p:cBhvr>
                                        <p:cTn id="43" dur="5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dissolve">
                                      <p:cBhvr>
                                        <p:cTn id="48" dur="500"/>
                                        <p:tgtEl>
                                          <p:spTgt spid="22"/>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dissolve">
                                      <p:cBhvr>
                                        <p:cTn id="5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P spid="21" grpId="0"/>
      <p:bldP spid="22"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noAutofit/>
          </a:bodyPr>
          <a:lstStyle/>
          <a:p>
            <a:pPr marL="457200" indent="-457200">
              <a:buFont typeface="+mj-lt"/>
              <a:buAutoNum type="arabicPeriod"/>
            </a:pPr>
            <a:r>
              <a:rPr lang="en-US" sz="2000" dirty="0" smtClean="0"/>
              <a:t>Reassure </a:t>
            </a:r>
            <a:r>
              <a:rPr lang="en-US" sz="2000" dirty="0"/>
              <a:t>people </a:t>
            </a:r>
            <a:r>
              <a:rPr lang="en-US" sz="2000" b="0" dirty="0"/>
              <a:t>that a disconnection does not do harm.</a:t>
            </a:r>
          </a:p>
          <a:p>
            <a:pPr marL="457200" indent="-457200">
              <a:buFont typeface="+mj-lt"/>
              <a:buAutoNum type="arabicPeriod"/>
            </a:pPr>
            <a:r>
              <a:rPr lang="en-US" sz="2000" b="0" dirty="0" smtClean="0"/>
              <a:t>“Understand </a:t>
            </a:r>
            <a:r>
              <a:rPr lang="en-US" sz="2000" b="0" dirty="0"/>
              <a:t>the extent to which control systems connected to the TN depend on external services (GPN, CERN CC) and in how far these systems are able to run autonomously in case the GPN is not available. Given past experience, the dependency should be rather low, but hidden dependencies might exist</a:t>
            </a:r>
            <a:r>
              <a:rPr lang="en-US" sz="2000" b="0" dirty="0" smtClean="0"/>
              <a:t>.”</a:t>
            </a:r>
          </a:p>
          <a:p>
            <a:pPr marL="457200" indent="-457200">
              <a:buFont typeface="+mj-lt"/>
              <a:buAutoNum type="arabicPeriod"/>
            </a:pPr>
            <a:r>
              <a:rPr lang="en-US" sz="2000" b="0" dirty="0" smtClean="0"/>
              <a:t>Confirm that “TN disconnection” is a valid preventive action in case of major security incidents on the GPN or in the CC.</a:t>
            </a:r>
          </a:p>
          <a:p>
            <a:pPr marL="457200" indent="-457200">
              <a:buFont typeface="+mj-lt"/>
              <a:buAutoNum type="arabicPeriod"/>
            </a:pPr>
            <a:r>
              <a:rPr lang="en-US" sz="2000" dirty="0"/>
              <a:t>Have more systems </a:t>
            </a:r>
            <a:r>
              <a:rPr lang="en-US" sz="2000"/>
              <a:t>online </a:t>
            </a:r>
            <a:r>
              <a:rPr lang="en-US" sz="2000" b="0" smtClean="0"/>
              <a:t>than </a:t>
            </a:r>
            <a:r>
              <a:rPr lang="en-US" sz="2000" b="0" dirty="0"/>
              <a:t>during the </a:t>
            </a:r>
            <a:r>
              <a:rPr lang="en-US" sz="2000" b="0" dirty="0" smtClean="0"/>
              <a:t>first test of March 27</a:t>
            </a:r>
            <a:r>
              <a:rPr lang="en-US" sz="2000" b="0" baseline="30000" dirty="0" smtClean="0"/>
              <a:t>th</a:t>
            </a:r>
            <a:r>
              <a:rPr lang="en-US" sz="2000" b="0" dirty="0" smtClean="0"/>
              <a:t> 2013.</a:t>
            </a:r>
            <a:endParaRPr lang="en-US" sz="2000" b="0" dirty="0"/>
          </a:p>
          <a:p>
            <a:pPr marL="457200" indent="-457200">
              <a:buFont typeface="+mj-lt"/>
              <a:buAutoNum type="arabicPeriod"/>
            </a:pPr>
            <a:r>
              <a:rPr lang="en-US" sz="2000" dirty="0" smtClean="0"/>
              <a:t>Review the measures </a:t>
            </a:r>
            <a:r>
              <a:rPr lang="en-US" sz="2000" b="0" dirty="0" smtClean="0"/>
              <a:t>which have been put in place since then.</a:t>
            </a:r>
          </a:p>
          <a:p>
            <a:endParaRPr lang="en-US" sz="2000" dirty="0"/>
          </a:p>
          <a:p>
            <a:r>
              <a:rPr lang="en-US" sz="2000" u="sng" dirty="0" smtClean="0"/>
              <a:t>Everything is documented in the minutes of the CNIC Meetings:</a:t>
            </a:r>
          </a:p>
          <a:p>
            <a:pPr marL="342900" indent="-342900">
              <a:buFont typeface="Arial" panose="020B0604020202020204" pitchFamily="34" charset="0"/>
              <a:buChar char="•"/>
            </a:pPr>
            <a:r>
              <a:rPr lang="en-US" sz="2000" b="0" dirty="0" smtClean="0"/>
              <a:t>https</a:t>
            </a:r>
            <a:r>
              <a:rPr lang="en-US" sz="2000" b="0" dirty="0"/>
              <a:t>://indico.cern.ch/categoryDisplay.py?categId=691 </a:t>
            </a:r>
          </a:p>
          <a:p>
            <a:endParaRPr lang="en-US" b="0" dirty="0"/>
          </a:p>
        </p:txBody>
      </p:sp>
    </p:spTree>
    <p:extLst>
      <p:ext uri="{BB962C8B-B14F-4D97-AF65-F5344CB8AC3E}">
        <p14:creationId xmlns:p14="http://schemas.microsoft.com/office/powerpoint/2010/main" val="3858006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dissolve">
                                      <p:cBhvr>
                                        <p:cTn id="32" dur="500"/>
                                        <p:tgtEl>
                                          <p:spTgt spid="3">
                                            <p:txEl>
                                              <p:pRg st="6" end="6"/>
                                            </p:txEl>
                                          </p:spTgt>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dissolve">
                                      <p:cBhvr>
                                        <p:cTn id="3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Plans for Tuesday 2014/1/28 </a:t>
            </a:r>
            <a:endParaRPr lang="en-US" dirty="0"/>
          </a:p>
        </p:txBody>
      </p:sp>
      <p:sp>
        <p:nvSpPr>
          <p:cNvPr id="3" name="Content Placeholder 2"/>
          <p:cNvSpPr>
            <a:spLocks noGrp="1"/>
          </p:cNvSpPr>
          <p:nvPr>
            <p:ph idx="1"/>
          </p:nvPr>
        </p:nvSpPr>
        <p:spPr/>
        <p:txBody>
          <a:bodyPr>
            <a:noAutofit/>
          </a:bodyPr>
          <a:lstStyle/>
          <a:p>
            <a:r>
              <a:rPr lang="en-US" u="sng" dirty="0" smtClean="0"/>
              <a:t>Procedure:</a:t>
            </a:r>
          </a:p>
          <a:p>
            <a:pPr marL="342900" indent="-342900">
              <a:buFont typeface="Arial" panose="020B0604020202020204" pitchFamily="34" charset="0"/>
              <a:buChar char="•"/>
            </a:pPr>
            <a:r>
              <a:rPr lang="en-US" sz="2000" b="0" dirty="0" smtClean="0"/>
              <a:t>Announce to FOM, TIOC, LMC, CNIC, LCSP, LS1coord, IEFC, SSB</a:t>
            </a:r>
            <a:br>
              <a:rPr lang="en-US" sz="2000" b="0" dirty="0" smtClean="0"/>
            </a:br>
            <a:r>
              <a:rPr lang="en-US" sz="2000" b="0" dirty="0" smtClean="0"/>
              <a:t>Issue “Note </a:t>
            </a:r>
            <a:r>
              <a:rPr lang="en-US" sz="2000" b="0" dirty="0" err="1" smtClean="0"/>
              <a:t>d’Intervention</a:t>
            </a:r>
            <a:r>
              <a:rPr lang="en-US" sz="2000" b="0" dirty="0" smtClean="0"/>
              <a:t>”</a:t>
            </a:r>
          </a:p>
          <a:p>
            <a:pPr marL="342900" indent="-342900">
              <a:buFont typeface="Arial" panose="020B0604020202020204" pitchFamily="34" charset="0"/>
              <a:buChar char="•"/>
            </a:pPr>
            <a:r>
              <a:rPr lang="en-US" sz="2000" b="0" dirty="0" smtClean="0"/>
              <a:t>Start at 9:00 with sequential removal of TN dependencies on CC</a:t>
            </a:r>
          </a:p>
          <a:p>
            <a:pPr marL="342900" indent="-342900">
              <a:buFont typeface="Arial" panose="020B0604020202020204" pitchFamily="34" charset="0"/>
              <a:buChar char="•"/>
            </a:pPr>
            <a:r>
              <a:rPr lang="en-US" sz="2000" b="0" dirty="0" smtClean="0"/>
              <a:t>Finally, stop all routing</a:t>
            </a:r>
          </a:p>
          <a:p>
            <a:pPr marL="342900" indent="-342900">
              <a:buFont typeface="Arial" panose="020B0604020202020204" pitchFamily="34" charset="0"/>
              <a:buChar char="•"/>
            </a:pPr>
            <a:r>
              <a:rPr lang="en-US" sz="2000" b="0" dirty="0" smtClean="0"/>
              <a:t>Re-establish status quo around 14:00</a:t>
            </a:r>
          </a:p>
          <a:p>
            <a:endParaRPr lang="en-US" b="0" dirty="0" smtClean="0"/>
          </a:p>
          <a:p>
            <a:r>
              <a:rPr lang="en-US" u="sng" dirty="0" smtClean="0">
                <a:solidFill>
                  <a:srgbClr val="FF0000"/>
                </a:solidFill>
              </a:rPr>
              <a:t>Direct consequences:</a:t>
            </a:r>
          </a:p>
          <a:p>
            <a:pPr marL="342900" indent="-342900">
              <a:buFont typeface="Arial" panose="020B0604020202020204" pitchFamily="34" charset="0"/>
              <a:buChar char="•"/>
            </a:pPr>
            <a:r>
              <a:rPr lang="en-US" sz="2000" b="0" dirty="0" smtClean="0">
                <a:solidFill>
                  <a:srgbClr val="FF0000"/>
                </a:solidFill>
              </a:rPr>
              <a:t>This will inhibit any communication between CERN office network, the CERN Computing Center, and the TN. </a:t>
            </a:r>
          </a:p>
          <a:p>
            <a:pPr marL="342900" indent="-342900">
              <a:buFont typeface="Arial" panose="020B0604020202020204" pitchFamily="34" charset="0"/>
              <a:buChar char="•"/>
            </a:pPr>
            <a:endParaRPr lang="en-US" b="0" dirty="0"/>
          </a:p>
          <a:p>
            <a:r>
              <a:rPr lang="en-US" u="sng" dirty="0" smtClean="0"/>
              <a:t>Mark your agenda:</a:t>
            </a:r>
          </a:p>
          <a:p>
            <a:pPr marL="342900" indent="-342900">
              <a:buFont typeface="Arial" panose="020B0604020202020204" pitchFamily="34" charset="0"/>
              <a:buChar char="•"/>
            </a:pPr>
            <a:r>
              <a:rPr lang="en-US" sz="2000" dirty="0" smtClean="0"/>
              <a:t>Every system should be represented in the CCC and check for unexpected consequences. This is utterly essential for putting mitigations in place.</a:t>
            </a:r>
            <a:endParaRPr lang="en-US" sz="2000" dirty="0"/>
          </a:p>
        </p:txBody>
      </p:sp>
    </p:spTree>
    <p:extLst>
      <p:ext uri="{BB962C8B-B14F-4D97-AF65-F5344CB8AC3E}">
        <p14:creationId xmlns:p14="http://schemas.microsoft.com/office/powerpoint/2010/main" val="3789456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ssolve">
                                      <p:cBhvr>
                                        <p:cTn id="24" dur="500"/>
                                        <p:tgtEl>
                                          <p:spTgt spid="3">
                                            <p:txEl>
                                              <p:pRg st="6" end="6"/>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ssolv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dissolve">
                                      <p:cBhvr>
                                        <p:cTn id="32" dur="500"/>
                                        <p:tgtEl>
                                          <p:spTgt spid="3">
                                            <p:txEl>
                                              <p:pRg st="9" end="9"/>
                                            </p:txEl>
                                          </p:spTgt>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dissolve">
                                      <p:cBhvr>
                                        <p:cTn id="3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4431383034174796FD0AC2E25C3A68" ma:contentTypeVersion="0" ma:contentTypeDescription="Create a new document." ma:contentTypeScope="" ma:versionID="20063c885643a320aea04f4ba376a3a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0D4079B-B611-48FA-8D64-AAF7D6D49443}"/>
</file>

<file path=customXml/itemProps2.xml><?xml version="1.0" encoding="utf-8"?>
<ds:datastoreItem xmlns:ds="http://schemas.openxmlformats.org/officeDocument/2006/customXml" ds:itemID="{0A3C9B68-B391-4B70-B7A5-90ECEF370F29}"/>
</file>

<file path=customXml/itemProps3.xml><?xml version="1.0" encoding="utf-8"?>
<ds:datastoreItem xmlns:ds="http://schemas.openxmlformats.org/officeDocument/2006/customXml" ds:itemID="{39049E18-75D0-4CB3-990F-2092A889B5D6}"/>
</file>

<file path=docProps/app.xml><?xml version="1.0" encoding="utf-8"?>
<Properties xmlns="http://schemas.openxmlformats.org/officeDocument/2006/extended-properties" xmlns:vt="http://schemas.openxmlformats.org/officeDocument/2006/docPropsVTypes">
  <TotalTime>12950</TotalTime>
  <Words>384</Words>
  <Application>Microsoft Office PowerPoint</Application>
  <PresentationFormat>On-screen Show (4:3)</PresentationFormat>
  <Paragraphs>97</Paragraphs>
  <Slides>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6" baseType="lpstr">
      <vt:lpstr>Office Theme</vt:lpstr>
      <vt:lpstr>Visio</vt:lpstr>
      <vt:lpstr>TN Disco Test, Round 2</vt:lpstr>
      <vt:lpstr>CERN TN Networking</vt:lpstr>
      <vt:lpstr>Objective</vt:lpstr>
      <vt:lpstr>Plans for Tuesday 2014/1/28 </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Security Baseline</dc:title>
  <dc:creator>Dr. Stefan Lueders</dc:creator>
  <cp:lastModifiedBy>Dr. Stefan Lueders</cp:lastModifiedBy>
  <cp:revision>296</cp:revision>
  <cp:lastPrinted>2013-01-09T10:59:44Z</cp:lastPrinted>
  <dcterms:created xsi:type="dcterms:W3CDTF">2011-05-06T12:33:31Z</dcterms:created>
  <dcterms:modified xsi:type="dcterms:W3CDTF">2013-12-10T18:01:24Z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0x010100454431383034174796FD0AC2E25C3A68</vt:lpwstr>
  </property>
</Properties>
</file>