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61" r:id="rId2"/>
    <p:sldId id="301" r:id="rId3"/>
    <p:sldId id="257" r:id="rId4"/>
    <p:sldId id="287" r:id="rId5"/>
    <p:sldId id="288" r:id="rId6"/>
    <p:sldId id="267" r:id="rId7"/>
    <p:sldId id="268" r:id="rId8"/>
    <p:sldId id="278" r:id="rId9"/>
    <p:sldId id="282" r:id="rId10"/>
    <p:sldId id="284" r:id="rId11"/>
    <p:sldId id="281" r:id="rId12"/>
    <p:sldId id="280" r:id="rId13"/>
    <p:sldId id="296" r:id="rId14"/>
    <p:sldId id="290" r:id="rId15"/>
    <p:sldId id="294" r:id="rId16"/>
    <p:sldId id="295" r:id="rId17"/>
    <p:sldId id="291" r:id="rId18"/>
    <p:sldId id="292" r:id="rId19"/>
    <p:sldId id="293" r:id="rId20"/>
    <p:sldId id="297" r:id="rId21"/>
    <p:sldId id="298" r:id="rId22"/>
    <p:sldId id="299" r:id="rId23"/>
    <p:sldId id="300" r:id="rId24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2" autoAdjust="0"/>
    <p:restoredTop sz="94660" autoAdjust="0"/>
  </p:normalViewPr>
  <p:slideViewPr>
    <p:cSldViewPr snapToGrid="0">
      <p:cViewPr varScale="1">
        <p:scale>
          <a:sx n="89" d="100"/>
          <a:sy n="89" d="100"/>
        </p:scale>
        <p:origin x="235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53E33-2BA1-4A63-BE5F-5AC1ECA2E98A}" type="datetimeFigureOut">
              <a:rPr lang="el-GR" smtClean="0"/>
              <a:t>18/4/2015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945D9-F34F-42FC-98FE-1942432C310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1518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ED26F-CBE3-4F99-9240-99E901ACC9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5945D9-F34F-42FC-98FE-1942432C310B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7682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16866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849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1628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040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1740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174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5945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247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78143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8562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24504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C67A2-7FBB-4010-9396-E14F90C8FEA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0035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5097" y="3288911"/>
            <a:ext cx="7848600" cy="55907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/>
              <a:t>Panagiotis</a:t>
            </a:r>
            <a:r>
              <a:rPr lang="en-US" sz="2800" dirty="0"/>
              <a:t> </a:t>
            </a:r>
            <a:r>
              <a:rPr lang="en-US" sz="2800" dirty="0" err="1" smtClean="0"/>
              <a:t>Gkountoumis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National Technical University of Athens</a:t>
            </a:r>
            <a:endParaRPr lang="el-GR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6100" y="4570952"/>
            <a:ext cx="6400800" cy="1752600"/>
          </a:xfrm>
        </p:spPr>
        <p:txBody>
          <a:bodyPr/>
          <a:lstStyle/>
          <a:p>
            <a:pPr algn="ctr"/>
            <a:r>
              <a:rPr lang="en-US" dirty="0" smtClean="0"/>
              <a:t>HEP 2015, Athens</a:t>
            </a:r>
          </a:p>
          <a:p>
            <a:pPr algn="ctr"/>
            <a:r>
              <a:rPr lang="en-US" dirty="0" smtClean="0"/>
              <a:t>18/04/2015</a:t>
            </a:r>
            <a:endParaRPr lang="el-G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85279" y="821698"/>
            <a:ext cx="7848600" cy="19272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104" y="5011929"/>
            <a:ext cx="1222227" cy="1183100"/>
          </a:xfrm>
          <a:prstGeom prst="rect">
            <a:avLst/>
          </a:prstGeom>
        </p:spPr>
      </p:pic>
      <p:pic>
        <p:nvPicPr>
          <p:cNvPr id="9" name="Picture 8" descr="EPEDBM GB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4510" y="5855322"/>
            <a:ext cx="2772335" cy="6637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9548" y="887676"/>
            <a:ext cx="93600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Level-1 Data Driver Card of the New Small Wheel ATLAS experiment</a:t>
            </a:r>
            <a:endParaRPr lang="el-GR" sz="4800" dirty="0"/>
          </a:p>
        </p:txBody>
      </p:sp>
      <p:pic>
        <p:nvPicPr>
          <p:cNvPr id="2050" name="Picture 2" descr="C:\Users\Panos\Downloads\NTU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47" y="4974296"/>
            <a:ext cx="1255055" cy="1258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67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117" y="1349896"/>
            <a:ext cx="5809779" cy="515522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Prototype 1 </a:t>
            </a:r>
          </a:p>
          <a:p>
            <a:pPr lvl="1"/>
            <a:r>
              <a:rPr lang="en-US" dirty="0" smtClean="0"/>
              <a:t>Already fabricated</a:t>
            </a:r>
          </a:p>
          <a:p>
            <a:pPr lvl="1"/>
            <a:r>
              <a:rPr lang="en-US" dirty="0" smtClean="0"/>
              <a:t>Size 210mm x 144mm</a:t>
            </a:r>
          </a:p>
          <a:p>
            <a:pPr lvl="1"/>
            <a:r>
              <a:rPr lang="en-US" dirty="0" smtClean="0"/>
              <a:t>Layers used : 14</a:t>
            </a:r>
          </a:p>
          <a:p>
            <a:pPr lvl="1"/>
            <a:r>
              <a:rPr lang="en-US" dirty="0"/>
              <a:t>Alternative paths in case of GBTX </a:t>
            </a:r>
            <a:r>
              <a:rPr lang="en-US" dirty="0" smtClean="0"/>
              <a:t>failure</a:t>
            </a:r>
          </a:p>
          <a:p>
            <a:pPr lvl="1"/>
            <a:r>
              <a:rPr lang="en-US" dirty="0" smtClean="0"/>
              <a:t>Input voltage 3.6V - 42V</a:t>
            </a:r>
          </a:p>
          <a:p>
            <a:pPr lvl="1"/>
            <a:r>
              <a:rPr lang="en-US" dirty="0" smtClean="0"/>
              <a:t>GBTx, GBTIA &amp; GBLD (VTRX) ASICs</a:t>
            </a:r>
          </a:p>
          <a:p>
            <a:pPr lvl="1"/>
            <a:r>
              <a:rPr lang="en-US" dirty="0" smtClean="0"/>
              <a:t>Xilinx FPGA Artix7 - xc7a200t-3FBG484</a:t>
            </a:r>
          </a:p>
          <a:p>
            <a:pPr lvl="1"/>
            <a:r>
              <a:rPr lang="en-US" dirty="0" smtClean="0"/>
              <a:t>SFP+, Gigabit Ethernet, VTRX, miniSAS 36p, SMAs </a:t>
            </a:r>
          </a:p>
          <a:p>
            <a:pPr lvl="1"/>
            <a:r>
              <a:rPr lang="en-US" dirty="0"/>
              <a:t>Still in debugging </a:t>
            </a:r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Board is functional</a:t>
            </a:r>
          </a:p>
          <a:p>
            <a:pPr lvl="1"/>
            <a:r>
              <a:rPr lang="en-US" dirty="0"/>
              <a:t>No radiation tolerant </a:t>
            </a:r>
            <a:r>
              <a:rPr lang="en-US" dirty="0" smtClean="0"/>
              <a:t>board</a:t>
            </a:r>
          </a:p>
          <a:p>
            <a:r>
              <a:rPr lang="en-US" dirty="0" smtClean="0"/>
              <a:t>Prototype 2</a:t>
            </a:r>
          </a:p>
          <a:p>
            <a:pPr lvl="1"/>
            <a:r>
              <a:rPr lang="en-US" dirty="0"/>
              <a:t>Design in </a:t>
            </a:r>
            <a:r>
              <a:rPr lang="en-US" dirty="0" smtClean="0"/>
              <a:t>progress (same as final board)</a:t>
            </a:r>
          </a:p>
          <a:p>
            <a:pPr lvl="1"/>
            <a:r>
              <a:rPr lang="en-US" dirty="0"/>
              <a:t>Size 200mm X </a:t>
            </a:r>
            <a:r>
              <a:rPr lang="en-US" dirty="0" smtClean="0"/>
              <a:t>50mm</a:t>
            </a:r>
            <a:endParaRPr lang="en-US" dirty="0"/>
          </a:p>
          <a:p>
            <a:pPr lvl="1"/>
            <a:r>
              <a:rPr lang="en-US" dirty="0"/>
              <a:t>12 Layers will be </a:t>
            </a:r>
            <a:r>
              <a:rPr lang="en-US" dirty="0" smtClean="0"/>
              <a:t>used</a:t>
            </a:r>
          </a:p>
          <a:p>
            <a:pPr lvl="1"/>
            <a:r>
              <a:rPr lang="en-US" dirty="0"/>
              <a:t>Input voltage 5</a:t>
            </a:r>
            <a:r>
              <a:rPr lang="en-US" dirty="0" smtClean="0"/>
              <a:t>V </a:t>
            </a:r>
            <a:r>
              <a:rPr lang="en-US" dirty="0"/>
              <a:t>- </a:t>
            </a:r>
            <a:r>
              <a:rPr lang="en-US" dirty="0" smtClean="0"/>
              <a:t>12V</a:t>
            </a:r>
            <a:endParaRPr lang="en-US" dirty="0"/>
          </a:p>
          <a:p>
            <a:pPr lvl="1"/>
            <a:r>
              <a:rPr lang="en-US" dirty="0"/>
              <a:t>Use only radiation hard </a:t>
            </a:r>
            <a:r>
              <a:rPr lang="en-US" dirty="0" smtClean="0"/>
              <a:t>components (</a:t>
            </a:r>
            <a:r>
              <a:rPr lang="en-US" dirty="0"/>
              <a:t>GBTx, VTRX, </a:t>
            </a:r>
            <a:r>
              <a:rPr lang="en-US" dirty="0" smtClean="0"/>
              <a:t>FEAST)</a:t>
            </a:r>
            <a:endParaRPr lang="en-US" dirty="0"/>
          </a:p>
          <a:p>
            <a:pPr lvl="1"/>
            <a:r>
              <a:rPr lang="en-US" dirty="0"/>
              <a:t>Can be tested in radiation and magnetic fields</a:t>
            </a:r>
          </a:p>
          <a:p>
            <a:pPr lvl="1"/>
            <a:r>
              <a:rPr lang="en-US" dirty="0" smtClean="0"/>
              <a:t>Estimate </a:t>
            </a:r>
            <a:r>
              <a:rPr lang="en-US" dirty="0"/>
              <a:t>final power </a:t>
            </a:r>
            <a:r>
              <a:rPr lang="en-US" dirty="0" smtClean="0"/>
              <a:t>consumption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l-G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986" y="1023778"/>
            <a:ext cx="5014969" cy="3765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69727" y="5789713"/>
            <a:ext cx="412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side of L1DDC prototype-1 board</a:t>
            </a:r>
            <a:endParaRPr lang="el-G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10</a:t>
            </a:fld>
            <a:endParaRPr lang="el-GR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040449" y="3487918"/>
            <a:ext cx="52790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08855" y="3321614"/>
            <a:ext cx="876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power</a:t>
            </a:r>
            <a:endParaRPr lang="el-GR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983887" y="2414834"/>
            <a:ext cx="52790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55331" y="2155833"/>
            <a:ext cx="1611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Trigger, Clock</a:t>
            </a:r>
          </a:p>
          <a:p>
            <a:pPr algn="ctr"/>
            <a:r>
              <a:rPr lang="en-US" sz="1400" dirty="0" smtClean="0"/>
              <a:t>- RJ45 input</a:t>
            </a:r>
            <a:endParaRPr lang="el-GR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222766" y="650918"/>
            <a:ext cx="1210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front ends</a:t>
            </a:r>
            <a:endParaRPr lang="el-GR" sz="1400" dirty="0"/>
          </a:p>
        </p:txBody>
      </p:sp>
      <p:sp>
        <p:nvSpPr>
          <p:cNvPr id="20" name="Left Brace 19"/>
          <p:cNvSpPr/>
          <p:nvPr/>
        </p:nvSpPr>
        <p:spPr>
          <a:xfrm rot="5400000">
            <a:off x="8720352" y="-639077"/>
            <a:ext cx="202008" cy="3544477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Left Brace 20"/>
          <p:cNvSpPr/>
          <p:nvPr/>
        </p:nvSpPr>
        <p:spPr>
          <a:xfrm rot="5400000">
            <a:off x="10894469" y="922300"/>
            <a:ext cx="152396" cy="471340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TextBox 21"/>
          <p:cNvSpPr txBox="1"/>
          <p:nvPr/>
        </p:nvSpPr>
        <p:spPr>
          <a:xfrm>
            <a:off x="10579420" y="650920"/>
            <a:ext cx="12104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 ADDC</a:t>
            </a:r>
            <a:endParaRPr lang="el-GR" sz="14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64658" y="1643407"/>
            <a:ext cx="52790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352301" y="1470666"/>
            <a:ext cx="1093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36p miniSAS</a:t>
            </a:r>
            <a:endParaRPr lang="el-GR" sz="14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8416011" y="4590854"/>
            <a:ext cx="245100" cy="4823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977664" y="5085613"/>
            <a:ext cx="5608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SFP+</a:t>
            </a:r>
            <a:endParaRPr lang="el-GR" sz="1400" dirty="0"/>
          </a:p>
        </p:txBody>
      </p:sp>
      <p:cxnSp>
        <p:nvCxnSpPr>
          <p:cNvPr id="28" name="Straight Arrow Connector 27"/>
          <p:cNvCxnSpPr>
            <a:stCxn id="29" idx="0"/>
          </p:cNvCxnSpPr>
          <p:nvPr/>
        </p:nvCxnSpPr>
        <p:spPr>
          <a:xfrm flipH="1" flipV="1">
            <a:off x="9198434" y="4590860"/>
            <a:ext cx="210272" cy="49475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609357" y="5085613"/>
            <a:ext cx="15986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RJ45, </a:t>
            </a:r>
          </a:p>
          <a:p>
            <a:pPr algn="ctr"/>
            <a:r>
              <a:rPr lang="en-US" sz="1400" dirty="0" smtClean="0"/>
              <a:t>Gb Ethernet</a:t>
            </a:r>
            <a:endParaRPr lang="el-GR" sz="1400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7121401" y="3120272"/>
            <a:ext cx="1294611" cy="171175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613919" y="4799188"/>
            <a:ext cx="1121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Artix FPGA</a:t>
            </a:r>
            <a:endParaRPr lang="el-GR" sz="1400" dirty="0"/>
          </a:p>
        </p:txBody>
      </p:sp>
      <p:cxnSp>
        <p:nvCxnSpPr>
          <p:cNvPr id="41" name="Straight Arrow Connector 40"/>
          <p:cNvCxnSpPr>
            <a:stCxn id="42" idx="1"/>
          </p:cNvCxnSpPr>
          <p:nvPr/>
        </p:nvCxnSpPr>
        <p:spPr>
          <a:xfrm flipH="1">
            <a:off x="9696091" y="2415759"/>
            <a:ext cx="1588653" cy="44532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1284744" y="2261870"/>
            <a:ext cx="1121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GBTx ASIC</a:t>
            </a:r>
            <a:endParaRPr lang="el-GR" sz="1400" dirty="0"/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6136287" y="2075551"/>
            <a:ext cx="527903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655331" y="1912235"/>
            <a:ext cx="1587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Clock, Trigger-SMA </a:t>
            </a:r>
            <a:endParaRPr lang="el-GR" sz="1400" dirty="0"/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6059301" y="3280556"/>
            <a:ext cx="1662272" cy="132272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47683" y="4556843"/>
            <a:ext cx="8766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FPGA JTAG</a:t>
            </a:r>
            <a:endParaRPr lang="el-GR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 flipV="1">
            <a:off x="9613210" y="3629387"/>
            <a:ext cx="594844" cy="14402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9958220" y="5080254"/>
            <a:ext cx="8766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VTRX</a:t>
            </a:r>
            <a:endParaRPr lang="el-GR" sz="1400" dirty="0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838200" y="-213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L1DDC - Prototype 1 &amp; 2</a:t>
            </a:r>
            <a:endParaRPr lang="el-GR" dirty="0"/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10909656" y="3026825"/>
            <a:ext cx="444144" cy="15444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200017" y="2952282"/>
            <a:ext cx="10935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Reference clock - SMA</a:t>
            </a:r>
            <a:endParaRPr lang="el-GR" sz="1400" dirty="0"/>
          </a:p>
        </p:txBody>
      </p:sp>
      <p:cxnSp>
        <p:nvCxnSpPr>
          <p:cNvPr id="40" name="Straight Arrow Connector 39"/>
          <p:cNvCxnSpPr>
            <a:stCxn id="43" idx="1"/>
          </p:cNvCxnSpPr>
          <p:nvPr/>
        </p:nvCxnSpPr>
        <p:spPr>
          <a:xfrm flipH="1" flipV="1">
            <a:off x="10290476" y="4475861"/>
            <a:ext cx="591654" cy="6335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882130" y="4632369"/>
            <a:ext cx="1309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36p miniSAS, GBTx programmable clocks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6025867" y="2312895"/>
            <a:ext cx="2196899" cy="7054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054543" y="2852031"/>
            <a:ext cx="1216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translators</a:t>
            </a:r>
            <a:endParaRPr lang="el-GR" sz="1400" dirty="0"/>
          </a:p>
        </p:txBody>
      </p:sp>
      <p:cxnSp>
        <p:nvCxnSpPr>
          <p:cNvPr id="53" name="Straight Arrow Connector 52"/>
          <p:cNvCxnSpPr/>
          <p:nvPr/>
        </p:nvCxnSpPr>
        <p:spPr>
          <a:xfrm flipH="1">
            <a:off x="10465111" y="1819366"/>
            <a:ext cx="819633" cy="18449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1162080" y="1570147"/>
            <a:ext cx="1093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Mux-</a:t>
            </a:r>
            <a:r>
              <a:rPr lang="en-US" sz="1400" dirty="0" err="1" smtClean="0"/>
              <a:t>demux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18538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L1DDC collects the Level-1 Data and distributes the TTC data to the front end </a:t>
            </a:r>
            <a:r>
              <a:rPr lang="en-US" dirty="0"/>
              <a:t>and ADDC boards </a:t>
            </a:r>
            <a:endParaRPr lang="en-US" dirty="0" smtClean="0"/>
          </a:p>
          <a:p>
            <a:r>
              <a:rPr lang="en-US" dirty="0" smtClean="0"/>
              <a:t>L1DDC is a fully radiation tolerant board</a:t>
            </a:r>
          </a:p>
          <a:p>
            <a:r>
              <a:rPr lang="en-US" dirty="0" smtClean="0"/>
              <a:t>Fulfills all ATLAS NSW upgrade requirements</a:t>
            </a:r>
          </a:p>
          <a:p>
            <a:r>
              <a:rPr lang="en-US" dirty="0" smtClean="0"/>
              <a:t>Fully compliant with LHC rates</a:t>
            </a:r>
          </a:p>
          <a:p>
            <a:r>
              <a:rPr lang="en-US" dirty="0" smtClean="0"/>
              <a:t>Has SEU mechanisms to assure signal integrity</a:t>
            </a:r>
          </a:p>
          <a:p>
            <a:r>
              <a:rPr lang="en-US" dirty="0" smtClean="0"/>
              <a:t>Different L1DDC boards will be fabricated for micromegas and </a:t>
            </a:r>
            <a:r>
              <a:rPr lang="en-US" dirty="0" err="1" smtClean="0"/>
              <a:t>sTGCs</a:t>
            </a:r>
            <a:r>
              <a:rPr lang="en-US" dirty="0" smtClean="0"/>
              <a:t> detectors</a:t>
            </a:r>
          </a:p>
          <a:p>
            <a:endParaRPr lang="en-US" dirty="0" smtClean="0"/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3858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2680" y="2370137"/>
            <a:ext cx="10515600" cy="435133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Questions?</a:t>
            </a:r>
            <a:endParaRPr lang="el-GR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81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403" y="25649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Backup Slides</a:t>
            </a:r>
            <a:endParaRPr lang="el-GR" sz="7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5185" y="2111483"/>
            <a:ext cx="2204233" cy="113629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37" y="260649"/>
            <a:ext cx="940931" cy="826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509" y="3354077"/>
            <a:ext cx="3513336" cy="27004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480" y="4121637"/>
            <a:ext cx="4415029" cy="20620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1372" y="529306"/>
            <a:ext cx="2496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RJ45 - Trigger and Clock</a:t>
            </a:r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450504" y="227497"/>
            <a:ext cx="2496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 - Trigger</a:t>
            </a:r>
            <a:endParaRPr lang="el-GR" dirty="0"/>
          </a:p>
        </p:txBody>
      </p:sp>
      <p:sp>
        <p:nvSpPr>
          <p:cNvPr id="13" name="TextBox 12"/>
          <p:cNvSpPr txBox="1"/>
          <p:nvPr/>
        </p:nvSpPr>
        <p:spPr>
          <a:xfrm>
            <a:off x="6387157" y="6241585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SFP+</a:t>
            </a:r>
            <a:endParaRPr lang="el-GR" dirty="0"/>
          </a:p>
        </p:txBody>
      </p:sp>
      <p:sp>
        <p:nvSpPr>
          <p:cNvPr id="14" name="Oval 13"/>
          <p:cNvSpPr/>
          <p:nvPr/>
        </p:nvSpPr>
        <p:spPr>
          <a:xfrm>
            <a:off x="6649277" y="2850021"/>
            <a:ext cx="864096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6" name="Straight Arrow Connector 15"/>
          <p:cNvCxnSpPr>
            <a:stCxn id="14" idx="5"/>
            <a:endCxn id="9" idx="0"/>
          </p:cNvCxnSpPr>
          <p:nvPr/>
        </p:nvCxnSpPr>
        <p:spPr>
          <a:xfrm>
            <a:off x="7386832" y="3280260"/>
            <a:ext cx="1229165" cy="8413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25011" y="62387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RJ45</a:t>
            </a:r>
            <a:endParaRPr lang="el-GR" dirty="0"/>
          </a:p>
        </p:txBody>
      </p:sp>
      <p:sp>
        <p:nvSpPr>
          <p:cNvPr id="19" name="TextBox 18"/>
          <p:cNvSpPr txBox="1"/>
          <p:nvPr/>
        </p:nvSpPr>
        <p:spPr>
          <a:xfrm>
            <a:off x="8783653" y="62387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VTRx</a:t>
            </a:r>
            <a:endParaRPr lang="el-GR" dirty="0"/>
          </a:p>
        </p:txBody>
      </p:sp>
      <p:sp>
        <p:nvSpPr>
          <p:cNvPr id="21" name="Oval 20"/>
          <p:cNvSpPr/>
          <p:nvPr/>
        </p:nvSpPr>
        <p:spPr>
          <a:xfrm>
            <a:off x="5785181" y="2679625"/>
            <a:ext cx="646904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192848" y="3102050"/>
            <a:ext cx="724861" cy="3005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61863" y="2900166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DC-DC</a:t>
            </a:r>
            <a:endParaRPr lang="el-GR" dirty="0"/>
          </a:p>
        </p:txBody>
      </p:sp>
      <p:sp>
        <p:nvSpPr>
          <p:cNvPr id="27" name="TextBox 26"/>
          <p:cNvSpPr txBox="1"/>
          <p:nvPr/>
        </p:nvSpPr>
        <p:spPr>
          <a:xfrm>
            <a:off x="3729571" y="6054038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LDOs</a:t>
            </a:r>
            <a:endParaRPr lang="el-GR" dirty="0"/>
          </a:p>
        </p:txBody>
      </p:sp>
      <p:sp>
        <p:nvSpPr>
          <p:cNvPr id="28" name="Right Arrow 27"/>
          <p:cNvSpPr/>
          <p:nvPr/>
        </p:nvSpPr>
        <p:spPr>
          <a:xfrm>
            <a:off x="357080" y="4362189"/>
            <a:ext cx="1152176" cy="3421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TextBox 33"/>
          <p:cNvSpPr txBox="1"/>
          <p:nvPr/>
        </p:nvSpPr>
        <p:spPr>
          <a:xfrm>
            <a:off x="199775" y="3983705"/>
            <a:ext cx="15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in</a:t>
            </a:r>
            <a:endParaRPr lang="el-GR" dirty="0"/>
          </a:p>
        </p:txBody>
      </p:sp>
      <p:cxnSp>
        <p:nvCxnSpPr>
          <p:cNvPr id="35" name="Straight Arrow Connector 34"/>
          <p:cNvCxnSpPr>
            <a:stCxn id="37" idx="1"/>
          </p:cNvCxnSpPr>
          <p:nvPr/>
        </p:nvCxnSpPr>
        <p:spPr>
          <a:xfrm flipH="1" flipV="1">
            <a:off x="3795423" y="1087527"/>
            <a:ext cx="1916548" cy="12659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5637224" y="2301792"/>
            <a:ext cx="510389" cy="35315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12" y="417845"/>
            <a:ext cx="5778176" cy="113076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823447" y="34402"/>
            <a:ext cx="15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elinks</a:t>
            </a:r>
            <a:endParaRPr lang="el-GR" dirty="0"/>
          </a:p>
        </p:txBody>
      </p:sp>
      <p:sp>
        <p:nvSpPr>
          <p:cNvPr id="42" name="Oval 41"/>
          <p:cNvSpPr/>
          <p:nvPr/>
        </p:nvSpPr>
        <p:spPr>
          <a:xfrm>
            <a:off x="5892419" y="2070393"/>
            <a:ext cx="2251268" cy="34461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43" name="Straight Arrow Connector 42"/>
          <p:cNvCxnSpPr>
            <a:stCxn id="42" idx="7"/>
            <a:endCxn id="40" idx="2"/>
          </p:cNvCxnSpPr>
          <p:nvPr/>
        </p:nvCxnSpPr>
        <p:spPr>
          <a:xfrm flipV="1">
            <a:off x="7813998" y="1548612"/>
            <a:ext cx="754305" cy="5722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849573" y="5300544"/>
            <a:ext cx="1215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Clock outputs</a:t>
            </a:r>
            <a:endParaRPr lang="el-GR" dirty="0"/>
          </a:p>
        </p:txBody>
      </p:sp>
      <p:sp>
        <p:nvSpPr>
          <p:cNvPr id="48" name="Oval 47"/>
          <p:cNvSpPr/>
          <p:nvPr/>
        </p:nvSpPr>
        <p:spPr>
          <a:xfrm>
            <a:off x="2652465" y="3247773"/>
            <a:ext cx="864096" cy="28451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9" name="Oval 48"/>
          <p:cNvSpPr/>
          <p:nvPr/>
        </p:nvSpPr>
        <p:spPr>
          <a:xfrm>
            <a:off x="3696780" y="4324620"/>
            <a:ext cx="864096" cy="169100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322161" y="4112569"/>
            <a:ext cx="1040939" cy="29065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14243" y="4301034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JTAG</a:t>
            </a:r>
            <a:endParaRPr lang="el-G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3" y="1639892"/>
            <a:ext cx="3251200" cy="11353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646235" y="1277131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GBTx</a:t>
            </a:r>
            <a:endParaRPr lang="el-GR" dirty="0"/>
          </a:p>
        </p:txBody>
      </p:sp>
      <p:sp>
        <p:nvSpPr>
          <p:cNvPr id="38" name="TextBox 37"/>
          <p:cNvSpPr txBox="1"/>
          <p:nvPr/>
        </p:nvSpPr>
        <p:spPr>
          <a:xfrm>
            <a:off x="544207" y="1292774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Artix-7</a:t>
            </a:r>
            <a:endParaRPr lang="el-GR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331" y="2272365"/>
            <a:ext cx="2727256" cy="970396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6506208" y="2393438"/>
            <a:ext cx="864096" cy="5040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44" name="Straight Arrow Connector 43"/>
          <p:cNvCxnSpPr>
            <a:stCxn id="39" idx="2"/>
          </p:cNvCxnSpPr>
          <p:nvPr/>
        </p:nvCxnSpPr>
        <p:spPr>
          <a:xfrm flipH="1">
            <a:off x="3657346" y="2645471"/>
            <a:ext cx="2848865" cy="170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7409181" y="2559177"/>
            <a:ext cx="440459" cy="32923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46" name="Straight Arrow Connector 45"/>
          <p:cNvCxnSpPr>
            <a:endCxn id="15" idx="1"/>
          </p:cNvCxnSpPr>
          <p:nvPr/>
        </p:nvCxnSpPr>
        <p:spPr>
          <a:xfrm>
            <a:off x="7843168" y="2723799"/>
            <a:ext cx="1229165" cy="337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9042395" y="1933776"/>
            <a:ext cx="1210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JTAG</a:t>
            </a:r>
            <a:endParaRPr lang="el-GR" dirty="0"/>
          </a:p>
        </p:txBody>
      </p:sp>
      <p:sp>
        <p:nvSpPr>
          <p:cNvPr id="54" name="TextBox 53"/>
          <p:cNvSpPr txBox="1"/>
          <p:nvPr/>
        </p:nvSpPr>
        <p:spPr>
          <a:xfrm>
            <a:off x="9947504" y="1650472"/>
            <a:ext cx="238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 - Reference clock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63950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981" y="35701"/>
            <a:ext cx="10515600" cy="1325563"/>
          </a:xfrm>
        </p:spPr>
        <p:txBody>
          <a:bodyPr/>
          <a:lstStyle/>
          <a:p>
            <a:r>
              <a:rPr lang="en-US" dirty="0" smtClean="0"/>
              <a:t>Technical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1190278"/>
            <a:ext cx="10972800" cy="5760640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FPGA Artix 7</a:t>
            </a:r>
          </a:p>
          <a:p>
            <a:pPr lvl="1"/>
            <a:r>
              <a:rPr lang="en-US" sz="2200" dirty="0" smtClean="0"/>
              <a:t>Configures the GBTx</a:t>
            </a:r>
          </a:p>
          <a:p>
            <a:pPr lvl="1"/>
            <a:r>
              <a:rPr lang="en-US" sz="2200" dirty="0" smtClean="0"/>
              <a:t>Implements the I2C protocol for the communication with the configuration registers</a:t>
            </a:r>
          </a:p>
          <a:p>
            <a:pPr lvl="1"/>
            <a:r>
              <a:rPr lang="en-US" sz="2200" dirty="0" smtClean="0"/>
              <a:t>Reads and sends the data in case of GBTx failure</a:t>
            </a:r>
            <a:endParaRPr lang="en-US" sz="2200" dirty="0"/>
          </a:p>
          <a:p>
            <a:r>
              <a:rPr lang="en-US" sz="2400" b="1" dirty="0" smtClean="0"/>
              <a:t>Inputs &amp; outputs</a:t>
            </a:r>
          </a:p>
          <a:p>
            <a:pPr lvl="1">
              <a:buFont typeface="Calibri" pitchFamily="34" charset="0"/>
              <a:buChar char="‐"/>
            </a:pPr>
            <a:r>
              <a:rPr lang="en-US" sz="2200" dirty="0" smtClean="0"/>
              <a:t>Detector side</a:t>
            </a:r>
          </a:p>
          <a:p>
            <a:pPr lvl="2"/>
            <a:r>
              <a:rPr lang="en-US" sz="1800" dirty="0" smtClean="0"/>
              <a:t>Elinks (LVDS or SLVS differential) </a:t>
            </a:r>
            <a:endParaRPr lang="en-US" sz="1800" dirty="0"/>
          </a:p>
          <a:p>
            <a:pPr lvl="1">
              <a:buFont typeface="Calibri" pitchFamily="34" charset="0"/>
              <a:buChar char="‐"/>
            </a:pPr>
            <a:r>
              <a:rPr lang="en-US" sz="2200" dirty="0" smtClean="0"/>
              <a:t>Counting room side</a:t>
            </a:r>
          </a:p>
          <a:p>
            <a:pPr lvl="2"/>
            <a:r>
              <a:rPr lang="en-US" sz="1800" dirty="0" smtClean="0"/>
              <a:t>VTRX optical </a:t>
            </a:r>
            <a:r>
              <a:rPr lang="en-US" sz="1800" dirty="0" err="1" smtClean="0"/>
              <a:t>tranceiver</a:t>
            </a:r>
            <a:endParaRPr lang="en-US" sz="1800" dirty="0" smtClean="0"/>
          </a:p>
          <a:p>
            <a:pPr lvl="2"/>
            <a:r>
              <a:rPr lang="en-US" sz="1800" dirty="0" smtClean="0"/>
              <a:t>10/100/1000 </a:t>
            </a:r>
            <a:r>
              <a:rPr lang="en-US" sz="1800" dirty="0" err="1"/>
              <a:t>ethernet</a:t>
            </a:r>
            <a:endParaRPr lang="en-US" sz="1800" dirty="0"/>
          </a:p>
          <a:p>
            <a:pPr lvl="2"/>
            <a:r>
              <a:rPr lang="en-US" sz="1800" dirty="0" smtClean="0"/>
              <a:t>SFP</a:t>
            </a:r>
          </a:p>
          <a:p>
            <a:pPr lvl="2"/>
            <a:r>
              <a:rPr lang="en-US" sz="1800" dirty="0" smtClean="0"/>
              <a:t>SMA</a:t>
            </a:r>
          </a:p>
          <a:p>
            <a:r>
              <a:rPr lang="en-US" sz="2400" b="1" dirty="0" smtClean="0"/>
              <a:t>Anything to LVDS translators (SN65LVDT122)</a:t>
            </a:r>
          </a:p>
          <a:p>
            <a:pPr lvl="1"/>
            <a:r>
              <a:rPr lang="en-US" sz="2200" dirty="0" smtClean="0"/>
              <a:t>Convert GBTx output (SLVS) to LVDS standard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4F61-1B3B-472A-B34E-BA34C0BF4774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981" y="35701"/>
            <a:ext cx="10515600" cy="1325563"/>
          </a:xfrm>
        </p:spPr>
        <p:txBody>
          <a:bodyPr/>
          <a:lstStyle/>
          <a:p>
            <a:r>
              <a:rPr lang="en-US" dirty="0" smtClean="0"/>
              <a:t>Technical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81" y="980728"/>
            <a:ext cx="10972800" cy="5760640"/>
          </a:xfrm>
        </p:spPr>
        <p:txBody>
          <a:bodyPr>
            <a:normAutofit/>
          </a:bodyPr>
          <a:lstStyle/>
          <a:p>
            <a:r>
              <a:rPr lang="en-US" sz="2600" b="1" dirty="0" smtClean="0"/>
              <a:t>Voltages Levels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1.5V Digital (GBTx)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1.5V Analog (GBTx)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2.5V Digital (</a:t>
            </a:r>
            <a:r>
              <a:rPr lang="en-US" sz="1800" dirty="0" err="1" smtClean="0"/>
              <a:t>VTRx</a:t>
            </a:r>
            <a:r>
              <a:rPr lang="en-US" sz="1800" dirty="0" smtClean="0"/>
              <a:t>, FPGA) Direct from LTM4619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3.3V Digital (</a:t>
            </a:r>
            <a:r>
              <a:rPr lang="en-US" sz="1800" dirty="0" err="1" smtClean="0"/>
              <a:t>efuses</a:t>
            </a:r>
            <a:r>
              <a:rPr lang="en-US" sz="1800" dirty="0" smtClean="0"/>
              <a:t>, SN65LVDT122</a:t>
            </a:r>
            <a:r>
              <a:rPr lang="en-US" sz="1800" dirty="0"/>
              <a:t>) Direct from </a:t>
            </a:r>
            <a:r>
              <a:rPr lang="en-US" sz="1800" dirty="0" smtClean="0"/>
              <a:t>LTM4619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1.2V Analog MGTAVTT (FPGA)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1.0V </a:t>
            </a:r>
            <a:r>
              <a:rPr lang="en-US" sz="1800" dirty="0"/>
              <a:t>Analog </a:t>
            </a:r>
            <a:r>
              <a:rPr lang="en-US" sz="1800" dirty="0" smtClean="0"/>
              <a:t>MGTAVCC (FPGA)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1.0V Digital VCCINT, VCCBRAM (FPGA)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 smtClean="0"/>
              <a:t>1.8V Digital VCCAUX (FPGA)</a:t>
            </a:r>
          </a:p>
          <a:p>
            <a:r>
              <a:rPr lang="en-US" sz="2600" b="1" dirty="0"/>
              <a:t>4 LT8612 DC-DC Converters  (replaces LTM4619)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/>
              <a:t>Single 6A output</a:t>
            </a:r>
          </a:p>
          <a:p>
            <a:r>
              <a:rPr lang="en-US" sz="2600" b="1" dirty="0"/>
              <a:t>Use of 6 ADP1755 LDOs to step down the voltage</a:t>
            </a:r>
          </a:p>
          <a:p>
            <a:pPr lvl="1">
              <a:buFont typeface="Calibri" pitchFamily="34" charset="0"/>
              <a:buChar char="‐"/>
            </a:pPr>
            <a:r>
              <a:rPr lang="en-US" sz="1800" dirty="0"/>
              <a:t>Singe  output @ </a:t>
            </a:r>
            <a:r>
              <a:rPr lang="en-US" sz="1800" dirty="0" smtClean="0"/>
              <a:t>1.2A</a:t>
            </a:r>
          </a:p>
          <a:p>
            <a:r>
              <a:rPr lang="en-US" sz="2600" b="1" dirty="0" smtClean="0"/>
              <a:t>JTAG port</a:t>
            </a:r>
          </a:p>
          <a:p>
            <a:r>
              <a:rPr lang="en-US" sz="2600" b="1" dirty="0" smtClean="0"/>
              <a:t>SMA &amp; RJ45 for reference clock and trigger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F4F61-1B3B-472A-B34E-BA34C0BF4774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02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Differential impendence</a:t>
            </a:r>
            <a:endParaRPr lang="el-G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457706" y="1825631"/>
          <a:ext cx="7276593" cy="4351325"/>
        </p:xfrm>
        <a:graphic>
          <a:graphicData uri="http://schemas.openxmlformats.org/drawingml/2006/table">
            <a:tbl>
              <a:tblPr/>
              <a:tblGrid>
                <a:gridCol w="374411"/>
                <a:gridCol w="472083"/>
                <a:gridCol w="919748"/>
                <a:gridCol w="390689"/>
                <a:gridCol w="390689"/>
                <a:gridCol w="1676709"/>
                <a:gridCol w="626732"/>
                <a:gridCol w="1798800"/>
                <a:gridCol w="626732"/>
              </a:tblGrid>
              <a:tr h="136436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PCB Stack Up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Impedance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Layer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Type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Thickness (mil)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Single ended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OHM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Differential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OHM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Top side solder mask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0,5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Top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 + plating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1,4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97.48Ω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L2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L3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99.24Ω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L4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L5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97.85Ω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L6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97.85Ω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L7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L8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L9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97.85Ω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5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L10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97.85Ω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6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L11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L12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99.24Ω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core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8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L13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0,7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prepreg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L14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Bottom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copper + plating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1,4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4/4/4mils</a:t>
                      </a:r>
                      <a:r>
                        <a:rPr lang="en-US" sz="600" b="0" i="0" u="none" strike="noStrike">
                          <a:effectLst/>
                          <a:latin typeface="細明體" panose="02020509000000000000" pitchFamily="49" charset="-120"/>
                          <a:ea typeface="細明體" panose="02020509000000000000" pitchFamily="49" charset="-120"/>
                        </a:rPr>
                        <a:t>，</a:t>
                      </a:r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100</a:t>
                      </a:r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Ω +/- 10%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97.48Ω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Bottom side solder mask</a:t>
                      </a:r>
                    </a:p>
                  </a:txBody>
                  <a:tcPr marL="6497" marR="6497" marT="4873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0,5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969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600" b="0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63"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TOTAL</a:t>
                      </a:r>
                    </a:p>
                  </a:txBody>
                  <a:tcPr marL="6497" marR="6497" marT="4873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90,2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mils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 gridSpan="4">
                  <a:txBody>
                    <a:bodyPr/>
                    <a:lstStyle/>
                    <a:p>
                      <a:pPr algn="l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 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36436">
                <a:tc gridSpan="3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l-GR" sz="600" b="0" i="0" u="none" strike="noStrike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2,291</a:t>
                      </a:r>
                    </a:p>
                  </a:txBody>
                  <a:tcPr marL="6497" marR="6497" marT="48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mm</a:t>
                      </a:r>
                    </a:p>
                  </a:txBody>
                  <a:tcPr marL="6497" marR="6497" marT="4873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 gridSpan="4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L1DDC functionality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18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1372" y="1857152"/>
            <a:ext cx="10849205" cy="4524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19403" y="185715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mSAS</a:t>
            </a:r>
            <a:endParaRPr lang="en-US" sz="1400" dirty="0" smtClean="0"/>
          </a:p>
          <a:p>
            <a:pPr algn="ctr"/>
            <a:r>
              <a:rPr lang="en-US" sz="1400" dirty="0" smtClean="0"/>
              <a:t>26p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2218747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mSAS</a:t>
            </a:r>
            <a:endParaRPr lang="en-US" sz="1400" dirty="0"/>
          </a:p>
          <a:p>
            <a:pPr algn="ctr"/>
            <a:r>
              <a:rPr lang="en-US" sz="1400" dirty="0"/>
              <a:t>26p</a:t>
            </a:r>
          </a:p>
        </p:txBody>
      </p:sp>
      <p:sp>
        <p:nvSpPr>
          <p:cNvPr id="9" name="Rectangle 8"/>
          <p:cNvSpPr/>
          <p:nvPr/>
        </p:nvSpPr>
        <p:spPr>
          <a:xfrm>
            <a:off x="3311691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26992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19936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635237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28181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843483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9936427" y="1857152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err="1">
                <a:solidFill>
                  <a:prstClr val="white"/>
                </a:solidFill>
              </a:rPr>
              <a:t>mSAS</a:t>
            </a:r>
            <a:endParaRPr lang="en-US" sz="1400" dirty="0">
              <a:solidFill>
                <a:prstClr val="white"/>
              </a:solidFill>
            </a:endParaRPr>
          </a:p>
          <a:p>
            <a:pPr lvl="0" algn="ctr"/>
            <a:r>
              <a:rPr lang="en-US" sz="14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544944" y="5673576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600" dirty="0" err="1">
                <a:solidFill>
                  <a:prstClr val="white"/>
                </a:solidFill>
              </a:rPr>
              <a:t>mSAS</a:t>
            </a:r>
            <a:endParaRPr lang="en-US" sz="1600" dirty="0">
              <a:solidFill>
                <a:prstClr val="white"/>
              </a:solidFill>
            </a:endParaRPr>
          </a:p>
          <a:p>
            <a:pPr lvl="0" algn="ctr"/>
            <a:r>
              <a:rPr lang="en-US" sz="1600" dirty="0">
                <a:solidFill>
                  <a:prstClr val="white"/>
                </a:solidFill>
              </a:rPr>
              <a:t>26p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152117" y="5085184"/>
            <a:ext cx="86409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VTRx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887755" y="5085184"/>
            <a:ext cx="86409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SFP+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5519936" y="5673576"/>
            <a:ext cx="864096" cy="707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ethernet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743741" y="3429000"/>
            <a:ext cx="1392155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Artix-7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6664827" y="3573016"/>
            <a:ext cx="106335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GBTx</a:t>
            </a:r>
            <a:endParaRPr lang="en-US" dirty="0"/>
          </a:p>
        </p:txBody>
      </p:sp>
      <p:cxnSp>
        <p:nvCxnSpPr>
          <p:cNvPr id="33" name="Straight Arrow Connector 32"/>
          <p:cNvCxnSpPr>
            <a:endCxn id="20" idx="0"/>
          </p:cNvCxnSpPr>
          <p:nvPr/>
        </p:nvCxnSpPr>
        <p:spPr>
          <a:xfrm>
            <a:off x="1151452" y="2577232"/>
            <a:ext cx="3288365" cy="85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endCxn id="20" idx="0"/>
          </p:cNvCxnSpPr>
          <p:nvPr/>
        </p:nvCxnSpPr>
        <p:spPr>
          <a:xfrm>
            <a:off x="2650796" y="2577232"/>
            <a:ext cx="1789021" cy="85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0" idx="0"/>
          </p:cNvCxnSpPr>
          <p:nvPr/>
        </p:nvCxnSpPr>
        <p:spPr>
          <a:xfrm>
            <a:off x="3743740" y="2577232"/>
            <a:ext cx="696077" cy="85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20" idx="0"/>
          </p:cNvCxnSpPr>
          <p:nvPr/>
        </p:nvCxnSpPr>
        <p:spPr>
          <a:xfrm flipH="1">
            <a:off x="4439816" y="2577232"/>
            <a:ext cx="419224" cy="85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1" idx="2"/>
            <a:endCxn id="20" idx="0"/>
          </p:cNvCxnSpPr>
          <p:nvPr/>
        </p:nvCxnSpPr>
        <p:spPr>
          <a:xfrm flipH="1">
            <a:off x="4439816" y="2564904"/>
            <a:ext cx="1512168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2" idx="2"/>
            <a:endCxn id="20" idx="0"/>
          </p:cNvCxnSpPr>
          <p:nvPr/>
        </p:nvCxnSpPr>
        <p:spPr>
          <a:xfrm flipH="1">
            <a:off x="4439816" y="2564904"/>
            <a:ext cx="2627469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20" idx="0"/>
          </p:cNvCxnSpPr>
          <p:nvPr/>
        </p:nvCxnSpPr>
        <p:spPr>
          <a:xfrm flipH="1">
            <a:off x="4439816" y="2577232"/>
            <a:ext cx="3720413" cy="8517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14" idx="2"/>
            <a:endCxn id="20" idx="0"/>
          </p:cNvCxnSpPr>
          <p:nvPr/>
        </p:nvCxnSpPr>
        <p:spPr>
          <a:xfrm flipH="1">
            <a:off x="4439817" y="2564904"/>
            <a:ext cx="4835715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5" idx="2"/>
            <a:endCxn id="20" idx="0"/>
          </p:cNvCxnSpPr>
          <p:nvPr/>
        </p:nvCxnSpPr>
        <p:spPr>
          <a:xfrm flipH="1">
            <a:off x="4439817" y="2564904"/>
            <a:ext cx="5928659" cy="86409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7196503" y="2577232"/>
            <a:ext cx="3171972" cy="9957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7" idx="2"/>
          </p:cNvCxnSpPr>
          <p:nvPr/>
        </p:nvCxnSpPr>
        <p:spPr>
          <a:xfrm>
            <a:off x="1151452" y="2577232"/>
            <a:ext cx="6096677" cy="9957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7248129" y="2577232"/>
            <a:ext cx="2027403" cy="9957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21" idx="0"/>
            <a:endCxn id="13" idx="2"/>
          </p:cNvCxnSpPr>
          <p:nvPr/>
        </p:nvCxnSpPr>
        <p:spPr>
          <a:xfrm flipV="1">
            <a:off x="7196504" y="2564904"/>
            <a:ext cx="963725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1" idx="0"/>
          </p:cNvCxnSpPr>
          <p:nvPr/>
        </p:nvCxnSpPr>
        <p:spPr>
          <a:xfrm flipH="1" flipV="1">
            <a:off x="7067285" y="2577232"/>
            <a:ext cx="129219" cy="9957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11" idx="2"/>
          </p:cNvCxnSpPr>
          <p:nvPr/>
        </p:nvCxnSpPr>
        <p:spPr>
          <a:xfrm flipH="1" flipV="1">
            <a:off x="5951984" y="2564904"/>
            <a:ext cx="1244520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21" idx="0"/>
          </p:cNvCxnSpPr>
          <p:nvPr/>
        </p:nvCxnSpPr>
        <p:spPr>
          <a:xfrm flipH="1" flipV="1">
            <a:off x="4859040" y="2577232"/>
            <a:ext cx="2337464" cy="9957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endCxn id="9" idx="2"/>
          </p:cNvCxnSpPr>
          <p:nvPr/>
        </p:nvCxnSpPr>
        <p:spPr>
          <a:xfrm flipH="1" flipV="1">
            <a:off x="3743741" y="2564904"/>
            <a:ext cx="3408379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21" idx="0"/>
            <a:endCxn id="8" idx="2"/>
          </p:cNvCxnSpPr>
          <p:nvPr/>
        </p:nvCxnSpPr>
        <p:spPr>
          <a:xfrm flipH="1" flipV="1">
            <a:off x="2650796" y="2564904"/>
            <a:ext cx="4545709" cy="10081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9" name="Elbow Connector 78"/>
          <p:cNvCxnSpPr/>
          <p:nvPr/>
        </p:nvCxnSpPr>
        <p:spPr>
          <a:xfrm rot="5400000">
            <a:off x="3803747" y="4803323"/>
            <a:ext cx="576060" cy="1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endCxn id="19" idx="0"/>
          </p:cNvCxnSpPr>
          <p:nvPr/>
        </p:nvCxnSpPr>
        <p:spPr>
          <a:xfrm rot="16200000" flipH="1">
            <a:off x="4769692" y="4491286"/>
            <a:ext cx="1164454" cy="1200131"/>
          </a:xfrm>
          <a:prstGeom prst="bentConnector3">
            <a:avLst>
              <a:gd name="adj1" fmla="val 24915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/>
          <p:nvPr/>
        </p:nvCxnSpPr>
        <p:spPr>
          <a:xfrm rot="16200000" flipH="1">
            <a:off x="7237937" y="4531318"/>
            <a:ext cx="720080" cy="387663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2" name="Elbow Connector 91"/>
          <p:cNvCxnSpPr/>
          <p:nvPr/>
        </p:nvCxnSpPr>
        <p:spPr>
          <a:xfrm rot="10800000" flipV="1">
            <a:off x="4751853" y="4221088"/>
            <a:ext cx="1883384" cy="1080120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" name="Elbow Connector 101"/>
          <p:cNvCxnSpPr>
            <a:stCxn id="20" idx="3"/>
          </p:cNvCxnSpPr>
          <p:nvPr/>
        </p:nvCxnSpPr>
        <p:spPr>
          <a:xfrm>
            <a:off x="5135897" y="3969060"/>
            <a:ext cx="1996001" cy="1476164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10224461" y="3573016"/>
            <a:ext cx="384043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/>
          <p:nvPr/>
        </p:nvSpPr>
        <p:spPr>
          <a:xfrm>
            <a:off x="10224461" y="3983980"/>
            <a:ext cx="384043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9653984" y="3068964"/>
            <a:ext cx="1428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SMA: GBTx reference clock</a:t>
            </a:r>
            <a:endParaRPr lang="en-US" sz="1100" dirty="0"/>
          </a:p>
        </p:txBody>
      </p:sp>
      <p:cxnSp>
        <p:nvCxnSpPr>
          <p:cNvPr id="111" name="Elbow Connector 110"/>
          <p:cNvCxnSpPr>
            <a:stCxn id="21" idx="3"/>
            <a:endCxn id="16" idx="0"/>
          </p:cNvCxnSpPr>
          <p:nvPr/>
        </p:nvCxnSpPr>
        <p:spPr>
          <a:xfrm>
            <a:off x="7728181" y="3969060"/>
            <a:ext cx="1248811" cy="170451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767408" y="1434118"/>
            <a:ext cx="768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ART</a:t>
            </a:r>
            <a:endParaRPr lang="en-US" dirty="0"/>
          </a:p>
        </p:txBody>
      </p:sp>
      <p:sp>
        <p:nvSpPr>
          <p:cNvPr id="120" name="TextBox 119"/>
          <p:cNvSpPr txBox="1"/>
          <p:nvPr/>
        </p:nvSpPr>
        <p:spPr>
          <a:xfrm>
            <a:off x="3208445" y="1365320"/>
            <a:ext cx="5959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End board connections – 8 FEB/L1DDC</a:t>
            </a:r>
            <a:endParaRPr lang="en-US" dirty="0"/>
          </a:p>
        </p:txBody>
      </p:sp>
      <p:sp>
        <p:nvSpPr>
          <p:cNvPr id="122" name="Left Brace 121"/>
          <p:cNvSpPr/>
          <p:nvPr/>
        </p:nvSpPr>
        <p:spPr>
          <a:xfrm rot="5400000">
            <a:off x="6437628" y="-2559446"/>
            <a:ext cx="144017" cy="85817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431371" y="4869160"/>
            <a:ext cx="480053" cy="1158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dirty="0" smtClean="0"/>
              <a:t>power</a:t>
            </a:r>
            <a:endParaRPr lang="en-US" sz="1600" dirty="0"/>
          </a:p>
        </p:txBody>
      </p:sp>
      <p:sp>
        <p:nvSpPr>
          <p:cNvPr id="127" name="TextBox 126"/>
          <p:cNvSpPr txBox="1"/>
          <p:nvPr/>
        </p:nvSpPr>
        <p:spPr>
          <a:xfrm>
            <a:off x="9652912" y="5673578"/>
            <a:ext cx="14289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Programmable clock output (8 clocks)</a:t>
            </a:r>
            <a:endParaRPr lang="en-US" sz="1100" dirty="0"/>
          </a:p>
        </p:txBody>
      </p:sp>
      <p:sp>
        <p:nvSpPr>
          <p:cNvPr id="3" name="Rectangle 2"/>
          <p:cNvSpPr/>
          <p:nvPr/>
        </p:nvSpPr>
        <p:spPr>
          <a:xfrm>
            <a:off x="431372" y="3212976"/>
            <a:ext cx="1104123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RJ45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555412" y="3331336"/>
            <a:ext cx="142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Trigger and time</a:t>
            </a:r>
            <a:endParaRPr lang="en-US" sz="1100" dirty="0"/>
          </a:p>
        </p:txBody>
      </p:sp>
      <p:sp>
        <p:nvSpPr>
          <p:cNvPr id="56" name="Oval 55"/>
          <p:cNvSpPr/>
          <p:nvPr/>
        </p:nvSpPr>
        <p:spPr>
          <a:xfrm>
            <a:off x="794873" y="2829260"/>
            <a:ext cx="384043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1136984" y="2844344"/>
            <a:ext cx="142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SMA: Trigger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0669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Send &amp; receive data (FE side)</a:t>
            </a:r>
            <a:endParaRPr lang="en-US" dirty="0"/>
          </a:p>
        </p:txBody>
      </p:sp>
      <p:sp>
        <p:nvSpPr>
          <p:cNvPr id="38" name="Date Placeholder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8A93C-024F-491E-B3E5-5D15A21A2515}" type="datetime3">
              <a:rPr lang="en-US" smtClean="0"/>
              <a:t>18 April 2015</a:t>
            </a:fld>
            <a:endParaRPr lang="en-US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103447" y="3343673"/>
            <a:ext cx="1174816" cy="7920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430389" y="3356248"/>
            <a:ext cx="1174816" cy="7920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GBTx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103449" y="1543473"/>
            <a:ext cx="3501759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</a:t>
            </a:r>
            <a:endParaRPr lang="en-US" dirty="0"/>
          </a:p>
        </p:txBody>
      </p:sp>
      <p:cxnSp>
        <p:nvCxnSpPr>
          <p:cNvPr id="17" name="Elbow Connector 16"/>
          <p:cNvCxnSpPr>
            <a:stCxn id="15" idx="2"/>
            <a:endCxn id="4" idx="0"/>
          </p:cNvCxnSpPr>
          <p:nvPr/>
        </p:nvCxnSpPr>
        <p:spPr>
          <a:xfrm rot="5400000">
            <a:off x="1660523" y="2149875"/>
            <a:ext cx="1224136" cy="116347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5" idx="2"/>
            <a:endCxn id="14" idx="0"/>
          </p:cNvCxnSpPr>
          <p:nvPr/>
        </p:nvCxnSpPr>
        <p:spPr>
          <a:xfrm rot="16200000" flipH="1">
            <a:off x="2817710" y="2156156"/>
            <a:ext cx="1236711" cy="1163472"/>
          </a:xfrm>
          <a:prstGeom prst="bentConnector3">
            <a:avLst>
              <a:gd name="adj1" fmla="val 4923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248129" y="3360089"/>
            <a:ext cx="1174816" cy="7920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FPGA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9575072" y="3372664"/>
            <a:ext cx="1174816" cy="792088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GBTx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248131" y="1559889"/>
            <a:ext cx="3501759" cy="57606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2326268" y="2606777"/>
            <a:ext cx="1056117" cy="295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CBTL04083A</a:t>
            </a:r>
            <a:endParaRPr lang="en-US" sz="900" dirty="0"/>
          </a:p>
        </p:txBody>
      </p:sp>
      <p:cxnSp>
        <p:nvCxnSpPr>
          <p:cNvPr id="32" name="Elbow Connector 31"/>
          <p:cNvCxnSpPr>
            <a:stCxn id="24" idx="0"/>
            <a:endCxn id="26" idx="2"/>
          </p:cNvCxnSpPr>
          <p:nvPr/>
        </p:nvCxnSpPr>
        <p:spPr>
          <a:xfrm rot="5400000" flipH="1" flipV="1">
            <a:off x="7805204" y="2166291"/>
            <a:ext cx="1224136" cy="1163471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5" idx="0"/>
          </p:cNvCxnSpPr>
          <p:nvPr/>
        </p:nvCxnSpPr>
        <p:spPr>
          <a:xfrm rot="16200000" flipV="1">
            <a:off x="8962393" y="2172573"/>
            <a:ext cx="1236711" cy="116347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470952" y="2611645"/>
            <a:ext cx="1056117" cy="295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CBTL04083A</a:t>
            </a:r>
            <a:endParaRPr lang="en-US" sz="900" dirty="0"/>
          </a:p>
        </p:txBody>
      </p:sp>
      <p:sp>
        <p:nvSpPr>
          <p:cNvPr id="37" name="TextBox 36"/>
          <p:cNvSpPr txBox="1"/>
          <p:nvPr/>
        </p:nvSpPr>
        <p:spPr>
          <a:xfrm>
            <a:off x="1103448" y="4653136"/>
            <a:ext cx="10273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alternative paths to read and send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FPGA in case of failure of GBTx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Directly from GBTx</a:t>
            </a:r>
          </a:p>
          <a:p>
            <a:r>
              <a:rPr lang="en-US" b="1" dirty="0" smtClean="0"/>
              <a:t>CBTL04083A </a:t>
            </a:r>
            <a:r>
              <a:rPr lang="en-US" dirty="0" smtClean="0"/>
              <a:t>PCI Express Gen3 switch up to 8.3Gb/s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 intra-pair skew: 5 </a:t>
            </a:r>
            <a:r>
              <a:rPr lang="en-US" dirty="0" err="1"/>
              <a:t>ps</a:t>
            </a:r>
            <a:r>
              <a:rPr lang="en-US" dirty="0"/>
              <a:t> typical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</a:t>
            </a:r>
            <a:r>
              <a:rPr lang="en-US" dirty="0"/>
              <a:t>inter-pair skew: 35 </a:t>
            </a:r>
            <a:r>
              <a:rPr lang="en-US" dirty="0" err="1"/>
              <a:t>ps</a:t>
            </a:r>
            <a:r>
              <a:rPr lang="en-US" dirty="0"/>
              <a:t> maximum</a:t>
            </a:r>
          </a:p>
        </p:txBody>
      </p:sp>
    </p:spTree>
    <p:extLst>
      <p:ext uri="{BB962C8B-B14F-4D97-AF65-F5344CB8AC3E}">
        <p14:creationId xmlns:p14="http://schemas.microsoft.com/office/powerpoint/2010/main" val="292611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NSW electronics</a:t>
            </a:r>
          </a:p>
          <a:p>
            <a:r>
              <a:rPr lang="en-US" dirty="0" smtClean="0"/>
              <a:t>L1DDC </a:t>
            </a:r>
          </a:p>
          <a:p>
            <a:pPr lvl="1"/>
            <a:r>
              <a:rPr lang="en-US" dirty="0" smtClean="0"/>
              <a:t>General description</a:t>
            </a:r>
          </a:p>
          <a:p>
            <a:pPr lvl="1"/>
            <a:r>
              <a:rPr lang="en-US" dirty="0" smtClean="0"/>
              <a:t>Connectivity</a:t>
            </a:r>
          </a:p>
          <a:p>
            <a:pPr lvl="1"/>
            <a:r>
              <a:rPr lang="en-US" dirty="0" smtClean="0"/>
              <a:t>Rates</a:t>
            </a:r>
          </a:p>
          <a:p>
            <a:pPr lvl="1"/>
            <a:r>
              <a:rPr lang="en-US" dirty="0" smtClean="0"/>
              <a:t>Placement</a:t>
            </a:r>
          </a:p>
          <a:p>
            <a:r>
              <a:rPr lang="en-US" dirty="0" smtClean="0"/>
              <a:t>L1DDC prototype 1</a:t>
            </a:r>
          </a:p>
          <a:p>
            <a:r>
              <a:rPr lang="en-US" dirty="0" smtClean="0"/>
              <a:t>Roadmap to L1DDC prototype </a:t>
            </a:r>
            <a:r>
              <a:rPr lang="en-US" dirty="0" smtClean="0"/>
              <a:t>2</a:t>
            </a:r>
          </a:p>
          <a:p>
            <a:r>
              <a:rPr lang="en-US" dirty="0" smtClean="0"/>
              <a:t>Summary</a:t>
            </a:r>
            <a:endParaRPr lang="en-US" dirty="0" smtClean="0"/>
          </a:p>
          <a:p>
            <a:pPr lvl="1"/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450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10521"/>
            <a:ext cx="10515600" cy="1325563"/>
          </a:xfrm>
        </p:spPr>
        <p:txBody>
          <a:bodyPr/>
          <a:lstStyle/>
          <a:p>
            <a:r>
              <a:rPr lang="en-US" dirty="0" smtClean="0"/>
              <a:t>Connection with Mini2 Bucharest Board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20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02573" y="2667941"/>
            <a:ext cx="3998449" cy="3664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60330" y="3404648"/>
            <a:ext cx="4732362" cy="153617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2926523" y="2073744"/>
            <a:ext cx="2404407" cy="90509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918019" y="2551515"/>
            <a:ext cx="2412911" cy="15882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36116" y="4352223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  <a:endParaRPr lang="el-GR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894600" y="5373216"/>
            <a:ext cx="1374997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894600" y="4941173"/>
            <a:ext cx="1367727" cy="6480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94600" y="2564909"/>
            <a:ext cx="1367727" cy="10895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94600" y="2060848"/>
            <a:ext cx="1367727" cy="12046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94600" y="3501013"/>
            <a:ext cx="1367727" cy="8512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894597" y="4004183"/>
            <a:ext cx="1328507" cy="79297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894600" y="2978835"/>
            <a:ext cx="1367727" cy="10253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894600" y="4437117"/>
            <a:ext cx="1367727" cy="72533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58483" y="1484123"/>
            <a:ext cx="121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MMFE8</a:t>
            </a:r>
            <a:endParaRPr lang="el-GR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59" y="10285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BBALA adapter board</a:t>
            </a:r>
            <a:endParaRPr lang="el-GR" dirty="0"/>
          </a:p>
        </p:txBody>
      </p:sp>
      <p:sp>
        <p:nvSpPr>
          <p:cNvPr id="39" name="TextBox 38"/>
          <p:cNvSpPr txBox="1"/>
          <p:nvPr/>
        </p:nvSpPr>
        <p:spPr>
          <a:xfrm>
            <a:off x="9512405" y="2017391"/>
            <a:ext cx="1178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L1DDC</a:t>
            </a:r>
            <a:endParaRPr lang="el-GR" dirty="0"/>
          </a:p>
        </p:txBody>
      </p:sp>
      <p:sp>
        <p:nvSpPr>
          <p:cNvPr id="42" name="TextBox 41"/>
          <p:cNvSpPr txBox="1"/>
          <p:nvPr/>
        </p:nvSpPr>
        <p:spPr>
          <a:xfrm>
            <a:off x="4830277" y="137763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Anything </a:t>
            </a:r>
            <a:r>
              <a:rPr lang="en-US" dirty="0" smtClean="0">
                <a:sym typeface="Wingdings" panose="05000000000000000000" pitchFamily="2" charset="2"/>
              </a:rPr>
              <a:t> LVDS</a:t>
            </a:r>
            <a:endParaRPr lang="el-GR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251" y="5156776"/>
            <a:ext cx="1666772" cy="1337065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755" y="1955724"/>
            <a:ext cx="1666772" cy="13370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263" y="3235844"/>
            <a:ext cx="1666772" cy="1337065"/>
          </a:xfrm>
          <a:prstGeom prst="rect">
            <a:avLst/>
          </a:prstGeom>
        </p:spPr>
      </p:pic>
      <p:cxnSp>
        <p:nvCxnSpPr>
          <p:cNvPr id="51" name="Straight Arrow Connector 50"/>
          <p:cNvCxnSpPr/>
          <p:nvPr/>
        </p:nvCxnSpPr>
        <p:spPr>
          <a:xfrm flipV="1">
            <a:off x="2926523" y="5373222"/>
            <a:ext cx="2404407" cy="72637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470769" y="3880154"/>
            <a:ext cx="134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SSTL135</a:t>
            </a:r>
            <a:endParaRPr lang="el-GR" dirty="0"/>
          </a:p>
        </p:txBody>
      </p:sp>
      <p:sp>
        <p:nvSpPr>
          <p:cNvPr id="65" name="TextBox 64"/>
          <p:cNvSpPr txBox="1"/>
          <p:nvPr/>
        </p:nvSpPr>
        <p:spPr>
          <a:xfrm>
            <a:off x="7095117" y="5822598"/>
            <a:ext cx="960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LVDS</a:t>
            </a:r>
            <a:endParaRPr lang="el-GR" sz="12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090023" y="6099592"/>
            <a:ext cx="7217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136932" y="2047150"/>
            <a:ext cx="1836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SLVS or SSTL135</a:t>
            </a:r>
            <a:endParaRPr lang="el-GR" sz="12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400733" y="2360679"/>
            <a:ext cx="654491" cy="4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34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10521"/>
            <a:ext cx="10515600" cy="1325563"/>
          </a:xfrm>
        </p:spPr>
        <p:txBody>
          <a:bodyPr/>
          <a:lstStyle/>
          <a:p>
            <a:r>
              <a:rPr lang="en-US" dirty="0" smtClean="0"/>
              <a:t>Connection with Mini2 Bucharest Board</a:t>
            </a:r>
            <a:endParaRPr lang="el-G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03" y="1806550"/>
            <a:ext cx="3561796" cy="10081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C996B-35BF-40F8-8647-FE97774B4482}" type="slidenum">
              <a:rPr lang="en-US" smtClean="0"/>
              <a:t>21</a:t>
            </a:fld>
            <a:endParaRPr lang="en-US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02573" y="2667941"/>
            <a:ext cx="3998449" cy="36643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60330" y="3404648"/>
            <a:ext cx="4732362" cy="1536172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3" y="2930523"/>
            <a:ext cx="3561796" cy="1008112"/>
          </a:xfrm>
          <a:prstGeom prst="rect">
            <a:avLst/>
          </a:prstGeom>
        </p:spPr>
      </p:pic>
      <p:pic>
        <p:nvPicPr>
          <p:cNvPr id="11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43" y="5162445"/>
            <a:ext cx="3561796" cy="1008112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3809984" y="2088199"/>
            <a:ext cx="1587661" cy="65653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50058" y="3212172"/>
            <a:ext cx="1508369" cy="4734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889278" y="5507322"/>
            <a:ext cx="1508369" cy="5139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63552" y="4038472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/>
              <a:t>.</a:t>
            </a:r>
            <a:endParaRPr lang="el-GR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894600" y="5949280"/>
            <a:ext cx="1374997" cy="3600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835888" y="5589245"/>
            <a:ext cx="1426437" cy="2572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51214" y="3487565"/>
            <a:ext cx="1411113" cy="1668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868881" y="2978830"/>
            <a:ext cx="1393447" cy="2866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6868881" y="4352223"/>
            <a:ext cx="1393447" cy="733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6838442" y="4797157"/>
            <a:ext cx="1384665" cy="1017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865246" y="3968881"/>
            <a:ext cx="1397081" cy="35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868881" y="5162445"/>
            <a:ext cx="1393447" cy="1842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871533" y="1484784"/>
            <a:ext cx="96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mini2</a:t>
            </a:r>
            <a:endParaRPr lang="el-GR" dirty="0"/>
          </a:p>
        </p:txBody>
      </p:sp>
      <p:sp>
        <p:nvSpPr>
          <p:cNvPr id="38" name="TextBox 37"/>
          <p:cNvSpPr txBox="1"/>
          <p:nvPr/>
        </p:nvSpPr>
        <p:spPr>
          <a:xfrm>
            <a:off x="4643459" y="10285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BBALA adapter board</a:t>
            </a:r>
            <a:endParaRPr lang="el-GR" dirty="0"/>
          </a:p>
        </p:txBody>
      </p:sp>
      <p:sp>
        <p:nvSpPr>
          <p:cNvPr id="39" name="TextBox 38"/>
          <p:cNvSpPr txBox="1"/>
          <p:nvPr/>
        </p:nvSpPr>
        <p:spPr>
          <a:xfrm>
            <a:off x="9512405" y="2017391"/>
            <a:ext cx="1178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L1DDC</a:t>
            </a:r>
            <a:endParaRPr lang="el-GR" dirty="0"/>
          </a:p>
        </p:txBody>
      </p:sp>
      <p:sp>
        <p:nvSpPr>
          <p:cNvPr id="42" name="TextBox 41"/>
          <p:cNvSpPr txBox="1"/>
          <p:nvPr/>
        </p:nvSpPr>
        <p:spPr>
          <a:xfrm>
            <a:off x="4830277" y="137763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LVDS  </a:t>
            </a:r>
            <a:r>
              <a:rPr lang="en-US" dirty="0" smtClean="0">
                <a:sym typeface="Wingdings" panose="05000000000000000000" pitchFamily="2" charset="2"/>
              </a:rPr>
              <a:t>  Anything</a:t>
            </a:r>
            <a:endParaRPr lang="el-GR" dirty="0"/>
          </a:p>
        </p:txBody>
      </p:sp>
      <p:sp>
        <p:nvSpPr>
          <p:cNvPr id="31" name="TextBox 30"/>
          <p:cNvSpPr txBox="1"/>
          <p:nvPr/>
        </p:nvSpPr>
        <p:spPr>
          <a:xfrm>
            <a:off x="4242281" y="3357627"/>
            <a:ext cx="96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LVDS</a:t>
            </a:r>
            <a:endParaRPr lang="el-GR" dirty="0"/>
          </a:p>
        </p:txBody>
      </p:sp>
      <p:sp>
        <p:nvSpPr>
          <p:cNvPr id="32" name="TextBox 31"/>
          <p:cNvSpPr txBox="1"/>
          <p:nvPr/>
        </p:nvSpPr>
        <p:spPr>
          <a:xfrm>
            <a:off x="7174669" y="2490191"/>
            <a:ext cx="9601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LVDS-SLVS-SSTL135</a:t>
            </a:r>
            <a:endParaRPr lang="el-GR" sz="1050" dirty="0"/>
          </a:p>
        </p:txBody>
      </p:sp>
    </p:spTree>
    <p:extLst>
      <p:ext uri="{BB962C8B-B14F-4D97-AF65-F5344CB8AC3E}">
        <p14:creationId xmlns:p14="http://schemas.microsoft.com/office/powerpoint/2010/main" val="336735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088" y="1686315"/>
            <a:ext cx="1954272" cy="15676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729" y="51453"/>
            <a:ext cx="11329259" cy="1325563"/>
          </a:xfrm>
        </p:spPr>
        <p:txBody>
          <a:bodyPr/>
          <a:lstStyle/>
          <a:p>
            <a:pPr algn="ctr"/>
            <a:r>
              <a:rPr lang="en-US" dirty="0" smtClean="0"/>
              <a:t>Connectivity: MMFE8 – L1DDC – ADDC 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50AEE-E496-458A-897A-BA48B4804C9F}" type="slidenum">
              <a:rPr lang="el-GR" smtClean="0"/>
              <a:t>22</a:t>
            </a:fld>
            <a:endParaRPr lang="el-GR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99352"/>
            <a:ext cx="1954272" cy="1567694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23" y="1702552"/>
            <a:ext cx="1954272" cy="1567694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44" y="1702552"/>
            <a:ext cx="1954272" cy="156769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5051103" y="4215129"/>
            <a:ext cx="115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L1DDC</a:t>
            </a:r>
            <a:endParaRPr lang="el-GR" dirty="0"/>
          </a:p>
        </p:txBody>
      </p:sp>
      <p:sp>
        <p:nvSpPr>
          <p:cNvPr id="57" name="TextBox 56"/>
          <p:cNvSpPr txBox="1"/>
          <p:nvPr/>
        </p:nvSpPr>
        <p:spPr>
          <a:xfrm>
            <a:off x="3" y="1330020"/>
            <a:ext cx="147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MMFE8-1</a:t>
            </a:r>
            <a:endParaRPr lang="el-GR" dirty="0"/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7931421" y="5326930"/>
            <a:ext cx="253234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8903348" y="4954245"/>
            <a:ext cx="554608" cy="37383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0" name="TextBox 79"/>
          <p:cNvSpPr txBox="1"/>
          <p:nvPr/>
        </p:nvSpPr>
        <p:spPr>
          <a:xfrm>
            <a:off x="9667748" y="5470689"/>
            <a:ext cx="1344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Optical link</a:t>
            </a:r>
            <a:endParaRPr lang="el-GR" dirty="0"/>
          </a:p>
        </p:txBody>
      </p:sp>
      <p:sp>
        <p:nvSpPr>
          <p:cNvPr id="37" name="TextBox 36"/>
          <p:cNvSpPr txBox="1"/>
          <p:nvPr/>
        </p:nvSpPr>
        <p:spPr>
          <a:xfrm>
            <a:off x="11035656" y="1330020"/>
            <a:ext cx="983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ADDC</a:t>
            </a:r>
            <a:endParaRPr lang="el-GR" dirty="0"/>
          </a:p>
        </p:txBody>
      </p:sp>
      <p:sp>
        <p:nvSpPr>
          <p:cNvPr id="39" name="TextBox 38"/>
          <p:cNvSpPr txBox="1"/>
          <p:nvPr/>
        </p:nvSpPr>
        <p:spPr>
          <a:xfrm>
            <a:off x="2105077" y="1316865"/>
            <a:ext cx="147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MMFE8-2</a:t>
            </a:r>
            <a:endParaRPr lang="el-GR" dirty="0"/>
          </a:p>
        </p:txBody>
      </p:sp>
      <p:sp>
        <p:nvSpPr>
          <p:cNvPr id="40" name="TextBox 39"/>
          <p:cNvSpPr txBox="1"/>
          <p:nvPr/>
        </p:nvSpPr>
        <p:spPr>
          <a:xfrm>
            <a:off x="5596813" y="1333353"/>
            <a:ext cx="147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MMFE8-7</a:t>
            </a:r>
            <a:endParaRPr lang="el-GR" dirty="0"/>
          </a:p>
        </p:txBody>
      </p:sp>
      <p:sp>
        <p:nvSpPr>
          <p:cNvPr id="41" name="TextBox 40"/>
          <p:cNvSpPr txBox="1"/>
          <p:nvPr/>
        </p:nvSpPr>
        <p:spPr>
          <a:xfrm>
            <a:off x="8015150" y="1330020"/>
            <a:ext cx="1476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MMFE8-8</a:t>
            </a:r>
            <a:endParaRPr lang="el-GR" dirty="0"/>
          </a:p>
        </p:txBody>
      </p:sp>
      <p:sp>
        <p:nvSpPr>
          <p:cNvPr id="7" name="TextBox 6"/>
          <p:cNvSpPr txBox="1"/>
          <p:nvPr/>
        </p:nvSpPr>
        <p:spPr>
          <a:xfrm>
            <a:off x="4707717" y="2256231"/>
            <a:ext cx="960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……</a:t>
            </a:r>
            <a:endParaRPr lang="el-GR" dirty="0"/>
          </a:p>
        </p:txBody>
      </p:sp>
      <p:sp>
        <p:nvSpPr>
          <p:cNvPr id="8" name="Freeform 7"/>
          <p:cNvSpPr/>
          <p:nvPr/>
        </p:nvSpPr>
        <p:spPr>
          <a:xfrm>
            <a:off x="1633728" y="2228508"/>
            <a:ext cx="1475232" cy="2471513"/>
          </a:xfrm>
          <a:custGeom>
            <a:avLst/>
            <a:gdLst>
              <a:gd name="connsiteX0" fmla="*/ 0 w 1106424"/>
              <a:gd name="connsiteY0" fmla="*/ 249521 h 2471513"/>
              <a:gd name="connsiteX1" fmla="*/ 374904 w 1106424"/>
              <a:gd name="connsiteY1" fmla="*/ 203801 h 2471513"/>
              <a:gd name="connsiteX2" fmla="*/ 1106424 w 1106424"/>
              <a:gd name="connsiteY2" fmla="*/ 2471513 h 2471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6424" h="2471513">
                <a:moveTo>
                  <a:pt x="0" y="249521"/>
                </a:moveTo>
                <a:cubicBezTo>
                  <a:pt x="95250" y="41495"/>
                  <a:pt x="190500" y="-166531"/>
                  <a:pt x="374904" y="203801"/>
                </a:cubicBezTo>
                <a:cubicBezTo>
                  <a:pt x="559308" y="574133"/>
                  <a:pt x="832866" y="1522823"/>
                  <a:pt x="1106424" y="247151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Freeform 8"/>
          <p:cNvSpPr/>
          <p:nvPr/>
        </p:nvSpPr>
        <p:spPr>
          <a:xfrm>
            <a:off x="3633216" y="2142146"/>
            <a:ext cx="195104" cy="2503011"/>
          </a:xfrm>
          <a:custGeom>
            <a:avLst/>
            <a:gdLst>
              <a:gd name="connsiteX0" fmla="*/ 0 w 146328"/>
              <a:gd name="connsiteY0" fmla="*/ 299307 h 2503011"/>
              <a:gd name="connsiteX1" fmla="*/ 146304 w 146328"/>
              <a:gd name="connsiteY1" fmla="*/ 189579 h 2503011"/>
              <a:gd name="connsiteX2" fmla="*/ 9144 w 146328"/>
              <a:gd name="connsiteY2" fmla="*/ 2503011 h 2503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6328" h="2503011">
                <a:moveTo>
                  <a:pt x="0" y="299307"/>
                </a:moveTo>
                <a:cubicBezTo>
                  <a:pt x="72390" y="60801"/>
                  <a:pt x="144780" y="-177705"/>
                  <a:pt x="146304" y="189579"/>
                </a:cubicBezTo>
                <a:cubicBezTo>
                  <a:pt x="147828" y="556863"/>
                  <a:pt x="78486" y="1529937"/>
                  <a:pt x="9144" y="250301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Freeform 10"/>
          <p:cNvSpPr/>
          <p:nvPr/>
        </p:nvSpPr>
        <p:spPr>
          <a:xfrm>
            <a:off x="6778756" y="2389410"/>
            <a:ext cx="3803625" cy="2264891"/>
          </a:xfrm>
          <a:custGeom>
            <a:avLst/>
            <a:gdLst>
              <a:gd name="connsiteX0" fmla="*/ 2103120 w 2852719"/>
              <a:gd name="connsiteY0" fmla="*/ 125195 h 2264891"/>
              <a:gd name="connsiteX1" fmla="*/ 2734056 w 2852719"/>
              <a:gd name="connsiteY1" fmla="*/ 234923 h 2264891"/>
              <a:gd name="connsiteX2" fmla="*/ 0 w 2852719"/>
              <a:gd name="connsiteY2" fmla="*/ 2264891 h 226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2719" h="2264891">
                <a:moveTo>
                  <a:pt x="2103120" y="125195"/>
                </a:moveTo>
                <a:cubicBezTo>
                  <a:pt x="2593848" y="1751"/>
                  <a:pt x="3084576" y="-121693"/>
                  <a:pt x="2734056" y="234923"/>
                </a:cubicBezTo>
                <a:cubicBezTo>
                  <a:pt x="2383536" y="591539"/>
                  <a:pt x="1191768" y="1428215"/>
                  <a:pt x="0" y="226489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Freeform 11"/>
          <p:cNvSpPr/>
          <p:nvPr/>
        </p:nvSpPr>
        <p:spPr>
          <a:xfrm>
            <a:off x="6072361" y="2299393"/>
            <a:ext cx="2266867" cy="2665470"/>
          </a:xfrm>
          <a:custGeom>
            <a:avLst/>
            <a:gdLst>
              <a:gd name="connsiteX0" fmla="*/ 1096723 w 1700150"/>
              <a:gd name="connsiteY0" fmla="*/ 187775 h 2665470"/>
              <a:gd name="connsiteX1" fmla="*/ 1663651 w 1700150"/>
              <a:gd name="connsiteY1" fmla="*/ 224351 h 2665470"/>
              <a:gd name="connsiteX2" fmla="*/ 173179 w 1700150"/>
              <a:gd name="connsiteY2" fmla="*/ 2428055 h 2665470"/>
              <a:gd name="connsiteX3" fmla="*/ 90883 w 1700150"/>
              <a:gd name="connsiteY3" fmla="*/ 2501207 h 2665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0150" h="2665470">
                <a:moveTo>
                  <a:pt x="1096723" y="187775"/>
                </a:moveTo>
                <a:cubicBezTo>
                  <a:pt x="1457149" y="19373"/>
                  <a:pt x="1817575" y="-149029"/>
                  <a:pt x="1663651" y="224351"/>
                </a:cubicBezTo>
                <a:cubicBezTo>
                  <a:pt x="1509727" y="597731"/>
                  <a:pt x="435307" y="2048579"/>
                  <a:pt x="173179" y="2428055"/>
                </a:cubicBezTo>
                <a:cubicBezTo>
                  <a:pt x="-88949" y="2807531"/>
                  <a:pt x="967" y="2654369"/>
                  <a:pt x="90883" y="250120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743" y="4553220"/>
            <a:ext cx="5519936" cy="1056182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1475232" y="1771558"/>
            <a:ext cx="9656064" cy="578450"/>
          </a:xfrm>
          <a:custGeom>
            <a:avLst/>
            <a:gdLst>
              <a:gd name="connsiteX0" fmla="*/ 0 w 7242048"/>
              <a:gd name="connsiteY0" fmla="*/ 578450 h 578450"/>
              <a:gd name="connsiteX1" fmla="*/ 1527048 w 7242048"/>
              <a:gd name="connsiteY1" fmla="*/ 38954 h 578450"/>
              <a:gd name="connsiteX2" fmla="*/ 7242048 w 7242048"/>
              <a:gd name="connsiteY2" fmla="*/ 84674 h 578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242048" h="578450">
                <a:moveTo>
                  <a:pt x="0" y="578450"/>
                </a:moveTo>
                <a:cubicBezTo>
                  <a:pt x="160020" y="349850"/>
                  <a:pt x="320040" y="121250"/>
                  <a:pt x="1527048" y="38954"/>
                </a:cubicBezTo>
                <a:cubicBezTo>
                  <a:pt x="2734056" y="-43342"/>
                  <a:pt x="4988052" y="20666"/>
                  <a:pt x="7242048" y="8467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Freeform 14"/>
          <p:cNvSpPr/>
          <p:nvPr/>
        </p:nvSpPr>
        <p:spPr>
          <a:xfrm>
            <a:off x="3277367" y="1967678"/>
            <a:ext cx="7768588" cy="373186"/>
          </a:xfrm>
          <a:custGeom>
            <a:avLst/>
            <a:gdLst>
              <a:gd name="connsiteX0" fmla="*/ 47433 w 5826441"/>
              <a:gd name="connsiteY0" fmla="*/ 373186 h 373186"/>
              <a:gd name="connsiteX1" fmla="*/ 842961 w 5826441"/>
              <a:gd name="connsiteY1" fmla="*/ 7426 h 373186"/>
              <a:gd name="connsiteX2" fmla="*/ 5826441 w 5826441"/>
              <a:gd name="connsiteY2" fmla="*/ 162874 h 373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26441" h="373186">
                <a:moveTo>
                  <a:pt x="47433" y="373186"/>
                </a:moveTo>
                <a:cubicBezTo>
                  <a:pt x="-36387" y="207832"/>
                  <a:pt x="-120207" y="42478"/>
                  <a:pt x="842961" y="7426"/>
                </a:cubicBezTo>
                <a:cubicBezTo>
                  <a:pt x="1806129" y="-27626"/>
                  <a:pt x="3816285" y="67624"/>
                  <a:pt x="5826441" y="16287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" name="Freeform 15"/>
          <p:cNvSpPr/>
          <p:nvPr/>
        </p:nvSpPr>
        <p:spPr>
          <a:xfrm>
            <a:off x="9314688" y="2329102"/>
            <a:ext cx="1804416" cy="1864632"/>
          </a:xfrm>
          <a:custGeom>
            <a:avLst/>
            <a:gdLst>
              <a:gd name="connsiteX0" fmla="*/ 0 w 1353312"/>
              <a:gd name="connsiteY0" fmla="*/ 30050 h 1864632"/>
              <a:gd name="connsiteX1" fmla="*/ 530352 w 1353312"/>
              <a:gd name="connsiteY1" fmla="*/ 39194 h 1864632"/>
              <a:gd name="connsiteX2" fmla="*/ 941832 w 1353312"/>
              <a:gd name="connsiteY2" fmla="*/ 414098 h 1864632"/>
              <a:gd name="connsiteX3" fmla="*/ 704088 w 1353312"/>
              <a:gd name="connsiteY3" fmla="*/ 1456514 h 1864632"/>
              <a:gd name="connsiteX4" fmla="*/ 1033272 w 1353312"/>
              <a:gd name="connsiteY4" fmla="*/ 1831418 h 1864632"/>
              <a:gd name="connsiteX5" fmla="*/ 1353312 w 1353312"/>
              <a:gd name="connsiteY5" fmla="*/ 1822274 h 186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3312" h="1864632">
                <a:moveTo>
                  <a:pt x="0" y="30050"/>
                </a:moveTo>
                <a:cubicBezTo>
                  <a:pt x="186690" y="2618"/>
                  <a:pt x="373380" y="-24814"/>
                  <a:pt x="530352" y="39194"/>
                </a:cubicBezTo>
                <a:cubicBezTo>
                  <a:pt x="687324" y="103202"/>
                  <a:pt x="912876" y="177878"/>
                  <a:pt x="941832" y="414098"/>
                </a:cubicBezTo>
                <a:cubicBezTo>
                  <a:pt x="970788" y="650318"/>
                  <a:pt x="688848" y="1220294"/>
                  <a:pt x="704088" y="1456514"/>
                </a:cubicBezTo>
                <a:cubicBezTo>
                  <a:pt x="719328" y="1692734"/>
                  <a:pt x="925068" y="1770458"/>
                  <a:pt x="1033272" y="1831418"/>
                </a:cubicBezTo>
                <a:cubicBezTo>
                  <a:pt x="1141476" y="1892378"/>
                  <a:pt x="1247394" y="1857326"/>
                  <a:pt x="1353312" y="1822274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Freeform 16"/>
          <p:cNvSpPr/>
          <p:nvPr/>
        </p:nvSpPr>
        <p:spPr>
          <a:xfrm>
            <a:off x="7510272" y="4259200"/>
            <a:ext cx="3621024" cy="439604"/>
          </a:xfrm>
          <a:custGeom>
            <a:avLst/>
            <a:gdLst>
              <a:gd name="connsiteX0" fmla="*/ 0 w 2715768"/>
              <a:gd name="connsiteY0" fmla="*/ 303656 h 439604"/>
              <a:gd name="connsiteX1" fmla="*/ 640080 w 2715768"/>
              <a:gd name="connsiteY1" fmla="*/ 1904 h 439604"/>
              <a:gd name="connsiteX2" fmla="*/ 1828800 w 2715768"/>
              <a:gd name="connsiteY2" fmla="*/ 431672 h 439604"/>
              <a:gd name="connsiteX3" fmla="*/ 2715768 w 2715768"/>
              <a:gd name="connsiteY3" fmla="*/ 239648 h 439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768" h="439604">
                <a:moveTo>
                  <a:pt x="0" y="303656"/>
                </a:moveTo>
                <a:cubicBezTo>
                  <a:pt x="167640" y="142112"/>
                  <a:pt x="335280" y="-19432"/>
                  <a:pt x="640080" y="1904"/>
                </a:cubicBezTo>
                <a:cubicBezTo>
                  <a:pt x="944880" y="23240"/>
                  <a:pt x="1482852" y="392048"/>
                  <a:pt x="1828800" y="431672"/>
                </a:cubicBezTo>
                <a:cubicBezTo>
                  <a:pt x="2174748" y="471296"/>
                  <a:pt x="2445258" y="355472"/>
                  <a:pt x="2715768" y="23964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Freeform 17"/>
          <p:cNvSpPr/>
          <p:nvPr/>
        </p:nvSpPr>
        <p:spPr>
          <a:xfrm>
            <a:off x="7327392" y="2221011"/>
            <a:ext cx="3730752" cy="1656735"/>
          </a:xfrm>
          <a:custGeom>
            <a:avLst/>
            <a:gdLst>
              <a:gd name="connsiteX0" fmla="*/ 0 w 2798064"/>
              <a:gd name="connsiteY0" fmla="*/ 147290 h 1656735"/>
              <a:gd name="connsiteX1" fmla="*/ 1819656 w 2798064"/>
              <a:gd name="connsiteY1" fmla="*/ 986 h 1656735"/>
              <a:gd name="connsiteX2" fmla="*/ 2532888 w 2798064"/>
              <a:gd name="connsiteY2" fmla="*/ 193010 h 1656735"/>
              <a:gd name="connsiteX3" fmla="*/ 2386584 w 2798064"/>
              <a:gd name="connsiteY3" fmla="*/ 1454882 h 1656735"/>
              <a:gd name="connsiteX4" fmla="*/ 2798064 w 2798064"/>
              <a:gd name="connsiteY4" fmla="*/ 1637762 h 1656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8064" h="1656735">
                <a:moveTo>
                  <a:pt x="0" y="147290"/>
                </a:moveTo>
                <a:cubicBezTo>
                  <a:pt x="698754" y="70328"/>
                  <a:pt x="1397508" y="-6634"/>
                  <a:pt x="1819656" y="986"/>
                </a:cubicBezTo>
                <a:cubicBezTo>
                  <a:pt x="2241804" y="8606"/>
                  <a:pt x="2438400" y="-49306"/>
                  <a:pt x="2532888" y="193010"/>
                </a:cubicBezTo>
                <a:cubicBezTo>
                  <a:pt x="2627376" y="435326"/>
                  <a:pt x="2342388" y="1214090"/>
                  <a:pt x="2386584" y="1454882"/>
                </a:cubicBezTo>
                <a:cubicBezTo>
                  <a:pt x="2430780" y="1695674"/>
                  <a:pt x="2614422" y="1666718"/>
                  <a:pt x="2798064" y="163776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032154" y="2631483"/>
            <a:ext cx="2927847" cy="1035407"/>
          </a:xfrm>
          <a:prstGeom prst="rect">
            <a:avLst/>
          </a:prstGeom>
        </p:spPr>
      </p:pic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</p:spPr>
        <p:txBody>
          <a:bodyPr/>
          <a:lstStyle/>
          <a:p>
            <a:fld id="{D28FC8CE-63A4-4CCD-A2AC-5E832721E9E3}" type="datetime3">
              <a:rPr lang="en-US" smtClean="0"/>
              <a:t>18 April 2015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99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Twinax cables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979523" cy="1765300"/>
          </a:xfrm>
        </p:spPr>
        <p:txBody>
          <a:bodyPr/>
          <a:lstStyle/>
          <a:p>
            <a:r>
              <a:rPr lang="en-US" dirty="0" smtClean="0"/>
              <a:t>3M mini SAS cables</a:t>
            </a:r>
          </a:p>
          <a:p>
            <a:r>
              <a:rPr lang="en-US" dirty="0" smtClean="0"/>
              <a:t>36p positions</a:t>
            </a:r>
          </a:p>
          <a:p>
            <a:r>
              <a:rPr lang="en-US" dirty="0" smtClean="0"/>
              <a:t>Part No 8F36-AAA105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23</a:t>
            </a:fld>
            <a:endParaRPr lang="el-GR"/>
          </a:p>
        </p:txBody>
      </p:sp>
      <p:pic>
        <p:nvPicPr>
          <p:cNvPr id="1027" name="Picture 3" descr="C:\Users\Panos\Pictures\minisas_cable_t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9647" y="1671639"/>
            <a:ext cx="5568448" cy="445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nos\Pictures\minisas_cab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41" y="3719516"/>
            <a:ext cx="5533483" cy="237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51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35170" y="1079167"/>
            <a:ext cx="5667555" cy="48390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" name="Rectangle 3"/>
          <p:cNvSpPr/>
          <p:nvPr/>
        </p:nvSpPr>
        <p:spPr>
          <a:xfrm>
            <a:off x="1165065" y="1755406"/>
            <a:ext cx="2665563" cy="4016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2171732" y="3077905"/>
            <a:ext cx="829313" cy="594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ctangle 79"/>
          <p:cNvSpPr/>
          <p:nvPr/>
        </p:nvSpPr>
        <p:spPr>
          <a:xfrm>
            <a:off x="7333445" y="1079167"/>
            <a:ext cx="3783555" cy="41288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sp>
        <p:nvSpPr>
          <p:cNvPr id="310" name="Rectangle 309"/>
          <p:cNvSpPr/>
          <p:nvPr/>
        </p:nvSpPr>
        <p:spPr>
          <a:xfrm>
            <a:off x="7654249" y="3931078"/>
            <a:ext cx="623331" cy="4911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FELIX</a:t>
            </a:r>
            <a:endParaRPr lang="el-GR" sz="1600" dirty="0"/>
          </a:p>
        </p:txBody>
      </p:sp>
      <p:sp>
        <p:nvSpPr>
          <p:cNvPr id="96" name="Rectangle 95"/>
          <p:cNvSpPr/>
          <p:nvPr/>
        </p:nvSpPr>
        <p:spPr>
          <a:xfrm>
            <a:off x="4258776" y="1519124"/>
            <a:ext cx="2343293" cy="1575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sp>
        <p:nvSpPr>
          <p:cNvPr id="11" name="Rectangle 10"/>
          <p:cNvSpPr/>
          <p:nvPr/>
        </p:nvSpPr>
        <p:spPr>
          <a:xfrm>
            <a:off x="1644511" y="3679450"/>
            <a:ext cx="600972" cy="5549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VMM</a:t>
            </a:r>
            <a:endParaRPr lang="el-GR" sz="1400" dirty="0"/>
          </a:p>
        </p:txBody>
      </p:sp>
      <p:sp>
        <p:nvSpPr>
          <p:cNvPr id="5" name="Rectangle 4"/>
          <p:cNvSpPr/>
          <p:nvPr/>
        </p:nvSpPr>
        <p:spPr>
          <a:xfrm>
            <a:off x="2921490" y="1865318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ad TDS</a:t>
            </a:r>
            <a:endParaRPr lang="el-GR" sz="1600" dirty="0"/>
          </a:p>
        </p:txBody>
      </p:sp>
      <p:sp>
        <p:nvSpPr>
          <p:cNvPr id="6" name="Rectangle 5"/>
          <p:cNvSpPr/>
          <p:nvPr/>
        </p:nvSpPr>
        <p:spPr>
          <a:xfrm>
            <a:off x="3012930" y="2491093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strip TDS</a:t>
            </a:r>
            <a:endParaRPr lang="el-GR" sz="1600" dirty="0"/>
          </a:p>
        </p:txBody>
      </p:sp>
      <p:sp>
        <p:nvSpPr>
          <p:cNvPr id="7" name="Rectangle 6"/>
          <p:cNvSpPr/>
          <p:nvPr/>
        </p:nvSpPr>
        <p:spPr>
          <a:xfrm>
            <a:off x="2921487" y="4357397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ROC</a:t>
            </a:r>
            <a:endParaRPr lang="el-GR" sz="1600" dirty="0"/>
          </a:p>
        </p:txBody>
      </p:sp>
      <p:sp>
        <p:nvSpPr>
          <p:cNvPr id="8" name="Rectangle 7"/>
          <p:cNvSpPr/>
          <p:nvPr/>
        </p:nvSpPr>
        <p:spPr>
          <a:xfrm>
            <a:off x="2925907" y="5040909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SCA</a:t>
            </a:r>
            <a:endParaRPr lang="el-GR" sz="1600" dirty="0"/>
          </a:p>
        </p:txBody>
      </p:sp>
      <p:sp>
        <p:nvSpPr>
          <p:cNvPr id="10" name="Rectangle 9"/>
          <p:cNvSpPr/>
          <p:nvPr/>
        </p:nvSpPr>
        <p:spPr>
          <a:xfrm>
            <a:off x="1582323" y="3737075"/>
            <a:ext cx="600972" cy="5549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VMM</a:t>
            </a:r>
            <a:endParaRPr lang="el-GR" sz="1400" dirty="0"/>
          </a:p>
        </p:txBody>
      </p:sp>
      <p:sp>
        <p:nvSpPr>
          <p:cNvPr id="29" name="Rectangle 28"/>
          <p:cNvSpPr/>
          <p:nvPr/>
        </p:nvSpPr>
        <p:spPr>
          <a:xfrm>
            <a:off x="4428598" y="4998094"/>
            <a:ext cx="1995577" cy="78698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536229" y="5514700"/>
            <a:ext cx="175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Front end board</a:t>
            </a:r>
            <a:endParaRPr lang="el-GR" sz="16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637510" y="5447074"/>
            <a:ext cx="81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L1DDC</a:t>
            </a:r>
            <a:endParaRPr lang="el-GR" sz="1600" b="1" dirty="0"/>
          </a:p>
        </p:txBody>
      </p:sp>
      <p:sp>
        <p:nvSpPr>
          <p:cNvPr id="34" name="Rectangle 33"/>
          <p:cNvSpPr/>
          <p:nvPr/>
        </p:nvSpPr>
        <p:spPr>
          <a:xfrm>
            <a:off x="5096248" y="5031375"/>
            <a:ext cx="593713" cy="52620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GBTX</a:t>
            </a:r>
            <a:endParaRPr lang="el-GR" sz="1400" dirty="0"/>
          </a:p>
        </p:txBody>
      </p:sp>
      <p:sp>
        <p:nvSpPr>
          <p:cNvPr id="44" name="Rectangle 43"/>
          <p:cNvSpPr/>
          <p:nvPr/>
        </p:nvSpPr>
        <p:spPr>
          <a:xfrm>
            <a:off x="4406841" y="3415609"/>
            <a:ext cx="1995577" cy="13585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sp>
        <p:nvSpPr>
          <p:cNvPr id="47" name="Rectangle 46"/>
          <p:cNvSpPr/>
          <p:nvPr/>
        </p:nvSpPr>
        <p:spPr>
          <a:xfrm>
            <a:off x="4493827" y="3461793"/>
            <a:ext cx="519383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ART</a:t>
            </a:r>
            <a:endParaRPr lang="el-GR" sz="1600" dirty="0"/>
          </a:p>
        </p:txBody>
      </p:sp>
      <p:sp>
        <p:nvSpPr>
          <p:cNvPr id="48" name="Rectangle 47"/>
          <p:cNvSpPr/>
          <p:nvPr/>
        </p:nvSpPr>
        <p:spPr>
          <a:xfrm>
            <a:off x="5135489" y="3767582"/>
            <a:ext cx="514707" cy="4509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SCA</a:t>
            </a:r>
            <a:endParaRPr lang="el-GR" sz="1400" dirty="0"/>
          </a:p>
        </p:txBody>
      </p:sp>
      <p:sp>
        <p:nvSpPr>
          <p:cNvPr id="49" name="Rectangle 48"/>
          <p:cNvSpPr/>
          <p:nvPr/>
        </p:nvSpPr>
        <p:spPr>
          <a:xfrm>
            <a:off x="5786802" y="4036099"/>
            <a:ext cx="519383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GBTX</a:t>
            </a:r>
            <a:endParaRPr lang="el-GR" sz="1200" dirty="0"/>
          </a:p>
        </p:txBody>
      </p:sp>
      <p:sp>
        <p:nvSpPr>
          <p:cNvPr id="50" name="Rectangle 49"/>
          <p:cNvSpPr/>
          <p:nvPr/>
        </p:nvSpPr>
        <p:spPr>
          <a:xfrm>
            <a:off x="5779303" y="3461793"/>
            <a:ext cx="519383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GBTX</a:t>
            </a:r>
            <a:endParaRPr lang="el-GR" sz="1200" dirty="0"/>
          </a:p>
        </p:txBody>
      </p:sp>
      <p:sp>
        <p:nvSpPr>
          <p:cNvPr id="51" name="Rectangle 50"/>
          <p:cNvSpPr/>
          <p:nvPr/>
        </p:nvSpPr>
        <p:spPr>
          <a:xfrm>
            <a:off x="4435565" y="1749711"/>
            <a:ext cx="1986739" cy="129334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b="1" dirty="0"/>
          </a:p>
        </p:txBody>
      </p:sp>
      <p:cxnSp>
        <p:nvCxnSpPr>
          <p:cNvPr id="53" name="Straight Arrow Connector 52"/>
          <p:cNvCxnSpPr>
            <a:stCxn id="10" idx="3"/>
          </p:cNvCxnSpPr>
          <p:nvPr/>
        </p:nvCxnSpPr>
        <p:spPr>
          <a:xfrm>
            <a:off x="2183295" y="4014558"/>
            <a:ext cx="2304799" cy="1896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5" idx="1"/>
          </p:cNvCxnSpPr>
          <p:nvPr/>
        </p:nvCxnSpPr>
        <p:spPr>
          <a:xfrm>
            <a:off x="2251742" y="4072514"/>
            <a:ext cx="2241047" cy="2044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966511" y="2539430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strip TDS</a:t>
            </a:r>
            <a:endParaRPr lang="el-GR" sz="1600" dirty="0"/>
          </a:p>
        </p:txBody>
      </p:sp>
      <p:sp>
        <p:nvSpPr>
          <p:cNvPr id="69" name="Rectangle 68"/>
          <p:cNvSpPr/>
          <p:nvPr/>
        </p:nvSpPr>
        <p:spPr>
          <a:xfrm>
            <a:off x="2921487" y="2583619"/>
            <a:ext cx="563591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strip TDS</a:t>
            </a:r>
            <a:endParaRPr lang="el-GR" sz="1600" dirty="0"/>
          </a:p>
        </p:txBody>
      </p:sp>
      <p:sp>
        <p:nvSpPr>
          <p:cNvPr id="70" name="Rectangle 69"/>
          <p:cNvSpPr/>
          <p:nvPr/>
        </p:nvSpPr>
        <p:spPr>
          <a:xfrm>
            <a:off x="5001530" y="1830133"/>
            <a:ext cx="907569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</a:t>
            </a:r>
            <a:r>
              <a:rPr lang="en-US" sz="1600" dirty="0" smtClean="0">
                <a:solidFill>
                  <a:schemeClr val="tx1"/>
                </a:solidFill>
              </a:rPr>
              <a:t>ad trigger</a:t>
            </a:r>
            <a:endParaRPr lang="el-GR" sz="1600" dirty="0"/>
          </a:p>
        </p:txBody>
      </p:sp>
      <p:sp>
        <p:nvSpPr>
          <p:cNvPr id="71" name="Rectangle 70"/>
          <p:cNvSpPr/>
          <p:nvPr/>
        </p:nvSpPr>
        <p:spPr>
          <a:xfrm>
            <a:off x="5010152" y="2514460"/>
            <a:ext cx="898947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router</a:t>
            </a:r>
            <a:endParaRPr lang="el-GR" sz="1600" dirty="0"/>
          </a:p>
        </p:txBody>
      </p:sp>
      <p:cxnSp>
        <p:nvCxnSpPr>
          <p:cNvPr id="76" name="Straight Arrow Connector 75"/>
          <p:cNvCxnSpPr/>
          <p:nvPr/>
        </p:nvCxnSpPr>
        <p:spPr>
          <a:xfrm flipV="1">
            <a:off x="2248461" y="3082533"/>
            <a:ext cx="883555" cy="6227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0" idx="0"/>
          </p:cNvCxnSpPr>
          <p:nvPr/>
        </p:nvCxnSpPr>
        <p:spPr>
          <a:xfrm flipV="1">
            <a:off x="1882811" y="2336514"/>
            <a:ext cx="1035943" cy="1400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714991" y="4478987"/>
            <a:ext cx="81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ADDC</a:t>
            </a:r>
            <a:endParaRPr lang="el-GR" sz="1600" b="1" dirty="0"/>
          </a:p>
        </p:txBody>
      </p:sp>
      <p:sp>
        <p:nvSpPr>
          <p:cNvPr id="85" name="Rectangle 84"/>
          <p:cNvSpPr/>
          <p:nvPr/>
        </p:nvSpPr>
        <p:spPr>
          <a:xfrm>
            <a:off x="7570860" y="4002959"/>
            <a:ext cx="632969" cy="49498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FELIX</a:t>
            </a:r>
            <a:endParaRPr lang="el-GR" sz="1600" dirty="0"/>
          </a:p>
        </p:txBody>
      </p:sp>
      <p:sp>
        <p:nvSpPr>
          <p:cNvPr id="87" name="Rectangle 86"/>
          <p:cNvSpPr/>
          <p:nvPr/>
        </p:nvSpPr>
        <p:spPr>
          <a:xfrm>
            <a:off x="10172358" y="3214212"/>
            <a:ext cx="586161" cy="3936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ROD</a:t>
            </a:r>
            <a:endParaRPr lang="el-GR" sz="1600" dirty="0"/>
          </a:p>
        </p:txBody>
      </p:sp>
      <p:sp>
        <p:nvSpPr>
          <p:cNvPr id="88" name="Rectangle 87"/>
          <p:cNvSpPr/>
          <p:nvPr/>
        </p:nvSpPr>
        <p:spPr>
          <a:xfrm>
            <a:off x="8806478" y="3368763"/>
            <a:ext cx="851329" cy="456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Event monitor</a:t>
            </a:r>
            <a:endParaRPr lang="el-GR" sz="1600" dirty="0"/>
          </a:p>
        </p:txBody>
      </p:sp>
      <p:sp>
        <p:nvSpPr>
          <p:cNvPr id="89" name="Rectangle 88"/>
          <p:cNvSpPr/>
          <p:nvPr/>
        </p:nvSpPr>
        <p:spPr>
          <a:xfrm>
            <a:off x="10113938" y="4041697"/>
            <a:ext cx="711689" cy="4149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tx1"/>
                </a:solidFill>
              </a:rPr>
              <a:t>Config</a:t>
            </a:r>
            <a:endParaRPr lang="el-GR" sz="1600" dirty="0"/>
          </a:p>
        </p:txBody>
      </p:sp>
      <p:sp>
        <p:nvSpPr>
          <p:cNvPr id="90" name="Rectangle 89"/>
          <p:cNvSpPr/>
          <p:nvPr/>
        </p:nvSpPr>
        <p:spPr>
          <a:xfrm>
            <a:off x="10228326" y="4740140"/>
            <a:ext cx="533889" cy="38735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DCS</a:t>
            </a:r>
            <a:endParaRPr lang="el-GR" sz="1600" dirty="0"/>
          </a:p>
        </p:txBody>
      </p:sp>
      <p:sp>
        <p:nvSpPr>
          <p:cNvPr id="91" name="Rectangle 90"/>
          <p:cNvSpPr/>
          <p:nvPr/>
        </p:nvSpPr>
        <p:spPr>
          <a:xfrm>
            <a:off x="7542147" y="4754420"/>
            <a:ext cx="1065228" cy="3461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</a:t>
            </a:r>
            <a:r>
              <a:rPr lang="en-US" sz="1600" dirty="0" smtClean="0">
                <a:solidFill>
                  <a:schemeClr val="tx1"/>
                </a:solidFill>
              </a:rPr>
              <a:t>alibration</a:t>
            </a:r>
            <a:endParaRPr lang="el-GR" sz="1600" dirty="0"/>
          </a:p>
        </p:txBody>
      </p:sp>
      <p:sp>
        <p:nvSpPr>
          <p:cNvPr id="92" name="Rectangle 91"/>
          <p:cNvSpPr/>
          <p:nvPr/>
        </p:nvSpPr>
        <p:spPr>
          <a:xfrm>
            <a:off x="8772313" y="4680944"/>
            <a:ext cx="914411" cy="48329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Trigger monitor</a:t>
            </a:r>
            <a:endParaRPr lang="el-GR" sz="1600" dirty="0"/>
          </a:p>
        </p:txBody>
      </p:sp>
      <p:cxnSp>
        <p:nvCxnSpPr>
          <p:cNvPr id="98" name="Straight Arrow Connector 97"/>
          <p:cNvCxnSpPr>
            <a:stCxn id="70" idx="1"/>
          </p:cNvCxnSpPr>
          <p:nvPr/>
        </p:nvCxnSpPr>
        <p:spPr>
          <a:xfrm flipH="1">
            <a:off x="3577520" y="2077427"/>
            <a:ext cx="1424008" cy="5052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>
            <a:stCxn id="68" idx="3"/>
          </p:cNvCxnSpPr>
          <p:nvPr/>
        </p:nvCxnSpPr>
        <p:spPr>
          <a:xfrm flipV="1">
            <a:off x="3530099" y="2769385"/>
            <a:ext cx="1481900" cy="173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3488887" y="2820680"/>
            <a:ext cx="1522872" cy="102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flipV="1">
            <a:off x="3585143" y="2722785"/>
            <a:ext cx="1427543" cy="2039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9865023" y="2153622"/>
            <a:ext cx="859048" cy="6203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Sector logic</a:t>
            </a:r>
            <a:endParaRPr lang="el-GR" sz="1600" dirty="0"/>
          </a:p>
        </p:txBody>
      </p:sp>
      <p:cxnSp>
        <p:nvCxnSpPr>
          <p:cNvPr id="132" name="Straight Arrow Connector 131"/>
          <p:cNvCxnSpPr/>
          <p:nvPr/>
        </p:nvCxnSpPr>
        <p:spPr>
          <a:xfrm flipV="1">
            <a:off x="3485077" y="1955503"/>
            <a:ext cx="1516451" cy="35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/>
          <p:nvPr/>
        </p:nvCxnSpPr>
        <p:spPr>
          <a:xfrm>
            <a:off x="3485077" y="5344752"/>
            <a:ext cx="1611931" cy="0"/>
          </a:xfrm>
          <a:prstGeom prst="straightConnector1">
            <a:avLst/>
          </a:prstGeom>
          <a:ln w="63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/>
          <p:cNvSpPr txBox="1"/>
          <p:nvPr/>
        </p:nvSpPr>
        <p:spPr>
          <a:xfrm>
            <a:off x="3148970" y="1079167"/>
            <a:ext cx="175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On-detector</a:t>
            </a:r>
            <a:endParaRPr lang="el-GR" sz="160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4547723" y="1484882"/>
            <a:ext cx="1975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sTGC - On NSW rim</a:t>
            </a:r>
            <a:endParaRPr lang="el-GR" sz="1600" b="1" dirty="0"/>
          </a:p>
        </p:txBody>
      </p:sp>
      <p:sp>
        <p:nvSpPr>
          <p:cNvPr id="145" name="Rectangle 144"/>
          <p:cNvSpPr/>
          <p:nvPr/>
        </p:nvSpPr>
        <p:spPr>
          <a:xfrm>
            <a:off x="7462755" y="1773655"/>
            <a:ext cx="1168415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Trigger processor</a:t>
            </a:r>
            <a:endParaRPr lang="el-GR" sz="1600" dirty="0"/>
          </a:p>
        </p:txBody>
      </p:sp>
      <p:sp>
        <p:nvSpPr>
          <p:cNvPr id="146" name="Rectangle 145"/>
          <p:cNvSpPr/>
          <p:nvPr/>
        </p:nvSpPr>
        <p:spPr>
          <a:xfrm>
            <a:off x="7462755" y="2663230"/>
            <a:ext cx="1168415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Trigger processor</a:t>
            </a:r>
            <a:endParaRPr lang="el-GR" sz="1600" dirty="0"/>
          </a:p>
        </p:txBody>
      </p:sp>
      <p:sp>
        <p:nvSpPr>
          <p:cNvPr id="147" name="TextBox 146"/>
          <p:cNvSpPr txBox="1"/>
          <p:nvPr/>
        </p:nvSpPr>
        <p:spPr>
          <a:xfrm>
            <a:off x="7489086" y="1381091"/>
            <a:ext cx="812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USA15</a:t>
            </a:r>
            <a:endParaRPr lang="el-GR" sz="1600" b="1" dirty="0"/>
          </a:p>
        </p:txBody>
      </p:sp>
      <p:cxnSp>
        <p:nvCxnSpPr>
          <p:cNvPr id="149" name="Straight Arrow Connector 148"/>
          <p:cNvCxnSpPr>
            <a:endCxn id="110" idx="0"/>
          </p:cNvCxnSpPr>
          <p:nvPr/>
        </p:nvCxnSpPr>
        <p:spPr>
          <a:xfrm>
            <a:off x="10294547" y="1826623"/>
            <a:ext cx="0" cy="32700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/>
          <p:cNvSpPr txBox="1"/>
          <p:nvPr/>
        </p:nvSpPr>
        <p:spPr>
          <a:xfrm>
            <a:off x="9588037" y="1543828"/>
            <a:ext cx="18260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Big Wheel</a:t>
            </a:r>
            <a:endParaRPr lang="el-GR" sz="1400" dirty="0"/>
          </a:p>
        </p:txBody>
      </p:sp>
      <p:cxnSp>
        <p:nvCxnSpPr>
          <p:cNvPr id="152" name="Straight Arrow Connector 151"/>
          <p:cNvCxnSpPr>
            <a:stCxn id="110" idx="3"/>
          </p:cNvCxnSpPr>
          <p:nvPr/>
        </p:nvCxnSpPr>
        <p:spPr>
          <a:xfrm flipV="1">
            <a:off x="10724069" y="2458654"/>
            <a:ext cx="299779" cy="516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87" idx="3"/>
          </p:cNvCxnSpPr>
          <p:nvPr/>
        </p:nvCxnSpPr>
        <p:spPr>
          <a:xfrm>
            <a:off x="10758517" y="3411056"/>
            <a:ext cx="23465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Elbow Connector 158"/>
          <p:cNvCxnSpPr/>
          <p:nvPr/>
        </p:nvCxnSpPr>
        <p:spPr>
          <a:xfrm>
            <a:off x="5909097" y="1931241"/>
            <a:ext cx="1661760" cy="2173027"/>
          </a:xfrm>
          <a:prstGeom prst="bentConnector3">
            <a:avLst>
              <a:gd name="adj1" fmla="val 73880"/>
            </a:avLst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 flipH="1">
            <a:off x="3530100" y="2123969"/>
            <a:ext cx="1467361" cy="528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/>
          <p:nvPr/>
        </p:nvCxnSpPr>
        <p:spPr>
          <a:xfrm flipH="1">
            <a:off x="3484838" y="2169132"/>
            <a:ext cx="1515356" cy="5468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/>
          <p:nvPr/>
        </p:nvCxnSpPr>
        <p:spPr>
          <a:xfrm flipV="1">
            <a:off x="6298684" y="2776975"/>
            <a:ext cx="1171571" cy="970213"/>
          </a:xfrm>
          <a:prstGeom prst="bentConnector3">
            <a:avLst>
              <a:gd name="adj1" fmla="val 53252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V="1">
            <a:off x="6306183" y="2963857"/>
            <a:ext cx="1156572" cy="1372869"/>
          </a:xfrm>
          <a:prstGeom prst="bentConnector3">
            <a:avLst>
              <a:gd name="adj1" fmla="val 6383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71" idx="3"/>
            <a:endCxn id="145" idx="1"/>
          </p:cNvCxnSpPr>
          <p:nvPr/>
        </p:nvCxnSpPr>
        <p:spPr>
          <a:xfrm flipV="1">
            <a:off x="5909100" y="2020948"/>
            <a:ext cx="1553657" cy="740803"/>
          </a:xfrm>
          <a:prstGeom prst="bentConnector3">
            <a:avLst>
              <a:gd name="adj1" fmla="val 56108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Arrow Connector 200"/>
          <p:cNvCxnSpPr>
            <a:stCxn id="34" idx="0"/>
            <a:endCxn id="48" idx="2"/>
          </p:cNvCxnSpPr>
          <p:nvPr/>
        </p:nvCxnSpPr>
        <p:spPr>
          <a:xfrm flipH="1" flipV="1">
            <a:off x="5392843" y="4218498"/>
            <a:ext cx="260" cy="8128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TextBox 232"/>
          <p:cNvSpPr txBox="1"/>
          <p:nvPr/>
        </p:nvSpPr>
        <p:spPr>
          <a:xfrm>
            <a:off x="2335790" y="1966848"/>
            <a:ext cx="63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1/FEB</a:t>
            </a:r>
            <a:endParaRPr lang="el-GR" sz="1400" dirty="0"/>
          </a:p>
        </p:txBody>
      </p:sp>
      <p:sp>
        <p:nvSpPr>
          <p:cNvPr id="234" name="TextBox 233"/>
          <p:cNvSpPr txBox="1"/>
          <p:nvPr/>
        </p:nvSpPr>
        <p:spPr>
          <a:xfrm>
            <a:off x="3176191" y="3057730"/>
            <a:ext cx="63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3/FEB</a:t>
            </a:r>
            <a:endParaRPr lang="el-GR" sz="1400" dirty="0"/>
          </a:p>
        </p:txBody>
      </p:sp>
      <p:cxnSp>
        <p:nvCxnSpPr>
          <p:cNvPr id="238" name="Elbow Connector 237"/>
          <p:cNvCxnSpPr>
            <a:stCxn id="34" idx="3"/>
          </p:cNvCxnSpPr>
          <p:nvPr/>
        </p:nvCxnSpPr>
        <p:spPr>
          <a:xfrm flipV="1">
            <a:off x="5689961" y="4409607"/>
            <a:ext cx="1880137" cy="884868"/>
          </a:xfrm>
          <a:prstGeom prst="bentConnector3">
            <a:avLst>
              <a:gd name="adj1" fmla="val 76611"/>
            </a:avLst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ounded Rectangle 255"/>
          <p:cNvSpPr/>
          <p:nvPr/>
        </p:nvSpPr>
        <p:spPr>
          <a:xfrm>
            <a:off x="8130365" y="5269790"/>
            <a:ext cx="2093147" cy="8576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63" name="Straight Connector 262"/>
          <p:cNvCxnSpPr/>
          <p:nvPr/>
        </p:nvCxnSpPr>
        <p:spPr>
          <a:xfrm>
            <a:off x="5491367" y="360808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 flipV="1">
            <a:off x="5648289" y="3816903"/>
            <a:ext cx="131011" cy="5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 flipV="1">
            <a:off x="5008189" y="4122302"/>
            <a:ext cx="131011" cy="5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flipH="1" flipV="1">
            <a:off x="5007950" y="3816903"/>
            <a:ext cx="127540" cy="5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 flipH="1" flipV="1">
            <a:off x="5656454" y="4121189"/>
            <a:ext cx="127540" cy="5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5007948" y="3588940"/>
            <a:ext cx="7713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 flipV="1">
            <a:off x="5012169" y="4396375"/>
            <a:ext cx="767131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>
            <a:stCxn id="7" idx="1"/>
          </p:cNvCxnSpPr>
          <p:nvPr/>
        </p:nvCxnSpPr>
        <p:spPr>
          <a:xfrm flipH="1" flipV="1">
            <a:off x="2245484" y="4241456"/>
            <a:ext cx="676003" cy="3632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 flipH="1" flipV="1">
            <a:off x="2171731" y="4266188"/>
            <a:ext cx="741932" cy="414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Rounded Rectangle 282"/>
          <p:cNvSpPr/>
          <p:nvPr/>
        </p:nvSpPr>
        <p:spPr>
          <a:xfrm>
            <a:off x="4247105" y="3223976"/>
            <a:ext cx="2327803" cy="1596315"/>
          </a:xfrm>
          <a:prstGeom prst="roundRect">
            <a:avLst/>
          </a:prstGeom>
          <a:noFill/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9" name="TextBox 288"/>
          <p:cNvSpPr txBox="1"/>
          <p:nvPr/>
        </p:nvSpPr>
        <p:spPr>
          <a:xfrm>
            <a:off x="4842487" y="3135349"/>
            <a:ext cx="1755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micromegas</a:t>
            </a:r>
            <a:endParaRPr lang="el-GR" sz="1600" b="1" dirty="0"/>
          </a:p>
        </p:txBody>
      </p:sp>
      <p:cxnSp>
        <p:nvCxnSpPr>
          <p:cNvPr id="290" name="Straight Arrow Connector 289"/>
          <p:cNvCxnSpPr/>
          <p:nvPr/>
        </p:nvCxnSpPr>
        <p:spPr>
          <a:xfrm>
            <a:off x="8231962" y="5387857"/>
            <a:ext cx="53204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8783699" y="5216338"/>
            <a:ext cx="1567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E-links</a:t>
            </a:r>
            <a:endParaRPr lang="el-GR" sz="1400" dirty="0"/>
          </a:p>
        </p:txBody>
      </p:sp>
      <p:cxnSp>
        <p:nvCxnSpPr>
          <p:cNvPr id="296" name="Straight Arrow Connector 295"/>
          <p:cNvCxnSpPr/>
          <p:nvPr/>
        </p:nvCxnSpPr>
        <p:spPr>
          <a:xfrm>
            <a:off x="8239462" y="5592856"/>
            <a:ext cx="532047" cy="0"/>
          </a:xfrm>
          <a:prstGeom prst="straightConnector1">
            <a:avLst/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4" name="TextBox 303"/>
          <p:cNvSpPr txBox="1"/>
          <p:nvPr/>
        </p:nvSpPr>
        <p:spPr>
          <a:xfrm>
            <a:off x="8783699" y="5430843"/>
            <a:ext cx="1567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Bidirectional fiber</a:t>
            </a:r>
            <a:endParaRPr lang="el-GR" sz="1400" dirty="0"/>
          </a:p>
        </p:txBody>
      </p:sp>
      <p:cxnSp>
        <p:nvCxnSpPr>
          <p:cNvPr id="305" name="Straight Arrow Connector 304"/>
          <p:cNvCxnSpPr/>
          <p:nvPr/>
        </p:nvCxnSpPr>
        <p:spPr>
          <a:xfrm>
            <a:off x="8231963" y="5785738"/>
            <a:ext cx="532047" cy="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/>
          <p:cNvSpPr txBox="1"/>
          <p:nvPr/>
        </p:nvSpPr>
        <p:spPr>
          <a:xfrm>
            <a:off x="8776201" y="5631851"/>
            <a:ext cx="15678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One way fiber</a:t>
            </a:r>
            <a:endParaRPr lang="el-GR" sz="1400" dirty="0"/>
          </a:p>
        </p:txBody>
      </p:sp>
      <p:cxnSp>
        <p:nvCxnSpPr>
          <p:cNvPr id="309" name="Straight Connector 308"/>
          <p:cNvCxnSpPr>
            <a:stCxn id="85" idx="3"/>
            <a:endCxn id="86" idx="2"/>
          </p:cNvCxnSpPr>
          <p:nvPr/>
        </p:nvCxnSpPr>
        <p:spPr>
          <a:xfrm flipV="1">
            <a:off x="8203828" y="4249726"/>
            <a:ext cx="260063" cy="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 flipV="1">
            <a:off x="8281440" y="4176638"/>
            <a:ext cx="471531" cy="52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Straight Connector 317"/>
          <p:cNvCxnSpPr>
            <a:stCxn id="91" idx="0"/>
            <a:endCxn id="86" idx="3"/>
          </p:cNvCxnSpPr>
          <p:nvPr/>
        </p:nvCxnSpPr>
        <p:spPr>
          <a:xfrm flipV="1">
            <a:off x="8074761" y="4463477"/>
            <a:ext cx="613376" cy="290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>
            <a:stCxn id="92" idx="0"/>
            <a:endCxn id="86" idx="4"/>
          </p:cNvCxnSpPr>
          <p:nvPr/>
        </p:nvCxnSpPr>
        <p:spPr>
          <a:xfrm flipV="1">
            <a:off x="9229521" y="4552010"/>
            <a:ext cx="1" cy="128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>
            <a:stCxn id="90" idx="0"/>
            <a:endCxn id="86" idx="5"/>
          </p:cNvCxnSpPr>
          <p:nvPr/>
        </p:nvCxnSpPr>
        <p:spPr>
          <a:xfrm flipH="1" flipV="1">
            <a:off x="9770900" y="4463477"/>
            <a:ext cx="724368" cy="2766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>
            <a:stCxn id="88" idx="2"/>
            <a:endCxn id="86" idx="0"/>
          </p:cNvCxnSpPr>
          <p:nvPr/>
        </p:nvCxnSpPr>
        <p:spPr>
          <a:xfrm flipH="1">
            <a:off x="9229520" y="3825003"/>
            <a:ext cx="2621" cy="122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Straight Connector 336"/>
          <p:cNvCxnSpPr>
            <a:stCxn id="86" idx="7"/>
            <a:endCxn id="87" idx="1"/>
          </p:cNvCxnSpPr>
          <p:nvPr/>
        </p:nvCxnSpPr>
        <p:spPr>
          <a:xfrm flipV="1">
            <a:off x="9770900" y="3411056"/>
            <a:ext cx="401456" cy="6249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Straight Connector 338"/>
          <p:cNvCxnSpPr>
            <a:stCxn id="86" idx="6"/>
            <a:endCxn id="89" idx="1"/>
          </p:cNvCxnSpPr>
          <p:nvPr/>
        </p:nvCxnSpPr>
        <p:spPr>
          <a:xfrm flipV="1">
            <a:off x="9995149" y="4249149"/>
            <a:ext cx="118787" cy="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1" name="Elbow Connector 370"/>
          <p:cNvCxnSpPr>
            <a:stCxn id="146" idx="3"/>
          </p:cNvCxnSpPr>
          <p:nvPr/>
        </p:nvCxnSpPr>
        <p:spPr>
          <a:xfrm flipH="1">
            <a:off x="7745459" y="2910519"/>
            <a:ext cx="885711" cy="1099311"/>
          </a:xfrm>
          <a:prstGeom prst="bentConnector4">
            <a:avLst>
              <a:gd name="adj1" fmla="val -25810"/>
              <a:gd name="adj2" fmla="val 27975"/>
            </a:avLst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6" name="Elbow Connector 375"/>
          <p:cNvCxnSpPr>
            <a:stCxn id="145" idx="3"/>
          </p:cNvCxnSpPr>
          <p:nvPr/>
        </p:nvCxnSpPr>
        <p:spPr>
          <a:xfrm flipH="1">
            <a:off x="7823258" y="2020944"/>
            <a:ext cx="807913" cy="1910134"/>
          </a:xfrm>
          <a:prstGeom prst="bentConnector4">
            <a:avLst>
              <a:gd name="adj1" fmla="val -36548"/>
              <a:gd name="adj2" fmla="val 65748"/>
            </a:avLst>
          </a:prstGeom>
          <a:ln w="19050">
            <a:solidFill>
              <a:srgbClr val="00B05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3" name="TextBox 402"/>
          <p:cNvSpPr txBox="1"/>
          <p:nvPr/>
        </p:nvSpPr>
        <p:spPr>
          <a:xfrm>
            <a:off x="2362742" y="2893824"/>
            <a:ext cx="63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sTGC</a:t>
            </a:r>
            <a:endParaRPr lang="el-GR" sz="1400" dirty="0"/>
          </a:p>
        </p:txBody>
      </p:sp>
      <p:sp>
        <p:nvSpPr>
          <p:cNvPr id="404" name="TextBox 403"/>
          <p:cNvSpPr txBox="1"/>
          <p:nvPr/>
        </p:nvSpPr>
        <p:spPr>
          <a:xfrm>
            <a:off x="2946886" y="3837028"/>
            <a:ext cx="63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MM</a:t>
            </a:r>
            <a:endParaRPr lang="el-GR" sz="1400" dirty="0"/>
          </a:p>
        </p:txBody>
      </p:sp>
      <p:cxnSp>
        <p:nvCxnSpPr>
          <p:cNvPr id="408" name="Straight Connector 407"/>
          <p:cNvCxnSpPr/>
          <p:nvPr/>
        </p:nvCxnSpPr>
        <p:spPr>
          <a:xfrm>
            <a:off x="8430952" y="2262524"/>
            <a:ext cx="163859" cy="392416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 flipH="1">
            <a:off x="8430953" y="2262528"/>
            <a:ext cx="150495" cy="382179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8463889" y="3947445"/>
            <a:ext cx="1531259" cy="60456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network</a:t>
            </a:r>
            <a:endParaRPr lang="el-GR" dirty="0">
              <a:solidFill>
                <a:schemeClr val="tx1"/>
              </a:solidFill>
            </a:endParaRPr>
          </a:p>
        </p:txBody>
      </p:sp>
      <p:cxnSp>
        <p:nvCxnSpPr>
          <p:cNvPr id="424" name="Straight Arrow Connector 423"/>
          <p:cNvCxnSpPr>
            <a:endCxn id="110" idx="1"/>
          </p:cNvCxnSpPr>
          <p:nvPr/>
        </p:nvCxnSpPr>
        <p:spPr>
          <a:xfrm flipV="1">
            <a:off x="8512882" y="2463816"/>
            <a:ext cx="1352143" cy="5426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Arrow Connector 433"/>
          <p:cNvCxnSpPr>
            <a:endCxn id="85" idx="0"/>
          </p:cNvCxnSpPr>
          <p:nvPr/>
        </p:nvCxnSpPr>
        <p:spPr>
          <a:xfrm flipH="1">
            <a:off x="7887343" y="3679454"/>
            <a:ext cx="316484" cy="323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Arrow Connector 435"/>
          <p:cNvCxnSpPr/>
          <p:nvPr/>
        </p:nvCxnSpPr>
        <p:spPr>
          <a:xfrm flipH="1">
            <a:off x="8044487" y="3686074"/>
            <a:ext cx="240388" cy="2466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9" name="TextBox 438"/>
          <p:cNvSpPr txBox="1"/>
          <p:nvPr/>
        </p:nvSpPr>
        <p:spPr>
          <a:xfrm>
            <a:off x="8013981" y="3417659"/>
            <a:ext cx="565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TTC</a:t>
            </a:r>
            <a:endParaRPr lang="el-GR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7117964" y="2248227"/>
            <a:ext cx="16497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Possible duplicate removal</a:t>
            </a:r>
            <a:endParaRPr lang="el-GR" sz="1100" dirty="0"/>
          </a:p>
        </p:txBody>
      </p:sp>
      <p:sp>
        <p:nvSpPr>
          <p:cNvPr id="45" name="Rectangle 44"/>
          <p:cNvSpPr/>
          <p:nvPr/>
        </p:nvSpPr>
        <p:spPr>
          <a:xfrm>
            <a:off x="4492789" y="4029705"/>
            <a:ext cx="519383" cy="4945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ART</a:t>
            </a:r>
            <a:endParaRPr lang="el-GR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1333297" y="4409141"/>
            <a:ext cx="132124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# of VMMs per FEB:</a:t>
            </a:r>
          </a:p>
          <a:p>
            <a:r>
              <a:rPr lang="en-US" sz="1000" dirty="0" smtClean="0"/>
              <a:t>MM: 8</a:t>
            </a:r>
          </a:p>
          <a:p>
            <a:r>
              <a:rPr lang="en-US" sz="1000" dirty="0" smtClean="0"/>
              <a:t>sTGC: strips 5,6 or 7</a:t>
            </a:r>
          </a:p>
          <a:p>
            <a:r>
              <a:rPr lang="en-US" sz="1000" dirty="0" smtClean="0"/>
              <a:t>sTGC pad 2 or 1</a:t>
            </a:r>
          </a:p>
          <a:p>
            <a:r>
              <a:rPr lang="en-US" sz="1000" dirty="0" smtClean="0"/>
              <a:t>sTGC wire 1</a:t>
            </a:r>
            <a:endParaRPr lang="el-GR" sz="1000" dirty="0"/>
          </a:p>
        </p:txBody>
      </p:sp>
      <p:sp>
        <p:nvSpPr>
          <p:cNvPr id="67" name="Date Placeholder 6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72" name="Footer Placeholder 7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3</a:t>
            </a:fld>
            <a:endParaRPr lang="el-GR" dirty="0"/>
          </a:p>
        </p:txBody>
      </p:sp>
      <p:sp>
        <p:nvSpPr>
          <p:cNvPr id="156" name="Title 1"/>
          <p:cNvSpPr>
            <a:spLocks noGrp="1"/>
          </p:cNvSpPr>
          <p:nvPr>
            <p:ph type="title"/>
          </p:nvPr>
        </p:nvSpPr>
        <p:spPr>
          <a:xfrm>
            <a:off x="781191" y="-22995"/>
            <a:ext cx="10515600" cy="1325563"/>
          </a:xfrm>
        </p:spPr>
        <p:txBody>
          <a:bodyPr/>
          <a:lstStyle/>
          <a:p>
            <a:r>
              <a:rPr lang="en-US" dirty="0" smtClean="0"/>
              <a:t>NSW </a:t>
            </a:r>
            <a:r>
              <a:rPr lang="en-US" dirty="0"/>
              <a:t>electronics trigger and </a:t>
            </a:r>
            <a:r>
              <a:rPr lang="en-US" dirty="0" smtClean="0"/>
              <a:t>dataflow</a:t>
            </a:r>
            <a:endParaRPr lang="el-GR" dirty="0"/>
          </a:p>
        </p:txBody>
      </p:sp>
      <p:sp>
        <p:nvSpPr>
          <p:cNvPr id="3" name="Can 2"/>
          <p:cNvSpPr/>
          <p:nvPr/>
        </p:nvSpPr>
        <p:spPr>
          <a:xfrm rot="16200000">
            <a:off x="4072528" y="5079832"/>
            <a:ext cx="179794" cy="46166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19" name="Straight Arrow Connector 118"/>
          <p:cNvCxnSpPr/>
          <p:nvPr/>
        </p:nvCxnSpPr>
        <p:spPr>
          <a:xfrm flipH="1">
            <a:off x="3484840" y="5346412"/>
            <a:ext cx="48903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/>
          <p:nvPr/>
        </p:nvCxnSpPr>
        <p:spPr>
          <a:xfrm rot="10800000">
            <a:off x="3480315" y="4568969"/>
            <a:ext cx="491468" cy="693276"/>
          </a:xfrm>
          <a:prstGeom prst="bentConnector3">
            <a:avLst>
              <a:gd name="adj1" fmla="val 50000"/>
            </a:avLst>
          </a:prstGeom>
          <a:ln w="63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4393260" y="5260266"/>
            <a:ext cx="703749" cy="112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84251" y="5819648"/>
            <a:ext cx="1430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Twinax</a:t>
            </a:r>
            <a:r>
              <a:rPr lang="en-US" sz="1000" dirty="0" smtClean="0"/>
              <a:t> </a:t>
            </a:r>
            <a:r>
              <a:rPr lang="en-US" sz="1400" dirty="0" smtClean="0"/>
              <a:t>cable</a:t>
            </a:r>
            <a:endParaRPr lang="el-GR" sz="1400" dirty="0"/>
          </a:p>
        </p:txBody>
      </p:sp>
      <p:sp>
        <p:nvSpPr>
          <p:cNvPr id="133" name="Can 132"/>
          <p:cNvSpPr/>
          <p:nvPr/>
        </p:nvSpPr>
        <p:spPr>
          <a:xfrm>
            <a:off x="5305221" y="4829385"/>
            <a:ext cx="179795" cy="13799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34" name="Straight Arrow Connector 133"/>
          <p:cNvCxnSpPr>
            <a:stCxn id="133" idx="0"/>
            <a:endCxn id="48" idx="2"/>
          </p:cNvCxnSpPr>
          <p:nvPr/>
        </p:nvCxnSpPr>
        <p:spPr>
          <a:xfrm flipH="1" flipV="1">
            <a:off x="5392844" y="4218494"/>
            <a:ext cx="2277" cy="6453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Can 147"/>
          <p:cNvSpPr/>
          <p:nvPr/>
        </p:nvSpPr>
        <p:spPr>
          <a:xfrm rot="5597590">
            <a:off x="4002863" y="4016248"/>
            <a:ext cx="179794" cy="391525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3" name="Can 152"/>
          <p:cNvSpPr/>
          <p:nvPr/>
        </p:nvSpPr>
        <p:spPr>
          <a:xfrm rot="16200000">
            <a:off x="8436583" y="5745316"/>
            <a:ext cx="115888" cy="461663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1" name="TextBox 120"/>
          <p:cNvSpPr txBox="1"/>
          <p:nvPr/>
        </p:nvSpPr>
        <p:spPr>
          <a:xfrm>
            <a:off x="8700473" y="1079274"/>
            <a:ext cx="1371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Off-detector</a:t>
            </a: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44865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4</a:t>
            </a:fld>
            <a:endParaRPr lang="el-GR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8127" y="1181100"/>
            <a:ext cx="5467351" cy="5476875"/>
          </a:xfrm>
        </p:spPr>
        <p:txBody>
          <a:bodyPr>
            <a:normAutofit fontScale="62500" lnSpcReduction="20000"/>
          </a:bodyPr>
          <a:lstStyle/>
          <a:p>
            <a:r>
              <a:rPr lang="en-US" sz="3300" dirty="0" smtClean="0"/>
              <a:t>3 distinct paths to the front ends through one bidirectional link</a:t>
            </a:r>
          </a:p>
          <a:p>
            <a:r>
              <a:rPr lang="en-US" sz="3300" dirty="0" smtClean="0"/>
              <a:t>DAQ data 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Level-1 data (Time, charge and strip address)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Configuration data</a:t>
            </a:r>
          </a:p>
          <a:p>
            <a:pPr marL="228600" lvl="1">
              <a:spcBef>
                <a:spcPts val="1000"/>
              </a:spcBef>
            </a:pPr>
            <a:r>
              <a:rPr lang="en-US" sz="3300" dirty="0" smtClean="0"/>
              <a:t>ASICS</a:t>
            </a:r>
          </a:p>
          <a:p>
            <a:pPr marL="800100" lvl="2" indent="-342900">
              <a:buFont typeface="Calibri" pitchFamily="34" charset="0"/>
              <a:buChar char="‐"/>
            </a:pPr>
            <a:r>
              <a:rPr lang="en-US" sz="2600" dirty="0" smtClean="0"/>
              <a:t>GBTX</a:t>
            </a:r>
            <a:endParaRPr lang="en-US" sz="2600" dirty="0"/>
          </a:p>
          <a:p>
            <a:pPr marL="800100" lvl="2" indent="-342900">
              <a:buFont typeface="Calibri" pitchFamily="34" charset="0"/>
              <a:buChar char="‐"/>
            </a:pPr>
            <a:r>
              <a:rPr lang="en-US" sz="2600" dirty="0" smtClean="0"/>
              <a:t>GigaBit TransImpendence Amplifier (GBTIA)</a:t>
            </a:r>
            <a:r>
              <a:rPr lang="en-US" sz="2600" dirty="0"/>
              <a:t> – Photo </a:t>
            </a:r>
            <a:r>
              <a:rPr lang="en-US" sz="2600" dirty="0" smtClean="0"/>
              <a:t>Diode</a:t>
            </a:r>
          </a:p>
          <a:p>
            <a:pPr marL="800100" lvl="2" indent="-342900">
              <a:buFont typeface="Calibri" pitchFamily="34" charset="0"/>
              <a:buChar char="‐"/>
            </a:pPr>
            <a:r>
              <a:rPr lang="en-US" sz="2600" dirty="0" smtClean="0"/>
              <a:t>GigaBit </a:t>
            </a:r>
            <a:r>
              <a:rPr lang="en-US" sz="2600" dirty="0"/>
              <a:t>Laser </a:t>
            </a:r>
            <a:r>
              <a:rPr lang="en-US" sz="2600" dirty="0" smtClean="0"/>
              <a:t>Diode </a:t>
            </a:r>
            <a:r>
              <a:rPr lang="en-US" sz="2600" dirty="0"/>
              <a:t>(GBLD</a:t>
            </a:r>
            <a:r>
              <a:rPr lang="en-US" sz="2600" dirty="0" smtClean="0"/>
              <a:t>)) - Laser</a:t>
            </a:r>
            <a:endParaRPr lang="en-US" sz="2600" dirty="0"/>
          </a:p>
          <a:p>
            <a:pPr>
              <a:spcBef>
                <a:spcPts val="500"/>
              </a:spcBef>
            </a:pPr>
            <a:r>
              <a:rPr lang="en-US" sz="3300" dirty="0"/>
              <a:t>Line rate 4.8Gbps</a:t>
            </a:r>
          </a:p>
          <a:p>
            <a:pPr>
              <a:spcBef>
                <a:spcPts val="500"/>
              </a:spcBef>
            </a:pPr>
            <a:r>
              <a:rPr lang="en-US" sz="3300" dirty="0" smtClean="0"/>
              <a:t>1 frame of 120bits @ 40MHz (</a:t>
            </a:r>
            <a:r>
              <a:rPr lang="en-US" sz="3300" dirty="0"/>
              <a:t>25ns</a:t>
            </a:r>
            <a:r>
              <a:rPr lang="en-US" sz="3300" dirty="0" smtClean="0"/>
              <a:t>)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Header 4 bits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Slow control 4 bits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Data 80 bits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FEC 32bits (2 interleaved Reed-Solomon encoding)</a:t>
            </a:r>
          </a:p>
          <a:p>
            <a:pPr>
              <a:spcBef>
                <a:spcPts val="500"/>
              </a:spcBef>
            </a:pPr>
            <a:r>
              <a:rPr lang="en-US" sz="3300" dirty="0" smtClean="0"/>
              <a:t>Error correction and error detection</a:t>
            </a:r>
          </a:p>
          <a:p>
            <a:pPr lvl="1">
              <a:buFont typeface="Calibri" pitchFamily="34" charset="0"/>
              <a:buChar char="‐"/>
            </a:pPr>
            <a:r>
              <a:rPr lang="en-US" sz="2600" dirty="0" smtClean="0"/>
              <a:t>Up to 16 consecutive corrupted bits can be corrected</a:t>
            </a:r>
          </a:p>
          <a:p>
            <a:pPr>
              <a:spcBef>
                <a:spcPts val="500"/>
              </a:spcBef>
            </a:pPr>
            <a:r>
              <a:rPr lang="en-US" sz="3300" dirty="0" smtClean="0"/>
              <a:t>User bandwidth 3.36Gbps</a:t>
            </a:r>
          </a:p>
        </p:txBody>
      </p:sp>
      <p:pic>
        <p:nvPicPr>
          <p:cNvPr id="3075" name="Picture 3" descr="C:\Users\Panos\Pictures\fram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967" y="3963265"/>
            <a:ext cx="5176103" cy="147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131307" y="5533040"/>
            <a:ext cx="1650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Frame format</a:t>
            </a:r>
            <a:endParaRPr lang="el-GR" dirty="0"/>
          </a:p>
        </p:txBody>
      </p:sp>
      <p:sp>
        <p:nvSpPr>
          <p:cNvPr id="7" name="Right Brace 6"/>
          <p:cNvSpPr/>
          <p:nvPr/>
        </p:nvSpPr>
        <p:spPr>
          <a:xfrm>
            <a:off x="5972178" y="2162175"/>
            <a:ext cx="333375" cy="3238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1026" name="Picture 2" descr="J:\Untit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705" y="1531801"/>
            <a:ext cx="6230043" cy="176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838200" y="-3080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L1DDC connectivity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2963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0809"/>
            <a:ext cx="10515600" cy="1325563"/>
          </a:xfrm>
        </p:spPr>
        <p:txBody>
          <a:bodyPr/>
          <a:lstStyle/>
          <a:p>
            <a:r>
              <a:rPr lang="en-US" dirty="0" smtClean="0"/>
              <a:t>GBTX ASIC Connectivity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5</a:t>
            </a:fld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219076" y="1291462"/>
            <a:ext cx="497205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1 e-link has 3 differential pairs: Clock, Data out, Data </a:t>
            </a:r>
            <a:r>
              <a:rPr lang="en-US" dirty="0" smtClean="0"/>
              <a:t>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Up to 40 front-ends can be connected to 1 GBTx combined in 5 banks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Each bank can support 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8 front ends @   80Mbps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4 </a:t>
            </a:r>
            <a:r>
              <a:rPr lang="en-US" sz="1600" dirty="0"/>
              <a:t>front ends @ </a:t>
            </a:r>
            <a:r>
              <a:rPr lang="en-US" sz="1600" dirty="0" smtClean="0"/>
              <a:t>160Mbps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2 </a:t>
            </a:r>
            <a:r>
              <a:rPr lang="en-US" sz="1600" dirty="0"/>
              <a:t>front ends @ </a:t>
            </a:r>
            <a:r>
              <a:rPr lang="en-US" sz="1600" dirty="0" smtClean="0"/>
              <a:t>320Mbps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Each bank can be configured at different rate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L1DDC is connected to 8 micromegas FEs and 3 sTGC FEs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1 </a:t>
            </a:r>
            <a:r>
              <a:rPr lang="en-US" dirty="0" smtClean="0"/>
              <a:t>cable for FE to L1DDC connection 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1 e-link for the ROD </a:t>
            </a:r>
            <a:endParaRPr lang="en-US" sz="1600" dirty="0"/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1 e-link for the SCA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Slow Control channel @ 80Mbps dedicated to ADDC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E-links use Scalable Low-Voltage Signaling (SLVS), Vcm = 0.2V, swing 200mV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27" y="1662320"/>
            <a:ext cx="7000873" cy="386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7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00007" y="1120285"/>
            <a:ext cx="3581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MMs rates exceed maximum of e-link 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2 elinks/MMFE8 will be used for the inner portions (1 elink @ 320Mbps+1 elink@160 Mbps = 480Mbps).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3 sTGC FEs will be connected to 1 L1DDC (1 twinax cable and 10 differential pairs)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6</a:t>
            </a:fld>
            <a:endParaRPr lang="el-G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866" y="4329524"/>
            <a:ext cx="2615087" cy="1855670"/>
          </a:xfrm>
          <a:prstGeom prst="rect">
            <a:avLst/>
          </a:prstGeom>
        </p:spPr>
      </p:pic>
      <p:pic>
        <p:nvPicPr>
          <p:cNvPr id="2051" name="Picture 3" descr="J:\ra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8" y="981189"/>
            <a:ext cx="7453313" cy="538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-30809"/>
            <a:ext cx="10515600" cy="1325563"/>
          </a:xfrm>
        </p:spPr>
        <p:txBody>
          <a:bodyPr/>
          <a:lstStyle/>
          <a:p>
            <a:r>
              <a:rPr lang="en-US" dirty="0" smtClean="0"/>
              <a:t>MMs and sTGC rates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159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69786" y="1059475"/>
            <a:ext cx="389702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itchFamily="34" charset="0"/>
              <a:buChar char="‐"/>
            </a:pPr>
            <a:r>
              <a:rPr lang="en-US" dirty="0" smtClean="0"/>
              <a:t>SCA ASIC will be added to the ADDC board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Slow Control channel of the GBTX will be used for the configuration of the SCA.</a:t>
            </a:r>
          </a:p>
          <a:p>
            <a:pPr marL="285750" indent="-285750">
              <a:buFont typeface="Calibri" pitchFamily="34" charset="0"/>
              <a:buChar char="‐"/>
            </a:pPr>
            <a:r>
              <a:rPr lang="en-US" dirty="0" smtClean="0"/>
              <a:t>2 extra differential pairs (clocks) will be send from the L1DDC to the ADDC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Either from the 8 programmable clocks of GBTX.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Either form the two spares of the bank1.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</p:txBody>
      </p:sp>
      <p:sp>
        <p:nvSpPr>
          <p:cNvPr id="81" name="Title 1"/>
          <p:cNvSpPr txBox="1">
            <a:spLocks/>
          </p:cNvSpPr>
          <p:nvPr/>
        </p:nvSpPr>
        <p:spPr>
          <a:xfrm>
            <a:off x="838200" y="-34513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/>
              <a:t>L1DDC connectivity with the MMFE8 and ADDC  boards</a:t>
            </a:r>
          </a:p>
        </p:txBody>
      </p:sp>
      <p:sp>
        <p:nvSpPr>
          <p:cNvPr id="8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8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8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6DC67A2-7FBB-4010-9396-E14F90C8FEAE}" type="slidenum">
              <a:rPr lang="el-GR" smtClean="0"/>
              <a:t>7</a:t>
            </a:fld>
            <a:endParaRPr lang="el-GR" dirty="0"/>
          </a:p>
        </p:txBody>
      </p:sp>
      <p:sp>
        <p:nvSpPr>
          <p:cNvPr id="27" name="Rounded Rectangle 26"/>
          <p:cNvSpPr/>
          <p:nvPr/>
        </p:nvSpPr>
        <p:spPr>
          <a:xfrm>
            <a:off x="8291716" y="3697532"/>
            <a:ext cx="3422954" cy="2712841"/>
          </a:xfrm>
          <a:prstGeom prst="roundRect">
            <a:avLst/>
          </a:prstGeom>
          <a:noFill/>
          <a:ln w="28575"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8419379" y="4443720"/>
            <a:ext cx="1794294" cy="21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419379" y="4263409"/>
            <a:ext cx="1794294" cy="1776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419379" y="4092848"/>
            <a:ext cx="1794294" cy="17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419379" y="3908875"/>
            <a:ext cx="1794294" cy="1776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185215" y="3795830"/>
            <a:ext cx="1009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E-link 80Mbps</a:t>
            </a:r>
            <a:endParaRPr lang="el-GR" sz="1100" dirty="0"/>
          </a:p>
        </p:txBody>
      </p:sp>
      <p:sp>
        <p:nvSpPr>
          <p:cNvPr id="33" name="TextBox 32"/>
          <p:cNvSpPr txBox="1"/>
          <p:nvPr/>
        </p:nvSpPr>
        <p:spPr>
          <a:xfrm>
            <a:off x="10185215" y="3992038"/>
            <a:ext cx="1281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E-link 160Mbps</a:t>
            </a:r>
            <a:endParaRPr lang="el-GR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10185215" y="4164368"/>
            <a:ext cx="11240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E-link 320Mbps</a:t>
            </a:r>
            <a:endParaRPr lang="el-GR" sz="1100" dirty="0"/>
          </a:p>
        </p:txBody>
      </p:sp>
      <p:sp>
        <p:nvSpPr>
          <p:cNvPr id="35" name="TextBox 34"/>
          <p:cNvSpPr txBox="1"/>
          <p:nvPr/>
        </p:nvSpPr>
        <p:spPr>
          <a:xfrm>
            <a:off x="10185213" y="4339561"/>
            <a:ext cx="15927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Differential pair, L1 data</a:t>
            </a:r>
            <a:endParaRPr lang="el-GR" sz="1100" dirty="0"/>
          </a:p>
        </p:txBody>
      </p:sp>
      <p:sp>
        <p:nvSpPr>
          <p:cNvPr id="36" name="Rectangle 35"/>
          <p:cNvSpPr/>
          <p:nvPr/>
        </p:nvSpPr>
        <p:spPr>
          <a:xfrm>
            <a:off x="8419379" y="5919571"/>
            <a:ext cx="546378" cy="23737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70839" y="5926985"/>
            <a:ext cx="23953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480 Mbps (320 Mbps + 160 Mbps)</a:t>
            </a:r>
            <a:endParaRPr lang="el-GR" sz="11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8419379" y="4627693"/>
            <a:ext cx="1794294" cy="2142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185214" y="4523534"/>
            <a:ext cx="15294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Differential pair, clock</a:t>
            </a:r>
            <a:endParaRPr lang="el-GR" sz="1100" dirty="0"/>
          </a:p>
        </p:txBody>
      </p:sp>
      <p:sp>
        <p:nvSpPr>
          <p:cNvPr id="40" name="Rectangle 39"/>
          <p:cNvSpPr/>
          <p:nvPr/>
        </p:nvSpPr>
        <p:spPr>
          <a:xfrm>
            <a:off x="8419379" y="5634251"/>
            <a:ext cx="546378" cy="23737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070839" y="5639386"/>
            <a:ext cx="2123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320 Mbps</a:t>
            </a:r>
            <a:endParaRPr lang="el-GR" sz="1100" dirty="0"/>
          </a:p>
        </p:txBody>
      </p:sp>
      <p:sp>
        <p:nvSpPr>
          <p:cNvPr id="42" name="Rectangle 41"/>
          <p:cNvSpPr/>
          <p:nvPr/>
        </p:nvSpPr>
        <p:spPr>
          <a:xfrm>
            <a:off x="8419379" y="5346451"/>
            <a:ext cx="546378" cy="23737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9070839" y="5345239"/>
            <a:ext cx="2123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160 Mbps</a:t>
            </a:r>
            <a:endParaRPr lang="el-GR" sz="1100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8419379" y="4814676"/>
            <a:ext cx="1794294" cy="21422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0188237" y="4710989"/>
            <a:ext cx="15294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Differential pair,  BCR</a:t>
            </a:r>
            <a:endParaRPr lang="el-GR" sz="1100" dirty="0"/>
          </a:p>
        </p:txBody>
      </p:sp>
      <p:sp>
        <p:nvSpPr>
          <p:cNvPr id="46" name="Rectangle 45"/>
          <p:cNvSpPr/>
          <p:nvPr/>
        </p:nvSpPr>
        <p:spPr>
          <a:xfrm>
            <a:off x="8419379" y="5058651"/>
            <a:ext cx="546378" cy="2373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070839" y="5045536"/>
            <a:ext cx="21236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80 Mbps</a:t>
            </a:r>
            <a:endParaRPr lang="el-GR" sz="1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28" y="980939"/>
            <a:ext cx="6898864" cy="541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69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21382"/>
            <a:ext cx="10515600" cy="1325563"/>
          </a:xfrm>
        </p:spPr>
        <p:txBody>
          <a:bodyPr/>
          <a:lstStyle/>
          <a:p>
            <a:r>
              <a:rPr lang="en-US" dirty="0" smtClean="0"/>
              <a:t>L1DDC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mtClean="0"/>
              <a:t>18/4/2015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8</a:t>
            </a:fld>
            <a:endParaRPr lang="el-GR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833" y="367491"/>
            <a:ext cx="5794027" cy="1478169"/>
          </a:xfrm>
        </p:spPr>
      </p:pic>
      <p:sp>
        <p:nvSpPr>
          <p:cNvPr id="8" name="TextBox 7"/>
          <p:cNvSpPr txBox="1"/>
          <p:nvPr/>
        </p:nvSpPr>
        <p:spPr>
          <a:xfrm>
            <a:off x="6462023" y="5778014"/>
            <a:ext cx="2656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side of sTGC L1DDC</a:t>
            </a:r>
            <a:endParaRPr lang="el-GR" dirty="0"/>
          </a:p>
        </p:txBody>
      </p:sp>
      <p:sp>
        <p:nvSpPr>
          <p:cNvPr id="11" name="TextBox 10"/>
          <p:cNvSpPr txBox="1"/>
          <p:nvPr/>
        </p:nvSpPr>
        <p:spPr>
          <a:xfrm>
            <a:off x="47133" y="974653"/>
            <a:ext cx="6645899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Different designs</a:t>
            </a:r>
          </a:p>
          <a:p>
            <a:pPr marL="800100" lvl="1" indent="-342900">
              <a:buFont typeface="Calibri" pitchFamily="34" charset="0"/>
              <a:buChar char="˗"/>
            </a:pPr>
            <a:r>
              <a:rPr lang="en-US" sz="2000" dirty="0" smtClean="0"/>
              <a:t>Micromegas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200mm x 50mm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9 mini SAS connectors (8 for FEs, 1 for ADDC)</a:t>
            </a:r>
          </a:p>
          <a:p>
            <a:pPr marL="800100" lvl="1" indent="-342900">
              <a:buFont typeface="Calibri" pitchFamily="34" charset="0"/>
              <a:buChar char="‐"/>
            </a:pPr>
            <a:r>
              <a:rPr lang="en-US" sz="2000" dirty="0" smtClean="0"/>
              <a:t>sTGC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90mm x 50mm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3 mini SAS connectors (3 for FEs)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Voltage </a:t>
            </a:r>
            <a:r>
              <a:rPr lang="en-US" sz="2400" dirty="0" smtClean="0"/>
              <a:t>levels</a:t>
            </a:r>
          </a:p>
          <a:p>
            <a:pPr marL="800100" lvl="1" indent="-342900">
              <a:buFont typeface="Calibri" pitchFamily="34" charset="0"/>
              <a:buChar char="‐"/>
            </a:pPr>
            <a:r>
              <a:rPr lang="en-US" sz="1600" dirty="0" smtClean="0"/>
              <a:t>2.5V </a:t>
            </a:r>
            <a:r>
              <a:rPr lang="en-US" sz="1600" dirty="0"/>
              <a:t>Digital (</a:t>
            </a:r>
            <a:r>
              <a:rPr lang="en-US" sz="1600" dirty="0" smtClean="0"/>
              <a:t>VTRX)</a:t>
            </a:r>
          </a:p>
          <a:p>
            <a:pPr marL="800100" lvl="1" indent="-342900">
              <a:buFont typeface="Calibri" pitchFamily="34" charset="0"/>
              <a:buChar char="‐"/>
            </a:pPr>
            <a:r>
              <a:rPr lang="en-US" sz="1600" dirty="0" smtClean="0"/>
              <a:t>1.5V </a:t>
            </a:r>
            <a:r>
              <a:rPr lang="en-US" sz="1600" dirty="0"/>
              <a:t>Analog (</a:t>
            </a:r>
            <a:r>
              <a:rPr lang="en-US" sz="1600" dirty="0" smtClean="0"/>
              <a:t>GBTX)</a:t>
            </a:r>
          </a:p>
          <a:p>
            <a:pPr marL="800100" lvl="1" indent="-342900">
              <a:buFont typeface="Calibri" pitchFamily="34" charset="0"/>
              <a:buChar char="‐"/>
            </a:pPr>
            <a:r>
              <a:rPr lang="en-US" sz="1600" dirty="0" smtClean="0"/>
              <a:t>1.5V </a:t>
            </a:r>
            <a:r>
              <a:rPr lang="en-US" sz="1600" dirty="0"/>
              <a:t>Digital (GBTX)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Components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GBTx ASIC, VTRX optical transceiver, 2 x FEAST DC-DC converter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Power </a:t>
            </a:r>
            <a:r>
              <a:rPr lang="en-US" sz="1600" dirty="0"/>
              <a:t>connector - Molex </a:t>
            </a:r>
            <a:r>
              <a:rPr lang="en-US" sz="1600" dirty="0" smtClean="0"/>
              <a:t>0015912025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 smtClean="0"/>
              <a:t>Total power consumption: </a:t>
            </a:r>
            <a:r>
              <a:rPr lang="en-US" sz="1600" dirty="0"/>
              <a:t>3.5Watts (estimated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1024 L1DDC boards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/>
              <a:t>16 front ends/plane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/>
              <a:t>1 L1DDC serves 8 front ends =&gt; 2 L1DDC/plane</a:t>
            </a:r>
          </a:p>
          <a:p>
            <a:pPr marL="742950" lvl="1" indent="-285750">
              <a:buFont typeface="Calibri" pitchFamily="34" charset="0"/>
              <a:buChar char="‐"/>
            </a:pPr>
            <a:r>
              <a:rPr lang="en-US" sz="1600" dirty="0"/>
              <a:t>16 </a:t>
            </a:r>
            <a:r>
              <a:rPr lang="en-US" sz="1600" dirty="0" smtClean="0"/>
              <a:t>planes/sector -&gt; 16 sectors/wheel -&gt; 2 wheels in NSW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7525436" y="1832314"/>
            <a:ext cx="3223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side of </a:t>
            </a:r>
            <a:r>
              <a:rPr lang="en-US" dirty="0"/>
              <a:t>m</a:t>
            </a:r>
            <a:r>
              <a:rPr lang="en-US" dirty="0" smtClean="0"/>
              <a:t>icromegas L1DDC </a:t>
            </a:r>
            <a:endParaRPr lang="el-GR" dirty="0"/>
          </a:p>
        </p:txBody>
      </p:sp>
      <p:sp>
        <p:nvSpPr>
          <p:cNvPr id="13" name="TextBox 12"/>
          <p:cNvSpPr txBox="1"/>
          <p:nvPr/>
        </p:nvSpPr>
        <p:spPr>
          <a:xfrm>
            <a:off x="7455886" y="3832793"/>
            <a:ext cx="3673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</a:t>
            </a:r>
            <a:r>
              <a:rPr lang="en-US" dirty="0"/>
              <a:t>m</a:t>
            </a:r>
            <a:r>
              <a:rPr lang="en-US" dirty="0" smtClean="0"/>
              <a:t> side of </a:t>
            </a:r>
            <a:r>
              <a:rPr lang="en-US" dirty="0"/>
              <a:t>m</a:t>
            </a:r>
            <a:r>
              <a:rPr lang="en-US" dirty="0" smtClean="0"/>
              <a:t>icromegas L1DDC </a:t>
            </a:r>
            <a:endParaRPr lang="el-GR" dirty="0"/>
          </a:p>
        </p:txBody>
      </p:sp>
      <p:pic>
        <p:nvPicPr>
          <p:cNvPr id="1026" name="Picture 2" descr="C:\Users\Panos\Pictures\tes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2004" y="4202123"/>
            <a:ext cx="267652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9263429" y="5787539"/>
            <a:ext cx="280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side of sTGC L1DDC</a:t>
            </a:r>
            <a:endParaRPr lang="el-GR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401" y="2301250"/>
            <a:ext cx="5677996" cy="144565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584" y="4202122"/>
            <a:ext cx="2715888" cy="150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03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732" y="2834243"/>
            <a:ext cx="6130890" cy="3618444"/>
          </a:xfrm>
          <a:prstGeom prst="rect">
            <a:avLst/>
          </a:prstGeom>
        </p:spPr>
      </p:pic>
      <p:pic>
        <p:nvPicPr>
          <p:cNvPr id="1026" name="Picture 2" descr="C:\Users\Panos\Pictures\L1DDC_placement_TGC_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293" y="4"/>
            <a:ext cx="3657604" cy="277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2" y="3352513"/>
            <a:ext cx="3466499" cy="279918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dirty="0" smtClean="0"/>
              <a:t>18/4/2015</a:t>
            </a:r>
            <a:endParaRPr lang="el-GR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HEP 2015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C67A2-7FBB-4010-9396-E14F90C8FEAE}" type="slidenum">
              <a:rPr lang="el-GR" smtClean="0"/>
              <a:t>9</a:t>
            </a:fld>
            <a:endParaRPr lang="el-GR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787573" y="3452779"/>
            <a:ext cx="813079" cy="3514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010619" y="4972958"/>
            <a:ext cx="836762" cy="2968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4"/>
          <p:cNvSpPr txBox="1">
            <a:spLocks/>
          </p:cNvSpPr>
          <p:nvPr/>
        </p:nvSpPr>
        <p:spPr>
          <a:xfrm>
            <a:off x="3715140" y="4572757"/>
            <a:ext cx="783981" cy="8004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200"/>
              </a:spcBef>
              <a:buFont typeface="Arial" panose="020B0604020202020204" pitchFamily="34" charset="0"/>
              <a:buNone/>
            </a:pPr>
            <a:r>
              <a:rPr lang="en-US" sz="1800" dirty="0" smtClean="0"/>
              <a:t>Front </a:t>
            </a:r>
          </a:p>
          <a:p>
            <a:pPr marL="0" indent="0" algn="ctr">
              <a:spcBef>
                <a:spcPts val="200"/>
              </a:spcBef>
              <a:buFont typeface="Arial" panose="020B0604020202020204" pitchFamily="34" charset="0"/>
              <a:buNone/>
            </a:pPr>
            <a:r>
              <a:rPr lang="en-US" sz="1800" dirty="0" smtClean="0"/>
              <a:t>end</a:t>
            </a:r>
            <a:endParaRPr lang="el-GR" sz="1800" dirty="0"/>
          </a:p>
        </p:txBody>
      </p:sp>
      <p:sp>
        <p:nvSpPr>
          <p:cNvPr id="20" name="Content Placeholder 4"/>
          <p:cNvSpPr txBox="1">
            <a:spLocks/>
          </p:cNvSpPr>
          <p:nvPr/>
        </p:nvSpPr>
        <p:spPr>
          <a:xfrm>
            <a:off x="7169486" y="2619858"/>
            <a:ext cx="3624209" cy="412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L1DDC placed on the sTGC detectors</a:t>
            </a:r>
            <a:endParaRPr lang="el-GR" sz="1800" dirty="0"/>
          </a:p>
        </p:txBody>
      </p:sp>
      <p:sp>
        <p:nvSpPr>
          <p:cNvPr id="21" name="Content Placeholder 4"/>
          <p:cNvSpPr txBox="1">
            <a:spLocks/>
          </p:cNvSpPr>
          <p:nvPr/>
        </p:nvSpPr>
        <p:spPr>
          <a:xfrm>
            <a:off x="7939415" y="6149967"/>
            <a:ext cx="4298623" cy="412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L1DDC placed on the micromegas detectors</a:t>
            </a:r>
            <a:endParaRPr lang="el-GR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169954" y="850204"/>
            <a:ext cx="48548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L1DDC will be placed radially on both sides of micromegas and sTGC detectors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L1DDC will serve the 8 front ends of the one side of each plane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For the micromegas L1DDC will be placed on the center to minimize the cable length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Elastic </a:t>
            </a:r>
            <a:r>
              <a:rPr lang="en-US" dirty="0"/>
              <a:t>thermal </a:t>
            </a:r>
            <a:r>
              <a:rPr lang="en-US" dirty="0" smtClean="0"/>
              <a:t>foam will be used for better connectivity to the cooling channel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8200" y="-213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L1DDC placement</a:t>
            </a:r>
            <a:endParaRPr lang="el-G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302" y="20379"/>
            <a:ext cx="3065463" cy="2680481"/>
          </a:xfrm>
          <a:prstGeom prst="rect">
            <a:avLst/>
          </a:prstGeom>
        </p:spPr>
      </p:pic>
      <p:pic>
        <p:nvPicPr>
          <p:cNvPr id="1027" name="Picture 3" descr="C:\Users\Panos\Pictures\perspective_view_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1913" y="4487150"/>
            <a:ext cx="2828868" cy="154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 rot="21077388">
            <a:off x="6256128" y="5677236"/>
            <a:ext cx="1307105" cy="524913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7555696" y="5684809"/>
            <a:ext cx="1786217" cy="15591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81400" y="3265806"/>
            <a:ext cx="858625" cy="3142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dirty="0" smtClean="0"/>
              <a:t>L1DDC</a:t>
            </a:r>
            <a:endParaRPr lang="el-GR" sz="1800" dirty="0"/>
          </a:p>
        </p:txBody>
      </p:sp>
      <p:sp>
        <p:nvSpPr>
          <p:cNvPr id="1024" name="TextBox 1023"/>
          <p:cNvSpPr txBox="1"/>
          <p:nvPr/>
        </p:nvSpPr>
        <p:spPr>
          <a:xfrm>
            <a:off x="169954" y="6095575"/>
            <a:ext cx="3619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representations by A. Koulouris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41485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9567</TotalTime>
  <Words>1534</Words>
  <Application>Microsoft Office PowerPoint</Application>
  <PresentationFormat>Widescreen</PresentationFormat>
  <Paragraphs>666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細明體</vt:lpstr>
      <vt:lpstr>新細明體</vt:lpstr>
      <vt:lpstr>Arial</vt:lpstr>
      <vt:lpstr>Calibri</vt:lpstr>
      <vt:lpstr>Calibri Light</vt:lpstr>
      <vt:lpstr>Wingdings</vt:lpstr>
      <vt:lpstr>Office Theme</vt:lpstr>
      <vt:lpstr>Panagiotis Gkountoumis National Technical University of Athens</vt:lpstr>
      <vt:lpstr>Overview</vt:lpstr>
      <vt:lpstr>NSW electronics trigger and dataflow</vt:lpstr>
      <vt:lpstr>PowerPoint Presentation</vt:lpstr>
      <vt:lpstr>GBTX ASIC Connectivity</vt:lpstr>
      <vt:lpstr>MMs and sTGC rates</vt:lpstr>
      <vt:lpstr>PowerPoint Presentation</vt:lpstr>
      <vt:lpstr>L1DDC</vt:lpstr>
      <vt:lpstr>PowerPoint Presentation</vt:lpstr>
      <vt:lpstr>PowerPoint Presentation</vt:lpstr>
      <vt:lpstr>Summary</vt:lpstr>
      <vt:lpstr>Thank you</vt:lpstr>
      <vt:lpstr>Backup Slides</vt:lpstr>
      <vt:lpstr>PowerPoint Presentation</vt:lpstr>
      <vt:lpstr>Technical characteristics</vt:lpstr>
      <vt:lpstr>Technical characteristics</vt:lpstr>
      <vt:lpstr>Differential impendence</vt:lpstr>
      <vt:lpstr>L1DDC functionality</vt:lpstr>
      <vt:lpstr>Send &amp; receive data (FE side)</vt:lpstr>
      <vt:lpstr>Connection with Mini2 Bucharest Board</vt:lpstr>
      <vt:lpstr>Connection with Mini2 Bucharest Board</vt:lpstr>
      <vt:lpstr>Connectivity: MMFE8 – L1DDC – ADDC </vt:lpstr>
      <vt:lpstr>Twinax cables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Panos Gkountoumis</dc:creator>
  <cp:lastModifiedBy>Panos Gkountoumis</cp:lastModifiedBy>
  <cp:revision>170</cp:revision>
  <dcterms:created xsi:type="dcterms:W3CDTF">2015-03-13T14:05:29Z</dcterms:created>
  <dcterms:modified xsi:type="dcterms:W3CDTF">2015-04-18T12:42:45Z</dcterms:modified>
</cp:coreProperties>
</file>