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4" r:id="rId2"/>
  </p:sldMasterIdLst>
  <p:notesMasterIdLst>
    <p:notesMasterId r:id="rId15"/>
  </p:notesMasterIdLst>
  <p:handoutMasterIdLst>
    <p:handoutMasterId r:id="rId16"/>
  </p:handoutMasterIdLst>
  <p:sldIdLst>
    <p:sldId id="302" r:id="rId3"/>
    <p:sldId id="308" r:id="rId4"/>
    <p:sldId id="309" r:id="rId5"/>
    <p:sldId id="310" r:id="rId6"/>
    <p:sldId id="304" r:id="rId7"/>
    <p:sldId id="311" r:id="rId8"/>
    <p:sldId id="305" r:id="rId9"/>
    <p:sldId id="306" r:id="rId10"/>
    <p:sldId id="312" r:id="rId11"/>
    <p:sldId id="314" r:id="rId12"/>
    <p:sldId id="315" r:id="rId13"/>
    <p:sldId id="31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11756C3-357C-E54B-B55E-D493C7280BC9}">
          <p14:sldIdLst>
            <p14:sldId id="302"/>
            <p14:sldId id="308"/>
            <p14:sldId id="309"/>
            <p14:sldId id="310"/>
            <p14:sldId id="304"/>
            <p14:sldId id="311"/>
            <p14:sldId id="305"/>
            <p14:sldId id="306"/>
            <p14:sldId id="312"/>
            <p14:sldId id="314"/>
            <p14:sldId id="315"/>
            <p14:sldId id="31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8E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9408" autoAdjust="0"/>
  </p:normalViewPr>
  <p:slideViewPr>
    <p:cSldViewPr snapToGrid="0" snapToObjects="1">
      <p:cViewPr varScale="1">
        <p:scale>
          <a:sx n="94" d="100"/>
          <a:sy n="94" d="100"/>
        </p:scale>
        <p:origin x="-1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26A1C-BBD9-0847-ABD0-14A04A7525C9}" type="datetimeFigureOut">
              <a:rPr lang="en-US" smtClean="0"/>
              <a:pPr/>
              <a:t>1/29/15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38A31-F9C9-BE41-830A-D95865D759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8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67BDC-53E5-1341-8AA6-6C49E5B1D182}" type="datetimeFigureOut">
              <a:rPr lang="en-US" smtClean="0"/>
              <a:pPr/>
              <a:t>1/29/15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8F65A-26F9-F246-8DBF-932D918F0A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92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9025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292100" indent="-292100" algn="l">
              <a:buFont typeface="Wingdings" pitchFamily="2" charset="2"/>
              <a:buChar char="q"/>
              <a:defRPr/>
            </a:lvl1pPr>
            <a:lvl2pPr marL="690563" indent="-233363" algn="l">
              <a:buClr>
                <a:srgbClr val="0000FF"/>
              </a:buClr>
              <a:buFont typeface="Arial" pitchFamily="34" charset="0"/>
              <a:buChar char="–"/>
              <a:defRPr sz="1800"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2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72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93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41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80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344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45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83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27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39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457199" y="6629400"/>
            <a:ext cx="1495940" cy="228600"/>
          </a:xfrm>
        </p:spPr>
        <p:txBody>
          <a:bodyPr/>
          <a:lstStyle/>
          <a:p>
            <a:r>
              <a:rPr lang="en-US" dirty="0" smtClean="0"/>
              <a:t>29 January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35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45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8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7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 January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6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 January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30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6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2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66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578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759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76200" y="6629400"/>
            <a:ext cx="8991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743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3560" y="6629400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Injector Re-commissioning WG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57199" y="6629400"/>
            <a:ext cx="1730744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29 January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9720" y="6629400"/>
            <a:ext cx="131368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>
          <a:solidFill>
            <a:srgbClr val="0033CC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1C033-FD4E-E044-A74A-5E15F3DC60A2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4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398715"/>
            <a:ext cx="7772400" cy="1470025"/>
          </a:xfrm>
        </p:spPr>
        <p:txBody>
          <a:bodyPr/>
          <a:lstStyle/>
          <a:p>
            <a:r>
              <a:rPr lang="en-US" dirty="0" smtClean="0"/>
              <a:t>Working Group on Re-commissioning the Injector Complex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3477" y="4114800"/>
            <a:ext cx="6797817" cy="17526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V. Kain, B.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Mikulec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1138" y="6629400"/>
            <a:ext cx="1312862" cy="209550"/>
          </a:xfrm>
        </p:spPr>
        <p:txBody>
          <a:bodyPr/>
          <a:lstStyle/>
          <a:p>
            <a:fld id="{B34AF9EC-BBAD-9F46-BF96-F510AA1EEAF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16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beginning of 2014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199" y="904680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Usual phases: Hardware tests, cold-check out, beam commissioning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3380"/>
            <a:ext cx="9144000" cy="522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935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 machine: summarize LS1 start-up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8532"/>
            <a:ext cx="8229600" cy="5350437"/>
          </a:xfrm>
        </p:spPr>
        <p:txBody>
          <a:bodyPr/>
          <a:lstStyle/>
          <a:p>
            <a:r>
              <a:rPr lang="en-US" dirty="0" smtClean="0"/>
              <a:t>Describe the different phases in the start-up planning for your machine:</a:t>
            </a:r>
          </a:p>
          <a:p>
            <a:pPr lvl="1"/>
            <a:r>
              <a:rPr lang="en-US" dirty="0" smtClean="0"/>
              <a:t>Length of each phase? Who coordinated and prepared?</a:t>
            </a:r>
          </a:p>
          <a:p>
            <a:pPr lvl="1"/>
            <a:r>
              <a:rPr lang="en-US" dirty="0" smtClean="0"/>
              <a:t>How do you do the commissioning?</a:t>
            </a:r>
          </a:p>
          <a:p>
            <a:pPr lvl="2"/>
            <a:r>
              <a:rPr lang="en-US" dirty="0" smtClean="0"/>
              <a:t>Daily meetings?</a:t>
            </a:r>
          </a:p>
          <a:p>
            <a:pPr lvl="2"/>
            <a:r>
              <a:rPr lang="en-US" dirty="0" smtClean="0"/>
              <a:t>Check </a:t>
            </a:r>
            <a:r>
              <a:rPr lang="en-US" dirty="0" smtClean="0"/>
              <a:t>lists available for each phase/system/operational scenario?</a:t>
            </a:r>
          </a:p>
          <a:p>
            <a:pPr lvl="2"/>
            <a:r>
              <a:rPr lang="en-US" dirty="0" smtClean="0"/>
              <a:t>Tracking of progress?</a:t>
            </a:r>
          </a:p>
          <a:p>
            <a:pPr lvl="2"/>
            <a:r>
              <a:rPr lang="en-US" dirty="0" smtClean="0"/>
              <a:t>In which phase do tests from the control room start?</a:t>
            </a:r>
          </a:p>
          <a:p>
            <a:pPr lvl="1"/>
            <a:r>
              <a:rPr lang="en-US" dirty="0" smtClean="0"/>
              <a:t>Test coverage: 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ull vertical slice with all interfaces and applications?</a:t>
            </a:r>
          </a:p>
          <a:p>
            <a:pPr lvl="2"/>
            <a:r>
              <a:rPr lang="en-US" dirty="0" smtClean="0"/>
              <a:t>Which systems are tested, which are not? Tested by who?</a:t>
            </a:r>
          </a:p>
          <a:p>
            <a:pPr lvl="2"/>
            <a:r>
              <a:rPr lang="en-US" dirty="0" smtClean="0"/>
              <a:t>Including beam tests: corrector polarities, BPM gains,… </a:t>
            </a:r>
          </a:p>
          <a:p>
            <a:r>
              <a:rPr lang="en-US" dirty="0" smtClean="0"/>
              <a:t>Résumé: What went wrong and why?</a:t>
            </a:r>
          </a:p>
          <a:p>
            <a:pPr lvl="1"/>
            <a:r>
              <a:rPr lang="en-US" dirty="0" smtClean="0"/>
              <a:t>Control system readiness? Hardware specialist availability/ priorities? Start-up during holiday period, not enough time,</a:t>
            </a:r>
            <a:r>
              <a:rPr lang="en-US" dirty="0" smtClean="0"/>
              <a:t>…</a:t>
            </a:r>
            <a:endParaRPr lang="en-US" dirty="0" smtClean="0"/>
          </a:p>
          <a:p>
            <a:r>
              <a:rPr lang="en-US" dirty="0" smtClean="0"/>
              <a:t>Résumé: What was good and why?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496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ext </a:t>
            </a:r>
            <a:r>
              <a:rPr lang="en-US" dirty="0" smtClean="0"/>
              <a:t>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q"/>
            </a:pPr>
            <a:r>
              <a:rPr lang="en-US" dirty="0" smtClean="0"/>
              <a:t>Will cover two to three machines/facilities per meeting.</a:t>
            </a:r>
          </a:p>
          <a:p>
            <a:pPr>
              <a:buFont typeface="Wingdings" charset="2"/>
              <a:buChar char="q"/>
            </a:pPr>
            <a:endParaRPr lang="en-US" dirty="0"/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We will get back to you a.s.a.p. </a:t>
            </a:r>
            <a:r>
              <a:rPr lang="en-US" dirty="0" smtClean="0"/>
              <a:t>to see with which machines we start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533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Mandate from IEFC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29 January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mandate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067" y="-19685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221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Mandate from IEFC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29 January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 descr="mandate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113" y="0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657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Mandate from IEFC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an overview of the re-commissioning strategy, procedures and practices;</a:t>
            </a:r>
          </a:p>
          <a:p>
            <a:r>
              <a:rPr lang="en-US" dirty="0" smtClean="0"/>
              <a:t>Audit the different phases of the re-commissioning procedures and practices in the injector chain;</a:t>
            </a:r>
          </a:p>
          <a:p>
            <a:r>
              <a:rPr lang="en-US" dirty="0" smtClean="0"/>
              <a:t>Propose on agreed strategy and guideline describing the steps and documentation (procedures, check-list, etc.) required for an efficient, systematic and coherent re-commissioning of the aforementioned facilities taking into account the specific needs of each of the injectors;</a:t>
            </a:r>
          </a:p>
          <a:p>
            <a:r>
              <a:rPr lang="en-US" dirty="0" smtClean="0"/>
              <a:t>Enforce and follow-up the preparation of the documentation for the procedures of the individual system tests as well as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hardware commissioning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(dry run) </a:t>
            </a:r>
            <a:r>
              <a:rPr lang="en-US" dirty="0" smtClean="0">
                <a:solidFill>
                  <a:srgbClr val="7F7F7F"/>
                </a:solidFill>
              </a:rPr>
              <a:t>together with the databases (e.g. MTF) for the test results</a:t>
            </a:r>
            <a:r>
              <a:rPr lang="en-US" dirty="0" smtClean="0"/>
              <a:t>;</a:t>
            </a:r>
          </a:p>
          <a:p>
            <a:r>
              <a:rPr lang="en-US" dirty="0" smtClean="0"/>
              <a:t>Organize dry-runs to validate the full re-commissioning process for each facility.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1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core: 2 members of each machine/facility (often shifters)</a:t>
            </a:r>
          </a:p>
          <a:p>
            <a:pPr lvl="1"/>
            <a:r>
              <a:rPr lang="en-US" dirty="0" smtClean="0"/>
              <a:t>SPS, PS, PSB, ISOLDE, LEIR, AD, LINACs </a:t>
            </a:r>
          </a:p>
          <a:p>
            <a:pPr lvl="1"/>
            <a:endParaRPr lang="en-US" dirty="0"/>
          </a:p>
          <a:p>
            <a:r>
              <a:rPr lang="en-US" dirty="0" smtClean="0"/>
              <a:t>Chair : V. Kain. Deputy: B. </a:t>
            </a:r>
            <a:r>
              <a:rPr lang="en-US" dirty="0" err="1" smtClean="0"/>
              <a:t>Mikulec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Scientific secretary: B. </a:t>
            </a:r>
            <a:r>
              <a:rPr lang="en-US" dirty="0" err="1" smtClean="0"/>
              <a:t>Lefort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Bi-weekly meetings (Thursday afternoon)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 a later stage: involve shutdown coordination, equipment group representatives, representatives for experimental areas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 January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99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Group 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LINACs (2/3/4)</a:t>
            </a:r>
            <a:r>
              <a:rPr lang="en-US" dirty="0" smtClean="0"/>
              <a:t>:  </a:t>
            </a:r>
            <a:r>
              <a:rPr lang="en-US" dirty="0" err="1" smtClean="0"/>
              <a:t>Detlef</a:t>
            </a:r>
            <a:r>
              <a:rPr lang="en-US" dirty="0" smtClean="0"/>
              <a:t>, Alessandra</a:t>
            </a:r>
          </a:p>
          <a:p>
            <a:endParaRPr lang="en-US" dirty="0" smtClean="0"/>
          </a:p>
          <a:p>
            <a:r>
              <a:rPr lang="en-US" b="1" dirty="0" smtClean="0"/>
              <a:t>PSB: </a:t>
            </a:r>
            <a:r>
              <a:rPr lang="en-US" dirty="0" smtClean="0"/>
              <a:t>Jose-Luis, Bettina</a:t>
            </a:r>
          </a:p>
          <a:p>
            <a:endParaRPr lang="en-US" dirty="0" smtClean="0"/>
          </a:p>
          <a:p>
            <a:r>
              <a:rPr lang="en-US" b="1" dirty="0" smtClean="0"/>
              <a:t>ISOLDE</a:t>
            </a:r>
            <a:r>
              <a:rPr lang="en-US" dirty="0" smtClean="0"/>
              <a:t>: Miguel, Jose Alberto</a:t>
            </a:r>
          </a:p>
          <a:p>
            <a:endParaRPr lang="en-US" dirty="0" smtClean="0"/>
          </a:p>
          <a:p>
            <a:r>
              <a:rPr lang="en-US" b="1" dirty="0" smtClean="0"/>
              <a:t>PS</a:t>
            </a:r>
            <a:r>
              <a:rPr lang="en-US" dirty="0" smtClean="0"/>
              <a:t>: Marc, Gabriel, </a:t>
            </a:r>
            <a:r>
              <a:rPr lang="en-US" dirty="0" err="1" smtClean="0"/>
              <a:t>Rende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AD</a:t>
            </a:r>
            <a:r>
              <a:rPr lang="en-US" dirty="0" smtClean="0"/>
              <a:t>: Bertrand, Tommy</a:t>
            </a:r>
          </a:p>
          <a:p>
            <a:endParaRPr lang="en-US" dirty="0" smtClean="0"/>
          </a:p>
          <a:p>
            <a:r>
              <a:rPr lang="en-US" b="1" dirty="0" smtClean="0"/>
              <a:t>SPS</a:t>
            </a:r>
            <a:r>
              <a:rPr lang="en-US" dirty="0" smtClean="0"/>
              <a:t>: </a:t>
            </a:r>
            <a:r>
              <a:rPr lang="en-US" dirty="0" err="1" smtClean="0"/>
              <a:t>Stephane</a:t>
            </a:r>
            <a:r>
              <a:rPr lang="en-US" dirty="0" smtClean="0"/>
              <a:t>, Jerome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06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Representatives from all machines around the table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3</a:t>
            </a:r>
            <a:r>
              <a:rPr lang="en-US" dirty="0" smtClean="0"/>
              <a:t> PHASES:</a:t>
            </a:r>
          </a:p>
          <a:p>
            <a:r>
              <a:rPr lang="en-US" dirty="0" smtClean="0"/>
              <a:t>Analyze commissioning and start-up after LS1</a:t>
            </a:r>
          </a:p>
          <a:p>
            <a:pPr lvl="1"/>
            <a:r>
              <a:rPr lang="en-US" dirty="0" smtClean="0"/>
              <a:t>What worked well? And why?</a:t>
            </a:r>
          </a:p>
          <a:p>
            <a:pPr lvl="1"/>
            <a:r>
              <a:rPr lang="en-US" dirty="0" smtClean="0"/>
              <a:t>Which areas need improvement? And why?</a:t>
            </a:r>
            <a:endParaRPr lang="en-US" dirty="0"/>
          </a:p>
          <a:p>
            <a:r>
              <a:rPr lang="en-US" dirty="0" smtClean="0"/>
              <a:t>Define common approach across different machines</a:t>
            </a:r>
          </a:p>
          <a:p>
            <a:pPr lvl="1"/>
            <a:r>
              <a:rPr lang="en-US" dirty="0" smtClean="0"/>
              <a:t>Learn from each other; learn from the LHC if applicable</a:t>
            </a:r>
          </a:p>
          <a:p>
            <a:pPr lvl="1"/>
            <a:r>
              <a:rPr lang="en-US" dirty="0" smtClean="0"/>
              <a:t>Define how to test, what to test, when to test and who should test</a:t>
            </a:r>
          </a:p>
          <a:p>
            <a:pPr lvl="1"/>
            <a:r>
              <a:rPr lang="en-US" dirty="0" smtClean="0"/>
              <a:t>Formalize testing and follow-up: check lists</a:t>
            </a:r>
          </a:p>
          <a:p>
            <a:pPr lvl="1"/>
            <a:r>
              <a:rPr lang="en-US" dirty="0" smtClean="0"/>
              <a:t>E.g.: collaborative testing between equipment groups, OP and controls already before machine check-out – “Dry runs”</a:t>
            </a:r>
          </a:p>
          <a:p>
            <a:r>
              <a:rPr lang="en-US" dirty="0" smtClean="0"/>
              <a:t>Implement and validate new approach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 January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142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 common machine preparation culture across injectors</a:t>
            </a:r>
          </a:p>
          <a:p>
            <a:endParaRPr lang="en-US" dirty="0"/>
          </a:p>
          <a:p>
            <a:r>
              <a:rPr lang="en-US" dirty="0" smtClean="0"/>
              <a:t>Prepare procedures </a:t>
            </a:r>
            <a:r>
              <a:rPr lang="en-US" dirty="0"/>
              <a:t>/</a:t>
            </a:r>
            <a:r>
              <a:rPr lang="en-US" dirty="0" smtClean="0"/>
              <a:t> check lists and main test plans to be applied after every long shutdown</a:t>
            </a:r>
          </a:p>
          <a:p>
            <a:pPr lvl="1"/>
            <a:r>
              <a:rPr lang="en-US" dirty="0" smtClean="0"/>
              <a:t>First versions to be ready by end of 2015</a:t>
            </a:r>
          </a:p>
          <a:p>
            <a:pPr lvl="1"/>
            <a:endParaRPr lang="en-US" dirty="0"/>
          </a:p>
          <a:p>
            <a:r>
              <a:rPr lang="en-US" dirty="0" smtClean="0"/>
              <a:t>Verify strategy for test procedures of full vertical slice</a:t>
            </a:r>
          </a:p>
          <a:p>
            <a:pPr lvl="1"/>
            <a:r>
              <a:rPr lang="en-US" dirty="0" smtClean="0"/>
              <a:t>Deployment on selected machines/systems for 15/16 YETS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Refinement and wider (full) deployment for 2016/</a:t>
            </a:r>
            <a:r>
              <a:rPr lang="en-US" dirty="0"/>
              <a:t>1</a:t>
            </a:r>
            <a:r>
              <a:rPr lang="en-US" dirty="0" smtClean="0"/>
              <a:t>7 EYETS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 January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Injector Re-commissioning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85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for next meetings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January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Injector Re-commissioning WG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111842"/>
      </p:ext>
    </p:extLst>
  </p:cSld>
  <p:clrMapOvr>
    <a:masterClrMapping/>
  </p:clrMapOvr>
</p:sld>
</file>

<file path=ppt/theme/theme1.xml><?xml version="1.0" encoding="utf-8"?>
<a:theme xmlns:a="http://schemas.openxmlformats.org/drawingml/2006/main" name="LPC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122128</TotalTime>
  <Words>745</Words>
  <Application>Microsoft Macintosh PowerPoint</Application>
  <PresentationFormat>On-screen Show (4:3)</PresentationFormat>
  <Paragraphs>113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LPC Presentation</vt:lpstr>
      <vt:lpstr>Custom Design</vt:lpstr>
      <vt:lpstr>Working Group on Re-commissioning the Injector Complex </vt:lpstr>
      <vt:lpstr>Mandate from IEFC</vt:lpstr>
      <vt:lpstr>Mandate from IEFC</vt:lpstr>
      <vt:lpstr>Mandate from IEFC</vt:lpstr>
      <vt:lpstr>Working Group Composition</vt:lpstr>
      <vt:lpstr>Working Group Composition</vt:lpstr>
      <vt:lpstr>Working Group Approach</vt:lpstr>
      <vt:lpstr>Working Group Goals</vt:lpstr>
      <vt:lpstr>Preparation for next meetings</vt:lpstr>
      <vt:lpstr>Schedule beginning of 2014</vt:lpstr>
      <vt:lpstr>Per machine: summarize LS1 start-up experience</vt:lpstr>
      <vt:lpstr>Next meetings</vt:lpstr>
    </vt:vector>
  </TitlesOfParts>
  <Manager/>
  <Company>CERN - European Organization for Nuclear Research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the Scene - LHC Transfer Line Collimators</dc:title>
  <dc:subject/>
  <dc:creator>Verena Kain</dc:creator>
  <cp:keywords/>
  <dc:description/>
  <cp:lastModifiedBy>Verena Kain</cp:lastModifiedBy>
  <cp:revision>1057</cp:revision>
  <cp:lastPrinted>2013-09-02T09:30:36Z</cp:lastPrinted>
  <dcterms:created xsi:type="dcterms:W3CDTF">2012-12-19T15:15:22Z</dcterms:created>
  <dcterms:modified xsi:type="dcterms:W3CDTF">2015-01-29T09:28:37Z</dcterms:modified>
  <cp:category/>
</cp:coreProperties>
</file>