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9"/>
  </p:notesMasterIdLst>
  <p:sldIdLst>
    <p:sldId id="256" r:id="rId2"/>
    <p:sldId id="277" r:id="rId3"/>
    <p:sldId id="282" r:id="rId4"/>
    <p:sldId id="280" r:id="rId5"/>
    <p:sldId id="261" r:id="rId6"/>
    <p:sldId id="262" r:id="rId7"/>
    <p:sldId id="263" r:id="rId8"/>
    <p:sldId id="264" r:id="rId9"/>
    <p:sldId id="266" r:id="rId10"/>
    <p:sldId id="257" r:id="rId11"/>
    <p:sldId id="259" r:id="rId12"/>
    <p:sldId id="281" r:id="rId13"/>
    <p:sldId id="278" r:id="rId14"/>
    <p:sldId id="279" r:id="rId15"/>
    <p:sldId id="283" r:id="rId16"/>
    <p:sldId id="275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580" y="-11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7FFD9-3F8D-4C5C-B78C-69FB1FD5AA9E}" type="datetimeFigureOut">
              <a:rPr lang="en-GB" smtClean="0"/>
              <a:t>15/01/2015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AD6DBA-9154-43C2-BD7C-A16FF88349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565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79E0089-D82F-44F3-8CF9-56382619E22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mm.cern.ch/owa/redir.aspx?C=vkELvMZ6jECXvHuwwW25qa4BzBYB_9EIYDpnMbVMqB_h-wLvWIa5Eqz_aGpzKhw6od6e58-YtZ4.&amp;URL=http://accelconf.web.cern.ch/AccelConf/p93/PDF/PAC1993_3090.PDF" TargetMode="External"/><Relationship Id="rId2" Type="http://schemas.openxmlformats.org/officeDocument/2006/relationships/hyperlink" Target="https://mmm.cern.ch/owa/redir.aspx?C=vkELvMZ6jECXvHuwwW25qa4BzBYB_9EIYDpnMbVMqB_h-wLvWIa5Eqz_aGpzKhw6od6e58-YtZ4.&amp;URL=http://www.google.fr/url?q=http://lss.fnal.gov/archive/test-fn/0000/fermilab-fn-0514.pdf&amp;sa=U&amp;ei=YABtVMHUCcb3PJaMgQg&amp;ved=0CB0QFjAD&amp;usg=AFQjCNGJkUArNd1qJK6N0DjOXFHtfaSL1Q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mm.cern.ch/owa/redir.aspx?C=vkELvMZ6jECXvHuwwW25qa4BzBYB_9EIYDpnMbVMqB_h-wLvWIa5Eqz_aGpzKhw6od6e58-YtZ4.&amp;URL=http://www.osti.gov/etde/servlets/purl/1045183/1045183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FCC dump system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W. Bartmann, B. Goddard, R. Ostojic</a:t>
            </a:r>
          </a:p>
          <a:p>
            <a:endParaRPr lang="en-GB"/>
          </a:p>
          <a:p>
            <a:r>
              <a:rPr lang="en-GB" smtClean="0"/>
              <a:t>FCC Dump Meeting, 14</a:t>
            </a:r>
            <a:r>
              <a:rPr lang="en-GB" baseline="30000" smtClean="0"/>
              <a:t>th</a:t>
            </a:r>
            <a:r>
              <a:rPr lang="en-GB" smtClean="0"/>
              <a:t> Jan.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821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SSC like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876800"/>
          </a:xfrm>
        </p:spPr>
        <p:txBody>
          <a:bodyPr>
            <a:normAutofit lnSpcReduction="10000"/>
          </a:bodyPr>
          <a:lstStyle/>
          <a:p>
            <a:r>
              <a:rPr lang="en-GB" smtClean="0"/>
              <a:t>Kicker still around quad</a:t>
            </a:r>
          </a:p>
          <a:p>
            <a:r>
              <a:rPr lang="en-GB" smtClean="0"/>
              <a:t>Septum is part of the bump</a:t>
            </a:r>
          </a:p>
          <a:p>
            <a:r>
              <a:rPr lang="en-GB" smtClean="0"/>
              <a:t>Region with better field quality used for circulating beam</a:t>
            </a:r>
          </a:p>
          <a:p>
            <a:r>
              <a:rPr lang="en-GB" smtClean="0"/>
              <a:t>2.0 mrad, 334 T.m</a:t>
            </a:r>
          </a:p>
          <a:p>
            <a:r>
              <a:rPr lang="en-GB" smtClean="0"/>
              <a:t>Half of the central drift (~200) needed to reach beam separation at MSD entrance</a:t>
            </a:r>
          </a:p>
          <a:p>
            <a:r>
              <a:rPr lang="en-GB" smtClean="0"/>
              <a:t>With 100 m of MSD not anymore NC</a:t>
            </a:r>
          </a:p>
          <a:p>
            <a:r>
              <a:rPr lang="en-GB" smtClean="0"/>
              <a:t>Bumpers:</a:t>
            </a:r>
          </a:p>
          <a:p>
            <a:pPr lvl="1"/>
            <a:r>
              <a:rPr lang="en-GB" smtClean="0"/>
              <a:t>0.5 mrad, 84 T.m</a:t>
            </a:r>
          </a:p>
          <a:p>
            <a:pPr lvl="1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072" y="3606861"/>
            <a:ext cx="4139952" cy="320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25201"/>
            <a:ext cx="4032447" cy="308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48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SSC like - opening up central drift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3816424" cy="4876800"/>
          </a:xfrm>
        </p:spPr>
        <p:txBody>
          <a:bodyPr>
            <a:normAutofit/>
          </a:bodyPr>
          <a:lstStyle/>
          <a:p>
            <a:r>
              <a:rPr lang="en-GB" smtClean="0"/>
              <a:t>Without significantly increasing the max betas reach </a:t>
            </a:r>
            <a:r>
              <a:rPr lang="en-GB" b="1" smtClean="0"/>
              <a:t>500 m central drift</a:t>
            </a:r>
          </a:p>
          <a:p>
            <a:endParaRPr lang="en-GB" sz="1100" smtClean="0"/>
          </a:p>
          <a:p>
            <a:r>
              <a:rPr lang="en-GB" smtClean="0"/>
              <a:t>With 100 m each side for bumpers and auxiliaries leave </a:t>
            </a:r>
            <a:r>
              <a:rPr lang="en-GB" b="1" smtClean="0"/>
              <a:t>300 m for septum </a:t>
            </a:r>
          </a:p>
          <a:p>
            <a:endParaRPr lang="en-GB" sz="1100" b="1" smtClean="0"/>
          </a:p>
          <a:p>
            <a:r>
              <a:rPr lang="en-GB" b="1" smtClean="0"/>
              <a:t>334T.m, 1.2 T </a:t>
            </a:r>
            <a:r>
              <a:rPr lang="en-GB" b="1" smtClean="0">
                <a:sym typeface="Wingdings" panose="05000000000000000000" pitchFamily="2" charset="2"/>
              </a:rPr>
              <a:t> again NC</a:t>
            </a:r>
          </a:p>
          <a:p>
            <a:endParaRPr lang="en-GB" sz="1100" smtClean="0">
              <a:sym typeface="Wingdings" panose="05000000000000000000" pitchFamily="2" charset="2"/>
            </a:endParaRPr>
          </a:p>
          <a:p>
            <a:r>
              <a:rPr lang="en-GB" smtClean="0">
                <a:sym typeface="Wingdings" panose="05000000000000000000" pitchFamily="2" charset="2"/>
              </a:rPr>
              <a:t>Bumpers:</a:t>
            </a:r>
          </a:p>
          <a:p>
            <a:pPr lvl="1"/>
            <a:r>
              <a:rPr lang="en-GB" b="1" smtClean="0">
                <a:sym typeface="Wingdings" panose="05000000000000000000" pitchFamily="2" charset="2"/>
              </a:rPr>
              <a:t>0.50.35 mrad, 60 T.m</a:t>
            </a:r>
          </a:p>
          <a:p>
            <a:endParaRPr lang="en-GB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mtClean="0"/>
          </a:p>
          <a:p>
            <a:endParaRPr lang="en-GB" smtClean="0"/>
          </a:p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559" y="1484784"/>
            <a:ext cx="5255441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76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HW parameters</a:t>
            </a:r>
            <a:endParaRPr lang="en-GB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0877556"/>
              </p:ext>
            </p:extLst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8616"/>
                <a:gridCol w="833224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Kicker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Septum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Bumpers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B.dl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T.m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3.3 - 50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22 - 334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7.7</a:t>
                      </a:r>
                      <a:r>
                        <a:rPr lang="en-GB" baseline="0" smtClean="0"/>
                        <a:t> </a:t>
                      </a:r>
                      <a:r>
                        <a:rPr lang="en-GB" smtClean="0"/>
                        <a:t>- 120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Available system length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m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100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300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50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mtClean="0"/>
                        <a:t>Rise time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us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-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Flat top length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us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&gt;340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GFR h/v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mm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18/18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18/18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18/18</a:t>
                      </a:r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12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95536" y="4077072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smtClean="0"/>
              <a:t>Challenges:</a:t>
            </a:r>
          </a:p>
          <a:p>
            <a:pPr marL="285750" indent="-285750">
              <a:buFontTx/>
              <a:buChar char="-"/>
            </a:pPr>
            <a:r>
              <a:rPr lang="en-GB" sz="2400" smtClean="0"/>
              <a:t>Radiation hardness</a:t>
            </a:r>
          </a:p>
          <a:p>
            <a:pPr marL="285750" indent="-285750">
              <a:buFontTx/>
              <a:buChar char="-"/>
            </a:pPr>
            <a:r>
              <a:rPr lang="en-GB" sz="2400" smtClean="0"/>
              <a:t>Reliability</a:t>
            </a:r>
          </a:p>
          <a:p>
            <a:pPr marL="285750" indent="-285750">
              <a:buFontTx/>
              <a:buChar char="-"/>
            </a:pPr>
            <a:r>
              <a:rPr lang="en-GB" sz="2400" smtClean="0"/>
              <a:t>Kicker: energy range for switch design, limit in kA/s, peak current, impedance</a:t>
            </a:r>
          </a:p>
          <a:p>
            <a:pPr marL="285750" indent="-285750">
              <a:buFontTx/>
              <a:buChar char="-"/>
            </a:pPr>
            <a:r>
              <a:rPr lang="en-GB" sz="2400" smtClean="0"/>
              <a:t>Septum: overall system length, energy range, powering</a:t>
            </a: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022985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Input for dump block and protection devices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2111896"/>
          </a:xfrm>
        </p:spPr>
        <p:txBody>
          <a:bodyPr/>
          <a:lstStyle/>
          <a:p>
            <a:r>
              <a:rPr lang="en-GB" smtClean="0"/>
              <a:t>Dump material, shielding</a:t>
            </a:r>
          </a:p>
          <a:p>
            <a:r>
              <a:rPr lang="en-GB" smtClean="0"/>
              <a:t>Dump line direction</a:t>
            </a:r>
          </a:p>
          <a:p>
            <a:r>
              <a:rPr lang="en-GB" smtClean="0"/>
              <a:t>Dilution pattern, frequency</a:t>
            </a:r>
          </a:p>
          <a:p>
            <a:r>
              <a:rPr lang="en-GB" smtClean="0"/>
              <a:t>Sweep pattern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559287"/>
              </p:ext>
            </p:extLst>
          </p:nvPr>
        </p:nvGraphicFramePr>
        <p:xfrm>
          <a:off x="539552" y="1700808"/>
          <a:ext cx="806489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/>
                <a:gridCol w="946152"/>
                <a:gridCol w="1266001"/>
                <a:gridCol w="1172222"/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Unit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25 ns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5 ns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Bunch population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1e11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0.2e11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# bunches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10600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53000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Transv.</a:t>
                      </a:r>
                      <a:r>
                        <a:rPr lang="en-GB" baseline="0" smtClean="0"/>
                        <a:t> emittance normalised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um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2.2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0.44</a:t>
                      </a:r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Spotsize</a:t>
                      </a:r>
                      <a:r>
                        <a:rPr lang="en-GB" baseline="0" smtClean="0"/>
                        <a:t> at dump (rms) for 1.5 km dump line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mm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0.4 - 1.6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0.2 – 0.7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Total</a:t>
                      </a:r>
                      <a:r>
                        <a:rPr lang="en-GB" baseline="0" smtClean="0"/>
                        <a:t> beam energy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GJ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8.5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8.5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Average power (5 h fills)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kW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500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500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67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Machine protection, reliability,…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Dump system reaction time</a:t>
            </a:r>
          </a:p>
          <a:p>
            <a:r>
              <a:rPr lang="en-GB" dirty="0" smtClean="0"/>
              <a:t>Asynchronous dump survival</a:t>
            </a:r>
          </a:p>
          <a:p>
            <a:r>
              <a:rPr lang="en-GB" dirty="0" smtClean="0"/>
              <a:t>Downstream (?) collimation system for ‘mopping up’</a:t>
            </a:r>
          </a:p>
          <a:p>
            <a:r>
              <a:rPr lang="en-GB" dirty="0" smtClean="0"/>
              <a:t>SIL level</a:t>
            </a:r>
          </a:p>
          <a:p>
            <a:r>
              <a:rPr lang="en-GB" dirty="0" smtClean="0"/>
              <a:t>Radiation</a:t>
            </a:r>
          </a:p>
          <a:p>
            <a:r>
              <a:rPr lang="en-GB" dirty="0" smtClean="0"/>
              <a:t>Fault tolerant/redundancy in design</a:t>
            </a:r>
          </a:p>
          <a:p>
            <a:r>
              <a:rPr lang="en-GB" dirty="0" smtClean="0"/>
              <a:t>Self-tests and post-operational checks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032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Absorber “block”: ideas….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10 </a:t>
            </a:r>
            <a:r>
              <a:rPr lang="en-US" dirty="0"/>
              <a:t>m of low density graphite, with sweep/beta functions large enough to ensure remain below 10 kJ/g. Maybe kickers with SC dilution quads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S</a:t>
            </a:r>
            <a:r>
              <a:rPr lang="en-US" dirty="0" smtClean="0"/>
              <a:t>ome </a:t>
            </a:r>
            <a:r>
              <a:rPr lang="en-US" dirty="0"/>
              <a:t>few 100 m of passive 'spoiler' to make the blow-up, e.g. few cm thick graphite plates, spaced by 10-100 cm, to develop the shower with effectively low density - then a solid block of 10 m of graphite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P</a:t>
            </a:r>
            <a:r>
              <a:rPr lang="en-US" dirty="0" err="1" smtClean="0"/>
              <a:t>pressurised</a:t>
            </a:r>
            <a:r>
              <a:rPr lang="en-US" dirty="0" smtClean="0"/>
              <a:t> </a:t>
            </a:r>
            <a:r>
              <a:rPr lang="en-US" dirty="0"/>
              <a:t>water dump, a la ILC (18 MW designed!), with low enough energy deposition and high enough pressure to avoid boiling the water locally....(difficult, as need to keep delta T to maybe a few hundred degrees!)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P</a:t>
            </a:r>
            <a:r>
              <a:rPr lang="en-US" dirty="0" err="1" smtClean="0"/>
              <a:t>ressurised</a:t>
            </a:r>
            <a:r>
              <a:rPr lang="en-US" dirty="0" smtClean="0"/>
              <a:t> </a:t>
            </a:r>
            <a:r>
              <a:rPr lang="en-US" dirty="0"/>
              <a:t>gas (N2?) dump, e.g. 1000 m of N2 at 15 bar, which is the same amount of material as 10 m of graphite....issues of scattered losses in the pipe, pressure rise when it heats up, whether N2 stays N2 after a while, local plasma formation and creation of low pressure channel, etc.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S</a:t>
            </a:r>
            <a:r>
              <a:rPr lang="en-US" dirty="0" smtClean="0"/>
              <a:t>olid </a:t>
            </a:r>
            <a:r>
              <a:rPr lang="en-US" dirty="0"/>
              <a:t>block designed to melt, then </a:t>
            </a:r>
            <a:r>
              <a:rPr lang="en-US" dirty="0" err="1"/>
              <a:t>resolidify</a:t>
            </a:r>
            <a:r>
              <a:rPr lang="en-US" dirty="0"/>
              <a:t> when cold, e.g. lead, water (ice), 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339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Assume </a:t>
            </a:r>
            <a:r>
              <a:rPr lang="en-GB" b="1" dirty="0"/>
              <a:t>dumps</a:t>
            </a:r>
            <a:r>
              <a:rPr lang="en-GB" dirty="0"/>
              <a:t> for the two beams </a:t>
            </a:r>
            <a:r>
              <a:rPr lang="en-GB" b="1" dirty="0"/>
              <a:t>in separated straights </a:t>
            </a:r>
            <a:endParaRPr lang="en-GB" dirty="0"/>
          </a:p>
          <a:p>
            <a:r>
              <a:rPr lang="en-GB" b="1" dirty="0" smtClean="0"/>
              <a:t>Extraction</a:t>
            </a:r>
            <a:r>
              <a:rPr lang="en-GB" dirty="0" smtClean="0"/>
              <a:t> </a:t>
            </a:r>
            <a:r>
              <a:rPr lang="en-GB" dirty="0"/>
              <a:t>with kicker and septum around quad supported by bump</a:t>
            </a:r>
          </a:p>
          <a:p>
            <a:pPr lvl="1"/>
            <a:r>
              <a:rPr lang="en-GB" dirty="0"/>
              <a:t>1.4 T for MSD </a:t>
            </a:r>
            <a:r>
              <a:rPr lang="en-GB" b="1" dirty="0">
                <a:sym typeface="Wingdings" panose="05000000000000000000" pitchFamily="2" charset="2"/>
              </a:rPr>
              <a:t> NC </a:t>
            </a:r>
            <a:r>
              <a:rPr lang="en-GB" b="1" dirty="0" smtClean="0">
                <a:sym typeface="Wingdings" panose="05000000000000000000" pitchFamily="2" charset="2"/>
              </a:rPr>
              <a:t>possible</a:t>
            </a:r>
            <a:endParaRPr lang="en-GB" dirty="0"/>
          </a:p>
          <a:p>
            <a:r>
              <a:rPr lang="en-GB" b="1" dirty="0"/>
              <a:t>SSC like </a:t>
            </a:r>
            <a:r>
              <a:rPr lang="en-GB" dirty="0"/>
              <a:t>extraction</a:t>
            </a:r>
          </a:p>
          <a:p>
            <a:pPr lvl="1"/>
            <a:r>
              <a:rPr lang="en-GB" dirty="0"/>
              <a:t>Septum part of the bump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b="1" dirty="0">
                <a:sym typeface="Wingdings" panose="05000000000000000000" pitchFamily="2" charset="2"/>
              </a:rPr>
              <a:t>easier for field homogeneity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If central drift is opened up to 500 m (</a:t>
            </a:r>
            <a:r>
              <a:rPr lang="en-GB" dirty="0" err="1">
                <a:sym typeface="Wingdings" panose="05000000000000000000" pitchFamily="2" charset="2"/>
              </a:rPr>
              <a:t>betamax</a:t>
            </a:r>
            <a:r>
              <a:rPr lang="en-GB" dirty="0">
                <a:sym typeface="Wingdings" panose="05000000000000000000" pitchFamily="2" charset="2"/>
              </a:rPr>
              <a:t> ~1100 m) MSD </a:t>
            </a:r>
            <a:r>
              <a:rPr lang="en-GB" b="1" dirty="0">
                <a:sym typeface="Wingdings" panose="05000000000000000000" pitchFamily="2" charset="2"/>
              </a:rPr>
              <a:t>can be NC </a:t>
            </a:r>
            <a:r>
              <a:rPr lang="en-GB" dirty="0">
                <a:sym typeface="Wingdings" panose="05000000000000000000" pitchFamily="2" charset="2"/>
              </a:rPr>
              <a:t>with ~1.2 </a:t>
            </a:r>
            <a:r>
              <a:rPr lang="en-GB" dirty="0" smtClean="0">
                <a:sym typeface="Wingdings" panose="05000000000000000000" pitchFamily="2" charset="2"/>
              </a:rPr>
              <a:t>T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Septum not needed to extract the beam</a:t>
            </a:r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/>
              <a:t>Dump block and protection devices</a:t>
            </a:r>
          </a:p>
          <a:p>
            <a:pPr lvl="1"/>
            <a:r>
              <a:rPr lang="en-GB" dirty="0" smtClean="0"/>
              <a:t>Material (solid</a:t>
            </a:r>
            <a:r>
              <a:rPr lang="en-GB" smtClean="0"/>
              <a:t>, </a:t>
            </a:r>
            <a:r>
              <a:rPr lang="en-GB" smtClean="0"/>
              <a:t>liquid, gas), </a:t>
            </a:r>
            <a:r>
              <a:rPr lang="en-GB" dirty="0" smtClean="0"/>
              <a:t>dilution, sweep pattern, …</a:t>
            </a:r>
          </a:p>
          <a:p>
            <a:r>
              <a:rPr lang="en-GB" smtClean="0"/>
              <a:t>Machine </a:t>
            </a:r>
            <a:r>
              <a:rPr lang="en-GB" smtClean="0"/>
              <a:t>protection</a:t>
            </a:r>
          </a:p>
          <a:p>
            <a:pPr lvl="1"/>
            <a:r>
              <a:rPr lang="en-GB" smtClean="0"/>
              <a:t>Define reaction time, SIL level, fault tolerance, redundancy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920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collection?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http://lss.fnal.gov/archive/test-fn/0000/fermilab-fn-0514.pdf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3"/>
              </a:rPr>
              <a:t>http://accelconf.web.cern.ch/AccelConf/p93/PDF/PAC1993_3090.PDF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4"/>
              </a:rPr>
              <a:t>http://www.osti.gov/etde/servlets/purl/1045183/1045183.pdf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86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FCC-hh parameters</a:t>
            </a:r>
            <a:endParaRPr lang="en-GB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6999"/>
            <a:ext cx="8229600" cy="4263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FB87B-E1D7-4A05-B752-946B412D0AB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93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assumptions on system concept – can change!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 (trigger) from interlock system</a:t>
            </a:r>
          </a:p>
          <a:p>
            <a:r>
              <a:rPr lang="en-US" dirty="0" smtClean="0"/>
              <a:t>External dump block</a:t>
            </a:r>
          </a:p>
          <a:p>
            <a:r>
              <a:rPr lang="en-US" dirty="0" smtClean="0"/>
              <a:t>2 dump systems (one per beam)</a:t>
            </a:r>
          </a:p>
          <a:p>
            <a:r>
              <a:rPr lang="en-US" dirty="0" smtClean="0"/>
              <a:t>Full beam extracted in one turn, with abort gap</a:t>
            </a:r>
          </a:p>
          <a:p>
            <a:r>
              <a:rPr lang="en-US" dirty="0" smtClean="0"/>
              <a:t>Fast kickers and septa to get out of ring lattice</a:t>
            </a:r>
          </a:p>
          <a:p>
            <a:r>
              <a:rPr lang="en-US" dirty="0" smtClean="0"/>
              <a:t>Absorber system (“dump block”)</a:t>
            </a:r>
          </a:p>
          <a:p>
            <a:r>
              <a:rPr lang="en-US" dirty="0" smtClean="0"/>
              <a:t>Dilution as needed – passive/active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E0089-D82F-44F3-8CF9-56382619E22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300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layout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321" y="1340768"/>
            <a:ext cx="5117951" cy="538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84214" y="6340070"/>
            <a:ext cx="165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D. Schulte et al.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14/01/2015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BTP in FCC, BTP Section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FB87B-E1D7-4A05-B752-946B412D0AB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49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603" y="1850039"/>
            <a:ext cx="5423829" cy="5035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6948264" y="2196267"/>
            <a:ext cx="936104" cy="490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15808" y="1265823"/>
            <a:ext cx="1728192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smtClean="0"/>
              <a:t>Rms sigma ~ 1 mm</a:t>
            </a:r>
          </a:p>
          <a:p>
            <a:r>
              <a:rPr lang="en-GB" sz="1600" smtClean="0"/>
              <a:t>Assume otherwise max of 0.5 mm</a:t>
            </a:r>
            <a:endParaRPr lang="en-GB" sz="1600"/>
          </a:p>
        </p:txBody>
      </p:sp>
      <p:sp>
        <p:nvSpPr>
          <p:cNvPr id="9" name="TextBox 8"/>
          <p:cNvSpPr txBox="1"/>
          <p:nvPr/>
        </p:nvSpPr>
        <p:spPr>
          <a:xfrm>
            <a:off x="1352721" y="1763421"/>
            <a:ext cx="2067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Quads of 4m length</a:t>
            </a:r>
          </a:p>
          <a:p>
            <a:r>
              <a:rPr lang="en-GB" sz="1600" smtClean="0"/>
              <a:t>500 T/m</a:t>
            </a:r>
            <a:endParaRPr lang="en-GB" sz="160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203848" y="2038679"/>
            <a:ext cx="576064" cy="171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40578" y="1324711"/>
            <a:ext cx="843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400 m</a:t>
            </a:r>
            <a:endParaRPr lang="en-GB" sz="1600"/>
          </a:p>
        </p:txBody>
      </p:sp>
      <p:sp>
        <p:nvSpPr>
          <p:cNvPr id="15" name="TextBox 14"/>
          <p:cNvSpPr txBox="1"/>
          <p:nvPr/>
        </p:nvSpPr>
        <p:spPr>
          <a:xfrm>
            <a:off x="6372200" y="1493078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</a:t>
            </a:r>
            <a:r>
              <a:rPr lang="en-GB" sz="1600" smtClean="0"/>
              <a:t>00 m</a:t>
            </a:r>
            <a:endParaRPr lang="en-GB" sz="1600"/>
          </a:p>
        </p:txBody>
      </p:sp>
      <p:sp>
        <p:nvSpPr>
          <p:cNvPr id="20" name="Rectangle 19"/>
          <p:cNvSpPr/>
          <p:nvPr/>
        </p:nvSpPr>
        <p:spPr>
          <a:xfrm>
            <a:off x="4628510" y="2096820"/>
            <a:ext cx="144016" cy="1988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220072" y="2096820"/>
            <a:ext cx="633887" cy="19889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6102708" y="2214032"/>
            <a:ext cx="45719" cy="2024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Brace 23"/>
          <p:cNvSpPr/>
          <p:nvPr/>
        </p:nvSpPr>
        <p:spPr>
          <a:xfrm rot="16200000">
            <a:off x="5332712" y="1211162"/>
            <a:ext cx="369328" cy="117067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/>
          <p:cNvSpPr/>
          <p:nvPr/>
        </p:nvSpPr>
        <p:spPr>
          <a:xfrm rot="16200000">
            <a:off x="6633499" y="1791164"/>
            <a:ext cx="152401" cy="24295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4427984" y="1205046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1</a:t>
            </a:r>
            <a:r>
              <a:rPr lang="en-GB" sz="1600"/>
              <a:t>1</a:t>
            </a:r>
            <a:r>
              <a:rPr lang="en-GB" sz="1600" smtClean="0"/>
              <a:t>0 m</a:t>
            </a:r>
            <a:endParaRPr lang="en-GB" sz="1600"/>
          </a:p>
        </p:txBody>
      </p:sp>
      <p:sp>
        <p:nvSpPr>
          <p:cNvPr id="28" name="Right Brace 27"/>
          <p:cNvSpPr/>
          <p:nvPr/>
        </p:nvSpPr>
        <p:spPr>
          <a:xfrm rot="16200000">
            <a:off x="4637781" y="1503132"/>
            <a:ext cx="152401" cy="24295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35496" y="2780928"/>
            <a:ext cx="30243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Extract the two beams from different straight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Same plane deflections - or is Lambertson preferred?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1024" name="Footer Placeholder 10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1025" name="Slide Number Placeholder 10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5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Conventional dump design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172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Extraction trajectory – no bump</a:t>
            </a:r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779912" y="1815388"/>
            <a:ext cx="301625" cy="218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731515" y="1815388"/>
            <a:ext cx="1368152" cy="2184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315691" y="1985326"/>
            <a:ext cx="125476" cy="2223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9"/>
          <a:stretch/>
        </p:blipFill>
        <p:spPr bwMode="auto">
          <a:xfrm>
            <a:off x="3205106" y="1711349"/>
            <a:ext cx="582265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472729" y="1926537"/>
            <a:ext cx="301625" cy="218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424332" y="1926537"/>
            <a:ext cx="1368152" cy="2184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016257" y="2073228"/>
            <a:ext cx="125476" cy="2223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9552" y="1711349"/>
            <a:ext cx="3024336" cy="44148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smtClean="0"/>
              <a:t>MKE:</a:t>
            </a:r>
          </a:p>
          <a:p>
            <a:pPr marL="177800" indent="-177800"/>
            <a:r>
              <a:rPr lang="en-GB" sz="1800" smtClean="0"/>
              <a:t>0.15 mrad</a:t>
            </a:r>
          </a:p>
          <a:p>
            <a:pPr marL="177800" indent="-177800"/>
            <a:r>
              <a:rPr lang="en-GB" sz="1800" smtClean="0"/>
              <a:t>110 m drift</a:t>
            </a:r>
          </a:p>
          <a:p>
            <a:pPr marL="0" indent="0">
              <a:buNone/>
            </a:pPr>
            <a:endParaRPr lang="en-GB" sz="700"/>
          </a:p>
          <a:p>
            <a:pPr marL="0" indent="0">
              <a:buNone/>
            </a:pPr>
            <a:r>
              <a:rPr lang="en-GB" sz="1800" smtClean="0"/>
              <a:t>Q5:</a:t>
            </a:r>
          </a:p>
          <a:p>
            <a:r>
              <a:rPr lang="en-GB" sz="1800" smtClean="0"/>
              <a:t>9 mm offset</a:t>
            </a:r>
          </a:p>
          <a:p>
            <a:endParaRPr lang="en-GB" sz="600"/>
          </a:p>
          <a:p>
            <a:pPr marL="0" indent="0">
              <a:buNone/>
            </a:pPr>
            <a:r>
              <a:rPr lang="en-GB" sz="1800" smtClean="0"/>
              <a:t>MSE:</a:t>
            </a:r>
          </a:p>
          <a:p>
            <a:r>
              <a:rPr lang="en-GB" sz="1800" smtClean="0"/>
              <a:t>35 mm offset at entrance</a:t>
            </a:r>
          </a:p>
          <a:p>
            <a:r>
              <a:rPr lang="en-GB" sz="1800" smtClean="0"/>
              <a:t>150 m drift to MSE</a:t>
            </a:r>
          </a:p>
          <a:p>
            <a:r>
              <a:rPr lang="en-GB" sz="1800" smtClean="0"/>
              <a:t>17 mm septum width</a:t>
            </a:r>
          </a:p>
          <a:p>
            <a:r>
              <a:rPr lang="en-GB" sz="1800" smtClean="0"/>
              <a:t>50 m for TCDQ</a:t>
            </a:r>
          </a:p>
          <a:p>
            <a:r>
              <a:rPr lang="en-GB" sz="1800" smtClean="0"/>
              <a:t>200 m for MSE</a:t>
            </a:r>
          </a:p>
          <a:p>
            <a:r>
              <a:rPr lang="en-GB" sz="1800" smtClean="0"/>
              <a:t>417 mm Q4 clearance</a:t>
            </a:r>
          </a:p>
          <a:p>
            <a:r>
              <a:rPr lang="en-GB" sz="1800" smtClean="0"/>
              <a:t>1.7 mrad, 284 T.m, 1.42 T</a:t>
            </a:r>
          </a:p>
          <a:p>
            <a:endParaRPr lang="en-GB" sz="180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00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Extraction bump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7</a:t>
            </a:fld>
            <a:endParaRPr lang="en-GB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458" y="1600200"/>
            <a:ext cx="559908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7595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Extraction trajectory with bump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8</a:t>
            </a:fld>
            <a:endParaRPr lang="en-GB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918" y="1600200"/>
            <a:ext cx="621753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323528" y="1600200"/>
            <a:ext cx="30243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smtClean="0"/>
              <a:t>MKE:</a:t>
            </a:r>
          </a:p>
          <a:p>
            <a:pPr marL="177800" indent="-177800"/>
            <a:r>
              <a:rPr lang="en-GB" sz="1800" smtClean="0"/>
              <a:t>0.15 </a:t>
            </a:r>
            <a:r>
              <a:rPr lang="en-GB" sz="1800" smtClean="0">
                <a:sym typeface="Wingdings" panose="05000000000000000000" pitchFamily="2" charset="2"/>
              </a:rPr>
              <a:t> </a:t>
            </a:r>
            <a:r>
              <a:rPr lang="en-GB" sz="1800" b="1" smtClean="0">
                <a:sym typeface="Wingdings" panose="05000000000000000000" pitchFamily="2" charset="2"/>
              </a:rPr>
              <a:t>0.13</a:t>
            </a:r>
            <a:r>
              <a:rPr lang="en-GB" sz="1800" b="1" smtClean="0"/>
              <a:t> mrad</a:t>
            </a:r>
          </a:p>
          <a:p>
            <a:pPr marL="177800" indent="-177800"/>
            <a:r>
              <a:rPr lang="en-GB" sz="1800" smtClean="0"/>
              <a:t>110 m drift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70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smtClean="0"/>
              <a:t>Q5:</a:t>
            </a:r>
          </a:p>
          <a:p>
            <a:r>
              <a:rPr lang="en-GB" sz="1800" smtClean="0"/>
              <a:t>9 mm offset</a:t>
            </a:r>
          </a:p>
          <a:p>
            <a:endParaRPr lang="en-GB" sz="600" smtClean="0"/>
          </a:p>
          <a:p>
            <a:pPr marL="0" indent="0">
              <a:buNone/>
            </a:pPr>
            <a:r>
              <a:rPr lang="en-GB" sz="1800" b="1" smtClean="0"/>
              <a:t>Bump:</a:t>
            </a:r>
          </a:p>
          <a:p>
            <a:r>
              <a:rPr lang="en-GB" sz="1800" b="1" smtClean="0"/>
              <a:t>9 mm</a:t>
            </a:r>
          </a:p>
          <a:p>
            <a:r>
              <a:rPr lang="en-GB" sz="1800" b="1" smtClean="0"/>
              <a:t>0.3 mrad </a:t>
            </a:r>
            <a:r>
              <a:rPr lang="en-GB" sz="1800" b="1" smtClean="0">
                <a:sym typeface="Wingdings" panose="05000000000000000000" pitchFamily="2" charset="2"/>
              </a:rPr>
              <a:t> 50 T.m</a:t>
            </a:r>
          </a:p>
          <a:p>
            <a:r>
              <a:rPr lang="en-GB" sz="1800" b="1" smtClean="0">
                <a:sym typeface="Wingdings" panose="05000000000000000000" pitchFamily="2" charset="2"/>
              </a:rPr>
              <a:t>360 mm beam sep at bumper3</a:t>
            </a:r>
            <a:endParaRPr lang="en-GB" sz="1800" b="1" smtClean="0"/>
          </a:p>
          <a:p>
            <a:pPr marL="0" indent="0">
              <a:buNone/>
            </a:pPr>
            <a:endParaRPr lang="en-GB" sz="180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smtClean="0"/>
              <a:t>MSE:</a:t>
            </a:r>
          </a:p>
          <a:p>
            <a:r>
              <a:rPr lang="en-GB" sz="1800" smtClean="0"/>
              <a:t>35 mm offset at entrance</a:t>
            </a:r>
          </a:p>
          <a:p>
            <a:r>
              <a:rPr lang="en-GB" sz="1800" smtClean="0"/>
              <a:t>150 m drift to MSE</a:t>
            </a:r>
          </a:p>
          <a:p>
            <a:r>
              <a:rPr lang="en-GB" sz="1800" smtClean="0"/>
              <a:t>17 mm septum width</a:t>
            </a:r>
          </a:p>
          <a:p>
            <a:r>
              <a:rPr lang="en-GB" sz="1800" smtClean="0"/>
              <a:t>50 m for TCDQ+2 bumpers</a:t>
            </a:r>
          </a:p>
          <a:p>
            <a:r>
              <a:rPr lang="en-GB" sz="1800" smtClean="0"/>
              <a:t>200 m for MSE</a:t>
            </a:r>
          </a:p>
          <a:p>
            <a:r>
              <a:rPr lang="en-GB" sz="1800" smtClean="0"/>
              <a:t>417 mm Q4 clearance</a:t>
            </a:r>
          </a:p>
          <a:p>
            <a:r>
              <a:rPr lang="en-GB" sz="1800" smtClean="0"/>
              <a:t>1.7 mrad, 284 T.m, 1.42 T</a:t>
            </a:r>
          </a:p>
          <a:p>
            <a:endParaRPr lang="en-GB" sz="1800" smtClean="0"/>
          </a:p>
          <a:p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382944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43" y="-1"/>
            <a:ext cx="9165443" cy="687283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14-Jan-2015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dump layout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22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629</TotalTime>
  <Words>763</Words>
  <Application>Microsoft Office PowerPoint</Application>
  <PresentationFormat>On-screen Show (4:3)</PresentationFormat>
  <Paragraphs>218</Paragraphs>
  <Slides>17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Clarity</vt:lpstr>
      <vt:lpstr>FCC dump system</vt:lpstr>
      <vt:lpstr>FCC-hh parameters</vt:lpstr>
      <vt:lpstr>Basic assumptions on system concept – can change!</vt:lpstr>
      <vt:lpstr>FCC layout</vt:lpstr>
      <vt:lpstr>Conventional dump design</vt:lpstr>
      <vt:lpstr>Extraction trajectory – no bump</vt:lpstr>
      <vt:lpstr>Extraction bump</vt:lpstr>
      <vt:lpstr>Extraction trajectory with bump</vt:lpstr>
      <vt:lpstr>PowerPoint Presentation</vt:lpstr>
      <vt:lpstr>SSC like</vt:lpstr>
      <vt:lpstr>SSC like - opening up central drift</vt:lpstr>
      <vt:lpstr>HW parameters</vt:lpstr>
      <vt:lpstr>Input for dump block and protection devices</vt:lpstr>
      <vt:lpstr>Machine protection, reliability,…</vt:lpstr>
      <vt:lpstr>Absorber “block”: ideas….</vt:lpstr>
      <vt:lpstr>Conclusions</vt:lpstr>
      <vt:lpstr>Reference collection?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dump</dc:title>
  <dc:creator>wbartman</dc:creator>
  <cp:lastModifiedBy>wbartman</cp:lastModifiedBy>
  <cp:revision>33</cp:revision>
  <dcterms:created xsi:type="dcterms:W3CDTF">2015-01-12T10:26:14Z</dcterms:created>
  <dcterms:modified xsi:type="dcterms:W3CDTF">2015-01-15T12:48:23Z</dcterms:modified>
</cp:coreProperties>
</file>