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35" r:id="rId3"/>
    <p:sldId id="392" r:id="rId4"/>
    <p:sldId id="338" r:id="rId5"/>
    <p:sldId id="400" r:id="rId6"/>
    <p:sldId id="401" r:id="rId7"/>
    <p:sldId id="398" r:id="rId8"/>
    <p:sldId id="402" r:id="rId9"/>
    <p:sldId id="404" r:id="rId10"/>
    <p:sldId id="405" r:id="rId11"/>
    <p:sldId id="403" r:id="rId12"/>
  </p:sldIdLst>
  <p:sldSz cx="9144000" cy="6858000" type="screen4x3"/>
  <p:notesSz cx="6727825" cy="9859963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659" autoAdjust="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166"/>
    </p:cViewPr>
    <p:sldLst>
      <p:sld r:id="rId1" collapse="1"/>
    </p:sldLst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3" tIns="45418" rIns="90833" bIns="45418" numCol="1" anchor="t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3" tIns="45418" rIns="90833" bIns="45418" numCol="1" anchor="t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625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3" tIns="45418" rIns="90833" bIns="45418" numCol="1" anchor="b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/>
            </a:lvl1pPr>
          </a:lstStyle>
          <a:p>
            <a:r>
              <a:rPr lang="en-US" altLang="en-US"/>
              <a:t>Philippe baudrenghien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625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3" tIns="45418" rIns="90833" bIns="45418" numCol="1" anchor="b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/>
            </a:lvl1pPr>
          </a:lstStyle>
          <a:p>
            <a:fld id="{317E315E-F5AE-4F35-9841-786DE71D2C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53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57" tIns="45430" rIns="90857" bIns="45430" numCol="1" anchor="t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8806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781425" y="0"/>
            <a:ext cx="294798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57" tIns="45430" rIns="90857" bIns="45430" numCol="1" anchor="t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8806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7413" y="757238"/>
            <a:ext cx="4956175" cy="3716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0588"/>
            <a:ext cx="4916487" cy="439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57" tIns="45430" rIns="90857" bIns="454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807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1175"/>
            <a:ext cx="294798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57" tIns="45430" rIns="90857" bIns="45430" numCol="1" anchor="b" anchorCtr="0" compatLnSpc="1">
            <a:prstTxWarp prst="textNoShape">
              <a:avLst/>
            </a:prstTxWarp>
          </a:bodyPr>
          <a:lstStyle>
            <a:lvl1pPr defTabSz="908050">
              <a:spcBef>
                <a:spcPct val="0"/>
              </a:spcBef>
              <a:defRPr sz="1200"/>
            </a:lvl1pPr>
          </a:lstStyle>
          <a:p>
            <a:r>
              <a:rPr lang="en-US" altLang="en-US"/>
              <a:t>Philippe baudrenghien</a:t>
            </a:r>
          </a:p>
        </p:txBody>
      </p:sp>
      <p:sp>
        <p:nvSpPr>
          <p:cNvPr id="8807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1425" y="9401175"/>
            <a:ext cx="294798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57" tIns="45430" rIns="90857" bIns="45430" numCol="1" anchor="b" anchorCtr="0" compatLnSpc="1">
            <a:prstTxWarp prst="textNoShape">
              <a:avLst/>
            </a:prstTxWarp>
          </a:bodyPr>
          <a:lstStyle>
            <a:lvl1pPr algn="r" defTabSz="908050">
              <a:spcBef>
                <a:spcPct val="0"/>
              </a:spcBef>
              <a:defRPr sz="1200"/>
            </a:lvl1pPr>
          </a:lstStyle>
          <a:p>
            <a:fld id="{6F178444-01FB-4141-A3A9-AEA2AE7E14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9862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3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Philippe baudrenghien</a:t>
            </a:r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00CD21-1151-45B4-9AF2-49143AFD617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05739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Philippe baudrenghien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178444-01FB-4141-A3A9-AEA2AE7E14A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328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941FB-8948-47E9-996B-3FB9A5D38E5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20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D413-321A-4771-8801-2726D886372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22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8FD-425D-4F42-B004-24CD193A753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54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6AC2-F1A7-4714-B187-A1F09EB5B85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86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4201B-FBF8-42E8-9C4E-08394E6DA58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69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2D44-BF21-4639-8F3A-977FFDA3E2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43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9A3A-3F5A-48E8-8609-30B013E88F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53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E1AF8-0662-4BEE-8DBD-8128AAEFF6D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52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8CBC-7A48-405E-BFA1-D3FFB1308E4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62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D9D211-5D13-47A6-B2F9-E125F8CDAFB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619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1C85-591E-44B9-B035-8EB704C1ED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80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2750598-C210-4DA8-842D-A9367286F8A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46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3200400"/>
          </a:xfrm>
        </p:spPr>
        <p:txBody>
          <a:bodyPr anchor="ctr"/>
          <a:lstStyle/>
          <a:p>
            <a:r>
              <a:rPr lang="fr-FR" altLang="en-US" sz="4400" b="1" dirty="0">
                <a:solidFill>
                  <a:schemeClr val="tx1"/>
                </a:solidFill>
                <a:latin typeface="Helvetica" panose="020B0604020202020204" pitchFamily="34" charset="0"/>
              </a:rPr>
              <a:t>LHC </a:t>
            </a:r>
            <a:r>
              <a:rPr lang="fr-FR" altLang="en-US" sz="4400" b="1" dirty="0" smtClean="0">
                <a:solidFill>
                  <a:schemeClr val="tx1"/>
                </a:solidFill>
                <a:latin typeface="Helvetica" panose="020B0604020202020204" pitchFamily="34" charset="0"/>
              </a:rPr>
              <a:t>RF </a:t>
            </a:r>
            <a:r>
              <a:rPr lang="fr-FR" altLang="en-US" sz="4400" b="1" dirty="0" err="1" smtClean="0">
                <a:solidFill>
                  <a:schemeClr val="tx1"/>
                </a:solidFill>
                <a:latin typeface="Helvetica" panose="020B0604020202020204" pitchFamily="34" charset="0"/>
              </a:rPr>
              <a:t>signals</a:t>
            </a:r>
            <a:r>
              <a:rPr lang="fr-FR" altLang="en-US" sz="4400" b="1" dirty="0">
                <a:solidFill>
                  <a:schemeClr val="tx1"/>
                </a:solidFill>
                <a:latin typeface="Helvetica" panose="020B0604020202020204" pitchFamily="34" charset="0"/>
              </a:rPr>
              <a:t/>
            </a:r>
            <a:br>
              <a:rPr lang="fr-FR" altLang="en-US" sz="4400" b="1" dirty="0">
                <a:solidFill>
                  <a:schemeClr val="tx1"/>
                </a:solidFill>
                <a:latin typeface="Helvetica" panose="020B0604020202020204" pitchFamily="34" charset="0"/>
              </a:rPr>
            </a:br>
            <a:r>
              <a:rPr lang="fr-FR" altLang="en-US" sz="4400" b="1" dirty="0">
                <a:solidFill>
                  <a:schemeClr val="tx1"/>
                </a:solidFill>
                <a:latin typeface="Helvetica" panose="020B0604020202020204" pitchFamily="34" charset="0"/>
              </a:rPr>
              <a:t/>
            </a:r>
            <a:br>
              <a:rPr lang="fr-FR" altLang="en-US" sz="4400" b="1" dirty="0">
                <a:solidFill>
                  <a:schemeClr val="tx1"/>
                </a:solidFill>
                <a:latin typeface="Helvetica" panose="020B0604020202020204" pitchFamily="34" charset="0"/>
              </a:rPr>
            </a:br>
            <a:r>
              <a:rPr lang="fr-FR" altLang="en-US" sz="4400" b="1" dirty="0" smtClean="0">
                <a:solidFill>
                  <a:schemeClr val="tx1"/>
                </a:solidFill>
                <a:latin typeface="Helvetica" panose="020B0604020202020204" pitchFamily="34" charset="0"/>
              </a:rPr>
              <a:t> </a:t>
            </a:r>
            <a:endParaRPr lang="en-US" altLang="en-US" sz="4400" b="1" dirty="0">
              <a:solidFill>
                <a:schemeClr val="tx1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752600"/>
          </a:xfrm>
        </p:spPr>
        <p:txBody>
          <a:bodyPr/>
          <a:lstStyle/>
          <a:p>
            <a:r>
              <a:rPr lang="fr-FR" altLang="en-US" b="1">
                <a:latin typeface="Helvetica" panose="020B0604020202020204" pitchFamily="34" charset="0"/>
              </a:rPr>
              <a:t>P. Baudrenghien  BE/RF</a:t>
            </a:r>
            <a:endParaRPr lang="en-US" altLang="en-US" b="1">
              <a:latin typeface="Helvetica" panose="020B0604020202020204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90600" y="396240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ru-RU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Synchrotrons</a:t>
            </a:r>
            <a:br>
              <a:rPr lang="en-GB" dirty="0" smtClean="0"/>
            </a:br>
            <a:r>
              <a:rPr lang="en-GB" dirty="0"/>
              <a:t>R</a:t>
            </a:r>
            <a:r>
              <a:rPr lang="en-GB" dirty="0" smtClean="0"/>
              <a:t>F frequency swing (ions)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2D44-BF21-4639-8F3A-977FFDA3E2C8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304801" y="1845734"/>
            <a:ext cx="8458200" cy="4023360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The acceleration ramp is defined in </a:t>
            </a:r>
            <a:r>
              <a:rPr lang="en-US" altLang="en-US" sz="24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proton-equivalent momentum </a:t>
            </a:r>
            <a:r>
              <a:rPr lang="en-US" altLang="en-US" sz="2400" dirty="0" err="1" smtClean="0">
                <a:solidFill>
                  <a:schemeClr val="tx1"/>
                </a:solidFill>
                <a:latin typeface="Helvetica" panose="020B0604020202020204" pitchFamily="34" charset="0"/>
              </a:rPr>
              <a:t>p</a:t>
            </a:r>
            <a:r>
              <a:rPr lang="en-US" altLang="en-US" sz="2400" baseline="-25000" dirty="0" err="1" smtClean="0">
                <a:solidFill>
                  <a:schemeClr val="tx1"/>
                </a:solidFill>
                <a:latin typeface="Helvetica" panose="020B0604020202020204" pitchFamily="34" charset="0"/>
              </a:rPr>
              <a:t>eq</a:t>
            </a:r>
            <a:r>
              <a:rPr lang="en-US" altLang="en-US" sz="24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 </a:t>
            </a:r>
            <a:r>
              <a:rPr lang="en-US" altLang="en-US" sz="2400" dirty="0" smtClean="0">
                <a:latin typeface="Helvetica" panose="020B0604020202020204" pitchFamily="34" charset="0"/>
              </a:rPr>
              <a:t>(unit eV/c), i.e. the momentum of proton in the same magnetic field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In a given magnetic field we have</a:t>
            </a:r>
          </a:p>
          <a:p>
            <a:pPr marL="201168" lvl="1" indent="0">
              <a:buNone/>
            </a:pPr>
            <a:endParaRPr lang="en-US" altLang="en-US" sz="2400" dirty="0" smtClean="0">
              <a:latin typeface="Helvetica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2400" dirty="0" smtClean="0">
              <a:latin typeface="Helvetica" panose="020B0604020202020204" pitchFamily="34" charset="0"/>
            </a:endParaRPr>
          </a:p>
          <a:p>
            <a:pPr marL="201168" lvl="1" indent="0">
              <a:buNone/>
            </a:pPr>
            <a:endParaRPr lang="en-US" altLang="en-US" sz="2400" dirty="0">
              <a:latin typeface="Helvetica" panose="020B0604020202020204" pitchFamily="34" charset="0"/>
            </a:endParaRPr>
          </a:p>
          <a:p>
            <a:pPr marL="201168" lvl="1" indent="0">
              <a:buNone/>
            </a:pPr>
            <a:endParaRPr lang="en-US" altLang="en-US" sz="2400" dirty="0">
              <a:latin typeface="Helvetica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With Pb</a:t>
            </a:r>
            <a:r>
              <a:rPr lang="en-US" altLang="en-US" sz="2400" baseline="-25000" dirty="0" smtClean="0">
                <a:latin typeface="Helvetica" panose="020B0604020202020204" pitchFamily="34" charset="0"/>
              </a:rPr>
              <a:t>208</a:t>
            </a:r>
            <a:r>
              <a:rPr lang="en-US" altLang="en-US" sz="2400" baseline="30000" dirty="0" smtClean="0">
                <a:latin typeface="Helvetica" panose="020B0604020202020204" pitchFamily="34" charset="0"/>
              </a:rPr>
              <a:t>82+ , </a:t>
            </a:r>
            <a:r>
              <a:rPr lang="en-US" altLang="en-US" sz="2400" dirty="0">
                <a:latin typeface="Helvetica" panose="020B0604020202020204" pitchFamily="34" charset="0"/>
              </a:rPr>
              <a:t>w</a:t>
            </a:r>
            <a:r>
              <a:rPr lang="en-US" altLang="en-US" sz="2400" dirty="0" smtClean="0">
                <a:latin typeface="Helvetica" panose="020B0604020202020204" pitchFamily="34" charset="0"/>
              </a:rPr>
              <a:t>e have 2.51742798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latin typeface="Helvetica" panose="020B0604020202020204" pitchFamily="34" charset="0"/>
              </a:rPr>
              <a:t>Injection: </a:t>
            </a:r>
            <a:r>
              <a:rPr lang="en-US" altLang="en-US" sz="19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400.784 220 MHz </a:t>
            </a:r>
            <a:r>
              <a:rPr lang="en-US" altLang="en-US" sz="1900" dirty="0" smtClean="0">
                <a:latin typeface="Helvetica" panose="020B0604020202020204" pitchFamily="34" charset="0"/>
              </a:rPr>
              <a:t>(+- 50 Hz)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latin typeface="Helvetica" panose="020B0604020202020204" pitchFamily="34" charset="0"/>
              </a:rPr>
              <a:t>4 </a:t>
            </a:r>
            <a:r>
              <a:rPr lang="en-US" altLang="en-US" sz="1900" dirty="0" err="1" smtClean="0">
                <a:latin typeface="Helvetica" panose="020B0604020202020204" pitchFamily="34" charset="0"/>
              </a:rPr>
              <a:t>TeV</a:t>
            </a:r>
            <a:r>
              <a:rPr lang="en-US" altLang="en-US" sz="1900" dirty="0" smtClean="0">
                <a:latin typeface="Helvetica" panose="020B0604020202020204" pitchFamily="34" charset="0"/>
              </a:rPr>
              <a:t>/c: 400.789 660 MHz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latin typeface="Helvetica" panose="020B0604020202020204" pitchFamily="34" charset="0"/>
              </a:rPr>
              <a:t>6.5 </a:t>
            </a:r>
            <a:r>
              <a:rPr lang="en-US" altLang="en-US" sz="1900" dirty="0" err="1" smtClean="0">
                <a:latin typeface="Helvetica" panose="020B0604020202020204" pitchFamily="34" charset="0"/>
              </a:rPr>
              <a:t>TeV</a:t>
            </a:r>
            <a:r>
              <a:rPr lang="en-US" altLang="en-US" sz="1900" dirty="0" smtClean="0">
                <a:latin typeface="Helvetica" panose="020B0604020202020204" pitchFamily="34" charset="0"/>
              </a:rPr>
              <a:t>/c: </a:t>
            </a:r>
            <a:r>
              <a:rPr lang="en-US" altLang="en-US" sz="19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400.789 700 MHz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098861"/>
              </p:ext>
            </p:extLst>
          </p:nvPr>
        </p:nvGraphicFramePr>
        <p:xfrm>
          <a:off x="5181600" y="2466587"/>
          <a:ext cx="8001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6" name="Equation" r:id="rId3" imgW="533160" imgH="444240" progId="Equation.3">
                  <p:embed/>
                </p:oleObj>
              </mc:Choice>
              <mc:Fallback>
                <p:oleObj name="Equation" r:id="rId3" imgW="53316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81600" y="2466587"/>
                        <a:ext cx="80010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087234"/>
              </p:ext>
            </p:extLst>
          </p:nvPr>
        </p:nvGraphicFramePr>
        <p:xfrm>
          <a:off x="5567539" y="4009145"/>
          <a:ext cx="15811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7" name="Equation" r:id="rId5" imgW="1054080" imgH="469800" progId="Equation.3">
                  <p:embed/>
                </p:oleObj>
              </mc:Choice>
              <mc:Fallback>
                <p:oleObj name="Equation" r:id="rId5" imgW="10540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67539" y="4009145"/>
                        <a:ext cx="1581150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839867"/>
              </p:ext>
            </p:extLst>
          </p:nvPr>
        </p:nvGraphicFramePr>
        <p:xfrm>
          <a:off x="5581650" y="3043522"/>
          <a:ext cx="22098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8" name="Equation" r:id="rId7" imgW="1473120" imgH="571320" progId="Equation.3">
                  <p:embed/>
                </p:oleObj>
              </mc:Choice>
              <mc:Fallback>
                <p:oleObj name="Equation" r:id="rId7" imgW="1473120" imgH="571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81650" y="3043522"/>
                        <a:ext cx="2209800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555379"/>
              </p:ext>
            </p:extLst>
          </p:nvPr>
        </p:nvGraphicFramePr>
        <p:xfrm>
          <a:off x="303662" y="3184631"/>
          <a:ext cx="45688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9" name="Equation" r:id="rId9" imgW="3047760" imgH="583920" progId="Equation.3">
                  <p:embed/>
                </p:oleObj>
              </mc:Choice>
              <mc:Fallback>
                <p:oleObj name="Equation" r:id="rId9" imgW="3047760" imgH="583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3662" y="3184631"/>
                        <a:ext cx="4568825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3642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400" y="203827"/>
            <a:ext cx="7543800" cy="78965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B1 references vs. B2 references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2D44-BF21-4639-8F3A-977FFDA3E2C8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10" name="Picture Placeholder 11" descr="ram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2685401"/>
            <a:ext cx="5205584" cy="3383843"/>
          </a:xfrm>
          <a:noFill/>
          <a:ln w="9525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2085335" y="3395889"/>
            <a:ext cx="5421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RF p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117" y="5410200"/>
            <a:ext cx="64152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RF </a:t>
            </a:r>
            <a:r>
              <a:rPr lang="en-US" sz="1600" dirty="0" err="1" smtClean="0">
                <a:solidFill>
                  <a:srgbClr val="FF0000"/>
                </a:solidFill>
              </a:rPr>
              <a:t>Pb</a:t>
            </a:r>
            <a:endParaRPr 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408109"/>
              </p:ext>
            </p:extLst>
          </p:nvPr>
        </p:nvGraphicFramePr>
        <p:xfrm>
          <a:off x="3947852" y="4191000"/>
          <a:ext cx="162929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8" name="Equation" r:id="rId4" imgW="1663560" imgH="1244520" progId="Equation.3">
                  <p:embed/>
                </p:oleObj>
              </mc:Choice>
              <mc:Fallback>
                <p:oleObj name="Equation" r:id="rId4" imgW="1663560" imgH="1244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7852" y="4191000"/>
                        <a:ext cx="1629295" cy="1219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929112" y="3380126"/>
            <a:ext cx="1296144" cy="9971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@ 3.5 Z </a:t>
            </a:r>
            <a:r>
              <a:rPr lang="en-US" sz="1400" dirty="0" err="1" smtClean="0"/>
              <a:t>TeV</a:t>
            </a:r>
            <a:r>
              <a:rPr lang="en-US" sz="1400" dirty="0" smtClean="0"/>
              <a:t>/c </a:t>
            </a:r>
          </a:p>
          <a:p>
            <a:r>
              <a:rPr lang="en-US" sz="1400" dirty="0" smtClean="0"/>
              <a:t>we had </a:t>
            </a:r>
            <a:r>
              <a:rPr lang="en-US" sz="1400" b="1" dirty="0" smtClean="0"/>
              <a:t>76 Hz </a:t>
            </a:r>
            <a:r>
              <a:rPr lang="en-US" sz="1400" dirty="0" smtClean="0"/>
              <a:t>difference @ 400.8 MHz</a:t>
            </a:r>
            <a:endParaRPr lang="en-US" sz="1400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33400" y="1189383"/>
            <a:ext cx="7772400" cy="1333054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Font typeface="Wingdings" panose="05000000000000000000" pitchFamily="2" charset="2"/>
              <a:buChar char="§"/>
            </a:pPr>
            <a:r>
              <a:rPr lang="en-US" altLang="en-US" dirty="0" smtClean="0">
                <a:latin typeface="Helvetica" panose="020B0604020202020204" pitchFamily="34" charset="0"/>
              </a:rPr>
              <a:t>For p-p and </a:t>
            </a:r>
            <a:r>
              <a:rPr lang="en-US" altLang="en-US" dirty="0" err="1" smtClean="0">
                <a:latin typeface="Helvetica" panose="020B0604020202020204" pitchFamily="34" charset="0"/>
              </a:rPr>
              <a:t>Pb-Pb</a:t>
            </a:r>
            <a:r>
              <a:rPr lang="en-US" altLang="en-US" dirty="0" smtClean="0">
                <a:latin typeface="Helvetica" panose="020B0604020202020204" pitchFamily="34" charset="0"/>
              </a:rPr>
              <a:t>, the two RF are locked from injection -&gt; can use B1 reference only</a:t>
            </a:r>
          </a:p>
          <a:p>
            <a:pPr fontAlgn="auto">
              <a:buFont typeface="Wingdings" panose="05000000000000000000" pitchFamily="2" charset="2"/>
              <a:buChar char="§"/>
            </a:pPr>
            <a:r>
              <a:rPr lang="en-US" altLang="en-US" dirty="0" err="1" smtClean="0">
                <a:latin typeface="Helvetica" panose="020B0604020202020204" pitchFamily="34" charset="0"/>
              </a:rPr>
              <a:t>Por</a:t>
            </a:r>
            <a:r>
              <a:rPr lang="en-US" altLang="en-US" dirty="0" smtClean="0">
                <a:latin typeface="Helvetica" panose="020B0604020202020204" pitchFamily="34" charset="0"/>
              </a:rPr>
              <a:t> p-</a:t>
            </a:r>
            <a:r>
              <a:rPr lang="en-US" altLang="en-US" dirty="0" err="1" smtClean="0">
                <a:latin typeface="Helvetica" panose="020B0604020202020204" pitchFamily="34" charset="0"/>
              </a:rPr>
              <a:t>Pb</a:t>
            </a:r>
            <a:r>
              <a:rPr lang="en-US" altLang="en-US" dirty="0" smtClean="0">
                <a:latin typeface="Helvetica" panose="020B0604020202020204" pitchFamily="34" charset="0"/>
              </a:rPr>
              <a:t>, the lock is done at flat top only. B1 ref OK in collision but need to use both references for tracking during filling </a:t>
            </a:r>
            <a:r>
              <a:rPr lang="en-US" altLang="en-US" smtClean="0">
                <a:latin typeface="Helvetica" panose="020B0604020202020204" pitchFamily="34" charset="0"/>
              </a:rPr>
              <a:t>and ramping.</a:t>
            </a:r>
            <a:endParaRPr lang="en-US" altLang="en-US" dirty="0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/>
          <a:lstStyle/>
          <a:p>
            <a:r>
              <a:rPr lang="en-US" altLang="en-US" dirty="0">
                <a:latin typeface="Helvetica" panose="020B0604020202020204" pitchFamily="34" charset="0"/>
              </a:rPr>
              <a:t>Numerology 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686990" y="1811586"/>
            <a:ext cx="7772400" cy="207461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latin typeface="Helvetica" panose="020B0604020202020204" pitchFamily="34" charset="0"/>
              </a:rPr>
              <a:t>For each ring: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Helvetica" panose="020B0604020202020204" pitchFamily="34" charset="0"/>
              </a:rPr>
              <a:t>The 400 MHz RF defines 35640 buckets, spaced by one RF period, and numbered from 1 to 35640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FF3300"/>
                </a:solidFill>
                <a:latin typeface="Helvetica" panose="020B0604020202020204" pitchFamily="34" charset="0"/>
              </a:rPr>
              <a:t>Bucket 1 is the first bucket after the 3 </a:t>
            </a:r>
            <a:r>
              <a:rPr lang="en-US" altLang="en-US" dirty="0" err="1">
                <a:solidFill>
                  <a:srgbClr val="FF3300"/>
                </a:solidFill>
                <a:latin typeface="Symbol" panose="05050102010706020507" pitchFamily="18" charset="2"/>
              </a:rPr>
              <a:t>m</a:t>
            </a:r>
            <a:r>
              <a:rPr lang="en-US" altLang="en-US" dirty="0" err="1">
                <a:solidFill>
                  <a:srgbClr val="FF3300"/>
                </a:solidFill>
                <a:latin typeface="Helvetica" panose="020B0604020202020204" pitchFamily="34" charset="0"/>
              </a:rPr>
              <a:t>s</a:t>
            </a:r>
            <a:r>
              <a:rPr lang="en-US" altLang="en-US" dirty="0">
                <a:solidFill>
                  <a:srgbClr val="FF3300"/>
                </a:solidFill>
                <a:latin typeface="Helvetica" panose="020B0604020202020204" pitchFamily="34" charset="0"/>
              </a:rPr>
              <a:t> long abort gap</a:t>
            </a:r>
            <a:r>
              <a:rPr lang="en-US" altLang="en-US" dirty="0">
                <a:latin typeface="Helvetica" panose="020B0604020202020204" pitchFamily="34" charset="0"/>
              </a:rPr>
              <a:t> (defined from bucket 34442 to 35640)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FF3300"/>
                </a:solidFill>
                <a:latin typeface="Helvetica" panose="020B0604020202020204" pitchFamily="34" charset="0"/>
              </a:rPr>
              <a:t>Bunches in bucket 1 of the two rings collide in IP1</a:t>
            </a:r>
            <a:r>
              <a:rPr lang="en-US" altLang="en-US" dirty="0">
                <a:latin typeface="Helvetica" panose="020B0604020202020204" pitchFamily="34" charset="0"/>
              </a:rPr>
              <a:t> (and IP5)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dirty="0">
              <a:latin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31AA-5F25-422F-8216-5BB28BD05FEB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53" y="84138"/>
            <a:ext cx="7772400" cy="1143000"/>
          </a:xfrm>
        </p:spPr>
        <p:txBody>
          <a:bodyPr/>
          <a:lstStyle/>
          <a:p>
            <a:r>
              <a:rPr lang="en-US" altLang="en-US" dirty="0">
                <a:latin typeface="Helvetica" panose="020B0604020202020204" pitchFamily="34" charset="0"/>
              </a:rPr>
              <a:t>Bunch Numbering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idx="1"/>
          </p:nvPr>
        </p:nvSpPr>
        <p:spPr>
          <a:xfrm>
            <a:off x="409575" y="1828800"/>
            <a:ext cx="4495800" cy="4419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Helvetica" panose="020B0604020202020204" pitchFamily="34" charset="0"/>
              </a:rPr>
              <a:t>Convention:</a:t>
            </a:r>
            <a:r>
              <a:rPr lang="en-US" altLang="en-US" sz="2000" dirty="0">
                <a:latin typeface="Helvetica" panose="020B0604020202020204" pitchFamily="34" charset="0"/>
              </a:rPr>
              <a:t> bunches in bucket 1 of the two rings collide in IP1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FF3300"/>
                </a:solidFill>
                <a:latin typeface="Helvetica" panose="020B0604020202020204" pitchFamily="34" charset="0"/>
              </a:rPr>
              <a:t>FAQ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Helvetica" panose="020B0604020202020204" pitchFamily="34" charset="0"/>
              </a:rPr>
              <a:t>Q: Bunches in bucket 1 of both rings meet in IP1 (and IP5). Can this be changed 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Helvetica" panose="020B0604020202020204" pitchFamily="34" charset="0"/>
              </a:rPr>
              <a:t>A: </a:t>
            </a:r>
            <a:r>
              <a:rPr lang="en-US" altLang="en-US" sz="2000" dirty="0" smtClean="0">
                <a:latin typeface="Helvetica" panose="020B0604020202020204" pitchFamily="34" charset="0"/>
              </a:rPr>
              <a:t>No but when </a:t>
            </a:r>
            <a:r>
              <a:rPr lang="en-US" altLang="en-US" sz="2000" dirty="0">
                <a:latin typeface="Helvetica" panose="020B0604020202020204" pitchFamily="34" charset="0"/>
              </a:rPr>
              <a:t>we want to have single bunch collisions in another IP we </a:t>
            </a:r>
            <a:r>
              <a:rPr lang="en-US" altLang="en-US" sz="2000" dirty="0" smtClean="0">
                <a:latin typeface="Helvetica" panose="020B0604020202020204" pitchFamily="34" charset="0"/>
              </a:rPr>
              <a:t> </a:t>
            </a:r>
            <a:r>
              <a:rPr lang="en-US" altLang="en-US" sz="2000" b="1" dirty="0">
                <a:solidFill>
                  <a:srgbClr val="FF3300"/>
                </a:solidFill>
                <a:latin typeface="Helvetica" panose="020B0604020202020204" pitchFamily="34" charset="0"/>
              </a:rPr>
              <a:t>inject in a different bucket of ring 2</a:t>
            </a:r>
            <a:r>
              <a:rPr lang="en-US" altLang="en-US" sz="2000" dirty="0">
                <a:latin typeface="Helvetica" panose="020B0604020202020204" pitchFamily="34" charset="0"/>
              </a:rPr>
              <a:t>. For example for collision in IP2: Inject pilot in bucket 1 ring 1, and pilot in bucket 1 + 35640/4 = 8911 ring 2 .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B927-6B18-4A33-B84F-7C8AB833368A}" type="slidenum">
              <a:rPr lang="en-US" altLang="en-US"/>
              <a:pPr/>
              <a:t>3</a:t>
            </a:fld>
            <a:endParaRPr lang="en-US" altLang="en-US"/>
          </a:p>
        </p:txBody>
      </p:sp>
      <p:pic>
        <p:nvPicPr>
          <p:cNvPr id="2181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2" y="735682"/>
            <a:ext cx="3987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5419725" y="4714875"/>
            <a:ext cx="32924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800">
                <a:solidFill>
                  <a:srgbClr val="FF3300"/>
                </a:solidFill>
                <a:latin typeface="Helvetica" panose="020B0604020202020204" pitchFamily="34" charset="0"/>
              </a:rPr>
              <a:t>By delaying the ring 2 injection bucket by ¼ turn we displace the collision point by 1 octant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altLang="en-US">
                <a:latin typeface="Helvetica" panose="020B0604020202020204" pitchFamily="34" charset="0"/>
              </a:rPr>
              <a:t>Revolution Frequency or Orbit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667443" y="1819206"/>
            <a:ext cx="7772400" cy="4648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Helvetica" panose="020B0604020202020204" pitchFamily="34" charset="0"/>
              </a:rPr>
              <a:t>For each ring: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Helvetica" panose="020B0604020202020204" pitchFamily="34" charset="0"/>
              </a:rPr>
              <a:t>It is equal to the RF divided by the harmonic number, that is the number of RF periods per turn (h=35640)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Helvetica" panose="020B0604020202020204" pitchFamily="34" charset="0"/>
              </a:rPr>
              <a:t>At </a:t>
            </a:r>
            <a:r>
              <a:rPr lang="en-US" altLang="en-US" sz="2000" dirty="0">
                <a:latin typeface="Helvetica" panose="020B0604020202020204" pitchFamily="34" charset="0"/>
              </a:rPr>
              <a:t>a </a:t>
            </a:r>
            <a:r>
              <a:rPr lang="en-US" altLang="en-US" sz="2000" b="1" dirty="0">
                <a:solidFill>
                  <a:srgbClr val="FF3300"/>
                </a:solidFill>
                <a:latin typeface="Helvetica" panose="020B0604020202020204" pitchFamily="34" charset="0"/>
              </a:rPr>
              <a:t>given place</a:t>
            </a:r>
            <a:r>
              <a:rPr lang="en-US" altLang="en-US" sz="2000" dirty="0">
                <a:latin typeface="Helvetica" panose="020B0604020202020204" pitchFamily="34" charset="0"/>
              </a:rPr>
              <a:t> in the machine, and at a </a:t>
            </a:r>
            <a:r>
              <a:rPr lang="en-US" altLang="en-US" sz="2000" b="1" dirty="0">
                <a:solidFill>
                  <a:srgbClr val="FF3300"/>
                </a:solidFill>
                <a:latin typeface="Helvetica" panose="020B0604020202020204" pitchFamily="34" charset="0"/>
              </a:rPr>
              <a:t>given beam energy</a:t>
            </a:r>
            <a:r>
              <a:rPr lang="en-US" altLang="en-US" sz="2000" dirty="0">
                <a:latin typeface="Helvetica" panose="020B0604020202020204" pitchFamily="34" charset="0"/>
              </a:rPr>
              <a:t> (that is fixed RF frequency) the </a:t>
            </a:r>
            <a:r>
              <a:rPr lang="en-US" altLang="en-US" sz="2000" b="1" dirty="0">
                <a:solidFill>
                  <a:srgbClr val="FF3300"/>
                </a:solidFill>
                <a:latin typeface="Helvetica" panose="020B0604020202020204" pitchFamily="34" charset="0"/>
              </a:rPr>
              <a:t>delay between the pulse and the passage of a bunch in bucket 1 </a:t>
            </a:r>
            <a:r>
              <a:rPr lang="en-US" altLang="en-US" sz="2000" b="1" dirty="0" smtClean="0">
                <a:solidFill>
                  <a:srgbClr val="FF3300"/>
                </a:solidFill>
                <a:latin typeface="Helvetica" panose="020B0604020202020204" pitchFamily="34" charset="0"/>
              </a:rPr>
              <a:t>is </a:t>
            </a:r>
            <a:r>
              <a:rPr lang="en-US" altLang="en-US" sz="2000" b="1" dirty="0">
                <a:solidFill>
                  <a:srgbClr val="FF3300"/>
                </a:solidFill>
                <a:latin typeface="Helvetica" panose="020B0604020202020204" pitchFamily="34" charset="0"/>
              </a:rPr>
              <a:t>fixed from run to </a:t>
            </a:r>
            <a:r>
              <a:rPr lang="en-US" altLang="en-US" sz="2000" b="1" dirty="0" smtClean="0">
                <a:solidFill>
                  <a:srgbClr val="FF3300"/>
                </a:solidFill>
                <a:latin typeface="Helvetica" panose="020B0604020202020204" pitchFamily="34" charset="0"/>
              </a:rPr>
              <a:t>run</a:t>
            </a:r>
            <a:endParaRPr lang="en-US" altLang="en-US" sz="2000" b="1" dirty="0">
              <a:solidFill>
                <a:srgbClr val="FF3300"/>
              </a:solidFill>
              <a:latin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E991-3536-47FF-AC0B-F7D4016CBFF6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/>
          <a:lstStyle/>
          <a:p>
            <a:r>
              <a:rPr lang="en-US" altLang="en-US">
                <a:latin typeface="Helvetica" panose="020B0604020202020204" pitchFamily="34" charset="0"/>
              </a:rPr>
              <a:t>Bunch Clock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050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dirty="0">
                <a:latin typeface="Helvetica" panose="020B0604020202020204" pitchFamily="34" charset="0"/>
              </a:rPr>
              <a:t>For each ring: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latin typeface="Helvetica" panose="020B0604020202020204" pitchFamily="34" charset="0"/>
              </a:rPr>
              <a:t>It is 1/10 the RF frequency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latin typeface="Helvetica" panose="020B0604020202020204" pitchFamily="34" charset="0"/>
              </a:rPr>
              <a:t>At </a:t>
            </a:r>
            <a:r>
              <a:rPr lang="en-US" altLang="en-US" dirty="0">
                <a:latin typeface="Helvetica" panose="020B0604020202020204" pitchFamily="34" charset="0"/>
              </a:rPr>
              <a:t>a given place in the machine, and at a </a:t>
            </a:r>
            <a:r>
              <a:rPr lang="en-US" altLang="en-US" b="1" dirty="0">
                <a:solidFill>
                  <a:srgbClr val="FF3300"/>
                </a:solidFill>
                <a:latin typeface="Helvetica" panose="020B0604020202020204" pitchFamily="34" charset="0"/>
              </a:rPr>
              <a:t>given beam energy</a:t>
            </a:r>
            <a:r>
              <a:rPr lang="en-US" altLang="en-US" dirty="0">
                <a:latin typeface="Helvetica" panose="020B0604020202020204" pitchFamily="34" charset="0"/>
              </a:rPr>
              <a:t> (RF frequency) the </a:t>
            </a:r>
            <a:r>
              <a:rPr lang="en-US" altLang="en-US" b="1" dirty="0">
                <a:solidFill>
                  <a:srgbClr val="FF3300"/>
                </a:solidFill>
                <a:latin typeface="Helvetica" panose="020B0604020202020204" pitchFamily="34" charset="0"/>
              </a:rPr>
              <a:t>delay between the edge of the Bunch Clock and the passage of a bunch will be fixed</a:t>
            </a:r>
            <a:r>
              <a:rPr lang="en-US" altLang="en-US" dirty="0">
                <a:latin typeface="Helvetica" panose="020B0604020202020204" pitchFamily="34" charset="0"/>
              </a:rPr>
              <a:t> from run to </a:t>
            </a:r>
            <a:r>
              <a:rPr lang="en-US" altLang="en-US" dirty="0" smtClean="0">
                <a:latin typeface="Helvetica" panose="020B0604020202020204" pitchFamily="34" charset="0"/>
              </a:rPr>
              <a:t>run</a:t>
            </a:r>
            <a:endParaRPr lang="en-US" altLang="en-US" dirty="0">
              <a:latin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1157F-24EA-48DC-A761-96FFE37EB4F4}" type="slidenum">
              <a:rPr lang="en-US" altLang="en-US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29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latin typeface="Helvetica" panose="020B0604020202020204" pitchFamily="34" charset="0"/>
              </a:rPr>
              <a:t>Drifts</a:t>
            </a:r>
            <a:endParaRPr lang="en-US" altLang="en-US" dirty="0">
              <a:latin typeface="Helvetica" panose="020B0604020202020204" pitchFamily="34" charset="0"/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667443" y="1819206"/>
            <a:ext cx="7772400" cy="4648200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Drift </a:t>
            </a:r>
            <a:r>
              <a:rPr lang="en-US" altLang="en-US" sz="2400" dirty="0">
                <a:latin typeface="Helvetica" panose="020B0604020202020204" pitchFamily="34" charset="0"/>
              </a:rPr>
              <a:t>during the ramp: during the acceleration ramp due to the difference between signal transmission delay and the beam time of flight. For protons we have 6.5 </a:t>
            </a:r>
            <a:r>
              <a:rPr lang="en-US" altLang="en-US" sz="2400" dirty="0" err="1">
                <a:latin typeface="Helvetica" panose="020B0604020202020204" pitchFamily="34" charset="0"/>
              </a:rPr>
              <a:t>ps</a:t>
            </a:r>
            <a:r>
              <a:rPr lang="en-US" altLang="en-US" sz="2400" dirty="0">
                <a:latin typeface="Helvetica" panose="020B0604020202020204" pitchFamily="34" charset="0"/>
              </a:rPr>
              <a:t>/km, for ions 41.25 </a:t>
            </a:r>
            <a:r>
              <a:rPr lang="en-US" altLang="en-US" sz="2400" dirty="0" err="1">
                <a:latin typeface="Helvetica" panose="020B0604020202020204" pitchFamily="34" charset="0"/>
              </a:rPr>
              <a:t>ps</a:t>
            </a:r>
            <a:r>
              <a:rPr lang="en-US" altLang="en-US" sz="2400" dirty="0">
                <a:latin typeface="Helvetica" panose="020B0604020202020204" pitchFamily="34" charset="0"/>
              </a:rPr>
              <a:t>/km. Hopefully not a </a:t>
            </a:r>
            <a:r>
              <a:rPr lang="en-US" altLang="en-US" sz="2400" dirty="0" smtClean="0">
                <a:latin typeface="Helvetica" panose="020B0604020202020204" pitchFamily="34" charset="0"/>
              </a:rPr>
              <a:t>problem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Drift during the year. </a:t>
            </a:r>
            <a:r>
              <a:rPr lang="en-US" altLang="en-US" sz="24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Large drift </a:t>
            </a:r>
            <a:r>
              <a:rPr lang="en-US" altLang="en-US" sz="2400" dirty="0" smtClean="0">
                <a:latin typeface="Helvetica" panose="020B0604020202020204" pitchFamily="34" charset="0"/>
              </a:rPr>
              <a:t>(&gt; 1 ns) caused by thermal effects on fiber SR4-CCR-ATLAS/</a:t>
            </a:r>
            <a:r>
              <a:rPr lang="en-US" altLang="en-US" sz="2400" dirty="0" err="1" smtClean="0">
                <a:latin typeface="Helvetica" panose="020B0604020202020204" pitchFamily="34" charset="0"/>
              </a:rPr>
              <a:t>LHCb</a:t>
            </a:r>
            <a:r>
              <a:rPr lang="en-US" altLang="en-US" sz="2400" dirty="0" smtClean="0">
                <a:latin typeface="Helvetica" panose="020B0604020202020204" pitchFamily="34" charset="0"/>
              </a:rPr>
              <a:t>/Alice. Shorter link SR4-CMS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During a fill: </a:t>
            </a:r>
            <a:r>
              <a:rPr lang="en-US" altLang="en-US" sz="24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small drifts </a:t>
            </a:r>
            <a:r>
              <a:rPr lang="en-US" altLang="en-US" sz="2400" dirty="0" smtClean="0">
                <a:latin typeface="Helvetica" panose="020B0604020202020204" pitchFamily="34" charset="0"/>
              </a:rPr>
              <a:t>due to thermal effects in SR4, luminosity optimization (crossing angle), and tides?</a:t>
            </a:r>
            <a:endParaRPr lang="en-US" altLang="en-US" sz="2400" dirty="0">
              <a:latin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E991-3536-47FF-AC0B-F7D4016CBFF6}" type="slidenum">
              <a:rPr lang="en-US" altLang="en-US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61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8092440" cy="145075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Drifts during fill: comparison BPTX DT ALTLAS (green) and CMS (violet)</a:t>
            </a:r>
            <a:br>
              <a:rPr lang="en-GB" dirty="0" smtClean="0"/>
            </a:br>
            <a:r>
              <a:rPr lang="en-GB" sz="3100" dirty="0" smtClean="0"/>
              <a:t>Fill 3299, ~ 30 </a:t>
            </a:r>
            <a:r>
              <a:rPr lang="en-GB" sz="3100" dirty="0" err="1" smtClean="0"/>
              <a:t>ps</a:t>
            </a:r>
            <a:r>
              <a:rPr lang="en-GB" sz="3100" dirty="0" smtClean="0"/>
              <a:t> </a:t>
            </a:r>
            <a:r>
              <a:rPr lang="en-GB" sz="3100" dirty="0" err="1" smtClean="0"/>
              <a:t>pk-pk</a:t>
            </a:r>
            <a:endParaRPr lang="en-GB" sz="31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1" y="1981201"/>
            <a:ext cx="8991600" cy="377084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6AC2-F1A7-4714-B187-A1F09EB5B859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168621" y="5752047"/>
            <a:ext cx="5204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from J.P. Ochoa and G. </a:t>
            </a:r>
            <a:r>
              <a:rPr lang="en-GB" dirty="0" err="1" smtClean="0"/>
              <a:t>Mikenberg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SR4 upgrade. More stable temp/humidity in 2015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2468761"/>
            <a:ext cx="3703638" cy="277772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469357"/>
            <a:ext cx="3702050" cy="277653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6AC2-F1A7-4714-B187-A1F09EB5B859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534537" y="5391174"/>
            <a:ext cx="6077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LLRF racks in SR4 before and after renovation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360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Synchrotrons</a:t>
            </a:r>
            <a:br>
              <a:rPr lang="en-GB" dirty="0" smtClean="0"/>
            </a:br>
            <a:r>
              <a:rPr lang="en-GB" dirty="0"/>
              <a:t>R</a:t>
            </a:r>
            <a:r>
              <a:rPr lang="en-GB" dirty="0" smtClean="0"/>
              <a:t>F frequency swing (proton)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Jan 2,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RF timing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2D44-BF21-4639-8F3A-977FFDA3E2C8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304801" y="1845734"/>
            <a:ext cx="8458200" cy="4023360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The acceleration ramp is defined in momentum (unit eV/c)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2400" dirty="0">
              <a:latin typeface="Helvetica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2400" dirty="0" smtClean="0">
              <a:latin typeface="Helvetica" panose="020B0604020202020204" pitchFamily="34" charset="0"/>
            </a:endParaRPr>
          </a:p>
          <a:p>
            <a:pPr marL="201168" lvl="1" indent="0">
              <a:buNone/>
            </a:pPr>
            <a:endParaRPr lang="en-US" altLang="en-US" sz="2400" dirty="0">
              <a:latin typeface="Helvetica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We have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Helvetica" panose="020B0604020202020204" pitchFamily="34" charset="0"/>
              </a:rPr>
              <a:t>Injection: </a:t>
            </a:r>
            <a:r>
              <a:rPr lang="en-US" altLang="en-US" sz="20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400.788 860 MHz </a:t>
            </a:r>
            <a:r>
              <a:rPr lang="en-US" altLang="en-US" sz="2000" dirty="0" smtClean="0">
                <a:latin typeface="Helvetica" panose="020B0604020202020204" pitchFamily="34" charset="0"/>
              </a:rPr>
              <a:t>(+- 10 Hz)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Helvetica" panose="020B0604020202020204" pitchFamily="34" charset="0"/>
              </a:rPr>
              <a:t>4 </a:t>
            </a:r>
            <a:r>
              <a:rPr lang="en-US" altLang="en-US" sz="2000" dirty="0" err="1" smtClean="0">
                <a:latin typeface="Helvetica" panose="020B0604020202020204" pitchFamily="34" charset="0"/>
              </a:rPr>
              <a:t>TeV</a:t>
            </a:r>
            <a:r>
              <a:rPr lang="en-US" altLang="en-US" sz="2000" dirty="0" smtClean="0">
                <a:latin typeface="Helvetica" panose="020B0604020202020204" pitchFamily="34" charset="0"/>
              </a:rPr>
              <a:t>/c: 400.789 710 MHz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latin typeface="Helvetica" panose="020B0604020202020204" pitchFamily="34" charset="0"/>
              </a:rPr>
              <a:t>6.5 </a:t>
            </a:r>
            <a:r>
              <a:rPr lang="en-US" altLang="en-US" sz="2000" dirty="0" err="1" smtClean="0">
                <a:latin typeface="Helvetica" panose="020B0604020202020204" pitchFamily="34" charset="0"/>
              </a:rPr>
              <a:t>TeV</a:t>
            </a:r>
            <a:r>
              <a:rPr lang="en-US" altLang="en-US" sz="2000" dirty="0" smtClean="0">
                <a:latin typeface="Helvetica" panose="020B0604020202020204" pitchFamily="34" charset="0"/>
              </a:rPr>
              <a:t>/c: </a:t>
            </a:r>
            <a:r>
              <a:rPr lang="en-US" altLang="en-US" sz="2000" dirty="0" smtClean="0">
                <a:solidFill>
                  <a:srgbClr val="FF0000"/>
                </a:solidFill>
                <a:latin typeface="Helvetica" panose="020B0604020202020204" pitchFamily="34" charset="0"/>
              </a:rPr>
              <a:t>400.789 730 MHz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400" dirty="0" smtClean="0">
                <a:latin typeface="Helvetica" panose="020B0604020202020204" pitchFamily="34" charset="0"/>
              </a:rPr>
              <a:t>The Bunch Clock is the RF divided by ten. The orbit (revolution frequency) is the RF divided by 35640 (h)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131766"/>
              </p:ext>
            </p:extLst>
          </p:nvPr>
        </p:nvGraphicFramePr>
        <p:xfrm>
          <a:off x="1188724" y="2331228"/>
          <a:ext cx="1980720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4" name="Equation" r:id="rId3" imgW="1320480" imgH="558720" progId="Equation.3">
                  <p:embed/>
                </p:oleObj>
              </mc:Choice>
              <mc:Fallback>
                <p:oleObj name="Equation" r:id="rId3" imgW="132048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8724" y="2331228"/>
                        <a:ext cx="1980720" cy="838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52126"/>
              </p:ext>
            </p:extLst>
          </p:nvPr>
        </p:nvGraphicFramePr>
        <p:xfrm>
          <a:off x="3638550" y="2425700"/>
          <a:ext cx="15811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5" name="Equation" r:id="rId5" imgW="1054080" imgH="469800" progId="Equation.3">
                  <p:embed/>
                </p:oleObj>
              </mc:Choice>
              <mc:Fallback>
                <p:oleObj name="Equation" r:id="rId5" imgW="10540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8550" y="2425700"/>
                        <a:ext cx="1581150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375504"/>
              </p:ext>
            </p:extLst>
          </p:nvPr>
        </p:nvGraphicFramePr>
        <p:xfrm>
          <a:off x="6176963" y="2451100"/>
          <a:ext cx="9525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6" name="Equation" r:id="rId7" imgW="634680" imgH="393480" progId="Equation.3">
                  <p:embed/>
                </p:oleObj>
              </mc:Choice>
              <mc:Fallback>
                <p:oleObj name="Equation" r:id="rId7" imgW="6346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76963" y="2451100"/>
                        <a:ext cx="952500" cy="590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333294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3778</TotalTime>
  <Words>692</Words>
  <Application>Microsoft Office PowerPoint</Application>
  <PresentationFormat>On-screen Show (4:3)</PresentationFormat>
  <Paragraphs>91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Calibri</vt:lpstr>
      <vt:lpstr>Calibri Light</vt:lpstr>
      <vt:lpstr>Helvetica</vt:lpstr>
      <vt:lpstr>Symbol</vt:lpstr>
      <vt:lpstr>Times New Roman</vt:lpstr>
      <vt:lpstr>Wingdings</vt:lpstr>
      <vt:lpstr>Retrospect</vt:lpstr>
      <vt:lpstr>Equation</vt:lpstr>
      <vt:lpstr>LHC RF signals   </vt:lpstr>
      <vt:lpstr>Numerology </vt:lpstr>
      <vt:lpstr>Bunch Numbering</vt:lpstr>
      <vt:lpstr>Revolution Frequency or Orbit</vt:lpstr>
      <vt:lpstr>Bunch Clock</vt:lpstr>
      <vt:lpstr>Drifts</vt:lpstr>
      <vt:lpstr>Drifts during fill: comparison BPTX DT ALTLAS (green) and CMS (violet) Fill 3299, ~ 30 ps pk-pk</vt:lpstr>
      <vt:lpstr>SR4 upgrade. More stable temp/humidity in 2015</vt:lpstr>
      <vt:lpstr>Synchrotrons RF frequency swing (proton)</vt:lpstr>
      <vt:lpstr>Synchrotrons RF frequency swing (ions)</vt:lpstr>
      <vt:lpstr>B1 references vs. B2 references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ACS LLRF proto 2003 brainstorming</dc:title>
  <dc:creator>baudre</dc:creator>
  <cp:lastModifiedBy>Philippe Baudrenghien</cp:lastModifiedBy>
  <cp:revision>251</cp:revision>
  <dcterms:created xsi:type="dcterms:W3CDTF">2002-09-16T12:03:07Z</dcterms:created>
  <dcterms:modified xsi:type="dcterms:W3CDTF">2015-02-02T10:52:41Z</dcterms:modified>
</cp:coreProperties>
</file>