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59" r:id="rId4"/>
    <p:sldId id="263" r:id="rId5"/>
    <p:sldId id="262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28" y="4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98B260-C8F8-4798-8BB9-A4B7CECA37BE}" type="datetimeFigureOut">
              <a:rPr lang="en-GB" smtClean="0"/>
              <a:pPr/>
              <a:t>1/02/15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E74ED-8287-4279-AE22-91EDD2D03C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61623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5693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14424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8908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2739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93555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2531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64193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5457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8205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51021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87649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1288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85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6341" y="6597352"/>
            <a:ext cx="2108779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97352"/>
            <a:ext cx="28956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97352"/>
            <a:ext cx="2133600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17E22-3829-4915-B3AA-838361DDBC7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716653" y="221663"/>
            <a:ext cx="1247836" cy="126312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8141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7164288" y="0"/>
            <a:ext cx="1979712" cy="1916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Date Placeholder 6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68" name="Slide Number Placeholder 6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1</a:t>
            </a:fld>
            <a:endParaRPr lang="en-GB"/>
          </a:p>
        </p:txBody>
      </p:sp>
      <p:grpSp>
        <p:nvGrpSpPr>
          <p:cNvPr id="69" name="Group 68"/>
          <p:cNvGrpSpPr/>
          <p:nvPr/>
        </p:nvGrpSpPr>
        <p:grpSpPr>
          <a:xfrm>
            <a:off x="1962428" y="1084094"/>
            <a:ext cx="5201860" cy="5229001"/>
            <a:chOff x="1962428" y="1084094"/>
            <a:chExt cx="5201860" cy="5229001"/>
          </a:xfrm>
        </p:grpSpPr>
        <p:cxnSp>
          <p:nvCxnSpPr>
            <p:cNvPr id="70" name="Straight Arrow Connector 69"/>
            <p:cNvCxnSpPr>
              <a:stCxn id="76" idx="0"/>
              <a:endCxn id="72" idx="2"/>
            </p:cNvCxnSpPr>
            <p:nvPr/>
          </p:nvCxnSpPr>
          <p:spPr>
            <a:xfrm rot="16200000" flipV="1">
              <a:off x="2334247" y="3067625"/>
              <a:ext cx="4504745" cy="126330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/>
            <p:cNvSpPr/>
            <p:nvPr/>
          </p:nvSpPr>
          <p:spPr>
            <a:xfrm>
              <a:off x="1979712" y="1196752"/>
              <a:ext cx="5184576" cy="5040560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TextBox 71"/>
            <p:cNvSpPr txBox="1"/>
            <p:nvPr/>
          </p:nvSpPr>
          <p:spPr>
            <a:xfrm rot="20683854">
              <a:off x="3696047" y="1084094"/>
              <a:ext cx="42057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latin typeface="+mj-lt"/>
                </a:rPr>
                <a:t>RF 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 rot="1692408">
              <a:off x="5441538" y="1327198"/>
              <a:ext cx="61770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latin typeface="+mj-lt"/>
                </a:rPr>
                <a:t>CMS</a:t>
              </a:r>
              <a:endParaRPr lang="en-GB" dirty="0">
                <a:latin typeface="+mj-lt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 rot="1567828">
              <a:off x="3013733" y="5801488"/>
              <a:ext cx="76738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latin typeface="+mj-lt"/>
                </a:rPr>
                <a:t>ATLAS</a:t>
              </a:r>
              <a:endParaRPr lang="en-GB" dirty="0">
                <a:latin typeface="+mj-lt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 rot="4081853">
              <a:off x="1787861" y="4431595"/>
              <a:ext cx="71846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latin typeface="+mj-lt"/>
                </a:rPr>
                <a:t>ALICE</a:t>
              </a:r>
              <a:endParaRPr lang="en-GB" dirty="0">
                <a:latin typeface="+mj-lt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 rot="20591490">
              <a:off x="4934701" y="5943763"/>
              <a:ext cx="67394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dirty="0" err="1" smtClean="0">
                  <a:latin typeface="+mj-lt"/>
                </a:rPr>
                <a:t>LHCb</a:t>
              </a:r>
              <a:endParaRPr lang="en-GB" dirty="0">
                <a:latin typeface="+mj-lt"/>
              </a:endParaRPr>
            </a:p>
          </p:txBody>
        </p:sp>
        <p:cxnSp>
          <p:nvCxnSpPr>
            <p:cNvPr id="77" name="Straight Arrow Connector 76"/>
            <p:cNvCxnSpPr>
              <a:endCxn id="75" idx="0"/>
            </p:cNvCxnSpPr>
            <p:nvPr/>
          </p:nvCxnSpPr>
          <p:spPr>
            <a:xfrm rot="10800000" flipV="1">
              <a:off x="2318351" y="3699280"/>
              <a:ext cx="2268268" cy="84789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>
              <a:endCxn id="74" idx="0"/>
            </p:cNvCxnSpPr>
            <p:nvPr/>
          </p:nvCxnSpPr>
          <p:spPr>
            <a:xfrm rot="5400000">
              <a:off x="2973713" y="4222074"/>
              <a:ext cx="2103330" cy="109324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Arc 78"/>
            <p:cNvSpPr/>
            <p:nvPr/>
          </p:nvSpPr>
          <p:spPr>
            <a:xfrm>
              <a:off x="1979712" y="1268760"/>
              <a:ext cx="5112568" cy="4793005"/>
            </a:xfrm>
            <a:prstGeom prst="arc">
              <a:avLst>
                <a:gd name="adj1" fmla="val 15988641"/>
                <a:gd name="adj2" fmla="val 1731825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933322" y="3071862"/>
            <a:ext cx="1211990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3200" dirty="0" smtClean="0">
                <a:latin typeface="+mj-lt"/>
                <a:cs typeface="Bradley Hand ITC"/>
              </a:rPr>
              <a:t>BTPX</a:t>
            </a:r>
          </a:p>
          <a:p>
            <a:pPr algn="ctr"/>
            <a:r>
              <a:rPr lang="fr-CH" sz="3200" dirty="0" err="1" smtClean="0">
                <a:latin typeface="+mj-lt"/>
                <a:cs typeface="Bradley Hand ITC"/>
              </a:rPr>
              <a:t>Status</a:t>
            </a:r>
            <a:endParaRPr lang="en-GB" sz="3200" dirty="0">
              <a:latin typeface="+mj-lt"/>
              <a:cs typeface="Bradley Hand ITC"/>
            </a:endParaRPr>
          </a:p>
        </p:txBody>
      </p:sp>
      <p:pic>
        <p:nvPicPr>
          <p:cNvPr id="18" name="Picture 4" descr="4 butt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914400"/>
            <a:ext cx="1066800" cy="1159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4" descr="4 butt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962400"/>
            <a:ext cx="1066800" cy="1159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4" descr="4 butt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5410200"/>
            <a:ext cx="1066800" cy="1159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4" descr="4 butt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5486400"/>
            <a:ext cx="1066800" cy="1159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6577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Outline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BPTX system</a:t>
            </a:r>
            <a:r>
              <a:rPr lang="fr-CH" dirty="0" smtClean="0"/>
              <a:t> - Reminder</a:t>
            </a:r>
          </a:p>
          <a:p>
            <a:r>
              <a:rPr lang="fr-CH" dirty="0" smtClean="0"/>
              <a:t>BPTx Data </a:t>
            </a:r>
            <a:r>
              <a:rPr lang="fr-CH" dirty="0" smtClean="0"/>
              <a:t>Acquisition systems overview</a:t>
            </a:r>
            <a:endParaRPr lang="fr-CH" dirty="0" smtClean="0"/>
          </a:p>
          <a:p>
            <a:r>
              <a:rPr lang="fr-CH" dirty="0" smtClean="0"/>
              <a:t>Experience from Run1</a:t>
            </a:r>
            <a:endParaRPr lang="fr-CH" dirty="0" smtClean="0"/>
          </a:p>
          <a:p>
            <a:r>
              <a:rPr lang="fr-CH" dirty="0" smtClean="0"/>
              <a:t>DIP publications (Alick’s </a:t>
            </a:r>
            <a:r>
              <a:rPr lang="fr-CH" dirty="0" smtClean="0"/>
              <a:t>document)</a:t>
            </a:r>
          </a:p>
          <a:p>
            <a:r>
              <a:rPr lang="fr-CH" dirty="0" smtClean="0"/>
              <a:t>Typical refresh rate and </a:t>
            </a:r>
            <a:r>
              <a:rPr lang="fr-CH" dirty="0" smtClean="0"/>
              <a:t>resolution</a:t>
            </a:r>
          </a:p>
          <a:p>
            <a:r>
              <a:rPr lang="fr-CH" dirty="0" smtClean="0"/>
              <a:t>Is it sufficient for the cogging and the fine alignment?</a:t>
            </a:r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751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BPTx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Picture 6" descr="BPMW2"/>
          <p:cNvPicPr>
            <a:picLocks noChangeAspect="1" noChangeArrowheads="1"/>
          </p:cNvPicPr>
          <p:nvPr/>
        </p:nvPicPr>
        <p:blipFill>
          <a:blip r:embed="rId2"/>
          <a:srcRect l="1279" t="12849" r="4077" b="15564"/>
          <a:stretch>
            <a:fillRect/>
          </a:stretch>
        </p:blipFill>
        <p:spPr bwMode="auto">
          <a:xfrm>
            <a:off x="914400" y="3352800"/>
            <a:ext cx="5638800" cy="2971800"/>
          </a:xfrm>
          <a:prstGeom prst="rect">
            <a:avLst/>
          </a:prstGeom>
          <a:noFill/>
        </p:spPr>
      </p:pic>
      <p:pic>
        <p:nvPicPr>
          <p:cNvPr id="8" name="Picture 4" descr="4 button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2971800"/>
            <a:ext cx="1861732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 descr="ButtonElectrode_2"/>
          <p:cNvPicPr>
            <a:picLocks noChangeAspect="1" noChangeArrowheads="1"/>
          </p:cNvPicPr>
          <p:nvPr/>
        </p:nvPicPr>
        <p:blipFill>
          <a:blip r:embed="rId4"/>
          <a:srcRect t="9314" b="6856"/>
          <a:stretch>
            <a:fillRect/>
          </a:stretch>
        </p:blipFill>
        <p:spPr bwMode="auto">
          <a:xfrm>
            <a:off x="7162800" y="5105400"/>
            <a:ext cx="1682809" cy="1018646"/>
          </a:xfrm>
          <a:prstGeom prst="rect">
            <a:avLst/>
          </a:prstGeom>
          <a:noFill/>
        </p:spPr>
      </p:pic>
      <p:sp>
        <p:nvSpPr>
          <p:cNvPr id="55" name="Rectangle 54"/>
          <p:cNvSpPr/>
          <p:nvPr/>
        </p:nvSpPr>
        <p:spPr>
          <a:xfrm>
            <a:off x="457200" y="1752600"/>
            <a:ext cx="4572000" cy="19974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tabLst>
                <a:tab pos="2403475" algn="l"/>
              </a:tabLst>
            </a:pPr>
            <a:r>
              <a:rPr lang="en-US" sz="2000" dirty="0" smtClean="0"/>
              <a:t>Longitudinally Gaussian-shaped bunch produces a current of mirror charge on the button surface, which gives a voltage signal on the transfer </a:t>
            </a:r>
            <a:r>
              <a:rPr lang="en-US" sz="2000" dirty="0" smtClean="0"/>
              <a:t>impedance:</a:t>
            </a:r>
          </a:p>
          <a:p>
            <a:pPr>
              <a:lnSpc>
                <a:spcPct val="80000"/>
              </a:lnSpc>
              <a:tabLst>
                <a:tab pos="2403475" algn="l"/>
              </a:tabLst>
            </a:pPr>
            <a:endParaRPr lang="en-US" sz="2000" dirty="0" smtClean="0"/>
          </a:p>
          <a:p>
            <a:pPr>
              <a:lnSpc>
                <a:spcPct val="80000"/>
              </a:lnSpc>
              <a:tabLst>
                <a:tab pos="2403475" algn="l"/>
              </a:tabLst>
            </a:pPr>
            <a:r>
              <a:rPr lang="en-US" dirty="0" smtClean="0"/>
              <a:t>Basic </a:t>
            </a:r>
            <a:r>
              <a:rPr lang="en-US" dirty="0" smtClean="0"/>
              <a:t>model: </a:t>
            </a:r>
            <a:r>
              <a:rPr lang="en-US" dirty="0" smtClean="0"/>
              <a:t>	</a:t>
            </a:r>
          </a:p>
          <a:p>
            <a:pPr lvl="1">
              <a:lnSpc>
                <a:spcPct val="80000"/>
              </a:lnSpc>
              <a:buFontTx/>
              <a:buNone/>
              <a:tabLst>
                <a:tab pos="2403475" algn="l"/>
              </a:tabLst>
            </a:pPr>
            <a:r>
              <a:rPr lang="en-US" dirty="0" smtClean="0"/>
              <a:t>“</a:t>
            </a:r>
            <a:r>
              <a:rPr lang="en-US" dirty="0" smtClean="0"/>
              <a:t>Differentiated Gaussian convolved with an</a:t>
            </a:r>
            <a:r>
              <a:rPr lang="en-US" dirty="0" smtClean="0"/>
              <a:t> exponential </a:t>
            </a:r>
            <a:r>
              <a:rPr lang="en-US" dirty="0" smtClean="0"/>
              <a:t>due to the RC”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Acquisition techniques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ATLAS, CMS</a:t>
            </a:r>
          </a:p>
          <a:p>
            <a:pPr lvl="1"/>
            <a:r>
              <a:rPr lang="fr-FR" sz="2162" dirty="0" err="1" smtClean="0"/>
              <a:t>Lecroy</a:t>
            </a:r>
            <a:r>
              <a:rPr lang="fr-FR" sz="2162" dirty="0" smtClean="0"/>
              <a:t> oscilloscopes monitoring BPTx1, BPTx2, and </a:t>
            </a:r>
            <a:r>
              <a:rPr lang="fr-FR" sz="2162" dirty="0" err="1" smtClean="0"/>
              <a:t>reference</a:t>
            </a:r>
            <a:r>
              <a:rPr lang="fr-FR" sz="2162" dirty="0" smtClean="0"/>
              <a:t> timing </a:t>
            </a:r>
            <a:r>
              <a:rPr lang="fr-FR" sz="2162" dirty="0" err="1" smtClean="0"/>
              <a:t>signals</a:t>
            </a:r>
            <a:r>
              <a:rPr lang="fr-FR" sz="2162" dirty="0" smtClean="0"/>
              <a:t> (</a:t>
            </a:r>
            <a:r>
              <a:rPr lang="fr-FR" sz="2162" dirty="0" err="1" smtClean="0"/>
              <a:t>BCx</a:t>
            </a:r>
            <a:r>
              <a:rPr lang="fr-FR" sz="2162" dirty="0" smtClean="0"/>
              <a:t>, </a:t>
            </a:r>
            <a:r>
              <a:rPr lang="fr-FR" sz="2162" dirty="0" err="1" smtClean="0"/>
              <a:t>Orbx</a:t>
            </a:r>
            <a:r>
              <a:rPr lang="fr-FR" sz="2162" dirty="0" smtClean="0"/>
              <a:t>)</a:t>
            </a:r>
          </a:p>
          <a:p>
            <a:pPr lvl="1"/>
            <a:r>
              <a:rPr lang="fr-FR" sz="2162" dirty="0" smtClean="0"/>
              <a:t>Good </a:t>
            </a:r>
            <a:r>
              <a:rPr lang="fr-FR" sz="2162" dirty="0" err="1" smtClean="0"/>
              <a:t>old</a:t>
            </a:r>
            <a:r>
              <a:rPr lang="fr-FR" sz="2162" dirty="0" smtClean="0"/>
              <a:t> setup, </a:t>
            </a:r>
            <a:r>
              <a:rPr lang="fr-FR" sz="2162" dirty="0" err="1" smtClean="0"/>
              <a:t>nothing</a:t>
            </a:r>
            <a:r>
              <a:rPr lang="fr-FR" sz="2162" dirty="0" smtClean="0"/>
              <a:t> </a:t>
            </a:r>
            <a:r>
              <a:rPr lang="fr-FR" sz="2162" dirty="0" err="1" smtClean="0"/>
              <a:t>changed</a:t>
            </a:r>
            <a:r>
              <a:rPr lang="fr-FR" sz="2162" dirty="0" smtClean="0"/>
              <a:t> </a:t>
            </a:r>
            <a:r>
              <a:rPr lang="fr-FR" sz="2162" dirty="0" err="1" smtClean="0"/>
              <a:t>since</a:t>
            </a:r>
            <a:r>
              <a:rPr lang="fr-FR" sz="2162" dirty="0" smtClean="0"/>
              <a:t> last </a:t>
            </a:r>
            <a:r>
              <a:rPr lang="fr-FR" sz="2162" dirty="0" err="1" smtClean="0"/>
              <a:t>run</a:t>
            </a:r>
            <a:endParaRPr lang="fr-FR" sz="2162" dirty="0" smtClean="0"/>
          </a:p>
          <a:p>
            <a:pPr lvl="1"/>
            <a:r>
              <a:rPr lang="fr-FR" sz="2162" dirty="0" smtClean="0"/>
              <a:t>CMS has </a:t>
            </a:r>
            <a:r>
              <a:rPr lang="fr-FR" sz="2162" dirty="0" err="1" smtClean="0"/>
              <a:t>very</a:t>
            </a:r>
            <a:r>
              <a:rPr lang="fr-FR" sz="2162" dirty="0" smtClean="0"/>
              <a:t> </a:t>
            </a:r>
            <a:r>
              <a:rPr lang="fr-FR" sz="2162" dirty="0" err="1" smtClean="0"/>
              <a:t>little</a:t>
            </a:r>
            <a:r>
              <a:rPr lang="fr-FR" sz="2162" dirty="0" smtClean="0"/>
              <a:t> </a:t>
            </a:r>
            <a:r>
              <a:rPr lang="fr-FR" sz="2162" dirty="0" err="1" smtClean="0"/>
              <a:t>manpower</a:t>
            </a:r>
            <a:r>
              <a:rPr lang="fr-FR" sz="2162" dirty="0" smtClean="0"/>
              <a:t> to </a:t>
            </a:r>
            <a:r>
              <a:rPr lang="fr-FR" sz="2162" dirty="0" err="1" smtClean="0"/>
              <a:t>maintain</a:t>
            </a:r>
            <a:r>
              <a:rPr lang="fr-FR" sz="2162" dirty="0" smtClean="0"/>
              <a:t> </a:t>
            </a:r>
            <a:r>
              <a:rPr lang="fr-FR" sz="2162" dirty="0" err="1" smtClean="0"/>
              <a:t>this</a:t>
            </a:r>
            <a:r>
              <a:rPr lang="fr-FR" sz="2162" dirty="0" smtClean="0"/>
              <a:t> system.</a:t>
            </a:r>
            <a:endParaRPr lang="fr-FR" sz="2162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ALICE, </a:t>
            </a:r>
            <a:r>
              <a:rPr lang="fr-FR" dirty="0" err="1" smtClean="0"/>
              <a:t>LHCb</a:t>
            </a:r>
            <a:endParaRPr lang="fr-FR" dirty="0" smtClean="0"/>
          </a:p>
          <a:p>
            <a:pPr lvl="1"/>
            <a:r>
              <a:rPr lang="fr-FR" sz="2162" dirty="0" smtClean="0"/>
              <a:t>Custom VME </a:t>
            </a:r>
            <a:r>
              <a:rPr lang="fr-FR" sz="2162" dirty="0" err="1" smtClean="0"/>
              <a:t>board</a:t>
            </a:r>
            <a:r>
              <a:rPr lang="fr-FR" sz="2162" dirty="0" smtClean="0"/>
              <a:t> BPIM </a:t>
            </a:r>
            <a:r>
              <a:rPr lang="fr-FR" sz="2162" dirty="0" err="1" smtClean="0"/>
              <a:t>designed</a:t>
            </a:r>
            <a:r>
              <a:rPr lang="fr-FR" sz="2162" dirty="0" smtClean="0"/>
              <a:t> by Federico (ADC, </a:t>
            </a:r>
            <a:r>
              <a:rPr lang="fr-FR" sz="2162" dirty="0" err="1" smtClean="0"/>
              <a:t>Discriminator</a:t>
            </a:r>
            <a:r>
              <a:rPr lang="fr-FR" sz="2162" dirty="0" smtClean="0"/>
              <a:t>, TDC)</a:t>
            </a:r>
          </a:p>
          <a:p>
            <a:pPr lvl="1"/>
            <a:r>
              <a:rPr lang="fr-FR" sz="2162" dirty="0" smtClean="0"/>
              <a:t>The restart </a:t>
            </a:r>
            <a:r>
              <a:rPr lang="fr-FR" sz="2162" dirty="0" err="1" smtClean="0"/>
              <a:t>will</a:t>
            </a:r>
            <a:r>
              <a:rPr lang="fr-FR" sz="2162" dirty="0" smtClean="0"/>
              <a:t> </a:t>
            </a:r>
            <a:r>
              <a:rPr lang="fr-FR" sz="2162" dirty="0" err="1" smtClean="0"/>
              <a:t>be</a:t>
            </a:r>
            <a:r>
              <a:rPr lang="fr-FR" sz="2162" dirty="0" smtClean="0"/>
              <a:t> </a:t>
            </a:r>
            <a:r>
              <a:rPr lang="fr-FR" sz="2162" dirty="0" err="1" smtClean="0"/>
              <a:t>based</a:t>
            </a:r>
            <a:r>
              <a:rPr lang="fr-FR" sz="2162" dirty="0" smtClean="0"/>
              <a:t> on the </a:t>
            </a:r>
            <a:r>
              <a:rPr lang="fr-FR" sz="2162" dirty="0" err="1" smtClean="0"/>
              <a:t>legacy</a:t>
            </a:r>
            <a:r>
              <a:rPr lang="fr-FR" sz="2162" dirty="0" smtClean="0"/>
              <a:t> BPIM.</a:t>
            </a:r>
          </a:p>
          <a:p>
            <a:pPr lvl="1"/>
            <a:r>
              <a:rPr lang="fr-FR" sz="2162" dirty="0" smtClean="0"/>
              <a:t>A </a:t>
            </a:r>
            <a:r>
              <a:rPr lang="fr-FR" sz="2162" dirty="0" err="1" smtClean="0"/>
              <a:t>minor</a:t>
            </a:r>
            <a:r>
              <a:rPr lang="fr-FR" sz="2162" dirty="0" smtClean="0"/>
              <a:t> </a:t>
            </a:r>
            <a:r>
              <a:rPr lang="fr-FR" sz="2162" dirty="0" err="1" smtClean="0"/>
              <a:t>redesign</a:t>
            </a:r>
            <a:r>
              <a:rPr lang="fr-FR" sz="2162" dirty="0" smtClean="0"/>
              <a:t> </a:t>
            </a:r>
            <a:r>
              <a:rPr lang="fr-FR" sz="2162" dirty="0" err="1" smtClean="0"/>
              <a:t>is</a:t>
            </a:r>
            <a:r>
              <a:rPr lang="fr-FR" sz="2162" dirty="0" smtClean="0"/>
              <a:t> </a:t>
            </a:r>
            <a:r>
              <a:rPr lang="fr-FR" sz="2162" dirty="0" err="1" smtClean="0"/>
              <a:t>ongoing</a:t>
            </a:r>
            <a:r>
              <a:rPr lang="fr-FR" sz="2162" dirty="0" smtClean="0"/>
              <a:t> (for May 2015) to </a:t>
            </a:r>
            <a:r>
              <a:rPr lang="fr-FR" sz="2162" dirty="0" err="1" smtClean="0"/>
              <a:t>improve</a:t>
            </a:r>
            <a:r>
              <a:rPr lang="fr-FR" sz="2162" dirty="0" smtClean="0"/>
              <a:t> the </a:t>
            </a:r>
            <a:r>
              <a:rPr lang="fr-FR" sz="2162" dirty="0" err="1" smtClean="0"/>
              <a:t>resolution</a:t>
            </a:r>
            <a:r>
              <a:rPr lang="fr-FR" sz="2162" dirty="0" smtClean="0"/>
              <a:t> and </a:t>
            </a:r>
            <a:r>
              <a:rPr lang="fr-FR" sz="2162" dirty="0" err="1" smtClean="0"/>
              <a:t>allow</a:t>
            </a:r>
            <a:r>
              <a:rPr lang="fr-FR" sz="2162" dirty="0" smtClean="0"/>
              <a:t> the </a:t>
            </a:r>
            <a:r>
              <a:rPr lang="fr-FR" sz="2162" dirty="0" err="1" smtClean="0"/>
              <a:t>threshold</a:t>
            </a:r>
            <a:r>
              <a:rPr lang="fr-FR" sz="2162" dirty="0" smtClean="0"/>
              <a:t> to </a:t>
            </a:r>
            <a:r>
              <a:rPr lang="fr-FR" sz="2162" dirty="0" err="1" smtClean="0"/>
              <a:t>be</a:t>
            </a:r>
            <a:r>
              <a:rPr lang="fr-FR" sz="2162" dirty="0" smtClean="0"/>
              <a:t> </a:t>
            </a:r>
            <a:r>
              <a:rPr lang="fr-FR" sz="2162" dirty="0" err="1" smtClean="0"/>
              <a:t>negative</a:t>
            </a:r>
            <a:r>
              <a:rPr lang="fr-FR" sz="2162" dirty="0" smtClean="0"/>
              <a:t> or positive (</a:t>
            </a:r>
            <a:r>
              <a:rPr lang="fr-FR" sz="2162" dirty="0" err="1" smtClean="0"/>
              <a:t>see</a:t>
            </a:r>
            <a:r>
              <a:rPr lang="fr-FR" sz="2162" dirty="0" smtClean="0"/>
              <a:t> </a:t>
            </a:r>
            <a:r>
              <a:rPr lang="fr-FR" sz="2162" dirty="0" err="1" smtClean="0"/>
              <a:t>slide</a:t>
            </a:r>
            <a:r>
              <a:rPr lang="fr-FR" sz="2162" dirty="0" smtClean="0"/>
              <a:t> 6). This </a:t>
            </a:r>
            <a:r>
              <a:rPr lang="fr-FR" sz="2162" dirty="0" err="1" smtClean="0"/>
              <a:t>will</a:t>
            </a:r>
            <a:r>
              <a:rPr lang="fr-FR" sz="2162" dirty="0" smtClean="0"/>
              <a:t> </a:t>
            </a:r>
            <a:r>
              <a:rPr lang="fr-FR" sz="2162" dirty="0" err="1" smtClean="0"/>
              <a:t>also</a:t>
            </a:r>
            <a:r>
              <a:rPr lang="fr-FR" sz="2162" dirty="0" smtClean="0"/>
              <a:t> </a:t>
            </a:r>
            <a:r>
              <a:rPr lang="fr-FR" sz="2162" dirty="0" err="1" smtClean="0"/>
              <a:t>allow</a:t>
            </a:r>
            <a:r>
              <a:rPr lang="fr-FR" sz="2162" dirty="0" smtClean="0"/>
              <a:t> ALICE to use </a:t>
            </a:r>
            <a:r>
              <a:rPr lang="fr-FR" sz="2162" dirty="0" err="1" smtClean="0"/>
              <a:t>negative</a:t>
            </a:r>
            <a:r>
              <a:rPr lang="fr-FR" sz="2162" dirty="0" smtClean="0"/>
              <a:t> pulse </a:t>
            </a:r>
            <a:r>
              <a:rPr lang="fr-FR" sz="2162" dirty="0" err="1" smtClean="0"/>
              <a:t>shapes</a:t>
            </a:r>
            <a:r>
              <a:rPr lang="fr-FR" sz="2162" dirty="0" smtClean="0"/>
              <a:t>.</a:t>
            </a:r>
            <a:endParaRPr lang="fr-FR" sz="2162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8" name="ZoneTexte 7"/>
          <p:cNvSpPr txBox="1"/>
          <p:nvPr/>
        </p:nvSpPr>
        <p:spPr>
          <a:xfrm>
            <a:off x="0" y="5943600"/>
            <a:ext cx="8564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ALICE, ATLAS and </a:t>
            </a:r>
            <a:r>
              <a:rPr lang="fr-FR" dirty="0" err="1" smtClean="0"/>
              <a:t>LHCb</a:t>
            </a:r>
            <a:r>
              <a:rPr lang="fr-FR" dirty="0" smtClean="0"/>
              <a:t> </a:t>
            </a:r>
            <a:r>
              <a:rPr lang="fr-FR" dirty="0" err="1" smtClean="0"/>
              <a:t>rely</a:t>
            </a:r>
            <a:r>
              <a:rPr lang="fr-FR" dirty="0" smtClean="0"/>
              <a:t> on the </a:t>
            </a:r>
            <a:r>
              <a:rPr lang="fr-FR" dirty="0" err="1" smtClean="0"/>
              <a:t>BPTx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to </a:t>
            </a:r>
            <a:r>
              <a:rPr lang="fr-FR" dirty="0" err="1" smtClean="0"/>
              <a:t>compensate</a:t>
            </a:r>
            <a:r>
              <a:rPr lang="fr-FR" dirty="0" smtClean="0"/>
              <a:t> </a:t>
            </a:r>
            <a:r>
              <a:rPr lang="fr-FR" dirty="0" err="1" smtClean="0"/>
              <a:t>temperature</a:t>
            </a:r>
            <a:r>
              <a:rPr lang="fr-FR" dirty="0" smtClean="0"/>
              <a:t> drifts </a:t>
            </a:r>
          </a:p>
          <a:p>
            <a:r>
              <a:rPr lang="fr-FR" dirty="0" smtClean="0"/>
              <a:t>of the timing </a:t>
            </a:r>
            <a:r>
              <a:rPr lang="fr-FR" dirty="0" err="1" smtClean="0"/>
              <a:t>signals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BPTx</a:t>
            </a:r>
            <a:r>
              <a:rPr lang="fr-FR" dirty="0" smtClean="0"/>
              <a:t> </a:t>
            </a:r>
            <a:r>
              <a:rPr lang="fr-FR" dirty="0" err="1" smtClean="0"/>
              <a:t>signals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Picture 4" descr="signalexp_vs_bunchlength"/>
          <p:cNvPicPr>
            <a:picLocks noChangeAspect="1" noChangeArrowheads="1"/>
          </p:cNvPicPr>
          <p:nvPr/>
        </p:nvPicPr>
        <p:blipFill>
          <a:blip r:embed="rId2"/>
          <a:srcRect t="7813" r="7936"/>
          <a:stretch>
            <a:fillRect/>
          </a:stretch>
        </p:blipFill>
        <p:spPr bwMode="auto">
          <a:xfrm>
            <a:off x="4506032" y="1968164"/>
            <a:ext cx="3952167" cy="2679964"/>
          </a:xfrm>
          <a:prstGeom prst="rect">
            <a:avLst/>
          </a:prstGeom>
          <a:noFill/>
        </p:spPr>
      </p:pic>
      <p:pic>
        <p:nvPicPr>
          <p:cNvPr id="8" name="Picture 5" descr="signalexp_vs_intensity"/>
          <p:cNvPicPr>
            <a:picLocks noChangeAspect="1" noChangeArrowheads="1"/>
          </p:cNvPicPr>
          <p:nvPr/>
        </p:nvPicPr>
        <p:blipFill>
          <a:blip r:embed="rId3"/>
          <a:srcRect t="6909" r="8772"/>
          <a:stretch>
            <a:fillRect/>
          </a:stretch>
        </p:blipFill>
        <p:spPr bwMode="auto">
          <a:xfrm>
            <a:off x="533400" y="1968765"/>
            <a:ext cx="3877774" cy="2679435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52400" y="4724400"/>
            <a:ext cx="4800600" cy="982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/>
              <a:t>Bunch passes the BPTX at </a:t>
            </a:r>
            <a:r>
              <a:rPr lang="en-US" sz="1600" dirty="0" err="1" smtClean="0"/>
              <a:t>t</a:t>
            </a:r>
            <a:r>
              <a:rPr lang="en-US" sz="1600" dirty="0" smtClean="0"/>
              <a:t>=0s</a:t>
            </a:r>
          </a:p>
          <a:p>
            <a:pPr>
              <a:lnSpc>
                <a:spcPct val="90000"/>
              </a:lnSpc>
            </a:pPr>
            <a:r>
              <a:rPr lang="en-US" sz="1600" dirty="0" smtClean="0"/>
              <a:t>Bunch length Gaussian </a:t>
            </a:r>
            <a:r>
              <a:rPr lang="el-GR" sz="1600" dirty="0" smtClean="0"/>
              <a:t>σ</a:t>
            </a:r>
            <a:r>
              <a:rPr lang="en-US" sz="1600" dirty="0" smtClean="0"/>
              <a:t> = 252ps (nominal at 7 </a:t>
            </a:r>
            <a:r>
              <a:rPr lang="en-US" sz="1600" dirty="0" err="1" smtClean="0"/>
              <a:t>TeV</a:t>
            </a:r>
            <a:r>
              <a:rPr lang="en-US" sz="1600" dirty="0" smtClean="0"/>
              <a:t>)</a:t>
            </a:r>
            <a:endParaRPr lang="el-GR" sz="1600" dirty="0" smtClean="0"/>
          </a:p>
          <a:p>
            <a:pPr>
              <a:lnSpc>
                <a:spcPct val="90000"/>
              </a:lnSpc>
            </a:pPr>
            <a:r>
              <a:rPr lang="en-US" sz="1600" dirty="0" smtClean="0"/>
              <a:t>Nominal LHC intensity: 1.15 </a:t>
            </a:r>
            <a:r>
              <a:rPr lang="en-US" sz="1600" dirty="0" err="1" smtClean="0"/>
              <a:t>x</a:t>
            </a:r>
            <a:r>
              <a:rPr lang="en-US" sz="1600" dirty="0" smtClean="0"/>
              <a:t> 10</a:t>
            </a:r>
            <a:r>
              <a:rPr lang="en-US" sz="1600" baseline="30000" dirty="0" smtClean="0"/>
              <a:t>11</a:t>
            </a:r>
            <a:r>
              <a:rPr lang="en-US" sz="1600" dirty="0" smtClean="0"/>
              <a:t> </a:t>
            </a:r>
            <a:r>
              <a:rPr lang="en-US" sz="1600" dirty="0" err="1" smtClean="0"/>
              <a:t>p</a:t>
            </a:r>
            <a:r>
              <a:rPr lang="en-US" sz="1600" dirty="0" smtClean="0"/>
              <a:t>/bunch</a:t>
            </a:r>
          </a:p>
          <a:p>
            <a:pPr>
              <a:lnSpc>
                <a:spcPct val="90000"/>
              </a:lnSpc>
            </a:pPr>
            <a:r>
              <a:rPr lang="en-US" sz="1600" b="1" dirty="0" smtClean="0"/>
              <a:t>Zero-crossing independent of bunch intensity</a:t>
            </a:r>
            <a:endParaRPr lang="en-US" sz="16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1482877" y="1600200"/>
            <a:ext cx="2243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0-crossing vs </a:t>
            </a:r>
            <a:r>
              <a:rPr lang="fr-FR" dirty="0" err="1" smtClean="0"/>
              <a:t>Intensity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5638800" y="1611868"/>
            <a:ext cx="2657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0-crossing vs </a:t>
            </a:r>
            <a:r>
              <a:rPr lang="fr-FR" dirty="0" err="1" smtClean="0"/>
              <a:t>bunch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endParaRPr lang="fr-FR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572000" y="4724400"/>
            <a:ext cx="4419600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l-G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σ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= 375ps at injection, 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l-G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σ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= 252ps at 7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TeV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  <a:sym typeface="Wingdings" charset="2"/>
              </a:rPr>
              <a:t>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  <a:sym typeface="Wingdings" charset="2"/>
              </a:rPr>
              <a:t> 100ps shift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Conclusion: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Zero-crossing position depends on bunch length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Expected fluctuations in bunch length? If small, the timing info is preserved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06614" y="6248400"/>
            <a:ext cx="213738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1" dirty="0" smtClean="0"/>
              <a:t>From Christian </a:t>
            </a:r>
            <a:r>
              <a:rPr lang="en-US" sz="1000" i="1" dirty="0" err="1" smtClean="0"/>
              <a:t>Boccard</a:t>
            </a:r>
            <a:r>
              <a:rPr lang="en-US" sz="1000" i="1" dirty="0" smtClean="0"/>
              <a:t> &amp; </a:t>
            </a:r>
            <a:r>
              <a:rPr lang="en-US" sz="1000" i="1" dirty="0" err="1" smtClean="0"/>
              <a:t>Thilo</a:t>
            </a:r>
            <a:r>
              <a:rPr lang="en-US" sz="1000" i="1" dirty="0" smtClean="0"/>
              <a:t>, 2005</a:t>
            </a:r>
            <a:endParaRPr lang="en-US" sz="10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Experience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Run1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/>
          <a:srcRect l="33219" t="16303" r="19767" b="43750"/>
          <a:stretch/>
        </p:blipFill>
        <p:spPr>
          <a:xfrm flipV="1">
            <a:off x="381000" y="3352800"/>
            <a:ext cx="4459571" cy="28707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7200" y="1600200"/>
            <a:ext cx="8305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fr-FR" dirty="0" smtClean="0"/>
              <a:t>in Run1</a:t>
            </a:r>
            <a:r>
              <a:rPr lang="fr-FR" dirty="0" smtClean="0"/>
              <a:t> </a:t>
            </a:r>
            <a:r>
              <a:rPr lang="fr-FR" dirty="0" err="1" smtClean="0"/>
              <a:t>LHCb</a:t>
            </a:r>
            <a:r>
              <a:rPr lang="fr-FR" dirty="0" smtClean="0"/>
              <a:t> and ALICE (as </a:t>
            </a:r>
            <a:r>
              <a:rPr lang="fr-FR" dirty="0" err="1" smtClean="0"/>
              <a:t>well</a:t>
            </a:r>
            <a:r>
              <a:rPr lang="fr-FR" dirty="0" smtClean="0"/>
              <a:t> as ATLAS and CMS) </a:t>
            </a:r>
            <a:r>
              <a:rPr lang="fr-FR" dirty="0" err="1" smtClean="0"/>
              <a:t>saw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for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fills</a:t>
            </a:r>
            <a:r>
              <a:rPr lang="fr-FR" dirty="0" smtClean="0"/>
              <a:t> the </a:t>
            </a:r>
            <a:r>
              <a:rPr lang="fr-FR" dirty="0" err="1" smtClean="0"/>
              <a:t>deltaT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slowly</a:t>
            </a:r>
            <a:r>
              <a:rPr lang="fr-FR" dirty="0" smtClean="0"/>
              <a:t> drift </a:t>
            </a:r>
            <a:r>
              <a:rPr lang="fr-FR" dirty="0" err="1" smtClean="0"/>
              <a:t>during</a:t>
            </a:r>
            <a:r>
              <a:rPr lang="fr-FR" dirty="0" smtClean="0"/>
              <a:t> a </a:t>
            </a:r>
            <a:r>
              <a:rPr lang="fr-FR" dirty="0" err="1" smtClean="0"/>
              <a:t>fill</a:t>
            </a:r>
            <a:r>
              <a:rPr lang="fr-FR" dirty="0" smtClean="0"/>
              <a:t>, </a:t>
            </a:r>
            <a:r>
              <a:rPr lang="fr-FR" dirty="0" err="1" smtClean="0"/>
              <a:t>sometimes</a:t>
            </a:r>
            <a:r>
              <a:rPr lang="fr-FR" dirty="0" smtClean="0"/>
              <a:t> </a:t>
            </a:r>
            <a:r>
              <a:rPr lang="fr-FR" dirty="0" err="1" smtClean="0"/>
              <a:t>even</a:t>
            </a:r>
            <a:r>
              <a:rPr lang="fr-FR" dirty="0" smtClean="0"/>
              <a:t> to </a:t>
            </a:r>
            <a:r>
              <a:rPr lang="fr-FR" dirty="0" smtClean="0"/>
              <a:t>200ps, </a:t>
            </a:r>
            <a:r>
              <a:rPr lang="fr-FR" dirty="0" err="1" smtClean="0"/>
              <a:t>seen</a:t>
            </a:r>
            <a:r>
              <a:rPr lang="fr-FR" dirty="0" smtClean="0"/>
              <a:t> as </a:t>
            </a:r>
            <a:r>
              <a:rPr lang="fr-FR" dirty="0" smtClean="0"/>
              <a:t>a drift in the phase of beam1 or phase of </a:t>
            </a:r>
            <a:r>
              <a:rPr lang="fr-FR" dirty="0" smtClean="0"/>
              <a:t>beam2. This drift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positive or </a:t>
            </a:r>
            <a:r>
              <a:rPr lang="fr-FR" dirty="0" err="1" smtClean="0"/>
              <a:t>negative</a:t>
            </a:r>
            <a:r>
              <a:rPr lang="fr-FR" dirty="0" smtClean="0"/>
              <a:t>, </a:t>
            </a:r>
            <a:r>
              <a:rPr lang="fr-FR" dirty="0" err="1" smtClean="0"/>
              <a:t>without</a:t>
            </a:r>
            <a:r>
              <a:rPr lang="fr-FR" dirty="0" smtClean="0"/>
              <a:t> </a:t>
            </a:r>
            <a:r>
              <a:rPr lang="fr-FR" dirty="0" err="1" smtClean="0"/>
              <a:t>evident</a:t>
            </a:r>
            <a:r>
              <a:rPr lang="fr-FR" dirty="0" smtClean="0"/>
              <a:t> </a:t>
            </a:r>
            <a:r>
              <a:rPr lang="fr-FR" dirty="0" err="1" smtClean="0"/>
              <a:t>correlation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intensity</a:t>
            </a:r>
            <a:r>
              <a:rPr lang="fr-FR" dirty="0" smtClean="0"/>
              <a:t> (</a:t>
            </a:r>
            <a:r>
              <a:rPr lang="fr-FR" dirty="0" err="1" smtClean="0"/>
              <a:t>sometimes</a:t>
            </a:r>
            <a:r>
              <a:rPr lang="fr-FR" dirty="0" smtClean="0"/>
              <a:t> beam2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shifting</a:t>
            </a:r>
            <a:r>
              <a:rPr lang="fr-FR" dirty="0" smtClean="0"/>
              <a:t> </a:t>
            </a:r>
            <a:r>
              <a:rPr lang="fr-FR" dirty="0" err="1" smtClean="0"/>
              <a:t>while</a:t>
            </a:r>
            <a:r>
              <a:rPr lang="fr-FR" dirty="0" smtClean="0"/>
              <a:t> </a:t>
            </a:r>
            <a:r>
              <a:rPr lang="fr-FR" dirty="0" smtClean="0"/>
              <a:t>beam1 </a:t>
            </a:r>
            <a:r>
              <a:rPr lang="fr-FR" dirty="0" err="1" smtClean="0"/>
              <a:t>was</a:t>
            </a:r>
            <a:r>
              <a:rPr lang="fr-FR" dirty="0" smtClean="0"/>
              <a:t> the one </a:t>
            </a:r>
            <a:r>
              <a:rPr lang="fr-FR" dirty="0" err="1" smtClean="0"/>
              <a:t>loosing</a:t>
            </a:r>
            <a:r>
              <a:rPr lang="fr-FR" dirty="0" smtClean="0"/>
              <a:t> </a:t>
            </a:r>
            <a:r>
              <a:rPr lang="fr-FR" dirty="0" err="1" smtClean="0"/>
              <a:t>intensity</a:t>
            </a:r>
            <a:r>
              <a:rPr lang="fr-FR" dirty="0" smtClean="0"/>
              <a:t>)</a:t>
            </a:r>
            <a:r>
              <a:rPr lang="fr-FR" dirty="0" smtClean="0"/>
              <a:t>.</a:t>
            </a:r>
            <a:r>
              <a:rPr lang="fr-FR" dirty="0" smtClean="0"/>
              <a:t> 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4343400" y="2895600"/>
            <a:ext cx="4800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fr-FR" dirty="0" err="1" smtClean="0"/>
              <a:t>LHCb</a:t>
            </a:r>
            <a:r>
              <a:rPr lang="fr-FR" dirty="0" smtClean="0"/>
              <a:t> </a:t>
            </a:r>
            <a:r>
              <a:rPr lang="fr-FR" dirty="0" err="1" smtClean="0"/>
              <a:t>investigated</a:t>
            </a:r>
            <a:r>
              <a:rPr lang="fr-FR" dirty="0" smtClean="0"/>
              <a:t> on the </a:t>
            </a:r>
            <a:r>
              <a:rPr lang="fr-FR" dirty="0" err="1" smtClean="0"/>
              <a:t>BPTx</a:t>
            </a:r>
            <a:r>
              <a:rPr lang="fr-FR" dirty="0" smtClean="0"/>
              <a:t> signal:</a:t>
            </a:r>
          </a:p>
          <a:p>
            <a:endParaRPr lang="fr-FR" dirty="0" smtClean="0"/>
          </a:p>
          <a:p>
            <a:pPr lvl="1">
              <a:buFont typeface="Arial"/>
              <a:buChar char="•"/>
            </a:pPr>
            <a:r>
              <a:rPr lang="fr-FR" dirty="0" smtClean="0"/>
              <a:t>The </a:t>
            </a:r>
            <a:r>
              <a:rPr lang="fr-FR" dirty="0" smtClean="0"/>
              <a:t>BPTX</a:t>
            </a:r>
            <a:r>
              <a:rPr lang="fr-FR" dirty="0" smtClean="0"/>
              <a:t>  </a:t>
            </a:r>
            <a:r>
              <a:rPr lang="fr-FR" dirty="0" err="1" smtClean="0"/>
              <a:t>bipolar</a:t>
            </a:r>
            <a:r>
              <a:rPr lang="fr-FR" dirty="0" smtClean="0"/>
              <a:t> </a:t>
            </a:r>
            <a:r>
              <a:rPr lang="fr-FR" dirty="0" smtClean="0"/>
              <a:t>pulse</a:t>
            </a:r>
            <a:r>
              <a:rPr lang="fr-FR" dirty="0" smtClean="0"/>
              <a:t> has </a:t>
            </a:r>
            <a:r>
              <a:rPr lang="fr-FR" dirty="0" smtClean="0"/>
              <a:t>a </a:t>
            </a:r>
            <a:r>
              <a:rPr lang="fr-FR" dirty="0" err="1" smtClean="0"/>
              <a:t>zero-crossing</a:t>
            </a:r>
            <a:r>
              <a:rPr lang="fr-FR" dirty="0" smtClean="0"/>
              <a:t>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exactly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zero-level</a:t>
            </a:r>
            <a:r>
              <a:rPr lang="fr-FR" dirty="0" smtClean="0"/>
              <a:t> voltage, as </a:t>
            </a:r>
            <a:r>
              <a:rPr lang="fr-FR" dirty="0" err="1" smtClean="0"/>
              <a:t>expected</a:t>
            </a:r>
            <a:r>
              <a:rPr lang="fr-FR" dirty="0" smtClean="0"/>
              <a:t> by simulations, but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slightly</a:t>
            </a:r>
            <a:r>
              <a:rPr lang="fr-FR" dirty="0" smtClean="0"/>
              <a:t> </a:t>
            </a:r>
            <a:r>
              <a:rPr lang="fr-FR" dirty="0" err="1" smtClean="0"/>
              <a:t>shifted</a:t>
            </a:r>
            <a:r>
              <a:rPr lang="fr-FR" dirty="0" smtClean="0"/>
              <a:t> to the </a:t>
            </a:r>
            <a:r>
              <a:rPr lang="fr-FR" dirty="0" err="1" smtClean="0"/>
              <a:t>negative</a:t>
            </a:r>
            <a:r>
              <a:rPr lang="fr-FR" dirty="0" smtClean="0"/>
              <a:t> </a:t>
            </a:r>
            <a:r>
              <a:rPr lang="fr-FR" dirty="0" err="1" smtClean="0"/>
              <a:t>side</a:t>
            </a:r>
            <a:r>
              <a:rPr lang="fr-FR" dirty="0" smtClean="0"/>
              <a:t> of the pulse (-100mV)</a:t>
            </a:r>
            <a:r>
              <a:rPr lang="fr-FR" dirty="0" smtClean="0"/>
              <a:t>.</a:t>
            </a:r>
          </a:p>
          <a:p>
            <a:pPr lvl="1"/>
            <a:endParaRPr lang="fr-FR" dirty="0" smtClean="0"/>
          </a:p>
          <a:p>
            <a:pPr lvl="1">
              <a:buFont typeface="Arial"/>
              <a:buChar char="•"/>
            </a:pPr>
            <a:r>
              <a:rPr lang="fr-FR" dirty="0" err="1" smtClean="0"/>
              <a:t>Even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threshold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the exact </a:t>
            </a:r>
            <a:r>
              <a:rPr lang="fr-FR" dirty="0" err="1" smtClean="0"/>
              <a:t>zero-crossing</a:t>
            </a:r>
            <a:r>
              <a:rPr lang="fr-FR" dirty="0" smtClean="0"/>
              <a:t>, the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drift a </a:t>
            </a:r>
            <a:r>
              <a:rPr lang="fr-FR" dirty="0" err="1" smtClean="0"/>
              <a:t>little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change of </a:t>
            </a:r>
            <a:r>
              <a:rPr lang="fr-FR" dirty="0" err="1" smtClean="0"/>
              <a:t>intensity</a:t>
            </a:r>
            <a:r>
              <a:rPr lang="fr-FR" dirty="0" smtClean="0"/>
              <a:t> (as </a:t>
            </a:r>
            <a:r>
              <a:rPr lang="fr-FR" dirty="0" err="1" smtClean="0"/>
              <a:t>expected</a:t>
            </a:r>
            <a:r>
              <a:rPr lang="fr-FR" dirty="0" smtClean="0"/>
              <a:t>).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791200" y="1143000"/>
            <a:ext cx="16938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From</a:t>
            </a:r>
            <a:r>
              <a:rPr lang="fr-FR" sz="1000" i="1" dirty="0" smtClean="0"/>
              <a:t> Federico and Antonello</a:t>
            </a:r>
            <a:endParaRPr lang="fr-FR" sz="1000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BPTX DIP publications</a:t>
            </a:r>
            <a:endParaRPr lang="fr-FR" dirty="0"/>
          </a:p>
        </p:txBody>
      </p:sp>
      <p:graphicFrame>
        <p:nvGraphicFramePr>
          <p:cNvPr id="14" name="Espace réservé du contenu 13"/>
          <p:cNvGraphicFramePr>
            <a:graphicFrameLocks noGrp="1"/>
          </p:cNvGraphicFramePr>
          <p:nvPr>
            <p:ph idx="1"/>
          </p:nvPr>
        </p:nvGraphicFramePr>
        <p:xfrm>
          <a:off x="457200" y="1268413"/>
          <a:ext cx="8310880" cy="4897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878840"/>
                <a:gridCol w="4607560"/>
                <a:gridCol w="309880"/>
                <a:gridCol w="1066800"/>
              </a:tblGrid>
              <a:tr h="370840">
                <a:tc gridSpan="5"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03670" algn="r"/>
                        </a:tabLst>
                      </a:pPr>
                      <a:r>
                        <a:rPr lang="ja-JP" sz="1600" b="1" i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dip/EXPT/LHC/Timing/</a:t>
                      </a:r>
                      <a:r>
                        <a:rPr lang="ja-JP" sz="1600" b="1" i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BPTX1</a:t>
                      </a:r>
                      <a:r>
                        <a:rPr lang="fr-CH" altLang="ja-JP" sz="1600" b="1" i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(idem for BPTX2)</a:t>
                      </a:r>
                      <a:r>
                        <a:rPr lang="ja-JP" sz="1400" b="0" i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	</a:t>
                      </a:r>
                      <a:endParaRPr lang="fr-FR" sz="1400" b="0" i="0" dirty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Phase</a:t>
                      </a:r>
                      <a:endParaRPr lang="fr-FR" sz="1400" b="0" i="0" dirty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Float</a:t>
                      </a:r>
                      <a:endParaRPr lang="fr-FR" sz="1400" b="0" i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Time difference of time(BPTX1) - time(BCmain) + offset. BCmain is definded as the clock that each experiment decides to use to run its electronics. Offset is set at the start of running</a:t>
                      </a:r>
                      <a:endParaRPr lang="fr-FR" sz="1400" b="0" i="0" dirty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000000"/>
                          </a:solidFill>
                          <a:latin typeface="Calibri"/>
                          <a:ea typeface="ヒラギノ角ゴ Pro W3"/>
                          <a:cs typeface="Arial"/>
                        </a:rPr>
                        <a:t>ns</a:t>
                      </a:r>
                      <a:endParaRPr lang="fr-FR" sz="1400" b="0" i="0" dirty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libri"/>
                          <a:ea typeface="ヒラギノ角ゴ Pro W3"/>
                          <a:cs typeface="Arial"/>
                        </a:rPr>
                        <a:t>0.1- 0.3 Hz</a:t>
                      </a:r>
                      <a:endParaRPr lang="fr-FR" sz="1400" b="1" i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PhaseErr</a:t>
                      </a:r>
                      <a:endParaRPr lang="fr-FR" sz="1400" b="0" i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Float</a:t>
                      </a:r>
                      <a:endParaRPr lang="fr-FR" sz="1400" b="0" i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The RMS on the measurement of Phase</a:t>
                      </a:r>
                      <a:endParaRPr lang="fr-FR" sz="1400" b="0" i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>
                          <a:solidFill>
                            <a:srgbClr val="000000"/>
                          </a:solidFill>
                          <a:latin typeface="Calibri"/>
                          <a:ea typeface="ヒラギノ角ゴ Pro W3"/>
                          <a:cs typeface="Arial"/>
                        </a:rPr>
                        <a:t>ns</a:t>
                      </a:r>
                      <a:endParaRPr lang="fr-FR" sz="1400" b="0" i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libri"/>
                          <a:ea typeface="ヒラギノ角ゴ Pro W3"/>
                          <a:cs typeface="Arial"/>
                        </a:rPr>
                        <a:t>0.1- 0.3 Hz</a:t>
                      </a:r>
                      <a:endParaRPr lang="fr-FR" sz="1400" b="1" i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wrongBucketFlag</a:t>
                      </a:r>
                      <a:endParaRPr lang="fr-FR" sz="1400" b="0" i="0" dirty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Boolean</a:t>
                      </a:r>
                      <a:endParaRPr lang="fr-FR" sz="1400" b="0" i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Flag indicating if the observed bunch pattern is not as expected.  wrongBucketFlag = True means that the bunch pattern was not what was expected.</a:t>
                      </a:r>
                      <a:endParaRPr lang="fr-FR" sz="1400" b="0" i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rgbClr val="000000"/>
                          </a:solidFill>
                          <a:latin typeface="Calibri"/>
                          <a:ea typeface="ヒラギノ角ゴ Pro W3"/>
                          <a:cs typeface="Arial"/>
                        </a:rPr>
                        <a:t>-</a:t>
                      </a:r>
                      <a:endParaRPr lang="fr-FR" sz="1400" b="0" i="0" dirty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000000"/>
                          </a:solidFill>
                          <a:latin typeface="Calibri"/>
                          <a:ea typeface="ヒラギノ角ゴ Pro W3"/>
                          <a:cs typeface="Arial"/>
                        </a:rPr>
                        <a:t>On Change</a:t>
                      </a:r>
                      <a:endParaRPr lang="fr-FR" sz="1400" b="0" i="0" dirty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wrongBucketArray</a:t>
                      </a:r>
                      <a:endParaRPr lang="fr-FR" sz="1400" b="0" i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Int[3564]</a:t>
                      </a:r>
                      <a:endParaRPr lang="fr-FR" sz="1400" b="0" i="0" dirty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fr-CH" altLang="ja-JP" sz="1400" b="0" i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te</a:t>
                      </a:r>
                      <a:r>
                        <a:rPr lang="ja-JP" sz="1400" b="0" i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ger </a:t>
                      </a:r>
                      <a:r>
                        <a:rPr lang="ja-JP" sz="1400" b="0" i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array of RF bucket numbers for all locations where the bunch configuration is not as expected. A positive entry in the array idicates that a bunch was observed at the given RF bucket when none was expected, and a negative entry in the array idicates that a bunch was missing at the given RF bucket when one was expected. If there are no irregularities, the wrongBucketArray should be an array of 3564 zeros.</a:t>
                      </a:r>
                      <a:endParaRPr lang="fr-FR" sz="1400" b="0" i="0" dirty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dirty="0" smtClean="0">
                          <a:solidFill>
                            <a:srgbClr val="000000"/>
                          </a:solidFill>
                          <a:latin typeface="Calibri"/>
                          <a:ea typeface="ヒラギノ角ゴ Pro W3"/>
                          <a:cs typeface="Arial"/>
                        </a:rPr>
                        <a:t>-</a:t>
                      </a:r>
                      <a:endParaRPr lang="fr-FR" sz="1400" b="0" i="0" dirty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>
                          <a:solidFill>
                            <a:srgbClr val="000000"/>
                          </a:solidFill>
                          <a:latin typeface="Calibri"/>
                          <a:ea typeface="ヒラギノ角ゴ Pro W3"/>
                          <a:cs typeface="Arial"/>
                        </a:rPr>
                        <a:t>On Change</a:t>
                      </a:r>
                      <a:endParaRPr lang="fr-FR" sz="1400" b="0" i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70840">
                <a:tc gridSpan="5"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03670" algn="r"/>
                        </a:tabLst>
                      </a:pPr>
                      <a:r>
                        <a:rPr lang="ja-JP" sz="1600" b="1" i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dip/EXPT/LHC/Timing/BPTX</a:t>
                      </a:r>
                      <a:r>
                        <a:rPr lang="ja-JP" sz="1400" b="0" i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	</a:t>
                      </a:r>
                      <a:endParaRPr lang="fr-FR" sz="1400" b="0" i="0" dirty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deltaT</a:t>
                      </a:r>
                      <a:endParaRPr lang="fr-FR" sz="1400" b="0" i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Float</a:t>
                      </a:r>
                      <a:endParaRPr lang="fr-FR" sz="1400" b="0" i="0" dirty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time(BPTX1) - time(BPTX2). The value  published is is an average over all bunch pairs that are supposed to collide at the given IP.</a:t>
                      </a:r>
                      <a:endParaRPr lang="fr-FR" sz="1400" b="0" i="0" dirty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000000"/>
                          </a:solidFill>
                          <a:latin typeface="Calibri"/>
                          <a:ea typeface="ヒラギノ角ゴ Pro W3"/>
                          <a:cs typeface="Arial"/>
                        </a:rPr>
                        <a:t>ns</a:t>
                      </a:r>
                      <a:endParaRPr lang="fr-FR" sz="1400" b="0" i="0" dirty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solidFill>
                            <a:srgbClr val="953735"/>
                          </a:solidFill>
                          <a:latin typeface="Calibri"/>
                          <a:ea typeface="ヒラギノ角ゴ Pro W3"/>
                          <a:cs typeface="Arial"/>
                        </a:rPr>
                        <a:t> 0.1-0.31Hz</a:t>
                      </a:r>
                      <a:endParaRPr lang="fr-FR" sz="1400" b="1" i="0" dirty="0">
                        <a:solidFill>
                          <a:srgbClr val="953735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deltaTErr</a:t>
                      </a:r>
                      <a:endParaRPr lang="fr-FR" sz="1400" b="0" i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Float</a:t>
                      </a:r>
                      <a:endParaRPr lang="fr-FR" sz="1400" b="0" i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sz="1400" b="0" i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The RMS on the measurement of deltaT</a:t>
                      </a:r>
                      <a:endParaRPr lang="fr-FR" sz="1400" b="0" i="0" dirty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dirty="0">
                          <a:solidFill>
                            <a:srgbClr val="000000"/>
                          </a:solidFill>
                          <a:latin typeface="Calibri"/>
                          <a:ea typeface="ヒラギノ角ゴ Pro W3"/>
                          <a:cs typeface="Arial"/>
                        </a:rPr>
                        <a:t>ns</a:t>
                      </a:r>
                      <a:endParaRPr lang="fr-FR" sz="1400" b="0" i="0" dirty="0">
                        <a:solidFill>
                          <a:srgbClr val="000000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solidFill>
                            <a:srgbClr val="953735"/>
                          </a:solidFill>
                          <a:latin typeface="Calibri"/>
                          <a:ea typeface="ヒラギノ角ゴ Pro W3"/>
                          <a:cs typeface="Arial"/>
                        </a:rPr>
                        <a:t>0.1- 0.3 Hz</a:t>
                      </a:r>
                      <a:endParaRPr lang="fr-FR" sz="1400" b="1" i="0" dirty="0">
                        <a:solidFill>
                          <a:srgbClr val="953735"/>
                        </a:solidFill>
                        <a:latin typeface="Calibri"/>
                        <a:ea typeface="ヒラギノ角ゴ Pro W3"/>
                        <a:cs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Resolution</a:t>
            </a:r>
            <a:r>
              <a:rPr lang="fr-FR" dirty="0" smtClean="0"/>
              <a:t> &amp; </a:t>
            </a:r>
            <a:r>
              <a:rPr lang="fr-FR" dirty="0" err="1" smtClean="0"/>
              <a:t>refresh</a:t>
            </a:r>
            <a:r>
              <a:rPr lang="fr-FR" dirty="0" smtClean="0"/>
              <a:t> rate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649412"/>
          <a:ext cx="8229600" cy="30884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1627188">
                <a:tc gridSpan="2">
                  <a:txBody>
                    <a:bodyPr/>
                    <a:lstStyle/>
                    <a:p>
                      <a:r>
                        <a:rPr lang="fr-FR" b="1" dirty="0" smtClean="0"/>
                        <a:t>ALICE</a:t>
                      </a:r>
                      <a:r>
                        <a:rPr lang="fr-FR" b="1" baseline="0" dirty="0" smtClean="0"/>
                        <a:t> &amp; </a:t>
                      </a:r>
                      <a:r>
                        <a:rPr lang="fr-FR" b="1" dirty="0" err="1" smtClean="0"/>
                        <a:t>LHCb</a:t>
                      </a:r>
                      <a:r>
                        <a:rPr lang="fr-FR" b="1" dirty="0" smtClean="0"/>
                        <a:t>: </a:t>
                      </a:r>
                    </a:p>
                    <a:p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Resolution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~30 </a:t>
                      </a:r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ps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.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Measured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over 40us of </a:t>
                      </a:r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bunches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every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5 seconds, </a:t>
                      </a:r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then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averaged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over 10 </a:t>
                      </a:r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measurements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out of </a:t>
                      </a:r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which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average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sigma are </a:t>
                      </a:r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calculated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published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fr-FR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Refresh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rate: 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About 2 minutes to </a:t>
                      </a:r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get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down to ~30ps </a:t>
                      </a:r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resolution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1461294">
                <a:tc>
                  <a:txBody>
                    <a:bodyPr/>
                    <a:lstStyle/>
                    <a:p>
                      <a:r>
                        <a:rPr lang="fr-FR" b="1" dirty="0" smtClean="0"/>
                        <a:t>ATLAS</a:t>
                      </a:r>
                    </a:p>
                    <a:p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Resolution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O(10ps)</a:t>
                      </a:r>
                      <a:endParaRPr lang="fr-FR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FR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Refresh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rate:  About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seconds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/>
                        <a:t>CMS</a:t>
                      </a:r>
                    </a:p>
                    <a:p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Resolution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fr-FR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FR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Refresh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rate:  </a:t>
                      </a:r>
                      <a:endParaRPr lang="fr-FR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02/02/2015 - S. Baron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RF-Experiments Timing Meeting - Feb 2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17E22-3829-4915-B3AA-838361DDBC73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ZoneTexte 7"/>
          <p:cNvSpPr txBox="1"/>
          <p:nvPr/>
        </p:nvSpPr>
        <p:spPr>
          <a:xfrm>
            <a:off x="1066800" y="5105400"/>
            <a:ext cx="6946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953735"/>
                </a:solidFill>
              </a:rPr>
              <a:t>A</a:t>
            </a:r>
            <a:r>
              <a:rPr lang="fr-FR" dirty="0" smtClean="0">
                <a:solidFill>
                  <a:srgbClr val="953735"/>
                </a:solidFill>
              </a:rPr>
              <a:t>re the </a:t>
            </a:r>
            <a:r>
              <a:rPr lang="fr-FR" dirty="0" err="1" smtClean="0">
                <a:solidFill>
                  <a:srgbClr val="953735"/>
                </a:solidFill>
              </a:rPr>
              <a:t>resolution</a:t>
            </a:r>
            <a:r>
              <a:rPr lang="fr-FR" dirty="0" smtClean="0">
                <a:solidFill>
                  <a:srgbClr val="953735"/>
                </a:solidFill>
              </a:rPr>
              <a:t> and </a:t>
            </a:r>
            <a:r>
              <a:rPr lang="fr-FR" dirty="0" err="1" smtClean="0">
                <a:solidFill>
                  <a:srgbClr val="953735"/>
                </a:solidFill>
              </a:rPr>
              <a:t>refresh</a:t>
            </a:r>
            <a:r>
              <a:rPr lang="fr-FR" dirty="0" smtClean="0">
                <a:solidFill>
                  <a:srgbClr val="953735"/>
                </a:solidFill>
              </a:rPr>
              <a:t> rate ok for the RF ?</a:t>
            </a:r>
          </a:p>
          <a:p>
            <a:r>
              <a:rPr lang="fr-FR" dirty="0" smtClean="0">
                <a:solidFill>
                  <a:srgbClr val="953735"/>
                </a:solidFill>
              </a:rPr>
              <a:t>(</a:t>
            </a:r>
            <a:r>
              <a:rPr lang="fr-FR" dirty="0" err="1" smtClean="0">
                <a:solidFill>
                  <a:srgbClr val="953735"/>
                </a:solidFill>
              </a:rPr>
              <a:t>mainly</a:t>
            </a:r>
            <a:r>
              <a:rPr lang="fr-FR" dirty="0" smtClean="0">
                <a:solidFill>
                  <a:srgbClr val="953735"/>
                </a:solidFill>
              </a:rPr>
              <a:t> for the fine </a:t>
            </a:r>
            <a:r>
              <a:rPr lang="fr-FR" dirty="0" err="1" smtClean="0">
                <a:solidFill>
                  <a:srgbClr val="953735"/>
                </a:solidFill>
              </a:rPr>
              <a:t>alignment</a:t>
            </a:r>
            <a:r>
              <a:rPr lang="fr-FR" dirty="0" smtClean="0">
                <a:solidFill>
                  <a:srgbClr val="953735"/>
                </a:solidFill>
              </a:rPr>
              <a:t>, as the </a:t>
            </a:r>
            <a:r>
              <a:rPr lang="fr-FR" dirty="0" err="1" smtClean="0">
                <a:solidFill>
                  <a:srgbClr val="953735"/>
                </a:solidFill>
              </a:rPr>
              <a:t>cogging</a:t>
            </a:r>
            <a:r>
              <a:rPr lang="fr-FR" dirty="0" smtClean="0">
                <a:solidFill>
                  <a:srgbClr val="953735"/>
                </a:solidFill>
              </a:rPr>
              <a:t> </a:t>
            </a:r>
            <a:r>
              <a:rPr lang="fr-FR" dirty="0" err="1" smtClean="0">
                <a:solidFill>
                  <a:srgbClr val="953735"/>
                </a:solidFill>
              </a:rPr>
              <a:t>is</a:t>
            </a:r>
            <a:r>
              <a:rPr lang="fr-FR" dirty="0" smtClean="0">
                <a:solidFill>
                  <a:srgbClr val="953735"/>
                </a:solidFill>
              </a:rPr>
              <a:t> </a:t>
            </a:r>
            <a:r>
              <a:rPr lang="fr-FR" dirty="0" err="1" smtClean="0">
                <a:solidFill>
                  <a:srgbClr val="953735"/>
                </a:solidFill>
              </a:rPr>
              <a:t>aiming</a:t>
            </a:r>
            <a:r>
              <a:rPr lang="fr-FR" dirty="0" smtClean="0">
                <a:solidFill>
                  <a:srgbClr val="953735"/>
                </a:solidFill>
              </a:rPr>
              <a:t> for </a:t>
            </a:r>
            <a:r>
              <a:rPr lang="fr-FR" dirty="0" err="1" smtClean="0">
                <a:solidFill>
                  <a:srgbClr val="953735"/>
                </a:solidFill>
              </a:rPr>
              <a:t>deltaT</a:t>
            </a:r>
            <a:r>
              <a:rPr lang="fr-FR" dirty="0" smtClean="0">
                <a:solidFill>
                  <a:srgbClr val="953735"/>
                </a:solidFill>
              </a:rPr>
              <a:t>&lt;2.5ns)</a:t>
            </a:r>
            <a:endParaRPr lang="fr-FR" dirty="0">
              <a:solidFill>
                <a:srgbClr val="953735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066800" y="5943600"/>
            <a:ext cx="6034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Does</a:t>
            </a:r>
            <a:r>
              <a:rPr lang="fr-FR" dirty="0" smtClean="0"/>
              <a:t> the RF have new BPM to </a:t>
            </a:r>
            <a:r>
              <a:rPr lang="fr-FR" dirty="0" err="1" smtClean="0"/>
              <a:t>measure</a:t>
            </a:r>
            <a:r>
              <a:rPr lang="fr-FR" dirty="0" smtClean="0"/>
              <a:t> the ‘</a:t>
            </a:r>
            <a:r>
              <a:rPr lang="fr-FR" dirty="0" err="1" smtClean="0"/>
              <a:t>deltaT</a:t>
            </a:r>
            <a:r>
              <a:rPr lang="fr-FR" dirty="0" smtClean="0"/>
              <a:t>’ </a:t>
            </a:r>
            <a:r>
              <a:rPr lang="fr-FR" dirty="0" err="1" smtClean="0"/>
              <a:t>at</a:t>
            </a:r>
            <a:r>
              <a:rPr lang="fr-FR" dirty="0" smtClean="0"/>
              <a:t> point 4?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11733</TotalTime>
  <Words>990</Words>
  <Application>Microsoft Macintosh PowerPoint</Application>
  <PresentationFormat>Présentation à l'écran (4:3)</PresentationFormat>
  <Paragraphs>123</Paragraphs>
  <Slides>8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Office Theme</vt:lpstr>
      <vt:lpstr>Diapositive 1</vt:lpstr>
      <vt:lpstr>Outline</vt:lpstr>
      <vt:lpstr>BPTx</vt:lpstr>
      <vt:lpstr>Acquisition techniques</vt:lpstr>
      <vt:lpstr>BPTx signals</vt:lpstr>
      <vt:lpstr>Experience from Run1</vt:lpstr>
      <vt:lpstr>BPTX DIP publications</vt:lpstr>
      <vt:lpstr>Resolution &amp; refresh rate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Sophie Baron</dc:creator>
  <cp:lastModifiedBy>Sophie Baron</cp:lastModifiedBy>
  <cp:revision>50</cp:revision>
  <dcterms:created xsi:type="dcterms:W3CDTF">2015-02-01T09:47:13Z</dcterms:created>
  <dcterms:modified xsi:type="dcterms:W3CDTF">2015-02-01T22:42:11Z</dcterms:modified>
</cp:coreProperties>
</file>