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4" r:id="rId3"/>
    <p:sldId id="275" r:id="rId4"/>
    <p:sldId id="282" r:id="rId5"/>
    <p:sldId id="276" r:id="rId6"/>
    <p:sldId id="279" r:id="rId7"/>
    <p:sldId id="284" r:id="rId8"/>
    <p:sldId id="277" r:id="rId9"/>
    <p:sldId id="273" r:id="rId10"/>
    <p:sldId id="283" r:id="rId11"/>
    <p:sldId id="285" r:id="rId12"/>
    <p:sldId id="278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18D21-1599-49C3-8C20-7772A1F79C74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F6E6B-5B59-4098-B118-CD12F5B83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6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4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6C74C-FF8B-445F-9F2C-5127505A508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301114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 technology R&amp;D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2452" y="3933056"/>
            <a:ext cx="7488832" cy="79208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M. Atanasov, </a:t>
            </a:r>
            <a:r>
              <a:rPr lang="en-US" sz="2400" dirty="0" smtClean="0"/>
              <a:t>M.J. </a:t>
            </a:r>
            <a:r>
              <a:rPr lang="en-US" sz="2400" dirty="0" smtClean="0"/>
              <a:t>Barnes, J. Borburgh, </a:t>
            </a:r>
            <a:br>
              <a:rPr lang="en-US" sz="2400" dirty="0" smtClean="0"/>
            </a:br>
            <a:r>
              <a:rPr lang="en-US" sz="2400" dirty="0" smtClean="0"/>
              <a:t>L</a:t>
            </a:r>
            <a:r>
              <a:rPr lang="en-US" sz="2400" dirty="0" smtClean="0"/>
              <a:t>. </a:t>
            </a:r>
            <a:r>
              <a:rPr lang="en-US" sz="2400" dirty="0" err="1" smtClean="0"/>
              <a:t>Ducimetière</a:t>
            </a:r>
            <a:r>
              <a:rPr lang="en-US" sz="2400" dirty="0"/>
              <a:t>, B. </a:t>
            </a:r>
            <a:r>
              <a:rPr lang="en-US" sz="2400" dirty="0" smtClean="0"/>
              <a:t>Goddard, </a:t>
            </a:r>
            <a:r>
              <a:rPr lang="en-US" sz="2400" dirty="0"/>
              <a:t>T. </a:t>
            </a:r>
            <a:r>
              <a:rPr lang="en-US" sz="2400" dirty="0" smtClean="0"/>
              <a:t>Kramer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380818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FCC Dump System </a:t>
            </a:r>
            <a:r>
              <a:rPr lang="en-US" sz="2000" dirty="0" smtClean="0"/>
              <a:t>meeting, January 29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6C74C-FF8B-445F-9F2C-5127505A5080}" type="slidenum">
              <a:rPr lang="en-GB" sz="1400" smtClean="0"/>
              <a:t>1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9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Kicker: Innovative case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6854" cy="47242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Completely new magnet + pulsed power facility</a:t>
            </a:r>
          </a:p>
          <a:p>
            <a:r>
              <a:rPr lang="en-US" dirty="0" smtClean="0"/>
              <a:t>Based on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lumped inductance magnet </a:t>
            </a:r>
            <a:r>
              <a:rPr lang="en-US" dirty="0" smtClean="0"/>
              <a:t>powered by extremely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current pulses </a:t>
            </a:r>
            <a:r>
              <a:rPr lang="en-US" dirty="0" smtClean="0"/>
              <a:t>(several 100kA). Aim at 1.6-2.0 T?</a:t>
            </a:r>
          </a:p>
          <a:p>
            <a:r>
              <a:rPr lang="en-US" dirty="0" smtClean="0"/>
              <a:t>Switches on magnets – no transmission lines</a:t>
            </a:r>
          </a:p>
          <a:p>
            <a:r>
              <a:rPr lang="en-US" dirty="0" smtClean="0"/>
              <a:t>Will only work with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abort gap (di/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Could massively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</a:t>
            </a:r>
            <a:r>
              <a:rPr lang="en-US" dirty="0" smtClean="0"/>
              <a:t> on beam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length</a:t>
            </a:r>
            <a:r>
              <a:rPr lang="en-US" dirty="0" smtClean="0"/>
              <a:t>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systems </a:t>
            </a:r>
            <a:r>
              <a:rPr lang="en-US" dirty="0" smtClean="0"/>
              <a:t>(or provide more kick angle).  </a:t>
            </a:r>
          </a:p>
          <a:p>
            <a:r>
              <a:rPr lang="en-US" dirty="0" smtClean="0"/>
              <a:t>However: Currently also needs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huge cavern</a:t>
            </a:r>
            <a:r>
              <a:rPr lang="en-US" dirty="0" smtClean="0"/>
              <a:t> to house the capacitor banks. 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695728" y="55578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High</a:t>
            </a:r>
          </a:p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 </a:t>
            </a:r>
            <a:r>
              <a:rPr lang="en-GB" b="1" dirty="0" smtClean="0">
                <a:solidFill>
                  <a:srgbClr val="00B050"/>
                </a:solidFill>
              </a:rPr>
              <a:t>Big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3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Dilution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585" y="1920965"/>
            <a:ext cx="8226854" cy="4536504"/>
          </a:xfrm>
        </p:spPr>
        <p:txBody>
          <a:bodyPr/>
          <a:lstStyle/>
          <a:p>
            <a:r>
              <a:rPr lang="en-GB" sz="2800" dirty="0" smtClean="0"/>
              <a:t>Conservative case: </a:t>
            </a:r>
          </a:p>
          <a:p>
            <a:pPr lvl="1"/>
            <a:r>
              <a:rPr lang="en-GB" dirty="0" smtClean="0"/>
              <a:t>Scaled &amp; updated MKB </a:t>
            </a:r>
            <a:endParaRPr lang="en-GB" dirty="0" smtClean="0"/>
          </a:p>
          <a:p>
            <a:pPr lvl="1"/>
            <a:r>
              <a:rPr lang="en-US" b="1" dirty="0" smtClean="0"/>
              <a:t>“FPS”-</a:t>
            </a:r>
            <a:r>
              <a:rPr lang="en-US" dirty="0" smtClean="0"/>
              <a:t>optimized dilution pattern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sz="2800" dirty="0" smtClean="0"/>
              <a:t>Innovative case:</a:t>
            </a:r>
          </a:p>
          <a:p>
            <a:pPr lvl="1"/>
            <a:r>
              <a:rPr lang="en-GB" dirty="0"/>
              <a:t>Superconducting Quad</a:t>
            </a:r>
          </a:p>
          <a:p>
            <a:pPr lvl="1"/>
            <a:r>
              <a:rPr lang="en-GB" dirty="0" smtClean="0"/>
              <a:t>Modified pulsed </a:t>
            </a:r>
            <a:r>
              <a:rPr lang="en-GB" dirty="0"/>
              <a:t>high field </a:t>
            </a:r>
            <a:r>
              <a:rPr lang="en-GB" dirty="0" smtClean="0"/>
              <a:t>“solenoids”</a:t>
            </a:r>
            <a:endParaRPr lang="en-GB" dirty="0"/>
          </a:p>
          <a:p>
            <a:pPr lvl="1"/>
            <a:r>
              <a:rPr lang="en-GB" dirty="0"/>
              <a:t>Gas pressurized dump line (N2) </a:t>
            </a:r>
            <a:endParaRPr lang="en-GB" dirty="0" smtClean="0"/>
          </a:p>
          <a:p>
            <a:pPr lvl="1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684258" y="544522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High</a:t>
            </a:r>
          </a:p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 </a:t>
            </a:r>
            <a:r>
              <a:rPr lang="en-GB" b="1" dirty="0" smtClean="0">
                <a:solidFill>
                  <a:srgbClr val="00B050"/>
                </a:solidFill>
              </a:rPr>
              <a:t>Big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510466" y="263691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GB" b="1" dirty="0" smtClean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</a:p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11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67544" y="1124744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Effort and strategy </a:t>
            </a:r>
            <a:r>
              <a:rPr lang="en-GB" sz="2400" dirty="0" smtClean="0"/>
              <a:t>depends </a:t>
            </a:r>
            <a:r>
              <a:rPr lang="en-GB" sz="2400" dirty="0" smtClean="0"/>
              <a:t>highly on </a:t>
            </a:r>
            <a:r>
              <a:rPr lang="en-GB" sz="2400" dirty="0" smtClean="0"/>
              <a:t>acceptable energy density at dump</a:t>
            </a:r>
            <a:r>
              <a:rPr lang="en-GB" sz="2400" dirty="0" smtClean="0"/>
              <a:t>. -&gt; to be evaluated.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418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&amp; Controls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Profits from longer abort gap and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rev</a:t>
            </a:r>
            <a:r>
              <a:rPr lang="en-US" baseline="-25000" dirty="0" smtClean="0"/>
              <a:t> </a:t>
            </a:r>
          </a:p>
          <a:p>
            <a:pPr marL="36576" indent="0">
              <a:buNone/>
            </a:pPr>
            <a:r>
              <a:rPr lang="en-US" baseline="-25000" dirty="0" smtClean="0"/>
              <a:t>However:</a:t>
            </a:r>
          </a:p>
          <a:p>
            <a:r>
              <a:rPr lang="en-US" dirty="0" smtClean="0"/>
              <a:t>Increased complexity </a:t>
            </a:r>
          </a:p>
          <a:p>
            <a:r>
              <a:rPr lang="en-US" dirty="0" smtClean="0"/>
              <a:t>Largely distributed systems</a:t>
            </a:r>
          </a:p>
          <a:p>
            <a:r>
              <a:rPr lang="en-US" dirty="0" smtClean="0"/>
              <a:t>Synchronization </a:t>
            </a:r>
          </a:p>
          <a:p>
            <a:r>
              <a:rPr lang="en-US" dirty="0"/>
              <a:t>Fault </a:t>
            </a:r>
            <a:r>
              <a:rPr lang="en-US" dirty="0" smtClean="0"/>
              <a:t>Tolerance, redundancy</a:t>
            </a:r>
            <a:endParaRPr lang="en-US" dirty="0" smtClean="0"/>
          </a:p>
          <a:p>
            <a:r>
              <a:rPr lang="en-US" dirty="0" smtClean="0"/>
              <a:t>Maintenance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457890" y="2772506"/>
            <a:ext cx="25786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Main challenges: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Safety,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Availability,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Reliability 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95728" y="55578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en-GB" b="1" dirty="0" smtClean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b="1" dirty="0">
              <a:solidFill>
                <a:srgbClr val="EAB2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b="1" dirty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 </a:t>
            </a:r>
          </a:p>
        </p:txBody>
      </p:sp>
      <p:sp>
        <p:nvSpPr>
          <p:cNvPr id="6" name="Right Brace 5"/>
          <p:cNvSpPr/>
          <p:nvPr/>
        </p:nvSpPr>
        <p:spPr>
          <a:xfrm>
            <a:off x="5915496" y="2348880"/>
            <a:ext cx="504056" cy="252028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9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6854" cy="94044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Conclusions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435280" cy="5256584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scaled LHC septa</a:t>
            </a:r>
            <a:r>
              <a:rPr lang="en-US" dirty="0" smtClean="0"/>
              <a:t> system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not fulfill the requirements </a:t>
            </a:r>
            <a:r>
              <a:rPr lang="en-US" dirty="0" smtClean="0"/>
              <a:t>and the needed high number of units impacts on the cost side.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efforts </a:t>
            </a:r>
            <a:r>
              <a:rPr lang="en-US" dirty="0" smtClean="0"/>
              <a:t>for the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conservative case</a:t>
            </a:r>
            <a:r>
              <a:rPr lang="en-US" dirty="0" smtClean="0"/>
              <a:t> are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</a:t>
            </a:r>
            <a:r>
              <a:rPr lang="en-US" dirty="0" smtClean="0"/>
              <a:t>, the feasibility of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innovative solutions </a:t>
            </a:r>
            <a:r>
              <a:rPr lang="en-US" dirty="0" smtClean="0"/>
              <a:t>needs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</a:t>
            </a:r>
            <a:r>
              <a:rPr lang="en-US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further investigated </a:t>
            </a:r>
            <a:r>
              <a:rPr lang="en-US" dirty="0" smtClean="0"/>
              <a:t>and seen together with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protection </a:t>
            </a:r>
            <a:r>
              <a:rPr lang="en-US" dirty="0" smtClean="0"/>
              <a:t>issues.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development of 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pulsed very high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current/high field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kicker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magnet </a:t>
            </a:r>
            <a:r>
              <a:rPr lang="en-US" dirty="0" smtClean="0"/>
              <a:t>is an interesting option. It </a:t>
            </a:r>
            <a:r>
              <a:rPr lang="en-US" dirty="0"/>
              <a:t>however </a:t>
            </a:r>
            <a:r>
              <a:rPr lang="en-US" dirty="0" smtClean="0"/>
              <a:t>seems </a:t>
            </a:r>
            <a:r>
              <a:rPr lang="en-US" dirty="0"/>
              <a:t>that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B.dl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present MKD</a:t>
            </a:r>
            <a:r>
              <a:rPr lang="en-US" dirty="0"/>
              <a:t> by a factor 3-4 is also possible and would just fit the requirements. Although it gives a large system it is possibly the most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efficient </a:t>
            </a:r>
            <a:r>
              <a:rPr lang="en-US" dirty="0"/>
              <a:t>solution with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technology risks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Pulsed high field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solenoid technology and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 dilution quads </a:t>
            </a:r>
            <a:r>
              <a:rPr lang="en-US" dirty="0" smtClean="0"/>
              <a:t>could be investigated </a:t>
            </a:r>
            <a:r>
              <a:rPr lang="en-US" dirty="0" smtClean="0"/>
              <a:t>together with other options for </a:t>
            </a:r>
            <a:r>
              <a:rPr lang="en-US" dirty="0" smtClean="0"/>
              <a:t>beam dilution in an innovative case. The number of units needed for a scaled MKB system seems to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the R&amp;D efforts for an innovative solution</a:t>
            </a:r>
            <a:r>
              <a:rPr lang="en-US" dirty="0" smtClean="0"/>
              <a:t>. 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85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35696" y="1052736"/>
            <a:ext cx="6192688" cy="49685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System 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Interfaces   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 Extraction: BT-Systems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67944" y="1340767"/>
            <a:ext cx="3528392" cy="100811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Extraction Septa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76821" y="2488453"/>
            <a:ext cx="3528392" cy="100811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Fast Pulsed </a:t>
            </a:r>
            <a:r>
              <a:rPr lang="en-US" dirty="0"/>
              <a:t>E</a:t>
            </a:r>
            <a:r>
              <a:rPr lang="en-US" dirty="0" smtClean="0"/>
              <a:t>xtraction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067944" y="4797152"/>
            <a:ext cx="3528392" cy="100811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Electronics &amp; Controls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935596" y="2888940"/>
            <a:ext cx="4464496" cy="136815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Functional Extraction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ystem Design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Risk-, Safety and Reliability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ngineering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4989" y="3648236"/>
            <a:ext cx="3528392" cy="1016251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 Dilution and AUX Magnets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32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Remark: System design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dirty="0" smtClean="0"/>
              <a:t>Presented  hardware considerations are currently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 alone feasibility studies </a:t>
            </a:r>
            <a:r>
              <a:rPr lang="en-US" dirty="0" smtClean="0"/>
              <a:t>based on preliminary optics considerations. 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The actual extraction system design is finally to be conducted on </a:t>
            </a:r>
            <a:r>
              <a:rPr lang="en-US" dirty="0" smtClean="0"/>
              <a:t>the basis </a:t>
            </a:r>
            <a:r>
              <a:rPr lang="en-US" dirty="0" smtClean="0"/>
              <a:t>of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safety-, risk-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reliability analysis</a:t>
            </a:r>
            <a:r>
              <a:rPr lang="en-US" dirty="0" smtClean="0"/>
              <a:t>. -&gt; To be covered in future studies. </a:t>
            </a: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Injection systems also interesting with different challenges – to present another </a:t>
            </a:r>
            <a:r>
              <a:rPr lang="en-US" dirty="0" smtClean="0"/>
              <a:t>time.</a:t>
            </a:r>
            <a:endParaRPr lang="en-US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Identified HW Requirements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192422"/>
              </p:ext>
            </p:extLst>
          </p:nvPr>
        </p:nvGraphicFramePr>
        <p:xfrm>
          <a:off x="467544" y="1844824"/>
          <a:ext cx="822642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667"/>
                <a:gridCol w="832903"/>
                <a:gridCol w="1645285"/>
                <a:gridCol w="1645285"/>
                <a:gridCol w="1645285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Kickers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Septa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Bumpers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05" marR="9140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B.dl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T.m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3.3 - 50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22 - 334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7.7</a:t>
                      </a:r>
                      <a:r>
                        <a:rPr lang="en-GB" baseline="0" smtClean="0"/>
                        <a:t> </a:t>
                      </a:r>
                      <a:r>
                        <a:rPr lang="en-GB" smtClean="0"/>
                        <a:t>- 120</a:t>
                      </a:r>
                      <a:endParaRPr lang="en-GB"/>
                    </a:p>
                  </a:txBody>
                  <a:tcPr marL="91405" marR="9140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Available system length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m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100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300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 marL="91405" marR="9140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Rise time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µs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 marL="91405" marR="9140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Flat top length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µs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&gt;340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marL="91405" marR="9140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GFR* h/v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mm</a:t>
                      </a:r>
                      <a:endParaRPr lang="en-GB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18/18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18/18</a:t>
                      </a:r>
                      <a:endParaRPr lang="en-GB" dirty="0"/>
                    </a:p>
                  </a:txBody>
                  <a:tcPr marL="91405" marR="914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18/18</a:t>
                      </a:r>
                      <a:endParaRPr lang="en-GB" dirty="0"/>
                    </a:p>
                  </a:txBody>
                  <a:tcPr marL="91405" marR="91405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99592" y="5373216"/>
            <a:ext cx="6864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*important to quantify early, with collider accelerator physics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4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Extraction Septa: Scaled System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246345"/>
              </p:ext>
            </p:extLst>
          </p:nvPr>
        </p:nvGraphicFramePr>
        <p:xfrm>
          <a:off x="395536" y="1196752"/>
          <a:ext cx="4594757" cy="4216437"/>
        </p:xfrm>
        <a:graphic>
          <a:graphicData uri="http://schemas.openxmlformats.org/drawingml/2006/table">
            <a:tbl>
              <a:tblPr/>
              <a:tblGrid>
                <a:gridCol w="1656184"/>
                <a:gridCol w="1008112"/>
                <a:gridCol w="1930461"/>
              </a:tblGrid>
              <a:tr h="318589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FCC extraction </a:t>
                      </a:r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septa:  Scaled LHC system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747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Technology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Lambertson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Septa </a:t>
                      </a:r>
                      <a:endParaRPr lang="en-GB" sz="1600" b="0" i="0" u="none" strike="noStrike" dirty="0">
                        <a:solidFill>
                          <a:srgbClr val="C0504D"/>
                        </a:solidFill>
                        <a:effectLst/>
                        <a:latin typeface="Calibri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# units (magnets)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108</a:t>
                      </a:r>
                      <a:endParaRPr kumimoji="0" lang="en-GB" sz="1600" b="0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938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B.dl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400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Magnetic length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442.3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System length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540</a:t>
                      </a:r>
                      <a:endParaRPr lang="en-GB" sz="16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Deflection</a:t>
                      </a:r>
                      <a:endParaRPr lang="en-GB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mrad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Inductance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6.16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1238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Peak current for nominal field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880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Rise/fall time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µs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GB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Flattop length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µs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DC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102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Gap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703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Hole for circulating beam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96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Septum thickness</a:t>
                      </a:r>
                    </a:p>
                  </a:txBody>
                  <a:tcPr marL="108000" marR="36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№units/mm</a:t>
                      </a:r>
                    </a:p>
                  </a:txBody>
                  <a:tcPr marL="8086" marR="8086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36/6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36/12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36/18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144000" marT="8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95728" y="55578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00B050"/>
                </a:solidFill>
              </a:rPr>
              <a:t>Small</a:t>
            </a:r>
          </a:p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 </a:t>
            </a:r>
            <a:r>
              <a:rPr lang="en-GB" b="1" dirty="0" smtClean="0">
                <a:solidFill>
                  <a:srgbClr val="FF0000"/>
                </a:solidFill>
              </a:rPr>
              <a:t>Little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64088" y="249289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Large number of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System length does not match requirements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2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Extr</a:t>
            </a:r>
            <a:r>
              <a:rPr lang="en-US" dirty="0" smtClean="0"/>
              <a:t>. Septa: Conservative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field </a:t>
            </a:r>
            <a:r>
              <a:rPr lang="en-US" dirty="0" smtClean="0"/>
              <a:t>(~1.4T</a:t>
            </a:r>
            <a:r>
              <a:rPr lang="en-US" dirty="0"/>
              <a:t>) normal conducting </a:t>
            </a:r>
            <a:r>
              <a:rPr lang="en-US" dirty="0" err="1"/>
              <a:t>Lambertson</a:t>
            </a:r>
            <a:r>
              <a:rPr lang="en-US" dirty="0"/>
              <a:t> septa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Inversed principle w.r.t LHC (septum bump).</a:t>
            </a:r>
          </a:p>
          <a:p>
            <a:pPr lvl="1"/>
            <a:r>
              <a:rPr lang="en-US" dirty="0" smtClean="0"/>
              <a:t>Less critical constraints in field free region </a:t>
            </a:r>
          </a:p>
          <a:p>
            <a:pPr lvl="1"/>
            <a:r>
              <a:rPr lang="en-US" dirty="0" smtClean="0"/>
              <a:t>Main field not needed for </a:t>
            </a:r>
            <a:r>
              <a:rPr lang="en-US" dirty="0" smtClean="0"/>
              <a:t>extraction</a:t>
            </a:r>
            <a:r>
              <a:rPr lang="en-US" dirty="0" smtClean="0"/>
              <a:t>(</a:t>
            </a:r>
            <a:r>
              <a:rPr lang="en-US" dirty="0" smtClean="0"/>
              <a:t>?).</a:t>
            </a:r>
            <a:endParaRPr lang="en-US" dirty="0" smtClean="0"/>
          </a:p>
          <a:p>
            <a:pPr lvl="1"/>
            <a:r>
              <a:rPr lang="en-US" dirty="0" smtClean="0"/>
              <a:t>However </a:t>
            </a:r>
            <a:r>
              <a:rPr lang="en-US" b="1" dirty="0" smtClean="0"/>
              <a:t>challenging main field constraints </a:t>
            </a:r>
            <a:r>
              <a:rPr lang="en-US" dirty="0" smtClean="0"/>
              <a:t>(also </a:t>
            </a:r>
            <a:r>
              <a:rPr lang="en-US" b="1" dirty="0" smtClean="0"/>
              <a:t>dynamic</a:t>
            </a:r>
            <a:r>
              <a:rPr lang="en-US" dirty="0" smtClean="0"/>
              <a:t> behavior is important). 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695728" y="5557881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GB" b="1" dirty="0" smtClean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</a:p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3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Extr</a:t>
            </a:r>
            <a:r>
              <a:rPr lang="en-US" dirty="0" smtClean="0"/>
              <a:t>. Septa: Innovative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Massless </a:t>
            </a:r>
            <a:r>
              <a:rPr lang="en-US" dirty="0" smtClean="0"/>
              <a:t>septa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TCDS </a:t>
            </a:r>
            <a:r>
              <a:rPr lang="en-US" dirty="0" smtClean="0"/>
              <a:t>needed but </a:t>
            </a:r>
            <a:r>
              <a:rPr lang="en-US" dirty="0" smtClean="0"/>
              <a:t>challenging </a:t>
            </a:r>
            <a:r>
              <a:rPr lang="en-US" dirty="0" smtClean="0"/>
              <a:t>collimation system downstream.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 field </a:t>
            </a:r>
            <a:r>
              <a:rPr lang="en-US" dirty="0" err="1" smtClean="0"/>
              <a:t>Lambertson</a:t>
            </a:r>
            <a:r>
              <a:rPr lang="en-US" dirty="0" smtClean="0"/>
              <a:t> </a:t>
            </a:r>
            <a:r>
              <a:rPr lang="en-US" dirty="0" smtClean="0"/>
              <a:t>septa (2T)</a:t>
            </a:r>
          </a:p>
          <a:p>
            <a:endParaRPr lang="en-US" dirty="0" smtClean="0"/>
          </a:p>
          <a:p>
            <a:r>
              <a:rPr lang="en-US" dirty="0" smtClean="0"/>
              <a:t>Direct drive superconducting </a:t>
            </a:r>
            <a:r>
              <a:rPr lang="en-US" dirty="0" smtClean="0"/>
              <a:t>septa </a:t>
            </a:r>
          </a:p>
          <a:p>
            <a:pPr marL="36576" indent="0">
              <a:buNone/>
            </a:pPr>
            <a:r>
              <a:rPr lang="en-US" dirty="0" smtClean="0"/>
              <a:t>  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95728" y="55578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High</a:t>
            </a:r>
          </a:p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 </a:t>
            </a:r>
            <a:r>
              <a:rPr lang="en-GB" b="1" dirty="0" smtClean="0">
                <a:solidFill>
                  <a:srgbClr val="00B050"/>
                </a:solidFill>
              </a:rPr>
              <a:t>Big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4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40443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 Extraction Kicker: Scaled System 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7623763"/>
              </p:ext>
            </p:extLst>
          </p:nvPr>
        </p:nvGraphicFramePr>
        <p:xfrm>
          <a:off x="467544" y="1124744"/>
          <a:ext cx="5814900" cy="5072716"/>
        </p:xfrm>
        <a:graphic>
          <a:graphicData uri="http://schemas.openxmlformats.org/drawingml/2006/table">
            <a:tbl>
              <a:tblPr/>
              <a:tblGrid>
                <a:gridCol w="1633614"/>
                <a:gridCol w="621726"/>
                <a:gridCol w="1615116"/>
                <a:gridCol w="1944444"/>
              </a:tblGrid>
              <a:tr h="216024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FCC extraction kicker system:  Scaled LHC system 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71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FCC MKD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LHC- MKD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# units (magnets)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54 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37148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Technology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LHC Magnet,</a:t>
                      </a:r>
                      <a:r>
                        <a:rPr lang="en-GB" sz="1400" b="0" i="0" u="none" strike="noStrik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Free </a:t>
                      </a:r>
                      <a:r>
                        <a:rPr lang="en-GB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wheel + compensation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Free wheel 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compensation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3397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Magnetic length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53397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System length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Kick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mrad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0.275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69646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System impedance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W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69646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Operation voltage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208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B.dl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T.m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6.37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Rise/fall time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µs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208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Flattop length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µs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8799">
                <a:tc>
                  <a:txBody>
                    <a:bodyPr/>
                    <a:lstStyle/>
                    <a:p>
                      <a:pPr marL="36000" algn="l" rtl="0" fontAlgn="ctr">
                        <a:spcBef>
                          <a:spcPts val="0"/>
                        </a:spcBef>
                      </a:pP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# generators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48748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GB" sz="1050" b="1" i="0" u="none" strike="noStrike" baseline="30000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magnet aperture 73 mm for 56 mm free passage: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24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FCC magnet aperture assumed to be 36 mm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874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Scaling factors :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aperture –&gt; 7.2*0.5 = 3.6</a:t>
                      </a:r>
                    </a:p>
                  </a:txBody>
                  <a:tcPr marL="4306" marR="4306" marT="43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95728" y="55578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/>
              <a:t>: </a:t>
            </a:r>
            <a:r>
              <a:rPr lang="en-GB" b="1" dirty="0" smtClean="0">
                <a:solidFill>
                  <a:srgbClr val="00B050"/>
                </a:solidFill>
              </a:rPr>
              <a:t>Small</a:t>
            </a:r>
          </a:p>
          <a:p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 </a:t>
            </a:r>
            <a:r>
              <a:rPr lang="en-GB" b="1" dirty="0" smtClean="0">
                <a:solidFill>
                  <a:srgbClr val="FF0000"/>
                </a:solidFill>
              </a:rPr>
              <a:t>Little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82444" y="1547674"/>
            <a:ext cx="28615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Scaled system seems feasible and could just fit the requirements.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number of units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1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35280" cy="940443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Kicker: Conservative case: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6854" cy="4508243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GB" sz="4000" dirty="0"/>
              <a:t>MKD </a:t>
            </a:r>
            <a:r>
              <a:rPr lang="en-GB" sz="4000" dirty="0" err="1" smtClean="0"/>
              <a:t>upgrade:</a:t>
            </a:r>
            <a:r>
              <a:rPr lang="en-GB" sz="4000" b="1" dirty="0" err="1" smtClean="0">
                <a:solidFill>
                  <a:srgbClr val="FFFFFF"/>
                </a:solidFill>
                <a:latin typeface="Calibri"/>
              </a:rPr>
              <a:t>em</a:t>
            </a:r>
            <a:r>
              <a:rPr lang="en-GB" sz="4000" b="1" dirty="0" smtClean="0">
                <a:solidFill>
                  <a:srgbClr val="FFFFFF"/>
                </a:solidFill>
                <a:latin typeface="Calibri"/>
              </a:rPr>
              <a:t> </a:t>
            </a:r>
            <a:endParaRPr lang="en-GB" sz="2600" b="1" dirty="0">
              <a:solidFill>
                <a:srgbClr val="FFFFFF"/>
              </a:solidFill>
              <a:latin typeface="Calibri"/>
            </a:endParaRPr>
          </a:p>
          <a:p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µs abort gap </a:t>
            </a:r>
            <a:r>
              <a:rPr lang="en-US" dirty="0" smtClean="0"/>
              <a:t>almost solves the di/</a:t>
            </a:r>
            <a:r>
              <a:rPr lang="en-US" dirty="0" err="1" smtClean="0"/>
              <a:t>dt</a:t>
            </a:r>
            <a:r>
              <a:rPr lang="en-US" dirty="0" smtClean="0"/>
              <a:t> issue.</a:t>
            </a:r>
          </a:p>
          <a:p>
            <a:pPr marL="36576" indent="0">
              <a:buNone/>
            </a:pPr>
            <a:r>
              <a:rPr lang="en-US" dirty="0" smtClean="0"/>
              <a:t>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Decreasing aperture </a:t>
            </a:r>
            <a:r>
              <a:rPr lang="en-US" dirty="0" smtClean="0"/>
              <a:t>(56mm to 36mm</a:t>
            </a:r>
            <a:r>
              <a:rPr lang="en-US" dirty="0"/>
              <a:t>?</a:t>
            </a:r>
            <a:r>
              <a:rPr lang="en-US" dirty="0" smtClean="0"/>
              <a:t> - improves field strength (~</a:t>
            </a:r>
            <a:r>
              <a:rPr lang="en-US" dirty="0"/>
              <a:t>factor 1.5</a:t>
            </a:r>
            <a:r>
              <a:rPr lang="en-US" dirty="0" smtClean="0"/>
              <a:t>)).</a:t>
            </a: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Lowering system impedance </a:t>
            </a:r>
            <a:r>
              <a:rPr lang="en-US" dirty="0" smtClean="0"/>
              <a:t>would increase current (18 -&gt; 55kA -&gt; ~factor 3). </a:t>
            </a:r>
          </a:p>
          <a:p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Target:  factor 4 </a:t>
            </a:r>
            <a:r>
              <a:rPr lang="en-US" dirty="0" smtClean="0"/>
              <a:t>in integrated field strength (~1.2 </a:t>
            </a:r>
            <a:r>
              <a:rPr lang="en-US" dirty="0" err="1" smtClean="0"/>
              <a:t>T.m</a:t>
            </a:r>
            <a:r>
              <a:rPr lang="en-US" dirty="0" smtClean="0"/>
              <a:t>/m</a:t>
            </a:r>
            <a:r>
              <a:rPr lang="en-US" dirty="0" smtClean="0"/>
              <a:t>) -&gt; (</a:t>
            </a:r>
            <a:r>
              <a:rPr lang="en-US" b="1" dirty="0" smtClean="0"/>
              <a:t>30</a:t>
            </a:r>
            <a:r>
              <a:rPr lang="en-US" dirty="0" smtClean="0"/>
              <a:t> </a:t>
            </a:r>
            <a:r>
              <a:rPr lang="en-US" b="1" dirty="0" smtClean="0"/>
              <a:t>1.5m long magnets</a:t>
            </a:r>
            <a:r>
              <a:rPr lang="en-US" dirty="0" smtClean="0"/>
              <a:t> for </a:t>
            </a:r>
            <a:r>
              <a:rPr lang="en-US" dirty="0" smtClean="0"/>
              <a:t>55T.m </a:t>
            </a:r>
            <a:r>
              <a:rPr lang="en-US" dirty="0" smtClean="0"/>
              <a:t>within ~45-50m) </a:t>
            </a:r>
          </a:p>
          <a:p>
            <a:endParaRPr lang="en-US" dirty="0" smtClean="0"/>
          </a:p>
          <a:p>
            <a:r>
              <a:rPr lang="en-US" dirty="0" smtClean="0"/>
              <a:t>Saturation effects to be quantified.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695728" y="5557881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Effort</a:t>
            </a:r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GB" b="1" dirty="0" smtClean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</a:p>
          <a:p>
            <a:r>
              <a:rPr lang="en-GB" i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Innovation: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>
                <a:solidFill>
                  <a:srgbClr val="EAB2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29/01/2015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FCC Dump System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A6C74C-FF8B-445F-9F2C-5127505A508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5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</Template>
  <TotalTime>2050</TotalTime>
  <Words>959</Words>
  <Application>Microsoft Office PowerPoint</Application>
  <PresentationFormat>On-screen Show (4:3)</PresentationFormat>
  <Paragraphs>264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cern_template</vt:lpstr>
      <vt:lpstr>BT technology R&amp;D </vt:lpstr>
      <vt:lpstr>FCC Extraction: BT-Systems </vt:lpstr>
      <vt:lpstr>Remark: System design </vt:lpstr>
      <vt:lpstr>Preliminary Identified HW Requirements </vt:lpstr>
      <vt:lpstr>Extraction Septa: Scaled System</vt:lpstr>
      <vt:lpstr>Extr. Septa: Conservative case</vt:lpstr>
      <vt:lpstr>Extr. Septa: Innovative case</vt:lpstr>
      <vt:lpstr>FCC Extraction Kicker: Scaled System </vt:lpstr>
      <vt:lpstr>Kicker: Conservative case:</vt:lpstr>
      <vt:lpstr>Kicker: Innovative case</vt:lpstr>
      <vt:lpstr>Beam Dilution</vt:lpstr>
      <vt:lpstr>Electronic &amp; Controls </vt:lpstr>
      <vt:lpstr>R&amp;D 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HZDR High Magnetic Field Laboratory</dc:title>
  <dc:creator>Thomas Kramer</dc:creator>
  <cp:lastModifiedBy>Thomas Kramer</cp:lastModifiedBy>
  <cp:revision>62</cp:revision>
  <dcterms:created xsi:type="dcterms:W3CDTF">2015-01-14T15:38:58Z</dcterms:created>
  <dcterms:modified xsi:type="dcterms:W3CDTF">2015-01-29T13:28:14Z</dcterms:modified>
</cp:coreProperties>
</file>