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5"/>
  </p:notesMasterIdLst>
  <p:sldIdLst>
    <p:sldId id="438" r:id="rId2"/>
    <p:sldId id="551" r:id="rId3"/>
    <p:sldId id="419" r:id="rId4"/>
    <p:sldId id="454" r:id="rId5"/>
    <p:sldId id="455" r:id="rId6"/>
    <p:sldId id="434" r:id="rId7"/>
    <p:sldId id="401" r:id="rId8"/>
    <p:sldId id="402" r:id="rId9"/>
    <p:sldId id="403" r:id="rId10"/>
    <p:sldId id="416" r:id="rId11"/>
    <p:sldId id="417" r:id="rId12"/>
    <p:sldId id="405" r:id="rId13"/>
    <p:sldId id="406" r:id="rId14"/>
    <p:sldId id="413" r:id="rId15"/>
    <p:sldId id="427" r:id="rId16"/>
    <p:sldId id="410" r:id="rId17"/>
    <p:sldId id="458" r:id="rId18"/>
    <p:sldId id="426" r:id="rId19"/>
    <p:sldId id="440" r:id="rId20"/>
    <p:sldId id="415" r:id="rId21"/>
    <p:sldId id="441" r:id="rId22"/>
    <p:sldId id="442" r:id="rId23"/>
    <p:sldId id="459" r:id="rId24"/>
    <p:sldId id="447" r:id="rId25"/>
    <p:sldId id="457" r:id="rId26"/>
    <p:sldId id="566" r:id="rId27"/>
    <p:sldId id="443" r:id="rId28"/>
    <p:sldId id="460" r:id="rId29"/>
    <p:sldId id="461" r:id="rId30"/>
    <p:sldId id="462" r:id="rId31"/>
    <p:sldId id="541" r:id="rId32"/>
    <p:sldId id="467" r:id="rId33"/>
    <p:sldId id="468" r:id="rId34"/>
    <p:sldId id="469" r:id="rId35"/>
    <p:sldId id="471" r:id="rId36"/>
    <p:sldId id="548" r:id="rId37"/>
    <p:sldId id="470" r:id="rId38"/>
    <p:sldId id="547" r:id="rId39"/>
    <p:sldId id="546" r:id="rId40"/>
    <p:sldId id="473" r:id="rId41"/>
    <p:sldId id="474" r:id="rId42"/>
    <p:sldId id="475" r:id="rId43"/>
    <p:sldId id="476" r:id="rId44"/>
    <p:sldId id="477" r:id="rId45"/>
    <p:sldId id="479" r:id="rId46"/>
    <p:sldId id="480" r:id="rId47"/>
    <p:sldId id="481" r:id="rId48"/>
    <p:sldId id="552" r:id="rId49"/>
    <p:sldId id="482" r:id="rId50"/>
    <p:sldId id="483" r:id="rId51"/>
    <p:sldId id="498" r:id="rId52"/>
    <p:sldId id="501" r:id="rId53"/>
    <p:sldId id="484" r:id="rId54"/>
    <p:sldId id="485" r:id="rId55"/>
    <p:sldId id="486" r:id="rId56"/>
    <p:sldId id="487" r:id="rId57"/>
    <p:sldId id="488" r:id="rId58"/>
    <p:sldId id="500" r:id="rId59"/>
    <p:sldId id="506" r:id="rId60"/>
    <p:sldId id="489" r:id="rId61"/>
    <p:sldId id="564" r:id="rId62"/>
    <p:sldId id="505" r:id="rId63"/>
    <p:sldId id="553" r:id="rId64"/>
    <p:sldId id="561" r:id="rId65"/>
    <p:sldId id="565" r:id="rId66"/>
    <p:sldId id="567" r:id="rId67"/>
    <p:sldId id="549" r:id="rId68"/>
    <p:sldId id="472" r:id="rId69"/>
    <p:sldId id="555" r:id="rId70"/>
    <p:sldId id="559" r:id="rId71"/>
    <p:sldId id="556" r:id="rId72"/>
    <p:sldId id="557" r:id="rId73"/>
    <p:sldId id="510" r:id="rId74"/>
    <p:sldId id="529" r:id="rId75"/>
    <p:sldId id="530" r:id="rId76"/>
    <p:sldId id="531" r:id="rId77"/>
    <p:sldId id="528" r:id="rId78"/>
    <p:sldId id="532" r:id="rId79"/>
    <p:sldId id="533" r:id="rId80"/>
    <p:sldId id="512" r:id="rId81"/>
    <p:sldId id="514" r:id="rId82"/>
    <p:sldId id="516" r:id="rId83"/>
    <p:sldId id="517" r:id="rId84"/>
    <p:sldId id="518" r:id="rId85"/>
    <p:sldId id="519" r:id="rId86"/>
    <p:sldId id="520" r:id="rId87"/>
    <p:sldId id="521" r:id="rId88"/>
    <p:sldId id="522" r:id="rId89"/>
    <p:sldId id="523" r:id="rId90"/>
    <p:sldId id="524" r:id="rId91"/>
    <p:sldId id="525" r:id="rId92"/>
    <p:sldId id="526" r:id="rId93"/>
    <p:sldId id="527" r:id="rId9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0" d="100"/>
          <a:sy n="90" d="100"/>
        </p:scale>
        <p:origin x="-2160" y="-4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116"/>
    </p:cViewPr>
  </p:sorterViewPr>
  <p:notesViewPr>
    <p:cSldViewPr>
      <p:cViewPr varScale="1">
        <p:scale>
          <a:sx n="48" d="100"/>
          <a:sy n="48" d="100"/>
        </p:scale>
        <p:origin x="-2430"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0.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9.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2.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1.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20.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21.e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123.wmf"/><Relationship Id="rId1" Type="http://schemas.openxmlformats.org/officeDocument/2006/relationships/image" Target="../media/image12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E9A870-B18A-47C5-B38E-ACCBF7BC52D1}" type="datetimeFigureOut">
              <a:rPr lang="en-US" smtClean="0"/>
              <a:pPr/>
              <a:t>2/10/2015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E0C429-C4F5-4E3E-92A5-B8554C57D2D0}" type="slidenum">
              <a:rPr lang="en-US" smtClean="0"/>
              <a:pPr/>
              <a:t>‹#›</a:t>
            </a:fld>
            <a:endParaRPr lang="en-US"/>
          </a:p>
        </p:txBody>
      </p:sp>
    </p:spTree>
    <p:extLst>
      <p:ext uri="{BB962C8B-B14F-4D97-AF65-F5344CB8AC3E}">
        <p14:creationId xmlns:p14="http://schemas.microsoft.com/office/powerpoint/2010/main" val="14818551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1</a:t>
            </a:fld>
            <a:endParaRPr lang="en-US"/>
          </a:p>
        </p:txBody>
      </p:sp>
    </p:spTree>
    <p:extLst>
      <p:ext uri="{BB962C8B-B14F-4D97-AF65-F5344CB8AC3E}">
        <p14:creationId xmlns:p14="http://schemas.microsoft.com/office/powerpoint/2010/main" val="25183930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10</a:t>
            </a:fld>
            <a:endParaRPr lang="en-US"/>
          </a:p>
        </p:txBody>
      </p:sp>
    </p:spTree>
    <p:extLst>
      <p:ext uri="{BB962C8B-B14F-4D97-AF65-F5344CB8AC3E}">
        <p14:creationId xmlns:p14="http://schemas.microsoft.com/office/powerpoint/2010/main" val="17737930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11</a:t>
            </a:fld>
            <a:endParaRPr lang="en-US"/>
          </a:p>
        </p:txBody>
      </p:sp>
    </p:spTree>
    <p:extLst>
      <p:ext uri="{BB962C8B-B14F-4D97-AF65-F5344CB8AC3E}">
        <p14:creationId xmlns:p14="http://schemas.microsoft.com/office/powerpoint/2010/main" val="1352806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12</a:t>
            </a:fld>
            <a:endParaRPr lang="en-US"/>
          </a:p>
        </p:txBody>
      </p:sp>
    </p:spTree>
    <p:extLst>
      <p:ext uri="{BB962C8B-B14F-4D97-AF65-F5344CB8AC3E}">
        <p14:creationId xmlns:p14="http://schemas.microsoft.com/office/powerpoint/2010/main" val="35655278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13</a:t>
            </a:fld>
            <a:endParaRPr lang="en-US"/>
          </a:p>
        </p:txBody>
      </p:sp>
    </p:spTree>
    <p:extLst>
      <p:ext uri="{BB962C8B-B14F-4D97-AF65-F5344CB8AC3E}">
        <p14:creationId xmlns:p14="http://schemas.microsoft.com/office/powerpoint/2010/main" val="29907986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14</a:t>
            </a:fld>
            <a:endParaRPr lang="en-US"/>
          </a:p>
        </p:txBody>
      </p:sp>
    </p:spTree>
    <p:extLst>
      <p:ext uri="{BB962C8B-B14F-4D97-AF65-F5344CB8AC3E}">
        <p14:creationId xmlns:p14="http://schemas.microsoft.com/office/powerpoint/2010/main" val="26220990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smtClean="0"/>
          </a:p>
        </p:txBody>
      </p:sp>
      <p:sp>
        <p:nvSpPr>
          <p:cNvPr id="47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E79302D-4B8C-4E3D-846E-43E3BE9CD6A4}" type="slidenum">
              <a:rPr lang="en-ZA" smtClean="0">
                <a:latin typeface="Arial" pitchFamily="34" charset="0"/>
                <a:cs typeface="Arial" pitchFamily="34" charset="0"/>
              </a:rPr>
              <a:pPr/>
              <a:t>15</a:t>
            </a:fld>
            <a:endParaRPr lang="en-ZA" smtClean="0">
              <a:latin typeface="Arial" pitchFamily="34" charset="0"/>
              <a:cs typeface="Arial" pitchFamily="34" charset="0"/>
            </a:endParaRPr>
          </a:p>
        </p:txBody>
      </p:sp>
    </p:spTree>
    <p:extLst>
      <p:ext uri="{BB962C8B-B14F-4D97-AF65-F5344CB8AC3E}">
        <p14:creationId xmlns:p14="http://schemas.microsoft.com/office/powerpoint/2010/main" val="17215776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16</a:t>
            </a:fld>
            <a:endParaRPr lang="en-US"/>
          </a:p>
        </p:txBody>
      </p:sp>
    </p:spTree>
    <p:extLst>
      <p:ext uri="{BB962C8B-B14F-4D97-AF65-F5344CB8AC3E}">
        <p14:creationId xmlns:p14="http://schemas.microsoft.com/office/powerpoint/2010/main" val="40225573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17</a:t>
            </a:fld>
            <a:endParaRPr lang="en-US"/>
          </a:p>
        </p:txBody>
      </p:sp>
    </p:spTree>
    <p:extLst>
      <p:ext uri="{BB962C8B-B14F-4D97-AF65-F5344CB8AC3E}">
        <p14:creationId xmlns:p14="http://schemas.microsoft.com/office/powerpoint/2010/main" val="23956492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smtClean="0"/>
          </a:p>
        </p:txBody>
      </p:sp>
      <p:sp>
        <p:nvSpPr>
          <p:cNvPr id="46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E0CEA23-917B-4932-AE87-493A8F862407}" type="slidenum">
              <a:rPr lang="en-ZA" smtClean="0">
                <a:latin typeface="Arial" pitchFamily="34" charset="0"/>
                <a:cs typeface="Arial" pitchFamily="34" charset="0"/>
              </a:rPr>
              <a:pPr/>
              <a:t>18</a:t>
            </a:fld>
            <a:endParaRPr lang="en-ZA" smtClean="0">
              <a:latin typeface="Arial" pitchFamily="34" charset="0"/>
              <a:cs typeface="Arial" pitchFamily="34" charset="0"/>
            </a:endParaRPr>
          </a:p>
        </p:txBody>
      </p:sp>
    </p:spTree>
    <p:extLst>
      <p:ext uri="{BB962C8B-B14F-4D97-AF65-F5344CB8AC3E}">
        <p14:creationId xmlns:p14="http://schemas.microsoft.com/office/powerpoint/2010/main" val="2406008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19</a:t>
            </a:fld>
            <a:endParaRPr lang="en-US"/>
          </a:p>
        </p:txBody>
      </p:sp>
    </p:spTree>
    <p:extLst>
      <p:ext uri="{BB962C8B-B14F-4D97-AF65-F5344CB8AC3E}">
        <p14:creationId xmlns:p14="http://schemas.microsoft.com/office/powerpoint/2010/main" val="2518765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20</a:t>
            </a:fld>
            <a:endParaRPr lang="en-US"/>
          </a:p>
        </p:txBody>
      </p:sp>
    </p:spTree>
    <p:extLst>
      <p:ext uri="{BB962C8B-B14F-4D97-AF65-F5344CB8AC3E}">
        <p14:creationId xmlns:p14="http://schemas.microsoft.com/office/powerpoint/2010/main" val="5276916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21</a:t>
            </a:fld>
            <a:endParaRPr lang="en-US"/>
          </a:p>
        </p:txBody>
      </p:sp>
    </p:spTree>
    <p:extLst>
      <p:ext uri="{BB962C8B-B14F-4D97-AF65-F5344CB8AC3E}">
        <p14:creationId xmlns:p14="http://schemas.microsoft.com/office/powerpoint/2010/main" val="9892889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22</a:t>
            </a:fld>
            <a:endParaRPr lang="en-US"/>
          </a:p>
        </p:txBody>
      </p:sp>
    </p:spTree>
    <p:extLst>
      <p:ext uri="{BB962C8B-B14F-4D97-AF65-F5344CB8AC3E}">
        <p14:creationId xmlns:p14="http://schemas.microsoft.com/office/powerpoint/2010/main" val="42319009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62E0C429-C4F5-4E3E-92A5-B8554C57D2D0}" type="slidenum">
              <a:rPr lang="en-US" smtClean="0"/>
              <a:pPr/>
              <a:t>23</a:t>
            </a:fld>
            <a:endParaRPr lang="en-US"/>
          </a:p>
        </p:txBody>
      </p:sp>
    </p:spTree>
    <p:extLst>
      <p:ext uri="{BB962C8B-B14F-4D97-AF65-F5344CB8AC3E}">
        <p14:creationId xmlns:p14="http://schemas.microsoft.com/office/powerpoint/2010/main" val="28862646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24</a:t>
            </a:fld>
            <a:endParaRPr lang="en-US"/>
          </a:p>
        </p:txBody>
      </p:sp>
    </p:spTree>
    <p:extLst>
      <p:ext uri="{BB962C8B-B14F-4D97-AF65-F5344CB8AC3E}">
        <p14:creationId xmlns:p14="http://schemas.microsoft.com/office/powerpoint/2010/main" val="36451940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25</a:t>
            </a:fld>
            <a:endParaRPr lang="en-US"/>
          </a:p>
        </p:txBody>
      </p:sp>
    </p:spTree>
    <p:extLst>
      <p:ext uri="{BB962C8B-B14F-4D97-AF65-F5344CB8AC3E}">
        <p14:creationId xmlns:p14="http://schemas.microsoft.com/office/powerpoint/2010/main" val="15581248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27</a:t>
            </a:fld>
            <a:endParaRPr lang="en-US"/>
          </a:p>
        </p:txBody>
      </p:sp>
    </p:spTree>
    <p:extLst>
      <p:ext uri="{BB962C8B-B14F-4D97-AF65-F5344CB8AC3E}">
        <p14:creationId xmlns:p14="http://schemas.microsoft.com/office/powerpoint/2010/main" val="27339855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28</a:t>
            </a:fld>
            <a:endParaRPr lang="en-US"/>
          </a:p>
        </p:txBody>
      </p:sp>
    </p:spTree>
    <p:extLst>
      <p:ext uri="{BB962C8B-B14F-4D97-AF65-F5344CB8AC3E}">
        <p14:creationId xmlns:p14="http://schemas.microsoft.com/office/powerpoint/2010/main" val="13511233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29</a:t>
            </a:fld>
            <a:endParaRPr lang="en-US"/>
          </a:p>
        </p:txBody>
      </p:sp>
    </p:spTree>
    <p:extLst>
      <p:ext uri="{BB962C8B-B14F-4D97-AF65-F5344CB8AC3E}">
        <p14:creationId xmlns:p14="http://schemas.microsoft.com/office/powerpoint/2010/main" val="5742232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30</a:t>
            </a:fld>
            <a:endParaRPr lang="en-US"/>
          </a:p>
        </p:txBody>
      </p:sp>
    </p:spTree>
    <p:extLst>
      <p:ext uri="{BB962C8B-B14F-4D97-AF65-F5344CB8AC3E}">
        <p14:creationId xmlns:p14="http://schemas.microsoft.com/office/powerpoint/2010/main" val="9996681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smtClean="0"/>
          </a:p>
        </p:txBody>
      </p:sp>
      <p:sp>
        <p:nvSpPr>
          <p:cNvPr id="399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C5731DA-946E-40EA-A5B7-A20FF5A8464D}" type="slidenum">
              <a:rPr lang="en-ZA" smtClean="0">
                <a:latin typeface="Arial" pitchFamily="34" charset="0"/>
                <a:cs typeface="Arial" pitchFamily="34" charset="0"/>
              </a:rPr>
              <a:pPr/>
              <a:t>3</a:t>
            </a:fld>
            <a:endParaRPr lang="en-ZA" smtClean="0">
              <a:latin typeface="Arial" pitchFamily="34" charset="0"/>
              <a:cs typeface="Arial" pitchFamily="34" charset="0"/>
            </a:endParaRPr>
          </a:p>
        </p:txBody>
      </p:sp>
    </p:spTree>
    <p:extLst>
      <p:ext uri="{BB962C8B-B14F-4D97-AF65-F5344CB8AC3E}">
        <p14:creationId xmlns:p14="http://schemas.microsoft.com/office/powerpoint/2010/main" val="36686372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31</a:t>
            </a:fld>
            <a:endParaRPr lang="en-US"/>
          </a:p>
        </p:txBody>
      </p:sp>
    </p:spTree>
    <p:extLst>
      <p:ext uri="{BB962C8B-B14F-4D97-AF65-F5344CB8AC3E}">
        <p14:creationId xmlns:p14="http://schemas.microsoft.com/office/powerpoint/2010/main" val="39469585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658C79EE-A1D6-4CCA-9608-87840FAD9D03}" type="slidenum">
              <a:rPr lang="en-AU" smtClean="0"/>
              <a:pPr/>
              <a:t>32</a:t>
            </a:fld>
            <a:endParaRPr lang="en-AU"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xfrm>
            <a:off x="914400" y="4343400"/>
            <a:ext cx="5029200" cy="4114800"/>
          </a:xfrm>
          <a:noFill/>
          <a:ln/>
        </p:spPr>
        <p:txBody>
          <a:bodyPr/>
          <a:lstStyle/>
          <a:p>
            <a:r>
              <a:rPr lang="en-US" smtClean="0"/>
              <a:t>This shows the separated-sector cyclotron. It has four separate magnet sectors with a diameter of 13 m. The RF-system consists of two lambda-half resonators that can operate in the frequency range 7 to 26 MHz. The dee voltage is 220 kV at a power level of 80 kW per resonator. Although it has been designed for a maximum proton energy of 200 MeV but has delivered proton beams of 227 MeV. The beam is inflected with two bending magnets and a magnetic channel and extracted with two septum magnets. Typically the cyclotron delivers a 85 µA beam of 66 MeV protons for radioisotope production with 100% transmission through the machine. Higher beam currents are available but better production target cooling is required for reliable operation at higher intensities.</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5B301AE7-1D82-4B83-919E-3BD6599E051B}" type="slidenum">
              <a:rPr lang="en-AU" sz="1200" u="none"/>
              <a:pPr algn="r"/>
              <a:t>33</a:t>
            </a:fld>
            <a:endParaRPr lang="en-AU" sz="1200" u="none"/>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r>
              <a:rPr lang="en-ZA" smtClean="0"/>
              <a:t>This slide shows the layout of our facilities. Beams from the variable separated-sector cylotron, that has a maximum energy of 200 MeV for protons, are directed to vaults for the production of radioisotopes, proton- and neutrontherapy and nuclear physics experiments. </a:t>
            </a:r>
            <a:r>
              <a:rPr lang="en-ZA" smtClean="0">
                <a:cs typeface="Times New Roman" pitchFamily="18" charset="0"/>
              </a:rPr>
              <a:t>Light ions,  pre-accelerated in the first solid-pole injector cyclotron with a K-value of 8 are used for therapy and radioisotope production. For radioisotope production and neutrontherapy a 66 MeV proton beam is used and for protontherapy a 200 MeV beam. The second solid-pole injector cyclotron with a K-value of 10 (which you see here) is used for pre-acceleration of heavy ions and polarized protons from these two external sources</a:t>
            </a:r>
            <a:endParaRPr lang="en-US" smtClean="0">
              <a:cs typeface="Times New Roman" pitchFamily="18"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B7C28BD8-3EC6-4C66-8528-2A9F45C3A557}" type="slidenum">
              <a:rPr lang="en-AU" sz="1200" u="none"/>
              <a:pPr algn="r"/>
              <a:t>34</a:t>
            </a:fld>
            <a:endParaRPr lang="en-AU" sz="1200" u="none"/>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r>
              <a:rPr lang="en-US" smtClean="0">
                <a:ea typeface="MS Mincho" pitchFamily="49" charset="-128"/>
              </a:rPr>
              <a:t>Beam is delivered to the different users for 24 hours per day and seven days per week. Radionuclide production and neutron therapy run from 16h00 on Mondays until 5h00 on Fridays. Patients are treated during day time and between treatments the beam is switched to the radionuclide production vault and the intensity is increased to 85μA. On Mondays and Fridays a 200 MeV beam is used for proton therapy and over the weekend beams of light and heavy ions as well as polarized protons, pre-accelerated in a second solid-pole injector cyclotron. In spite of this very tight schedule it remains difficult to satisfy the beam requirements of the different users. We are therefore in the process of increasing the beam intensity for the production of radioisotopes as well as installing and planning additional beam lines for the same purpose. It is planned to produce radioisotopes on two different targets simultaneously.</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pPr>
              <a:defRPr/>
            </a:pPr>
            <a:fld id="{A1FC541A-8B4D-4D57-850E-8D5E8664E533}" type="slidenum">
              <a:rPr lang="en-AU" smtClean="0"/>
              <a:pPr>
                <a:defRPr/>
              </a:pPr>
              <a:t>35</a:t>
            </a:fld>
            <a:endParaRPr lang="en-AU"/>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36</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pPr>
              <a:defRPr/>
            </a:pPr>
            <a:fld id="{A1FC541A-8B4D-4D57-850E-8D5E8664E533}" type="slidenum">
              <a:rPr lang="en-AU" smtClean="0"/>
              <a:pPr>
                <a:defRPr/>
              </a:pPr>
              <a:t>37</a:t>
            </a:fld>
            <a:endParaRPr lang="en-AU"/>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38</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39</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pPr>
              <a:defRPr/>
            </a:pPr>
            <a:fld id="{A1FC541A-8B4D-4D57-850E-8D5E8664E533}" type="slidenum">
              <a:rPr lang="en-AU" smtClean="0"/>
              <a:pPr>
                <a:defRPr/>
              </a:pPr>
              <a:t>40</a:t>
            </a:fld>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4</a:t>
            </a:fld>
            <a:endParaRPr lang="en-US"/>
          </a:p>
        </p:txBody>
      </p:sp>
    </p:spTree>
    <p:extLst>
      <p:ext uri="{BB962C8B-B14F-4D97-AF65-F5344CB8AC3E}">
        <p14:creationId xmlns:p14="http://schemas.microsoft.com/office/powerpoint/2010/main" val="394695855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pPr>
              <a:defRPr/>
            </a:pPr>
            <a:fld id="{A1FC541A-8B4D-4D57-850E-8D5E8664E533}" type="slidenum">
              <a:rPr lang="en-AU" smtClean="0"/>
              <a:pPr>
                <a:defRPr/>
              </a:pPr>
              <a:t>41</a:t>
            </a:fld>
            <a:endParaRPr lang="en-AU"/>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pPr>
              <a:defRPr/>
            </a:pPr>
            <a:fld id="{A1FC541A-8B4D-4D57-850E-8D5E8664E533}" type="slidenum">
              <a:rPr lang="en-AU" smtClean="0"/>
              <a:pPr>
                <a:defRPr/>
              </a:pPr>
              <a:t>42</a:t>
            </a:fld>
            <a:endParaRPr lang="en-AU"/>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pPr>
              <a:defRPr/>
            </a:pPr>
            <a:fld id="{A1FC541A-8B4D-4D57-850E-8D5E8664E533}" type="slidenum">
              <a:rPr lang="en-AU" smtClean="0"/>
              <a:pPr>
                <a:defRPr/>
              </a:pPr>
              <a:t>43</a:t>
            </a:fld>
            <a:endParaRPr lang="en-AU"/>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pPr>
              <a:defRPr/>
            </a:pPr>
            <a:fld id="{A1FC541A-8B4D-4D57-850E-8D5E8664E533}" type="slidenum">
              <a:rPr lang="en-AU" smtClean="0"/>
              <a:pPr>
                <a:defRPr/>
              </a:pPr>
              <a:t>44</a:t>
            </a:fld>
            <a:endParaRPr lang="en-AU"/>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pPr>
              <a:defRPr/>
            </a:pPr>
            <a:fld id="{A1FC541A-8B4D-4D57-850E-8D5E8664E533}" type="slidenum">
              <a:rPr lang="en-AU" smtClean="0"/>
              <a:pPr>
                <a:defRPr/>
              </a:pPr>
              <a:t>45</a:t>
            </a:fld>
            <a:endParaRPr lang="en-AU"/>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BACE9523-60AA-4F69-9903-4BF1B067347A}" type="slidenum">
              <a:rPr lang="it-IT" smtClean="0"/>
              <a:pPr/>
              <a:t>46</a:t>
            </a:fld>
            <a:endParaRPr lang="it-IT" smtClean="0"/>
          </a:p>
        </p:txBody>
      </p:sp>
      <p:sp>
        <p:nvSpPr>
          <p:cNvPr id="51203" name="Rectangle 2"/>
          <p:cNvSpPr>
            <a:spLocks noGrp="1" noRot="1" noChangeAspect="1" noChangeArrowheads="1" noTextEdit="1"/>
          </p:cNvSpPr>
          <p:nvPr>
            <p:ph type="sldImg"/>
          </p:nvPr>
        </p:nvSpPr>
        <p:spPr>
          <a:xfrm>
            <a:off x="1146175" y="685800"/>
            <a:ext cx="4568825" cy="3427413"/>
          </a:xfrm>
          <a:ln/>
        </p:spPr>
      </p:sp>
      <p:sp>
        <p:nvSpPr>
          <p:cNvPr id="51204" name="Rectangle 3"/>
          <p:cNvSpPr>
            <a:spLocks noGrp="1" noChangeArrowheads="1"/>
          </p:cNvSpPr>
          <p:nvPr>
            <p:ph type="body" idx="1"/>
          </p:nvPr>
        </p:nvSpPr>
        <p:spPr>
          <a:noFill/>
          <a:ln/>
        </p:spPr>
        <p:txBody>
          <a:bodyPr/>
          <a:lstStyle/>
          <a:p>
            <a:pPr eaLnBrk="1" hangingPunct="1">
              <a:spcBef>
                <a:spcPct val="0"/>
              </a:spcBef>
            </a:pPr>
            <a:r>
              <a:rPr lang="en-US" smtClean="0"/>
              <a:t>POSTER </a:t>
            </a:r>
            <a:r>
              <a:rPr lang="en-US" smtClean="0">
                <a:sym typeface="Wingdings" pitchFamily="2" charset="2"/>
              </a:rPr>
              <a:t> William Beeckman, TUPRA08 Machining &amp; Assembly</a:t>
            </a:r>
          </a:p>
          <a:p>
            <a:pPr eaLnBrk="1" hangingPunct="1">
              <a:spcBef>
                <a:spcPct val="0"/>
              </a:spcBef>
            </a:pPr>
            <a:r>
              <a:rPr lang="en-US" smtClean="0">
                <a:sym typeface="Wingdings" pitchFamily="2" charset="2"/>
              </a:rPr>
              <a:t>Advantage of a commercial solution: fixed time for delivery, performances already tested.</a:t>
            </a:r>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pPr>
              <a:defRPr/>
            </a:pPr>
            <a:fld id="{A1FC541A-8B4D-4D57-850E-8D5E8664E533}" type="slidenum">
              <a:rPr lang="en-AU" smtClean="0"/>
              <a:pPr>
                <a:defRPr/>
              </a:pPr>
              <a:t>47</a:t>
            </a:fld>
            <a:endParaRPr lang="en-AU"/>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48</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pPr>
              <a:defRPr/>
            </a:pPr>
            <a:fld id="{A1FC541A-8B4D-4D57-850E-8D5E8664E533}" type="slidenum">
              <a:rPr lang="en-AU" smtClean="0"/>
              <a:pPr>
                <a:defRPr/>
              </a:pPr>
              <a:t>49</a:t>
            </a:fld>
            <a:endParaRPr lang="en-AU"/>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pPr>
              <a:defRPr/>
            </a:pPr>
            <a:fld id="{A1FC541A-8B4D-4D57-850E-8D5E8664E533}" type="slidenum">
              <a:rPr lang="en-AU" smtClean="0"/>
              <a:pPr>
                <a:defRPr/>
              </a:pPr>
              <a:t>50</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5</a:t>
            </a:fld>
            <a:endParaRPr lang="en-US"/>
          </a:p>
        </p:txBody>
      </p:sp>
    </p:spTree>
    <p:extLst>
      <p:ext uri="{BB962C8B-B14F-4D97-AF65-F5344CB8AC3E}">
        <p14:creationId xmlns:p14="http://schemas.microsoft.com/office/powerpoint/2010/main" val="232109980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pPr>
              <a:defRPr/>
            </a:pPr>
            <a:fld id="{A1FC541A-8B4D-4D57-850E-8D5E8664E533}" type="slidenum">
              <a:rPr lang="en-AU" smtClean="0"/>
              <a:pPr>
                <a:defRPr/>
              </a:pPr>
              <a:t>51</a:t>
            </a:fld>
            <a:endParaRPr lang="en-AU"/>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pPr>
              <a:defRPr/>
            </a:pPr>
            <a:fld id="{A1FC541A-8B4D-4D57-850E-8D5E8664E533}" type="slidenum">
              <a:rPr lang="en-AU" smtClean="0"/>
              <a:pPr>
                <a:defRPr/>
              </a:pPr>
              <a:t>52</a:t>
            </a:fld>
            <a:endParaRPr lang="en-AU"/>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pPr>
              <a:defRPr/>
            </a:pPr>
            <a:fld id="{A1FC541A-8B4D-4D57-850E-8D5E8664E533}" type="slidenum">
              <a:rPr lang="en-AU" smtClean="0"/>
              <a:pPr>
                <a:defRPr/>
              </a:pPr>
              <a:t>53</a:t>
            </a:fld>
            <a:endParaRPr lang="en-AU"/>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pPr>
              <a:defRPr/>
            </a:pPr>
            <a:fld id="{A1FC541A-8B4D-4D57-850E-8D5E8664E533}" type="slidenum">
              <a:rPr lang="en-AU" smtClean="0"/>
              <a:pPr>
                <a:defRPr/>
              </a:pPr>
              <a:t>54</a:t>
            </a:fld>
            <a:endParaRPr lang="en-AU"/>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pPr>
              <a:defRPr/>
            </a:pPr>
            <a:fld id="{A1FC541A-8B4D-4D57-850E-8D5E8664E533}" type="slidenum">
              <a:rPr lang="en-AU" smtClean="0"/>
              <a:pPr>
                <a:defRPr/>
              </a:pPr>
              <a:t>55</a:t>
            </a:fld>
            <a:endParaRPr lang="en-AU"/>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pPr>
              <a:defRPr/>
            </a:pPr>
            <a:fld id="{A1FC541A-8B4D-4D57-850E-8D5E8664E533}" type="slidenum">
              <a:rPr lang="en-AU" smtClean="0"/>
              <a:pPr>
                <a:defRPr/>
              </a:pPr>
              <a:t>56</a:t>
            </a:fld>
            <a:endParaRPr lang="en-AU"/>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pPr>
              <a:defRPr/>
            </a:pPr>
            <a:fld id="{A1FC541A-8B4D-4D57-850E-8D5E8664E533}" type="slidenum">
              <a:rPr lang="en-AU" smtClean="0"/>
              <a:pPr>
                <a:defRPr/>
              </a:pPr>
              <a:t>57</a:t>
            </a:fld>
            <a:endParaRPr lang="en-AU"/>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pPr>
              <a:defRPr/>
            </a:pPr>
            <a:fld id="{A1FC541A-8B4D-4D57-850E-8D5E8664E533}" type="slidenum">
              <a:rPr lang="en-AU" smtClean="0"/>
              <a:pPr>
                <a:defRPr/>
              </a:pPr>
              <a:t>58</a:t>
            </a:fld>
            <a:endParaRPr lang="en-AU"/>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pPr>
              <a:defRPr/>
            </a:pPr>
            <a:fld id="{A1FC541A-8B4D-4D57-850E-8D5E8664E533}" type="slidenum">
              <a:rPr lang="en-AU" smtClean="0"/>
              <a:pPr>
                <a:defRPr/>
              </a:pPr>
              <a:t>59</a:t>
            </a:fld>
            <a:endParaRPr lang="en-AU"/>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pPr>
              <a:defRPr/>
            </a:pPr>
            <a:fld id="{A1FC541A-8B4D-4D57-850E-8D5E8664E533}" type="slidenum">
              <a:rPr lang="en-AU" smtClean="0"/>
              <a:pPr>
                <a:defRPr/>
              </a:pPr>
              <a:t>60</a:t>
            </a:fld>
            <a:endParaRPr lang="en-A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6</a:t>
            </a:fld>
            <a:endParaRPr lang="en-US"/>
          </a:p>
        </p:txBody>
      </p:sp>
    </p:spTree>
    <p:extLst>
      <p:ext uri="{BB962C8B-B14F-4D97-AF65-F5344CB8AC3E}">
        <p14:creationId xmlns:p14="http://schemas.microsoft.com/office/powerpoint/2010/main" val="296776175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61</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pPr>
              <a:defRPr/>
            </a:pPr>
            <a:fld id="{A1FC541A-8B4D-4D57-850E-8D5E8664E533}" type="slidenum">
              <a:rPr lang="en-AU" smtClean="0"/>
              <a:pPr>
                <a:defRPr/>
              </a:pPr>
              <a:t>62</a:t>
            </a:fld>
            <a:endParaRPr lang="en-AU"/>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63</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64</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65</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B7C28BD8-3EC6-4C66-8528-2A9F45C3A557}" type="slidenum">
              <a:rPr lang="en-AU" sz="1200" u="none"/>
              <a:pPr algn="r"/>
              <a:t>67</a:t>
            </a:fld>
            <a:endParaRPr lang="en-AU" sz="1200" u="none"/>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r>
              <a:rPr lang="en-US" smtClean="0">
                <a:ea typeface="MS Mincho" pitchFamily="49" charset="-128"/>
              </a:rPr>
              <a:t>Beam is delivered to the different users for 24 hours per day and seven days per week. Radionuclide production and neutron therapy run from 16h00 on Mondays until 5h00 on Fridays. Patients are treated during day time and between treatments the beam is switched to the radionuclide production vault and the intensity is increased to 85μA. On Mondays and Fridays a 200 MeV beam is used for proton therapy and over the weekend beams of light and heavy ions as well as polarized protons, pre-accelerated in a second solid-pole injector cyclotron. In spite of this very tight schedule it remains difficult to satisfy the beam requirements of the different users. We are therefore in the process of increasing the beam intensity for the production of radioisotopes as well as installing and planning additional beam lines for the same purpose. It is planned to produce radioisotopes on two different targets simultaneously.</a:t>
            </a: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pPr>
              <a:defRPr/>
            </a:pPr>
            <a:fld id="{A1FC541A-8B4D-4D57-850E-8D5E8664E533}" type="slidenum">
              <a:rPr lang="en-AU" smtClean="0"/>
              <a:pPr>
                <a:defRPr/>
              </a:pPr>
              <a:t>68</a:t>
            </a:fld>
            <a:endParaRPr lang="en-AU"/>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69</a:t>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297CB4B8-837E-4C67-868A-C605BACAB7A2}" type="slidenum">
              <a:rPr lang="en-US" altLang="en-US" smtClean="0">
                <a:latin typeface="Calibri" pitchFamily="34" charset="0"/>
              </a:rPr>
              <a:pPr eaLnBrk="1" fontAlgn="base" hangingPunct="1">
                <a:spcBef>
                  <a:spcPct val="0"/>
                </a:spcBef>
                <a:spcAft>
                  <a:spcPct val="0"/>
                </a:spcAft>
              </a:pPr>
              <a:t>70</a:t>
            </a:fld>
            <a:endParaRPr lang="en-US" altLang="en-US" smtClean="0">
              <a:latin typeface="Calibri" pitchFamily="34" charset="0"/>
            </a:endParaRPr>
          </a:p>
        </p:txBody>
      </p:sp>
      <p:sp>
        <p:nvSpPr>
          <p:cNvPr id="5529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300" name="Rectangle 3"/>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The effect of flat-topping of the dee voltage is shown in this figure. Since the resonators of a cyclotron have to be tuned to obtain high dee voltages for modest power input the voltage in a resonator is sinusoidal as indicated by the blue line (f</a:t>
            </a:r>
            <a:r>
              <a:rPr lang="en-US" altLang="en-US" baseline="-25000" smtClean="0"/>
              <a:t>0</a:t>
            </a:r>
            <a:r>
              <a:rPr lang="en-US" altLang="en-US" smtClean="0"/>
              <a:t>). Because of the finite beam pulse length all the ions do not cross the acceleration gap at the same time with the result that an energy spread is introduced in the beam. For a low energy spread and a small beam width at extraction the beam pulse length has to be limited with slits in the center of a cyclotron, but this means that a lower beam intensity is obtained. With the superposition of a harmonic (f</a:t>
            </a:r>
            <a:r>
              <a:rPr lang="en-US" altLang="en-US" baseline="-25000" smtClean="0"/>
              <a:t>3</a:t>
            </a:r>
            <a:r>
              <a:rPr lang="en-US" altLang="en-US" smtClean="0"/>
              <a:t>) on the main dee voltage an effective dee voltage with a flat top (f</a:t>
            </a:r>
            <a:r>
              <a:rPr lang="en-US" altLang="en-US" baseline="-25000" smtClean="0"/>
              <a:t>0</a:t>
            </a:r>
            <a:r>
              <a:rPr lang="en-US" altLang="en-US" smtClean="0"/>
              <a:t> + f</a:t>
            </a:r>
            <a:r>
              <a:rPr lang="en-US" altLang="en-US" baseline="-25000" smtClean="0"/>
              <a:t>3</a:t>
            </a:r>
            <a:r>
              <a:rPr lang="en-US" altLang="en-US" smtClean="0"/>
              <a:t>) is obtained. A low energy spread in the beam can be obtained for long beam pulses and high beam intensities. The harmonic voltage need be superimposed on the main dee voltage – a separate resonator, operating at the harmonic frequency, can be used.</a:t>
            </a: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71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7</a:t>
            </a:fld>
            <a:endParaRPr lang="en-US"/>
          </a:p>
        </p:txBody>
      </p:sp>
    </p:spTree>
    <p:extLst>
      <p:ext uri="{BB962C8B-B14F-4D97-AF65-F5344CB8AC3E}">
        <p14:creationId xmlns:p14="http://schemas.microsoft.com/office/powerpoint/2010/main" val="148265531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72</a:t>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73</a:t>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74</a:t>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75</a:t>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76</a:t>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77</a:t>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78</a:t>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79</a:t>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80</a:t>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81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62E0C429-C4F5-4E3E-92A5-B8554C57D2D0}" type="slidenum">
              <a:rPr lang="en-US" smtClean="0"/>
              <a:pPr/>
              <a:t>8</a:t>
            </a:fld>
            <a:endParaRPr lang="en-US"/>
          </a:p>
        </p:txBody>
      </p:sp>
    </p:spTree>
    <p:extLst>
      <p:ext uri="{BB962C8B-B14F-4D97-AF65-F5344CB8AC3E}">
        <p14:creationId xmlns:p14="http://schemas.microsoft.com/office/powerpoint/2010/main" val="2418135124"/>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82</a:t>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83</a:t>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84</a:t>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85</a:t>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86</a:t>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87</a:t>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88</a:t>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89</a:t>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90</a:t>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91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9</a:t>
            </a:fld>
            <a:endParaRPr lang="en-US"/>
          </a:p>
        </p:txBody>
      </p:sp>
    </p:spTree>
    <p:extLst>
      <p:ext uri="{BB962C8B-B14F-4D97-AF65-F5344CB8AC3E}">
        <p14:creationId xmlns:p14="http://schemas.microsoft.com/office/powerpoint/2010/main" val="272271049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92</a:t>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62E0C429-C4F5-4E3E-92A5-B8554C57D2D0}" type="slidenum">
              <a:rPr lang="en-US" smtClean="0"/>
              <a:pPr/>
              <a:t>93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5602861-5845-4C94-94BA-9C661E7DB45B}" type="datetimeFigureOut">
              <a:rPr lang="en-US" smtClean="0"/>
              <a:pPr/>
              <a:t>2/10/2015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350EB5-3D3D-4AEC-B521-FF0252290D4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602861-5845-4C94-94BA-9C661E7DB45B}" type="datetimeFigureOut">
              <a:rPr lang="en-US" smtClean="0"/>
              <a:pPr/>
              <a:t>2/10/2015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350EB5-3D3D-4AEC-B521-FF0252290D4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602861-5845-4C94-94BA-9C661E7DB45B}" type="datetimeFigureOut">
              <a:rPr lang="en-US" smtClean="0"/>
              <a:pPr/>
              <a:t>2/10/2015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350EB5-3D3D-4AEC-B521-FF0252290D4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676400" y="457200"/>
            <a:ext cx="7010400" cy="5638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3" name="Footer Placeholder 2"/>
          <p:cNvSpPr>
            <a:spLocks noGrp="1"/>
          </p:cNvSpPr>
          <p:nvPr>
            <p:ph type="ftr" sz="quarter" idx="10"/>
          </p:nvPr>
        </p:nvSpPr>
        <p:spPr>
          <a:xfrm>
            <a:off x="3124200" y="6248400"/>
            <a:ext cx="2895600" cy="457200"/>
          </a:xfrm>
        </p:spPr>
        <p:txBody>
          <a:bodyPr/>
          <a:lstStyle>
            <a:lvl1pPr>
              <a:defRPr/>
            </a:lvl1pPr>
          </a:lstStyle>
          <a:p>
            <a:endParaRPr lang="en-US"/>
          </a:p>
        </p:txBody>
      </p:sp>
      <p:sp>
        <p:nvSpPr>
          <p:cNvPr id="4" name="Slide Number Placeholder 3"/>
          <p:cNvSpPr>
            <a:spLocks noGrp="1"/>
          </p:cNvSpPr>
          <p:nvPr>
            <p:ph type="sldNum" sz="quarter" idx="11"/>
          </p:nvPr>
        </p:nvSpPr>
        <p:spPr>
          <a:xfrm>
            <a:off x="6553200" y="6248400"/>
            <a:ext cx="2133600" cy="457200"/>
          </a:xfrm>
        </p:spPr>
        <p:txBody>
          <a:bodyPr/>
          <a:lstStyle>
            <a:lvl1pPr>
              <a:defRPr/>
            </a:lvl1pPr>
          </a:lstStyle>
          <a:p>
            <a:fld id="{816C7D98-40BD-4AD5-A1CB-93B17E7BC291}" type="slidenum">
              <a:rPr lang="en-US"/>
              <a:pPr/>
              <a:t>‹#›</a:t>
            </a:fld>
            <a:endParaRPr lang="en-US"/>
          </a:p>
        </p:txBody>
      </p:sp>
      <p:sp>
        <p:nvSpPr>
          <p:cNvPr id="5" name="Date Placeholder 4"/>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transition spd="med">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7772400" cy="1143000"/>
          </a:xfrm>
        </p:spPr>
        <p:txBody>
          <a:bodyPr/>
          <a:lstStyle/>
          <a:p>
            <a:r>
              <a:rPr lang="en-US" smtClean="0"/>
              <a:t>Click to edit Master title style</a:t>
            </a:r>
            <a:endParaRPr lang="en-ZA"/>
          </a:p>
        </p:txBody>
      </p:sp>
      <p:sp>
        <p:nvSpPr>
          <p:cNvPr id="3" name="Table Placeholder 2"/>
          <p:cNvSpPr>
            <a:spLocks noGrp="1"/>
          </p:cNvSpPr>
          <p:nvPr>
            <p:ph type="tbl" idx="1"/>
          </p:nvPr>
        </p:nvSpPr>
        <p:spPr>
          <a:xfrm>
            <a:off x="685800" y="1981200"/>
            <a:ext cx="7772400" cy="4114800"/>
          </a:xfrm>
        </p:spPr>
        <p:txBody>
          <a:bodyPr/>
          <a:lstStyle/>
          <a:p>
            <a:pPr lvl="0"/>
            <a:endParaRPr lang="en-ZA" noProof="0"/>
          </a:p>
        </p:txBody>
      </p:sp>
      <p:sp>
        <p:nvSpPr>
          <p:cNvPr id="4" name="Rectangle 21"/>
          <p:cNvSpPr>
            <a:spLocks noGrp="1" noChangeArrowheads="1"/>
          </p:cNvSpPr>
          <p:nvPr>
            <p:ph type="dt" sz="half" idx="10"/>
          </p:nvPr>
        </p:nvSpPr>
        <p:spPr>
          <a:ln/>
        </p:spPr>
        <p:txBody>
          <a:bodyPr/>
          <a:lstStyle>
            <a:lvl1pPr>
              <a:defRPr/>
            </a:lvl1pPr>
          </a:lstStyle>
          <a:p>
            <a:pPr>
              <a:defRPr/>
            </a:pPr>
            <a:endParaRPr lang="en-US"/>
          </a:p>
        </p:txBody>
      </p:sp>
      <p:sp>
        <p:nvSpPr>
          <p:cNvPr id="5" name="Rectangle 22"/>
          <p:cNvSpPr>
            <a:spLocks noGrp="1" noChangeArrowheads="1"/>
          </p:cNvSpPr>
          <p:nvPr>
            <p:ph type="ftr" sz="quarter" idx="11"/>
          </p:nvPr>
        </p:nvSpPr>
        <p:spPr>
          <a:ln/>
        </p:spPr>
        <p:txBody>
          <a:bodyPr/>
          <a:lstStyle>
            <a:lvl1pPr>
              <a:defRPr/>
            </a:lvl1pPr>
          </a:lstStyle>
          <a:p>
            <a:pPr>
              <a:defRPr/>
            </a:pPr>
            <a:endParaRPr lang="en-US"/>
          </a:p>
        </p:txBody>
      </p:sp>
      <p:sp>
        <p:nvSpPr>
          <p:cNvPr id="6" name="Rectangle 23"/>
          <p:cNvSpPr>
            <a:spLocks noGrp="1" noChangeArrowheads="1"/>
          </p:cNvSpPr>
          <p:nvPr>
            <p:ph type="sldNum" sz="quarter" idx="12"/>
          </p:nvPr>
        </p:nvSpPr>
        <p:spPr>
          <a:ln/>
        </p:spPr>
        <p:txBody>
          <a:bodyPr/>
          <a:lstStyle>
            <a:lvl1pPr>
              <a:defRPr/>
            </a:lvl1pPr>
          </a:lstStyle>
          <a:p>
            <a:pPr>
              <a:defRPr/>
            </a:pPr>
            <a:fld id="{D0D805FA-AFD1-454C-8050-C59A45CAFFAE}" type="slidenum">
              <a:rPr lang="en-US"/>
              <a:pPr>
                <a:defRPr/>
              </a:pPr>
              <a:t>‹#›</a:t>
            </a:fld>
            <a:endParaRPr lang="en-US"/>
          </a:p>
        </p:txBody>
      </p:sp>
    </p:spTree>
    <p:extLst>
      <p:ext uri="{BB962C8B-B14F-4D97-AF65-F5344CB8AC3E}">
        <p14:creationId xmlns:p14="http://schemas.microsoft.com/office/powerpoint/2010/main" val="844577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ZA"/>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Rectangle 21"/>
          <p:cNvSpPr>
            <a:spLocks noGrp="1" noChangeArrowheads="1"/>
          </p:cNvSpPr>
          <p:nvPr>
            <p:ph type="dt" sz="half" idx="10"/>
          </p:nvPr>
        </p:nvSpPr>
        <p:spPr/>
        <p:txBody>
          <a:bodyPr/>
          <a:lstStyle>
            <a:lvl1pPr>
              <a:defRPr/>
            </a:lvl1pPr>
          </a:lstStyle>
          <a:p>
            <a:pPr>
              <a:defRPr/>
            </a:pPr>
            <a:endParaRPr lang="en-US"/>
          </a:p>
        </p:txBody>
      </p:sp>
      <p:sp>
        <p:nvSpPr>
          <p:cNvPr id="7" name="Rectangle 22"/>
          <p:cNvSpPr>
            <a:spLocks noGrp="1" noChangeArrowheads="1"/>
          </p:cNvSpPr>
          <p:nvPr>
            <p:ph type="ftr" sz="quarter" idx="11"/>
          </p:nvPr>
        </p:nvSpPr>
        <p:spPr/>
        <p:txBody>
          <a:bodyPr/>
          <a:lstStyle>
            <a:lvl1pPr>
              <a:defRPr/>
            </a:lvl1pPr>
          </a:lstStyle>
          <a:p>
            <a:pPr>
              <a:defRPr/>
            </a:pPr>
            <a:endParaRPr lang="en-US"/>
          </a:p>
        </p:txBody>
      </p:sp>
      <p:sp>
        <p:nvSpPr>
          <p:cNvPr id="8" name="Rectangle 23"/>
          <p:cNvSpPr>
            <a:spLocks noGrp="1" noChangeArrowheads="1"/>
          </p:cNvSpPr>
          <p:nvPr>
            <p:ph type="sldNum" sz="quarter" idx="12"/>
          </p:nvPr>
        </p:nvSpPr>
        <p:spPr/>
        <p:txBody>
          <a:bodyPr/>
          <a:lstStyle>
            <a:lvl1pPr>
              <a:defRPr/>
            </a:lvl1pPr>
          </a:lstStyle>
          <a:p>
            <a:pPr>
              <a:defRPr/>
            </a:pPr>
            <a:fld id="{F6D7F066-4FAD-4F67-BE36-5207EFEDAAE0}" type="slidenum">
              <a:rPr lang="en-US"/>
              <a:pPr>
                <a:defRPr/>
              </a:pPr>
              <a:t>‹#›</a:t>
            </a:fld>
            <a:endParaRPr lang="en-US"/>
          </a:p>
        </p:txBody>
      </p:sp>
    </p:spTree>
    <p:extLst>
      <p:ext uri="{BB962C8B-B14F-4D97-AF65-F5344CB8AC3E}">
        <p14:creationId xmlns:p14="http://schemas.microsoft.com/office/powerpoint/2010/main" val="3621846038"/>
      </p:ext>
    </p:extLst>
  </p:cSld>
  <p:clrMapOvr>
    <a:masterClrMapping/>
  </p:clrMapOvr>
  <p:transition>
    <p:wheel spokes="8"/>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85800" y="609600"/>
            <a:ext cx="7772400" cy="1143000"/>
          </a:xfrm>
        </p:spPr>
        <p:txBody>
          <a:bodyPr/>
          <a:lstStyle/>
          <a:p>
            <a:r>
              <a:rPr lang="en-US" smtClean="0"/>
              <a:t>Click to edit Master title style</a:t>
            </a:r>
            <a:endParaRPr lang="en-ZA"/>
          </a:p>
        </p:txBody>
      </p:sp>
      <p:sp>
        <p:nvSpPr>
          <p:cNvPr id="3" name="Content Placeholder 2"/>
          <p:cNvSpPr>
            <a:spLocks noGrp="1"/>
          </p:cNvSpPr>
          <p:nvPr>
            <p:ph sz="quarter" idx="1"/>
          </p:nvPr>
        </p:nvSpPr>
        <p:spPr>
          <a:xfrm>
            <a:off x="6858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Content Placeholder 4"/>
          <p:cNvSpPr>
            <a:spLocks noGrp="1"/>
          </p:cNvSpPr>
          <p:nvPr>
            <p:ph sz="quarter" idx="3"/>
          </p:nvPr>
        </p:nvSpPr>
        <p:spPr>
          <a:xfrm>
            <a:off x="6858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Content Placeholder 5"/>
          <p:cNvSpPr>
            <a:spLocks noGrp="1"/>
          </p:cNvSpPr>
          <p:nvPr>
            <p:ph sz="quarter" idx="4"/>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lvl1pPr>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D311E4B8-A27A-4CDE-9090-E1AC31FD7F7D}" type="slidenum">
              <a:rPr lang="en-US"/>
              <a:pPr>
                <a:defRPr/>
              </a:pPr>
              <a:t>‹#›</a:t>
            </a:fld>
            <a:endParaRPr lang="en-US"/>
          </a:p>
        </p:txBody>
      </p:sp>
    </p:spTree>
    <p:extLst>
      <p:ext uri="{BB962C8B-B14F-4D97-AF65-F5344CB8AC3E}">
        <p14:creationId xmlns:p14="http://schemas.microsoft.com/office/powerpoint/2010/main" val="2751181244"/>
      </p:ext>
    </p:extLst>
  </p:cSld>
  <p:clrMapOvr>
    <a:masterClrMapping/>
  </p:clrMapOvr>
  <p:transition>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602861-5845-4C94-94BA-9C661E7DB45B}" type="datetimeFigureOut">
              <a:rPr lang="en-US" smtClean="0"/>
              <a:pPr/>
              <a:t>2/10/2015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350EB5-3D3D-4AEC-B521-FF0252290D4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602861-5845-4C94-94BA-9C661E7DB45B}" type="datetimeFigureOut">
              <a:rPr lang="en-US" smtClean="0"/>
              <a:pPr/>
              <a:t>2/10/2015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350EB5-3D3D-4AEC-B521-FF0252290D4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5602861-5845-4C94-94BA-9C661E7DB45B}" type="datetimeFigureOut">
              <a:rPr lang="en-US" smtClean="0"/>
              <a:pPr/>
              <a:t>2/10/2015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350EB5-3D3D-4AEC-B521-FF0252290D4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5602861-5845-4C94-94BA-9C661E7DB45B}" type="datetimeFigureOut">
              <a:rPr lang="en-US" smtClean="0"/>
              <a:pPr/>
              <a:t>2/10/2015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350EB5-3D3D-4AEC-B521-FF0252290D4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602861-5845-4C94-94BA-9C661E7DB45B}" type="datetimeFigureOut">
              <a:rPr lang="en-US" smtClean="0"/>
              <a:pPr/>
              <a:t>2/10/2015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350EB5-3D3D-4AEC-B521-FF0252290D4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602861-5845-4C94-94BA-9C661E7DB45B}" type="datetimeFigureOut">
              <a:rPr lang="en-US" smtClean="0"/>
              <a:pPr/>
              <a:t>2/10/2015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350EB5-3D3D-4AEC-B521-FF0252290D4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602861-5845-4C94-94BA-9C661E7DB45B}" type="datetimeFigureOut">
              <a:rPr lang="en-US" smtClean="0"/>
              <a:pPr/>
              <a:t>2/10/2015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350EB5-3D3D-4AEC-B521-FF0252290D4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602861-5845-4C94-94BA-9C661E7DB45B}" type="datetimeFigureOut">
              <a:rPr lang="en-US" smtClean="0"/>
              <a:pPr/>
              <a:t>2/10/2015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350EB5-3D3D-4AEC-B521-FF0252290D4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602861-5845-4C94-94BA-9C661E7DB45B}" type="datetimeFigureOut">
              <a:rPr lang="en-US" smtClean="0"/>
              <a:pPr/>
              <a:t>2/10/2015</a:t>
            </a:fld>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350EB5-3D3D-4AEC-B521-FF0252290D4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 id="2147483664"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1.png"/><Relationship Id="rId7"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31.jpe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30.png"/><Relationship Id="rId5" Type="http://schemas.openxmlformats.org/officeDocument/2006/relationships/oleObject" Target="../embeddings/oleObject1.bin"/><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35.png"/><Relationship Id="rId4" Type="http://schemas.openxmlformats.org/officeDocument/2006/relationships/image" Target="../media/image34.png"/></Relationships>
</file>

<file path=ppt/slides/_rels/slide2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38.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7" Type="http://schemas.openxmlformats.org/officeDocument/2006/relationships/image" Target="../media/image40.jpe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1.png"/><Relationship Id="rId5" Type="http://schemas.openxmlformats.org/officeDocument/2006/relationships/image" Target="../media/image39.png"/><Relationship Id="rId4" Type="http://schemas.openxmlformats.org/officeDocument/2006/relationships/oleObject" Target="../embeddings/oleObject2.bin"/></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33.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1.png"/><Relationship Id="rId5" Type="http://schemas.openxmlformats.org/officeDocument/2006/relationships/image" Target="../media/image43.emf"/><Relationship Id="rId4" Type="http://schemas.openxmlformats.org/officeDocument/2006/relationships/oleObject" Target="../embeddings/Microsoft_Excel_97-2003_Worksheet1.xls"/></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37.x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38.x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39.x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4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43.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jpeg"/><Relationship Id="rId4" Type="http://schemas.openxmlformats.org/officeDocument/2006/relationships/image" Target="../media/image52.jpeg"/></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57.png"/><Relationship Id="rId4" Type="http://schemas.openxmlformats.org/officeDocument/2006/relationships/image" Target="../media/image56.jpeg"/></Relationships>
</file>

<file path=ppt/slides/_rels/slide47.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46.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4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7.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49.xml.rels><?xml version="1.0" encoding="UTF-8" standalone="yes"?>
<Relationships xmlns="http://schemas.openxmlformats.org/package/2006/relationships"><Relationship Id="rId8" Type="http://schemas.openxmlformats.org/officeDocument/2006/relationships/image" Target="../media/image64.jpeg"/><Relationship Id="rId3" Type="http://schemas.openxmlformats.org/officeDocument/2006/relationships/image" Target="../media/image55.jpeg"/><Relationship Id="rId7" Type="http://schemas.openxmlformats.org/officeDocument/2006/relationships/image" Target="../media/image63.png"/><Relationship Id="rId2" Type="http://schemas.openxmlformats.org/officeDocument/2006/relationships/notesSlide" Target="../notesSlides/notesSlide48.xml"/><Relationship Id="rId1" Type="http://schemas.openxmlformats.org/officeDocument/2006/relationships/slideLayout" Target="../slideLayouts/slideLayout7.xml"/><Relationship Id="rId6" Type="http://schemas.openxmlformats.org/officeDocument/2006/relationships/image" Target="../media/image62.wmf"/><Relationship Id="rId11" Type="http://schemas.openxmlformats.org/officeDocument/2006/relationships/image" Target="../media/image67.png"/><Relationship Id="rId5" Type="http://schemas.openxmlformats.org/officeDocument/2006/relationships/image" Target="../media/image61.png"/><Relationship Id="rId10" Type="http://schemas.openxmlformats.org/officeDocument/2006/relationships/image" Target="../media/image66.jpeg"/><Relationship Id="rId4" Type="http://schemas.openxmlformats.org/officeDocument/2006/relationships/image" Target="../media/image60.wmf"/><Relationship Id="rId9" Type="http://schemas.openxmlformats.org/officeDocument/2006/relationships/image" Target="../media/image65.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hyperlink" Target="http://www.tlabs.ac.za/public/gau_intro.htm"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9.xml"/><Relationship Id="rId1" Type="http://schemas.openxmlformats.org/officeDocument/2006/relationships/slideLayout" Target="../slideLayouts/slideLayout7.xml"/><Relationship Id="rId4" Type="http://schemas.openxmlformats.org/officeDocument/2006/relationships/image" Target="../media/image69.png"/></Relationships>
</file>

<file path=ppt/slides/_rels/slide5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50.xml"/><Relationship Id="rId1" Type="http://schemas.openxmlformats.org/officeDocument/2006/relationships/slideLayout" Target="../slideLayouts/slideLayout7.xml"/><Relationship Id="rId5" Type="http://schemas.openxmlformats.org/officeDocument/2006/relationships/image" Target="../media/image72.png"/><Relationship Id="rId4" Type="http://schemas.openxmlformats.org/officeDocument/2006/relationships/image" Target="../media/image71.wmf"/></Relationships>
</file>

<file path=ppt/slides/_rels/slide5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51.xml"/><Relationship Id="rId1" Type="http://schemas.openxmlformats.org/officeDocument/2006/relationships/slideLayout" Target="../slideLayouts/slideLayout7.xml"/><Relationship Id="rId4" Type="http://schemas.openxmlformats.org/officeDocument/2006/relationships/image" Target="../media/image74.png"/></Relationships>
</file>

<file path=ppt/slides/_rels/slide5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notesSlide" Target="../notesSlides/notesSlide53.xml"/><Relationship Id="rId1" Type="http://schemas.openxmlformats.org/officeDocument/2006/relationships/slideLayout" Target="../slideLayouts/slideLayout7.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55.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notesSlide" Target="../notesSlides/notesSlide54.xml"/><Relationship Id="rId1" Type="http://schemas.openxmlformats.org/officeDocument/2006/relationships/slideLayout" Target="../slideLayouts/slideLayout7.xml"/><Relationship Id="rId4" Type="http://schemas.openxmlformats.org/officeDocument/2006/relationships/image" Target="../media/image67.png"/></Relationships>
</file>

<file path=ppt/slides/_rels/slide56.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55.xml"/><Relationship Id="rId1" Type="http://schemas.openxmlformats.org/officeDocument/2006/relationships/slideLayout" Target="../slideLayouts/slideLayout7.xml"/><Relationship Id="rId4" Type="http://schemas.openxmlformats.org/officeDocument/2006/relationships/image" Target="../media/image82.png"/></Relationships>
</file>

<file path=ppt/slides/_rels/slide57.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notesSlide" Target="../notesSlides/notesSlide56.xml"/><Relationship Id="rId1" Type="http://schemas.openxmlformats.org/officeDocument/2006/relationships/slideLayout" Target="../slideLayouts/slideLayout7.xml"/><Relationship Id="rId4" Type="http://schemas.openxmlformats.org/officeDocument/2006/relationships/image" Target="../media/image83.png"/></Relationships>
</file>

<file path=ppt/slides/_rels/slide58.xml.rels><?xml version="1.0" encoding="UTF-8" standalone="yes"?>
<Relationships xmlns="http://schemas.openxmlformats.org/package/2006/relationships"><Relationship Id="rId3" Type="http://schemas.openxmlformats.org/officeDocument/2006/relationships/image" Target="../media/image84.emf"/><Relationship Id="rId2" Type="http://schemas.openxmlformats.org/officeDocument/2006/relationships/notesSlide" Target="../notesSlides/notesSlide57.xml"/><Relationship Id="rId1" Type="http://schemas.openxmlformats.org/officeDocument/2006/relationships/slideLayout" Target="../slideLayouts/slideLayout7.xml"/><Relationship Id="rId4" Type="http://schemas.openxmlformats.org/officeDocument/2006/relationships/image" Target="../media/image85.png"/></Relationships>
</file>

<file path=ppt/slides/_rels/slide59.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notesSlide" Target="../notesSlides/notesSlide58.xml"/><Relationship Id="rId1" Type="http://schemas.openxmlformats.org/officeDocument/2006/relationships/slideLayout" Target="../slideLayouts/slideLayout7.xml"/><Relationship Id="rId4" Type="http://schemas.openxmlformats.org/officeDocument/2006/relationships/image" Target="../media/image54.pn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0.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59.xml"/><Relationship Id="rId1" Type="http://schemas.openxmlformats.org/officeDocument/2006/relationships/slideLayout" Target="../slideLayouts/slideLayout7.xml"/><Relationship Id="rId4" Type="http://schemas.openxmlformats.org/officeDocument/2006/relationships/image" Target="../media/image88.png"/></Relationships>
</file>

<file path=ppt/slides/_rels/slide6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60.xml"/><Relationship Id="rId1" Type="http://schemas.openxmlformats.org/officeDocument/2006/relationships/slideLayout" Target="../slideLayouts/slideLayout7.xml"/><Relationship Id="rId4" Type="http://schemas.openxmlformats.org/officeDocument/2006/relationships/image" Target="../media/image90.jpeg"/></Relationships>
</file>

<file path=ppt/slides/_rels/slide62.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61.xml"/><Relationship Id="rId1" Type="http://schemas.openxmlformats.org/officeDocument/2006/relationships/slideLayout" Target="../slideLayouts/slideLayout7.xml"/><Relationship Id="rId6" Type="http://schemas.openxmlformats.org/officeDocument/2006/relationships/image" Target="../media/image94.wmf"/><Relationship Id="rId5" Type="http://schemas.openxmlformats.org/officeDocument/2006/relationships/image" Target="../media/image93.png"/><Relationship Id="rId4" Type="http://schemas.openxmlformats.org/officeDocument/2006/relationships/image" Target="../media/image92.emf"/></Relationships>
</file>

<file path=ppt/slides/_rels/slide63.xml.rels><?xml version="1.0" encoding="UTF-8" standalone="yes"?>
<Relationships xmlns="http://schemas.openxmlformats.org/package/2006/relationships"><Relationship Id="rId3" Type="http://schemas.openxmlformats.org/officeDocument/2006/relationships/image" Target="../media/image95.jpeg"/><Relationship Id="rId7" Type="http://schemas.openxmlformats.org/officeDocument/2006/relationships/image" Target="../media/image98.png"/><Relationship Id="rId2" Type="http://schemas.openxmlformats.org/officeDocument/2006/relationships/notesSlide" Target="../notesSlides/notesSlide62.xml"/><Relationship Id="rId1" Type="http://schemas.openxmlformats.org/officeDocument/2006/relationships/slideLayout" Target="../slideLayouts/slideLayout7.xml"/><Relationship Id="rId6" Type="http://schemas.openxmlformats.org/officeDocument/2006/relationships/image" Target="../media/image97.png"/><Relationship Id="rId5" Type="http://schemas.openxmlformats.org/officeDocument/2006/relationships/image" Target="../media/image91.png"/><Relationship Id="rId4" Type="http://schemas.openxmlformats.org/officeDocument/2006/relationships/image" Target="../media/image96.png"/></Relationships>
</file>

<file path=ppt/slides/_rels/slide6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1.png"/><Relationship Id="rId5" Type="http://schemas.openxmlformats.org/officeDocument/2006/relationships/image" Target="../media/image43.emf"/><Relationship Id="rId4" Type="http://schemas.openxmlformats.org/officeDocument/2006/relationships/oleObject" Target="../embeddings/Microsoft_Excel_97-2003_Worksheet2.xls"/></Relationships>
</file>

<file path=ppt/slides/_rels/slide68.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66.xml"/><Relationship Id="rId1" Type="http://schemas.openxmlformats.org/officeDocument/2006/relationships/slideLayout" Target="../slideLayouts/slideLayout7.xml"/><Relationship Id="rId5" Type="http://schemas.openxmlformats.org/officeDocument/2006/relationships/image" Target="../media/image101.png"/><Relationship Id="rId4" Type="http://schemas.openxmlformats.org/officeDocument/2006/relationships/image" Target="../media/image100.png"/></Relationships>
</file>

<file path=ppt/slides/_rels/slide6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1.png"/><Relationship Id="rId5" Type="http://schemas.openxmlformats.org/officeDocument/2006/relationships/image" Target="../media/image102.emf"/><Relationship Id="rId4" Type="http://schemas.openxmlformats.org/officeDocument/2006/relationships/oleObject" Target="../embeddings/Microsoft_Excel_97-2003_Worksheet3.xls"/></Relationships>
</file>

<file path=ppt/slides/_rels/slide71.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notesSlide" Target="../notesSlides/notesSlide69.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7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70.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73.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105.jpeg"/><Relationship Id="rId7" Type="http://schemas.openxmlformats.org/officeDocument/2006/relationships/image" Target="../media/image1.png"/><Relationship Id="rId2" Type="http://schemas.openxmlformats.org/officeDocument/2006/relationships/notesSlide" Target="../notesSlides/notesSlide72.xml"/><Relationship Id="rId1" Type="http://schemas.openxmlformats.org/officeDocument/2006/relationships/slideLayout" Target="../slideLayouts/slideLayout7.xml"/><Relationship Id="rId6" Type="http://schemas.openxmlformats.org/officeDocument/2006/relationships/image" Target="../media/image108.jpeg"/><Relationship Id="rId5" Type="http://schemas.openxmlformats.org/officeDocument/2006/relationships/image" Target="../media/image107.jpeg"/><Relationship Id="rId4" Type="http://schemas.openxmlformats.org/officeDocument/2006/relationships/image" Target="../media/image106.jpeg"/></Relationships>
</file>

<file path=ppt/slides/_rels/slide75.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notesSlide" Target="../notesSlides/notesSlide73.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76.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74.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77.xml.rels><?xml version="1.0" encoding="UTF-8" standalone="yes"?>
<Relationships xmlns="http://schemas.openxmlformats.org/package/2006/relationships"><Relationship Id="rId8" Type="http://schemas.openxmlformats.org/officeDocument/2006/relationships/image" Target="../media/image114.jpeg"/><Relationship Id="rId3" Type="http://schemas.openxmlformats.org/officeDocument/2006/relationships/notesSlide" Target="../notesSlides/notesSlide75.xml"/><Relationship Id="rId7" Type="http://schemas.openxmlformats.org/officeDocument/2006/relationships/image" Target="../media/image113.jpeg"/><Relationship Id="rId2" Type="http://schemas.openxmlformats.org/officeDocument/2006/relationships/slideLayout" Target="../slideLayouts/slideLayout12.xml"/><Relationship Id="rId1" Type="http://schemas.openxmlformats.org/officeDocument/2006/relationships/vmlDrawing" Target="../drawings/vmlDrawing6.vml"/><Relationship Id="rId6" Type="http://schemas.openxmlformats.org/officeDocument/2006/relationships/image" Target="../media/image112.jpeg"/><Relationship Id="rId11" Type="http://schemas.openxmlformats.org/officeDocument/2006/relationships/image" Target="../media/image88.png"/><Relationship Id="rId5" Type="http://schemas.openxmlformats.org/officeDocument/2006/relationships/image" Target="../media/image111.png"/><Relationship Id="rId10" Type="http://schemas.openxmlformats.org/officeDocument/2006/relationships/image" Target="../media/image116.png"/><Relationship Id="rId4" Type="http://schemas.openxmlformats.org/officeDocument/2006/relationships/oleObject" Target="../embeddings/oleObject3.bin"/><Relationship Id="rId9" Type="http://schemas.openxmlformats.org/officeDocument/2006/relationships/image" Target="../media/image115.jpeg"/></Relationships>
</file>

<file path=ppt/slides/_rels/slide78.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76.xml"/><Relationship Id="rId1" Type="http://schemas.openxmlformats.org/officeDocument/2006/relationships/slideLayout" Target="../slideLayouts/slideLayout7.xml"/><Relationship Id="rId5" Type="http://schemas.openxmlformats.org/officeDocument/2006/relationships/image" Target="../media/image88.png"/><Relationship Id="rId4" Type="http://schemas.openxmlformats.org/officeDocument/2006/relationships/image" Target="../media/image118.png"/></Relationships>
</file>

<file path=ppt/slides/_rels/slide79.xml.rels><?xml version="1.0" encoding="UTF-8" standalone="yes"?>
<Relationships xmlns="http://schemas.openxmlformats.org/package/2006/relationships"><Relationship Id="rId3" Type="http://schemas.openxmlformats.org/officeDocument/2006/relationships/image" Target="../media/image119.jpeg"/><Relationship Id="rId2" Type="http://schemas.openxmlformats.org/officeDocument/2006/relationships/notesSlide" Target="../notesSlides/notesSlide77.xml"/><Relationship Id="rId1" Type="http://schemas.openxmlformats.org/officeDocument/2006/relationships/slideLayout" Target="../slideLayouts/slideLayout1.xml"/><Relationship Id="rId4" Type="http://schemas.openxmlformats.org/officeDocument/2006/relationships/image" Target="../media/image88.pn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78.xml"/><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88.png"/><Relationship Id="rId5" Type="http://schemas.openxmlformats.org/officeDocument/2006/relationships/image" Target="../media/image120.emf"/><Relationship Id="rId4" Type="http://schemas.openxmlformats.org/officeDocument/2006/relationships/oleObject" Target="../embeddings/Microsoft_Word_97_-_2003_Document4.doc"/></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88.png"/><Relationship Id="rId5" Type="http://schemas.openxmlformats.org/officeDocument/2006/relationships/image" Target="../media/image121.emf"/><Relationship Id="rId4" Type="http://schemas.openxmlformats.org/officeDocument/2006/relationships/oleObject" Target="../embeddings/Microsoft_Word_97_-_2003_Document5.doc"/></Relationships>
</file>

<file path=ppt/slides/_rels/slide82.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80.xml"/><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8" Type="http://schemas.openxmlformats.org/officeDocument/2006/relationships/image" Target="../media/image124.png"/><Relationship Id="rId3" Type="http://schemas.openxmlformats.org/officeDocument/2006/relationships/notesSlide" Target="../notesSlides/notesSlide81.xml"/><Relationship Id="rId7" Type="http://schemas.openxmlformats.org/officeDocument/2006/relationships/image" Target="../media/image123.wmf"/><Relationship Id="rId2" Type="http://schemas.openxmlformats.org/officeDocument/2006/relationships/slideLayout" Target="../slideLayouts/slideLayout4.xml"/><Relationship Id="rId1" Type="http://schemas.openxmlformats.org/officeDocument/2006/relationships/vmlDrawing" Target="../drawings/vmlDrawing9.vml"/><Relationship Id="rId6" Type="http://schemas.openxmlformats.org/officeDocument/2006/relationships/oleObject" Target="../embeddings/oleObject5.bin"/><Relationship Id="rId5" Type="http://schemas.openxmlformats.org/officeDocument/2006/relationships/image" Target="../media/image122.png"/><Relationship Id="rId4" Type="http://schemas.openxmlformats.org/officeDocument/2006/relationships/oleObject" Target="../embeddings/oleObject4.bin"/></Relationships>
</file>

<file path=ppt/slides/_rels/slide84.xml.rels><?xml version="1.0" encoding="UTF-8" standalone="yes"?>
<Relationships xmlns="http://schemas.openxmlformats.org/package/2006/relationships"><Relationship Id="rId3" Type="http://schemas.openxmlformats.org/officeDocument/2006/relationships/image" Target="../media/image125.jpeg"/><Relationship Id="rId2" Type="http://schemas.openxmlformats.org/officeDocument/2006/relationships/notesSlide" Target="../notesSlides/notesSlide82.xml"/><Relationship Id="rId1" Type="http://schemas.openxmlformats.org/officeDocument/2006/relationships/slideLayout" Target="../slideLayouts/slideLayout14.xml"/><Relationship Id="rId6" Type="http://schemas.openxmlformats.org/officeDocument/2006/relationships/image" Target="../media/image88.png"/><Relationship Id="rId5" Type="http://schemas.openxmlformats.org/officeDocument/2006/relationships/image" Target="../media/image127.jpeg"/><Relationship Id="rId4" Type="http://schemas.openxmlformats.org/officeDocument/2006/relationships/image" Target="../media/image126.jpeg"/></Relationships>
</file>

<file path=ppt/slides/_rels/slide85.xml.rels><?xml version="1.0" encoding="UTF-8" standalone="yes"?>
<Relationships xmlns="http://schemas.openxmlformats.org/package/2006/relationships"><Relationship Id="rId3" Type="http://schemas.openxmlformats.org/officeDocument/2006/relationships/image" Target="../media/image128.jpeg"/><Relationship Id="rId2" Type="http://schemas.openxmlformats.org/officeDocument/2006/relationships/notesSlide" Target="../notesSlides/notesSlide83.xml"/><Relationship Id="rId1" Type="http://schemas.openxmlformats.org/officeDocument/2006/relationships/slideLayout" Target="../slideLayouts/slideLayout4.xml"/><Relationship Id="rId5" Type="http://schemas.openxmlformats.org/officeDocument/2006/relationships/image" Target="../media/image88.png"/><Relationship Id="rId4" Type="http://schemas.openxmlformats.org/officeDocument/2006/relationships/image" Target="../media/image129.jpeg"/></Relationships>
</file>

<file path=ppt/slides/_rels/slide86.xml.rels><?xml version="1.0" encoding="UTF-8" standalone="yes"?>
<Relationships xmlns="http://schemas.openxmlformats.org/package/2006/relationships"><Relationship Id="rId3" Type="http://schemas.openxmlformats.org/officeDocument/2006/relationships/image" Target="../media/image130.jpeg"/><Relationship Id="rId2" Type="http://schemas.openxmlformats.org/officeDocument/2006/relationships/notesSlide" Target="../notesSlides/notesSlide84.xml"/><Relationship Id="rId1" Type="http://schemas.openxmlformats.org/officeDocument/2006/relationships/slideLayout" Target="../slideLayouts/slideLayout4.xml"/><Relationship Id="rId5" Type="http://schemas.openxmlformats.org/officeDocument/2006/relationships/image" Target="../media/image88.png"/><Relationship Id="rId4" Type="http://schemas.openxmlformats.org/officeDocument/2006/relationships/image" Target="../media/image131.jpeg"/></Relationships>
</file>

<file path=ppt/slides/_rels/slide87.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85.xml"/><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3" Type="http://schemas.openxmlformats.org/officeDocument/2006/relationships/image" Target="../media/image133.jpeg"/><Relationship Id="rId2" Type="http://schemas.openxmlformats.org/officeDocument/2006/relationships/notesSlide" Target="../notesSlides/notesSlide86.xml"/><Relationship Id="rId1" Type="http://schemas.openxmlformats.org/officeDocument/2006/relationships/slideLayout" Target="../slideLayouts/slideLayout14.xml"/><Relationship Id="rId5" Type="http://schemas.openxmlformats.org/officeDocument/2006/relationships/image" Target="../media/image88.png"/><Relationship Id="rId4" Type="http://schemas.openxmlformats.org/officeDocument/2006/relationships/image" Target="../media/image134.jpeg"/></Relationships>
</file>

<file path=ppt/slides/_rels/slide89.xml.rels><?xml version="1.0" encoding="UTF-8" standalone="yes"?>
<Relationships xmlns="http://schemas.openxmlformats.org/package/2006/relationships"><Relationship Id="rId3" Type="http://schemas.openxmlformats.org/officeDocument/2006/relationships/image" Target="../media/image135.jpeg"/><Relationship Id="rId2" Type="http://schemas.openxmlformats.org/officeDocument/2006/relationships/notesSlide" Target="../notesSlides/notesSlide87.xml"/><Relationship Id="rId1" Type="http://schemas.openxmlformats.org/officeDocument/2006/relationships/slideLayout" Target="../slideLayouts/slideLayout15.xml"/><Relationship Id="rId6" Type="http://schemas.openxmlformats.org/officeDocument/2006/relationships/image" Target="../media/image88.png"/><Relationship Id="rId5" Type="http://schemas.openxmlformats.org/officeDocument/2006/relationships/image" Target="../media/image137.jpeg"/><Relationship Id="rId4" Type="http://schemas.openxmlformats.org/officeDocument/2006/relationships/image" Target="../media/image136.jpe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90.xml.rels><?xml version="1.0" encoding="UTF-8" standalone="yes"?>
<Relationships xmlns="http://schemas.openxmlformats.org/package/2006/relationships"><Relationship Id="rId3" Type="http://schemas.openxmlformats.org/officeDocument/2006/relationships/image" Target="../media/image138.jpeg"/><Relationship Id="rId2" Type="http://schemas.openxmlformats.org/officeDocument/2006/relationships/notesSlide" Target="../notesSlides/notesSlide88.xml"/><Relationship Id="rId1" Type="http://schemas.openxmlformats.org/officeDocument/2006/relationships/slideLayout" Target="../slideLayouts/slideLayout14.xml"/><Relationship Id="rId5" Type="http://schemas.openxmlformats.org/officeDocument/2006/relationships/image" Target="../media/image88.png"/><Relationship Id="rId4" Type="http://schemas.openxmlformats.org/officeDocument/2006/relationships/image" Target="../media/image139.jpeg"/></Relationships>
</file>

<file path=ppt/slides/_rels/slide91.xml.rels><?xml version="1.0" encoding="UTF-8" standalone="yes"?>
<Relationships xmlns="http://schemas.openxmlformats.org/package/2006/relationships"><Relationship Id="rId3" Type="http://schemas.openxmlformats.org/officeDocument/2006/relationships/image" Target="../media/image140.jpeg"/><Relationship Id="rId2" Type="http://schemas.openxmlformats.org/officeDocument/2006/relationships/notesSlide" Target="../notesSlides/notesSlide89.xml"/><Relationship Id="rId1" Type="http://schemas.openxmlformats.org/officeDocument/2006/relationships/slideLayout" Target="../slideLayouts/slideLayout14.xml"/><Relationship Id="rId6" Type="http://schemas.openxmlformats.org/officeDocument/2006/relationships/image" Target="../media/image88.png"/><Relationship Id="rId5" Type="http://schemas.openxmlformats.org/officeDocument/2006/relationships/image" Target="../media/image142.jpeg"/><Relationship Id="rId4" Type="http://schemas.openxmlformats.org/officeDocument/2006/relationships/image" Target="../media/image141.jpeg"/></Relationships>
</file>

<file path=ppt/slides/_rels/slide92.xml.rels><?xml version="1.0" encoding="UTF-8" standalone="yes"?>
<Relationships xmlns="http://schemas.openxmlformats.org/package/2006/relationships"><Relationship Id="rId3" Type="http://schemas.openxmlformats.org/officeDocument/2006/relationships/image" Target="../media/image143.jpeg"/><Relationship Id="rId2" Type="http://schemas.openxmlformats.org/officeDocument/2006/relationships/notesSlide" Target="../notesSlides/notesSlide90.xml"/><Relationship Id="rId1" Type="http://schemas.openxmlformats.org/officeDocument/2006/relationships/slideLayout" Target="../slideLayouts/slideLayout14.xml"/><Relationship Id="rId4" Type="http://schemas.openxmlformats.org/officeDocument/2006/relationships/image" Target="../media/image88.png"/></Relationships>
</file>

<file path=ppt/slides/_rels/slide93.xml.rels><?xml version="1.0" encoding="UTF-8" standalone="yes"?>
<Relationships xmlns="http://schemas.openxmlformats.org/package/2006/relationships"><Relationship Id="rId3" Type="http://schemas.openxmlformats.org/officeDocument/2006/relationships/image" Target="../media/image144.jpeg"/><Relationship Id="rId7" Type="http://schemas.openxmlformats.org/officeDocument/2006/relationships/image" Target="../media/image88.png"/><Relationship Id="rId2" Type="http://schemas.openxmlformats.org/officeDocument/2006/relationships/notesSlide" Target="../notesSlides/notesSlide91.xml"/><Relationship Id="rId1" Type="http://schemas.openxmlformats.org/officeDocument/2006/relationships/slideLayout" Target="../slideLayouts/slideLayout4.xml"/><Relationship Id="rId6" Type="http://schemas.openxmlformats.org/officeDocument/2006/relationships/image" Target="../media/image147.jpeg"/><Relationship Id="rId5" Type="http://schemas.openxmlformats.org/officeDocument/2006/relationships/image" Target="../media/image146.jpeg"/><Relationship Id="rId4" Type="http://schemas.openxmlformats.org/officeDocument/2006/relationships/image" Target="../media/image14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1470025"/>
          </a:xfrm>
        </p:spPr>
        <p:txBody>
          <a:bodyPr>
            <a:normAutofit/>
          </a:bodyPr>
          <a:lstStyle/>
          <a:p>
            <a:r>
              <a:rPr lang="en-ZA" dirty="0" smtClean="0">
                <a:solidFill>
                  <a:srgbClr val="FFFF00"/>
                </a:solidFill>
              </a:rPr>
              <a:t>Overview of </a:t>
            </a:r>
            <a:r>
              <a:rPr lang="en-ZA" dirty="0" err="1" smtClean="0">
                <a:solidFill>
                  <a:srgbClr val="FFFF00"/>
                </a:solidFill>
              </a:rPr>
              <a:t>iThemba</a:t>
            </a:r>
            <a:r>
              <a:rPr lang="en-ZA" dirty="0" smtClean="0">
                <a:solidFill>
                  <a:srgbClr val="FFFF00"/>
                </a:solidFill>
              </a:rPr>
              <a:t> </a:t>
            </a:r>
            <a:r>
              <a:rPr lang="en-ZA" dirty="0" smtClean="0">
                <a:solidFill>
                  <a:srgbClr val="FFFF00"/>
                </a:solidFill>
              </a:rPr>
              <a:t>LABS </a:t>
            </a:r>
            <a:endParaRPr lang="en-ZA" dirty="0">
              <a:solidFill>
                <a:srgbClr val="FFFF00"/>
              </a:solidFill>
            </a:endParaRPr>
          </a:p>
        </p:txBody>
      </p:sp>
      <p:sp>
        <p:nvSpPr>
          <p:cNvPr id="3" name="Subtitle 2"/>
          <p:cNvSpPr>
            <a:spLocks noGrp="1"/>
          </p:cNvSpPr>
          <p:nvPr>
            <p:ph type="subTitle" idx="1"/>
          </p:nvPr>
        </p:nvSpPr>
        <p:spPr>
          <a:xfrm>
            <a:off x="1371600" y="2667000"/>
            <a:ext cx="6400800" cy="1752600"/>
          </a:xfrm>
        </p:spPr>
        <p:txBody>
          <a:bodyPr/>
          <a:lstStyle/>
          <a:p>
            <a:r>
              <a:rPr lang="en-ZA" dirty="0" smtClean="0"/>
              <a:t>Simon Mullins</a:t>
            </a:r>
          </a:p>
          <a:p>
            <a:r>
              <a:rPr lang="en-ZA" dirty="0" err="1" smtClean="0"/>
              <a:t>iThemba</a:t>
            </a:r>
            <a:r>
              <a:rPr lang="en-ZA" dirty="0" smtClean="0"/>
              <a:t> LABS</a:t>
            </a:r>
            <a:endParaRPr lang="en-ZA" dirty="0"/>
          </a:p>
        </p:txBody>
      </p:sp>
      <p:grpSp>
        <p:nvGrpSpPr>
          <p:cNvPr id="4" name="Group 3"/>
          <p:cNvGrpSpPr/>
          <p:nvPr/>
        </p:nvGrpSpPr>
        <p:grpSpPr>
          <a:xfrm>
            <a:off x="0" y="5715000"/>
            <a:ext cx="9144000" cy="1143000"/>
            <a:chOff x="0" y="5715000"/>
            <a:chExt cx="8763000" cy="1104900"/>
          </a:xfrm>
        </p:grpSpPr>
        <p:sp>
          <p:nvSpPr>
            <p:cNvPr id="5" name="TextBox 3"/>
            <p:cNvSpPr txBox="1">
              <a:spLocks noChangeArrowheads="1"/>
            </p:cNvSpPr>
            <p:nvPr/>
          </p:nvSpPr>
          <p:spPr bwMode="auto">
            <a:xfrm>
              <a:off x="2819400" y="6450014"/>
              <a:ext cx="5943600" cy="267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pic>
          <p:nvPicPr>
            <p:cNvPr id="6" name="Picture 5" descr="itlclear_Logo0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5715000"/>
              <a:ext cx="29337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09"/>
          <p:cNvPicPr>
            <a:picLocks noChangeAspect="1" noChangeArrowheads="1"/>
          </p:cNvPicPr>
          <p:nvPr/>
        </p:nvPicPr>
        <p:blipFill>
          <a:blip r:embed="rId3" cstate="print"/>
          <a:srcRect/>
          <a:stretch>
            <a:fillRect/>
          </a:stretch>
        </p:blipFill>
        <p:spPr bwMode="auto">
          <a:xfrm>
            <a:off x="1143000" y="533400"/>
            <a:ext cx="6858000" cy="5143500"/>
          </a:xfrm>
          <a:prstGeom prst="rect">
            <a:avLst/>
          </a:prstGeom>
          <a:noFill/>
          <a:ln w="9525">
            <a:noFill/>
            <a:miter lim="800000"/>
            <a:headEnd/>
            <a:tailEnd/>
          </a:ln>
        </p:spPr>
      </p:pic>
      <p:sp>
        <p:nvSpPr>
          <p:cNvPr id="22531" name="Text Box 3"/>
          <p:cNvSpPr txBox="1">
            <a:spLocks noChangeArrowheads="1"/>
          </p:cNvSpPr>
          <p:nvPr/>
        </p:nvSpPr>
        <p:spPr bwMode="auto">
          <a:xfrm>
            <a:off x="152400" y="0"/>
            <a:ext cx="8458200" cy="461665"/>
          </a:xfrm>
          <a:prstGeom prst="rect">
            <a:avLst/>
          </a:prstGeom>
          <a:noFill/>
          <a:ln w="9525">
            <a:noFill/>
            <a:miter lim="800000"/>
            <a:headEnd/>
            <a:tailEnd/>
          </a:ln>
        </p:spPr>
        <p:txBody>
          <a:bodyPr wrap="square">
            <a:spAutoFit/>
          </a:bodyPr>
          <a:lstStyle/>
          <a:p>
            <a:pPr algn="ctr">
              <a:spcBef>
                <a:spcPct val="50000"/>
              </a:spcBef>
            </a:pPr>
            <a:r>
              <a:rPr lang="en-US" sz="2400" dirty="0" smtClean="0">
                <a:solidFill>
                  <a:srgbClr val="FFFF00"/>
                </a:solidFill>
              </a:rPr>
              <a:t>High Energy Extraction </a:t>
            </a:r>
            <a:r>
              <a:rPr lang="en-US" sz="2400" dirty="0">
                <a:solidFill>
                  <a:srgbClr val="FFFF00"/>
                </a:solidFill>
              </a:rPr>
              <a:t>side of Tandem before the refurbishment</a:t>
            </a:r>
            <a:endParaRPr lang="en-US" sz="2400" dirty="0"/>
          </a:p>
        </p:txBody>
      </p:sp>
      <p:pic>
        <p:nvPicPr>
          <p:cNvPr id="6" name="Picture 5"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Ekstraksie 1"/>
          <p:cNvPicPr>
            <a:picLocks noChangeAspect="1" noChangeArrowheads="1"/>
          </p:cNvPicPr>
          <p:nvPr/>
        </p:nvPicPr>
        <p:blipFill>
          <a:blip r:embed="rId3" cstate="print"/>
          <a:srcRect/>
          <a:stretch>
            <a:fillRect/>
          </a:stretch>
        </p:blipFill>
        <p:spPr bwMode="auto">
          <a:xfrm>
            <a:off x="914400" y="685800"/>
            <a:ext cx="7340600" cy="4953000"/>
          </a:xfrm>
          <a:prstGeom prst="rect">
            <a:avLst/>
          </a:prstGeom>
          <a:noFill/>
          <a:ln w="9525">
            <a:noFill/>
            <a:miter lim="800000"/>
            <a:headEnd/>
            <a:tailEnd/>
          </a:ln>
        </p:spPr>
      </p:pic>
      <p:sp>
        <p:nvSpPr>
          <p:cNvPr id="55299" name="Text Box 3"/>
          <p:cNvSpPr txBox="1">
            <a:spLocks noChangeArrowheads="1"/>
          </p:cNvSpPr>
          <p:nvPr/>
        </p:nvSpPr>
        <p:spPr bwMode="auto">
          <a:xfrm>
            <a:off x="0" y="1"/>
            <a:ext cx="9144000" cy="492443"/>
          </a:xfrm>
          <a:prstGeom prst="rect">
            <a:avLst/>
          </a:prstGeom>
          <a:noFill/>
          <a:ln w="9525">
            <a:noFill/>
            <a:miter lim="800000"/>
            <a:headEnd/>
            <a:tailEnd/>
          </a:ln>
        </p:spPr>
        <p:txBody>
          <a:bodyPr wrap="square">
            <a:spAutoFit/>
          </a:bodyPr>
          <a:lstStyle/>
          <a:p>
            <a:pPr algn="ctr">
              <a:spcBef>
                <a:spcPct val="50000"/>
              </a:spcBef>
            </a:pPr>
            <a:r>
              <a:rPr lang="en-US" sz="2600" dirty="0">
                <a:solidFill>
                  <a:srgbClr val="FFFF00"/>
                </a:solidFill>
              </a:rPr>
              <a:t>Extraction beam line of tandem </a:t>
            </a:r>
            <a:r>
              <a:rPr lang="en-US" sz="2600" dirty="0" smtClean="0">
                <a:solidFill>
                  <a:srgbClr val="FFFF00"/>
                </a:solidFill>
              </a:rPr>
              <a:t>accelerator post-refurbishment</a:t>
            </a:r>
            <a:endParaRPr lang="en-US" sz="2600" dirty="0">
              <a:solidFill>
                <a:srgbClr val="FFFF00"/>
              </a:solidFill>
            </a:endParaRPr>
          </a:p>
        </p:txBody>
      </p:sp>
      <p:pic>
        <p:nvPicPr>
          <p:cNvPr id="6" name="Picture 5"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a:xfrm>
            <a:off x="457200" y="152400"/>
            <a:ext cx="8229600" cy="1143000"/>
          </a:xfrm>
        </p:spPr>
        <p:txBody>
          <a:bodyPr>
            <a:normAutofit fontScale="90000"/>
          </a:bodyPr>
          <a:lstStyle/>
          <a:p>
            <a:r>
              <a:rPr lang="en-US" sz="2700" dirty="0" smtClean="0">
                <a:solidFill>
                  <a:srgbClr val="FFFF00"/>
                </a:solidFill>
              </a:rPr>
              <a:t>EPICS control system implemented for  tandem accelerator </a:t>
            </a:r>
            <a:r>
              <a:rPr lang="en-US" dirty="0" smtClean="0">
                <a:solidFill>
                  <a:srgbClr val="FFFF00"/>
                </a:solidFill>
              </a:rPr>
              <a:t/>
            </a:r>
            <a:br>
              <a:rPr lang="en-US" dirty="0" smtClean="0">
                <a:solidFill>
                  <a:srgbClr val="FFFF00"/>
                </a:solidFill>
              </a:rPr>
            </a:br>
            <a:endParaRPr lang="en-US" dirty="0" smtClean="0"/>
          </a:p>
        </p:txBody>
      </p:sp>
      <p:pic>
        <p:nvPicPr>
          <p:cNvPr id="40963" name="Picture 4" descr="control1"/>
          <p:cNvPicPr>
            <a:picLocks noChangeAspect="1" noChangeArrowheads="1"/>
          </p:cNvPicPr>
          <p:nvPr/>
        </p:nvPicPr>
        <p:blipFill>
          <a:blip r:embed="rId3" cstate="print"/>
          <a:srcRect r="49844"/>
          <a:stretch>
            <a:fillRect/>
          </a:stretch>
        </p:blipFill>
        <p:spPr bwMode="auto">
          <a:xfrm>
            <a:off x="762000" y="685799"/>
            <a:ext cx="7543800" cy="4788673"/>
          </a:xfrm>
          <a:prstGeom prst="rect">
            <a:avLst/>
          </a:prstGeom>
          <a:noFill/>
          <a:ln w="9525">
            <a:noFill/>
            <a:miter lim="800000"/>
            <a:headEnd/>
            <a:tailEnd/>
          </a:ln>
        </p:spPr>
      </p:pic>
      <p:pic>
        <p:nvPicPr>
          <p:cNvPr id="9" name="Picture 8"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cstate="print"/>
          <a:srcRect l="7692" t="9573" r="7692" b="13846"/>
          <a:stretch>
            <a:fillRect/>
          </a:stretch>
        </p:blipFill>
        <p:spPr bwMode="auto">
          <a:xfrm>
            <a:off x="214281" y="785795"/>
            <a:ext cx="8708315" cy="4929221"/>
          </a:xfrm>
          <a:prstGeom prst="rect">
            <a:avLst/>
          </a:prstGeom>
          <a:noFill/>
          <a:ln w="9525">
            <a:noFill/>
            <a:miter lim="800000"/>
            <a:headEnd/>
            <a:tailEnd/>
          </a:ln>
        </p:spPr>
      </p:pic>
      <p:sp>
        <p:nvSpPr>
          <p:cNvPr id="7" name="TextBox 6"/>
          <p:cNvSpPr txBox="1"/>
          <p:nvPr/>
        </p:nvSpPr>
        <p:spPr>
          <a:xfrm>
            <a:off x="285721" y="142852"/>
            <a:ext cx="8643999" cy="584775"/>
          </a:xfrm>
          <a:prstGeom prst="rect">
            <a:avLst/>
          </a:prstGeom>
          <a:noFill/>
        </p:spPr>
        <p:txBody>
          <a:bodyPr wrap="square" rtlCol="0">
            <a:spAutoFit/>
          </a:bodyPr>
          <a:lstStyle/>
          <a:p>
            <a:pPr algn="ctr"/>
            <a:r>
              <a:rPr lang="en-US" sz="3200" dirty="0" smtClean="0">
                <a:solidFill>
                  <a:srgbClr val="FFFF00"/>
                </a:solidFill>
              </a:rPr>
              <a:t>Layout of AMS system for </a:t>
            </a:r>
            <a:r>
              <a:rPr lang="en-US" sz="3200" dirty="0" err="1" smtClean="0">
                <a:solidFill>
                  <a:srgbClr val="FFFF00"/>
                </a:solidFill>
              </a:rPr>
              <a:t>iThemba</a:t>
            </a:r>
            <a:r>
              <a:rPr lang="en-US" sz="3200" dirty="0" smtClean="0">
                <a:solidFill>
                  <a:srgbClr val="FFFF00"/>
                </a:solidFill>
              </a:rPr>
              <a:t> LABS Gauteng </a:t>
            </a:r>
            <a:endParaRPr lang="en-US" sz="3200" dirty="0">
              <a:solidFill>
                <a:srgbClr val="FFFF00"/>
              </a:solidFill>
            </a:endParaRPr>
          </a:p>
        </p:txBody>
      </p:sp>
      <p:pic>
        <p:nvPicPr>
          <p:cNvPr id="10" name="Picture 9"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5791200"/>
            <a:ext cx="3061252"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Themba AMS 6.jpg"/>
          <p:cNvPicPr>
            <a:picLocks noChangeAspect="1"/>
          </p:cNvPicPr>
          <p:nvPr/>
        </p:nvPicPr>
        <p:blipFill>
          <a:blip r:embed="rId3" cstate="print">
            <a:lum bright="19000" contrast="23000"/>
          </a:blip>
          <a:stretch>
            <a:fillRect/>
          </a:stretch>
        </p:blipFill>
        <p:spPr>
          <a:xfrm>
            <a:off x="609601" y="609601"/>
            <a:ext cx="7572396" cy="5029200"/>
          </a:xfrm>
          <a:prstGeom prst="rect">
            <a:avLst/>
          </a:prstGeom>
        </p:spPr>
      </p:pic>
      <p:sp>
        <p:nvSpPr>
          <p:cNvPr id="7" name="TextBox 4"/>
          <p:cNvSpPr txBox="1">
            <a:spLocks noChangeArrowheads="1"/>
          </p:cNvSpPr>
          <p:nvPr/>
        </p:nvSpPr>
        <p:spPr bwMode="auto">
          <a:xfrm>
            <a:off x="7162800" y="609600"/>
            <a:ext cx="1981200" cy="923330"/>
          </a:xfrm>
          <a:prstGeom prst="rect">
            <a:avLst/>
          </a:prstGeom>
          <a:solidFill>
            <a:schemeClr val="bg1"/>
          </a:solidFill>
          <a:ln w="9525">
            <a:noFill/>
            <a:miter lim="800000"/>
            <a:headEnd/>
            <a:tailEnd/>
          </a:ln>
        </p:spPr>
        <p:txBody>
          <a:bodyPr>
            <a:spAutoFit/>
          </a:bodyPr>
          <a:lstStyle/>
          <a:p>
            <a:pPr algn="ctr"/>
            <a:r>
              <a:rPr lang="en-US" dirty="0"/>
              <a:t>300 micro A Carbon 12</a:t>
            </a:r>
          </a:p>
          <a:p>
            <a:pPr algn="ctr"/>
            <a:r>
              <a:rPr lang="en-US" dirty="0"/>
              <a:t>13/12/2009</a:t>
            </a:r>
          </a:p>
        </p:txBody>
      </p:sp>
      <p:sp>
        <p:nvSpPr>
          <p:cNvPr id="8" name="Title 1"/>
          <p:cNvSpPr txBox="1">
            <a:spLocks/>
          </p:cNvSpPr>
          <p:nvPr/>
        </p:nvSpPr>
        <p:spPr>
          <a:xfrm>
            <a:off x="0" y="0"/>
            <a:ext cx="9144000" cy="609600"/>
          </a:xfrm>
          <a:prstGeom prst="rect">
            <a:avLst/>
          </a:prstGeom>
          <a:noFill/>
        </p:spPr>
        <p:style>
          <a:lnRef idx="0">
            <a:schemeClr val="accent1"/>
          </a:lnRef>
          <a:fillRef idx="3">
            <a:schemeClr val="accent1"/>
          </a:fillRef>
          <a:effectRef idx="3">
            <a:schemeClr val="accent1"/>
          </a:effectRef>
          <a:fontRef idx="minor">
            <a:schemeClr val="lt1"/>
          </a:fontRef>
        </p:style>
        <p:txBody>
          <a:bodyPr anchor="ctr">
            <a:normAutofit/>
          </a:bodyPr>
          <a:lstStyle/>
          <a:p>
            <a:pPr algn="ctr">
              <a:defRPr/>
            </a:pPr>
            <a:r>
              <a:rPr lang="en-GB" b="1" dirty="0" smtClean="0">
                <a:solidFill>
                  <a:srgbClr val="FFFF00"/>
                </a:solidFill>
                <a:latin typeface="Arial" pitchFamily="34" charset="0"/>
                <a:cs typeface="Arial" pitchFamily="34" charset="0"/>
              </a:rPr>
              <a:t>Negative </a:t>
            </a:r>
            <a:r>
              <a:rPr lang="en-GB" b="1" dirty="0">
                <a:solidFill>
                  <a:srgbClr val="FFFF00"/>
                </a:solidFill>
                <a:latin typeface="Arial" pitchFamily="34" charset="0"/>
                <a:cs typeface="Arial" pitchFamily="34" charset="0"/>
              </a:rPr>
              <a:t>Ion </a:t>
            </a:r>
            <a:r>
              <a:rPr lang="en-GB" b="1" dirty="0" smtClean="0">
                <a:solidFill>
                  <a:srgbClr val="FFFF00"/>
                </a:solidFill>
                <a:latin typeface="Arial" pitchFamily="34" charset="0"/>
                <a:cs typeface="Arial" pitchFamily="34" charset="0"/>
              </a:rPr>
              <a:t>Source </a:t>
            </a:r>
            <a:r>
              <a:rPr lang="en-GB" b="1" dirty="0">
                <a:solidFill>
                  <a:srgbClr val="FFFF00"/>
                </a:solidFill>
                <a:latin typeface="Arial" pitchFamily="34" charset="0"/>
                <a:cs typeface="Arial" pitchFamily="34" charset="0"/>
              </a:rPr>
              <a:t>by </a:t>
            </a:r>
            <a:r>
              <a:rPr lang="en-GB" b="1" dirty="0" err="1">
                <a:solidFill>
                  <a:srgbClr val="FFFF00"/>
                </a:solidFill>
                <a:latin typeface="Arial" pitchFamily="34" charset="0"/>
                <a:cs typeface="Arial" pitchFamily="34" charset="0"/>
              </a:rPr>
              <a:t>Cesium</a:t>
            </a:r>
            <a:r>
              <a:rPr lang="en-GB" b="1" dirty="0">
                <a:solidFill>
                  <a:srgbClr val="FFFF00"/>
                </a:solidFill>
                <a:latin typeface="Arial" pitchFamily="34" charset="0"/>
                <a:cs typeface="Arial" pitchFamily="34" charset="0"/>
              </a:rPr>
              <a:t> Sputtering</a:t>
            </a:r>
            <a:r>
              <a:rPr lang="en-US" b="1" dirty="0">
                <a:solidFill>
                  <a:srgbClr val="FFFF00"/>
                </a:solidFill>
                <a:latin typeface="Arial" pitchFamily="34" charset="0"/>
                <a:cs typeface="Arial" pitchFamily="34" charset="0"/>
              </a:rPr>
              <a:t> </a:t>
            </a:r>
            <a:r>
              <a:rPr lang="en-US" b="1" dirty="0" smtClean="0">
                <a:solidFill>
                  <a:srgbClr val="FFFF00"/>
                </a:solidFill>
                <a:latin typeface="Arial" pitchFamily="34" charset="0"/>
                <a:cs typeface="Arial" pitchFamily="34" charset="0"/>
              </a:rPr>
              <a:t>using </a:t>
            </a:r>
            <a:r>
              <a:rPr lang="en-US" b="1" dirty="0">
                <a:solidFill>
                  <a:srgbClr val="FFFF00"/>
                </a:solidFill>
                <a:latin typeface="Arial" pitchFamily="34" charset="0"/>
                <a:cs typeface="Arial" pitchFamily="34" charset="0"/>
              </a:rPr>
              <a:t>the LLNL </a:t>
            </a:r>
            <a:r>
              <a:rPr lang="en-US" b="1" dirty="0" smtClean="0">
                <a:solidFill>
                  <a:srgbClr val="FFFF00"/>
                </a:solidFill>
                <a:latin typeface="Arial" pitchFamily="34" charset="0"/>
                <a:cs typeface="Arial" pitchFamily="34" charset="0"/>
              </a:rPr>
              <a:t>design (IAEA-funded)</a:t>
            </a:r>
            <a:endParaRPr lang="en-US" b="1" dirty="0">
              <a:solidFill>
                <a:srgbClr val="FFFF00"/>
              </a:solidFill>
              <a:latin typeface="Arial" pitchFamily="34" charset="0"/>
              <a:cs typeface="Arial" pitchFamily="34" charset="0"/>
            </a:endParaRPr>
          </a:p>
        </p:txBody>
      </p:sp>
      <p:pic>
        <p:nvPicPr>
          <p:cNvPr id="11" name="Picture 10"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ransition spd="med">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cstate="print"/>
          <a:srcRect/>
          <a:stretch>
            <a:fillRect/>
          </a:stretch>
        </p:blipFill>
        <p:spPr bwMode="auto">
          <a:xfrm>
            <a:off x="762001" y="533400"/>
            <a:ext cx="7667625" cy="5162550"/>
          </a:xfrm>
          <a:prstGeom prst="rect">
            <a:avLst/>
          </a:prstGeom>
          <a:noFill/>
          <a:ln w="9525">
            <a:noFill/>
            <a:miter lim="800000"/>
            <a:headEnd/>
            <a:tailEnd/>
          </a:ln>
        </p:spPr>
      </p:pic>
      <p:sp>
        <p:nvSpPr>
          <p:cNvPr id="14339" name="TextBox 2"/>
          <p:cNvSpPr txBox="1">
            <a:spLocks noChangeArrowheads="1"/>
          </p:cNvSpPr>
          <p:nvPr/>
        </p:nvSpPr>
        <p:spPr bwMode="auto">
          <a:xfrm>
            <a:off x="1295400" y="1"/>
            <a:ext cx="6934200" cy="461665"/>
          </a:xfrm>
          <a:prstGeom prst="rect">
            <a:avLst/>
          </a:prstGeom>
          <a:noFill/>
          <a:ln w="9525">
            <a:noFill/>
            <a:miter lim="800000"/>
            <a:headEnd/>
            <a:tailEnd/>
          </a:ln>
        </p:spPr>
        <p:txBody>
          <a:bodyPr wrap="square">
            <a:spAutoFit/>
          </a:bodyPr>
          <a:lstStyle/>
          <a:p>
            <a:r>
              <a:rPr lang="en-US" sz="2400" dirty="0">
                <a:solidFill>
                  <a:srgbClr val="FFFF00"/>
                </a:solidFill>
              </a:rPr>
              <a:t>Plan view of Low-Energy Injection System with BPMs </a:t>
            </a:r>
          </a:p>
        </p:txBody>
      </p:sp>
      <p:pic>
        <p:nvPicPr>
          <p:cNvPr id="6" name="Picture 5"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1" descr="BM05j Geo1.png"/>
          <p:cNvPicPr>
            <a:picLocks noChangeAspect="1"/>
          </p:cNvPicPr>
          <p:nvPr/>
        </p:nvPicPr>
        <p:blipFill>
          <a:blip r:embed="rId3" cstate="print"/>
          <a:srcRect/>
          <a:stretch>
            <a:fillRect/>
          </a:stretch>
        </p:blipFill>
        <p:spPr bwMode="auto">
          <a:xfrm>
            <a:off x="0" y="457201"/>
            <a:ext cx="9144000" cy="5184775"/>
          </a:xfrm>
          <a:prstGeom prst="rect">
            <a:avLst/>
          </a:prstGeom>
          <a:noFill/>
          <a:ln w="9525">
            <a:noFill/>
            <a:miter lim="800000"/>
            <a:headEnd/>
            <a:tailEnd/>
          </a:ln>
        </p:spPr>
      </p:pic>
      <p:sp>
        <p:nvSpPr>
          <p:cNvPr id="3" name="TextBox 2"/>
          <p:cNvSpPr txBox="1"/>
          <p:nvPr/>
        </p:nvSpPr>
        <p:spPr>
          <a:xfrm>
            <a:off x="914400" y="1"/>
            <a:ext cx="7086600" cy="584775"/>
          </a:xfrm>
          <a:prstGeom prst="rect">
            <a:avLst/>
          </a:prstGeom>
          <a:noFill/>
        </p:spPr>
        <p:txBody>
          <a:bodyPr wrap="square" rtlCol="0">
            <a:spAutoFit/>
          </a:bodyPr>
          <a:lstStyle/>
          <a:p>
            <a:pPr algn="ctr"/>
            <a:r>
              <a:rPr lang="en-ZA" sz="3200" b="1" dirty="0" smtClean="0">
                <a:solidFill>
                  <a:srgbClr val="FFFF00"/>
                </a:solidFill>
              </a:rPr>
              <a:t>Low Energy 90 Degree Bending Magnet</a:t>
            </a:r>
            <a:endParaRPr lang="en-ZA" sz="3200" b="1" dirty="0">
              <a:solidFill>
                <a:srgbClr val="FFFF00"/>
              </a:solidFill>
            </a:endParaRPr>
          </a:p>
        </p:txBody>
      </p:sp>
      <p:pic>
        <p:nvPicPr>
          <p:cNvPr id="9" name="Picture 8"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3" cstate="print"/>
          <a:srcRect/>
          <a:stretch>
            <a:fillRect/>
          </a:stretch>
        </p:blipFill>
        <p:spPr bwMode="auto">
          <a:xfrm>
            <a:off x="1447800" y="762000"/>
            <a:ext cx="6629400" cy="4985380"/>
          </a:xfrm>
          <a:prstGeom prst="rect">
            <a:avLst/>
          </a:prstGeom>
          <a:noFill/>
          <a:ln w="9525">
            <a:noFill/>
            <a:miter lim="800000"/>
            <a:headEnd/>
            <a:tailEnd/>
          </a:ln>
        </p:spPr>
      </p:pic>
      <p:pic>
        <p:nvPicPr>
          <p:cNvPr id="6" name="Picture 5"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6"/>
          <p:cNvSpPr txBox="1">
            <a:spLocks noGrp="1"/>
          </p:cNvSpPr>
          <p:nvPr>
            <p:ph type="title"/>
          </p:nvPr>
        </p:nvSpPr>
        <p:spPr>
          <a:xfrm>
            <a:off x="533400" y="0"/>
            <a:ext cx="8229600" cy="523220"/>
          </a:xfrm>
          <a:prstGeom prst="rect">
            <a:avLst/>
          </a:prstGeom>
          <a:noFill/>
        </p:spPr>
        <p:txBody>
          <a:bodyPr wrap="square" rtlCol="0">
            <a:spAutoFit/>
          </a:bodyPr>
          <a:lstStyle/>
          <a:p>
            <a:pPr algn="ctr"/>
            <a:r>
              <a:rPr lang="en-ZA" sz="2800" b="1" dirty="0" smtClean="0">
                <a:solidFill>
                  <a:srgbClr val="FFFF00"/>
                </a:solidFill>
              </a:rPr>
              <a:t>Low Energy Injection Magnet manufactured in KZ-N </a:t>
            </a:r>
            <a:endParaRPr lang="en-ZA" sz="2800" b="1" dirty="0">
              <a:solidFill>
                <a:srgbClr val="FFFF00"/>
              </a:solidFill>
            </a:endParaRPr>
          </a:p>
        </p:txBody>
      </p:sp>
      <p:sp>
        <p:nvSpPr>
          <p:cNvPr id="8"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1"/>
          <p:cNvPicPr>
            <a:picLocks noChangeAspect="1"/>
          </p:cNvPicPr>
          <p:nvPr/>
        </p:nvPicPr>
        <p:blipFill>
          <a:blip r:embed="rId3" cstate="print"/>
          <a:srcRect/>
          <a:stretch>
            <a:fillRect/>
          </a:stretch>
        </p:blipFill>
        <p:spPr bwMode="auto">
          <a:xfrm>
            <a:off x="1219200" y="838200"/>
            <a:ext cx="7010400" cy="4746625"/>
          </a:xfrm>
          <a:prstGeom prst="rect">
            <a:avLst/>
          </a:prstGeom>
          <a:noFill/>
          <a:ln w="9525">
            <a:noFill/>
            <a:miter lim="800000"/>
            <a:headEnd/>
            <a:tailEnd/>
          </a:ln>
        </p:spPr>
      </p:pic>
      <p:sp>
        <p:nvSpPr>
          <p:cNvPr id="13315" name="TextBox 2"/>
          <p:cNvSpPr txBox="1">
            <a:spLocks noChangeArrowheads="1"/>
          </p:cNvSpPr>
          <p:nvPr/>
        </p:nvSpPr>
        <p:spPr bwMode="auto">
          <a:xfrm>
            <a:off x="0" y="1"/>
            <a:ext cx="9144000" cy="461665"/>
          </a:xfrm>
          <a:prstGeom prst="rect">
            <a:avLst/>
          </a:prstGeom>
          <a:noFill/>
          <a:ln w="9525">
            <a:noFill/>
            <a:miter lim="800000"/>
            <a:headEnd/>
            <a:tailEnd/>
          </a:ln>
        </p:spPr>
        <p:txBody>
          <a:bodyPr wrap="square">
            <a:spAutoFit/>
          </a:bodyPr>
          <a:lstStyle/>
          <a:p>
            <a:r>
              <a:rPr lang="en-US" sz="2400" dirty="0">
                <a:solidFill>
                  <a:srgbClr val="FFFF00"/>
                </a:solidFill>
              </a:rPr>
              <a:t>Low-Energy Injection System under </a:t>
            </a:r>
            <a:r>
              <a:rPr lang="en-US" sz="2400" dirty="0" smtClean="0">
                <a:solidFill>
                  <a:srgbClr val="FFFF00"/>
                </a:solidFill>
              </a:rPr>
              <a:t>commissioning Dec’2012/Mar 2013</a:t>
            </a:r>
            <a:endParaRPr lang="en-US" sz="2400" dirty="0">
              <a:solidFill>
                <a:srgbClr val="FFFF00"/>
              </a:solidFill>
            </a:endParaRPr>
          </a:p>
        </p:txBody>
      </p:sp>
      <p:pic>
        <p:nvPicPr>
          <p:cNvPr id="6" name="Picture 5"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tlclear_Logo0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685800"/>
            <a:ext cx="9144000" cy="5143500"/>
          </a:xfrm>
          <a:prstGeom prst="rect">
            <a:avLst/>
          </a:prstGeom>
        </p:spPr>
      </p:pic>
      <p:sp>
        <p:nvSpPr>
          <p:cNvPr id="5" name="TextBox 2"/>
          <p:cNvSpPr txBox="1">
            <a:spLocks noChangeArrowheads="1"/>
          </p:cNvSpPr>
          <p:nvPr/>
        </p:nvSpPr>
        <p:spPr bwMode="auto">
          <a:xfrm>
            <a:off x="0" y="0"/>
            <a:ext cx="9144000" cy="523220"/>
          </a:xfrm>
          <a:prstGeom prst="rect">
            <a:avLst/>
          </a:prstGeom>
          <a:noFill/>
          <a:ln w="9525">
            <a:noFill/>
            <a:miter lim="800000"/>
            <a:headEnd/>
            <a:tailEnd/>
          </a:ln>
        </p:spPr>
        <p:txBody>
          <a:bodyPr wrap="square">
            <a:spAutoFit/>
          </a:bodyPr>
          <a:lstStyle/>
          <a:p>
            <a:pPr algn="ctr"/>
            <a:r>
              <a:rPr lang="en-US" sz="2800" dirty="0" smtClean="0">
                <a:solidFill>
                  <a:srgbClr val="FFFF00"/>
                </a:solidFill>
              </a:rPr>
              <a:t> March 2014 </a:t>
            </a:r>
            <a:r>
              <a:rPr lang="en-US" sz="2800" dirty="0">
                <a:solidFill>
                  <a:srgbClr val="FFFF00"/>
                </a:solidFill>
              </a:rPr>
              <a:t>: </a:t>
            </a:r>
            <a:r>
              <a:rPr lang="en-US" sz="2800" dirty="0" smtClean="0">
                <a:solidFill>
                  <a:srgbClr val="FFFF00"/>
                </a:solidFill>
              </a:rPr>
              <a:t> </a:t>
            </a:r>
            <a:r>
              <a:rPr lang="en-US" sz="2800" dirty="0" smtClean="0">
                <a:solidFill>
                  <a:srgbClr val="FFFF00"/>
                </a:solidFill>
              </a:rPr>
              <a:t>Further commissioning </a:t>
            </a:r>
            <a:r>
              <a:rPr lang="en-US" sz="2800" dirty="0" smtClean="0">
                <a:solidFill>
                  <a:srgbClr val="FFFF00"/>
                </a:solidFill>
              </a:rPr>
              <a:t>of LEIS</a:t>
            </a:r>
            <a:endParaRPr lang="en-US" sz="2800" dirty="0">
              <a:solidFill>
                <a:srgbClr val="FFFF00"/>
              </a:solidFill>
            </a:endParaRPr>
          </a:p>
        </p:txBody>
      </p:sp>
      <p:sp>
        <p:nvSpPr>
          <p:cNvPr id="7"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597762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229600" cy="1143000"/>
          </a:xfrm>
        </p:spPr>
        <p:txBody>
          <a:bodyPr>
            <a:normAutofit/>
          </a:bodyPr>
          <a:lstStyle/>
          <a:p>
            <a:r>
              <a:rPr lang="en-US" sz="4000" dirty="0" smtClean="0">
                <a:solidFill>
                  <a:srgbClr val="FFFF00"/>
                </a:solidFill>
              </a:rPr>
              <a:t>Outline :</a:t>
            </a:r>
            <a:endParaRPr lang="en-US" sz="4000" dirty="0">
              <a:solidFill>
                <a:srgbClr val="FFFF00"/>
              </a:solidFill>
            </a:endParaRPr>
          </a:p>
        </p:txBody>
      </p:sp>
      <p:sp>
        <p:nvSpPr>
          <p:cNvPr id="3" name="Content Placeholder 2"/>
          <p:cNvSpPr>
            <a:spLocks noGrp="1"/>
          </p:cNvSpPr>
          <p:nvPr>
            <p:ph idx="1"/>
          </p:nvPr>
        </p:nvSpPr>
        <p:spPr>
          <a:xfrm>
            <a:off x="304800" y="990600"/>
            <a:ext cx="8229600" cy="4525963"/>
          </a:xfrm>
        </p:spPr>
        <p:txBody>
          <a:bodyPr/>
          <a:lstStyle/>
          <a:p>
            <a:r>
              <a:rPr lang="en-US" dirty="0" smtClean="0">
                <a:solidFill>
                  <a:srgbClr val="FFFF00"/>
                </a:solidFill>
              </a:rPr>
              <a:t>Accelerator Mass Spectrometry (AMS) at </a:t>
            </a:r>
            <a:r>
              <a:rPr lang="en-US" dirty="0" err="1" smtClean="0">
                <a:solidFill>
                  <a:srgbClr val="FFFF00"/>
                </a:solidFill>
              </a:rPr>
              <a:t>iThemba</a:t>
            </a:r>
            <a:r>
              <a:rPr lang="en-US" dirty="0" smtClean="0">
                <a:solidFill>
                  <a:srgbClr val="FFFF00"/>
                </a:solidFill>
              </a:rPr>
              <a:t> LABS (Gauteng)</a:t>
            </a:r>
          </a:p>
          <a:p>
            <a:r>
              <a:rPr lang="en-US" dirty="0" smtClean="0">
                <a:solidFill>
                  <a:srgbClr val="FFFF00"/>
                </a:solidFill>
              </a:rPr>
              <a:t>Rare Isotope Beam (RIB) Project at </a:t>
            </a:r>
            <a:r>
              <a:rPr lang="en-US" dirty="0" err="1" smtClean="0">
                <a:solidFill>
                  <a:srgbClr val="FFFF00"/>
                </a:solidFill>
              </a:rPr>
              <a:t>iThemba</a:t>
            </a:r>
            <a:r>
              <a:rPr lang="en-US" dirty="0" smtClean="0">
                <a:solidFill>
                  <a:srgbClr val="FFFF00"/>
                </a:solidFill>
              </a:rPr>
              <a:t> LABS (Cape</a:t>
            </a:r>
            <a:r>
              <a:rPr lang="en-US" dirty="0" smtClean="0">
                <a:solidFill>
                  <a:srgbClr val="FFFF00"/>
                </a:solidFill>
              </a:rPr>
              <a:t>)</a:t>
            </a:r>
          </a:p>
        </p:txBody>
      </p:sp>
      <p:pic>
        <p:nvPicPr>
          <p:cNvPr id="6" name="Picture 5" descr="itlclear_Logo0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3"/>
          <p:cNvSpPr txBox="1">
            <a:spLocks noChangeArrowheads="1"/>
          </p:cNvSpPr>
          <p:nvPr/>
        </p:nvSpPr>
        <p:spPr bwMode="auto">
          <a:xfrm>
            <a:off x="2941982"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669263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1"/>
          <p:cNvSpPr txBox="1">
            <a:spLocks noChangeArrowheads="1"/>
          </p:cNvSpPr>
          <p:nvPr/>
        </p:nvSpPr>
        <p:spPr bwMode="auto">
          <a:xfrm>
            <a:off x="304800" y="1"/>
            <a:ext cx="8229600"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sz="2400" u="sng" dirty="0" smtClean="0">
                <a:solidFill>
                  <a:srgbClr val="FFFF00"/>
                </a:solidFill>
                <a:cs typeface="Arial" charset="0"/>
              </a:rPr>
              <a:t>  </a:t>
            </a:r>
            <a:endParaRPr lang="en-GB" sz="2400" u="sng" dirty="0">
              <a:solidFill>
                <a:srgbClr val="FFFF00"/>
              </a:solidFill>
              <a:cs typeface="Arial" charset="0"/>
            </a:endParaRPr>
          </a:p>
          <a:p>
            <a:pPr algn="ctr" eaLnBrk="1" hangingPunct="1"/>
            <a:r>
              <a:rPr lang="en-ZA" b="1" u="sng" dirty="0" smtClean="0">
                <a:solidFill>
                  <a:srgbClr val="FFFF00"/>
                </a:solidFill>
                <a:cs typeface="Arial" charset="0"/>
              </a:rPr>
              <a:t>Rebuilt </a:t>
            </a:r>
            <a:r>
              <a:rPr lang="en-ZA" b="1" u="sng" dirty="0">
                <a:solidFill>
                  <a:srgbClr val="FFFF00"/>
                </a:solidFill>
                <a:cs typeface="Arial" charset="0"/>
              </a:rPr>
              <a:t>existing </a:t>
            </a:r>
            <a:r>
              <a:rPr lang="en-ZA" b="1" u="sng" dirty="0" smtClean="0">
                <a:solidFill>
                  <a:srgbClr val="FFFF00"/>
                </a:solidFill>
                <a:cs typeface="Arial" charset="0"/>
              </a:rPr>
              <a:t>pre-AMS high </a:t>
            </a:r>
            <a:r>
              <a:rPr lang="en-ZA" b="1" u="sng" dirty="0">
                <a:solidFill>
                  <a:srgbClr val="FFFF00"/>
                </a:solidFill>
                <a:cs typeface="Arial" charset="0"/>
              </a:rPr>
              <a:t>energy beam lines:</a:t>
            </a:r>
          </a:p>
          <a:p>
            <a:pPr eaLnBrk="1" hangingPunct="1">
              <a:buFont typeface="Symbol" pitchFamily="18" charset="2"/>
              <a:buChar char="·"/>
            </a:pPr>
            <a:r>
              <a:rPr lang="en-ZA" dirty="0" smtClean="0">
                <a:solidFill>
                  <a:srgbClr val="FFFF00"/>
                </a:solidFill>
                <a:cs typeface="Arial" charset="0"/>
              </a:rPr>
              <a:t>Replaced </a:t>
            </a:r>
            <a:r>
              <a:rPr lang="en-ZA" dirty="0">
                <a:solidFill>
                  <a:srgbClr val="FFFF00"/>
                </a:solidFill>
                <a:cs typeface="Arial" charset="0"/>
              </a:rPr>
              <a:t>analyzer magnet with larger magnet (better mass*energy product)</a:t>
            </a:r>
          </a:p>
          <a:p>
            <a:pPr eaLnBrk="1" hangingPunct="1">
              <a:buFont typeface="Symbol" pitchFamily="18" charset="2"/>
              <a:buChar char="·"/>
            </a:pPr>
            <a:r>
              <a:rPr lang="en-ZA" dirty="0" smtClean="0">
                <a:solidFill>
                  <a:srgbClr val="FFFF00"/>
                </a:solidFill>
                <a:cs typeface="Arial" charset="0"/>
              </a:rPr>
              <a:t>Replaced </a:t>
            </a:r>
            <a:r>
              <a:rPr lang="en-ZA" dirty="0">
                <a:solidFill>
                  <a:srgbClr val="FFFF00"/>
                </a:solidFill>
                <a:cs typeface="Arial" charset="0"/>
              </a:rPr>
              <a:t>magnetic elements with electrostatic devices – AMS requirement</a:t>
            </a:r>
          </a:p>
          <a:p>
            <a:pPr eaLnBrk="1" hangingPunct="1">
              <a:buFont typeface="Symbol" pitchFamily="18" charset="2"/>
              <a:buChar char="·"/>
            </a:pPr>
            <a:r>
              <a:rPr lang="en-ZA" dirty="0" smtClean="0">
                <a:solidFill>
                  <a:srgbClr val="FFFF00"/>
                </a:solidFill>
                <a:cs typeface="Arial" charset="0"/>
              </a:rPr>
              <a:t>Replaced </a:t>
            </a:r>
            <a:r>
              <a:rPr lang="en-ZA" dirty="0">
                <a:solidFill>
                  <a:srgbClr val="FFFF00"/>
                </a:solidFill>
                <a:cs typeface="Arial" charset="0"/>
              </a:rPr>
              <a:t>magnetic doublet after analyzer magnet with triplet arrangement</a:t>
            </a:r>
          </a:p>
          <a:p>
            <a:pPr eaLnBrk="1" hangingPunct="1"/>
            <a:endParaRPr lang="en-ZA" dirty="0"/>
          </a:p>
        </p:txBody>
      </p:sp>
      <p:pic>
        <p:nvPicPr>
          <p:cNvPr id="1126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l="6850" t="8768" r="5479" b="12329"/>
          <a:stretch>
            <a:fillRect/>
          </a:stretch>
        </p:blipFill>
        <p:spPr bwMode="auto">
          <a:xfrm>
            <a:off x="1295401" y="1905001"/>
            <a:ext cx="6815137" cy="383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8472723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487362"/>
          </a:xfrm>
        </p:spPr>
        <p:txBody>
          <a:bodyPr>
            <a:normAutofit fontScale="90000"/>
          </a:bodyPr>
          <a:lstStyle/>
          <a:p>
            <a:r>
              <a:rPr lang="en-US" sz="2400" b="1" dirty="0" smtClean="0">
                <a:solidFill>
                  <a:srgbClr val="FFFF00"/>
                </a:solidFill>
              </a:rPr>
              <a:t>March 2014 : National Electrostatics Corporation (NEC) High Energy Analysis System under Installation (replica of SUERC system)</a:t>
            </a:r>
            <a:endParaRPr lang="en-US" sz="2400" b="1" dirty="0">
              <a:solidFill>
                <a:srgbClr val="FFFF00"/>
              </a:solidFill>
            </a:endParaRPr>
          </a:p>
        </p:txBody>
      </p:sp>
      <p:pic>
        <p:nvPicPr>
          <p:cNvPr id="7" name="Content Placeholder 6"/>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33400" y="914400"/>
            <a:ext cx="8001000" cy="4500564"/>
          </a:xfrm>
        </p:spPr>
      </p:pic>
      <p:pic>
        <p:nvPicPr>
          <p:cNvPr id="4" name="Picture 3"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011499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33401" y="990601"/>
            <a:ext cx="8046156" cy="4525963"/>
          </a:xfrm>
        </p:spPr>
      </p:pic>
      <p:pic>
        <p:nvPicPr>
          <p:cNvPr id="4" name="Picture 3"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838200" y="274638"/>
            <a:ext cx="7848600" cy="487362"/>
          </a:xfrm>
        </p:spPr>
        <p:txBody>
          <a:bodyPr>
            <a:normAutofit fontScale="90000"/>
          </a:bodyPr>
          <a:lstStyle/>
          <a:p>
            <a:r>
              <a:rPr lang="en-US" sz="2400" b="1" dirty="0" smtClean="0">
                <a:solidFill>
                  <a:srgbClr val="FFFF00"/>
                </a:solidFill>
              </a:rPr>
              <a:t>March 2014 : High Energy Analyzing Magnet under Installation</a:t>
            </a:r>
            <a:endParaRPr lang="en-US" sz="2400" b="1" dirty="0">
              <a:solidFill>
                <a:srgbClr val="FFFF00"/>
              </a:solidFill>
            </a:endParaRPr>
          </a:p>
        </p:txBody>
      </p:sp>
      <p:sp>
        <p:nvSpPr>
          <p:cNvPr id="8"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240488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tlclear_Logo0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20140704_110218.jpg"/>
          <p:cNvPicPr>
            <a:picLocks noChangeAspect="1"/>
          </p:cNvPicPr>
          <p:nvPr/>
        </p:nvPicPr>
        <p:blipFill>
          <a:blip r:embed="rId4" cstate="print"/>
          <a:stretch>
            <a:fillRect/>
          </a:stretch>
        </p:blipFill>
        <p:spPr>
          <a:xfrm>
            <a:off x="0" y="533400"/>
            <a:ext cx="4038600" cy="2728914"/>
          </a:xfrm>
          <a:prstGeom prst="rect">
            <a:avLst/>
          </a:prstGeom>
        </p:spPr>
      </p:pic>
      <p:pic>
        <p:nvPicPr>
          <p:cNvPr id="8" name="Picture 7" descr="20140704_110532.jpg"/>
          <p:cNvPicPr>
            <a:picLocks noChangeAspect="1"/>
          </p:cNvPicPr>
          <p:nvPr/>
        </p:nvPicPr>
        <p:blipFill>
          <a:blip r:embed="rId5" cstate="print"/>
          <a:stretch>
            <a:fillRect/>
          </a:stretch>
        </p:blipFill>
        <p:spPr>
          <a:xfrm>
            <a:off x="4267200" y="533400"/>
            <a:ext cx="4876800" cy="2743200"/>
          </a:xfrm>
          <a:prstGeom prst="rect">
            <a:avLst/>
          </a:prstGeom>
        </p:spPr>
      </p:pic>
      <p:pic>
        <p:nvPicPr>
          <p:cNvPr id="10" name="Picture 9" descr="20140712_141731.jpg"/>
          <p:cNvPicPr>
            <a:picLocks noChangeAspect="1"/>
          </p:cNvPicPr>
          <p:nvPr/>
        </p:nvPicPr>
        <p:blipFill>
          <a:blip r:embed="rId6" cstate="print"/>
          <a:stretch>
            <a:fillRect/>
          </a:stretch>
        </p:blipFill>
        <p:spPr>
          <a:xfrm>
            <a:off x="0" y="3352800"/>
            <a:ext cx="4038600" cy="2271713"/>
          </a:xfrm>
          <a:prstGeom prst="rect">
            <a:avLst/>
          </a:prstGeom>
        </p:spPr>
      </p:pic>
      <p:grpSp>
        <p:nvGrpSpPr>
          <p:cNvPr id="14" name="Group 13"/>
          <p:cNvGrpSpPr/>
          <p:nvPr/>
        </p:nvGrpSpPr>
        <p:grpSpPr>
          <a:xfrm>
            <a:off x="4724400" y="3505200"/>
            <a:ext cx="3657600" cy="2438400"/>
            <a:chOff x="0" y="0"/>
            <a:chExt cx="6428643" cy="4763965"/>
          </a:xfrm>
        </p:grpSpPr>
        <p:pic>
          <p:nvPicPr>
            <p:cNvPr id="15" name="Picture 14"/>
            <p:cNvPicPr>
              <a:picLocks noChangeAspect="1"/>
            </p:cNvPicPr>
            <p:nvPr/>
          </p:nvPicPr>
          <p:blipFill rotWithShape="1">
            <a:blip r:embed="rId7" cstate="print"/>
            <a:srcRect l="2857" t="44742" r="50269" b="27367"/>
            <a:stretch/>
          </p:blipFill>
          <p:spPr>
            <a:xfrm>
              <a:off x="0" y="0"/>
              <a:ext cx="6428643" cy="2392240"/>
            </a:xfrm>
            <a:prstGeom prst="rect">
              <a:avLst/>
            </a:prstGeom>
            <a:ln w="38100">
              <a:solidFill>
                <a:schemeClr val="tx1"/>
              </a:solidFill>
            </a:ln>
          </p:spPr>
        </p:pic>
        <p:pic>
          <p:nvPicPr>
            <p:cNvPr id="16" name="Picture 15"/>
            <p:cNvPicPr>
              <a:picLocks noChangeAspect="1"/>
            </p:cNvPicPr>
            <p:nvPr/>
          </p:nvPicPr>
          <p:blipFill rotWithShape="1">
            <a:blip r:embed="rId8" cstate="print"/>
            <a:srcRect l="2849" t="44857" r="50493" b="27768"/>
            <a:stretch/>
          </p:blipFill>
          <p:spPr>
            <a:xfrm>
              <a:off x="1949" y="2370684"/>
              <a:ext cx="6418384" cy="2393281"/>
            </a:xfrm>
            <a:prstGeom prst="rect">
              <a:avLst/>
            </a:prstGeom>
            <a:ln w="38100">
              <a:solidFill>
                <a:schemeClr val="tx1"/>
              </a:solidFill>
            </a:ln>
          </p:spPr>
        </p:pic>
      </p:grpSp>
      <p:sp>
        <p:nvSpPr>
          <p:cNvPr id="17" name="Title 1"/>
          <p:cNvSpPr txBox="1">
            <a:spLocks/>
          </p:cNvSpPr>
          <p:nvPr/>
        </p:nvSpPr>
        <p:spPr>
          <a:xfrm>
            <a:off x="685800" y="0"/>
            <a:ext cx="7848600" cy="487362"/>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b="1" dirty="0" smtClean="0">
                <a:solidFill>
                  <a:srgbClr val="FFFF00"/>
                </a:solidFill>
                <a:latin typeface="+mj-lt"/>
                <a:ea typeface="+mj-ea"/>
                <a:cs typeface="+mj-cs"/>
              </a:rPr>
              <a:t>July</a:t>
            </a:r>
            <a:r>
              <a:rPr kumimoji="0" lang="en-US" sz="2400" b="1" i="0" u="none" strike="noStrike" kern="1200" cap="none" spc="0" normalizeH="0" baseline="0" noProof="0" dirty="0" smtClean="0">
                <a:ln>
                  <a:noFill/>
                </a:ln>
                <a:solidFill>
                  <a:srgbClr val="FFFF00"/>
                </a:solidFill>
                <a:effectLst/>
                <a:uLnTx/>
                <a:uFillTx/>
                <a:latin typeface="+mj-lt"/>
                <a:ea typeface="+mj-ea"/>
                <a:cs typeface="+mj-cs"/>
              </a:rPr>
              <a:t> 2014 : First</a:t>
            </a:r>
            <a:r>
              <a:rPr kumimoji="0" lang="en-US" sz="2400" b="1" i="0" u="none" strike="noStrike" kern="1200" cap="none" spc="0" normalizeH="0" noProof="0" dirty="0" smtClean="0">
                <a:ln>
                  <a:noFill/>
                </a:ln>
                <a:solidFill>
                  <a:srgbClr val="FFFF00"/>
                </a:solidFill>
                <a:effectLst/>
                <a:uLnTx/>
                <a:uFillTx/>
                <a:latin typeface="+mj-lt"/>
                <a:ea typeface="+mj-ea"/>
                <a:cs typeface="+mj-cs"/>
              </a:rPr>
              <a:t> commissioning of complete AMS system</a:t>
            </a:r>
            <a:endParaRPr kumimoji="0" lang="en-US" sz="2400" b="1" i="0" u="none" strike="noStrike" kern="1200" cap="none" spc="0" normalizeH="0" baseline="0" noProof="0" dirty="0">
              <a:ln>
                <a:noFill/>
              </a:ln>
              <a:solidFill>
                <a:srgbClr val="FFFF00"/>
              </a:solidFill>
              <a:effectLst/>
              <a:uLnTx/>
              <a:uFillTx/>
              <a:latin typeface="+mj-lt"/>
              <a:ea typeface="+mj-ea"/>
              <a:cs typeface="+mj-cs"/>
            </a:endParaRPr>
          </a:p>
        </p:txBody>
      </p:sp>
      <p:sp>
        <p:nvSpPr>
          <p:cNvPr id="12"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p:cNvSpPr txBox="1">
            <a:spLocks/>
          </p:cNvSpPr>
          <p:nvPr/>
        </p:nvSpPr>
        <p:spPr>
          <a:xfrm>
            <a:off x="609600" y="228600"/>
            <a:ext cx="8153400" cy="1143000"/>
          </a:xfrm>
          <a:prstGeom prst="rect">
            <a:avLst/>
          </a:prstGeom>
        </p:spPr>
        <p:txBody>
          <a:bodyPr>
            <a:normAutofit fontScale="92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b="1" dirty="0" smtClean="0">
                <a:solidFill>
                  <a:srgbClr val="FFFF00"/>
                </a:solidFill>
                <a:latin typeface="+mj-lt"/>
                <a:ea typeface="+mj-ea"/>
                <a:cs typeface="+mj-cs"/>
              </a:rPr>
              <a:t>7</a:t>
            </a:r>
            <a:r>
              <a:rPr lang="en-US" sz="2400" b="1" baseline="30000" dirty="0" smtClean="0">
                <a:solidFill>
                  <a:srgbClr val="FFFF00"/>
                </a:solidFill>
                <a:latin typeface="+mj-lt"/>
                <a:ea typeface="+mj-ea"/>
                <a:cs typeface="+mj-cs"/>
              </a:rPr>
              <a:t>th</a:t>
            </a:r>
            <a:r>
              <a:rPr lang="en-US" sz="2400" b="1" dirty="0" smtClean="0">
                <a:solidFill>
                  <a:srgbClr val="FFFF00"/>
                </a:solidFill>
                <a:latin typeface="+mj-lt"/>
                <a:ea typeface="+mj-ea"/>
                <a:cs typeface="+mj-cs"/>
              </a:rPr>
              <a:t> July</a:t>
            </a:r>
            <a:r>
              <a:rPr kumimoji="0" lang="en-US" sz="2400" b="1" i="0" u="none" strike="noStrike" kern="1200" cap="none" spc="0" normalizeH="0" baseline="0" noProof="0" dirty="0" smtClean="0">
                <a:ln>
                  <a:noFill/>
                </a:ln>
                <a:solidFill>
                  <a:srgbClr val="FFFF00"/>
                </a:solidFill>
                <a:effectLst/>
                <a:uLnTx/>
                <a:uFillTx/>
                <a:latin typeface="+mj-lt"/>
                <a:ea typeface="+mj-ea"/>
                <a:cs typeface="+mj-cs"/>
              </a:rPr>
              <a:t> 2014 : SAIP2014 </a:t>
            </a:r>
            <a:r>
              <a:rPr kumimoji="0" lang="en-US" sz="2400" b="1" i="0" u="none" strike="noStrike" kern="1200" cap="none" spc="0" normalizeH="0" noProof="0" dirty="0" smtClean="0">
                <a:ln>
                  <a:noFill/>
                </a:ln>
                <a:solidFill>
                  <a:srgbClr val="FFFF00"/>
                </a:solidFill>
                <a:effectLst/>
                <a:uLnTx/>
                <a:uFillTx/>
                <a:latin typeface="+mj-lt"/>
                <a:ea typeface="+mj-ea"/>
                <a:cs typeface="+mj-cs"/>
              </a:rPr>
              <a:t>AMS Workshop at </a:t>
            </a:r>
            <a:r>
              <a:rPr kumimoji="0" lang="en-US" sz="2400" b="1" i="0" u="none" strike="noStrike" kern="1200" cap="none" spc="0" normalizeH="0" noProof="0" dirty="0" err="1" smtClean="0">
                <a:ln>
                  <a:noFill/>
                </a:ln>
                <a:solidFill>
                  <a:srgbClr val="FFFF00"/>
                </a:solidFill>
                <a:effectLst/>
                <a:uLnTx/>
                <a:uFillTx/>
                <a:latin typeface="+mj-lt"/>
                <a:ea typeface="+mj-ea"/>
                <a:cs typeface="+mj-cs"/>
              </a:rPr>
              <a:t>iThemba</a:t>
            </a:r>
            <a:r>
              <a:rPr kumimoji="0" lang="en-US" sz="2400" b="1" i="0" u="none" strike="noStrike" kern="1200" cap="none" spc="0" normalizeH="0" noProof="0" dirty="0" smtClean="0">
                <a:ln>
                  <a:noFill/>
                </a:ln>
                <a:solidFill>
                  <a:srgbClr val="FFFF00"/>
                </a:solidFill>
                <a:effectLst/>
                <a:uLnTx/>
                <a:uFillTx/>
                <a:latin typeface="+mj-lt"/>
                <a:ea typeface="+mj-ea"/>
                <a:cs typeface="+mj-cs"/>
              </a:rPr>
              <a:t> LABS :  opening address by the Hon. </a:t>
            </a:r>
            <a:r>
              <a:rPr kumimoji="0" lang="en-US" sz="2400" b="1" i="0" u="none" strike="noStrike" kern="1200" cap="none" spc="0" normalizeH="0" noProof="0" dirty="0" err="1" smtClean="0">
                <a:ln>
                  <a:noFill/>
                </a:ln>
                <a:solidFill>
                  <a:srgbClr val="FFFF00"/>
                </a:solidFill>
                <a:effectLst/>
                <a:uLnTx/>
                <a:uFillTx/>
                <a:latin typeface="+mj-lt"/>
                <a:ea typeface="+mj-ea"/>
                <a:cs typeface="+mj-cs"/>
              </a:rPr>
              <a:t>Mrs</a:t>
            </a:r>
            <a:r>
              <a:rPr kumimoji="0" lang="en-US" sz="2400" b="1" i="0" u="none" strike="noStrike" kern="1200" cap="none" spc="0" normalizeH="0" noProof="0" dirty="0" smtClean="0">
                <a:ln>
                  <a:noFill/>
                </a:ln>
                <a:solidFill>
                  <a:srgbClr val="FFFF00"/>
                </a:solidFill>
                <a:effectLst/>
                <a:uLnTx/>
                <a:uFillTx/>
                <a:latin typeface="+mj-lt"/>
                <a:ea typeface="+mj-ea"/>
                <a:cs typeface="+mj-cs"/>
              </a:rPr>
              <a:t> </a:t>
            </a:r>
            <a:r>
              <a:rPr kumimoji="0" lang="en-US" sz="2400" b="1" i="0" u="none" strike="noStrike" kern="1200" cap="none" spc="0" normalizeH="0" noProof="0" dirty="0" err="1" smtClean="0">
                <a:ln>
                  <a:noFill/>
                </a:ln>
                <a:solidFill>
                  <a:srgbClr val="FFFF00"/>
                </a:solidFill>
                <a:effectLst/>
                <a:uLnTx/>
                <a:uFillTx/>
                <a:latin typeface="+mj-lt"/>
                <a:ea typeface="+mj-ea"/>
                <a:cs typeface="+mj-cs"/>
              </a:rPr>
              <a:t>Naledi</a:t>
            </a:r>
            <a:r>
              <a:rPr kumimoji="0" lang="en-US" sz="2400" b="1" i="0" u="none" strike="noStrike" kern="1200" cap="none" spc="0" normalizeH="0" noProof="0" dirty="0" smtClean="0">
                <a:ln>
                  <a:noFill/>
                </a:ln>
                <a:solidFill>
                  <a:srgbClr val="FFFF00"/>
                </a:solidFill>
                <a:effectLst/>
                <a:uLnTx/>
                <a:uFillTx/>
                <a:latin typeface="+mj-lt"/>
                <a:ea typeface="+mj-ea"/>
                <a:cs typeface="+mj-cs"/>
              </a:rPr>
              <a:t>  </a:t>
            </a:r>
            <a:r>
              <a:rPr kumimoji="0" lang="en-US" sz="2400" b="1" i="0" u="none" strike="noStrike" kern="1200" cap="none" spc="0" normalizeH="0" noProof="0" dirty="0" err="1" smtClean="0">
                <a:ln>
                  <a:noFill/>
                </a:ln>
                <a:solidFill>
                  <a:srgbClr val="FFFF00"/>
                </a:solidFill>
                <a:effectLst/>
                <a:uLnTx/>
                <a:uFillTx/>
                <a:latin typeface="+mj-lt"/>
                <a:ea typeface="+mj-ea"/>
                <a:cs typeface="+mj-cs"/>
              </a:rPr>
              <a:t>Pandor</a:t>
            </a:r>
            <a:r>
              <a:rPr kumimoji="0" lang="en-US" sz="2400" b="1" i="0" u="none" strike="noStrike" kern="1200" cap="none" spc="0" normalizeH="0" noProof="0" dirty="0" smtClean="0">
                <a:ln>
                  <a:noFill/>
                </a:ln>
                <a:solidFill>
                  <a:srgbClr val="FFFF00"/>
                </a:solidFill>
                <a:effectLst/>
                <a:uLnTx/>
                <a:uFillTx/>
                <a:latin typeface="+mj-lt"/>
                <a:ea typeface="+mj-ea"/>
                <a:cs typeface="+mj-cs"/>
              </a:rPr>
              <a:t>, Minister of Science and Technology, who later declared Africa’s first AMS facility open </a:t>
            </a:r>
            <a:endParaRPr kumimoji="0" lang="en-US" sz="2400" b="1" i="0" u="none" strike="noStrike" kern="1200" cap="none" spc="0" normalizeH="0" baseline="0" noProof="0" dirty="0">
              <a:ln>
                <a:noFill/>
              </a:ln>
              <a:solidFill>
                <a:srgbClr val="FFFF00"/>
              </a:solidFill>
              <a:effectLst/>
              <a:uLnTx/>
              <a:uFillTx/>
              <a:latin typeface="+mj-lt"/>
              <a:ea typeface="+mj-ea"/>
              <a:cs typeface="+mj-cs"/>
            </a:endParaRPr>
          </a:p>
        </p:txBody>
      </p:sp>
      <p:graphicFrame>
        <p:nvGraphicFramePr>
          <p:cNvPr id="9" name="Object 8"/>
          <p:cNvGraphicFramePr>
            <a:graphicFrameLocks noChangeAspect="1"/>
          </p:cNvGraphicFramePr>
          <p:nvPr/>
        </p:nvGraphicFramePr>
        <p:xfrm>
          <a:off x="5029200" y="1371600"/>
          <a:ext cx="3505200" cy="4960372"/>
        </p:xfrm>
        <a:graphic>
          <a:graphicData uri="http://schemas.openxmlformats.org/presentationml/2006/ole">
            <mc:AlternateContent xmlns:mc="http://schemas.openxmlformats.org/markup-compatibility/2006">
              <mc:Choice xmlns:v="urn:schemas-microsoft-com:vml" Requires="v">
                <p:oleObj spid="_x0000_s4200" name="Acrobat Document" r:id="rId5" imgW="5668166" imgH="8019048" progId="AcroExch.Document.11">
                  <p:embed/>
                </p:oleObj>
              </mc:Choice>
              <mc:Fallback>
                <p:oleObj name="Acrobat Document" r:id="rId5" imgW="5668166" imgH="8019048" progId="AcroExch.Document.11">
                  <p:embed/>
                  <p:pic>
                    <p:nvPicPr>
                      <p:cNvPr id="0" name="Picture 9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9200" y="1371600"/>
                        <a:ext cx="3505200" cy="49603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0" name="Picture 9" descr="IMG_2943[1].JPG"/>
          <p:cNvPicPr>
            <a:picLocks noChangeAspect="1"/>
          </p:cNvPicPr>
          <p:nvPr/>
        </p:nvPicPr>
        <p:blipFill>
          <a:blip r:embed="rId7" cstate="print"/>
          <a:stretch>
            <a:fillRect/>
          </a:stretch>
        </p:blipFill>
        <p:spPr>
          <a:xfrm>
            <a:off x="381000" y="2057400"/>
            <a:ext cx="4305300" cy="2870200"/>
          </a:xfrm>
          <a:prstGeom prst="rect">
            <a:avLst/>
          </a:prstGeom>
        </p:spPr>
      </p:pic>
      <p:sp>
        <p:nvSpPr>
          <p:cNvPr id="11"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667000" y="1676400"/>
            <a:ext cx="3746923" cy="3429000"/>
          </a:xfrm>
          <a:prstGeom prst="rect">
            <a:avLst/>
          </a:prstGeom>
        </p:spPr>
      </p:pic>
      <p:sp>
        <p:nvSpPr>
          <p:cNvPr id="5" name="TextBox 4"/>
          <p:cNvSpPr txBox="1"/>
          <p:nvPr/>
        </p:nvSpPr>
        <p:spPr>
          <a:xfrm rot="-5400000">
            <a:off x="1466167" y="2953435"/>
            <a:ext cx="1066800" cy="646331"/>
          </a:xfrm>
          <a:prstGeom prst="rect">
            <a:avLst/>
          </a:prstGeom>
          <a:noFill/>
        </p:spPr>
        <p:txBody>
          <a:bodyPr wrap="square" rtlCol="0">
            <a:spAutoFit/>
          </a:bodyPr>
          <a:lstStyle/>
          <a:p>
            <a:r>
              <a:rPr lang="en-US" sz="3600" b="1" dirty="0"/>
              <a:t>E →</a:t>
            </a:r>
            <a:endParaRPr lang="en-US" sz="3600" dirty="0"/>
          </a:p>
        </p:txBody>
      </p:sp>
      <p:sp>
        <p:nvSpPr>
          <p:cNvPr id="6" name="TextBox 5"/>
          <p:cNvSpPr txBox="1"/>
          <p:nvPr/>
        </p:nvSpPr>
        <p:spPr>
          <a:xfrm>
            <a:off x="3886200" y="5181601"/>
            <a:ext cx="1371600" cy="584775"/>
          </a:xfrm>
          <a:prstGeom prst="rect">
            <a:avLst/>
          </a:prstGeom>
          <a:noFill/>
        </p:spPr>
        <p:txBody>
          <a:bodyPr wrap="square" rtlCol="0">
            <a:spAutoFit/>
          </a:bodyPr>
          <a:lstStyle/>
          <a:p>
            <a:r>
              <a:rPr lang="el-GR" sz="3200" b="1" dirty="0"/>
              <a:t>Δ</a:t>
            </a:r>
            <a:r>
              <a:rPr lang="en-US" sz="3200" b="1" dirty="0"/>
              <a:t>E →</a:t>
            </a:r>
          </a:p>
        </p:txBody>
      </p:sp>
      <p:pic>
        <p:nvPicPr>
          <p:cNvPr id="7" name="Picture 6"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p:cNvSpPr>
            <a:spLocks noGrp="1"/>
          </p:cNvSpPr>
          <p:nvPr>
            <p:ph type="title"/>
          </p:nvPr>
        </p:nvSpPr>
        <p:spPr>
          <a:xfrm>
            <a:off x="0" y="274638"/>
            <a:ext cx="9144000" cy="1143000"/>
          </a:xfrm>
        </p:spPr>
        <p:txBody>
          <a:bodyPr>
            <a:normAutofit/>
          </a:bodyPr>
          <a:lstStyle/>
          <a:p>
            <a:r>
              <a:rPr lang="en-US" sz="2400" b="1" dirty="0" smtClean="0">
                <a:solidFill>
                  <a:srgbClr val="FFFF00"/>
                </a:solidFill>
              </a:rPr>
              <a:t>July 2014 : First fully operational detection  of </a:t>
            </a:r>
            <a:r>
              <a:rPr lang="en-US" sz="2400" b="1" baseline="30000" dirty="0" smtClean="0">
                <a:solidFill>
                  <a:srgbClr val="FFFF00"/>
                </a:solidFill>
              </a:rPr>
              <a:t>14</a:t>
            </a:r>
            <a:r>
              <a:rPr lang="en-US" sz="2400" b="1" dirty="0" smtClean="0">
                <a:solidFill>
                  <a:srgbClr val="FFFF00"/>
                </a:solidFill>
              </a:rPr>
              <a:t>C ions via AMS in Africa from Ox-II standard supplied by Tom Brown of CAMS, LLNL, USA</a:t>
            </a:r>
            <a:endParaRPr lang="en-US" sz="2400" b="1" dirty="0">
              <a:solidFill>
                <a:srgbClr val="FFFF00"/>
              </a:solidFill>
            </a:endParaRPr>
          </a:p>
        </p:txBody>
      </p:sp>
      <p:sp>
        <p:nvSpPr>
          <p:cNvPr id="10"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11_27Torr_ANU_pos19_SG72_gated-cropped.png"/>
          <p:cNvPicPr>
            <a:picLocks noChangeAspect="1"/>
          </p:cNvPicPr>
          <p:nvPr/>
        </p:nvPicPr>
        <p:blipFill>
          <a:blip r:embed="rId2" cstate="print"/>
          <a:stretch>
            <a:fillRect/>
          </a:stretch>
        </p:blipFill>
        <p:spPr>
          <a:xfrm>
            <a:off x="2346960" y="960263"/>
            <a:ext cx="4531360" cy="4754737"/>
          </a:xfrm>
          <a:prstGeom prst="rect">
            <a:avLst/>
          </a:prstGeom>
        </p:spPr>
      </p:pic>
      <p:sp>
        <p:nvSpPr>
          <p:cNvPr id="6"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pic>
        <p:nvPicPr>
          <p:cNvPr id="7" name="Picture 6" descr="itlclear_Logo0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1066800" y="317267"/>
            <a:ext cx="8615680" cy="369332"/>
          </a:xfrm>
          <a:prstGeom prst="rect">
            <a:avLst/>
          </a:prstGeom>
          <a:noFill/>
        </p:spPr>
        <p:txBody>
          <a:bodyPr wrap="square" rtlCol="0">
            <a:spAutoFit/>
          </a:bodyPr>
          <a:lstStyle/>
          <a:p>
            <a:r>
              <a:rPr lang="en-US" b="1" dirty="0" smtClean="0">
                <a:solidFill>
                  <a:srgbClr val="FFFF00"/>
                </a:solidFill>
                <a:effectLst>
                  <a:outerShdw blurRad="38100" dist="38100" dir="2700000" algn="tl">
                    <a:srgbClr val="000000">
                      <a:alpha val="43137"/>
                    </a:srgbClr>
                  </a:outerShdw>
                </a:effectLst>
              </a:rPr>
              <a:t>November 2014 : First </a:t>
            </a:r>
            <a:r>
              <a:rPr lang="en-US" b="1" dirty="0" smtClean="0">
                <a:solidFill>
                  <a:srgbClr val="FFFF00"/>
                </a:solidFill>
                <a:effectLst>
                  <a:outerShdw blurRad="38100" dist="38100" dir="2700000" algn="tl">
                    <a:srgbClr val="000000">
                      <a:alpha val="43137"/>
                    </a:srgbClr>
                  </a:outerShdw>
                </a:effectLst>
              </a:rPr>
              <a:t>detection of C14 ions by </a:t>
            </a:r>
            <a:r>
              <a:rPr lang="en-US" b="1" dirty="0" err="1" smtClean="0">
                <a:solidFill>
                  <a:srgbClr val="FFFF00"/>
                </a:solidFill>
                <a:effectLst>
                  <a:outerShdw blurRad="38100" dist="38100" dir="2700000" algn="tl">
                    <a:srgbClr val="000000">
                      <a:alpha val="43137"/>
                    </a:srgbClr>
                  </a:outerShdw>
                </a:effectLst>
              </a:rPr>
              <a:t>iThemba</a:t>
            </a:r>
            <a:r>
              <a:rPr lang="en-US" b="1" dirty="0" smtClean="0">
                <a:solidFill>
                  <a:srgbClr val="FFFF00"/>
                </a:solidFill>
                <a:effectLst>
                  <a:outerShdw blurRad="38100" dist="38100" dir="2700000" algn="tl">
                    <a:srgbClr val="000000">
                      <a:alpha val="43137"/>
                    </a:srgbClr>
                  </a:outerShdw>
                </a:effectLst>
              </a:rPr>
              <a:t> LABS AMS team (alone!)</a:t>
            </a:r>
            <a:endParaRPr lang="en-US" b="1" dirty="0">
              <a:solidFill>
                <a:srgbClr val="FFFF00"/>
              </a:solidFill>
              <a:effectLst>
                <a:outerShdw blurRad="38100" dist="38100" dir="2700000" algn="tl">
                  <a:srgbClr val="000000">
                    <a:alpha val="43137"/>
                  </a:srgbClr>
                </a:outerShdw>
              </a:effectLst>
            </a:endParaRPr>
          </a:p>
        </p:txBody>
      </p:sp>
      <p:sp>
        <p:nvSpPr>
          <p:cNvPr id="9" name="TextBox 8"/>
          <p:cNvSpPr txBox="1"/>
          <p:nvPr/>
        </p:nvSpPr>
        <p:spPr>
          <a:xfrm rot="-5400000">
            <a:off x="1374202" y="3014465"/>
            <a:ext cx="1066800" cy="646331"/>
          </a:xfrm>
          <a:prstGeom prst="rect">
            <a:avLst/>
          </a:prstGeom>
          <a:noFill/>
        </p:spPr>
        <p:txBody>
          <a:bodyPr wrap="square" rtlCol="0">
            <a:spAutoFit/>
          </a:bodyPr>
          <a:lstStyle/>
          <a:p>
            <a:r>
              <a:rPr lang="en-US" sz="3600" b="1" dirty="0"/>
              <a:t>E →</a:t>
            </a:r>
            <a:endParaRPr lang="en-US" sz="3600" dirty="0"/>
          </a:p>
        </p:txBody>
      </p:sp>
      <p:sp>
        <p:nvSpPr>
          <p:cNvPr id="10" name="TextBox 9"/>
          <p:cNvSpPr txBox="1"/>
          <p:nvPr/>
        </p:nvSpPr>
        <p:spPr>
          <a:xfrm>
            <a:off x="3988863" y="5694638"/>
            <a:ext cx="1371600" cy="584775"/>
          </a:xfrm>
          <a:prstGeom prst="rect">
            <a:avLst/>
          </a:prstGeom>
          <a:noFill/>
        </p:spPr>
        <p:txBody>
          <a:bodyPr wrap="square" rtlCol="0">
            <a:spAutoFit/>
          </a:bodyPr>
          <a:lstStyle/>
          <a:p>
            <a:r>
              <a:rPr lang="el-GR" sz="3200" b="1" dirty="0"/>
              <a:t>Δ</a:t>
            </a:r>
            <a:r>
              <a:rPr lang="en-US" sz="3200" b="1" dirty="0"/>
              <a:t>E →</a:t>
            </a:r>
          </a:p>
        </p:txBody>
      </p:sp>
    </p:spTree>
    <p:extLst>
      <p:ext uri="{BB962C8B-B14F-4D97-AF65-F5344CB8AC3E}">
        <p14:creationId xmlns:p14="http://schemas.microsoft.com/office/powerpoint/2010/main" val="19398127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tlclear_Logo0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4" cstate="print"/>
          <a:srcRect/>
          <a:stretch>
            <a:fillRect/>
          </a:stretch>
        </p:blipFill>
        <p:spPr bwMode="auto">
          <a:xfrm>
            <a:off x="1371600" y="1143000"/>
            <a:ext cx="6496051" cy="1600200"/>
          </a:xfrm>
          <a:prstGeom prst="rect">
            <a:avLst/>
          </a:prstGeom>
          <a:noFill/>
          <a:ln w="9525">
            <a:noFill/>
            <a:miter lim="800000"/>
            <a:headEnd/>
            <a:tailEnd/>
          </a:ln>
        </p:spPr>
      </p:pic>
      <p:pic>
        <p:nvPicPr>
          <p:cNvPr id="1027" name="Picture 3"/>
          <p:cNvPicPr>
            <a:picLocks noChangeAspect="1" noChangeArrowheads="1"/>
          </p:cNvPicPr>
          <p:nvPr/>
        </p:nvPicPr>
        <p:blipFill>
          <a:blip r:embed="rId5" cstate="print"/>
          <a:srcRect/>
          <a:stretch>
            <a:fillRect/>
          </a:stretch>
        </p:blipFill>
        <p:spPr bwMode="auto">
          <a:xfrm>
            <a:off x="1371602" y="2743201"/>
            <a:ext cx="6505575" cy="2562225"/>
          </a:xfrm>
          <a:prstGeom prst="rect">
            <a:avLst/>
          </a:prstGeom>
          <a:noFill/>
          <a:ln w="9525">
            <a:noFill/>
            <a:miter lim="800000"/>
            <a:headEnd/>
            <a:tailEnd/>
          </a:ln>
        </p:spPr>
      </p:pic>
      <p:sp>
        <p:nvSpPr>
          <p:cNvPr id="8" name="Title 1"/>
          <p:cNvSpPr txBox="1">
            <a:spLocks/>
          </p:cNvSpPr>
          <p:nvPr/>
        </p:nvSpPr>
        <p:spPr>
          <a:xfrm>
            <a:off x="457200" y="274638"/>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b="1" dirty="0" smtClean="0">
                <a:solidFill>
                  <a:srgbClr val="FFFF00"/>
                </a:solidFill>
                <a:latin typeface="+mj-lt"/>
                <a:ea typeface="+mj-ea"/>
                <a:cs typeface="+mj-cs"/>
              </a:rPr>
              <a:t>Users</a:t>
            </a:r>
            <a:r>
              <a:rPr kumimoji="0" lang="en-US" sz="2400" b="1" i="0" u="none" strike="noStrike" kern="1200" cap="none" spc="0" normalizeH="0" baseline="0" noProof="0" dirty="0" smtClean="0">
                <a:ln>
                  <a:noFill/>
                </a:ln>
                <a:solidFill>
                  <a:srgbClr val="FFFF00"/>
                </a:solidFill>
                <a:effectLst/>
                <a:uLnTx/>
                <a:uFillTx/>
                <a:latin typeface="+mj-lt"/>
                <a:ea typeface="+mj-ea"/>
                <a:cs typeface="+mj-cs"/>
              </a:rPr>
              <a:t> : Centre</a:t>
            </a:r>
            <a:r>
              <a:rPr kumimoji="0" lang="en-US" sz="2400" b="1" i="0" u="none" strike="noStrike" kern="1200" cap="none" spc="0" normalizeH="0" noProof="0" dirty="0" smtClean="0">
                <a:ln>
                  <a:noFill/>
                </a:ln>
                <a:solidFill>
                  <a:srgbClr val="FFFF00"/>
                </a:solidFill>
                <a:effectLst/>
                <a:uLnTx/>
                <a:uFillTx/>
                <a:latin typeface="+mj-lt"/>
                <a:ea typeface="+mj-ea"/>
                <a:cs typeface="+mj-cs"/>
              </a:rPr>
              <a:t> of Excellence for </a:t>
            </a:r>
            <a:r>
              <a:rPr kumimoji="0" lang="en-US" sz="2400" b="1" i="0" u="none" strike="noStrike" kern="1200" cap="none" spc="0" normalizeH="0" noProof="0" dirty="0" err="1" smtClean="0">
                <a:ln>
                  <a:noFill/>
                </a:ln>
                <a:solidFill>
                  <a:srgbClr val="FFFF00"/>
                </a:solidFill>
                <a:effectLst/>
                <a:uLnTx/>
                <a:uFillTx/>
                <a:latin typeface="+mj-lt"/>
                <a:ea typeface="+mj-ea"/>
                <a:cs typeface="+mj-cs"/>
              </a:rPr>
              <a:t>Palaeosciences</a:t>
            </a:r>
            <a:r>
              <a:rPr kumimoji="0" lang="en-US" sz="2400" b="1" i="0" u="none" strike="noStrike" kern="1200" cap="none" spc="0" normalizeH="0" noProof="0" dirty="0" smtClean="0">
                <a:ln>
                  <a:noFill/>
                </a:ln>
                <a:solidFill>
                  <a:srgbClr val="FFFF00"/>
                </a:solidFill>
                <a:effectLst/>
                <a:uLnTx/>
                <a:uFillTx/>
                <a:latin typeface="+mj-lt"/>
                <a:ea typeface="+mj-ea"/>
                <a:cs typeface="+mj-cs"/>
              </a:rPr>
              <a:t> (hosted by University of the Witwatersrand)</a:t>
            </a:r>
            <a:endParaRPr kumimoji="0" lang="en-US" sz="2400" b="1" i="0" u="none" strike="noStrike" kern="1200" cap="none" spc="0" normalizeH="0" baseline="0" noProof="0" dirty="0">
              <a:ln>
                <a:noFill/>
              </a:ln>
              <a:solidFill>
                <a:srgbClr val="FFFF00"/>
              </a:solidFill>
              <a:effectLst/>
              <a:uLnTx/>
              <a:uFillTx/>
              <a:latin typeface="+mj-lt"/>
              <a:ea typeface="+mj-ea"/>
              <a:cs typeface="+mj-cs"/>
            </a:endParaRPr>
          </a:p>
        </p:txBody>
      </p:sp>
      <p:sp>
        <p:nvSpPr>
          <p:cNvPr id="7"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40px-SANAE_IV_from_above_the_northern_buttress.jpg"/>
          <p:cNvPicPr>
            <a:picLocks noChangeAspect="1"/>
          </p:cNvPicPr>
          <p:nvPr/>
        </p:nvPicPr>
        <p:blipFill>
          <a:blip r:embed="rId3" cstate="print"/>
          <a:stretch>
            <a:fillRect/>
          </a:stretch>
        </p:blipFill>
        <p:spPr>
          <a:xfrm>
            <a:off x="1524000" y="1219200"/>
            <a:ext cx="5943600" cy="3962400"/>
          </a:xfrm>
          <a:prstGeom prst="rect">
            <a:avLst/>
          </a:prstGeom>
        </p:spPr>
      </p:pic>
      <p:pic>
        <p:nvPicPr>
          <p:cNvPr id="3" name="Picture 2"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a:xfrm>
            <a:off x="457200" y="274638"/>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b="1" dirty="0" smtClean="0">
                <a:solidFill>
                  <a:srgbClr val="FFFF00"/>
                </a:solidFill>
                <a:latin typeface="+mj-lt"/>
                <a:ea typeface="+mj-ea"/>
                <a:cs typeface="+mj-cs"/>
              </a:rPr>
              <a:t>Users</a:t>
            </a:r>
            <a:r>
              <a:rPr kumimoji="0" lang="en-US" sz="2400" b="1" i="0" u="none" strike="noStrike" kern="1200" cap="none" spc="0" normalizeH="0" baseline="0" noProof="0" dirty="0" smtClean="0">
                <a:ln>
                  <a:noFill/>
                </a:ln>
                <a:solidFill>
                  <a:srgbClr val="FFFF00"/>
                </a:solidFill>
                <a:effectLst/>
                <a:uLnTx/>
                <a:uFillTx/>
                <a:latin typeface="+mj-lt"/>
                <a:ea typeface="+mj-ea"/>
                <a:cs typeface="+mj-cs"/>
              </a:rPr>
              <a:t> : South</a:t>
            </a:r>
            <a:r>
              <a:rPr kumimoji="0" lang="en-US" sz="2400" b="1" i="0" u="none" strike="noStrike" kern="1200" cap="none" spc="0" normalizeH="0" noProof="0" dirty="0" smtClean="0">
                <a:ln>
                  <a:noFill/>
                </a:ln>
                <a:solidFill>
                  <a:srgbClr val="FFFF00"/>
                </a:solidFill>
                <a:effectLst/>
                <a:uLnTx/>
                <a:uFillTx/>
                <a:latin typeface="+mj-lt"/>
                <a:ea typeface="+mj-ea"/>
                <a:cs typeface="+mj-cs"/>
              </a:rPr>
              <a:t> Africa </a:t>
            </a:r>
            <a:r>
              <a:rPr kumimoji="0" lang="en-US" sz="2400" b="1" i="0" u="none" strike="noStrike" kern="1200" cap="none" spc="0" normalizeH="0" noProof="0" dirty="0" err="1" smtClean="0">
                <a:ln>
                  <a:noFill/>
                </a:ln>
                <a:solidFill>
                  <a:srgbClr val="FFFF00"/>
                </a:solidFill>
                <a:effectLst/>
                <a:uLnTx/>
                <a:uFillTx/>
                <a:latin typeface="+mj-lt"/>
                <a:ea typeface="+mj-ea"/>
                <a:cs typeface="+mj-cs"/>
              </a:rPr>
              <a:t>Antartic</a:t>
            </a:r>
            <a:r>
              <a:rPr kumimoji="0" lang="en-US" sz="2400" b="1" i="0" u="none" strike="noStrike" kern="1200" cap="none" spc="0" normalizeH="0" noProof="0" dirty="0" smtClean="0">
                <a:ln>
                  <a:noFill/>
                </a:ln>
                <a:solidFill>
                  <a:srgbClr val="FFFF00"/>
                </a:solidFill>
                <a:effectLst/>
                <a:uLnTx/>
                <a:uFillTx/>
                <a:latin typeface="+mj-lt"/>
                <a:ea typeface="+mj-ea"/>
                <a:cs typeface="+mj-cs"/>
              </a:rPr>
              <a:t> </a:t>
            </a:r>
            <a:r>
              <a:rPr kumimoji="0" lang="en-US" sz="2400" b="1" i="0" u="none" strike="noStrike" kern="1200" cap="none" spc="0" normalizeH="0" noProof="0" dirty="0" err="1" smtClean="0">
                <a:ln>
                  <a:noFill/>
                </a:ln>
                <a:solidFill>
                  <a:srgbClr val="FFFF00"/>
                </a:solidFill>
                <a:effectLst/>
                <a:uLnTx/>
                <a:uFillTx/>
                <a:latin typeface="+mj-lt"/>
                <a:ea typeface="+mj-ea"/>
                <a:cs typeface="+mj-cs"/>
              </a:rPr>
              <a:t>Programme</a:t>
            </a:r>
            <a:endParaRPr kumimoji="0" lang="en-US" sz="2400" b="1" i="0" u="none" strike="noStrike" kern="1200" cap="none" spc="0" normalizeH="0" noProof="0" dirty="0" smtClean="0">
              <a:ln>
                <a:noFill/>
              </a:ln>
              <a:solidFill>
                <a:srgbClr val="FFFF00"/>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b="1" baseline="0" dirty="0" smtClean="0">
                <a:solidFill>
                  <a:srgbClr val="FFFF00"/>
                </a:solidFill>
                <a:latin typeface="+mj-lt"/>
                <a:ea typeface="+mj-ea"/>
                <a:cs typeface="+mj-cs"/>
              </a:rPr>
              <a:t>(</a:t>
            </a:r>
            <a:r>
              <a:rPr lang="en-US" sz="2400" b="1" baseline="30000" dirty="0" smtClean="0">
                <a:solidFill>
                  <a:srgbClr val="FFFF00"/>
                </a:solidFill>
                <a:latin typeface="+mj-lt"/>
                <a:ea typeface="+mj-ea"/>
                <a:cs typeface="+mj-cs"/>
              </a:rPr>
              <a:t>10</a:t>
            </a:r>
            <a:r>
              <a:rPr lang="en-US" sz="2400" b="1" baseline="0" dirty="0" smtClean="0">
                <a:solidFill>
                  <a:srgbClr val="FFFF00"/>
                </a:solidFill>
                <a:latin typeface="+mj-lt"/>
                <a:ea typeface="+mj-ea"/>
                <a:cs typeface="+mj-cs"/>
              </a:rPr>
              <a:t>Be</a:t>
            </a:r>
            <a:r>
              <a:rPr lang="en-US" sz="2400" b="1" dirty="0" smtClean="0">
                <a:solidFill>
                  <a:srgbClr val="FFFF00"/>
                </a:solidFill>
                <a:latin typeface="+mj-lt"/>
                <a:ea typeface="+mj-ea"/>
                <a:cs typeface="+mj-cs"/>
              </a:rPr>
              <a:t> in ice-cores)</a:t>
            </a:r>
            <a:endParaRPr kumimoji="0" lang="en-US" sz="2400" b="1" i="0" u="none" strike="noStrike" kern="1200" cap="none" spc="0" normalizeH="0" baseline="0" noProof="0" dirty="0">
              <a:ln>
                <a:noFill/>
              </a:ln>
              <a:solidFill>
                <a:srgbClr val="FFFF00"/>
              </a:solidFill>
              <a:effectLst/>
              <a:uLnTx/>
              <a:uFillTx/>
              <a:latin typeface="+mj-lt"/>
              <a:ea typeface="+mj-ea"/>
              <a:cs typeface="+mj-cs"/>
            </a:endParaRPr>
          </a:p>
        </p:txBody>
      </p:sp>
      <p:sp>
        <p:nvSpPr>
          <p:cNvPr id="7"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b93db7ad78e6af0d558668e62dcb6da.jpg"/>
          <p:cNvPicPr>
            <a:picLocks noChangeAspect="1"/>
          </p:cNvPicPr>
          <p:nvPr/>
        </p:nvPicPr>
        <p:blipFill>
          <a:blip r:embed="rId3" cstate="print"/>
          <a:stretch>
            <a:fillRect/>
          </a:stretch>
        </p:blipFill>
        <p:spPr>
          <a:xfrm>
            <a:off x="1066802" y="990600"/>
            <a:ext cx="3018199" cy="4495800"/>
          </a:xfrm>
          <a:prstGeom prst="rect">
            <a:avLst/>
          </a:prstGeom>
        </p:spPr>
      </p:pic>
      <p:pic>
        <p:nvPicPr>
          <p:cNvPr id="4" name="Picture 3" descr="376ca6d68b807c55b68701a148ca90d3.jpg"/>
          <p:cNvPicPr>
            <a:picLocks noChangeAspect="1"/>
          </p:cNvPicPr>
          <p:nvPr/>
        </p:nvPicPr>
        <p:blipFill>
          <a:blip r:embed="rId4" cstate="print"/>
          <a:stretch>
            <a:fillRect/>
          </a:stretch>
        </p:blipFill>
        <p:spPr>
          <a:xfrm>
            <a:off x="4572000" y="990600"/>
            <a:ext cx="3048000" cy="4554210"/>
          </a:xfrm>
          <a:prstGeom prst="rect">
            <a:avLst/>
          </a:prstGeom>
        </p:spPr>
      </p:pic>
      <p:pic>
        <p:nvPicPr>
          <p:cNvPr id="5" name="Picture 4" descr="itlclear_Logo0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228600" y="304800"/>
            <a:ext cx="96012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b="1" dirty="0" smtClean="0">
                <a:solidFill>
                  <a:srgbClr val="FFFF00"/>
                </a:solidFill>
                <a:latin typeface="+mj-lt"/>
                <a:ea typeface="+mj-ea"/>
                <a:cs typeface="+mj-cs"/>
              </a:rPr>
              <a:t>Users</a:t>
            </a:r>
            <a:r>
              <a:rPr kumimoji="0" lang="en-US" sz="2400" b="1" i="0" u="none" strike="noStrike" kern="1200" cap="none" spc="0" normalizeH="0" baseline="0" noProof="0" dirty="0" smtClean="0">
                <a:ln>
                  <a:noFill/>
                </a:ln>
                <a:solidFill>
                  <a:srgbClr val="FFFF00"/>
                </a:solidFill>
                <a:effectLst/>
                <a:uLnTx/>
                <a:uFillTx/>
                <a:latin typeface="+mj-lt"/>
                <a:ea typeface="+mj-ea"/>
                <a:cs typeface="+mj-cs"/>
              </a:rPr>
              <a:t> : Rock</a:t>
            </a:r>
            <a:r>
              <a:rPr kumimoji="0" lang="en-US" sz="2400" b="1" i="0" u="none" strike="noStrike" kern="1200" cap="none" spc="0" normalizeH="0" noProof="0" dirty="0" smtClean="0">
                <a:ln>
                  <a:noFill/>
                </a:ln>
                <a:solidFill>
                  <a:srgbClr val="FFFF00"/>
                </a:solidFill>
                <a:effectLst/>
                <a:uLnTx/>
                <a:uFillTx/>
                <a:latin typeface="+mj-lt"/>
                <a:ea typeface="+mj-ea"/>
                <a:cs typeface="+mj-cs"/>
              </a:rPr>
              <a:t> Art Research Institute (University of the Witwatersrand)</a:t>
            </a:r>
            <a:endParaRPr kumimoji="0" lang="en-US" sz="2400" b="1" i="0" u="none" strike="noStrike" kern="1200" cap="none" spc="0" normalizeH="0" baseline="0" noProof="0" dirty="0">
              <a:ln>
                <a:noFill/>
              </a:ln>
              <a:solidFill>
                <a:srgbClr val="FFFF00"/>
              </a:solidFill>
              <a:effectLst/>
              <a:uLnTx/>
              <a:uFillTx/>
              <a:latin typeface="+mj-lt"/>
              <a:ea typeface="+mj-ea"/>
              <a:cs typeface="+mj-cs"/>
            </a:endParaRPr>
          </a:p>
        </p:txBody>
      </p:sp>
      <p:sp>
        <p:nvSpPr>
          <p:cNvPr id="8"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endParaRPr lang="en-US" smtClean="0"/>
          </a:p>
        </p:txBody>
      </p:sp>
      <p:sp>
        <p:nvSpPr>
          <p:cNvPr id="7171" name="Content Placeholder 2"/>
          <p:cNvSpPr>
            <a:spLocks noGrp="1"/>
          </p:cNvSpPr>
          <p:nvPr>
            <p:ph idx="1"/>
          </p:nvPr>
        </p:nvSpPr>
        <p:spPr/>
        <p:txBody>
          <a:bodyPr/>
          <a:lstStyle/>
          <a:p>
            <a:pPr eaLnBrk="1" hangingPunct="1"/>
            <a:endParaRPr lang="en-US" smtClean="0"/>
          </a:p>
        </p:txBody>
      </p:sp>
      <p:pic>
        <p:nvPicPr>
          <p:cNvPr id="7172" name="Picture 2"/>
          <p:cNvPicPr>
            <a:picLocks noChangeAspect="1" noChangeArrowheads="1"/>
          </p:cNvPicPr>
          <p:nvPr/>
        </p:nvPicPr>
        <p:blipFill>
          <a:blip r:embed="rId3" cstate="print"/>
          <a:srcRect/>
          <a:stretch>
            <a:fillRect/>
          </a:stretch>
        </p:blipFill>
        <p:spPr bwMode="auto">
          <a:xfrm>
            <a:off x="49213" y="23814"/>
            <a:ext cx="8915400" cy="5691187"/>
          </a:xfrm>
          <a:prstGeom prst="rect">
            <a:avLst/>
          </a:prstGeom>
          <a:noFill/>
          <a:ln w="9525">
            <a:noFill/>
            <a:miter lim="800000"/>
            <a:headEnd/>
            <a:tailEnd/>
          </a:ln>
        </p:spPr>
      </p:pic>
      <p:pic>
        <p:nvPicPr>
          <p:cNvPr id="7" name="Picture 6"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nvGraphicFramePr>
        <p:xfrm>
          <a:off x="0" y="304800"/>
          <a:ext cx="4001427" cy="5334000"/>
        </p:xfrm>
        <a:graphic>
          <a:graphicData uri="http://schemas.openxmlformats.org/presentationml/2006/ole">
            <mc:AlternateContent xmlns:mc="http://schemas.openxmlformats.org/markup-compatibility/2006">
              <mc:Choice xmlns:v="urn:schemas-microsoft-com:vml" Requires="v">
                <p:oleObj spid="_x0000_s3175" name="Acrobat Document" r:id="rId4" imgW="5144218" imgH="6857143" progId="AcroExch.Document.11">
                  <p:embed/>
                </p:oleObj>
              </mc:Choice>
              <mc:Fallback>
                <p:oleObj name="Acrobat Document" r:id="rId4" imgW="5144218" imgH="6857143" progId="AcroExch.Document.11">
                  <p:embed/>
                  <p:pic>
                    <p:nvPicPr>
                      <p:cNvPr id="0" name="Picture 8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04800"/>
                        <a:ext cx="4001427" cy="533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 name="Picture 2" descr="itlclear_Logo0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DSC_2437.JPG"/>
          <p:cNvPicPr>
            <a:picLocks noChangeAspect="1"/>
          </p:cNvPicPr>
          <p:nvPr/>
        </p:nvPicPr>
        <p:blipFill>
          <a:blip r:embed="rId7" cstate="print"/>
          <a:stretch>
            <a:fillRect/>
          </a:stretch>
        </p:blipFill>
        <p:spPr>
          <a:xfrm>
            <a:off x="4097867" y="1828800"/>
            <a:ext cx="5046133" cy="3377990"/>
          </a:xfrm>
          <a:prstGeom prst="rect">
            <a:avLst/>
          </a:prstGeom>
        </p:spPr>
      </p:pic>
      <p:sp>
        <p:nvSpPr>
          <p:cNvPr id="6" name="Title 1"/>
          <p:cNvSpPr txBox="1">
            <a:spLocks/>
          </p:cNvSpPr>
          <p:nvPr/>
        </p:nvSpPr>
        <p:spPr>
          <a:xfrm>
            <a:off x="4191000" y="228600"/>
            <a:ext cx="4495800" cy="1447800"/>
          </a:xfrm>
          <a:prstGeom prst="rect">
            <a:avLst/>
          </a:prstGeom>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b="1" dirty="0" smtClean="0">
                <a:solidFill>
                  <a:srgbClr val="FFFF00"/>
                </a:solidFill>
                <a:latin typeface="+mj-lt"/>
                <a:ea typeface="+mj-ea"/>
                <a:cs typeface="+mj-cs"/>
              </a:rPr>
              <a:t>August</a:t>
            </a:r>
            <a:r>
              <a:rPr kumimoji="0" lang="en-US" sz="2400" b="1" i="0" u="none" strike="noStrike" kern="1200" cap="none" spc="0" normalizeH="0" baseline="0" noProof="0" dirty="0" smtClean="0">
                <a:ln>
                  <a:noFill/>
                </a:ln>
                <a:solidFill>
                  <a:srgbClr val="FFFF00"/>
                </a:solidFill>
                <a:effectLst/>
                <a:uLnTx/>
                <a:uFillTx/>
                <a:latin typeface="+mj-lt"/>
                <a:ea typeface="+mj-ea"/>
                <a:cs typeface="+mj-cs"/>
              </a:rPr>
              <a:t> 2014 : Poster</a:t>
            </a:r>
            <a:r>
              <a:rPr kumimoji="0" lang="en-US" sz="2400" b="1" i="0" u="none" strike="noStrike" kern="1200" cap="none" spc="0" normalizeH="0" noProof="0" dirty="0" smtClean="0">
                <a:ln>
                  <a:noFill/>
                </a:ln>
                <a:solidFill>
                  <a:srgbClr val="FFFF00"/>
                </a:solidFill>
                <a:effectLst/>
                <a:uLnTx/>
                <a:uFillTx/>
                <a:latin typeface="+mj-lt"/>
                <a:ea typeface="+mj-ea"/>
                <a:cs typeface="+mj-cs"/>
              </a:rPr>
              <a:t> presented at AMS-13 conference in Aix-en-Provence, France</a:t>
            </a:r>
            <a:endParaRPr kumimoji="0" lang="en-US" sz="2400" b="1" i="0" u="none" strike="noStrike" kern="1200" cap="none" spc="0" normalizeH="0" baseline="0" noProof="0" dirty="0">
              <a:ln>
                <a:noFill/>
              </a:ln>
              <a:solidFill>
                <a:srgbClr val="FFFF00"/>
              </a:solidFill>
              <a:effectLst/>
              <a:uLnTx/>
              <a:uFillTx/>
              <a:latin typeface="+mj-lt"/>
              <a:ea typeface="+mj-ea"/>
              <a:cs typeface="+mj-cs"/>
            </a:endParaRPr>
          </a:p>
        </p:txBody>
      </p:sp>
      <p:sp>
        <p:nvSpPr>
          <p:cNvPr id="7"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9"/>
            <a:ext cx="7990764" cy="475989"/>
          </a:xfrm>
        </p:spPr>
        <p:txBody>
          <a:bodyPr>
            <a:normAutofit/>
          </a:bodyPr>
          <a:lstStyle/>
          <a:p>
            <a:r>
              <a:rPr lang="en-ZA" sz="2400" b="1" dirty="0" smtClean="0">
                <a:solidFill>
                  <a:srgbClr val="FFFF00"/>
                </a:solidFill>
              </a:rPr>
              <a:t>Back to </a:t>
            </a:r>
            <a:r>
              <a:rPr lang="en-ZA" sz="2400" b="1" dirty="0" err="1" smtClean="0">
                <a:solidFill>
                  <a:srgbClr val="FFFF00"/>
                </a:solidFill>
              </a:rPr>
              <a:t>iThemba</a:t>
            </a:r>
            <a:r>
              <a:rPr lang="en-ZA" sz="2400" b="1" dirty="0" smtClean="0">
                <a:solidFill>
                  <a:srgbClr val="FFFF00"/>
                </a:solidFill>
              </a:rPr>
              <a:t> LABS in the Cape……</a:t>
            </a:r>
            <a:endParaRPr lang="en-ZA" sz="2400" b="1" dirty="0">
              <a:solidFill>
                <a:srgbClr val="FFFF00"/>
              </a:solidFill>
            </a:endParaRPr>
          </a:p>
        </p:txBody>
      </p:sp>
      <p:pic>
        <p:nvPicPr>
          <p:cNvPr id="4" name="Picture 2" descr="nac area foto"/>
          <p:cNvPicPr>
            <a:picLocks noGrp="1" noChangeAspect="1" noChangeArrowheads="1"/>
          </p:cNvPicPr>
          <p:nvPr>
            <p:ph idx="1"/>
          </p:nvPr>
        </p:nvPicPr>
        <p:blipFill>
          <a:blip r:embed="rId3" cstate="print"/>
          <a:srcRect/>
          <a:stretch>
            <a:fillRect/>
          </a:stretch>
        </p:blipFill>
        <p:spPr bwMode="auto">
          <a:xfrm>
            <a:off x="1752600" y="766977"/>
            <a:ext cx="6400800" cy="5024846"/>
          </a:xfrm>
          <a:prstGeom prst="rect">
            <a:avLst/>
          </a:prstGeom>
          <a:noFill/>
          <a:ln w="9525">
            <a:noFill/>
            <a:miter lim="800000"/>
            <a:headEnd/>
            <a:tailEnd/>
          </a:ln>
        </p:spPr>
      </p:pic>
      <p:pic>
        <p:nvPicPr>
          <p:cNvPr id="7" name="Picture 6"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813088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2"/>
          <p:cNvGrpSpPr>
            <a:grpSpLocks/>
          </p:cNvGrpSpPr>
          <p:nvPr/>
        </p:nvGrpSpPr>
        <p:grpSpPr bwMode="auto">
          <a:xfrm>
            <a:off x="1081488" y="914400"/>
            <a:ext cx="7177087" cy="4987925"/>
            <a:chOff x="672" y="816"/>
            <a:chExt cx="4375" cy="3035"/>
          </a:xfrm>
        </p:grpSpPr>
        <p:grpSp>
          <p:nvGrpSpPr>
            <p:cNvPr id="7176" name="Group 3"/>
            <p:cNvGrpSpPr>
              <a:grpSpLocks/>
            </p:cNvGrpSpPr>
            <p:nvPr/>
          </p:nvGrpSpPr>
          <p:grpSpPr bwMode="auto">
            <a:xfrm>
              <a:off x="672" y="816"/>
              <a:ext cx="4375" cy="3035"/>
              <a:chOff x="672" y="816"/>
              <a:chExt cx="4375" cy="3035"/>
            </a:xfrm>
          </p:grpSpPr>
          <p:pic>
            <p:nvPicPr>
              <p:cNvPr id="7178" name="Picture 4" descr="Ssc_lo"/>
              <p:cNvPicPr>
                <a:picLocks noChangeAspect="1" noChangeArrowheads="1"/>
              </p:cNvPicPr>
              <p:nvPr/>
            </p:nvPicPr>
            <p:blipFill>
              <a:blip r:embed="rId3" cstate="print"/>
              <a:srcRect/>
              <a:stretch>
                <a:fillRect/>
              </a:stretch>
            </p:blipFill>
            <p:spPr bwMode="auto">
              <a:xfrm>
                <a:off x="672" y="816"/>
                <a:ext cx="4375" cy="3035"/>
              </a:xfrm>
              <a:prstGeom prst="rect">
                <a:avLst/>
              </a:prstGeom>
              <a:noFill/>
              <a:ln w="25400">
                <a:solidFill>
                  <a:srgbClr val="000080"/>
                </a:solidFill>
                <a:miter lim="800000"/>
                <a:headEnd/>
                <a:tailEnd/>
              </a:ln>
            </p:spPr>
          </p:pic>
          <p:grpSp>
            <p:nvGrpSpPr>
              <p:cNvPr id="7179" name="Group 5"/>
              <p:cNvGrpSpPr>
                <a:grpSpLocks/>
              </p:cNvGrpSpPr>
              <p:nvPr/>
            </p:nvGrpSpPr>
            <p:grpSpPr bwMode="auto">
              <a:xfrm>
                <a:off x="864" y="1104"/>
                <a:ext cx="3264" cy="2496"/>
                <a:chOff x="864" y="1104"/>
                <a:chExt cx="3264" cy="2496"/>
              </a:xfrm>
            </p:grpSpPr>
            <p:sp>
              <p:nvSpPr>
                <p:cNvPr id="7180" name="AutoShape 6"/>
                <p:cNvSpPr>
                  <a:spLocks noChangeArrowheads="1"/>
                </p:cNvSpPr>
                <p:nvPr/>
              </p:nvSpPr>
              <p:spPr bwMode="auto">
                <a:xfrm>
                  <a:off x="3312" y="1104"/>
                  <a:ext cx="816" cy="192"/>
                </a:xfrm>
                <a:prstGeom prst="wedgeRoundRectCallout">
                  <a:avLst>
                    <a:gd name="adj1" fmla="val -49509"/>
                    <a:gd name="adj2" fmla="val 215106"/>
                    <a:gd name="adj3" fmla="val 16667"/>
                  </a:avLst>
                </a:prstGeom>
                <a:solidFill>
                  <a:srgbClr val="33CCCC"/>
                </a:solidFill>
                <a:ln w="19050">
                  <a:solidFill>
                    <a:srgbClr val="000080"/>
                  </a:solidFill>
                  <a:miter lim="800000"/>
                  <a:headEnd/>
                  <a:tailEnd/>
                </a:ln>
              </p:spPr>
              <p:txBody>
                <a:bodyPr/>
                <a:lstStyle/>
                <a:p>
                  <a:pPr algn="ctr"/>
                  <a:r>
                    <a:rPr lang="en-US" sz="1400" b="1" u="none">
                      <a:solidFill>
                        <a:schemeClr val="accent2"/>
                      </a:solidFill>
                    </a:rPr>
                    <a:t>Rf-system</a:t>
                  </a:r>
                </a:p>
              </p:txBody>
            </p:sp>
            <p:sp>
              <p:nvSpPr>
                <p:cNvPr id="7181" name="AutoShape 7"/>
                <p:cNvSpPr>
                  <a:spLocks noChangeArrowheads="1"/>
                </p:cNvSpPr>
                <p:nvPr/>
              </p:nvSpPr>
              <p:spPr bwMode="auto">
                <a:xfrm>
                  <a:off x="864" y="3216"/>
                  <a:ext cx="576" cy="384"/>
                </a:xfrm>
                <a:prstGeom prst="wedgeRoundRectCallout">
                  <a:avLst>
                    <a:gd name="adj1" fmla="val 95139"/>
                    <a:gd name="adj2" fmla="val -69532"/>
                    <a:gd name="adj3" fmla="val 16667"/>
                  </a:avLst>
                </a:prstGeom>
                <a:solidFill>
                  <a:srgbClr val="33CCCC"/>
                </a:solidFill>
                <a:ln w="19050">
                  <a:solidFill>
                    <a:srgbClr val="000080"/>
                  </a:solidFill>
                  <a:miter lim="800000"/>
                  <a:headEnd/>
                  <a:tailEnd/>
                </a:ln>
              </p:spPr>
              <p:txBody>
                <a:bodyPr/>
                <a:lstStyle/>
                <a:p>
                  <a:pPr algn="ctr"/>
                  <a:r>
                    <a:rPr lang="en-US" sz="1400" b="1" u="none">
                      <a:solidFill>
                        <a:schemeClr val="accent2"/>
                      </a:solidFill>
                    </a:rPr>
                    <a:t>Sector Magnet</a:t>
                  </a:r>
                </a:p>
              </p:txBody>
            </p:sp>
          </p:grpSp>
        </p:grpSp>
        <p:sp>
          <p:nvSpPr>
            <p:cNvPr id="7177" name="AutoShape 8"/>
            <p:cNvSpPr>
              <a:spLocks noChangeArrowheads="1"/>
            </p:cNvSpPr>
            <p:nvPr/>
          </p:nvSpPr>
          <p:spPr bwMode="auto">
            <a:xfrm>
              <a:off x="2064" y="2832"/>
              <a:ext cx="768" cy="240"/>
            </a:xfrm>
            <a:prstGeom prst="wedgeRoundRectCallout">
              <a:avLst>
                <a:gd name="adj1" fmla="val 73699"/>
                <a:gd name="adj2" fmla="val -164583"/>
                <a:gd name="adj3" fmla="val 16667"/>
              </a:avLst>
            </a:prstGeom>
            <a:solidFill>
              <a:srgbClr val="33CCCC"/>
            </a:solidFill>
            <a:ln w="9525">
              <a:solidFill>
                <a:schemeClr val="tx1"/>
              </a:solidFill>
              <a:miter lim="800000"/>
              <a:headEnd/>
              <a:tailEnd/>
            </a:ln>
          </p:spPr>
          <p:txBody>
            <a:bodyPr/>
            <a:lstStyle/>
            <a:p>
              <a:pPr algn="ctr"/>
              <a:r>
                <a:rPr lang="en-US" sz="1400" b="1" u="none">
                  <a:solidFill>
                    <a:schemeClr val="accent2"/>
                  </a:solidFill>
                </a:rPr>
                <a:t>Rf-system</a:t>
              </a:r>
            </a:p>
          </p:txBody>
        </p:sp>
      </p:grpSp>
      <p:sp>
        <p:nvSpPr>
          <p:cNvPr id="7171" name="AutoShape 9"/>
          <p:cNvSpPr>
            <a:spLocks noChangeArrowheads="1"/>
          </p:cNvSpPr>
          <p:nvPr/>
        </p:nvSpPr>
        <p:spPr bwMode="auto">
          <a:xfrm>
            <a:off x="6858000" y="3657600"/>
            <a:ext cx="1828800" cy="485775"/>
          </a:xfrm>
          <a:prstGeom prst="leftArrow">
            <a:avLst>
              <a:gd name="adj1" fmla="val 50000"/>
              <a:gd name="adj2" fmla="val 94118"/>
            </a:avLst>
          </a:prstGeom>
          <a:solidFill>
            <a:srgbClr val="33CCCC"/>
          </a:solidFill>
          <a:ln w="19050">
            <a:solidFill>
              <a:srgbClr val="000080"/>
            </a:solidFill>
            <a:miter lim="800000"/>
            <a:headEnd/>
            <a:tailEnd/>
          </a:ln>
        </p:spPr>
        <p:txBody>
          <a:bodyPr/>
          <a:lstStyle/>
          <a:p>
            <a:r>
              <a:rPr lang="en-US" sz="1200" b="1" u="none">
                <a:solidFill>
                  <a:schemeClr val="accent2"/>
                </a:solidFill>
              </a:rPr>
              <a:t>Low Energy In</a:t>
            </a:r>
          </a:p>
        </p:txBody>
      </p:sp>
      <p:sp>
        <p:nvSpPr>
          <p:cNvPr id="7172" name="AutoShape 10"/>
          <p:cNvSpPr>
            <a:spLocks noChangeArrowheads="1"/>
          </p:cNvSpPr>
          <p:nvPr/>
        </p:nvSpPr>
        <p:spPr bwMode="auto">
          <a:xfrm rot="7127454">
            <a:off x="4454525" y="3244850"/>
            <a:ext cx="1731963" cy="162401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20476" y="9035"/>
                </a:moveTo>
                <a:cubicBezTo>
                  <a:pt x="19623" y="4360"/>
                  <a:pt x="15551" y="964"/>
                  <a:pt x="10800" y="964"/>
                </a:cubicBezTo>
                <a:cubicBezTo>
                  <a:pt x="5367" y="964"/>
                  <a:pt x="964" y="5367"/>
                  <a:pt x="964" y="10800"/>
                </a:cubicBezTo>
                <a:cubicBezTo>
                  <a:pt x="963" y="15669"/>
                  <a:pt x="4526" y="19805"/>
                  <a:pt x="9342" y="20527"/>
                </a:cubicBezTo>
                <a:lnTo>
                  <a:pt x="9199" y="21480"/>
                </a:lnTo>
                <a:cubicBezTo>
                  <a:pt x="3911" y="20688"/>
                  <a:pt x="0" y="16146"/>
                  <a:pt x="0" y="10800"/>
                </a:cubicBezTo>
                <a:cubicBezTo>
                  <a:pt x="0" y="4835"/>
                  <a:pt x="4835" y="0"/>
                  <a:pt x="10800" y="0"/>
                </a:cubicBezTo>
                <a:cubicBezTo>
                  <a:pt x="16017" y="-1"/>
                  <a:pt x="20488" y="3729"/>
                  <a:pt x="21424" y="8862"/>
                </a:cubicBezTo>
                <a:lnTo>
                  <a:pt x="24080" y="8377"/>
                </a:lnTo>
                <a:lnTo>
                  <a:pt x="21521" y="12078"/>
                </a:lnTo>
                <a:lnTo>
                  <a:pt x="17820" y="9519"/>
                </a:lnTo>
                <a:lnTo>
                  <a:pt x="20476" y="9035"/>
                </a:lnTo>
                <a:close/>
              </a:path>
            </a:pathLst>
          </a:custGeom>
          <a:solidFill>
            <a:srgbClr val="33CCCC"/>
          </a:solidFill>
          <a:ln w="19050">
            <a:solidFill>
              <a:srgbClr val="000080"/>
            </a:solidFill>
            <a:miter lim="800000"/>
            <a:headEnd/>
            <a:tailEnd/>
          </a:ln>
        </p:spPr>
        <p:txBody>
          <a:bodyPr/>
          <a:lstStyle/>
          <a:p>
            <a:endParaRPr lang="en-ZA"/>
          </a:p>
        </p:txBody>
      </p:sp>
      <p:sp>
        <p:nvSpPr>
          <p:cNvPr id="7173" name="AutoShape 11"/>
          <p:cNvSpPr>
            <a:spLocks noChangeArrowheads="1"/>
          </p:cNvSpPr>
          <p:nvPr/>
        </p:nvSpPr>
        <p:spPr bwMode="auto">
          <a:xfrm rot="2340769">
            <a:off x="2070100" y="3303588"/>
            <a:ext cx="1652588" cy="485775"/>
          </a:xfrm>
          <a:prstGeom prst="leftArrow">
            <a:avLst>
              <a:gd name="adj1" fmla="val 50000"/>
              <a:gd name="adj2" fmla="val 85049"/>
            </a:avLst>
          </a:prstGeom>
          <a:solidFill>
            <a:srgbClr val="33CCCC"/>
          </a:solidFill>
          <a:ln w="19050">
            <a:solidFill>
              <a:srgbClr val="000080"/>
            </a:solidFill>
            <a:miter lim="800000"/>
            <a:headEnd/>
            <a:tailEnd/>
          </a:ln>
        </p:spPr>
        <p:txBody>
          <a:bodyPr/>
          <a:lstStyle/>
          <a:p>
            <a:r>
              <a:rPr lang="en-US" sz="1200" b="1" u="none">
                <a:solidFill>
                  <a:schemeClr val="accent2"/>
                </a:solidFill>
              </a:rPr>
              <a:t>High Energy Out</a:t>
            </a:r>
          </a:p>
        </p:txBody>
      </p:sp>
      <p:sp>
        <p:nvSpPr>
          <p:cNvPr id="7174" name="Rectangle 12"/>
          <p:cNvSpPr>
            <a:spLocks noGrp="1" noChangeArrowheads="1"/>
          </p:cNvSpPr>
          <p:nvPr>
            <p:ph type="title" idx="4294967295"/>
          </p:nvPr>
        </p:nvSpPr>
        <p:spPr>
          <a:xfrm>
            <a:off x="1033463" y="-293028"/>
            <a:ext cx="7467600" cy="1143000"/>
          </a:xfrm>
        </p:spPr>
        <p:txBody>
          <a:bodyPr>
            <a:normAutofit fontScale="90000"/>
          </a:bodyPr>
          <a:lstStyle/>
          <a:p>
            <a:pPr eaLnBrk="1" hangingPunct="1"/>
            <a:r>
              <a:rPr lang="en-US" dirty="0" smtClean="0">
                <a:solidFill>
                  <a:srgbClr val="FFFF00"/>
                </a:solidFill>
              </a:rPr>
              <a:t>Separated-Sector Cyclotron (SSC)</a:t>
            </a:r>
          </a:p>
        </p:txBody>
      </p:sp>
      <p:sp>
        <p:nvSpPr>
          <p:cNvPr id="7175" name="Text Box 14"/>
          <p:cNvSpPr txBox="1">
            <a:spLocks noChangeArrowheads="1"/>
          </p:cNvSpPr>
          <p:nvPr/>
        </p:nvSpPr>
        <p:spPr bwMode="auto">
          <a:xfrm>
            <a:off x="1306513" y="533400"/>
            <a:ext cx="6904037" cy="457200"/>
          </a:xfrm>
          <a:prstGeom prst="rect">
            <a:avLst/>
          </a:prstGeom>
          <a:noFill/>
          <a:ln w="9525">
            <a:noFill/>
            <a:miter lim="800000"/>
            <a:headEnd/>
            <a:tailEnd/>
          </a:ln>
        </p:spPr>
        <p:txBody>
          <a:bodyPr wrap="none">
            <a:spAutoFit/>
          </a:bodyPr>
          <a:lstStyle/>
          <a:p>
            <a:r>
              <a:rPr lang="en-US" sz="2400" u="none" dirty="0">
                <a:solidFill>
                  <a:srgbClr val="FFFF00"/>
                </a:solidFill>
                <a:latin typeface="Calisto MT" pitchFamily="18" charset="0"/>
              </a:rPr>
              <a:t>Most Powerful Accelerator in Southern Hemisphere</a:t>
            </a:r>
            <a:endParaRPr lang="en-AU" sz="2400" u="none" dirty="0">
              <a:solidFill>
                <a:srgbClr val="FFFF00"/>
              </a:solidFill>
              <a:latin typeface="Calisto MT" pitchFamily="18" charset="0"/>
            </a:endParaRPr>
          </a:p>
        </p:txBody>
      </p:sp>
      <p:pic>
        <p:nvPicPr>
          <p:cNvPr id="14" name="Picture 13"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ransition>
    <p:zo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2" name="Picture 2"/>
          <p:cNvPicPr>
            <a:picLocks noChangeAspect="1" noChangeArrowheads="1"/>
          </p:cNvPicPr>
          <p:nvPr/>
        </p:nvPicPr>
        <p:blipFill>
          <a:blip r:embed="rId3" cstate="print"/>
          <a:srcRect/>
          <a:stretch>
            <a:fillRect/>
          </a:stretch>
        </p:blipFill>
        <p:spPr bwMode="auto">
          <a:xfrm>
            <a:off x="2005968" y="1933038"/>
            <a:ext cx="5742512" cy="3962407"/>
          </a:xfrm>
          <a:prstGeom prst="rect">
            <a:avLst/>
          </a:prstGeom>
          <a:noFill/>
          <a:ln w="9525">
            <a:noFill/>
            <a:miter lim="800000"/>
            <a:headEnd/>
            <a:tailEnd/>
          </a:ln>
        </p:spPr>
      </p:pic>
      <p:sp>
        <p:nvSpPr>
          <p:cNvPr id="8195" name="Rectangle 3"/>
          <p:cNvSpPr>
            <a:spLocks noGrp="1" noChangeArrowheads="1"/>
          </p:cNvSpPr>
          <p:nvPr>
            <p:ph type="title" idx="4294967295"/>
          </p:nvPr>
        </p:nvSpPr>
        <p:spPr>
          <a:xfrm>
            <a:off x="478138" y="-304800"/>
            <a:ext cx="8229600" cy="1143000"/>
          </a:xfrm>
        </p:spPr>
        <p:txBody>
          <a:bodyPr/>
          <a:lstStyle/>
          <a:p>
            <a:pPr eaLnBrk="1" hangingPunct="1"/>
            <a:r>
              <a:rPr lang="en-US" dirty="0" smtClean="0">
                <a:solidFill>
                  <a:srgbClr val="FFFF00"/>
                </a:solidFill>
              </a:rPr>
              <a:t>Multi-User Facility</a:t>
            </a:r>
            <a:endParaRPr lang="en-AU" dirty="0" smtClean="0">
              <a:solidFill>
                <a:srgbClr val="FFFF00"/>
              </a:solidFill>
            </a:endParaRPr>
          </a:p>
        </p:txBody>
      </p:sp>
      <p:sp>
        <p:nvSpPr>
          <p:cNvPr id="8196" name="Text Box 4"/>
          <p:cNvSpPr txBox="1">
            <a:spLocks noChangeArrowheads="1"/>
          </p:cNvSpPr>
          <p:nvPr/>
        </p:nvSpPr>
        <p:spPr bwMode="auto">
          <a:xfrm>
            <a:off x="762000" y="609600"/>
            <a:ext cx="6985000" cy="1323439"/>
          </a:xfrm>
          <a:prstGeom prst="rect">
            <a:avLst/>
          </a:prstGeom>
          <a:noFill/>
          <a:ln w="9525">
            <a:noFill/>
            <a:miter lim="800000"/>
            <a:headEnd/>
            <a:tailEnd/>
          </a:ln>
        </p:spPr>
        <p:txBody>
          <a:bodyPr>
            <a:spAutoFit/>
          </a:bodyPr>
          <a:lstStyle/>
          <a:p>
            <a:pPr>
              <a:buFontTx/>
              <a:buChar char="•"/>
            </a:pPr>
            <a:r>
              <a:rPr lang="en-US" sz="2000" u="none" dirty="0">
                <a:solidFill>
                  <a:srgbClr val="FFFF00"/>
                </a:solidFill>
                <a:latin typeface="Calisto MT" pitchFamily="18" charset="0"/>
              </a:rPr>
              <a:t>Proton Therapy: 200 MeV p</a:t>
            </a:r>
          </a:p>
          <a:p>
            <a:pPr>
              <a:buFontTx/>
              <a:buChar char="•"/>
            </a:pPr>
            <a:r>
              <a:rPr lang="en-US" sz="2000" u="none" dirty="0">
                <a:solidFill>
                  <a:srgbClr val="FFFF00"/>
                </a:solidFill>
                <a:latin typeface="Calisto MT" pitchFamily="18" charset="0"/>
              </a:rPr>
              <a:t>Neutron Therapy: 66 MeV p, ~ 40</a:t>
            </a:r>
            <a:r>
              <a:rPr lang="en-US" sz="2000" u="none" dirty="0">
                <a:solidFill>
                  <a:srgbClr val="FFFF00"/>
                </a:solidFill>
                <a:latin typeface="Symbol" pitchFamily="18" charset="2"/>
              </a:rPr>
              <a:t>m</a:t>
            </a:r>
            <a:r>
              <a:rPr lang="en-US" sz="2000" u="none" dirty="0">
                <a:solidFill>
                  <a:srgbClr val="FFFF00"/>
                </a:solidFill>
                <a:latin typeface="Calisto MT" pitchFamily="18" charset="0"/>
              </a:rPr>
              <a:t>A</a:t>
            </a:r>
          </a:p>
          <a:p>
            <a:pPr>
              <a:buFontTx/>
              <a:buChar char="•"/>
            </a:pPr>
            <a:r>
              <a:rPr lang="en-US" sz="2000" u="none" dirty="0">
                <a:solidFill>
                  <a:srgbClr val="FFFF00"/>
                </a:solidFill>
                <a:latin typeface="Calisto MT" pitchFamily="18" charset="0"/>
              </a:rPr>
              <a:t>Isotope Production: 66 MeV p, up to 350</a:t>
            </a:r>
            <a:r>
              <a:rPr lang="en-US" sz="2000" u="none" dirty="0">
                <a:solidFill>
                  <a:srgbClr val="FFFF00"/>
                </a:solidFill>
                <a:latin typeface="Symbol" pitchFamily="18" charset="2"/>
              </a:rPr>
              <a:t>m</a:t>
            </a:r>
            <a:r>
              <a:rPr lang="en-US" sz="2000" u="none" dirty="0">
                <a:solidFill>
                  <a:srgbClr val="FFFF00"/>
                </a:solidFill>
                <a:latin typeface="Calisto MT" pitchFamily="18" charset="0"/>
              </a:rPr>
              <a:t>A</a:t>
            </a:r>
          </a:p>
          <a:p>
            <a:pPr>
              <a:buFontTx/>
              <a:buChar char="•"/>
            </a:pPr>
            <a:r>
              <a:rPr lang="en-US" sz="2000" u="none" dirty="0">
                <a:solidFill>
                  <a:srgbClr val="FFFF00"/>
                </a:solidFill>
                <a:latin typeface="Calisto MT" pitchFamily="18" charset="0"/>
              </a:rPr>
              <a:t>Nuclear Physics: various beams</a:t>
            </a:r>
            <a:endParaRPr lang="en-AU" sz="2000" u="none" dirty="0">
              <a:solidFill>
                <a:srgbClr val="FFFF00"/>
              </a:solidFill>
              <a:latin typeface="Calisto MT" pitchFamily="18" charset="0"/>
            </a:endParaRPr>
          </a:p>
        </p:txBody>
      </p:sp>
      <p:pic>
        <p:nvPicPr>
          <p:cNvPr id="5" name="Picture 4"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102402"/>
                                        </p:tgtEl>
                                        <p:attrNameLst>
                                          <p:attrName>style.visibility</p:attrName>
                                        </p:attrNameLst>
                                      </p:cBhvr>
                                      <p:to>
                                        <p:strVal val="visible"/>
                                      </p:to>
                                    </p:set>
                                    <p:animEffect transition="in" filter="checkerboard(across)">
                                      <p:cBhvr>
                                        <p:cTn id="7" dur="500"/>
                                        <p:tgtEl>
                                          <p:spTgt spid="1024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ext Box 2"/>
          <p:cNvSpPr txBox="1">
            <a:spLocks noChangeArrowheads="1"/>
          </p:cNvSpPr>
          <p:nvPr/>
        </p:nvSpPr>
        <p:spPr bwMode="auto">
          <a:xfrm>
            <a:off x="822325" y="762000"/>
            <a:ext cx="7712075" cy="4953000"/>
          </a:xfrm>
          <a:prstGeom prst="rect">
            <a:avLst/>
          </a:prstGeom>
          <a:noFill/>
          <a:ln w="12700">
            <a:noFill/>
            <a:miter lim="800000"/>
            <a:headEnd/>
            <a:tailEnd/>
          </a:ln>
        </p:spPr>
        <p:txBody>
          <a:bodyPr/>
          <a:lstStyle/>
          <a:p>
            <a:pPr eaLnBrk="0" hangingPunct="0"/>
            <a:endParaRPr lang="en-US" sz="1000" u="none">
              <a:latin typeface="Times New Roman" pitchFamily="18" charset="0"/>
            </a:endParaRPr>
          </a:p>
        </p:txBody>
      </p:sp>
      <p:sp>
        <p:nvSpPr>
          <p:cNvPr id="1028" name="Text Box 3"/>
          <p:cNvSpPr txBox="1">
            <a:spLocks noChangeArrowheads="1"/>
          </p:cNvSpPr>
          <p:nvPr/>
        </p:nvSpPr>
        <p:spPr bwMode="auto">
          <a:xfrm>
            <a:off x="6934200" y="2514600"/>
            <a:ext cx="1600200" cy="457200"/>
          </a:xfrm>
          <a:prstGeom prst="rect">
            <a:avLst/>
          </a:prstGeom>
          <a:noFill/>
          <a:ln w="9525">
            <a:noFill/>
            <a:miter lim="800000"/>
            <a:headEnd/>
            <a:tailEnd/>
          </a:ln>
        </p:spPr>
        <p:txBody>
          <a:bodyPr>
            <a:spAutoFit/>
          </a:bodyPr>
          <a:lstStyle/>
          <a:p>
            <a:pPr eaLnBrk="0" hangingPunct="0">
              <a:spcBef>
                <a:spcPct val="50000"/>
              </a:spcBef>
            </a:pPr>
            <a:endParaRPr lang="en-US" sz="2400" u="none">
              <a:latin typeface="Times New Roman" pitchFamily="18" charset="0"/>
            </a:endParaRPr>
          </a:p>
        </p:txBody>
      </p:sp>
      <p:grpSp>
        <p:nvGrpSpPr>
          <p:cNvPr id="2" name="Group 4"/>
          <p:cNvGrpSpPr>
            <a:grpSpLocks/>
          </p:cNvGrpSpPr>
          <p:nvPr/>
        </p:nvGrpSpPr>
        <p:grpSpPr bwMode="auto">
          <a:xfrm>
            <a:off x="6948488" y="1628775"/>
            <a:ext cx="2195512" cy="1993900"/>
            <a:chOff x="4560" y="1488"/>
            <a:chExt cx="1008" cy="1104"/>
          </a:xfrm>
        </p:grpSpPr>
        <p:sp>
          <p:nvSpPr>
            <p:cNvPr id="112645" name="Text Box 5"/>
            <p:cNvSpPr txBox="1">
              <a:spLocks noChangeArrowheads="1"/>
            </p:cNvSpPr>
            <p:nvPr/>
          </p:nvSpPr>
          <p:spPr bwMode="auto">
            <a:xfrm>
              <a:off x="4560" y="1488"/>
              <a:ext cx="1008" cy="360"/>
            </a:xfrm>
            <a:prstGeom prst="rect">
              <a:avLst/>
            </a:prstGeom>
            <a:solidFill>
              <a:schemeClr val="bg1"/>
            </a:solidFill>
            <a:ln w="12700">
              <a:solidFill>
                <a:srgbClr val="003366"/>
              </a:solidFill>
              <a:miter lim="800000"/>
              <a:headEnd/>
              <a:tailEnd/>
            </a:ln>
            <a:effectLst>
              <a:outerShdw dist="35921" dir="2700000" algn="ctr" rotWithShape="0">
                <a:schemeClr val="bg2"/>
              </a:outerShdw>
            </a:effectLst>
          </p:spPr>
          <p:txBody>
            <a:bodyPr/>
            <a:lstStyle/>
            <a:p>
              <a:pPr eaLnBrk="0" hangingPunct="0">
                <a:defRPr/>
              </a:pPr>
              <a:r>
                <a:rPr lang="en-US" sz="1600" b="1" u="none" dirty="0">
                  <a:solidFill>
                    <a:srgbClr val="FFFF00"/>
                  </a:solidFill>
                  <a:latin typeface="Calisto MT" pitchFamily="18" charset="0"/>
                </a:rPr>
                <a:t>◊  </a:t>
              </a:r>
              <a:r>
                <a:rPr lang="en-US" sz="1600" b="1" u="none" dirty="0">
                  <a:solidFill>
                    <a:srgbClr val="FFFF00"/>
                  </a:solidFill>
                  <a:effectLst>
                    <a:outerShdw blurRad="38100" dist="38100" dir="2700000" algn="tl">
                      <a:srgbClr val="C0C0C0"/>
                    </a:outerShdw>
                  </a:effectLst>
                  <a:latin typeface="Calisto MT" pitchFamily="18" charset="0"/>
                </a:rPr>
                <a:t>Nuclear Physics</a:t>
              </a:r>
            </a:p>
          </p:txBody>
        </p:sp>
        <p:sp>
          <p:nvSpPr>
            <p:cNvPr id="112646" name="Text Box 6"/>
            <p:cNvSpPr txBox="1">
              <a:spLocks noChangeArrowheads="1"/>
            </p:cNvSpPr>
            <p:nvPr/>
          </p:nvSpPr>
          <p:spPr bwMode="auto">
            <a:xfrm>
              <a:off x="4560" y="1680"/>
              <a:ext cx="1008" cy="360"/>
            </a:xfrm>
            <a:prstGeom prst="rect">
              <a:avLst/>
            </a:prstGeom>
            <a:solidFill>
              <a:schemeClr val="bg1"/>
            </a:solidFill>
            <a:ln w="12700">
              <a:solidFill>
                <a:srgbClr val="003366"/>
              </a:solidFill>
              <a:miter lim="800000"/>
              <a:headEnd/>
              <a:tailEnd/>
            </a:ln>
            <a:effectLst>
              <a:outerShdw dist="35921" dir="2700000" algn="ctr" rotWithShape="0">
                <a:schemeClr val="bg2"/>
              </a:outerShdw>
            </a:effectLst>
          </p:spPr>
          <p:txBody>
            <a:bodyPr/>
            <a:lstStyle/>
            <a:p>
              <a:pPr eaLnBrk="0" hangingPunct="0">
                <a:defRPr/>
              </a:pPr>
              <a:r>
                <a:rPr lang="en-US" sz="1600" u="none">
                  <a:solidFill>
                    <a:srgbClr val="00FF00"/>
                  </a:solidFill>
                  <a:latin typeface="Calisto MT" pitchFamily="18" charset="0"/>
                </a:rPr>
                <a:t>©  Neutron Therapy</a:t>
              </a:r>
            </a:p>
          </p:txBody>
        </p:sp>
        <p:sp>
          <p:nvSpPr>
            <p:cNvPr id="112647" name="Text Box 7"/>
            <p:cNvSpPr txBox="1">
              <a:spLocks noChangeArrowheads="1"/>
            </p:cNvSpPr>
            <p:nvPr/>
          </p:nvSpPr>
          <p:spPr bwMode="auto">
            <a:xfrm>
              <a:off x="4560" y="1848"/>
              <a:ext cx="1008" cy="360"/>
            </a:xfrm>
            <a:prstGeom prst="rect">
              <a:avLst/>
            </a:prstGeom>
            <a:solidFill>
              <a:schemeClr val="bg1"/>
            </a:solidFill>
            <a:ln w="12700">
              <a:solidFill>
                <a:srgbClr val="003366"/>
              </a:solidFill>
              <a:miter lim="800000"/>
              <a:headEnd/>
              <a:tailEnd/>
            </a:ln>
            <a:effectLst>
              <a:outerShdw dist="35921" dir="2700000" algn="ctr" rotWithShape="0">
                <a:schemeClr val="bg2"/>
              </a:outerShdw>
            </a:effectLst>
          </p:spPr>
          <p:txBody>
            <a:bodyPr/>
            <a:lstStyle/>
            <a:p>
              <a:pPr eaLnBrk="0" hangingPunct="0">
                <a:defRPr/>
              </a:pPr>
              <a:r>
                <a:rPr lang="en-US" sz="1600" b="1" u="none">
                  <a:solidFill>
                    <a:srgbClr val="0000FF"/>
                  </a:solidFill>
                  <a:effectLst>
                    <a:outerShdw blurRad="38100" dist="38100" dir="2700000" algn="tl">
                      <a:srgbClr val="C0C0C0"/>
                    </a:outerShdw>
                  </a:effectLst>
                  <a:latin typeface="Arial Narrow" pitchFamily="34" charset="0"/>
                </a:rPr>
                <a:t>©</a:t>
              </a:r>
              <a:r>
                <a:rPr lang="en-US" sz="1200" b="1" u="none">
                  <a:solidFill>
                    <a:srgbClr val="0000FF"/>
                  </a:solidFill>
                  <a:effectLst>
                    <a:outerShdw blurRad="38100" dist="38100" dir="2700000" algn="tl">
                      <a:srgbClr val="C0C0C0"/>
                    </a:outerShdw>
                  </a:effectLst>
                  <a:latin typeface="Arial Narrow" pitchFamily="34" charset="0"/>
                </a:rPr>
                <a:t>  </a:t>
              </a:r>
              <a:r>
                <a:rPr lang="en-US" sz="1600" u="none">
                  <a:solidFill>
                    <a:srgbClr val="0000FF"/>
                  </a:solidFill>
                  <a:effectLst>
                    <a:outerShdw blurRad="38100" dist="38100" dir="2700000" algn="tl">
                      <a:srgbClr val="C0C0C0"/>
                    </a:outerShdw>
                  </a:effectLst>
                  <a:latin typeface="Calisto MT" pitchFamily="18" charset="0"/>
                </a:rPr>
                <a:t>Proton Therapy</a:t>
              </a:r>
              <a:endParaRPr lang="en-US" sz="1600" u="none">
                <a:solidFill>
                  <a:srgbClr val="0000FF"/>
                </a:solidFill>
                <a:latin typeface="Calisto MT" pitchFamily="18" charset="0"/>
              </a:endParaRPr>
            </a:p>
          </p:txBody>
        </p:sp>
        <p:sp>
          <p:nvSpPr>
            <p:cNvPr id="112648" name="Text Box 8"/>
            <p:cNvSpPr txBox="1">
              <a:spLocks noChangeArrowheads="1"/>
            </p:cNvSpPr>
            <p:nvPr/>
          </p:nvSpPr>
          <p:spPr bwMode="auto">
            <a:xfrm>
              <a:off x="4560" y="2028"/>
              <a:ext cx="1008" cy="360"/>
            </a:xfrm>
            <a:prstGeom prst="rect">
              <a:avLst/>
            </a:prstGeom>
            <a:solidFill>
              <a:schemeClr val="bg1"/>
            </a:solidFill>
            <a:ln w="12700">
              <a:solidFill>
                <a:srgbClr val="003366"/>
              </a:solidFill>
              <a:miter lim="800000"/>
              <a:headEnd/>
              <a:tailEnd/>
            </a:ln>
            <a:effectLst>
              <a:outerShdw dist="35921" dir="2700000" algn="ctr" rotWithShape="0">
                <a:schemeClr val="bg2"/>
              </a:outerShdw>
            </a:effectLst>
          </p:spPr>
          <p:txBody>
            <a:bodyPr/>
            <a:lstStyle/>
            <a:p>
              <a:pPr eaLnBrk="0" hangingPunct="0">
                <a:defRPr/>
              </a:pPr>
              <a:r>
                <a:rPr lang="en-US" sz="1600" b="1" u="none">
                  <a:solidFill>
                    <a:srgbClr val="FF0000"/>
                  </a:solidFill>
                  <a:effectLst>
                    <a:outerShdw blurRad="38100" dist="38100" dir="2700000" algn="tl">
                      <a:srgbClr val="C0C0C0"/>
                    </a:outerShdw>
                  </a:effectLst>
                  <a:latin typeface="Arial Narrow" pitchFamily="34" charset="0"/>
                </a:rPr>
                <a:t>© </a:t>
              </a:r>
              <a:r>
                <a:rPr lang="en-US" sz="1200" b="1" u="none">
                  <a:solidFill>
                    <a:srgbClr val="FF0000"/>
                  </a:solidFill>
                  <a:effectLst>
                    <a:outerShdw blurRad="38100" dist="38100" dir="2700000" algn="tl">
                      <a:srgbClr val="C0C0C0"/>
                    </a:outerShdw>
                  </a:effectLst>
                  <a:latin typeface="Arial Narrow" pitchFamily="34" charset="0"/>
                </a:rPr>
                <a:t> </a:t>
              </a:r>
              <a:r>
                <a:rPr lang="en-US" sz="1600" b="1" u="none">
                  <a:solidFill>
                    <a:srgbClr val="FF0000"/>
                  </a:solidFill>
                  <a:effectLst>
                    <a:outerShdw blurRad="38100" dist="38100" dir="2700000" algn="tl">
                      <a:srgbClr val="C0C0C0"/>
                    </a:outerShdw>
                  </a:effectLst>
                  <a:latin typeface="Calisto MT" pitchFamily="18" charset="0"/>
                </a:rPr>
                <a:t>Energy Change</a:t>
              </a:r>
              <a:endParaRPr lang="en-US" sz="1600" u="none">
                <a:solidFill>
                  <a:srgbClr val="0000FF"/>
                </a:solidFill>
                <a:latin typeface="Calisto MT" pitchFamily="18" charset="0"/>
              </a:endParaRPr>
            </a:p>
          </p:txBody>
        </p:sp>
        <p:sp>
          <p:nvSpPr>
            <p:cNvPr id="112649" name="Text Box 9"/>
            <p:cNvSpPr txBox="1">
              <a:spLocks noChangeArrowheads="1"/>
            </p:cNvSpPr>
            <p:nvPr/>
          </p:nvSpPr>
          <p:spPr bwMode="auto">
            <a:xfrm>
              <a:off x="4560" y="2208"/>
              <a:ext cx="1008" cy="360"/>
            </a:xfrm>
            <a:prstGeom prst="rect">
              <a:avLst/>
            </a:prstGeom>
            <a:solidFill>
              <a:schemeClr val="bg1"/>
            </a:solidFill>
            <a:ln w="12700">
              <a:solidFill>
                <a:srgbClr val="003366"/>
              </a:solidFill>
              <a:miter lim="800000"/>
              <a:headEnd/>
              <a:tailEnd/>
            </a:ln>
            <a:effectLst>
              <a:outerShdw dist="35921" dir="2700000" algn="ctr" rotWithShape="0">
                <a:schemeClr val="bg2"/>
              </a:outerShdw>
            </a:effectLst>
          </p:spPr>
          <p:txBody>
            <a:bodyPr/>
            <a:lstStyle/>
            <a:p>
              <a:pPr eaLnBrk="0" hangingPunct="0">
                <a:defRPr/>
              </a:pPr>
              <a:r>
                <a:rPr lang="en-US" sz="1600" u="none">
                  <a:solidFill>
                    <a:srgbClr val="808080"/>
                  </a:solidFill>
                  <a:latin typeface="Calisto MT" pitchFamily="18" charset="0"/>
                </a:rPr>
                <a:t>©</a:t>
              </a:r>
              <a:r>
                <a:rPr lang="en-US" sz="1600" u="none">
                  <a:solidFill>
                    <a:srgbClr val="00FF00"/>
                  </a:solidFill>
                  <a:latin typeface="Calisto MT" pitchFamily="18" charset="0"/>
                </a:rPr>
                <a:t>  </a:t>
              </a:r>
              <a:r>
                <a:rPr lang="en-US" sz="1600" u="none">
                  <a:solidFill>
                    <a:srgbClr val="808080"/>
                  </a:solidFill>
                  <a:latin typeface="Calisto MT" pitchFamily="18" charset="0"/>
                </a:rPr>
                <a:t>Isotope Production</a:t>
              </a:r>
              <a:endParaRPr lang="en-GB" sz="1600" u="none">
                <a:solidFill>
                  <a:srgbClr val="00FF00"/>
                </a:solidFill>
                <a:latin typeface="Calisto MT" pitchFamily="18" charset="0"/>
              </a:endParaRPr>
            </a:p>
          </p:txBody>
        </p:sp>
        <p:sp>
          <p:nvSpPr>
            <p:cNvPr id="112650" name="Text Box 10"/>
            <p:cNvSpPr txBox="1">
              <a:spLocks noChangeArrowheads="1"/>
            </p:cNvSpPr>
            <p:nvPr/>
          </p:nvSpPr>
          <p:spPr bwMode="auto">
            <a:xfrm>
              <a:off x="4560" y="2400"/>
              <a:ext cx="1008" cy="192"/>
            </a:xfrm>
            <a:prstGeom prst="rect">
              <a:avLst/>
            </a:prstGeom>
            <a:solidFill>
              <a:schemeClr val="bg1"/>
            </a:solidFill>
            <a:ln w="12700">
              <a:solidFill>
                <a:srgbClr val="003366"/>
              </a:solidFill>
              <a:miter lim="800000"/>
              <a:headEnd/>
              <a:tailEnd/>
            </a:ln>
            <a:effectLst>
              <a:outerShdw dist="35921" dir="2700000" algn="ctr" rotWithShape="0">
                <a:schemeClr val="bg2"/>
              </a:outerShdw>
            </a:effectLst>
          </p:spPr>
          <p:txBody>
            <a:bodyPr/>
            <a:lstStyle/>
            <a:p>
              <a:pPr eaLnBrk="0" hangingPunct="0">
                <a:defRPr/>
              </a:pPr>
              <a:endParaRPr lang="en-US" sz="200" u="none">
                <a:solidFill>
                  <a:srgbClr val="FF00FF"/>
                </a:solidFill>
                <a:latin typeface="Times New Roman" pitchFamily="18" charset="0"/>
              </a:endParaRPr>
            </a:p>
          </p:txBody>
        </p:sp>
      </p:grpSp>
      <p:sp>
        <p:nvSpPr>
          <p:cNvPr id="112651" name="Text Box 11"/>
          <p:cNvSpPr txBox="1">
            <a:spLocks noChangeArrowheads="1"/>
          </p:cNvSpPr>
          <p:nvPr/>
        </p:nvSpPr>
        <p:spPr bwMode="auto">
          <a:xfrm>
            <a:off x="1547813" y="260350"/>
            <a:ext cx="5187950" cy="609600"/>
          </a:xfrm>
          <a:prstGeom prst="rect">
            <a:avLst/>
          </a:prstGeom>
          <a:noFill/>
          <a:ln w="9525">
            <a:noFill/>
            <a:miter lim="800000"/>
            <a:headEnd/>
            <a:tailEnd/>
          </a:ln>
        </p:spPr>
        <p:txBody>
          <a:bodyPr>
            <a:spAutoFit/>
          </a:bodyPr>
          <a:lstStyle/>
          <a:p>
            <a:pPr algn="ctr" eaLnBrk="0" hangingPunct="0">
              <a:spcBef>
                <a:spcPct val="50000"/>
              </a:spcBef>
            </a:pPr>
            <a:r>
              <a:rPr lang="en-GB" sz="3400" u="none">
                <a:solidFill>
                  <a:srgbClr val="FFFF00"/>
                </a:solidFill>
                <a:latin typeface="Calisto MT" pitchFamily="18" charset="0"/>
              </a:rPr>
              <a:t> </a:t>
            </a:r>
            <a:r>
              <a:rPr lang="en-US" sz="3400" u="none">
                <a:solidFill>
                  <a:srgbClr val="FFFF00"/>
                </a:solidFill>
                <a:latin typeface="Calisto MT" pitchFamily="18" charset="0"/>
              </a:rPr>
              <a:t>SSC </a:t>
            </a:r>
            <a:r>
              <a:rPr lang="en-GB" sz="3400" u="none">
                <a:solidFill>
                  <a:srgbClr val="FFFF00"/>
                </a:solidFill>
                <a:latin typeface="Calisto MT" pitchFamily="18" charset="0"/>
              </a:rPr>
              <a:t>Beam Schedule</a:t>
            </a:r>
          </a:p>
        </p:txBody>
      </p:sp>
      <p:graphicFrame>
        <p:nvGraphicFramePr>
          <p:cNvPr id="112652" name="Object 12"/>
          <p:cNvGraphicFramePr>
            <a:graphicFrameLocks noChangeAspect="1"/>
          </p:cNvGraphicFramePr>
          <p:nvPr>
            <p:extLst>
              <p:ext uri="{D42A27DB-BD31-4B8C-83A1-F6EECF244321}">
                <p14:modId xmlns:p14="http://schemas.microsoft.com/office/powerpoint/2010/main" val="3451079602"/>
              </p:ext>
            </p:extLst>
          </p:nvPr>
        </p:nvGraphicFramePr>
        <p:xfrm>
          <a:off x="106363" y="1340506"/>
          <a:ext cx="6629400" cy="3827462"/>
        </p:xfrm>
        <a:graphic>
          <a:graphicData uri="http://schemas.openxmlformats.org/presentationml/2006/ole">
            <mc:AlternateContent xmlns:mc="http://schemas.openxmlformats.org/markup-compatibility/2006">
              <mc:Choice xmlns:v="urn:schemas-microsoft-com:vml" Requires="v">
                <p:oleObj spid="_x0000_s5224" name="Worksheet" r:id="rId4" imgW="10788840" imgH="6120000" progId="Excel.Sheet.8">
                  <p:embed/>
                </p:oleObj>
              </mc:Choice>
              <mc:Fallback>
                <p:oleObj name="Worksheet" r:id="rId4" imgW="10788840" imgH="6120000" progId="Excel.Sheet.8">
                  <p:embed/>
                  <p:pic>
                    <p:nvPicPr>
                      <p:cNvPr id="0" name="Picture 9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363" y="1340506"/>
                        <a:ext cx="6629400" cy="3827462"/>
                      </a:xfrm>
                      <a:prstGeom prst="rect">
                        <a:avLst/>
                      </a:prstGeom>
                      <a:noFill/>
                      <a:ln>
                        <a:noFill/>
                      </a:ln>
                      <a:effectLst>
                        <a:outerShdw dist="53882" dir="2700000" algn="ctr" rotWithShape="0">
                          <a:schemeClr val="bg2"/>
                        </a:outer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13" name="Picture 12" descr="itlclear_Logo0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12651"/>
                                        </p:tgtEl>
                                        <p:attrNameLst>
                                          <p:attrName>style.visibility</p:attrName>
                                        </p:attrNameLst>
                                      </p:cBhvr>
                                      <p:to>
                                        <p:strVal val="visible"/>
                                      </p:to>
                                    </p:set>
                                    <p:anim calcmode="lin" valueType="num">
                                      <p:cBhvr additive="base">
                                        <p:cTn id="7" dur="500" fill="hold"/>
                                        <p:tgtEl>
                                          <p:spTgt spid="112651"/>
                                        </p:tgtEl>
                                        <p:attrNameLst>
                                          <p:attrName>ppt_x</p:attrName>
                                        </p:attrNameLst>
                                      </p:cBhvr>
                                      <p:tavLst>
                                        <p:tav tm="0">
                                          <p:val>
                                            <p:strVal val="0-#ppt_w/2"/>
                                          </p:val>
                                        </p:tav>
                                        <p:tav tm="100000">
                                          <p:val>
                                            <p:strVal val="#ppt_x"/>
                                          </p:val>
                                        </p:tav>
                                      </p:tavLst>
                                    </p:anim>
                                    <p:anim calcmode="lin" valueType="num">
                                      <p:cBhvr additive="base">
                                        <p:cTn id="8" dur="500" fill="hold"/>
                                        <p:tgtEl>
                                          <p:spTgt spid="11265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12652"/>
                                        </p:tgtEl>
                                        <p:attrNameLst>
                                          <p:attrName>style.visibility</p:attrName>
                                        </p:attrNameLst>
                                      </p:cBhvr>
                                      <p:to>
                                        <p:strVal val="visible"/>
                                      </p:to>
                                    </p:set>
                                    <p:anim calcmode="lin" valueType="num">
                                      <p:cBhvr additive="base">
                                        <p:cTn id="11" dur="500" fill="hold"/>
                                        <p:tgtEl>
                                          <p:spTgt spid="112652"/>
                                        </p:tgtEl>
                                        <p:attrNameLst>
                                          <p:attrName>ppt_x</p:attrName>
                                        </p:attrNameLst>
                                      </p:cBhvr>
                                      <p:tavLst>
                                        <p:tav tm="0">
                                          <p:val>
                                            <p:strVal val="0-#ppt_w/2"/>
                                          </p:val>
                                        </p:tav>
                                        <p:tav tm="100000">
                                          <p:val>
                                            <p:strVal val="#ppt_x"/>
                                          </p:val>
                                        </p:tav>
                                      </p:tavLst>
                                    </p:anim>
                                    <p:anim calcmode="lin" valueType="num">
                                      <p:cBhvr additive="base">
                                        <p:cTn id="12" dur="500" fill="hold"/>
                                        <p:tgtEl>
                                          <p:spTgt spid="11265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51"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00113" y="2743200"/>
            <a:ext cx="6831012" cy="2678112"/>
          </a:xfrm>
          <a:prstGeom prst="rect">
            <a:avLst/>
          </a:prstGeom>
          <a:noFill/>
        </p:spPr>
        <p:txBody>
          <a:bodyPr wrap="none">
            <a:spAutoFit/>
          </a:bodyPr>
          <a:lstStyle/>
          <a:p>
            <a:pPr>
              <a:buFont typeface="Arial" pitchFamily="34" charset="0"/>
              <a:buChar char="•"/>
              <a:defRPr/>
            </a:pPr>
            <a:r>
              <a:rPr lang="en-ZA" sz="2400" u="none" dirty="0">
                <a:solidFill>
                  <a:srgbClr val="FFFF00"/>
                </a:solidFill>
                <a:latin typeface="+mn-lt"/>
              </a:rPr>
              <a:t>Paediatric tumours</a:t>
            </a:r>
            <a:endParaRPr lang="en-GB" sz="2400" u="none" dirty="0">
              <a:solidFill>
                <a:srgbClr val="FFFF00"/>
              </a:solidFill>
              <a:latin typeface="+mn-lt"/>
            </a:endParaRPr>
          </a:p>
          <a:p>
            <a:pPr>
              <a:buFont typeface="Arial" pitchFamily="34" charset="0"/>
              <a:buChar char="•"/>
              <a:defRPr/>
            </a:pPr>
            <a:r>
              <a:rPr lang="en-ZA" sz="2400" u="none" dirty="0">
                <a:solidFill>
                  <a:srgbClr val="FFFF00"/>
                </a:solidFill>
                <a:latin typeface="+mn-lt"/>
              </a:rPr>
              <a:t>Tumours close to critical structures</a:t>
            </a:r>
            <a:endParaRPr lang="en-GB" sz="2400" u="none" dirty="0">
              <a:solidFill>
                <a:srgbClr val="FFFF00"/>
              </a:solidFill>
              <a:latin typeface="+mn-lt"/>
            </a:endParaRPr>
          </a:p>
          <a:p>
            <a:pPr>
              <a:buFont typeface="Arial" pitchFamily="34" charset="0"/>
              <a:buChar char="•"/>
              <a:defRPr/>
            </a:pPr>
            <a:r>
              <a:rPr lang="en-ZA" sz="2400" u="none" dirty="0">
                <a:solidFill>
                  <a:srgbClr val="FFFF00"/>
                </a:solidFill>
                <a:latin typeface="+mn-lt"/>
              </a:rPr>
              <a:t>Brain tumours</a:t>
            </a:r>
            <a:endParaRPr lang="en-GB" sz="2400" u="none" dirty="0">
              <a:solidFill>
                <a:srgbClr val="FFFF00"/>
              </a:solidFill>
              <a:latin typeface="+mn-lt"/>
            </a:endParaRPr>
          </a:p>
          <a:p>
            <a:pPr>
              <a:buFont typeface="Arial" pitchFamily="34" charset="0"/>
              <a:buChar char="•"/>
              <a:defRPr/>
            </a:pPr>
            <a:r>
              <a:rPr lang="en-ZA" sz="2400" u="none" dirty="0">
                <a:solidFill>
                  <a:srgbClr val="FFFF00"/>
                </a:solidFill>
                <a:latin typeface="+mn-lt"/>
              </a:rPr>
              <a:t>Gastro-intestinal tumours (rectum, liver, pancreas)</a:t>
            </a:r>
            <a:endParaRPr lang="en-GB" sz="2400" u="none" dirty="0">
              <a:solidFill>
                <a:srgbClr val="FFFF00"/>
              </a:solidFill>
              <a:latin typeface="+mn-lt"/>
            </a:endParaRPr>
          </a:p>
          <a:p>
            <a:pPr>
              <a:buFont typeface="Arial" pitchFamily="34" charset="0"/>
              <a:buChar char="•"/>
              <a:defRPr/>
            </a:pPr>
            <a:r>
              <a:rPr lang="en-ZA" sz="2400" u="none" dirty="0">
                <a:solidFill>
                  <a:srgbClr val="FFFF00"/>
                </a:solidFill>
                <a:latin typeface="+mn-lt"/>
              </a:rPr>
              <a:t>Prostate tumours</a:t>
            </a:r>
            <a:endParaRPr lang="en-GB" sz="2400" u="none" dirty="0">
              <a:solidFill>
                <a:srgbClr val="FFFF00"/>
              </a:solidFill>
              <a:latin typeface="+mn-lt"/>
            </a:endParaRPr>
          </a:p>
          <a:p>
            <a:pPr>
              <a:buFont typeface="Arial" pitchFamily="34" charset="0"/>
              <a:buChar char="•"/>
              <a:defRPr/>
            </a:pPr>
            <a:r>
              <a:rPr lang="en-ZA" sz="2400" u="none" dirty="0">
                <a:solidFill>
                  <a:srgbClr val="FFFF00"/>
                </a:solidFill>
                <a:latin typeface="+mn-lt"/>
              </a:rPr>
              <a:t>Lung tumours</a:t>
            </a:r>
            <a:endParaRPr lang="en-GB" sz="2400" u="none" dirty="0">
              <a:solidFill>
                <a:srgbClr val="FFFF00"/>
              </a:solidFill>
              <a:latin typeface="+mn-lt"/>
            </a:endParaRPr>
          </a:p>
          <a:p>
            <a:pPr>
              <a:buFont typeface="Arial" pitchFamily="34" charset="0"/>
              <a:buChar char="•"/>
              <a:defRPr/>
            </a:pPr>
            <a:r>
              <a:rPr lang="en-ZA" sz="2400" u="none" dirty="0">
                <a:solidFill>
                  <a:srgbClr val="FFFF00"/>
                </a:solidFill>
                <a:latin typeface="+mn-lt"/>
              </a:rPr>
              <a:t>Recurrent tumours</a:t>
            </a:r>
            <a:endParaRPr lang="en-GB" sz="2400" u="none" dirty="0">
              <a:solidFill>
                <a:srgbClr val="FFFF00"/>
              </a:solidFill>
              <a:latin typeface="+mn-lt"/>
            </a:endParaRPr>
          </a:p>
        </p:txBody>
      </p:sp>
      <p:sp>
        <p:nvSpPr>
          <p:cNvPr id="6" name="TextBox 5"/>
          <p:cNvSpPr txBox="1"/>
          <p:nvPr/>
        </p:nvSpPr>
        <p:spPr>
          <a:xfrm>
            <a:off x="468313" y="333375"/>
            <a:ext cx="3100387" cy="614363"/>
          </a:xfrm>
          <a:prstGeom prst="rect">
            <a:avLst/>
          </a:prstGeom>
          <a:noFill/>
        </p:spPr>
        <p:txBody>
          <a:bodyPr wrap="none">
            <a:spAutoFit/>
          </a:bodyPr>
          <a:lstStyle/>
          <a:p>
            <a:pPr>
              <a:defRPr/>
            </a:pPr>
            <a:r>
              <a:rPr lang="en-GB" sz="3400" u="none" dirty="0">
                <a:solidFill>
                  <a:srgbClr val="FFFF00"/>
                </a:solidFill>
                <a:latin typeface="+mn-lt"/>
              </a:rPr>
              <a:t>Proton Therapy</a:t>
            </a:r>
            <a:endParaRPr lang="en-GB" sz="3400" u="none" dirty="0"/>
          </a:p>
        </p:txBody>
      </p:sp>
      <p:sp>
        <p:nvSpPr>
          <p:cNvPr id="7" name="TextBox 6"/>
          <p:cNvSpPr txBox="1"/>
          <p:nvPr/>
        </p:nvSpPr>
        <p:spPr>
          <a:xfrm>
            <a:off x="395288" y="1066800"/>
            <a:ext cx="7073900" cy="460375"/>
          </a:xfrm>
          <a:prstGeom prst="rect">
            <a:avLst/>
          </a:prstGeom>
          <a:noFill/>
        </p:spPr>
        <p:txBody>
          <a:bodyPr wrap="none">
            <a:spAutoFit/>
          </a:bodyPr>
          <a:lstStyle/>
          <a:p>
            <a:pPr>
              <a:defRPr/>
            </a:pPr>
            <a:r>
              <a:rPr lang="en-GB" sz="2400" u="none" dirty="0">
                <a:solidFill>
                  <a:srgbClr val="FFFF00"/>
                </a:solidFill>
                <a:latin typeface="+mn-lt"/>
              </a:rPr>
              <a:t>Present Schedule Restricted to 2 “Fractions” / week</a:t>
            </a:r>
          </a:p>
        </p:txBody>
      </p:sp>
      <p:sp>
        <p:nvSpPr>
          <p:cNvPr id="8" name="TextBox 7"/>
          <p:cNvSpPr txBox="1"/>
          <p:nvPr/>
        </p:nvSpPr>
        <p:spPr>
          <a:xfrm>
            <a:off x="1138600" y="1534172"/>
            <a:ext cx="2171700" cy="831850"/>
          </a:xfrm>
          <a:prstGeom prst="rect">
            <a:avLst/>
          </a:prstGeom>
          <a:noFill/>
        </p:spPr>
        <p:txBody>
          <a:bodyPr wrap="none">
            <a:spAutoFit/>
          </a:bodyPr>
          <a:lstStyle/>
          <a:p>
            <a:pPr>
              <a:buFont typeface="Arial" pitchFamily="34" charset="0"/>
              <a:buChar char="•"/>
              <a:defRPr/>
            </a:pPr>
            <a:r>
              <a:rPr lang="en-ZA" sz="2400" u="none" dirty="0">
                <a:solidFill>
                  <a:srgbClr val="FFFF00"/>
                </a:solidFill>
                <a:latin typeface="+mn-lt"/>
              </a:rPr>
              <a:t>Brain tumours</a:t>
            </a:r>
            <a:endParaRPr lang="en-GB" sz="2400" u="none" dirty="0">
              <a:solidFill>
                <a:srgbClr val="FFFF00"/>
              </a:solidFill>
              <a:latin typeface="+mn-lt"/>
            </a:endParaRPr>
          </a:p>
          <a:p>
            <a:pPr>
              <a:buFont typeface="Arial" pitchFamily="34" charset="0"/>
              <a:buChar char="•"/>
              <a:defRPr/>
            </a:pPr>
            <a:endParaRPr lang="en-GB" sz="2400" u="none" dirty="0">
              <a:latin typeface="+mn-lt"/>
            </a:endParaRPr>
          </a:p>
        </p:txBody>
      </p:sp>
      <p:sp>
        <p:nvSpPr>
          <p:cNvPr id="9" name="TextBox 8"/>
          <p:cNvSpPr txBox="1"/>
          <p:nvPr/>
        </p:nvSpPr>
        <p:spPr>
          <a:xfrm>
            <a:off x="533400" y="2182473"/>
            <a:ext cx="5672137" cy="461963"/>
          </a:xfrm>
          <a:prstGeom prst="rect">
            <a:avLst/>
          </a:prstGeom>
          <a:noFill/>
        </p:spPr>
        <p:txBody>
          <a:bodyPr wrap="none">
            <a:spAutoFit/>
          </a:bodyPr>
          <a:lstStyle/>
          <a:p>
            <a:pPr>
              <a:defRPr/>
            </a:pPr>
            <a:r>
              <a:rPr lang="en-GB" sz="2400" u="none" dirty="0">
                <a:solidFill>
                  <a:srgbClr val="FFFF00"/>
                </a:solidFill>
                <a:latin typeface="+mn-lt"/>
              </a:rPr>
              <a:t>If schedule allowed 5 “Fractions” / week</a:t>
            </a:r>
          </a:p>
        </p:txBody>
      </p:sp>
      <p:pic>
        <p:nvPicPr>
          <p:cNvPr id="10" name="Picture 9" descr="itlclear_Logo0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1752600" y="1019592"/>
            <a:ext cx="5545138" cy="4700587"/>
          </a:xfrm>
          <a:prstGeom prst="rect">
            <a:avLst/>
          </a:prstGeom>
          <a:noFill/>
          <a:ln/>
        </p:spPr>
      </p:pic>
      <p:sp>
        <p:nvSpPr>
          <p:cNvPr id="3" name="Rectangle 2"/>
          <p:cNvSpPr txBox="1">
            <a:spLocks noChangeArrowheads="1"/>
          </p:cNvSpPr>
          <p:nvPr/>
        </p:nvSpPr>
        <p:spPr>
          <a:xfrm>
            <a:off x="410369" y="152400"/>
            <a:ext cx="77724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en-US" sz="2800" dirty="0" smtClean="0">
                <a:solidFill>
                  <a:srgbClr val="FFFF00"/>
                </a:solidFill>
              </a:rPr>
              <a:t>Proton-therapy computer-controlled treatment set-up at </a:t>
            </a:r>
            <a:r>
              <a:rPr lang="en-US" altLang="en-US" sz="2800" dirty="0" err="1" smtClean="0">
                <a:solidFill>
                  <a:srgbClr val="FFFF00"/>
                </a:solidFill>
              </a:rPr>
              <a:t>iThemba</a:t>
            </a:r>
            <a:r>
              <a:rPr lang="en-US" altLang="en-US" sz="2800" dirty="0" smtClean="0">
                <a:solidFill>
                  <a:srgbClr val="FFFF00"/>
                </a:solidFill>
              </a:rPr>
              <a:t> LABS</a:t>
            </a:r>
            <a:br>
              <a:rPr lang="en-US" altLang="en-US" sz="2800" dirty="0" smtClean="0">
                <a:solidFill>
                  <a:srgbClr val="FFFF00"/>
                </a:solidFill>
              </a:rPr>
            </a:br>
            <a:endParaRPr lang="en-US" altLang="en-US" sz="2800" dirty="0">
              <a:solidFill>
                <a:srgbClr val="FFFF00"/>
              </a:solidFill>
            </a:endParaRPr>
          </a:p>
        </p:txBody>
      </p:sp>
      <p:pic>
        <p:nvPicPr>
          <p:cNvPr id="4" name="Picture 3"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2435417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p:cNvPicPr>
            <a:picLocks noChangeAspect="1" noChangeArrowheads="1"/>
          </p:cNvPicPr>
          <p:nvPr/>
        </p:nvPicPr>
        <p:blipFill>
          <a:blip r:embed="rId3" cstate="print"/>
          <a:srcRect/>
          <a:stretch>
            <a:fillRect/>
          </a:stretch>
        </p:blipFill>
        <p:spPr bwMode="auto">
          <a:xfrm>
            <a:off x="1801702" y="779463"/>
            <a:ext cx="6162786" cy="4478337"/>
          </a:xfrm>
          <a:prstGeom prst="rect">
            <a:avLst/>
          </a:prstGeom>
          <a:noFill/>
          <a:ln w="9525">
            <a:noFill/>
            <a:miter lim="800000"/>
            <a:headEnd/>
            <a:tailEnd/>
          </a:ln>
        </p:spPr>
      </p:pic>
      <p:sp>
        <p:nvSpPr>
          <p:cNvPr id="3" name="Rectangle 5"/>
          <p:cNvSpPr txBox="1">
            <a:spLocks noChangeArrowheads="1"/>
          </p:cNvSpPr>
          <p:nvPr/>
        </p:nvSpPr>
        <p:spPr>
          <a:xfrm>
            <a:off x="363538" y="0"/>
            <a:ext cx="8229600" cy="1143000"/>
          </a:xfrm>
          <a:prstGeom prst="rect">
            <a:avLst/>
          </a:prstGeom>
        </p:spPr>
        <p:txBody>
          <a:bodyPr/>
          <a:lstStyle/>
          <a:p>
            <a:pPr algn="ctr">
              <a:defRPr/>
            </a:pPr>
            <a:r>
              <a:rPr lang="en-US" sz="3400" u="none" kern="0" dirty="0">
                <a:solidFill>
                  <a:srgbClr val="FFFF00"/>
                </a:solidFill>
                <a:latin typeface="+mj-lt"/>
                <a:ea typeface="+mj-ea"/>
                <a:cs typeface="+mj-cs"/>
              </a:rPr>
              <a:t>Proton Therapy </a:t>
            </a:r>
            <a:r>
              <a:rPr lang="en-US" sz="3400" u="none" kern="0" dirty="0" smtClean="0">
                <a:solidFill>
                  <a:srgbClr val="FFFF00"/>
                </a:solidFill>
                <a:latin typeface="+mj-lt"/>
                <a:ea typeface="+mj-ea"/>
                <a:cs typeface="+mj-cs"/>
              </a:rPr>
              <a:t>: Delivered in “fractions”</a:t>
            </a:r>
            <a:endParaRPr lang="en-AU" sz="3400" u="none" kern="0" dirty="0">
              <a:solidFill>
                <a:srgbClr val="FFFF00"/>
              </a:solidFill>
              <a:latin typeface="+mj-lt"/>
              <a:ea typeface="+mj-ea"/>
              <a:cs typeface="+mj-cs"/>
            </a:endParaRPr>
          </a:p>
        </p:txBody>
      </p:sp>
      <p:sp>
        <p:nvSpPr>
          <p:cNvPr id="4" name="Rectangle 5"/>
          <p:cNvSpPr txBox="1">
            <a:spLocks noChangeArrowheads="1"/>
          </p:cNvSpPr>
          <p:nvPr/>
        </p:nvSpPr>
        <p:spPr>
          <a:xfrm>
            <a:off x="330200" y="5994400"/>
            <a:ext cx="8229600" cy="1143000"/>
          </a:xfrm>
          <a:prstGeom prst="rect">
            <a:avLst/>
          </a:prstGeom>
        </p:spPr>
        <p:txBody>
          <a:bodyPr/>
          <a:lstStyle/>
          <a:p>
            <a:pPr algn="ctr">
              <a:defRPr/>
            </a:pPr>
            <a:endParaRPr lang="en-AU" sz="3400" u="none" kern="0" dirty="0">
              <a:solidFill>
                <a:srgbClr val="FFFF00"/>
              </a:solidFill>
              <a:latin typeface="+mj-lt"/>
              <a:ea typeface="+mj-ea"/>
              <a:cs typeface="+mj-cs"/>
            </a:endParaRPr>
          </a:p>
        </p:txBody>
      </p:sp>
      <p:pic>
        <p:nvPicPr>
          <p:cNvPr id="5" name="Picture 4"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454" y="5622894"/>
            <a:ext cx="3061252" cy="1197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2286000" y="540058"/>
            <a:ext cx="4341812" cy="5373688"/>
          </a:xfrm>
          <a:prstGeom prst="rect">
            <a:avLst/>
          </a:prstGeom>
          <a:noFill/>
          <a:ln/>
        </p:spPr>
      </p:pic>
      <p:sp>
        <p:nvSpPr>
          <p:cNvPr id="3" name="Rectangle 2"/>
          <p:cNvSpPr txBox="1">
            <a:spLocks noChangeArrowheads="1"/>
          </p:cNvSpPr>
          <p:nvPr/>
        </p:nvSpPr>
        <p:spPr>
          <a:xfrm>
            <a:off x="381000" y="76200"/>
            <a:ext cx="8027987"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en-US" sz="2800" dirty="0" smtClean="0">
                <a:solidFill>
                  <a:srgbClr val="FFFF00"/>
                </a:solidFill>
              </a:rPr>
              <a:t>Neutron therapy treatment vault at </a:t>
            </a:r>
            <a:r>
              <a:rPr lang="en-US" altLang="en-US" sz="2800" dirty="0" err="1" smtClean="0">
                <a:solidFill>
                  <a:srgbClr val="FFFF00"/>
                </a:solidFill>
              </a:rPr>
              <a:t>iThemba</a:t>
            </a:r>
            <a:r>
              <a:rPr lang="en-US" altLang="en-US" sz="2800" dirty="0" smtClean="0">
                <a:solidFill>
                  <a:srgbClr val="FFFF00"/>
                </a:solidFill>
              </a:rPr>
              <a:t> LABS</a:t>
            </a:r>
            <a:br>
              <a:rPr lang="en-US" altLang="en-US" sz="2800" dirty="0" smtClean="0">
                <a:solidFill>
                  <a:srgbClr val="FFFF00"/>
                </a:solidFill>
              </a:rPr>
            </a:br>
            <a:endParaRPr lang="en-US" altLang="en-US" sz="2800" dirty="0">
              <a:solidFill>
                <a:srgbClr val="FFFF00"/>
              </a:solidFill>
            </a:endParaRPr>
          </a:p>
        </p:txBody>
      </p:sp>
      <p:pic>
        <p:nvPicPr>
          <p:cNvPr id="4" name="Picture 3"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7351588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1295400" y="685800"/>
            <a:ext cx="6697663" cy="4852987"/>
          </a:xfrm>
          <a:prstGeom prst="rect">
            <a:avLst/>
          </a:prstGeom>
          <a:noFill/>
          <a:ln/>
        </p:spPr>
      </p:pic>
      <p:pic>
        <p:nvPicPr>
          <p:cNvPr id="3" name="Picture 2"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txBox="1">
            <a:spLocks noChangeArrowheads="1"/>
          </p:cNvSpPr>
          <p:nvPr/>
        </p:nvSpPr>
        <p:spPr>
          <a:xfrm>
            <a:off x="381000" y="76200"/>
            <a:ext cx="8027987"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en-US" sz="2800" dirty="0" smtClean="0">
                <a:solidFill>
                  <a:srgbClr val="FFFF00"/>
                </a:solidFill>
              </a:rPr>
              <a:t>Neutron therapy treatment at </a:t>
            </a:r>
            <a:r>
              <a:rPr lang="en-US" altLang="en-US" sz="2800" dirty="0" err="1" smtClean="0">
                <a:solidFill>
                  <a:srgbClr val="FFFF00"/>
                </a:solidFill>
              </a:rPr>
              <a:t>iThemba</a:t>
            </a:r>
            <a:r>
              <a:rPr lang="en-US" altLang="en-US" sz="2800" dirty="0" smtClean="0">
                <a:solidFill>
                  <a:srgbClr val="FFFF00"/>
                </a:solidFill>
              </a:rPr>
              <a:t> LABS</a:t>
            </a:r>
            <a:br>
              <a:rPr lang="en-US" altLang="en-US" sz="2800" dirty="0" smtClean="0">
                <a:solidFill>
                  <a:srgbClr val="FFFF00"/>
                </a:solidFill>
              </a:rPr>
            </a:br>
            <a:endParaRPr lang="en-US" altLang="en-US" sz="2800" dirty="0">
              <a:solidFill>
                <a:srgbClr val="FFFF00"/>
              </a:solidFill>
            </a:endParaRPr>
          </a:p>
        </p:txBody>
      </p:sp>
      <p:sp>
        <p:nvSpPr>
          <p:cNvPr id="6"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722826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9"/>
            <a:ext cx="7990764" cy="475989"/>
          </a:xfrm>
        </p:spPr>
        <p:txBody>
          <a:bodyPr>
            <a:normAutofit/>
          </a:bodyPr>
          <a:lstStyle/>
          <a:p>
            <a:r>
              <a:rPr lang="en-ZA" sz="2400" b="1" dirty="0" err="1" smtClean="0">
                <a:solidFill>
                  <a:srgbClr val="FFFF00"/>
                </a:solidFill>
              </a:rPr>
              <a:t>iThemba</a:t>
            </a:r>
            <a:r>
              <a:rPr lang="en-ZA" sz="2400" b="1" dirty="0" smtClean="0">
                <a:solidFill>
                  <a:srgbClr val="FFFF00"/>
                </a:solidFill>
              </a:rPr>
              <a:t> LABS in the Cape (Mother Ship)</a:t>
            </a:r>
            <a:endParaRPr lang="en-ZA" sz="2400" b="1" dirty="0">
              <a:solidFill>
                <a:srgbClr val="FFFF00"/>
              </a:solidFill>
            </a:endParaRPr>
          </a:p>
        </p:txBody>
      </p:sp>
      <p:pic>
        <p:nvPicPr>
          <p:cNvPr id="4" name="Picture 2" descr="nac area foto"/>
          <p:cNvPicPr>
            <a:picLocks noGrp="1" noChangeAspect="1" noChangeArrowheads="1"/>
          </p:cNvPicPr>
          <p:nvPr>
            <p:ph idx="1"/>
          </p:nvPr>
        </p:nvPicPr>
        <p:blipFill>
          <a:blip r:embed="rId3" cstate="print"/>
          <a:srcRect/>
          <a:stretch>
            <a:fillRect/>
          </a:stretch>
        </p:blipFill>
        <p:spPr bwMode="auto">
          <a:xfrm>
            <a:off x="1752600" y="766977"/>
            <a:ext cx="6400800" cy="5024846"/>
          </a:xfrm>
          <a:prstGeom prst="rect">
            <a:avLst/>
          </a:prstGeom>
          <a:noFill/>
          <a:ln w="9525">
            <a:noFill/>
            <a:miter lim="800000"/>
            <a:headEnd/>
            <a:tailEnd/>
          </a:ln>
        </p:spPr>
      </p:pic>
      <p:pic>
        <p:nvPicPr>
          <p:cNvPr id="7" name="Picture 6"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14338" y="0"/>
            <a:ext cx="8229600" cy="1143000"/>
          </a:xfrm>
        </p:spPr>
        <p:txBody>
          <a:bodyPr/>
          <a:lstStyle/>
          <a:p>
            <a:pPr eaLnBrk="1" hangingPunct="1"/>
            <a:r>
              <a:rPr lang="en-US" dirty="0" smtClean="0">
                <a:solidFill>
                  <a:srgbClr val="FFFF00"/>
                </a:solidFill>
              </a:rPr>
              <a:t>Nuclear Physics Research</a:t>
            </a:r>
            <a:endParaRPr lang="en-AU" dirty="0" smtClean="0">
              <a:solidFill>
                <a:srgbClr val="FFFF00"/>
              </a:solidFill>
            </a:endParaRPr>
          </a:p>
        </p:txBody>
      </p:sp>
      <p:sp>
        <p:nvSpPr>
          <p:cNvPr id="13315" name="Rectangle 3"/>
          <p:cNvSpPr>
            <a:spLocks noGrp="1" noChangeArrowheads="1"/>
          </p:cNvSpPr>
          <p:nvPr>
            <p:ph type="body" idx="1"/>
          </p:nvPr>
        </p:nvSpPr>
        <p:spPr>
          <a:xfrm>
            <a:off x="442913" y="1204913"/>
            <a:ext cx="8229600" cy="4525962"/>
          </a:xfrm>
        </p:spPr>
        <p:txBody>
          <a:bodyPr>
            <a:normAutofit fontScale="85000" lnSpcReduction="20000"/>
          </a:bodyPr>
          <a:lstStyle/>
          <a:p>
            <a:pPr eaLnBrk="1" hangingPunct="1">
              <a:lnSpc>
                <a:spcPct val="90000"/>
              </a:lnSpc>
            </a:pPr>
            <a:r>
              <a:rPr lang="en-US" dirty="0" smtClean="0">
                <a:solidFill>
                  <a:srgbClr val="FFFF00"/>
                </a:solidFill>
              </a:rPr>
              <a:t>Nuclear Structure</a:t>
            </a:r>
          </a:p>
          <a:p>
            <a:pPr lvl="1" eaLnBrk="1" hangingPunct="1">
              <a:lnSpc>
                <a:spcPct val="90000"/>
              </a:lnSpc>
            </a:pPr>
            <a:r>
              <a:rPr lang="en-US" dirty="0" smtClean="0">
                <a:solidFill>
                  <a:srgbClr val="FFFF00"/>
                </a:solidFill>
              </a:rPr>
              <a:t>Pairing Isomers</a:t>
            </a:r>
          </a:p>
          <a:p>
            <a:pPr lvl="1" eaLnBrk="1" hangingPunct="1">
              <a:lnSpc>
                <a:spcPct val="90000"/>
              </a:lnSpc>
            </a:pPr>
            <a:r>
              <a:rPr lang="en-US" dirty="0" smtClean="0">
                <a:solidFill>
                  <a:srgbClr val="FFFF00"/>
                </a:solidFill>
              </a:rPr>
              <a:t>Pairing Vibrations</a:t>
            </a:r>
          </a:p>
          <a:p>
            <a:pPr lvl="1" eaLnBrk="1" hangingPunct="1">
              <a:lnSpc>
                <a:spcPct val="90000"/>
              </a:lnSpc>
            </a:pPr>
            <a:r>
              <a:rPr lang="en-US" dirty="0" smtClean="0">
                <a:solidFill>
                  <a:srgbClr val="FFFF00"/>
                </a:solidFill>
              </a:rPr>
              <a:t>Tetrahedral Shapes</a:t>
            </a:r>
          </a:p>
          <a:p>
            <a:pPr lvl="1" eaLnBrk="1" hangingPunct="1">
              <a:lnSpc>
                <a:spcPct val="90000"/>
              </a:lnSpc>
            </a:pPr>
            <a:r>
              <a:rPr lang="en-US" dirty="0" err="1" smtClean="0">
                <a:solidFill>
                  <a:srgbClr val="FFFF00"/>
                </a:solidFill>
              </a:rPr>
              <a:t>Hyperdeformation</a:t>
            </a:r>
            <a:endParaRPr lang="en-US" dirty="0" smtClean="0">
              <a:solidFill>
                <a:srgbClr val="FFFF00"/>
              </a:solidFill>
            </a:endParaRPr>
          </a:p>
          <a:p>
            <a:pPr lvl="1" eaLnBrk="1" hangingPunct="1">
              <a:lnSpc>
                <a:spcPct val="90000"/>
              </a:lnSpc>
            </a:pPr>
            <a:r>
              <a:rPr lang="en-US" dirty="0" smtClean="0">
                <a:solidFill>
                  <a:srgbClr val="FFFF00"/>
                </a:solidFill>
              </a:rPr>
              <a:t>Chirality</a:t>
            </a:r>
          </a:p>
          <a:p>
            <a:pPr lvl="1" eaLnBrk="1" hangingPunct="1">
              <a:lnSpc>
                <a:spcPct val="90000"/>
              </a:lnSpc>
            </a:pPr>
            <a:r>
              <a:rPr lang="en-US" dirty="0" smtClean="0">
                <a:solidFill>
                  <a:srgbClr val="FFFF00"/>
                </a:solidFill>
              </a:rPr>
              <a:t>Giant Resonances</a:t>
            </a:r>
          </a:p>
          <a:p>
            <a:pPr eaLnBrk="1" hangingPunct="1">
              <a:lnSpc>
                <a:spcPct val="90000"/>
              </a:lnSpc>
            </a:pPr>
            <a:r>
              <a:rPr lang="en-US" dirty="0" smtClean="0">
                <a:solidFill>
                  <a:srgbClr val="FFFF00"/>
                </a:solidFill>
              </a:rPr>
              <a:t>Nuclear Reactions</a:t>
            </a:r>
          </a:p>
          <a:p>
            <a:pPr lvl="1" eaLnBrk="1" hangingPunct="1">
              <a:lnSpc>
                <a:spcPct val="90000"/>
              </a:lnSpc>
            </a:pPr>
            <a:r>
              <a:rPr lang="en-US" dirty="0" smtClean="0">
                <a:solidFill>
                  <a:srgbClr val="FFFF00"/>
                </a:solidFill>
              </a:rPr>
              <a:t>Fusion Barrier Distributions</a:t>
            </a:r>
          </a:p>
          <a:p>
            <a:pPr lvl="1" eaLnBrk="1" hangingPunct="1">
              <a:lnSpc>
                <a:spcPct val="90000"/>
              </a:lnSpc>
            </a:pPr>
            <a:r>
              <a:rPr lang="en-US" dirty="0" smtClean="0">
                <a:solidFill>
                  <a:srgbClr val="FFFF00"/>
                </a:solidFill>
              </a:rPr>
              <a:t>Incomplete Fusion</a:t>
            </a:r>
          </a:p>
          <a:p>
            <a:pPr lvl="1" eaLnBrk="1" hangingPunct="1">
              <a:lnSpc>
                <a:spcPct val="90000"/>
              </a:lnSpc>
            </a:pPr>
            <a:r>
              <a:rPr lang="en-US" dirty="0" smtClean="0">
                <a:solidFill>
                  <a:srgbClr val="FFFF00"/>
                </a:solidFill>
              </a:rPr>
              <a:t>Astrophysical reactions</a:t>
            </a:r>
          </a:p>
          <a:p>
            <a:pPr lvl="1" eaLnBrk="1" hangingPunct="1">
              <a:lnSpc>
                <a:spcPct val="90000"/>
              </a:lnSpc>
            </a:pPr>
            <a:r>
              <a:rPr lang="en-US" dirty="0" smtClean="0">
                <a:solidFill>
                  <a:srgbClr val="FFFF00"/>
                </a:solidFill>
              </a:rPr>
              <a:t>Production of intermediate mass fragments</a:t>
            </a:r>
          </a:p>
          <a:p>
            <a:pPr lvl="1" eaLnBrk="1" hangingPunct="1">
              <a:lnSpc>
                <a:spcPct val="90000"/>
              </a:lnSpc>
            </a:pPr>
            <a:r>
              <a:rPr lang="en-US" dirty="0" smtClean="0">
                <a:solidFill>
                  <a:srgbClr val="FFFF00"/>
                </a:solidFill>
              </a:rPr>
              <a:t>Reaction Mechanisms</a:t>
            </a:r>
            <a:endParaRPr lang="en-AU" dirty="0" smtClean="0">
              <a:solidFill>
                <a:srgbClr val="FFFF00"/>
              </a:solidFill>
            </a:endParaRPr>
          </a:p>
        </p:txBody>
      </p:sp>
      <p:pic>
        <p:nvPicPr>
          <p:cNvPr id="4" name="Picture 3" descr="itlclear_Logo0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 descr="k6000"/>
          <p:cNvPicPr>
            <a:picLocks noChangeAspect="1" noChangeArrowheads="1"/>
          </p:cNvPicPr>
          <p:nvPr/>
        </p:nvPicPr>
        <p:blipFill>
          <a:blip r:embed="rId3" cstate="print"/>
          <a:srcRect/>
          <a:stretch>
            <a:fillRect/>
          </a:stretch>
        </p:blipFill>
        <p:spPr bwMode="auto">
          <a:xfrm>
            <a:off x="0" y="2057400"/>
            <a:ext cx="9144000" cy="3025775"/>
          </a:xfrm>
          <a:prstGeom prst="rect">
            <a:avLst/>
          </a:prstGeom>
          <a:noFill/>
          <a:ln w="9525">
            <a:noFill/>
            <a:miter lim="800000"/>
            <a:headEnd/>
            <a:tailEnd/>
          </a:ln>
        </p:spPr>
      </p:pic>
      <p:sp>
        <p:nvSpPr>
          <p:cNvPr id="168965" name="Rectangle 5"/>
          <p:cNvSpPr>
            <a:spLocks noChangeArrowheads="1"/>
          </p:cNvSpPr>
          <p:nvPr/>
        </p:nvSpPr>
        <p:spPr bwMode="auto">
          <a:xfrm>
            <a:off x="395288" y="404813"/>
            <a:ext cx="8229600" cy="1143000"/>
          </a:xfrm>
          <a:prstGeom prst="rect">
            <a:avLst/>
          </a:prstGeom>
          <a:noFill/>
          <a:ln w="9525">
            <a:noFill/>
            <a:miter lim="800000"/>
            <a:headEnd/>
            <a:tailEnd/>
          </a:ln>
          <a:effectLst/>
        </p:spPr>
        <p:txBody>
          <a:bodyPr anchor="ctr"/>
          <a:lstStyle/>
          <a:p>
            <a:pPr algn="ctr">
              <a:defRPr/>
            </a:pPr>
            <a:r>
              <a:rPr lang="da-DK" sz="3000" u="none" dirty="0">
                <a:solidFill>
                  <a:srgbClr val="FFFF00"/>
                </a:solidFill>
                <a:latin typeface="+mn-lt"/>
              </a:rPr>
              <a:t>K600 </a:t>
            </a:r>
            <a:r>
              <a:rPr lang="da-DK" sz="3400" u="none" dirty="0">
                <a:solidFill>
                  <a:srgbClr val="FFFF00"/>
                </a:solidFill>
                <a:latin typeface="+mn-lt"/>
              </a:rPr>
              <a:t>Spectrometer</a:t>
            </a:r>
            <a:endParaRPr lang="en-ZA" sz="3400" u="none" dirty="0">
              <a:solidFill>
                <a:srgbClr val="FFFF00"/>
              </a:solidFill>
              <a:latin typeface="+mn-lt"/>
            </a:endParaRPr>
          </a:p>
        </p:txBody>
      </p:sp>
      <p:sp>
        <p:nvSpPr>
          <p:cNvPr id="4" name="Rectangle 2"/>
          <p:cNvSpPr txBox="1">
            <a:spLocks noChangeArrowheads="1"/>
          </p:cNvSpPr>
          <p:nvPr/>
        </p:nvSpPr>
        <p:spPr>
          <a:xfrm>
            <a:off x="414338" y="0"/>
            <a:ext cx="8229600" cy="1143000"/>
          </a:xfrm>
          <a:prstGeom prst="rect">
            <a:avLst/>
          </a:prstGeom>
        </p:spPr>
        <p:txBody>
          <a:bodyPr/>
          <a:lstStyle/>
          <a:p>
            <a:pPr algn="ctr">
              <a:defRPr/>
            </a:pPr>
            <a:r>
              <a:rPr lang="en-US" sz="3400" u="none" kern="0">
                <a:solidFill>
                  <a:srgbClr val="FFFF00"/>
                </a:solidFill>
                <a:latin typeface="+mj-lt"/>
                <a:ea typeface="+mj-ea"/>
                <a:cs typeface="+mj-cs"/>
              </a:rPr>
              <a:t>Nuclear Physics Research</a:t>
            </a:r>
            <a:endParaRPr lang="en-AU" sz="3400" u="none" kern="0" dirty="0">
              <a:solidFill>
                <a:srgbClr val="FFFF00"/>
              </a:solidFill>
              <a:latin typeface="+mj-lt"/>
              <a:ea typeface="+mj-ea"/>
              <a:cs typeface="+mj-cs"/>
            </a:endParaRPr>
          </a:p>
        </p:txBody>
      </p:sp>
      <p:pic>
        <p:nvPicPr>
          <p:cNvPr id="5" name="Picture 4"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3" cstate="print"/>
          <a:srcRect/>
          <a:stretch>
            <a:fillRect/>
          </a:stretch>
        </p:blipFill>
        <p:spPr bwMode="auto">
          <a:xfrm>
            <a:off x="1676400" y="881848"/>
            <a:ext cx="6186214" cy="4663696"/>
          </a:xfrm>
          <a:prstGeom prst="rect">
            <a:avLst/>
          </a:prstGeom>
          <a:noFill/>
          <a:ln w="9525">
            <a:noFill/>
            <a:miter lim="800000"/>
            <a:headEnd/>
            <a:tailEnd/>
          </a:ln>
        </p:spPr>
      </p:pic>
      <p:pic>
        <p:nvPicPr>
          <p:cNvPr id="3" name="Picture 2"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0" y="228600"/>
            <a:ext cx="7882479" cy="369332"/>
          </a:xfrm>
          <a:prstGeom prst="rect">
            <a:avLst/>
          </a:prstGeom>
        </p:spPr>
        <p:txBody>
          <a:bodyPr wrap="none">
            <a:spAutoFit/>
          </a:bodyPr>
          <a:lstStyle/>
          <a:p>
            <a:r>
              <a:rPr lang="en-GB" dirty="0" smtClean="0">
                <a:solidFill>
                  <a:srgbClr val="FFFF00"/>
                </a:solidFill>
                <a:latin typeface="Calisto MT" pitchFamily="18" charset="0"/>
              </a:rPr>
              <a:t>Research results published in high-impact, internationally-recognized journals :</a:t>
            </a:r>
            <a:endParaRPr lang="en-GB" dirty="0">
              <a:solidFill>
                <a:srgbClr val="FFFF00"/>
              </a:solidFill>
              <a:latin typeface="Calisto MT" pitchFamily="18" charset="0"/>
            </a:endParaRPr>
          </a:p>
        </p:txBody>
      </p:sp>
      <p:sp>
        <p:nvSpPr>
          <p:cNvPr id="6"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517525"/>
            <a:ext cx="9144000" cy="1419225"/>
          </a:xfrm>
        </p:spPr>
        <p:txBody>
          <a:bodyPr>
            <a:normAutofit fontScale="90000"/>
          </a:bodyPr>
          <a:lstStyle/>
          <a:p>
            <a:pPr eaLnBrk="1" hangingPunct="1"/>
            <a:r>
              <a:rPr lang="en-US" dirty="0" smtClean="0">
                <a:solidFill>
                  <a:srgbClr val="FFFF00"/>
                </a:solidFill>
              </a:rPr>
              <a:t>AF</a:t>
            </a:r>
            <a:r>
              <a:rPr lang="en-US" dirty="0" smtClean="0">
                <a:solidFill>
                  <a:srgbClr val="FFFF00"/>
                </a:solidFill>
                <a:cs typeface="Times New Roman" pitchFamily="18" charset="0"/>
              </a:rPr>
              <a:t>R</a:t>
            </a:r>
            <a:r>
              <a:rPr lang="en-US" dirty="0" smtClean="0">
                <a:solidFill>
                  <a:srgbClr val="FFFF00"/>
                </a:solidFill>
              </a:rPr>
              <a:t>ODITE at </a:t>
            </a:r>
            <a:r>
              <a:rPr lang="en-US" dirty="0" err="1" smtClean="0">
                <a:solidFill>
                  <a:srgbClr val="FFFF00"/>
                </a:solidFill>
              </a:rPr>
              <a:t>iThemba</a:t>
            </a:r>
            <a:r>
              <a:rPr lang="en-US" dirty="0" smtClean="0">
                <a:solidFill>
                  <a:srgbClr val="FFFF00"/>
                </a:solidFill>
              </a:rPr>
              <a:t> LABS </a:t>
            </a:r>
            <a:r>
              <a:rPr lang="en-US" dirty="0" smtClean="0">
                <a:solidFill>
                  <a:srgbClr val="FFFF00"/>
                </a:solidFill>
                <a:latin typeface="Symbol" pitchFamily="18" charset="2"/>
              </a:rPr>
              <a:t>g</a:t>
            </a:r>
            <a:r>
              <a:rPr lang="en-US" dirty="0" smtClean="0">
                <a:solidFill>
                  <a:srgbClr val="FFFF00"/>
                </a:solidFill>
              </a:rPr>
              <a:t>-ray spectroscopy</a:t>
            </a:r>
          </a:p>
        </p:txBody>
      </p:sp>
      <p:pic>
        <p:nvPicPr>
          <p:cNvPr id="16388" name="Picture 4" descr="DSCF0097"/>
          <p:cNvPicPr>
            <a:picLocks noChangeAspect="1" noChangeArrowheads="1"/>
          </p:cNvPicPr>
          <p:nvPr/>
        </p:nvPicPr>
        <p:blipFill>
          <a:blip r:embed="rId3" cstate="print"/>
          <a:srcRect/>
          <a:stretch>
            <a:fillRect/>
          </a:stretch>
        </p:blipFill>
        <p:spPr bwMode="auto">
          <a:xfrm>
            <a:off x="3168650" y="1808163"/>
            <a:ext cx="5975350" cy="4483100"/>
          </a:xfrm>
          <a:prstGeom prst="rect">
            <a:avLst/>
          </a:prstGeom>
          <a:noFill/>
          <a:ln w="9525">
            <a:noFill/>
            <a:miter lim="800000"/>
            <a:headEnd/>
            <a:tailEnd/>
          </a:ln>
        </p:spPr>
      </p:pic>
      <p:sp>
        <p:nvSpPr>
          <p:cNvPr id="16389" name="Text Box 5"/>
          <p:cNvSpPr txBox="1">
            <a:spLocks noChangeArrowheads="1"/>
          </p:cNvSpPr>
          <p:nvPr/>
        </p:nvSpPr>
        <p:spPr bwMode="auto">
          <a:xfrm>
            <a:off x="0" y="3111500"/>
            <a:ext cx="3249613" cy="1917700"/>
          </a:xfrm>
          <a:prstGeom prst="rect">
            <a:avLst/>
          </a:prstGeom>
          <a:noFill/>
          <a:ln w="9525">
            <a:noFill/>
            <a:miter lim="800000"/>
            <a:headEnd/>
            <a:tailEnd/>
          </a:ln>
        </p:spPr>
        <p:txBody>
          <a:bodyPr wrap="none">
            <a:spAutoFit/>
          </a:bodyPr>
          <a:lstStyle/>
          <a:p>
            <a:r>
              <a:rPr lang="da-DK" sz="2400" u="none" dirty="0">
                <a:solidFill>
                  <a:srgbClr val="FFFF00"/>
                </a:solidFill>
                <a:latin typeface="Calisto MT" pitchFamily="18" charset="0"/>
              </a:rPr>
              <a:t>9 Compton Suppressed </a:t>
            </a:r>
          </a:p>
          <a:p>
            <a:r>
              <a:rPr lang="da-DK" sz="2400" u="none" dirty="0">
                <a:solidFill>
                  <a:srgbClr val="FFFF00"/>
                </a:solidFill>
                <a:latin typeface="Calisto MT" pitchFamily="18" charset="0"/>
              </a:rPr>
              <a:t>   Clover detectors</a:t>
            </a:r>
          </a:p>
          <a:p>
            <a:endParaRPr lang="da-DK" sz="2400" u="none" dirty="0">
              <a:solidFill>
                <a:srgbClr val="FFFF00"/>
              </a:solidFill>
              <a:latin typeface="Calisto MT" pitchFamily="18" charset="0"/>
            </a:endParaRPr>
          </a:p>
          <a:p>
            <a:r>
              <a:rPr lang="da-DK" sz="2400" u="none" dirty="0">
                <a:solidFill>
                  <a:srgbClr val="FFFF00"/>
                </a:solidFill>
                <a:latin typeface="Calisto MT" pitchFamily="18" charset="0"/>
              </a:rPr>
              <a:t>8 LEPS detectors</a:t>
            </a:r>
            <a:endParaRPr lang="en-ZA" sz="2400" u="none" dirty="0">
              <a:solidFill>
                <a:srgbClr val="FFFF00"/>
              </a:solidFill>
              <a:latin typeface="Calisto MT" pitchFamily="18" charset="0"/>
            </a:endParaRPr>
          </a:p>
          <a:p>
            <a:endParaRPr lang="en-US" sz="2400" u="none" dirty="0">
              <a:solidFill>
                <a:srgbClr val="FFFF00"/>
              </a:solidFill>
              <a:latin typeface="Calisto MT" pitchFamily="18" charset="0"/>
            </a:endParaRPr>
          </a:p>
        </p:txBody>
      </p:sp>
      <p:sp>
        <p:nvSpPr>
          <p:cNvPr id="6" name="Rectangle 2"/>
          <p:cNvSpPr txBox="1">
            <a:spLocks noChangeArrowheads="1"/>
          </p:cNvSpPr>
          <p:nvPr/>
        </p:nvSpPr>
        <p:spPr bwMode="auto">
          <a:xfrm>
            <a:off x="703263" y="-219075"/>
            <a:ext cx="8229600" cy="1143000"/>
          </a:xfrm>
          <a:prstGeom prst="rect">
            <a:avLst/>
          </a:prstGeom>
          <a:noFill/>
          <a:ln w="9525">
            <a:noFill/>
            <a:miter lim="800000"/>
            <a:headEnd/>
            <a:tailEnd/>
          </a:ln>
        </p:spPr>
        <p:txBody>
          <a:bodyPr anchor="ctr"/>
          <a:lstStyle/>
          <a:p>
            <a:pPr algn="ctr">
              <a:defRPr/>
            </a:pPr>
            <a:r>
              <a:rPr lang="en-US" sz="3400" u="none" kern="0" dirty="0">
                <a:solidFill>
                  <a:srgbClr val="FFFF00"/>
                </a:solidFill>
                <a:latin typeface="+mj-lt"/>
                <a:ea typeface="+mj-ea"/>
                <a:cs typeface="+mj-cs"/>
              </a:rPr>
              <a:t>Nuclear Physics Research</a:t>
            </a:r>
            <a:endParaRPr lang="en-AU" sz="3400" u="none" kern="0" dirty="0">
              <a:solidFill>
                <a:srgbClr val="FFFF00"/>
              </a:solidFill>
              <a:latin typeface="+mj-lt"/>
              <a:ea typeface="+mj-ea"/>
              <a:cs typeface="+mj-cs"/>
            </a:endParaRPr>
          </a:p>
        </p:txBody>
      </p:sp>
      <p:pic>
        <p:nvPicPr>
          <p:cNvPr id="7" name="Content Placeholder 6" descr="itlclear_Logo03"/>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76200" y="5738440"/>
            <a:ext cx="2930378" cy="1105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Content Placeholder 3" descr="yb160_20i.png"/>
          <p:cNvPicPr>
            <a:picLocks noGrp="1" noChangeAspect="1"/>
          </p:cNvPicPr>
          <p:nvPr>
            <p:ph idx="1"/>
          </p:nvPr>
        </p:nvPicPr>
        <p:blipFill>
          <a:blip r:embed="rId3" cstate="print"/>
          <a:srcRect/>
          <a:stretch>
            <a:fillRect/>
          </a:stretch>
        </p:blipFill>
        <p:spPr>
          <a:xfrm>
            <a:off x="0" y="1346200"/>
            <a:ext cx="9144000" cy="3917950"/>
          </a:xfrm>
        </p:spPr>
      </p:pic>
      <p:sp>
        <p:nvSpPr>
          <p:cNvPr id="2052" name="TextBox 4"/>
          <p:cNvSpPr txBox="1">
            <a:spLocks noChangeArrowheads="1"/>
          </p:cNvSpPr>
          <p:nvPr/>
        </p:nvSpPr>
        <p:spPr bwMode="auto">
          <a:xfrm>
            <a:off x="2474913" y="661988"/>
            <a:ext cx="3689350" cy="609600"/>
          </a:xfrm>
          <a:prstGeom prst="rect">
            <a:avLst/>
          </a:prstGeom>
          <a:noFill/>
          <a:ln w="9525">
            <a:noFill/>
            <a:miter lim="800000"/>
            <a:headEnd/>
            <a:tailEnd/>
          </a:ln>
        </p:spPr>
        <p:txBody>
          <a:bodyPr wrap="none">
            <a:spAutoFit/>
          </a:bodyPr>
          <a:lstStyle/>
          <a:p>
            <a:r>
              <a:rPr lang="en-GB" sz="3400" u="none" baseline="30000">
                <a:solidFill>
                  <a:srgbClr val="FFFF00"/>
                </a:solidFill>
                <a:latin typeface="Calisto MT" pitchFamily="18" charset="0"/>
              </a:rPr>
              <a:t>147</a:t>
            </a:r>
            <a:r>
              <a:rPr lang="en-GB" sz="3400" u="none">
                <a:solidFill>
                  <a:srgbClr val="FFFF00"/>
                </a:solidFill>
                <a:latin typeface="Calisto MT" pitchFamily="18" charset="0"/>
              </a:rPr>
              <a:t>Sm(</a:t>
            </a:r>
            <a:r>
              <a:rPr lang="en-GB" sz="3400" u="none" baseline="30000">
                <a:solidFill>
                  <a:srgbClr val="FFFF00"/>
                </a:solidFill>
                <a:latin typeface="Symbol" pitchFamily="18" charset="2"/>
              </a:rPr>
              <a:t>16</a:t>
            </a:r>
            <a:r>
              <a:rPr lang="en-GB" sz="3400" u="none">
                <a:solidFill>
                  <a:srgbClr val="FFFF00"/>
                </a:solidFill>
                <a:latin typeface="Symbol" pitchFamily="18" charset="2"/>
              </a:rPr>
              <a:t>O</a:t>
            </a:r>
            <a:r>
              <a:rPr lang="en-GB" sz="3400" u="none">
                <a:solidFill>
                  <a:srgbClr val="FFFF00"/>
                </a:solidFill>
                <a:latin typeface="Calisto MT" pitchFamily="18" charset="0"/>
              </a:rPr>
              <a:t>,3n)</a:t>
            </a:r>
            <a:r>
              <a:rPr lang="en-GB" sz="3400" u="none" baseline="30000">
                <a:solidFill>
                  <a:srgbClr val="FFFF00"/>
                </a:solidFill>
                <a:latin typeface="Calisto MT" pitchFamily="18" charset="0"/>
              </a:rPr>
              <a:t>160</a:t>
            </a:r>
            <a:r>
              <a:rPr lang="en-GB" sz="3400" u="none">
                <a:solidFill>
                  <a:srgbClr val="FFFF00"/>
                </a:solidFill>
                <a:latin typeface="Calisto MT" pitchFamily="18" charset="0"/>
              </a:rPr>
              <a:t>Yb</a:t>
            </a:r>
          </a:p>
        </p:txBody>
      </p:sp>
      <p:sp>
        <p:nvSpPr>
          <p:cNvPr id="6" name="Oval 5"/>
          <p:cNvSpPr/>
          <p:nvPr/>
        </p:nvSpPr>
        <p:spPr>
          <a:xfrm>
            <a:off x="357188" y="2000250"/>
            <a:ext cx="4214812" cy="300037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u="none"/>
          </a:p>
        </p:txBody>
      </p:sp>
      <p:pic>
        <p:nvPicPr>
          <p:cNvPr id="2054" name="Picture 7" descr="prolate"/>
          <p:cNvPicPr>
            <a:picLocks noChangeAspect="1" noChangeArrowheads="1"/>
          </p:cNvPicPr>
          <p:nvPr/>
        </p:nvPicPr>
        <p:blipFill>
          <a:blip r:embed="rId4" cstate="print"/>
          <a:srcRect/>
          <a:stretch>
            <a:fillRect/>
          </a:stretch>
        </p:blipFill>
        <p:spPr bwMode="auto">
          <a:xfrm>
            <a:off x="3887787" y="5345998"/>
            <a:ext cx="1368425" cy="1093787"/>
          </a:xfrm>
          <a:prstGeom prst="rect">
            <a:avLst/>
          </a:prstGeom>
          <a:noFill/>
          <a:ln w="9525">
            <a:noFill/>
            <a:miter lim="800000"/>
            <a:headEnd/>
            <a:tailEnd/>
          </a:ln>
        </p:spPr>
      </p:pic>
      <p:pic>
        <p:nvPicPr>
          <p:cNvPr id="2055" name="Picture 6" descr="tetracrop.jpg"/>
          <p:cNvPicPr>
            <a:picLocks noChangeAspect="1"/>
          </p:cNvPicPr>
          <p:nvPr/>
        </p:nvPicPr>
        <p:blipFill>
          <a:blip r:embed="rId5" cstate="print"/>
          <a:srcRect/>
          <a:stretch>
            <a:fillRect/>
          </a:stretch>
        </p:blipFill>
        <p:spPr bwMode="auto">
          <a:xfrm>
            <a:off x="1981200" y="5272178"/>
            <a:ext cx="1295400" cy="1241425"/>
          </a:xfrm>
          <a:prstGeom prst="rect">
            <a:avLst/>
          </a:prstGeom>
          <a:noFill/>
          <a:ln w="9525">
            <a:noFill/>
            <a:miter lim="800000"/>
            <a:headEnd/>
            <a:tailEnd/>
          </a:ln>
        </p:spPr>
      </p:pic>
      <p:sp>
        <p:nvSpPr>
          <p:cNvPr id="9" name="TextBox 8"/>
          <p:cNvSpPr txBox="1"/>
          <p:nvPr/>
        </p:nvSpPr>
        <p:spPr>
          <a:xfrm>
            <a:off x="1613035" y="5370604"/>
            <a:ext cx="322262" cy="522287"/>
          </a:xfrm>
          <a:prstGeom prst="rect">
            <a:avLst/>
          </a:prstGeom>
          <a:noFill/>
        </p:spPr>
        <p:txBody>
          <a:bodyPr wrap="none">
            <a:spAutoFit/>
          </a:bodyPr>
          <a:lstStyle/>
          <a:p>
            <a:pPr>
              <a:defRPr/>
            </a:pPr>
            <a:r>
              <a:rPr lang="en-GB" sz="2800" u="none" dirty="0">
                <a:solidFill>
                  <a:srgbClr val="FFFF00"/>
                </a:solidFill>
                <a:latin typeface="+mn-lt"/>
              </a:rPr>
              <a:t>?</a:t>
            </a:r>
          </a:p>
        </p:txBody>
      </p:sp>
      <p:sp>
        <p:nvSpPr>
          <p:cNvPr id="2057" name="TextBox 4"/>
          <p:cNvSpPr txBox="1">
            <a:spLocks noChangeArrowheads="1"/>
          </p:cNvSpPr>
          <p:nvPr/>
        </p:nvSpPr>
        <p:spPr bwMode="auto">
          <a:xfrm>
            <a:off x="1520825" y="0"/>
            <a:ext cx="6356350" cy="615950"/>
          </a:xfrm>
          <a:prstGeom prst="rect">
            <a:avLst/>
          </a:prstGeom>
          <a:noFill/>
          <a:ln w="9525">
            <a:noFill/>
            <a:miter lim="800000"/>
            <a:headEnd/>
            <a:tailEnd/>
          </a:ln>
        </p:spPr>
        <p:txBody>
          <a:bodyPr wrap="none">
            <a:spAutoFit/>
          </a:bodyPr>
          <a:lstStyle/>
          <a:p>
            <a:r>
              <a:rPr lang="en-GB" sz="3400" u="none" dirty="0">
                <a:solidFill>
                  <a:srgbClr val="FFFF00"/>
                </a:solidFill>
                <a:latin typeface="Calisto MT" pitchFamily="18" charset="0"/>
              </a:rPr>
              <a:t>“search for a tetrahedral nucleus”</a:t>
            </a:r>
          </a:p>
        </p:txBody>
      </p:sp>
      <p:pic>
        <p:nvPicPr>
          <p:cNvPr id="10" name="Picture 9" descr="itlclear_Logo0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 y="6172200"/>
            <a:ext cx="1836752"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6"/>
          <p:cNvSpPr>
            <a:spLocks noGrp="1" noChangeArrowheads="1"/>
          </p:cNvSpPr>
          <p:nvPr>
            <p:ph type="title" idx="4294967295"/>
          </p:nvPr>
        </p:nvSpPr>
        <p:spPr>
          <a:xfrm>
            <a:off x="539750" y="609600"/>
            <a:ext cx="8064500" cy="1143000"/>
          </a:xfrm>
        </p:spPr>
        <p:txBody>
          <a:bodyPr>
            <a:normAutofit fontScale="90000"/>
          </a:bodyPr>
          <a:lstStyle/>
          <a:p>
            <a:pPr algn="l" eaLnBrk="1" hangingPunct="1"/>
            <a:r>
              <a:rPr lang="en-US" dirty="0" smtClean="0">
                <a:solidFill>
                  <a:srgbClr val="FFFF00"/>
                </a:solidFill>
              </a:rPr>
              <a:t>The Future of ABS in SA  : </a:t>
            </a:r>
            <a:r>
              <a:rPr lang="en-GB" dirty="0" smtClean="0">
                <a:solidFill>
                  <a:srgbClr val="FFFF00"/>
                </a:solidFill>
              </a:rPr>
              <a:t>A New Cyclotron at  </a:t>
            </a:r>
            <a:r>
              <a:rPr lang="en-GB" dirty="0" err="1" smtClean="0">
                <a:solidFill>
                  <a:srgbClr val="FFFF00"/>
                </a:solidFill>
              </a:rPr>
              <a:t>iThemba</a:t>
            </a:r>
            <a:r>
              <a:rPr lang="en-GB" dirty="0" smtClean="0">
                <a:solidFill>
                  <a:srgbClr val="FFFF00"/>
                </a:solidFill>
              </a:rPr>
              <a:t> LABS</a:t>
            </a:r>
            <a:endParaRPr lang="en-AU" dirty="0" smtClean="0">
              <a:solidFill>
                <a:srgbClr val="FFFF00"/>
              </a:solidFill>
            </a:endParaRPr>
          </a:p>
        </p:txBody>
      </p:sp>
      <p:sp>
        <p:nvSpPr>
          <p:cNvPr id="177159" name="Text Box 7"/>
          <p:cNvSpPr txBox="1">
            <a:spLocks noChangeArrowheads="1"/>
          </p:cNvSpPr>
          <p:nvPr/>
        </p:nvSpPr>
        <p:spPr bwMode="auto">
          <a:xfrm>
            <a:off x="539750" y="2060575"/>
            <a:ext cx="8280400" cy="2678113"/>
          </a:xfrm>
          <a:prstGeom prst="rect">
            <a:avLst/>
          </a:prstGeom>
          <a:noFill/>
          <a:ln w="9525">
            <a:noFill/>
            <a:miter lim="800000"/>
            <a:headEnd/>
            <a:tailEnd/>
          </a:ln>
        </p:spPr>
        <p:txBody>
          <a:bodyPr>
            <a:spAutoFit/>
          </a:bodyPr>
          <a:lstStyle/>
          <a:p>
            <a:pPr>
              <a:buFontTx/>
              <a:buChar char="•"/>
            </a:pPr>
            <a:r>
              <a:rPr lang="en-US" sz="2400" u="none" dirty="0">
                <a:solidFill>
                  <a:srgbClr val="FFFF00"/>
                </a:solidFill>
                <a:latin typeface="Calisto MT" pitchFamily="18" charset="0"/>
              </a:rPr>
              <a:t>Isotope Production off SSC (uses 66 MeV p beam) (neutron therapy to be terminated?)</a:t>
            </a:r>
          </a:p>
          <a:p>
            <a:pPr>
              <a:buFontTx/>
              <a:buChar char="•"/>
            </a:pPr>
            <a:r>
              <a:rPr lang="en-US" sz="2400" u="none" dirty="0">
                <a:solidFill>
                  <a:srgbClr val="FFFF00"/>
                </a:solidFill>
                <a:latin typeface="Calisto MT" pitchFamily="18" charset="0"/>
              </a:rPr>
              <a:t>Free SSC for use by Physics and proton therapy only (PT to get 230 MeV machine?)</a:t>
            </a:r>
          </a:p>
          <a:p>
            <a:pPr>
              <a:buFontTx/>
              <a:buChar char="•"/>
            </a:pPr>
            <a:r>
              <a:rPr lang="en-US" sz="2400" u="none" dirty="0">
                <a:solidFill>
                  <a:srgbClr val="FFFF00"/>
                </a:solidFill>
                <a:latin typeface="Calisto MT" pitchFamily="18" charset="0"/>
              </a:rPr>
              <a:t>More than doubles physics </a:t>
            </a:r>
            <a:r>
              <a:rPr lang="en-US" sz="2400" u="none" dirty="0" err="1">
                <a:solidFill>
                  <a:srgbClr val="FFFF00"/>
                </a:solidFill>
                <a:latin typeface="Calisto MT" pitchFamily="18" charset="0"/>
              </a:rPr>
              <a:t>beamtime</a:t>
            </a:r>
            <a:endParaRPr lang="en-US" sz="2400" u="none" dirty="0">
              <a:solidFill>
                <a:srgbClr val="FFFF00"/>
              </a:solidFill>
              <a:latin typeface="Calisto MT" pitchFamily="18" charset="0"/>
            </a:endParaRPr>
          </a:p>
          <a:p>
            <a:pPr>
              <a:buFontTx/>
              <a:buChar char="•"/>
            </a:pPr>
            <a:r>
              <a:rPr lang="en-US" sz="2400" u="none" dirty="0">
                <a:solidFill>
                  <a:srgbClr val="FFFF00"/>
                </a:solidFill>
                <a:latin typeface="Calisto MT" pitchFamily="18" charset="0"/>
              </a:rPr>
              <a:t>Two accelerators allow the production of </a:t>
            </a:r>
            <a:r>
              <a:rPr lang="en-US" sz="2400" u="none" dirty="0" smtClean="0">
                <a:solidFill>
                  <a:srgbClr val="FFFF00"/>
                </a:solidFill>
                <a:latin typeface="Calisto MT" pitchFamily="18" charset="0"/>
              </a:rPr>
              <a:t>rare isotope </a:t>
            </a:r>
            <a:r>
              <a:rPr lang="en-US" sz="2400" u="none" dirty="0">
                <a:solidFill>
                  <a:srgbClr val="FFFF00"/>
                </a:solidFill>
                <a:latin typeface="Calisto MT" pitchFamily="18" charset="0"/>
              </a:rPr>
              <a:t>beams using the ISOL method</a:t>
            </a:r>
          </a:p>
        </p:txBody>
      </p:sp>
      <p:pic>
        <p:nvPicPr>
          <p:cNvPr id="4" name="Picture 3" descr="itlclear_Logo0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7159">
                                            <p:txEl>
                                              <p:pRg st="0" end="0"/>
                                            </p:txEl>
                                          </p:spTgt>
                                        </p:tgtEl>
                                        <p:attrNameLst>
                                          <p:attrName>style.visibility</p:attrName>
                                        </p:attrNameLst>
                                      </p:cBhvr>
                                      <p:to>
                                        <p:strVal val="visible"/>
                                      </p:to>
                                    </p:set>
                                    <p:anim calcmode="lin" valueType="num">
                                      <p:cBhvr additive="base">
                                        <p:cTn id="7" dur="500" fill="hold"/>
                                        <p:tgtEl>
                                          <p:spTgt spid="17715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715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77159">
                                            <p:txEl>
                                              <p:pRg st="1" end="1"/>
                                            </p:txEl>
                                          </p:spTgt>
                                        </p:tgtEl>
                                        <p:attrNameLst>
                                          <p:attrName>style.visibility</p:attrName>
                                        </p:attrNameLst>
                                      </p:cBhvr>
                                      <p:to>
                                        <p:strVal val="visible"/>
                                      </p:to>
                                    </p:set>
                                    <p:anim calcmode="lin" valueType="num">
                                      <p:cBhvr additive="base">
                                        <p:cTn id="13" dur="500" fill="hold"/>
                                        <p:tgtEl>
                                          <p:spTgt spid="17715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715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77159">
                                            <p:txEl>
                                              <p:pRg st="2" end="2"/>
                                            </p:txEl>
                                          </p:spTgt>
                                        </p:tgtEl>
                                        <p:attrNameLst>
                                          <p:attrName>style.visibility</p:attrName>
                                        </p:attrNameLst>
                                      </p:cBhvr>
                                      <p:to>
                                        <p:strVal val="visible"/>
                                      </p:to>
                                    </p:set>
                                    <p:anim calcmode="lin" valueType="num">
                                      <p:cBhvr additive="base">
                                        <p:cTn id="19" dur="500" fill="hold"/>
                                        <p:tgtEl>
                                          <p:spTgt spid="17715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7715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7159">
                                            <p:txEl>
                                              <p:pRg st="3" end="3"/>
                                            </p:txEl>
                                          </p:spTgt>
                                        </p:tgtEl>
                                        <p:attrNameLst>
                                          <p:attrName>style.visibility</p:attrName>
                                        </p:attrNameLst>
                                      </p:cBhvr>
                                      <p:to>
                                        <p:strVal val="visible"/>
                                      </p:to>
                                    </p:set>
                                    <p:anim calcmode="lin" valueType="num">
                                      <p:cBhvr additive="base">
                                        <p:cTn id="25" dur="500" fill="hold"/>
                                        <p:tgtEl>
                                          <p:spTgt spid="17715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7715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59" grpId="0" build="p"/>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50825" y="0"/>
            <a:ext cx="8675688" cy="765175"/>
          </a:xfrm>
          <a:solidFill>
            <a:srgbClr val="99CC00"/>
          </a:solidFill>
        </p:spPr>
        <p:txBody>
          <a:bodyPr/>
          <a:lstStyle/>
          <a:p>
            <a:pPr eaLnBrk="1" hangingPunct="1"/>
            <a:r>
              <a:rPr lang="en-US" sz="3600" dirty="0" smtClean="0">
                <a:latin typeface="Comic Sans MS" pitchFamily="66" charset="0"/>
              </a:rPr>
              <a:t>C70  GENERAL DESCRIPTION</a:t>
            </a:r>
          </a:p>
        </p:txBody>
      </p:sp>
      <p:sp>
        <p:nvSpPr>
          <p:cNvPr id="60419" name="Rectangle 3"/>
          <p:cNvSpPr>
            <a:spLocks noGrp="1" noChangeArrowheads="1"/>
          </p:cNvSpPr>
          <p:nvPr>
            <p:ph type="body" idx="1"/>
          </p:nvPr>
        </p:nvSpPr>
        <p:spPr>
          <a:xfrm>
            <a:off x="179388" y="908050"/>
            <a:ext cx="4572000" cy="2089150"/>
          </a:xfrm>
        </p:spPr>
        <p:txBody>
          <a:bodyPr rtlCol="0">
            <a:normAutofit lnSpcReduction="10000"/>
          </a:bodyPr>
          <a:lstStyle/>
          <a:p>
            <a:pPr eaLnBrk="1" fontAlgn="auto" hangingPunct="1">
              <a:spcAft>
                <a:spcPts val="0"/>
              </a:spcAft>
              <a:defRPr/>
            </a:pPr>
            <a:r>
              <a:rPr lang="en-US" sz="1800" dirty="0" smtClean="0">
                <a:latin typeface="Comic Sans MS" pitchFamily="66" charset="0"/>
              </a:rPr>
              <a:t>Diameter &lt; 4m </a:t>
            </a:r>
          </a:p>
          <a:p>
            <a:pPr eaLnBrk="1" fontAlgn="auto" hangingPunct="1">
              <a:spcAft>
                <a:spcPts val="0"/>
              </a:spcAft>
              <a:defRPr/>
            </a:pPr>
            <a:r>
              <a:rPr lang="en-US" sz="1800" dirty="0" smtClean="0">
                <a:latin typeface="Comic Sans MS" pitchFamily="66" charset="0"/>
              </a:rPr>
              <a:t>Weight &gt; 120t</a:t>
            </a:r>
          </a:p>
          <a:p>
            <a:pPr eaLnBrk="1" fontAlgn="auto" hangingPunct="1">
              <a:spcAft>
                <a:spcPts val="0"/>
              </a:spcAft>
              <a:defRPr/>
            </a:pPr>
            <a:r>
              <a:rPr lang="en-US" sz="1800" dirty="0" smtClean="0">
                <a:latin typeface="Comic Sans MS" pitchFamily="66" charset="0"/>
              </a:rPr>
              <a:t>Magnetic Gap: </a:t>
            </a:r>
            <a:r>
              <a:rPr lang="en-US" sz="2000" dirty="0" smtClean="0">
                <a:latin typeface="Comic Sans MS" pitchFamily="66" charset="0"/>
              </a:rPr>
              <a:t>30mm</a:t>
            </a:r>
          </a:p>
          <a:p>
            <a:pPr eaLnBrk="1" fontAlgn="auto" hangingPunct="1">
              <a:spcAft>
                <a:spcPts val="0"/>
              </a:spcAft>
              <a:defRPr/>
            </a:pPr>
            <a:r>
              <a:rPr lang="en-US" sz="1800" dirty="0" smtClean="0">
                <a:latin typeface="Comic Sans MS" pitchFamily="66" charset="0"/>
              </a:rPr>
              <a:t>Magnetic field: </a:t>
            </a:r>
            <a:r>
              <a:rPr lang="en-US" sz="2000" dirty="0" smtClean="0">
                <a:latin typeface="Comic Sans MS" pitchFamily="66" charset="0"/>
              </a:rPr>
              <a:t>1.55T</a:t>
            </a:r>
          </a:p>
          <a:p>
            <a:pPr eaLnBrk="1" fontAlgn="auto" hangingPunct="1">
              <a:spcAft>
                <a:spcPts val="0"/>
              </a:spcAft>
              <a:defRPr/>
            </a:pPr>
            <a:r>
              <a:rPr lang="en-US" sz="1800" dirty="0" smtClean="0">
                <a:latin typeface="Comic Sans MS" pitchFamily="66" charset="0"/>
              </a:rPr>
              <a:t>Extraction Radius: </a:t>
            </a:r>
            <a:r>
              <a:rPr lang="en-US" sz="2000" dirty="0" smtClean="0">
                <a:latin typeface="Comic Sans MS" pitchFamily="66" charset="0"/>
              </a:rPr>
              <a:t>1.2m</a:t>
            </a:r>
          </a:p>
          <a:p>
            <a:pPr eaLnBrk="1" fontAlgn="auto" hangingPunct="1">
              <a:spcAft>
                <a:spcPts val="0"/>
              </a:spcAft>
              <a:defRPr/>
            </a:pPr>
            <a:r>
              <a:rPr lang="en-US" sz="2000" dirty="0" smtClean="0">
                <a:latin typeface="Comic Sans MS" pitchFamily="66" charset="0"/>
              </a:rPr>
              <a:t>2 exit ports </a:t>
            </a:r>
          </a:p>
          <a:p>
            <a:pPr eaLnBrk="1" fontAlgn="auto" hangingPunct="1">
              <a:spcAft>
                <a:spcPts val="0"/>
              </a:spcAft>
              <a:buFontTx/>
              <a:buNone/>
              <a:defRPr/>
            </a:pPr>
            <a:endParaRPr lang="en-US" sz="1800" dirty="0" smtClean="0">
              <a:latin typeface="Comic Sans MS" pitchFamily="66" charset="0"/>
            </a:endParaRPr>
          </a:p>
        </p:txBody>
      </p:sp>
      <p:pic>
        <p:nvPicPr>
          <p:cNvPr id="20484" name="Picture 4" descr="DSC01841"/>
          <p:cNvPicPr>
            <a:picLocks noChangeAspect="1" noChangeArrowheads="1"/>
          </p:cNvPicPr>
          <p:nvPr/>
        </p:nvPicPr>
        <p:blipFill>
          <a:blip r:embed="rId3" cstate="print"/>
          <a:srcRect/>
          <a:stretch>
            <a:fillRect/>
          </a:stretch>
        </p:blipFill>
        <p:spPr bwMode="auto">
          <a:xfrm>
            <a:off x="4716463" y="908050"/>
            <a:ext cx="3757612" cy="5110163"/>
          </a:xfrm>
          <a:prstGeom prst="rect">
            <a:avLst/>
          </a:prstGeom>
          <a:noFill/>
          <a:ln w="9525">
            <a:noFill/>
            <a:miter lim="800000"/>
            <a:headEnd/>
            <a:tailEnd/>
          </a:ln>
        </p:spPr>
      </p:pic>
      <p:pic>
        <p:nvPicPr>
          <p:cNvPr id="20485" name="Picture 5" descr="iba_MLogo_70c100y"/>
          <p:cNvPicPr>
            <a:picLocks noChangeAspect="1" noChangeArrowheads="1"/>
          </p:cNvPicPr>
          <p:nvPr/>
        </p:nvPicPr>
        <p:blipFill>
          <a:blip r:embed="rId4" cstate="print"/>
          <a:srcRect/>
          <a:stretch>
            <a:fillRect/>
          </a:stretch>
        </p:blipFill>
        <p:spPr bwMode="auto">
          <a:xfrm>
            <a:off x="0" y="1"/>
            <a:ext cx="1074010" cy="762000"/>
          </a:xfrm>
          <a:prstGeom prst="rect">
            <a:avLst/>
          </a:prstGeom>
          <a:noFill/>
          <a:ln w="9525">
            <a:noFill/>
            <a:miter lim="800000"/>
            <a:headEnd/>
            <a:tailEnd/>
          </a:ln>
        </p:spPr>
      </p:pic>
      <p:sp>
        <p:nvSpPr>
          <p:cNvPr id="60422" name="Text Box 6"/>
          <p:cNvSpPr txBox="1">
            <a:spLocks noChangeArrowheads="1"/>
          </p:cNvSpPr>
          <p:nvPr/>
        </p:nvSpPr>
        <p:spPr bwMode="auto">
          <a:xfrm>
            <a:off x="3851275" y="2857500"/>
            <a:ext cx="1363663" cy="1077913"/>
          </a:xfrm>
          <a:prstGeom prst="rect">
            <a:avLst/>
          </a:prstGeom>
          <a:solidFill>
            <a:srgbClr val="FFFF99"/>
          </a:solidFill>
          <a:ln w="9525">
            <a:noFill/>
            <a:miter lim="800000"/>
            <a:headEnd/>
            <a:tailEnd/>
          </a:ln>
          <a:effectLst/>
        </p:spPr>
        <p:txBody>
          <a:bodyPr>
            <a:spAutoFit/>
          </a:bodyPr>
          <a:lstStyle/>
          <a:p>
            <a:pPr fontAlgn="auto">
              <a:spcBef>
                <a:spcPts val="0"/>
              </a:spcBef>
              <a:spcAft>
                <a:spcPts val="0"/>
              </a:spcAft>
              <a:defRPr/>
            </a:pPr>
            <a:r>
              <a:rPr lang="en-US" u="none" dirty="0">
                <a:solidFill>
                  <a:srgbClr val="FF0000"/>
                </a:solidFill>
                <a:effectLst>
                  <a:outerShdw blurRad="38100" dist="38100" dir="2700000" algn="tl">
                    <a:srgbClr val="000000"/>
                  </a:outerShdw>
                </a:effectLst>
                <a:latin typeface="+mn-lt"/>
              </a:rPr>
              <a:t>SPES design</a:t>
            </a:r>
          </a:p>
        </p:txBody>
      </p:sp>
      <p:sp>
        <p:nvSpPr>
          <p:cNvPr id="20487" name="Text Box 7"/>
          <p:cNvSpPr txBox="1">
            <a:spLocks noChangeArrowheads="1"/>
          </p:cNvSpPr>
          <p:nvPr/>
        </p:nvSpPr>
        <p:spPr bwMode="auto">
          <a:xfrm>
            <a:off x="179388" y="3846513"/>
            <a:ext cx="6804025" cy="2913062"/>
          </a:xfrm>
          <a:prstGeom prst="rect">
            <a:avLst/>
          </a:prstGeom>
          <a:noFill/>
          <a:ln w="9525">
            <a:noFill/>
            <a:miter lim="800000"/>
            <a:headEnd/>
            <a:tailEnd/>
          </a:ln>
        </p:spPr>
        <p:txBody>
          <a:bodyPr wrap="none">
            <a:spAutoFit/>
          </a:bodyPr>
          <a:lstStyle/>
          <a:p>
            <a:pPr eaLnBrk="0" hangingPunct="0">
              <a:buClr>
                <a:srgbClr val="3FA237"/>
              </a:buClr>
              <a:buFontTx/>
              <a:buChar char="•"/>
            </a:pPr>
            <a:r>
              <a:rPr lang="en-US" sz="2000" u="none" dirty="0">
                <a:latin typeface="Calibri" pitchFamily="34" charset="0"/>
                <a:ea typeface="ＭＳ Ｐゴシック" pitchFamily="34" charset="-128"/>
              </a:rPr>
              <a:t> </a:t>
            </a:r>
            <a:r>
              <a:rPr lang="en-US" sz="2000" u="none" dirty="0">
                <a:solidFill>
                  <a:srgbClr val="FFFF00"/>
                </a:solidFill>
                <a:latin typeface="Calibri" pitchFamily="34" charset="0"/>
                <a:ea typeface="ＭＳ Ｐゴシック" pitchFamily="34" charset="-128"/>
              </a:rPr>
              <a:t>Particles: </a:t>
            </a:r>
            <a:r>
              <a:rPr lang="en-US" sz="2000" b="1" u="none" dirty="0">
                <a:solidFill>
                  <a:srgbClr val="FFFF00"/>
                </a:solidFill>
                <a:latin typeface="Calibri" pitchFamily="34" charset="0"/>
                <a:ea typeface="ＭＳ Ｐゴシック" pitchFamily="34" charset="-128"/>
              </a:rPr>
              <a:t>H</a:t>
            </a:r>
            <a:r>
              <a:rPr lang="en-US" sz="2000" b="1" u="none" baseline="30000" dirty="0">
                <a:solidFill>
                  <a:srgbClr val="FFFF00"/>
                </a:solidFill>
                <a:latin typeface="Calibri" pitchFamily="34" charset="0"/>
                <a:ea typeface="ＭＳ Ｐゴシック" pitchFamily="34" charset="-128"/>
              </a:rPr>
              <a:t>-</a:t>
            </a:r>
            <a:r>
              <a:rPr lang="en-US" sz="2000" u="none" dirty="0">
                <a:solidFill>
                  <a:srgbClr val="FFFF00"/>
                </a:solidFill>
                <a:latin typeface="Calibri" pitchFamily="34" charset="0"/>
                <a:ea typeface="ＭＳ Ｐゴシック" pitchFamily="34" charset="-128"/>
              </a:rPr>
              <a:t> / D</a:t>
            </a:r>
            <a:r>
              <a:rPr lang="en-US" sz="2000" u="none" baseline="30000" dirty="0">
                <a:solidFill>
                  <a:srgbClr val="FFFF00"/>
                </a:solidFill>
                <a:latin typeface="Calibri" pitchFamily="34" charset="0"/>
                <a:ea typeface="ＭＳ Ｐゴシック" pitchFamily="34" charset="-128"/>
              </a:rPr>
              <a:t>-</a:t>
            </a:r>
            <a:r>
              <a:rPr lang="en-US" sz="2000" u="none" dirty="0">
                <a:solidFill>
                  <a:srgbClr val="FFFF00"/>
                </a:solidFill>
                <a:latin typeface="Calibri" pitchFamily="34" charset="0"/>
                <a:ea typeface="ＭＳ Ｐゴシック" pitchFamily="34" charset="-128"/>
              </a:rPr>
              <a:t> / He</a:t>
            </a:r>
            <a:r>
              <a:rPr lang="en-US" sz="2000" u="none" baseline="30000" dirty="0">
                <a:solidFill>
                  <a:srgbClr val="FFFF00"/>
                </a:solidFill>
                <a:latin typeface="Calibri" pitchFamily="34" charset="0"/>
                <a:ea typeface="ＭＳ Ｐゴシック" pitchFamily="34" charset="-128"/>
              </a:rPr>
              <a:t>2+</a:t>
            </a:r>
            <a:r>
              <a:rPr lang="en-US" sz="2000" u="none" dirty="0">
                <a:solidFill>
                  <a:srgbClr val="FFFF00"/>
                </a:solidFill>
                <a:latin typeface="Calibri" pitchFamily="34" charset="0"/>
                <a:ea typeface="ＭＳ Ｐゴシック" pitchFamily="34" charset="-128"/>
              </a:rPr>
              <a:t>/ HH</a:t>
            </a:r>
            <a:r>
              <a:rPr lang="en-US" sz="2000" u="none" baseline="30000" dirty="0">
                <a:solidFill>
                  <a:srgbClr val="FFFF00"/>
                </a:solidFill>
                <a:latin typeface="Calibri" pitchFamily="34" charset="0"/>
                <a:ea typeface="ＭＳ Ｐゴシック" pitchFamily="34" charset="-128"/>
              </a:rPr>
              <a:t>+</a:t>
            </a:r>
          </a:p>
          <a:p>
            <a:pPr eaLnBrk="0" hangingPunct="0"/>
            <a:endParaRPr lang="en-US" sz="1000" u="none" baseline="30000" dirty="0">
              <a:solidFill>
                <a:srgbClr val="FFFF00"/>
              </a:solidFill>
              <a:latin typeface="Calibri" pitchFamily="34" charset="0"/>
              <a:ea typeface="ＭＳ Ｐゴシック" pitchFamily="34" charset="-128"/>
            </a:endParaRPr>
          </a:p>
          <a:p>
            <a:pPr eaLnBrk="0" hangingPunct="0">
              <a:buClr>
                <a:srgbClr val="3FA237"/>
              </a:buClr>
              <a:buFontTx/>
              <a:buChar char="•"/>
            </a:pPr>
            <a:r>
              <a:rPr lang="en-US" sz="2000" u="none" dirty="0">
                <a:solidFill>
                  <a:srgbClr val="FFFF00"/>
                </a:solidFill>
                <a:latin typeface="Calibri" pitchFamily="34" charset="0"/>
                <a:ea typeface="ＭＳ Ｐゴシック" pitchFamily="34" charset="-128"/>
              </a:rPr>
              <a:t> </a:t>
            </a:r>
            <a:r>
              <a:rPr lang="en-US" sz="2000" b="1" u="none" dirty="0">
                <a:solidFill>
                  <a:srgbClr val="FFFF00"/>
                </a:solidFill>
                <a:latin typeface="Calibri" pitchFamily="34" charset="0"/>
                <a:ea typeface="ＭＳ Ｐゴシック" pitchFamily="34" charset="-128"/>
              </a:rPr>
              <a:t>Variable</a:t>
            </a:r>
            <a:r>
              <a:rPr lang="en-US" sz="2000" u="none" dirty="0">
                <a:solidFill>
                  <a:srgbClr val="FFFF00"/>
                </a:solidFill>
                <a:latin typeface="Calibri" pitchFamily="34" charset="0"/>
                <a:ea typeface="ＭＳ Ｐゴシック" pitchFamily="34" charset="-128"/>
              </a:rPr>
              <a:t> </a:t>
            </a:r>
            <a:r>
              <a:rPr lang="en-US" sz="2000" b="1" u="none" dirty="0">
                <a:solidFill>
                  <a:srgbClr val="FFFF00"/>
                </a:solidFill>
                <a:latin typeface="Calibri" pitchFamily="34" charset="0"/>
                <a:ea typeface="ＭＳ Ｐゴシック" pitchFamily="34" charset="-128"/>
              </a:rPr>
              <a:t>Energy </a:t>
            </a:r>
            <a:r>
              <a:rPr lang="en-US" sz="2000" u="none" dirty="0">
                <a:solidFill>
                  <a:srgbClr val="FFFF00"/>
                </a:solidFill>
                <a:latin typeface="Calibri" pitchFamily="34" charset="0"/>
                <a:ea typeface="ＭＳ Ｐゴシック" pitchFamily="34" charset="-128"/>
              </a:rPr>
              <a:t>: 15 MeV </a:t>
            </a:r>
            <a:r>
              <a:rPr lang="en-US" sz="2000" u="none" dirty="0">
                <a:solidFill>
                  <a:srgbClr val="FFFF00"/>
                </a:solidFill>
                <a:latin typeface="Calibri" pitchFamily="34" charset="0"/>
                <a:ea typeface="ＭＳ Ｐゴシック" pitchFamily="34" charset="-128"/>
                <a:sym typeface="Wingdings" pitchFamily="2" charset="2"/>
              </a:rPr>
              <a:t> 70 MeV</a:t>
            </a:r>
          </a:p>
          <a:p>
            <a:pPr eaLnBrk="0" hangingPunct="0"/>
            <a:endParaRPr lang="en-US" sz="1000" u="none" dirty="0">
              <a:solidFill>
                <a:srgbClr val="FFFF00"/>
              </a:solidFill>
              <a:latin typeface="Calibri" pitchFamily="34" charset="0"/>
              <a:ea typeface="ＭＳ Ｐゴシック" pitchFamily="34" charset="-128"/>
              <a:sym typeface="Wingdings" pitchFamily="2" charset="2"/>
            </a:endParaRPr>
          </a:p>
          <a:p>
            <a:pPr eaLnBrk="0" hangingPunct="0">
              <a:buClr>
                <a:srgbClr val="3FA237"/>
              </a:buClr>
              <a:buFontTx/>
              <a:buChar char="•"/>
            </a:pPr>
            <a:r>
              <a:rPr lang="en-US" sz="2000" u="none" dirty="0">
                <a:solidFill>
                  <a:srgbClr val="FFFF00"/>
                </a:solidFill>
                <a:latin typeface="Calibri" pitchFamily="34" charset="0"/>
                <a:ea typeface="ＭＳ Ｐゴシック" pitchFamily="34" charset="-128"/>
                <a:sym typeface="Wingdings" pitchFamily="2" charset="2"/>
              </a:rPr>
              <a:t> extraction Systems: </a:t>
            </a:r>
          </a:p>
          <a:p>
            <a:pPr lvl="2" eaLnBrk="0" hangingPunct="0">
              <a:buFont typeface="Wingdings" pitchFamily="2" charset="2"/>
              <a:buChar char="Ø"/>
            </a:pPr>
            <a:r>
              <a:rPr lang="en-US" sz="2000" u="none" dirty="0">
                <a:solidFill>
                  <a:srgbClr val="FFFF00"/>
                </a:solidFill>
                <a:latin typeface="Calibri" pitchFamily="34" charset="0"/>
                <a:ea typeface="ＭＳ Ｐゴシック" pitchFamily="34" charset="-128"/>
                <a:sym typeface="Wingdings" pitchFamily="2" charset="2"/>
              </a:rPr>
              <a:t> </a:t>
            </a:r>
            <a:r>
              <a:rPr lang="en-US" sz="2000" b="1" u="none" dirty="0">
                <a:solidFill>
                  <a:srgbClr val="FFFF00"/>
                </a:solidFill>
                <a:latin typeface="Calibri" pitchFamily="34" charset="0"/>
                <a:ea typeface="ＭＳ Ｐゴシック" pitchFamily="34" charset="-128"/>
                <a:sym typeface="Wingdings" pitchFamily="2" charset="2"/>
              </a:rPr>
              <a:t>Stripper  </a:t>
            </a:r>
            <a:r>
              <a:rPr lang="en-US" sz="2000" b="1" u="none" dirty="0">
                <a:solidFill>
                  <a:srgbClr val="FFFF00"/>
                </a:solidFill>
                <a:latin typeface="Calibri" pitchFamily="34" charset="0"/>
                <a:ea typeface="ＭＳ Ｐゴシック" pitchFamily="34" charset="-128"/>
              </a:rPr>
              <a:t>H</a:t>
            </a:r>
            <a:r>
              <a:rPr lang="en-US" sz="2000" b="1" u="none" baseline="30000" dirty="0">
                <a:solidFill>
                  <a:srgbClr val="FFFF00"/>
                </a:solidFill>
                <a:latin typeface="Calibri" pitchFamily="34" charset="0"/>
                <a:ea typeface="ＭＳ Ｐゴシック" pitchFamily="34" charset="-128"/>
              </a:rPr>
              <a:t>-</a:t>
            </a:r>
            <a:r>
              <a:rPr lang="en-US" sz="2000" u="none" dirty="0">
                <a:solidFill>
                  <a:srgbClr val="FFFF00"/>
                </a:solidFill>
                <a:latin typeface="Calibri" pitchFamily="34" charset="0"/>
                <a:ea typeface="ＭＳ Ｐゴシック" pitchFamily="34" charset="-128"/>
              </a:rPr>
              <a:t> / D</a:t>
            </a:r>
            <a:r>
              <a:rPr lang="en-US" sz="2000" u="none" baseline="30000" dirty="0">
                <a:solidFill>
                  <a:srgbClr val="FFFF00"/>
                </a:solidFill>
                <a:latin typeface="Calibri" pitchFamily="34" charset="0"/>
                <a:ea typeface="ＭＳ Ｐゴシック" pitchFamily="34" charset="-128"/>
              </a:rPr>
              <a:t>-</a:t>
            </a:r>
          </a:p>
          <a:p>
            <a:pPr lvl="2" eaLnBrk="0" hangingPunct="0">
              <a:buFont typeface="Wingdings" pitchFamily="2" charset="2"/>
              <a:buChar char="Ø"/>
            </a:pPr>
            <a:r>
              <a:rPr lang="en-US" sz="2000" u="none" dirty="0">
                <a:solidFill>
                  <a:srgbClr val="FFFF00"/>
                </a:solidFill>
                <a:latin typeface="Calibri" pitchFamily="34" charset="0"/>
                <a:ea typeface="ＭＳ Ｐゴシック" pitchFamily="34" charset="-128"/>
                <a:sym typeface="Wingdings" pitchFamily="2" charset="2"/>
              </a:rPr>
              <a:t> Deflector  </a:t>
            </a:r>
            <a:r>
              <a:rPr lang="en-US" sz="2000" u="none" dirty="0">
                <a:solidFill>
                  <a:srgbClr val="FFFF00"/>
                </a:solidFill>
                <a:latin typeface="Calibri" pitchFamily="34" charset="0"/>
                <a:ea typeface="ＭＳ Ｐゴシック" pitchFamily="34" charset="-128"/>
              </a:rPr>
              <a:t>He</a:t>
            </a:r>
            <a:r>
              <a:rPr lang="en-US" sz="2000" u="none" baseline="30000" dirty="0">
                <a:solidFill>
                  <a:srgbClr val="FFFF00"/>
                </a:solidFill>
                <a:latin typeface="Calibri" pitchFamily="34" charset="0"/>
                <a:ea typeface="ＭＳ Ｐゴシック" pitchFamily="34" charset="-128"/>
              </a:rPr>
              <a:t>2+</a:t>
            </a:r>
            <a:r>
              <a:rPr lang="en-US" sz="2000" u="none" dirty="0">
                <a:solidFill>
                  <a:srgbClr val="FFFF00"/>
                </a:solidFill>
                <a:latin typeface="Calibri" pitchFamily="34" charset="0"/>
                <a:ea typeface="ＭＳ Ｐゴシック" pitchFamily="34" charset="-128"/>
              </a:rPr>
              <a:t>/ HH</a:t>
            </a:r>
            <a:r>
              <a:rPr lang="en-US" sz="2000" u="none" baseline="30000" dirty="0">
                <a:solidFill>
                  <a:srgbClr val="FFFF00"/>
                </a:solidFill>
                <a:latin typeface="Calibri" pitchFamily="34" charset="0"/>
                <a:ea typeface="ＭＳ Ｐゴシック" pitchFamily="34" charset="-128"/>
              </a:rPr>
              <a:t>+</a:t>
            </a:r>
          </a:p>
          <a:p>
            <a:pPr lvl="2" eaLnBrk="0" hangingPunct="0">
              <a:buFont typeface="Wingdings" pitchFamily="2" charset="2"/>
              <a:buNone/>
            </a:pPr>
            <a:endParaRPr lang="en-US" sz="1000" u="none" baseline="30000" dirty="0">
              <a:solidFill>
                <a:srgbClr val="FFFF00"/>
              </a:solidFill>
              <a:latin typeface="Calibri" pitchFamily="34" charset="0"/>
              <a:ea typeface="ＭＳ Ｐゴシック" pitchFamily="34" charset="-128"/>
            </a:endParaRPr>
          </a:p>
          <a:p>
            <a:pPr eaLnBrk="0" hangingPunct="0">
              <a:buClr>
                <a:srgbClr val="3FA237"/>
              </a:buClr>
              <a:buFontTx/>
              <a:buChar char="•"/>
            </a:pPr>
            <a:r>
              <a:rPr lang="en-US" sz="2000" u="none" dirty="0">
                <a:solidFill>
                  <a:srgbClr val="FFFF00"/>
                </a:solidFill>
                <a:latin typeface="Calibri" pitchFamily="34" charset="0"/>
                <a:ea typeface="ＭＳ Ｐゴシック" pitchFamily="34" charset="-128"/>
              </a:rPr>
              <a:t> Performances:</a:t>
            </a:r>
          </a:p>
          <a:p>
            <a:pPr lvl="2" eaLnBrk="0" hangingPunct="0">
              <a:buFont typeface="Wingdings" pitchFamily="2" charset="2"/>
              <a:buChar char="Ø"/>
            </a:pPr>
            <a:r>
              <a:rPr lang="en-US" sz="2000" u="none" dirty="0">
                <a:solidFill>
                  <a:srgbClr val="FFFF00"/>
                </a:solidFill>
                <a:latin typeface="Calibri" pitchFamily="34" charset="0"/>
                <a:ea typeface="ＭＳ Ｐゴシック" pitchFamily="34" charset="-128"/>
              </a:rPr>
              <a:t> </a:t>
            </a:r>
            <a:r>
              <a:rPr lang="en-US" sz="2000" b="1" u="none" dirty="0">
                <a:solidFill>
                  <a:srgbClr val="FFFF00"/>
                </a:solidFill>
                <a:latin typeface="Calibri" pitchFamily="34" charset="0"/>
                <a:ea typeface="ＭＳ Ｐゴシック" pitchFamily="34" charset="-128"/>
              </a:rPr>
              <a:t>750µA H</a:t>
            </a:r>
            <a:r>
              <a:rPr lang="en-US" sz="2000" b="1" u="none" baseline="30000" dirty="0">
                <a:solidFill>
                  <a:srgbClr val="FFFF00"/>
                </a:solidFill>
                <a:latin typeface="Calibri" pitchFamily="34" charset="0"/>
                <a:ea typeface="ＭＳ Ｐゴシック" pitchFamily="34" charset="-128"/>
              </a:rPr>
              <a:t>-</a:t>
            </a:r>
            <a:r>
              <a:rPr lang="en-US" sz="2000" b="1" u="none" dirty="0">
                <a:solidFill>
                  <a:srgbClr val="FFFF00"/>
                </a:solidFill>
                <a:latin typeface="Calibri" pitchFamily="34" charset="0"/>
                <a:ea typeface="ＭＳ Ｐゴシック" pitchFamily="34" charset="-128"/>
              </a:rPr>
              <a:t> </a:t>
            </a:r>
            <a:r>
              <a:rPr lang="en-US" sz="2000" b="1" u="none" dirty="0">
                <a:solidFill>
                  <a:srgbClr val="FFFF00"/>
                </a:solidFill>
                <a:latin typeface="Calibri" pitchFamily="34" charset="0"/>
                <a:ea typeface="ＭＳ Ｐゴシック" pitchFamily="34" charset="-128"/>
                <a:sym typeface="Wingdings" pitchFamily="2" charset="2"/>
              </a:rPr>
              <a:t> 70MeV  </a:t>
            </a:r>
            <a:r>
              <a:rPr lang="en-US" sz="2000" b="1" u="none" dirty="0">
                <a:latin typeface="Calibri" pitchFamily="34" charset="0"/>
                <a:ea typeface="ＭＳ Ｐゴシック" pitchFamily="34" charset="-128"/>
                <a:sym typeface="Wingdings" pitchFamily="2" charset="2"/>
              </a:rPr>
              <a:t>   </a:t>
            </a:r>
            <a:r>
              <a:rPr lang="en-US" sz="2000" u="none" dirty="0">
                <a:solidFill>
                  <a:srgbClr val="FF0000"/>
                </a:solidFill>
                <a:latin typeface="Calibri" pitchFamily="34" charset="0"/>
                <a:ea typeface="ＭＳ Ｐゴシック" pitchFamily="34" charset="-128"/>
                <a:sym typeface="Wingdings" pitchFamily="2" charset="2"/>
              </a:rPr>
              <a:t>Current upgrade up to 1.5mA</a:t>
            </a:r>
          </a:p>
          <a:p>
            <a:pPr lvl="2" eaLnBrk="0" hangingPunct="0">
              <a:buFont typeface="Wingdings" pitchFamily="2" charset="2"/>
              <a:buChar char="Ø"/>
            </a:pPr>
            <a:r>
              <a:rPr lang="en-US" sz="2000" u="none" dirty="0">
                <a:solidFill>
                  <a:srgbClr val="FFFF00"/>
                </a:solidFill>
                <a:latin typeface="Calibri" pitchFamily="34" charset="0"/>
                <a:ea typeface="ＭＳ Ｐゴシック" pitchFamily="34" charset="-128"/>
                <a:sym typeface="Wingdings" pitchFamily="2" charset="2"/>
              </a:rPr>
              <a:t> 35µA </a:t>
            </a:r>
            <a:r>
              <a:rPr lang="en-US" sz="2000" u="none" dirty="0">
                <a:solidFill>
                  <a:srgbClr val="FFFF00"/>
                </a:solidFill>
                <a:latin typeface="Calibri" pitchFamily="34" charset="0"/>
                <a:ea typeface="ＭＳ Ｐゴシック" pitchFamily="34" charset="-128"/>
              </a:rPr>
              <a:t>He</a:t>
            </a:r>
            <a:r>
              <a:rPr lang="en-US" sz="2000" u="none" baseline="30000" dirty="0">
                <a:solidFill>
                  <a:srgbClr val="FFFF00"/>
                </a:solidFill>
                <a:latin typeface="Calibri" pitchFamily="34" charset="0"/>
                <a:ea typeface="ＭＳ Ｐゴシック" pitchFamily="34" charset="-128"/>
              </a:rPr>
              <a:t>2+</a:t>
            </a:r>
            <a:r>
              <a:rPr lang="en-US" sz="2000" u="none" dirty="0">
                <a:solidFill>
                  <a:srgbClr val="FFFF00"/>
                </a:solidFill>
                <a:latin typeface="Calibri" pitchFamily="34" charset="0"/>
                <a:ea typeface="ＭＳ Ｐゴシック" pitchFamily="34" charset="-128"/>
              </a:rPr>
              <a:t> </a:t>
            </a:r>
            <a:r>
              <a:rPr lang="en-US" sz="2000" u="none" dirty="0">
                <a:solidFill>
                  <a:srgbClr val="FFFF00"/>
                </a:solidFill>
                <a:latin typeface="Calibri" pitchFamily="34" charset="0"/>
                <a:ea typeface="ＭＳ Ｐゴシック" pitchFamily="34" charset="-128"/>
                <a:sym typeface="Wingdings" pitchFamily="2" charset="2"/>
              </a:rPr>
              <a:t> 70MeV</a:t>
            </a:r>
          </a:p>
        </p:txBody>
      </p:sp>
      <p:sp>
        <p:nvSpPr>
          <p:cNvPr id="20488" name="Oval 8"/>
          <p:cNvSpPr>
            <a:spLocks noChangeArrowheads="1"/>
          </p:cNvSpPr>
          <p:nvPr/>
        </p:nvSpPr>
        <p:spPr bwMode="auto">
          <a:xfrm>
            <a:off x="1476375" y="3789363"/>
            <a:ext cx="649288" cy="503237"/>
          </a:xfrm>
          <a:prstGeom prst="ellipse">
            <a:avLst/>
          </a:prstGeom>
          <a:noFill/>
          <a:ln w="28575">
            <a:solidFill>
              <a:srgbClr val="FF0000"/>
            </a:solidFill>
            <a:round/>
            <a:headEnd/>
            <a:tailEnd/>
          </a:ln>
        </p:spPr>
        <p:txBody>
          <a:bodyPr wrap="none" anchor="ctr"/>
          <a:lstStyle/>
          <a:p>
            <a:endParaRPr lang="en-US" u="none">
              <a:latin typeface="Calibri" pitchFamily="34" charset="0"/>
            </a:endParaRPr>
          </a:p>
        </p:txBody>
      </p:sp>
      <p:sp>
        <p:nvSpPr>
          <p:cNvPr id="20489" name="Oval 9"/>
          <p:cNvSpPr>
            <a:spLocks noChangeArrowheads="1"/>
          </p:cNvSpPr>
          <p:nvPr/>
        </p:nvSpPr>
        <p:spPr bwMode="auto">
          <a:xfrm>
            <a:off x="1331913" y="5013325"/>
            <a:ext cx="2087562" cy="433388"/>
          </a:xfrm>
          <a:prstGeom prst="ellipse">
            <a:avLst/>
          </a:prstGeom>
          <a:noFill/>
          <a:ln w="28575">
            <a:solidFill>
              <a:srgbClr val="FF0000"/>
            </a:solidFill>
            <a:round/>
            <a:headEnd/>
            <a:tailEnd/>
          </a:ln>
        </p:spPr>
        <p:txBody>
          <a:bodyPr wrap="none" anchor="ctr"/>
          <a:lstStyle/>
          <a:p>
            <a:endParaRPr lang="en-US" u="none">
              <a:latin typeface="Calibri" pitchFamily="34" charset="0"/>
            </a:endParaRPr>
          </a:p>
        </p:txBody>
      </p:sp>
      <p:sp>
        <p:nvSpPr>
          <p:cNvPr id="20490" name="Oval 10"/>
          <p:cNvSpPr>
            <a:spLocks noChangeArrowheads="1"/>
          </p:cNvSpPr>
          <p:nvPr/>
        </p:nvSpPr>
        <p:spPr bwMode="auto">
          <a:xfrm>
            <a:off x="1187450" y="5949950"/>
            <a:ext cx="3097213" cy="504825"/>
          </a:xfrm>
          <a:prstGeom prst="ellipse">
            <a:avLst/>
          </a:prstGeom>
          <a:noFill/>
          <a:ln w="28575">
            <a:solidFill>
              <a:srgbClr val="FF0000"/>
            </a:solidFill>
            <a:round/>
            <a:headEnd/>
            <a:tailEnd/>
          </a:ln>
        </p:spPr>
        <p:txBody>
          <a:bodyPr wrap="none" anchor="ctr"/>
          <a:lstStyle/>
          <a:p>
            <a:endParaRPr lang="en-US" u="none">
              <a:latin typeface="Calibri" pitchFamily="34" charset="0"/>
            </a:endParaRPr>
          </a:p>
        </p:txBody>
      </p:sp>
      <p:sp>
        <p:nvSpPr>
          <p:cNvPr id="20491" name="Line 11"/>
          <p:cNvSpPr>
            <a:spLocks noChangeShapeType="1"/>
          </p:cNvSpPr>
          <p:nvPr/>
        </p:nvSpPr>
        <p:spPr bwMode="auto">
          <a:xfrm flipH="1">
            <a:off x="2051050" y="3141663"/>
            <a:ext cx="1800225" cy="647700"/>
          </a:xfrm>
          <a:prstGeom prst="line">
            <a:avLst/>
          </a:prstGeom>
          <a:noFill/>
          <a:ln w="9525">
            <a:solidFill>
              <a:schemeClr val="hlink"/>
            </a:solidFill>
            <a:round/>
            <a:headEnd/>
            <a:tailEnd type="triangle" w="med" len="med"/>
          </a:ln>
        </p:spPr>
        <p:txBody>
          <a:bodyPr/>
          <a:lstStyle/>
          <a:p>
            <a:endParaRPr lang="en-ZA"/>
          </a:p>
        </p:txBody>
      </p:sp>
      <p:sp>
        <p:nvSpPr>
          <p:cNvPr id="20492" name="Line 12"/>
          <p:cNvSpPr>
            <a:spLocks noChangeShapeType="1"/>
          </p:cNvSpPr>
          <p:nvPr/>
        </p:nvSpPr>
        <p:spPr bwMode="auto">
          <a:xfrm flipH="1">
            <a:off x="3059113" y="3857625"/>
            <a:ext cx="869950" cy="1155700"/>
          </a:xfrm>
          <a:prstGeom prst="line">
            <a:avLst/>
          </a:prstGeom>
          <a:noFill/>
          <a:ln w="9525">
            <a:solidFill>
              <a:schemeClr val="hlink"/>
            </a:solidFill>
            <a:round/>
            <a:headEnd/>
            <a:tailEnd type="triangle" w="med" len="med"/>
          </a:ln>
        </p:spPr>
        <p:txBody>
          <a:bodyPr/>
          <a:lstStyle/>
          <a:p>
            <a:endParaRPr lang="en-ZA"/>
          </a:p>
        </p:txBody>
      </p:sp>
      <p:sp>
        <p:nvSpPr>
          <p:cNvPr id="20493" name="Line 13"/>
          <p:cNvSpPr>
            <a:spLocks noChangeShapeType="1"/>
          </p:cNvSpPr>
          <p:nvPr/>
        </p:nvSpPr>
        <p:spPr bwMode="auto">
          <a:xfrm flipH="1">
            <a:off x="3851275" y="3857625"/>
            <a:ext cx="720725" cy="2019300"/>
          </a:xfrm>
          <a:prstGeom prst="line">
            <a:avLst/>
          </a:prstGeom>
          <a:noFill/>
          <a:ln w="9525">
            <a:solidFill>
              <a:schemeClr val="hlink"/>
            </a:solidFill>
            <a:round/>
            <a:headEnd/>
            <a:tailEnd type="triangle" w="med" len="med"/>
          </a:ln>
        </p:spPr>
        <p:txBody>
          <a:bodyPr/>
          <a:lstStyle/>
          <a:p>
            <a:endParaRPr lang="en-ZA"/>
          </a:p>
        </p:txBody>
      </p:sp>
      <p:sp>
        <p:nvSpPr>
          <p:cNvPr id="20494" name="Oval 14"/>
          <p:cNvSpPr>
            <a:spLocks noChangeArrowheads="1"/>
          </p:cNvSpPr>
          <p:nvPr/>
        </p:nvSpPr>
        <p:spPr bwMode="auto">
          <a:xfrm>
            <a:off x="304800" y="2514600"/>
            <a:ext cx="2087563" cy="433388"/>
          </a:xfrm>
          <a:prstGeom prst="ellipse">
            <a:avLst/>
          </a:prstGeom>
          <a:noFill/>
          <a:ln w="28575">
            <a:solidFill>
              <a:srgbClr val="FF0000"/>
            </a:solidFill>
            <a:round/>
            <a:headEnd/>
            <a:tailEnd/>
          </a:ln>
        </p:spPr>
        <p:txBody>
          <a:bodyPr wrap="none" anchor="ctr"/>
          <a:lstStyle/>
          <a:p>
            <a:endParaRPr lang="en-US" u="none">
              <a:latin typeface="Calibri" pitchFamily="34" charset="0"/>
            </a:endParaRPr>
          </a:p>
        </p:txBody>
      </p:sp>
      <p:sp>
        <p:nvSpPr>
          <p:cNvPr id="20495" name="Line 15"/>
          <p:cNvSpPr>
            <a:spLocks noChangeShapeType="1"/>
          </p:cNvSpPr>
          <p:nvPr/>
        </p:nvSpPr>
        <p:spPr bwMode="auto">
          <a:xfrm flipH="1" flipV="1">
            <a:off x="2484438" y="2924175"/>
            <a:ext cx="1295400" cy="144463"/>
          </a:xfrm>
          <a:prstGeom prst="line">
            <a:avLst/>
          </a:prstGeom>
          <a:noFill/>
          <a:ln w="9525">
            <a:solidFill>
              <a:schemeClr val="hlink"/>
            </a:solidFill>
            <a:round/>
            <a:headEnd/>
            <a:tailEnd type="triangle" w="med" len="med"/>
          </a:ln>
        </p:spPr>
        <p:txBody>
          <a:bodyPr/>
          <a:lstStyle/>
          <a:p>
            <a:endParaRPr lang="en-ZA"/>
          </a:p>
        </p:txBody>
      </p:sp>
      <p:pic>
        <p:nvPicPr>
          <p:cNvPr id="16" name="Picture 15" descr="itlclear_Logo0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6273006"/>
            <a:ext cx="1303159" cy="486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6" descr="BeamtimePie2.JPG"/>
          <p:cNvPicPr>
            <a:picLocks noChangeAspect="1"/>
          </p:cNvPicPr>
          <p:nvPr/>
        </p:nvPicPr>
        <p:blipFill>
          <a:blip r:embed="rId3" cstate="print"/>
          <a:srcRect/>
          <a:stretch>
            <a:fillRect/>
          </a:stretch>
        </p:blipFill>
        <p:spPr bwMode="auto">
          <a:xfrm>
            <a:off x="1599803" y="225391"/>
            <a:ext cx="5431631" cy="5489609"/>
          </a:xfrm>
          <a:prstGeom prst="rect">
            <a:avLst/>
          </a:prstGeom>
          <a:noFill/>
          <a:ln w="9525">
            <a:noFill/>
            <a:miter lim="800000"/>
            <a:headEnd/>
            <a:tailEnd/>
          </a:ln>
        </p:spPr>
      </p:pic>
      <p:sp>
        <p:nvSpPr>
          <p:cNvPr id="22531" name="TextBox 3"/>
          <p:cNvSpPr txBox="1">
            <a:spLocks noChangeArrowheads="1"/>
          </p:cNvSpPr>
          <p:nvPr/>
        </p:nvSpPr>
        <p:spPr bwMode="auto">
          <a:xfrm>
            <a:off x="2300288" y="2252662"/>
            <a:ext cx="1485900" cy="461963"/>
          </a:xfrm>
          <a:prstGeom prst="rect">
            <a:avLst/>
          </a:prstGeom>
          <a:noFill/>
          <a:ln w="9525">
            <a:noFill/>
            <a:miter lim="800000"/>
            <a:headEnd/>
            <a:tailEnd/>
          </a:ln>
        </p:spPr>
        <p:txBody>
          <a:bodyPr wrap="none">
            <a:spAutoFit/>
          </a:bodyPr>
          <a:lstStyle/>
          <a:p>
            <a:r>
              <a:rPr lang="en-GB" sz="2400" u="none" dirty="0">
                <a:solidFill>
                  <a:srgbClr val="FF0000"/>
                </a:solidFill>
              </a:rPr>
              <a:t>12 weeks</a:t>
            </a:r>
          </a:p>
        </p:txBody>
      </p:sp>
      <p:sp>
        <p:nvSpPr>
          <p:cNvPr id="22532" name="TextBox 4"/>
          <p:cNvSpPr txBox="1">
            <a:spLocks noChangeArrowheads="1"/>
          </p:cNvSpPr>
          <p:nvPr/>
        </p:nvSpPr>
        <p:spPr bwMode="auto">
          <a:xfrm>
            <a:off x="3786188" y="4500563"/>
            <a:ext cx="1485900" cy="461962"/>
          </a:xfrm>
          <a:prstGeom prst="rect">
            <a:avLst/>
          </a:prstGeom>
          <a:noFill/>
          <a:ln w="9525">
            <a:noFill/>
            <a:miter lim="800000"/>
            <a:headEnd/>
            <a:tailEnd/>
          </a:ln>
        </p:spPr>
        <p:txBody>
          <a:bodyPr wrap="none">
            <a:spAutoFit/>
          </a:bodyPr>
          <a:lstStyle/>
          <a:p>
            <a:r>
              <a:rPr lang="en-GB" sz="2400" u="none">
                <a:solidFill>
                  <a:srgbClr val="FF0000"/>
                </a:solidFill>
              </a:rPr>
              <a:t>20 weeks</a:t>
            </a:r>
          </a:p>
        </p:txBody>
      </p:sp>
      <p:sp>
        <p:nvSpPr>
          <p:cNvPr id="22533" name="TextBox 3"/>
          <p:cNvSpPr txBox="1">
            <a:spLocks noChangeArrowheads="1"/>
          </p:cNvSpPr>
          <p:nvPr/>
        </p:nvSpPr>
        <p:spPr bwMode="auto">
          <a:xfrm>
            <a:off x="3657600" y="1285874"/>
            <a:ext cx="1058862" cy="830263"/>
          </a:xfrm>
          <a:prstGeom prst="rect">
            <a:avLst/>
          </a:prstGeom>
          <a:noFill/>
          <a:ln w="9525">
            <a:noFill/>
            <a:miter lim="800000"/>
            <a:headEnd/>
            <a:tailEnd/>
          </a:ln>
        </p:spPr>
        <p:txBody>
          <a:bodyPr wrap="none">
            <a:spAutoFit/>
          </a:bodyPr>
          <a:lstStyle/>
          <a:p>
            <a:r>
              <a:rPr lang="en-GB" sz="2400" u="none" dirty="0">
                <a:solidFill>
                  <a:srgbClr val="FF0000"/>
                </a:solidFill>
              </a:rPr>
              <a:t>    4 </a:t>
            </a:r>
          </a:p>
          <a:p>
            <a:r>
              <a:rPr lang="en-GB" sz="2400" u="none" dirty="0">
                <a:solidFill>
                  <a:srgbClr val="FF0000"/>
                </a:solidFill>
              </a:rPr>
              <a:t>weeks</a:t>
            </a:r>
          </a:p>
        </p:txBody>
      </p:sp>
      <p:sp>
        <p:nvSpPr>
          <p:cNvPr id="22534" name="TextBox 4"/>
          <p:cNvSpPr txBox="1">
            <a:spLocks noChangeArrowheads="1"/>
          </p:cNvSpPr>
          <p:nvPr/>
        </p:nvSpPr>
        <p:spPr bwMode="auto">
          <a:xfrm>
            <a:off x="1981200" y="3355666"/>
            <a:ext cx="1314450" cy="461963"/>
          </a:xfrm>
          <a:prstGeom prst="rect">
            <a:avLst/>
          </a:prstGeom>
          <a:noFill/>
          <a:ln w="9525">
            <a:noFill/>
            <a:miter lim="800000"/>
            <a:headEnd/>
            <a:tailEnd/>
          </a:ln>
        </p:spPr>
        <p:txBody>
          <a:bodyPr wrap="none">
            <a:spAutoFit/>
          </a:bodyPr>
          <a:lstStyle/>
          <a:p>
            <a:r>
              <a:rPr lang="en-GB" sz="2400" u="none" dirty="0">
                <a:solidFill>
                  <a:srgbClr val="FF0000"/>
                </a:solidFill>
              </a:rPr>
              <a:t>2 weeks</a:t>
            </a:r>
          </a:p>
        </p:txBody>
      </p:sp>
      <p:pic>
        <p:nvPicPr>
          <p:cNvPr id="8" name="Picture 7"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3"/>
          <p:cNvSpPr txBox="1">
            <a:spLocks noChangeArrowheads="1"/>
          </p:cNvSpPr>
          <p:nvPr/>
        </p:nvSpPr>
        <p:spPr bwMode="auto">
          <a:xfrm>
            <a:off x="4572000" y="2362200"/>
            <a:ext cx="1485900" cy="461963"/>
          </a:xfrm>
          <a:prstGeom prst="rect">
            <a:avLst/>
          </a:prstGeom>
          <a:noFill/>
          <a:ln w="9525">
            <a:noFill/>
            <a:miter lim="800000"/>
            <a:headEnd/>
            <a:tailEnd/>
          </a:ln>
        </p:spPr>
        <p:txBody>
          <a:bodyPr wrap="none">
            <a:spAutoFit/>
          </a:bodyPr>
          <a:lstStyle/>
          <a:p>
            <a:r>
              <a:rPr lang="en-GB" sz="2400" u="none" dirty="0">
                <a:solidFill>
                  <a:srgbClr val="FF0000"/>
                </a:solidFill>
              </a:rPr>
              <a:t>12 weeks</a:t>
            </a:r>
          </a:p>
        </p:txBody>
      </p:sp>
      <p:sp>
        <p:nvSpPr>
          <p:cNvPr id="10" name="TextBox 4"/>
          <p:cNvSpPr txBox="1">
            <a:spLocks noChangeArrowheads="1"/>
          </p:cNvSpPr>
          <p:nvPr/>
        </p:nvSpPr>
        <p:spPr bwMode="auto">
          <a:xfrm>
            <a:off x="5029200" y="3200400"/>
            <a:ext cx="1314450" cy="461963"/>
          </a:xfrm>
          <a:prstGeom prst="rect">
            <a:avLst/>
          </a:prstGeom>
          <a:noFill/>
          <a:ln w="9525">
            <a:noFill/>
            <a:miter lim="800000"/>
            <a:headEnd/>
            <a:tailEnd/>
          </a:ln>
        </p:spPr>
        <p:txBody>
          <a:bodyPr wrap="none">
            <a:spAutoFit/>
          </a:bodyPr>
          <a:lstStyle/>
          <a:p>
            <a:r>
              <a:rPr lang="en-GB" sz="2400" u="none" dirty="0">
                <a:solidFill>
                  <a:srgbClr val="FF0000"/>
                </a:solidFill>
              </a:rPr>
              <a:t>2 weeks</a:t>
            </a:r>
          </a:p>
        </p:txBody>
      </p:sp>
      <p:sp>
        <p:nvSpPr>
          <p:cNvPr id="11"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150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6400" y="15337"/>
            <a:ext cx="6128274" cy="55719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3253631" y="5611227"/>
            <a:ext cx="4515532" cy="369332"/>
          </a:xfrm>
          <a:prstGeom prst="rect">
            <a:avLst/>
          </a:prstGeom>
        </p:spPr>
        <p:txBody>
          <a:bodyPr wrap="none">
            <a:spAutoFit/>
          </a:bodyPr>
          <a:lstStyle/>
          <a:p>
            <a:r>
              <a:rPr lang="en-US" dirty="0">
                <a:solidFill>
                  <a:srgbClr val="FFFF00"/>
                </a:solidFill>
              </a:rPr>
              <a:t>http://www.tlabs.ac.za/radioactive-ion-beam/</a:t>
            </a:r>
          </a:p>
        </p:txBody>
      </p:sp>
      <p:sp>
        <p:nvSpPr>
          <p:cNvPr id="7"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64543230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476250" y="3216542"/>
            <a:ext cx="6858000" cy="100012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u="none"/>
          </a:p>
        </p:txBody>
      </p:sp>
      <p:sp>
        <p:nvSpPr>
          <p:cNvPr id="63491" name="Text Box 2"/>
          <p:cNvSpPr txBox="1">
            <a:spLocks noChangeArrowheads="1"/>
          </p:cNvSpPr>
          <p:nvPr/>
        </p:nvSpPr>
        <p:spPr bwMode="auto">
          <a:xfrm>
            <a:off x="0" y="206076"/>
            <a:ext cx="8621847" cy="615553"/>
          </a:xfrm>
          <a:prstGeom prst="rect">
            <a:avLst/>
          </a:prstGeom>
          <a:noFill/>
          <a:ln w="9525">
            <a:noFill/>
            <a:miter lim="800000"/>
            <a:headEnd/>
            <a:tailEnd/>
          </a:ln>
        </p:spPr>
        <p:txBody>
          <a:bodyPr wrap="none">
            <a:spAutoFit/>
          </a:bodyPr>
          <a:lstStyle/>
          <a:p>
            <a:pPr eaLnBrk="0" hangingPunct="0">
              <a:defRPr/>
            </a:pPr>
            <a:r>
              <a:rPr lang="en-US" sz="3400" u="none" dirty="0">
                <a:solidFill>
                  <a:srgbClr val="FFFF00"/>
                </a:solidFill>
                <a:latin typeface="+mj-lt"/>
              </a:rPr>
              <a:t> RIBs - HOW? -  Isotope Separation </a:t>
            </a:r>
            <a:r>
              <a:rPr lang="en-US" sz="3400" u="none" dirty="0" smtClean="0">
                <a:solidFill>
                  <a:srgbClr val="FFFF00"/>
                </a:solidFill>
                <a:latin typeface="+mj-lt"/>
              </a:rPr>
              <a:t>Online : </a:t>
            </a:r>
            <a:r>
              <a:rPr lang="en-US" sz="3400" u="none" dirty="0">
                <a:solidFill>
                  <a:srgbClr val="FFFF00"/>
                </a:solidFill>
                <a:latin typeface="+mj-lt"/>
              </a:rPr>
              <a:t>ISOL</a:t>
            </a:r>
            <a:endParaRPr lang="en-US" sz="3400" u="none" dirty="0">
              <a:solidFill>
                <a:srgbClr val="FFFF00"/>
              </a:solidFill>
            </a:endParaRPr>
          </a:p>
        </p:txBody>
      </p:sp>
      <p:grpSp>
        <p:nvGrpSpPr>
          <p:cNvPr id="2" name="Group 22"/>
          <p:cNvGrpSpPr>
            <a:grpSpLocks/>
          </p:cNvGrpSpPr>
          <p:nvPr/>
        </p:nvGrpSpPr>
        <p:grpSpPr bwMode="auto">
          <a:xfrm>
            <a:off x="714348" y="3333428"/>
            <a:ext cx="6500812" cy="923925"/>
            <a:chOff x="1214438" y="2857500"/>
            <a:chExt cx="6500812" cy="923925"/>
          </a:xfrm>
          <a:noFill/>
        </p:grpSpPr>
        <p:sp>
          <p:nvSpPr>
            <p:cNvPr id="8" name="TextBox 34"/>
            <p:cNvSpPr txBox="1">
              <a:spLocks noChangeArrowheads="1"/>
            </p:cNvSpPr>
            <p:nvPr/>
          </p:nvSpPr>
          <p:spPr bwMode="auto">
            <a:xfrm>
              <a:off x="3214688" y="2857500"/>
              <a:ext cx="785812" cy="923925"/>
            </a:xfrm>
            <a:prstGeom prst="rect">
              <a:avLst/>
            </a:prstGeom>
            <a:grpFill/>
            <a:ln w="9525">
              <a:noFill/>
              <a:miter lim="800000"/>
              <a:headEnd/>
              <a:tailEnd/>
            </a:ln>
          </p:spPr>
          <p:txBody>
            <a:bodyPr>
              <a:spAutoFit/>
            </a:bodyPr>
            <a:lstStyle/>
            <a:p>
              <a:pPr>
                <a:defRPr/>
              </a:pPr>
              <a:r>
                <a:rPr lang="en-GB" sz="1100" u="none" dirty="0">
                  <a:solidFill>
                    <a:schemeClr val="bg2"/>
                  </a:solidFill>
                  <a:latin typeface="Calibri" pitchFamily="34" charset="0"/>
                </a:rPr>
                <a:t>1</a:t>
              </a:r>
              <a:r>
                <a:rPr lang="en-GB" sz="1100" u="none" baseline="30000" dirty="0">
                  <a:solidFill>
                    <a:schemeClr val="bg2"/>
                  </a:solidFill>
                  <a:latin typeface="Calibri" pitchFamily="34" charset="0"/>
                </a:rPr>
                <a:t>+</a:t>
              </a:r>
              <a:r>
                <a:rPr lang="en-GB" sz="1100" u="none" dirty="0">
                  <a:solidFill>
                    <a:schemeClr val="bg2"/>
                  </a:solidFill>
                  <a:latin typeface="Calibri" pitchFamily="34" charset="0"/>
                </a:rPr>
                <a:t> ion – source &amp;</a:t>
              </a:r>
            </a:p>
            <a:p>
              <a:pPr>
                <a:defRPr/>
              </a:pPr>
              <a:r>
                <a:rPr lang="en-GB" sz="1100" u="none" dirty="0">
                  <a:solidFill>
                    <a:schemeClr val="bg2"/>
                  </a:solidFill>
                  <a:latin typeface="Calibri" pitchFamily="34" charset="0"/>
                </a:rPr>
                <a:t>mass selector</a:t>
              </a:r>
            </a:p>
            <a:p>
              <a:pPr>
                <a:defRPr/>
              </a:pPr>
              <a:endParaRPr lang="en-GB" sz="1000" u="none" dirty="0">
                <a:latin typeface="Calibri" pitchFamily="34" charset="0"/>
              </a:endParaRPr>
            </a:p>
          </p:txBody>
        </p:sp>
        <p:sp>
          <p:nvSpPr>
            <p:cNvPr id="9" name="Oval 8"/>
            <p:cNvSpPr/>
            <p:nvPr/>
          </p:nvSpPr>
          <p:spPr bwMode="auto">
            <a:xfrm>
              <a:off x="1214438" y="2857500"/>
              <a:ext cx="785812" cy="714375"/>
            </a:xfrm>
            <a:prstGeom prst="ellipse">
              <a:avLst/>
            </a:prstGeom>
            <a:gr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u="none"/>
            </a:p>
          </p:txBody>
        </p:sp>
        <p:sp>
          <p:nvSpPr>
            <p:cNvPr id="10" name="Oval 9"/>
            <p:cNvSpPr/>
            <p:nvPr/>
          </p:nvSpPr>
          <p:spPr bwMode="auto">
            <a:xfrm>
              <a:off x="5929313" y="2857500"/>
              <a:ext cx="785812" cy="714375"/>
            </a:xfrm>
            <a:prstGeom prst="ellipse">
              <a:avLst/>
            </a:prstGeom>
            <a:gr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u="none"/>
            </a:p>
          </p:txBody>
        </p:sp>
        <p:sp>
          <p:nvSpPr>
            <p:cNvPr id="11" name="Oval 10"/>
            <p:cNvSpPr/>
            <p:nvPr/>
          </p:nvSpPr>
          <p:spPr bwMode="auto">
            <a:xfrm>
              <a:off x="5000625" y="2857500"/>
              <a:ext cx="785813" cy="714375"/>
            </a:xfrm>
            <a:prstGeom prst="ellipse">
              <a:avLst/>
            </a:prstGeom>
            <a:gr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u="none"/>
            </a:p>
          </p:txBody>
        </p:sp>
        <p:sp>
          <p:nvSpPr>
            <p:cNvPr id="12" name="Rectangle 11"/>
            <p:cNvSpPr/>
            <p:nvPr/>
          </p:nvSpPr>
          <p:spPr bwMode="auto">
            <a:xfrm>
              <a:off x="6929438" y="2857500"/>
              <a:ext cx="714375" cy="714375"/>
            </a:xfrm>
            <a:prstGeom prst="rect">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u="none"/>
            </a:p>
          </p:txBody>
        </p:sp>
        <p:sp>
          <p:nvSpPr>
            <p:cNvPr id="13" name="Rectangle 12"/>
            <p:cNvSpPr/>
            <p:nvPr/>
          </p:nvSpPr>
          <p:spPr bwMode="auto">
            <a:xfrm>
              <a:off x="2266592" y="2871828"/>
              <a:ext cx="714375" cy="714375"/>
            </a:xfrm>
            <a:prstGeom prst="rect">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u="none"/>
            </a:p>
          </p:txBody>
        </p:sp>
        <p:sp>
          <p:nvSpPr>
            <p:cNvPr id="14" name="Hexagon 13"/>
            <p:cNvSpPr/>
            <p:nvPr/>
          </p:nvSpPr>
          <p:spPr bwMode="auto">
            <a:xfrm>
              <a:off x="3143250" y="2857500"/>
              <a:ext cx="785813" cy="714375"/>
            </a:xfrm>
            <a:prstGeom prst="hexagon">
              <a:avLst/>
            </a:prstGeom>
            <a:grp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u="none"/>
            </a:p>
          </p:txBody>
        </p:sp>
        <p:sp>
          <p:nvSpPr>
            <p:cNvPr id="15" name="Hexagon 14"/>
            <p:cNvSpPr/>
            <p:nvPr/>
          </p:nvSpPr>
          <p:spPr bwMode="auto">
            <a:xfrm>
              <a:off x="4071938" y="2857500"/>
              <a:ext cx="785812" cy="714375"/>
            </a:xfrm>
            <a:prstGeom prst="hexagon">
              <a:avLst/>
            </a:prstGeom>
            <a:grp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u="none"/>
            </a:p>
          </p:txBody>
        </p:sp>
        <p:cxnSp>
          <p:nvCxnSpPr>
            <p:cNvPr id="16" name="Straight Arrow Connector 15"/>
            <p:cNvCxnSpPr>
              <a:stCxn id="9" idx="6"/>
              <a:endCxn id="13" idx="1"/>
            </p:cNvCxnSpPr>
            <p:nvPr/>
          </p:nvCxnSpPr>
          <p:spPr bwMode="auto">
            <a:xfrm>
              <a:off x="2000250" y="3214688"/>
              <a:ext cx="266342" cy="14328"/>
            </a:xfrm>
            <a:prstGeom prst="straightConnector1">
              <a:avLst/>
            </a:prstGeom>
            <a:grpFill/>
            <a:ln w="12700">
              <a:solidFill>
                <a:schemeClr val="bg1"/>
              </a:solidFill>
              <a:tailEnd type="stealth" w="lg"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3" idx="3"/>
              <a:endCxn id="14" idx="3"/>
            </p:cNvCxnSpPr>
            <p:nvPr/>
          </p:nvCxnSpPr>
          <p:spPr bwMode="auto">
            <a:xfrm flipV="1">
              <a:off x="2980967" y="3214688"/>
              <a:ext cx="162283" cy="14328"/>
            </a:xfrm>
            <a:prstGeom prst="straightConnector1">
              <a:avLst/>
            </a:prstGeom>
            <a:grpFill/>
            <a:ln w="12700">
              <a:solidFill>
                <a:schemeClr val="bg1"/>
              </a:solidFill>
              <a:tailEnd type="stealth" w="lg"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4" idx="1"/>
              <a:endCxn id="15" idx="2"/>
            </p:cNvCxnSpPr>
            <p:nvPr/>
          </p:nvCxnSpPr>
          <p:spPr bwMode="auto">
            <a:xfrm>
              <a:off x="3929063" y="3214688"/>
              <a:ext cx="142875" cy="1587"/>
            </a:xfrm>
            <a:prstGeom prst="straightConnector1">
              <a:avLst/>
            </a:prstGeom>
            <a:grpFill/>
            <a:ln w="12700">
              <a:solidFill>
                <a:schemeClr val="bg1"/>
              </a:solidFill>
              <a:tailEnd type="stealth" w="lg"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5" idx="1"/>
              <a:endCxn id="11" idx="2"/>
            </p:cNvCxnSpPr>
            <p:nvPr/>
          </p:nvCxnSpPr>
          <p:spPr bwMode="auto">
            <a:xfrm>
              <a:off x="4857750" y="3214688"/>
              <a:ext cx="142875" cy="1587"/>
            </a:xfrm>
            <a:prstGeom prst="straightConnector1">
              <a:avLst/>
            </a:prstGeom>
            <a:grpFill/>
            <a:ln w="12700">
              <a:solidFill>
                <a:schemeClr val="bg1"/>
              </a:solidFill>
              <a:tailEnd type="stealth" w="lg"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1" idx="6"/>
              <a:endCxn id="10" idx="2"/>
            </p:cNvCxnSpPr>
            <p:nvPr/>
          </p:nvCxnSpPr>
          <p:spPr bwMode="auto">
            <a:xfrm>
              <a:off x="5786438" y="3214688"/>
              <a:ext cx="142875" cy="1587"/>
            </a:xfrm>
            <a:prstGeom prst="straightConnector1">
              <a:avLst/>
            </a:prstGeom>
            <a:grpFill/>
            <a:ln w="12700">
              <a:solidFill>
                <a:schemeClr val="bg1"/>
              </a:solidFill>
              <a:tailEnd type="stealth" w="lg"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0" idx="6"/>
              <a:endCxn id="12" idx="1"/>
            </p:cNvCxnSpPr>
            <p:nvPr/>
          </p:nvCxnSpPr>
          <p:spPr bwMode="auto">
            <a:xfrm>
              <a:off x="6715125" y="3214688"/>
              <a:ext cx="214313" cy="1587"/>
            </a:xfrm>
            <a:prstGeom prst="straightConnector1">
              <a:avLst/>
            </a:prstGeom>
            <a:grpFill/>
            <a:ln w="12700">
              <a:solidFill>
                <a:schemeClr val="bg1"/>
              </a:solidFill>
              <a:tailEnd type="stealth" w="lg" len="med"/>
            </a:ln>
          </p:spPr>
          <p:style>
            <a:lnRef idx="1">
              <a:schemeClr val="accent1"/>
            </a:lnRef>
            <a:fillRef idx="0">
              <a:schemeClr val="accent1"/>
            </a:fillRef>
            <a:effectRef idx="0">
              <a:schemeClr val="accent1"/>
            </a:effectRef>
            <a:fontRef idx="minor">
              <a:schemeClr val="tx1"/>
            </a:fontRef>
          </p:style>
        </p:cxnSp>
        <p:sp>
          <p:nvSpPr>
            <p:cNvPr id="22" name="TextBox 29"/>
            <p:cNvSpPr txBox="1">
              <a:spLocks noChangeArrowheads="1"/>
            </p:cNvSpPr>
            <p:nvPr/>
          </p:nvSpPr>
          <p:spPr bwMode="auto">
            <a:xfrm>
              <a:off x="2214546" y="2928934"/>
              <a:ext cx="857267" cy="600164"/>
            </a:xfrm>
            <a:prstGeom prst="rect">
              <a:avLst/>
            </a:prstGeom>
            <a:grpFill/>
            <a:ln w="9525">
              <a:noFill/>
              <a:miter lim="800000"/>
              <a:headEnd/>
              <a:tailEnd/>
            </a:ln>
          </p:spPr>
          <p:txBody>
            <a:bodyPr>
              <a:spAutoFit/>
            </a:bodyPr>
            <a:lstStyle/>
            <a:p>
              <a:pPr>
                <a:defRPr/>
              </a:pPr>
              <a:r>
                <a:rPr lang="en-GB" sz="1100" u="none" dirty="0">
                  <a:solidFill>
                    <a:schemeClr val="bg2"/>
                  </a:solidFill>
                  <a:latin typeface="Calibri" pitchFamily="34" charset="0"/>
                </a:rPr>
                <a:t>RIB</a:t>
              </a:r>
            </a:p>
            <a:p>
              <a:pPr>
                <a:defRPr/>
              </a:pPr>
              <a:r>
                <a:rPr lang="en-GB" sz="1100" u="none" dirty="0">
                  <a:solidFill>
                    <a:schemeClr val="bg2"/>
                  </a:solidFill>
                  <a:latin typeface="Calibri" pitchFamily="34" charset="0"/>
                </a:rPr>
                <a:t>Production</a:t>
              </a:r>
            </a:p>
            <a:p>
              <a:pPr>
                <a:defRPr/>
              </a:pPr>
              <a:r>
                <a:rPr lang="en-GB" sz="1100" u="none" dirty="0">
                  <a:solidFill>
                    <a:schemeClr val="bg2"/>
                  </a:solidFill>
                  <a:latin typeface="Calibri" pitchFamily="34" charset="0"/>
                </a:rPr>
                <a:t>target</a:t>
              </a:r>
            </a:p>
          </p:txBody>
        </p:sp>
        <p:sp>
          <p:nvSpPr>
            <p:cNvPr id="23" name="TextBox 30"/>
            <p:cNvSpPr txBox="1">
              <a:spLocks noChangeArrowheads="1"/>
            </p:cNvSpPr>
            <p:nvPr/>
          </p:nvSpPr>
          <p:spPr bwMode="auto">
            <a:xfrm>
              <a:off x="1214438" y="2928984"/>
              <a:ext cx="857250" cy="431165"/>
            </a:xfrm>
            <a:prstGeom prst="rect">
              <a:avLst/>
            </a:prstGeom>
            <a:grpFill/>
            <a:ln w="9525">
              <a:noFill/>
              <a:miter lim="800000"/>
              <a:headEnd/>
              <a:tailEnd/>
            </a:ln>
          </p:spPr>
          <p:txBody>
            <a:bodyPr>
              <a:spAutoFit/>
            </a:bodyPr>
            <a:lstStyle/>
            <a:p>
              <a:pPr>
                <a:defRPr/>
              </a:pPr>
              <a:r>
                <a:rPr lang="en-GB" sz="1100" u="none" dirty="0">
                  <a:latin typeface="Calibri" pitchFamily="34" charset="0"/>
                </a:rPr>
                <a:t>     </a:t>
              </a:r>
              <a:r>
                <a:rPr lang="en-GB" sz="1100" u="none" dirty="0">
                  <a:solidFill>
                    <a:schemeClr val="bg2"/>
                  </a:solidFill>
                  <a:latin typeface="Calibri" pitchFamily="34" charset="0"/>
                </a:rPr>
                <a:t>New</a:t>
              </a:r>
            </a:p>
            <a:p>
              <a:pPr>
                <a:defRPr/>
              </a:pPr>
              <a:r>
                <a:rPr lang="en-GB" sz="1100" u="none" dirty="0">
                  <a:solidFill>
                    <a:schemeClr val="bg2"/>
                  </a:solidFill>
                  <a:latin typeface="Calibri" pitchFamily="34" charset="0"/>
                </a:rPr>
                <a:t>Accelerator</a:t>
              </a:r>
            </a:p>
          </p:txBody>
        </p:sp>
        <p:sp>
          <p:nvSpPr>
            <p:cNvPr id="24" name="TextBox 31"/>
            <p:cNvSpPr txBox="1">
              <a:spLocks noChangeArrowheads="1"/>
            </p:cNvSpPr>
            <p:nvPr/>
          </p:nvSpPr>
          <p:spPr bwMode="auto">
            <a:xfrm>
              <a:off x="5072063" y="3071952"/>
              <a:ext cx="785812" cy="261779"/>
            </a:xfrm>
            <a:prstGeom prst="rect">
              <a:avLst/>
            </a:prstGeom>
            <a:grpFill/>
            <a:ln w="9525">
              <a:noFill/>
              <a:miter lim="800000"/>
              <a:headEnd/>
              <a:tailEnd/>
            </a:ln>
          </p:spPr>
          <p:txBody>
            <a:bodyPr>
              <a:spAutoFit/>
            </a:bodyPr>
            <a:lstStyle/>
            <a:p>
              <a:pPr>
                <a:defRPr/>
              </a:pPr>
              <a:r>
                <a:rPr lang="en-GB" sz="1100" u="none" dirty="0">
                  <a:solidFill>
                    <a:schemeClr val="bg2"/>
                  </a:solidFill>
                  <a:latin typeface="Calibri" pitchFamily="34" charset="0"/>
                </a:rPr>
                <a:t>injector</a:t>
              </a:r>
            </a:p>
          </p:txBody>
        </p:sp>
        <p:sp>
          <p:nvSpPr>
            <p:cNvPr id="25" name="TextBox 32"/>
            <p:cNvSpPr txBox="1">
              <a:spLocks noChangeArrowheads="1"/>
            </p:cNvSpPr>
            <p:nvPr/>
          </p:nvSpPr>
          <p:spPr bwMode="auto">
            <a:xfrm>
              <a:off x="6143625" y="3071952"/>
              <a:ext cx="785812" cy="261779"/>
            </a:xfrm>
            <a:prstGeom prst="rect">
              <a:avLst/>
            </a:prstGeom>
            <a:grpFill/>
            <a:ln w="9525">
              <a:noFill/>
              <a:miter lim="800000"/>
              <a:headEnd/>
              <a:tailEnd/>
            </a:ln>
          </p:spPr>
          <p:txBody>
            <a:bodyPr>
              <a:spAutoFit/>
            </a:bodyPr>
            <a:lstStyle/>
            <a:p>
              <a:pPr>
                <a:defRPr/>
              </a:pPr>
              <a:r>
                <a:rPr lang="en-GB" sz="1100" u="none" dirty="0">
                  <a:solidFill>
                    <a:schemeClr val="bg2"/>
                  </a:solidFill>
                  <a:latin typeface="Calibri" pitchFamily="34" charset="0"/>
                </a:rPr>
                <a:t>SSC</a:t>
              </a:r>
            </a:p>
          </p:txBody>
        </p:sp>
        <p:sp>
          <p:nvSpPr>
            <p:cNvPr id="26" name="TextBox 33"/>
            <p:cNvSpPr txBox="1">
              <a:spLocks noChangeArrowheads="1"/>
            </p:cNvSpPr>
            <p:nvPr/>
          </p:nvSpPr>
          <p:spPr bwMode="auto">
            <a:xfrm>
              <a:off x="6858000" y="3000468"/>
              <a:ext cx="857250" cy="431165"/>
            </a:xfrm>
            <a:prstGeom prst="rect">
              <a:avLst/>
            </a:prstGeom>
            <a:grpFill/>
            <a:ln w="9525">
              <a:noFill/>
              <a:miter lim="800000"/>
              <a:headEnd/>
              <a:tailEnd/>
            </a:ln>
          </p:spPr>
          <p:txBody>
            <a:bodyPr>
              <a:spAutoFit/>
            </a:bodyPr>
            <a:lstStyle/>
            <a:p>
              <a:pPr>
                <a:defRPr/>
              </a:pPr>
              <a:r>
                <a:rPr lang="en-GB" sz="1100" u="none" dirty="0">
                  <a:solidFill>
                    <a:schemeClr val="bg2"/>
                  </a:solidFill>
                  <a:latin typeface="Calibri" pitchFamily="34" charset="0"/>
                </a:rPr>
                <a:t>Experiment</a:t>
              </a:r>
            </a:p>
            <a:p>
              <a:pPr>
                <a:defRPr/>
              </a:pPr>
              <a:endParaRPr lang="en-GB" sz="1100" u="none" dirty="0">
                <a:latin typeface="Calibri" pitchFamily="34" charset="0"/>
              </a:endParaRPr>
            </a:p>
          </p:txBody>
        </p:sp>
        <p:sp>
          <p:nvSpPr>
            <p:cNvPr id="27" name="TextBox 35"/>
            <p:cNvSpPr txBox="1">
              <a:spLocks noChangeArrowheads="1"/>
            </p:cNvSpPr>
            <p:nvPr/>
          </p:nvSpPr>
          <p:spPr bwMode="auto">
            <a:xfrm>
              <a:off x="4143375" y="2928984"/>
              <a:ext cx="785812" cy="431165"/>
            </a:xfrm>
            <a:prstGeom prst="rect">
              <a:avLst/>
            </a:prstGeom>
            <a:grpFill/>
            <a:ln w="9525">
              <a:noFill/>
              <a:miter lim="800000"/>
              <a:headEnd/>
              <a:tailEnd/>
            </a:ln>
          </p:spPr>
          <p:txBody>
            <a:bodyPr>
              <a:spAutoFit/>
            </a:bodyPr>
            <a:lstStyle/>
            <a:p>
              <a:pPr>
                <a:defRPr/>
              </a:pPr>
              <a:r>
                <a:rPr lang="en-GB" sz="1100" u="none" dirty="0">
                  <a:solidFill>
                    <a:schemeClr val="bg2"/>
                  </a:solidFill>
                  <a:latin typeface="Calibri" pitchFamily="34" charset="0"/>
                </a:rPr>
                <a:t>Charge</a:t>
              </a:r>
            </a:p>
            <a:p>
              <a:pPr>
                <a:defRPr/>
              </a:pPr>
              <a:r>
                <a:rPr lang="en-GB" sz="1100" u="none" dirty="0">
                  <a:solidFill>
                    <a:schemeClr val="bg2"/>
                  </a:solidFill>
                  <a:latin typeface="Calibri" pitchFamily="34" charset="0"/>
                </a:rPr>
                <a:t>Breeder</a:t>
              </a:r>
            </a:p>
          </p:txBody>
        </p:sp>
      </p:grpSp>
      <p:grpSp>
        <p:nvGrpSpPr>
          <p:cNvPr id="3" name="Group 73"/>
          <p:cNvGrpSpPr>
            <a:grpSpLocks/>
          </p:cNvGrpSpPr>
          <p:nvPr/>
        </p:nvGrpSpPr>
        <p:grpSpPr bwMode="auto">
          <a:xfrm>
            <a:off x="285750" y="1143000"/>
            <a:ext cx="1357313" cy="2143125"/>
            <a:chOff x="285721" y="1142984"/>
            <a:chExt cx="1357322" cy="2143140"/>
          </a:xfrm>
        </p:grpSpPr>
        <p:pic>
          <p:nvPicPr>
            <p:cNvPr id="23580" name="Picture 4" descr="DSC01841"/>
            <p:cNvPicPr>
              <a:picLocks noChangeAspect="1" noChangeArrowheads="1"/>
            </p:cNvPicPr>
            <p:nvPr/>
          </p:nvPicPr>
          <p:blipFill>
            <a:blip r:embed="rId3" cstate="print"/>
            <a:srcRect/>
            <a:stretch>
              <a:fillRect/>
            </a:stretch>
          </p:blipFill>
          <p:spPr bwMode="auto">
            <a:xfrm>
              <a:off x="285721" y="1142984"/>
              <a:ext cx="1357322" cy="1845889"/>
            </a:xfrm>
            <a:prstGeom prst="rect">
              <a:avLst/>
            </a:prstGeom>
            <a:noFill/>
            <a:ln w="9525">
              <a:noFill/>
              <a:miter lim="800000"/>
              <a:headEnd/>
              <a:tailEnd/>
            </a:ln>
          </p:spPr>
        </p:pic>
        <p:cxnSp>
          <p:nvCxnSpPr>
            <p:cNvPr id="38" name="Straight Arrow Connector 37"/>
            <p:cNvCxnSpPr>
              <a:endCxn id="29" idx="2"/>
            </p:cNvCxnSpPr>
            <p:nvPr/>
          </p:nvCxnSpPr>
          <p:spPr>
            <a:xfrm rot="16200000" flipV="1">
              <a:off x="869926" y="3084510"/>
              <a:ext cx="296864" cy="106364"/>
            </a:xfrm>
            <a:prstGeom prst="straightConnector1">
              <a:avLst/>
            </a:prstGeom>
            <a:ln w="38100">
              <a:solidFill>
                <a:srgbClr val="FF3300"/>
              </a:solidFill>
              <a:tailEnd type="arrow"/>
            </a:ln>
          </p:spPr>
          <p:style>
            <a:lnRef idx="1">
              <a:schemeClr val="accent1"/>
            </a:lnRef>
            <a:fillRef idx="0">
              <a:schemeClr val="accent1"/>
            </a:fillRef>
            <a:effectRef idx="0">
              <a:schemeClr val="accent1"/>
            </a:effectRef>
            <a:fontRef idx="minor">
              <a:schemeClr val="tx1"/>
            </a:fontRef>
          </p:style>
        </p:cxnSp>
      </p:grpSp>
      <p:cxnSp>
        <p:nvCxnSpPr>
          <p:cNvPr id="42" name="Straight Arrow Connector 41"/>
          <p:cNvCxnSpPr/>
          <p:nvPr/>
        </p:nvCxnSpPr>
        <p:spPr>
          <a:xfrm rot="5400000" flipH="1" flipV="1">
            <a:off x="1407320" y="3729831"/>
            <a:ext cx="296862" cy="34925"/>
          </a:xfrm>
          <a:prstGeom prst="straightConnector1">
            <a:avLst/>
          </a:prstGeom>
          <a:ln w="19050">
            <a:solidFill>
              <a:srgbClr val="FFFF00"/>
            </a:solidFill>
            <a:tailEnd type="arrow"/>
          </a:ln>
        </p:spPr>
        <p:style>
          <a:lnRef idx="1">
            <a:schemeClr val="accent1"/>
          </a:lnRef>
          <a:fillRef idx="0">
            <a:schemeClr val="accent1"/>
          </a:fillRef>
          <a:effectRef idx="0">
            <a:schemeClr val="accent1"/>
          </a:effectRef>
          <a:fontRef idx="minor">
            <a:schemeClr val="tx1"/>
          </a:fontRef>
        </p:style>
      </p:cxnSp>
      <p:grpSp>
        <p:nvGrpSpPr>
          <p:cNvPr id="4" name="Group 79"/>
          <p:cNvGrpSpPr>
            <a:grpSpLocks/>
          </p:cNvGrpSpPr>
          <p:nvPr/>
        </p:nvGrpSpPr>
        <p:grpSpPr bwMode="auto">
          <a:xfrm>
            <a:off x="3071813" y="4000500"/>
            <a:ext cx="1928812" cy="2262188"/>
            <a:chOff x="3071802" y="4000504"/>
            <a:chExt cx="1928826" cy="2261996"/>
          </a:xfrm>
        </p:grpSpPr>
        <p:pic>
          <p:nvPicPr>
            <p:cNvPr id="23578" name="Picture 3"/>
            <p:cNvPicPr>
              <a:picLocks noChangeAspect="1" noChangeArrowheads="1"/>
            </p:cNvPicPr>
            <p:nvPr/>
          </p:nvPicPr>
          <p:blipFill>
            <a:blip r:embed="rId4" cstate="print"/>
            <a:srcRect/>
            <a:stretch>
              <a:fillRect/>
            </a:stretch>
          </p:blipFill>
          <p:spPr bwMode="auto">
            <a:xfrm>
              <a:off x="3071802" y="4643446"/>
              <a:ext cx="1928826" cy="1619054"/>
            </a:xfrm>
            <a:prstGeom prst="rect">
              <a:avLst/>
            </a:prstGeom>
            <a:noFill/>
            <a:ln w="9525">
              <a:noFill/>
              <a:miter lim="800000"/>
              <a:headEnd/>
              <a:tailEnd/>
            </a:ln>
          </p:spPr>
        </p:pic>
        <p:cxnSp>
          <p:nvCxnSpPr>
            <p:cNvPr id="48" name="Straight Arrow Connector 47"/>
            <p:cNvCxnSpPr/>
            <p:nvPr/>
          </p:nvCxnSpPr>
          <p:spPr>
            <a:xfrm rot="16200000" flipH="1">
              <a:off x="3697311" y="4303689"/>
              <a:ext cx="642883" cy="36513"/>
            </a:xfrm>
            <a:prstGeom prst="straightConnector1">
              <a:avLst/>
            </a:prstGeom>
            <a:ln w="38100">
              <a:solidFill>
                <a:srgbClr val="FF3300"/>
              </a:solidFill>
              <a:tailEnd type="arrow"/>
            </a:ln>
          </p:spPr>
          <p:style>
            <a:lnRef idx="1">
              <a:schemeClr val="accent1"/>
            </a:lnRef>
            <a:fillRef idx="0">
              <a:schemeClr val="accent1"/>
            </a:fillRef>
            <a:effectRef idx="0">
              <a:schemeClr val="accent1"/>
            </a:effectRef>
            <a:fontRef idx="minor">
              <a:schemeClr val="tx1"/>
            </a:fontRef>
          </p:style>
        </p:cxnSp>
      </p:grpSp>
      <p:grpSp>
        <p:nvGrpSpPr>
          <p:cNvPr id="5" name="Group 78"/>
          <p:cNvGrpSpPr>
            <a:grpSpLocks/>
          </p:cNvGrpSpPr>
          <p:nvPr/>
        </p:nvGrpSpPr>
        <p:grpSpPr bwMode="auto">
          <a:xfrm>
            <a:off x="500063" y="4000500"/>
            <a:ext cx="2033587" cy="2152650"/>
            <a:chOff x="500034" y="4000502"/>
            <a:chExt cx="2034318" cy="2152658"/>
          </a:xfrm>
        </p:grpSpPr>
        <p:pic>
          <p:nvPicPr>
            <p:cNvPr id="23576" name="Picture 2"/>
            <p:cNvPicPr>
              <a:picLocks noChangeAspect="1" noChangeArrowheads="1"/>
            </p:cNvPicPr>
            <p:nvPr/>
          </p:nvPicPr>
          <p:blipFill>
            <a:blip r:embed="rId5" cstate="print"/>
            <a:srcRect/>
            <a:stretch>
              <a:fillRect/>
            </a:stretch>
          </p:blipFill>
          <p:spPr bwMode="auto">
            <a:xfrm>
              <a:off x="500034" y="4714884"/>
              <a:ext cx="2034318" cy="1438276"/>
            </a:xfrm>
            <a:prstGeom prst="rect">
              <a:avLst/>
            </a:prstGeom>
            <a:noFill/>
            <a:ln w="9525">
              <a:noFill/>
              <a:miter lim="800000"/>
              <a:headEnd/>
              <a:tailEnd/>
            </a:ln>
          </p:spPr>
        </p:pic>
        <p:cxnSp>
          <p:nvCxnSpPr>
            <p:cNvPr id="49" name="Straight Arrow Connector 48"/>
            <p:cNvCxnSpPr/>
            <p:nvPr/>
          </p:nvCxnSpPr>
          <p:spPr>
            <a:xfrm rot="5400000">
              <a:off x="1464914" y="4179033"/>
              <a:ext cx="714378" cy="357315"/>
            </a:xfrm>
            <a:prstGeom prst="straightConnector1">
              <a:avLst/>
            </a:prstGeom>
            <a:ln w="38100">
              <a:solidFill>
                <a:srgbClr val="FF3300"/>
              </a:solidFill>
              <a:tailEnd type="arrow"/>
            </a:ln>
          </p:spPr>
          <p:style>
            <a:lnRef idx="1">
              <a:schemeClr val="accent1"/>
            </a:lnRef>
            <a:fillRef idx="0">
              <a:schemeClr val="accent1"/>
            </a:fillRef>
            <a:effectRef idx="0">
              <a:schemeClr val="accent1"/>
            </a:effectRef>
            <a:fontRef idx="minor">
              <a:schemeClr val="tx1"/>
            </a:fontRef>
          </p:style>
        </p:cxnSp>
      </p:grpSp>
      <p:grpSp>
        <p:nvGrpSpPr>
          <p:cNvPr id="6" name="Group 74"/>
          <p:cNvGrpSpPr>
            <a:grpSpLocks/>
          </p:cNvGrpSpPr>
          <p:nvPr/>
        </p:nvGrpSpPr>
        <p:grpSpPr bwMode="auto">
          <a:xfrm>
            <a:off x="1785938" y="1143000"/>
            <a:ext cx="1308100" cy="2190429"/>
            <a:chOff x="1785918" y="1142984"/>
            <a:chExt cx="1308266" cy="2190444"/>
          </a:xfrm>
        </p:grpSpPr>
        <p:pic>
          <p:nvPicPr>
            <p:cNvPr id="23574" name="Picture 4"/>
            <p:cNvPicPr>
              <a:picLocks noChangeAspect="1" noChangeArrowheads="1"/>
            </p:cNvPicPr>
            <p:nvPr/>
          </p:nvPicPr>
          <p:blipFill>
            <a:blip r:embed="rId6" cstate="print"/>
            <a:srcRect/>
            <a:stretch>
              <a:fillRect/>
            </a:stretch>
          </p:blipFill>
          <p:spPr bwMode="auto">
            <a:xfrm>
              <a:off x="1785918" y="1142984"/>
              <a:ext cx="1308266" cy="1643074"/>
            </a:xfrm>
            <a:prstGeom prst="rect">
              <a:avLst/>
            </a:prstGeom>
            <a:noFill/>
            <a:ln w="9525">
              <a:noFill/>
              <a:miter lim="800000"/>
              <a:headEnd/>
              <a:tailEnd/>
            </a:ln>
          </p:spPr>
        </p:pic>
        <p:cxnSp>
          <p:nvCxnSpPr>
            <p:cNvPr id="50" name="Straight Arrow Connector 49"/>
            <p:cNvCxnSpPr>
              <a:stCxn id="14" idx="4"/>
            </p:cNvCxnSpPr>
            <p:nvPr/>
          </p:nvCxnSpPr>
          <p:spPr>
            <a:xfrm rot="16200000" flipV="1">
              <a:off x="2482155" y="2994484"/>
              <a:ext cx="500065" cy="177823"/>
            </a:xfrm>
            <a:prstGeom prst="straightConnector1">
              <a:avLst/>
            </a:prstGeom>
            <a:ln w="38100">
              <a:solidFill>
                <a:srgbClr val="FF3300"/>
              </a:solidFill>
              <a:tailEnd type="arrow"/>
            </a:ln>
          </p:spPr>
          <p:style>
            <a:lnRef idx="1">
              <a:schemeClr val="accent1"/>
            </a:lnRef>
            <a:fillRef idx="0">
              <a:schemeClr val="accent1"/>
            </a:fillRef>
            <a:effectRef idx="0">
              <a:schemeClr val="accent1"/>
            </a:effectRef>
            <a:fontRef idx="minor">
              <a:schemeClr val="tx1"/>
            </a:fontRef>
          </p:style>
        </p:cxnSp>
      </p:grpSp>
      <p:grpSp>
        <p:nvGrpSpPr>
          <p:cNvPr id="7" name="Group 75"/>
          <p:cNvGrpSpPr>
            <a:grpSpLocks/>
          </p:cNvGrpSpPr>
          <p:nvPr/>
        </p:nvGrpSpPr>
        <p:grpSpPr bwMode="auto">
          <a:xfrm>
            <a:off x="3143250" y="1428750"/>
            <a:ext cx="3143250" cy="1904679"/>
            <a:chOff x="3143240" y="1428736"/>
            <a:chExt cx="3143247" cy="1904693"/>
          </a:xfrm>
        </p:grpSpPr>
        <p:pic>
          <p:nvPicPr>
            <p:cNvPr id="23572" name="Picture 2"/>
            <p:cNvPicPr>
              <a:picLocks noChangeAspect="1" noChangeArrowheads="1"/>
            </p:cNvPicPr>
            <p:nvPr/>
          </p:nvPicPr>
          <p:blipFill>
            <a:blip r:embed="rId7" cstate="print"/>
            <a:srcRect/>
            <a:stretch>
              <a:fillRect/>
            </a:stretch>
          </p:blipFill>
          <p:spPr bwMode="auto">
            <a:xfrm>
              <a:off x="3143240" y="1428736"/>
              <a:ext cx="3143247" cy="1302496"/>
            </a:xfrm>
            <a:prstGeom prst="rect">
              <a:avLst/>
            </a:prstGeom>
            <a:noFill/>
            <a:ln w="9525">
              <a:noFill/>
              <a:miter lim="800000"/>
              <a:headEnd/>
              <a:tailEnd/>
            </a:ln>
          </p:spPr>
        </p:pic>
        <p:cxnSp>
          <p:nvCxnSpPr>
            <p:cNvPr id="51" name="Straight Arrow Connector 50"/>
            <p:cNvCxnSpPr>
              <a:stCxn id="14" idx="5"/>
            </p:cNvCxnSpPr>
            <p:nvPr/>
          </p:nvCxnSpPr>
          <p:spPr>
            <a:xfrm rot="5400000" flipH="1" flipV="1">
              <a:off x="3160701" y="2850827"/>
              <a:ext cx="571504" cy="393700"/>
            </a:xfrm>
            <a:prstGeom prst="straightConnector1">
              <a:avLst/>
            </a:prstGeom>
            <a:ln w="38100">
              <a:solidFill>
                <a:srgbClr val="FF3300"/>
              </a:solidFill>
              <a:tailEnd type="arrow"/>
            </a:ln>
          </p:spPr>
          <p:style>
            <a:lnRef idx="1">
              <a:schemeClr val="accent1"/>
            </a:lnRef>
            <a:fillRef idx="0">
              <a:schemeClr val="accent1"/>
            </a:fillRef>
            <a:effectRef idx="0">
              <a:schemeClr val="accent1"/>
            </a:effectRef>
            <a:fontRef idx="minor">
              <a:schemeClr val="tx1"/>
            </a:fontRef>
          </p:style>
        </p:cxnSp>
      </p:grpSp>
      <p:grpSp>
        <p:nvGrpSpPr>
          <p:cNvPr id="29" name="Group 80"/>
          <p:cNvGrpSpPr>
            <a:grpSpLocks/>
          </p:cNvGrpSpPr>
          <p:nvPr/>
        </p:nvGrpSpPr>
        <p:grpSpPr bwMode="auto">
          <a:xfrm>
            <a:off x="5143500" y="4000500"/>
            <a:ext cx="2190750" cy="2214563"/>
            <a:chOff x="5143504" y="4000504"/>
            <a:chExt cx="2190744" cy="2214562"/>
          </a:xfrm>
        </p:grpSpPr>
        <p:pic>
          <p:nvPicPr>
            <p:cNvPr id="23570" name="Picture 3" descr="P3280019"/>
            <p:cNvPicPr>
              <a:picLocks noChangeAspect="1" noChangeArrowheads="1"/>
            </p:cNvPicPr>
            <p:nvPr/>
          </p:nvPicPr>
          <p:blipFill>
            <a:blip r:embed="rId8" cstate="print"/>
            <a:srcRect/>
            <a:stretch>
              <a:fillRect/>
            </a:stretch>
          </p:blipFill>
          <p:spPr bwMode="auto">
            <a:xfrm>
              <a:off x="5429256" y="4786322"/>
              <a:ext cx="1904992" cy="1428744"/>
            </a:xfrm>
            <a:prstGeom prst="rect">
              <a:avLst/>
            </a:prstGeom>
            <a:noFill/>
            <a:ln w="9525">
              <a:noFill/>
              <a:miter lim="800000"/>
              <a:headEnd/>
              <a:tailEnd/>
            </a:ln>
          </p:spPr>
        </p:pic>
        <p:cxnSp>
          <p:nvCxnSpPr>
            <p:cNvPr id="52" name="Straight Arrow Connector 51"/>
            <p:cNvCxnSpPr/>
            <p:nvPr/>
          </p:nvCxnSpPr>
          <p:spPr>
            <a:xfrm rot="16200000" flipH="1">
              <a:off x="4964910" y="4179098"/>
              <a:ext cx="785813" cy="428624"/>
            </a:xfrm>
            <a:prstGeom prst="straightConnector1">
              <a:avLst/>
            </a:prstGeom>
            <a:ln w="38100">
              <a:solidFill>
                <a:srgbClr val="FF3300"/>
              </a:solidFill>
              <a:tailEnd type="arrow"/>
            </a:ln>
          </p:spPr>
          <p:style>
            <a:lnRef idx="1">
              <a:schemeClr val="accent1"/>
            </a:lnRef>
            <a:fillRef idx="0">
              <a:schemeClr val="accent1"/>
            </a:fillRef>
            <a:effectRef idx="0">
              <a:schemeClr val="accent1"/>
            </a:effectRef>
            <a:fontRef idx="minor">
              <a:schemeClr val="tx1"/>
            </a:fontRef>
          </p:style>
        </p:cxnSp>
      </p:grpSp>
      <p:grpSp>
        <p:nvGrpSpPr>
          <p:cNvPr id="30" name="Group 77"/>
          <p:cNvGrpSpPr>
            <a:grpSpLocks/>
          </p:cNvGrpSpPr>
          <p:nvPr/>
        </p:nvGrpSpPr>
        <p:grpSpPr bwMode="auto">
          <a:xfrm>
            <a:off x="7143750" y="3143250"/>
            <a:ext cx="2000250" cy="1300163"/>
            <a:chOff x="7143768" y="3143248"/>
            <a:chExt cx="2000232" cy="1300154"/>
          </a:xfrm>
        </p:grpSpPr>
        <p:pic>
          <p:nvPicPr>
            <p:cNvPr id="23568" name="Picture 3" descr="14"/>
            <p:cNvPicPr>
              <a:picLocks noChangeAspect="1" noChangeArrowheads="1"/>
            </p:cNvPicPr>
            <p:nvPr/>
          </p:nvPicPr>
          <p:blipFill>
            <a:blip r:embed="rId9" cstate="print"/>
            <a:srcRect/>
            <a:stretch>
              <a:fillRect/>
            </a:stretch>
          </p:blipFill>
          <p:spPr bwMode="auto">
            <a:xfrm>
              <a:off x="7620392" y="3143248"/>
              <a:ext cx="1523608" cy="1300154"/>
            </a:xfrm>
            <a:prstGeom prst="rect">
              <a:avLst/>
            </a:prstGeom>
            <a:noFill/>
            <a:ln w="9525">
              <a:noFill/>
              <a:miter lim="800000"/>
              <a:headEnd/>
              <a:tailEnd/>
            </a:ln>
          </p:spPr>
        </p:pic>
        <p:cxnSp>
          <p:nvCxnSpPr>
            <p:cNvPr id="53" name="Straight Arrow Connector 52"/>
            <p:cNvCxnSpPr/>
            <p:nvPr/>
          </p:nvCxnSpPr>
          <p:spPr>
            <a:xfrm>
              <a:off x="7143768" y="3643308"/>
              <a:ext cx="500058" cy="1587"/>
            </a:xfrm>
            <a:prstGeom prst="straightConnector1">
              <a:avLst/>
            </a:prstGeom>
            <a:ln w="38100">
              <a:solidFill>
                <a:srgbClr val="FF3300"/>
              </a:solidFill>
              <a:tailEnd type="arrow"/>
            </a:ln>
          </p:spPr>
          <p:style>
            <a:lnRef idx="1">
              <a:schemeClr val="accent1"/>
            </a:lnRef>
            <a:fillRef idx="0">
              <a:schemeClr val="accent1"/>
            </a:fillRef>
            <a:effectRef idx="0">
              <a:schemeClr val="accent1"/>
            </a:effectRef>
            <a:fontRef idx="minor">
              <a:schemeClr val="tx1"/>
            </a:fontRef>
          </p:style>
        </p:cxnSp>
      </p:grpSp>
      <p:grpSp>
        <p:nvGrpSpPr>
          <p:cNvPr id="31" name="Group 76"/>
          <p:cNvGrpSpPr>
            <a:grpSpLocks/>
          </p:cNvGrpSpPr>
          <p:nvPr/>
        </p:nvGrpSpPr>
        <p:grpSpPr bwMode="auto">
          <a:xfrm>
            <a:off x="6000750" y="1285875"/>
            <a:ext cx="2439988" cy="2071688"/>
            <a:chOff x="6000762" y="1285860"/>
            <a:chExt cx="2439979" cy="2071703"/>
          </a:xfrm>
        </p:grpSpPr>
        <p:pic>
          <p:nvPicPr>
            <p:cNvPr id="23566" name="Picture 1028" descr="Ssc_lo"/>
            <p:cNvPicPr>
              <a:picLocks noChangeAspect="1" noChangeArrowheads="1"/>
            </p:cNvPicPr>
            <p:nvPr/>
          </p:nvPicPr>
          <p:blipFill>
            <a:blip r:embed="rId10" cstate="print"/>
            <a:srcRect/>
            <a:stretch>
              <a:fillRect/>
            </a:stretch>
          </p:blipFill>
          <p:spPr bwMode="auto">
            <a:xfrm>
              <a:off x="6572264" y="1285860"/>
              <a:ext cx="1868477" cy="1419220"/>
            </a:xfrm>
            <a:prstGeom prst="rect">
              <a:avLst/>
            </a:prstGeom>
            <a:noFill/>
            <a:ln w="25400">
              <a:solidFill>
                <a:srgbClr val="000080"/>
              </a:solidFill>
              <a:miter lim="800000"/>
              <a:headEnd/>
              <a:tailEnd/>
            </a:ln>
          </p:spPr>
        </p:pic>
        <p:cxnSp>
          <p:nvCxnSpPr>
            <p:cNvPr id="54" name="Straight Arrow Connector 53"/>
            <p:cNvCxnSpPr/>
            <p:nvPr/>
          </p:nvCxnSpPr>
          <p:spPr>
            <a:xfrm rot="5400000" flipH="1" flipV="1">
              <a:off x="5965040" y="2750343"/>
              <a:ext cx="642943" cy="571498"/>
            </a:xfrm>
            <a:prstGeom prst="straightConnector1">
              <a:avLst/>
            </a:prstGeom>
            <a:ln w="38100">
              <a:solidFill>
                <a:srgbClr val="FF3300"/>
              </a:solidFill>
              <a:tailEnd type="arrow"/>
            </a:ln>
          </p:spPr>
          <p:style>
            <a:lnRef idx="1">
              <a:schemeClr val="accent1"/>
            </a:lnRef>
            <a:fillRef idx="0">
              <a:schemeClr val="accent1"/>
            </a:fillRef>
            <a:effectRef idx="0">
              <a:schemeClr val="accent1"/>
            </a:effectRef>
            <a:fontRef idx="minor">
              <a:schemeClr val="tx1"/>
            </a:fontRef>
          </p:style>
        </p:cxnSp>
      </p:grpSp>
      <p:pic>
        <p:nvPicPr>
          <p:cNvPr id="55" name="Picture 54" descr="itlclear_Logo0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 y="6286500"/>
            <a:ext cx="1530626"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tlclear_Logo0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descr="iThemba Labs, Gauteng">
            <a:hlinkClick r:id="rId4"/>
          </p:cNvPr>
          <p:cNvPicPr>
            <a:picLocks noChangeAspect="1" noChangeArrowheads="1"/>
          </p:cNvPicPr>
          <p:nvPr/>
        </p:nvPicPr>
        <p:blipFill>
          <a:blip r:embed="rId5" cstate="print"/>
          <a:srcRect/>
          <a:stretch>
            <a:fillRect/>
          </a:stretch>
        </p:blipFill>
        <p:spPr bwMode="auto">
          <a:xfrm>
            <a:off x="914400" y="609600"/>
            <a:ext cx="7687949" cy="5029200"/>
          </a:xfrm>
          <a:prstGeom prst="rect">
            <a:avLst/>
          </a:prstGeom>
          <a:noFill/>
        </p:spPr>
      </p:pic>
      <p:sp>
        <p:nvSpPr>
          <p:cNvPr id="6" name="Title 1"/>
          <p:cNvSpPr txBox="1">
            <a:spLocks/>
          </p:cNvSpPr>
          <p:nvPr/>
        </p:nvSpPr>
        <p:spPr>
          <a:xfrm>
            <a:off x="457201" y="1"/>
            <a:ext cx="7990764" cy="475989"/>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ZA" sz="2400" b="1" i="0" u="none" strike="noStrike" kern="1200" cap="none" spc="0" normalizeH="0" baseline="0" noProof="0" dirty="0" err="1" smtClean="0">
                <a:ln>
                  <a:noFill/>
                </a:ln>
                <a:solidFill>
                  <a:srgbClr val="FFFF00"/>
                </a:solidFill>
                <a:effectLst/>
                <a:uLnTx/>
                <a:uFillTx/>
                <a:latin typeface="+mj-lt"/>
                <a:ea typeface="+mj-ea"/>
                <a:cs typeface="+mj-cs"/>
              </a:rPr>
              <a:t>iThemba</a:t>
            </a:r>
            <a:r>
              <a:rPr kumimoji="0" lang="en-ZA" sz="2400" b="1" i="0" u="none" strike="noStrike" kern="1200" cap="none" spc="0" normalizeH="0" baseline="0" noProof="0" dirty="0" smtClean="0">
                <a:ln>
                  <a:noFill/>
                </a:ln>
                <a:solidFill>
                  <a:srgbClr val="FFFF00"/>
                </a:solidFill>
                <a:effectLst/>
                <a:uLnTx/>
                <a:uFillTx/>
                <a:latin typeface="+mj-lt"/>
                <a:ea typeface="+mj-ea"/>
                <a:cs typeface="+mj-cs"/>
              </a:rPr>
              <a:t> LABS in</a:t>
            </a:r>
            <a:r>
              <a:rPr kumimoji="0" lang="en-ZA" sz="2400" b="1" i="0" u="none" strike="noStrike" kern="1200" cap="none" spc="0" normalizeH="0" noProof="0" dirty="0" smtClean="0">
                <a:ln>
                  <a:noFill/>
                </a:ln>
                <a:solidFill>
                  <a:srgbClr val="FFFF00"/>
                </a:solidFill>
                <a:effectLst/>
                <a:uLnTx/>
                <a:uFillTx/>
                <a:latin typeface="+mj-lt"/>
                <a:ea typeface="+mj-ea"/>
                <a:cs typeface="+mj-cs"/>
              </a:rPr>
              <a:t> </a:t>
            </a:r>
            <a:r>
              <a:rPr kumimoji="0" lang="en-ZA" sz="2400" b="1" i="0" u="none" strike="noStrike" kern="1200" cap="none" spc="0" normalizeH="0" baseline="0" noProof="0" dirty="0" smtClean="0">
                <a:ln>
                  <a:noFill/>
                </a:ln>
                <a:solidFill>
                  <a:srgbClr val="FFFF00"/>
                </a:solidFill>
                <a:effectLst/>
                <a:uLnTx/>
                <a:uFillTx/>
                <a:latin typeface="+mj-lt"/>
                <a:ea typeface="+mj-ea"/>
                <a:cs typeface="+mj-cs"/>
              </a:rPr>
              <a:t>Gauteng (AMS about</a:t>
            </a:r>
            <a:r>
              <a:rPr kumimoji="0" lang="en-ZA" sz="2400" b="1" i="0" u="none" strike="noStrike" kern="1200" cap="none" spc="0" normalizeH="0" noProof="0" dirty="0" smtClean="0">
                <a:ln>
                  <a:noFill/>
                </a:ln>
                <a:solidFill>
                  <a:srgbClr val="FFFF00"/>
                </a:solidFill>
                <a:effectLst/>
                <a:uLnTx/>
                <a:uFillTx/>
                <a:latin typeface="+mj-lt"/>
                <a:ea typeface="+mj-ea"/>
                <a:cs typeface="+mj-cs"/>
              </a:rPr>
              <a:t> to fly</a:t>
            </a:r>
            <a:r>
              <a:rPr kumimoji="0" lang="en-ZA" sz="2400" b="1" i="0" u="none" strike="noStrike" kern="1200" cap="none" spc="0" normalizeH="0" baseline="0" noProof="0" dirty="0" smtClean="0">
                <a:ln>
                  <a:noFill/>
                </a:ln>
                <a:solidFill>
                  <a:srgbClr val="FFFF00"/>
                </a:solidFill>
                <a:effectLst/>
                <a:uLnTx/>
                <a:uFillTx/>
                <a:latin typeface="+mj-lt"/>
                <a:ea typeface="+mj-ea"/>
                <a:cs typeface="+mj-cs"/>
              </a:rPr>
              <a:t>)</a:t>
            </a:r>
            <a:endParaRPr kumimoji="0" lang="en-ZA" sz="2400" b="1" i="0" u="none" strike="noStrike" kern="1200" cap="none" spc="0" normalizeH="0" baseline="0" noProof="0" dirty="0">
              <a:ln>
                <a:noFill/>
              </a:ln>
              <a:solidFill>
                <a:srgbClr val="FFFF00"/>
              </a:solidFill>
              <a:effectLst/>
              <a:uLnTx/>
              <a:uFillTx/>
              <a:latin typeface="+mj-lt"/>
              <a:ea typeface="+mj-ea"/>
              <a:cs typeface="+mj-cs"/>
            </a:endParaRPr>
          </a:p>
        </p:txBody>
      </p:sp>
      <p:sp>
        <p:nvSpPr>
          <p:cNvPr id="8"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3" cstate="print"/>
          <a:srcRect/>
          <a:stretch>
            <a:fillRect/>
          </a:stretch>
        </p:blipFill>
        <p:spPr bwMode="auto">
          <a:xfrm>
            <a:off x="1033463" y="942975"/>
            <a:ext cx="7391400" cy="5178425"/>
          </a:xfrm>
          <a:prstGeom prst="rect">
            <a:avLst/>
          </a:prstGeom>
          <a:noFill/>
          <a:ln w="9525">
            <a:noFill/>
            <a:miter lim="800000"/>
            <a:headEnd/>
            <a:tailEnd/>
          </a:ln>
        </p:spPr>
      </p:pic>
      <p:sp>
        <p:nvSpPr>
          <p:cNvPr id="24579" name="TextBox 6"/>
          <p:cNvSpPr txBox="1">
            <a:spLocks noChangeArrowheads="1"/>
          </p:cNvSpPr>
          <p:nvPr/>
        </p:nvSpPr>
        <p:spPr bwMode="auto">
          <a:xfrm>
            <a:off x="339725" y="220663"/>
            <a:ext cx="8880957" cy="584775"/>
          </a:xfrm>
          <a:prstGeom prst="rect">
            <a:avLst/>
          </a:prstGeom>
          <a:noFill/>
          <a:ln w="9525">
            <a:noFill/>
            <a:miter lim="800000"/>
            <a:headEnd/>
            <a:tailEnd/>
          </a:ln>
        </p:spPr>
        <p:txBody>
          <a:bodyPr wrap="none">
            <a:spAutoFit/>
          </a:bodyPr>
          <a:lstStyle/>
          <a:p>
            <a:r>
              <a:rPr lang="en-GB" sz="3200" u="none" dirty="0">
                <a:solidFill>
                  <a:srgbClr val="FFFF00"/>
                </a:solidFill>
                <a:latin typeface="Calisto MT" pitchFamily="18" charset="0"/>
              </a:rPr>
              <a:t>Nuclear Physics: Why </a:t>
            </a:r>
            <a:r>
              <a:rPr lang="en-GB" sz="3200" u="none" dirty="0" smtClean="0">
                <a:solidFill>
                  <a:srgbClr val="FFFF00"/>
                </a:solidFill>
                <a:latin typeface="Calisto MT" pitchFamily="18" charset="0"/>
              </a:rPr>
              <a:t>Rare </a:t>
            </a:r>
            <a:r>
              <a:rPr lang="en-GB" sz="3200" dirty="0" smtClean="0">
                <a:solidFill>
                  <a:srgbClr val="FFFF00"/>
                </a:solidFill>
                <a:latin typeface="Calisto MT" pitchFamily="18" charset="0"/>
              </a:rPr>
              <a:t>Is</a:t>
            </a:r>
            <a:r>
              <a:rPr lang="en-GB" sz="3200" u="none" dirty="0" smtClean="0">
                <a:solidFill>
                  <a:srgbClr val="FFFF00"/>
                </a:solidFill>
                <a:latin typeface="Calisto MT" pitchFamily="18" charset="0"/>
              </a:rPr>
              <a:t>otope </a:t>
            </a:r>
            <a:r>
              <a:rPr lang="en-GB" sz="3200" u="none" dirty="0">
                <a:solidFill>
                  <a:srgbClr val="FFFF00"/>
                </a:solidFill>
                <a:latin typeface="Calisto MT" pitchFamily="18" charset="0"/>
              </a:rPr>
              <a:t>beams ?</a:t>
            </a:r>
          </a:p>
        </p:txBody>
      </p:sp>
      <p:sp>
        <p:nvSpPr>
          <p:cNvPr id="4" name="Oval 3"/>
          <p:cNvSpPr/>
          <p:nvPr/>
        </p:nvSpPr>
        <p:spPr>
          <a:xfrm>
            <a:off x="2728913" y="5072063"/>
            <a:ext cx="1485900" cy="5143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5" name="Oval 4"/>
          <p:cNvSpPr/>
          <p:nvPr/>
        </p:nvSpPr>
        <p:spPr>
          <a:xfrm>
            <a:off x="4252913" y="4224338"/>
            <a:ext cx="1747837" cy="5143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6" name="Oval 5"/>
          <p:cNvSpPr/>
          <p:nvPr/>
        </p:nvSpPr>
        <p:spPr>
          <a:xfrm>
            <a:off x="3862388" y="4762500"/>
            <a:ext cx="1485900" cy="5143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7" name="Oval 6"/>
          <p:cNvSpPr/>
          <p:nvPr/>
        </p:nvSpPr>
        <p:spPr>
          <a:xfrm>
            <a:off x="1085850" y="3886200"/>
            <a:ext cx="1485900" cy="6572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8" name="Oval 7"/>
          <p:cNvSpPr/>
          <p:nvPr/>
        </p:nvSpPr>
        <p:spPr>
          <a:xfrm>
            <a:off x="5702300" y="4052888"/>
            <a:ext cx="1747838" cy="64611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pic>
        <p:nvPicPr>
          <p:cNvPr id="9" name="Picture 8"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6248400"/>
            <a:ext cx="1632665" cy="609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4"/>
          <p:cNvPicPr>
            <a:picLocks noChangeAspect="1" noChangeArrowheads="1"/>
          </p:cNvPicPr>
          <p:nvPr/>
        </p:nvPicPr>
        <p:blipFill>
          <a:blip r:embed="rId3" cstate="print"/>
          <a:srcRect/>
          <a:stretch>
            <a:fillRect/>
          </a:stretch>
        </p:blipFill>
        <p:spPr bwMode="auto">
          <a:xfrm>
            <a:off x="4572000" y="2806083"/>
            <a:ext cx="4475347" cy="2995480"/>
          </a:xfrm>
          <a:prstGeom prst="rect">
            <a:avLst/>
          </a:prstGeom>
          <a:noFill/>
          <a:ln w="9525">
            <a:noFill/>
            <a:miter lim="800000"/>
            <a:headEnd/>
            <a:tailEnd/>
          </a:ln>
        </p:spPr>
      </p:pic>
      <p:pic>
        <p:nvPicPr>
          <p:cNvPr id="27651" name="Picture 5"/>
          <p:cNvPicPr>
            <a:picLocks noChangeAspect="1" noChangeArrowheads="1"/>
          </p:cNvPicPr>
          <p:nvPr/>
        </p:nvPicPr>
        <p:blipFill>
          <a:blip r:embed="rId4" cstate="print"/>
          <a:srcRect/>
          <a:stretch>
            <a:fillRect/>
          </a:stretch>
        </p:blipFill>
        <p:spPr bwMode="auto">
          <a:xfrm>
            <a:off x="1" y="762000"/>
            <a:ext cx="4498975" cy="3243262"/>
          </a:xfrm>
          <a:prstGeom prst="rect">
            <a:avLst/>
          </a:prstGeom>
          <a:noFill/>
          <a:ln w="9525">
            <a:noFill/>
            <a:miter lim="800000"/>
            <a:headEnd/>
            <a:tailEnd/>
          </a:ln>
        </p:spPr>
      </p:pic>
      <p:sp>
        <p:nvSpPr>
          <p:cNvPr id="27652" name="Text Box 6"/>
          <p:cNvSpPr txBox="1">
            <a:spLocks noChangeArrowheads="1"/>
          </p:cNvSpPr>
          <p:nvPr/>
        </p:nvSpPr>
        <p:spPr bwMode="auto">
          <a:xfrm>
            <a:off x="49212" y="152400"/>
            <a:ext cx="8396850" cy="523220"/>
          </a:xfrm>
          <a:prstGeom prst="rect">
            <a:avLst/>
          </a:prstGeom>
          <a:noFill/>
          <a:ln w="9525">
            <a:noFill/>
            <a:miter lim="800000"/>
            <a:headEnd/>
            <a:tailEnd/>
          </a:ln>
        </p:spPr>
        <p:txBody>
          <a:bodyPr wrap="none">
            <a:spAutoFit/>
          </a:bodyPr>
          <a:lstStyle/>
          <a:p>
            <a:r>
              <a:rPr lang="en-US" sz="2800" u="none" dirty="0">
                <a:solidFill>
                  <a:srgbClr val="FFFF00"/>
                </a:solidFill>
                <a:latin typeface="Calisto MT" pitchFamily="18" charset="0"/>
              </a:rPr>
              <a:t>Origin of the elements: astrophysical r-process</a:t>
            </a:r>
            <a:endParaRPr lang="en-AU" sz="2800" u="none" dirty="0">
              <a:solidFill>
                <a:srgbClr val="FFFF00"/>
              </a:solidFill>
              <a:latin typeface="Calisto MT" pitchFamily="18" charset="0"/>
            </a:endParaRPr>
          </a:p>
        </p:txBody>
      </p:sp>
      <p:pic>
        <p:nvPicPr>
          <p:cNvPr id="5" name="Picture 4" descr="itlclear_Logo0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5801563"/>
            <a:ext cx="2829414" cy="105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3" cstate="print"/>
          <a:srcRect/>
          <a:stretch>
            <a:fillRect/>
          </a:stretch>
        </p:blipFill>
        <p:spPr bwMode="auto">
          <a:xfrm>
            <a:off x="1258888" y="1268413"/>
            <a:ext cx="6626225" cy="4970462"/>
          </a:xfrm>
          <a:prstGeom prst="rect">
            <a:avLst/>
          </a:prstGeom>
          <a:noFill/>
          <a:ln w="9525">
            <a:noFill/>
            <a:miter lim="800000"/>
            <a:headEnd/>
            <a:tailEnd/>
          </a:ln>
        </p:spPr>
      </p:pic>
      <p:sp>
        <p:nvSpPr>
          <p:cNvPr id="25603" name="Text Box 74"/>
          <p:cNvSpPr txBox="1">
            <a:spLocks noChangeArrowheads="1"/>
          </p:cNvSpPr>
          <p:nvPr/>
        </p:nvSpPr>
        <p:spPr bwMode="auto">
          <a:xfrm>
            <a:off x="376238" y="112713"/>
            <a:ext cx="8299450" cy="1127125"/>
          </a:xfrm>
          <a:prstGeom prst="rect">
            <a:avLst/>
          </a:prstGeom>
          <a:noFill/>
          <a:ln w="9525">
            <a:noFill/>
            <a:miter lim="800000"/>
            <a:headEnd/>
            <a:tailEnd/>
          </a:ln>
        </p:spPr>
        <p:txBody>
          <a:bodyPr>
            <a:spAutoFit/>
          </a:bodyPr>
          <a:lstStyle/>
          <a:p>
            <a:pPr algn="ctr"/>
            <a:r>
              <a:rPr lang="en-US" sz="3400" u="none">
                <a:solidFill>
                  <a:srgbClr val="FFFF00"/>
                </a:solidFill>
                <a:latin typeface="Calisto MT" pitchFamily="18" charset="0"/>
              </a:rPr>
              <a:t>Predictions of Nuclear Masses Compared with Experiment</a:t>
            </a:r>
            <a:endParaRPr lang="en-AU" sz="3400" u="none">
              <a:solidFill>
                <a:srgbClr val="FFFF00"/>
              </a:solidFill>
              <a:latin typeface="Calisto MT" pitchFamily="18" charset="0"/>
            </a:endParaRPr>
          </a:p>
        </p:txBody>
      </p:sp>
      <p:pic>
        <p:nvPicPr>
          <p:cNvPr id="4" name="Picture 3"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6232072"/>
            <a:ext cx="1676399" cy="625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
          <p:cNvSpPr>
            <a:spLocks noChangeArrowheads="1"/>
          </p:cNvSpPr>
          <p:nvPr/>
        </p:nvSpPr>
        <p:spPr bwMode="auto">
          <a:xfrm>
            <a:off x="1935163" y="566738"/>
            <a:ext cx="5412059" cy="615553"/>
          </a:xfrm>
          <a:prstGeom prst="rect">
            <a:avLst/>
          </a:prstGeom>
          <a:noFill/>
          <a:ln w="9525">
            <a:noFill/>
            <a:miter lim="800000"/>
            <a:headEnd/>
            <a:tailEnd/>
          </a:ln>
        </p:spPr>
        <p:txBody>
          <a:bodyPr wrap="none">
            <a:spAutoFit/>
          </a:bodyPr>
          <a:lstStyle/>
          <a:p>
            <a:r>
              <a:rPr lang="en-US" sz="3400" u="none" dirty="0">
                <a:solidFill>
                  <a:srgbClr val="FFFF00"/>
                </a:solidFill>
                <a:latin typeface="Calisto MT" pitchFamily="18" charset="0"/>
              </a:rPr>
              <a:t>Which </a:t>
            </a:r>
            <a:r>
              <a:rPr lang="en-US" sz="3400" dirty="0">
                <a:solidFill>
                  <a:srgbClr val="FFFF00"/>
                </a:solidFill>
                <a:latin typeface="Calisto MT" pitchFamily="18" charset="0"/>
              </a:rPr>
              <a:t>R</a:t>
            </a:r>
            <a:r>
              <a:rPr lang="en-US" sz="3400" u="none" dirty="0" smtClean="0">
                <a:solidFill>
                  <a:srgbClr val="FFFF00"/>
                </a:solidFill>
                <a:latin typeface="Calisto MT" pitchFamily="18" charset="0"/>
              </a:rPr>
              <a:t>are </a:t>
            </a:r>
            <a:r>
              <a:rPr lang="en-US" sz="3400" dirty="0">
                <a:solidFill>
                  <a:srgbClr val="FFFF00"/>
                </a:solidFill>
                <a:latin typeface="Calisto MT" pitchFamily="18" charset="0"/>
              </a:rPr>
              <a:t>I</a:t>
            </a:r>
            <a:r>
              <a:rPr lang="en-US" sz="3400" u="none" dirty="0" smtClean="0">
                <a:solidFill>
                  <a:srgbClr val="FFFF00"/>
                </a:solidFill>
                <a:latin typeface="Calisto MT" pitchFamily="18" charset="0"/>
              </a:rPr>
              <a:t>sotope </a:t>
            </a:r>
            <a:r>
              <a:rPr lang="en-US" sz="3400" dirty="0">
                <a:solidFill>
                  <a:srgbClr val="FFFF00"/>
                </a:solidFill>
                <a:latin typeface="Calisto MT" pitchFamily="18" charset="0"/>
              </a:rPr>
              <a:t>B</a:t>
            </a:r>
            <a:r>
              <a:rPr lang="en-US" sz="3400" u="none" dirty="0" smtClean="0">
                <a:solidFill>
                  <a:srgbClr val="FFFF00"/>
                </a:solidFill>
                <a:latin typeface="Calisto MT" pitchFamily="18" charset="0"/>
              </a:rPr>
              <a:t>eams</a:t>
            </a:r>
            <a:r>
              <a:rPr lang="en-US" sz="3400" u="none" dirty="0">
                <a:solidFill>
                  <a:srgbClr val="FFFF00"/>
                </a:solidFill>
                <a:latin typeface="Calisto MT" pitchFamily="18" charset="0"/>
              </a:rPr>
              <a:t>?</a:t>
            </a:r>
          </a:p>
        </p:txBody>
      </p:sp>
      <p:sp>
        <p:nvSpPr>
          <p:cNvPr id="3" name="TextBox 2"/>
          <p:cNvSpPr txBox="1"/>
          <p:nvPr/>
        </p:nvSpPr>
        <p:spPr>
          <a:xfrm>
            <a:off x="900113" y="1304925"/>
            <a:ext cx="6978650" cy="3538538"/>
          </a:xfrm>
          <a:prstGeom prst="rect">
            <a:avLst/>
          </a:prstGeom>
          <a:noFill/>
        </p:spPr>
        <p:txBody>
          <a:bodyPr wrap="none">
            <a:spAutoFit/>
          </a:bodyPr>
          <a:lstStyle/>
          <a:p>
            <a:pPr>
              <a:buFont typeface="Arial" pitchFamily="34" charset="0"/>
              <a:buChar char="•"/>
              <a:defRPr/>
            </a:pPr>
            <a:r>
              <a:rPr lang="en-ZA" sz="2800" u="none" dirty="0">
                <a:solidFill>
                  <a:srgbClr val="FFFF00"/>
                </a:solidFill>
                <a:latin typeface="+mn-lt"/>
              </a:rPr>
              <a:t>Beams for material sciences</a:t>
            </a:r>
          </a:p>
          <a:p>
            <a:pPr lvl="1">
              <a:buFont typeface="Arial" pitchFamily="34" charset="0"/>
              <a:buChar char="•"/>
              <a:defRPr/>
            </a:pPr>
            <a:r>
              <a:rPr lang="en-ZA" sz="2800" u="none" baseline="30000" dirty="0">
                <a:solidFill>
                  <a:srgbClr val="FFFF00"/>
                </a:solidFill>
                <a:latin typeface="+mn-lt"/>
              </a:rPr>
              <a:t>7</a:t>
            </a:r>
            <a:r>
              <a:rPr lang="en-ZA" sz="2800" u="none" dirty="0">
                <a:solidFill>
                  <a:srgbClr val="FFFF00"/>
                </a:solidFill>
                <a:latin typeface="+mn-lt"/>
              </a:rPr>
              <a:t>Be,</a:t>
            </a:r>
            <a:r>
              <a:rPr lang="en-ZA" sz="2800" u="none" baseline="30000" dirty="0">
                <a:solidFill>
                  <a:srgbClr val="FFFF00"/>
                </a:solidFill>
                <a:latin typeface="+mn-lt"/>
              </a:rPr>
              <a:t> 22</a:t>
            </a:r>
            <a:r>
              <a:rPr lang="en-ZA" sz="2800" u="none" dirty="0">
                <a:solidFill>
                  <a:srgbClr val="FFFF00"/>
                </a:solidFill>
                <a:latin typeface="+mn-lt"/>
              </a:rPr>
              <a:t>Na, </a:t>
            </a:r>
            <a:r>
              <a:rPr lang="en-ZA" sz="2800" u="none" baseline="30000" dirty="0">
                <a:solidFill>
                  <a:srgbClr val="FFFF00"/>
                </a:solidFill>
                <a:latin typeface="+mn-lt"/>
              </a:rPr>
              <a:t>28</a:t>
            </a:r>
            <a:r>
              <a:rPr lang="en-ZA" sz="2800" u="none" dirty="0">
                <a:solidFill>
                  <a:srgbClr val="FFFF00"/>
                </a:solidFill>
                <a:latin typeface="+mn-lt"/>
              </a:rPr>
              <a:t>Mg, </a:t>
            </a:r>
            <a:r>
              <a:rPr lang="en-ZA" sz="2800" u="none" baseline="30000" dirty="0">
                <a:solidFill>
                  <a:srgbClr val="FFFF00"/>
                </a:solidFill>
                <a:latin typeface="+mn-lt"/>
              </a:rPr>
              <a:t>31</a:t>
            </a:r>
            <a:r>
              <a:rPr lang="en-ZA" sz="2800" u="none" dirty="0">
                <a:solidFill>
                  <a:srgbClr val="FFFF00"/>
                </a:solidFill>
                <a:latin typeface="+mn-lt"/>
              </a:rPr>
              <a:t>Si, </a:t>
            </a:r>
            <a:r>
              <a:rPr lang="en-ZA" sz="2800" u="none" baseline="30000" dirty="0">
                <a:solidFill>
                  <a:srgbClr val="FFFF00"/>
                </a:solidFill>
                <a:latin typeface="+mn-lt"/>
              </a:rPr>
              <a:t>38</a:t>
            </a:r>
            <a:r>
              <a:rPr lang="en-ZA" sz="2800" u="none" dirty="0">
                <a:solidFill>
                  <a:srgbClr val="FFFF00"/>
                </a:solidFill>
                <a:latin typeface="+mn-lt"/>
              </a:rPr>
              <a:t>Cl, </a:t>
            </a:r>
            <a:r>
              <a:rPr lang="en-ZA" sz="2800" u="none" baseline="30000" dirty="0">
                <a:solidFill>
                  <a:srgbClr val="FFFF00"/>
                </a:solidFill>
                <a:latin typeface="+mn-lt"/>
              </a:rPr>
              <a:t>47</a:t>
            </a:r>
            <a:r>
              <a:rPr lang="en-ZA" sz="2800" u="none" dirty="0">
                <a:solidFill>
                  <a:srgbClr val="FFFF00"/>
                </a:solidFill>
                <a:latin typeface="+mn-lt"/>
              </a:rPr>
              <a:t>V, </a:t>
            </a:r>
            <a:r>
              <a:rPr lang="en-ZA" sz="2800" u="none" baseline="30000" dirty="0">
                <a:solidFill>
                  <a:srgbClr val="FFFF00"/>
                </a:solidFill>
                <a:latin typeface="+mn-lt"/>
              </a:rPr>
              <a:t>42</a:t>
            </a:r>
            <a:r>
              <a:rPr lang="en-ZA" sz="2800" u="none" dirty="0">
                <a:solidFill>
                  <a:srgbClr val="FFFF00"/>
                </a:solidFill>
                <a:latin typeface="+mn-lt"/>
              </a:rPr>
              <a:t>K, </a:t>
            </a:r>
            <a:r>
              <a:rPr lang="en-ZA" sz="2800" u="none" baseline="30000" dirty="0">
                <a:solidFill>
                  <a:srgbClr val="FFFF00"/>
                </a:solidFill>
                <a:latin typeface="+mn-lt"/>
              </a:rPr>
              <a:t>43</a:t>
            </a:r>
            <a:r>
              <a:rPr lang="en-ZA" sz="2800" u="none" dirty="0">
                <a:solidFill>
                  <a:srgbClr val="FFFF00"/>
                </a:solidFill>
                <a:latin typeface="+mn-lt"/>
              </a:rPr>
              <a:t>K,</a:t>
            </a:r>
          </a:p>
          <a:p>
            <a:pPr lvl="1">
              <a:buFont typeface="Arial" pitchFamily="34" charset="0"/>
              <a:buChar char="•"/>
              <a:defRPr/>
            </a:pPr>
            <a:r>
              <a:rPr lang="en-ZA" sz="2800" u="none" dirty="0">
                <a:solidFill>
                  <a:srgbClr val="FFFF00"/>
                </a:solidFill>
                <a:latin typeface="+mn-lt"/>
              </a:rPr>
              <a:t> </a:t>
            </a:r>
            <a:r>
              <a:rPr lang="en-ZA" sz="2800" u="none" baseline="30000" dirty="0">
                <a:solidFill>
                  <a:srgbClr val="FFFF00"/>
                </a:solidFill>
                <a:latin typeface="+mn-lt"/>
              </a:rPr>
              <a:t>65</a:t>
            </a:r>
            <a:r>
              <a:rPr lang="en-ZA" sz="2800" u="none" dirty="0">
                <a:solidFill>
                  <a:srgbClr val="FFFF00"/>
                </a:solidFill>
                <a:latin typeface="+mn-lt"/>
              </a:rPr>
              <a:t>Ni, </a:t>
            </a:r>
            <a:r>
              <a:rPr lang="en-ZA" sz="2800" u="none" baseline="30000" dirty="0">
                <a:solidFill>
                  <a:srgbClr val="FFFF00"/>
                </a:solidFill>
                <a:latin typeface="+mn-lt"/>
              </a:rPr>
              <a:t>67</a:t>
            </a:r>
            <a:r>
              <a:rPr lang="en-ZA" sz="2800" u="none" dirty="0">
                <a:solidFill>
                  <a:srgbClr val="FFFF00"/>
                </a:solidFill>
                <a:latin typeface="+mn-lt"/>
              </a:rPr>
              <a:t>Cu, </a:t>
            </a:r>
            <a:r>
              <a:rPr lang="en-ZA" sz="2800" u="none" baseline="30000" dirty="0">
                <a:solidFill>
                  <a:srgbClr val="FFFF00"/>
                </a:solidFill>
                <a:latin typeface="+mn-lt"/>
              </a:rPr>
              <a:t>67</a:t>
            </a:r>
            <a:r>
              <a:rPr lang="en-ZA" sz="2800" u="none" dirty="0">
                <a:solidFill>
                  <a:srgbClr val="FFFF00"/>
                </a:solidFill>
                <a:latin typeface="+mn-lt"/>
              </a:rPr>
              <a:t>Ga, </a:t>
            </a:r>
            <a:r>
              <a:rPr lang="en-ZA" sz="2800" u="none" baseline="30000" dirty="0">
                <a:solidFill>
                  <a:srgbClr val="FFFF00"/>
                </a:solidFill>
                <a:latin typeface="+mn-lt"/>
              </a:rPr>
              <a:t>69</a:t>
            </a:r>
            <a:r>
              <a:rPr lang="en-ZA" sz="2800" u="none" dirty="0">
                <a:solidFill>
                  <a:srgbClr val="FFFF00"/>
                </a:solidFill>
                <a:latin typeface="+mn-lt"/>
              </a:rPr>
              <a:t>Ge, </a:t>
            </a:r>
            <a:r>
              <a:rPr lang="en-ZA" sz="2800" u="none" baseline="30000" dirty="0">
                <a:solidFill>
                  <a:srgbClr val="FFFF00"/>
                </a:solidFill>
                <a:latin typeface="+mn-lt"/>
              </a:rPr>
              <a:t>71</a:t>
            </a:r>
            <a:r>
              <a:rPr lang="en-ZA" sz="2800" u="none" dirty="0">
                <a:solidFill>
                  <a:srgbClr val="FFFF00"/>
                </a:solidFill>
                <a:latin typeface="+mn-lt"/>
              </a:rPr>
              <a:t>As, </a:t>
            </a:r>
            <a:r>
              <a:rPr lang="en-ZA" sz="2800" u="none" baseline="30000" dirty="0">
                <a:solidFill>
                  <a:srgbClr val="FFFF00"/>
                </a:solidFill>
                <a:latin typeface="+mn-lt"/>
              </a:rPr>
              <a:t>73</a:t>
            </a:r>
            <a:r>
              <a:rPr lang="en-ZA" sz="2800" u="none" dirty="0">
                <a:solidFill>
                  <a:srgbClr val="FFFF00"/>
                </a:solidFill>
                <a:latin typeface="+mn-lt"/>
              </a:rPr>
              <a:t>Ga, </a:t>
            </a:r>
            <a:r>
              <a:rPr lang="en-ZA" sz="2800" u="none" baseline="30000" dirty="0">
                <a:solidFill>
                  <a:srgbClr val="FFFF00"/>
                </a:solidFill>
                <a:latin typeface="+mn-lt"/>
              </a:rPr>
              <a:t>110</a:t>
            </a:r>
            <a:r>
              <a:rPr lang="en-ZA" sz="2800" u="none" dirty="0">
                <a:solidFill>
                  <a:srgbClr val="FFFF00"/>
                </a:solidFill>
                <a:latin typeface="+mn-lt"/>
              </a:rPr>
              <a:t>Sn,</a:t>
            </a:r>
          </a:p>
          <a:p>
            <a:pPr lvl="1">
              <a:buFont typeface="Arial" pitchFamily="34" charset="0"/>
              <a:buChar char="•"/>
              <a:defRPr/>
            </a:pPr>
            <a:r>
              <a:rPr lang="en-ZA" sz="2800" u="none" dirty="0">
                <a:solidFill>
                  <a:srgbClr val="FFFF00"/>
                </a:solidFill>
                <a:latin typeface="+mn-lt"/>
              </a:rPr>
              <a:t> </a:t>
            </a:r>
            <a:r>
              <a:rPr lang="en-ZA" sz="2800" u="none" baseline="30000" dirty="0">
                <a:solidFill>
                  <a:srgbClr val="FFFF00"/>
                </a:solidFill>
                <a:latin typeface="+mn-lt"/>
              </a:rPr>
              <a:t>111</a:t>
            </a:r>
            <a:r>
              <a:rPr lang="en-ZA" sz="2800" u="none" dirty="0">
                <a:solidFill>
                  <a:srgbClr val="FFFF00"/>
                </a:solidFill>
                <a:latin typeface="+mn-lt"/>
              </a:rPr>
              <a:t>Ag, </a:t>
            </a:r>
            <a:r>
              <a:rPr lang="en-ZA" sz="2800" u="none" baseline="30000" dirty="0">
                <a:solidFill>
                  <a:srgbClr val="FFFF00"/>
                </a:solidFill>
                <a:latin typeface="+mn-lt"/>
              </a:rPr>
              <a:t>113</a:t>
            </a:r>
            <a:r>
              <a:rPr lang="en-ZA" sz="2800" u="none" dirty="0">
                <a:solidFill>
                  <a:srgbClr val="FFFF00"/>
                </a:solidFill>
                <a:latin typeface="+mn-lt"/>
              </a:rPr>
              <a:t>Ag, </a:t>
            </a:r>
            <a:r>
              <a:rPr lang="en-ZA" sz="2800" u="none" baseline="30000" dirty="0">
                <a:solidFill>
                  <a:srgbClr val="FFFF00"/>
                </a:solidFill>
                <a:latin typeface="+mn-lt"/>
              </a:rPr>
              <a:t>117</a:t>
            </a:r>
            <a:r>
              <a:rPr lang="en-ZA" sz="2800" u="none" dirty="0">
                <a:solidFill>
                  <a:srgbClr val="FFFF00"/>
                </a:solidFill>
                <a:latin typeface="+mn-lt"/>
              </a:rPr>
              <a:t>Cd, </a:t>
            </a:r>
            <a:r>
              <a:rPr lang="en-ZA" sz="2800" u="none" baseline="30000" dirty="0">
                <a:solidFill>
                  <a:srgbClr val="FFFF00"/>
                </a:solidFill>
                <a:latin typeface="+mn-lt"/>
              </a:rPr>
              <a:t>119</a:t>
            </a:r>
            <a:r>
              <a:rPr lang="en-ZA" sz="2800" u="none" dirty="0">
                <a:solidFill>
                  <a:srgbClr val="FFFF00"/>
                </a:solidFill>
                <a:latin typeface="+mn-lt"/>
              </a:rPr>
              <a:t>Sb </a:t>
            </a:r>
          </a:p>
          <a:p>
            <a:pPr>
              <a:buFont typeface="Arial" pitchFamily="34" charset="0"/>
              <a:buChar char="•"/>
              <a:defRPr/>
            </a:pPr>
            <a:r>
              <a:rPr lang="en-ZA" sz="2800" u="none" baseline="30000" dirty="0">
                <a:solidFill>
                  <a:srgbClr val="FFFF00"/>
                </a:solidFill>
                <a:latin typeface="+mn-lt"/>
              </a:rPr>
              <a:t>6,8</a:t>
            </a:r>
            <a:r>
              <a:rPr lang="en-ZA" sz="2800" u="none" dirty="0">
                <a:solidFill>
                  <a:srgbClr val="FFFF00"/>
                </a:solidFill>
                <a:latin typeface="+mn-lt"/>
              </a:rPr>
              <a:t>He			</a:t>
            </a:r>
          </a:p>
          <a:p>
            <a:pPr>
              <a:buFont typeface="Arial" pitchFamily="34" charset="0"/>
              <a:buChar char="•"/>
              <a:defRPr/>
            </a:pPr>
            <a:r>
              <a:rPr lang="en-ZA" sz="2800" u="none" dirty="0">
                <a:solidFill>
                  <a:srgbClr val="FFFF00"/>
                </a:solidFill>
                <a:latin typeface="+mn-lt"/>
              </a:rPr>
              <a:t>Proton Rich ?	</a:t>
            </a:r>
          </a:p>
          <a:p>
            <a:pPr>
              <a:buFont typeface="Arial" pitchFamily="34" charset="0"/>
              <a:buChar char="•"/>
              <a:defRPr/>
            </a:pPr>
            <a:r>
              <a:rPr lang="en-ZA" sz="2800" u="none" dirty="0">
                <a:solidFill>
                  <a:srgbClr val="FFFF00"/>
                </a:solidFill>
                <a:latin typeface="+mn-lt"/>
              </a:rPr>
              <a:t>Neutron Rich: Fission Target</a:t>
            </a:r>
          </a:p>
          <a:p>
            <a:pPr>
              <a:buFont typeface="Arial" pitchFamily="34" charset="0"/>
              <a:buChar char="•"/>
              <a:defRPr/>
            </a:pPr>
            <a:endParaRPr lang="en-ZA" sz="2800" u="none" dirty="0">
              <a:solidFill>
                <a:srgbClr val="FFFF00"/>
              </a:solidFill>
              <a:latin typeface="+mn-lt"/>
            </a:endParaRPr>
          </a:p>
        </p:txBody>
      </p:sp>
      <p:sp>
        <p:nvSpPr>
          <p:cNvPr id="32772" name="Rectangle 3"/>
          <p:cNvSpPr>
            <a:spLocks noChangeArrowheads="1"/>
          </p:cNvSpPr>
          <p:nvPr/>
        </p:nvSpPr>
        <p:spPr bwMode="auto">
          <a:xfrm>
            <a:off x="722313" y="4856163"/>
            <a:ext cx="6746875" cy="954087"/>
          </a:xfrm>
          <a:prstGeom prst="rect">
            <a:avLst/>
          </a:prstGeom>
          <a:noFill/>
          <a:ln w="9525">
            <a:noFill/>
            <a:miter lim="800000"/>
            <a:headEnd/>
            <a:tailEnd/>
          </a:ln>
        </p:spPr>
        <p:txBody>
          <a:bodyPr wrap="none">
            <a:spAutoFit/>
          </a:bodyPr>
          <a:lstStyle/>
          <a:p>
            <a:r>
              <a:rPr lang="en-US" sz="2800" u="none" dirty="0">
                <a:solidFill>
                  <a:srgbClr val="FFFF00"/>
                </a:solidFill>
                <a:latin typeface="Calisto MT" pitchFamily="18" charset="0"/>
              </a:rPr>
              <a:t>Proton –rich </a:t>
            </a:r>
            <a:r>
              <a:rPr lang="en-US" sz="2800" u="none" dirty="0">
                <a:solidFill>
                  <a:srgbClr val="FFFF00"/>
                </a:solidFill>
                <a:latin typeface="Calisto MT" pitchFamily="18" charset="0"/>
                <a:sym typeface="Symbol" pitchFamily="18" charset="2"/>
              </a:rPr>
              <a:t>different target per beam</a:t>
            </a:r>
          </a:p>
          <a:p>
            <a:r>
              <a:rPr lang="en-US" sz="2800" u="none" dirty="0">
                <a:solidFill>
                  <a:srgbClr val="FFFF00"/>
                </a:solidFill>
                <a:latin typeface="Calisto MT" pitchFamily="18" charset="0"/>
                <a:sym typeface="Symbol" pitchFamily="18" charset="2"/>
              </a:rPr>
              <a:t>Neutron-rich  one </a:t>
            </a:r>
            <a:r>
              <a:rPr lang="en-US" sz="2800" u="none" baseline="30000" dirty="0">
                <a:solidFill>
                  <a:srgbClr val="FFFF00"/>
                </a:solidFill>
                <a:latin typeface="Calisto MT" pitchFamily="18" charset="0"/>
                <a:sym typeface="Symbol" pitchFamily="18" charset="2"/>
              </a:rPr>
              <a:t>238</a:t>
            </a:r>
            <a:r>
              <a:rPr lang="en-US" sz="2800" u="none" dirty="0">
                <a:solidFill>
                  <a:srgbClr val="FFFF00"/>
                </a:solidFill>
                <a:latin typeface="Calisto MT" pitchFamily="18" charset="0"/>
                <a:sym typeface="Symbol" pitchFamily="18" charset="2"/>
              </a:rPr>
              <a:t>U target; 100 beams</a:t>
            </a:r>
            <a:endParaRPr lang="en-US" sz="2800" u="none" dirty="0">
              <a:solidFill>
                <a:srgbClr val="FFFF00"/>
              </a:solidFill>
              <a:latin typeface="Calisto MT" pitchFamily="18" charset="0"/>
            </a:endParaRPr>
          </a:p>
        </p:txBody>
      </p:sp>
      <p:pic>
        <p:nvPicPr>
          <p:cNvPr id="5" name="Picture 4" descr="itlclear_Logo0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6135456"/>
            <a:ext cx="1935162" cy="722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3" cstate="print"/>
          <a:srcRect/>
          <a:stretch>
            <a:fillRect/>
          </a:stretch>
        </p:blipFill>
        <p:spPr bwMode="auto">
          <a:xfrm>
            <a:off x="3276600" y="914400"/>
            <a:ext cx="6048375" cy="4525962"/>
          </a:xfrm>
          <a:prstGeom prst="rect">
            <a:avLst/>
          </a:prstGeom>
          <a:noFill/>
          <a:ln w="9525">
            <a:noFill/>
            <a:miter lim="800000"/>
            <a:headEnd/>
            <a:tailEnd/>
          </a:ln>
        </p:spPr>
      </p:pic>
      <p:sp>
        <p:nvSpPr>
          <p:cNvPr id="33796" name="Rectangle 4"/>
          <p:cNvSpPr>
            <a:spLocks noChangeArrowheads="1"/>
          </p:cNvSpPr>
          <p:nvPr/>
        </p:nvSpPr>
        <p:spPr bwMode="auto">
          <a:xfrm>
            <a:off x="500063" y="357188"/>
            <a:ext cx="7572375" cy="461962"/>
          </a:xfrm>
          <a:prstGeom prst="rect">
            <a:avLst/>
          </a:prstGeom>
          <a:noFill/>
          <a:ln w="9525">
            <a:noFill/>
            <a:miter lim="800000"/>
            <a:headEnd/>
            <a:tailEnd/>
          </a:ln>
        </p:spPr>
        <p:txBody>
          <a:bodyPr>
            <a:spAutoFit/>
          </a:bodyPr>
          <a:lstStyle/>
          <a:p>
            <a:r>
              <a:rPr lang="en-US" sz="2400" b="1" i="1">
                <a:solidFill>
                  <a:srgbClr val="FFFF00"/>
                </a:solidFill>
              </a:rPr>
              <a:t>Reaching the neutron rich: FISSION URANIUM</a:t>
            </a:r>
            <a:endParaRPr lang="en-GB" u="none">
              <a:solidFill>
                <a:srgbClr val="FFFF00"/>
              </a:solidFill>
            </a:endParaRPr>
          </a:p>
        </p:txBody>
      </p:sp>
      <p:cxnSp>
        <p:nvCxnSpPr>
          <p:cNvPr id="7" name="Straight Arrow Connector 6"/>
          <p:cNvCxnSpPr/>
          <p:nvPr/>
        </p:nvCxnSpPr>
        <p:spPr>
          <a:xfrm rot="10800000" flipV="1">
            <a:off x="4572000" y="2500313"/>
            <a:ext cx="1785938" cy="1143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0800000" flipV="1">
            <a:off x="3643313" y="2428875"/>
            <a:ext cx="2714625" cy="1785938"/>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0800000" flipV="1">
            <a:off x="4500563" y="2428875"/>
            <a:ext cx="1857375" cy="1214438"/>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33800" name="Picture 2"/>
          <p:cNvPicPr>
            <a:picLocks noChangeAspect="1" noChangeArrowheads="1"/>
          </p:cNvPicPr>
          <p:nvPr/>
        </p:nvPicPr>
        <p:blipFill>
          <a:blip r:embed="rId4" cstate="print"/>
          <a:srcRect/>
          <a:stretch>
            <a:fillRect/>
          </a:stretch>
        </p:blipFill>
        <p:spPr bwMode="auto">
          <a:xfrm>
            <a:off x="0" y="3505200"/>
            <a:ext cx="2514600" cy="1866236"/>
          </a:xfrm>
          <a:prstGeom prst="rect">
            <a:avLst/>
          </a:prstGeom>
          <a:noFill/>
          <a:ln w="9525">
            <a:noFill/>
            <a:miter lim="800000"/>
            <a:headEnd/>
            <a:tailEnd/>
          </a:ln>
        </p:spPr>
      </p:pic>
      <p:pic>
        <p:nvPicPr>
          <p:cNvPr id="33801" name="Picture 3"/>
          <p:cNvPicPr>
            <a:picLocks noChangeAspect="1" noChangeArrowheads="1"/>
          </p:cNvPicPr>
          <p:nvPr/>
        </p:nvPicPr>
        <p:blipFill>
          <a:blip r:embed="rId5" cstate="print"/>
          <a:srcRect/>
          <a:stretch>
            <a:fillRect/>
          </a:stretch>
        </p:blipFill>
        <p:spPr bwMode="auto">
          <a:xfrm>
            <a:off x="0" y="990600"/>
            <a:ext cx="3162300" cy="2466975"/>
          </a:xfrm>
          <a:prstGeom prst="rect">
            <a:avLst/>
          </a:prstGeom>
          <a:noFill/>
          <a:ln w="9525">
            <a:noFill/>
            <a:miter lim="800000"/>
            <a:headEnd/>
            <a:tailEnd/>
          </a:ln>
        </p:spPr>
      </p:pic>
      <p:pic>
        <p:nvPicPr>
          <p:cNvPr id="11" name="Picture 10" descr="itlclear_Logo0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 y="6021388"/>
            <a:ext cx="2240665" cy="83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1" descr="iThemba Layout with N Area..jpg"/>
          <p:cNvPicPr>
            <a:picLocks noChangeAspect="1"/>
          </p:cNvPicPr>
          <p:nvPr/>
        </p:nvPicPr>
        <p:blipFill>
          <a:blip r:embed="rId3" cstate="print"/>
          <a:srcRect/>
          <a:stretch>
            <a:fillRect/>
          </a:stretch>
        </p:blipFill>
        <p:spPr bwMode="auto">
          <a:xfrm>
            <a:off x="1981200" y="570279"/>
            <a:ext cx="4951412" cy="5716221"/>
          </a:xfrm>
          <a:prstGeom prst="rect">
            <a:avLst/>
          </a:prstGeom>
          <a:noFill/>
          <a:ln w="9525">
            <a:noFill/>
            <a:miter lim="800000"/>
            <a:headEnd/>
            <a:tailEnd/>
          </a:ln>
        </p:spPr>
      </p:pic>
      <p:pic>
        <p:nvPicPr>
          <p:cNvPr id="3" name="Picture 2"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6286500"/>
            <a:ext cx="1530626"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a:spLocks noChangeArrowheads="1"/>
          </p:cNvSpPr>
          <p:nvPr/>
        </p:nvSpPr>
        <p:spPr bwMode="auto">
          <a:xfrm>
            <a:off x="1295400" y="228600"/>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b="1" dirty="0" smtClean="0">
                <a:solidFill>
                  <a:srgbClr val="FFFF00"/>
                </a:solidFill>
              </a:rPr>
              <a:t>Proposed layout of the RIB facility at </a:t>
            </a:r>
            <a:r>
              <a:rPr lang="en-US" b="1" dirty="0" err="1" smtClean="0">
                <a:solidFill>
                  <a:srgbClr val="FFFF00"/>
                </a:solidFill>
              </a:rPr>
              <a:t>iThemba</a:t>
            </a:r>
            <a:r>
              <a:rPr lang="en-US" b="1" dirty="0" smtClean="0">
                <a:solidFill>
                  <a:srgbClr val="FFFF00"/>
                </a:solidFill>
              </a:rPr>
              <a:t> LABS</a:t>
            </a:r>
            <a:endParaRPr lang="en-ZA" i="1" dirty="0">
              <a:solidFill>
                <a:srgbClr val="FFFF00"/>
              </a:solidFill>
            </a:endParaRPr>
          </a:p>
        </p:txBody>
      </p:sp>
      <p:sp>
        <p:nvSpPr>
          <p:cNvPr id="6"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1" descr="iThemba C70 layout 19-3D.jpg"/>
          <p:cNvPicPr>
            <a:picLocks noChangeAspect="1"/>
          </p:cNvPicPr>
          <p:nvPr/>
        </p:nvPicPr>
        <p:blipFill>
          <a:blip r:embed="rId3" cstate="print"/>
          <a:srcRect/>
          <a:stretch>
            <a:fillRect/>
          </a:stretch>
        </p:blipFill>
        <p:spPr bwMode="auto">
          <a:xfrm>
            <a:off x="866775" y="649288"/>
            <a:ext cx="7486650" cy="5594350"/>
          </a:xfrm>
          <a:prstGeom prst="rect">
            <a:avLst/>
          </a:prstGeom>
          <a:noFill/>
          <a:ln w="9525">
            <a:noFill/>
            <a:miter lim="800000"/>
            <a:headEnd/>
            <a:tailEnd/>
          </a:ln>
        </p:spPr>
      </p:pic>
      <p:grpSp>
        <p:nvGrpSpPr>
          <p:cNvPr id="2" name="Group 39"/>
          <p:cNvGrpSpPr>
            <a:grpSpLocks/>
          </p:cNvGrpSpPr>
          <p:nvPr/>
        </p:nvGrpSpPr>
        <p:grpSpPr bwMode="auto">
          <a:xfrm>
            <a:off x="904875" y="1171575"/>
            <a:ext cx="1390650" cy="1919288"/>
            <a:chOff x="904755" y="1170972"/>
            <a:chExt cx="1390124" cy="1919469"/>
          </a:xfrm>
        </p:grpSpPr>
        <p:sp>
          <p:nvSpPr>
            <p:cNvPr id="35870" name="TextBox 10"/>
            <p:cNvSpPr txBox="1">
              <a:spLocks noChangeArrowheads="1"/>
            </p:cNvSpPr>
            <p:nvPr/>
          </p:nvSpPr>
          <p:spPr bwMode="auto">
            <a:xfrm>
              <a:off x="904755" y="1170972"/>
              <a:ext cx="1390124" cy="646331"/>
            </a:xfrm>
            <a:prstGeom prst="rect">
              <a:avLst/>
            </a:prstGeom>
            <a:noFill/>
            <a:ln w="9525">
              <a:noFill/>
              <a:miter lim="800000"/>
              <a:headEnd/>
              <a:tailEnd/>
            </a:ln>
          </p:spPr>
          <p:txBody>
            <a:bodyPr wrap="none">
              <a:spAutoFit/>
            </a:bodyPr>
            <a:lstStyle/>
            <a:p>
              <a:r>
                <a:rPr lang="en-ZA" u="none">
                  <a:solidFill>
                    <a:srgbClr val="FF0000"/>
                  </a:solidFill>
                </a:rPr>
                <a:t>Low-energy</a:t>
              </a:r>
            </a:p>
            <a:p>
              <a:r>
                <a:rPr lang="en-ZA" u="none">
                  <a:solidFill>
                    <a:srgbClr val="FF0000"/>
                  </a:solidFill>
                </a:rPr>
                <a:t>beamlines</a:t>
              </a:r>
              <a:endParaRPr lang="en-ZA"/>
            </a:p>
          </p:txBody>
        </p:sp>
        <p:cxnSp>
          <p:nvCxnSpPr>
            <p:cNvPr id="13" name="Straight Arrow Connector 12"/>
            <p:cNvCxnSpPr/>
            <p:nvPr/>
          </p:nvCxnSpPr>
          <p:spPr>
            <a:xfrm rot="16200000" flipH="1">
              <a:off x="1168681" y="2187996"/>
              <a:ext cx="1238367" cy="56652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 name="Group 36"/>
          <p:cNvGrpSpPr>
            <a:grpSpLocks/>
          </p:cNvGrpSpPr>
          <p:nvPr/>
        </p:nvGrpSpPr>
        <p:grpSpPr bwMode="auto">
          <a:xfrm>
            <a:off x="3255963" y="2400300"/>
            <a:ext cx="1673225" cy="1247775"/>
            <a:chOff x="3256344" y="2399818"/>
            <a:chExt cx="1672253" cy="1248139"/>
          </a:xfrm>
        </p:grpSpPr>
        <p:sp>
          <p:nvSpPr>
            <p:cNvPr id="35868" name="TextBox 7"/>
            <p:cNvSpPr txBox="1">
              <a:spLocks noChangeArrowheads="1"/>
            </p:cNvSpPr>
            <p:nvPr/>
          </p:nvSpPr>
          <p:spPr bwMode="auto">
            <a:xfrm>
              <a:off x="3256344" y="2399818"/>
              <a:ext cx="1672253" cy="369332"/>
            </a:xfrm>
            <a:prstGeom prst="rect">
              <a:avLst/>
            </a:prstGeom>
            <a:noFill/>
            <a:ln w="9525">
              <a:noFill/>
              <a:miter lim="800000"/>
              <a:headEnd/>
              <a:tailEnd/>
            </a:ln>
          </p:spPr>
          <p:txBody>
            <a:bodyPr wrap="none">
              <a:spAutoFit/>
            </a:bodyPr>
            <a:lstStyle/>
            <a:p>
              <a:r>
                <a:rPr lang="en-ZA" u="none">
                  <a:solidFill>
                    <a:srgbClr val="FF0000"/>
                  </a:solidFill>
                </a:rPr>
                <a:t>Mass analyser</a:t>
              </a:r>
              <a:endParaRPr lang="en-ZA"/>
            </a:p>
          </p:txBody>
        </p:sp>
        <p:cxnSp>
          <p:nvCxnSpPr>
            <p:cNvPr id="14" name="Straight Arrow Connector 13"/>
            <p:cNvCxnSpPr/>
            <p:nvPr/>
          </p:nvCxnSpPr>
          <p:spPr>
            <a:xfrm rot="5400000">
              <a:off x="3085397" y="3075607"/>
              <a:ext cx="892435" cy="25226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4" name="Group 35"/>
          <p:cNvGrpSpPr>
            <a:grpSpLocks/>
          </p:cNvGrpSpPr>
          <p:nvPr/>
        </p:nvGrpSpPr>
        <p:grpSpPr bwMode="auto">
          <a:xfrm>
            <a:off x="881063" y="3857625"/>
            <a:ext cx="2051050" cy="1212850"/>
            <a:chOff x="881605" y="3858229"/>
            <a:chExt cx="2050648" cy="1212353"/>
          </a:xfrm>
        </p:grpSpPr>
        <p:sp>
          <p:nvSpPr>
            <p:cNvPr id="35866" name="TextBox 6"/>
            <p:cNvSpPr txBox="1">
              <a:spLocks noChangeArrowheads="1"/>
            </p:cNvSpPr>
            <p:nvPr/>
          </p:nvSpPr>
          <p:spPr bwMode="auto">
            <a:xfrm>
              <a:off x="881605" y="4701250"/>
              <a:ext cx="1479892" cy="369332"/>
            </a:xfrm>
            <a:prstGeom prst="rect">
              <a:avLst/>
            </a:prstGeom>
            <a:noFill/>
            <a:ln w="9525">
              <a:noFill/>
              <a:miter lim="800000"/>
              <a:headEnd/>
              <a:tailEnd/>
            </a:ln>
          </p:spPr>
          <p:txBody>
            <a:bodyPr wrap="none">
              <a:spAutoFit/>
            </a:bodyPr>
            <a:lstStyle/>
            <a:p>
              <a:r>
                <a:rPr lang="en-ZA" u="none">
                  <a:solidFill>
                    <a:srgbClr val="FF0000"/>
                  </a:solidFill>
                </a:rPr>
                <a:t>Beam cooler</a:t>
              </a:r>
              <a:endParaRPr lang="en-ZA"/>
            </a:p>
          </p:txBody>
        </p:sp>
        <p:cxnSp>
          <p:nvCxnSpPr>
            <p:cNvPr id="15" name="Straight Arrow Connector 14"/>
            <p:cNvCxnSpPr/>
            <p:nvPr/>
          </p:nvCxnSpPr>
          <p:spPr>
            <a:xfrm flipV="1">
              <a:off x="1945022" y="3858229"/>
              <a:ext cx="987231" cy="852139"/>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 name="Group 34"/>
          <p:cNvGrpSpPr>
            <a:grpSpLocks/>
          </p:cNvGrpSpPr>
          <p:nvPr/>
        </p:nvGrpSpPr>
        <p:grpSpPr bwMode="auto">
          <a:xfrm>
            <a:off x="985838" y="4959350"/>
            <a:ext cx="2908300" cy="1336675"/>
            <a:chOff x="985777" y="4959752"/>
            <a:chExt cx="2909103" cy="1336161"/>
          </a:xfrm>
        </p:grpSpPr>
        <p:sp>
          <p:nvSpPr>
            <p:cNvPr id="35864" name="TextBox 5"/>
            <p:cNvSpPr txBox="1">
              <a:spLocks noChangeArrowheads="1"/>
            </p:cNvSpPr>
            <p:nvPr/>
          </p:nvSpPr>
          <p:spPr bwMode="auto">
            <a:xfrm>
              <a:off x="985777" y="5372583"/>
              <a:ext cx="1505540" cy="923330"/>
            </a:xfrm>
            <a:prstGeom prst="rect">
              <a:avLst/>
            </a:prstGeom>
            <a:noFill/>
            <a:ln w="9525">
              <a:noFill/>
              <a:miter lim="800000"/>
              <a:headEnd/>
              <a:tailEnd/>
            </a:ln>
          </p:spPr>
          <p:txBody>
            <a:bodyPr wrap="none">
              <a:spAutoFit/>
            </a:bodyPr>
            <a:lstStyle/>
            <a:p>
              <a:r>
                <a:rPr lang="en-ZA" u="none">
                  <a:solidFill>
                    <a:srgbClr val="FF0000"/>
                  </a:solidFill>
                </a:rPr>
                <a:t>Target / ion-</a:t>
              </a:r>
            </a:p>
            <a:p>
              <a:r>
                <a:rPr lang="en-ZA" u="none">
                  <a:solidFill>
                    <a:srgbClr val="FF0000"/>
                  </a:solidFill>
                </a:rPr>
                <a:t>source </a:t>
              </a:r>
            </a:p>
            <a:p>
              <a:r>
                <a:rPr lang="en-ZA" u="none">
                  <a:solidFill>
                    <a:srgbClr val="FF0000"/>
                  </a:solidFill>
                </a:rPr>
                <a:t>maintenance</a:t>
              </a:r>
              <a:endParaRPr lang="en-ZA"/>
            </a:p>
          </p:txBody>
        </p:sp>
        <p:cxnSp>
          <p:nvCxnSpPr>
            <p:cNvPr id="16" name="Straight Arrow Connector 15"/>
            <p:cNvCxnSpPr/>
            <p:nvPr/>
          </p:nvCxnSpPr>
          <p:spPr>
            <a:xfrm flipV="1">
              <a:off x="2349816" y="4959752"/>
              <a:ext cx="1545064" cy="66490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6" name="Group 33"/>
          <p:cNvGrpSpPr>
            <a:grpSpLocks/>
          </p:cNvGrpSpPr>
          <p:nvPr/>
        </p:nvGrpSpPr>
        <p:grpSpPr bwMode="auto">
          <a:xfrm>
            <a:off x="4776788" y="5157788"/>
            <a:ext cx="2081212" cy="1035050"/>
            <a:chOff x="4776487" y="5158451"/>
            <a:chExt cx="2081968" cy="1034876"/>
          </a:xfrm>
        </p:grpSpPr>
        <p:sp>
          <p:nvSpPr>
            <p:cNvPr id="35862" name="TextBox 4"/>
            <p:cNvSpPr txBox="1">
              <a:spLocks noChangeArrowheads="1"/>
            </p:cNvSpPr>
            <p:nvPr/>
          </p:nvSpPr>
          <p:spPr bwMode="auto">
            <a:xfrm>
              <a:off x="5198962" y="5823995"/>
              <a:ext cx="1659493" cy="369332"/>
            </a:xfrm>
            <a:prstGeom prst="rect">
              <a:avLst/>
            </a:prstGeom>
            <a:noFill/>
            <a:ln w="9525">
              <a:noFill/>
              <a:miter lim="800000"/>
              <a:headEnd/>
              <a:tailEnd/>
            </a:ln>
          </p:spPr>
          <p:txBody>
            <a:bodyPr wrap="none">
              <a:spAutoFit/>
            </a:bodyPr>
            <a:lstStyle/>
            <a:p>
              <a:r>
                <a:rPr lang="en-ZA" u="none">
                  <a:solidFill>
                    <a:srgbClr val="FF0000"/>
                  </a:solidFill>
                </a:rPr>
                <a:t>Target storage</a:t>
              </a:r>
              <a:endParaRPr lang="en-ZA"/>
            </a:p>
          </p:txBody>
        </p:sp>
        <p:cxnSp>
          <p:nvCxnSpPr>
            <p:cNvPr id="17" name="Straight Arrow Connector 16"/>
            <p:cNvCxnSpPr/>
            <p:nvPr/>
          </p:nvCxnSpPr>
          <p:spPr>
            <a:xfrm rot="16200000" flipV="1">
              <a:off x="4678205" y="5256733"/>
              <a:ext cx="674574" cy="47801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7" name="Group 32"/>
          <p:cNvGrpSpPr>
            <a:grpSpLocks/>
          </p:cNvGrpSpPr>
          <p:nvPr/>
        </p:nvGrpSpPr>
        <p:grpSpPr bwMode="auto">
          <a:xfrm>
            <a:off x="5183188" y="4929188"/>
            <a:ext cx="1684337" cy="801687"/>
            <a:chOff x="5183530" y="4928887"/>
            <a:chExt cx="1683753" cy="801452"/>
          </a:xfrm>
        </p:grpSpPr>
        <p:sp>
          <p:nvSpPr>
            <p:cNvPr id="35860" name="TextBox 3"/>
            <p:cNvSpPr txBox="1">
              <a:spLocks noChangeArrowheads="1"/>
            </p:cNvSpPr>
            <p:nvPr/>
          </p:nvSpPr>
          <p:spPr bwMode="auto">
            <a:xfrm>
              <a:off x="6067064" y="5361007"/>
              <a:ext cx="800219" cy="369332"/>
            </a:xfrm>
            <a:prstGeom prst="rect">
              <a:avLst/>
            </a:prstGeom>
            <a:noFill/>
            <a:ln w="9525">
              <a:noFill/>
              <a:miter lim="800000"/>
              <a:headEnd/>
              <a:tailEnd/>
            </a:ln>
          </p:spPr>
          <p:txBody>
            <a:bodyPr wrap="none">
              <a:spAutoFit/>
            </a:bodyPr>
            <a:lstStyle/>
            <a:p>
              <a:r>
                <a:rPr lang="en-ZA" u="none">
                  <a:solidFill>
                    <a:srgbClr val="FF0000"/>
                  </a:solidFill>
                </a:rPr>
                <a:t>Robot</a:t>
              </a:r>
              <a:endParaRPr lang="en-ZA"/>
            </a:p>
          </p:txBody>
        </p:sp>
        <p:cxnSp>
          <p:nvCxnSpPr>
            <p:cNvPr id="18" name="Straight Arrow Connector 17"/>
            <p:cNvCxnSpPr>
              <a:stCxn id="35860" idx="1"/>
            </p:cNvCxnSpPr>
            <p:nvPr/>
          </p:nvCxnSpPr>
          <p:spPr>
            <a:xfrm rot="10800000">
              <a:off x="5183530" y="4928887"/>
              <a:ext cx="883930" cy="617356"/>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8" name="Group 31"/>
          <p:cNvGrpSpPr>
            <a:grpSpLocks/>
          </p:cNvGrpSpPr>
          <p:nvPr/>
        </p:nvGrpSpPr>
        <p:grpSpPr bwMode="auto">
          <a:xfrm>
            <a:off x="3784600" y="4375150"/>
            <a:ext cx="4524375" cy="993775"/>
            <a:chOff x="3784922" y="4375233"/>
            <a:chExt cx="4523373" cy="993569"/>
          </a:xfrm>
        </p:grpSpPr>
        <p:sp>
          <p:nvSpPr>
            <p:cNvPr id="35857" name="TextBox 2"/>
            <p:cNvSpPr txBox="1">
              <a:spLocks noChangeArrowheads="1"/>
            </p:cNvSpPr>
            <p:nvPr/>
          </p:nvSpPr>
          <p:spPr bwMode="auto">
            <a:xfrm>
              <a:off x="6597570" y="4722471"/>
              <a:ext cx="1710725" cy="646331"/>
            </a:xfrm>
            <a:prstGeom prst="rect">
              <a:avLst/>
            </a:prstGeom>
            <a:noFill/>
            <a:ln w="9525">
              <a:noFill/>
              <a:miter lim="800000"/>
              <a:headEnd/>
              <a:tailEnd/>
            </a:ln>
          </p:spPr>
          <p:txBody>
            <a:bodyPr wrap="none">
              <a:spAutoFit/>
            </a:bodyPr>
            <a:lstStyle/>
            <a:p>
              <a:r>
                <a:rPr lang="en-ZA" u="none">
                  <a:solidFill>
                    <a:srgbClr val="FF0000"/>
                  </a:solidFill>
                </a:rPr>
                <a:t>RIB production</a:t>
              </a:r>
            </a:p>
            <a:p>
              <a:r>
                <a:rPr lang="en-ZA" u="none">
                  <a:solidFill>
                    <a:srgbClr val="FF0000"/>
                  </a:solidFill>
                </a:rPr>
                <a:t>stations</a:t>
              </a:r>
              <a:endParaRPr lang="en-ZA"/>
            </a:p>
          </p:txBody>
        </p:sp>
        <p:cxnSp>
          <p:nvCxnSpPr>
            <p:cNvPr id="19" name="Straight Arrow Connector 18"/>
            <p:cNvCxnSpPr/>
            <p:nvPr/>
          </p:nvCxnSpPr>
          <p:spPr>
            <a:xfrm rot="10800000">
              <a:off x="3784922" y="4375233"/>
              <a:ext cx="2766400" cy="647566"/>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10800000">
              <a:off x="4527707" y="4481574"/>
              <a:ext cx="2034724" cy="438059"/>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9" name="Group 38"/>
          <p:cNvGrpSpPr>
            <a:grpSpLocks/>
          </p:cNvGrpSpPr>
          <p:nvPr/>
        </p:nvGrpSpPr>
        <p:grpSpPr bwMode="auto">
          <a:xfrm>
            <a:off x="1749425" y="754063"/>
            <a:ext cx="2852738" cy="2060575"/>
            <a:chOff x="1749707" y="754283"/>
            <a:chExt cx="2852063" cy="2060294"/>
          </a:xfrm>
        </p:grpSpPr>
        <p:sp>
          <p:nvSpPr>
            <p:cNvPr id="35855" name="TextBox 9"/>
            <p:cNvSpPr txBox="1">
              <a:spLocks noChangeArrowheads="1"/>
            </p:cNvSpPr>
            <p:nvPr/>
          </p:nvSpPr>
          <p:spPr bwMode="auto">
            <a:xfrm>
              <a:off x="1749707" y="754283"/>
              <a:ext cx="2852063" cy="369332"/>
            </a:xfrm>
            <a:prstGeom prst="rect">
              <a:avLst/>
            </a:prstGeom>
            <a:noFill/>
            <a:ln w="9525">
              <a:noFill/>
              <a:miter lim="800000"/>
              <a:headEnd/>
              <a:tailEnd/>
            </a:ln>
          </p:spPr>
          <p:txBody>
            <a:bodyPr wrap="none">
              <a:spAutoFit/>
            </a:bodyPr>
            <a:lstStyle/>
            <a:p>
              <a:r>
                <a:rPr lang="en-ZA" u="none">
                  <a:solidFill>
                    <a:srgbClr val="FF0000"/>
                  </a:solidFill>
                </a:rPr>
                <a:t>Location for future injector</a:t>
              </a:r>
              <a:endParaRPr lang="en-ZA"/>
            </a:p>
          </p:txBody>
        </p:sp>
        <p:cxnSp>
          <p:nvCxnSpPr>
            <p:cNvPr id="28" name="Straight Arrow Connector 27"/>
            <p:cNvCxnSpPr/>
            <p:nvPr/>
          </p:nvCxnSpPr>
          <p:spPr>
            <a:xfrm rot="5400000">
              <a:off x="1551231" y="1924114"/>
              <a:ext cx="1714266" cy="66659"/>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0" name="Group 37"/>
          <p:cNvGrpSpPr>
            <a:grpSpLocks/>
          </p:cNvGrpSpPr>
          <p:nvPr/>
        </p:nvGrpSpPr>
        <p:grpSpPr bwMode="auto">
          <a:xfrm>
            <a:off x="2582863" y="1482725"/>
            <a:ext cx="1800225" cy="1924050"/>
            <a:chOff x="2583083" y="1483489"/>
            <a:chExt cx="1800493" cy="1923328"/>
          </a:xfrm>
        </p:grpSpPr>
        <p:sp>
          <p:nvSpPr>
            <p:cNvPr id="35853" name="TextBox 8"/>
            <p:cNvSpPr txBox="1">
              <a:spLocks noChangeArrowheads="1"/>
            </p:cNvSpPr>
            <p:nvPr/>
          </p:nvSpPr>
          <p:spPr bwMode="auto">
            <a:xfrm>
              <a:off x="2583083" y="1483489"/>
              <a:ext cx="1800493" cy="369332"/>
            </a:xfrm>
            <a:prstGeom prst="rect">
              <a:avLst/>
            </a:prstGeom>
            <a:noFill/>
            <a:ln w="9525">
              <a:noFill/>
              <a:miter lim="800000"/>
              <a:headEnd/>
              <a:tailEnd/>
            </a:ln>
          </p:spPr>
          <p:txBody>
            <a:bodyPr wrap="none">
              <a:spAutoFit/>
            </a:bodyPr>
            <a:lstStyle/>
            <a:p>
              <a:r>
                <a:rPr lang="en-ZA" u="none">
                  <a:solidFill>
                    <a:srgbClr val="FF0000"/>
                  </a:solidFill>
                </a:rPr>
                <a:t>Charge breeder</a:t>
              </a:r>
              <a:endParaRPr lang="en-ZA"/>
            </a:p>
          </p:txBody>
        </p:sp>
        <p:cxnSp>
          <p:nvCxnSpPr>
            <p:cNvPr id="29" name="Straight Arrow Connector 28"/>
            <p:cNvCxnSpPr/>
            <p:nvPr/>
          </p:nvCxnSpPr>
          <p:spPr>
            <a:xfrm rot="5400000">
              <a:off x="2211157" y="2434727"/>
              <a:ext cx="1520254" cy="423926"/>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41" name="TextBox 40"/>
          <p:cNvSpPr txBox="1"/>
          <p:nvPr/>
        </p:nvSpPr>
        <p:spPr>
          <a:xfrm>
            <a:off x="3017324" y="3962"/>
            <a:ext cx="2866231" cy="615950"/>
          </a:xfrm>
          <a:prstGeom prst="rect">
            <a:avLst/>
          </a:prstGeom>
          <a:noFill/>
        </p:spPr>
        <p:txBody>
          <a:bodyPr wrap="square">
            <a:spAutoFit/>
          </a:bodyPr>
          <a:lstStyle/>
          <a:p>
            <a:pPr>
              <a:defRPr/>
            </a:pPr>
            <a:r>
              <a:rPr lang="en-ZA" sz="3400" u="none" dirty="0">
                <a:solidFill>
                  <a:srgbClr val="FFFF00"/>
                </a:solidFill>
                <a:latin typeface="+mn-lt"/>
              </a:rPr>
              <a:t>RIB production </a:t>
            </a:r>
            <a:endParaRPr lang="en-ZA" sz="3400" dirty="0"/>
          </a:p>
        </p:txBody>
      </p:sp>
      <p:pic>
        <p:nvPicPr>
          <p:cNvPr id="32" name="Picture 31"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6296086"/>
            <a:ext cx="1504949" cy="561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xit" presetSubtype="0" fill="hold" nodeType="withEffect">
                                  <p:stCondLst>
                                    <p:cond delay="0"/>
                                  </p:stCondLst>
                                  <p:childTnLst>
                                    <p:set>
                                      <p:cBhvr>
                                        <p:cTn id="18" dur="1" fill="hold">
                                          <p:stCondLst>
                                            <p:cond delay="0"/>
                                          </p:stCondLst>
                                        </p:cTn>
                                        <p:tgtEl>
                                          <p:spTgt spid="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xit" presetSubtype="0" fill="hold" nodeType="withEffect">
                                  <p:stCondLst>
                                    <p:cond delay="0"/>
                                  </p:stCondLst>
                                  <p:childTnLst>
                                    <p:set>
                                      <p:cBhvr>
                                        <p:cTn id="24" dur="1" fill="hold">
                                          <p:stCondLst>
                                            <p:cond delay="0"/>
                                          </p:stCondLst>
                                        </p:cTn>
                                        <p:tgtEl>
                                          <p:spTgt spid="6"/>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childTnLst>
                                </p:cTn>
                              </p:par>
                              <p:par>
                                <p:cTn id="29" presetID="1" presetClass="exit" presetSubtype="0" fill="hold" nodeType="withEffect">
                                  <p:stCondLst>
                                    <p:cond delay="0"/>
                                  </p:stCondLst>
                                  <p:childTnLst>
                                    <p:set>
                                      <p:cBhvr>
                                        <p:cTn id="30" dur="1" fill="hold">
                                          <p:stCondLst>
                                            <p:cond delay="0"/>
                                          </p:stCondLst>
                                        </p:cTn>
                                        <p:tgtEl>
                                          <p:spTgt spid="5"/>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childTnLst>
                                </p:cTn>
                              </p:par>
                              <p:par>
                                <p:cTn id="35" presetID="1" presetClass="exit" presetSubtype="0" fill="hold" nodeType="withEffect">
                                  <p:stCondLst>
                                    <p:cond delay="0"/>
                                  </p:stCondLst>
                                  <p:childTnLst>
                                    <p:set>
                                      <p:cBhvr>
                                        <p:cTn id="36" dur="1" fill="hold">
                                          <p:stCondLst>
                                            <p:cond delay="0"/>
                                          </p:stCondLst>
                                        </p:cTn>
                                        <p:tgtEl>
                                          <p:spTgt spid="4"/>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0"/>
                                        </p:tgtEl>
                                        <p:attrNameLst>
                                          <p:attrName>style.visibility</p:attrName>
                                        </p:attrNameLst>
                                      </p:cBhvr>
                                      <p:to>
                                        <p:strVal val="visible"/>
                                      </p:to>
                                    </p:set>
                                  </p:childTnLst>
                                </p:cTn>
                              </p:par>
                              <p:par>
                                <p:cTn id="41" presetID="1" presetClass="exit" presetSubtype="0" fill="hold" nodeType="withEffect">
                                  <p:stCondLst>
                                    <p:cond delay="0"/>
                                  </p:stCondLst>
                                  <p:childTnLst>
                                    <p:set>
                                      <p:cBhvr>
                                        <p:cTn id="42" dur="1" fill="hold">
                                          <p:stCondLst>
                                            <p:cond delay="0"/>
                                          </p:stCondLst>
                                        </p:cTn>
                                        <p:tgtEl>
                                          <p:spTgt spid="3"/>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9"/>
                                        </p:tgtEl>
                                        <p:attrNameLst>
                                          <p:attrName>style.visibility</p:attrName>
                                        </p:attrNameLst>
                                      </p:cBhvr>
                                      <p:to>
                                        <p:strVal val="visible"/>
                                      </p:to>
                                    </p:set>
                                  </p:childTnLst>
                                </p:cTn>
                              </p:par>
                              <p:par>
                                <p:cTn id="47" presetID="1" presetClass="exit" presetSubtype="0" fill="hold" nodeType="withEffect">
                                  <p:stCondLst>
                                    <p:cond delay="0"/>
                                  </p:stCondLst>
                                  <p:childTnLst>
                                    <p:set>
                                      <p:cBhvr>
                                        <p:cTn id="48" dur="1" fill="hold">
                                          <p:stCondLst>
                                            <p:cond delay="0"/>
                                          </p:stCondLst>
                                        </p:cTn>
                                        <p:tgtEl>
                                          <p:spTgt spid="10"/>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2"/>
                                        </p:tgtEl>
                                        <p:attrNameLst>
                                          <p:attrName>style.visibility</p:attrName>
                                        </p:attrNameLst>
                                      </p:cBhvr>
                                      <p:to>
                                        <p:strVal val="visible"/>
                                      </p:to>
                                    </p:set>
                                  </p:childTnLst>
                                </p:cTn>
                              </p:par>
                              <p:par>
                                <p:cTn id="53" presetID="1" presetClass="exit" presetSubtype="0" fill="hold" nodeType="withEffect">
                                  <p:stCondLst>
                                    <p:cond delay="0"/>
                                  </p:stCondLst>
                                  <p:childTnLst>
                                    <p:set>
                                      <p:cBhvr>
                                        <p:cTn id="54"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a:stretch>
            <a:fillRect/>
          </a:stretch>
        </p:blipFill>
        <p:spPr bwMode="auto">
          <a:xfrm>
            <a:off x="341313" y="2144713"/>
            <a:ext cx="6119812" cy="4222750"/>
          </a:xfrm>
          <a:prstGeom prst="rect">
            <a:avLst/>
          </a:prstGeom>
          <a:noFill/>
          <a:ln w="9525">
            <a:noFill/>
            <a:miter lim="800000"/>
            <a:headEnd/>
            <a:tailEnd/>
          </a:ln>
        </p:spPr>
      </p:pic>
      <p:sp>
        <p:nvSpPr>
          <p:cNvPr id="3" name="Oval 2"/>
          <p:cNvSpPr/>
          <p:nvPr/>
        </p:nvSpPr>
        <p:spPr>
          <a:xfrm>
            <a:off x="5391150" y="3575050"/>
            <a:ext cx="1050925" cy="101123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4" name="TextBox 1"/>
          <p:cNvSpPr txBox="1">
            <a:spLocks noChangeArrowheads="1"/>
          </p:cNvSpPr>
          <p:nvPr/>
        </p:nvSpPr>
        <p:spPr bwMode="auto">
          <a:xfrm>
            <a:off x="6569075" y="3151188"/>
            <a:ext cx="2279650" cy="2678112"/>
          </a:xfrm>
          <a:prstGeom prst="rect">
            <a:avLst/>
          </a:prstGeom>
          <a:noFill/>
          <a:ln w="9525">
            <a:noFill/>
            <a:miter lim="800000"/>
            <a:headEnd/>
            <a:tailEnd/>
          </a:ln>
        </p:spPr>
        <p:txBody>
          <a:bodyPr>
            <a:spAutoFit/>
          </a:bodyPr>
          <a:lstStyle/>
          <a:p>
            <a:pPr>
              <a:defRPr/>
            </a:pPr>
            <a:r>
              <a:rPr lang="en-GB" sz="2800" u="none" dirty="0">
                <a:solidFill>
                  <a:srgbClr val="FFFF00"/>
                </a:solidFill>
                <a:latin typeface="+mn-lt"/>
              </a:rPr>
              <a:t>Possible location of RIB test ion-source</a:t>
            </a:r>
          </a:p>
          <a:p>
            <a:pPr>
              <a:defRPr/>
            </a:pPr>
            <a:endParaRPr lang="en-GB" sz="2800" u="none" dirty="0">
              <a:solidFill>
                <a:srgbClr val="FFFF00"/>
              </a:solidFill>
              <a:latin typeface="+mn-lt"/>
            </a:endParaRPr>
          </a:p>
          <a:p>
            <a:pPr>
              <a:defRPr/>
            </a:pPr>
            <a:endParaRPr lang="en-GB" sz="2800" u="none" dirty="0">
              <a:solidFill>
                <a:srgbClr val="FFFF00"/>
              </a:solidFill>
              <a:latin typeface="+mn-lt"/>
            </a:endParaRPr>
          </a:p>
        </p:txBody>
      </p:sp>
      <p:sp>
        <p:nvSpPr>
          <p:cNvPr id="38917" name="Rectangle 4"/>
          <p:cNvSpPr>
            <a:spLocks noChangeArrowheads="1"/>
          </p:cNvSpPr>
          <p:nvPr/>
        </p:nvSpPr>
        <p:spPr bwMode="auto">
          <a:xfrm>
            <a:off x="-5179" y="1022350"/>
            <a:ext cx="8915400" cy="523220"/>
          </a:xfrm>
          <a:prstGeom prst="rect">
            <a:avLst/>
          </a:prstGeom>
          <a:noFill/>
          <a:ln w="9525">
            <a:noFill/>
            <a:miter lim="800000"/>
            <a:headEnd/>
            <a:tailEnd/>
          </a:ln>
        </p:spPr>
        <p:txBody>
          <a:bodyPr wrap="square">
            <a:spAutoFit/>
          </a:bodyPr>
          <a:lstStyle/>
          <a:p>
            <a:pPr algn="just"/>
            <a:r>
              <a:rPr lang="en-GB" sz="2800" u="none" dirty="0">
                <a:solidFill>
                  <a:srgbClr val="FFFF00"/>
                </a:solidFill>
                <a:latin typeface="Calisto MT" pitchFamily="18" charset="0"/>
                <a:cs typeface="Times New Roman" pitchFamily="18" charset="0"/>
              </a:rPr>
              <a:t>RIB ion-source Test Station + </a:t>
            </a:r>
            <a:r>
              <a:rPr lang="el-GR" sz="2800" u="none" dirty="0">
                <a:solidFill>
                  <a:srgbClr val="FFFF00"/>
                </a:solidFill>
                <a:cs typeface="Times New Roman" pitchFamily="18" charset="0"/>
              </a:rPr>
              <a:t>β</a:t>
            </a:r>
            <a:r>
              <a:rPr lang="en-GB" sz="2800" u="none" dirty="0">
                <a:solidFill>
                  <a:srgbClr val="FFFF00"/>
                </a:solidFill>
                <a:latin typeface="Calisto MT" pitchFamily="18" charset="0"/>
                <a:cs typeface="Times New Roman" pitchFamily="18" charset="0"/>
              </a:rPr>
              <a:t>-decay + </a:t>
            </a:r>
            <a:r>
              <a:rPr lang="en-GB" sz="2800" u="none" dirty="0" smtClean="0">
                <a:solidFill>
                  <a:srgbClr val="FFFF00"/>
                </a:solidFill>
                <a:latin typeface="Calisto MT" pitchFamily="18" charset="0"/>
                <a:cs typeface="Times New Roman" pitchFamily="18" charset="0"/>
              </a:rPr>
              <a:t>Materials </a:t>
            </a:r>
            <a:endParaRPr lang="en-GB" sz="2800" u="none" dirty="0">
              <a:solidFill>
                <a:srgbClr val="FFFF00"/>
              </a:solidFill>
              <a:latin typeface="Calisto MT" pitchFamily="18" charset="0"/>
              <a:cs typeface="Times New Roman" pitchFamily="18" charset="0"/>
            </a:endParaRPr>
          </a:p>
        </p:txBody>
      </p:sp>
      <p:sp>
        <p:nvSpPr>
          <p:cNvPr id="6" name="TextBox 5"/>
          <p:cNvSpPr txBox="1"/>
          <p:nvPr/>
        </p:nvSpPr>
        <p:spPr>
          <a:xfrm>
            <a:off x="0" y="200025"/>
            <a:ext cx="7937500" cy="615950"/>
          </a:xfrm>
          <a:prstGeom prst="rect">
            <a:avLst/>
          </a:prstGeom>
          <a:noFill/>
        </p:spPr>
        <p:txBody>
          <a:bodyPr wrap="none">
            <a:spAutoFit/>
          </a:bodyPr>
          <a:lstStyle/>
          <a:p>
            <a:pPr>
              <a:defRPr/>
            </a:pPr>
            <a:r>
              <a:rPr lang="en-ZA" sz="3400" u="none" dirty="0">
                <a:solidFill>
                  <a:srgbClr val="FFFF00"/>
                </a:solidFill>
                <a:latin typeface="+mj-lt"/>
              </a:rPr>
              <a:t>Demonstrator with “</a:t>
            </a:r>
            <a:r>
              <a:rPr lang="en-ZA" sz="3400" u="none" dirty="0" err="1">
                <a:solidFill>
                  <a:srgbClr val="FFFF00"/>
                </a:solidFill>
                <a:latin typeface="+mn-lt"/>
              </a:rPr>
              <a:t>Unaccelerated</a:t>
            </a:r>
            <a:r>
              <a:rPr lang="en-ZA" sz="3400" u="none" dirty="0">
                <a:solidFill>
                  <a:srgbClr val="FFFF00"/>
                </a:solidFill>
                <a:latin typeface="+mn-lt"/>
              </a:rPr>
              <a:t>” RIBs</a:t>
            </a:r>
          </a:p>
        </p:txBody>
      </p:sp>
      <p:pic>
        <p:nvPicPr>
          <p:cNvPr id="7" name="Picture 6"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6260522"/>
            <a:ext cx="1600199" cy="597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3" cstate="print"/>
          <a:srcRect/>
          <a:stretch>
            <a:fillRect/>
          </a:stretch>
        </p:blipFill>
        <p:spPr bwMode="auto">
          <a:xfrm>
            <a:off x="1074738" y="1547813"/>
            <a:ext cx="6423025" cy="4627562"/>
          </a:xfrm>
          <a:prstGeom prst="rect">
            <a:avLst/>
          </a:prstGeom>
          <a:noFill/>
          <a:ln w="9525">
            <a:noFill/>
            <a:miter lim="800000"/>
            <a:headEnd/>
            <a:tailEnd/>
          </a:ln>
        </p:spPr>
      </p:pic>
      <p:sp>
        <p:nvSpPr>
          <p:cNvPr id="3" name="TextBox 2"/>
          <p:cNvSpPr txBox="1"/>
          <p:nvPr/>
        </p:nvSpPr>
        <p:spPr>
          <a:xfrm>
            <a:off x="746125" y="239713"/>
            <a:ext cx="7772400" cy="1131887"/>
          </a:xfrm>
          <a:prstGeom prst="rect">
            <a:avLst/>
          </a:prstGeom>
          <a:noFill/>
        </p:spPr>
        <p:txBody>
          <a:bodyPr>
            <a:spAutoFit/>
          </a:bodyPr>
          <a:lstStyle/>
          <a:p>
            <a:pPr>
              <a:defRPr/>
            </a:pPr>
            <a:r>
              <a:rPr lang="en-ZA" sz="3400" u="none" dirty="0">
                <a:solidFill>
                  <a:srgbClr val="FFFF00"/>
                </a:solidFill>
                <a:latin typeface="+mj-lt"/>
              </a:rPr>
              <a:t>Demonstrator to test </a:t>
            </a:r>
            <a:r>
              <a:rPr lang="en-ZA" sz="3400" u="none" dirty="0" err="1">
                <a:solidFill>
                  <a:srgbClr val="FFFF00"/>
                </a:solidFill>
                <a:latin typeface="+mj-lt"/>
              </a:rPr>
              <a:t>Legnaro</a:t>
            </a:r>
            <a:r>
              <a:rPr lang="en-ZA" sz="3400" u="none" dirty="0">
                <a:solidFill>
                  <a:srgbClr val="FFFF00"/>
                </a:solidFill>
                <a:latin typeface="+mj-lt"/>
              </a:rPr>
              <a:t> SPES target/ion-source – </a:t>
            </a:r>
            <a:r>
              <a:rPr lang="en-ZA" sz="3400" u="none" dirty="0" smtClean="0">
                <a:solidFill>
                  <a:srgbClr val="FFFF00"/>
                </a:solidFill>
                <a:latin typeface="+mj-lt"/>
              </a:rPr>
              <a:t>under </a:t>
            </a:r>
            <a:r>
              <a:rPr lang="en-ZA" sz="3400" u="none" dirty="0" err="1" smtClean="0">
                <a:solidFill>
                  <a:srgbClr val="FFFF00"/>
                </a:solidFill>
                <a:latin typeface="+mj-lt"/>
              </a:rPr>
              <a:t>MoU</a:t>
            </a:r>
            <a:r>
              <a:rPr lang="en-ZA" sz="3400" u="none" dirty="0" smtClean="0">
                <a:solidFill>
                  <a:srgbClr val="FFFF00"/>
                </a:solidFill>
                <a:latin typeface="+mj-lt"/>
              </a:rPr>
              <a:t> </a:t>
            </a:r>
            <a:endParaRPr lang="en-ZA" sz="3400" u="none" dirty="0">
              <a:solidFill>
                <a:srgbClr val="FFFF00"/>
              </a:solidFill>
              <a:latin typeface="+mn-lt"/>
            </a:endParaRPr>
          </a:p>
        </p:txBody>
      </p:sp>
      <p:pic>
        <p:nvPicPr>
          <p:cNvPr id="4" name="Picture 3"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6203620"/>
            <a:ext cx="1752599" cy="65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3" descr="YieldsShaded3Mar12.JPG"/>
          <p:cNvPicPr>
            <a:picLocks noChangeAspect="1"/>
          </p:cNvPicPr>
          <p:nvPr/>
        </p:nvPicPr>
        <p:blipFill>
          <a:blip r:embed="rId3" cstate="print"/>
          <a:srcRect/>
          <a:stretch>
            <a:fillRect/>
          </a:stretch>
        </p:blipFill>
        <p:spPr bwMode="auto">
          <a:xfrm>
            <a:off x="876300" y="330200"/>
            <a:ext cx="7362825" cy="5748338"/>
          </a:xfrm>
          <a:prstGeom prst="rect">
            <a:avLst/>
          </a:prstGeom>
          <a:noFill/>
          <a:ln w="9525">
            <a:noFill/>
            <a:miter lim="800000"/>
            <a:headEnd/>
            <a:tailEnd/>
          </a:ln>
        </p:spPr>
      </p:pic>
      <p:pic>
        <p:nvPicPr>
          <p:cNvPr id="3" name="Picture 2"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6172200"/>
            <a:ext cx="1836751"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077200" cy="838200"/>
          </a:xfrm>
        </p:spPr>
        <p:txBody>
          <a:bodyPr>
            <a:normAutofit/>
          </a:bodyPr>
          <a:lstStyle/>
          <a:p>
            <a:r>
              <a:rPr lang="en-ZA" sz="2400" dirty="0" smtClean="0">
                <a:solidFill>
                  <a:srgbClr val="FFFF00"/>
                </a:solidFill>
              </a:rPr>
              <a:t>Tandem Accelerator beam-injection system at the (then) </a:t>
            </a:r>
            <a:r>
              <a:rPr lang="en-ZA" sz="2400" dirty="0" err="1" smtClean="0">
                <a:solidFill>
                  <a:srgbClr val="FFFF00"/>
                </a:solidFill>
              </a:rPr>
              <a:t>Schonland</a:t>
            </a:r>
            <a:r>
              <a:rPr lang="en-ZA" sz="2400" dirty="0" smtClean="0">
                <a:solidFill>
                  <a:srgbClr val="FFFF00"/>
                </a:solidFill>
              </a:rPr>
              <a:t> Research Institute along with </a:t>
            </a:r>
            <a:r>
              <a:rPr lang="en-ZA" sz="2400" dirty="0" err="1" smtClean="0">
                <a:solidFill>
                  <a:srgbClr val="FFFF00"/>
                </a:solidFill>
              </a:rPr>
              <a:t>Miklos</a:t>
            </a:r>
            <a:r>
              <a:rPr lang="en-ZA" sz="2400" dirty="0" smtClean="0">
                <a:solidFill>
                  <a:srgbClr val="FFFF00"/>
                </a:solidFill>
              </a:rPr>
              <a:t> </a:t>
            </a:r>
            <a:r>
              <a:rPr lang="en-ZA" sz="2400" dirty="0" err="1" smtClean="0">
                <a:solidFill>
                  <a:srgbClr val="FFFF00"/>
                </a:solidFill>
              </a:rPr>
              <a:t>Rebak</a:t>
            </a:r>
            <a:r>
              <a:rPr lang="en-ZA" sz="2400" dirty="0" smtClean="0">
                <a:solidFill>
                  <a:srgbClr val="FFFF00"/>
                </a:solidFill>
              </a:rPr>
              <a:t>.</a:t>
            </a:r>
            <a:endParaRPr lang="en-ZA" sz="2400" dirty="0">
              <a:solidFill>
                <a:srgbClr val="FFFF00"/>
              </a:solidFill>
            </a:endParaRPr>
          </a:p>
        </p:txBody>
      </p:sp>
      <p:pic>
        <p:nvPicPr>
          <p:cNvPr id="4" name="Picture 4" descr="tandem_1"/>
          <p:cNvPicPr>
            <a:picLocks noGrp="1" noChangeAspect="1" noChangeArrowheads="1"/>
          </p:cNvPicPr>
          <p:nvPr>
            <p:ph idx="1"/>
          </p:nvPr>
        </p:nvPicPr>
        <p:blipFill>
          <a:blip r:embed="rId3" cstate="print"/>
          <a:srcRect/>
          <a:stretch>
            <a:fillRect/>
          </a:stretch>
        </p:blipFill>
        <p:spPr bwMode="auto">
          <a:xfrm>
            <a:off x="1066800" y="914401"/>
            <a:ext cx="7456283" cy="4525963"/>
          </a:xfrm>
          <a:prstGeom prst="rect">
            <a:avLst/>
          </a:prstGeom>
          <a:noFill/>
        </p:spPr>
      </p:pic>
      <p:pic>
        <p:nvPicPr>
          <p:cNvPr id="7" name="Picture 6"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1" descr="Vault N version 6b.jpg"/>
          <p:cNvPicPr>
            <a:picLocks noChangeAspect="1"/>
          </p:cNvPicPr>
          <p:nvPr/>
        </p:nvPicPr>
        <p:blipFill>
          <a:blip r:embed="rId3" cstate="print"/>
          <a:srcRect/>
          <a:stretch>
            <a:fillRect/>
          </a:stretch>
        </p:blipFill>
        <p:spPr bwMode="auto">
          <a:xfrm>
            <a:off x="2286000" y="685800"/>
            <a:ext cx="4681537" cy="5215361"/>
          </a:xfrm>
          <a:prstGeom prst="rect">
            <a:avLst/>
          </a:prstGeom>
          <a:noFill/>
          <a:ln w="9525">
            <a:noFill/>
            <a:miter lim="800000"/>
            <a:headEnd/>
            <a:tailEnd/>
          </a:ln>
        </p:spPr>
      </p:pic>
      <p:pic>
        <p:nvPicPr>
          <p:cNvPr id="3" name="Picture 2"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6032912"/>
            <a:ext cx="2209799" cy="825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143000" y="228600"/>
            <a:ext cx="7162800" cy="369332"/>
          </a:xfrm>
          <a:prstGeom prst="rect">
            <a:avLst/>
          </a:prstGeom>
          <a:noFill/>
        </p:spPr>
        <p:txBody>
          <a:bodyPr wrap="square" rtlCol="0">
            <a:spAutoFit/>
          </a:bodyPr>
          <a:lstStyle/>
          <a:p>
            <a:r>
              <a:rPr lang="en-ZA" b="1" dirty="0" smtClean="0">
                <a:solidFill>
                  <a:srgbClr val="FFFF00"/>
                </a:solidFill>
              </a:rPr>
              <a:t>RIB demonstrator : low energy (LE)  Beams for Materials Research</a:t>
            </a:r>
            <a:endParaRPr lang="en-ZA" b="1" dirty="0">
              <a:solidFill>
                <a:srgbClr val="FFFF00"/>
              </a:solidFill>
            </a:endParaRPr>
          </a:p>
        </p:txBody>
      </p:sp>
      <p:sp>
        <p:nvSpPr>
          <p:cNvPr id="6"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tlclear_Logo0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5971380"/>
            <a:ext cx="2374597" cy="886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
        <p:nvSpPr>
          <p:cNvPr id="5" name="Text Box 5"/>
          <p:cNvSpPr txBox="1">
            <a:spLocks noChangeArrowheads="1"/>
          </p:cNvSpPr>
          <p:nvPr/>
        </p:nvSpPr>
        <p:spPr bwMode="auto">
          <a:xfrm>
            <a:off x="197113" y="176212"/>
            <a:ext cx="8870687" cy="615553"/>
          </a:xfrm>
          <a:prstGeom prst="rect">
            <a:avLst/>
          </a:prstGeom>
          <a:noFill/>
          <a:ln w="9525">
            <a:noFill/>
            <a:miter lim="800000"/>
            <a:headEnd/>
            <a:tailEnd/>
          </a:ln>
        </p:spPr>
        <p:txBody>
          <a:bodyPr wrap="square">
            <a:spAutoFit/>
          </a:bodyPr>
          <a:lstStyle/>
          <a:p>
            <a:pPr>
              <a:defRPr/>
            </a:pPr>
            <a:r>
              <a:rPr lang="en-US" sz="3400" u="none" dirty="0" smtClean="0">
                <a:solidFill>
                  <a:srgbClr val="FFFF00"/>
                </a:solidFill>
                <a:latin typeface="+mn-lt"/>
              </a:rPr>
              <a:t>Example : Solid </a:t>
            </a:r>
            <a:r>
              <a:rPr lang="en-US" sz="3400" u="none" dirty="0">
                <a:solidFill>
                  <a:srgbClr val="FFFF00"/>
                </a:solidFill>
                <a:latin typeface="+mn-lt"/>
              </a:rPr>
              <a:t>State Physics at </a:t>
            </a:r>
            <a:r>
              <a:rPr lang="en-US" sz="3400" u="none" dirty="0" smtClean="0">
                <a:solidFill>
                  <a:srgbClr val="FFFF00"/>
                </a:solidFill>
                <a:latin typeface="+mn-lt"/>
              </a:rPr>
              <a:t>ISOLDE (LE RIBs)</a:t>
            </a:r>
            <a:endParaRPr lang="en-US" sz="3400" u="none" dirty="0">
              <a:solidFill>
                <a:srgbClr val="FFFF00"/>
              </a:solidFill>
              <a:latin typeface="+mn-lt"/>
            </a:endParaRPr>
          </a:p>
        </p:txBody>
      </p:sp>
      <p:pic>
        <p:nvPicPr>
          <p:cNvPr id="6" name="Picture 4" descr="scan0001"/>
          <p:cNvPicPr>
            <a:picLocks noChangeAspect="1" noChangeArrowheads="1"/>
          </p:cNvPicPr>
          <p:nvPr/>
        </p:nvPicPr>
        <p:blipFill>
          <a:blip r:embed="rId4" cstate="print"/>
          <a:srcRect/>
          <a:stretch>
            <a:fillRect/>
          </a:stretch>
        </p:blipFill>
        <p:spPr bwMode="auto">
          <a:xfrm>
            <a:off x="5130800" y="1101725"/>
            <a:ext cx="3371850" cy="5162550"/>
          </a:xfrm>
          <a:prstGeom prst="rect">
            <a:avLst/>
          </a:prstGeom>
          <a:noFill/>
          <a:ln w="9525">
            <a:noFill/>
            <a:miter lim="800000"/>
            <a:headEnd/>
            <a:tailEnd/>
          </a:ln>
        </p:spPr>
      </p:pic>
      <p:sp>
        <p:nvSpPr>
          <p:cNvPr id="7" name="Text Box 6"/>
          <p:cNvSpPr txBox="1">
            <a:spLocks noChangeArrowheads="1"/>
          </p:cNvSpPr>
          <p:nvPr/>
        </p:nvSpPr>
        <p:spPr bwMode="auto">
          <a:xfrm>
            <a:off x="252598" y="1070176"/>
            <a:ext cx="4156075" cy="830262"/>
          </a:xfrm>
          <a:prstGeom prst="rect">
            <a:avLst/>
          </a:prstGeom>
          <a:noFill/>
          <a:ln w="9525">
            <a:noFill/>
            <a:miter lim="800000"/>
            <a:headEnd/>
            <a:tailEnd/>
          </a:ln>
        </p:spPr>
        <p:txBody>
          <a:bodyPr>
            <a:spAutoFit/>
          </a:bodyPr>
          <a:lstStyle/>
          <a:p>
            <a:pPr>
              <a:defRPr/>
            </a:pPr>
            <a:r>
              <a:rPr lang="en-US" sz="2400" u="none" dirty="0">
                <a:solidFill>
                  <a:srgbClr val="FFFF00"/>
                </a:solidFill>
                <a:latin typeface="+mn-lt"/>
              </a:rPr>
              <a:t>Lattice location of Fe in Diamond</a:t>
            </a:r>
          </a:p>
        </p:txBody>
      </p:sp>
      <p:sp>
        <p:nvSpPr>
          <p:cNvPr id="8" name="Text Box 7"/>
          <p:cNvSpPr txBox="1">
            <a:spLocks noChangeArrowheads="1"/>
          </p:cNvSpPr>
          <p:nvPr/>
        </p:nvSpPr>
        <p:spPr bwMode="auto">
          <a:xfrm>
            <a:off x="262955" y="2131218"/>
            <a:ext cx="2847190" cy="461665"/>
          </a:xfrm>
          <a:prstGeom prst="rect">
            <a:avLst/>
          </a:prstGeom>
          <a:noFill/>
          <a:ln w="9525">
            <a:noFill/>
            <a:miter lim="800000"/>
            <a:headEnd/>
            <a:tailEnd/>
          </a:ln>
        </p:spPr>
        <p:txBody>
          <a:bodyPr wrap="none">
            <a:spAutoFit/>
          </a:bodyPr>
          <a:lstStyle/>
          <a:p>
            <a:pPr>
              <a:defRPr/>
            </a:pPr>
            <a:r>
              <a:rPr lang="en-US" sz="2400" u="none" dirty="0">
                <a:solidFill>
                  <a:srgbClr val="FFFF00"/>
                </a:solidFill>
                <a:latin typeface="+mn-lt"/>
              </a:rPr>
              <a:t>K. </a:t>
            </a:r>
            <a:r>
              <a:rPr lang="en-US" sz="2400" u="none" dirty="0" err="1">
                <a:solidFill>
                  <a:srgbClr val="FFFF00"/>
                </a:solidFill>
                <a:latin typeface="+mn-lt"/>
              </a:rPr>
              <a:t>Bharuth</a:t>
            </a:r>
            <a:r>
              <a:rPr lang="en-US" sz="2400" u="none" dirty="0">
                <a:solidFill>
                  <a:srgbClr val="FFFF00"/>
                </a:solidFill>
                <a:latin typeface="+mn-lt"/>
              </a:rPr>
              <a:t>-Ram </a:t>
            </a:r>
            <a:r>
              <a:rPr lang="en-US" sz="2400" i="1" u="none" dirty="0">
                <a:solidFill>
                  <a:srgbClr val="FFFF00"/>
                </a:solidFill>
                <a:latin typeface="+mn-lt"/>
              </a:rPr>
              <a:t>et </a:t>
            </a:r>
            <a:r>
              <a:rPr lang="en-US" sz="2400" i="1" u="none" dirty="0" smtClean="0">
                <a:solidFill>
                  <a:srgbClr val="FFFF00"/>
                </a:solidFill>
                <a:latin typeface="+mn-lt"/>
              </a:rPr>
              <a:t>al.</a:t>
            </a:r>
            <a:endParaRPr lang="en-US" sz="2400" i="1" u="none" dirty="0">
              <a:solidFill>
                <a:srgbClr val="FFFF00"/>
              </a:solidFill>
              <a:latin typeface="+mn-lt"/>
            </a:endParaRPr>
          </a:p>
        </p:txBody>
      </p:sp>
      <p:sp>
        <p:nvSpPr>
          <p:cNvPr id="9" name="Text Box 8"/>
          <p:cNvSpPr txBox="1">
            <a:spLocks noChangeArrowheads="1"/>
          </p:cNvSpPr>
          <p:nvPr/>
        </p:nvSpPr>
        <p:spPr bwMode="auto">
          <a:xfrm>
            <a:off x="81941" y="2741613"/>
            <a:ext cx="4497388" cy="1200150"/>
          </a:xfrm>
          <a:prstGeom prst="rect">
            <a:avLst/>
          </a:prstGeom>
          <a:noFill/>
          <a:ln w="9525">
            <a:noFill/>
            <a:miter lim="800000"/>
            <a:headEnd/>
            <a:tailEnd/>
          </a:ln>
        </p:spPr>
        <p:txBody>
          <a:bodyPr wrap="none">
            <a:spAutoFit/>
          </a:bodyPr>
          <a:lstStyle/>
          <a:p>
            <a:pPr>
              <a:defRPr/>
            </a:pPr>
            <a:r>
              <a:rPr lang="en-US" sz="2400" u="none" baseline="30000" dirty="0">
                <a:solidFill>
                  <a:srgbClr val="FFFF00"/>
                </a:solidFill>
                <a:latin typeface="+mn-lt"/>
              </a:rPr>
              <a:t>59</a:t>
            </a:r>
            <a:r>
              <a:rPr lang="en-US" sz="2400" u="none" dirty="0">
                <a:solidFill>
                  <a:srgbClr val="FFFF00"/>
                </a:solidFill>
                <a:latin typeface="+mn-lt"/>
              </a:rPr>
              <a:t>Mn (t</a:t>
            </a:r>
            <a:r>
              <a:rPr lang="en-US" sz="2400" u="none" baseline="-25000" dirty="0">
                <a:solidFill>
                  <a:srgbClr val="FFFF00"/>
                </a:solidFill>
                <a:latin typeface="+mn-lt"/>
              </a:rPr>
              <a:t>1/2</a:t>
            </a:r>
            <a:r>
              <a:rPr lang="en-US" sz="2400" u="none" dirty="0">
                <a:solidFill>
                  <a:srgbClr val="FFFF00"/>
                </a:solidFill>
                <a:latin typeface="+mn-lt"/>
              </a:rPr>
              <a:t> = 4.6s) implanted into </a:t>
            </a:r>
          </a:p>
          <a:p>
            <a:pPr>
              <a:defRPr/>
            </a:pPr>
            <a:r>
              <a:rPr lang="en-US" sz="2400" u="none" dirty="0">
                <a:solidFill>
                  <a:srgbClr val="FFFF00"/>
                </a:solidFill>
                <a:latin typeface="+mn-lt"/>
              </a:rPr>
              <a:t>Diamond, decays to </a:t>
            </a:r>
            <a:r>
              <a:rPr lang="en-US" sz="2400" u="none" baseline="30000" dirty="0">
                <a:solidFill>
                  <a:srgbClr val="FFFF00"/>
                </a:solidFill>
                <a:latin typeface="+mn-lt"/>
              </a:rPr>
              <a:t>59</a:t>
            </a:r>
            <a:r>
              <a:rPr lang="en-US" sz="2400" u="none" dirty="0">
                <a:solidFill>
                  <a:srgbClr val="FFFF00"/>
                </a:solidFill>
                <a:latin typeface="+mn-lt"/>
              </a:rPr>
              <a:t>Fe which</a:t>
            </a:r>
          </a:p>
          <a:p>
            <a:pPr>
              <a:defRPr/>
            </a:pPr>
            <a:r>
              <a:rPr lang="el-GR" sz="2400" u="none" dirty="0">
                <a:solidFill>
                  <a:srgbClr val="FFFF00"/>
                </a:solidFill>
                <a:latin typeface="Times New Roman"/>
                <a:cs typeface="Times New Roman"/>
              </a:rPr>
              <a:t>β</a:t>
            </a:r>
            <a:r>
              <a:rPr lang="en-US" sz="2400" u="none" dirty="0">
                <a:solidFill>
                  <a:srgbClr val="FFFF00"/>
                </a:solidFill>
                <a:latin typeface="+mn-lt"/>
              </a:rPr>
              <a:t>-decays with t</a:t>
            </a:r>
            <a:r>
              <a:rPr lang="en-US" sz="2400" u="none" baseline="-25000" dirty="0">
                <a:solidFill>
                  <a:srgbClr val="FFFF00"/>
                </a:solidFill>
                <a:latin typeface="+mn-lt"/>
              </a:rPr>
              <a:t>1/2</a:t>
            </a:r>
            <a:r>
              <a:rPr lang="en-US" sz="2400" u="none" dirty="0">
                <a:solidFill>
                  <a:srgbClr val="FFFF00"/>
                </a:solidFill>
                <a:latin typeface="+mn-lt"/>
              </a:rPr>
              <a:t> = 45 days </a:t>
            </a:r>
          </a:p>
        </p:txBody>
      </p:sp>
      <p:sp>
        <p:nvSpPr>
          <p:cNvPr id="10" name="Text Box 9"/>
          <p:cNvSpPr txBox="1">
            <a:spLocks noChangeArrowheads="1"/>
          </p:cNvSpPr>
          <p:nvPr/>
        </p:nvSpPr>
        <p:spPr bwMode="auto">
          <a:xfrm>
            <a:off x="81941" y="4114800"/>
            <a:ext cx="4491037" cy="1570037"/>
          </a:xfrm>
          <a:prstGeom prst="rect">
            <a:avLst/>
          </a:prstGeom>
          <a:noFill/>
          <a:ln w="9525">
            <a:noFill/>
            <a:miter lim="800000"/>
            <a:headEnd/>
            <a:tailEnd/>
          </a:ln>
          <a:effectLst/>
        </p:spPr>
        <p:txBody>
          <a:bodyPr wrap="none">
            <a:spAutoFit/>
          </a:bodyPr>
          <a:lstStyle/>
          <a:p>
            <a:pPr>
              <a:defRPr/>
            </a:pPr>
            <a:r>
              <a:rPr lang="en-US" sz="2400" u="none" dirty="0">
                <a:solidFill>
                  <a:srgbClr val="FFFF00"/>
                </a:solidFill>
                <a:latin typeface="+mj-lt"/>
              </a:rPr>
              <a:t>Electron emission channeling</a:t>
            </a:r>
          </a:p>
          <a:p>
            <a:pPr>
              <a:defRPr/>
            </a:pPr>
            <a:r>
              <a:rPr lang="en-US" sz="2400" u="none" dirty="0">
                <a:solidFill>
                  <a:srgbClr val="FFFF00"/>
                </a:solidFill>
                <a:latin typeface="+mj-lt"/>
              </a:rPr>
              <a:t>Measurements indicate that</a:t>
            </a:r>
          </a:p>
          <a:p>
            <a:pPr>
              <a:defRPr/>
            </a:pPr>
            <a:r>
              <a:rPr lang="en-US" sz="2400" u="none" dirty="0">
                <a:solidFill>
                  <a:srgbClr val="FFFF00"/>
                </a:solidFill>
                <a:latin typeface="+mj-lt"/>
              </a:rPr>
              <a:t>65% of Fe atoms lie within 0.2 Å</a:t>
            </a:r>
          </a:p>
          <a:p>
            <a:pPr>
              <a:defRPr/>
            </a:pPr>
            <a:r>
              <a:rPr lang="en-US" sz="2400" u="none" dirty="0">
                <a:solidFill>
                  <a:srgbClr val="FFFF00"/>
                </a:solidFill>
                <a:latin typeface="+mj-lt"/>
              </a:rPr>
              <a:t>From a </a:t>
            </a:r>
            <a:r>
              <a:rPr lang="en-US" sz="2400" u="none" dirty="0" err="1">
                <a:solidFill>
                  <a:srgbClr val="FFFF00"/>
                </a:solidFill>
                <a:latin typeface="+mj-lt"/>
              </a:rPr>
              <a:t>substitutional</a:t>
            </a:r>
            <a:r>
              <a:rPr lang="en-US" sz="2400" u="none" dirty="0">
                <a:solidFill>
                  <a:srgbClr val="FFFF00"/>
                </a:solidFill>
                <a:latin typeface="+mj-lt"/>
              </a:rPr>
              <a:t> site</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941983" y="206191"/>
            <a:ext cx="3000375" cy="584200"/>
          </a:xfrm>
          <a:prstGeom prst="rect">
            <a:avLst/>
          </a:prstGeom>
          <a:noFill/>
        </p:spPr>
        <p:txBody>
          <a:bodyPr wrap="none">
            <a:spAutoFit/>
          </a:bodyPr>
          <a:lstStyle/>
          <a:p>
            <a:pPr>
              <a:defRPr/>
            </a:pPr>
            <a:r>
              <a:rPr lang="en-ZA" sz="3200" u="none" dirty="0">
                <a:solidFill>
                  <a:srgbClr val="FFFF00"/>
                </a:solidFill>
                <a:latin typeface="+mn-lt"/>
              </a:rPr>
              <a:t>Instrumentation</a:t>
            </a:r>
            <a:endParaRPr lang="en-ZA" sz="3200" dirty="0"/>
          </a:p>
        </p:txBody>
      </p:sp>
      <p:pic>
        <p:nvPicPr>
          <p:cNvPr id="5" name="Picture 4" descr="itlclear_Logo0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6019800"/>
            <a:ext cx="2244918"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0687" y="823682"/>
            <a:ext cx="7164512"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3"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9378" y="3752350"/>
            <a:ext cx="4943475" cy="2228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82853" y="3769859"/>
            <a:ext cx="1914556" cy="1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24600" y="1981200"/>
            <a:ext cx="2672751" cy="1806779"/>
          </a:xfrm>
          <a:prstGeom prst="rect">
            <a:avLst/>
          </a:prstGeom>
        </p:spPr>
      </p:pic>
      <p:pic>
        <p:nvPicPr>
          <p:cNvPr id="2253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304800"/>
            <a:ext cx="6264365" cy="42219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descr="itlclear_Logo0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6019800"/>
            <a:ext cx="2244918"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1"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4526721"/>
            <a:ext cx="1752600" cy="13644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2133600" y="5024256"/>
            <a:ext cx="3184013" cy="369332"/>
          </a:xfrm>
          <a:prstGeom prst="rect">
            <a:avLst/>
          </a:prstGeom>
        </p:spPr>
        <p:txBody>
          <a:bodyPr wrap="none">
            <a:spAutoFit/>
          </a:bodyPr>
          <a:lstStyle/>
          <a:p>
            <a:r>
              <a:rPr lang="en-US" dirty="0"/>
              <a:t>http://www.tlabs.ac.za/news-3/</a:t>
            </a:r>
          </a:p>
        </p:txBody>
      </p:sp>
      <p:pic>
        <p:nvPicPr>
          <p:cNvPr id="93185" name="Picture 1"/>
          <p:cNvPicPr>
            <a:picLocks noChangeAspect="1" noChangeArrowheads="1"/>
          </p:cNvPicPr>
          <p:nvPr/>
        </p:nvPicPr>
        <p:blipFill>
          <a:blip r:embed="rId7" cstate="print"/>
          <a:srcRect/>
          <a:stretch>
            <a:fillRect/>
          </a:stretch>
        </p:blipFill>
        <p:spPr bwMode="auto">
          <a:xfrm>
            <a:off x="6400800" y="228599"/>
            <a:ext cx="2362200" cy="1601047"/>
          </a:xfrm>
          <a:prstGeom prst="rect">
            <a:avLst/>
          </a:prstGeom>
          <a:noFill/>
          <a:ln w="9525">
            <a:noFill/>
            <a:miter lim="800000"/>
            <a:headEnd/>
            <a:tailEnd/>
          </a:ln>
        </p:spPr>
      </p:pic>
      <p:sp>
        <p:nvSpPr>
          <p:cNvPr id="9"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4402460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tlclear_Logo0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6032911"/>
            <a:ext cx="2209799" cy="82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
        <p:nvSpPr>
          <p:cNvPr id="6" name="Rectangle 5"/>
          <p:cNvSpPr/>
          <p:nvPr/>
        </p:nvSpPr>
        <p:spPr>
          <a:xfrm>
            <a:off x="411332" y="228600"/>
            <a:ext cx="8077200" cy="4770537"/>
          </a:xfrm>
          <a:prstGeom prst="rect">
            <a:avLst/>
          </a:prstGeom>
        </p:spPr>
        <p:txBody>
          <a:bodyPr wrap="square">
            <a:spAutoFit/>
          </a:bodyPr>
          <a:lstStyle/>
          <a:p>
            <a:pPr lvl="0" algn="ctr">
              <a:spcBef>
                <a:spcPct val="0"/>
              </a:spcBef>
              <a:defRPr/>
            </a:pPr>
            <a:r>
              <a:rPr lang="en-US" sz="4000" b="1" dirty="0" smtClean="0">
                <a:solidFill>
                  <a:srgbClr val="FFFF00"/>
                </a:solidFill>
              </a:rPr>
              <a:t>Summary: </a:t>
            </a:r>
            <a:endParaRPr lang="en-US" sz="4000" b="1" dirty="0">
              <a:solidFill>
                <a:srgbClr val="FFFF00"/>
              </a:solidFill>
            </a:endParaRPr>
          </a:p>
          <a:p>
            <a:pPr lvl="0">
              <a:spcBef>
                <a:spcPct val="0"/>
              </a:spcBef>
              <a:buFont typeface="Arial" pitchFamily="34" charset="0"/>
              <a:buChar char="•"/>
              <a:defRPr/>
            </a:pPr>
            <a:r>
              <a:rPr lang="en-US" b="1" dirty="0">
                <a:solidFill>
                  <a:srgbClr val="FFFF00"/>
                </a:solidFill>
              </a:rPr>
              <a:t> </a:t>
            </a:r>
            <a:r>
              <a:rPr lang="en-US" sz="2400" b="1" dirty="0" smtClean="0">
                <a:solidFill>
                  <a:srgbClr val="FFFF00"/>
                </a:solidFill>
              </a:rPr>
              <a:t>There is world-class infrastructure and expertize in Accelerator-Based Nuclear Sciences in South Africa, but this needs to be funded at a level to continue to development and deliver</a:t>
            </a:r>
            <a:endParaRPr lang="en-US" sz="2400" b="1" baseline="30000" dirty="0">
              <a:solidFill>
                <a:srgbClr val="FFFF00"/>
              </a:solidFill>
            </a:endParaRPr>
          </a:p>
          <a:p>
            <a:pPr lvl="0">
              <a:spcBef>
                <a:spcPct val="0"/>
              </a:spcBef>
              <a:buFont typeface="Arial" pitchFamily="34" charset="0"/>
              <a:buChar char="•"/>
              <a:defRPr/>
            </a:pPr>
            <a:r>
              <a:rPr lang="en-US" sz="2400" b="1" dirty="0">
                <a:solidFill>
                  <a:srgbClr val="FFFF00"/>
                </a:solidFill>
              </a:rPr>
              <a:t> </a:t>
            </a:r>
            <a:r>
              <a:rPr lang="en-US" sz="2400" b="1" dirty="0" smtClean="0">
                <a:solidFill>
                  <a:srgbClr val="FFFF00"/>
                </a:solidFill>
              </a:rPr>
              <a:t>Deliver what?  High-impact research outputs and highly skilled people</a:t>
            </a:r>
            <a:endParaRPr lang="en-US" sz="2400" b="1" dirty="0">
              <a:solidFill>
                <a:srgbClr val="FFFF00"/>
              </a:solidFill>
            </a:endParaRPr>
          </a:p>
          <a:p>
            <a:pPr lvl="0">
              <a:spcBef>
                <a:spcPct val="0"/>
              </a:spcBef>
              <a:buFont typeface="Arial" pitchFamily="34" charset="0"/>
              <a:buChar char="•"/>
              <a:defRPr/>
            </a:pPr>
            <a:r>
              <a:rPr lang="en-US" sz="2400" b="1" dirty="0">
                <a:solidFill>
                  <a:srgbClr val="FFFF00"/>
                </a:solidFill>
              </a:rPr>
              <a:t> </a:t>
            </a:r>
            <a:r>
              <a:rPr lang="en-US" sz="2400" b="1" dirty="0" smtClean="0">
                <a:solidFill>
                  <a:srgbClr val="FFFF00"/>
                </a:solidFill>
              </a:rPr>
              <a:t>Partnerships between National Facilities (like </a:t>
            </a:r>
            <a:r>
              <a:rPr lang="en-US" sz="2400" b="1" dirty="0" err="1" smtClean="0">
                <a:solidFill>
                  <a:srgbClr val="FFFF00"/>
                </a:solidFill>
              </a:rPr>
              <a:t>iThemba</a:t>
            </a:r>
            <a:r>
              <a:rPr lang="en-US" sz="2400" b="1" dirty="0" smtClean="0">
                <a:solidFill>
                  <a:srgbClr val="FFFF00"/>
                </a:solidFill>
              </a:rPr>
              <a:t> LABS), HEIs and the Nuclear Power Sector need to be strengthened and expanded</a:t>
            </a:r>
            <a:endParaRPr lang="en-US" sz="2400" b="1" dirty="0">
              <a:solidFill>
                <a:srgbClr val="FFFF00"/>
              </a:solidFill>
            </a:endParaRPr>
          </a:p>
          <a:p>
            <a:pPr lvl="0">
              <a:spcBef>
                <a:spcPct val="0"/>
              </a:spcBef>
              <a:buFont typeface="Arial" pitchFamily="34" charset="0"/>
              <a:buChar char="•"/>
              <a:defRPr/>
            </a:pPr>
            <a:r>
              <a:rPr lang="en-US" sz="2400" b="1" dirty="0">
                <a:solidFill>
                  <a:srgbClr val="FFFF00"/>
                </a:solidFill>
              </a:rPr>
              <a:t> </a:t>
            </a:r>
            <a:r>
              <a:rPr lang="en-US" sz="2400" b="1" dirty="0" smtClean="0">
                <a:solidFill>
                  <a:srgbClr val="FFFF00"/>
                </a:solidFill>
              </a:rPr>
              <a:t>S/He who hesitates is lost! We need to start to invest now to enable these partnerships to deliver!</a:t>
            </a:r>
            <a:endParaRPr lang="en-US" sz="2400" dirty="0"/>
          </a:p>
        </p:txBody>
      </p:sp>
    </p:spTree>
    <p:extLst>
      <p:ext uri="{BB962C8B-B14F-4D97-AF65-F5344CB8AC3E}">
        <p14:creationId xmlns:p14="http://schemas.microsoft.com/office/powerpoint/2010/main" val="333818215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tlclear_Logo0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6032911"/>
            <a:ext cx="2209799" cy="82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
        <p:nvSpPr>
          <p:cNvPr id="6" name="Rectangle 5"/>
          <p:cNvSpPr/>
          <p:nvPr/>
        </p:nvSpPr>
        <p:spPr>
          <a:xfrm>
            <a:off x="0" y="381000"/>
            <a:ext cx="8915400" cy="2554545"/>
          </a:xfrm>
          <a:prstGeom prst="rect">
            <a:avLst/>
          </a:prstGeom>
        </p:spPr>
        <p:txBody>
          <a:bodyPr wrap="square">
            <a:spAutoFit/>
          </a:bodyPr>
          <a:lstStyle/>
          <a:p>
            <a:pPr lvl="0" algn="ctr">
              <a:spcBef>
                <a:spcPct val="0"/>
              </a:spcBef>
              <a:defRPr/>
            </a:pPr>
            <a:r>
              <a:rPr lang="en-US" sz="3200" b="1" dirty="0" smtClean="0">
                <a:solidFill>
                  <a:srgbClr val="FFFF00"/>
                </a:solidFill>
              </a:rPr>
              <a:t>Acknowledgements: </a:t>
            </a:r>
            <a:endParaRPr lang="en-US" sz="3200" b="1" dirty="0" smtClean="0">
              <a:solidFill>
                <a:srgbClr val="FFFF00"/>
              </a:solidFill>
            </a:endParaRPr>
          </a:p>
          <a:p>
            <a:pPr lvl="0" algn="ctr">
              <a:spcBef>
                <a:spcPct val="0"/>
              </a:spcBef>
              <a:defRPr/>
            </a:pPr>
            <a:endParaRPr lang="en-US" sz="3200" b="1" dirty="0">
              <a:solidFill>
                <a:srgbClr val="FFFF00"/>
              </a:solidFill>
            </a:endParaRPr>
          </a:p>
          <a:p>
            <a:pPr lvl="0">
              <a:spcBef>
                <a:spcPct val="0"/>
              </a:spcBef>
              <a:buFont typeface="Arial" pitchFamily="34" charset="0"/>
              <a:buChar char="•"/>
              <a:defRPr/>
            </a:pPr>
            <a:r>
              <a:rPr lang="en-US" b="1" dirty="0">
                <a:solidFill>
                  <a:srgbClr val="FFFF00"/>
                </a:solidFill>
              </a:rPr>
              <a:t> </a:t>
            </a:r>
            <a:r>
              <a:rPr lang="en-US" sz="2400" b="1" dirty="0" smtClean="0">
                <a:solidFill>
                  <a:srgbClr val="FFFF00"/>
                </a:solidFill>
              </a:rPr>
              <a:t>AMS : the NRF, the DST, the IAEA and colleagues at </a:t>
            </a:r>
            <a:r>
              <a:rPr lang="en-US" sz="2400" b="1" dirty="0" err="1" smtClean="0">
                <a:solidFill>
                  <a:srgbClr val="FFFF00"/>
                </a:solidFill>
              </a:rPr>
              <a:t>iThemba</a:t>
            </a:r>
            <a:r>
              <a:rPr lang="en-US" sz="2400" b="1" dirty="0" smtClean="0">
                <a:solidFill>
                  <a:srgbClr val="FFFF00"/>
                </a:solidFill>
              </a:rPr>
              <a:t> LABS (Cape and Gauteng)</a:t>
            </a:r>
          </a:p>
          <a:p>
            <a:pPr lvl="0">
              <a:spcBef>
                <a:spcPct val="0"/>
              </a:spcBef>
              <a:buFont typeface="Arial" pitchFamily="34" charset="0"/>
              <a:buChar char="•"/>
              <a:defRPr/>
            </a:pPr>
            <a:r>
              <a:rPr lang="en-US" sz="2400" b="1" dirty="0">
                <a:solidFill>
                  <a:srgbClr val="FFFF00"/>
                </a:solidFill>
              </a:rPr>
              <a:t> </a:t>
            </a:r>
            <a:r>
              <a:rPr lang="en-US" sz="2400" b="1" dirty="0" smtClean="0">
                <a:solidFill>
                  <a:srgbClr val="FFFF00"/>
                </a:solidFill>
              </a:rPr>
              <a:t>RIB : Dr Rob Bark (Project Leader)</a:t>
            </a:r>
            <a:endParaRPr lang="en-US" sz="2400" b="1" baseline="30000" dirty="0">
              <a:solidFill>
                <a:srgbClr val="FFFF00"/>
              </a:solidFill>
            </a:endParaRPr>
          </a:p>
          <a:p>
            <a:pPr lvl="0">
              <a:spcBef>
                <a:spcPct val="0"/>
              </a:spcBef>
              <a:buFont typeface="Arial" pitchFamily="34" charset="0"/>
              <a:buChar char="•"/>
              <a:defRPr/>
            </a:pPr>
            <a:endParaRPr lang="en-US" sz="2400" b="1" dirty="0">
              <a:solidFill>
                <a:srgbClr val="FFFF00"/>
              </a:solidFill>
            </a:endParaRPr>
          </a:p>
        </p:txBody>
      </p:sp>
      <p:sp>
        <p:nvSpPr>
          <p:cNvPr id="7" name="Rectangle 6"/>
          <p:cNvSpPr/>
          <p:nvPr/>
        </p:nvSpPr>
        <p:spPr>
          <a:xfrm>
            <a:off x="1841727" y="4362920"/>
            <a:ext cx="5691366" cy="646331"/>
          </a:xfrm>
          <a:prstGeom prst="rect">
            <a:avLst/>
          </a:prstGeom>
        </p:spPr>
        <p:txBody>
          <a:bodyPr wrap="none">
            <a:spAutoFit/>
          </a:bodyPr>
          <a:lstStyle/>
          <a:p>
            <a:pPr lvl="0" algn="ctr">
              <a:spcBef>
                <a:spcPct val="0"/>
              </a:spcBef>
              <a:defRPr/>
            </a:pPr>
            <a:r>
              <a:rPr lang="en-US" sz="3600" b="1" dirty="0" smtClean="0">
                <a:solidFill>
                  <a:srgbClr val="FFFF00"/>
                </a:solidFill>
              </a:rPr>
              <a:t>Thank you for your attention</a:t>
            </a:r>
            <a:endParaRPr lang="en-US" sz="3600" b="1" dirty="0">
              <a:solidFill>
                <a:srgbClr val="FFFF00"/>
              </a:solidFill>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386239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ext Box 2"/>
          <p:cNvSpPr txBox="1">
            <a:spLocks noChangeArrowheads="1"/>
          </p:cNvSpPr>
          <p:nvPr/>
        </p:nvSpPr>
        <p:spPr bwMode="auto">
          <a:xfrm>
            <a:off x="822325" y="762000"/>
            <a:ext cx="7712075" cy="4953000"/>
          </a:xfrm>
          <a:prstGeom prst="rect">
            <a:avLst/>
          </a:prstGeom>
          <a:noFill/>
          <a:ln w="12700">
            <a:noFill/>
            <a:miter lim="800000"/>
            <a:headEnd/>
            <a:tailEnd/>
          </a:ln>
        </p:spPr>
        <p:txBody>
          <a:bodyPr/>
          <a:lstStyle/>
          <a:p>
            <a:pPr eaLnBrk="0" hangingPunct="0"/>
            <a:endParaRPr lang="en-US" sz="1000" u="none">
              <a:latin typeface="Times New Roman" pitchFamily="18" charset="0"/>
            </a:endParaRPr>
          </a:p>
        </p:txBody>
      </p:sp>
      <p:sp>
        <p:nvSpPr>
          <p:cNvPr id="1028" name="Text Box 3"/>
          <p:cNvSpPr txBox="1">
            <a:spLocks noChangeArrowheads="1"/>
          </p:cNvSpPr>
          <p:nvPr/>
        </p:nvSpPr>
        <p:spPr bwMode="auto">
          <a:xfrm>
            <a:off x="6934200" y="2514600"/>
            <a:ext cx="1600200" cy="457200"/>
          </a:xfrm>
          <a:prstGeom prst="rect">
            <a:avLst/>
          </a:prstGeom>
          <a:noFill/>
          <a:ln w="9525">
            <a:noFill/>
            <a:miter lim="800000"/>
            <a:headEnd/>
            <a:tailEnd/>
          </a:ln>
        </p:spPr>
        <p:txBody>
          <a:bodyPr>
            <a:spAutoFit/>
          </a:bodyPr>
          <a:lstStyle/>
          <a:p>
            <a:pPr eaLnBrk="0" hangingPunct="0">
              <a:spcBef>
                <a:spcPct val="50000"/>
              </a:spcBef>
            </a:pPr>
            <a:endParaRPr lang="en-US" sz="2400" u="none">
              <a:latin typeface="Times New Roman" pitchFamily="18" charset="0"/>
            </a:endParaRPr>
          </a:p>
        </p:txBody>
      </p:sp>
      <p:grpSp>
        <p:nvGrpSpPr>
          <p:cNvPr id="2" name="Group 4"/>
          <p:cNvGrpSpPr>
            <a:grpSpLocks/>
          </p:cNvGrpSpPr>
          <p:nvPr/>
        </p:nvGrpSpPr>
        <p:grpSpPr bwMode="auto">
          <a:xfrm>
            <a:off x="6948488" y="1628775"/>
            <a:ext cx="2195512" cy="1993900"/>
            <a:chOff x="4560" y="1488"/>
            <a:chExt cx="1008" cy="1104"/>
          </a:xfrm>
        </p:grpSpPr>
        <p:sp>
          <p:nvSpPr>
            <p:cNvPr id="112645" name="Text Box 5"/>
            <p:cNvSpPr txBox="1">
              <a:spLocks noChangeArrowheads="1"/>
            </p:cNvSpPr>
            <p:nvPr/>
          </p:nvSpPr>
          <p:spPr bwMode="auto">
            <a:xfrm>
              <a:off x="4560" y="1488"/>
              <a:ext cx="1008" cy="360"/>
            </a:xfrm>
            <a:prstGeom prst="rect">
              <a:avLst/>
            </a:prstGeom>
            <a:solidFill>
              <a:schemeClr val="bg1"/>
            </a:solidFill>
            <a:ln w="12700">
              <a:solidFill>
                <a:srgbClr val="003366"/>
              </a:solidFill>
              <a:miter lim="800000"/>
              <a:headEnd/>
              <a:tailEnd/>
            </a:ln>
            <a:effectLst>
              <a:outerShdw dist="35921" dir="2700000" algn="ctr" rotWithShape="0">
                <a:schemeClr val="bg2"/>
              </a:outerShdw>
            </a:effectLst>
          </p:spPr>
          <p:txBody>
            <a:bodyPr/>
            <a:lstStyle/>
            <a:p>
              <a:pPr eaLnBrk="0" hangingPunct="0">
                <a:defRPr/>
              </a:pPr>
              <a:r>
                <a:rPr lang="en-US" sz="1600" b="1" u="none" dirty="0">
                  <a:solidFill>
                    <a:srgbClr val="FFFF00"/>
                  </a:solidFill>
                  <a:latin typeface="Calisto MT" pitchFamily="18" charset="0"/>
                </a:rPr>
                <a:t>◊  </a:t>
              </a:r>
              <a:r>
                <a:rPr lang="en-US" sz="1600" b="1" u="none" dirty="0">
                  <a:solidFill>
                    <a:srgbClr val="FFFF00"/>
                  </a:solidFill>
                  <a:effectLst>
                    <a:outerShdw blurRad="38100" dist="38100" dir="2700000" algn="tl">
                      <a:srgbClr val="C0C0C0"/>
                    </a:outerShdw>
                  </a:effectLst>
                  <a:latin typeface="Calisto MT" pitchFamily="18" charset="0"/>
                </a:rPr>
                <a:t>Nuclear Physics</a:t>
              </a:r>
            </a:p>
          </p:txBody>
        </p:sp>
        <p:sp>
          <p:nvSpPr>
            <p:cNvPr id="112646" name="Text Box 6"/>
            <p:cNvSpPr txBox="1">
              <a:spLocks noChangeArrowheads="1"/>
            </p:cNvSpPr>
            <p:nvPr/>
          </p:nvSpPr>
          <p:spPr bwMode="auto">
            <a:xfrm>
              <a:off x="4560" y="1680"/>
              <a:ext cx="1008" cy="360"/>
            </a:xfrm>
            <a:prstGeom prst="rect">
              <a:avLst/>
            </a:prstGeom>
            <a:solidFill>
              <a:schemeClr val="bg1"/>
            </a:solidFill>
            <a:ln w="12700">
              <a:solidFill>
                <a:srgbClr val="003366"/>
              </a:solidFill>
              <a:miter lim="800000"/>
              <a:headEnd/>
              <a:tailEnd/>
            </a:ln>
            <a:effectLst>
              <a:outerShdw dist="35921" dir="2700000" algn="ctr" rotWithShape="0">
                <a:schemeClr val="bg2"/>
              </a:outerShdw>
            </a:effectLst>
          </p:spPr>
          <p:txBody>
            <a:bodyPr/>
            <a:lstStyle/>
            <a:p>
              <a:pPr eaLnBrk="0" hangingPunct="0">
                <a:defRPr/>
              </a:pPr>
              <a:r>
                <a:rPr lang="en-US" sz="1600" u="none">
                  <a:solidFill>
                    <a:srgbClr val="00FF00"/>
                  </a:solidFill>
                  <a:latin typeface="Calisto MT" pitchFamily="18" charset="0"/>
                </a:rPr>
                <a:t>©  Neutron Therapy</a:t>
              </a:r>
            </a:p>
          </p:txBody>
        </p:sp>
        <p:sp>
          <p:nvSpPr>
            <p:cNvPr id="112647" name="Text Box 7"/>
            <p:cNvSpPr txBox="1">
              <a:spLocks noChangeArrowheads="1"/>
            </p:cNvSpPr>
            <p:nvPr/>
          </p:nvSpPr>
          <p:spPr bwMode="auto">
            <a:xfrm>
              <a:off x="4560" y="1848"/>
              <a:ext cx="1008" cy="360"/>
            </a:xfrm>
            <a:prstGeom prst="rect">
              <a:avLst/>
            </a:prstGeom>
            <a:solidFill>
              <a:schemeClr val="bg1"/>
            </a:solidFill>
            <a:ln w="12700">
              <a:solidFill>
                <a:srgbClr val="003366"/>
              </a:solidFill>
              <a:miter lim="800000"/>
              <a:headEnd/>
              <a:tailEnd/>
            </a:ln>
            <a:effectLst>
              <a:outerShdw dist="35921" dir="2700000" algn="ctr" rotWithShape="0">
                <a:schemeClr val="bg2"/>
              </a:outerShdw>
            </a:effectLst>
          </p:spPr>
          <p:txBody>
            <a:bodyPr/>
            <a:lstStyle/>
            <a:p>
              <a:pPr eaLnBrk="0" hangingPunct="0">
                <a:defRPr/>
              </a:pPr>
              <a:r>
                <a:rPr lang="en-US" sz="1600" b="1" u="none">
                  <a:solidFill>
                    <a:srgbClr val="0000FF"/>
                  </a:solidFill>
                  <a:effectLst>
                    <a:outerShdw blurRad="38100" dist="38100" dir="2700000" algn="tl">
                      <a:srgbClr val="C0C0C0"/>
                    </a:outerShdw>
                  </a:effectLst>
                  <a:latin typeface="Arial Narrow" pitchFamily="34" charset="0"/>
                </a:rPr>
                <a:t>©</a:t>
              </a:r>
              <a:r>
                <a:rPr lang="en-US" sz="1200" b="1" u="none">
                  <a:solidFill>
                    <a:srgbClr val="0000FF"/>
                  </a:solidFill>
                  <a:effectLst>
                    <a:outerShdw blurRad="38100" dist="38100" dir="2700000" algn="tl">
                      <a:srgbClr val="C0C0C0"/>
                    </a:outerShdw>
                  </a:effectLst>
                  <a:latin typeface="Arial Narrow" pitchFamily="34" charset="0"/>
                </a:rPr>
                <a:t>  </a:t>
              </a:r>
              <a:r>
                <a:rPr lang="en-US" sz="1600" u="none">
                  <a:solidFill>
                    <a:srgbClr val="0000FF"/>
                  </a:solidFill>
                  <a:effectLst>
                    <a:outerShdw blurRad="38100" dist="38100" dir="2700000" algn="tl">
                      <a:srgbClr val="C0C0C0"/>
                    </a:outerShdw>
                  </a:effectLst>
                  <a:latin typeface="Calisto MT" pitchFamily="18" charset="0"/>
                </a:rPr>
                <a:t>Proton Therapy</a:t>
              </a:r>
              <a:endParaRPr lang="en-US" sz="1600" u="none">
                <a:solidFill>
                  <a:srgbClr val="0000FF"/>
                </a:solidFill>
                <a:latin typeface="Calisto MT" pitchFamily="18" charset="0"/>
              </a:endParaRPr>
            </a:p>
          </p:txBody>
        </p:sp>
        <p:sp>
          <p:nvSpPr>
            <p:cNvPr id="112648" name="Text Box 8"/>
            <p:cNvSpPr txBox="1">
              <a:spLocks noChangeArrowheads="1"/>
            </p:cNvSpPr>
            <p:nvPr/>
          </p:nvSpPr>
          <p:spPr bwMode="auto">
            <a:xfrm>
              <a:off x="4560" y="2028"/>
              <a:ext cx="1008" cy="360"/>
            </a:xfrm>
            <a:prstGeom prst="rect">
              <a:avLst/>
            </a:prstGeom>
            <a:solidFill>
              <a:schemeClr val="bg1"/>
            </a:solidFill>
            <a:ln w="12700">
              <a:solidFill>
                <a:srgbClr val="003366"/>
              </a:solidFill>
              <a:miter lim="800000"/>
              <a:headEnd/>
              <a:tailEnd/>
            </a:ln>
            <a:effectLst>
              <a:outerShdw dist="35921" dir="2700000" algn="ctr" rotWithShape="0">
                <a:schemeClr val="bg2"/>
              </a:outerShdw>
            </a:effectLst>
          </p:spPr>
          <p:txBody>
            <a:bodyPr/>
            <a:lstStyle/>
            <a:p>
              <a:pPr eaLnBrk="0" hangingPunct="0">
                <a:defRPr/>
              </a:pPr>
              <a:r>
                <a:rPr lang="en-US" sz="1600" b="1" u="none">
                  <a:solidFill>
                    <a:srgbClr val="FF0000"/>
                  </a:solidFill>
                  <a:effectLst>
                    <a:outerShdw blurRad="38100" dist="38100" dir="2700000" algn="tl">
                      <a:srgbClr val="C0C0C0"/>
                    </a:outerShdw>
                  </a:effectLst>
                  <a:latin typeface="Arial Narrow" pitchFamily="34" charset="0"/>
                </a:rPr>
                <a:t>© </a:t>
              </a:r>
              <a:r>
                <a:rPr lang="en-US" sz="1200" b="1" u="none">
                  <a:solidFill>
                    <a:srgbClr val="FF0000"/>
                  </a:solidFill>
                  <a:effectLst>
                    <a:outerShdw blurRad="38100" dist="38100" dir="2700000" algn="tl">
                      <a:srgbClr val="C0C0C0"/>
                    </a:outerShdw>
                  </a:effectLst>
                  <a:latin typeface="Arial Narrow" pitchFamily="34" charset="0"/>
                </a:rPr>
                <a:t> </a:t>
              </a:r>
              <a:r>
                <a:rPr lang="en-US" sz="1600" b="1" u="none">
                  <a:solidFill>
                    <a:srgbClr val="FF0000"/>
                  </a:solidFill>
                  <a:effectLst>
                    <a:outerShdw blurRad="38100" dist="38100" dir="2700000" algn="tl">
                      <a:srgbClr val="C0C0C0"/>
                    </a:outerShdw>
                  </a:effectLst>
                  <a:latin typeface="Calisto MT" pitchFamily="18" charset="0"/>
                </a:rPr>
                <a:t>Energy Change</a:t>
              </a:r>
              <a:endParaRPr lang="en-US" sz="1600" u="none">
                <a:solidFill>
                  <a:srgbClr val="0000FF"/>
                </a:solidFill>
                <a:latin typeface="Calisto MT" pitchFamily="18" charset="0"/>
              </a:endParaRPr>
            </a:p>
          </p:txBody>
        </p:sp>
        <p:sp>
          <p:nvSpPr>
            <p:cNvPr id="112649" name="Text Box 9"/>
            <p:cNvSpPr txBox="1">
              <a:spLocks noChangeArrowheads="1"/>
            </p:cNvSpPr>
            <p:nvPr/>
          </p:nvSpPr>
          <p:spPr bwMode="auto">
            <a:xfrm>
              <a:off x="4560" y="2208"/>
              <a:ext cx="1008" cy="360"/>
            </a:xfrm>
            <a:prstGeom prst="rect">
              <a:avLst/>
            </a:prstGeom>
            <a:solidFill>
              <a:schemeClr val="bg1"/>
            </a:solidFill>
            <a:ln w="12700">
              <a:solidFill>
                <a:srgbClr val="003366"/>
              </a:solidFill>
              <a:miter lim="800000"/>
              <a:headEnd/>
              <a:tailEnd/>
            </a:ln>
            <a:effectLst>
              <a:outerShdw dist="35921" dir="2700000" algn="ctr" rotWithShape="0">
                <a:schemeClr val="bg2"/>
              </a:outerShdw>
            </a:effectLst>
          </p:spPr>
          <p:txBody>
            <a:bodyPr/>
            <a:lstStyle/>
            <a:p>
              <a:pPr eaLnBrk="0" hangingPunct="0">
                <a:defRPr/>
              </a:pPr>
              <a:r>
                <a:rPr lang="en-US" sz="1600" u="none">
                  <a:solidFill>
                    <a:srgbClr val="808080"/>
                  </a:solidFill>
                  <a:latin typeface="Calisto MT" pitchFamily="18" charset="0"/>
                </a:rPr>
                <a:t>©</a:t>
              </a:r>
              <a:r>
                <a:rPr lang="en-US" sz="1600" u="none">
                  <a:solidFill>
                    <a:srgbClr val="00FF00"/>
                  </a:solidFill>
                  <a:latin typeface="Calisto MT" pitchFamily="18" charset="0"/>
                </a:rPr>
                <a:t>  </a:t>
              </a:r>
              <a:r>
                <a:rPr lang="en-US" sz="1600" u="none">
                  <a:solidFill>
                    <a:srgbClr val="808080"/>
                  </a:solidFill>
                  <a:latin typeface="Calisto MT" pitchFamily="18" charset="0"/>
                </a:rPr>
                <a:t>Isotope Production</a:t>
              </a:r>
              <a:endParaRPr lang="en-GB" sz="1600" u="none">
                <a:solidFill>
                  <a:srgbClr val="00FF00"/>
                </a:solidFill>
                <a:latin typeface="Calisto MT" pitchFamily="18" charset="0"/>
              </a:endParaRPr>
            </a:p>
          </p:txBody>
        </p:sp>
        <p:sp>
          <p:nvSpPr>
            <p:cNvPr id="112650" name="Text Box 10"/>
            <p:cNvSpPr txBox="1">
              <a:spLocks noChangeArrowheads="1"/>
            </p:cNvSpPr>
            <p:nvPr/>
          </p:nvSpPr>
          <p:spPr bwMode="auto">
            <a:xfrm>
              <a:off x="4560" y="2400"/>
              <a:ext cx="1008" cy="192"/>
            </a:xfrm>
            <a:prstGeom prst="rect">
              <a:avLst/>
            </a:prstGeom>
            <a:solidFill>
              <a:schemeClr val="bg1"/>
            </a:solidFill>
            <a:ln w="12700">
              <a:solidFill>
                <a:srgbClr val="003366"/>
              </a:solidFill>
              <a:miter lim="800000"/>
              <a:headEnd/>
              <a:tailEnd/>
            </a:ln>
            <a:effectLst>
              <a:outerShdw dist="35921" dir="2700000" algn="ctr" rotWithShape="0">
                <a:schemeClr val="bg2"/>
              </a:outerShdw>
            </a:effectLst>
          </p:spPr>
          <p:txBody>
            <a:bodyPr/>
            <a:lstStyle/>
            <a:p>
              <a:pPr eaLnBrk="0" hangingPunct="0">
                <a:defRPr/>
              </a:pPr>
              <a:endParaRPr lang="en-US" sz="200" u="none">
                <a:solidFill>
                  <a:srgbClr val="FF00FF"/>
                </a:solidFill>
                <a:latin typeface="Times New Roman" pitchFamily="18" charset="0"/>
              </a:endParaRPr>
            </a:p>
          </p:txBody>
        </p:sp>
      </p:grpSp>
      <p:sp>
        <p:nvSpPr>
          <p:cNvPr id="112651" name="Text Box 11"/>
          <p:cNvSpPr txBox="1">
            <a:spLocks noChangeArrowheads="1"/>
          </p:cNvSpPr>
          <p:nvPr/>
        </p:nvSpPr>
        <p:spPr bwMode="auto">
          <a:xfrm>
            <a:off x="1547813" y="260350"/>
            <a:ext cx="5187950" cy="609600"/>
          </a:xfrm>
          <a:prstGeom prst="rect">
            <a:avLst/>
          </a:prstGeom>
          <a:noFill/>
          <a:ln w="9525">
            <a:noFill/>
            <a:miter lim="800000"/>
            <a:headEnd/>
            <a:tailEnd/>
          </a:ln>
        </p:spPr>
        <p:txBody>
          <a:bodyPr>
            <a:spAutoFit/>
          </a:bodyPr>
          <a:lstStyle/>
          <a:p>
            <a:pPr algn="ctr" eaLnBrk="0" hangingPunct="0">
              <a:spcBef>
                <a:spcPct val="50000"/>
              </a:spcBef>
            </a:pPr>
            <a:r>
              <a:rPr lang="en-GB" sz="3400" u="none">
                <a:solidFill>
                  <a:srgbClr val="FFFF00"/>
                </a:solidFill>
                <a:latin typeface="Calisto MT" pitchFamily="18" charset="0"/>
              </a:rPr>
              <a:t> </a:t>
            </a:r>
            <a:r>
              <a:rPr lang="en-US" sz="3400" u="none">
                <a:solidFill>
                  <a:srgbClr val="FFFF00"/>
                </a:solidFill>
                <a:latin typeface="Calisto MT" pitchFamily="18" charset="0"/>
              </a:rPr>
              <a:t>SSC </a:t>
            </a:r>
            <a:r>
              <a:rPr lang="en-GB" sz="3400" u="none">
                <a:solidFill>
                  <a:srgbClr val="FFFF00"/>
                </a:solidFill>
                <a:latin typeface="Calisto MT" pitchFamily="18" charset="0"/>
              </a:rPr>
              <a:t>Beam Schedule</a:t>
            </a:r>
          </a:p>
        </p:txBody>
      </p:sp>
      <p:graphicFrame>
        <p:nvGraphicFramePr>
          <p:cNvPr id="112652" name="Object 12"/>
          <p:cNvGraphicFramePr>
            <a:graphicFrameLocks noChangeAspect="1"/>
          </p:cNvGraphicFramePr>
          <p:nvPr/>
        </p:nvGraphicFramePr>
        <p:xfrm>
          <a:off x="0" y="1341438"/>
          <a:ext cx="6629400" cy="3827462"/>
        </p:xfrm>
        <a:graphic>
          <a:graphicData uri="http://schemas.openxmlformats.org/presentationml/2006/ole">
            <mc:AlternateContent xmlns:mc="http://schemas.openxmlformats.org/markup-compatibility/2006">
              <mc:Choice xmlns:v="urn:schemas-microsoft-com:vml" Requires="v">
                <p:oleObj spid="_x0000_s19533" name="Worksheet" r:id="rId4" imgW="10788840" imgH="6120000" progId="Excel.Sheet.8">
                  <p:embed/>
                </p:oleObj>
              </mc:Choice>
              <mc:Fallback>
                <p:oleObj name="Worksheet" r:id="rId4" imgW="10788840" imgH="6120000" progId="Excel.Sheet.8">
                  <p:embed/>
                  <p:pic>
                    <p:nvPicPr>
                      <p:cNvPr id="0" name="Picture 6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341438"/>
                        <a:ext cx="6629400" cy="3827462"/>
                      </a:xfrm>
                      <a:prstGeom prst="rect">
                        <a:avLst/>
                      </a:prstGeom>
                      <a:noFill/>
                      <a:ln>
                        <a:noFill/>
                      </a:ln>
                      <a:effectLst>
                        <a:outerShdw dist="53882" dir="2700000" algn="ctr" rotWithShape="0">
                          <a:schemeClr val="bg2"/>
                        </a:outer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13" name="Picture 12" descr="itlclear_Logo0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772079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12651"/>
                                        </p:tgtEl>
                                        <p:attrNameLst>
                                          <p:attrName>style.visibility</p:attrName>
                                        </p:attrNameLst>
                                      </p:cBhvr>
                                      <p:to>
                                        <p:strVal val="visible"/>
                                      </p:to>
                                    </p:set>
                                    <p:anim calcmode="lin" valueType="num">
                                      <p:cBhvr additive="base">
                                        <p:cTn id="7" dur="500" fill="hold"/>
                                        <p:tgtEl>
                                          <p:spTgt spid="112651"/>
                                        </p:tgtEl>
                                        <p:attrNameLst>
                                          <p:attrName>ppt_x</p:attrName>
                                        </p:attrNameLst>
                                      </p:cBhvr>
                                      <p:tavLst>
                                        <p:tav tm="0">
                                          <p:val>
                                            <p:strVal val="0-#ppt_w/2"/>
                                          </p:val>
                                        </p:tav>
                                        <p:tav tm="100000">
                                          <p:val>
                                            <p:strVal val="#ppt_x"/>
                                          </p:val>
                                        </p:tav>
                                      </p:tavLst>
                                    </p:anim>
                                    <p:anim calcmode="lin" valueType="num">
                                      <p:cBhvr additive="base">
                                        <p:cTn id="8" dur="500" fill="hold"/>
                                        <p:tgtEl>
                                          <p:spTgt spid="11265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12652"/>
                                        </p:tgtEl>
                                        <p:attrNameLst>
                                          <p:attrName>style.visibility</p:attrName>
                                        </p:attrNameLst>
                                      </p:cBhvr>
                                      <p:to>
                                        <p:strVal val="visible"/>
                                      </p:to>
                                    </p:set>
                                    <p:anim calcmode="lin" valueType="num">
                                      <p:cBhvr additive="base">
                                        <p:cTn id="11" dur="500" fill="hold"/>
                                        <p:tgtEl>
                                          <p:spTgt spid="112652"/>
                                        </p:tgtEl>
                                        <p:attrNameLst>
                                          <p:attrName>ppt_x</p:attrName>
                                        </p:attrNameLst>
                                      </p:cBhvr>
                                      <p:tavLst>
                                        <p:tav tm="0">
                                          <p:val>
                                            <p:strVal val="0-#ppt_w/2"/>
                                          </p:val>
                                        </p:tav>
                                        <p:tav tm="100000">
                                          <p:val>
                                            <p:strVal val="#ppt_x"/>
                                          </p:val>
                                        </p:tav>
                                      </p:tavLst>
                                    </p:anim>
                                    <p:anim calcmode="lin" valueType="num">
                                      <p:cBhvr additive="base">
                                        <p:cTn id="12" dur="500" fill="hold"/>
                                        <p:tgtEl>
                                          <p:spTgt spid="11265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51" grpId="0"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684213" y="0"/>
            <a:ext cx="7772400" cy="1143000"/>
          </a:xfrm>
        </p:spPr>
        <p:txBody>
          <a:bodyPr>
            <a:normAutofit fontScale="90000"/>
          </a:bodyPr>
          <a:lstStyle/>
          <a:p>
            <a:pPr eaLnBrk="1" hangingPunct="1"/>
            <a:r>
              <a:rPr lang="en-US" smtClean="0"/>
              <a:t>iThemba LABS</a:t>
            </a:r>
            <a:br>
              <a:rPr lang="en-US" smtClean="0"/>
            </a:br>
            <a:r>
              <a:rPr lang="en-US" smtClean="0"/>
              <a:t>Radionuclide Distribution Network</a:t>
            </a:r>
            <a:endParaRPr lang="en-GB" smtClean="0"/>
          </a:p>
        </p:txBody>
      </p:sp>
      <p:pic>
        <p:nvPicPr>
          <p:cNvPr id="11267" name="Picture 3" descr="world-continents-map"/>
          <p:cNvPicPr>
            <a:picLocks noChangeAspect="1" noChangeArrowheads="1"/>
          </p:cNvPicPr>
          <p:nvPr/>
        </p:nvPicPr>
        <p:blipFill>
          <a:blip r:embed="rId3" cstate="print"/>
          <a:srcRect/>
          <a:stretch>
            <a:fillRect/>
          </a:stretch>
        </p:blipFill>
        <p:spPr bwMode="auto">
          <a:xfrm>
            <a:off x="0" y="1125538"/>
            <a:ext cx="9144000" cy="5113337"/>
          </a:xfrm>
          <a:prstGeom prst="rect">
            <a:avLst/>
          </a:prstGeom>
          <a:noFill/>
          <a:ln w="9525">
            <a:noFill/>
            <a:miter lim="800000"/>
            <a:headEnd/>
            <a:tailEnd/>
          </a:ln>
        </p:spPr>
      </p:pic>
      <p:sp>
        <p:nvSpPr>
          <p:cNvPr id="11268" name="Text Box 4"/>
          <p:cNvSpPr txBox="1">
            <a:spLocks noChangeArrowheads="1"/>
          </p:cNvSpPr>
          <p:nvPr/>
        </p:nvSpPr>
        <p:spPr bwMode="auto">
          <a:xfrm>
            <a:off x="1763713" y="2205038"/>
            <a:ext cx="1368425" cy="641350"/>
          </a:xfrm>
          <a:prstGeom prst="rect">
            <a:avLst/>
          </a:prstGeom>
          <a:noFill/>
          <a:ln w="9525">
            <a:noFill/>
            <a:miter lim="800000"/>
            <a:headEnd/>
            <a:tailEnd/>
          </a:ln>
        </p:spPr>
        <p:txBody>
          <a:bodyPr>
            <a:spAutoFit/>
          </a:bodyPr>
          <a:lstStyle/>
          <a:p>
            <a:pPr>
              <a:spcBef>
                <a:spcPct val="50000"/>
              </a:spcBef>
            </a:pPr>
            <a:endParaRPr lang="en-US" sz="3600" u="none">
              <a:latin typeface="Comic Sans MS" pitchFamily="66" charset="0"/>
              <a:cs typeface="Times New Roman" pitchFamily="18" charset="0"/>
            </a:endParaRPr>
          </a:p>
        </p:txBody>
      </p:sp>
      <p:sp>
        <p:nvSpPr>
          <p:cNvPr id="11269" name="Text Box 5"/>
          <p:cNvSpPr txBox="1">
            <a:spLocks noChangeArrowheads="1"/>
          </p:cNvSpPr>
          <p:nvPr/>
        </p:nvSpPr>
        <p:spPr bwMode="auto">
          <a:xfrm>
            <a:off x="0" y="3933825"/>
            <a:ext cx="1800225" cy="2170113"/>
          </a:xfrm>
          <a:prstGeom prst="rect">
            <a:avLst/>
          </a:prstGeom>
          <a:noFill/>
          <a:ln w="9525">
            <a:noFill/>
            <a:miter lim="800000"/>
            <a:headEnd/>
            <a:tailEnd/>
          </a:ln>
        </p:spPr>
        <p:txBody>
          <a:bodyPr>
            <a:spAutoFit/>
          </a:bodyPr>
          <a:lstStyle/>
          <a:p>
            <a:pPr>
              <a:spcBef>
                <a:spcPct val="50000"/>
              </a:spcBef>
            </a:pPr>
            <a:r>
              <a:rPr lang="en-US" sz="1600" u="none">
                <a:solidFill>
                  <a:srgbClr val="000000"/>
                </a:solidFill>
                <a:latin typeface="Comic Sans MS" pitchFamily="66" charset="0"/>
                <a:cs typeface="Times New Roman" pitchFamily="18" charset="0"/>
              </a:rPr>
              <a:t>Africa 	3</a:t>
            </a:r>
          </a:p>
          <a:p>
            <a:pPr>
              <a:spcBef>
                <a:spcPct val="50000"/>
              </a:spcBef>
            </a:pPr>
            <a:r>
              <a:rPr lang="en-US" sz="1600" u="none">
                <a:solidFill>
                  <a:srgbClr val="000000"/>
                </a:solidFill>
                <a:latin typeface="Comic Sans MS" pitchFamily="66" charset="0"/>
                <a:cs typeface="Times New Roman" pitchFamily="18" charset="0"/>
              </a:rPr>
              <a:t>Australia	2</a:t>
            </a:r>
          </a:p>
          <a:p>
            <a:pPr>
              <a:spcBef>
                <a:spcPct val="50000"/>
              </a:spcBef>
            </a:pPr>
            <a:r>
              <a:rPr lang="en-US" sz="1600" u="none">
                <a:solidFill>
                  <a:srgbClr val="000000"/>
                </a:solidFill>
                <a:latin typeface="Comic Sans MS" pitchFamily="66" charset="0"/>
                <a:cs typeface="Times New Roman" pitchFamily="18" charset="0"/>
              </a:rPr>
              <a:t>Asia	19</a:t>
            </a:r>
          </a:p>
          <a:p>
            <a:pPr>
              <a:spcBef>
                <a:spcPct val="50000"/>
              </a:spcBef>
            </a:pPr>
            <a:r>
              <a:rPr lang="en-US" sz="1600" u="none">
                <a:solidFill>
                  <a:srgbClr val="000000"/>
                </a:solidFill>
                <a:latin typeface="Comic Sans MS" pitchFamily="66" charset="0"/>
                <a:cs typeface="Times New Roman" pitchFamily="18" charset="0"/>
              </a:rPr>
              <a:t>Canada	2</a:t>
            </a:r>
          </a:p>
          <a:p>
            <a:pPr>
              <a:spcBef>
                <a:spcPct val="50000"/>
              </a:spcBef>
            </a:pPr>
            <a:r>
              <a:rPr lang="en-US" sz="1600" u="none">
                <a:solidFill>
                  <a:srgbClr val="000000"/>
                </a:solidFill>
                <a:latin typeface="Comic Sans MS" pitchFamily="66" charset="0"/>
                <a:cs typeface="Times New Roman" pitchFamily="18" charset="0"/>
              </a:rPr>
              <a:t>Europe	31</a:t>
            </a:r>
          </a:p>
          <a:p>
            <a:pPr>
              <a:spcBef>
                <a:spcPct val="50000"/>
              </a:spcBef>
            </a:pPr>
            <a:r>
              <a:rPr lang="en-US" sz="1600" u="none">
                <a:solidFill>
                  <a:srgbClr val="000000"/>
                </a:solidFill>
                <a:latin typeface="Comic Sans MS" pitchFamily="66" charset="0"/>
                <a:cs typeface="Times New Roman" pitchFamily="18" charset="0"/>
              </a:rPr>
              <a:t>USA	12</a:t>
            </a:r>
          </a:p>
        </p:txBody>
      </p:sp>
      <p:cxnSp>
        <p:nvCxnSpPr>
          <p:cNvPr id="11270" name="Straight Connector 8"/>
          <p:cNvCxnSpPr>
            <a:cxnSpLocks noChangeShapeType="1"/>
          </p:cNvCxnSpPr>
          <p:nvPr/>
        </p:nvCxnSpPr>
        <p:spPr bwMode="auto">
          <a:xfrm rot="10800000">
            <a:off x="1643063" y="3000375"/>
            <a:ext cx="3000375" cy="2143125"/>
          </a:xfrm>
          <a:prstGeom prst="line">
            <a:avLst/>
          </a:prstGeom>
          <a:noFill/>
          <a:ln w="9525" algn="ctr">
            <a:solidFill>
              <a:srgbClr val="C00000"/>
            </a:solidFill>
            <a:round/>
            <a:headEnd/>
            <a:tailEnd/>
          </a:ln>
        </p:spPr>
      </p:cxnSp>
      <p:cxnSp>
        <p:nvCxnSpPr>
          <p:cNvPr id="11271" name="Straight Connector 10"/>
          <p:cNvCxnSpPr>
            <a:cxnSpLocks noChangeShapeType="1"/>
          </p:cNvCxnSpPr>
          <p:nvPr/>
        </p:nvCxnSpPr>
        <p:spPr bwMode="auto">
          <a:xfrm rot="10800000">
            <a:off x="2214563" y="3071813"/>
            <a:ext cx="2428875" cy="2071687"/>
          </a:xfrm>
          <a:prstGeom prst="line">
            <a:avLst/>
          </a:prstGeom>
          <a:noFill/>
          <a:ln w="9525" algn="ctr">
            <a:solidFill>
              <a:srgbClr val="C00000"/>
            </a:solidFill>
            <a:round/>
            <a:headEnd/>
            <a:tailEnd/>
          </a:ln>
        </p:spPr>
      </p:cxnSp>
      <p:cxnSp>
        <p:nvCxnSpPr>
          <p:cNvPr id="11272" name="Straight Connector 21"/>
          <p:cNvCxnSpPr>
            <a:cxnSpLocks noChangeShapeType="1"/>
          </p:cNvCxnSpPr>
          <p:nvPr/>
        </p:nvCxnSpPr>
        <p:spPr bwMode="auto">
          <a:xfrm rot="5400000" flipH="1" flipV="1">
            <a:off x="4537075" y="5037138"/>
            <a:ext cx="214313" cy="1587"/>
          </a:xfrm>
          <a:prstGeom prst="line">
            <a:avLst/>
          </a:prstGeom>
          <a:noFill/>
          <a:ln w="9525" algn="ctr">
            <a:solidFill>
              <a:srgbClr val="C00000"/>
            </a:solidFill>
            <a:round/>
            <a:headEnd/>
            <a:tailEnd/>
          </a:ln>
        </p:spPr>
      </p:cxnSp>
      <p:cxnSp>
        <p:nvCxnSpPr>
          <p:cNvPr id="11273" name="Straight Connector 23"/>
          <p:cNvCxnSpPr>
            <a:cxnSpLocks noChangeShapeType="1"/>
          </p:cNvCxnSpPr>
          <p:nvPr/>
        </p:nvCxnSpPr>
        <p:spPr bwMode="auto">
          <a:xfrm>
            <a:off x="4643438" y="5143500"/>
            <a:ext cx="2786062" cy="214313"/>
          </a:xfrm>
          <a:prstGeom prst="line">
            <a:avLst/>
          </a:prstGeom>
          <a:noFill/>
          <a:ln w="9525" algn="ctr">
            <a:solidFill>
              <a:srgbClr val="C00000"/>
            </a:solidFill>
            <a:round/>
            <a:headEnd/>
            <a:tailEnd/>
          </a:ln>
        </p:spPr>
      </p:cxnSp>
      <p:cxnSp>
        <p:nvCxnSpPr>
          <p:cNvPr id="11274" name="Straight Connector 25"/>
          <p:cNvCxnSpPr>
            <a:cxnSpLocks noChangeShapeType="1"/>
          </p:cNvCxnSpPr>
          <p:nvPr/>
        </p:nvCxnSpPr>
        <p:spPr bwMode="auto">
          <a:xfrm>
            <a:off x="4643438" y="5143500"/>
            <a:ext cx="3643312" cy="357188"/>
          </a:xfrm>
          <a:prstGeom prst="line">
            <a:avLst/>
          </a:prstGeom>
          <a:noFill/>
          <a:ln w="9525" algn="ctr">
            <a:solidFill>
              <a:srgbClr val="C00000"/>
            </a:solidFill>
            <a:round/>
            <a:headEnd/>
            <a:tailEnd/>
          </a:ln>
        </p:spPr>
      </p:cxnSp>
      <p:cxnSp>
        <p:nvCxnSpPr>
          <p:cNvPr id="11275" name="Straight Connector 27"/>
          <p:cNvCxnSpPr>
            <a:cxnSpLocks noChangeShapeType="1"/>
          </p:cNvCxnSpPr>
          <p:nvPr/>
        </p:nvCxnSpPr>
        <p:spPr bwMode="auto">
          <a:xfrm rot="10800000">
            <a:off x="2357438" y="3286125"/>
            <a:ext cx="2286000" cy="1857375"/>
          </a:xfrm>
          <a:prstGeom prst="line">
            <a:avLst/>
          </a:prstGeom>
          <a:noFill/>
          <a:ln w="9525" algn="ctr">
            <a:solidFill>
              <a:srgbClr val="C00000"/>
            </a:solidFill>
            <a:round/>
            <a:headEnd/>
            <a:tailEnd/>
          </a:ln>
        </p:spPr>
      </p:cxnSp>
      <p:cxnSp>
        <p:nvCxnSpPr>
          <p:cNvPr id="11276" name="Straight Connector 31"/>
          <p:cNvCxnSpPr>
            <a:cxnSpLocks noChangeShapeType="1"/>
          </p:cNvCxnSpPr>
          <p:nvPr/>
        </p:nvCxnSpPr>
        <p:spPr bwMode="auto">
          <a:xfrm rot="16200000" flipV="1">
            <a:off x="3500438" y="4000500"/>
            <a:ext cx="2000250" cy="285750"/>
          </a:xfrm>
          <a:prstGeom prst="line">
            <a:avLst/>
          </a:prstGeom>
          <a:noFill/>
          <a:ln w="9525" algn="ctr">
            <a:solidFill>
              <a:srgbClr val="C00000"/>
            </a:solidFill>
            <a:round/>
            <a:headEnd/>
            <a:tailEnd/>
          </a:ln>
        </p:spPr>
      </p:cxnSp>
      <p:cxnSp>
        <p:nvCxnSpPr>
          <p:cNvPr id="11277" name="Straight Connector 33"/>
          <p:cNvCxnSpPr>
            <a:cxnSpLocks noChangeShapeType="1"/>
          </p:cNvCxnSpPr>
          <p:nvPr/>
        </p:nvCxnSpPr>
        <p:spPr bwMode="auto">
          <a:xfrm rot="16200000" flipV="1">
            <a:off x="3652838" y="4152900"/>
            <a:ext cx="1847850" cy="133350"/>
          </a:xfrm>
          <a:prstGeom prst="line">
            <a:avLst/>
          </a:prstGeom>
          <a:noFill/>
          <a:ln w="9525" algn="ctr">
            <a:solidFill>
              <a:srgbClr val="C00000"/>
            </a:solidFill>
            <a:round/>
            <a:headEnd/>
            <a:tailEnd/>
          </a:ln>
        </p:spPr>
      </p:cxnSp>
      <p:cxnSp>
        <p:nvCxnSpPr>
          <p:cNvPr id="11278" name="Straight Connector 35"/>
          <p:cNvCxnSpPr>
            <a:cxnSpLocks noChangeShapeType="1"/>
          </p:cNvCxnSpPr>
          <p:nvPr/>
        </p:nvCxnSpPr>
        <p:spPr bwMode="auto">
          <a:xfrm rot="16200000" flipV="1">
            <a:off x="3500438" y="4000500"/>
            <a:ext cx="2000250" cy="285750"/>
          </a:xfrm>
          <a:prstGeom prst="line">
            <a:avLst/>
          </a:prstGeom>
          <a:noFill/>
          <a:ln w="9525" algn="ctr">
            <a:solidFill>
              <a:srgbClr val="C00000"/>
            </a:solidFill>
            <a:round/>
            <a:headEnd/>
            <a:tailEnd/>
          </a:ln>
        </p:spPr>
      </p:cxnSp>
      <p:cxnSp>
        <p:nvCxnSpPr>
          <p:cNvPr id="11279" name="Straight Connector 37"/>
          <p:cNvCxnSpPr>
            <a:cxnSpLocks noChangeShapeType="1"/>
          </p:cNvCxnSpPr>
          <p:nvPr/>
        </p:nvCxnSpPr>
        <p:spPr bwMode="auto">
          <a:xfrm rot="16200000" flipV="1">
            <a:off x="3393282" y="3893344"/>
            <a:ext cx="2071687" cy="428625"/>
          </a:xfrm>
          <a:prstGeom prst="line">
            <a:avLst/>
          </a:prstGeom>
          <a:noFill/>
          <a:ln w="9525" algn="ctr">
            <a:solidFill>
              <a:schemeClr val="tx1"/>
            </a:solidFill>
            <a:round/>
            <a:headEnd/>
            <a:tailEnd/>
          </a:ln>
        </p:spPr>
      </p:cxnSp>
      <p:cxnSp>
        <p:nvCxnSpPr>
          <p:cNvPr id="11280" name="Straight Connector 39"/>
          <p:cNvCxnSpPr>
            <a:cxnSpLocks noChangeShapeType="1"/>
          </p:cNvCxnSpPr>
          <p:nvPr/>
        </p:nvCxnSpPr>
        <p:spPr bwMode="auto">
          <a:xfrm rot="16200000" flipV="1">
            <a:off x="3393282" y="3893344"/>
            <a:ext cx="2071687" cy="428625"/>
          </a:xfrm>
          <a:prstGeom prst="line">
            <a:avLst/>
          </a:prstGeom>
          <a:noFill/>
          <a:ln w="9525" algn="ctr">
            <a:solidFill>
              <a:srgbClr val="C00000"/>
            </a:solidFill>
            <a:round/>
            <a:headEnd/>
            <a:tailEnd/>
          </a:ln>
        </p:spPr>
      </p:cxnSp>
      <p:cxnSp>
        <p:nvCxnSpPr>
          <p:cNvPr id="11281" name="Straight Connector 41"/>
          <p:cNvCxnSpPr>
            <a:cxnSpLocks noChangeShapeType="1"/>
          </p:cNvCxnSpPr>
          <p:nvPr/>
        </p:nvCxnSpPr>
        <p:spPr bwMode="auto">
          <a:xfrm rot="16200000" flipV="1">
            <a:off x="3500438" y="4000500"/>
            <a:ext cx="1714500" cy="571500"/>
          </a:xfrm>
          <a:prstGeom prst="line">
            <a:avLst/>
          </a:prstGeom>
          <a:noFill/>
          <a:ln w="9525" algn="ctr">
            <a:solidFill>
              <a:srgbClr val="C00000"/>
            </a:solidFill>
            <a:round/>
            <a:headEnd/>
            <a:tailEnd/>
          </a:ln>
        </p:spPr>
      </p:cxnSp>
      <p:cxnSp>
        <p:nvCxnSpPr>
          <p:cNvPr id="11282" name="Straight Connector 43"/>
          <p:cNvCxnSpPr>
            <a:cxnSpLocks noChangeShapeType="1"/>
          </p:cNvCxnSpPr>
          <p:nvPr/>
        </p:nvCxnSpPr>
        <p:spPr bwMode="auto">
          <a:xfrm rot="16200000" flipV="1">
            <a:off x="3643313" y="4143375"/>
            <a:ext cx="1928812" cy="71438"/>
          </a:xfrm>
          <a:prstGeom prst="line">
            <a:avLst/>
          </a:prstGeom>
          <a:noFill/>
          <a:ln w="9525" algn="ctr">
            <a:solidFill>
              <a:srgbClr val="C00000"/>
            </a:solidFill>
            <a:round/>
            <a:headEnd/>
            <a:tailEnd/>
          </a:ln>
        </p:spPr>
      </p:cxnSp>
      <p:cxnSp>
        <p:nvCxnSpPr>
          <p:cNvPr id="11283" name="Straight Connector 45"/>
          <p:cNvCxnSpPr>
            <a:cxnSpLocks noChangeShapeType="1"/>
          </p:cNvCxnSpPr>
          <p:nvPr/>
        </p:nvCxnSpPr>
        <p:spPr bwMode="auto">
          <a:xfrm rot="5400000" flipH="1" flipV="1">
            <a:off x="3679032" y="4107656"/>
            <a:ext cx="2000250" cy="71437"/>
          </a:xfrm>
          <a:prstGeom prst="line">
            <a:avLst/>
          </a:prstGeom>
          <a:noFill/>
          <a:ln w="9525" algn="ctr">
            <a:solidFill>
              <a:srgbClr val="C00000"/>
            </a:solidFill>
            <a:round/>
            <a:headEnd/>
            <a:tailEnd/>
          </a:ln>
        </p:spPr>
      </p:cxnSp>
      <p:cxnSp>
        <p:nvCxnSpPr>
          <p:cNvPr id="11284" name="Straight Connector 47"/>
          <p:cNvCxnSpPr>
            <a:cxnSpLocks noChangeShapeType="1"/>
          </p:cNvCxnSpPr>
          <p:nvPr/>
        </p:nvCxnSpPr>
        <p:spPr bwMode="auto">
          <a:xfrm rot="16200000" flipV="1">
            <a:off x="3536157" y="4036218"/>
            <a:ext cx="2000250" cy="214313"/>
          </a:xfrm>
          <a:prstGeom prst="line">
            <a:avLst/>
          </a:prstGeom>
          <a:noFill/>
          <a:ln w="9525" algn="ctr">
            <a:solidFill>
              <a:schemeClr val="tx1"/>
            </a:solidFill>
            <a:round/>
            <a:headEnd/>
            <a:tailEnd/>
          </a:ln>
        </p:spPr>
      </p:cxnSp>
      <p:cxnSp>
        <p:nvCxnSpPr>
          <p:cNvPr id="11285" name="Straight Connector 49"/>
          <p:cNvCxnSpPr>
            <a:cxnSpLocks noChangeShapeType="1"/>
          </p:cNvCxnSpPr>
          <p:nvPr/>
        </p:nvCxnSpPr>
        <p:spPr bwMode="auto">
          <a:xfrm rot="5400000" flipH="1" flipV="1">
            <a:off x="3714751" y="4071937"/>
            <a:ext cx="2000250" cy="142875"/>
          </a:xfrm>
          <a:prstGeom prst="line">
            <a:avLst/>
          </a:prstGeom>
          <a:noFill/>
          <a:ln w="9525" algn="ctr">
            <a:solidFill>
              <a:srgbClr val="C00000"/>
            </a:solidFill>
            <a:round/>
            <a:headEnd/>
            <a:tailEnd/>
          </a:ln>
        </p:spPr>
      </p:cxnSp>
      <p:cxnSp>
        <p:nvCxnSpPr>
          <p:cNvPr id="11286" name="Straight Connector 51"/>
          <p:cNvCxnSpPr>
            <a:cxnSpLocks noChangeShapeType="1"/>
          </p:cNvCxnSpPr>
          <p:nvPr/>
        </p:nvCxnSpPr>
        <p:spPr bwMode="auto">
          <a:xfrm rot="5400000" flipH="1" flipV="1">
            <a:off x="4144963" y="3495675"/>
            <a:ext cx="2143125" cy="1000125"/>
          </a:xfrm>
          <a:prstGeom prst="line">
            <a:avLst/>
          </a:prstGeom>
          <a:noFill/>
          <a:ln w="9525" algn="ctr">
            <a:solidFill>
              <a:srgbClr val="C00000"/>
            </a:solidFill>
            <a:round/>
            <a:headEnd/>
            <a:tailEnd/>
          </a:ln>
        </p:spPr>
      </p:cxnSp>
      <p:cxnSp>
        <p:nvCxnSpPr>
          <p:cNvPr id="11287" name="Straight Connector 53"/>
          <p:cNvCxnSpPr>
            <a:cxnSpLocks noChangeShapeType="1"/>
          </p:cNvCxnSpPr>
          <p:nvPr/>
        </p:nvCxnSpPr>
        <p:spPr bwMode="auto">
          <a:xfrm rot="5400000" flipH="1" flipV="1">
            <a:off x="3750469" y="4036219"/>
            <a:ext cx="2000250" cy="214312"/>
          </a:xfrm>
          <a:prstGeom prst="line">
            <a:avLst/>
          </a:prstGeom>
          <a:noFill/>
          <a:ln w="9525" algn="ctr">
            <a:solidFill>
              <a:srgbClr val="C00000"/>
            </a:solidFill>
            <a:round/>
            <a:headEnd/>
            <a:tailEnd/>
          </a:ln>
        </p:spPr>
      </p:cxnSp>
      <p:cxnSp>
        <p:nvCxnSpPr>
          <p:cNvPr id="11288" name="Straight Connector 55"/>
          <p:cNvCxnSpPr>
            <a:cxnSpLocks noChangeShapeType="1"/>
          </p:cNvCxnSpPr>
          <p:nvPr/>
        </p:nvCxnSpPr>
        <p:spPr bwMode="auto">
          <a:xfrm rot="16200000" flipV="1">
            <a:off x="3536157" y="4107656"/>
            <a:ext cx="2071688" cy="142875"/>
          </a:xfrm>
          <a:prstGeom prst="line">
            <a:avLst/>
          </a:prstGeom>
          <a:noFill/>
          <a:ln w="9525" algn="ctr">
            <a:solidFill>
              <a:srgbClr val="C00000"/>
            </a:solidFill>
            <a:round/>
            <a:headEnd/>
            <a:tailEnd/>
          </a:ln>
        </p:spPr>
      </p:cxnSp>
      <p:cxnSp>
        <p:nvCxnSpPr>
          <p:cNvPr id="11289" name="Straight Connector 57"/>
          <p:cNvCxnSpPr>
            <a:cxnSpLocks noChangeShapeType="1"/>
          </p:cNvCxnSpPr>
          <p:nvPr/>
        </p:nvCxnSpPr>
        <p:spPr bwMode="auto">
          <a:xfrm flipV="1">
            <a:off x="4643438" y="3857625"/>
            <a:ext cx="1714500" cy="1285875"/>
          </a:xfrm>
          <a:prstGeom prst="line">
            <a:avLst/>
          </a:prstGeom>
          <a:noFill/>
          <a:ln w="9525" algn="ctr">
            <a:solidFill>
              <a:srgbClr val="C00000"/>
            </a:solidFill>
            <a:round/>
            <a:headEnd/>
            <a:tailEnd/>
          </a:ln>
        </p:spPr>
      </p:cxnSp>
      <p:cxnSp>
        <p:nvCxnSpPr>
          <p:cNvPr id="11290" name="Straight Connector 59"/>
          <p:cNvCxnSpPr>
            <a:cxnSpLocks noChangeShapeType="1"/>
          </p:cNvCxnSpPr>
          <p:nvPr/>
        </p:nvCxnSpPr>
        <p:spPr bwMode="auto">
          <a:xfrm flipV="1">
            <a:off x="4643438" y="4000500"/>
            <a:ext cx="1643062" cy="1143000"/>
          </a:xfrm>
          <a:prstGeom prst="line">
            <a:avLst/>
          </a:prstGeom>
          <a:noFill/>
          <a:ln w="9525" algn="ctr">
            <a:solidFill>
              <a:srgbClr val="C00000"/>
            </a:solidFill>
            <a:round/>
            <a:headEnd/>
            <a:tailEnd/>
          </a:ln>
        </p:spPr>
      </p:cxnSp>
      <p:cxnSp>
        <p:nvCxnSpPr>
          <p:cNvPr id="11291" name="Straight Connector 61"/>
          <p:cNvCxnSpPr>
            <a:cxnSpLocks noChangeShapeType="1"/>
          </p:cNvCxnSpPr>
          <p:nvPr/>
        </p:nvCxnSpPr>
        <p:spPr bwMode="auto">
          <a:xfrm rot="16200000" flipV="1">
            <a:off x="3429001" y="3929062"/>
            <a:ext cx="2286000" cy="142875"/>
          </a:xfrm>
          <a:prstGeom prst="line">
            <a:avLst/>
          </a:prstGeom>
          <a:noFill/>
          <a:ln w="9525" algn="ctr">
            <a:solidFill>
              <a:srgbClr val="C00000"/>
            </a:solidFill>
            <a:round/>
            <a:headEnd/>
            <a:tailEnd/>
          </a:ln>
        </p:spPr>
      </p:cxnSp>
      <p:cxnSp>
        <p:nvCxnSpPr>
          <p:cNvPr id="11292" name="Straight Connector 63"/>
          <p:cNvCxnSpPr>
            <a:cxnSpLocks noChangeShapeType="1"/>
          </p:cNvCxnSpPr>
          <p:nvPr/>
        </p:nvCxnSpPr>
        <p:spPr bwMode="auto">
          <a:xfrm rot="16200000" flipV="1">
            <a:off x="3464719" y="4036219"/>
            <a:ext cx="2286000" cy="71438"/>
          </a:xfrm>
          <a:prstGeom prst="line">
            <a:avLst/>
          </a:prstGeom>
          <a:noFill/>
          <a:ln w="9525" algn="ctr">
            <a:solidFill>
              <a:srgbClr val="C00000"/>
            </a:solidFill>
            <a:round/>
            <a:headEnd/>
            <a:tailEnd/>
          </a:ln>
        </p:spPr>
      </p:cxnSp>
      <p:cxnSp>
        <p:nvCxnSpPr>
          <p:cNvPr id="11293" name="Straight Connector 65"/>
          <p:cNvCxnSpPr>
            <a:cxnSpLocks noChangeShapeType="1"/>
          </p:cNvCxnSpPr>
          <p:nvPr/>
        </p:nvCxnSpPr>
        <p:spPr bwMode="auto">
          <a:xfrm flipV="1">
            <a:off x="4643438" y="3429000"/>
            <a:ext cx="3071812" cy="1714500"/>
          </a:xfrm>
          <a:prstGeom prst="line">
            <a:avLst/>
          </a:prstGeom>
          <a:noFill/>
          <a:ln w="9525" algn="ctr">
            <a:solidFill>
              <a:srgbClr val="C00000"/>
            </a:solidFill>
            <a:round/>
            <a:headEnd/>
            <a:tailEnd/>
          </a:ln>
        </p:spPr>
      </p:cxnSp>
      <p:cxnSp>
        <p:nvCxnSpPr>
          <p:cNvPr id="11294" name="Straight Connector 67"/>
          <p:cNvCxnSpPr>
            <a:cxnSpLocks noChangeShapeType="1"/>
          </p:cNvCxnSpPr>
          <p:nvPr/>
        </p:nvCxnSpPr>
        <p:spPr bwMode="auto">
          <a:xfrm flipV="1">
            <a:off x="4643438" y="3357563"/>
            <a:ext cx="3143250" cy="1785937"/>
          </a:xfrm>
          <a:prstGeom prst="line">
            <a:avLst/>
          </a:prstGeom>
          <a:noFill/>
          <a:ln w="9525" algn="ctr">
            <a:solidFill>
              <a:srgbClr val="C00000"/>
            </a:solidFill>
            <a:round/>
            <a:headEnd/>
            <a:tailEnd/>
          </a:ln>
        </p:spPr>
      </p:cxnSp>
      <p:cxnSp>
        <p:nvCxnSpPr>
          <p:cNvPr id="11295" name="Straight Connector 71"/>
          <p:cNvCxnSpPr>
            <a:cxnSpLocks noChangeShapeType="1"/>
          </p:cNvCxnSpPr>
          <p:nvPr/>
        </p:nvCxnSpPr>
        <p:spPr bwMode="auto">
          <a:xfrm flipV="1">
            <a:off x="4643438" y="3571875"/>
            <a:ext cx="2571750" cy="1571625"/>
          </a:xfrm>
          <a:prstGeom prst="line">
            <a:avLst/>
          </a:prstGeom>
          <a:noFill/>
          <a:ln w="9525" algn="ctr">
            <a:solidFill>
              <a:srgbClr val="C00000"/>
            </a:solidFill>
            <a:round/>
            <a:headEnd/>
            <a:tailEnd/>
          </a:ln>
        </p:spPr>
      </p:cxnSp>
      <p:cxnSp>
        <p:nvCxnSpPr>
          <p:cNvPr id="11296" name="Straight Connector 73"/>
          <p:cNvCxnSpPr>
            <a:cxnSpLocks noChangeShapeType="1"/>
          </p:cNvCxnSpPr>
          <p:nvPr/>
        </p:nvCxnSpPr>
        <p:spPr bwMode="auto">
          <a:xfrm flipV="1">
            <a:off x="4643438" y="3214688"/>
            <a:ext cx="2786062" cy="1928812"/>
          </a:xfrm>
          <a:prstGeom prst="line">
            <a:avLst/>
          </a:prstGeom>
          <a:noFill/>
          <a:ln w="9525" algn="ctr">
            <a:solidFill>
              <a:srgbClr val="C00000"/>
            </a:solidFill>
            <a:round/>
            <a:headEnd/>
            <a:tailEnd/>
          </a:ln>
        </p:spPr>
      </p:cxnSp>
      <p:cxnSp>
        <p:nvCxnSpPr>
          <p:cNvPr id="11297" name="Straight Connector 75"/>
          <p:cNvCxnSpPr>
            <a:cxnSpLocks noChangeShapeType="1"/>
          </p:cNvCxnSpPr>
          <p:nvPr/>
        </p:nvCxnSpPr>
        <p:spPr bwMode="auto">
          <a:xfrm flipV="1">
            <a:off x="4643438" y="3143250"/>
            <a:ext cx="2714625" cy="2000250"/>
          </a:xfrm>
          <a:prstGeom prst="line">
            <a:avLst/>
          </a:prstGeom>
          <a:noFill/>
          <a:ln w="9525" algn="ctr">
            <a:solidFill>
              <a:srgbClr val="C00000"/>
            </a:solidFill>
            <a:round/>
            <a:headEnd/>
            <a:tailEnd/>
          </a:ln>
        </p:spPr>
      </p:cxnSp>
      <p:cxnSp>
        <p:nvCxnSpPr>
          <p:cNvPr id="11298" name="Straight Connector 77"/>
          <p:cNvCxnSpPr>
            <a:cxnSpLocks noChangeShapeType="1"/>
          </p:cNvCxnSpPr>
          <p:nvPr/>
        </p:nvCxnSpPr>
        <p:spPr bwMode="auto">
          <a:xfrm rot="10800000">
            <a:off x="1143000" y="3357563"/>
            <a:ext cx="3571875" cy="1857375"/>
          </a:xfrm>
          <a:prstGeom prst="line">
            <a:avLst/>
          </a:prstGeom>
          <a:noFill/>
          <a:ln w="9525" algn="ctr">
            <a:solidFill>
              <a:srgbClr val="C00000"/>
            </a:solidFill>
            <a:round/>
            <a:headEnd/>
            <a:tailEnd/>
          </a:ln>
        </p:spPr>
      </p:cxnSp>
      <p:cxnSp>
        <p:nvCxnSpPr>
          <p:cNvPr id="11299" name="Straight Connector 79"/>
          <p:cNvCxnSpPr>
            <a:cxnSpLocks noChangeShapeType="1"/>
          </p:cNvCxnSpPr>
          <p:nvPr/>
        </p:nvCxnSpPr>
        <p:spPr bwMode="auto">
          <a:xfrm rot="10800000">
            <a:off x="1214438" y="3214688"/>
            <a:ext cx="3429000" cy="1928812"/>
          </a:xfrm>
          <a:prstGeom prst="line">
            <a:avLst/>
          </a:prstGeom>
          <a:noFill/>
          <a:ln w="9525" algn="ctr">
            <a:solidFill>
              <a:srgbClr val="C00000"/>
            </a:solidFill>
            <a:round/>
            <a:headEnd/>
            <a:tailEnd/>
          </a:ln>
        </p:spPr>
      </p:cxnSp>
      <p:cxnSp>
        <p:nvCxnSpPr>
          <p:cNvPr id="11300" name="Straight Connector 81"/>
          <p:cNvCxnSpPr>
            <a:cxnSpLocks noChangeShapeType="1"/>
          </p:cNvCxnSpPr>
          <p:nvPr/>
        </p:nvCxnSpPr>
        <p:spPr bwMode="auto">
          <a:xfrm rot="10800000">
            <a:off x="2286000" y="3357563"/>
            <a:ext cx="2357438" cy="1785937"/>
          </a:xfrm>
          <a:prstGeom prst="line">
            <a:avLst/>
          </a:prstGeom>
          <a:noFill/>
          <a:ln w="9525" algn="ctr">
            <a:solidFill>
              <a:srgbClr val="C00000"/>
            </a:solidFill>
            <a:round/>
            <a:headEnd/>
            <a:tailEnd/>
          </a:ln>
        </p:spPr>
      </p:cxnSp>
      <p:cxnSp>
        <p:nvCxnSpPr>
          <p:cNvPr id="11301" name="Straight Connector 83"/>
          <p:cNvCxnSpPr>
            <a:cxnSpLocks noChangeShapeType="1"/>
          </p:cNvCxnSpPr>
          <p:nvPr/>
        </p:nvCxnSpPr>
        <p:spPr bwMode="auto">
          <a:xfrm rot="10800000">
            <a:off x="2071688" y="3643313"/>
            <a:ext cx="2571750" cy="1500187"/>
          </a:xfrm>
          <a:prstGeom prst="line">
            <a:avLst/>
          </a:prstGeom>
          <a:noFill/>
          <a:ln w="9525" algn="ctr">
            <a:solidFill>
              <a:srgbClr val="C00000"/>
            </a:solidFill>
            <a:round/>
            <a:headEnd/>
            <a:tailEnd/>
          </a:ln>
        </p:spPr>
      </p:cxnSp>
      <p:cxnSp>
        <p:nvCxnSpPr>
          <p:cNvPr id="11302" name="Straight Connector 85"/>
          <p:cNvCxnSpPr>
            <a:cxnSpLocks noChangeShapeType="1"/>
          </p:cNvCxnSpPr>
          <p:nvPr/>
        </p:nvCxnSpPr>
        <p:spPr bwMode="auto">
          <a:xfrm rot="10800000">
            <a:off x="1571625" y="3286125"/>
            <a:ext cx="3071813" cy="1857375"/>
          </a:xfrm>
          <a:prstGeom prst="line">
            <a:avLst/>
          </a:prstGeom>
          <a:noFill/>
          <a:ln w="9525" algn="ctr">
            <a:solidFill>
              <a:srgbClr val="C00000"/>
            </a:solidFill>
            <a:round/>
            <a:headEnd/>
            <a:tailEnd/>
          </a:ln>
        </p:spPr>
      </p:cxnSp>
      <p:cxnSp>
        <p:nvCxnSpPr>
          <p:cNvPr id="11303" name="Straight Connector 87"/>
          <p:cNvCxnSpPr>
            <a:cxnSpLocks noChangeShapeType="1"/>
          </p:cNvCxnSpPr>
          <p:nvPr/>
        </p:nvCxnSpPr>
        <p:spPr bwMode="auto">
          <a:xfrm rot="10800000">
            <a:off x="1857375" y="3286125"/>
            <a:ext cx="2786063" cy="1857375"/>
          </a:xfrm>
          <a:prstGeom prst="line">
            <a:avLst/>
          </a:prstGeom>
          <a:noFill/>
          <a:ln w="9525" algn="ctr">
            <a:solidFill>
              <a:srgbClr val="C00000"/>
            </a:solidFill>
            <a:round/>
            <a:headEnd/>
            <a:tailEnd/>
          </a:ln>
        </p:spPr>
      </p:cxnSp>
      <p:cxnSp>
        <p:nvCxnSpPr>
          <p:cNvPr id="11304" name="Straight Connector 93"/>
          <p:cNvCxnSpPr>
            <a:cxnSpLocks noChangeShapeType="1"/>
          </p:cNvCxnSpPr>
          <p:nvPr/>
        </p:nvCxnSpPr>
        <p:spPr bwMode="auto">
          <a:xfrm rot="10800000">
            <a:off x="2071688" y="3571875"/>
            <a:ext cx="2571750" cy="1571625"/>
          </a:xfrm>
          <a:prstGeom prst="line">
            <a:avLst/>
          </a:prstGeom>
          <a:noFill/>
          <a:ln w="9525" algn="ctr">
            <a:solidFill>
              <a:srgbClr val="C00000"/>
            </a:solidFill>
            <a:round/>
            <a:headEnd/>
            <a:tailEnd/>
          </a:ln>
        </p:spPr>
      </p:cxnSp>
      <p:cxnSp>
        <p:nvCxnSpPr>
          <p:cNvPr id="11305" name="Straight Connector 95"/>
          <p:cNvCxnSpPr>
            <a:cxnSpLocks noChangeShapeType="1"/>
          </p:cNvCxnSpPr>
          <p:nvPr/>
        </p:nvCxnSpPr>
        <p:spPr bwMode="auto">
          <a:xfrm rot="10800000">
            <a:off x="2500313" y="3214688"/>
            <a:ext cx="2143125" cy="1928812"/>
          </a:xfrm>
          <a:prstGeom prst="line">
            <a:avLst/>
          </a:prstGeom>
          <a:noFill/>
          <a:ln w="9525" algn="ctr">
            <a:solidFill>
              <a:srgbClr val="C00000"/>
            </a:solidFill>
            <a:round/>
            <a:headEnd/>
            <a:tailEnd/>
          </a:ln>
        </p:spPr>
      </p:cxnSp>
      <p:cxnSp>
        <p:nvCxnSpPr>
          <p:cNvPr id="11306" name="Straight Connector 98"/>
          <p:cNvCxnSpPr>
            <a:cxnSpLocks noChangeShapeType="1"/>
          </p:cNvCxnSpPr>
          <p:nvPr/>
        </p:nvCxnSpPr>
        <p:spPr bwMode="auto">
          <a:xfrm rot="16200000" flipV="1">
            <a:off x="3536156" y="3964782"/>
            <a:ext cx="1785937" cy="571500"/>
          </a:xfrm>
          <a:prstGeom prst="line">
            <a:avLst/>
          </a:prstGeom>
          <a:noFill/>
          <a:ln w="9525" algn="ctr">
            <a:solidFill>
              <a:srgbClr val="C00000"/>
            </a:solidFill>
            <a:round/>
            <a:headEnd/>
            <a:tailEnd/>
          </a:ln>
        </p:spPr>
      </p:cxnSp>
      <p:cxnSp>
        <p:nvCxnSpPr>
          <p:cNvPr id="11307" name="Straight Connector 100"/>
          <p:cNvCxnSpPr>
            <a:cxnSpLocks noChangeShapeType="1"/>
          </p:cNvCxnSpPr>
          <p:nvPr/>
        </p:nvCxnSpPr>
        <p:spPr bwMode="auto">
          <a:xfrm rot="16200000" flipV="1">
            <a:off x="3357562" y="3857626"/>
            <a:ext cx="2214563" cy="500062"/>
          </a:xfrm>
          <a:prstGeom prst="line">
            <a:avLst/>
          </a:prstGeom>
          <a:noFill/>
          <a:ln w="9525" algn="ctr">
            <a:solidFill>
              <a:srgbClr val="C00000"/>
            </a:solidFill>
            <a:round/>
            <a:headEnd/>
            <a:tailEnd/>
          </a:ln>
        </p:spPr>
      </p:cxnSp>
      <p:cxnSp>
        <p:nvCxnSpPr>
          <p:cNvPr id="11308" name="Straight Connector 102"/>
          <p:cNvCxnSpPr>
            <a:cxnSpLocks noChangeShapeType="1"/>
          </p:cNvCxnSpPr>
          <p:nvPr/>
        </p:nvCxnSpPr>
        <p:spPr bwMode="auto">
          <a:xfrm rot="5400000" flipH="1" flipV="1">
            <a:off x="3893344" y="4036219"/>
            <a:ext cx="1928812" cy="285750"/>
          </a:xfrm>
          <a:prstGeom prst="line">
            <a:avLst/>
          </a:prstGeom>
          <a:noFill/>
          <a:ln w="9525" algn="ctr">
            <a:solidFill>
              <a:srgbClr val="C00000"/>
            </a:solidFill>
            <a:round/>
            <a:headEnd/>
            <a:tailEnd/>
          </a:ln>
        </p:spPr>
      </p:cxnSp>
      <p:cxnSp>
        <p:nvCxnSpPr>
          <p:cNvPr id="11309" name="Straight Connector 104"/>
          <p:cNvCxnSpPr>
            <a:cxnSpLocks noChangeShapeType="1"/>
          </p:cNvCxnSpPr>
          <p:nvPr/>
        </p:nvCxnSpPr>
        <p:spPr bwMode="auto">
          <a:xfrm rot="5400000" flipH="1" flipV="1">
            <a:off x="3857626" y="4071937"/>
            <a:ext cx="1928812" cy="214313"/>
          </a:xfrm>
          <a:prstGeom prst="line">
            <a:avLst/>
          </a:prstGeom>
          <a:noFill/>
          <a:ln w="9525" algn="ctr">
            <a:solidFill>
              <a:srgbClr val="C00000"/>
            </a:solidFill>
            <a:round/>
            <a:headEnd/>
            <a:tailEnd/>
          </a:ln>
        </p:spPr>
      </p:cxnSp>
      <p:cxnSp>
        <p:nvCxnSpPr>
          <p:cNvPr id="11310" name="Straight Connector 106"/>
          <p:cNvCxnSpPr>
            <a:cxnSpLocks noChangeShapeType="1"/>
          </p:cNvCxnSpPr>
          <p:nvPr/>
        </p:nvCxnSpPr>
        <p:spPr bwMode="auto">
          <a:xfrm rot="10800000">
            <a:off x="1500188" y="3429000"/>
            <a:ext cx="3214687" cy="1714500"/>
          </a:xfrm>
          <a:prstGeom prst="line">
            <a:avLst/>
          </a:prstGeom>
          <a:noFill/>
          <a:ln w="9525" algn="ctr">
            <a:solidFill>
              <a:srgbClr val="C00000"/>
            </a:solidFill>
            <a:round/>
            <a:headEnd/>
            <a:tailEnd/>
          </a:ln>
        </p:spPr>
      </p:cxnSp>
      <p:cxnSp>
        <p:nvCxnSpPr>
          <p:cNvPr id="11311" name="Straight Connector 108"/>
          <p:cNvCxnSpPr>
            <a:cxnSpLocks noChangeShapeType="1"/>
          </p:cNvCxnSpPr>
          <p:nvPr/>
        </p:nvCxnSpPr>
        <p:spPr bwMode="auto">
          <a:xfrm rot="10800000">
            <a:off x="1500188" y="3000375"/>
            <a:ext cx="3143250" cy="2143125"/>
          </a:xfrm>
          <a:prstGeom prst="line">
            <a:avLst/>
          </a:prstGeom>
          <a:noFill/>
          <a:ln w="9525" algn="ctr">
            <a:solidFill>
              <a:schemeClr val="tx1"/>
            </a:solidFill>
            <a:round/>
            <a:headEnd/>
            <a:tailEnd/>
          </a:ln>
        </p:spPr>
      </p:cxnSp>
      <p:cxnSp>
        <p:nvCxnSpPr>
          <p:cNvPr id="11312" name="Straight Connector 114"/>
          <p:cNvCxnSpPr>
            <a:cxnSpLocks noChangeShapeType="1"/>
          </p:cNvCxnSpPr>
          <p:nvPr/>
        </p:nvCxnSpPr>
        <p:spPr bwMode="auto">
          <a:xfrm flipV="1">
            <a:off x="4714875" y="3143250"/>
            <a:ext cx="2786063" cy="1897063"/>
          </a:xfrm>
          <a:prstGeom prst="line">
            <a:avLst/>
          </a:prstGeom>
          <a:noFill/>
          <a:ln w="9525" algn="ctr">
            <a:solidFill>
              <a:srgbClr val="C00000"/>
            </a:solidFill>
            <a:round/>
            <a:headEnd/>
            <a:tailEnd/>
          </a:ln>
        </p:spPr>
      </p:cxnSp>
      <p:cxnSp>
        <p:nvCxnSpPr>
          <p:cNvPr id="11313" name="Straight Connector 116"/>
          <p:cNvCxnSpPr>
            <a:cxnSpLocks noChangeShapeType="1"/>
          </p:cNvCxnSpPr>
          <p:nvPr/>
        </p:nvCxnSpPr>
        <p:spPr bwMode="auto">
          <a:xfrm rot="5400000" flipH="1" flipV="1">
            <a:off x="4899025" y="3459163"/>
            <a:ext cx="1539875" cy="1765300"/>
          </a:xfrm>
          <a:prstGeom prst="line">
            <a:avLst/>
          </a:prstGeom>
          <a:noFill/>
          <a:ln w="9525" algn="ctr">
            <a:solidFill>
              <a:srgbClr val="C00000"/>
            </a:solidFill>
            <a:round/>
            <a:headEnd/>
            <a:tailEnd/>
          </a:ln>
        </p:spPr>
      </p:cxnSp>
      <p:pic>
        <p:nvPicPr>
          <p:cNvPr id="120" name="Picture 5" descr="ITHEMBACLR"/>
          <p:cNvPicPr>
            <a:picLocks noChangeAspect="1" noChangeArrowheads="1"/>
          </p:cNvPicPr>
          <p:nvPr/>
        </p:nvPicPr>
        <p:blipFill>
          <a:blip r:embed="rId4" cstate="print"/>
          <a:srcRect/>
          <a:stretch>
            <a:fillRect/>
          </a:stretch>
        </p:blipFill>
        <p:spPr bwMode="auto">
          <a:xfrm>
            <a:off x="4429125" y="5143500"/>
            <a:ext cx="285750" cy="149225"/>
          </a:xfrm>
          <a:prstGeom prst="rect">
            <a:avLst/>
          </a:prstGeom>
          <a:noFill/>
          <a:ln w="9525">
            <a:noFill/>
            <a:miter lim="800000"/>
            <a:headEnd/>
            <a:tailEnd/>
          </a:ln>
        </p:spPr>
      </p:pic>
      <p:pic>
        <p:nvPicPr>
          <p:cNvPr id="51" name="Picture 50" descr="itlclear_Logo0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6199470"/>
            <a:ext cx="1763712" cy="658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1"/>
          <p:cNvSpPr txBox="1">
            <a:spLocks noChangeArrowheads="1"/>
          </p:cNvSpPr>
          <p:nvPr/>
        </p:nvSpPr>
        <p:spPr bwMode="auto">
          <a:xfrm>
            <a:off x="609600" y="260350"/>
            <a:ext cx="7772399" cy="1138773"/>
          </a:xfrm>
          <a:prstGeom prst="rect">
            <a:avLst/>
          </a:prstGeom>
          <a:noFill/>
          <a:ln w="9525">
            <a:noFill/>
            <a:miter lim="800000"/>
            <a:headEnd/>
            <a:tailEnd/>
          </a:ln>
        </p:spPr>
        <p:txBody>
          <a:bodyPr wrap="square">
            <a:spAutoFit/>
          </a:bodyPr>
          <a:lstStyle/>
          <a:p>
            <a:pPr algn="ctr" eaLnBrk="0" hangingPunct="0">
              <a:spcBef>
                <a:spcPct val="50000"/>
              </a:spcBef>
            </a:pPr>
            <a:r>
              <a:rPr lang="en-GB" sz="3400" u="none" dirty="0">
                <a:solidFill>
                  <a:srgbClr val="FFFF00"/>
                </a:solidFill>
                <a:latin typeface="Calisto MT" pitchFamily="18" charset="0"/>
              </a:rPr>
              <a:t> </a:t>
            </a:r>
            <a:r>
              <a:rPr lang="en-US" sz="3200" b="1" dirty="0" smtClean="0">
                <a:solidFill>
                  <a:srgbClr val="FFFF00"/>
                </a:solidFill>
                <a:latin typeface="Calisto MT" pitchFamily="18" charset="0"/>
              </a:rPr>
              <a:t>Radio-Nuclide Production (primarily medical) [</a:t>
            </a:r>
            <a:r>
              <a:rPr lang="en-US" sz="3200" b="1" dirty="0" err="1" smtClean="0">
                <a:solidFill>
                  <a:srgbClr val="FFFF00"/>
                </a:solidFill>
                <a:latin typeface="Calisto MT" pitchFamily="18" charset="0"/>
              </a:rPr>
              <a:t>HoD</a:t>
            </a:r>
            <a:r>
              <a:rPr lang="en-US" sz="3200" b="1" dirty="0" smtClean="0">
                <a:solidFill>
                  <a:srgbClr val="FFFF00"/>
                </a:solidFill>
                <a:latin typeface="Calisto MT" pitchFamily="18" charset="0"/>
              </a:rPr>
              <a:t> : Dr Clive </a:t>
            </a:r>
            <a:r>
              <a:rPr lang="en-US" sz="3200" b="1" dirty="0" err="1" smtClean="0">
                <a:solidFill>
                  <a:srgbClr val="FFFF00"/>
                </a:solidFill>
                <a:latin typeface="Calisto MT" pitchFamily="18" charset="0"/>
              </a:rPr>
              <a:t>Naidoo</a:t>
            </a:r>
            <a:r>
              <a:rPr lang="en-US" sz="3400" b="1" dirty="0" smtClean="0">
                <a:solidFill>
                  <a:srgbClr val="FFFF00"/>
                </a:solidFill>
                <a:latin typeface="Calisto MT" pitchFamily="18" charset="0"/>
              </a:rPr>
              <a:t>]</a:t>
            </a:r>
            <a:endParaRPr lang="en-GB" sz="3400" b="1" u="none" dirty="0">
              <a:solidFill>
                <a:srgbClr val="FFFF00"/>
              </a:solidFill>
              <a:latin typeface="Calisto MT" pitchFamily="18" charset="0"/>
            </a:endParaRPr>
          </a:p>
        </p:txBody>
      </p:sp>
      <p:pic>
        <p:nvPicPr>
          <p:cNvPr id="3" name="Picture 2" descr="itlclear_Logo0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76200" y="1371600"/>
            <a:ext cx="8716297" cy="3754874"/>
          </a:xfrm>
          <a:prstGeom prst="rect">
            <a:avLst/>
          </a:prstGeom>
          <a:noFill/>
        </p:spPr>
        <p:txBody>
          <a:bodyPr wrap="none">
            <a:spAutoFit/>
          </a:bodyPr>
          <a:lstStyle/>
          <a:p>
            <a:pPr marL="457200" indent="-457200">
              <a:buFont typeface="Arial" panose="020B0604020202020204" pitchFamily="34" charset="0"/>
              <a:buChar char="•"/>
              <a:defRPr/>
            </a:pPr>
            <a:r>
              <a:rPr lang="en-ZA" sz="3400" dirty="0" smtClean="0">
                <a:solidFill>
                  <a:srgbClr val="FFFF00"/>
                </a:solidFill>
                <a:latin typeface="+mj-lt"/>
              </a:rPr>
              <a:t>Many customers, both international &amp; local</a:t>
            </a:r>
          </a:p>
          <a:p>
            <a:pPr>
              <a:defRPr/>
            </a:pPr>
            <a:endParaRPr lang="en-ZA" sz="3400" u="none" dirty="0">
              <a:solidFill>
                <a:srgbClr val="FFFF00"/>
              </a:solidFill>
              <a:latin typeface="+mj-lt"/>
            </a:endParaRPr>
          </a:p>
          <a:p>
            <a:pPr marL="457200" indent="-457200">
              <a:buFont typeface="Arial" panose="020B0604020202020204" pitchFamily="34" charset="0"/>
              <a:buChar char="•"/>
              <a:defRPr/>
            </a:pPr>
            <a:r>
              <a:rPr lang="en-ZA" sz="3400" dirty="0" smtClean="0">
                <a:solidFill>
                  <a:srgbClr val="FFFF00"/>
                </a:solidFill>
                <a:latin typeface="+mj-lt"/>
              </a:rPr>
              <a:t>How to boost production rate?</a:t>
            </a:r>
          </a:p>
          <a:p>
            <a:pPr>
              <a:defRPr/>
            </a:pPr>
            <a:endParaRPr lang="en-ZA" sz="3400" u="none" dirty="0">
              <a:solidFill>
                <a:srgbClr val="FFFF00"/>
              </a:solidFill>
              <a:latin typeface="+mj-lt"/>
            </a:endParaRPr>
          </a:p>
          <a:p>
            <a:pPr marL="457200" indent="-457200">
              <a:buFont typeface="Arial" panose="020B0604020202020204" pitchFamily="34" charset="0"/>
              <a:buChar char="•"/>
              <a:defRPr/>
            </a:pPr>
            <a:r>
              <a:rPr lang="en-ZA" sz="3400" dirty="0" smtClean="0">
                <a:solidFill>
                  <a:srgbClr val="FFFF00"/>
                </a:solidFill>
                <a:latin typeface="+mj-lt"/>
              </a:rPr>
              <a:t>Higher beam current </a:t>
            </a:r>
            <a:r>
              <a:rPr lang="en-ZA" sz="2800" dirty="0" smtClean="0">
                <a:solidFill>
                  <a:srgbClr val="FFFF00"/>
                </a:solidFill>
                <a:latin typeface="+mj-lt"/>
              </a:rPr>
              <a:t>(as long as targets can take it)</a:t>
            </a:r>
          </a:p>
          <a:p>
            <a:pPr>
              <a:defRPr/>
            </a:pPr>
            <a:endParaRPr lang="en-ZA" sz="3400" u="none" dirty="0">
              <a:solidFill>
                <a:srgbClr val="FFFF00"/>
              </a:solidFill>
              <a:latin typeface="+mj-lt"/>
            </a:endParaRPr>
          </a:p>
          <a:p>
            <a:pPr marL="457200" indent="-457200">
              <a:buFont typeface="Arial" panose="020B0604020202020204" pitchFamily="34" charset="0"/>
              <a:buChar char="•"/>
              <a:defRPr/>
            </a:pPr>
            <a:r>
              <a:rPr lang="en-ZA" sz="3400" dirty="0" smtClean="0">
                <a:solidFill>
                  <a:srgbClr val="FFFF00"/>
                </a:solidFill>
                <a:latin typeface="+mj-lt"/>
              </a:rPr>
              <a:t>“Flat-Topping”</a:t>
            </a:r>
            <a:endParaRPr lang="en-ZA" sz="3400" u="none" dirty="0">
              <a:solidFill>
                <a:srgbClr val="FFFF00"/>
              </a:solidFill>
              <a:latin typeface="+mn-lt"/>
            </a:endParaRPr>
          </a:p>
        </p:txBody>
      </p:sp>
      <p:sp>
        <p:nvSpPr>
          <p:cNvPr id="6"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21814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1026" descr="14"/>
          <p:cNvPicPr>
            <a:picLocks noChangeAspect="1" noChangeArrowheads="1"/>
          </p:cNvPicPr>
          <p:nvPr/>
        </p:nvPicPr>
        <p:blipFill>
          <a:blip r:embed="rId3" cstate="print"/>
          <a:srcRect/>
          <a:stretch>
            <a:fillRect/>
          </a:stretch>
        </p:blipFill>
        <p:spPr bwMode="auto">
          <a:xfrm>
            <a:off x="762000" y="609600"/>
            <a:ext cx="7543800" cy="4953000"/>
          </a:xfrm>
          <a:prstGeom prst="rect">
            <a:avLst/>
          </a:prstGeom>
          <a:noFill/>
          <a:ln w="9525">
            <a:noFill/>
            <a:miter lim="800000"/>
            <a:headEnd/>
            <a:tailEnd/>
          </a:ln>
        </p:spPr>
      </p:pic>
      <p:sp>
        <p:nvSpPr>
          <p:cNvPr id="36867" name="Text Box 1027"/>
          <p:cNvSpPr txBox="1">
            <a:spLocks noChangeArrowheads="1"/>
          </p:cNvSpPr>
          <p:nvPr/>
        </p:nvSpPr>
        <p:spPr bwMode="auto">
          <a:xfrm>
            <a:off x="1295400" y="228601"/>
            <a:ext cx="6019800" cy="369332"/>
          </a:xfrm>
          <a:prstGeom prst="rect">
            <a:avLst/>
          </a:prstGeom>
          <a:noFill/>
          <a:ln w="9525">
            <a:noFill/>
            <a:miter lim="800000"/>
            <a:headEnd/>
            <a:tailEnd/>
          </a:ln>
        </p:spPr>
        <p:txBody>
          <a:bodyPr>
            <a:spAutoFit/>
          </a:bodyPr>
          <a:lstStyle/>
          <a:p>
            <a:pPr>
              <a:spcBef>
                <a:spcPct val="50000"/>
              </a:spcBef>
            </a:pPr>
            <a:endParaRPr lang="en-US"/>
          </a:p>
        </p:txBody>
      </p:sp>
      <p:sp>
        <p:nvSpPr>
          <p:cNvPr id="36868" name="Rectangle 1028"/>
          <p:cNvSpPr>
            <a:spLocks noGrp="1" noChangeArrowheads="1"/>
          </p:cNvSpPr>
          <p:nvPr>
            <p:ph type="title"/>
          </p:nvPr>
        </p:nvSpPr>
        <p:spPr>
          <a:xfrm>
            <a:off x="762000" y="-76200"/>
            <a:ext cx="7543800" cy="685800"/>
          </a:xfrm>
          <a:noFill/>
        </p:spPr>
        <p:txBody>
          <a:bodyPr>
            <a:normAutofit/>
          </a:bodyPr>
          <a:lstStyle/>
          <a:p>
            <a:pPr algn="ctr" eaLnBrk="1" hangingPunct="1"/>
            <a:r>
              <a:rPr lang="en-US" sz="2800" b="1" dirty="0" smtClean="0">
                <a:solidFill>
                  <a:srgbClr val="FFFF00"/>
                </a:solidFill>
                <a:latin typeface="Arial" pitchFamily="34" charset="0"/>
                <a:cs typeface="Arial" pitchFamily="34" charset="0"/>
              </a:rPr>
              <a:t>Old Injection System no more</a:t>
            </a:r>
            <a:endParaRPr lang="en-GB" sz="2800" b="1" dirty="0" smtClean="0">
              <a:solidFill>
                <a:srgbClr val="FFFF00"/>
              </a:solidFill>
              <a:latin typeface="Arial" pitchFamily="34" charset="0"/>
              <a:cs typeface="Arial" pitchFamily="34" charset="0"/>
            </a:endParaRPr>
          </a:p>
        </p:txBody>
      </p:sp>
      <p:pic>
        <p:nvPicPr>
          <p:cNvPr id="7" name="Picture 6"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386" name="Object 2"/>
          <p:cNvGraphicFramePr>
            <a:graphicFrameLocks noChangeAspect="1"/>
          </p:cNvGraphicFramePr>
          <p:nvPr>
            <p:extLst>
              <p:ext uri="{D42A27DB-BD31-4B8C-83A1-F6EECF244321}">
                <p14:modId xmlns:p14="http://schemas.microsoft.com/office/powerpoint/2010/main" val="2582356047"/>
              </p:ext>
            </p:extLst>
          </p:nvPr>
        </p:nvGraphicFramePr>
        <p:xfrm>
          <a:off x="990600" y="914400"/>
          <a:ext cx="7223125" cy="4674511"/>
        </p:xfrm>
        <a:graphic>
          <a:graphicData uri="http://schemas.openxmlformats.org/presentationml/2006/ole">
            <mc:AlternateContent xmlns:mc="http://schemas.openxmlformats.org/markup-compatibility/2006">
              <mc:Choice xmlns:v="urn:schemas-microsoft-com:vml" Requires="v">
                <p:oleObj spid="_x0000_s27683" name="Chart" r:id="rId4" imgW="5634360" imgH="3043080" progId="Excel.Sheet.8">
                  <p:embed/>
                </p:oleObj>
              </mc:Choice>
              <mc:Fallback>
                <p:oleObj name="Chart" r:id="rId4" imgW="5634360" imgH="3043080" progId="Excel.Sheet.8">
                  <p:embed/>
                  <p:pic>
                    <p:nvPicPr>
                      <p:cNvPr id="0" name="Picture 2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914400"/>
                        <a:ext cx="7223125" cy="467451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507" name="Rectangle 3"/>
          <p:cNvSpPr>
            <a:spLocks noGrp="1" noChangeArrowheads="1"/>
          </p:cNvSpPr>
          <p:nvPr>
            <p:ph type="title" idx="4294967295"/>
          </p:nvPr>
        </p:nvSpPr>
        <p:spPr>
          <a:xfrm>
            <a:off x="710588" y="156865"/>
            <a:ext cx="7772400" cy="1066800"/>
          </a:xfrm>
        </p:spPr>
        <p:txBody>
          <a:bodyPr rtlCol="0">
            <a:normAutofit fontScale="90000"/>
          </a:bodyPr>
          <a:lstStyle/>
          <a:p>
            <a:pPr>
              <a:defRPr/>
            </a:pPr>
            <a:r>
              <a:rPr lang="en-US" sz="2800" b="1" dirty="0" smtClean="0">
                <a:solidFill>
                  <a:srgbClr val="FFFF00"/>
                </a:solidFill>
                <a:effectLst>
                  <a:outerShdw blurRad="38100" dist="38100" dir="2700000" algn="tl">
                    <a:srgbClr val="000000"/>
                  </a:outerShdw>
                </a:effectLst>
                <a:latin typeface="+mn-lt"/>
              </a:rPr>
              <a:t>THE EFFECT of FLAT-TOPPING </a:t>
            </a:r>
            <a:r>
              <a:rPr lang="en-US" altLang="en-US" sz="2800" b="1" dirty="0" smtClean="0">
                <a:solidFill>
                  <a:srgbClr val="FFFF00"/>
                </a:solidFill>
                <a:latin typeface="+mn-lt"/>
              </a:rPr>
              <a:t>RF-VOLTAGE </a:t>
            </a:r>
            <a:r>
              <a:rPr lang="en-US" altLang="en-US" sz="2800" b="1" dirty="0">
                <a:solidFill>
                  <a:srgbClr val="FFFF00"/>
                </a:solidFill>
                <a:latin typeface="+mn-lt"/>
              </a:rPr>
              <a:t>ACROSS THE ACCELERATION GAP</a:t>
            </a:r>
            <a:r>
              <a:rPr lang="en-US" altLang="en-US" sz="2800" b="1" dirty="0">
                <a:solidFill>
                  <a:srgbClr val="FF3300"/>
                </a:solidFill>
                <a:latin typeface="Dauphin"/>
              </a:rPr>
              <a:t/>
            </a:r>
            <a:br>
              <a:rPr lang="en-US" altLang="en-US" sz="2800" b="1" dirty="0">
                <a:solidFill>
                  <a:srgbClr val="FF3300"/>
                </a:solidFill>
                <a:latin typeface="Dauphin"/>
              </a:rPr>
            </a:br>
            <a:endParaRPr lang="en-US" sz="2800" b="1" dirty="0" smtClean="0">
              <a:solidFill>
                <a:srgbClr val="FFFF00"/>
              </a:solidFill>
              <a:effectLst>
                <a:outerShdw blurRad="38100" dist="38100" dir="2700000" algn="tl">
                  <a:srgbClr val="000000"/>
                </a:outerShdw>
              </a:effectLst>
            </a:endParaRPr>
          </a:p>
        </p:txBody>
      </p:sp>
      <p:sp>
        <p:nvSpPr>
          <p:cNvPr id="21508" name="AutoShape 4"/>
          <p:cNvSpPr>
            <a:spLocks noChangeArrowheads="1"/>
          </p:cNvSpPr>
          <p:nvPr/>
        </p:nvSpPr>
        <p:spPr bwMode="auto">
          <a:xfrm rot="19101703">
            <a:off x="6919399" y="2243327"/>
            <a:ext cx="1077912" cy="619125"/>
          </a:xfrm>
          <a:prstGeom prst="leftArrow">
            <a:avLst>
              <a:gd name="adj1" fmla="val 50000"/>
              <a:gd name="adj2" fmla="val 43526"/>
            </a:avLst>
          </a:prstGeom>
          <a:solidFill>
            <a:srgbClr val="339966"/>
          </a:solidFill>
          <a:ln w="9525">
            <a:solidFill>
              <a:srgbClr val="000000"/>
            </a:solidFill>
            <a:miter lim="800000"/>
            <a:headEnd/>
            <a:tailEnd/>
          </a:ln>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US" altLang="en-US" sz="2000" b="1" dirty="0">
                <a:solidFill>
                  <a:srgbClr val="FFFF00"/>
                </a:solidFill>
              </a:rPr>
              <a:t>f</a:t>
            </a:r>
            <a:r>
              <a:rPr lang="en-US" altLang="en-US" sz="2000" b="1" baseline="-25000" dirty="0">
                <a:solidFill>
                  <a:srgbClr val="FFFF00"/>
                </a:solidFill>
              </a:rPr>
              <a:t>0</a:t>
            </a:r>
            <a:r>
              <a:rPr lang="en-US" altLang="en-US" sz="2000" b="1" dirty="0">
                <a:solidFill>
                  <a:srgbClr val="FFFF00"/>
                </a:solidFill>
              </a:rPr>
              <a:t>+f</a:t>
            </a:r>
            <a:r>
              <a:rPr lang="en-US" altLang="en-US" sz="2000" b="1" baseline="-25000" dirty="0">
                <a:solidFill>
                  <a:srgbClr val="FFFF00"/>
                </a:solidFill>
              </a:rPr>
              <a:t>3</a:t>
            </a:r>
          </a:p>
        </p:txBody>
      </p:sp>
      <p:grpSp>
        <p:nvGrpSpPr>
          <p:cNvPr id="2" name="Group 5"/>
          <p:cNvGrpSpPr>
            <a:grpSpLocks/>
          </p:cNvGrpSpPr>
          <p:nvPr/>
        </p:nvGrpSpPr>
        <p:grpSpPr bwMode="auto">
          <a:xfrm>
            <a:off x="4343400" y="2438400"/>
            <a:ext cx="1295400" cy="2667000"/>
            <a:chOff x="2448" y="1248"/>
            <a:chExt cx="816" cy="1728"/>
          </a:xfrm>
        </p:grpSpPr>
        <p:sp>
          <p:nvSpPr>
            <p:cNvPr id="16397" name="Line 6"/>
            <p:cNvSpPr>
              <a:spLocks noChangeShapeType="1"/>
            </p:cNvSpPr>
            <p:nvPr/>
          </p:nvSpPr>
          <p:spPr bwMode="auto">
            <a:xfrm flipV="1">
              <a:off x="2448" y="1248"/>
              <a:ext cx="0" cy="1728"/>
            </a:xfrm>
            <a:prstGeom prst="line">
              <a:avLst/>
            </a:prstGeom>
            <a:noFill/>
            <a:ln w="25400">
              <a:solidFill>
                <a:srgbClr val="000000"/>
              </a:solidFill>
              <a:prstDash val="dash"/>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16398" name="Line 7"/>
            <p:cNvSpPr>
              <a:spLocks noChangeShapeType="1"/>
            </p:cNvSpPr>
            <p:nvPr/>
          </p:nvSpPr>
          <p:spPr bwMode="auto">
            <a:xfrm flipV="1">
              <a:off x="3264" y="1248"/>
              <a:ext cx="0" cy="1728"/>
            </a:xfrm>
            <a:prstGeom prst="line">
              <a:avLst/>
            </a:prstGeom>
            <a:noFill/>
            <a:ln w="25400">
              <a:solidFill>
                <a:srgbClr val="000000"/>
              </a:solidFill>
              <a:prstDash val="dash"/>
              <a:round/>
              <a:headEnd/>
              <a:tailEnd/>
            </a:ln>
            <a:extLst>
              <a:ext uri="{909E8E84-426E-40DD-AFC4-6F175D3DCCD1}">
                <a14:hiddenFill xmlns:a14="http://schemas.microsoft.com/office/drawing/2010/main">
                  <a:noFill/>
                </a14:hiddenFill>
              </a:ext>
            </a:extLst>
          </p:spPr>
          <p:txBody>
            <a:bodyPr wrap="none"/>
            <a:lstStyle/>
            <a:p>
              <a:endParaRPr lang="en-US"/>
            </a:p>
          </p:txBody>
        </p:sp>
      </p:grpSp>
      <p:sp>
        <p:nvSpPr>
          <p:cNvPr id="21512" name="Oval 8"/>
          <p:cNvSpPr>
            <a:spLocks noChangeArrowheads="1"/>
          </p:cNvSpPr>
          <p:nvPr/>
        </p:nvSpPr>
        <p:spPr bwMode="auto">
          <a:xfrm>
            <a:off x="4038600" y="1905000"/>
            <a:ext cx="1905000" cy="609600"/>
          </a:xfrm>
          <a:prstGeom prst="ellipse">
            <a:avLst/>
          </a:prstGeom>
          <a:noFill/>
          <a:ln w="412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n-US" sz="1800"/>
          </a:p>
        </p:txBody>
      </p:sp>
      <p:sp>
        <p:nvSpPr>
          <p:cNvPr id="16391" name="Rectangle 9"/>
          <p:cNvSpPr>
            <a:spLocks noChangeArrowheads="1"/>
          </p:cNvSpPr>
          <p:nvPr/>
        </p:nvSpPr>
        <p:spPr bwMode="auto">
          <a:xfrm>
            <a:off x="2020862" y="3447048"/>
            <a:ext cx="92075" cy="914400"/>
          </a:xfrm>
          <a:prstGeom prst="rect">
            <a:avLst/>
          </a:prstGeom>
          <a:solidFill>
            <a:srgbClr val="FFFF00"/>
          </a:solidFill>
          <a:ln w="9525">
            <a:solidFill>
              <a:schemeClr val="tx1"/>
            </a:solidFill>
            <a:miter lim="800000"/>
            <a:headEnd/>
            <a:tailEnd/>
          </a:ln>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n-US" sz="1800"/>
          </a:p>
        </p:txBody>
      </p:sp>
      <p:sp>
        <p:nvSpPr>
          <p:cNvPr id="16393" name="Rectangle 11"/>
          <p:cNvSpPr>
            <a:spLocks noChangeArrowheads="1"/>
          </p:cNvSpPr>
          <p:nvPr/>
        </p:nvSpPr>
        <p:spPr bwMode="auto">
          <a:xfrm>
            <a:off x="7696200" y="3447048"/>
            <a:ext cx="92075" cy="914400"/>
          </a:xfrm>
          <a:prstGeom prst="rect">
            <a:avLst/>
          </a:prstGeom>
          <a:solidFill>
            <a:srgbClr val="FFFF00"/>
          </a:solidFill>
          <a:ln w="9525">
            <a:solidFill>
              <a:schemeClr val="tx1"/>
            </a:solidFill>
            <a:miter lim="800000"/>
            <a:headEnd/>
            <a:tailEnd/>
          </a:ln>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n-US" sz="1800"/>
          </a:p>
        </p:txBody>
      </p:sp>
      <p:sp>
        <p:nvSpPr>
          <p:cNvPr id="21516" name="AutoShape 12"/>
          <p:cNvSpPr>
            <a:spLocks noChangeArrowheads="1"/>
          </p:cNvSpPr>
          <p:nvPr/>
        </p:nvSpPr>
        <p:spPr bwMode="auto">
          <a:xfrm rot="13470886">
            <a:off x="1980641" y="2370163"/>
            <a:ext cx="1143000" cy="612775"/>
          </a:xfrm>
          <a:prstGeom prst="leftArrow">
            <a:avLst>
              <a:gd name="adj1" fmla="val 50000"/>
              <a:gd name="adj2" fmla="val 46632"/>
            </a:avLst>
          </a:prstGeom>
          <a:solidFill>
            <a:srgbClr val="000080"/>
          </a:solidFill>
          <a:ln w="9525">
            <a:solidFill>
              <a:srgbClr val="000000"/>
            </a:solidFill>
            <a:miter lim="800000"/>
            <a:headEnd/>
            <a:tailEnd/>
          </a:ln>
        </p:spPr>
        <p:txBody>
          <a:bodyPr rot="10800000"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US" altLang="en-US" sz="2000" b="1" dirty="0">
                <a:solidFill>
                  <a:srgbClr val="FFFF00"/>
                </a:solidFill>
              </a:rPr>
              <a:t>f</a:t>
            </a:r>
            <a:r>
              <a:rPr lang="en-US" altLang="en-US" sz="2000" b="1" baseline="-25000" dirty="0">
                <a:solidFill>
                  <a:srgbClr val="FFFF00"/>
                </a:solidFill>
              </a:rPr>
              <a:t>0</a:t>
            </a:r>
          </a:p>
        </p:txBody>
      </p:sp>
      <p:sp>
        <p:nvSpPr>
          <p:cNvPr id="21517" name="AutoShape 13"/>
          <p:cNvSpPr>
            <a:spLocks noChangeArrowheads="1"/>
          </p:cNvSpPr>
          <p:nvPr/>
        </p:nvSpPr>
        <p:spPr bwMode="auto">
          <a:xfrm rot="13470886">
            <a:off x="5516734" y="3343641"/>
            <a:ext cx="1052513" cy="625475"/>
          </a:xfrm>
          <a:prstGeom prst="leftArrow">
            <a:avLst>
              <a:gd name="adj1" fmla="val 50000"/>
              <a:gd name="adj2" fmla="val 42069"/>
            </a:avLst>
          </a:prstGeom>
          <a:solidFill>
            <a:srgbClr val="FF00FF"/>
          </a:solidFill>
          <a:ln w="9525">
            <a:solidFill>
              <a:srgbClr val="000000"/>
            </a:solidFill>
            <a:miter lim="800000"/>
            <a:headEnd/>
            <a:tailEnd/>
          </a:ln>
        </p:spPr>
        <p:txBody>
          <a:bodyPr rot="10800000"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US" altLang="en-US" sz="2000" b="1">
                <a:solidFill>
                  <a:schemeClr val="bg1"/>
                </a:solidFill>
              </a:rPr>
              <a:t>f</a:t>
            </a:r>
            <a:r>
              <a:rPr lang="en-US" altLang="en-US" sz="2000" b="1" baseline="-25000">
                <a:solidFill>
                  <a:schemeClr val="bg1"/>
                </a:solidFill>
              </a:rPr>
              <a:t>3</a:t>
            </a:r>
          </a:p>
        </p:txBody>
      </p:sp>
      <p:pic>
        <p:nvPicPr>
          <p:cNvPr id="15" name="Picture 14" descr="itlclear_Logo0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21516"/>
                                        </p:tgtEl>
                                        <p:attrNameLst>
                                          <p:attrName>style.visibility</p:attrName>
                                        </p:attrNameLst>
                                      </p:cBhvr>
                                      <p:to>
                                        <p:strVal val="visible"/>
                                      </p:to>
                                    </p:set>
                                    <p:animEffect transition="in" filter="strips(downRight)">
                                      <p:cBhvr>
                                        <p:cTn id="7" dur="500"/>
                                        <p:tgtEl>
                                          <p:spTgt spid="21516"/>
                                        </p:tgtEl>
                                      </p:cBhvr>
                                    </p:animEffect>
                                  </p:childTnLst>
                                </p:cTn>
                              </p:par>
                            </p:childTnLst>
                          </p:cTn>
                        </p:par>
                        <p:par>
                          <p:cTn id="8" fill="hold" nodeType="afterGroup">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21517"/>
                                        </p:tgtEl>
                                        <p:attrNameLst>
                                          <p:attrName>style.visibility</p:attrName>
                                        </p:attrNameLst>
                                      </p:cBhvr>
                                      <p:to>
                                        <p:strVal val="visible"/>
                                      </p:to>
                                    </p:set>
                                    <p:animEffect transition="in" filter="strips(downRight)">
                                      <p:cBhvr>
                                        <p:cTn id="11" dur="500"/>
                                        <p:tgtEl>
                                          <p:spTgt spid="21517"/>
                                        </p:tgtEl>
                                      </p:cBhvr>
                                    </p:animEffect>
                                  </p:childTnLst>
                                </p:cTn>
                              </p:par>
                            </p:childTnLst>
                          </p:cTn>
                        </p:par>
                        <p:par>
                          <p:cTn id="12" fill="hold" nodeType="afterGroup">
                            <p:stCondLst>
                              <p:cond delay="1000"/>
                            </p:stCondLst>
                            <p:childTnLst>
                              <p:par>
                                <p:cTn id="13" presetID="18" presetClass="entr" presetSubtype="12" fill="hold" grpId="0" nodeType="afterEffect">
                                  <p:stCondLst>
                                    <p:cond delay="0"/>
                                  </p:stCondLst>
                                  <p:childTnLst>
                                    <p:set>
                                      <p:cBhvr>
                                        <p:cTn id="14" dur="1" fill="hold">
                                          <p:stCondLst>
                                            <p:cond delay="0"/>
                                          </p:stCondLst>
                                        </p:cTn>
                                        <p:tgtEl>
                                          <p:spTgt spid="21508"/>
                                        </p:tgtEl>
                                        <p:attrNameLst>
                                          <p:attrName>style.visibility</p:attrName>
                                        </p:attrNameLst>
                                      </p:cBhvr>
                                      <p:to>
                                        <p:strVal val="visible"/>
                                      </p:to>
                                    </p:set>
                                    <p:animEffect transition="in" filter="strips(downLeft)">
                                      <p:cBhvr>
                                        <p:cTn id="15" dur="500"/>
                                        <p:tgtEl>
                                          <p:spTgt spid="21508"/>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7" presetClass="entr" presetSubtype="4"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ppt_x</p:attrName>
                                        </p:attrNameLst>
                                      </p:cBhvr>
                                      <p:tavLst>
                                        <p:tav tm="0">
                                          <p:val>
                                            <p:strVal val="#ppt_x"/>
                                          </p:val>
                                        </p:tav>
                                        <p:tav tm="100000">
                                          <p:val>
                                            <p:strVal val="#ppt_x"/>
                                          </p:val>
                                        </p:tav>
                                      </p:tavLst>
                                    </p:anim>
                                    <p:anim calcmode="lin" valueType="num">
                                      <p:cBhvr>
                                        <p:cTn id="21" dur="500" fill="hold"/>
                                        <p:tgtEl>
                                          <p:spTgt spid="2"/>
                                        </p:tgtEl>
                                        <p:attrNameLst>
                                          <p:attrName>ppt_y</p:attrName>
                                        </p:attrNameLst>
                                      </p:cBhvr>
                                      <p:tavLst>
                                        <p:tav tm="0">
                                          <p:val>
                                            <p:strVal val="#ppt_y+#ppt_h/2"/>
                                          </p:val>
                                        </p:tav>
                                        <p:tav tm="100000">
                                          <p:val>
                                            <p:strVal val="#ppt_y"/>
                                          </p:val>
                                        </p:tav>
                                      </p:tavLst>
                                    </p:anim>
                                    <p:anim calcmode="lin" valueType="num">
                                      <p:cBhvr>
                                        <p:cTn id="22" dur="500" fill="hold"/>
                                        <p:tgtEl>
                                          <p:spTgt spid="2"/>
                                        </p:tgtEl>
                                        <p:attrNameLst>
                                          <p:attrName>ppt_w</p:attrName>
                                        </p:attrNameLst>
                                      </p:cBhvr>
                                      <p:tavLst>
                                        <p:tav tm="0">
                                          <p:val>
                                            <p:strVal val="#ppt_w"/>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childTnLst>
                          </p:cTn>
                        </p:par>
                        <p:par>
                          <p:cTn id="24" fill="hold" nodeType="afterGroup">
                            <p:stCondLst>
                              <p:cond delay="500"/>
                            </p:stCondLst>
                            <p:childTnLst>
                              <p:par>
                                <p:cTn id="25" presetID="9" presetClass="entr" presetSubtype="0" fill="hold" grpId="0" nodeType="afterEffect">
                                  <p:stCondLst>
                                    <p:cond delay="0"/>
                                  </p:stCondLst>
                                  <p:childTnLst>
                                    <p:set>
                                      <p:cBhvr>
                                        <p:cTn id="26" dur="1" fill="hold">
                                          <p:stCondLst>
                                            <p:cond delay="0"/>
                                          </p:stCondLst>
                                        </p:cTn>
                                        <p:tgtEl>
                                          <p:spTgt spid="21512"/>
                                        </p:tgtEl>
                                        <p:attrNameLst>
                                          <p:attrName>style.visibility</p:attrName>
                                        </p:attrNameLst>
                                      </p:cBhvr>
                                      <p:to>
                                        <p:strVal val="visible"/>
                                      </p:to>
                                    </p:set>
                                    <p:animEffect transition="in" filter="dissolve">
                                      <p:cBhvr>
                                        <p:cTn id="27" dur="500"/>
                                        <p:tgtEl>
                                          <p:spTgt spid="215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animBg="1" autoUpdateAnimBg="0"/>
      <p:bldP spid="21512" grpId="0" animBg="1"/>
      <p:bldP spid="21516" grpId="0" animBg="1" autoUpdateAnimBg="0"/>
      <p:bldP spid="21517" grpId="0" animBg="1" autoUpdateAnimBg="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P3280002"/>
          <p:cNvPicPr>
            <a:picLocks noChangeAspect="1" noChangeArrowheads="1"/>
          </p:cNvPicPr>
          <p:nvPr/>
        </p:nvPicPr>
        <p:blipFill>
          <a:blip r:embed="rId3" cstate="print">
            <a:lum bright="-6000" contrast="6000"/>
            <a:extLst>
              <a:ext uri="{28A0092B-C50C-407E-A947-70E740481C1C}">
                <a14:useLocalDpi xmlns:a14="http://schemas.microsoft.com/office/drawing/2010/main" val="0"/>
              </a:ext>
            </a:extLst>
          </a:blip>
          <a:srcRect/>
          <a:stretch>
            <a:fillRect/>
          </a:stretch>
        </p:blipFill>
        <p:spPr>
          <a:xfrm>
            <a:off x="1358346" y="827058"/>
            <a:ext cx="6477000" cy="4857750"/>
          </a:xfrm>
          <a:prstGeom prst="rect">
            <a:avLst/>
          </a:prstGeom>
          <a:noFill/>
        </p:spPr>
      </p:pic>
      <p:sp>
        <p:nvSpPr>
          <p:cNvPr id="3" name="Rectangle 2"/>
          <p:cNvSpPr txBox="1">
            <a:spLocks noChangeArrowheads="1"/>
          </p:cNvSpPr>
          <p:nvPr/>
        </p:nvSpPr>
        <p:spPr>
          <a:xfrm>
            <a:off x="762000" y="0"/>
            <a:ext cx="7643813" cy="71596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en-US" sz="3200" b="1" smtClean="0">
                <a:solidFill>
                  <a:srgbClr val="FFFF00"/>
                </a:solidFill>
              </a:rPr>
              <a:t>Solid-pole injector cyclotron 1 (SPC1)</a:t>
            </a:r>
            <a:endParaRPr lang="en-US" altLang="en-US" sz="3200" b="1" dirty="0" smtClean="0">
              <a:solidFill>
                <a:srgbClr val="FFFF00"/>
              </a:solidFill>
            </a:endParaRPr>
          </a:p>
        </p:txBody>
      </p:sp>
      <p:pic>
        <p:nvPicPr>
          <p:cNvPr id="4" name="Picture 3"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146667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143000" y="727075"/>
            <a:ext cx="7177087" cy="4987925"/>
            <a:chOff x="672" y="816"/>
            <a:chExt cx="4375" cy="3035"/>
          </a:xfrm>
        </p:grpSpPr>
        <p:grpSp>
          <p:nvGrpSpPr>
            <p:cNvPr id="3" name="Group 3"/>
            <p:cNvGrpSpPr>
              <a:grpSpLocks/>
            </p:cNvGrpSpPr>
            <p:nvPr/>
          </p:nvGrpSpPr>
          <p:grpSpPr bwMode="auto">
            <a:xfrm>
              <a:off x="672" y="816"/>
              <a:ext cx="4375" cy="3035"/>
              <a:chOff x="672" y="816"/>
              <a:chExt cx="4375" cy="3035"/>
            </a:xfrm>
          </p:grpSpPr>
          <p:pic>
            <p:nvPicPr>
              <p:cNvPr id="5" name="Picture 4" descr="Ssc_lo"/>
              <p:cNvPicPr>
                <a:picLocks noChangeAspect="1" noChangeArrowheads="1"/>
              </p:cNvPicPr>
              <p:nvPr/>
            </p:nvPicPr>
            <p:blipFill>
              <a:blip r:embed="rId3" cstate="print"/>
              <a:srcRect/>
              <a:stretch>
                <a:fillRect/>
              </a:stretch>
            </p:blipFill>
            <p:spPr bwMode="auto">
              <a:xfrm>
                <a:off x="672" y="816"/>
                <a:ext cx="4375" cy="3035"/>
              </a:xfrm>
              <a:prstGeom prst="rect">
                <a:avLst/>
              </a:prstGeom>
              <a:noFill/>
              <a:ln w="25400">
                <a:solidFill>
                  <a:srgbClr val="000080"/>
                </a:solidFill>
                <a:miter lim="800000"/>
                <a:headEnd/>
                <a:tailEnd/>
              </a:ln>
            </p:spPr>
          </p:pic>
          <p:grpSp>
            <p:nvGrpSpPr>
              <p:cNvPr id="6" name="Group 5"/>
              <p:cNvGrpSpPr>
                <a:grpSpLocks/>
              </p:cNvGrpSpPr>
              <p:nvPr/>
            </p:nvGrpSpPr>
            <p:grpSpPr bwMode="auto">
              <a:xfrm>
                <a:off x="864" y="1104"/>
                <a:ext cx="3264" cy="2496"/>
                <a:chOff x="864" y="1104"/>
                <a:chExt cx="3264" cy="2496"/>
              </a:xfrm>
            </p:grpSpPr>
            <p:sp>
              <p:nvSpPr>
                <p:cNvPr id="7" name="AutoShape 6"/>
                <p:cNvSpPr>
                  <a:spLocks noChangeArrowheads="1"/>
                </p:cNvSpPr>
                <p:nvPr/>
              </p:nvSpPr>
              <p:spPr bwMode="auto">
                <a:xfrm>
                  <a:off x="3312" y="1104"/>
                  <a:ext cx="816" cy="192"/>
                </a:xfrm>
                <a:prstGeom prst="wedgeRoundRectCallout">
                  <a:avLst>
                    <a:gd name="adj1" fmla="val -49509"/>
                    <a:gd name="adj2" fmla="val 215106"/>
                    <a:gd name="adj3" fmla="val 16667"/>
                  </a:avLst>
                </a:prstGeom>
                <a:solidFill>
                  <a:srgbClr val="33CCCC"/>
                </a:solidFill>
                <a:ln w="19050">
                  <a:solidFill>
                    <a:srgbClr val="000080"/>
                  </a:solidFill>
                  <a:miter lim="800000"/>
                  <a:headEnd/>
                  <a:tailEnd/>
                </a:ln>
              </p:spPr>
              <p:txBody>
                <a:bodyPr/>
                <a:lstStyle/>
                <a:p>
                  <a:pPr algn="ctr"/>
                  <a:r>
                    <a:rPr lang="en-US" sz="1400" b="1" u="none">
                      <a:solidFill>
                        <a:schemeClr val="accent2"/>
                      </a:solidFill>
                    </a:rPr>
                    <a:t>Rf-system</a:t>
                  </a:r>
                </a:p>
              </p:txBody>
            </p:sp>
            <p:sp>
              <p:nvSpPr>
                <p:cNvPr id="8" name="AutoShape 7"/>
                <p:cNvSpPr>
                  <a:spLocks noChangeArrowheads="1"/>
                </p:cNvSpPr>
                <p:nvPr/>
              </p:nvSpPr>
              <p:spPr bwMode="auto">
                <a:xfrm>
                  <a:off x="864" y="3216"/>
                  <a:ext cx="576" cy="384"/>
                </a:xfrm>
                <a:prstGeom prst="wedgeRoundRectCallout">
                  <a:avLst>
                    <a:gd name="adj1" fmla="val 95139"/>
                    <a:gd name="adj2" fmla="val -69532"/>
                    <a:gd name="adj3" fmla="val 16667"/>
                  </a:avLst>
                </a:prstGeom>
                <a:solidFill>
                  <a:srgbClr val="33CCCC"/>
                </a:solidFill>
                <a:ln w="19050">
                  <a:solidFill>
                    <a:srgbClr val="000080"/>
                  </a:solidFill>
                  <a:miter lim="800000"/>
                  <a:headEnd/>
                  <a:tailEnd/>
                </a:ln>
              </p:spPr>
              <p:txBody>
                <a:bodyPr/>
                <a:lstStyle/>
                <a:p>
                  <a:pPr algn="ctr"/>
                  <a:r>
                    <a:rPr lang="en-US" sz="1400" b="1" u="none">
                      <a:solidFill>
                        <a:schemeClr val="accent2"/>
                      </a:solidFill>
                    </a:rPr>
                    <a:t>Sector Magnet</a:t>
                  </a:r>
                </a:p>
              </p:txBody>
            </p:sp>
          </p:grpSp>
        </p:grpSp>
        <p:sp>
          <p:nvSpPr>
            <p:cNvPr id="4" name="AutoShape 8"/>
            <p:cNvSpPr>
              <a:spLocks noChangeArrowheads="1"/>
            </p:cNvSpPr>
            <p:nvPr/>
          </p:nvSpPr>
          <p:spPr bwMode="auto">
            <a:xfrm>
              <a:off x="2064" y="2832"/>
              <a:ext cx="768" cy="240"/>
            </a:xfrm>
            <a:prstGeom prst="wedgeRoundRectCallout">
              <a:avLst>
                <a:gd name="adj1" fmla="val 73699"/>
                <a:gd name="adj2" fmla="val -164583"/>
                <a:gd name="adj3" fmla="val 16667"/>
              </a:avLst>
            </a:prstGeom>
            <a:solidFill>
              <a:srgbClr val="33CCCC"/>
            </a:solidFill>
            <a:ln w="9525">
              <a:solidFill>
                <a:schemeClr val="tx1"/>
              </a:solidFill>
              <a:miter lim="800000"/>
              <a:headEnd/>
              <a:tailEnd/>
            </a:ln>
          </p:spPr>
          <p:txBody>
            <a:bodyPr/>
            <a:lstStyle/>
            <a:p>
              <a:pPr algn="ctr"/>
              <a:r>
                <a:rPr lang="en-US" sz="1400" b="1" u="none">
                  <a:solidFill>
                    <a:schemeClr val="accent2"/>
                  </a:solidFill>
                </a:rPr>
                <a:t>Rf-system</a:t>
              </a:r>
            </a:p>
          </p:txBody>
        </p:sp>
      </p:grpSp>
      <p:pic>
        <p:nvPicPr>
          <p:cNvPr id="10" name="Picture 9"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p:nvPr/>
        </p:nvSpPr>
        <p:spPr>
          <a:xfrm>
            <a:off x="1600199" y="76200"/>
            <a:ext cx="6613261" cy="584775"/>
          </a:xfrm>
          <a:prstGeom prst="rect">
            <a:avLst/>
          </a:prstGeom>
        </p:spPr>
        <p:txBody>
          <a:bodyPr wrap="square">
            <a:spAutoFit/>
          </a:bodyPr>
          <a:lstStyle/>
          <a:p>
            <a:r>
              <a:rPr lang="en-US" sz="3200" dirty="0">
                <a:solidFill>
                  <a:srgbClr val="FFFF00"/>
                </a:solidFill>
              </a:rPr>
              <a:t>Separated-Sector Cyclotron (SSC)</a:t>
            </a:r>
            <a:endParaRPr lang="en-US" sz="3200" dirty="0"/>
          </a:p>
        </p:txBody>
      </p:sp>
      <p:sp>
        <p:nvSpPr>
          <p:cNvPr id="12"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1541411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Rectangle 2"/>
          <p:cNvSpPr>
            <a:spLocks noGrp="1" noChangeArrowheads="1"/>
          </p:cNvSpPr>
          <p:nvPr>
            <p:ph type="title" idx="4294967295"/>
          </p:nvPr>
        </p:nvSpPr>
        <p:spPr>
          <a:xfrm>
            <a:off x="609600" y="76200"/>
            <a:ext cx="7467600" cy="1066800"/>
          </a:xfrm>
        </p:spPr>
        <p:txBody>
          <a:bodyPr/>
          <a:lstStyle/>
          <a:p>
            <a:pPr>
              <a:defRPr/>
            </a:pPr>
            <a:r>
              <a:rPr lang="en-US" sz="3600" b="1">
                <a:effectLst>
                  <a:outerShdw blurRad="38100" dist="38100" dir="2700000" algn="tl">
                    <a:srgbClr val="000000"/>
                  </a:outerShdw>
                </a:effectLst>
                <a:latin typeface="GoudyHandtooled BT" pitchFamily="82" charset="0"/>
              </a:rPr>
              <a:t>FLAT-TOPPING IN A NUTSHELL</a:t>
            </a:r>
            <a:r>
              <a:rPr lang="en-US" sz="3600" b="1">
                <a:solidFill>
                  <a:srgbClr val="FFCC00"/>
                </a:solidFill>
                <a:effectLst>
                  <a:outerShdw blurRad="38100" dist="38100" dir="2700000" algn="tl">
                    <a:srgbClr val="000000"/>
                  </a:outerShdw>
                </a:effectLst>
                <a:latin typeface="GoudyHandtooled BT" pitchFamily="82" charset="0"/>
              </a:rPr>
              <a:t> </a:t>
            </a:r>
            <a:endParaRPr lang="en-US" b="1">
              <a:solidFill>
                <a:srgbClr val="FFCC00"/>
              </a:solidFill>
              <a:effectLst>
                <a:outerShdw blurRad="38100" dist="38100" dir="2700000" algn="tl">
                  <a:srgbClr val="000000"/>
                </a:outerShdw>
              </a:effectLst>
              <a:latin typeface="GoudyHandtooled BT" pitchFamily="82" charset="0"/>
            </a:endParaRPr>
          </a:p>
        </p:txBody>
      </p:sp>
      <p:sp>
        <p:nvSpPr>
          <p:cNvPr id="20483" name="Text Box 4"/>
          <p:cNvSpPr txBox="1">
            <a:spLocks noChangeArrowheads="1"/>
          </p:cNvSpPr>
          <p:nvPr/>
        </p:nvSpPr>
        <p:spPr bwMode="auto">
          <a:xfrm>
            <a:off x="6300788" y="3644900"/>
            <a:ext cx="1524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spcBef>
                <a:spcPct val="50000"/>
              </a:spcBef>
            </a:pPr>
            <a:r>
              <a:rPr lang="en-US" altLang="en-US" sz="2400" b="1">
                <a:solidFill>
                  <a:srgbClr val="FFFF66"/>
                </a:solidFill>
                <a:latin typeface="Dauphin"/>
              </a:rPr>
              <a:t>It’s GOOD</a:t>
            </a:r>
          </a:p>
        </p:txBody>
      </p:sp>
      <p:sp>
        <p:nvSpPr>
          <p:cNvPr id="20484" name="Text Box 5"/>
          <p:cNvSpPr txBox="1">
            <a:spLocks noChangeArrowheads="1"/>
          </p:cNvSpPr>
          <p:nvPr/>
        </p:nvSpPr>
        <p:spPr bwMode="auto">
          <a:xfrm>
            <a:off x="323850" y="1773238"/>
            <a:ext cx="79248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spcBef>
                <a:spcPct val="50000"/>
              </a:spcBef>
            </a:pPr>
            <a:r>
              <a:rPr lang="en-US" altLang="en-US" sz="2400" b="1">
                <a:solidFill>
                  <a:srgbClr val="FFFF66"/>
                </a:solidFill>
                <a:latin typeface="Dauphin"/>
              </a:rPr>
              <a:t>Without Flat-topping =&gt; pure sinusoidal rf-voltage for acceleration</a:t>
            </a:r>
          </a:p>
        </p:txBody>
      </p:sp>
      <p:sp>
        <p:nvSpPr>
          <p:cNvPr id="20485" name="AutoShape 7"/>
          <p:cNvSpPr>
            <a:spLocks noChangeArrowheads="1"/>
          </p:cNvSpPr>
          <p:nvPr/>
        </p:nvSpPr>
        <p:spPr bwMode="auto">
          <a:xfrm>
            <a:off x="704850" y="2767013"/>
            <a:ext cx="914400" cy="609600"/>
          </a:xfrm>
          <a:prstGeom prst="flowChartMagneticDisk">
            <a:avLst/>
          </a:prstGeom>
          <a:solidFill>
            <a:srgbClr val="FFFF00"/>
          </a:solidFill>
          <a:ln w="9525">
            <a:solidFill>
              <a:schemeClr val="tx2"/>
            </a:solidFill>
            <a:round/>
            <a:headEnd/>
            <a:tailEnd/>
          </a:ln>
        </p:spPr>
        <p:txBody>
          <a:bodyPr wrap="none" anchor="ct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US" altLang="en-US" sz="2400" b="1">
                <a:solidFill>
                  <a:schemeClr val="tx2"/>
                </a:solidFill>
                <a:latin typeface="Dauphin"/>
              </a:rPr>
              <a:t>SPC1</a:t>
            </a:r>
          </a:p>
        </p:txBody>
      </p:sp>
      <p:sp>
        <p:nvSpPr>
          <p:cNvPr id="20486" name="Line 8"/>
          <p:cNvSpPr>
            <a:spLocks noChangeShapeType="1"/>
          </p:cNvSpPr>
          <p:nvPr/>
        </p:nvSpPr>
        <p:spPr bwMode="auto">
          <a:xfrm>
            <a:off x="1543050" y="3071813"/>
            <a:ext cx="1905000" cy="1587"/>
          </a:xfrm>
          <a:prstGeom prst="line">
            <a:avLst/>
          </a:prstGeom>
          <a:noFill/>
          <a:ln w="50800">
            <a:solidFill>
              <a:srgbClr val="FFFF00"/>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20487" name="AutoShape 9"/>
          <p:cNvSpPr>
            <a:spLocks noChangeArrowheads="1"/>
          </p:cNvSpPr>
          <p:nvPr/>
        </p:nvSpPr>
        <p:spPr bwMode="auto">
          <a:xfrm>
            <a:off x="3067050" y="2843213"/>
            <a:ext cx="1143000" cy="457200"/>
          </a:xfrm>
          <a:prstGeom prst="cube">
            <a:avLst>
              <a:gd name="adj" fmla="val 25000"/>
            </a:avLst>
          </a:prstGeom>
          <a:solidFill>
            <a:srgbClr val="FFFF00"/>
          </a:solidFill>
          <a:ln w="9525">
            <a:solidFill>
              <a:schemeClr val="tx2"/>
            </a:solidFill>
            <a:miter lim="800000"/>
            <a:headEnd/>
            <a:tailEnd/>
          </a:ln>
        </p:spPr>
        <p:txBody>
          <a:bodyPr wrap="none" anchor="ct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US" altLang="en-US" sz="1400" b="1">
                <a:solidFill>
                  <a:schemeClr val="tx2"/>
                </a:solidFill>
                <a:latin typeface="Dauphin"/>
              </a:rPr>
              <a:t>BUNCHER</a:t>
            </a:r>
          </a:p>
        </p:txBody>
      </p:sp>
      <p:sp>
        <p:nvSpPr>
          <p:cNvPr id="20488" name="Line 10"/>
          <p:cNvSpPr>
            <a:spLocks noChangeShapeType="1"/>
          </p:cNvSpPr>
          <p:nvPr/>
        </p:nvSpPr>
        <p:spPr bwMode="auto">
          <a:xfrm>
            <a:off x="4133850" y="3071813"/>
            <a:ext cx="1676400" cy="1587"/>
          </a:xfrm>
          <a:prstGeom prst="line">
            <a:avLst/>
          </a:prstGeom>
          <a:noFill/>
          <a:ln w="50800">
            <a:solidFill>
              <a:srgbClr val="FFFF00"/>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20489" name="AutoShape 11"/>
          <p:cNvSpPr>
            <a:spLocks noChangeArrowheads="1"/>
          </p:cNvSpPr>
          <p:nvPr/>
        </p:nvSpPr>
        <p:spPr bwMode="auto">
          <a:xfrm>
            <a:off x="5734050" y="2538413"/>
            <a:ext cx="2133600" cy="1143000"/>
          </a:xfrm>
          <a:prstGeom prst="flowChartMagneticDisk">
            <a:avLst/>
          </a:prstGeom>
          <a:solidFill>
            <a:srgbClr val="FFFF00"/>
          </a:solidFill>
          <a:ln w="9525">
            <a:solidFill>
              <a:schemeClr val="tx2"/>
            </a:solidFill>
            <a:round/>
            <a:headEnd/>
            <a:tailEnd/>
          </a:ln>
        </p:spPr>
        <p:txBody>
          <a:bodyPr wrap="none" anchor="ct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US" altLang="en-US" sz="2400" b="1">
                <a:solidFill>
                  <a:schemeClr val="tx2"/>
                </a:solidFill>
                <a:latin typeface="Dauphin"/>
              </a:rPr>
              <a:t>SSC</a:t>
            </a:r>
          </a:p>
        </p:txBody>
      </p:sp>
      <p:sp>
        <p:nvSpPr>
          <p:cNvPr id="20490" name="Line 12"/>
          <p:cNvSpPr>
            <a:spLocks noChangeShapeType="1"/>
          </p:cNvSpPr>
          <p:nvPr/>
        </p:nvSpPr>
        <p:spPr bwMode="auto">
          <a:xfrm>
            <a:off x="7791450" y="3071813"/>
            <a:ext cx="457200" cy="685800"/>
          </a:xfrm>
          <a:prstGeom prst="line">
            <a:avLst/>
          </a:prstGeom>
          <a:noFill/>
          <a:ln w="50800">
            <a:solidFill>
              <a:srgbClr val="FFFF00"/>
            </a:solidFill>
            <a:round/>
            <a:headEnd/>
            <a:tailEnd type="stealth" w="med" len="med"/>
          </a:ln>
          <a:extLst>
            <a:ext uri="{909E8E84-426E-40DD-AFC4-6F175D3DCCD1}">
              <a14:hiddenFill xmlns:a14="http://schemas.microsoft.com/office/drawing/2010/main">
                <a:noFill/>
              </a14:hiddenFill>
            </a:ext>
          </a:extLst>
        </p:spPr>
        <p:txBody>
          <a:bodyPr wrap="none"/>
          <a:lstStyle/>
          <a:p>
            <a:endParaRPr lang="en-US"/>
          </a:p>
        </p:txBody>
      </p:sp>
      <p:sp>
        <p:nvSpPr>
          <p:cNvPr id="20491" name="Text Box 13"/>
          <p:cNvSpPr txBox="1">
            <a:spLocks noChangeArrowheads="1"/>
          </p:cNvSpPr>
          <p:nvPr/>
        </p:nvSpPr>
        <p:spPr bwMode="auto">
          <a:xfrm>
            <a:off x="1598613" y="3186113"/>
            <a:ext cx="8969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spcBef>
                <a:spcPct val="50000"/>
              </a:spcBef>
            </a:pPr>
            <a:r>
              <a:rPr lang="en-US" altLang="en-US" sz="2400" b="1" dirty="0">
                <a:solidFill>
                  <a:srgbClr val="FFFF66"/>
                </a:solidFill>
                <a:latin typeface="Dauphin"/>
              </a:rPr>
              <a:t>18</a:t>
            </a:r>
            <a:r>
              <a:rPr lang="en-US" altLang="en-US" sz="2400" b="1" dirty="0">
                <a:solidFill>
                  <a:srgbClr val="FFFF66"/>
                </a:solidFill>
                <a:latin typeface="Symbol" pitchFamily="18" charset="2"/>
              </a:rPr>
              <a:t>°</a:t>
            </a:r>
          </a:p>
        </p:txBody>
      </p:sp>
      <p:sp>
        <p:nvSpPr>
          <p:cNvPr id="20492" name="Text Box 14"/>
          <p:cNvSpPr txBox="1">
            <a:spLocks noChangeArrowheads="1"/>
          </p:cNvSpPr>
          <p:nvPr/>
        </p:nvSpPr>
        <p:spPr bwMode="auto">
          <a:xfrm>
            <a:off x="5200650" y="3148013"/>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spcBef>
                <a:spcPct val="50000"/>
              </a:spcBef>
            </a:pPr>
            <a:r>
              <a:rPr lang="en-US" altLang="en-US" sz="2400" b="1">
                <a:solidFill>
                  <a:srgbClr val="FFFF66"/>
                </a:solidFill>
                <a:latin typeface="Dauphin"/>
              </a:rPr>
              <a:t>8</a:t>
            </a:r>
            <a:r>
              <a:rPr lang="en-US" altLang="en-US" sz="2400" b="1">
                <a:solidFill>
                  <a:srgbClr val="FFFF66"/>
                </a:solidFill>
                <a:latin typeface="Symbol" pitchFamily="18" charset="2"/>
              </a:rPr>
              <a:t>°</a:t>
            </a:r>
          </a:p>
        </p:txBody>
      </p:sp>
      <p:sp>
        <p:nvSpPr>
          <p:cNvPr id="20493" name="Text Box 15"/>
          <p:cNvSpPr txBox="1">
            <a:spLocks noChangeArrowheads="1"/>
          </p:cNvSpPr>
          <p:nvPr/>
        </p:nvSpPr>
        <p:spPr bwMode="auto">
          <a:xfrm>
            <a:off x="1116013" y="3573463"/>
            <a:ext cx="160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spcBef>
                <a:spcPct val="50000"/>
              </a:spcBef>
            </a:pPr>
            <a:r>
              <a:rPr lang="en-US" altLang="en-US" sz="2400" b="1">
                <a:solidFill>
                  <a:srgbClr val="FFFF66"/>
                </a:solidFill>
                <a:latin typeface="Dauphin"/>
              </a:rPr>
              <a:t>320 µA</a:t>
            </a:r>
          </a:p>
        </p:txBody>
      </p:sp>
      <p:sp>
        <p:nvSpPr>
          <p:cNvPr id="20494" name="Text Box 16"/>
          <p:cNvSpPr txBox="1">
            <a:spLocks noChangeArrowheads="1"/>
          </p:cNvSpPr>
          <p:nvPr/>
        </p:nvSpPr>
        <p:spPr bwMode="auto">
          <a:xfrm>
            <a:off x="7715250" y="3665538"/>
            <a:ext cx="1295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spcBef>
                <a:spcPct val="50000"/>
              </a:spcBef>
            </a:pPr>
            <a:r>
              <a:rPr lang="en-US" altLang="en-US" sz="2400" b="1" dirty="0">
                <a:solidFill>
                  <a:srgbClr val="FFFF66"/>
                </a:solidFill>
                <a:latin typeface="Dauphin"/>
              </a:rPr>
              <a:t>120 µA</a:t>
            </a:r>
          </a:p>
        </p:txBody>
      </p:sp>
      <p:grpSp>
        <p:nvGrpSpPr>
          <p:cNvPr id="2" name="Group 17"/>
          <p:cNvGrpSpPr>
            <a:grpSpLocks/>
          </p:cNvGrpSpPr>
          <p:nvPr/>
        </p:nvGrpSpPr>
        <p:grpSpPr bwMode="auto">
          <a:xfrm>
            <a:off x="457200" y="4191000"/>
            <a:ext cx="7772400" cy="1828800"/>
            <a:chOff x="528" y="2448"/>
            <a:chExt cx="4896" cy="1152"/>
          </a:xfrm>
        </p:grpSpPr>
        <p:grpSp>
          <p:nvGrpSpPr>
            <p:cNvPr id="20506" name="Group 18"/>
            <p:cNvGrpSpPr>
              <a:grpSpLocks/>
            </p:cNvGrpSpPr>
            <p:nvPr/>
          </p:nvGrpSpPr>
          <p:grpSpPr bwMode="auto">
            <a:xfrm>
              <a:off x="528" y="2448"/>
              <a:ext cx="4896" cy="1056"/>
              <a:chOff x="624" y="2448"/>
              <a:chExt cx="4896" cy="1056"/>
            </a:xfrm>
          </p:grpSpPr>
          <p:sp>
            <p:nvSpPr>
              <p:cNvPr id="20508" name="AutoShape 19"/>
              <p:cNvSpPr>
                <a:spLocks noChangeArrowheads="1"/>
              </p:cNvSpPr>
              <p:nvPr/>
            </p:nvSpPr>
            <p:spPr bwMode="auto">
              <a:xfrm>
                <a:off x="768" y="2832"/>
                <a:ext cx="576" cy="384"/>
              </a:xfrm>
              <a:prstGeom prst="flowChartMagneticDisk">
                <a:avLst/>
              </a:prstGeom>
              <a:solidFill>
                <a:srgbClr val="FF9900"/>
              </a:solidFill>
              <a:ln w="9525">
                <a:solidFill>
                  <a:srgbClr val="000000"/>
                </a:solidFill>
                <a:round/>
                <a:headEnd/>
                <a:tailEnd/>
              </a:ln>
            </p:spPr>
            <p:txBody>
              <a:bodyPr wrap="none" anchor="ct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US" altLang="en-US" sz="2400" b="1">
                    <a:solidFill>
                      <a:schemeClr val="tx2"/>
                    </a:solidFill>
                    <a:latin typeface="Dauphin"/>
                  </a:rPr>
                  <a:t>SPC1</a:t>
                </a:r>
              </a:p>
            </p:txBody>
          </p:sp>
          <p:sp>
            <p:nvSpPr>
              <p:cNvPr id="20509" name="Line 20"/>
              <p:cNvSpPr>
                <a:spLocks noChangeShapeType="1"/>
              </p:cNvSpPr>
              <p:nvPr/>
            </p:nvSpPr>
            <p:spPr bwMode="auto">
              <a:xfrm>
                <a:off x="1296" y="3024"/>
                <a:ext cx="2688" cy="0"/>
              </a:xfrm>
              <a:prstGeom prst="line">
                <a:avLst/>
              </a:prstGeom>
              <a:noFill/>
              <a:ln w="50800">
                <a:solidFill>
                  <a:srgbClr val="FF9900"/>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20510" name="AutoShape 21"/>
              <p:cNvSpPr>
                <a:spLocks noChangeArrowheads="1"/>
              </p:cNvSpPr>
              <p:nvPr/>
            </p:nvSpPr>
            <p:spPr bwMode="auto">
              <a:xfrm>
                <a:off x="3936" y="2688"/>
                <a:ext cx="1344" cy="720"/>
              </a:xfrm>
              <a:prstGeom prst="flowChartMagneticDisk">
                <a:avLst/>
              </a:prstGeom>
              <a:solidFill>
                <a:srgbClr val="FF9900"/>
              </a:solidFill>
              <a:ln w="9525">
                <a:solidFill>
                  <a:srgbClr val="000000"/>
                </a:solidFill>
                <a:round/>
                <a:headEnd/>
                <a:tailEnd/>
              </a:ln>
            </p:spPr>
            <p:txBody>
              <a:bodyPr wrap="none" anchor="ct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US" altLang="en-US" sz="2400" b="1">
                    <a:solidFill>
                      <a:schemeClr val="tx2"/>
                    </a:solidFill>
                    <a:latin typeface="Dauphin"/>
                  </a:rPr>
                  <a:t>SSC</a:t>
                </a:r>
              </a:p>
            </p:txBody>
          </p:sp>
          <p:sp>
            <p:nvSpPr>
              <p:cNvPr id="20511" name="Text Box 22"/>
              <p:cNvSpPr txBox="1">
                <a:spLocks noChangeArrowheads="1"/>
              </p:cNvSpPr>
              <p:nvPr/>
            </p:nvSpPr>
            <p:spPr bwMode="auto">
              <a:xfrm>
                <a:off x="624" y="2448"/>
                <a:ext cx="201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spcBef>
                    <a:spcPct val="50000"/>
                  </a:spcBef>
                </a:pPr>
                <a:r>
                  <a:rPr lang="en-US" altLang="en-US" sz="2400" b="1">
                    <a:solidFill>
                      <a:srgbClr val="FF9933"/>
                    </a:solidFill>
                    <a:latin typeface="Dauphin"/>
                  </a:rPr>
                  <a:t>With Flat-topping</a:t>
                </a:r>
              </a:p>
            </p:txBody>
          </p:sp>
          <p:sp>
            <p:nvSpPr>
              <p:cNvPr id="20512" name="Line 23"/>
              <p:cNvSpPr>
                <a:spLocks noChangeShapeType="1"/>
              </p:cNvSpPr>
              <p:nvPr/>
            </p:nvSpPr>
            <p:spPr bwMode="auto">
              <a:xfrm>
                <a:off x="5232" y="3072"/>
                <a:ext cx="288" cy="432"/>
              </a:xfrm>
              <a:prstGeom prst="line">
                <a:avLst/>
              </a:prstGeom>
              <a:noFill/>
              <a:ln w="50800">
                <a:solidFill>
                  <a:srgbClr val="FF9900"/>
                </a:solidFill>
                <a:round/>
                <a:headEnd/>
                <a:tailEnd type="stealth" w="med" len="med"/>
              </a:ln>
              <a:extLst>
                <a:ext uri="{909E8E84-426E-40DD-AFC4-6F175D3DCCD1}">
                  <a14:hiddenFill xmlns:a14="http://schemas.microsoft.com/office/drawing/2010/main">
                    <a:noFill/>
                  </a14:hiddenFill>
                </a:ext>
              </a:extLst>
            </p:spPr>
            <p:txBody>
              <a:bodyPr wrap="none"/>
              <a:lstStyle/>
              <a:p>
                <a:endParaRPr lang="en-US"/>
              </a:p>
            </p:txBody>
          </p:sp>
          <p:sp>
            <p:nvSpPr>
              <p:cNvPr id="20513" name="Text Box 24"/>
              <p:cNvSpPr txBox="1">
                <a:spLocks noChangeArrowheads="1"/>
              </p:cNvSpPr>
              <p:nvPr/>
            </p:nvSpPr>
            <p:spPr bwMode="auto">
              <a:xfrm>
                <a:off x="1344" y="3024"/>
                <a:ext cx="35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US" altLang="en-US" sz="2400" b="1">
                    <a:solidFill>
                      <a:srgbClr val="FF9933"/>
                    </a:solidFill>
                    <a:latin typeface="Dauphin"/>
                  </a:rPr>
                  <a:t>45</a:t>
                </a:r>
                <a:r>
                  <a:rPr lang="en-US" altLang="en-US" sz="2400" b="1">
                    <a:solidFill>
                      <a:srgbClr val="FF9933"/>
                    </a:solidFill>
                    <a:latin typeface="Symbol" pitchFamily="18" charset="2"/>
                  </a:rPr>
                  <a:t>°</a:t>
                </a:r>
              </a:p>
            </p:txBody>
          </p:sp>
          <p:sp>
            <p:nvSpPr>
              <p:cNvPr id="20514" name="Text Box 25"/>
              <p:cNvSpPr txBox="1">
                <a:spLocks noChangeArrowheads="1"/>
              </p:cNvSpPr>
              <p:nvPr/>
            </p:nvSpPr>
            <p:spPr bwMode="auto">
              <a:xfrm>
                <a:off x="3578" y="3024"/>
                <a:ext cx="35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US" altLang="en-US" sz="2400" b="1">
                    <a:solidFill>
                      <a:srgbClr val="FF9933"/>
                    </a:solidFill>
                    <a:latin typeface="Dauphin"/>
                  </a:rPr>
                  <a:t>45</a:t>
                </a:r>
                <a:r>
                  <a:rPr lang="en-US" altLang="en-US" sz="2400" b="1">
                    <a:solidFill>
                      <a:srgbClr val="FF9933"/>
                    </a:solidFill>
                    <a:latin typeface="Symbol" pitchFamily="18" charset="2"/>
                  </a:rPr>
                  <a:t>°</a:t>
                </a:r>
              </a:p>
            </p:txBody>
          </p:sp>
        </p:grpSp>
        <p:sp>
          <p:nvSpPr>
            <p:cNvPr id="20507" name="Text Box 26"/>
            <p:cNvSpPr txBox="1">
              <a:spLocks noChangeArrowheads="1"/>
            </p:cNvSpPr>
            <p:nvPr/>
          </p:nvSpPr>
          <p:spPr bwMode="auto">
            <a:xfrm>
              <a:off x="1104" y="3312"/>
              <a:ext cx="106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spcBef>
                  <a:spcPct val="50000"/>
                </a:spcBef>
              </a:pPr>
              <a:r>
                <a:rPr lang="en-US" altLang="en-US" sz="2400" b="1" dirty="0">
                  <a:solidFill>
                    <a:srgbClr val="FF9933"/>
                  </a:solidFill>
                  <a:latin typeface="Dauphin"/>
                </a:rPr>
                <a:t>650 µA</a:t>
              </a:r>
            </a:p>
          </p:txBody>
        </p:sp>
      </p:grpSp>
      <p:grpSp>
        <p:nvGrpSpPr>
          <p:cNvPr id="4" name="Group 27"/>
          <p:cNvGrpSpPr>
            <a:grpSpLocks/>
          </p:cNvGrpSpPr>
          <p:nvPr/>
        </p:nvGrpSpPr>
        <p:grpSpPr bwMode="auto">
          <a:xfrm>
            <a:off x="2971800" y="4876800"/>
            <a:ext cx="2895600" cy="685800"/>
            <a:chOff x="2208" y="2880"/>
            <a:chExt cx="1824" cy="432"/>
          </a:xfrm>
        </p:grpSpPr>
        <p:sp>
          <p:nvSpPr>
            <p:cNvPr id="20502" name="Text Box 28"/>
            <p:cNvSpPr txBox="1">
              <a:spLocks noChangeArrowheads="1"/>
            </p:cNvSpPr>
            <p:nvPr/>
          </p:nvSpPr>
          <p:spPr bwMode="auto">
            <a:xfrm>
              <a:off x="3600" y="3024"/>
              <a:ext cx="321" cy="288"/>
            </a:xfrm>
            <a:prstGeom prst="rect">
              <a:avLst/>
            </a:prstGeom>
            <a:solidFill>
              <a:srgbClr val="0033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US" altLang="en-US" sz="2400" b="1">
                  <a:solidFill>
                    <a:srgbClr val="FF9933"/>
                  </a:solidFill>
                  <a:latin typeface="Dauphin"/>
                </a:rPr>
                <a:t>15</a:t>
              </a:r>
              <a:r>
                <a:rPr lang="en-US" altLang="en-US" sz="2400" b="1">
                  <a:solidFill>
                    <a:srgbClr val="FF9933"/>
                  </a:solidFill>
                  <a:latin typeface="Symbol" pitchFamily="18" charset="2"/>
                </a:rPr>
                <a:t>°</a:t>
              </a:r>
            </a:p>
          </p:txBody>
        </p:sp>
        <p:grpSp>
          <p:nvGrpSpPr>
            <p:cNvPr id="20503" name="Group 29"/>
            <p:cNvGrpSpPr>
              <a:grpSpLocks/>
            </p:cNvGrpSpPr>
            <p:nvPr/>
          </p:nvGrpSpPr>
          <p:grpSpPr bwMode="auto">
            <a:xfrm>
              <a:off x="2208" y="2880"/>
              <a:ext cx="1824" cy="288"/>
              <a:chOff x="2112" y="2160"/>
              <a:chExt cx="1824" cy="288"/>
            </a:xfrm>
          </p:grpSpPr>
          <p:sp>
            <p:nvSpPr>
              <p:cNvPr id="20504" name="AutoShape 30"/>
              <p:cNvSpPr>
                <a:spLocks noChangeArrowheads="1"/>
              </p:cNvSpPr>
              <p:nvPr/>
            </p:nvSpPr>
            <p:spPr bwMode="auto">
              <a:xfrm>
                <a:off x="2112" y="2160"/>
                <a:ext cx="768" cy="288"/>
              </a:xfrm>
              <a:prstGeom prst="cube">
                <a:avLst>
                  <a:gd name="adj" fmla="val 25000"/>
                </a:avLst>
              </a:prstGeom>
              <a:solidFill>
                <a:srgbClr val="FF9900"/>
              </a:solidFill>
              <a:ln w="9525">
                <a:solidFill>
                  <a:srgbClr val="000000"/>
                </a:solidFill>
                <a:miter lim="800000"/>
                <a:headEnd/>
                <a:tailEnd/>
              </a:ln>
            </p:spPr>
            <p:txBody>
              <a:bodyPr wrap="none" anchor="ct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US" altLang="en-US" sz="1400" b="1" dirty="0">
                    <a:solidFill>
                      <a:schemeClr val="tx2"/>
                    </a:solidFill>
                    <a:latin typeface="Dauphin"/>
                  </a:rPr>
                  <a:t>BUNCHER</a:t>
                </a:r>
              </a:p>
            </p:txBody>
          </p:sp>
          <p:sp>
            <p:nvSpPr>
              <p:cNvPr id="20505" name="Line 31"/>
              <p:cNvSpPr>
                <a:spLocks noChangeShapeType="1"/>
              </p:cNvSpPr>
              <p:nvPr/>
            </p:nvSpPr>
            <p:spPr bwMode="auto">
              <a:xfrm>
                <a:off x="2832" y="2304"/>
                <a:ext cx="1104" cy="0"/>
              </a:xfrm>
              <a:prstGeom prst="line">
                <a:avLst/>
              </a:prstGeom>
              <a:noFill/>
              <a:ln w="50800">
                <a:solidFill>
                  <a:srgbClr val="FF9900"/>
                </a:solidFill>
                <a:round/>
                <a:headEnd/>
                <a:tailEnd/>
              </a:ln>
              <a:extLst>
                <a:ext uri="{909E8E84-426E-40DD-AFC4-6F175D3DCCD1}">
                  <a14:hiddenFill xmlns:a14="http://schemas.microsoft.com/office/drawing/2010/main">
                    <a:noFill/>
                  </a14:hiddenFill>
                </a:ext>
              </a:extLst>
            </p:spPr>
            <p:txBody>
              <a:bodyPr wrap="none"/>
              <a:lstStyle/>
              <a:p>
                <a:endParaRPr lang="en-US"/>
              </a:p>
            </p:txBody>
          </p:sp>
        </p:grpSp>
      </p:grpSp>
      <p:sp>
        <p:nvSpPr>
          <p:cNvPr id="20497" name="Text Box 32"/>
          <p:cNvSpPr txBox="1">
            <a:spLocks noChangeArrowheads="1"/>
          </p:cNvSpPr>
          <p:nvPr/>
        </p:nvSpPr>
        <p:spPr bwMode="auto">
          <a:xfrm>
            <a:off x="179388" y="908050"/>
            <a:ext cx="87852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US" altLang="en-US" sz="2400" b="1">
                <a:solidFill>
                  <a:schemeClr val="tx2"/>
                </a:solidFill>
                <a:latin typeface="Dauphin"/>
              </a:rPr>
              <a:t>IMPROVE BOTH THE BEAM QUALITY AND INTENSITY  OF THE 66 MeV p</a:t>
            </a:r>
            <a:r>
              <a:rPr lang="en-US" altLang="en-US" sz="2400" b="1" baseline="30000">
                <a:solidFill>
                  <a:schemeClr val="tx2"/>
                </a:solidFill>
                <a:latin typeface="Dauphin"/>
              </a:rPr>
              <a:t>+</a:t>
            </a:r>
            <a:r>
              <a:rPr lang="en-US" altLang="en-US" sz="2400" b="1">
                <a:solidFill>
                  <a:schemeClr val="tx2"/>
                </a:solidFill>
                <a:latin typeface="Dauphin"/>
              </a:rPr>
              <a:t> BEAM </a:t>
            </a:r>
          </a:p>
        </p:txBody>
      </p:sp>
      <p:grpSp>
        <p:nvGrpSpPr>
          <p:cNvPr id="6" name="Group 34"/>
          <p:cNvGrpSpPr>
            <a:grpSpLocks/>
          </p:cNvGrpSpPr>
          <p:nvPr/>
        </p:nvGrpSpPr>
        <p:grpSpPr bwMode="auto">
          <a:xfrm>
            <a:off x="4495800" y="5747916"/>
            <a:ext cx="4827587" cy="557213"/>
            <a:chOff x="2767" y="3487"/>
            <a:chExt cx="3041" cy="351"/>
          </a:xfrm>
        </p:grpSpPr>
        <p:sp>
          <p:nvSpPr>
            <p:cNvPr id="20500" name="Text Box 35"/>
            <p:cNvSpPr txBox="1">
              <a:spLocks noChangeArrowheads="1"/>
            </p:cNvSpPr>
            <p:nvPr/>
          </p:nvSpPr>
          <p:spPr bwMode="auto">
            <a:xfrm>
              <a:off x="2767" y="3550"/>
              <a:ext cx="153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spcBef>
                  <a:spcPct val="50000"/>
                </a:spcBef>
              </a:pPr>
              <a:r>
                <a:rPr lang="en-US" altLang="en-US" sz="2400" b="1" dirty="0">
                  <a:solidFill>
                    <a:srgbClr val="FF9933"/>
                  </a:solidFill>
                  <a:latin typeface="Dauphin"/>
                </a:rPr>
                <a:t>It’s </a:t>
              </a:r>
              <a:r>
                <a:rPr lang="en-US" altLang="en-US" sz="2400" b="1" dirty="0" smtClean="0">
                  <a:solidFill>
                    <a:srgbClr val="FF9933"/>
                  </a:solidFill>
                  <a:latin typeface="Dauphin"/>
                </a:rPr>
                <a:t>much </a:t>
              </a:r>
              <a:endParaRPr lang="en-US" altLang="en-US" sz="2400" b="1" dirty="0">
                <a:solidFill>
                  <a:srgbClr val="FF9933"/>
                </a:solidFill>
                <a:latin typeface="Dauphin"/>
              </a:endParaRPr>
            </a:p>
          </p:txBody>
        </p:sp>
        <p:sp>
          <p:nvSpPr>
            <p:cNvPr id="20501" name="Text Box 36"/>
            <p:cNvSpPr txBox="1">
              <a:spLocks noChangeArrowheads="1"/>
            </p:cNvSpPr>
            <p:nvPr/>
          </p:nvSpPr>
          <p:spPr bwMode="auto">
            <a:xfrm>
              <a:off x="4314" y="3487"/>
              <a:ext cx="149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spcBef>
                  <a:spcPct val="50000"/>
                </a:spcBef>
              </a:pPr>
              <a:r>
                <a:rPr lang="en-US" altLang="en-US" sz="2400" b="1" dirty="0" smtClean="0">
                  <a:solidFill>
                    <a:srgbClr val="FF9933"/>
                  </a:solidFill>
                  <a:latin typeface="Dauphin"/>
                </a:rPr>
                <a:t>  300- 500</a:t>
              </a:r>
              <a:endParaRPr lang="en-US" altLang="en-US" sz="2400" b="1" dirty="0">
                <a:solidFill>
                  <a:srgbClr val="FF9933"/>
                </a:solidFill>
                <a:latin typeface="Dauphin"/>
              </a:endParaRPr>
            </a:p>
          </p:txBody>
        </p:sp>
      </p:grpSp>
      <p:pic>
        <p:nvPicPr>
          <p:cNvPr id="35" name="Picture 34" descr="itlclear_Logo0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6089814"/>
            <a:ext cx="2057399" cy="768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5867400" y="5905148"/>
            <a:ext cx="1249060" cy="369332"/>
          </a:xfrm>
          <a:prstGeom prst="rect">
            <a:avLst/>
          </a:prstGeom>
        </p:spPr>
        <p:txBody>
          <a:bodyPr wrap="none">
            <a:spAutoFit/>
          </a:bodyPr>
          <a:lstStyle/>
          <a:p>
            <a:pPr>
              <a:spcBef>
                <a:spcPct val="50000"/>
              </a:spcBef>
            </a:pPr>
            <a:r>
              <a:rPr lang="en-US" altLang="en-US" b="1" dirty="0" smtClean="0">
                <a:solidFill>
                  <a:srgbClr val="FF9933"/>
                </a:solidFill>
                <a:latin typeface="Dauphin"/>
              </a:rPr>
              <a:t>BETTER !</a:t>
            </a:r>
            <a:endParaRPr lang="en-US" altLang="en-US" b="1" dirty="0">
              <a:solidFill>
                <a:srgbClr val="FF9933"/>
              </a:solidFill>
              <a:latin typeface="Dauphin"/>
            </a:endParaRPr>
          </a:p>
        </p:txBody>
      </p:sp>
      <p:sp>
        <p:nvSpPr>
          <p:cNvPr id="5" name="Rectangle 4"/>
          <p:cNvSpPr/>
          <p:nvPr/>
        </p:nvSpPr>
        <p:spPr>
          <a:xfrm>
            <a:off x="8331320" y="5791200"/>
            <a:ext cx="484428" cy="369332"/>
          </a:xfrm>
          <a:prstGeom prst="rect">
            <a:avLst/>
          </a:prstGeom>
        </p:spPr>
        <p:txBody>
          <a:bodyPr wrap="none">
            <a:spAutoFit/>
          </a:bodyPr>
          <a:lstStyle/>
          <a:p>
            <a:pPr>
              <a:spcBef>
                <a:spcPct val="50000"/>
              </a:spcBef>
            </a:pPr>
            <a:r>
              <a:rPr lang="en-US" altLang="en-US" b="1" dirty="0">
                <a:solidFill>
                  <a:srgbClr val="FF9933"/>
                </a:solidFill>
                <a:latin typeface="Dauphin"/>
              </a:rPr>
              <a:t>µA</a:t>
            </a:r>
          </a:p>
        </p:txBody>
      </p:sp>
      <p:sp>
        <p:nvSpPr>
          <p:cNvPr id="39"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par>
                          <p:cTn id="13" fill="hold" nodeType="afterGroup">
                            <p:stCondLst>
                              <p:cond delay="500"/>
                            </p:stCondLst>
                            <p:childTnLst>
                              <p:par>
                                <p:cTn id="14" presetID="9"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ssolv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1027" descr="LAYOUT 09"/>
          <p:cNvPicPr>
            <a:picLocks noChangeAspect="1" noChangeArrowheads="1"/>
          </p:cNvPicPr>
          <p:nvPr/>
        </p:nvPicPr>
        <p:blipFill>
          <a:blip r:embed="rId3" cstate="print">
            <a:extLst>
              <a:ext uri="{28A0092B-C50C-407E-A947-70E740481C1C}">
                <a14:useLocalDpi xmlns:a14="http://schemas.microsoft.com/office/drawing/2010/main" val="0"/>
              </a:ext>
            </a:extLst>
          </a:blip>
          <a:srcRect t="28548" b="33389"/>
          <a:stretch>
            <a:fillRect/>
          </a:stretch>
        </p:blipFill>
        <p:spPr bwMode="auto">
          <a:xfrm>
            <a:off x="762000" y="1295400"/>
            <a:ext cx="78105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TextBox 3"/>
          <p:cNvSpPr txBox="1">
            <a:spLocks noChangeArrowheads="1"/>
          </p:cNvSpPr>
          <p:nvPr/>
        </p:nvSpPr>
        <p:spPr bwMode="auto">
          <a:xfrm>
            <a:off x="838200" y="381000"/>
            <a:ext cx="7467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ZA" altLang="en-US">
                <a:solidFill>
                  <a:srgbClr val="FFFF00"/>
                </a:solidFill>
              </a:rPr>
              <a:t>Layout of the beam splitter </a:t>
            </a:r>
          </a:p>
        </p:txBody>
      </p:sp>
      <p:grpSp>
        <p:nvGrpSpPr>
          <p:cNvPr id="2" name="Group 10"/>
          <p:cNvGrpSpPr>
            <a:grpSpLocks/>
          </p:cNvGrpSpPr>
          <p:nvPr/>
        </p:nvGrpSpPr>
        <p:grpSpPr bwMode="auto">
          <a:xfrm>
            <a:off x="714375" y="1597025"/>
            <a:ext cx="7858125" cy="4279900"/>
            <a:chOff x="714348" y="1596666"/>
            <a:chExt cx="7858413" cy="4280715"/>
          </a:xfrm>
        </p:grpSpPr>
        <p:pic>
          <p:nvPicPr>
            <p:cNvPr id="33799" name="Picture 2" descr="Y:\Splitter\P106078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15008" y="3714752"/>
              <a:ext cx="2857753" cy="2143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00"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l="22116" t="16667" r="4808"/>
            <a:stretch>
              <a:fillRect/>
            </a:stretch>
          </p:blipFill>
          <p:spPr bwMode="auto">
            <a:xfrm>
              <a:off x="3143240" y="3714752"/>
              <a:ext cx="2528886" cy="2162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01" name="Picture 2" descr="Y:\Splitter\20081210_0044c.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4348" y="3714752"/>
              <a:ext cx="2357454" cy="2138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ight Arrow 7"/>
            <p:cNvSpPr/>
            <p:nvPr/>
          </p:nvSpPr>
          <p:spPr>
            <a:xfrm rot="18418788">
              <a:off x="2408086" y="2790704"/>
              <a:ext cx="2432513" cy="139705"/>
            </a:xfrm>
            <a:prstGeom prst="rightArrow">
              <a:avLst>
                <a:gd name="adj1" fmla="val 33303"/>
                <a:gd name="adj2" fmla="val 66685"/>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ight Arrow 8"/>
            <p:cNvSpPr/>
            <p:nvPr/>
          </p:nvSpPr>
          <p:spPr>
            <a:xfrm rot="17968333">
              <a:off x="4270295" y="2722429"/>
              <a:ext cx="2384879" cy="133355"/>
            </a:xfrm>
            <a:prstGeom prst="rightArrow">
              <a:avLst>
                <a:gd name="adj1" fmla="val 33303"/>
                <a:gd name="adj2" fmla="val 66685"/>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Right Arrow 9"/>
            <p:cNvSpPr/>
            <p:nvPr/>
          </p:nvSpPr>
          <p:spPr>
            <a:xfrm rot="14957171">
              <a:off x="6797707" y="2709725"/>
              <a:ext cx="2127655" cy="120654"/>
            </a:xfrm>
            <a:prstGeom prst="rightArrow">
              <a:avLst>
                <a:gd name="adj1" fmla="val 33303"/>
                <a:gd name="adj2" fmla="val 66685"/>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pic>
        <p:nvPicPr>
          <p:cNvPr id="13" name="Picture 12" descr="itlclear_Logo0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l="22116" t="16667" r="4808"/>
          <a:stretch>
            <a:fillRect/>
          </a:stretch>
        </p:blipFill>
        <p:spPr bwMode="auto">
          <a:xfrm>
            <a:off x="1257300" y="594519"/>
            <a:ext cx="6324600" cy="540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9" name="Text Box 3"/>
          <p:cNvSpPr txBox="1">
            <a:spLocks noChangeArrowheads="1"/>
          </p:cNvSpPr>
          <p:nvPr/>
        </p:nvSpPr>
        <p:spPr bwMode="auto">
          <a:xfrm>
            <a:off x="304800" y="167481"/>
            <a:ext cx="82296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50000"/>
              </a:spcBef>
              <a:buFontTx/>
              <a:buNone/>
            </a:pPr>
            <a:r>
              <a:rPr lang="en-US" altLang="en-US" sz="2800" dirty="0">
                <a:solidFill>
                  <a:srgbClr val="FFFF00"/>
                </a:solidFill>
                <a:latin typeface="Arial" pitchFamily="34" charset="0"/>
              </a:rPr>
              <a:t>Electrostatic channel – a mirror image of PSI design</a:t>
            </a:r>
          </a:p>
        </p:txBody>
      </p:sp>
      <p:pic>
        <p:nvPicPr>
          <p:cNvPr id="4" name="Picture 3"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Y:\Lowry\02_01g_Herman5.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798513"/>
            <a:ext cx="8726487" cy="4929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TextBox 2"/>
          <p:cNvSpPr txBox="1">
            <a:spLocks noChangeArrowheads="1"/>
          </p:cNvSpPr>
          <p:nvPr/>
        </p:nvSpPr>
        <p:spPr bwMode="auto">
          <a:xfrm>
            <a:off x="1295399" y="152400"/>
            <a:ext cx="6715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US" altLang="en-US" sz="3600" dirty="0">
                <a:solidFill>
                  <a:srgbClr val="FFFF00"/>
                </a:solidFill>
                <a:latin typeface="Arial" pitchFamily="34" charset="0"/>
              </a:rPr>
              <a:t>Magnetic channel</a:t>
            </a:r>
          </a:p>
        </p:txBody>
      </p:sp>
      <p:pic>
        <p:nvPicPr>
          <p:cNvPr id="4" name="Picture 3"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770" name="Object 2"/>
          <p:cNvGraphicFramePr>
            <a:graphicFrameLocks noGrp="1" noChangeAspect="1"/>
          </p:cNvGraphicFramePr>
          <p:nvPr>
            <p:ph/>
            <p:extLst>
              <p:ext uri="{D42A27DB-BD31-4B8C-83A1-F6EECF244321}">
                <p14:modId xmlns:p14="http://schemas.microsoft.com/office/powerpoint/2010/main" val="4043348128"/>
              </p:ext>
            </p:extLst>
          </p:nvPr>
        </p:nvGraphicFramePr>
        <p:xfrm>
          <a:off x="123466" y="3804061"/>
          <a:ext cx="2971800" cy="2228850"/>
        </p:xfrm>
        <a:graphic>
          <a:graphicData uri="http://schemas.openxmlformats.org/presentationml/2006/ole">
            <mc:AlternateContent xmlns:mc="http://schemas.openxmlformats.org/markup-compatibility/2006">
              <mc:Choice xmlns:v="urn:schemas-microsoft-com:vml" Requires="v">
                <p:oleObj spid="_x0000_s10340" name="Photo Editor Photo" r:id="rId4" imgW="12193702" imgH="9142857" progId="">
                  <p:embed/>
                </p:oleObj>
              </mc:Choice>
              <mc:Fallback>
                <p:oleObj name="Photo Editor Photo" r:id="rId4" imgW="12193702" imgH="9142857" progId="">
                  <p:embed/>
                  <p:pic>
                    <p:nvPicPr>
                      <p:cNvPr id="0" name="Picture 86"/>
                      <p:cNvPicPr>
                        <a:picLocks noGrp="1" noChangeAspect="1" noChangeArrowheads="1"/>
                      </p:cNvPicPr>
                      <p:nvPr/>
                    </p:nvPicPr>
                    <p:blipFill>
                      <a:blip r:embed="rId5">
                        <a:extLst>
                          <a:ext uri="{28A0092B-C50C-407E-A947-70E740481C1C}">
                            <a14:useLocalDpi xmlns:a14="http://schemas.microsoft.com/office/drawing/2010/main" val="0"/>
                          </a:ext>
                        </a:extLst>
                      </a:blip>
                      <a:srcRect r="6075" b="11401"/>
                      <a:stretch>
                        <a:fillRect/>
                      </a:stretch>
                    </p:blipFill>
                    <p:spPr bwMode="auto">
                      <a:xfrm>
                        <a:off x="123466" y="3804061"/>
                        <a:ext cx="2971800" cy="222885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32771" name="Picture 3" descr="IMG_346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3466" y="1910751"/>
            <a:ext cx="2971800" cy="1885950"/>
          </a:xfrm>
          <a:prstGeom prst="rect">
            <a:avLst/>
          </a:prstGeom>
          <a:noFill/>
          <a:ln w="254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nvGrpSpPr>
          <p:cNvPr id="32772" name="Group 4"/>
          <p:cNvGrpSpPr>
            <a:grpSpLocks/>
          </p:cNvGrpSpPr>
          <p:nvPr/>
        </p:nvGrpSpPr>
        <p:grpSpPr bwMode="auto">
          <a:xfrm>
            <a:off x="19050" y="0"/>
            <a:ext cx="3200400" cy="1905000"/>
            <a:chOff x="864" y="528"/>
            <a:chExt cx="4032" cy="3072"/>
          </a:xfrm>
        </p:grpSpPr>
        <p:sp>
          <p:nvSpPr>
            <p:cNvPr id="25605" name="Rectangle 5"/>
            <p:cNvSpPr>
              <a:spLocks noChangeArrowheads="1"/>
            </p:cNvSpPr>
            <p:nvPr/>
          </p:nvSpPr>
          <p:spPr bwMode="auto">
            <a:xfrm>
              <a:off x="864" y="528"/>
              <a:ext cx="4032" cy="3072"/>
            </a:xfrm>
            <a:prstGeom prst="rect">
              <a:avLst/>
            </a:prstGeom>
            <a:noFill/>
            <a:ln w="12700" cap="sq">
              <a:noFill/>
              <a:miter lim="800000"/>
              <a:headEnd type="none" w="sm" len="sm"/>
              <a:tailEnd type="none" w="sm" len="sm"/>
            </a:ln>
            <a:effectLst>
              <a:outerShdw dist="107763" dir="13500000" algn="ctr" rotWithShape="0">
                <a:schemeClr val="bg2"/>
              </a:outerShdw>
            </a:effectLst>
          </p:spPr>
          <p:txBody>
            <a:bodyPr wrap="none" anchor="ctr"/>
            <a:lstStyle/>
            <a:p>
              <a:pPr fontAlgn="auto">
                <a:spcBef>
                  <a:spcPts val="0"/>
                </a:spcBef>
                <a:spcAft>
                  <a:spcPts val="0"/>
                </a:spcAft>
                <a:defRPr/>
              </a:pPr>
              <a:endParaRPr lang="en-US">
                <a:latin typeface="+mn-lt"/>
              </a:endParaRPr>
            </a:p>
          </p:txBody>
        </p:sp>
        <p:pic>
          <p:nvPicPr>
            <p:cNvPr id="32779" name="Picture 6" descr="DSCF0004"/>
            <p:cNvPicPr>
              <a:picLocks noChangeAspect="1" noChangeArrowheads="1"/>
            </p:cNvPicPr>
            <p:nvPr/>
          </p:nvPicPr>
          <p:blipFill>
            <a:blip r:embed="rId7" cstate="print">
              <a:lum bright="36000" contrast="36000"/>
              <a:extLst>
                <a:ext uri="{28A0092B-C50C-407E-A947-70E740481C1C}">
                  <a14:useLocalDpi xmlns:a14="http://schemas.microsoft.com/office/drawing/2010/main" val="0"/>
                </a:ext>
              </a:extLst>
            </a:blip>
            <a:srcRect/>
            <a:stretch>
              <a:fillRect/>
            </a:stretch>
          </p:blipFill>
          <p:spPr bwMode="auto">
            <a:xfrm>
              <a:off x="1008" y="672"/>
              <a:ext cx="3744" cy="280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pic>
        <p:nvPicPr>
          <p:cNvPr id="32773" name="Picture 7" descr="257uA on Target at Isotopes"/>
          <p:cNvPicPr>
            <a:picLocks noChangeAspect="1" noChangeArrowheads="1"/>
          </p:cNvPicPr>
          <p:nvPr/>
        </p:nvPicPr>
        <p:blipFill>
          <a:blip r:embed="rId8" cstate="print">
            <a:extLst>
              <a:ext uri="{28A0092B-C50C-407E-A947-70E740481C1C}">
                <a14:useLocalDpi xmlns:a14="http://schemas.microsoft.com/office/drawing/2010/main" val="0"/>
              </a:ext>
            </a:extLst>
          </a:blip>
          <a:srcRect l="14999" t="21600" r="18750"/>
          <a:stretch>
            <a:fillRect/>
          </a:stretch>
        </p:blipFill>
        <p:spPr bwMode="auto">
          <a:xfrm>
            <a:off x="3886200" y="83546"/>
            <a:ext cx="4657725" cy="413385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32774" name="Picture 8" descr="pDSCF000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176606" y="4260760"/>
            <a:ext cx="1616075" cy="2041525"/>
          </a:xfrm>
          <a:prstGeom prst="rect">
            <a:avLst/>
          </a:prstGeom>
          <a:noFill/>
          <a:ln w="254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32775" name="Picture 9"/>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505200" y="4217396"/>
            <a:ext cx="3276600" cy="2033588"/>
          </a:xfrm>
          <a:prstGeom prst="rect">
            <a:avLst/>
          </a:prstGeom>
          <a:noFill/>
          <a:ln w="254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1" name="Picture 10" descr="itlclear_Logo0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 y="6032911"/>
            <a:ext cx="2209799" cy="82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t="27982" r="49899"/>
          <a:stretch>
            <a:fillRect/>
          </a:stretch>
        </p:blipFill>
        <p:spPr bwMode="auto">
          <a:xfrm>
            <a:off x="25400" y="1094173"/>
            <a:ext cx="4368800" cy="481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7" name="Picture 3"/>
          <p:cNvPicPr>
            <a:picLocks noChangeAspect="1" noChangeArrowheads="1"/>
          </p:cNvPicPr>
          <p:nvPr/>
        </p:nvPicPr>
        <p:blipFill>
          <a:blip r:embed="rId4" cstate="print">
            <a:lum bright="-12000" contrast="30000"/>
            <a:extLst>
              <a:ext uri="{28A0092B-C50C-407E-A947-70E740481C1C}">
                <a14:useLocalDpi xmlns:a14="http://schemas.microsoft.com/office/drawing/2010/main" val="0"/>
              </a:ext>
            </a:extLst>
          </a:blip>
          <a:srcRect l="1390" t="23297" r="49716"/>
          <a:stretch>
            <a:fillRect/>
          </a:stretch>
        </p:blipFill>
        <p:spPr bwMode="auto">
          <a:xfrm>
            <a:off x="4572000" y="1074329"/>
            <a:ext cx="4476750" cy="485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8" name="Text Box 4"/>
          <p:cNvSpPr txBox="1">
            <a:spLocks noChangeArrowheads="1"/>
          </p:cNvSpPr>
          <p:nvPr/>
        </p:nvSpPr>
        <p:spPr bwMode="auto">
          <a:xfrm>
            <a:off x="152400" y="120650"/>
            <a:ext cx="4267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50000"/>
              </a:spcBef>
              <a:buFontTx/>
              <a:buNone/>
            </a:pPr>
            <a:r>
              <a:rPr lang="en-US" altLang="en-US" sz="2400">
                <a:solidFill>
                  <a:srgbClr val="FFFF00"/>
                </a:solidFill>
                <a:latin typeface="Tahoma" pitchFamily="34" charset="0"/>
              </a:rPr>
              <a:t>Beam direct behind the electrostatic channel</a:t>
            </a:r>
          </a:p>
        </p:txBody>
      </p:sp>
      <p:sp>
        <p:nvSpPr>
          <p:cNvPr id="36869" name="Text Box 5"/>
          <p:cNvSpPr txBox="1">
            <a:spLocks noChangeArrowheads="1"/>
          </p:cNvSpPr>
          <p:nvPr/>
        </p:nvSpPr>
        <p:spPr bwMode="auto">
          <a:xfrm>
            <a:off x="4724400" y="152400"/>
            <a:ext cx="4419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50000"/>
              </a:spcBef>
              <a:buFontTx/>
              <a:buNone/>
            </a:pPr>
            <a:r>
              <a:rPr lang="en-US" altLang="en-US" sz="2400">
                <a:solidFill>
                  <a:srgbClr val="FFFF00"/>
                </a:solidFill>
                <a:latin typeface="Tahoma" pitchFamily="34" charset="0"/>
              </a:rPr>
              <a:t>Beam in front of the magnetic channel</a:t>
            </a:r>
          </a:p>
        </p:txBody>
      </p:sp>
      <p:pic>
        <p:nvPicPr>
          <p:cNvPr id="7" name="Picture 6" descr="itlclear_Logo0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6032911"/>
            <a:ext cx="2209799" cy="82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ctrTitle"/>
          </p:nvPr>
        </p:nvSpPr>
        <p:spPr/>
        <p:txBody>
          <a:bodyPr/>
          <a:lstStyle/>
          <a:p>
            <a:pPr eaLnBrk="1" hangingPunct="1"/>
            <a:r>
              <a:rPr lang="en-US" altLang="en-US" smtClean="0"/>
              <a:t>     </a:t>
            </a: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p>
        </p:txBody>
      </p:sp>
      <p:pic>
        <p:nvPicPr>
          <p:cNvPr id="38916" name="Picture 2" descr="Y:\Splitter\SplitCurrents.JPG"/>
          <p:cNvPicPr>
            <a:picLocks noChangeAspect="1" noChangeArrowheads="1"/>
          </p:cNvPicPr>
          <p:nvPr/>
        </p:nvPicPr>
        <p:blipFill>
          <a:blip r:embed="rId3" cstate="print">
            <a:extLst>
              <a:ext uri="{28A0092B-C50C-407E-A947-70E740481C1C}">
                <a14:useLocalDpi xmlns:a14="http://schemas.microsoft.com/office/drawing/2010/main" val="0"/>
              </a:ext>
            </a:extLst>
          </a:blip>
          <a:srcRect l="2586" t="5103" b="4765"/>
          <a:stretch>
            <a:fillRect/>
          </a:stretch>
        </p:blipFill>
        <p:spPr bwMode="auto">
          <a:xfrm>
            <a:off x="304800" y="1600200"/>
            <a:ext cx="8612188"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7" name="TextBox 4"/>
          <p:cNvSpPr txBox="1">
            <a:spLocks noChangeArrowheads="1"/>
          </p:cNvSpPr>
          <p:nvPr/>
        </p:nvSpPr>
        <p:spPr bwMode="auto">
          <a:xfrm>
            <a:off x="381000" y="381000"/>
            <a:ext cx="8077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ZA" altLang="en-US" sz="3600">
                <a:solidFill>
                  <a:srgbClr val="FFFF00"/>
                </a:solidFill>
                <a:latin typeface="Arial" pitchFamily="34" charset="0"/>
              </a:rPr>
              <a:t>Measured beam current on the two target stations</a:t>
            </a:r>
          </a:p>
        </p:txBody>
      </p:sp>
      <p:pic>
        <p:nvPicPr>
          <p:cNvPr id="6" name="Picture 5"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6032911"/>
            <a:ext cx="2209799" cy="82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Injeksie 1"/>
          <p:cNvPicPr>
            <a:picLocks noChangeAspect="1" noChangeArrowheads="1"/>
          </p:cNvPicPr>
          <p:nvPr/>
        </p:nvPicPr>
        <p:blipFill>
          <a:blip r:embed="rId3" cstate="print"/>
          <a:srcRect/>
          <a:stretch>
            <a:fillRect/>
          </a:stretch>
        </p:blipFill>
        <p:spPr bwMode="auto">
          <a:xfrm>
            <a:off x="1219200" y="457200"/>
            <a:ext cx="6629400" cy="4972050"/>
          </a:xfrm>
          <a:prstGeom prst="rect">
            <a:avLst/>
          </a:prstGeom>
          <a:noFill/>
          <a:ln w="9525">
            <a:noFill/>
            <a:miter lim="800000"/>
            <a:headEnd/>
            <a:tailEnd/>
          </a:ln>
        </p:spPr>
      </p:pic>
      <p:sp>
        <p:nvSpPr>
          <p:cNvPr id="37891" name="Text Box 3"/>
          <p:cNvSpPr txBox="1">
            <a:spLocks noChangeArrowheads="1"/>
          </p:cNvSpPr>
          <p:nvPr/>
        </p:nvSpPr>
        <p:spPr bwMode="auto">
          <a:xfrm>
            <a:off x="304800" y="26623"/>
            <a:ext cx="8382000" cy="400110"/>
          </a:xfrm>
          <a:prstGeom prst="rect">
            <a:avLst/>
          </a:prstGeom>
          <a:noFill/>
          <a:ln w="9525">
            <a:noFill/>
            <a:miter lim="800000"/>
            <a:headEnd/>
            <a:tailEnd/>
          </a:ln>
        </p:spPr>
        <p:txBody>
          <a:bodyPr>
            <a:spAutoFit/>
          </a:bodyPr>
          <a:lstStyle/>
          <a:p>
            <a:pPr algn="ctr">
              <a:spcBef>
                <a:spcPct val="50000"/>
              </a:spcBef>
            </a:pPr>
            <a:r>
              <a:rPr lang="en-US" sz="2000" b="1" dirty="0" smtClean="0">
                <a:solidFill>
                  <a:srgbClr val="FFFF00"/>
                </a:solidFill>
                <a:latin typeface="Arial" pitchFamily="34" charset="0"/>
                <a:cs typeface="Arial" pitchFamily="34" charset="0"/>
              </a:rPr>
              <a:t>Injection Side of </a:t>
            </a:r>
            <a:r>
              <a:rPr lang="en-US" sz="2000" b="1" dirty="0">
                <a:solidFill>
                  <a:srgbClr val="FFFF00"/>
                </a:solidFill>
                <a:latin typeface="Arial" pitchFamily="34" charset="0"/>
                <a:cs typeface="Arial" pitchFamily="34" charset="0"/>
              </a:rPr>
              <a:t>the </a:t>
            </a:r>
            <a:r>
              <a:rPr lang="en-US" sz="2000" b="1" dirty="0" smtClean="0">
                <a:solidFill>
                  <a:srgbClr val="FFFF00"/>
                </a:solidFill>
                <a:latin typeface="Arial" pitchFamily="34" charset="0"/>
                <a:cs typeface="Arial" pitchFamily="34" charset="0"/>
              </a:rPr>
              <a:t>Tandem Accelerator after Refurbishments</a:t>
            </a:r>
            <a:endParaRPr lang="en-US" sz="2000" b="1" dirty="0">
              <a:solidFill>
                <a:srgbClr val="FFFF00"/>
              </a:solidFill>
              <a:latin typeface="Arial" pitchFamily="34" charset="0"/>
              <a:cs typeface="Arial" pitchFamily="34" charset="0"/>
            </a:endParaRPr>
          </a:p>
        </p:txBody>
      </p:sp>
      <p:pic>
        <p:nvPicPr>
          <p:cNvPr id="12" name="Picture 11"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5715000"/>
            <a:ext cx="29337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188913"/>
            <a:ext cx="8226425" cy="863600"/>
          </a:xfrm>
        </p:spPr>
        <p:txBody>
          <a:bodyPr>
            <a:normAutofit fontScale="90000"/>
          </a:bodyPr>
          <a:lstStyle/>
          <a:p>
            <a:r>
              <a:rPr lang="en-GB" altLang="en-US" sz="3600" dirty="0" err="1" smtClean="0">
                <a:solidFill>
                  <a:srgbClr val="FFFF00"/>
                </a:solidFill>
              </a:rPr>
              <a:t>iThemba</a:t>
            </a:r>
            <a:r>
              <a:rPr lang="en-GB" altLang="en-US" sz="3600" dirty="0" smtClean="0">
                <a:solidFill>
                  <a:srgbClr val="FFFF00"/>
                </a:solidFill>
              </a:rPr>
              <a:t> LABS </a:t>
            </a:r>
            <a:br>
              <a:rPr lang="en-GB" altLang="en-US" sz="3600" dirty="0" smtClean="0">
                <a:solidFill>
                  <a:srgbClr val="FFFF00"/>
                </a:solidFill>
              </a:rPr>
            </a:br>
            <a:r>
              <a:rPr lang="en-GB" altLang="en-US" sz="3600" dirty="0" smtClean="0">
                <a:solidFill>
                  <a:srgbClr val="FFFF00"/>
                </a:solidFill>
              </a:rPr>
              <a:t>cGMP Radiopharmaceuticals</a:t>
            </a:r>
          </a:p>
        </p:txBody>
      </p:sp>
      <p:graphicFrame>
        <p:nvGraphicFramePr>
          <p:cNvPr id="22531" name="Object 2"/>
          <p:cNvGraphicFramePr>
            <a:graphicFrameLocks noGrp="1" noChangeAspect="1"/>
          </p:cNvGraphicFramePr>
          <p:nvPr>
            <p:ph idx="1"/>
            <p:extLst>
              <p:ext uri="{D42A27DB-BD31-4B8C-83A1-F6EECF244321}">
                <p14:modId xmlns:p14="http://schemas.microsoft.com/office/powerpoint/2010/main" val="4046230387"/>
              </p:ext>
            </p:extLst>
          </p:nvPr>
        </p:nvGraphicFramePr>
        <p:xfrm>
          <a:off x="435768" y="1798468"/>
          <a:ext cx="8421687" cy="5486400"/>
        </p:xfrm>
        <a:graphic>
          <a:graphicData uri="http://schemas.openxmlformats.org/presentationml/2006/ole">
            <mc:AlternateContent xmlns:mc="http://schemas.openxmlformats.org/markup-compatibility/2006">
              <mc:Choice xmlns:v="urn:schemas-microsoft-com:vml" Requires="v">
                <p:oleObj spid="_x0000_s7268" name="Document" r:id="rId4" imgW="11773586" imgH="7894796" progId="Word.Document.8">
                  <p:embed/>
                </p:oleObj>
              </mc:Choice>
              <mc:Fallback>
                <p:oleObj name="Document" r:id="rId4" imgW="11773586" imgH="7894796" progId="Word.Document.8">
                  <p:embed/>
                  <p:pic>
                    <p:nvPicPr>
                      <p:cNvPr id="0" name="Picture 86"/>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5768" y="1798468"/>
                        <a:ext cx="8421687"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22532" name="Rectangle 4"/>
          <p:cNvSpPr>
            <a:spLocks noChangeArrowheads="1"/>
          </p:cNvSpPr>
          <p:nvPr/>
        </p:nvSpPr>
        <p:spPr bwMode="auto">
          <a:xfrm>
            <a:off x="533400" y="685800"/>
            <a:ext cx="82264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endParaRPr lang="en-GB" altLang="en-US" sz="2000" dirty="0">
              <a:solidFill>
                <a:schemeClr val="tx2"/>
              </a:solidFill>
            </a:endParaRPr>
          </a:p>
          <a:p>
            <a:pPr eaLnBrk="1" hangingPunct="1"/>
            <a:endParaRPr lang="en-GB" altLang="en-US" sz="2000" dirty="0">
              <a:solidFill>
                <a:schemeClr val="tx2"/>
              </a:solidFill>
            </a:endParaRPr>
          </a:p>
          <a:p>
            <a:pPr eaLnBrk="1" hangingPunct="1"/>
            <a:r>
              <a:rPr lang="en-GB" altLang="en-US" sz="2000" dirty="0">
                <a:solidFill>
                  <a:srgbClr val="FFFF00"/>
                </a:solidFill>
              </a:rPr>
              <a:t>Supply over 60 local Nuclear Medicine Hospitals and Private Clinics</a:t>
            </a:r>
          </a:p>
        </p:txBody>
      </p:sp>
      <p:pic>
        <p:nvPicPr>
          <p:cNvPr id="5" name="Picture 4" descr="itlclear_Logo0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 y="6032911"/>
            <a:ext cx="2209799" cy="82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580" name="Object 2"/>
          <p:cNvGraphicFramePr>
            <a:graphicFrameLocks noGrp="1" noChangeAspect="1"/>
          </p:cNvGraphicFramePr>
          <p:nvPr>
            <p:ph idx="1"/>
            <p:extLst>
              <p:ext uri="{D42A27DB-BD31-4B8C-83A1-F6EECF244321}">
                <p14:modId xmlns:p14="http://schemas.microsoft.com/office/powerpoint/2010/main" val="3816641842"/>
              </p:ext>
            </p:extLst>
          </p:nvPr>
        </p:nvGraphicFramePr>
        <p:xfrm>
          <a:off x="914400" y="1863571"/>
          <a:ext cx="8023225" cy="6208713"/>
        </p:xfrm>
        <a:graphic>
          <a:graphicData uri="http://schemas.openxmlformats.org/presentationml/2006/ole">
            <mc:AlternateContent xmlns:mc="http://schemas.openxmlformats.org/markup-compatibility/2006">
              <mc:Choice xmlns:v="urn:schemas-microsoft-com:vml" Requires="v">
                <p:oleObj spid="_x0000_s8293" name="Document" r:id="rId4" imgW="11773586" imgH="9129394" progId="Word.Document.8">
                  <p:embed/>
                </p:oleObj>
              </mc:Choice>
              <mc:Fallback>
                <p:oleObj name="Document" r:id="rId4" imgW="11773586" imgH="9129394" progId="Word.Document.8">
                  <p:embed/>
                  <p:pic>
                    <p:nvPicPr>
                      <p:cNvPr id="0" name="Picture 87"/>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1863571"/>
                        <a:ext cx="8023225" cy="6208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24578" name="Rectangle 2"/>
          <p:cNvSpPr>
            <a:spLocks noGrp="1" noChangeArrowheads="1"/>
          </p:cNvSpPr>
          <p:nvPr>
            <p:ph type="title"/>
          </p:nvPr>
        </p:nvSpPr>
        <p:spPr>
          <a:xfrm>
            <a:off x="468313" y="260350"/>
            <a:ext cx="8226425" cy="793750"/>
          </a:xfrm>
        </p:spPr>
        <p:txBody>
          <a:bodyPr>
            <a:normAutofit fontScale="90000"/>
          </a:bodyPr>
          <a:lstStyle/>
          <a:p>
            <a:r>
              <a:rPr lang="en-GB" altLang="en-US" sz="3600" dirty="0" err="1" smtClean="0">
                <a:solidFill>
                  <a:srgbClr val="FFFF00"/>
                </a:solidFill>
              </a:rPr>
              <a:t>iThemba</a:t>
            </a:r>
            <a:r>
              <a:rPr lang="en-GB" altLang="en-US" sz="3600" dirty="0" smtClean="0">
                <a:solidFill>
                  <a:srgbClr val="FFFF00"/>
                </a:solidFill>
              </a:rPr>
              <a:t> LABS</a:t>
            </a:r>
            <a:br>
              <a:rPr lang="en-GB" altLang="en-US" sz="3600" dirty="0" smtClean="0">
                <a:solidFill>
                  <a:srgbClr val="FFFF00"/>
                </a:solidFill>
              </a:rPr>
            </a:br>
            <a:r>
              <a:rPr lang="en-GB" altLang="en-US" sz="3600" dirty="0" smtClean="0">
                <a:solidFill>
                  <a:srgbClr val="FFFF00"/>
                </a:solidFill>
              </a:rPr>
              <a:t> Long-Lived Radionuclides</a:t>
            </a:r>
          </a:p>
        </p:txBody>
      </p:sp>
      <p:sp>
        <p:nvSpPr>
          <p:cNvPr id="24579" name="Rectangle 3"/>
          <p:cNvSpPr>
            <a:spLocks noChangeArrowheads="1"/>
          </p:cNvSpPr>
          <p:nvPr/>
        </p:nvSpPr>
        <p:spPr bwMode="auto">
          <a:xfrm>
            <a:off x="381000" y="685800"/>
            <a:ext cx="82264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endParaRPr lang="en-GB" altLang="en-US" sz="2000" dirty="0">
              <a:solidFill>
                <a:schemeClr val="tx2"/>
              </a:solidFill>
            </a:endParaRPr>
          </a:p>
          <a:p>
            <a:pPr eaLnBrk="1" hangingPunct="1"/>
            <a:endParaRPr lang="en-GB" altLang="en-US" sz="2000" dirty="0">
              <a:solidFill>
                <a:schemeClr val="tx2"/>
              </a:solidFill>
            </a:endParaRPr>
          </a:p>
          <a:p>
            <a:pPr eaLnBrk="1" hangingPunct="1"/>
            <a:r>
              <a:rPr lang="en-GB" altLang="en-US" sz="2000" dirty="0">
                <a:solidFill>
                  <a:srgbClr val="FFFF00"/>
                </a:solidFill>
              </a:rPr>
              <a:t>Supply over 60 clients worldwide</a:t>
            </a:r>
            <a:r>
              <a:rPr lang="en-GB" altLang="en-US" sz="2000" dirty="0">
                <a:solidFill>
                  <a:srgbClr val="FFFF00"/>
                </a:solidFill>
                <a:latin typeface="Times New Roman" pitchFamily="18" charset="0"/>
              </a:rPr>
              <a:t> </a:t>
            </a:r>
          </a:p>
        </p:txBody>
      </p:sp>
      <p:pic>
        <p:nvPicPr>
          <p:cNvPr id="5" name="Picture 4" descr="itlclear_Logo0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 y="6032911"/>
            <a:ext cx="2209799" cy="82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85800" y="0"/>
            <a:ext cx="7772400" cy="576262"/>
          </a:xfrm>
        </p:spPr>
        <p:txBody>
          <a:bodyPr/>
          <a:lstStyle/>
          <a:p>
            <a:r>
              <a:rPr lang="af-ZA" altLang="en-US" sz="2800" dirty="0" smtClean="0">
                <a:solidFill>
                  <a:srgbClr val="FFFF00"/>
                </a:solidFill>
                <a:latin typeface="Comic Sans MS" pitchFamily="66" charset="0"/>
              </a:rPr>
              <a:t>Targets for radionuclide production</a:t>
            </a:r>
            <a:endParaRPr lang="en-US" altLang="en-US" sz="2800" dirty="0" smtClean="0">
              <a:solidFill>
                <a:srgbClr val="FFFF00"/>
              </a:solidFill>
              <a:latin typeface="Comic Sans MS" pitchFamily="66" charset="0"/>
            </a:endParaRPr>
          </a:p>
        </p:txBody>
      </p:sp>
      <p:graphicFrame>
        <p:nvGraphicFramePr>
          <p:cNvPr id="3162" name="Group 90"/>
          <p:cNvGraphicFramePr>
            <a:graphicFrameLocks noGrp="1"/>
          </p:cNvGraphicFramePr>
          <p:nvPr>
            <p:ph type="tbl" idx="1"/>
            <p:extLst>
              <p:ext uri="{D42A27DB-BD31-4B8C-83A1-F6EECF244321}">
                <p14:modId xmlns:p14="http://schemas.microsoft.com/office/powerpoint/2010/main" val="3630821128"/>
              </p:ext>
            </p:extLst>
          </p:nvPr>
        </p:nvGraphicFramePr>
        <p:xfrm>
          <a:off x="838200" y="609600"/>
          <a:ext cx="7948613" cy="5285734"/>
        </p:xfrm>
        <a:graphic>
          <a:graphicData uri="http://schemas.openxmlformats.org/drawingml/2006/table">
            <a:tbl>
              <a:tblPr/>
              <a:tblGrid>
                <a:gridCol w="2095761"/>
                <a:gridCol w="2505586"/>
                <a:gridCol w="3347266"/>
              </a:tblGrid>
              <a:tr h="90777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0" dirty="0" smtClean="0">
                          <a:ln>
                            <a:noFill/>
                          </a:ln>
                          <a:solidFill>
                            <a:srgbClr val="FFFF00"/>
                          </a:solidFill>
                          <a:effectLst/>
                          <a:latin typeface="Arial Unicode MS" pitchFamily="34" charset="-128"/>
                          <a:cs typeface="Arial" pitchFamily="34" charset="0"/>
                        </a:rPr>
                        <a:t>Radionuclide</a:t>
                      </a:r>
                      <a:endParaRPr kumimoji="0" lang="en-US" sz="1800" b="1" i="0" u="none" strike="noStrike" cap="none" normalizeH="0" baseline="0" dirty="0" smtClean="0">
                        <a:ln>
                          <a:noFill/>
                        </a:ln>
                        <a:solidFill>
                          <a:srgbClr val="FFFF00"/>
                        </a:solidFill>
                        <a:effectLst/>
                        <a:latin typeface="Arial Unicode MS" pitchFamily="34" charset="-128"/>
                        <a:cs typeface="Arial" pitchFamily="34" charset="0"/>
                      </a:endParaRPr>
                    </a:p>
                  </a:txBody>
                  <a:tcPr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0" dirty="0" smtClean="0">
                          <a:ln>
                            <a:noFill/>
                          </a:ln>
                          <a:solidFill>
                            <a:srgbClr val="FFFF00"/>
                          </a:solidFill>
                          <a:effectLst/>
                          <a:latin typeface="Arial Unicode MS" pitchFamily="34" charset="-128"/>
                          <a:cs typeface="Arial" pitchFamily="34" charset="0"/>
                        </a:rPr>
                        <a:t>Target</a:t>
                      </a:r>
                      <a:endParaRPr kumimoji="0" lang="en-US" sz="1800" b="1" i="0" u="none" strike="noStrike" cap="none" normalizeH="0" baseline="0" dirty="0" smtClean="0">
                        <a:ln>
                          <a:noFill/>
                        </a:ln>
                        <a:solidFill>
                          <a:srgbClr val="FFFF00"/>
                        </a:solidFill>
                        <a:effectLst/>
                        <a:latin typeface="Arial Unicode MS" pitchFamily="34" charset="-128"/>
                        <a:cs typeface="Arial" pitchFamily="34"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0" smtClean="0">
                          <a:ln>
                            <a:noFill/>
                          </a:ln>
                          <a:solidFill>
                            <a:srgbClr val="FFFF00"/>
                          </a:solidFill>
                          <a:effectLst/>
                          <a:latin typeface="Arial Unicode MS" pitchFamily="34" charset="-128"/>
                          <a:cs typeface="Arial" pitchFamily="34" charset="0"/>
                        </a:rPr>
                        <a:t> Energy window</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0" smtClean="0">
                          <a:ln>
                            <a:noFill/>
                          </a:ln>
                          <a:solidFill>
                            <a:srgbClr val="FFFF00"/>
                          </a:solidFill>
                          <a:effectLst/>
                          <a:latin typeface="Arial Unicode MS" pitchFamily="34" charset="-128"/>
                          <a:cs typeface="Arial" pitchFamily="34" charset="0"/>
                        </a:rPr>
                        <a:t>(MeV)</a:t>
                      </a:r>
                      <a:endParaRPr kumimoji="0" lang="en-US" sz="1800" b="1" i="0" u="none" strike="noStrike" cap="none" normalizeH="0" baseline="0" smtClean="0">
                        <a:ln>
                          <a:noFill/>
                        </a:ln>
                        <a:solidFill>
                          <a:srgbClr val="FFFF00"/>
                        </a:solidFill>
                        <a:effectLst/>
                        <a:latin typeface="Arial Unicode MS" pitchFamily="34" charset="-128"/>
                        <a:cs typeface="Arial" pitchFamily="34"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604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30000" dirty="0" smtClean="0">
                          <a:ln>
                            <a:noFill/>
                          </a:ln>
                          <a:solidFill>
                            <a:srgbClr val="FFFF00"/>
                          </a:solidFill>
                          <a:effectLst/>
                          <a:latin typeface="Arial Unicode MS" pitchFamily="34" charset="-128"/>
                          <a:cs typeface="Arial" pitchFamily="34" charset="0"/>
                        </a:rPr>
                        <a:t>67</a:t>
                      </a:r>
                      <a:r>
                        <a:rPr kumimoji="0" lang="af-ZA" sz="1800" b="1" i="0" u="none" strike="noStrike" cap="none" normalizeH="0" baseline="0" dirty="0" smtClean="0">
                          <a:ln>
                            <a:noFill/>
                          </a:ln>
                          <a:solidFill>
                            <a:srgbClr val="FFFF00"/>
                          </a:solidFill>
                          <a:effectLst/>
                          <a:latin typeface="Arial Unicode MS" pitchFamily="34" charset="-128"/>
                          <a:cs typeface="Arial" pitchFamily="34" charset="0"/>
                        </a:rPr>
                        <a:t>Ga</a:t>
                      </a:r>
                      <a:endParaRPr kumimoji="0" lang="en-US" sz="1800" b="1" i="0" u="none" strike="noStrike" cap="none" normalizeH="0" baseline="0" dirty="0" smtClean="0">
                        <a:ln>
                          <a:noFill/>
                        </a:ln>
                        <a:solidFill>
                          <a:srgbClr val="FFFF00"/>
                        </a:solidFill>
                        <a:effectLst/>
                        <a:latin typeface="Arial Unicode MS" pitchFamily="34" charset="-128"/>
                        <a:cs typeface="Arial" pitchFamily="34" charset="0"/>
                      </a:endParaRPr>
                    </a:p>
                  </a:txBody>
                  <a:tcPr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0" smtClean="0">
                          <a:ln>
                            <a:noFill/>
                          </a:ln>
                          <a:solidFill>
                            <a:srgbClr val="FFFF00"/>
                          </a:solidFill>
                          <a:effectLst/>
                          <a:latin typeface="Arial Unicode MS" pitchFamily="34" charset="-128"/>
                          <a:cs typeface="Arial" pitchFamily="34" charset="0"/>
                        </a:rPr>
                        <a:t>Zn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0" smtClean="0">
                          <a:ln>
                            <a:noFill/>
                          </a:ln>
                          <a:solidFill>
                            <a:srgbClr val="FFFF00"/>
                          </a:solidFill>
                          <a:effectLst/>
                          <a:latin typeface="Arial Unicode MS" pitchFamily="34" charset="-128"/>
                          <a:cs typeface="Arial" pitchFamily="34" charset="0"/>
                        </a:rPr>
                        <a:t>Ge</a:t>
                      </a:r>
                      <a:endParaRPr kumimoji="0" lang="en-US" sz="1800" b="1" i="0" u="none" strike="noStrike" cap="none" normalizeH="0" baseline="0" smtClean="0">
                        <a:ln>
                          <a:noFill/>
                        </a:ln>
                        <a:solidFill>
                          <a:srgbClr val="FFFF00"/>
                        </a:solidFill>
                        <a:effectLst/>
                        <a:latin typeface="Arial Unicode MS" pitchFamily="34" charset="-128"/>
                        <a:cs typeface="Arial" pitchFamily="34"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0" smtClean="0">
                          <a:ln>
                            <a:noFill/>
                          </a:ln>
                          <a:solidFill>
                            <a:srgbClr val="FFFF00"/>
                          </a:solidFill>
                          <a:effectLst/>
                          <a:latin typeface="Arial Unicode MS" pitchFamily="34" charset="-128"/>
                          <a:cs typeface="Arial" pitchFamily="34" charset="0"/>
                        </a:rPr>
                        <a:t>  34.3 </a:t>
                      </a:r>
                      <a:r>
                        <a:rPr kumimoji="0" lang="af-ZA" sz="1800" b="1" i="0" u="none" strike="noStrike" cap="none" normalizeH="0" baseline="0" smtClean="0">
                          <a:ln>
                            <a:noFill/>
                          </a:ln>
                          <a:solidFill>
                            <a:srgbClr val="FFFF00"/>
                          </a:solidFill>
                          <a:effectLst/>
                          <a:latin typeface="Arial Unicode MS" pitchFamily="34" charset="-128"/>
                          <a:cs typeface="Arial" pitchFamily="34" charset="0"/>
                          <a:sym typeface="Symbol" pitchFamily="18" charset="2"/>
                        </a:rPr>
                        <a:t> 18.1</a:t>
                      </a:r>
                      <a:r>
                        <a:rPr kumimoji="0" lang="af-ZA" sz="1800" b="1" i="0" u="none" strike="noStrike" cap="none" normalizeH="0" baseline="0" smtClean="0">
                          <a:ln>
                            <a:noFill/>
                          </a:ln>
                          <a:solidFill>
                            <a:srgbClr val="FFFF00"/>
                          </a:solidFill>
                          <a:effectLst/>
                          <a:latin typeface="Arial Unicode MS" pitchFamily="34" charset="-128"/>
                          <a:cs typeface="Arial" pitchFamily="34" charset="0"/>
                        </a:rPr>
                        <a:t>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0" smtClean="0">
                          <a:ln>
                            <a:noFill/>
                          </a:ln>
                          <a:solidFill>
                            <a:srgbClr val="FFFF00"/>
                          </a:solidFill>
                          <a:effectLst/>
                          <a:latin typeface="Arial Unicode MS" pitchFamily="34" charset="-128"/>
                          <a:cs typeface="Arial" pitchFamily="34" charset="0"/>
                        </a:rPr>
                        <a:t>   60.7 </a:t>
                      </a:r>
                      <a:r>
                        <a:rPr kumimoji="0" lang="af-ZA" sz="1800" b="1" i="0" u="none" strike="noStrike" cap="none" normalizeH="0" baseline="0" smtClean="0">
                          <a:ln>
                            <a:noFill/>
                          </a:ln>
                          <a:solidFill>
                            <a:srgbClr val="FFFF00"/>
                          </a:solidFill>
                          <a:effectLst/>
                          <a:latin typeface="Arial Unicode MS" pitchFamily="34" charset="-128"/>
                          <a:cs typeface="Arial" pitchFamily="34" charset="0"/>
                          <a:sym typeface="Symbol" pitchFamily="18" charset="2"/>
                        </a:rPr>
                        <a:t>  38.7</a:t>
                      </a:r>
                      <a:endParaRPr kumimoji="0" lang="en-US" sz="1800" b="1" i="0" u="none" strike="noStrike" cap="none" normalizeH="0" baseline="0" smtClean="0">
                        <a:ln>
                          <a:noFill/>
                        </a:ln>
                        <a:solidFill>
                          <a:srgbClr val="FFFF00"/>
                        </a:solidFill>
                        <a:effectLst/>
                        <a:latin typeface="Arial Unicode MS" pitchFamily="34" charset="-128"/>
                        <a:cs typeface="Arial" pitchFamily="34" charset="0"/>
                        <a:sym typeface="Symbol" pitchFamily="18" charset="2"/>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991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30000" dirty="0" smtClean="0">
                          <a:ln>
                            <a:noFill/>
                          </a:ln>
                          <a:solidFill>
                            <a:srgbClr val="FFFF00"/>
                          </a:solidFill>
                          <a:effectLst/>
                          <a:latin typeface="Arial Unicode MS" pitchFamily="34" charset="-128"/>
                          <a:cs typeface="Arial" pitchFamily="34" charset="0"/>
                        </a:rPr>
                        <a:t>68</a:t>
                      </a:r>
                      <a:r>
                        <a:rPr kumimoji="0" lang="af-ZA" sz="1800" b="1" i="0" u="none" strike="noStrike" cap="none" normalizeH="0" baseline="0" dirty="0" smtClean="0">
                          <a:ln>
                            <a:noFill/>
                          </a:ln>
                          <a:solidFill>
                            <a:srgbClr val="FFFF00"/>
                          </a:solidFill>
                          <a:effectLst/>
                          <a:latin typeface="Arial Unicode MS" pitchFamily="34" charset="-128"/>
                          <a:cs typeface="Arial" pitchFamily="34" charset="0"/>
                        </a:rPr>
                        <a:t>Ge</a:t>
                      </a:r>
                      <a:endParaRPr kumimoji="0" lang="en-US" sz="1800" b="1" i="0" u="none" strike="noStrike" cap="none" normalizeH="0" baseline="0" dirty="0" smtClean="0">
                        <a:ln>
                          <a:noFill/>
                        </a:ln>
                        <a:solidFill>
                          <a:srgbClr val="FFFF00"/>
                        </a:solidFill>
                        <a:effectLst/>
                        <a:latin typeface="Arial Unicode MS" pitchFamily="34" charset="-128"/>
                        <a:cs typeface="Arial" pitchFamily="34" charset="0"/>
                      </a:endParaRPr>
                    </a:p>
                  </a:txBody>
                  <a:tcPr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0" smtClean="0">
                          <a:ln>
                            <a:noFill/>
                          </a:ln>
                          <a:solidFill>
                            <a:srgbClr val="FFFF00"/>
                          </a:solidFill>
                          <a:effectLst/>
                          <a:latin typeface="Arial Unicode MS" pitchFamily="34" charset="-128"/>
                          <a:cs typeface="Arial" pitchFamily="34" charset="0"/>
                        </a:rPr>
                        <a:t>Ga</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0" smtClean="0">
                          <a:ln>
                            <a:noFill/>
                          </a:ln>
                          <a:solidFill>
                            <a:srgbClr val="FFFF00"/>
                          </a:solidFill>
                          <a:effectLst/>
                          <a:latin typeface="Arial Unicode MS" pitchFamily="34" charset="-128"/>
                          <a:cs typeface="Arial" pitchFamily="34" charset="0"/>
                        </a:rPr>
                        <a:t> “Ga</a:t>
                      </a:r>
                      <a:r>
                        <a:rPr kumimoji="0" lang="af-ZA" sz="1800" b="1" i="0" u="none" strike="noStrike" cap="none" normalizeH="0" baseline="-25000" smtClean="0">
                          <a:ln>
                            <a:noFill/>
                          </a:ln>
                          <a:solidFill>
                            <a:srgbClr val="FFFF00"/>
                          </a:solidFill>
                          <a:effectLst/>
                          <a:latin typeface="Arial Unicode MS" pitchFamily="34" charset="-128"/>
                          <a:cs typeface="Arial" pitchFamily="34" charset="0"/>
                        </a:rPr>
                        <a:t>2</a:t>
                      </a:r>
                      <a:r>
                        <a:rPr kumimoji="0" lang="af-ZA" sz="1800" b="1" i="0" u="none" strike="noStrike" cap="none" normalizeH="0" baseline="0" smtClean="0">
                          <a:ln>
                            <a:noFill/>
                          </a:ln>
                          <a:solidFill>
                            <a:srgbClr val="FFFF00"/>
                          </a:solidFill>
                          <a:effectLst/>
                          <a:latin typeface="Arial Unicode MS" pitchFamily="34" charset="-128"/>
                          <a:cs typeface="Arial" pitchFamily="34" charset="0"/>
                        </a:rPr>
                        <a:t>O”</a:t>
                      </a:r>
                      <a:endParaRPr kumimoji="0" lang="en-US" sz="1800" b="1" i="0" u="none" strike="noStrike" cap="none" normalizeH="0" baseline="0" smtClean="0">
                        <a:ln>
                          <a:noFill/>
                        </a:ln>
                        <a:solidFill>
                          <a:srgbClr val="FFFF00"/>
                        </a:solidFill>
                        <a:effectLst/>
                        <a:latin typeface="Arial Unicode MS" pitchFamily="34" charset="-128"/>
                        <a:cs typeface="Arial" pitchFamily="34"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0" smtClean="0">
                          <a:ln>
                            <a:noFill/>
                          </a:ln>
                          <a:solidFill>
                            <a:srgbClr val="FFFF00"/>
                          </a:solidFill>
                          <a:effectLst/>
                          <a:latin typeface="Arial Unicode MS" pitchFamily="34" charset="-128"/>
                          <a:cs typeface="Arial" pitchFamily="34" charset="0"/>
                        </a:rPr>
                        <a:t>34.0 </a:t>
                      </a:r>
                      <a:r>
                        <a:rPr kumimoji="0" lang="af-ZA" sz="1800" b="1" i="0" u="none" strike="noStrike" cap="none" normalizeH="0" baseline="0" smtClean="0">
                          <a:ln>
                            <a:noFill/>
                          </a:ln>
                          <a:solidFill>
                            <a:srgbClr val="FFFF00"/>
                          </a:solidFill>
                          <a:effectLst/>
                          <a:latin typeface="Arial Unicode MS" pitchFamily="34" charset="-128"/>
                          <a:cs typeface="Arial" pitchFamily="34" charset="0"/>
                          <a:sym typeface="Symbol" pitchFamily="18" charset="2"/>
                        </a:rPr>
                        <a:t> 2.4</a:t>
                      </a:r>
                      <a:endParaRPr kumimoji="0" lang="af-ZA" sz="1800" b="1" i="0" u="none" strike="noStrike" cap="none" normalizeH="0" baseline="0" smtClean="0">
                        <a:ln>
                          <a:noFill/>
                        </a:ln>
                        <a:solidFill>
                          <a:srgbClr val="FFFF00"/>
                        </a:solidFill>
                        <a:effectLst/>
                        <a:latin typeface="Arial Unicode MS" pitchFamily="34" charset="-128"/>
                        <a:cs typeface="Arial"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0" smtClean="0">
                          <a:ln>
                            <a:noFill/>
                          </a:ln>
                          <a:solidFill>
                            <a:srgbClr val="FFFF00"/>
                          </a:solidFill>
                          <a:effectLst/>
                          <a:latin typeface="Arial Unicode MS" pitchFamily="34" charset="-128"/>
                          <a:cs typeface="Arial" pitchFamily="34" charset="0"/>
                        </a:rPr>
                        <a:t>34.0 </a:t>
                      </a:r>
                      <a:r>
                        <a:rPr kumimoji="0" lang="af-ZA" sz="1800" b="1" i="0" u="none" strike="noStrike" cap="none" normalizeH="0" baseline="0" smtClean="0">
                          <a:ln>
                            <a:noFill/>
                          </a:ln>
                          <a:solidFill>
                            <a:srgbClr val="FFFF00"/>
                          </a:solidFill>
                          <a:effectLst/>
                          <a:latin typeface="Arial Unicode MS" pitchFamily="34" charset="-128"/>
                          <a:cs typeface="Arial" pitchFamily="34" charset="0"/>
                          <a:sym typeface="Symbol" pitchFamily="18" charset="2"/>
                        </a:rPr>
                        <a:t> 0.0</a:t>
                      </a: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285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30000" dirty="0" smtClean="0">
                          <a:ln>
                            <a:noFill/>
                          </a:ln>
                          <a:solidFill>
                            <a:srgbClr val="FFFF00"/>
                          </a:solidFill>
                          <a:effectLst/>
                          <a:latin typeface="Arial Unicode MS" pitchFamily="34" charset="-128"/>
                          <a:cs typeface="Arial" pitchFamily="34" charset="0"/>
                        </a:rPr>
                        <a:t>81</a:t>
                      </a:r>
                      <a:r>
                        <a:rPr kumimoji="0" lang="af-ZA" sz="1800" b="1" i="0" u="none" strike="noStrike" cap="none" normalizeH="0" baseline="0" dirty="0" smtClean="0">
                          <a:ln>
                            <a:noFill/>
                          </a:ln>
                          <a:solidFill>
                            <a:srgbClr val="FFFF00"/>
                          </a:solidFill>
                          <a:effectLst/>
                          <a:latin typeface="Arial Unicode MS" pitchFamily="34" charset="-128"/>
                          <a:cs typeface="Arial" pitchFamily="34" charset="0"/>
                        </a:rPr>
                        <a:t>Rb</a:t>
                      </a:r>
                      <a:endParaRPr kumimoji="0" lang="en-US" sz="1800" b="1" i="0" u="none" strike="noStrike" cap="none" normalizeH="0" baseline="0" dirty="0" smtClean="0">
                        <a:ln>
                          <a:noFill/>
                        </a:ln>
                        <a:solidFill>
                          <a:srgbClr val="FFFF00"/>
                        </a:solidFill>
                        <a:effectLst/>
                        <a:latin typeface="Arial Unicode MS" pitchFamily="34" charset="-128"/>
                        <a:cs typeface="Arial" pitchFamily="34" charset="0"/>
                      </a:endParaRPr>
                    </a:p>
                  </a:txBody>
                  <a:tcPr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0" smtClean="0">
                          <a:ln>
                            <a:noFill/>
                          </a:ln>
                          <a:solidFill>
                            <a:srgbClr val="FFFF00"/>
                          </a:solidFill>
                          <a:effectLst/>
                          <a:latin typeface="Arial Unicode MS" pitchFamily="34" charset="-128"/>
                          <a:cs typeface="Arial" pitchFamily="34" charset="0"/>
                        </a:rPr>
                        <a:t>RbCl</a:t>
                      </a:r>
                      <a:endParaRPr kumimoji="0" lang="en-US" sz="1800" b="1" i="0" u="none" strike="noStrike" cap="none" normalizeH="0" baseline="0" smtClean="0">
                        <a:ln>
                          <a:noFill/>
                        </a:ln>
                        <a:solidFill>
                          <a:srgbClr val="FFFF00"/>
                        </a:solidFill>
                        <a:effectLst/>
                        <a:latin typeface="Arial Unicode MS" pitchFamily="34" charset="-128"/>
                        <a:cs typeface="Arial" pitchFamily="34"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0" smtClean="0">
                          <a:ln>
                            <a:noFill/>
                          </a:ln>
                          <a:solidFill>
                            <a:srgbClr val="FFFF00"/>
                          </a:solidFill>
                          <a:effectLst/>
                          <a:latin typeface="Arial Unicode MS" pitchFamily="34" charset="-128"/>
                          <a:cs typeface="Arial" pitchFamily="34" charset="0"/>
                        </a:rPr>
                        <a:t>  62.6 </a:t>
                      </a:r>
                      <a:r>
                        <a:rPr kumimoji="0" lang="af-ZA" sz="1800" b="1" i="0" u="none" strike="noStrike" cap="none" normalizeH="0" baseline="0" smtClean="0">
                          <a:ln>
                            <a:noFill/>
                          </a:ln>
                          <a:solidFill>
                            <a:srgbClr val="FFFF00"/>
                          </a:solidFill>
                          <a:effectLst/>
                          <a:latin typeface="Arial Unicode MS" pitchFamily="34" charset="-128"/>
                          <a:cs typeface="Arial" pitchFamily="34" charset="0"/>
                          <a:sym typeface="Symbol" pitchFamily="18" charset="2"/>
                        </a:rPr>
                        <a:t> 57.7</a:t>
                      </a:r>
                      <a:endParaRPr kumimoji="0" lang="en-US" sz="1800" b="1" i="0" u="none" strike="noStrike" cap="none" normalizeH="0" baseline="0" smtClean="0">
                        <a:ln>
                          <a:noFill/>
                        </a:ln>
                        <a:solidFill>
                          <a:srgbClr val="FFFF00"/>
                        </a:solidFill>
                        <a:effectLst/>
                        <a:latin typeface="Arial Unicode MS" pitchFamily="34" charset="-128"/>
                        <a:cs typeface="Arial" pitchFamily="34"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285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30000" dirty="0" smtClean="0">
                          <a:ln>
                            <a:noFill/>
                          </a:ln>
                          <a:solidFill>
                            <a:srgbClr val="FFFF00"/>
                          </a:solidFill>
                          <a:effectLst/>
                          <a:latin typeface="Arial Unicode MS" pitchFamily="34" charset="-128"/>
                          <a:cs typeface="Arial" pitchFamily="34" charset="0"/>
                        </a:rPr>
                        <a:t>82</a:t>
                      </a:r>
                      <a:r>
                        <a:rPr kumimoji="0" lang="af-ZA" sz="1800" b="1" i="0" u="none" strike="noStrike" cap="none" normalizeH="0" baseline="0" dirty="0" smtClean="0">
                          <a:ln>
                            <a:noFill/>
                          </a:ln>
                          <a:solidFill>
                            <a:srgbClr val="FFFF00"/>
                          </a:solidFill>
                          <a:effectLst/>
                          <a:latin typeface="Arial Unicode MS" pitchFamily="34" charset="-128"/>
                          <a:cs typeface="Arial" pitchFamily="34" charset="0"/>
                        </a:rPr>
                        <a:t>Sr</a:t>
                      </a:r>
                      <a:endParaRPr kumimoji="0" lang="en-US" sz="1800" b="1" i="0" u="none" strike="noStrike" cap="none" normalizeH="0" baseline="0" dirty="0" smtClean="0">
                        <a:ln>
                          <a:noFill/>
                        </a:ln>
                        <a:solidFill>
                          <a:srgbClr val="FFFF00"/>
                        </a:solidFill>
                        <a:effectLst/>
                        <a:latin typeface="Arial Unicode MS" pitchFamily="34" charset="-128"/>
                        <a:cs typeface="Arial" pitchFamily="34" charset="0"/>
                      </a:endParaRPr>
                    </a:p>
                  </a:txBody>
                  <a:tcPr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0" dirty="0" smtClean="0">
                          <a:ln>
                            <a:noFill/>
                          </a:ln>
                          <a:solidFill>
                            <a:srgbClr val="FFFF00"/>
                          </a:solidFill>
                          <a:effectLst/>
                          <a:latin typeface="Arial Unicode MS" pitchFamily="34" charset="-128"/>
                          <a:cs typeface="Arial" pitchFamily="34" charset="0"/>
                        </a:rPr>
                        <a:t>Rb </a:t>
                      </a:r>
                      <a:endParaRPr kumimoji="0" lang="en-US" sz="1800" b="1" i="0" u="none" strike="noStrike" cap="none" normalizeH="0" baseline="0" dirty="0" smtClean="0">
                        <a:ln>
                          <a:noFill/>
                        </a:ln>
                        <a:solidFill>
                          <a:srgbClr val="FFFF00"/>
                        </a:solidFill>
                        <a:effectLst/>
                        <a:latin typeface="Arial Unicode MS" pitchFamily="34" charset="-128"/>
                        <a:cs typeface="Arial" pitchFamily="34"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0" smtClean="0">
                          <a:ln>
                            <a:noFill/>
                          </a:ln>
                          <a:solidFill>
                            <a:srgbClr val="FFFF00"/>
                          </a:solidFill>
                          <a:effectLst/>
                          <a:latin typeface="Arial Unicode MS" pitchFamily="34" charset="-128"/>
                          <a:cs typeface="Arial" pitchFamily="34" charset="0"/>
                        </a:rPr>
                        <a:t>  61.5 </a:t>
                      </a:r>
                      <a:r>
                        <a:rPr kumimoji="0" lang="af-ZA" sz="1800" b="1" i="0" u="none" strike="noStrike" cap="none" normalizeH="0" baseline="0" smtClean="0">
                          <a:ln>
                            <a:noFill/>
                          </a:ln>
                          <a:solidFill>
                            <a:srgbClr val="FFFF00"/>
                          </a:solidFill>
                          <a:effectLst/>
                          <a:latin typeface="Arial Unicode MS" pitchFamily="34" charset="-128"/>
                          <a:cs typeface="Arial" pitchFamily="34" charset="0"/>
                          <a:sym typeface="Symbol" pitchFamily="18" charset="2"/>
                        </a:rPr>
                        <a:t> 39.4</a:t>
                      </a:r>
                      <a:endParaRPr kumimoji="0" lang="en-US" sz="1800" b="1" i="0" u="none" strike="noStrike" cap="none" normalizeH="0" baseline="0" smtClean="0">
                        <a:ln>
                          <a:noFill/>
                        </a:ln>
                        <a:solidFill>
                          <a:srgbClr val="FFFF00"/>
                        </a:solidFill>
                        <a:effectLst/>
                        <a:latin typeface="Arial Unicode MS" pitchFamily="34" charset="-128"/>
                        <a:cs typeface="Arial" pitchFamily="34" charset="0"/>
                        <a:sym typeface="Symbol" pitchFamily="18" charset="2"/>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11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30000" dirty="0" smtClean="0">
                          <a:ln>
                            <a:noFill/>
                          </a:ln>
                          <a:solidFill>
                            <a:srgbClr val="FFFF00"/>
                          </a:solidFill>
                          <a:effectLst/>
                          <a:latin typeface="Arial Unicode MS" pitchFamily="34" charset="-128"/>
                          <a:cs typeface="Arial" pitchFamily="34" charset="0"/>
                        </a:rPr>
                        <a:t>109</a:t>
                      </a:r>
                      <a:r>
                        <a:rPr kumimoji="0" lang="en-US" sz="1800" b="1" i="0" u="none" strike="noStrike" cap="none" normalizeH="0" baseline="0" dirty="0" smtClean="0">
                          <a:ln>
                            <a:noFill/>
                          </a:ln>
                          <a:solidFill>
                            <a:srgbClr val="FFFF00"/>
                          </a:solidFill>
                          <a:effectLst/>
                          <a:latin typeface="Arial Unicode MS" pitchFamily="34" charset="-128"/>
                          <a:cs typeface="Arial" pitchFamily="34" charset="0"/>
                        </a:rPr>
                        <a:t>Cd</a:t>
                      </a:r>
                      <a:endParaRPr kumimoji="0" lang="en-US" sz="1800" b="1" i="0" u="none" strike="noStrike" cap="none" normalizeH="0" baseline="30000" dirty="0" smtClean="0">
                        <a:ln>
                          <a:noFill/>
                        </a:ln>
                        <a:solidFill>
                          <a:srgbClr val="FFFF00"/>
                        </a:solidFill>
                        <a:effectLst/>
                        <a:latin typeface="Arial Unicode MS" pitchFamily="34" charset="-128"/>
                        <a:cs typeface="Arial" pitchFamily="34" charset="0"/>
                      </a:endParaRPr>
                    </a:p>
                  </a:txBody>
                  <a:tcPr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0" smtClean="0">
                          <a:ln>
                            <a:noFill/>
                          </a:ln>
                          <a:solidFill>
                            <a:srgbClr val="FFFF00"/>
                          </a:solidFill>
                          <a:effectLst/>
                          <a:latin typeface="Arial Unicode MS" pitchFamily="34" charset="-128"/>
                          <a:cs typeface="Arial" pitchFamily="34" charset="0"/>
                        </a:rPr>
                        <a:t>Ag</a:t>
                      </a:r>
                      <a:endParaRPr kumimoji="0" lang="en-US" sz="1800" b="1" i="0" u="none" strike="noStrike" cap="none" normalizeH="0" baseline="0" smtClean="0">
                        <a:ln>
                          <a:noFill/>
                        </a:ln>
                        <a:solidFill>
                          <a:srgbClr val="FFFF00"/>
                        </a:solidFill>
                        <a:effectLst/>
                        <a:latin typeface="Arial Unicode MS" pitchFamily="34" charset="-128"/>
                        <a:cs typeface="Arial" pitchFamily="34"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0" smtClean="0">
                          <a:ln>
                            <a:noFill/>
                          </a:ln>
                          <a:solidFill>
                            <a:srgbClr val="FFFF00"/>
                          </a:solidFill>
                          <a:effectLst/>
                          <a:latin typeface="Arial Unicode MS" pitchFamily="34" charset="-128"/>
                          <a:cs typeface="Arial" pitchFamily="34" charset="0"/>
                        </a:rPr>
                        <a:t>  34.0 </a:t>
                      </a:r>
                      <a:r>
                        <a:rPr kumimoji="0" lang="af-ZA" sz="1800" b="1" i="0" u="none" strike="noStrike" cap="none" normalizeH="0" baseline="0" smtClean="0">
                          <a:ln>
                            <a:noFill/>
                          </a:ln>
                          <a:solidFill>
                            <a:srgbClr val="FFFF00"/>
                          </a:solidFill>
                          <a:effectLst/>
                          <a:latin typeface="Arial Unicode MS" pitchFamily="34" charset="-128"/>
                          <a:cs typeface="Arial" pitchFamily="34" charset="0"/>
                          <a:sym typeface="Symbol" pitchFamily="18" charset="2"/>
                        </a:rPr>
                        <a:t> 0.0</a:t>
                      </a:r>
                      <a:endParaRPr kumimoji="0" lang="en-US" sz="1800" b="1" i="0" u="none" strike="noStrike" cap="none" normalizeH="0" baseline="0" smtClean="0">
                        <a:ln>
                          <a:noFill/>
                        </a:ln>
                        <a:solidFill>
                          <a:srgbClr val="FFFF00"/>
                        </a:solidFill>
                        <a:effectLst/>
                        <a:latin typeface="Arial Unicode MS" pitchFamily="34" charset="-128"/>
                        <a:cs typeface="Arial" pitchFamily="34" charset="0"/>
                        <a:sym typeface="Symbol" pitchFamily="18" charset="2"/>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285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30000" dirty="0" smtClean="0">
                          <a:ln>
                            <a:noFill/>
                          </a:ln>
                          <a:solidFill>
                            <a:srgbClr val="FFFF00"/>
                          </a:solidFill>
                          <a:effectLst/>
                          <a:latin typeface="Arial Unicode MS" pitchFamily="34" charset="-128"/>
                          <a:cs typeface="Arial" pitchFamily="34" charset="0"/>
                        </a:rPr>
                        <a:t>123</a:t>
                      </a:r>
                      <a:r>
                        <a:rPr kumimoji="0" lang="af-ZA" sz="1800" b="1" i="0" u="none" strike="noStrike" cap="none" normalizeH="0" baseline="0" dirty="0" smtClean="0">
                          <a:ln>
                            <a:noFill/>
                          </a:ln>
                          <a:solidFill>
                            <a:srgbClr val="FFFF00"/>
                          </a:solidFill>
                          <a:effectLst/>
                          <a:latin typeface="Arial Unicode MS" pitchFamily="34" charset="-128"/>
                          <a:cs typeface="Arial" pitchFamily="34" charset="0"/>
                        </a:rPr>
                        <a:t>I</a:t>
                      </a:r>
                      <a:endParaRPr kumimoji="0" lang="en-US" sz="1800" b="1" i="0" u="none" strike="noStrike" cap="none" normalizeH="0" baseline="0" dirty="0" smtClean="0">
                        <a:ln>
                          <a:noFill/>
                        </a:ln>
                        <a:solidFill>
                          <a:srgbClr val="FFFF00"/>
                        </a:solidFill>
                        <a:effectLst/>
                        <a:latin typeface="Arial Unicode MS" pitchFamily="34" charset="-128"/>
                        <a:cs typeface="Arial" pitchFamily="34" charset="0"/>
                      </a:endParaRPr>
                    </a:p>
                  </a:txBody>
                  <a:tcPr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0" smtClean="0">
                          <a:ln>
                            <a:noFill/>
                          </a:ln>
                          <a:solidFill>
                            <a:srgbClr val="FFFF00"/>
                          </a:solidFill>
                          <a:effectLst/>
                          <a:latin typeface="Arial Unicode MS" pitchFamily="34" charset="-128"/>
                          <a:cs typeface="Arial" pitchFamily="34" charset="0"/>
                        </a:rPr>
                        <a:t>NaI</a:t>
                      </a:r>
                      <a:endParaRPr kumimoji="0" lang="en-US" sz="1800" b="1" i="0" u="none" strike="noStrike" cap="none" normalizeH="0" baseline="0" smtClean="0">
                        <a:ln>
                          <a:noFill/>
                        </a:ln>
                        <a:solidFill>
                          <a:srgbClr val="FFFF00"/>
                        </a:solidFill>
                        <a:effectLst/>
                        <a:latin typeface="Arial Unicode MS" pitchFamily="34" charset="-128"/>
                        <a:cs typeface="Arial" pitchFamily="34"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0" smtClean="0">
                          <a:ln>
                            <a:noFill/>
                          </a:ln>
                          <a:solidFill>
                            <a:srgbClr val="FFFF00"/>
                          </a:solidFill>
                          <a:effectLst/>
                          <a:latin typeface="Arial Unicode MS" pitchFamily="34" charset="-128"/>
                          <a:cs typeface="Arial" pitchFamily="34" charset="0"/>
                        </a:rPr>
                        <a:t>  62.6 </a:t>
                      </a:r>
                      <a:r>
                        <a:rPr kumimoji="0" lang="af-ZA" sz="1800" b="1" i="0" u="none" strike="noStrike" cap="none" normalizeH="0" baseline="0" smtClean="0">
                          <a:ln>
                            <a:noFill/>
                          </a:ln>
                          <a:solidFill>
                            <a:srgbClr val="FFFF00"/>
                          </a:solidFill>
                          <a:effectLst/>
                          <a:latin typeface="Arial Unicode MS" pitchFamily="34" charset="-128"/>
                          <a:cs typeface="Arial" pitchFamily="34" charset="0"/>
                          <a:sym typeface="Symbol" pitchFamily="18" charset="2"/>
                        </a:rPr>
                        <a:t> 47.6</a:t>
                      </a:r>
                      <a:endParaRPr kumimoji="0" lang="en-US" sz="1800" b="1" i="0" u="none" strike="noStrike" cap="none" normalizeH="0" baseline="0" smtClean="0">
                        <a:ln>
                          <a:noFill/>
                        </a:ln>
                        <a:solidFill>
                          <a:srgbClr val="FFFF00"/>
                        </a:solidFill>
                        <a:effectLst/>
                        <a:latin typeface="Arial Unicode MS" pitchFamily="34" charset="-128"/>
                        <a:cs typeface="Arial" pitchFamily="34" charset="0"/>
                        <a:sym typeface="Symbol" pitchFamily="18" charset="2"/>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976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30000" smtClean="0">
                          <a:ln>
                            <a:noFill/>
                          </a:ln>
                          <a:solidFill>
                            <a:srgbClr val="FFFF00"/>
                          </a:solidFill>
                          <a:effectLst/>
                          <a:latin typeface="Arial Unicode MS" pitchFamily="34" charset="-128"/>
                          <a:cs typeface="Arial" pitchFamily="34" charset="0"/>
                        </a:rPr>
                        <a:t>88</a:t>
                      </a:r>
                      <a:r>
                        <a:rPr kumimoji="0" lang="af-ZA" sz="1800" b="1" i="0" u="none" strike="noStrike" cap="none" normalizeH="0" baseline="0" smtClean="0">
                          <a:ln>
                            <a:noFill/>
                          </a:ln>
                          <a:solidFill>
                            <a:srgbClr val="FFFF00"/>
                          </a:solidFill>
                          <a:effectLst/>
                          <a:latin typeface="Arial Unicode MS" pitchFamily="34" charset="-128"/>
                          <a:cs typeface="Arial" pitchFamily="34" charset="0"/>
                        </a:rPr>
                        <a:t>Y</a:t>
                      </a:r>
                      <a:endParaRPr kumimoji="0" lang="en-US" sz="1800" b="1" i="0" u="none" strike="noStrike" cap="none" normalizeH="0" baseline="0" smtClean="0">
                        <a:ln>
                          <a:noFill/>
                        </a:ln>
                        <a:solidFill>
                          <a:srgbClr val="FFFF00"/>
                        </a:solidFill>
                        <a:effectLst/>
                        <a:latin typeface="Arial Unicode MS" pitchFamily="34" charset="-128"/>
                        <a:cs typeface="Arial" pitchFamily="34" charset="0"/>
                      </a:endParaRPr>
                    </a:p>
                  </a:txBody>
                  <a:tcPr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0" dirty="0" smtClean="0">
                          <a:ln>
                            <a:noFill/>
                          </a:ln>
                          <a:solidFill>
                            <a:srgbClr val="FFFF00"/>
                          </a:solidFill>
                          <a:effectLst/>
                          <a:latin typeface="Arial Unicode MS" pitchFamily="34" charset="-128"/>
                          <a:cs typeface="Arial" pitchFamily="34" charset="0"/>
                        </a:rPr>
                        <a:t>SrCl</a:t>
                      </a:r>
                      <a:endParaRPr kumimoji="0" lang="en-US" sz="1800" b="1" i="0" u="none" strike="noStrike" cap="none" normalizeH="0" baseline="0" dirty="0" smtClean="0">
                        <a:ln>
                          <a:noFill/>
                        </a:ln>
                        <a:solidFill>
                          <a:srgbClr val="FFFF00"/>
                        </a:solidFill>
                        <a:effectLst/>
                        <a:latin typeface="Arial Unicode MS" pitchFamily="34" charset="-128"/>
                        <a:cs typeface="Arial" pitchFamily="34"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0" smtClean="0">
                          <a:ln>
                            <a:noFill/>
                          </a:ln>
                          <a:solidFill>
                            <a:srgbClr val="FFFF00"/>
                          </a:solidFill>
                          <a:effectLst/>
                          <a:latin typeface="Arial Unicode MS" pitchFamily="34" charset="-128"/>
                          <a:cs typeface="Arial" pitchFamily="34" charset="0"/>
                        </a:rPr>
                        <a:t>  34.0</a:t>
                      </a:r>
                      <a:r>
                        <a:rPr kumimoji="0" lang="af-ZA" sz="1800" b="1" i="0" u="none" strike="noStrike" cap="none" normalizeH="0" baseline="0" smtClean="0">
                          <a:ln>
                            <a:noFill/>
                          </a:ln>
                          <a:solidFill>
                            <a:srgbClr val="FFFF00"/>
                          </a:solidFill>
                          <a:effectLst/>
                          <a:latin typeface="Arial Unicode MS" pitchFamily="34" charset="-128"/>
                          <a:cs typeface="Arial" pitchFamily="34" charset="0"/>
                          <a:sym typeface="Symbol" pitchFamily="18" charset="2"/>
                        </a:rPr>
                        <a:t> 0.0</a:t>
                      </a:r>
                      <a:endParaRPr kumimoji="0" lang="en-US" sz="1800" b="1" i="0" u="none" strike="noStrike" cap="none" normalizeH="0" baseline="0" smtClean="0">
                        <a:ln>
                          <a:noFill/>
                        </a:ln>
                        <a:solidFill>
                          <a:srgbClr val="FFFF00"/>
                        </a:solidFill>
                        <a:effectLst/>
                        <a:latin typeface="Arial Unicode MS" pitchFamily="34" charset="-128"/>
                        <a:cs typeface="Arial" pitchFamily="34" charset="0"/>
                        <a:sym typeface="Symbol" pitchFamily="18" charset="2"/>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976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30000" smtClean="0">
                          <a:ln>
                            <a:noFill/>
                          </a:ln>
                          <a:solidFill>
                            <a:srgbClr val="FFFF00"/>
                          </a:solidFill>
                          <a:effectLst/>
                          <a:latin typeface="Arial Unicode MS" pitchFamily="34" charset="-128"/>
                          <a:cs typeface="Arial" pitchFamily="34" charset="0"/>
                        </a:rPr>
                        <a:t>22</a:t>
                      </a:r>
                      <a:r>
                        <a:rPr kumimoji="0" lang="af-ZA" sz="1800" b="1" i="0" u="none" strike="noStrike" cap="none" normalizeH="0" baseline="0" smtClean="0">
                          <a:ln>
                            <a:noFill/>
                          </a:ln>
                          <a:solidFill>
                            <a:srgbClr val="FFFF00"/>
                          </a:solidFill>
                          <a:effectLst/>
                          <a:latin typeface="Arial Unicode MS" pitchFamily="34" charset="-128"/>
                          <a:cs typeface="Arial" pitchFamily="34" charset="0"/>
                        </a:rPr>
                        <a:t>Na</a:t>
                      </a:r>
                      <a:endParaRPr kumimoji="0" lang="en-US" sz="1800" b="1" i="0" u="none" strike="noStrike" cap="none" normalizeH="0" baseline="0" smtClean="0">
                        <a:ln>
                          <a:noFill/>
                        </a:ln>
                        <a:solidFill>
                          <a:srgbClr val="FFFF00"/>
                        </a:solidFill>
                        <a:effectLst/>
                        <a:latin typeface="Arial Unicode MS" pitchFamily="34" charset="-128"/>
                        <a:cs typeface="Arial" pitchFamily="34" charset="0"/>
                      </a:endParaRPr>
                    </a:p>
                  </a:txBody>
                  <a:tcPr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0" dirty="0" smtClean="0">
                          <a:ln>
                            <a:noFill/>
                          </a:ln>
                          <a:solidFill>
                            <a:srgbClr val="FFFF00"/>
                          </a:solidFill>
                          <a:effectLst/>
                          <a:latin typeface="Arial Unicode MS" pitchFamily="34" charset="-128"/>
                          <a:cs typeface="Arial" pitchFamily="34" charset="0"/>
                        </a:rPr>
                        <a:t>Mg</a:t>
                      </a:r>
                      <a:endParaRPr kumimoji="0" lang="en-US" sz="1800" b="1" i="0" u="none" strike="noStrike" cap="none" normalizeH="0" baseline="0" dirty="0" smtClean="0">
                        <a:ln>
                          <a:noFill/>
                        </a:ln>
                        <a:solidFill>
                          <a:srgbClr val="FFFF00"/>
                        </a:solidFill>
                        <a:effectLst/>
                        <a:latin typeface="Arial Unicode MS" pitchFamily="34" charset="-128"/>
                        <a:cs typeface="Arial" pitchFamily="34"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0" dirty="0" smtClean="0">
                          <a:ln>
                            <a:noFill/>
                          </a:ln>
                          <a:solidFill>
                            <a:srgbClr val="FFFF00"/>
                          </a:solidFill>
                          <a:effectLst/>
                          <a:latin typeface="Arial Unicode MS" pitchFamily="34" charset="-128"/>
                          <a:cs typeface="Arial" pitchFamily="34" charset="0"/>
                        </a:rPr>
                        <a:t>  61.5 </a:t>
                      </a:r>
                      <a:r>
                        <a:rPr kumimoji="0" lang="af-ZA" sz="1800" b="1" i="0" u="none" strike="noStrike" cap="none" normalizeH="0" baseline="0" dirty="0" smtClean="0">
                          <a:ln>
                            <a:noFill/>
                          </a:ln>
                          <a:solidFill>
                            <a:srgbClr val="FFFF00"/>
                          </a:solidFill>
                          <a:effectLst/>
                          <a:latin typeface="Arial Unicode MS" pitchFamily="34" charset="-128"/>
                          <a:cs typeface="Arial" pitchFamily="34" charset="0"/>
                          <a:sym typeface="Symbol" pitchFamily="18" charset="2"/>
                        </a:rPr>
                        <a:t> 40.0</a:t>
                      </a:r>
                      <a:endParaRPr kumimoji="0" lang="en-US" sz="1800" b="1" i="0" u="none" strike="noStrike" cap="none" normalizeH="0" baseline="0" dirty="0" smtClean="0">
                        <a:ln>
                          <a:noFill/>
                        </a:ln>
                        <a:solidFill>
                          <a:srgbClr val="FFFF00"/>
                        </a:solidFill>
                        <a:effectLst/>
                        <a:latin typeface="Arial Unicode MS" pitchFamily="34" charset="-128"/>
                        <a:cs typeface="Arial" pitchFamily="34"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311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30000" smtClean="0">
                          <a:ln>
                            <a:noFill/>
                          </a:ln>
                          <a:solidFill>
                            <a:srgbClr val="FFFF00"/>
                          </a:solidFill>
                          <a:effectLst/>
                          <a:latin typeface="Arial Unicode MS" pitchFamily="34" charset="-128"/>
                          <a:cs typeface="Arial" pitchFamily="34" charset="0"/>
                        </a:rPr>
                        <a:t>18</a:t>
                      </a:r>
                      <a:r>
                        <a:rPr kumimoji="0" lang="af-ZA" sz="1800" b="1" i="0" u="none" strike="noStrike" cap="none" normalizeH="0" baseline="0" smtClean="0">
                          <a:ln>
                            <a:noFill/>
                          </a:ln>
                          <a:solidFill>
                            <a:srgbClr val="FFFF00"/>
                          </a:solidFill>
                          <a:effectLst/>
                          <a:latin typeface="Arial Unicode MS" pitchFamily="34" charset="-128"/>
                          <a:cs typeface="Arial" pitchFamily="34" charset="0"/>
                        </a:rPr>
                        <a:t>F</a:t>
                      </a:r>
                      <a:endParaRPr kumimoji="0" lang="en-US" sz="1800" b="1" i="0" u="none" strike="noStrike" cap="none" normalizeH="0" baseline="0" smtClean="0">
                        <a:ln>
                          <a:noFill/>
                        </a:ln>
                        <a:solidFill>
                          <a:srgbClr val="FFFF00"/>
                        </a:solidFill>
                        <a:effectLst/>
                        <a:latin typeface="Arial Unicode MS" pitchFamily="34" charset="-128"/>
                        <a:cs typeface="Arial" pitchFamily="34" charset="0"/>
                      </a:endParaRPr>
                    </a:p>
                  </a:txBody>
                  <a:tcPr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latin typeface="Arial Unicode MS" pitchFamily="34" charset="-128"/>
                          <a:cs typeface="Arial" pitchFamily="34" charset="0"/>
                        </a:rPr>
                        <a:t>[</a:t>
                      </a:r>
                      <a:r>
                        <a:rPr kumimoji="0" lang="en-US" sz="1800" b="1" i="0" u="none" strike="noStrike" cap="none" normalizeH="0" baseline="30000" smtClean="0">
                          <a:ln>
                            <a:noFill/>
                          </a:ln>
                          <a:solidFill>
                            <a:srgbClr val="FFFF00"/>
                          </a:solidFill>
                          <a:effectLst/>
                          <a:latin typeface="Arial Unicode MS" pitchFamily="34" charset="-128"/>
                          <a:cs typeface="Arial" pitchFamily="34" charset="0"/>
                        </a:rPr>
                        <a:t>18</a:t>
                      </a:r>
                      <a:r>
                        <a:rPr kumimoji="0" lang="en-US" sz="1800" b="1" i="0" u="none" strike="noStrike" cap="none" normalizeH="0" baseline="0" smtClean="0">
                          <a:ln>
                            <a:noFill/>
                          </a:ln>
                          <a:solidFill>
                            <a:srgbClr val="FFFF00"/>
                          </a:solidFill>
                          <a:effectLst/>
                          <a:latin typeface="Arial Unicode MS" pitchFamily="34" charset="-128"/>
                          <a:cs typeface="Arial" pitchFamily="34" charset="0"/>
                        </a:rPr>
                        <a:t>O]Water</a:t>
                      </a: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f-ZA" sz="1800" b="1" i="0" u="none" strike="noStrike" cap="none" normalizeH="0" baseline="0" dirty="0" smtClean="0">
                          <a:ln>
                            <a:noFill/>
                          </a:ln>
                          <a:solidFill>
                            <a:srgbClr val="FFFF00"/>
                          </a:solidFill>
                          <a:effectLst/>
                          <a:latin typeface="Arial Unicode MS" pitchFamily="34" charset="-128"/>
                          <a:cs typeface="Arial" pitchFamily="34" charset="0"/>
                        </a:rPr>
                        <a:t>  18.0 </a:t>
                      </a:r>
                      <a:r>
                        <a:rPr kumimoji="0" lang="af-ZA" sz="1800" b="1" i="0" u="none" strike="noStrike" cap="none" normalizeH="0" baseline="0" dirty="0" smtClean="0">
                          <a:ln>
                            <a:noFill/>
                          </a:ln>
                          <a:solidFill>
                            <a:srgbClr val="FFFF00"/>
                          </a:solidFill>
                          <a:effectLst/>
                          <a:latin typeface="Arial Unicode MS" pitchFamily="34" charset="-128"/>
                          <a:cs typeface="Arial" pitchFamily="34" charset="0"/>
                          <a:sym typeface="Symbol" pitchFamily="18" charset="2"/>
                        </a:rPr>
                        <a:t> 0.0</a:t>
                      </a:r>
                      <a:endParaRPr kumimoji="0" lang="en-US" sz="1800" b="1" i="0" u="none" strike="noStrike" cap="none" normalizeH="0" baseline="0" dirty="0" smtClean="0">
                        <a:ln>
                          <a:noFill/>
                        </a:ln>
                        <a:solidFill>
                          <a:srgbClr val="FFFF00"/>
                        </a:solidFill>
                        <a:effectLst/>
                        <a:latin typeface="Arial Unicode MS" pitchFamily="34" charset="-128"/>
                        <a:cs typeface="Arial" pitchFamily="34" charset="0"/>
                        <a:sym typeface="Symbol" pitchFamily="18" charset="2"/>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4" name="Picture 3" descr="itlclear_Logo0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6032911"/>
            <a:ext cx="2209799" cy="82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ransition>
    <p:wheel spokes="8"/>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731822" y="0"/>
            <a:ext cx="7772400" cy="1008063"/>
          </a:xfrm>
        </p:spPr>
        <p:txBody>
          <a:bodyPr/>
          <a:lstStyle/>
          <a:p>
            <a:pPr eaLnBrk="1" hangingPunct="1"/>
            <a:r>
              <a:rPr lang="en-US" altLang="en-US" sz="3600" b="1" dirty="0" smtClean="0">
                <a:solidFill>
                  <a:srgbClr val="FFFF00"/>
                </a:solidFill>
              </a:rPr>
              <a:t>Bombardment Station-HBTS</a:t>
            </a:r>
          </a:p>
        </p:txBody>
      </p:sp>
      <p:graphicFrame>
        <p:nvGraphicFramePr>
          <p:cNvPr id="27651" name="Object 2"/>
          <p:cNvGraphicFramePr>
            <a:graphicFrameLocks noGrp="1" noChangeAspect="1"/>
          </p:cNvGraphicFramePr>
          <p:nvPr>
            <p:ph sz="half" idx="1"/>
          </p:nvPr>
        </p:nvGraphicFramePr>
        <p:xfrm>
          <a:off x="323850" y="1916113"/>
          <a:ext cx="4752975" cy="3432175"/>
        </p:xfrm>
        <a:graphic>
          <a:graphicData uri="http://schemas.openxmlformats.org/presentationml/2006/ole">
            <mc:AlternateContent xmlns:mc="http://schemas.openxmlformats.org/markup-compatibility/2006">
              <mc:Choice xmlns:v="urn:schemas-microsoft-com:vml" Requires="v">
                <p:oleObj spid="_x0000_s9416" name="CorelPhotoPaint.Image.10" r:id="rId4" imgW="5606827" imgH="3518440" progId="">
                  <p:embed/>
                </p:oleObj>
              </mc:Choice>
              <mc:Fallback>
                <p:oleObj name="CorelPhotoPaint.Image.10" r:id="rId4" imgW="5606827" imgH="3518440" progId="">
                  <p:embed/>
                  <p:pic>
                    <p:nvPicPr>
                      <p:cNvPr id="0" name="Picture 172"/>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850" y="1916113"/>
                        <a:ext cx="4752975" cy="3432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652" name="Object 3"/>
          <p:cNvGraphicFramePr>
            <a:graphicFrameLocks noGrp="1" noChangeAspect="1"/>
          </p:cNvGraphicFramePr>
          <p:nvPr>
            <p:ph sz="half" idx="2"/>
          </p:nvPr>
        </p:nvGraphicFramePr>
        <p:xfrm>
          <a:off x="5148263" y="2492375"/>
          <a:ext cx="3810000" cy="2374900"/>
        </p:xfrm>
        <a:graphic>
          <a:graphicData uri="http://schemas.openxmlformats.org/presentationml/2006/ole">
            <mc:AlternateContent xmlns:mc="http://schemas.openxmlformats.org/markup-compatibility/2006">
              <mc:Choice xmlns:v="urn:schemas-microsoft-com:vml" Requires="v">
                <p:oleObj spid="_x0000_s9417" name="Image Document" r:id="rId6" imgW="9262872" imgH="5385816" progId="">
                  <p:embed/>
                </p:oleObj>
              </mc:Choice>
              <mc:Fallback>
                <p:oleObj name="Image Document" r:id="rId6" imgW="9262872" imgH="5385816" progId="">
                  <p:embed/>
                  <p:pic>
                    <p:nvPicPr>
                      <p:cNvPr id="0" name="Picture 173"/>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48263" y="2492375"/>
                        <a:ext cx="3810000" cy="237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7653" name="Text Box 5"/>
          <p:cNvSpPr txBox="1">
            <a:spLocks noChangeArrowheads="1"/>
          </p:cNvSpPr>
          <p:nvPr/>
        </p:nvSpPr>
        <p:spPr bwMode="auto">
          <a:xfrm>
            <a:off x="5143500" y="4929188"/>
            <a:ext cx="4248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992188" eaLnBrk="0" hangingPunct="0">
              <a:defRPr sz="3600">
                <a:solidFill>
                  <a:schemeClr val="tx1"/>
                </a:solidFill>
                <a:latin typeface="Comic Sans MS" pitchFamily="66" charset="0"/>
                <a:cs typeface="Times New Roman" pitchFamily="18" charset="0"/>
              </a:defRPr>
            </a:lvl1pPr>
            <a:lvl2pPr marL="742950" indent="-285750" defTabSz="992188" eaLnBrk="0" hangingPunct="0">
              <a:defRPr sz="3600">
                <a:solidFill>
                  <a:schemeClr val="tx1"/>
                </a:solidFill>
                <a:latin typeface="Comic Sans MS" pitchFamily="66" charset="0"/>
                <a:cs typeface="Times New Roman" pitchFamily="18" charset="0"/>
              </a:defRPr>
            </a:lvl2pPr>
            <a:lvl3pPr marL="1143000" indent="-228600" defTabSz="992188" eaLnBrk="0" hangingPunct="0">
              <a:defRPr sz="3600">
                <a:solidFill>
                  <a:schemeClr val="tx1"/>
                </a:solidFill>
                <a:latin typeface="Comic Sans MS" pitchFamily="66" charset="0"/>
                <a:cs typeface="Times New Roman" pitchFamily="18" charset="0"/>
              </a:defRPr>
            </a:lvl3pPr>
            <a:lvl4pPr marL="1600200" indent="-228600" defTabSz="992188" eaLnBrk="0" hangingPunct="0">
              <a:defRPr sz="3600">
                <a:solidFill>
                  <a:schemeClr val="tx1"/>
                </a:solidFill>
                <a:latin typeface="Comic Sans MS" pitchFamily="66" charset="0"/>
                <a:cs typeface="Times New Roman" pitchFamily="18" charset="0"/>
              </a:defRPr>
            </a:lvl4pPr>
            <a:lvl5pPr marL="2057400" indent="-228600" defTabSz="992188" eaLnBrk="0" hangingPunct="0">
              <a:defRPr sz="3600">
                <a:solidFill>
                  <a:schemeClr val="tx1"/>
                </a:solidFill>
                <a:latin typeface="Comic Sans MS" pitchFamily="66" charset="0"/>
                <a:cs typeface="Times New Roman" pitchFamily="18" charset="0"/>
              </a:defRPr>
            </a:lvl5pPr>
            <a:lvl6pPr marL="2514600" indent="-228600" defTabSz="992188"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defTabSz="992188"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defTabSz="992188"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defTabSz="992188"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spcBef>
                <a:spcPct val="50000"/>
              </a:spcBef>
            </a:pPr>
            <a:r>
              <a:rPr lang="en-US" altLang="en-US" sz="1800" b="1" dirty="0">
                <a:solidFill>
                  <a:srgbClr val="FFFF00"/>
                </a:solidFill>
                <a:latin typeface="Times New Roman" pitchFamily="18" charset="0"/>
              </a:rPr>
              <a:t>HBTS Target and target holders</a:t>
            </a:r>
          </a:p>
        </p:txBody>
      </p:sp>
      <p:sp>
        <p:nvSpPr>
          <p:cNvPr id="27654" name="Text Box 6"/>
          <p:cNvSpPr txBox="1">
            <a:spLocks noChangeArrowheads="1"/>
          </p:cNvSpPr>
          <p:nvPr/>
        </p:nvSpPr>
        <p:spPr bwMode="auto">
          <a:xfrm>
            <a:off x="571500" y="5357813"/>
            <a:ext cx="7921625" cy="77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992188" eaLnBrk="0" hangingPunct="0">
              <a:defRPr sz="3600">
                <a:solidFill>
                  <a:schemeClr val="tx1"/>
                </a:solidFill>
                <a:latin typeface="Comic Sans MS" pitchFamily="66" charset="0"/>
                <a:cs typeface="Times New Roman" pitchFamily="18" charset="0"/>
              </a:defRPr>
            </a:lvl1pPr>
            <a:lvl2pPr marL="742950" indent="-285750" defTabSz="992188" eaLnBrk="0" hangingPunct="0">
              <a:defRPr sz="3600">
                <a:solidFill>
                  <a:schemeClr val="tx1"/>
                </a:solidFill>
                <a:latin typeface="Comic Sans MS" pitchFamily="66" charset="0"/>
                <a:cs typeface="Times New Roman" pitchFamily="18" charset="0"/>
              </a:defRPr>
            </a:lvl2pPr>
            <a:lvl3pPr marL="1143000" indent="-228600" defTabSz="992188" eaLnBrk="0" hangingPunct="0">
              <a:defRPr sz="3600">
                <a:solidFill>
                  <a:schemeClr val="tx1"/>
                </a:solidFill>
                <a:latin typeface="Comic Sans MS" pitchFamily="66" charset="0"/>
                <a:cs typeface="Times New Roman" pitchFamily="18" charset="0"/>
              </a:defRPr>
            </a:lvl3pPr>
            <a:lvl4pPr marL="1600200" indent="-228600" defTabSz="992188" eaLnBrk="0" hangingPunct="0">
              <a:defRPr sz="3600">
                <a:solidFill>
                  <a:schemeClr val="tx1"/>
                </a:solidFill>
                <a:latin typeface="Comic Sans MS" pitchFamily="66" charset="0"/>
                <a:cs typeface="Times New Roman" pitchFamily="18" charset="0"/>
              </a:defRPr>
            </a:lvl4pPr>
            <a:lvl5pPr marL="2057400" indent="-228600" defTabSz="992188" eaLnBrk="0" hangingPunct="0">
              <a:defRPr sz="3600">
                <a:solidFill>
                  <a:schemeClr val="tx1"/>
                </a:solidFill>
                <a:latin typeface="Comic Sans MS" pitchFamily="66" charset="0"/>
                <a:cs typeface="Times New Roman" pitchFamily="18" charset="0"/>
              </a:defRPr>
            </a:lvl5pPr>
            <a:lvl6pPr marL="2514600" indent="-228600" defTabSz="992188"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defTabSz="992188"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defTabSz="992188"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defTabSz="992188"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spcBef>
                <a:spcPct val="50000"/>
              </a:spcBef>
            </a:pPr>
            <a:r>
              <a:rPr lang="en-US" altLang="en-US" sz="1800" b="1" dirty="0">
                <a:solidFill>
                  <a:srgbClr val="FFFF00"/>
                </a:solidFill>
                <a:latin typeface="Times New Roman" pitchFamily="18" charset="0"/>
              </a:rPr>
              <a:t>Horizontal Beam Target Station (HBTS)</a:t>
            </a:r>
          </a:p>
          <a:p>
            <a:pPr eaLnBrk="1" hangingPunct="1">
              <a:spcBef>
                <a:spcPct val="50000"/>
              </a:spcBef>
            </a:pPr>
            <a:r>
              <a:rPr lang="en-US" altLang="en-US" sz="1800" b="1" dirty="0">
                <a:solidFill>
                  <a:srgbClr val="FFFF00"/>
                </a:solidFill>
                <a:latin typeface="Times New Roman" pitchFamily="18" charset="0"/>
              </a:rPr>
              <a:t>66 MeV proton beam with an intensity of 80-90 µA</a:t>
            </a:r>
          </a:p>
        </p:txBody>
      </p:sp>
      <p:sp>
        <p:nvSpPr>
          <p:cNvPr id="27655" name="Rectangle 7"/>
          <p:cNvSpPr>
            <a:spLocks noChangeArrowheads="1"/>
          </p:cNvSpPr>
          <p:nvPr/>
        </p:nvSpPr>
        <p:spPr bwMode="auto">
          <a:xfrm>
            <a:off x="611188" y="765175"/>
            <a:ext cx="44608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US" altLang="en-US" sz="2000" b="1" dirty="0">
                <a:solidFill>
                  <a:srgbClr val="FFFF00"/>
                </a:solidFill>
                <a:latin typeface="Times New Roman" pitchFamily="18" charset="0"/>
              </a:rPr>
              <a:t>Produce:</a:t>
            </a:r>
          </a:p>
          <a:p>
            <a:pPr eaLnBrk="1" hangingPunct="1"/>
            <a:r>
              <a:rPr lang="en-US" altLang="en-US" sz="2000" b="1" baseline="30000" dirty="0">
                <a:solidFill>
                  <a:srgbClr val="FFFF00"/>
                </a:solidFill>
                <a:latin typeface="Times New Roman" pitchFamily="18" charset="0"/>
              </a:rPr>
              <a:t>67</a:t>
            </a:r>
            <a:r>
              <a:rPr lang="en-US" altLang="en-US" sz="2000" b="1" dirty="0">
                <a:solidFill>
                  <a:srgbClr val="FFFF00"/>
                </a:solidFill>
                <a:latin typeface="Times New Roman" pitchFamily="18" charset="0"/>
              </a:rPr>
              <a:t>Ga, </a:t>
            </a:r>
            <a:r>
              <a:rPr lang="en-US" altLang="en-US" sz="2000" b="1" baseline="30000" dirty="0">
                <a:solidFill>
                  <a:srgbClr val="FFFF00"/>
                </a:solidFill>
                <a:latin typeface="Times New Roman" pitchFamily="18" charset="0"/>
              </a:rPr>
              <a:t>123</a:t>
            </a:r>
            <a:r>
              <a:rPr lang="en-US" altLang="en-US" sz="2000" b="1" dirty="0">
                <a:solidFill>
                  <a:srgbClr val="FFFF00"/>
                </a:solidFill>
                <a:latin typeface="Times New Roman" pitchFamily="18" charset="0"/>
              </a:rPr>
              <a:t>I and  </a:t>
            </a:r>
            <a:r>
              <a:rPr lang="en-US" altLang="en-US" sz="2000" b="1" baseline="30000" dirty="0">
                <a:solidFill>
                  <a:srgbClr val="FFFF00"/>
                </a:solidFill>
                <a:latin typeface="Times New Roman" pitchFamily="18" charset="0"/>
              </a:rPr>
              <a:t>81</a:t>
            </a:r>
            <a:r>
              <a:rPr lang="en-US" altLang="en-US" sz="2000" b="1" dirty="0">
                <a:solidFill>
                  <a:srgbClr val="FFFF00"/>
                </a:solidFill>
                <a:latin typeface="Times New Roman" pitchFamily="18" charset="0"/>
              </a:rPr>
              <a:t>Rb</a:t>
            </a:r>
          </a:p>
          <a:p>
            <a:pPr eaLnBrk="1" hangingPunct="1"/>
            <a:r>
              <a:rPr lang="en-US" altLang="en-US" sz="2000" b="1" baseline="30000" dirty="0">
                <a:solidFill>
                  <a:srgbClr val="FFFF00"/>
                </a:solidFill>
                <a:latin typeface="Times New Roman" pitchFamily="18" charset="0"/>
              </a:rPr>
              <a:t>68</a:t>
            </a:r>
            <a:r>
              <a:rPr lang="en-US" altLang="en-US" sz="2000" b="1" dirty="0">
                <a:solidFill>
                  <a:srgbClr val="FFFF00"/>
                </a:solidFill>
                <a:latin typeface="Times New Roman" pitchFamily="18" charset="0"/>
              </a:rPr>
              <a:t>Ge, </a:t>
            </a:r>
            <a:r>
              <a:rPr lang="en-US" altLang="en-US" sz="2000" b="1" baseline="30000" dirty="0">
                <a:solidFill>
                  <a:srgbClr val="FFFF00"/>
                </a:solidFill>
                <a:latin typeface="Times New Roman" pitchFamily="18" charset="0"/>
              </a:rPr>
              <a:t>82</a:t>
            </a:r>
            <a:r>
              <a:rPr lang="en-US" altLang="en-US" sz="2000" b="1" dirty="0">
                <a:solidFill>
                  <a:srgbClr val="FFFF00"/>
                </a:solidFill>
                <a:latin typeface="Times New Roman" pitchFamily="18" charset="0"/>
              </a:rPr>
              <a:t>Sr, </a:t>
            </a:r>
            <a:r>
              <a:rPr lang="en-US" altLang="en-US" sz="2000" b="1" baseline="30000" dirty="0">
                <a:solidFill>
                  <a:srgbClr val="FFFF00"/>
                </a:solidFill>
                <a:latin typeface="Times New Roman" pitchFamily="18" charset="0"/>
              </a:rPr>
              <a:t>22</a:t>
            </a:r>
            <a:r>
              <a:rPr lang="en-US" altLang="en-US" sz="2000" b="1" dirty="0">
                <a:solidFill>
                  <a:srgbClr val="FFFF00"/>
                </a:solidFill>
                <a:latin typeface="Times New Roman" pitchFamily="18" charset="0"/>
              </a:rPr>
              <a:t>Na, </a:t>
            </a:r>
            <a:r>
              <a:rPr lang="en-US" altLang="en-US" sz="2000" b="1" baseline="30000" dirty="0">
                <a:solidFill>
                  <a:srgbClr val="FFFF00"/>
                </a:solidFill>
                <a:latin typeface="Times New Roman" pitchFamily="18" charset="0"/>
              </a:rPr>
              <a:t>88</a:t>
            </a:r>
            <a:r>
              <a:rPr lang="en-US" altLang="en-US" sz="2000" b="1" dirty="0">
                <a:solidFill>
                  <a:srgbClr val="FFFF00"/>
                </a:solidFill>
                <a:latin typeface="Times New Roman" pitchFamily="18" charset="0"/>
              </a:rPr>
              <a:t>Y, </a:t>
            </a:r>
            <a:r>
              <a:rPr lang="en-US" altLang="en-US" sz="2000" b="1" baseline="30000" dirty="0">
                <a:solidFill>
                  <a:srgbClr val="FFFF00"/>
                </a:solidFill>
                <a:latin typeface="Times New Roman" pitchFamily="18" charset="0"/>
              </a:rPr>
              <a:t>57</a:t>
            </a:r>
            <a:r>
              <a:rPr lang="en-US" altLang="en-US" sz="2000" b="1" dirty="0">
                <a:solidFill>
                  <a:srgbClr val="FFFF00"/>
                </a:solidFill>
                <a:latin typeface="Times New Roman" pitchFamily="18" charset="0"/>
              </a:rPr>
              <a:t>Co and </a:t>
            </a:r>
            <a:r>
              <a:rPr lang="en-US" altLang="en-US" sz="2000" b="1" baseline="30000" dirty="0">
                <a:solidFill>
                  <a:srgbClr val="FFFF00"/>
                </a:solidFill>
                <a:latin typeface="Times New Roman" pitchFamily="18" charset="0"/>
              </a:rPr>
              <a:t>109</a:t>
            </a:r>
            <a:r>
              <a:rPr lang="en-US" altLang="en-US" sz="2000" b="1" dirty="0">
                <a:solidFill>
                  <a:srgbClr val="FFFF00"/>
                </a:solidFill>
                <a:latin typeface="Times New Roman" pitchFamily="18" charset="0"/>
              </a:rPr>
              <a:t>Cd </a:t>
            </a:r>
          </a:p>
          <a:p>
            <a:pPr eaLnBrk="1" hangingPunct="1"/>
            <a:endParaRPr lang="en-US" altLang="en-US" sz="2000" b="1" dirty="0"/>
          </a:p>
        </p:txBody>
      </p:sp>
      <p:pic>
        <p:nvPicPr>
          <p:cNvPr id="8" name="Picture 7" descr="itlclear_Logo0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 y="6175167"/>
            <a:ext cx="1828799" cy="682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4213" y="0"/>
            <a:ext cx="7772400" cy="1143000"/>
          </a:xfrm>
        </p:spPr>
        <p:txBody>
          <a:bodyPr/>
          <a:lstStyle/>
          <a:p>
            <a:pPr eaLnBrk="1" hangingPunct="1"/>
            <a:r>
              <a:rPr lang="en-US" altLang="en-US" sz="3600" b="1" dirty="0" smtClean="0">
                <a:solidFill>
                  <a:srgbClr val="FFFF00"/>
                </a:solidFill>
              </a:rPr>
              <a:t>Bombardment Station-VBTS</a:t>
            </a:r>
          </a:p>
        </p:txBody>
      </p:sp>
      <p:pic>
        <p:nvPicPr>
          <p:cNvPr id="28675" name="Picture 3" descr="25-04-2005 014"/>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a:xfrm>
            <a:off x="250824" y="1844675"/>
            <a:ext cx="4386263" cy="3289300"/>
          </a:xfrm>
        </p:spPr>
      </p:pic>
      <p:pic>
        <p:nvPicPr>
          <p:cNvPr id="28676" name="Picture 4" descr="22-04-2005 006"/>
          <p:cNvPicPr>
            <a:picLocks noGrp="1" noChangeAspect="1" noChangeArrowheads="1"/>
          </p:cNvPicPr>
          <p:nvPr>
            <p:ph sz="quarter" idx="2"/>
          </p:nvPr>
        </p:nvPicPr>
        <p:blipFill>
          <a:blip r:embed="rId4" cstate="print">
            <a:extLst>
              <a:ext uri="{28A0092B-C50C-407E-A947-70E740481C1C}">
                <a14:useLocalDpi xmlns:a14="http://schemas.microsoft.com/office/drawing/2010/main" val="0"/>
              </a:ext>
            </a:extLst>
          </a:blip>
          <a:srcRect/>
          <a:stretch>
            <a:fillRect/>
          </a:stretch>
        </p:blipFill>
        <p:spPr>
          <a:xfrm>
            <a:off x="5105400" y="1066800"/>
            <a:ext cx="3240087" cy="2430463"/>
          </a:xfrm>
        </p:spPr>
      </p:pic>
      <p:sp>
        <p:nvSpPr>
          <p:cNvPr id="28677" name="Rectangle 5"/>
          <p:cNvSpPr>
            <a:spLocks noChangeArrowheads="1"/>
          </p:cNvSpPr>
          <p:nvPr/>
        </p:nvSpPr>
        <p:spPr bwMode="auto">
          <a:xfrm>
            <a:off x="250824" y="838200"/>
            <a:ext cx="3744913"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US" altLang="en-US" sz="2000" b="1" dirty="0">
                <a:solidFill>
                  <a:srgbClr val="FFFF00"/>
                </a:solidFill>
              </a:rPr>
              <a:t>Produce in Tandem</a:t>
            </a:r>
          </a:p>
          <a:p>
            <a:pPr eaLnBrk="1" hangingPunct="1"/>
            <a:r>
              <a:rPr lang="en-US" altLang="en-US" sz="2000" b="1" baseline="30000" dirty="0">
                <a:solidFill>
                  <a:srgbClr val="FFFF00"/>
                </a:solidFill>
              </a:rPr>
              <a:t>82</a:t>
            </a:r>
            <a:r>
              <a:rPr lang="en-US" altLang="en-US" sz="2000" b="1" dirty="0">
                <a:solidFill>
                  <a:srgbClr val="FFFF00"/>
                </a:solidFill>
              </a:rPr>
              <a:t>Sr/</a:t>
            </a:r>
            <a:r>
              <a:rPr lang="en-US" altLang="en-US" sz="2000" b="1" baseline="30000" dirty="0">
                <a:solidFill>
                  <a:srgbClr val="FFFF00"/>
                </a:solidFill>
              </a:rPr>
              <a:t>68</a:t>
            </a:r>
            <a:r>
              <a:rPr lang="en-US" altLang="en-US" sz="2000" b="1" dirty="0">
                <a:solidFill>
                  <a:srgbClr val="FFFF00"/>
                </a:solidFill>
              </a:rPr>
              <a:t>Ge</a:t>
            </a:r>
          </a:p>
          <a:p>
            <a:pPr eaLnBrk="1" hangingPunct="1"/>
            <a:r>
              <a:rPr lang="en-US" altLang="en-US" sz="2000" b="1" baseline="30000" dirty="0">
                <a:solidFill>
                  <a:srgbClr val="FFFF00"/>
                </a:solidFill>
              </a:rPr>
              <a:t>22</a:t>
            </a:r>
            <a:r>
              <a:rPr lang="en-US" altLang="en-US" sz="2000" b="1" dirty="0">
                <a:solidFill>
                  <a:srgbClr val="FFFF00"/>
                </a:solidFill>
              </a:rPr>
              <a:t>Na/</a:t>
            </a:r>
            <a:r>
              <a:rPr lang="en-US" altLang="en-US" sz="2000" b="1" baseline="30000" dirty="0">
                <a:solidFill>
                  <a:srgbClr val="FFFF00"/>
                </a:solidFill>
              </a:rPr>
              <a:t>68</a:t>
            </a:r>
            <a:r>
              <a:rPr lang="en-US" altLang="en-US" sz="2000" b="1" dirty="0">
                <a:solidFill>
                  <a:srgbClr val="FFFF00"/>
                </a:solidFill>
              </a:rPr>
              <a:t>Ge</a:t>
            </a:r>
          </a:p>
        </p:txBody>
      </p:sp>
      <p:sp>
        <p:nvSpPr>
          <p:cNvPr id="28678" name="Rectangle 6"/>
          <p:cNvSpPr>
            <a:spLocks noChangeArrowheads="1"/>
          </p:cNvSpPr>
          <p:nvPr/>
        </p:nvSpPr>
        <p:spPr bwMode="auto">
          <a:xfrm>
            <a:off x="76201" y="5248514"/>
            <a:ext cx="5181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US" altLang="en-US" sz="1800" b="1" dirty="0">
                <a:solidFill>
                  <a:srgbClr val="FFFF00"/>
                </a:solidFill>
                <a:latin typeface="Times New Roman" pitchFamily="18" charset="0"/>
              </a:rPr>
              <a:t>Vertical Beam Target Station (VBTS)</a:t>
            </a:r>
          </a:p>
          <a:p>
            <a:pPr eaLnBrk="1" hangingPunct="1"/>
            <a:r>
              <a:rPr lang="en-US" altLang="en-US" sz="1800" b="1" dirty="0">
                <a:solidFill>
                  <a:srgbClr val="FFFF00"/>
                </a:solidFill>
                <a:latin typeface="Times New Roman" pitchFamily="18" charset="0"/>
              </a:rPr>
              <a:t>66 MeV proton beam with an </a:t>
            </a:r>
            <a:r>
              <a:rPr lang="en-US" altLang="en-US" sz="1800" b="1" dirty="0" smtClean="0">
                <a:solidFill>
                  <a:srgbClr val="FFFF00"/>
                </a:solidFill>
                <a:latin typeface="Times New Roman" pitchFamily="18" charset="0"/>
              </a:rPr>
              <a:t>intensity of </a:t>
            </a:r>
            <a:r>
              <a:rPr lang="en-US" altLang="en-US" sz="1800" b="1" dirty="0">
                <a:solidFill>
                  <a:srgbClr val="FFFF00"/>
                </a:solidFill>
                <a:latin typeface="Times New Roman" pitchFamily="18" charset="0"/>
              </a:rPr>
              <a:t>~250 µA</a:t>
            </a:r>
          </a:p>
        </p:txBody>
      </p:sp>
      <p:sp>
        <p:nvSpPr>
          <p:cNvPr id="28679" name="Rectangle 7"/>
          <p:cNvSpPr>
            <a:spLocks noChangeArrowheads="1"/>
          </p:cNvSpPr>
          <p:nvPr/>
        </p:nvSpPr>
        <p:spPr bwMode="auto">
          <a:xfrm>
            <a:off x="4797964" y="3638551"/>
            <a:ext cx="41767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US" altLang="en-US" sz="1800" b="1" dirty="0">
                <a:solidFill>
                  <a:srgbClr val="FFFF00"/>
                </a:solidFill>
                <a:latin typeface="Times New Roman" pitchFamily="18" charset="0"/>
              </a:rPr>
              <a:t>VBTS Thick Target Holders</a:t>
            </a:r>
          </a:p>
        </p:txBody>
      </p:sp>
      <p:pic>
        <p:nvPicPr>
          <p:cNvPr id="28680" name="Picture 8" descr="DSC01391"/>
          <p:cNvPicPr>
            <a:picLocks noGrp="1" noChangeAspect="1" noChangeArrowheads="1"/>
          </p:cNvPicPr>
          <p:nvPr>
            <p:ph sz="quarter" idx="3"/>
          </p:nvPr>
        </p:nvPicPr>
        <p:blipFill>
          <a:blip r:embed="rId5" cstate="print">
            <a:extLst>
              <a:ext uri="{28A0092B-C50C-407E-A947-70E740481C1C}">
                <a14:useLocalDpi xmlns:a14="http://schemas.microsoft.com/office/drawing/2010/main" val="0"/>
              </a:ext>
            </a:extLst>
          </a:blip>
          <a:srcRect/>
          <a:stretch>
            <a:fillRect/>
          </a:stretch>
        </p:blipFill>
        <p:spPr>
          <a:xfrm>
            <a:off x="5302788" y="4129657"/>
            <a:ext cx="3167063" cy="1997075"/>
          </a:xfrm>
        </p:spPr>
      </p:pic>
      <p:sp>
        <p:nvSpPr>
          <p:cNvPr id="28681" name="Rectangle 10"/>
          <p:cNvSpPr>
            <a:spLocks noChangeArrowheads="1"/>
          </p:cNvSpPr>
          <p:nvPr/>
        </p:nvSpPr>
        <p:spPr bwMode="auto">
          <a:xfrm>
            <a:off x="5572125" y="6162675"/>
            <a:ext cx="2381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US" altLang="en-US" sz="1800" b="1" dirty="0">
                <a:solidFill>
                  <a:srgbClr val="FFFF00"/>
                </a:solidFill>
                <a:latin typeface="Times New Roman" pitchFamily="18" charset="0"/>
              </a:rPr>
              <a:t>VBTS Tandem targets</a:t>
            </a:r>
          </a:p>
        </p:txBody>
      </p:sp>
      <p:pic>
        <p:nvPicPr>
          <p:cNvPr id="10" name="Picture 9" descr="itlclear_Logo0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 y="6032911"/>
            <a:ext cx="2209799" cy="82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ransition>
    <p:wheel spokes="8"/>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611188" y="0"/>
            <a:ext cx="7772400" cy="1143000"/>
          </a:xfrm>
        </p:spPr>
        <p:txBody>
          <a:bodyPr/>
          <a:lstStyle/>
          <a:p>
            <a:r>
              <a:rPr lang="en-US" altLang="en-US" sz="3200" b="1" dirty="0" smtClean="0">
                <a:solidFill>
                  <a:srgbClr val="FFFF00"/>
                </a:solidFill>
                <a:latin typeface="Comic Sans MS" pitchFamily="66" charset="0"/>
              </a:rPr>
              <a:t>RNP Control Room</a:t>
            </a:r>
          </a:p>
        </p:txBody>
      </p:sp>
      <p:pic>
        <p:nvPicPr>
          <p:cNvPr id="30723" name="Picture 3" descr="IMG_0571"/>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a:xfrm>
            <a:off x="3348038" y="1103313"/>
            <a:ext cx="5616575" cy="4529137"/>
          </a:xfrm>
          <a:noFill/>
        </p:spPr>
      </p:pic>
      <p:sp>
        <p:nvSpPr>
          <p:cNvPr id="30724" name="Text Box 5"/>
          <p:cNvSpPr txBox="1">
            <a:spLocks noChangeArrowheads="1"/>
          </p:cNvSpPr>
          <p:nvPr/>
        </p:nvSpPr>
        <p:spPr bwMode="auto">
          <a:xfrm>
            <a:off x="2438400" y="5719997"/>
            <a:ext cx="748823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spcBef>
                <a:spcPct val="50000"/>
              </a:spcBef>
            </a:pPr>
            <a:r>
              <a:rPr lang="en-US" altLang="en-US" sz="2000" dirty="0">
                <a:solidFill>
                  <a:srgbClr val="FFFF00"/>
                </a:solidFill>
              </a:rPr>
              <a:t>Upgrade of control systems such as cooling systems, interlocking systems and transport system.</a:t>
            </a:r>
          </a:p>
        </p:txBody>
      </p:sp>
      <p:pic>
        <p:nvPicPr>
          <p:cNvPr id="30725" name="Picture 7" descr="Targettransport"/>
          <p:cNvPicPr>
            <a:picLocks noGrp="1" noChangeAspect="1" noChangeArrowheads="1"/>
          </p:cNvPicPr>
          <p:nvPr>
            <p:ph sz="half" idx="2"/>
          </p:nvPr>
        </p:nvPicPr>
        <p:blipFill>
          <a:blip r:embed="rId4" cstate="print">
            <a:extLst>
              <a:ext uri="{28A0092B-C50C-407E-A947-70E740481C1C}">
                <a14:useLocalDpi xmlns:a14="http://schemas.microsoft.com/office/drawing/2010/main" val="0"/>
              </a:ext>
            </a:extLst>
          </a:blip>
          <a:srcRect/>
          <a:stretch>
            <a:fillRect/>
          </a:stretch>
        </p:blipFill>
        <p:spPr>
          <a:xfrm>
            <a:off x="179388" y="1773238"/>
            <a:ext cx="3097212" cy="1987550"/>
          </a:xfrm>
          <a:noFill/>
        </p:spPr>
      </p:pic>
      <p:sp>
        <p:nvSpPr>
          <p:cNvPr id="30726" name="Rectangle 9"/>
          <p:cNvSpPr>
            <a:spLocks noChangeArrowheads="1"/>
          </p:cNvSpPr>
          <p:nvPr/>
        </p:nvSpPr>
        <p:spPr bwMode="auto">
          <a:xfrm>
            <a:off x="179388" y="3789363"/>
            <a:ext cx="30972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US" altLang="en-US" sz="1800" b="1" dirty="0">
                <a:solidFill>
                  <a:srgbClr val="FFFF00"/>
                </a:solidFill>
              </a:rPr>
              <a:t>Automated Transport System</a:t>
            </a:r>
          </a:p>
        </p:txBody>
      </p:sp>
      <p:pic>
        <p:nvPicPr>
          <p:cNvPr id="7" name="Picture 6" descr="itlclear_Logo0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6032911"/>
            <a:ext cx="2209799" cy="82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11188" y="0"/>
            <a:ext cx="7772400" cy="1143000"/>
          </a:xfrm>
          <a:noFill/>
        </p:spPr>
        <p:txBody>
          <a:bodyPr lIns="90488" tIns="44450" rIns="90488" bIns="44450"/>
          <a:lstStyle/>
          <a:p>
            <a:r>
              <a:rPr lang="en-GB" altLang="en-US" sz="3200" b="1" dirty="0" smtClean="0">
                <a:solidFill>
                  <a:srgbClr val="FFFF00"/>
                </a:solidFill>
                <a:latin typeface="Comic Sans MS" pitchFamily="66" charset="0"/>
              </a:rPr>
              <a:t>Upgrade of </a:t>
            </a:r>
            <a:r>
              <a:rPr lang="en-GB" altLang="en-US" sz="3200" b="1" dirty="0" err="1" smtClean="0">
                <a:solidFill>
                  <a:srgbClr val="FFFF00"/>
                </a:solidFill>
                <a:latin typeface="Comic Sans MS" pitchFamily="66" charset="0"/>
              </a:rPr>
              <a:t>Targetry</a:t>
            </a:r>
            <a:r>
              <a:rPr lang="en-GB" altLang="en-US" sz="3200" b="1" dirty="0" smtClean="0">
                <a:solidFill>
                  <a:srgbClr val="FFFF00"/>
                </a:solidFill>
                <a:latin typeface="Comic Sans MS" pitchFamily="66" charset="0"/>
              </a:rPr>
              <a:t> Cooling Systems</a:t>
            </a:r>
            <a:br>
              <a:rPr lang="en-GB" altLang="en-US" sz="3200" b="1" dirty="0" smtClean="0">
                <a:solidFill>
                  <a:srgbClr val="FFFF00"/>
                </a:solidFill>
                <a:latin typeface="Comic Sans MS" pitchFamily="66" charset="0"/>
              </a:rPr>
            </a:br>
            <a:r>
              <a:rPr lang="en-GB" altLang="en-US" sz="3200" b="1" dirty="0" smtClean="0">
                <a:solidFill>
                  <a:srgbClr val="FFFF00"/>
                </a:solidFill>
                <a:latin typeface="Comic Sans MS" pitchFamily="66" charset="0"/>
              </a:rPr>
              <a:t>for dual beams </a:t>
            </a:r>
          </a:p>
        </p:txBody>
      </p:sp>
      <p:pic>
        <p:nvPicPr>
          <p:cNvPr id="31747" name="Picture 5" descr="DSC01361"/>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a:xfrm>
            <a:off x="250825" y="1557338"/>
            <a:ext cx="4249738" cy="3187700"/>
          </a:xfrm>
          <a:noFill/>
        </p:spPr>
      </p:pic>
      <p:pic>
        <p:nvPicPr>
          <p:cNvPr id="31748" name="Picture 7" descr="DSC01362"/>
          <p:cNvPicPr>
            <a:picLocks noGrp="1" noChangeAspect="1" noChangeArrowheads="1"/>
          </p:cNvPicPr>
          <p:nvPr>
            <p:ph sz="half" idx="2"/>
          </p:nvPr>
        </p:nvPicPr>
        <p:blipFill>
          <a:blip r:embed="rId4" cstate="print">
            <a:extLst>
              <a:ext uri="{28A0092B-C50C-407E-A947-70E740481C1C}">
                <a14:useLocalDpi xmlns:a14="http://schemas.microsoft.com/office/drawing/2010/main" val="0"/>
              </a:ext>
            </a:extLst>
          </a:blip>
          <a:srcRect/>
          <a:stretch>
            <a:fillRect/>
          </a:stretch>
        </p:blipFill>
        <p:spPr>
          <a:xfrm>
            <a:off x="4643438" y="1557338"/>
            <a:ext cx="4249737" cy="3187700"/>
          </a:xfrm>
          <a:noFill/>
        </p:spPr>
      </p:pic>
      <p:sp>
        <p:nvSpPr>
          <p:cNvPr id="31749" name="Text Box 11"/>
          <p:cNvSpPr txBox="1">
            <a:spLocks noChangeArrowheads="1"/>
          </p:cNvSpPr>
          <p:nvPr/>
        </p:nvSpPr>
        <p:spPr bwMode="auto">
          <a:xfrm>
            <a:off x="4716463" y="4868863"/>
            <a:ext cx="403225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spcBef>
                <a:spcPct val="50000"/>
              </a:spcBef>
            </a:pPr>
            <a:r>
              <a:rPr lang="en-US" altLang="en-US" sz="2000" dirty="0">
                <a:solidFill>
                  <a:srgbClr val="FFFF00"/>
                </a:solidFill>
              </a:rPr>
              <a:t>Water Cooling Systems that can deliver in total 300 L/min to operate two bombardment stations simultaneously</a:t>
            </a:r>
          </a:p>
        </p:txBody>
      </p:sp>
      <p:sp>
        <p:nvSpPr>
          <p:cNvPr id="31750" name="Rectangle 12"/>
          <p:cNvSpPr>
            <a:spLocks noChangeArrowheads="1"/>
          </p:cNvSpPr>
          <p:nvPr/>
        </p:nvSpPr>
        <p:spPr bwMode="auto">
          <a:xfrm>
            <a:off x="250825" y="4725201"/>
            <a:ext cx="4249738"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US" altLang="en-US" sz="2000" dirty="0">
                <a:solidFill>
                  <a:srgbClr val="FFFF00"/>
                </a:solidFill>
              </a:rPr>
              <a:t>Helium Cooling Systems that can deliver 70 m</a:t>
            </a:r>
            <a:r>
              <a:rPr lang="en-US" altLang="en-US" sz="2000" baseline="30000" dirty="0">
                <a:solidFill>
                  <a:srgbClr val="FFFF00"/>
                </a:solidFill>
              </a:rPr>
              <a:t>3</a:t>
            </a:r>
            <a:r>
              <a:rPr lang="en-US" altLang="en-US" sz="2000" dirty="0">
                <a:solidFill>
                  <a:srgbClr val="FFFF00"/>
                </a:solidFill>
              </a:rPr>
              <a:t>/</a:t>
            </a:r>
            <a:r>
              <a:rPr lang="en-US" altLang="en-US" sz="2000" dirty="0" err="1">
                <a:solidFill>
                  <a:srgbClr val="FFFF00"/>
                </a:solidFill>
              </a:rPr>
              <a:t>hr</a:t>
            </a:r>
            <a:r>
              <a:rPr lang="en-US" altLang="en-US" sz="2000" dirty="0">
                <a:solidFill>
                  <a:srgbClr val="FFFF00"/>
                </a:solidFill>
              </a:rPr>
              <a:t> to operate two bombardment stations simultaneously</a:t>
            </a:r>
          </a:p>
        </p:txBody>
      </p:sp>
      <p:pic>
        <p:nvPicPr>
          <p:cNvPr id="7" name="Picture 6" descr="itlclear_Logo0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6032911"/>
            <a:ext cx="2209799" cy="82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ransition spd="slow"/>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035050" y="228600"/>
            <a:ext cx="7518400" cy="762000"/>
          </a:xfrm>
          <a:noFill/>
        </p:spPr>
        <p:txBody>
          <a:bodyPr lIns="90488" tIns="44450" rIns="90488" bIns="44450"/>
          <a:lstStyle/>
          <a:p>
            <a:r>
              <a:rPr lang="en-GB" altLang="en-US" sz="2400" b="1" dirty="0" smtClean="0">
                <a:solidFill>
                  <a:srgbClr val="FFFFFF"/>
                </a:solidFill>
                <a:latin typeface="Arial" pitchFamily="34" charset="0"/>
              </a:rPr>
              <a:t>Tandem target for the production of</a:t>
            </a:r>
            <a:r>
              <a:rPr lang="en-GB" altLang="en-US" sz="2400" b="1" dirty="0" smtClean="0">
                <a:solidFill>
                  <a:srgbClr val="FFFF00"/>
                </a:solidFill>
                <a:latin typeface="Arial" pitchFamily="34" charset="0"/>
              </a:rPr>
              <a:t> </a:t>
            </a:r>
            <a:r>
              <a:rPr lang="en-GB" altLang="en-US" sz="2400" b="1" baseline="30000" dirty="0" smtClean="0">
                <a:solidFill>
                  <a:srgbClr val="99FF66"/>
                </a:solidFill>
                <a:latin typeface="Arial" pitchFamily="34" charset="0"/>
              </a:rPr>
              <a:t>82</a:t>
            </a:r>
            <a:r>
              <a:rPr lang="en-GB" altLang="en-US" sz="2400" b="1" dirty="0" smtClean="0">
                <a:solidFill>
                  <a:srgbClr val="99FF66"/>
                </a:solidFill>
                <a:latin typeface="Arial" pitchFamily="34" charset="0"/>
              </a:rPr>
              <a:t>Sr</a:t>
            </a:r>
            <a:r>
              <a:rPr lang="en-GB" altLang="en-US" sz="2400" b="1" dirty="0" smtClean="0">
                <a:solidFill>
                  <a:srgbClr val="FFFFFF"/>
                </a:solidFill>
                <a:latin typeface="Arial" pitchFamily="34" charset="0"/>
              </a:rPr>
              <a:t> and </a:t>
            </a:r>
            <a:r>
              <a:rPr lang="en-GB" altLang="en-US" sz="2400" b="1" baseline="30000" dirty="0" smtClean="0">
                <a:solidFill>
                  <a:srgbClr val="99FF66"/>
                </a:solidFill>
                <a:latin typeface="Arial" pitchFamily="34" charset="0"/>
              </a:rPr>
              <a:t>68</a:t>
            </a:r>
            <a:r>
              <a:rPr lang="en-GB" altLang="en-US" sz="2400" b="1" dirty="0" smtClean="0">
                <a:solidFill>
                  <a:srgbClr val="99FF66"/>
                </a:solidFill>
                <a:latin typeface="Arial" pitchFamily="34" charset="0"/>
              </a:rPr>
              <a:t>Ge</a:t>
            </a:r>
            <a:endParaRPr lang="en-GB" altLang="en-US" sz="2400" b="1" dirty="0" smtClean="0">
              <a:solidFill>
                <a:srgbClr val="FFFF00"/>
              </a:solidFill>
              <a:latin typeface="Arial" pitchFamily="34" charset="0"/>
            </a:endParaRPr>
          </a:p>
        </p:txBody>
      </p:sp>
      <p:sp>
        <p:nvSpPr>
          <p:cNvPr id="32771" name="Oval 3"/>
          <p:cNvSpPr>
            <a:spLocks noChangeAspect="1" noChangeArrowheads="1"/>
          </p:cNvSpPr>
          <p:nvPr/>
        </p:nvSpPr>
        <p:spPr bwMode="auto">
          <a:xfrm>
            <a:off x="2354263" y="1773238"/>
            <a:ext cx="584200" cy="2716212"/>
          </a:xfrm>
          <a:prstGeom prst="ellipse">
            <a:avLst/>
          </a:prstGeom>
          <a:solidFill>
            <a:srgbClr val="080B76"/>
          </a:solidFill>
          <a:ln w="28575">
            <a:solidFill>
              <a:srgbClr val="CCFFFF"/>
            </a:solidFill>
            <a:round/>
            <a:headEnd/>
            <a:tailEnd/>
          </a:ln>
        </p:spPr>
        <p:txBody>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endParaRPr lang="en-ZA" altLang="en-US"/>
          </a:p>
        </p:txBody>
      </p:sp>
      <p:sp>
        <p:nvSpPr>
          <p:cNvPr id="32772" name="Rectangle 4"/>
          <p:cNvSpPr>
            <a:spLocks noChangeAspect="1" noChangeArrowheads="1"/>
          </p:cNvSpPr>
          <p:nvPr/>
        </p:nvSpPr>
        <p:spPr bwMode="auto">
          <a:xfrm>
            <a:off x="2554288" y="1527175"/>
            <a:ext cx="444500" cy="3178175"/>
          </a:xfrm>
          <a:prstGeom prst="rect">
            <a:avLst/>
          </a:prstGeom>
          <a:solidFill>
            <a:srgbClr val="080B76"/>
          </a:solidFill>
          <a:ln>
            <a:noFill/>
          </a:ln>
          <a:extLst>
            <a:ext uri="{91240B29-F687-4F45-9708-019B960494DF}">
              <a14:hiddenLine xmlns:a14="http://schemas.microsoft.com/office/drawing/2010/main" w="28575">
                <a:solidFill>
                  <a:srgbClr val="000000"/>
                </a:solidFill>
                <a:miter lim="800000"/>
                <a:headEnd/>
                <a:tailEnd/>
              </a14:hiddenLine>
            </a:ext>
          </a:extLst>
        </p:spPr>
        <p:txBody>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endParaRPr lang="en-ZA" altLang="en-US"/>
          </a:p>
        </p:txBody>
      </p:sp>
      <p:sp>
        <p:nvSpPr>
          <p:cNvPr id="32773" name="Line 5"/>
          <p:cNvSpPr>
            <a:spLocks noChangeAspect="1" noChangeShapeType="1"/>
          </p:cNvSpPr>
          <p:nvPr/>
        </p:nvSpPr>
        <p:spPr bwMode="auto">
          <a:xfrm flipH="1">
            <a:off x="2751138" y="1839913"/>
            <a:ext cx="0" cy="2555875"/>
          </a:xfrm>
          <a:prstGeom prst="line">
            <a:avLst/>
          </a:prstGeom>
          <a:noFill/>
          <a:ln w="28575">
            <a:solidFill>
              <a:srgbClr val="CC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74" name="Rectangle 6" descr="Light downward diagonal"/>
          <p:cNvSpPr>
            <a:spLocks noChangeAspect="1" noChangeArrowheads="1"/>
          </p:cNvSpPr>
          <p:nvPr/>
        </p:nvSpPr>
        <p:spPr bwMode="auto">
          <a:xfrm>
            <a:off x="3440113" y="1839913"/>
            <a:ext cx="123825" cy="2559050"/>
          </a:xfrm>
          <a:prstGeom prst="rect">
            <a:avLst/>
          </a:prstGeom>
          <a:pattFill prst="ltDnDiag">
            <a:fgClr>
              <a:schemeClr val="tx1"/>
            </a:fgClr>
            <a:bgClr>
              <a:schemeClr val="folHlink"/>
            </a:bgClr>
          </a:pattFill>
          <a:ln w="28575">
            <a:solidFill>
              <a:srgbClr val="CCFFFF"/>
            </a:solidFill>
            <a:miter lim="800000"/>
            <a:headEnd/>
            <a:tailEnd/>
          </a:ln>
        </p:spPr>
        <p:txBody>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endParaRPr lang="en-ZA" altLang="en-US"/>
          </a:p>
        </p:txBody>
      </p:sp>
      <p:sp>
        <p:nvSpPr>
          <p:cNvPr id="32775" name="Rectangle 7" descr="Dashed horizontal"/>
          <p:cNvSpPr>
            <a:spLocks noChangeAspect="1" noChangeArrowheads="1"/>
          </p:cNvSpPr>
          <p:nvPr/>
        </p:nvSpPr>
        <p:spPr bwMode="auto">
          <a:xfrm>
            <a:off x="3563938" y="1839913"/>
            <a:ext cx="3021012" cy="2555875"/>
          </a:xfrm>
          <a:prstGeom prst="rect">
            <a:avLst/>
          </a:prstGeom>
          <a:pattFill prst="dashHorz">
            <a:fgClr>
              <a:schemeClr val="folHlink"/>
            </a:fgClr>
            <a:bgClr>
              <a:srgbClr val="080B76"/>
            </a:bgClr>
          </a:pattFill>
          <a:ln w="28575">
            <a:solidFill>
              <a:srgbClr val="CCFFFF"/>
            </a:solidFill>
            <a:miter lim="800000"/>
            <a:headEnd/>
            <a:tailEnd/>
          </a:ln>
        </p:spPr>
        <p:txBody>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endParaRPr lang="en-ZA" altLang="en-US"/>
          </a:p>
        </p:txBody>
      </p:sp>
      <p:sp>
        <p:nvSpPr>
          <p:cNvPr id="32776" name="Rectangle 8" descr="Light downward diagonal"/>
          <p:cNvSpPr>
            <a:spLocks noChangeAspect="1" noChangeArrowheads="1"/>
          </p:cNvSpPr>
          <p:nvPr/>
        </p:nvSpPr>
        <p:spPr bwMode="auto">
          <a:xfrm>
            <a:off x="3681413" y="2305050"/>
            <a:ext cx="1974850" cy="1625600"/>
          </a:xfrm>
          <a:prstGeom prst="rect">
            <a:avLst/>
          </a:prstGeom>
          <a:pattFill prst="ltDnDiag">
            <a:fgClr>
              <a:schemeClr val="tx1"/>
            </a:fgClr>
            <a:bgClr>
              <a:schemeClr val="folHlink"/>
            </a:bgClr>
          </a:pattFill>
          <a:ln w="28575">
            <a:solidFill>
              <a:srgbClr val="CCFFFF"/>
            </a:solidFill>
            <a:miter lim="800000"/>
            <a:headEnd/>
            <a:tailEnd/>
          </a:ln>
        </p:spPr>
        <p:txBody>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endParaRPr lang="en-ZA" altLang="en-US"/>
          </a:p>
        </p:txBody>
      </p:sp>
      <p:sp>
        <p:nvSpPr>
          <p:cNvPr id="32777" name="Rectangle 9" descr="5%"/>
          <p:cNvSpPr>
            <a:spLocks noChangeAspect="1" noChangeArrowheads="1"/>
          </p:cNvSpPr>
          <p:nvPr/>
        </p:nvSpPr>
        <p:spPr bwMode="auto">
          <a:xfrm>
            <a:off x="3735388" y="2365375"/>
            <a:ext cx="1846262" cy="1512888"/>
          </a:xfrm>
          <a:prstGeom prst="rect">
            <a:avLst/>
          </a:prstGeom>
          <a:pattFill prst="pct5">
            <a:fgClr>
              <a:schemeClr val="folHlink"/>
            </a:fgClr>
            <a:bgClr>
              <a:schemeClr val="accent2"/>
            </a:bgClr>
          </a:pattFill>
          <a:ln w="28575">
            <a:solidFill>
              <a:srgbClr val="CCFFFF"/>
            </a:solidFill>
            <a:miter lim="800000"/>
            <a:headEnd/>
            <a:tailEnd/>
          </a:ln>
        </p:spPr>
        <p:txBody>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endParaRPr lang="en-ZA" altLang="en-US"/>
          </a:p>
        </p:txBody>
      </p:sp>
      <p:grpSp>
        <p:nvGrpSpPr>
          <p:cNvPr id="32778" name="Group 10"/>
          <p:cNvGrpSpPr>
            <a:grpSpLocks noChangeAspect="1"/>
          </p:cNvGrpSpPr>
          <p:nvPr/>
        </p:nvGrpSpPr>
        <p:grpSpPr bwMode="auto">
          <a:xfrm>
            <a:off x="4144963" y="2071688"/>
            <a:ext cx="115887" cy="2092325"/>
            <a:chOff x="4294" y="2486"/>
            <a:chExt cx="112" cy="2034"/>
          </a:xfrm>
        </p:grpSpPr>
        <p:sp>
          <p:nvSpPr>
            <p:cNvPr id="32819" name="Rectangle 11" descr="Light downward diagonal"/>
            <p:cNvSpPr>
              <a:spLocks noChangeAspect="1" noChangeArrowheads="1"/>
            </p:cNvSpPr>
            <p:nvPr/>
          </p:nvSpPr>
          <p:spPr bwMode="auto">
            <a:xfrm>
              <a:off x="4294" y="2486"/>
              <a:ext cx="112" cy="226"/>
            </a:xfrm>
            <a:prstGeom prst="rect">
              <a:avLst/>
            </a:prstGeom>
            <a:pattFill prst="ltDnDiag">
              <a:fgClr>
                <a:schemeClr val="tx1"/>
              </a:fgClr>
              <a:bgClr>
                <a:schemeClr val="folHlink"/>
              </a:bgClr>
            </a:pattFill>
            <a:ln w="28575">
              <a:solidFill>
                <a:srgbClr val="CCFFFF"/>
              </a:solidFill>
              <a:miter lim="800000"/>
              <a:headEnd/>
              <a:tailEnd/>
            </a:ln>
          </p:spPr>
          <p:txBody>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endParaRPr lang="en-ZA" altLang="en-US"/>
            </a:p>
          </p:txBody>
        </p:sp>
        <p:sp>
          <p:nvSpPr>
            <p:cNvPr id="32820" name="Rectangle 12" descr="Light downward diagonal"/>
            <p:cNvSpPr>
              <a:spLocks noChangeAspect="1" noChangeArrowheads="1"/>
            </p:cNvSpPr>
            <p:nvPr/>
          </p:nvSpPr>
          <p:spPr bwMode="auto">
            <a:xfrm>
              <a:off x="4294" y="4294"/>
              <a:ext cx="112" cy="226"/>
            </a:xfrm>
            <a:prstGeom prst="rect">
              <a:avLst/>
            </a:prstGeom>
            <a:pattFill prst="ltDnDiag">
              <a:fgClr>
                <a:schemeClr val="tx1"/>
              </a:fgClr>
              <a:bgClr>
                <a:schemeClr val="folHlink"/>
              </a:bgClr>
            </a:pattFill>
            <a:ln w="28575">
              <a:solidFill>
                <a:srgbClr val="CCFFFF"/>
              </a:solidFill>
              <a:miter lim="800000"/>
              <a:headEnd/>
              <a:tailEnd/>
            </a:ln>
          </p:spPr>
          <p:txBody>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endParaRPr lang="en-ZA" altLang="en-US"/>
            </a:p>
          </p:txBody>
        </p:sp>
      </p:grpSp>
      <p:sp>
        <p:nvSpPr>
          <p:cNvPr id="32779" name="Rectangle 13" descr="Light downward diagonal"/>
          <p:cNvSpPr>
            <a:spLocks noChangeAspect="1" noChangeArrowheads="1"/>
          </p:cNvSpPr>
          <p:nvPr/>
        </p:nvSpPr>
        <p:spPr bwMode="auto">
          <a:xfrm>
            <a:off x="5772150" y="2305050"/>
            <a:ext cx="627063" cy="1625600"/>
          </a:xfrm>
          <a:prstGeom prst="rect">
            <a:avLst/>
          </a:prstGeom>
          <a:pattFill prst="ltDnDiag">
            <a:fgClr>
              <a:schemeClr val="tx1"/>
            </a:fgClr>
            <a:bgClr>
              <a:schemeClr val="folHlink"/>
            </a:bgClr>
          </a:pattFill>
          <a:ln w="28575">
            <a:solidFill>
              <a:srgbClr val="CCFFFF"/>
            </a:solidFill>
            <a:miter lim="800000"/>
            <a:headEnd/>
            <a:tailEnd/>
          </a:ln>
        </p:spPr>
        <p:txBody>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endParaRPr lang="en-ZA" altLang="en-US"/>
          </a:p>
        </p:txBody>
      </p:sp>
      <p:sp>
        <p:nvSpPr>
          <p:cNvPr id="32780" name="Rectangle 14" descr="5%"/>
          <p:cNvSpPr>
            <a:spLocks noChangeAspect="1" noChangeArrowheads="1"/>
          </p:cNvSpPr>
          <p:nvPr/>
        </p:nvSpPr>
        <p:spPr bwMode="auto">
          <a:xfrm>
            <a:off x="5827713" y="2365375"/>
            <a:ext cx="527050" cy="1512888"/>
          </a:xfrm>
          <a:prstGeom prst="rect">
            <a:avLst/>
          </a:prstGeom>
          <a:pattFill prst="pct5">
            <a:fgClr>
              <a:schemeClr val="folHlink"/>
            </a:fgClr>
            <a:bgClr>
              <a:schemeClr val="accent2"/>
            </a:bgClr>
          </a:pattFill>
          <a:ln w="28575">
            <a:solidFill>
              <a:srgbClr val="CCFFFF"/>
            </a:solidFill>
            <a:miter lim="800000"/>
            <a:headEnd/>
            <a:tailEnd/>
          </a:ln>
        </p:spPr>
        <p:txBody>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endParaRPr lang="en-ZA" altLang="en-US"/>
          </a:p>
        </p:txBody>
      </p:sp>
      <p:sp>
        <p:nvSpPr>
          <p:cNvPr id="32781" name="Rectangle 15" descr="Light downward diagonal"/>
          <p:cNvSpPr>
            <a:spLocks noChangeAspect="1" noChangeArrowheads="1"/>
          </p:cNvSpPr>
          <p:nvPr/>
        </p:nvSpPr>
        <p:spPr bwMode="auto">
          <a:xfrm>
            <a:off x="6519863" y="1841500"/>
            <a:ext cx="463550" cy="2555875"/>
          </a:xfrm>
          <a:prstGeom prst="rect">
            <a:avLst/>
          </a:prstGeom>
          <a:pattFill prst="ltDnDiag">
            <a:fgClr>
              <a:schemeClr val="tx1"/>
            </a:fgClr>
            <a:bgClr>
              <a:schemeClr val="folHlink"/>
            </a:bgClr>
          </a:pattFill>
          <a:ln w="28575">
            <a:solidFill>
              <a:srgbClr val="CCFFFF"/>
            </a:solidFill>
            <a:miter lim="800000"/>
            <a:headEnd/>
            <a:tailEnd/>
          </a:ln>
        </p:spPr>
        <p:txBody>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endParaRPr lang="en-ZA" altLang="en-US"/>
          </a:p>
        </p:txBody>
      </p:sp>
      <p:sp>
        <p:nvSpPr>
          <p:cNvPr id="32782" name="Text Box 16"/>
          <p:cNvSpPr txBox="1">
            <a:spLocks noChangeAspect="1" noChangeArrowheads="1"/>
          </p:cNvSpPr>
          <p:nvPr/>
        </p:nvSpPr>
        <p:spPr bwMode="auto">
          <a:xfrm>
            <a:off x="2205038" y="5781675"/>
            <a:ext cx="862012"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lnSpc>
                <a:spcPct val="72000"/>
              </a:lnSpc>
            </a:pPr>
            <a:r>
              <a:rPr lang="en-US" altLang="en-US" sz="900">
                <a:solidFill>
                  <a:srgbClr val="99FF66"/>
                </a:solidFill>
              </a:rPr>
              <a:t>65.762 MeV</a:t>
            </a:r>
          </a:p>
          <a:p>
            <a:pPr eaLnBrk="1" hangingPunct="1">
              <a:lnSpc>
                <a:spcPct val="72000"/>
              </a:lnSpc>
            </a:pPr>
            <a:r>
              <a:rPr lang="en-US" altLang="en-US" sz="900">
                <a:solidFill>
                  <a:srgbClr val="99FF66"/>
                </a:solidFill>
              </a:rPr>
              <a:t>36.635 MeV</a:t>
            </a:r>
          </a:p>
          <a:p>
            <a:pPr eaLnBrk="1" hangingPunct="1">
              <a:lnSpc>
                <a:spcPct val="72000"/>
              </a:lnSpc>
            </a:pPr>
            <a:r>
              <a:rPr lang="en-US" altLang="en-US" sz="900">
                <a:solidFill>
                  <a:srgbClr val="99FF66"/>
                </a:solidFill>
              </a:rPr>
              <a:t>62.579 MeV</a:t>
            </a:r>
          </a:p>
          <a:p>
            <a:pPr eaLnBrk="1" hangingPunct="1">
              <a:lnSpc>
                <a:spcPct val="72000"/>
              </a:lnSpc>
            </a:pPr>
            <a:r>
              <a:rPr lang="en-US" altLang="en-US" sz="900">
                <a:solidFill>
                  <a:srgbClr val="99FF66"/>
                </a:solidFill>
              </a:rPr>
              <a:t>61.476 MeV</a:t>
            </a:r>
          </a:p>
        </p:txBody>
      </p:sp>
      <p:sp>
        <p:nvSpPr>
          <p:cNvPr id="32783" name="WordArt 17"/>
          <p:cNvSpPr>
            <a:spLocks noChangeAspect="1" noChangeArrowheads="1" noChangeShapeType="1"/>
          </p:cNvSpPr>
          <p:nvPr/>
        </p:nvSpPr>
        <p:spPr bwMode="auto">
          <a:xfrm rot="-5379558">
            <a:off x="5584826" y="2976562"/>
            <a:ext cx="1009650" cy="206375"/>
          </a:xfrm>
          <a:prstGeom prst="rect">
            <a:avLst/>
          </a:prstGeom>
        </p:spPr>
        <p:txBody>
          <a:bodyPr wrap="none" fromWordArt="1">
            <a:prstTxWarp prst="textPlain">
              <a:avLst>
                <a:gd name="adj" fmla="val 50000"/>
              </a:avLst>
            </a:prstTxWarp>
          </a:bodyPr>
          <a:lstStyle/>
          <a:p>
            <a:pPr algn="ctr"/>
            <a:r>
              <a:rPr lang="en-US" sz="800" kern="10">
                <a:ln w="12700">
                  <a:solidFill>
                    <a:srgbClr val="FFFF00"/>
                  </a:solidFill>
                  <a:round/>
                  <a:headEnd/>
                  <a:tailEnd/>
                </a:ln>
                <a:solidFill>
                  <a:srgbClr val="FFFF00"/>
                </a:solidFill>
                <a:latin typeface="Times New Roman"/>
                <a:cs typeface="Times New Roman"/>
              </a:rPr>
              <a:t>Gallium</a:t>
            </a:r>
          </a:p>
        </p:txBody>
      </p:sp>
      <p:sp>
        <p:nvSpPr>
          <p:cNvPr id="32784" name="Rectangle 18"/>
          <p:cNvSpPr>
            <a:spLocks noChangeAspect="1" noChangeArrowheads="1"/>
          </p:cNvSpPr>
          <p:nvPr/>
        </p:nvSpPr>
        <p:spPr bwMode="auto">
          <a:xfrm>
            <a:off x="3313113" y="4373563"/>
            <a:ext cx="3803650" cy="115887"/>
          </a:xfrm>
          <a:prstGeom prst="rect">
            <a:avLst/>
          </a:prstGeom>
          <a:solidFill>
            <a:srgbClr val="080B76"/>
          </a:solidFill>
          <a:ln>
            <a:noFill/>
          </a:ln>
          <a:extLst>
            <a:ext uri="{91240B29-F687-4F45-9708-019B960494DF}">
              <a14:hiddenLine xmlns:a14="http://schemas.microsoft.com/office/drawing/2010/main" w="28575">
                <a:solidFill>
                  <a:srgbClr val="000000"/>
                </a:solidFill>
                <a:miter lim="800000"/>
                <a:headEnd/>
                <a:tailEnd/>
              </a14:hiddenLine>
            </a:ext>
          </a:extLst>
        </p:spPr>
        <p:txBody>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endParaRPr lang="en-ZA" altLang="en-US"/>
          </a:p>
        </p:txBody>
      </p:sp>
      <p:sp>
        <p:nvSpPr>
          <p:cNvPr id="32785" name="WordArt 19"/>
          <p:cNvSpPr>
            <a:spLocks noChangeAspect="1" noChangeArrowheads="1" noChangeShapeType="1"/>
          </p:cNvSpPr>
          <p:nvPr/>
        </p:nvSpPr>
        <p:spPr bwMode="auto">
          <a:xfrm rot="-5379558">
            <a:off x="4175919" y="2880519"/>
            <a:ext cx="868363" cy="511175"/>
          </a:xfrm>
          <a:prstGeom prst="rect">
            <a:avLst/>
          </a:prstGeom>
        </p:spPr>
        <p:txBody>
          <a:bodyPr wrap="none" fromWordArt="1">
            <a:prstTxWarp prst="textPlain">
              <a:avLst>
                <a:gd name="adj" fmla="val 50000"/>
              </a:avLst>
            </a:prstTxWarp>
          </a:bodyPr>
          <a:lstStyle/>
          <a:p>
            <a:pPr algn="ctr"/>
            <a:r>
              <a:rPr lang="en-US" sz="800" kern="10">
                <a:ln w="12700">
                  <a:solidFill>
                    <a:srgbClr val="FFFF00"/>
                  </a:solidFill>
                  <a:round/>
                  <a:headEnd/>
                  <a:tailEnd/>
                </a:ln>
                <a:solidFill>
                  <a:srgbClr val="FFFF00"/>
                </a:solidFill>
                <a:latin typeface="Times New Roman"/>
                <a:cs typeface="Times New Roman"/>
              </a:rPr>
              <a:t>RbCl</a:t>
            </a:r>
          </a:p>
          <a:p>
            <a:pPr algn="ctr"/>
            <a:r>
              <a:rPr lang="en-US" sz="800" kern="10">
                <a:ln w="12700">
                  <a:solidFill>
                    <a:srgbClr val="FFFF00"/>
                  </a:solidFill>
                  <a:round/>
                  <a:headEnd/>
                  <a:tailEnd/>
                </a:ln>
                <a:solidFill>
                  <a:srgbClr val="FFFF00"/>
                </a:solidFill>
                <a:latin typeface="Times New Roman"/>
                <a:cs typeface="Times New Roman"/>
              </a:rPr>
              <a:t> (8.6 g) </a:t>
            </a:r>
          </a:p>
        </p:txBody>
      </p:sp>
      <p:sp>
        <p:nvSpPr>
          <p:cNvPr id="32786" name="WordArt 20"/>
          <p:cNvSpPr>
            <a:spLocks noChangeAspect="1" noChangeArrowheads="1" noChangeShapeType="1"/>
          </p:cNvSpPr>
          <p:nvPr/>
        </p:nvSpPr>
        <p:spPr bwMode="auto">
          <a:xfrm rot="20442">
            <a:off x="6705600" y="1277938"/>
            <a:ext cx="1458913" cy="180975"/>
          </a:xfrm>
          <a:prstGeom prst="rect">
            <a:avLst/>
          </a:prstGeom>
        </p:spPr>
        <p:txBody>
          <a:bodyPr wrap="none" fromWordArt="1">
            <a:prstTxWarp prst="textPlain">
              <a:avLst>
                <a:gd name="adj" fmla="val 50000"/>
              </a:avLst>
            </a:prstTxWarp>
          </a:bodyPr>
          <a:lstStyle/>
          <a:p>
            <a:pPr algn="ctr"/>
            <a:r>
              <a:rPr lang="en-US" sz="1200" kern="10">
                <a:ln w="9525">
                  <a:solidFill>
                    <a:srgbClr val="FFFF00"/>
                  </a:solidFill>
                  <a:round/>
                  <a:headEnd/>
                  <a:tailEnd/>
                </a:ln>
                <a:solidFill>
                  <a:srgbClr val="FFFF00"/>
                </a:solidFill>
                <a:latin typeface="Arial"/>
                <a:cs typeface="Arial"/>
              </a:rPr>
              <a:t>Niobium capsule</a:t>
            </a:r>
          </a:p>
        </p:txBody>
      </p:sp>
      <p:sp>
        <p:nvSpPr>
          <p:cNvPr id="32787" name="Rectangle 21"/>
          <p:cNvSpPr>
            <a:spLocks noChangeAspect="1" noChangeArrowheads="1"/>
          </p:cNvSpPr>
          <p:nvPr/>
        </p:nvSpPr>
        <p:spPr bwMode="auto">
          <a:xfrm>
            <a:off x="3344863" y="1747838"/>
            <a:ext cx="3805237" cy="115887"/>
          </a:xfrm>
          <a:prstGeom prst="rect">
            <a:avLst/>
          </a:prstGeom>
          <a:solidFill>
            <a:srgbClr val="080B76"/>
          </a:solidFill>
          <a:ln>
            <a:noFill/>
          </a:ln>
          <a:extLst>
            <a:ext uri="{91240B29-F687-4F45-9708-019B960494DF}">
              <a14:hiddenLine xmlns:a14="http://schemas.microsoft.com/office/drawing/2010/main" w="28575">
                <a:solidFill>
                  <a:srgbClr val="000000"/>
                </a:solidFill>
                <a:miter lim="800000"/>
                <a:headEnd/>
                <a:tailEnd/>
              </a14:hiddenLine>
            </a:ext>
          </a:extLst>
        </p:spPr>
        <p:txBody>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endParaRPr lang="en-ZA" altLang="en-US"/>
          </a:p>
        </p:txBody>
      </p:sp>
      <p:sp>
        <p:nvSpPr>
          <p:cNvPr id="32788" name="Line 22"/>
          <p:cNvSpPr>
            <a:spLocks noChangeAspect="1" noChangeShapeType="1"/>
          </p:cNvSpPr>
          <p:nvPr/>
        </p:nvSpPr>
        <p:spPr bwMode="auto">
          <a:xfrm rot="10800000" flipV="1">
            <a:off x="6145213" y="1430338"/>
            <a:ext cx="592137" cy="846137"/>
          </a:xfrm>
          <a:prstGeom prst="line">
            <a:avLst/>
          </a:prstGeom>
          <a:noFill/>
          <a:ln w="19050">
            <a:solidFill>
              <a:srgbClr val="FFFF00"/>
            </a:solidFill>
            <a:round/>
            <a:headEnd/>
            <a:tailEnd type="triangle" w="sm" len="med"/>
          </a:ln>
          <a:extLst>
            <a:ext uri="{909E8E84-426E-40DD-AFC4-6F175D3DCCD1}">
              <a14:hiddenFill xmlns:a14="http://schemas.microsoft.com/office/drawing/2010/main">
                <a:noFill/>
              </a14:hiddenFill>
            </a:ext>
          </a:extLst>
        </p:spPr>
        <p:txBody>
          <a:bodyPr/>
          <a:lstStyle/>
          <a:p>
            <a:endParaRPr lang="en-US"/>
          </a:p>
        </p:txBody>
      </p:sp>
      <p:sp>
        <p:nvSpPr>
          <p:cNvPr id="32789" name="WordArt 23"/>
          <p:cNvSpPr>
            <a:spLocks noChangeAspect="1" noChangeArrowheads="1" noChangeShapeType="1"/>
          </p:cNvSpPr>
          <p:nvPr/>
        </p:nvSpPr>
        <p:spPr bwMode="auto">
          <a:xfrm rot="-5379558">
            <a:off x="1739901" y="3024187"/>
            <a:ext cx="1631950" cy="155575"/>
          </a:xfrm>
          <a:prstGeom prst="rect">
            <a:avLst/>
          </a:prstGeom>
        </p:spPr>
        <p:txBody>
          <a:bodyPr wrap="none" fromWordArt="1">
            <a:prstTxWarp prst="textPlain">
              <a:avLst>
                <a:gd name="adj" fmla="val 50000"/>
              </a:avLst>
            </a:prstTxWarp>
          </a:bodyPr>
          <a:lstStyle/>
          <a:p>
            <a:pPr algn="ctr"/>
            <a:r>
              <a:rPr lang="en-US" sz="800" kern="10">
                <a:ln w="12700">
                  <a:solidFill>
                    <a:srgbClr val="FFFF00"/>
                  </a:solidFill>
                  <a:round/>
                  <a:headEnd/>
                  <a:tailEnd/>
                </a:ln>
                <a:solidFill>
                  <a:srgbClr val="FFFF00"/>
                </a:solidFill>
                <a:latin typeface="Times New Roman"/>
                <a:cs typeface="Times New Roman"/>
              </a:rPr>
              <a:t>HAVAR foils</a:t>
            </a:r>
          </a:p>
        </p:txBody>
      </p:sp>
      <p:grpSp>
        <p:nvGrpSpPr>
          <p:cNvPr id="32790" name="Group 24"/>
          <p:cNvGrpSpPr>
            <a:grpSpLocks/>
          </p:cNvGrpSpPr>
          <p:nvPr/>
        </p:nvGrpSpPr>
        <p:grpSpPr bwMode="auto">
          <a:xfrm>
            <a:off x="2889250" y="2374900"/>
            <a:ext cx="4713288" cy="4121150"/>
            <a:chOff x="1676" y="1672"/>
            <a:chExt cx="2969" cy="2596"/>
          </a:xfrm>
        </p:grpSpPr>
        <p:sp>
          <p:nvSpPr>
            <p:cNvPr id="32799" name="Line 25"/>
            <p:cNvSpPr>
              <a:spLocks noChangeAspect="1" noChangeShapeType="1"/>
            </p:cNvSpPr>
            <p:nvPr/>
          </p:nvSpPr>
          <p:spPr bwMode="auto">
            <a:xfrm flipV="1">
              <a:off x="1681" y="3595"/>
              <a:ext cx="349" cy="283"/>
            </a:xfrm>
            <a:prstGeom prst="line">
              <a:avLst/>
            </a:prstGeom>
            <a:noFill/>
            <a:ln w="19050">
              <a:solidFill>
                <a:srgbClr val="FFFF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2800" name="Line 26"/>
            <p:cNvSpPr>
              <a:spLocks noChangeAspect="1" noChangeShapeType="1"/>
            </p:cNvSpPr>
            <p:nvPr/>
          </p:nvSpPr>
          <p:spPr bwMode="auto">
            <a:xfrm flipV="1">
              <a:off x="1676" y="3605"/>
              <a:ext cx="419" cy="339"/>
            </a:xfrm>
            <a:prstGeom prst="line">
              <a:avLst/>
            </a:prstGeom>
            <a:noFill/>
            <a:ln w="19050">
              <a:solidFill>
                <a:srgbClr val="FFFF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2801" name="Line 27"/>
            <p:cNvSpPr>
              <a:spLocks noChangeAspect="1" noChangeShapeType="1"/>
            </p:cNvSpPr>
            <p:nvPr/>
          </p:nvSpPr>
          <p:spPr bwMode="auto">
            <a:xfrm flipV="1">
              <a:off x="1676" y="3596"/>
              <a:ext cx="497" cy="394"/>
            </a:xfrm>
            <a:prstGeom prst="line">
              <a:avLst/>
            </a:prstGeom>
            <a:noFill/>
            <a:ln w="19050">
              <a:solidFill>
                <a:srgbClr val="FFFF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2802" name="Line 28"/>
            <p:cNvSpPr>
              <a:spLocks noChangeAspect="1" noChangeShapeType="1"/>
            </p:cNvSpPr>
            <p:nvPr/>
          </p:nvSpPr>
          <p:spPr bwMode="auto">
            <a:xfrm flipV="1">
              <a:off x="1678" y="3620"/>
              <a:ext cx="538" cy="431"/>
            </a:xfrm>
            <a:prstGeom prst="line">
              <a:avLst/>
            </a:prstGeom>
            <a:noFill/>
            <a:ln w="19050">
              <a:solidFill>
                <a:srgbClr val="FFFF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2803" name="Line 29"/>
            <p:cNvSpPr>
              <a:spLocks noChangeAspect="1" noChangeShapeType="1"/>
            </p:cNvSpPr>
            <p:nvPr/>
          </p:nvSpPr>
          <p:spPr bwMode="auto">
            <a:xfrm flipV="1">
              <a:off x="2996" y="3552"/>
              <a:ext cx="375" cy="307"/>
            </a:xfrm>
            <a:prstGeom prst="line">
              <a:avLst/>
            </a:prstGeom>
            <a:noFill/>
            <a:ln w="19050">
              <a:solidFill>
                <a:srgbClr val="FFFF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2804" name="Line 30"/>
            <p:cNvSpPr>
              <a:spLocks noChangeAspect="1" noChangeShapeType="1"/>
            </p:cNvSpPr>
            <p:nvPr/>
          </p:nvSpPr>
          <p:spPr bwMode="auto">
            <a:xfrm flipV="1">
              <a:off x="2991" y="3581"/>
              <a:ext cx="425" cy="343"/>
            </a:xfrm>
            <a:prstGeom prst="line">
              <a:avLst/>
            </a:prstGeom>
            <a:noFill/>
            <a:ln w="19050">
              <a:solidFill>
                <a:srgbClr val="FFFF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2805" name="Line 31"/>
            <p:cNvSpPr>
              <a:spLocks noChangeAspect="1" noChangeShapeType="1"/>
            </p:cNvSpPr>
            <p:nvPr/>
          </p:nvSpPr>
          <p:spPr bwMode="auto">
            <a:xfrm flipV="1">
              <a:off x="2990" y="3576"/>
              <a:ext cx="498" cy="395"/>
            </a:xfrm>
            <a:prstGeom prst="line">
              <a:avLst/>
            </a:prstGeom>
            <a:noFill/>
            <a:ln w="19050">
              <a:solidFill>
                <a:srgbClr val="FFFF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2806" name="Line 32"/>
            <p:cNvSpPr>
              <a:spLocks noChangeAspect="1" noChangeShapeType="1"/>
            </p:cNvSpPr>
            <p:nvPr/>
          </p:nvSpPr>
          <p:spPr bwMode="auto">
            <a:xfrm flipV="1">
              <a:off x="2992" y="3606"/>
              <a:ext cx="535" cy="426"/>
            </a:xfrm>
            <a:prstGeom prst="line">
              <a:avLst/>
            </a:prstGeom>
            <a:noFill/>
            <a:ln w="19050">
              <a:solidFill>
                <a:srgbClr val="FFFF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2807" name="Line 33"/>
            <p:cNvSpPr>
              <a:spLocks noChangeAspect="1" noChangeShapeType="1"/>
            </p:cNvSpPr>
            <p:nvPr/>
          </p:nvSpPr>
          <p:spPr bwMode="auto">
            <a:xfrm flipV="1">
              <a:off x="2999" y="3581"/>
              <a:ext cx="854" cy="687"/>
            </a:xfrm>
            <a:prstGeom prst="line">
              <a:avLst/>
            </a:prstGeom>
            <a:noFill/>
            <a:ln w="19050">
              <a:solidFill>
                <a:srgbClr val="FFFF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2808" name="Line 34"/>
            <p:cNvSpPr>
              <a:spLocks noChangeAspect="1" noChangeShapeType="1"/>
            </p:cNvSpPr>
            <p:nvPr/>
          </p:nvSpPr>
          <p:spPr bwMode="auto">
            <a:xfrm>
              <a:off x="2022" y="2926"/>
              <a:ext cx="2" cy="666"/>
            </a:xfrm>
            <a:prstGeom prst="line">
              <a:avLst/>
            </a:prstGeom>
            <a:noFill/>
            <a:ln w="19050">
              <a:solidFill>
                <a:srgbClr val="FFFF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2809" name="Line 35"/>
            <p:cNvSpPr>
              <a:spLocks noChangeAspect="1" noChangeShapeType="1"/>
            </p:cNvSpPr>
            <p:nvPr/>
          </p:nvSpPr>
          <p:spPr bwMode="auto">
            <a:xfrm>
              <a:off x="2101" y="2924"/>
              <a:ext cx="2" cy="676"/>
            </a:xfrm>
            <a:prstGeom prst="line">
              <a:avLst/>
            </a:prstGeom>
            <a:noFill/>
            <a:ln w="19050">
              <a:solidFill>
                <a:srgbClr val="FFFF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2810" name="Line 36"/>
            <p:cNvSpPr>
              <a:spLocks noChangeAspect="1" noChangeShapeType="1"/>
            </p:cNvSpPr>
            <p:nvPr/>
          </p:nvSpPr>
          <p:spPr bwMode="auto">
            <a:xfrm>
              <a:off x="2174" y="2658"/>
              <a:ext cx="0" cy="940"/>
            </a:xfrm>
            <a:prstGeom prst="line">
              <a:avLst/>
            </a:prstGeom>
            <a:noFill/>
            <a:ln w="19050">
              <a:solidFill>
                <a:srgbClr val="FFFF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2811" name="Line 37"/>
            <p:cNvSpPr>
              <a:spLocks noChangeAspect="1" noChangeShapeType="1"/>
            </p:cNvSpPr>
            <p:nvPr/>
          </p:nvSpPr>
          <p:spPr bwMode="auto">
            <a:xfrm>
              <a:off x="2218" y="2654"/>
              <a:ext cx="0" cy="962"/>
            </a:xfrm>
            <a:prstGeom prst="line">
              <a:avLst/>
            </a:prstGeom>
            <a:noFill/>
            <a:ln w="19050">
              <a:solidFill>
                <a:srgbClr val="FFFF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2812" name="Line 38"/>
            <p:cNvSpPr>
              <a:spLocks noChangeAspect="1" noChangeShapeType="1"/>
            </p:cNvSpPr>
            <p:nvPr/>
          </p:nvSpPr>
          <p:spPr bwMode="auto">
            <a:xfrm>
              <a:off x="3369" y="2658"/>
              <a:ext cx="2" cy="892"/>
            </a:xfrm>
            <a:prstGeom prst="line">
              <a:avLst/>
            </a:prstGeom>
            <a:noFill/>
            <a:ln w="19050">
              <a:solidFill>
                <a:srgbClr val="FFFF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2813" name="Line 39"/>
            <p:cNvSpPr>
              <a:spLocks noChangeAspect="1" noChangeShapeType="1"/>
            </p:cNvSpPr>
            <p:nvPr/>
          </p:nvSpPr>
          <p:spPr bwMode="auto">
            <a:xfrm>
              <a:off x="3415" y="2656"/>
              <a:ext cx="0" cy="924"/>
            </a:xfrm>
            <a:prstGeom prst="line">
              <a:avLst/>
            </a:prstGeom>
            <a:noFill/>
            <a:ln w="19050">
              <a:solidFill>
                <a:srgbClr val="FFFF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2814" name="Line 40"/>
            <p:cNvSpPr>
              <a:spLocks noChangeAspect="1" noChangeShapeType="1"/>
            </p:cNvSpPr>
            <p:nvPr/>
          </p:nvSpPr>
          <p:spPr bwMode="auto">
            <a:xfrm>
              <a:off x="3492" y="2646"/>
              <a:ext cx="0" cy="930"/>
            </a:xfrm>
            <a:prstGeom prst="line">
              <a:avLst/>
            </a:prstGeom>
            <a:noFill/>
            <a:ln w="19050">
              <a:solidFill>
                <a:srgbClr val="FFFF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2815" name="Line 41"/>
            <p:cNvSpPr>
              <a:spLocks noChangeAspect="1" noChangeShapeType="1"/>
            </p:cNvSpPr>
            <p:nvPr/>
          </p:nvSpPr>
          <p:spPr bwMode="auto">
            <a:xfrm>
              <a:off x="3529" y="2655"/>
              <a:ext cx="0" cy="943"/>
            </a:xfrm>
            <a:prstGeom prst="line">
              <a:avLst/>
            </a:prstGeom>
            <a:noFill/>
            <a:ln w="19050">
              <a:solidFill>
                <a:srgbClr val="FFFF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2816" name="Line 42"/>
            <p:cNvSpPr>
              <a:spLocks noChangeAspect="1" noChangeShapeType="1"/>
            </p:cNvSpPr>
            <p:nvPr/>
          </p:nvSpPr>
          <p:spPr bwMode="auto">
            <a:xfrm>
              <a:off x="3854" y="2656"/>
              <a:ext cx="0" cy="919"/>
            </a:xfrm>
            <a:prstGeom prst="line">
              <a:avLst/>
            </a:prstGeom>
            <a:noFill/>
            <a:ln w="19050">
              <a:solidFill>
                <a:srgbClr val="FFFF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2817" name="Line 43"/>
            <p:cNvSpPr>
              <a:spLocks noChangeAspect="1" noChangeShapeType="1"/>
            </p:cNvSpPr>
            <p:nvPr/>
          </p:nvSpPr>
          <p:spPr bwMode="auto">
            <a:xfrm rot="5400000" flipV="1">
              <a:off x="4254" y="1280"/>
              <a:ext cx="0" cy="783"/>
            </a:xfrm>
            <a:prstGeom prst="line">
              <a:avLst/>
            </a:prstGeom>
            <a:noFill/>
            <a:ln w="19050">
              <a:solidFill>
                <a:srgbClr val="FFFF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2818" name="Line 44"/>
            <p:cNvSpPr>
              <a:spLocks noChangeAspect="1" noChangeShapeType="1"/>
            </p:cNvSpPr>
            <p:nvPr/>
          </p:nvSpPr>
          <p:spPr bwMode="auto">
            <a:xfrm rot="5400000" flipV="1">
              <a:off x="4254" y="2228"/>
              <a:ext cx="0" cy="783"/>
            </a:xfrm>
            <a:prstGeom prst="line">
              <a:avLst/>
            </a:prstGeom>
            <a:noFill/>
            <a:ln w="19050">
              <a:solidFill>
                <a:srgbClr val="FFFF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32791" name="Line 45"/>
          <p:cNvSpPr>
            <a:spLocks noChangeAspect="1" noChangeShapeType="1"/>
          </p:cNvSpPr>
          <p:nvPr/>
        </p:nvSpPr>
        <p:spPr bwMode="auto">
          <a:xfrm rot="16200000" flipH="1">
            <a:off x="6432550" y="3135313"/>
            <a:ext cx="1531938" cy="4762"/>
          </a:xfrm>
          <a:prstGeom prst="line">
            <a:avLst/>
          </a:prstGeom>
          <a:noFill/>
          <a:ln w="19050">
            <a:solidFill>
              <a:srgbClr val="FFFF00"/>
            </a:solidFill>
            <a:round/>
            <a:headEnd type="stealth" w="med" len="med"/>
            <a:tailEnd type="stealth" w="med" len="med"/>
          </a:ln>
          <a:extLst>
            <a:ext uri="{909E8E84-426E-40DD-AFC4-6F175D3DCCD1}">
              <a14:hiddenFill xmlns:a14="http://schemas.microsoft.com/office/drawing/2010/main">
                <a:noFill/>
              </a14:hiddenFill>
            </a:ext>
          </a:extLst>
        </p:spPr>
        <p:txBody>
          <a:bodyPr/>
          <a:lstStyle/>
          <a:p>
            <a:endParaRPr lang="en-US"/>
          </a:p>
        </p:txBody>
      </p:sp>
      <p:sp>
        <p:nvSpPr>
          <p:cNvPr id="32792" name="Text Box 46"/>
          <p:cNvSpPr txBox="1">
            <a:spLocks noChangeAspect="1" noChangeArrowheads="1"/>
          </p:cNvSpPr>
          <p:nvPr/>
        </p:nvSpPr>
        <p:spPr bwMode="auto">
          <a:xfrm>
            <a:off x="7189788" y="3025775"/>
            <a:ext cx="1035050"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GB" altLang="en-US" sz="1200" b="1">
                <a:solidFill>
                  <a:srgbClr val="99FF66"/>
                </a:solidFill>
                <a:latin typeface="Symbol" pitchFamily="18" charset="2"/>
              </a:rPr>
              <a:t>Æ </a:t>
            </a:r>
            <a:r>
              <a:rPr lang="en-US" altLang="en-US" sz="1200" b="1">
                <a:solidFill>
                  <a:srgbClr val="99FF66"/>
                </a:solidFill>
              </a:rPr>
              <a:t>20 mm</a:t>
            </a:r>
          </a:p>
        </p:txBody>
      </p:sp>
      <p:sp>
        <p:nvSpPr>
          <p:cNvPr id="32793" name="Text Box 47"/>
          <p:cNvSpPr txBox="1">
            <a:spLocks noChangeAspect="1" noChangeArrowheads="1"/>
          </p:cNvSpPr>
          <p:nvPr/>
        </p:nvSpPr>
        <p:spPr bwMode="auto">
          <a:xfrm>
            <a:off x="4297363" y="5767388"/>
            <a:ext cx="854075" cy="80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lnSpc>
                <a:spcPct val="72000"/>
              </a:lnSpc>
            </a:pPr>
            <a:r>
              <a:rPr lang="en-US" altLang="en-US" sz="900">
                <a:solidFill>
                  <a:srgbClr val="99FF66"/>
                </a:solidFill>
              </a:rPr>
              <a:t>40.013 MeV</a:t>
            </a:r>
          </a:p>
          <a:p>
            <a:pPr eaLnBrk="1" hangingPunct="1">
              <a:lnSpc>
                <a:spcPct val="72000"/>
              </a:lnSpc>
            </a:pPr>
            <a:r>
              <a:rPr lang="en-US" altLang="en-US" sz="900">
                <a:solidFill>
                  <a:srgbClr val="99FF66"/>
                </a:solidFill>
              </a:rPr>
              <a:t>38.444 MeV</a:t>
            </a:r>
          </a:p>
          <a:p>
            <a:pPr eaLnBrk="1" hangingPunct="1">
              <a:lnSpc>
                <a:spcPct val="72000"/>
              </a:lnSpc>
            </a:pPr>
            <a:r>
              <a:rPr lang="en-US" altLang="en-US" sz="900">
                <a:solidFill>
                  <a:srgbClr val="99FF66"/>
                </a:solidFill>
              </a:rPr>
              <a:t>36.866 MeV</a:t>
            </a:r>
          </a:p>
          <a:p>
            <a:pPr eaLnBrk="1" hangingPunct="1">
              <a:lnSpc>
                <a:spcPct val="72000"/>
              </a:lnSpc>
            </a:pPr>
            <a:r>
              <a:rPr lang="en-US" altLang="en-US" sz="900">
                <a:solidFill>
                  <a:srgbClr val="99FF66"/>
                </a:solidFill>
              </a:rPr>
              <a:t>34.364 MeV</a:t>
            </a:r>
          </a:p>
          <a:p>
            <a:pPr eaLnBrk="1" hangingPunct="1">
              <a:lnSpc>
                <a:spcPct val="72000"/>
              </a:lnSpc>
            </a:pPr>
            <a:endParaRPr lang="en-US" altLang="en-US" sz="900">
              <a:solidFill>
                <a:srgbClr val="99FF66"/>
              </a:solidFill>
            </a:endParaRPr>
          </a:p>
          <a:p>
            <a:pPr eaLnBrk="1" hangingPunct="1">
              <a:lnSpc>
                <a:spcPct val="72000"/>
              </a:lnSpc>
            </a:pPr>
            <a:endParaRPr lang="en-US" altLang="en-US" sz="900">
              <a:solidFill>
                <a:srgbClr val="99FF66"/>
              </a:solidFill>
            </a:endParaRPr>
          </a:p>
          <a:p>
            <a:pPr eaLnBrk="1" hangingPunct="1">
              <a:lnSpc>
                <a:spcPct val="72000"/>
              </a:lnSpc>
            </a:pPr>
            <a:r>
              <a:rPr lang="en-US" altLang="en-US" sz="900">
                <a:solidFill>
                  <a:srgbClr val="99FF66"/>
                </a:solidFill>
              </a:rPr>
              <a:t>2.364 MeV</a:t>
            </a:r>
          </a:p>
        </p:txBody>
      </p:sp>
      <p:sp>
        <p:nvSpPr>
          <p:cNvPr id="32794" name="Line 48"/>
          <p:cNvSpPr>
            <a:spLocks noChangeShapeType="1"/>
          </p:cNvSpPr>
          <p:nvPr/>
        </p:nvSpPr>
        <p:spPr bwMode="auto">
          <a:xfrm>
            <a:off x="457200" y="3197225"/>
            <a:ext cx="1554163" cy="0"/>
          </a:xfrm>
          <a:prstGeom prst="line">
            <a:avLst/>
          </a:prstGeom>
          <a:noFill/>
          <a:ln w="57150">
            <a:solidFill>
              <a:srgbClr val="FF6600"/>
            </a:solidFill>
            <a:round/>
            <a:headEnd type="none" w="sm" len="sm"/>
            <a:tailEnd type="arrow" w="sm" len="sm"/>
          </a:ln>
          <a:extLst>
            <a:ext uri="{909E8E84-426E-40DD-AFC4-6F175D3DCCD1}">
              <a14:hiddenFill xmlns:a14="http://schemas.microsoft.com/office/drawing/2010/main">
                <a:noFill/>
              </a14:hiddenFill>
            </a:ext>
          </a:extLst>
        </p:spPr>
        <p:txBody>
          <a:bodyPr wrap="none" anchor="ctr"/>
          <a:lstStyle/>
          <a:p>
            <a:endParaRPr lang="en-US"/>
          </a:p>
        </p:txBody>
      </p:sp>
      <p:sp>
        <p:nvSpPr>
          <p:cNvPr id="32795" name="Text Box 49"/>
          <p:cNvSpPr txBox="1">
            <a:spLocks noChangeAspect="1" noChangeArrowheads="1"/>
          </p:cNvSpPr>
          <p:nvPr/>
        </p:nvSpPr>
        <p:spPr bwMode="auto">
          <a:xfrm>
            <a:off x="484188" y="2911475"/>
            <a:ext cx="1101725"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GB" altLang="en-US" sz="1600" b="1">
                <a:solidFill>
                  <a:srgbClr val="99FF66"/>
                </a:solidFill>
                <a:latin typeface="Arial" pitchFamily="34" charset="0"/>
              </a:rPr>
              <a:t>66 MeV protons</a:t>
            </a:r>
            <a:endParaRPr lang="en-US" altLang="en-US" sz="1600" b="1">
              <a:solidFill>
                <a:srgbClr val="99FF66"/>
              </a:solidFill>
              <a:latin typeface="Arial" pitchFamily="34" charset="0"/>
            </a:endParaRPr>
          </a:p>
        </p:txBody>
      </p:sp>
      <p:sp>
        <p:nvSpPr>
          <p:cNvPr id="32796" name="WordArt 50"/>
          <p:cNvSpPr>
            <a:spLocks noChangeAspect="1" noChangeArrowheads="1" noChangeShapeType="1"/>
          </p:cNvSpPr>
          <p:nvPr/>
        </p:nvSpPr>
        <p:spPr bwMode="auto">
          <a:xfrm rot="20442">
            <a:off x="4275138" y="1287463"/>
            <a:ext cx="1724025" cy="214312"/>
          </a:xfrm>
          <a:prstGeom prst="rect">
            <a:avLst/>
          </a:prstGeom>
        </p:spPr>
        <p:txBody>
          <a:bodyPr wrap="none" fromWordArt="1">
            <a:prstTxWarp prst="textPlain">
              <a:avLst>
                <a:gd name="adj" fmla="val 50000"/>
              </a:avLst>
            </a:prstTxWarp>
          </a:bodyPr>
          <a:lstStyle/>
          <a:p>
            <a:pPr algn="ctr"/>
            <a:r>
              <a:rPr lang="en-US" sz="1200" kern="10">
                <a:ln w="9525">
                  <a:solidFill>
                    <a:srgbClr val="FFFF00"/>
                  </a:solidFill>
                  <a:round/>
                  <a:headEnd/>
                  <a:tailEnd/>
                </a:ln>
                <a:solidFill>
                  <a:srgbClr val="FFFF00"/>
                </a:solidFill>
                <a:latin typeface="Arial"/>
                <a:cs typeface="Arial"/>
              </a:rPr>
              <a:t>Aluminium capsule</a:t>
            </a:r>
          </a:p>
        </p:txBody>
      </p:sp>
      <p:sp>
        <p:nvSpPr>
          <p:cNvPr id="32797" name="Line 51"/>
          <p:cNvSpPr>
            <a:spLocks noChangeAspect="1" noChangeShapeType="1"/>
          </p:cNvSpPr>
          <p:nvPr/>
        </p:nvSpPr>
        <p:spPr bwMode="auto">
          <a:xfrm rot="10800000" flipV="1">
            <a:off x="3714750" y="1439863"/>
            <a:ext cx="595313" cy="846137"/>
          </a:xfrm>
          <a:prstGeom prst="line">
            <a:avLst/>
          </a:prstGeom>
          <a:noFill/>
          <a:ln w="19050">
            <a:solidFill>
              <a:srgbClr val="FFFF00"/>
            </a:solidFill>
            <a:round/>
            <a:headEnd/>
            <a:tailEnd type="triangle" w="sm" len="med"/>
          </a:ln>
          <a:extLst>
            <a:ext uri="{909E8E84-426E-40DD-AFC4-6F175D3DCCD1}">
              <a14:hiddenFill xmlns:a14="http://schemas.microsoft.com/office/drawing/2010/main">
                <a:noFill/>
              </a14:hiddenFill>
            </a:ext>
          </a:extLst>
        </p:spPr>
        <p:txBody>
          <a:bodyPr/>
          <a:lstStyle/>
          <a:p>
            <a:endParaRPr lang="en-US"/>
          </a:p>
        </p:txBody>
      </p:sp>
      <p:sp>
        <p:nvSpPr>
          <p:cNvPr id="32798" name="TextBox 51"/>
          <p:cNvSpPr txBox="1">
            <a:spLocks noChangeArrowheads="1"/>
          </p:cNvSpPr>
          <p:nvPr/>
        </p:nvSpPr>
        <p:spPr bwMode="auto">
          <a:xfrm>
            <a:off x="138023" y="5349995"/>
            <a:ext cx="32861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ZA" altLang="en-US" sz="1600" dirty="0"/>
              <a:t>Ga material: 99.99%   (40 g)</a:t>
            </a:r>
          </a:p>
        </p:txBody>
      </p:sp>
      <p:pic>
        <p:nvPicPr>
          <p:cNvPr id="53" name="Picture 52" descr="itlclear_Logo0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 y="6107003"/>
            <a:ext cx="2011362" cy="750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ransition spd="slow"/>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84213" y="0"/>
            <a:ext cx="7772400" cy="719138"/>
          </a:xfrm>
        </p:spPr>
        <p:txBody>
          <a:bodyPr/>
          <a:lstStyle/>
          <a:p>
            <a:pPr eaLnBrk="1" hangingPunct="1"/>
            <a:r>
              <a:rPr lang="en-US" altLang="en-US" sz="3600" b="1" dirty="0" smtClean="0">
                <a:solidFill>
                  <a:srgbClr val="FFFF00"/>
                </a:solidFill>
              </a:rPr>
              <a:t>Chemical Processing Facilities</a:t>
            </a:r>
          </a:p>
        </p:txBody>
      </p:sp>
      <p:pic>
        <p:nvPicPr>
          <p:cNvPr id="33795" name="Picture 4" descr="IMG_0064"/>
          <p:cNvPicPr>
            <a:picLocks noGrp="1" noChangeAspect="1" noChangeArrowheads="1"/>
          </p:cNvPicPr>
          <p:nvPr>
            <p:ph sz="quarter" idx="2"/>
          </p:nvPr>
        </p:nvPicPr>
        <p:blipFill>
          <a:blip r:embed="rId3" cstate="print">
            <a:extLst>
              <a:ext uri="{28A0092B-C50C-407E-A947-70E740481C1C}">
                <a14:useLocalDpi xmlns:a14="http://schemas.microsoft.com/office/drawing/2010/main" val="0"/>
              </a:ext>
            </a:extLst>
          </a:blip>
          <a:srcRect/>
          <a:stretch>
            <a:fillRect/>
          </a:stretch>
        </p:blipFill>
        <p:spPr>
          <a:xfrm>
            <a:off x="5076825" y="2349500"/>
            <a:ext cx="3743325" cy="3252788"/>
          </a:xfrm>
        </p:spPr>
      </p:pic>
      <p:sp>
        <p:nvSpPr>
          <p:cNvPr id="33796" name="Rectangle 6"/>
          <p:cNvSpPr>
            <a:spLocks noChangeArrowheads="1"/>
          </p:cNvSpPr>
          <p:nvPr/>
        </p:nvSpPr>
        <p:spPr bwMode="auto">
          <a:xfrm>
            <a:off x="4967288" y="5589588"/>
            <a:ext cx="41767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US" altLang="en-US" sz="1800" b="1" dirty="0">
                <a:solidFill>
                  <a:srgbClr val="FFFF00"/>
                </a:solidFill>
                <a:latin typeface="Times New Roman" pitchFamily="18" charset="0"/>
              </a:rPr>
              <a:t>Manual Manipulator Hot Cells</a:t>
            </a:r>
          </a:p>
        </p:txBody>
      </p:sp>
      <p:pic>
        <p:nvPicPr>
          <p:cNvPr id="33797" name="Picture 7" descr="Camera 015"/>
          <p:cNvPicPr preferRelativeResize="0">
            <a:picLocks noGrp="1" noChangeArrowheads="1"/>
          </p:cNvPicPr>
          <p:nvPr>
            <p:ph sz="quarter" idx="3"/>
          </p:nvPr>
        </p:nvPicPr>
        <p:blipFill>
          <a:blip r:embed="rId4" cstate="print">
            <a:extLst>
              <a:ext uri="{28A0092B-C50C-407E-A947-70E740481C1C}">
                <a14:useLocalDpi xmlns:a14="http://schemas.microsoft.com/office/drawing/2010/main" val="0"/>
              </a:ext>
            </a:extLst>
          </a:blip>
          <a:srcRect/>
          <a:stretch>
            <a:fillRect/>
          </a:stretch>
        </p:blipFill>
        <p:spPr>
          <a:xfrm>
            <a:off x="179388" y="1628775"/>
            <a:ext cx="4248150" cy="3240088"/>
          </a:xfrm>
        </p:spPr>
      </p:pic>
      <p:sp>
        <p:nvSpPr>
          <p:cNvPr id="33798" name="Rectangle 8"/>
          <p:cNvSpPr>
            <a:spLocks noChangeArrowheads="1"/>
          </p:cNvSpPr>
          <p:nvPr/>
        </p:nvSpPr>
        <p:spPr bwMode="auto">
          <a:xfrm>
            <a:off x="179388" y="4941888"/>
            <a:ext cx="67691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US" altLang="en-US" sz="1800" b="1" baseline="30000" dirty="0">
                <a:solidFill>
                  <a:srgbClr val="FFFF00"/>
                </a:solidFill>
                <a:latin typeface="Times New Roman" pitchFamily="18" charset="0"/>
              </a:rPr>
              <a:t>18</a:t>
            </a:r>
            <a:r>
              <a:rPr lang="en-US" altLang="en-US" sz="1800" b="1" dirty="0">
                <a:solidFill>
                  <a:srgbClr val="FFFF00"/>
                </a:solidFill>
                <a:latin typeface="Times New Roman" pitchFamily="18" charset="0"/>
              </a:rPr>
              <a:t>F-Automated Chemical Processing Hot Cells</a:t>
            </a:r>
          </a:p>
        </p:txBody>
      </p:sp>
      <p:pic>
        <p:nvPicPr>
          <p:cNvPr id="7" name="Picture 6" descr="itlclear_Logo0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6032911"/>
            <a:ext cx="2209799" cy="82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ransition>
    <p:wheel spokes="8"/>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sz="quarter"/>
          </p:nvPr>
        </p:nvSpPr>
        <p:spPr>
          <a:xfrm>
            <a:off x="684213" y="0"/>
            <a:ext cx="7772400" cy="785813"/>
          </a:xfrm>
        </p:spPr>
        <p:txBody>
          <a:bodyPr/>
          <a:lstStyle/>
          <a:p>
            <a:pPr eaLnBrk="1" hangingPunct="1"/>
            <a:r>
              <a:rPr lang="en-US" altLang="en-US" sz="3600" b="1" dirty="0" smtClean="0">
                <a:solidFill>
                  <a:srgbClr val="FFFF00"/>
                </a:solidFill>
              </a:rPr>
              <a:t>3 X Independent Clean Rooms</a:t>
            </a:r>
          </a:p>
        </p:txBody>
      </p:sp>
      <p:pic>
        <p:nvPicPr>
          <p:cNvPr id="34819" name="Picture 2" descr="C:\Documents and Settings\clive\My Documents\My Pictures\2008_07_25\IMG_1084.JPG"/>
          <p:cNvPicPr>
            <a:picLocks noGrp="1" noChangeAspect="1" noChangeArrowheads="1"/>
          </p:cNvPicPr>
          <p:nvPr>
            <p:ph sz="quarter" idx="3"/>
          </p:nvPr>
        </p:nvPicPr>
        <p:blipFill>
          <a:blip r:embed="rId3" cstate="print">
            <a:extLst>
              <a:ext uri="{28A0092B-C50C-407E-A947-70E740481C1C}">
                <a14:useLocalDpi xmlns:a14="http://schemas.microsoft.com/office/drawing/2010/main" val="0"/>
              </a:ext>
            </a:extLst>
          </a:blip>
          <a:srcRect/>
          <a:stretch>
            <a:fillRect/>
          </a:stretch>
        </p:blipFill>
        <p:spPr>
          <a:xfrm>
            <a:off x="2590800" y="3744912"/>
            <a:ext cx="3786188" cy="2840038"/>
          </a:xfrm>
        </p:spPr>
      </p:pic>
      <p:pic>
        <p:nvPicPr>
          <p:cNvPr id="34820" name="Picture 3" descr="C:\Documents and Settings\clive\My Documents\My Pictures\2008_07_25\IMG_1086.JPG"/>
          <p:cNvPicPr>
            <a:picLocks noGrp="1" noChangeAspect="1" noChangeArrowheads="1"/>
          </p:cNvPicPr>
          <p:nvPr>
            <p:ph sz="quarter" idx="4"/>
          </p:nvPr>
        </p:nvPicPr>
        <p:blipFill>
          <a:blip r:embed="rId4" cstate="print">
            <a:extLst>
              <a:ext uri="{28A0092B-C50C-407E-A947-70E740481C1C}">
                <a14:useLocalDpi xmlns:a14="http://schemas.microsoft.com/office/drawing/2010/main" val="0"/>
              </a:ext>
            </a:extLst>
          </a:blip>
          <a:srcRect/>
          <a:stretch>
            <a:fillRect/>
          </a:stretch>
        </p:blipFill>
        <p:spPr>
          <a:xfrm>
            <a:off x="500063" y="785813"/>
            <a:ext cx="3905250" cy="2928937"/>
          </a:xfrm>
        </p:spPr>
      </p:pic>
      <p:pic>
        <p:nvPicPr>
          <p:cNvPr id="34821" name="Picture 4" descr="C:\Documents and Settings\clive\My Documents\My Pictures\2008_07_25\IMG_1089.JPG"/>
          <p:cNvPicPr>
            <a:picLocks noGrp="1" noChangeAspect="1" noChangeArrowheads="1"/>
          </p:cNvPicPr>
          <p:nvPr>
            <p:ph sz="quarter" idx="1"/>
          </p:nvPr>
        </p:nvPicPr>
        <p:blipFill>
          <a:blip r:embed="rId5" cstate="print">
            <a:extLst>
              <a:ext uri="{28A0092B-C50C-407E-A947-70E740481C1C}">
                <a14:useLocalDpi xmlns:a14="http://schemas.microsoft.com/office/drawing/2010/main" val="0"/>
              </a:ext>
            </a:extLst>
          </a:blip>
          <a:srcRect/>
          <a:stretch>
            <a:fillRect/>
          </a:stretch>
        </p:blipFill>
        <p:spPr>
          <a:xfrm>
            <a:off x="4929188" y="714375"/>
            <a:ext cx="4000500" cy="3000375"/>
          </a:xfrm>
        </p:spPr>
      </p:pic>
      <p:sp>
        <p:nvSpPr>
          <p:cNvPr id="34822" name="TextBox 5"/>
          <p:cNvSpPr txBox="1">
            <a:spLocks noChangeArrowheads="1"/>
          </p:cNvSpPr>
          <p:nvPr/>
        </p:nvSpPr>
        <p:spPr bwMode="auto">
          <a:xfrm>
            <a:off x="6929438" y="3786188"/>
            <a:ext cx="18573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algn="ctr" eaLnBrk="1" hangingPunct="1"/>
            <a:r>
              <a:rPr lang="en-ZA" altLang="en-US" sz="1800" baseline="30000" dirty="0">
                <a:solidFill>
                  <a:srgbClr val="FFFF00"/>
                </a:solidFill>
              </a:rPr>
              <a:t>18</a:t>
            </a:r>
            <a:r>
              <a:rPr lang="en-ZA" altLang="en-US" sz="1800" dirty="0">
                <a:solidFill>
                  <a:srgbClr val="FFFF00"/>
                </a:solidFill>
              </a:rPr>
              <a:t>F-FDG</a:t>
            </a:r>
          </a:p>
        </p:txBody>
      </p:sp>
      <p:sp>
        <p:nvSpPr>
          <p:cNvPr id="34823" name="TextBox 6"/>
          <p:cNvSpPr txBox="1">
            <a:spLocks noChangeArrowheads="1"/>
          </p:cNvSpPr>
          <p:nvPr/>
        </p:nvSpPr>
        <p:spPr bwMode="auto">
          <a:xfrm>
            <a:off x="5929313" y="6215063"/>
            <a:ext cx="19288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algn="ctr" eaLnBrk="1" hangingPunct="1"/>
            <a:r>
              <a:rPr lang="en-ZA" altLang="en-US" sz="1800" baseline="30000" dirty="0">
                <a:solidFill>
                  <a:srgbClr val="FFFF00"/>
                </a:solidFill>
              </a:rPr>
              <a:t>123</a:t>
            </a:r>
            <a:r>
              <a:rPr lang="en-ZA" altLang="en-US" sz="1800" dirty="0">
                <a:solidFill>
                  <a:srgbClr val="FFFF00"/>
                </a:solidFill>
              </a:rPr>
              <a:t>I /</a:t>
            </a:r>
            <a:r>
              <a:rPr lang="en-ZA" altLang="en-US" sz="1800" baseline="30000" dirty="0">
                <a:solidFill>
                  <a:srgbClr val="FFFF00"/>
                </a:solidFill>
              </a:rPr>
              <a:t>67</a:t>
            </a:r>
            <a:r>
              <a:rPr lang="en-ZA" altLang="en-US" sz="1800" dirty="0">
                <a:solidFill>
                  <a:srgbClr val="FFFF00"/>
                </a:solidFill>
              </a:rPr>
              <a:t>Ga</a:t>
            </a:r>
          </a:p>
        </p:txBody>
      </p:sp>
      <p:sp>
        <p:nvSpPr>
          <p:cNvPr id="34824" name="TextBox 7"/>
          <p:cNvSpPr txBox="1">
            <a:spLocks noChangeArrowheads="1"/>
          </p:cNvSpPr>
          <p:nvPr/>
        </p:nvSpPr>
        <p:spPr bwMode="auto">
          <a:xfrm>
            <a:off x="571500" y="3786188"/>
            <a:ext cx="18573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ZA" altLang="en-US" sz="1800" baseline="30000" dirty="0">
                <a:solidFill>
                  <a:srgbClr val="FFFF00"/>
                </a:solidFill>
              </a:rPr>
              <a:t>68</a:t>
            </a:r>
            <a:r>
              <a:rPr lang="en-ZA" altLang="en-US" sz="1800" dirty="0">
                <a:solidFill>
                  <a:srgbClr val="FFFF00"/>
                </a:solidFill>
              </a:rPr>
              <a:t>Ge/</a:t>
            </a:r>
            <a:r>
              <a:rPr lang="en-ZA" altLang="en-US" sz="1800" baseline="30000" dirty="0">
                <a:solidFill>
                  <a:srgbClr val="FFFF00"/>
                </a:solidFill>
              </a:rPr>
              <a:t>68</a:t>
            </a:r>
            <a:r>
              <a:rPr lang="en-ZA" altLang="en-US" sz="1800" dirty="0">
                <a:solidFill>
                  <a:srgbClr val="FFFF00"/>
                </a:solidFill>
              </a:rPr>
              <a:t>Ga</a:t>
            </a:r>
          </a:p>
        </p:txBody>
      </p:sp>
      <p:pic>
        <p:nvPicPr>
          <p:cNvPr id="9" name="Picture 8" descr="itlclear_Logo0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 y="6032911"/>
            <a:ext cx="2209799" cy="82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ransition>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10-03-2006 005"/>
          <p:cNvPicPr>
            <a:picLocks noChangeAspect="1" noChangeArrowheads="1"/>
          </p:cNvPicPr>
          <p:nvPr/>
        </p:nvPicPr>
        <p:blipFill>
          <a:blip r:embed="rId3" cstate="print"/>
          <a:srcRect/>
          <a:stretch>
            <a:fillRect/>
          </a:stretch>
        </p:blipFill>
        <p:spPr bwMode="auto">
          <a:xfrm>
            <a:off x="609600" y="3124201"/>
            <a:ext cx="3429000" cy="2570939"/>
          </a:xfrm>
          <a:prstGeom prst="rect">
            <a:avLst/>
          </a:prstGeom>
          <a:noFill/>
        </p:spPr>
      </p:pic>
      <p:pic>
        <p:nvPicPr>
          <p:cNvPr id="5" name="Picture 2" descr="10-03-2006 024"/>
          <p:cNvPicPr>
            <a:picLocks noChangeAspect="1" noChangeArrowheads="1"/>
          </p:cNvPicPr>
          <p:nvPr/>
        </p:nvPicPr>
        <p:blipFill>
          <a:blip r:embed="rId4" cstate="print"/>
          <a:srcRect/>
          <a:stretch>
            <a:fillRect/>
          </a:stretch>
        </p:blipFill>
        <p:spPr bwMode="auto">
          <a:xfrm>
            <a:off x="4648200" y="3124200"/>
            <a:ext cx="3505200" cy="2570982"/>
          </a:xfrm>
          <a:prstGeom prst="rect">
            <a:avLst/>
          </a:prstGeom>
          <a:noFill/>
        </p:spPr>
      </p:pic>
      <p:pic>
        <p:nvPicPr>
          <p:cNvPr id="7" name="Picture 2" descr="20"/>
          <p:cNvPicPr>
            <a:picLocks noChangeAspect="1" noChangeArrowheads="1"/>
          </p:cNvPicPr>
          <p:nvPr/>
        </p:nvPicPr>
        <p:blipFill>
          <a:blip r:embed="rId5" cstate="print"/>
          <a:srcRect/>
          <a:stretch>
            <a:fillRect/>
          </a:stretch>
        </p:blipFill>
        <p:spPr bwMode="auto">
          <a:xfrm>
            <a:off x="609600" y="457201"/>
            <a:ext cx="3452843" cy="2589632"/>
          </a:xfrm>
          <a:prstGeom prst="rect">
            <a:avLst/>
          </a:prstGeom>
          <a:noFill/>
        </p:spPr>
      </p:pic>
      <p:pic>
        <p:nvPicPr>
          <p:cNvPr id="8" name="Picture 4" descr="Stripping Chamber"/>
          <p:cNvPicPr>
            <a:picLocks noChangeAspect="1" noChangeArrowheads="1"/>
          </p:cNvPicPr>
          <p:nvPr/>
        </p:nvPicPr>
        <p:blipFill>
          <a:blip r:embed="rId6" cstate="print"/>
          <a:srcRect l="11388" r="15401"/>
          <a:stretch>
            <a:fillRect/>
          </a:stretch>
        </p:blipFill>
        <p:spPr bwMode="auto">
          <a:xfrm>
            <a:off x="4648200" y="457201"/>
            <a:ext cx="3505200" cy="2593735"/>
          </a:xfrm>
          <a:prstGeom prst="rect">
            <a:avLst/>
          </a:prstGeom>
          <a:noFill/>
          <a:ln w="9525">
            <a:noFill/>
            <a:miter lim="800000"/>
            <a:headEnd/>
            <a:tailEnd/>
          </a:ln>
        </p:spPr>
      </p:pic>
      <p:sp>
        <p:nvSpPr>
          <p:cNvPr id="11" name="TextBox 10"/>
          <p:cNvSpPr txBox="1"/>
          <p:nvPr/>
        </p:nvSpPr>
        <p:spPr>
          <a:xfrm>
            <a:off x="71405" y="-23178"/>
            <a:ext cx="8858312" cy="400110"/>
          </a:xfrm>
          <a:prstGeom prst="rect">
            <a:avLst/>
          </a:prstGeom>
          <a:noFill/>
        </p:spPr>
        <p:txBody>
          <a:bodyPr wrap="square" rtlCol="0">
            <a:spAutoFit/>
          </a:bodyPr>
          <a:lstStyle/>
          <a:p>
            <a:pPr algn="ctr"/>
            <a:r>
              <a:rPr lang="en-US" sz="2000" b="1" dirty="0" err="1" smtClean="0">
                <a:solidFill>
                  <a:srgbClr val="FFFF00"/>
                </a:solidFill>
                <a:latin typeface="Arial" pitchFamily="34" charset="0"/>
                <a:cs typeface="Arial" pitchFamily="34" charset="0"/>
              </a:rPr>
              <a:t>Pelletron</a:t>
            </a:r>
            <a:r>
              <a:rPr lang="en-US" sz="2000" b="1" dirty="0" smtClean="0">
                <a:solidFill>
                  <a:srgbClr val="FFFF00"/>
                </a:solidFill>
                <a:latin typeface="Arial" pitchFamily="34" charset="0"/>
                <a:cs typeface="Arial" pitchFamily="34" charset="0"/>
              </a:rPr>
              <a:t> &amp; gas stripper box installation in 6 MV EN Tandem Accelerator</a:t>
            </a:r>
            <a:endParaRPr lang="en-US" sz="2000" b="1" dirty="0">
              <a:solidFill>
                <a:srgbClr val="FFFF00"/>
              </a:solidFill>
              <a:latin typeface="Arial" pitchFamily="34" charset="0"/>
              <a:cs typeface="Arial" pitchFamily="34" charset="0"/>
            </a:endParaRPr>
          </a:p>
        </p:txBody>
      </p:sp>
      <p:pic>
        <p:nvPicPr>
          <p:cNvPr id="14" name="Picture 13" descr="itlclear_Logo0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 y="5715000"/>
            <a:ext cx="306125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11188" y="188913"/>
            <a:ext cx="7772400" cy="719137"/>
          </a:xfrm>
        </p:spPr>
        <p:txBody>
          <a:bodyPr/>
          <a:lstStyle/>
          <a:p>
            <a:pPr eaLnBrk="1" hangingPunct="1"/>
            <a:r>
              <a:rPr lang="en-US" altLang="en-US" sz="3600" b="1" dirty="0" smtClean="0">
                <a:solidFill>
                  <a:srgbClr val="FFFF00"/>
                </a:solidFill>
              </a:rPr>
              <a:t>Dispensing Facilities</a:t>
            </a:r>
          </a:p>
        </p:txBody>
      </p:sp>
      <p:pic>
        <p:nvPicPr>
          <p:cNvPr id="35843" name="Picture 11" descr="IMG_0581"/>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a:xfrm>
            <a:off x="4453173" y="1295400"/>
            <a:ext cx="4381029" cy="3286125"/>
          </a:xfrm>
        </p:spPr>
      </p:pic>
      <p:pic>
        <p:nvPicPr>
          <p:cNvPr id="35844" name="Picture 3" descr="P:\RPG Facility Pictures\F-18\Camera 016.jpg"/>
          <p:cNvPicPr>
            <a:picLocks noGrp="1" noChangeAspect="1" noChangeArrowheads="1"/>
          </p:cNvPicPr>
          <p:nvPr>
            <p:ph sz="quarter" idx="2"/>
          </p:nvPr>
        </p:nvPicPr>
        <p:blipFill>
          <a:blip r:embed="rId4" cstate="print">
            <a:extLst>
              <a:ext uri="{28A0092B-C50C-407E-A947-70E740481C1C}">
                <a14:useLocalDpi xmlns:a14="http://schemas.microsoft.com/office/drawing/2010/main" val="0"/>
              </a:ext>
            </a:extLst>
          </a:blip>
          <a:srcRect/>
          <a:stretch>
            <a:fillRect/>
          </a:stretch>
        </p:blipFill>
        <p:spPr>
          <a:xfrm>
            <a:off x="1" y="1295400"/>
            <a:ext cx="4267200" cy="3276600"/>
          </a:xfrm>
        </p:spPr>
      </p:pic>
      <p:sp>
        <p:nvSpPr>
          <p:cNvPr id="35845" name="TextBox 4"/>
          <p:cNvSpPr txBox="1">
            <a:spLocks noChangeArrowheads="1"/>
          </p:cNvSpPr>
          <p:nvPr/>
        </p:nvSpPr>
        <p:spPr bwMode="auto">
          <a:xfrm>
            <a:off x="1219200" y="4980680"/>
            <a:ext cx="70866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ZA" altLang="en-US" sz="2000" dirty="0" err="1">
                <a:solidFill>
                  <a:srgbClr val="FFFF00"/>
                </a:solidFill>
              </a:rPr>
              <a:t>Comecer</a:t>
            </a:r>
            <a:r>
              <a:rPr lang="en-ZA" altLang="en-US" sz="2000" dirty="0">
                <a:solidFill>
                  <a:srgbClr val="FFFF00"/>
                </a:solidFill>
              </a:rPr>
              <a:t> </a:t>
            </a:r>
            <a:r>
              <a:rPr lang="en-ZA" altLang="en-US" sz="2000" dirty="0" err="1">
                <a:solidFill>
                  <a:srgbClr val="FFFF00"/>
                </a:solidFill>
              </a:rPr>
              <a:t>Hotcells</a:t>
            </a:r>
            <a:r>
              <a:rPr lang="en-ZA" altLang="en-US" sz="2000" dirty="0">
                <a:solidFill>
                  <a:srgbClr val="FFFF00"/>
                </a:solidFill>
              </a:rPr>
              <a:t> &amp; </a:t>
            </a:r>
            <a:r>
              <a:rPr lang="en-ZA" altLang="en-US" sz="2000" dirty="0" err="1">
                <a:solidFill>
                  <a:srgbClr val="FFFF00"/>
                </a:solidFill>
              </a:rPr>
              <a:t>Timothea</a:t>
            </a:r>
            <a:r>
              <a:rPr lang="en-ZA" altLang="en-US" sz="2000" dirty="0">
                <a:solidFill>
                  <a:srgbClr val="FFFF00"/>
                </a:solidFill>
              </a:rPr>
              <a:t> Dispensing Facilities</a:t>
            </a:r>
          </a:p>
        </p:txBody>
      </p:sp>
      <p:pic>
        <p:nvPicPr>
          <p:cNvPr id="6" name="Picture 5" descr="itlclear_Logo0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6032911"/>
            <a:ext cx="2209799" cy="82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ransition>
    <p:wheel spokes="8"/>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611188" y="357188"/>
            <a:ext cx="7772400" cy="550862"/>
          </a:xfrm>
        </p:spPr>
        <p:txBody>
          <a:bodyPr>
            <a:normAutofit fontScale="90000"/>
          </a:bodyPr>
          <a:lstStyle/>
          <a:p>
            <a:pPr eaLnBrk="1" hangingPunct="1"/>
            <a:r>
              <a:rPr lang="en-US" altLang="en-US" sz="3600" b="1" dirty="0" smtClean="0">
                <a:solidFill>
                  <a:srgbClr val="FFFF00"/>
                </a:solidFill>
              </a:rPr>
              <a:t>Quality Control Facilities</a:t>
            </a:r>
            <a:r>
              <a:rPr lang="en-US" altLang="en-US" sz="3200" b="1" dirty="0" smtClean="0">
                <a:solidFill>
                  <a:srgbClr val="FFFF00"/>
                </a:solidFill>
                <a:latin typeface="Comic Sans MS" pitchFamily="66" charset="0"/>
              </a:rPr>
              <a:t/>
            </a:r>
            <a:br>
              <a:rPr lang="en-US" altLang="en-US" sz="3200" b="1" dirty="0" smtClean="0">
                <a:solidFill>
                  <a:srgbClr val="FFFF00"/>
                </a:solidFill>
                <a:latin typeface="Comic Sans MS" pitchFamily="66" charset="0"/>
              </a:rPr>
            </a:br>
            <a:endParaRPr lang="en-US" altLang="en-US" sz="3200" b="1" dirty="0" smtClean="0">
              <a:solidFill>
                <a:srgbClr val="FFFF00"/>
              </a:solidFill>
              <a:latin typeface="Comic Sans MS" pitchFamily="66" charset="0"/>
            </a:endParaRPr>
          </a:p>
        </p:txBody>
      </p:sp>
      <p:sp>
        <p:nvSpPr>
          <p:cNvPr id="36867" name="Rectangle 7"/>
          <p:cNvSpPr>
            <a:spLocks noChangeArrowheads="1"/>
          </p:cNvSpPr>
          <p:nvPr/>
        </p:nvSpPr>
        <p:spPr bwMode="auto">
          <a:xfrm>
            <a:off x="5003800" y="6237288"/>
            <a:ext cx="18716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US" altLang="en-US" sz="2000" b="1">
                <a:latin typeface="Times New Roman" pitchFamily="18" charset="0"/>
              </a:rPr>
              <a:t> </a:t>
            </a:r>
          </a:p>
        </p:txBody>
      </p:sp>
      <p:pic>
        <p:nvPicPr>
          <p:cNvPr id="36868" name="Picture 8" descr="IMG_0066"/>
          <p:cNvPicPr>
            <a:picLocks noGrp="1" noChangeAspect="1" noChangeArrowheads="1"/>
          </p:cNvPicPr>
          <p:nvPr>
            <p:ph sz="quarter" idx="3"/>
          </p:nvPr>
        </p:nvPicPr>
        <p:blipFill>
          <a:blip r:embed="rId3" cstate="print">
            <a:extLst>
              <a:ext uri="{28A0092B-C50C-407E-A947-70E740481C1C}">
                <a14:useLocalDpi xmlns:a14="http://schemas.microsoft.com/office/drawing/2010/main" val="0"/>
              </a:ext>
            </a:extLst>
          </a:blip>
          <a:srcRect/>
          <a:stretch>
            <a:fillRect/>
          </a:stretch>
        </p:blipFill>
        <p:spPr>
          <a:xfrm>
            <a:off x="2262264" y="3348376"/>
            <a:ext cx="3755574" cy="2684535"/>
          </a:xfrm>
        </p:spPr>
      </p:pic>
      <p:sp>
        <p:nvSpPr>
          <p:cNvPr id="36869" name="TextBox 6"/>
          <p:cNvSpPr txBox="1">
            <a:spLocks noChangeArrowheads="1"/>
          </p:cNvSpPr>
          <p:nvPr/>
        </p:nvSpPr>
        <p:spPr bwMode="auto">
          <a:xfrm>
            <a:off x="3124200" y="6032911"/>
            <a:ext cx="20716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ZA" altLang="en-US" sz="1200" dirty="0">
                <a:solidFill>
                  <a:srgbClr val="FFFF00"/>
                </a:solidFill>
              </a:rPr>
              <a:t>18F-FDG Quality Control</a:t>
            </a:r>
          </a:p>
        </p:txBody>
      </p:sp>
      <p:sp>
        <p:nvSpPr>
          <p:cNvPr id="36870" name="TextBox 7"/>
          <p:cNvSpPr txBox="1">
            <a:spLocks noChangeArrowheads="1"/>
          </p:cNvSpPr>
          <p:nvPr/>
        </p:nvSpPr>
        <p:spPr bwMode="auto">
          <a:xfrm>
            <a:off x="7286625" y="3857625"/>
            <a:ext cx="20002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ZA" altLang="en-US" sz="1200"/>
              <a:t>MicroLab</a:t>
            </a:r>
          </a:p>
        </p:txBody>
      </p:sp>
      <p:pic>
        <p:nvPicPr>
          <p:cNvPr id="36871" name="Picture 4" descr="IMG_1059"/>
          <p:cNvPicPr>
            <a:picLocks noGrp="1" noChangeAspect="1" noChangeArrowheads="1"/>
          </p:cNvPicPr>
          <p:nvPr>
            <p:ph sz="quarter" idx="2"/>
          </p:nvPr>
        </p:nvPicPr>
        <p:blipFill>
          <a:blip r:embed="rId4" cstate="print">
            <a:extLst>
              <a:ext uri="{28A0092B-C50C-407E-A947-70E740481C1C}">
                <a14:useLocalDpi xmlns:a14="http://schemas.microsoft.com/office/drawing/2010/main" val="0"/>
              </a:ext>
            </a:extLst>
          </a:blip>
          <a:srcRect/>
          <a:stretch>
            <a:fillRect/>
          </a:stretch>
        </p:blipFill>
        <p:spPr>
          <a:xfrm>
            <a:off x="228600" y="609600"/>
            <a:ext cx="3517106" cy="2637830"/>
          </a:xfrm>
          <a:noFill/>
        </p:spPr>
      </p:pic>
      <p:pic>
        <p:nvPicPr>
          <p:cNvPr id="36872" name="Picture 3" descr="IMG_1066"/>
          <p:cNvPicPr>
            <a:picLocks noGrp="1" noChangeAspect="1" noChangeArrowheads="1"/>
          </p:cNvPicPr>
          <p:nvPr>
            <p:ph sz="half" idx="1"/>
          </p:nvPr>
        </p:nvPicPr>
        <p:blipFill>
          <a:blip r:embed="rId5" cstate="print">
            <a:extLst>
              <a:ext uri="{28A0092B-C50C-407E-A947-70E740481C1C}">
                <a14:useLocalDpi xmlns:a14="http://schemas.microsoft.com/office/drawing/2010/main" val="0"/>
              </a:ext>
            </a:extLst>
          </a:blip>
          <a:srcRect/>
          <a:stretch>
            <a:fillRect/>
          </a:stretch>
        </p:blipFill>
        <p:spPr>
          <a:xfrm>
            <a:off x="6096000" y="685800"/>
            <a:ext cx="2826269" cy="4343400"/>
          </a:xfrm>
          <a:noFill/>
        </p:spPr>
      </p:pic>
      <p:pic>
        <p:nvPicPr>
          <p:cNvPr id="9" name="Picture 8" descr="itlclear_Logo0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 y="6032911"/>
            <a:ext cx="2209799" cy="82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ransition>
    <p:wheel spokes="8"/>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09600" y="10357"/>
            <a:ext cx="7772400" cy="719137"/>
          </a:xfrm>
        </p:spPr>
        <p:txBody>
          <a:bodyPr/>
          <a:lstStyle/>
          <a:p>
            <a:pPr eaLnBrk="1" hangingPunct="1"/>
            <a:r>
              <a:rPr lang="en-US" altLang="en-US" sz="3600" b="1" dirty="0" smtClean="0">
                <a:solidFill>
                  <a:srgbClr val="FFFF00"/>
                </a:solidFill>
              </a:rPr>
              <a:t>Quality Control </a:t>
            </a:r>
            <a:r>
              <a:rPr lang="en-US" altLang="en-US" sz="3600" b="1" dirty="0" err="1" smtClean="0">
                <a:solidFill>
                  <a:srgbClr val="FFFF00"/>
                </a:solidFill>
              </a:rPr>
              <a:t>Microlab</a:t>
            </a:r>
            <a:endParaRPr lang="en-US" altLang="en-US" sz="3600" b="1" dirty="0" smtClean="0">
              <a:solidFill>
                <a:srgbClr val="FFFF00"/>
              </a:solidFill>
            </a:endParaRPr>
          </a:p>
        </p:txBody>
      </p:sp>
      <p:sp>
        <p:nvSpPr>
          <p:cNvPr id="37891" name="Rectangle 7"/>
          <p:cNvSpPr>
            <a:spLocks noChangeArrowheads="1"/>
          </p:cNvSpPr>
          <p:nvPr/>
        </p:nvSpPr>
        <p:spPr bwMode="auto">
          <a:xfrm>
            <a:off x="5003800" y="6237288"/>
            <a:ext cx="18716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eaLnBrk="1" hangingPunct="1"/>
            <a:r>
              <a:rPr lang="en-US" altLang="en-US" sz="2000" b="1">
                <a:latin typeface="Times New Roman" pitchFamily="18" charset="0"/>
              </a:rPr>
              <a:t> </a:t>
            </a:r>
          </a:p>
        </p:txBody>
      </p:sp>
      <p:pic>
        <p:nvPicPr>
          <p:cNvPr id="37892" name="Picture 2" descr="C:\Documents and Settings\clive\My Documents\My Pictures\2008_07_25_B\IMG_1094.JPG"/>
          <p:cNvPicPr>
            <a:picLocks noGrp="1" noChangeAspect="1" noChangeArrowheads="1"/>
          </p:cNvPicPr>
          <p:nvPr>
            <p:ph sz="quarter" idx="2"/>
          </p:nvPr>
        </p:nvPicPr>
        <p:blipFill>
          <a:blip r:embed="rId3" cstate="print">
            <a:extLst>
              <a:ext uri="{28A0092B-C50C-407E-A947-70E740481C1C}">
                <a14:useLocalDpi xmlns:a14="http://schemas.microsoft.com/office/drawing/2010/main" val="0"/>
              </a:ext>
            </a:extLst>
          </a:blip>
          <a:srcRect/>
          <a:stretch>
            <a:fillRect/>
          </a:stretch>
        </p:blipFill>
        <p:spPr>
          <a:xfrm>
            <a:off x="990600" y="762000"/>
            <a:ext cx="7000875" cy="5251450"/>
          </a:xfrm>
        </p:spPr>
      </p:pic>
      <p:pic>
        <p:nvPicPr>
          <p:cNvPr id="5" name="Picture 4" descr="itlclear_Logo0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6032911"/>
            <a:ext cx="2209799" cy="82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p:transition>
    <p:wheel spokes="8"/>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533400" y="-152400"/>
            <a:ext cx="7772400" cy="954087"/>
          </a:xfrm>
        </p:spPr>
        <p:txBody>
          <a:bodyPr/>
          <a:lstStyle/>
          <a:p>
            <a:pPr eaLnBrk="1" hangingPunct="1"/>
            <a:r>
              <a:rPr lang="en-ZA" altLang="en-US" sz="3600" dirty="0" smtClean="0">
                <a:solidFill>
                  <a:srgbClr val="FFFF00"/>
                </a:solidFill>
              </a:rPr>
              <a:t>Packaging and Dispatch</a:t>
            </a:r>
            <a:endParaRPr lang="en-US" altLang="en-US" sz="3600" dirty="0" smtClean="0">
              <a:solidFill>
                <a:srgbClr val="FFFF00"/>
              </a:solidFill>
            </a:endParaRPr>
          </a:p>
        </p:txBody>
      </p:sp>
      <p:pic>
        <p:nvPicPr>
          <p:cNvPr id="38915" name="Picture 7" descr="Mart3"/>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a:xfrm>
            <a:off x="4581697" y="609600"/>
            <a:ext cx="3114503" cy="2423449"/>
          </a:xfrm>
        </p:spPr>
      </p:pic>
      <p:pic>
        <p:nvPicPr>
          <p:cNvPr id="38916" name="Picture 13" descr="IMG_057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50009" y="3124199"/>
            <a:ext cx="3225249" cy="241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7" name="Picture 6" descr="C:\Documents and Settings\clive\My Documents\My Pictures\IMG_1120.JPG"/>
          <p:cNvPicPr>
            <a:picLocks noGrp="1" noChangeAspect="1" noChangeArrowheads="1"/>
          </p:cNvPicPr>
          <p:nvPr>
            <p:ph sz="half" idx="1"/>
          </p:nvPr>
        </p:nvPicPr>
        <p:blipFill>
          <a:blip r:embed="rId5" cstate="print">
            <a:extLst>
              <a:ext uri="{28A0092B-C50C-407E-A947-70E740481C1C}">
                <a14:useLocalDpi xmlns:a14="http://schemas.microsoft.com/office/drawing/2010/main" val="0"/>
              </a:ext>
            </a:extLst>
          </a:blip>
          <a:srcRect/>
          <a:stretch>
            <a:fillRect/>
          </a:stretch>
        </p:blipFill>
        <p:spPr>
          <a:xfrm>
            <a:off x="558800" y="609600"/>
            <a:ext cx="3251200" cy="2438400"/>
          </a:xfrm>
          <a:noFill/>
        </p:spPr>
      </p:pic>
      <p:pic>
        <p:nvPicPr>
          <p:cNvPr id="38918" name="Picture 9" descr="C:\Documents and Settings\clive\My Documents\My Pictures\IMG_112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2456" y="3124200"/>
            <a:ext cx="3214687" cy="241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9" name="TextBox 6"/>
          <p:cNvSpPr txBox="1">
            <a:spLocks noChangeArrowheads="1"/>
          </p:cNvSpPr>
          <p:nvPr/>
        </p:nvSpPr>
        <p:spPr bwMode="auto">
          <a:xfrm>
            <a:off x="-76200" y="5571246"/>
            <a:ext cx="9448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Comic Sans MS" pitchFamily="66" charset="0"/>
                <a:cs typeface="Times New Roman" pitchFamily="18" charset="0"/>
              </a:defRPr>
            </a:lvl1pPr>
            <a:lvl2pPr marL="742950" indent="-285750" eaLnBrk="0" hangingPunct="0">
              <a:defRPr sz="3600">
                <a:solidFill>
                  <a:schemeClr val="tx1"/>
                </a:solidFill>
                <a:latin typeface="Comic Sans MS" pitchFamily="66" charset="0"/>
                <a:cs typeface="Times New Roman" pitchFamily="18" charset="0"/>
              </a:defRPr>
            </a:lvl2pPr>
            <a:lvl3pPr marL="1143000" indent="-228600" eaLnBrk="0" hangingPunct="0">
              <a:defRPr sz="3600">
                <a:solidFill>
                  <a:schemeClr val="tx1"/>
                </a:solidFill>
                <a:latin typeface="Comic Sans MS" pitchFamily="66" charset="0"/>
                <a:cs typeface="Times New Roman" pitchFamily="18" charset="0"/>
              </a:defRPr>
            </a:lvl3pPr>
            <a:lvl4pPr marL="1600200" indent="-228600" eaLnBrk="0" hangingPunct="0">
              <a:defRPr sz="3600">
                <a:solidFill>
                  <a:schemeClr val="tx1"/>
                </a:solidFill>
                <a:latin typeface="Comic Sans MS" pitchFamily="66" charset="0"/>
                <a:cs typeface="Times New Roman" pitchFamily="18" charset="0"/>
              </a:defRPr>
            </a:lvl4pPr>
            <a:lvl5pPr marL="2057400" indent="-228600" eaLnBrk="0" hangingPunct="0">
              <a:defRPr sz="3600">
                <a:solidFill>
                  <a:schemeClr val="tx1"/>
                </a:solidFill>
                <a:latin typeface="Comic Sans MS" pitchFamily="66" charset="0"/>
                <a:cs typeface="Times New Roman" pitchFamily="18" charset="0"/>
              </a:defRPr>
            </a:lvl5pPr>
            <a:lvl6pPr marL="25146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6pPr>
            <a:lvl7pPr marL="29718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7pPr>
            <a:lvl8pPr marL="34290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8pPr>
            <a:lvl9pPr marL="3886200" indent="-228600" eaLnBrk="0" fontAlgn="base" hangingPunct="0">
              <a:spcBef>
                <a:spcPct val="0"/>
              </a:spcBef>
              <a:spcAft>
                <a:spcPct val="0"/>
              </a:spcAft>
              <a:defRPr sz="3600">
                <a:solidFill>
                  <a:schemeClr val="tx1"/>
                </a:solidFill>
                <a:latin typeface="Comic Sans MS" pitchFamily="66" charset="0"/>
                <a:cs typeface="Times New Roman" pitchFamily="18" charset="0"/>
              </a:defRPr>
            </a:lvl9pPr>
          </a:lstStyle>
          <a:p>
            <a:pPr algn="ctr" eaLnBrk="1" hangingPunct="1"/>
            <a:r>
              <a:rPr lang="en-ZA" altLang="en-US" sz="2400" dirty="0">
                <a:solidFill>
                  <a:srgbClr val="FFFF00"/>
                </a:solidFill>
              </a:rPr>
              <a:t>As per IATA </a:t>
            </a:r>
            <a:r>
              <a:rPr lang="en-ZA" altLang="en-US" sz="2400" dirty="0" smtClean="0">
                <a:solidFill>
                  <a:srgbClr val="FFFF00"/>
                </a:solidFill>
              </a:rPr>
              <a:t>(International Air Transport </a:t>
            </a:r>
            <a:r>
              <a:rPr lang="en-ZA" altLang="en-US" sz="2400" dirty="0" err="1" smtClean="0">
                <a:solidFill>
                  <a:srgbClr val="FFFF00"/>
                </a:solidFill>
              </a:rPr>
              <a:t>Assoc</a:t>
            </a:r>
            <a:r>
              <a:rPr lang="en-ZA" altLang="en-US" sz="2400" dirty="0" smtClean="0">
                <a:solidFill>
                  <a:srgbClr val="FFFF00"/>
                </a:solidFill>
              </a:rPr>
              <a:t>’) Regulations</a:t>
            </a:r>
            <a:endParaRPr lang="en-ZA" altLang="en-US" sz="2400" dirty="0">
              <a:solidFill>
                <a:srgbClr val="FFFF00"/>
              </a:solidFill>
            </a:endParaRPr>
          </a:p>
        </p:txBody>
      </p:sp>
      <p:pic>
        <p:nvPicPr>
          <p:cNvPr id="9" name="Picture 8" descr="itlclear_Logo0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 y="6032911"/>
            <a:ext cx="2209799" cy="82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3"/>
          <p:cNvSpPr txBox="1">
            <a:spLocks noChangeArrowheads="1"/>
          </p:cNvSpPr>
          <p:nvPr/>
        </p:nvSpPr>
        <p:spPr bwMode="auto">
          <a:xfrm>
            <a:off x="2941983" y="6581001"/>
            <a:ext cx="6202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smtClean="0">
                <a:solidFill>
                  <a:srgbClr val="FFFF00"/>
                </a:solidFill>
              </a:rPr>
              <a:t>         </a:t>
            </a:r>
            <a:r>
              <a:rPr lang="en-US" sz="1200" b="1" dirty="0" smtClean="0">
                <a:solidFill>
                  <a:srgbClr val="FFFF00"/>
                </a:solidFill>
              </a:rPr>
              <a:t>High Energy Particle Physics Workshop</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iThemba</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LABS</a:t>
            </a:r>
            <a:r>
              <a:rPr lang="en-US" sz="1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11</a:t>
            </a:r>
            <a:r>
              <a:rPr lang="en-US" sz="1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-13 February 2015</a:t>
            </a:r>
            <a:endParaRPr lang="en-ZA" sz="1200" b="1" i="1" dirty="0">
              <a:solidFill>
                <a:srgbClr val="FFFF00"/>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1183</TotalTime>
  <Words>3790</Words>
  <Application>Microsoft Office PowerPoint</Application>
  <PresentationFormat>On-screen Show (4:3)</PresentationFormat>
  <Paragraphs>558</Paragraphs>
  <Slides>93</Slides>
  <Notes>91</Notes>
  <HiddenSlides>0</HiddenSlides>
  <MMClips>0</MMClips>
  <ScaleCrop>false</ScaleCrop>
  <HeadingPairs>
    <vt:vector size="6" baseType="variant">
      <vt:variant>
        <vt:lpstr>Theme</vt:lpstr>
      </vt:variant>
      <vt:variant>
        <vt:i4>1</vt:i4>
      </vt:variant>
      <vt:variant>
        <vt:lpstr>Embedded OLE Servers</vt:lpstr>
      </vt:variant>
      <vt:variant>
        <vt:i4>7</vt:i4>
      </vt:variant>
      <vt:variant>
        <vt:lpstr>Slide Titles</vt:lpstr>
      </vt:variant>
      <vt:variant>
        <vt:i4>93</vt:i4>
      </vt:variant>
    </vt:vector>
  </HeadingPairs>
  <TitlesOfParts>
    <vt:vector size="101" baseType="lpstr">
      <vt:lpstr>Office Theme</vt:lpstr>
      <vt:lpstr>Acrobat Document</vt:lpstr>
      <vt:lpstr>Worksheet</vt:lpstr>
      <vt:lpstr>Chart</vt:lpstr>
      <vt:lpstr>Photo Editor Photo</vt:lpstr>
      <vt:lpstr>Document</vt:lpstr>
      <vt:lpstr>CorelPhotoPaint.Image.10</vt:lpstr>
      <vt:lpstr>Image Document</vt:lpstr>
      <vt:lpstr>Overview of iThemba LABS </vt:lpstr>
      <vt:lpstr>Outline :</vt:lpstr>
      <vt:lpstr>PowerPoint Presentation</vt:lpstr>
      <vt:lpstr>iThemba LABS in the Cape (Mother Ship)</vt:lpstr>
      <vt:lpstr>PowerPoint Presentation</vt:lpstr>
      <vt:lpstr>Tandem Accelerator beam-injection system at the (then) Schonland Research Institute along with Miklos Rebak.</vt:lpstr>
      <vt:lpstr>Old Injection System no more</vt:lpstr>
      <vt:lpstr>PowerPoint Presentation</vt:lpstr>
      <vt:lpstr>PowerPoint Presentation</vt:lpstr>
      <vt:lpstr>PowerPoint Presentation</vt:lpstr>
      <vt:lpstr>PowerPoint Presentation</vt:lpstr>
      <vt:lpstr>EPICS control system implemented for  tandem accelerator  </vt:lpstr>
      <vt:lpstr>PowerPoint Presentation</vt:lpstr>
      <vt:lpstr>PowerPoint Presentation</vt:lpstr>
      <vt:lpstr>PowerPoint Presentation</vt:lpstr>
      <vt:lpstr>PowerPoint Presentation</vt:lpstr>
      <vt:lpstr>Low Energy Injection Magnet manufactured in KZ-N </vt:lpstr>
      <vt:lpstr>PowerPoint Presentation</vt:lpstr>
      <vt:lpstr>PowerPoint Presentation</vt:lpstr>
      <vt:lpstr>PowerPoint Presentation</vt:lpstr>
      <vt:lpstr>March 2014 : National Electrostatics Corporation (NEC) High Energy Analysis System under Installation (replica of SUERC system)</vt:lpstr>
      <vt:lpstr>March 2014 : High Energy Analyzing Magnet under Installation</vt:lpstr>
      <vt:lpstr>PowerPoint Presentation</vt:lpstr>
      <vt:lpstr>PowerPoint Presentation</vt:lpstr>
      <vt:lpstr>July 2014 : First fully operational detection  of 14C ions via AMS in Africa from Ox-II standard supplied by Tom Brown of CAMS, LLNL, USA</vt:lpstr>
      <vt:lpstr>PowerPoint Presentation</vt:lpstr>
      <vt:lpstr>PowerPoint Presentation</vt:lpstr>
      <vt:lpstr>PowerPoint Presentation</vt:lpstr>
      <vt:lpstr>PowerPoint Presentation</vt:lpstr>
      <vt:lpstr>PowerPoint Presentation</vt:lpstr>
      <vt:lpstr>Back to iThemba LABS in the Cape……</vt:lpstr>
      <vt:lpstr>Separated-Sector Cyclotron (SSC)</vt:lpstr>
      <vt:lpstr>Multi-User Facility</vt:lpstr>
      <vt:lpstr>PowerPoint Presentation</vt:lpstr>
      <vt:lpstr>PowerPoint Presentation</vt:lpstr>
      <vt:lpstr>PowerPoint Presentation</vt:lpstr>
      <vt:lpstr>PowerPoint Presentation</vt:lpstr>
      <vt:lpstr>PowerPoint Presentation</vt:lpstr>
      <vt:lpstr>PowerPoint Presentation</vt:lpstr>
      <vt:lpstr>Nuclear Physics Research</vt:lpstr>
      <vt:lpstr>PowerPoint Presentation</vt:lpstr>
      <vt:lpstr>PowerPoint Presentation</vt:lpstr>
      <vt:lpstr>AFRODITE at iThemba LABS g-ray spectroscopy</vt:lpstr>
      <vt:lpstr>PowerPoint Presentation</vt:lpstr>
      <vt:lpstr>The Future of ABS in SA  : A New Cyclotron at  iThemba LABS</vt:lpstr>
      <vt:lpstr>C70  GENERAL DESCRIPTION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iThemba LABS Radionuclide Distribution Network</vt:lpstr>
      <vt:lpstr>PowerPoint Presentation</vt:lpstr>
      <vt:lpstr>THE EFFECT of FLAT-TOPPING RF-VOLTAGE ACROSS THE ACCELERATION GAP </vt:lpstr>
      <vt:lpstr>PowerPoint Presentation</vt:lpstr>
      <vt:lpstr>PowerPoint Presentation</vt:lpstr>
      <vt:lpstr>FLAT-TOPPING IN A NUTSHELL </vt:lpstr>
      <vt:lpstr>PowerPoint Presentation</vt:lpstr>
      <vt:lpstr>PowerPoint Presentation</vt:lpstr>
      <vt:lpstr>PowerPoint Presentation</vt:lpstr>
      <vt:lpstr>PowerPoint Presentation</vt:lpstr>
      <vt:lpstr>PowerPoint Presentation</vt:lpstr>
      <vt:lpstr>     </vt:lpstr>
      <vt:lpstr>iThemba LABS  cGMP Radiopharmaceuticals</vt:lpstr>
      <vt:lpstr>iThemba LABS  Long-Lived Radionuclides</vt:lpstr>
      <vt:lpstr>Targets for radionuclide production</vt:lpstr>
      <vt:lpstr>Bombardment Station-HBTS</vt:lpstr>
      <vt:lpstr>Bombardment Station-VBTS</vt:lpstr>
      <vt:lpstr>RNP Control Room</vt:lpstr>
      <vt:lpstr>Upgrade of Targetry Cooling Systems for dual beams </vt:lpstr>
      <vt:lpstr>Tandem target for the production of 82Sr and 68Ge</vt:lpstr>
      <vt:lpstr>Chemical Processing Facilities</vt:lpstr>
      <vt:lpstr>3 X Independent Clean Rooms</vt:lpstr>
      <vt:lpstr>Dispensing Facilities</vt:lpstr>
      <vt:lpstr>Quality Control Facilities </vt:lpstr>
      <vt:lpstr>Quality Control Microlab</vt:lpstr>
      <vt:lpstr>Packaging and Dispatch</vt:lpstr>
    </vt:vector>
  </TitlesOfParts>
  <Company>iThemba LABS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Lowry Conradie</dc:creator>
  <cp:lastModifiedBy>Simon Mullins</cp:lastModifiedBy>
  <cp:revision>227</cp:revision>
  <dcterms:created xsi:type="dcterms:W3CDTF">2013-03-12T14:57:33Z</dcterms:created>
  <dcterms:modified xsi:type="dcterms:W3CDTF">2015-02-10T14:04:38Z</dcterms:modified>
</cp:coreProperties>
</file>