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  <p:sldMasterId id="2147483677" r:id="rId2"/>
    <p:sldMasterId id="2147483707" r:id="rId3"/>
  </p:sldMasterIdLst>
  <p:notesMasterIdLst>
    <p:notesMasterId r:id="rId49"/>
  </p:notesMasterIdLst>
  <p:handoutMasterIdLst>
    <p:handoutMasterId r:id="rId50"/>
  </p:handoutMasterIdLst>
  <p:sldIdLst>
    <p:sldId id="435" r:id="rId4"/>
    <p:sldId id="396" r:id="rId5"/>
    <p:sldId id="348" r:id="rId6"/>
    <p:sldId id="389" r:id="rId7"/>
    <p:sldId id="384" r:id="rId8"/>
    <p:sldId id="385" r:id="rId9"/>
    <p:sldId id="420" r:id="rId10"/>
    <p:sldId id="419" r:id="rId11"/>
    <p:sldId id="386" r:id="rId12"/>
    <p:sldId id="387" r:id="rId13"/>
    <p:sldId id="401" r:id="rId14"/>
    <p:sldId id="400" r:id="rId15"/>
    <p:sldId id="402" r:id="rId16"/>
    <p:sldId id="403" r:id="rId17"/>
    <p:sldId id="404" r:id="rId18"/>
    <p:sldId id="416" r:id="rId19"/>
    <p:sldId id="431" r:id="rId20"/>
    <p:sldId id="415" r:id="rId21"/>
    <p:sldId id="432" r:id="rId22"/>
    <p:sldId id="422" r:id="rId23"/>
    <p:sldId id="433" r:id="rId24"/>
    <p:sldId id="388" r:id="rId25"/>
    <p:sldId id="299" r:id="rId26"/>
    <p:sldId id="390" r:id="rId27"/>
    <p:sldId id="367" r:id="rId28"/>
    <p:sldId id="423" r:id="rId29"/>
    <p:sldId id="424" r:id="rId30"/>
    <p:sldId id="315" r:id="rId31"/>
    <p:sldId id="425" r:id="rId32"/>
    <p:sldId id="426" r:id="rId33"/>
    <p:sldId id="434" r:id="rId34"/>
    <p:sldId id="430" r:id="rId35"/>
    <p:sldId id="428" r:id="rId36"/>
    <p:sldId id="429" r:id="rId37"/>
    <p:sldId id="377" r:id="rId38"/>
    <p:sldId id="376" r:id="rId39"/>
    <p:sldId id="380" r:id="rId40"/>
    <p:sldId id="382" r:id="rId41"/>
    <p:sldId id="378" r:id="rId42"/>
    <p:sldId id="381" r:id="rId43"/>
    <p:sldId id="383" r:id="rId44"/>
    <p:sldId id="427" r:id="rId45"/>
    <p:sldId id="417" r:id="rId46"/>
    <p:sldId id="418" r:id="rId47"/>
    <p:sldId id="436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93B808C-125C-244B-A626-99BA4C95479F}">
          <p14:sldIdLst>
            <p14:sldId id="435"/>
            <p14:sldId id="396"/>
            <p14:sldId id="348"/>
            <p14:sldId id="389"/>
            <p14:sldId id="384"/>
            <p14:sldId id="385"/>
            <p14:sldId id="420"/>
            <p14:sldId id="419"/>
            <p14:sldId id="386"/>
            <p14:sldId id="387"/>
          </p14:sldIdLst>
        </p14:section>
        <p14:section name="Flow" id="{A01CF1BC-D97A-704B-BF93-B6A31D4D30A8}">
          <p14:sldIdLst>
            <p14:sldId id="401"/>
            <p14:sldId id="400"/>
            <p14:sldId id="402"/>
            <p14:sldId id="403"/>
            <p14:sldId id="404"/>
            <p14:sldId id="416"/>
            <p14:sldId id="431"/>
            <p14:sldId id="415"/>
            <p14:sldId id="432"/>
            <p14:sldId id="422"/>
            <p14:sldId id="433"/>
          </p14:sldIdLst>
        </p14:section>
        <p14:section name="Jets" id="{029C4585-2664-804A-8D83-7B3A11335201}">
          <p14:sldIdLst>
            <p14:sldId id="388"/>
            <p14:sldId id="299"/>
            <p14:sldId id="390"/>
            <p14:sldId id="367"/>
            <p14:sldId id="423"/>
            <p14:sldId id="424"/>
            <p14:sldId id="315"/>
            <p14:sldId id="425"/>
            <p14:sldId id="426"/>
          </p14:sldIdLst>
        </p14:section>
        <p14:section name="Heavy Flavor" id="{C45E8A05-E461-2F4D-AC71-3290DA19A6A6}">
          <p14:sldIdLst>
            <p14:sldId id="434"/>
            <p14:sldId id="430"/>
            <p14:sldId id="428"/>
            <p14:sldId id="429"/>
          </p14:sldIdLst>
        </p14:section>
        <p14:section name="Photons" id="{C47FAFF8-4AEC-1E4C-9489-C45EEAAA473E}">
          <p14:sldIdLst>
            <p14:sldId id="377"/>
            <p14:sldId id="376"/>
            <p14:sldId id="380"/>
            <p14:sldId id="382"/>
            <p14:sldId id="378"/>
            <p14:sldId id="381"/>
            <p14:sldId id="383"/>
            <p14:sldId id="427"/>
            <p14:sldId id="417"/>
            <p14:sldId id="418"/>
            <p14:sldId id="43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78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4E060-63DA-474C-BD7F-ED98733651CF}" type="datetimeFigureOut">
              <a:rPr lang="en-US" smtClean="0"/>
              <a:t>15/02/09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38C7D-3E07-D548-AF00-AAB3663EB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175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E15B8-9A32-5D42-8818-BD3153A6D62E}" type="datetimeFigureOut">
              <a:rPr lang="en-US" smtClean="0"/>
              <a:t>15/02/09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9097B-74B6-1C4D-9F86-D3900DD2F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4750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E0BF02-B436-EF44-90A5-0A593F16CD66}" type="slidenum">
              <a:rPr lang="de-DE"/>
              <a:pPr/>
              <a:t>7</a:t>
            </a:fld>
            <a:endParaRPr lang="de-DE"/>
          </a:p>
        </p:txBody>
      </p:sp>
      <p:sp>
        <p:nvSpPr>
          <p:cNvPr id="2437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spin program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284855-2F0B-2F44-8BF5-AAEF2FA7461B}" type="slidenum">
              <a:rPr lang="de-DE"/>
              <a:pPr/>
              <a:t>10</a:t>
            </a:fld>
            <a:endParaRPr lang="de-DE"/>
          </a:p>
        </p:txBody>
      </p:sp>
      <p:sp>
        <p:nvSpPr>
          <p:cNvPr id="382978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297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2939"/>
            <a:ext cx="5487013" cy="4114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20-30% centrality</a:t>
            </a:r>
            <a:r>
              <a:rPr lang="en-US" baseline="0" dirty="0" smtClean="0"/>
              <a:t> bin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9097B-74B6-1C4D-9F86-D3900DD2F35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512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1-Nov-24-ALICE_logo_WithoutStrapline.pdf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705"/>
          <a:stretch/>
        </p:blipFill>
        <p:spPr>
          <a:xfrm>
            <a:off x="7387643" y="4802906"/>
            <a:ext cx="1207867" cy="16668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3585" y="4806518"/>
            <a:ext cx="1644906" cy="1666838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2623353" y="4734342"/>
            <a:ext cx="42577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3200" b="0" dirty="0" smtClean="0"/>
              <a:t>Tom Dietel</a:t>
            </a:r>
            <a:endParaRPr lang="en-US" sz="3200" b="0" dirty="0" smtClean="0">
              <a:solidFill>
                <a:srgbClr val="0076BC"/>
              </a:solidFill>
            </a:endParaRPr>
          </a:p>
          <a:p>
            <a:pPr marL="0" indent="0" algn="ctr">
              <a:buNone/>
            </a:pPr>
            <a:r>
              <a:rPr lang="en-US" sz="2000" b="0" dirty="0" smtClean="0"/>
              <a:t>University of Cape Town</a:t>
            </a:r>
          </a:p>
          <a:p>
            <a:pPr marL="0" indent="0" algn="ctr">
              <a:buNone/>
            </a:pPr>
            <a:endParaRPr lang="en-US" sz="1600" b="0" dirty="0" smtClean="0"/>
          </a:p>
          <a:p>
            <a:pPr marL="0" indent="0" algn="ctr">
              <a:buNone/>
            </a:pPr>
            <a:r>
              <a:rPr lang="en-US" sz="1600" b="0" dirty="0" smtClean="0"/>
              <a:t>for the</a:t>
            </a:r>
          </a:p>
          <a:p>
            <a:pPr marL="0" indent="0" algn="ctr">
              <a:buNone/>
            </a:pPr>
            <a:r>
              <a:rPr lang="en-US" sz="2400" b="0" dirty="0" smtClean="0"/>
              <a:t>ALICE Collaboration</a:t>
            </a:r>
          </a:p>
          <a:p>
            <a:endParaRPr lang="en-US" sz="20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1" y="1513396"/>
            <a:ext cx="8229600" cy="1695913"/>
          </a:xfrm>
          <a:solidFill>
            <a:srgbClr val="0076BC"/>
          </a:solidFill>
          <a:ln>
            <a:solidFill>
              <a:srgbClr val="000000"/>
            </a:solidFill>
          </a:ln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494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3999" cy="94574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006"/>
            <a:ext cx="4038600" cy="49198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006"/>
            <a:ext cx="4038600" cy="49198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6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9599" cy="97859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1" y="1278798"/>
            <a:ext cx="8229598" cy="505303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299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7859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1" y="1278798"/>
            <a:ext cx="4125345" cy="505303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897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5885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64783" y="1278798"/>
            <a:ext cx="4122015" cy="505303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091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006"/>
            <a:ext cx="4038600" cy="49198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006"/>
            <a:ext cx="4038600" cy="49198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44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5790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676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7969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 Dietel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A449A-C66B-8B49-8FE7-2F92A4D938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149798"/>
          </a:xfrm>
          <a:prstGeom prst="rect">
            <a:avLst/>
          </a:prstGeom>
          <a:gradFill>
            <a:lin ang="5400000" scaled="0"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61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7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47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HEPPW - 11 Feb 2015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Tom Dietel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A9874-1817-4644-B865-F6425461DD13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569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2810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3999" cy="94574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58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64783" y="1278798"/>
            <a:ext cx="4122015" cy="50530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978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3999" cy="94574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58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1" y="1278798"/>
            <a:ext cx="4125345" cy="50530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37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11-Nov-24-ALICE_logo_WithoutStrapline.pdf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705"/>
          <a:stretch/>
        </p:blipFill>
        <p:spPr>
          <a:xfrm>
            <a:off x="7387643" y="4753681"/>
            <a:ext cx="1207867" cy="16668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3585" y="4757293"/>
            <a:ext cx="1644906" cy="166683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939758"/>
            <a:ext cx="8229600" cy="1143000"/>
          </a:xfrm>
        </p:spPr>
        <p:txBody>
          <a:bodyPr/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623353" y="4734342"/>
            <a:ext cx="42577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3200" b="0" dirty="0" smtClean="0"/>
              <a:t>Tom Dietel</a:t>
            </a:r>
            <a:endParaRPr lang="en-US" sz="3200" b="0" dirty="0" smtClean="0">
              <a:solidFill>
                <a:srgbClr val="0076BC"/>
              </a:solidFill>
            </a:endParaRPr>
          </a:p>
          <a:p>
            <a:pPr marL="0" indent="0" algn="ctr">
              <a:buNone/>
            </a:pPr>
            <a:r>
              <a:rPr lang="en-US" sz="2000" b="0" dirty="0" smtClean="0"/>
              <a:t>University of Cape Town</a:t>
            </a:r>
          </a:p>
          <a:p>
            <a:pPr marL="0" indent="0" algn="ctr">
              <a:buNone/>
            </a:pPr>
            <a:endParaRPr lang="en-US" sz="1600" b="0" dirty="0" smtClean="0"/>
          </a:p>
          <a:p>
            <a:pPr marL="0" indent="0" algn="ctr">
              <a:buNone/>
            </a:pPr>
            <a:r>
              <a:rPr lang="en-US" sz="1600" b="0" dirty="0" smtClean="0"/>
              <a:t>for the</a:t>
            </a:r>
          </a:p>
          <a:p>
            <a:pPr marL="0" indent="0" algn="ctr">
              <a:buNone/>
            </a:pPr>
            <a:r>
              <a:rPr lang="en-US" sz="2400" b="0" dirty="0" smtClean="0"/>
              <a:t>ALICE Collaboration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43534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 Dietel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10EF-5B70-EA4F-AADD-76EC42647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0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theme" Target="../theme/theme3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9590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8649"/>
            <a:ext cx="8229600" cy="4964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60729" y="6598244"/>
            <a:ext cx="5822542" cy="248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98244"/>
            <a:ext cx="1554158" cy="259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Tom Dietel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194" y="6598244"/>
            <a:ext cx="1328805" cy="248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DC49-B39A-8E4F-B7B8-F222F40138DA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692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0" r:id="rId2"/>
    <p:sldLayoutId id="2147483696" r:id="rId3"/>
    <p:sldLayoutId id="2147483699" r:id="rId4"/>
    <p:sldLayoutId id="2147483697" r:id="rId5"/>
    <p:sldLayoutId id="2147483701" r:id="rId6"/>
    <p:sldLayoutId id="2147483706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76BC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Tom Dietel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410EF-5B70-EA4F-AADD-76EC42647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2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4" r:id="rId2"/>
    <p:sldLayoutId id="2147483715" r:id="rId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9590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8649"/>
            <a:ext cx="8229600" cy="4964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60729" y="6598244"/>
            <a:ext cx="5822542" cy="248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98244"/>
            <a:ext cx="1554158" cy="259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194" y="6598244"/>
            <a:ext cx="1328805" cy="248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972367"/>
            <a:ext cx="8229600" cy="0"/>
          </a:xfrm>
          <a:prstGeom prst="line">
            <a:avLst/>
          </a:prstGeom>
          <a:ln w="19050" cap="rnd" cmpd="sng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72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6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76BC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3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5" Type="http://schemas.openxmlformats.org/officeDocument/2006/relationships/image" Target="../media/image46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4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8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5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0.png"/><Relationship Id="rId3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58.emf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emf"/><Relationship Id="rId5" Type="http://schemas.openxmlformats.org/officeDocument/2006/relationships/image" Target="../media/image65.emf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6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9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4" Type="http://schemas.openxmlformats.org/officeDocument/2006/relationships/image" Target="../media/image73.wmf"/><Relationship Id="rId5" Type="http://schemas.openxmlformats.org/officeDocument/2006/relationships/image" Target="../media/image74.wmf"/><Relationship Id="rId6" Type="http://schemas.openxmlformats.org/officeDocument/2006/relationships/image" Target="../media/image75.emf"/><Relationship Id="rId7" Type="http://schemas.openxmlformats.org/officeDocument/2006/relationships/image" Target="../media/image76.emf"/><Relationship Id="rId8" Type="http://schemas.openxmlformats.org/officeDocument/2006/relationships/image" Target="../media/image77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1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8.emf"/><Relationship Id="rId3" Type="http://schemas.openxmlformats.org/officeDocument/2006/relationships/image" Target="../media/image79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2.png"/><Relationship Id="rId3" Type="http://schemas.openxmlformats.org/officeDocument/2006/relationships/image" Target="../media/image83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jpe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0963" y="733778"/>
            <a:ext cx="6958856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sz="4000" b="1" dirty="0" smtClean="0"/>
              <a:t>Experimental Heavy-Ion Physics</a:t>
            </a:r>
            <a:endParaRPr lang="en-US" sz="4000" b="1" dirty="0" smtClean="0"/>
          </a:p>
          <a:p>
            <a:r>
              <a:rPr lang="en-US" sz="2400" dirty="0" smtClean="0"/>
              <a:t>High Energy Particle Physics Workshop 2015</a:t>
            </a:r>
          </a:p>
          <a:p>
            <a:r>
              <a:rPr lang="en-US" sz="2400" dirty="0" smtClean="0"/>
              <a:t>University of the Witwatersrand, Johannesburg</a:t>
            </a:r>
            <a:endParaRPr lang="en-US" sz="24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Tom </a:t>
            </a:r>
            <a:r>
              <a:rPr lang="en-US" sz="2000" dirty="0" smtClean="0"/>
              <a:t>Dietel – University of Cape Town</a:t>
            </a:r>
            <a:endParaRPr lang="en-US" sz="2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49111" y="247807"/>
            <a:ext cx="8024519" cy="6531264"/>
            <a:chOff x="649111" y="247807"/>
            <a:chExt cx="8024519" cy="6531264"/>
          </a:xfrm>
        </p:grpSpPr>
        <p:pic>
          <p:nvPicPr>
            <p:cNvPr id="8" name="Picture 7" descr="alice_event_red_small.png"/>
            <p:cNvPicPr>
              <a:picLocks noChangeAspect="1"/>
            </p:cNvPicPr>
            <p:nvPr/>
          </p:nvPicPr>
          <p:blipFill rotWithShape="1">
            <a:blip r:embed="rId2" cstate="screen">
              <a:alphaModFix amt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6000" y="247807"/>
              <a:ext cx="7243704" cy="653126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7130815" y="5409259"/>
              <a:ext cx="1542815" cy="1241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9111" y="5091289"/>
              <a:ext cx="773289" cy="1687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2400" y="4650332"/>
            <a:ext cx="1867713" cy="18926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1492" y="5091289"/>
            <a:ext cx="1482283" cy="125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3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A449A-C66B-8B49-8FE7-2F92A4D938AC}" type="slidenum">
              <a:rPr lang="en-US" smtClean="0"/>
              <a:t>10</a:t>
            </a:fld>
            <a:endParaRPr lang="en-US"/>
          </a:p>
        </p:txBody>
      </p:sp>
      <p:sp>
        <p:nvSpPr>
          <p:cNvPr id="3819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Centrality</a:t>
            </a:r>
            <a:endParaRPr lang="en-US" dirty="0"/>
          </a:p>
        </p:txBody>
      </p:sp>
      <p:sp>
        <p:nvSpPr>
          <p:cNvPr id="381956" name="Text Box 1028"/>
          <p:cNvSpPr txBox="1">
            <a:spLocks noChangeArrowheads="1"/>
          </p:cNvSpPr>
          <p:nvPr/>
        </p:nvSpPr>
        <p:spPr bwMode="auto">
          <a:xfrm>
            <a:off x="5363029" y="2041850"/>
            <a:ext cx="1596572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000066"/>
                </a:solidFill>
              </a:rPr>
              <a:t>Energy in beam </a:t>
            </a:r>
            <a:br>
              <a:rPr lang="en-US" sz="1600" b="1">
                <a:solidFill>
                  <a:srgbClr val="000066"/>
                </a:solidFill>
              </a:rPr>
            </a:br>
            <a:r>
              <a:rPr lang="en-US" sz="1600" b="1">
                <a:solidFill>
                  <a:srgbClr val="000066"/>
                </a:solidFill>
              </a:rPr>
              <a:t>direction (</a:t>
            </a:r>
            <a:r>
              <a:rPr lang="en-US" sz="1600" b="1" i="1">
                <a:solidFill>
                  <a:srgbClr val="000066"/>
                </a:solidFill>
              </a:rPr>
              <a:t>E</a:t>
            </a:r>
            <a:r>
              <a:rPr lang="en-US" sz="1600" b="1" baseline="-25000">
                <a:solidFill>
                  <a:srgbClr val="000066"/>
                </a:solidFill>
              </a:rPr>
              <a:t>ZDC</a:t>
            </a:r>
            <a:r>
              <a:rPr lang="en-US" sz="1600" b="1">
                <a:solidFill>
                  <a:srgbClr val="000066"/>
                </a:solidFill>
              </a:rPr>
              <a:t>)</a:t>
            </a:r>
          </a:p>
        </p:txBody>
      </p:sp>
      <p:grpSp>
        <p:nvGrpSpPr>
          <p:cNvPr id="381957" name="Group 1029"/>
          <p:cNvGrpSpPr>
            <a:grpSpLocks/>
          </p:cNvGrpSpPr>
          <p:nvPr/>
        </p:nvGrpSpPr>
        <p:grpSpPr bwMode="auto">
          <a:xfrm>
            <a:off x="356753" y="1105224"/>
            <a:ext cx="6184905" cy="2762837"/>
            <a:chOff x="477" y="1026"/>
            <a:chExt cx="4557" cy="2041"/>
          </a:xfrm>
        </p:grpSpPr>
        <p:pic>
          <p:nvPicPr>
            <p:cNvPr id="381958" name="Picture 103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1139"/>
              <a:ext cx="2926" cy="17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381959" name="AutoShape 1031"/>
            <p:cNvSpPr>
              <a:spLocks noChangeArrowheads="1"/>
            </p:cNvSpPr>
            <p:nvPr/>
          </p:nvSpPr>
          <p:spPr bwMode="auto">
            <a:xfrm>
              <a:off x="4309" y="1480"/>
              <a:ext cx="725" cy="204"/>
            </a:xfrm>
            <a:prstGeom prst="rightArrow">
              <a:avLst>
                <a:gd name="adj1" fmla="val 50000"/>
                <a:gd name="adj2" fmla="val 88848"/>
              </a:avLst>
            </a:prstGeom>
            <a:solidFill>
              <a:srgbClr val="FF9900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81960" name="AutoShape 1032"/>
            <p:cNvSpPr>
              <a:spLocks noChangeArrowheads="1"/>
            </p:cNvSpPr>
            <p:nvPr/>
          </p:nvSpPr>
          <p:spPr bwMode="auto">
            <a:xfrm rot="10800000">
              <a:off x="477" y="2410"/>
              <a:ext cx="725" cy="204"/>
            </a:xfrm>
            <a:prstGeom prst="rightArrow">
              <a:avLst>
                <a:gd name="adj1" fmla="val 50000"/>
                <a:gd name="adj2" fmla="val 88848"/>
              </a:avLst>
            </a:prstGeom>
            <a:solidFill>
              <a:srgbClr val="FF9900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81961" name="AutoShape 1033"/>
            <p:cNvSpPr>
              <a:spLocks noChangeArrowheads="1"/>
            </p:cNvSpPr>
            <p:nvPr/>
          </p:nvSpPr>
          <p:spPr bwMode="auto">
            <a:xfrm>
              <a:off x="2631" y="1026"/>
              <a:ext cx="90" cy="476"/>
            </a:xfrm>
            <a:prstGeom prst="upArrow">
              <a:avLst>
                <a:gd name="adj1" fmla="val 50000"/>
                <a:gd name="adj2" fmla="val 132222"/>
              </a:avLst>
            </a:prstGeom>
            <a:solidFill>
              <a:srgbClr val="0033CC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81962" name="AutoShape 1034"/>
            <p:cNvSpPr>
              <a:spLocks noChangeArrowheads="1"/>
            </p:cNvSpPr>
            <p:nvPr/>
          </p:nvSpPr>
          <p:spPr bwMode="auto">
            <a:xfrm rot="-1738547">
              <a:off x="2358" y="1072"/>
              <a:ext cx="90" cy="476"/>
            </a:xfrm>
            <a:prstGeom prst="upArrow">
              <a:avLst>
                <a:gd name="adj1" fmla="val 50000"/>
                <a:gd name="adj2" fmla="val 132222"/>
              </a:avLst>
            </a:prstGeom>
            <a:solidFill>
              <a:srgbClr val="0033CC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81963" name="AutoShape 1035"/>
            <p:cNvSpPr>
              <a:spLocks noChangeArrowheads="1"/>
            </p:cNvSpPr>
            <p:nvPr/>
          </p:nvSpPr>
          <p:spPr bwMode="auto">
            <a:xfrm rot="1769040">
              <a:off x="2903" y="1094"/>
              <a:ext cx="90" cy="476"/>
            </a:xfrm>
            <a:prstGeom prst="upArrow">
              <a:avLst>
                <a:gd name="adj1" fmla="val 50000"/>
                <a:gd name="adj2" fmla="val 132222"/>
              </a:avLst>
            </a:prstGeom>
            <a:solidFill>
              <a:srgbClr val="0033CC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81964" name="AutoShape 1036"/>
            <p:cNvSpPr>
              <a:spLocks noChangeArrowheads="1"/>
            </p:cNvSpPr>
            <p:nvPr/>
          </p:nvSpPr>
          <p:spPr bwMode="auto">
            <a:xfrm flipV="1">
              <a:off x="2699" y="2591"/>
              <a:ext cx="90" cy="476"/>
            </a:xfrm>
            <a:prstGeom prst="upArrow">
              <a:avLst>
                <a:gd name="adj1" fmla="val 50000"/>
                <a:gd name="adj2" fmla="val 132222"/>
              </a:avLst>
            </a:prstGeom>
            <a:solidFill>
              <a:srgbClr val="0033CC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81965" name="AutoShape 1037"/>
            <p:cNvSpPr>
              <a:spLocks noChangeArrowheads="1"/>
            </p:cNvSpPr>
            <p:nvPr/>
          </p:nvSpPr>
          <p:spPr bwMode="auto">
            <a:xfrm rot="1738547" flipV="1">
              <a:off x="2426" y="2501"/>
              <a:ext cx="90" cy="476"/>
            </a:xfrm>
            <a:prstGeom prst="upArrow">
              <a:avLst>
                <a:gd name="adj1" fmla="val 50000"/>
                <a:gd name="adj2" fmla="val 132222"/>
              </a:avLst>
            </a:prstGeom>
            <a:solidFill>
              <a:srgbClr val="0033CC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81966" name="AutoShape 1038"/>
            <p:cNvSpPr>
              <a:spLocks noChangeArrowheads="1"/>
            </p:cNvSpPr>
            <p:nvPr/>
          </p:nvSpPr>
          <p:spPr bwMode="auto">
            <a:xfrm rot="19830960" flipV="1">
              <a:off x="2971" y="2523"/>
              <a:ext cx="90" cy="476"/>
            </a:xfrm>
            <a:prstGeom prst="upArrow">
              <a:avLst>
                <a:gd name="adj1" fmla="val 50000"/>
                <a:gd name="adj2" fmla="val 132222"/>
              </a:avLst>
            </a:prstGeom>
            <a:solidFill>
              <a:srgbClr val="0033CC"/>
            </a:solidFill>
            <a:ln w="19050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81968" name="Freeform 1040"/>
          <p:cNvSpPr>
            <a:spLocks noChangeArrowheads="1"/>
          </p:cNvSpPr>
          <p:nvPr/>
        </p:nvSpPr>
        <p:spPr bwMode="auto">
          <a:xfrm>
            <a:off x="3729154" y="1465586"/>
            <a:ext cx="1496466" cy="591091"/>
          </a:xfrm>
          <a:custGeom>
            <a:avLst/>
            <a:gdLst>
              <a:gd name="T0" fmla="*/ 4476 w 4477"/>
              <a:gd name="T1" fmla="*/ 1773 h 1774"/>
              <a:gd name="T2" fmla="*/ 4447 w 4477"/>
              <a:gd name="T3" fmla="*/ 1661 h 1774"/>
              <a:gd name="T4" fmla="*/ 4412 w 4477"/>
              <a:gd name="T5" fmla="*/ 1550 h 1774"/>
              <a:gd name="T6" fmla="*/ 4371 w 4477"/>
              <a:gd name="T7" fmla="*/ 1442 h 1774"/>
              <a:gd name="T8" fmla="*/ 4325 w 4477"/>
              <a:gd name="T9" fmla="*/ 1335 h 1774"/>
              <a:gd name="T10" fmla="*/ 4274 w 4477"/>
              <a:gd name="T11" fmla="*/ 1231 h 1774"/>
              <a:gd name="T12" fmla="*/ 4217 w 4477"/>
              <a:gd name="T13" fmla="*/ 1129 h 1774"/>
              <a:gd name="T14" fmla="*/ 4156 w 4477"/>
              <a:gd name="T15" fmla="*/ 1031 h 1774"/>
              <a:gd name="T16" fmla="*/ 4089 w 4477"/>
              <a:gd name="T17" fmla="*/ 936 h 1774"/>
              <a:gd name="T18" fmla="*/ 4018 w 4477"/>
              <a:gd name="T19" fmla="*/ 844 h 1774"/>
              <a:gd name="T20" fmla="*/ 3943 w 4477"/>
              <a:gd name="T21" fmla="*/ 756 h 1774"/>
              <a:gd name="T22" fmla="*/ 3863 w 4477"/>
              <a:gd name="T23" fmla="*/ 672 h 1774"/>
              <a:gd name="T24" fmla="*/ 3778 w 4477"/>
              <a:gd name="T25" fmla="*/ 592 h 1774"/>
              <a:gd name="T26" fmla="*/ 3690 w 4477"/>
              <a:gd name="T27" fmla="*/ 516 h 1774"/>
              <a:gd name="T28" fmla="*/ 3598 w 4477"/>
              <a:gd name="T29" fmla="*/ 445 h 1774"/>
              <a:gd name="T30" fmla="*/ 3503 w 4477"/>
              <a:gd name="T31" fmla="*/ 379 h 1774"/>
              <a:gd name="T32" fmla="*/ 3405 w 4477"/>
              <a:gd name="T33" fmla="*/ 317 h 1774"/>
              <a:gd name="T34" fmla="*/ 3303 w 4477"/>
              <a:gd name="T35" fmla="*/ 261 h 1774"/>
              <a:gd name="T36" fmla="*/ 3199 w 4477"/>
              <a:gd name="T37" fmla="*/ 210 h 1774"/>
              <a:gd name="T38" fmla="*/ 3092 w 4477"/>
              <a:gd name="T39" fmla="*/ 164 h 1774"/>
              <a:gd name="T40" fmla="*/ 2983 w 4477"/>
              <a:gd name="T41" fmla="*/ 123 h 1774"/>
              <a:gd name="T42" fmla="*/ 2873 w 4477"/>
              <a:gd name="T43" fmla="*/ 89 h 1774"/>
              <a:gd name="T44" fmla="*/ 2760 w 4477"/>
              <a:gd name="T45" fmla="*/ 59 h 1774"/>
              <a:gd name="T46" fmla="*/ 2647 w 4477"/>
              <a:gd name="T47" fmla="*/ 36 h 1774"/>
              <a:gd name="T48" fmla="*/ 2532 w 4477"/>
              <a:gd name="T49" fmla="*/ 18 h 1774"/>
              <a:gd name="T50" fmla="*/ 2416 w 4477"/>
              <a:gd name="T51" fmla="*/ 6 h 1774"/>
              <a:gd name="T52" fmla="*/ 2300 w 4477"/>
              <a:gd name="T53" fmla="*/ 0 h 1774"/>
              <a:gd name="T54" fmla="*/ 2184 w 4477"/>
              <a:gd name="T55" fmla="*/ 0 h 1774"/>
              <a:gd name="T56" fmla="*/ 2068 w 4477"/>
              <a:gd name="T57" fmla="*/ 5 h 1774"/>
              <a:gd name="T58" fmla="*/ 1953 w 4477"/>
              <a:gd name="T59" fmla="*/ 17 h 1774"/>
              <a:gd name="T60" fmla="*/ 1838 w 4477"/>
              <a:gd name="T61" fmla="*/ 34 h 1774"/>
              <a:gd name="T62" fmla="*/ 1724 w 4477"/>
              <a:gd name="T63" fmla="*/ 57 h 1774"/>
              <a:gd name="T64" fmla="*/ 1612 w 4477"/>
              <a:gd name="T65" fmla="*/ 86 h 1774"/>
              <a:gd name="T66" fmla="*/ 1501 w 4477"/>
              <a:gd name="T67" fmla="*/ 120 h 1774"/>
              <a:gd name="T68" fmla="*/ 1392 w 4477"/>
              <a:gd name="T69" fmla="*/ 160 h 1774"/>
              <a:gd name="T70" fmla="*/ 1285 w 4477"/>
              <a:gd name="T71" fmla="*/ 205 h 1774"/>
              <a:gd name="T72" fmla="*/ 1180 w 4477"/>
              <a:gd name="T73" fmla="*/ 256 h 1774"/>
              <a:gd name="T74" fmla="*/ 1079 w 4477"/>
              <a:gd name="T75" fmla="*/ 312 h 1774"/>
              <a:gd name="T76" fmla="*/ 980 w 4477"/>
              <a:gd name="T77" fmla="*/ 373 h 1774"/>
              <a:gd name="T78" fmla="*/ 884 w 4477"/>
              <a:gd name="T79" fmla="*/ 439 h 1774"/>
              <a:gd name="T80" fmla="*/ 792 w 4477"/>
              <a:gd name="T81" fmla="*/ 510 h 1774"/>
              <a:gd name="T82" fmla="*/ 704 w 4477"/>
              <a:gd name="T83" fmla="*/ 585 h 1774"/>
              <a:gd name="T84" fmla="*/ 619 w 4477"/>
              <a:gd name="T85" fmla="*/ 664 h 1774"/>
              <a:gd name="T86" fmla="*/ 539 w 4477"/>
              <a:gd name="T87" fmla="*/ 748 h 1774"/>
              <a:gd name="T88" fmla="*/ 462 w 4477"/>
              <a:gd name="T89" fmla="*/ 836 h 1774"/>
              <a:gd name="T90" fmla="*/ 391 w 4477"/>
              <a:gd name="T91" fmla="*/ 927 h 1774"/>
              <a:gd name="T92" fmla="*/ 324 w 4477"/>
              <a:gd name="T93" fmla="*/ 1022 h 1774"/>
              <a:gd name="T94" fmla="*/ 262 w 4477"/>
              <a:gd name="T95" fmla="*/ 1120 h 1774"/>
              <a:gd name="T96" fmla="*/ 205 w 4477"/>
              <a:gd name="T97" fmla="*/ 1221 h 1774"/>
              <a:gd name="T98" fmla="*/ 153 w 4477"/>
              <a:gd name="T99" fmla="*/ 1325 h 1774"/>
              <a:gd name="T100" fmla="*/ 107 w 4477"/>
              <a:gd name="T101" fmla="*/ 1432 h 1774"/>
              <a:gd name="T102" fmla="*/ 66 w 4477"/>
              <a:gd name="T103" fmla="*/ 1540 h 1774"/>
              <a:gd name="T104" fmla="*/ 30 w 4477"/>
              <a:gd name="T105" fmla="*/ 1651 h 1774"/>
              <a:gd name="T106" fmla="*/ 0 w 4477"/>
              <a:gd name="T107" fmla="*/ 1763 h 1774"/>
              <a:gd name="T108" fmla="*/ 4476 w 4477"/>
              <a:gd name="T109" fmla="*/ 1773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77" h="1774">
                <a:moveTo>
                  <a:pt x="4476" y="1773"/>
                </a:moveTo>
                <a:lnTo>
                  <a:pt x="4447" y="1661"/>
                </a:lnTo>
                <a:lnTo>
                  <a:pt x="4412" y="1550"/>
                </a:lnTo>
                <a:lnTo>
                  <a:pt x="4371" y="1442"/>
                </a:lnTo>
                <a:lnTo>
                  <a:pt x="4325" y="1335"/>
                </a:lnTo>
                <a:lnTo>
                  <a:pt x="4274" y="1231"/>
                </a:lnTo>
                <a:lnTo>
                  <a:pt x="4217" y="1129"/>
                </a:lnTo>
                <a:lnTo>
                  <a:pt x="4156" y="1031"/>
                </a:lnTo>
                <a:lnTo>
                  <a:pt x="4089" y="936"/>
                </a:lnTo>
                <a:lnTo>
                  <a:pt x="4018" y="844"/>
                </a:lnTo>
                <a:lnTo>
                  <a:pt x="3943" y="756"/>
                </a:lnTo>
                <a:lnTo>
                  <a:pt x="3863" y="672"/>
                </a:lnTo>
                <a:lnTo>
                  <a:pt x="3778" y="592"/>
                </a:lnTo>
                <a:lnTo>
                  <a:pt x="3690" y="516"/>
                </a:lnTo>
                <a:lnTo>
                  <a:pt x="3598" y="445"/>
                </a:lnTo>
                <a:lnTo>
                  <a:pt x="3503" y="379"/>
                </a:lnTo>
                <a:lnTo>
                  <a:pt x="3405" y="317"/>
                </a:lnTo>
                <a:lnTo>
                  <a:pt x="3303" y="261"/>
                </a:lnTo>
                <a:lnTo>
                  <a:pt x="3199" y="210"/>
                </a:lnTo>
                <a:lnTo>
                  <a:pt x="3092" y="164"/>
                </a:lnTo>
                <a:lnTo>
                  <a:pt x="2983" y="123"/>
                </a:lnTo>
                <a:lnTo>
                  <a:pt x="2873" y="89"/>
                </a:lnTo>
                <a:lnTo>
                  <a:pt x="2760" y="59"/>
                </a:lnTo>
                <a:lnTo>
                  <a:pt x="2647" y="36"/>
                </a:lnTo>
                <a:lnTo>
                  <a:pt x="2532" y="18"/>
                </a:lnTo>
                <a:lnTo>
                  <a:pt x="2416" y="6"/>
                </a:lnTo>
                <a:lnTo>
                  <a:pt x="2300" y="0"/>
                </a:lnTo>
                <a:lnTo>
                  <a:pt x="2184" y="0"/>
                </a:lnTo>
                <a:lnTo>
                  <a:pt x="2068" y="5"/>
                </a:lnTo>
                <a:lnTo>
                  <a:pt x="1953" y="17"/>
                </a:lnTo>
                <a:lnTo>
                  <a:pt x="1838" y="34"/>
                </a:lnTo>
                <a:lnTo>
                  <a:pt x="1724" y="57"/>
                </a:lnTo>
                <a:lnTo>
                  <a:pt x="1612" y="86"/>
                </a:lnTo>
                <a:lnTo>
                  <a:pt x="1501" y="120"/>
                </a:lnTo>
                <a:lnTo>
                  <a:pt x="1392" y="160"/>
                </a:lnTo>
                <a:lnTo>
                  <a:pt x="1285" y="205"/>
                </a:lnTo>
                <a:lnTo>
                  <a:pt x="1180" y="256"/>
                </a:lnTo>
                <a:lnTo>
                  <a:pt x="1079" y="312"/>
                </a:lnTo>
                <a:lnTo>
                  <a:pt x="980" y="373"/>
                </a:lnTo>
                <a:lnTo>
                  <a:pt x="884" y="439"/>
                </a:lnTo>
                <a:lnTo>
                  <a:pt x="792" y="510"/>
                </a:lnTo>
                <a:lnTo>
                  <a:pt x="704" y="585"/>
                </a:lnTo>
                <a:lnTo>
                  <a:pt x="619" y="664"/>
                </a:lnTo>
                <a:lnTo>
                  <a:pt x="539" y="748"/>
                </a:lnTo>
                <a:lnTo>
                  <a:pt x="462" y="836"/>
                </a:lnTo>
                <a:lnTo>
                  <a:pt x="391" y="927"/>
                </a:lnTo>
                <a:lnTo>
                  <a:pt x="324" y="1022"/>
                </a:lnTo>
                <a:lnTo>
                  <a:pt x="262" y="1120"/>
                </a:lnTo>
                <a:lnTo>
                  <a:pt x="205" y="1221"/>
                </a:lnTo>
                <a:lnTo>
                  <a:pt x="153" y="1325"/>
                </a:lnTo>
                <a:lnTo>
                  <a:pt x="107" y="1432"/>
                </a:lnTo>
                <a:lnTo>
                  <a:pt x="66" y="1540"/>
                </a:lnTo>
                <a:lnTo>
                  <a:pt x="30" y="1651"/>
                </a:lnTo>
                <a:lnTo>
                  <a:pt x="0" y="1763"/>
                </a:lnTo>
                <a:lnTo>
                  <a:pt x="4476" y="1773"/>
                </a:lnTo>
              </a:path>
            </a:pathLst>
          </a:custGeom>
          <a:noFill/>
          <a:ln w="3672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81969" name="AutoShape 1041"/>
          <p:cNvCxnSpPr>
            <a:cxnSpLocks noChangeShapeType="1"/>
          </p:cNvCxnSpPr>
          <p:nvPr/>
        </p:nvCxnSpPr>
        <p:spPr bwMode="auto">
          <a:xfrm flipV="1">
            <a:off x="4527120" y="1141736"/>
            <a:ext cx="684213" cy="325438"/>
          </a:xfrm>
          <a:prstGeom prst="curvedConnector3">
            <a:avLst>
              <a:gd name="adj1" fmla="val 50000"/>
            </a:avLst>
          </a:prstGeom>
          <a:noFill/>
          <a:ln w="3672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1970" name="Freeform 1042"/>
          <p:cNvSpPr>
            <a:spLocks noChangeArrowheads="1"/>
          </p:cNvSpPr>
          <p:nvPr/>
        </p:nvSpPr>
        <p:spPr bwMode="auto">
          <a:xfrm>
            <a:off x="3716450" y="2157736"/>
            <a:ext cx="1517108" cy="908693"/>
          </a:xfrm>
          <a:custGeom>
            <a:avLst/>
            <a:gdLst>
              <a:gd name="T0" fmla="*/ 20 w 4537"/>
              <a:gd name="T1" fmla="*/ 161 h 2727"/>
              <a:gd name="T2" fmla="*/ 1 w 4537"/>
              <a:gd name="T3" fmla="*/ 389 h 2727"/>
              <a:gd name="T4" fmla="*/ 6 w 4537"/>
              <a:gd name="T5" fmla="*/ 617 h 2727"/>
              <a:gd name="T6" fmla="*/ 33 w 4537"/>
              <a:gd name="T7" fmla="*/ 844 h 2727"/>
              <a:gd name="T8" fmla="*/ 83 w 4537"/>
              <a:gd name="T9" fmla="*/ 1067 h 2727"/>
              <a:gd name="T10" fmla="*/ 156 w 4537"/>
              <a:gd name="T11" fmla="*/ 1283 h 2727"/>
              <a:gd name="T12" fmla="*/ 249 w 4537"/>
              <a:gd name="T13" fmla="*/ 1492 h 2727"/>
              <a:gd name="T14" fmla="*/ 364 w 4537"/>
              <a:gd name="T15" fmla="*/ 1690 h 2727"/>
              <a:gd name="T16" fmla="*/ 497 w 4537"/>
              <a:gd name="T17" fmla="*/ 1875 h 2727"/>
              <a:gd name="T18" fmla="*/ 649 w 4537"/>
              <a:gd name="T19" fmla="*/ 2046 h 2727"/>
              <a:gd name="T20" fmla="*/ 817 w 4537"/>
              <a:gd name="T21" fmla="*/ 2201 h 2727"/>
              <a:gd name="T22" fmla="*/ 999 w 4537"/>
              <a:gd name="T23" fmla="*/ 2338 h 2727"/>
              <a:gd name="T24" fmla="*/ 1195 w 4537"/>
              <a:gd name="T25" fmla="*/ 2456 h 2727"/>
              <a:gd name="T26" fmla="*/ 1401 w 4537"/>
              <a:gd name="T27" fmla="*/ 2554 h 2727"/>
              <a:gd name="T28" fmla="*/ 1616 w 4537"/>
              <a:gd name="T29" fmla="*/ 2630 h 2727"/>
              <a:gd name="T30" fmla="*/ 1838 w 4537"/>
              <a:gd name="T31" fmla="*/ 2685 h 2727"/>
              <a:gd name="T32" fmla="*/ 2064 w 4537"/>
              <a:gd name="T33" fmla="*/ 2717 h 2727"/>
              <a:gd name="T34" fmla="*/ 2293 w 4537"/>
              <a:gd name="T35" fmla="*/ 2726 h 2727"/>
              <a:gd name="T36" fmla="*/ 2521 w 4537"/>
              <a:gd name="T37" fmla="*/ 2712 h 2727"/>
              <a:gd name="T38" fmla="*/ 2746 w 4537"/>
              <a:gd name="T39" fmla="*/ 2675 h 2727"/>
              <a:gd name="T40" fmla="*/ 2967 w 4537"/>
              <a:gd name="T41" fmla="*/ 2616 h 2727"/>
              <a:gd name="T42" fmla="*/ 3180 w 4537"/>
              <a:gd name="T43" fmla="*/ 2535 h 2727"/>
              <a:gd name="T44" fmla="*/ 3384 w 4537"/>
              <a:gd name="T45" fmla="*/ 2432 h 2727"/>
              <a:gd name="T46" fmla="*/ 3577 w 4537"/>
              <a:gd name="T47" fmla="*/ 2310 h 2727"/>
              <a:gd name="T48" fmla="*/ 3757 w 4537"/>
              <a:gd name="T49" fmla="*/ 2169 h 2727"/>
              <a:gd name="T50" fmla="*/ 3921 w 4537"/>
              <a:gd name="T51" fmla="*/ 2010 h 2727"/>
              <a:gd name="T52" fmla="*/ 4069 w 4537"/>
              <a:gd name="T53" fmla="*/ 1836 h 2727"/>
              <a:gd name="T54" fmla="*/ 4199 w 4537"/>
              <a:gd name="T55" fmla="*/ 1648 h 2727"/>
              <a:gd name="T56" fmla="*/ 4309 w 4537"/>
              <a:gd name="T57" fmla="*/ 1448 h 2727"/>
              <a:gd name="T58" fmla="*/ 4398 w 4537"/>
              <a:gd name="T59" fmla="*/ 1237 h 2727"/>
              <a:gd name="T60" fmla="*/ 4465 w 4537"/>
              <a:gd name="T61" fmla="*/ 1019 h 2727"/>
              <a:gd name="T62" fmla="*/ 4511 w 4537"/>
              <a:gd name="T63" fmla="*/ 795 h 2727"/>
              <a:gd name="T64" fmla="*/ 4533 w 4537"/>
              <a:gd name="T65" fmla="*/ 568 h 2727"/>
              <a:gd name="T66" fmla="*/ 4533 w 4537"/>
              <a:gd name="T67" fmla="*/ 340 h 2727"/>
              <a:gd name="T68" fmla="*/ 4510 w 4537"/>
              <a:gd name="T69" fmla="*/ 112 h 2727"/>
              <a:gd name="T70" fmla="*/ 37 w 4537"/>
              <a:gd name="T71" fmla="*/ 48 h 2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37" h="2727">
                <a:moveTo>
                  <a:pt x="37" y="48"/>
                </a:moveTo>
                <a:lnTo>
                  <a:pt x="20" y="161"/>
                </a:lnTo>
                <a:lnTo>
                  <a:pt x="7" y="275"/>
                </a:lnTo>
                <a:lnTo>
                  <a:pt x="1" y="389"/>
                </a:lnTo>
                <a:lnTo>
                  <a:pt x="0" y="503"/>
                </a:lnTo>
                <a:lnTo>
                  <a:pt x="6" y="617"/>
                </a:lnTo>
                <a:lnTo>
                  <a:pt x="16" y="731"/>
                </a:lnTo>
                <a:lnTo>
                  <a:pt x="33" y="844"/>
                </a:lnTo>
                <a:lnTo>
                  <a:pt x="55" y="956"/>
                </a:lnTo>
                <a:lnTo>
                  <a:pt x="83" y="1067"/>
                </a:lnTo>
                <a:lnTo>
                  <a:pt x="117" y="1176"/>
                </a:lnTo>
                <a:lnTo>
                  <a:pt x="156" y="1283"/>
                </a:lnTo>
                <a:lnTo>
                  <a:pt x="200" y="1389"/>
                </a:lnTo>
                <a:lnTo>
                  <a:pt x="249" y="1492"/>
                </a:lnTo>
                <a:lnTo>
                  <a:pt x="304" y="1592"/>
                </a:lnTo>
                <a:lnTo>
                  <a:pt x="364" y="1690"/>
                </a:lnTo>
                <a:lnTo>
                  <a:pt x="428" y="1784"/>
                </a:lnTo>
                <a:lnTo>
                  <a:pt x="497" y="1875"/>
                </a:lnTo>
                <a:lnTo>
                  <a:pt x="571" y="1962"/>
                </a:lnTo>
                <a:lnTo>
                  <a:pt x="649" y="2046"/>
                </a:lnTo>
                <a:lnTo>
                  <a:pt x="731" y="2125"/>
                </a:lnTo>
                <a:lnTo>
                  <a:pt x="817" y="2201"/>
                </a:lnTo>
                <a:lnTo>
                  <a:pt x="906" y="2272"/>
                </a:lnTo>
                <a:lnTo>
                  <a:pt x="999" y="2338"/>
                </a:lnTo>
                <a:lnTo>
                  <a:pt x="1095" y="2399"/>
                </a:lnTo>
                <a:lnTo>
                  <a:pt x="1195" y="2456"/>
                </a:lnTo>
                <a:lnTo>
                  <a:pt x="1297" y="2507"/>
                </a:lnTo>
                <a:lnTo>
                  <a:pt x="1401" y="2554"/>
                </a:lnTo>
                <a:lnTo>
                  <a:pt x="1508" y="2595"/>
                </a:lnTo>
                <a:lnTo>
                  <a:pt x="1616" y="2630"/>
                </a:lnTo>
                <a:lnTo>
                  <a:pt x="1727" y="2660"/>
                </a:lnTo>
                <a:lnTo>
                  <a:pt x="1838" y="2685"/>
                </a:lnTo>
                <a:lnTo>
                  <a:pt x="1951" y="2704"/>
                </a:lnTo>
                <a:lnTo>
                  <a:pt x="2064" y="2717"/>
                </a:lnTo>
                <a:lnTo>
                  <a:pt x="2178" y="2724"/>
                </a:lnTo>
                <a:lnTo>
                  <a:pt x="2293" y="2726"/>
                </a:lnTo>
                <a:lnTo>
                  <a:pt x="2407" y="2722"/>
                </a:lnTo>
                <a:lnTo>
                  <a:pt x="2521" y="2712"/>
                </a:lnTo>
                <a:lnTo>
                  <a:pt x="2634" y="2696"/>
                </a:lnTo>
                <a:lnTo>
                  <a:pt x="2746" y="2675"/>
                </a:lnTo>
                <a:lnTo>
                  <a:pt x="2857" y="2648"/>
                </a:lnTo>
                <a:lnTo>
                  <a:pt x="2967" y="2616"/>
                </a:lnTo>
                <a:lnTo>
                  <a:pt x="3074" y="2578"/>
                </a:lnTo>
                <a:lnTo>
                  <a:pt x="3180" y="2535"/>
                </a:lnTo>
                <a:lnTo>
                  <a:pt x="3284" y="2486"/>
                </a:lnTo>
                <a:lnTo>
                  <a:pt x="3384" y="2432"/>
                </a:lnTo>
                <a:lnTo>
                  <a:pt x="3482" y="2374"/>
                </a:lnTo>
                <a:lnTo>
                  <a:pt x="3577" y="2310"/>
                </a:lnTo>
                <a:lnTo>
                  <a:pt x="3669" y="2242"/>
                </a:lnTo>
                <a:lnTo>
                  <a:pt x="3757" y="2169"/>
                </a:lnTo>
                <a:lnTo>
                  <a:pt x="3841" y="2092"/>
                </a:lnTo>
                <a:lnTo>
                  <a:pt x="3921" y="2010"/>
                </a:lnTo>
                <a:lnTo>
                  <a:pt x="3998" y="1925"/>
                </a:lnTo>
                <a:lnTo>
                  <a:pt x="4069" y="1836"/>
                </a:lnTo>
                <a:lnTo>
                  <a:pt x="4136" y="1744"/>
                </a:lnTo>
                <a:lnTo>
                  <a:pt x="4199" y="1648"/>
                </a:lnTo>
                <a:lnTo>
                  <a:pt x="4256" y="1549"/>
                </a:lnTo>
                <a:lnTo>
                  <a:pt x="4309" y="1448"/>
                </a:lnTo>
                <a:lnTo>
                  <a:pt x="4356" y="1344"/>
                </a:lnTo>
                <a:lnTo>
                  <a:pt x="4398" y="1237"/>
                </a:lnTo>
                <a:lnTo>
                  <a:pt x="4434" y="1129"/>
                </a:lnTo>
                <a:lnTo>
                  <a:pt x="4465" y="1019"/>
                </a:lnTo>
                <a:lnTo>
                  <a:pt x="4491" y="908"/>
                </a:lnTo>
                <a:lnTo>
                  <a:pt x="4511" y="795"/>
                </a:lnTo>
                <a:lnTo>
                  <a:pt x="4525" y="682"/>
                </a:lnTo>
                <a:lnTo>
                  <a:pt x="4533" y="568"/>
                </a:lnTo>
                <a:lnTo>
                  <a:pt x="4536" y="454"/>
                </a:lnTo>
                <a:lnTo>
                  <a:pt x="4533" y="340"/>
                </a:lnTo>
                <a:lnTo>
                  <a:pt x="4524" y="226"/>
                </a:lnTo>
                <a:lnTo>
                  <a:pt x="4510" y="112"/>
                </a:lnTo>
                <a:lnTo>
                  <a:pt x="4489" y="0"/>
                </a:lnTo>
                <a:lnTo>
                  <a:pt x="37" y="48"/>
                </a:lnTo>
              </a:path>
            </a:pathLst>
          </a:custGeom>
          <a:noFill/>
          <a:ln w="3672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81971" name="AutoShape 1043"/>
          <p:cNvCxnSpPr>
            <a:cxnSpLocks noChangeShapeType="1"/>
          </p:cNvCxnSpPr>
          <p:nvPr/>
        </p:nvCxnSpPr>
        <p:spPr bwMode="auto">
          <a:xfrm rot="10800000">
            <a:off x="4381070" y="3140399"/>
            <a:ext cx="304800" cy="279400"/>
          </a:xfrm>
          <a:prstGeom prst="curvedConnector3">
            <a:avLst>
              <a:gd name="adj1" fmla="val 50000"/>
            </a:avLst>
          </a:prstGeom>
          <a:noFill/>
          <a:ln w="3672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1972" name="Text Box 1044"/>
          <p:cNvSpPr txBox="1">
            <a:spLocks noChangeArrowheads="1"/>
          </p:cNvSpPr>
          <p:nvPr/>
        </p:nvSpPr>
        <p:spPr bwMode="auto">
          <a:xfrm>
            <a:off x="5235616" y="925836"/>
            <a:ext cx="12679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Spectators</a:t>
            </a:r>
          </a:p>
        </p:txBody>
      </p:sp>
      <p:sp>
        <p:nvSpPr>
          <p:cNvPr id="381973" name="Text Box 1045"/>
          <p:cNvSpPr txBox="1">
            <a:spLocks noChangeArrowheads="1"/>
          </p:cNvSpPr>
          <p:nvPr/>
        </p:nvSpPr>
        <p:spPr bwMode="auto">
          <a:xfrm>
            <a:off x="4812868" y="3265811"/>
            <a:ext cx="13858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Participants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84955" y="3955143"/>
            <a:ext cx="8229598" cy="264310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central collisions: </a:t>
            </a:r>
            <a:r>
              <a:rPr lang="en-US" dirty="0" smtClean="0"/>
              <a:t>small impact parameter, many participants, many collisions between participants</a:t>
            </a:r>
          </a:p>
          <a:p>
            <a:pPr marL="0" indent="0">
              <a:buNone/>
            </a:pPr>
            <a:r>
              <a:rPr lang="en-US" dirty="0" smtClean="0"/>
              <a:t>peripheral collisions: </a:t>
            </a:r>
            <a:r>
              <a:rPr lang="en-US" dirty="0" smtClean="0"/>
              <a:t>large impact parameter, few participants, mostly spectators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system </a:t>
            </a:r>
            <a:r>
              <a:rPr lang="en-US" dirty="0" smtClean="0"/>
              <a:t>size</a:t>
            </a:r>
          </a:p>
          <a:p>
            <a:r>
              <a:rPr lang="en-US" dirty="0" smtClean="0"/>
              <a:t>b: impact parameter </a:t>
            </a:r>
            <a:endParaRPr lang="en-US" dirty="0" smtClean="0"/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part</a:t>
            </a:r>
            <a:r>
              <a:rPr lang="en-US" dirty="0" smtClean="0"/>
              <a:t>: number of participants</a:t>
            </a:r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r>
              <a:rPr lang="en-US" dirty="0" smtClean="0"/>
              <a:t>: number of nucleon-nucleon </a:t>
            </a:r>
            <a:r>
              <a:rPr lang="en-US" dirty="0" smtClean="0"/>
              <a:t>collision</a:t>
            </a:r>
            <a:endParaRPr lang="en-US" dirty="0" smtClean="0"/>
          </a:p>
          <a:p>
            <a:r>
              <a:rPr lang="en-US" dirty="0" smtClean="0"/>
              <a:t>percentile </a:t>
            </a:r>
            <a:r>
              <a:rPr lang="en-US" dirty="0" smtClean="0"/>
              <a:t>of total cross section, e.g. 0-5% most central collisions</a:t>
            </a:r>
          </a:p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664496" y="1178233"/>
            <a:ext cx="878499" cy="701918"/>
            <a:chOff x="7627257" y="1455818"/>
            <a:chExt cx="878499" cy="701918"/>
          </a:xfrm>
        </p:grpSpPr>
        <p:sp>
          <p:nvSpPr>
            <p:cNvPr id="8" name="Oval 7"/>
            <p:cNvSpPr/>
            <p:nvPr/>
          </p:nvSpPr>
          <p:spPr>
            <a:xfrm>
              <a:off x="7627257" y="1467174"/>
              <a:ext cx="690562" cy="690562"/>
            </a:xfrm>
            <a:prstGeom prst="ellips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7815194" y="1455818"/>
              <a:ext cx="690562" cy="690562"/>
            </a:xfrm>
            <a:prstGeom prst="ellips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520690" y="2626626"/>
            <a:ext cx="1166111" cy="700215"/>
            <a:chOff x="7520690" y="2554634"/>
            <a:chExt cx="1166111" cy="700215"/>
          </a:xfrm>
        </p:grpSpPr>
        <p:sp>
          <p:nvSpPr>
            <p:cNvPr id="31" name="Oval 30"/>
            <p:cNvSpPr/>
            <p:nvPr/>
          </p:nvSpPr>
          <p:spPr>
            <a:xfrm>
              <a:off x="7520690" y="2554634"/>
              <a:ext cx="690562" cy="690562"/>
            </a:xfrm>
            <a:prstGeom prst="ellipse">
              <a:avLst/>
            </a:prstGeom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7996239" y="2564287"/>
              <a:ext cx="690562" cy="690562"/>
            </a:xfrm>
            <a:prstGeom prst="ellips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 bwMode="auto">
          <a:xfrm>
            <a:off x="7683874" y="1868795"/>
            <a:ext cx="8397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+mn-lt"/>
              </a:rPr>
              <a:t>central</a:t>
            </a:r>
            <a:endParaRPr lang="en-US" dirty="0"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7525909" y="3274396"/>
            <a:ext cx="11556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peripheral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442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Relativistic Hydrodynamics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D4D4D"/>
                </a:solidFill>
              </a:rPr>
              <a:t>Tom Dietel</a:t>
            </a:r>
            <a:endParaRPr lang="de-DE" sz="1000">
              <a:solidFill>
                <a:srgbClr val="4D4D4D"/>
              </a:solidFill>
            </a:endParaRP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978F22C-D5BE-104A-A3B5-A448AD1C8398}" type="slidenum">
              <a:rPr lang="en-GB" sz="1000">
                <a:solidFill>
                  <a:srgbClr val="898989"/>
                </a:solidFill>
              </a:rPr>
              <a:pPr eaLnBrk="1" hangingPunct="1"/>
              <a:t>11</a:t>
            </a:fld>
            <a:endParaRPr lang="en-GB" sz="1000">
              <a:solidFill>
                <a:srgbClr val="898989"/>
              </a:solidFill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Initial Conditions</a:t>
            </a:r>
          </a:p>
          <a:p>
            <a:pPr lvl="1"/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geometry and density in collision region</a:t>
            </a:r>
          </a:p>
          <a:p>
            <a:pPr lvl="1"/>
            <a:r>
              <a:rPr lang="en-GB" dirty="0" err="1" smtClean="0">
                <a:latin typeface="Arial" charset="0"/>
                <a:ea typeface="ＭＳ Ｐゴシック" charset="0"/>
                <a:cs typeface="ＭＳ Ｐゴシック" charset="0"/>
              </a:rPr>
              <a:t>Glauber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 vs. Gluon Saturation (</a:t>
            </a:r>
            <a:r>
              <a:rPr lang="en-GB" dirty="0" err="1" smtClean="0">
                <a:latin typeface="Arial" charset="0"/>
                <a:ea typeface="ＭＳ Ｐゴシック" charset="0"/>
                <a:cs typeface="ＭＳ Ｐゴシック" charset="0"/>
              </a:rPr>
              <a:t>e.g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 smtClean="0">
                <a:latin typeface="Arial" charset="0"/>
                <a:ea typeface="ＭＳ Ｐゴシック" charset="0"/>
                <a:cs typeface="ＭＳ Ｐゴシック" charset="0"/>
              </a:rPr>
              <a:t>Color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-Glass Condensate CGC)</a:t>
            </a:r>
          </a:p>
          <a:p>
            <a:pPr lvl="1"/>
            <a:r>
              <a:rPr lang="en-GB" dirty="0" err="1" smtClean="0">
                <a:latin typeface="Arial" charset="0"/>
                <a:ea typeface="ＭＳ Ｐゴシック" charset="0"/>
                <a:cs typeface="ＭＳ Ｐゴシック" charset="0"/>
              </a:rPr>
              <a:t>thermalization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 time T0</a:t>
            </a:r>
          </a:p>
          <a:p>
            <a:pPr marL="457200" lvl="1" indent="0">
              <a:buNone/>
            </a:pPr>
            <a:endParaRPr lang="en-GB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endParaRPr lang="en-GB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Medium Properties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equation of state (EOS)</a:t>
            </a:r>
          </a:p>
          <a:p>
            <a:pPr lvl="2"/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QGP or 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h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adron gas</a:t>
            </a:r>
          </a:p>
          <a:p>
            <a:pPr lvl="1"/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viscosity </a:t>
            </a:r>
            <a:r>
              <a:rPr lang="en-GB" dirty="0" err="1" smtClean="0">
                <a:latin typeface="Arial" charset="0"/>
                <a:ea typeface="ＭＳ Ｐゴシック" charset="0"/>
                <a:cs typeface="ＭＳ Ｐゴシック" charset="0"/>
              </a:rPr>
              <a:t>η</a:t>
            </a:r>
            <a:endParaRPr lang="en-GB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mean free path </a:t>
            </a:r>
            <a:r>
              <a:rPr lang="en-GB" dirty="0" err="1" smtClean="0">
                <a:latin typeface="Arial" charset="0"/>
                <a:ea typeface="ＭＳ Ｐゴシック" charset="0"/>
                <a:cs typeface="ＭＳ Ｐゴシック" charset="0"/>
              </a:rPr>
              <a:t>λ</a:t>
            </a:r>
            <a:endParaRPr lang="en-GB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Relativistic Euler Equation</a:t>
            </a:r>
          </a:p>
          <a:p>
            <a:pPr lvl="1"/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evolution of density and motion with time</a:t>
            </a:r>
          </a:p>
          <a:p>
            <a:pPr lvl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GB" dirty="0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379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4346575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390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34" y="5105400"/>
            <a:ext cx="25146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D4D4D"/>
                </a:solidFill>
              </a:rPr>
              <a:t>Tom Dietel</a:t>
            </a:r>
            <a:endParaRPr lang="de-DE" sz="1000">
              <a:solidFill>
                <a:srgbClr val="4D4D4D"/>
              </a:solidFill>
            </a:endParaRP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649FEB8-30A9-C64F-A652-AA405F25B0D5}" type="slidenum">
              <a:rPr lang="en-GB" sz="1000">
                <a:solidFill>
                  <a:srgbClr val="898989"/>
                </a:solidFill>
              </a:rPr>
              <a:pPr eaLnBrk="1" hangingPunct="1"/>
              <a:t>12</a:t>
            </a:fld>
            <a:endParaRPr lang="en-GB" sz="1000">
              <a:solidFill>
                <a:srgbClr val="898989"/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3"/>
          </p:nvPr>
        </p:nvSpPr>
        <p:spPr>
          <a:xfrm>
            <a:off x="3064387" y="1278798"/>
            <a:ext cx="5622412" cy="5053030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Radial flow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Only type of transverse flow that occurs also at impact parameter </a:t>
            </a:r>
            <a:r>
              <a:rPr lang="en-GB" i="1" dirty="0">
                <a:latin typeface="Arial" charset="0"/>
                <a:ea typeface="ＭＳ Ｐゴシック" charset="0"/>
              </a:rPr>
              <a:t>b</a:t>
            </a:r>
            <a:r>
              <a:rPr lang="en-GB" dirty="0">
                <a:latin typeface="Arial" charset="0"/>
                <a:ea typeface="ＭＳ Ｐゴシック" charset="0"/>
              </a:rPr>
              <a:t> = 0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Influences the shape of </a:t>
            </a:r>
            <a:r>
              <a:rPr lang="en-GB" i="1" dirty="0" err="1">
                <a:latin typeface="Arial" charset="0"/>
                <a:ea typeface="ＭＳ Ｐゴシック" charset="0"/>
              </a:rPr>
              <a:t>p</a:t>
            </a:r>
            <a:r>
              <a:rPr lang="en-GB" baseline="-25000" dirty="0" err="1">
                <a:latin typeface="Arial" charset="0"/>
                <a:ea typeface="ＭＳ Ｐゴシック" charset="0"/>
              </a:rPr>
              <a:t>T</a:t>
            </a:r>
            <a:r>
              <a:rPr lang="en-GB" dirty="0">
                <a:latin typeface="Arial" charset="0"/>
                <a:ea typeface="ＭＳ Ｐゴシック" charset="0"/>
              </a:rPr>
              <a:t> spectra (transverse expansion</a:t>
            </a:r>
            <a:r>
              <a:rPr lang="en-GB" dirty="0" smtClean="0">
                <a:latin typeface="Arial" charset="0"/>
                <a:ea typeface="ＭＳ Ｐゴシック" charset="0"/>
              </a:rPr>
              <a:t>)</a:t>
            </a:r>
          </a:p>
          <a:p>
            <a:pPr lvl="1"/>
            <a:endParaRPr lang="en-GB" dirty="0">
              <a:latin typeface="Arial" charset="0"/>
              <a:ea typeface="ＭＳ Ｐゴシック" charset="0"/>
            </a:endParaRPr>
          </a:p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Elliptic flow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Caused by anisotropy in overlap region for </a:t>
            </a:r>
            <a:r>
              <a:rPr lang="en-GB" i="1" dirty="0">
                <a:latin typeface="Arial" charset="0"/>
                <a:ea typeface="ＭＳ Ｐゴシック" charset="0"/>
              </a:rPr>
              <a:t>b</a:t>
            </a:r>
            <a:r>
              <a:rPr lang="en-GB" dirty="0">
                <a:latin typeface="Arial" charset="0"/>
                <a:ea typeface="ＭＳ Ｐゴシック" charset="0"/>
              </a:rPr>
              <a:t> ≠ 0 (pressure gradient)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Needs early </a:t>
            </a:r>
            <a:r>
              <a:rPr lang="en-GB" dirty="0" err="1" smtClean="0">
                <a:latin typeface="Arial" charset="0"/>
                <a:ea typeface="ＭＳ Ｐゴシック" charset="0"/>
              </a:rPr>
              <a:t>thermalization</a:t>
            </a:r>
            <a:endParaRPr lang="en-GB" dirty="0" smtClean="0">
              <a:latin typeface="Arial" charset="0"/>
              <a:ea typeface="ＭＳ Ｐゴシック" charset="0"/>
            </a:endParaRPr>
          </a:p>
          <a:p>
            <a:pPr lvl="1"/>
            <a:endParaRPr lang="en-GB" dirty="0">
              <a:latin typeface="Arial" charset="0"/>
              <a:ea typeface="ＭＳ Ｐゴシック" charset="0"/>
            </a:endParaRPr>
          </a:p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Directed flow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Built up during pre-equilibrium phase</a:t>
            </a:r>
          </a:p>
          <a:p>
            <a:pPr lvl="1"/>
            <a:r>
              <a:rPr lang="en-GB" dirty="0">
                <a:latin typeface="Arial" charset="0"/>
                <a:ea typeface="ＭＳ Ｐゴシック" charset="0"/>
              </a:rPr>
              <a:t>Decreases with increasing CMS energy</a:t>
            </a: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Arial" charset="0"/>
                <a:ea typeface="ＭＳ Ｐゴシック" charset="0"/>
                <a:cs typeface="ＭＳ Ｐゴシック" charset="0"/>
              </a:rPr>
              <a:t>Collectivity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175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34" y="1295400"/>
            <a:ext cx="22733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34" y="3429000"/>
            <a:ext cx="22733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4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Elliptic Flow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399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D4D4D"/>
                </a:solidFill>
              </a:rPr>
              <a:t>Tom Dietel</a:t>
            </a:r>
            <a:endParaRPr lang="de-DE" sz="1000">
              <a:solidFill>
                <a:srgbClr val="4D4D4D"/>
              </a:solidFill>
            </a:endParaRPr>
          </a:p>
        </p:txBody>
      </p:sp>
      <p:sp>
        <p:nvSpPr>
          <p:cNvPr id="3994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C3C6672-39B4-0B4E-9718-EFF5344CF5DB}" type="slidenum">
              <a:rPr lang="en-GB" sz="1000">
                <a:solidFill>
                  <a:srgbClr val="898989"/>
                </a:solidFill>
              </a:rPr>
              <a:pPr eaLnBrk="1" hangingPunct="1"/>
              <a:t>13</a:t>
            </a:fld>
            <a:endParaRPr lang="en-GB" sz="1000">
              <a:solidFill>
                <a:srgbClr val="898989"/>
              </a:solidFill>
            </a:endParaRPr>
          </a:p>
        </p:txBody>
      </p:sp>
      <p:sp>
        <p:nvSpPr>
          <p:cNvPr id="39938" name="Content Placeholder 2"/>
          <p:cNvSpPr>
            <a:spLocks noGrp="1"/>
          </p:cNvSpPr>
          <p:nvPr>
            <p:ph idx="4294967295"/>
          </p:nvPr>
        </p:nvSpPr>
        <p:spPr>
          <a:xfrm>
            <a:off x="5105400" y="1143000"/>
            <a:ext cx="4038600" cy="5148263"/>
          </a:xfrm>
        </p:spPr>
        <p:txBody>
          <a:bodyPr/>
          <a:lstStyle/>
          <a:p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Anisotropy (almond shape) in the overlap region translates in anisotropy in the momentum distribution</a:t>
            </a:r>
          </a:p>
          <a:p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Caused by different pressure gradients in and out of the reaction plane</a:t>
            </a:r>
          </a:p>
          <a:p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GB" sz="22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Needs:</a:t>
            </a:r>
          </a:p>
          <a:p>
            <a:pPr lvl="1"/>
            <a:r>
              <a:rPr lang="en-GB" sz="2000" dirty="0">
                <a:latin typeface="Arial" charset="0"/>
                <a:ea typeface="ＭＳ Ｐゴシック" charset="0"/>
              </a:rPr>
              <a:t>Early </a:t>
            </a:r>
            <a:r>
              <a:rPr lang="en-GB" sz="2000" dirty="0" err="1">
                <a:latin typeface="Arial" charset="0"/>
                <a:ea typeface="ＭＳ Ｐゴシック" charset="0"/>
              </a:rPr>
              <a:t>thermalisation</a:t>
            </a:r>
            <a:endParaRPr lang="en-GB" sz="2000" dirty="0">
              <a:latin typeface="Arial" charset="0"/>
              <a:ea typeface="ＭＳ Ｐゴシック" charset="0"/>
            </a:endParaRPr>
          </a:p>
          <a:p>
            <a:pPr lvl="1"/>
            <a:r>
              <a:rPr lang="en-GB" sz="2000" dirty="0">
                <a:latin typeface="Arial" charset="0"/>
                <a:ea typeface="ＭＳ Ｐゴシック" charset="0"/>
              </a:rPr>
              <a:t>Strong coupling </a:t>
            </a:r>
          </a:p>
        </p:txBody>
      </p:sp>
      <p:pic>
        <p:nvPicPr>
          <p:cNvPr id="3994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886200"/>
            <a:ext cx="12954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extBox 8"/>
          <p:cNvSpPr txBox="1">
            <a:spLocks noChangeArrowheads="1"/>
          </p:cNvSpPr>
          <p:nvPr/>
        </p:nvSpPr>
        <p:spPr bwMode="auto">
          <a:xfrm>
            <a:off x="2514600" y="3886200"/>
            <a:ext cx="1676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rgbClr val="FFFFFF"/>
                </a:solidFill>
              </a:rPr>
              <a:t>reaction plane (</a:t>
            </a:r>
            <a:r>
              <a:rPr lang="en-GB" sz="1800" i="1">
                <a:solidFill>
                  <a:srgbClr val="FFFFFF"/>
                </a:solidFill>
              </a:rPr>
              <a:t>x-z</a:t>
            </a:r>
            <a:r>
              <a:rPr lang="en-GB" sz="180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39944" name="TextBox 9"/>
          <p:cNvSpPr txBox="1">
            <a:spLocks noChangeArrowheads="1"/>
          </p:cNvSpPr>
          <p:nvPr/>
        </p:nvSpPr>
        <p:spPr bwMode="auto">
          <a:xfrm>
            <a:off x="3352800" y="51054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i="1">
                <a:solidFill>
                  <a:srgbClr val="FFFFFF"/>
                </a:solidFill>
              </a:rPr>
              <a:t>x</a:t>
            </a:r>
          </a:p>
        </p:txBody>
      </p:sp>
      <p:sp>
        <p:nvSpPr>
          <p:cNvPr id="39945" name="TextBox 11"/>
          <p:cNvSpPr txBox="1">
            <a:spLocks noChangeArrowheads="1"/>
          </p:cNvSpPr>
          <p:nvPr/>
        </p:nvSpPr>
        <p:spPr bwMode="auto">
          <a:xfrm>
            <a:off x="2743200" y="4191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i="1">
                <a:solidFill>
                  <a:srgbClr val="FFFFFF"/>
                </a:solidFill>
              </a:rPr>
              <a:t>y</a:t>
            </a:r>
          </a:p>
        </p:txBody>
      </p:sp>
      <p:sp>
        <p:nvSpPr>
          <p:cNvPr id="39946" name="TextBox 12"/>
          <p:cNvSpPr txBox="1">
            <a:spLocks noChangeArrowheads="1"/>
          </p:cNvSpPr>
          <p:nvPr/>
        </p:nvSpPr>
        <p:spPr bwMode="auto">
          <a:xfrm>
            <a:off x="3657600" y="42672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i="1">
                <a:solidFill>
                  <a:srgbClr val="FFFFFF"/>
                </a:solidFill>
              </a:rPr>
              <a:t>z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26" y="1170038"/>
            <a:ext cx="4836874" cy="543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66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Analogy: Strongly Coupled Atoms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358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D4D4D"/>
                </a:solidFill>
              </a:rPr>
              <a:t>Tom Dietel</a:t>
            </a:r>
            <a:endParaRPr lang="de-DE" sz="1000">
              <a:solidFill>
                <a:srgbClr val="4D4D4D"/>
              </a:solidFill>
            </a:endParaRPr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C1B9523-0AB2-C847-B018-F64A6438D2C0}" type="slidenum">
              <a:rPr lang="en-GB" sz="1000">
                <a:solidFill>
                  <a:srgbClr val="898989"/>
                </a:solidFill>
              </a:rPr>
              <a:pPr eaLnBrk="1" hangingPunct="1"/>
              <a:t>14</a:t>
            </a:fld>
            <a:endParaRPr lang="en-GB" sz="1000">
              <a:solidFill>
                <a:srgbClr val="898989"/>
              </a:solidFill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4294967295"/>
          </p:nvPr>
        </p:nvSpPr>
        <p:spPr>
          <a:xfrm>
            <a:off x="712173" y="4088962"/>
            <a:ext cx="4276725" cy="2114550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Tuneable coupling (</a:t>
            </a:r>
            <a:r>
              <a:rPr lang="en-GB" dirty="0" err="1">
                <a:latin typeface="Arial" charset="0"/>
                <a:ea typeface="ＭＳ Ｐゴシック" charset="0"/>
                <a:cs typeface="ＭＳ Ｐゴシック" charset="0"/>
              </a:rPr>
              <a:t>Feshbach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 resonance)</a:t>
            </a:r>
          </a:p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Weak coupling: 			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No 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momentum anisotropy</a:t>
            </a:r>
          </a:p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Strong coupling:         Collective elliptic flow </a:t>
            </a:r>
          </a:p>
        </p:txBody>
      </p:sp>
      <p:pic>
        <p:nvPicPr>
          <p:cNvPr id="35845" name="Picture 5" descr="se4821111001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43000"/>
            <a:ext cx="1633538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1143000" y="1524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/>
              <a:t>Cold atomic gas (</a:t>
            </a:r>
            <a:r>
              <a:rPr lang="en-GB" sz="1800" baseline="30000"/>
              <a:t>6</a:t>
            </a:r>
            <a:r>
              <a:rPr lang="en-GB" sz="1800"/>
              <a:t>Li, </a:t>
            </a:r>
            <a:r>
              <a:rPr lang="en-GB" sz="1800" i="1"/>
              <a:t>T</a:t>
            </a:r>
            <a:r>
              <a:rPr lang="en-GB" sz="1800"/>
              <a:t> = 10</a:t>
            </a:r>
            <a:r>
              <a:rPr lang="en-GB" sz="1800" baseline="30000"/>
              <a:t>-6</a:t>
            </a:r>
            <a:r>
              <a:rPr lang="en-GB" sz="1800"/>
              <a:t> K)</a:t>
            </a:r>
          </a:p>
        </p:txBody>
      </p:sp>
      <p:pic>
        <p:nvPicPr>
          <p:cNvPr id="35847" name="Picture 7" descr="part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81200"/>
            <a:ext cx="32385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6934200" y="6172200"/>
            <a:ext cx="2895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/>
              <a:t>O’ Hara et. al</a:t>
            </a:r>
          </a:p>
          <a:p>
            <a:pPr eaLnBrk="1" hangingPunct="1"/>
            <a:r>
              <a:rPr lang="en-GB" sz="1200"/>
              <a:t>Science 298 (2002) 5601</a:t>
            </a:r>
          </a:p>
        </p:txBody>
      </p:sp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7467600" y="10668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/>
              <a:t>Time after releasing</a:t>
            </a:r>
          </a:p>
          <a:p>
            <a:pPr eaLnBrk="1" hangingPunct="1"/>
            <a:r>
              <a:rPr lang="en-GB" sz="1400"/>
              <a:t>atoms from trap</a:t>
            </a:r>
          </a:p>
        </p:txBody>
      </p:sp>
    </p:spTree>
    <p:extLst>
      <p:ext uri="{BB962C8B-B14F-4D97-AF65-F5344CB8AC3E}">
        <p14:creationId xmlns:p14="http://schemas.microsoft.com/office/powerpoint/2010/main" val="381554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Fourier Expansion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409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D4D4D"/>
                </a:solidFill>
              </a:rPr>
              <a:t>Tom Dietel</a:t>
            </a:r>
            <a:endParaRPr lang="de-DE" sz="1000">
              <a:solidFill>
                <a:srgbClr val="4D4D4D"/>
              </a:solidFill>
            </a:endParaRP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ABB74C1-DA05-B948-8F46-C20867BC7B11}" type="slidenum">
              <a:rPr lang="en-GB" sz="1000">
                <a:solidFill>
                  <a:srgbClr val="898989"/>
                </a:solidFill>
              </a:rPr>
              <a:pPr eaLnBrk="1" hangingPunct="1"/>
              <a:t>15</a:t>
            </a:fld>
            <a:endParaRPr lang="en-GB" sz="1000">
              <a:solidFill>
                <a:srgbClr val="898989"/>
              </a:solidFill>
            </a:endParaRPr>
          </a:p>
        </p:txBody>
      </p:sp>
      <p:sp>
        <p:nvSpPr>
          <p:cNvPr id="40962" name="Content Placeholder 2"/>
          <p:cNvSpPr>
            <a:spLocks noGrp="1"/>
          </p:cNvSpPr>
          <p:nvPr>
            <p:ph idx="4294967295"/>
          </p:nvPr>
        </p:nvSpPr>
        <p:spPr>
          <a:xfrm>
            <a:off x="457201" y="3886201"/>
            <a:ext cx="8229600" cy="7595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Fourier expansion of the particle distribution with respect to the reaction plane (</a:t>
            </a:r>
            <a:r>
              <a:rPr lang="en-GB" dirty="0" err="1">
                <a:latin typeface="Arial" charset="0"/>
                <a:ea typeface="ＭＳ Ｐゴシック" charset="0"/>
                <a:cs typeface="ＭＳ Ｐゴシック" charset="0"/>
              </a:rPr>
              <a:t>ϕ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  = </a:t>
            </a:r>
            <a:r>
              <a:rPr lang="en-GB" dirty="0" err="1">
                <a:latin typeface="Arial" charset="0"/>
                <a:ea typeface="ＭＳ Ｐゴシック" charset="0"/>
                <a:cs typeface="ＭＳ Ｐゴシック" charset="0"/>
              </a:rPr>
              <a:t>ϕ</a:t>
            </a:r>
            <a:r>
              <a:rPr lang="en-GB" baseline="-25000" dirty="0" err="1">
                <a:latin typeface="Arial" charset="0"/>
                <a:ea typeface="ＭＳ Ｐゴシック" charset="0"/>
                <a:cs typeface="ＭＳ Ｐゴシック" charset="0"/>
              </a:rPr>
              <a:t>particle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 - </a:t>
            </a:r>
            <a:r>
              <a:rPr lang="en-GB" dirty="0" err="1">
                <a:latin typeface="Arial" charset="0"/>
                <a:ea typeface="ＭＳ Ｐゴシック" charset="0"/>
                <a:cs typeface="ＭＳ Ｐゴシック" charset="0"/>
              </a:rPr>
              <a:t>ϕ</a:t>
            </a:r>
            <a:r>
              <a:rPr lang="en-GB" baseline="-25000" dirty="0" err="1">
                <a:latin typeface="Arial" charset="0"/>
                <a:ea typeface="ＭＳ Ｐゴシック" charset="0"/>
                <a:cs typeface="ＭＳ Ｐゴシック" charset="0"/>
              </a:rPr>
              <a:t>RP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pic>
        <p:nvPicPr>
          <p:cNvPr id="40965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58925"/>
            <a:ext cx="750252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TextBox 7"/>
          <p:cNvSpPr txBox="1">
            <a:spLocks noChangeArrowheads="1"/>
          </p:cNvSpPr>
          <p:nvPr/>
        </p:nvSpPr>
        <p:spPr bwMode="auto">
          <a:xfrm>
            <a:off x="1447800" y="1143000"/>
            <a:ext cx="2133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/>
              <a:t>space anisotropy</a:t>
            </a:r>
          </a:p>
        </p:txBody>
      </p:sp>
      <p:sp>
        <p:nvSpPr>
          <p:cNvPr id="40968" name="TextBox 8"/>
          <p:cNvSpPr txBox="1">
            <a:spLocks noChangeArrowheads="1"/>
          </p:cNvSpPr>
          <p:nvPr/>
        </p:nvSpPr>
        <p:spPr bwMode="auto">
          <a:xfrm>
            <a:off x="5410200" y="1143000"/>
            <a:ext cx="2133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/>
              <a:t>momentum anisotropy</a:t>
            </a:r>
          </a:p>
        </p:txBody>
      </p:sp>
      <p:cxnSp>
        <p:nvCxnSpPr>
          <p:cNvPr id="40969" name="Straight Arrow Connector 10"/>
          <p:cNvCxnSpPr>
            <a:cxnSpLocks noChangeShapeType="1"/>
          </p:cNvCxnSpPr>
          <p:nvPr/>
        </p:nvCxnSpPr>
        <p:spPr bwMode="auto">
          <a:xfrm>
            <a:off x="3581400" y="1371600"/>
            <a:ext cx="1676400" cy="1588"/>
          </a:xfrm>
          <a:prstGeom prst="straightConnector1">
            <a:avLst/>
          </a:prstGeom>
          <a:noFill/>
          <a:ln w="31750">
            <a:solidFill>
              <a:srgbClr val="F91C07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0" name="Rectangle 11"/>
          <p:cNvSpPr>
            <a:spLocks noChangeArrowheads="1"/>
          </p:cNvSpPr>
          <p:nvPr/>
        </p:nvSpPr>
        <p:spPr bwMode="auto">
          <a:xfrm>
            <a:off x="381000" y="1524000"/>
            <a:ext cx="457200" cy="17526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/>
          <a:p>
            <a:endParaRPr lang="en-GB" sz="1800"/>
          </a:p>
        </p:txBody>
      </p:sp>
      <p:sp>
        <p:nvSpPr>
          <p:cNvPr id="40971" name="Rectangle 12"/>
          <p:cNvSpPr>
            <a:spLocks noChangeArrowheads="1"/>
          </p:cNvSpPr>
          <p:nvPr/>
        </p:nvSpPr>
        <p:spPr bwMode="auto">
          <a:xfrm>
            <a:off x="762000" y="3200400"/>
            <a:ext cx="251460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/>
          <a:p>
            <a:r>
              <a:rPr lang="en-GB" sz="1800"/>
              <a:t>reaction plane (RP)</a:t>
            </a:r>
          </a:p>
        </p:txBody>
      </p:sp>
      <p:sp>
        <p:nvSpPr>
          <p:cNvPr id="40972" name="TextBox 13"/>
          <p:cNvSpPr txBox="1">
            <a:spLocks noChangeArrowheads="1"/>
          </p:cNvSpPr>
          <p:nvPr/>
        </p:nvSpPr>
        <p:spPr bwMode="auto">
          <a:xfrm>
            <a:off x="1905000" y="5791200"/>
            <a:ext cx="5638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i="1"/>
              <a:t>v</a:t>
            </a:r>
            <a:r>
              <a:rPr lang="en-GB" sz="1800" baseline="-25000"/>
              <a:t>1</a:t>
            </a:r>
            <a:r>
              <a:rPr lang="en-GB" sz="1800"/>
              <a:t>: Magnitude of directed flow (vanishes at mid-rapidity)</a:t>
            </a:r>
          </a:p>
          <a:p>
            <a:pPr eaLnBrk="1" hangingPunct="1"/>
            <a:r>
              <a:rPr lang="en-GB" sz="1800" i="1"/>
              <a:t>v</a:t>
            </a:r>
            <a:r>
              <a:rPr lang="en-GB" sz="1800" baseline="-25000"/>
              <a:t>2</a:t>
            </a:r>
            <a:r>
              <a:rPr lang="en-GB" sz="1800"/>
              <a:t>: Magnitude of elliptic flow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290358"/>
              </p:ext>
            </p:extLst>
          </p:nvPr>
        </p:nvGraphicFramePr>
        <p:xfrm>
          <a:off x="1521581" y="4678362"/>
          <a:ext cx="6017197" cy="104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9" name="Equation" r:id="rId4" imgW="2641600" imgH="457200" progId="Equation.DSMT4">
                  <p:embed/>
                </p:oleObj>
              </mc:Choice>
              <mc:Fallback>
                <p:oleObj name="Equation" r:id="rId4" imgW="26416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1581" y="4678362"/>
                        <a:ext cx="6017197" cy="1041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647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642" y="1183911"/>
            <a:ext cx="6226016" cy="49004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Elliptic Flow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6030193"/>
            <a:ext cx="8229599" cy="5680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Increasing elliptic flow from SPS via RHIC to LHC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41462" y="987817"/>
            <a:ext cx="27453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Phys. Rev. Lett. 105, 252302 (2010)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523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Centrality Dependence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1" y="5499360"/>
            <a:ext cx="8229599" cy="109888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Largest elliptic flow for (semi-)peripheral collisions</a:t>
            </a:r>
          </a:p>
          <a:p>
            <a:pPr marL="0" indent="0">
              <a:buNone/>
            </a:pPr>
            <a:r>
              <a:rPr lang="en-US" dirty="0" smtClean="0"/>
              <a:t>Central collisions have small initial anisotropy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218" y="1187756"/>
            <a:ext cx="6220372" cy="420376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41462" y="987817"/>
            <a:ext cx="27453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Phys. Rev. Lett. 105, 252302 (2010)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34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Elliptic </a:t>
            </a:r>
            <a:r>
              <a:rPr lang="en-US" dirty="0" smtClean="0"/>
              <a:t>Flow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8259" y="5703268"/>
            <a:ext cx="7998540" cy="628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 similar at </a:t>
            </a:r>
            <a:r>
              <a:rPr lang="en-US" dirty="0" smtClean="0"/>
              <a:t>STAR / RHIC </a:t>
            </a:r>
            <a:r>
              <a:rPr lang="en-US" dirty="0" smtClean="0"/>
              <a:t>and </a:t>
            </a:r>
            <a:r>
              <a:rPr lang="en-US" dirty="0" smtClean="0"/>
              <a:t>ALICE / LHC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18</a:t>
            </a:fld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5941461" y="1085125"/>
            <a:ext cx="27453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Phys. Rev. Lett. 105, 252302 (2010)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46427"/>
          <a:stretch/>
        </p:blipFill>
        <p:spPr>
          <a:xfrm>
            <a:off x="688259" y="1511932"/>
            <a:ext cx="7678031" cy="397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2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Particle v2 at RHIC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5066093"/>
            <a:ext cx="8229598" cy="126573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v2(</a:t>
            </a:r>
            <a:r>
              <a:rPr lang="en-US" dirty="0" err="1" smtClean="0"/>
              <a:t>pT</a:t>
            </a:r>
            <a:r>
              <a:rPr lang="en-US" dirty="0" smtClean="0"/>
              <a:t>) driven by radial and elliptic flow</a:t>
            </a:r>
          </a:p>
          <a:p>
            <a:r>
              <a:rPr lang="en-US" dirty="0" smtClean="0"/>
              <a:t>kinetic transverse energy </a:t>
            </a:r>
            <a:r>
              <a:rPr lang="en-US" i="1" dirty="0" smtClean="0"/>
              <a:t>KE</a:t>
            </a:r>
            <a:r>
              <a:rPr lang="en-US" baseline="-25000" dirty="0" smtClean="0"/>
              <a:t>T</a:t>
            </a:r>
            <a:r>
              <a:rPr lang="en-US" i="1" dirty="0" smtClean="0"/>
              <a:t> = </a:t>
            </a:r>
            <a:r>
              <a:rPr lang="en-US" i="1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i="1" dirty="0" smtClean="0"/>
              <a:t> –m</a:t>
            </a:r>
            <a:r>
              <a:rPr lang="en-US" dirty="0" smtClean="0"/>
              <a:t> removes mass bias</a:t>
            </a:r>
          </a:p>
          <a:p>
            <a:r>
              <a:rPr lang="en-US" dirty="0" smtClean="0"/>
              <a:t>perfect constituent quark scaling (NCQ)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440" b="-1"/>
          <a:stretch/>
        </p:blipFill>
        <p:spPr>
          <a:xfrm>
            <a:off x="457201" y="1078349"/>
            <a:ext cx="8293038" cy="398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66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 Dietel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10EF-5B70-EA4F-AADD-76EC42647A5A}" type="slidenum">
              <a:rPr lang="en-US" smtClean="0"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Quark-Gluon Plasma and Heavy-Ion </a:t>
            </a:r>
            <a:r>
              <a:rPr lang="en-US" dirty="0" smtClean="0"/>
              <a:t>Collisions</a:t>
            </a:r>
            <a:endParaRPr lang="en-US" dirty="0"/>
          </a:p>
          <a:p>
            <a:r>
              <a:rPr lang="en-US" dirty="0" smtClean="0"/>
              <a:t>Flow and Collectivity</a:t>
            </a:r>
            <a:endParaRPr lang="en-US" dirty="0"/>
          </a:p>
          <a:p>
            <a:r>
              <a:rPr lang="en-US" dirty="0" smtClean="0"/>
              <a:t>Jet Quenching</a:t>
            </a:r>
            <a:endParaRPr lang="en-US" dirty="0"/>
          </a:p>
          <a:p>
            <a:r>
              <a:rPr lang="en-US" dirty="0" smtClean="0"/>
              <a:t>Heavy-Flavor Production</a:t>
            </a:r>
          </a:p>
          <a:p>
            <a:r>
              <a:rPr lang="en-US" dirty="0" smtClean="0"/>
              <a:t>Photons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912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particle v</a:t>
            </a:r>
            <a:r>
              <a:rPr lang="en-US" baseline="-25000" dirty="0" smtClean="0"/>
              <a:t>2</a:t>
            </a:r>
            <a:r>
              <a:rPr lang="en-US" dirty="0" smtClean="0"/>
              <a:t> at 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2" y="1278798"/>
            <a:ext cx="2614066" cy="505303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NCQ scaling only approximate at LHC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Concidence</a:t>
            </a:r>
            <a:r>
              <a:rPr lang="en-US" dirty="0" smtClean="0"/>
              <a:t> at RHIC?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961" y="1087901"/>
            <a:ext cx="5941167" cy="57590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764315" y="938750"/>
            <a:ext cx="20485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arXiv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:1405.4632 [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nucl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-ex]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266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Hydro Models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2" y="1278798"/>
            <a:ext cx="3202476" cy="50530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VISHNU: hydro + </a:t>
            </a:r>
            <a:r>
              <a:rPr lang="en-US" dirty="0" err="1" smtClean="0"/>
              <a:t>hadronic</a:t>
            </a:r>
            <a:r>
              <a:rPr lang="en-US" dirty="0" smtClean="0"/>
              <a:t> cascade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good agreement for </a:t>
            </a:r>
            <a:r>
              <a:rPr lang="el-GR" dirty="0" smtClean="0"/>
              <a:t>π</a:t>
            </a:r>
            <a:r>
              <a:rPr lang="en-US" dirty="0" smtClean="0"/>
              <a:t>, K, </a:t>
            </a:r>
            <a:r>
              <a:rPr lang="en-US" dirty="0" err="1" smtClean="0"/>
              <a:t>φ</a:t>
            </a:r>
            <a:endParaRPr lang="en-US" dirty="0" smtClean="0"/>
          </a:p>
          <a:p>
            <a:r>
              <a:rPr lang="en-US" dirty="0" smtClean="0"/>
              <a:t>disagreement for p, </a:t>
            </a:r>
            <a:r>
              <a:rPr lang="en-US" dirty="0" err="1" smtClean="0"/>
              <a:t>Λ</a:t>
            </a:r>
            <a:r>
              <a:rPr lang="en-US" dirty="0" smtClean="0"/>
              <a:t>, </a:t>
            </a:r>
            <a:r>
              <a:rPr lang="en-US" dirty="0" err="1" smtClean="0"/>
              <a:t>Ξ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Precision data and models needed!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9677" y="1404228"/>
            <a:ext cx="5270500" cy="4927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38217" y="1001799"/>
            <a:ext cx="20485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arXiv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:1405.4632 [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nucl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-ex]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9455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 Processes – Jets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22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78798"/>
            <a:ext cx="8229599" cy="19981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arton collisions (q-q, q-g, g-g)</a:t>
            </a:r>
          </a:p>
          <a:p>
            <a:r>
              <a:rPr lang="en-US" dirty="0" smtClean="0"/>
              <a:t>small cross section for high momentum transfer →high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/>
              <a:t> </a:t>
            </a:r>
            <a:r>
              <a:rPr lang="en-US" dirty="0" err="1" smtClean="0"/>
              <a:t>partons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Fragmentation</a:t>
            </a:r>
          </a:p>
          <a:p>
            <a:r>
              <a:rPr lang="en-US" dirty="0" smtClean="0"/>
              <a:t>bunches of hadrons from </a:t>
            </a:r>
            <a:br>
              <a:rPr lang="en-US" dirty="0" smtClean="0"/>
            </a:br>
            <a:r>
              <a:rPr lang="en-US" dirty="0" smtClean="0"/>
              <a:t>parton</a:t>
            </a:r>
            <a:r>
              <a:rPr lang="en-US" dirty="0"/>
              <a:t> </a:t>
            </a:r>
            <a:r>
              <a:rPr lang="en-US" dirty="0" smtClean="0"/>
              <a:t>→ jet of particles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33587" y="3229619"/>
            <a:ext cx="2774616" cy="3228929"/>
            <a:chOff x="5621612" y="2541341"/>
            <a:chExt cx="2610985" cy="3479668"/>
          </a:xfrm>
        </p:grpSpPr>
        <p:sp>
          <p:nvSpPr>
            <p:cNvPr id="8" name="Right Arrow 7"/>
            <p:cNvSpPr/>
            <p:nvPr/>
          </p:nvSpPr>
          <p:spPr>
            <a:xfrm flipH="1" flipV="1">
              <a:off x="5729608" y="4423942"/>
              <a:ext cx="1856108" cy="284177"/>
            </a:xfrm>
            <a:prstGeom prst="rightArrow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6376489" y="3729828"/>
              <a:ext cx="1856108" cy="284177"/>
            </a:xfrm>
            <a:prstGeom prst="rightArrow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665643" y="4050958"/>
              <a:ext cx="390760" cy="905815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888038" y="3445651"/>
              <a:ext cx="390760" cy="905815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20932" r="20459"/>
            <a:stretch/>
          </p:blipFill>
          <p:spPr>
            <a:xfrm>
              <a:off x="5621612" y="2541341"/>
              <a:ext cx="2610985" cy="3479668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667" y="2386198"/>
            <a:ext cx="4253998" cy="421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238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Quenching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 Dietel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56A2-CEA1-B04C-84AC-F476C29F02BF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1" y="1278798"/>
            <a:ext cx="4999992" cy="505303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hard production process</a:t>
            </a:r>
          </a:p>
          <a:p>
            <a:pPr lvl="1"/>
            <a:r>
              <a:rPr lang="en-US" dirty="0" smtClean="0"/>
              <a:t>well understood in </a:t>
            </a:r>
            <a:r>
              <a:rPr lang="en-US" dirty="0" err="1" smtClean="0"/>
              <a:t>pQCD</a:t>
            </a:r>
            <a:endParaRPr lang="en-US" dirty="0" smtClean="0"/>
          </a:p>
          <a:p>
            <a:r>
              <a:rPr lang="en-US" dirty="0" smtClean="0"/>
              <a:t>propagation in medium</a:t>
            </a:r>
          </a:p>
          <a:p>
            <a:pPr lvl="1"/>
            <a:r>
              <a:rPr lang="en-US" dirty="0" smtClean="0"/>
              <a:t>gluon-Bremsstrahlung</a:t>
            </a:r>
          </a:p>
          <a:p>
            <a:pPr lvl="1"/>
            <a:r>
              <a:rPr lang="en-US" dirty="0" smtClean="0"/>
              <a:t>collisions with </a:t>
            </a:r>
            <a:r>
              <a:rPr lang="en-US" dirty="0" err="1" smtClean="0"/>
              <a:t>partons</a:t>
            </a:r>
            <a:endParaRPr lang="en-US" dirty="0" smtClean="0"/>
          </a:p>
          <a:p>
            <a:pPr lvl="1"/>
            <a:r>
              <a:rPr lang="en-US" dirty="0" smtClean="0"/>
              <a:t>energy loss – „jet quenching“</a:t>
            </a:r>
          </a:p>
          <a:p>
            <a:r>
              <a:rPr lang="en-US" dirty="0" smtClean="0"/>
              <a:t>jet modifications carry information about </a:t>
            </a:r>
            <a:r>
              <a:rPr lang="en-US" dirty="0" err="1" smtClean="0"/>
              <a:t>parton</a:t>
            </a:r>
            <a:r>
              <a:rPr lang="en-US" dirty="0" smtClean="0"/>
              <a:t>-medium interaction</a:t>
            </a:r>
            <a:br>
              <a:rPr lang="en-US" dirty="0" smtClean="0"/>
            </a:br>
            <a:r>
              <a:rPr lang="en-US" b="1" dirty="0" smtClean="0"/>
              <a:t>→ probe of the medium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705" y="1600200"/>
            <a:ext cx="4100294" cy="320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54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in Heavy Ion Collisions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24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2484" y="1453847"/>
            <a:ext cx="4552968" cy="41923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73" y="1560286"/>
            <a:ext cx="4085898" cy="408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9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Hadron Suppression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25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1" y="1278798"/>
            <a:ext cx="4125345" cy="35817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Nuclear Modification Factor</a:t>
            </a:r>
          </a:p>
          <a:p>
            <a:pPr lvl="1"/>
            <a:r>
              <a:rPr lang="en-US" dirty="0" smtClean="0"/>
              <a:t>ratio of </a:t>
            </a:r>
            <a:r>
              <a:rPr lang="en-US" i="1" dirty="0" smtClean="0"/>
              <a:t>single</a:t>
            </a:r>
            <a:r>
              <a:rPr lang="en-US" dirty="0" smtClean="0"/>
              <a:t> particle production in AA and </a:t>
            </a:r>
            <a:r>
              <a:rPr lang="en-US" dirty="0" err="1" smtClean="0"/>
              <a:t>pp</a:t>
            </a:r>
            <a:r>
              <a:rPr lang="en-US" dirty="0" smtClean="0"/>
              <a:t> collisions</a:t>
            </a:r>
          </a:p>
          <a:p>
            <a:pPr lvl="1"/>
            <a:r>
              <a:rPr lang="en-US" dirty="0" smtClean="0"/>
              <a:t>normalized with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r>
              <a:rPr lang="en-US" dirty="0" smtClean="0"/>
              <a:t>: number of nucleon-nucleon collisions</a:t>
            </a:r>
            <a:endParaRPr lang="en-US" dirty="0"/>
          </a:p>
        </p:txBody>
      </p:sp>
      <p:pic>
        <p:nvPicPr>
          <p:cNvPr id="6" name="Content Placeholder 5" descr="pp.pdf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4" b="-164"/>
          <a:stretch/>
        </p:blipFill>
        <p:spPr>
          <a:xfrm>
            <a:off x="4699350" y="1717286"/>
            <a:ext cx="3987800" cy="4103688"/>
          </a:xfrm>
        </p:spPr>
      </p:pic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8560" y="1723915"/>
            <a:ext cx="3988241" cy="4090504"/>
          </a:xfrm>
          <a:prstGeom prst="rect">
            <a:avLst/>
          </a:prstGeom>
        </p:spPr>
      </p:pic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8559" y="1719088"/>
            <a:ext cx="3988241" cy="4090504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256841"/>
              </p:ext>
            </p:extLst>
          </p:nvPr>
        </p:nvGraphicFramePr>
        <p:xfrm>
          <a:off x="923406" y="4943266"/>
          <a:ext cx="3230679" cy="1143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6" imgW="1435100" imgH="508000" progId="Equation.DSMT4">
                  <p:embed/>
                </p:oleObj>
              </mc:Choice>
              <mc:Fallback>
                <p:oleObj name="Equation" r:id="rId6" imgW="1435100" imgH="508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23406" y="4943266"/>
                        <a:ext cx="3230679" cy="11436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726907" y="3310192"/>
            <a:ext cx="10124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×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66337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by STAR @ RHIC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26</a:t>
            </a:fld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43417" y="1278798"/>
            <a:ext cx="3259666" cy="505303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no modification in peripheral collisions</a:t>
            </a:r>
          </a:p>
          <a:p>
            <a:r>
              <a:rPr lang="en-US" dirty="0" smtClean="0"/>
              <a:t>strong suppression (factor 5) in central collisions</a:t>
            </a:r>
          </a:p>
          <a:p>
            <a:r>
              <a:rPr lang="en-US" dirty="0" smtClean="0"/>
              <a:t>smooth transition from peripheral to central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consistent with </a:t>
            </a:r>
            <a:r>
              <a:rPr lang="en-US" dirty="0" err="1" smtClean="0"/>
              <a:t>parton</a:t>
            </a:r>
            <a:r>
              <a:rPr lang="en-US" dirty="0" smtClean="0"/>
              <a:t> energy loss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988" y="1484661"/>
            <a:ext cx="5278222" cy="484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42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by CMS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27</a:t>
            </a:fld>
            <a:endParaRPr lang="de-DE" dirty="0"/>
          </a:p>
        </p:txBody>
      </p:sp>
      <p:pic>
        <p:nvPicPr>
          <p:cNvPr id="6" name="Picture 5" descr="raa_pbpb_finec_v3_reb_logx_hi201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35229" y="-254623"/>
            <a:ext cx="5513900" cy="814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099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296" y="1494251"/>
            <a:ext cx="5450693" cy="48739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Particle Spectra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 Dietel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A449A-C66B-8B49-8FE7-2F92A4D938AC}" type="slidenum">
              <a:rPr lang="en-US" smtClean="0"/>
              <a:t>28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1" y="1278798"/>
            <a:ext cx="3225799" cy="48807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Jet Quenching:</a:t>
            </a:r>
          </a:p>
          <a:p>
            <a:r>
              <a:rPr lang="en-US" dirty="0" smtClean="0"/>
              <a:t>shift from high to low jet energies</a:t>
            </a:r>
          </a:p>
          <a:p>
            <a:r>
              <a:rPr lang="en-US" dirty="0" smtClean="0"/>
              <a:t>fewer hard jet fragments</a:t>
            </a:r>
            <a:endParaRPr lang="en-US" baseline="-25000" dirty="0" smtClean="0"/>
          </a:p>
          <a:p>
            <a:r>
              <a:rPr lang="en-US" dirty="0" smtClean="0"/>
              <a:t>suppression of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single particle spectra</a:t>
            </a:r>
          </a:p>
          <a:p>
            <a:pPr lvl="1"/>
            <a:r>
              <a:rPr lang="en-US" dirty="0" smtClean="0"/>
              <a:t>strongest for central Pb-Pb</a:t>
            </a:r>
          </a:p>
          <a:p>
            <a:pPr lvl="1"/>
            <a:r>
              <a:rPr lang="en-US" dirty="0" smtClean="0"/>
              <a:t>absent in p-</a:t>
            </a:r>
            <a:r>
              <a:rPr lang="en-US" dirty="0" err="1" smtClean="0"/>
              <a:t>Pb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977191" y="1355751"/>
            <a:ext cx="18261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200" dirty="0" smtClean="0"/>
              <a:t>Phys Rev Lett</a:t>
            </a:r>
            <a:r>
              <a:rPr lang="hu-HU" sz="1200" dirty="0"/>
              <a:t> </a:t>
            </a:r>
            <a:r>
              <a:rPr lang="hu-HU" sz="1200" dirty="0" smtClean="0"/>
              <a:t>110, 082302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30273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29</a:t>
            </a:fld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03249" y="4728725"/>
            <a:ext cx="8244417" cy="187624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di-jets in </a:t>
            </a:r>
            <a:r>
              <a:rPr lang="en-US" dirty="0" err="1" smtClean="0"/>
              <a:t>pp</a:t>
            </a:r>
            <a:r>
              <a:rPr lang="en-US" dirty="0" smtClean="0"/>
              <a:t> are created (almost) </a:t>
            </a:r>
            <a:r>
              <a:rPr lang="en-US" dirty="0" smtClean="0"/>
              <a:t>balanced</a:t>
            </a:r>
            <a:endParaRPr lang="en-US" dirty="0" smtClean="0"/>
          </a:p>
          <a:p>
            <a:r>
              <a:rPr lang="en-US" dirty="0" smtClean="0"/>
              <a:t>energy loss of one jet can lead to momentum imbalance</a:t>
            </a:r>
          </a:p>
          <a:p>
            <a:r>
              <a:rPr lang="en-US" dirty="0" smtClean="0"/>
              <a:t>study via di-jet </a:t>
            </a:r>
            <a:r>
              <a:rPr lang="en-US" dirty="0" err="1" smtClean="0"/>
              <a:t>imbalace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</a:t>
            </a:r>
            <a:r>
              <a:rPr lang="en-US" dirty="0" smtClean="0"/>
              <a:t>Di-Jets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584" y="1143001"/>
            <a:ext cx="6678083" cy="3432952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875449"/>
              </p:ext>
            </p:extLst>
          </p:nvPr>
        </p:nvGraphicFramePr>
        <p:xfrm>
          <a:off x="5665787" y="5611913"/>
          <a:ext cx="1817483" cy="100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0" name="Equation" r:id="rId4" imgW="939800" imgH="520700" progId="Equation.3">
                  <p:embed/>
                </p:oleObj>
              </mc:Choice>
              <mc:Fallback>
                <p:oleObj name="Equation" r:id="rId4" imgW="9398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665787" y="5611913"/>
                        <a:ext cx="1817483" cy="100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7482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281" y="1034798"/>
            <a:ext cx="6879540" cy="29061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Quark-Gluon Plasma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369019" y="3877311"/>
            <a:ext cx="3603541" cy="118152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Compression</a:t>
            </a:r>
          </a:p>
          <a:p>
            <a:r>
              <a:rPr lang="en-US" dirty="0" smtClean="0"/>
              <a:t>reduce distance between nucleons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4339256" y="3877311"/>
            <a:ext cx="4460240" cy="118152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Heating</a:t>
            </a:r>
          </a:p>
          <a:p>
            <a:r>
              <a:rPr lang="en-US" dirty="0" smtClean="0"/>
              <a:t>thermally create pions</a:t>
            </a:r>
          </a:p>
          <a:p>
            <a:r>
              <a:rPr lang="en-US" dirty="0" smtClean="0"/>
              <a:t>fill space between nucleons</a:t>
            </a: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1846363" y="5154081"/>
            <a:ext cx="7085970" cy="16696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hadrons overlap</a:t>
            </a:r>
          </a:p>
          <a:p>
            <a:r>
              <a:rPr lang="en-US" dirty="0" smtClean="0"/>
              <a:t>quarks roam freely over large volume (</a:t>
            </a:r>
            <a:r>
              <a:rPr lang="en-US" dirty="0" err="1" smtClean="0"/>
              <a:t>deconfinement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Quark-Gluon Plasma</a:t>
            </a:r>
          </a:p>
        </p:txBody>
      </p:sp>
      <p:sp>
        <p:nvSpPr>
          <p:cNvPr id="14" name="Notched Right Arrow 13"/>
          <p:cNvSpPr/>
          <p:nvPr/>
        </p:nvSpPr>
        <p:spPr>
          <a:xfrm>
            <a:off x="636465" y="5600500"/>
            <a:ext cx="864350" cy="684560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 w="19050" cmpd="sng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noFill/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0256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30</a:t>
            </a:fld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1" y="5586804"/>
            <a:ext cx="8229598" cy="8962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largest asymmetry in central AA</a:t>
            </a:r>
          </a:p>
          <a:p>
            <a:r>
              <a:rPr lang="en-US" dirty="0" smtClean="0"/>
              <a:t>evidence for quenching of at least one jet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Di-Jet Imbalance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619" y="994125"/>
            <a:ext cx="7208762" cy="459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0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Quarks in the QGP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199" y="1412006"/>
            <a:ext cx="6018581" cy="2145912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What is the mass dependence of jet quenching?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32476" y="5274772"/>
            <a:ext cx="4451047" cy="14768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Do heavy quarks (</a:t>
            </a:r>
            <a:r>
              <a:rPr lang="en-US" sz="3600" dirty="0" err="1" smtClean="0"/>
              <a:t>c,b</a:t>
            </a:r>
            <a:r>
              <a:rPr lang="en-US" sz="3600" dirty="0" smtClean="0"/>
              <a:t>) flow with the QGP?</a:t>
            </a:r>
            <a:endParaRPr lang="en-US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53" y="3250645"/>
            <a:ext cx="3289070" cy="25690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9482" r="29680" b="18629"/>
          <a:stretch/>
        </p:blipFill>
        <p:spPr>
          <a:xfrm>
            <a:off x="4800544" y="2246706"/>
            <a:ext cx="3886257" cy="297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602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D-Meson Nuclear Modification Factor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5104582"/>
            <a:ext cx="8229598" cy="122724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D meson R</a:t>
            </a:r>
            <a:r>
              <a:rPr lang="en-US" baseline="-25000" dirty="0" smtClean="0"/>
              <a:t>AA</a:t>
            </a:r>
            <a:r>
              <a:rPr lang="en-US" dirty="0" smtClean="0"/>
              <a:t> (0.3 for central collisions) slightly higher than for charged hadrons (0.15)</a:t>
            </a:r>
          </a:p>
          <a:p>
            <a:pPr marL="0" indent="0">
              <a:buNone/>
            </a:pPr>
            <a:r>
              <a:rPr lang="en-US" dirty="0" smtClean="0"/>
              <a:t>→ considerable energy loss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050467"/>
            <a:ext cx="8229600" cy="380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993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D-Meson Anisotropy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1" y="5366774"/>
            <a:ext cx="8229598" cy="96505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significant anisotropy!</a:t>
            </a:r>
          </a:p>
          <a:p>
            <a:pPr marL="0" indent="0">
              <a:buNone/>
            </a:pPr>
            <a:r>
              <a:rPr lang="en-US" dirty="0" smtClean="0"/>
              <a:t>→ heavy charm quarks participate in hydro expansion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6789"/>
          <a:stretch/>
        </p:blipFill>
        <p:spPr>
          <a:xfrm>
            <a:off x="518559" y="1097936"/>
            <a:ext cx="7969956" cy="417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0032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Comparison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1" y="5047226"/>
            <a:ext cx="8229598" cy="128460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Extensive model comparison</a:t>
            </a:r>
          </a:p>
          <a:p>
            <a:r>
              <a:rPr lang="en-US" dirty="0" smtClean="0"/>
              <a:t>no simultaneous description of R</a:t>
            </a:r>
            <a:r>
              <a:rPr lang="en-US" baseline="-25000" dirty="0" smtClean="0"/>
              <a:t>AA</a:t>
            </a:r>
            <a:r>
              <a:rPr lang="en-US" dirty="0" smtClean="0"/>
              <a:t> and v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theoretical and experimental improvements necessary!</a:t>
            </a:r>
            <a:endParaRPr lang="en-US" baseline="-25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668" y="1229561"/>
            <a:ext cx="4428337" cy="33998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5337"/>
          <a:stretch/>
        </p:blipFill>
        <p:spPr>
          <a:xfrm>
            <a:off x="457201" y="1320536"/>
            <a:ext cx="3776572" cy="329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170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Photons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35</a:t>
            </a:fld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101983"/>
            <a:ext cx="6523703" cy="232701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Planck’s law and approximation for high photon energies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measure </a:t>
            </a:r>
            <a:r>
              <a:rPr lang="en-US" dirty="0"/>
              <a:t>temperature via </a:t>
            </a:r>
            <a:r>
              <a:rPr lang="en-US" dirty="0" smtClean="0"/>
              <a:t>thermal photons</a:t>
            </a:r>
          </a:p>
          <a:p>
            <a:r>
              <a:rPr lang="en-US" dirty="0" smtClean="0"/>
              <a:t>in analogy to IR thermometer and thermal </a:t>
            </a:r>
            <a:r>
              <a:rPr lang="en-US" dirty="0" smtClean="0"/>
              <a:t>imaging</a:t>
            </a:r>
          </a:p>
          <a:p>
            <a:r>
              <a:rPr lang="en-US" dirty="0" smtClean="0"/>
              <a:t>complicated by expansion of source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1680691"/>
              </p:ext>
            </p:extLst>
          </p:nvPr>
        </p:nvGraphicFramePr>
        <p:xfrm>
          <a:off x="1185449" y="1530373"/>
          <a:ext cx="4738487" cy="902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8" name="Equation" r:id="rId3" imgW="2336800" imgH="444500" progId="Equation.DSMT4">
                  <p:embed/>
                </p:oleObj>
              </mc:Choice>
              <mc:Fallback>
                <p:oleObj name="Equation" r:id="rId3" imgW="23368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5449" y="1530373"/>
                        <a:ext cx="4738487" cy="9024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8745" y="3709634"/>
            <a:ext cx="4208193" cy="249766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915" y="3502795"/>
            <a:ext cx="3981978" cy="3185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0903" y="1101983"/>
            <a:ext cx="1875161" cy="23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4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D4D4D"/>
                </a:solidFill>
              </a:rPr>
              <a:t>Tom Dietel</a:t>
            </a:r>
            <a:endParaRPr lang="de-DE" sz="1000">
              <a:solidFill>
                <a:srgbClr val="4D4D4D"/>
              </a:solidFill>
            </a:endParaRP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CE8494-7AE3-5F44-B710-E336A5A5E7B5}" type="slidenum">
              <a:rPr lang="en-GB" sz="1000">
                <a:solidFill>
                  <a:srgbClr val="898989"/>
                </a:solidFill>
              </a:rPr>
              <a:pPr eaLnBrk="1" hangingPunct="1"/>
              <a:t>36</a:t>
            </a:fld>
            <a:endParaRPr lang="en-GB" sz="1000">
              <a:solidFill>
                <a:srgbClr val="898989"/>
              </a:solidFill>
            </a:endParaRPr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Photons from Hard Processes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6504" name="Picture 10"/>
          <p:cNvPicPr>
            <a:picLocks noChangeAspect="1"/>
          </p:cNvPicPr>
          <p:nvPr/>
        </p:nvPicPr>
        <p:blipFill>
          <a:blip r:embed="rId2" cstate="print">
            <a:duotone>
              <a:schemeClr val="accent2"/>
              <a:srgbClr val="FFF1C1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1844"/>
            <a:ext cx="1486204" cy="121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5" name="Picture 11"/>
          <p:cNvPicPr>
            <a:picLocks noChangeAspect="1"/>
          </p:cNvPicPr>
          <p:nvPr/>
        </p:nvPicPr>
        <p:blipFill>
          <a:blip r:embed="rId3" cstate="print">
            <a:duotone>
              <a:schemeClr val="accent2"/>
              <a:srgbClr val="FFF1C1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1" y="2592453"/>
            <a:ext cx="1478159" cy="123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328333" y="1278798"/>
            <a:ext cx="6358465" cy="27111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creation in hard initial scatterings: same for </a:t>
            </a:r>
            <a:r>
              <a:rPr lang="en-US" dirty="0" err="1" smtClean="0"/>
              <a:t>pp</a:t>
            </a:r>
            <a:r>
              <a:rPr lang="en-US" dirty="0" smtClean="0"/>
              <a:t>, </a:t>
            </a:r>
            <a:r>
              <a:rPr lang="en-US" dirty="0" err="1" smtClean="0"/>
              <a:t>pA</a:t>
            </a:r>
            <a:r>
              <a:rPr lang="en-US" dirty="0" smtClean="0"/>
              <a:t>, AA</a:t>
            </a:r>
          </a:p>
          <a:p>
            <a:r>
              <a:rPr lang="en-US" dirty="0" smtClean="0"/>
              <a:t>photons escape QGP without interaction</a:t>
            </a:r>
          </a:p>
          <a:p>
            <a:r>
              <a:rPr lang="en-US" dirty="0" smtClean="0"/>
              <a:t>ideal reference for hard processes: comparison of jets and photons</a:t>
            </a:r>
          </a:p>
          <a:p>
            <a:endParaRPr lang="en-US" dirty="0"/>
          </a:p>
        </p:txBody>
      </p:sp>
      <p:pic>
        <p:nvPicPr>
          <p:cNvPr id="15" name="Picture 7" descr="quenching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4085" y="4059831"/>
            <a:ext cx="2762248" cy="2158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hard_photo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509" y="3989916"/>
            <a:ext cx="2980104" cy="236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353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Pi0_data_InvMassDistributionSubstracted_PtBin_4_00_20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3510" y="1782986"/>
            <a:ext cx="3460490" cy="2223580"/>
          </a:xfrm>
          <a:prstGeom prst="rect">
            <a:avLst/>
          </a:prstGeom>
        </p:spPr>
      </p:pic>
      <p:pic>
        <p:nvPicPr>
          <p:cNvPr id="27" name="Picture 26" descr="Pi0_data_InvMassDistributionSubstracted_PtBin_4_60_8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7566" y="4452056"/>
            <a:ext cx="3330938" cy="214033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304071" y="2355833"/>
            <a:ext cx="849878" cy="349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0-20%</a:t>
            </a:r>
            <a:endParaRPr lang="en-US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6176001" y="5401938"/>
            <a:ext cx="977948" cy="349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40-60%</a:t>
            </a:r>
            <a:endParaRPr lang="en-US" sz="18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-53091" y="1578255"/>
            <a:ext cx="5736601" cy="3888432"/>
            <a:chOff x="827584" y="1484784"/>
            <a:chExt cx="7200900" cy="4660900"/>
          </a:xfrm>
        </p:grpSpPr>
        <p:pic>
          <p:nvPicPr>
            <p:cNvPr id="22" name="Picture 21" descr="Pi0_data_InvMassFullPtWithoutBG_900397245450610221240001372000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584" y="1484784"/>
              <a:ext cx="7200900" cy="4660900"/>
            </a:xfrm>
            <a:prstGeom prst="rect">
              <a:avLst/>
            </a:prstGeom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4921816" y="3255367"/>
              <a:ext cx="422629" cy="442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solidFill>
                    <a:srgbClr val="0000FF"/>
                  </a:solidFill>
                  <a:latin typeface="Symbol" charset="0"/>
                </a:rPr>
                <a:t>η</a:t>
              </a:r>
              <a:endParaRPr lang="en-US" dirty="0">
                <a:solidFill>
                  <a:srgbClr val="0000FF"/>
                </a:solidFill>
                <a:latin typeface="Symbol" charset="0"/>
              </a:endParaRP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592136" y="2607295"/>
              <a:ext cx="488732" cy="442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  <a:latin typeface="Symbol" charset="0"/>
                </a:rPr>
                <a:t>π</a:t>
              </a:r>
              <a:r>
                <a:rPr lang="en-US" baseline="30000" dirty="0" smtClean="0">
                  <a:solidFill>
                    <a:srgbClr val="0000FF"/>
                  </a:solidFill>
                </a:rPr>
                <a:t>0</a:t>
              </a:r>
              <a:endParaRPr lang="en-US" baseline="30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08504" cy="94574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Background: Meson Decays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37</a:t>
            </a:fld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593186" y="5523360"/>
            <a:ext cx="40877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Good invariant mass resolution</a:t>
            </a:r>
          </a:p>
          <a:p>
            <a:r>
              <a:rPr lang="en-US" sz="2400" dirty="0" smtClean="0"/>
              <a:t>even in </a:t>
            </a:r>
            <a:r>
              <a:rPr lang="en-US" sz="2400" dirty="0" err="1" smtClean="0"/>
              <a:t>Pb-Pb</a:t>
            </a:r>
            <a:r>
              <a:rPr lang="en-US" sz="2400" dirty="0" smtClean="0"/>
              <a:t> collisions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7297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Isolated</a:t>
            </a:r>
            <a:r>
              <a:rPr lang="en-US" dirty="0" smtClean="0"/>
              <a:t> Photon </a:t>
            </a:r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by CMS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38</a:t>
            </a:fld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48409" y="1617464"/>
            <a:ext cx="2869723" cy="35154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unmodified photon production at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prompt photons</a:t>
            </a:r>
          </a:p>
          <a:p>
            <a:r>
              <a:rPr lang="en-US" dirty="0" smtClean="0"/>
              <a:t>hadron suppression is final state effect → energy loss</a:t>
            </a:r>
            <a:endParaRPr lang="en-US" dirty="0"/>
          </a:p>
        </p:txBody>
      </p:sp>
      <p:pic>
        <p:nvPicPr>
          <p:cNvPr id="6" name="Picture 5" descr="RAAs7p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80"/>
          <a:stretch/>
        </p:blipFill>
        <p:spPr>
          <a:xfrm rot="5400000">
            <a:off x="210796" y="991965"/>
            <a:ext cx="5395483" cy="581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421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Photons at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</a:t>
            </a:r>
            <a:r>
              <a:rPr lang="en-US" dirty="0" smtClean="0"/>
              <a:t>Conversions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39</a:t>
            </a:fld>
            <a:endParaRPr lang="de-DE"/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6102940" y="1600200"/>
            <a:ext cx="2760662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Photon conversions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γ</a:t>
            </a:r>
            <a:r>
              <a:rPr lang="en-US" dirty="0" smtClean="0"/>
              <a:t> →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detector material</a:t>
            </a:r>
          </a:p>
          <a:p>
            <a:r>
              <a:rPr lang="en-US" dirty="0" smtClean="0"/>
              <a:t>low conversion probability≈8.5%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π</a:t>
            </a:r>
            <a:r>
              <a:rPr lang="en-US" baseline="30000" dirty="0" smtClean="0"/>
              <a:t>0</a:t>
            </a:r>
            <a:r>
              <a:rPr lang="en-US" dirty="0" smtClean="0"/>
              <a:t>,η reconstruction </a:t>
            </a:r>
          </a:p>
          <a:p>
            <a:pPr marL="0" indent="0">
              <a:buNone/>
            </a:pPr>
            <a:r>
              <a:rPr lang="en-US" dirty="0" smtClean="0"/>
              <a:t>with 2 conversions</a:t>
            </a:r>
          </a:p>
          <a:p>
            <a:r>
              <a:rPr lang="en-US" dirty="0" smtClean="0"/>
              <a:t>low efficiency</a:t>
            </a:r>
          </a:p>
          <a:p>
            <a:r>
              <a:rPr lang="en-US" dirty="0" smtClean="0"/>
              <a:t>good momentum resolution at </a:t>
            </a:r>
            <a:br>
              <a:rPr lang="en-US" dirty="0" smtClean="0"/>
            </a:br>
            <a:r>
              <a:rPr lang="en-US" dirty="0" smtClean="0"/>
              <a:t>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9" name="Content Placeholder 8" descr="Run104792_Pass4_Event2248_Snapshot05.png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" r="-136"/>
          <a:stretch/>
        </p:blipFill>
        <p:spPr>
          <a:xfrm>
            <a:off x="97691" y="1666920"/>
            <a:ext cx="5819775" cy="428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876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Diagram of Nuclear Matter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4</a:t>
            </a:fld>
            <a:endParaRPr lang="de-DE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144245" y="1727632"/>
            <a:ext cx="2542553" cy="402491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High density or high temperature</a:t>
            </a:r>
            <a:br>
              <a:rPr lang="en-US" dirty="0" smtClean="0"/>
            </a:br>
            <a:r>
              <a:rPr lang="en-US" dirty="0" smtClean="0"/>
              <a:t>→ QGP</a:t>
            </a:r>
          </a:p>
          <a:p>
            <a:r>
              <a:rPr lang="en-US" dirty="0" smtClean="0"/>
              <a:t>phase transition at 170 </a:t>
            </a:r>
            <a:r>
              <a:rPr lang="en-US" dirty="0"/>
              <a:t>MeV ≈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 </a:t>
            </a:r>
            <a:r>
              <a:rPr lang="en-US" dirty="0"/>
              <a:t>trillion </a:t>
            </a:r>
            <a:r>
              <a:rPr lang="en-US" dirty="0" smtClean="0"/>
              <a:t>Kelvin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Accessible with accelerators: RHIC, LHC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023821"/>
            <a:ext cx="5030352" cy="557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3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Direct Photon </a:t>
            </a:r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Measurement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HEPPW - 11 Feb 2015</a:t>
            </a:r>
            <a:endParaRPr lang="en-US"/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4D4D4D"/>
                </a:solidFill>
              </a:rPr>
              <a:t>Tom Dietel</a:t>
            </a:r>
            <a:endParaRPr lang="de-DE" sz="1000">
              <a:solidFill>
                <a:srgbClr val="4D4D4D"/>
              </a:solidFill>
            </a:endParaRP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8D2D882-9918-6D40-957D-31A8AB6C2A83}" type="slidenum">
              <a:rPr lang="en-GB" sz="1000">
                <a:solidFill>
                  <a:srgbClr val="898989"/>
                </a:solidFill>
              </a:rPr>
              <a:pPr eaLnBrk="1" hangingPunct="1"/>
              <a:t>40</a:t>
            </a:fld>
            <a:endParaRPr lang="en-GB" sz="1000">
              <a:solidFill>
                <a:srgbClr val="898989"/>
              </a:solidFill>
            </a:endParaRPr>
          </a:p>
        </p:txBody>
      </p:sp>
      <p:sp>
        <p:nvSpPr>
          <p:cNvPr id="26627" name="Content Placeholder 26"/>
          <p:cNvSpPr>
            <a:spLocks noGrp="1"/>
          </p:cNvSpPr>
          <p:nvPr>
            <p:ph sz="quarter" idx="13"/>
          </p:nvPr>
        </p:nvSpPr>
        <p:spPr>
          <a:xfrm>
            <a:off x="457202" y="1278798"/>
            <a:ext cx="3512456" cy="505303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dirty="0">
                <a:ea typeface="ＭＳ Ｐゴシック" charset="0"/>
                <a:cs typeface="ＭＳ Ｐゴシック" charset="0"/>
              </a:rPr>
              <a:t>Inclusive photons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GB" i="1" dirty="0" err="1">
                <a:ea typeface="ＭＳ Ｐゴシック" charset="0"/>
              </a:rPr>
              <a:t>N</a:t>
            </a:r>
            <a:r>
              <a:rPr lang="en-GB" baseline="-25000" dirty="0" err="1">
                <a:ea typeface="ＭＳ Ｐゴシック" charset="0"/>
              </a:rPr>
              <a:t>incl</a:t>
            </a:r>
            <a:r>
              <a:rPr lang="en-GB" dirty="0">
                <a:ea typeface="ＭＳ Ｐゴシック" charset="0"/>
              </a:rPr>
              <a:t> = </a:t>
            </a:r>
            <a:r>
              <a:rPr lang="en-GB" i="1" dirty="0" err="1">
                <a:ea typeface="ＭＳ Ｐゴシック" charset="0"/>
              </a:rPr>
              <a:t>N</a:t>
            </a:r>
            <a:r>
              <a:rPr lang="en-GB" baseline="-25000" dirty="0" err="1">
                <a:ea typeface="ＭＳ Ｐゴシック" charset="0"/>
              </a:rPr>
              <a:t>direct</a:t>
            </a:r>
            <a:r>
              <a:rPr lang="en-GB" dirty="0">
                <a:ea typeface="ＭＳ Ｐゴシック" charset="0"/>
              </a:rPr>
              <a:t> + </a:t>
            </a:r>
            <a:r>
              <a:rPr lang="en-GB" i="1" dirty="0" err="1">
                <a:ea typeface="ＭＳ Ｐゴシック" charset="0"/>
              </a:rPr>
              <a:t>N</a:t>
            </a:r>
            <a:r>
              <a:rPr lang="en-GB" baseline="-25000" dirty="0" err="1">
                <a:ea typeface="ＭＳ Ｐゴシック" charset="0"/>
              </a:rPr>
              <a:t>decay</a:t>
            </a:r>
            <a:endParaRPr lang="en-GB" baseline="-25000" dirty="0">
              <a:ea typeface="ＭＳ Ｐゴシック" charset="0"/>
            </a:endParaRPr>
          </a:p>
          <a:p>
            <a:pPr>
              <a:lnSpc>
                <a:spcPct val="90000"/>
              </a:lnSpc>
            </a:pPr>
            <a:endParaRPr lang="en-GB" dirty="0" smtClean="0"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dirty="0" smtClean="0">
                <a:ea typeface="ＭＳ Ｐゴシック" charset="0"/>
                <a:cs typeface="ＭＳ Ｐゴシック" charset="0"/>
              </a:rPr>
              <a:t>Need </a:t>
            </a:r>
            <a:r>
              <a:rPr lang="en-GB" dirty="0">
                <a:ea typeface="ＭＳ Ｐゴシック" charset="0"/>
                <a:cs typeface="ＭＳ Ｐゴシック" charset="0"/>
              </a:rPr>
              <a:t>to separate signal from </a:t>
            </a:r>
            <a:r>
              <a:rPr lang="en-GB" dirty="0" smtClean="0">
                <a:ea typeface="ＭＳ Ｐゴシック" charset="0"/>
                <a:cs typeface="ＭＳ Ｐゴシック" charset="0"/>
              </a:rPr>
              <a:t>background</a:t>
            </a:r>
            <a:endParaRPr lang="en-GB" dirty="0">
              <a:ea typeface="ＭＳ Ｐゴシック" charset="0"/>
              <a:cs typeface="ＭＳ Ｐゴシック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GB" dirty="0" smtClean="0">
                <a:ea typeface="ＭＳ Ｐゴシック" charset="0"/>
              </a:rPr>
              <a:t>decay photons: π</a:t>
            </a:r>
            <a:r>
              <a:rPr lang="en-GB" baseline="30000" dirty="0" smtClean="0">
                <a:ea typeface="ＭＳ Ｐゴシック" charset="0"/>
              </a:rPr>
              <a:t>0</a:t>
            </a:r>
            <a:r>
              <a:rPr lang="en-GB" dirty="0" smtClean="0">
                <a:ea typeface="ＭＳ Ｐゴシック" charset="0"/>
              </a:rPr>
              <a:t>,η </a:t>
            </a:r>
            <a:r>
              <a:rPr lang="en-GB" dirty="0">
                <a:ea typeface="ＭＳ Ｐゴシック" charset="0"/>
              </a:rPr>
              <a:t>→ </a:t>
            </a:r>
            <a:r>
              <a:rPr lang="en-GB" dirty="0" err="1">
                <a:ea typeface="ＭＳ Ｐゴシック" charset="0"/>
              </a:rPr>
              <a:t>γγ</a:t>
            </a:r>
            <a:endParaRPr lang="en-GB" dirty="0">
              <a:ea typeface="ＭＳ Ｐゴシック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GB" dirty="0" smtClean="0"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dirty="0" smtClean="0">
                <a:ea typeface="ＭＳ Ｐゴシック" charset="0"/>
                <a:cs typeface="ＭＳ Ｐゴシック" charset="0"/>
              </a:rPr>
              <a:t>Statistical </a:t>
            </a:r>
            <a:r>
              <a:rPr lang="en-GB" dirty="0">
                <a:ea typeface="ＭＳ Ｐゴシック" charset="0"/>
                <a:cs typeface="ＭＳ Ｐゴシック" charset="0"/>
              </a:rPr>
              <a:t>separation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GB" i="1" dirty="0" err="1" smtClean="0">
                <a:ea typeface="ＭＳ Ｐゴシック" charset="0"/>
              </a:rPr>
              <a:t>N</a:t>
            </a:r>
            <a:r>
              <a:rPr lang="en-GB" baseline="-25000" dirty="0" err="1" smtClean="0">
                <a:ea typeface="ＭＳ Ｐゴシック" charset="0"/>
              </a:rPr>
              <a:t>direct</a:t>
            </a:r>
            <a:r>
              <a:rPr lang="en-GB" baseline="-25000" dirty="0" smtClean="0">
                <a:ea typeface="ＭＳ Ｐゴシック" charset="0"/>
              </a:rPr>
              <a:t> </a:t>
            </a:r>
            <a:r>
              <a:rPr lang="en-GB" dirty="0">
                <a:ea typeface="ＭＳ Ｐゴシック" charset="0"/>
              </a:rPr>
              <a:t>= </a:t>
            </a:r>
            <a:r>
              <a:rPr lang="en-GB" i="1" dirty="0" err="1">
                <a:ea typeface="ＭＳ Ｐゴシック" charset="0"/>
              </a:rPr>
              <a:t>N</a:t>
            </a:r>
            <a:r>
              <a:rPr lang="en-GB" baseline="-25000" dirty="0" err="1">
                <a:ea typeface="ＭＳ Ｐゴシック" charset="0"/>
              </a:rPr>
              <a:t>incl</a:t>
            </a:r>
            <a:r>
              <a:rPr lang="en-GB" baseline="-25000" dirty="0">
                <a:ea typeface="ＭＳ Ｐゴシック" charset="0"/>
              </a:rPr>
              <a:t> </a:t>
            </a:r>
            <a:r>
              <a:rPr lang="en-GB" dirty="0" smtClean="0">
                <a:ea typeface="ＭＳ Ｐゴシック" charset="0"/>
              </a:rPr>
              <a:t>– </a:t>
            </a:r>
            <a:r>
              <a:rPr lang="en-GB" i="1" dirty="0" err="1" smtClean="0">
                <a:ea typeface="ＭＳ Ｐゴシック" charset="0"/>
              </a:rPr>
              <a:t>N</a:t>
            </a:r>
            <a:r>
              <a:rPr lang="en-GB" baseline="-25000" dirty="0" err="1" smtClean="0">
                <a:ea typeface="ＭＳ Ｐゴシック" charset="0"/>
              </a:rPr>
              <a:t>decay</a:t>
            </a:r>
            <a:endParaRPr lang="en-GB" baseline="-25000" dirty="0" smtClean="0"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GB" dirty="0" smtClean="0">
                <a:ea typeface="ＭＳ Ｐゴシック" charset="0"/>
              </a:rPr>
              <a:t>problem: 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ea typeface="ＭＳ Ｐゴシック" charset="0"/>
              </a:rPr>
              <a:t>small signal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ea typeface="ＭＳ Ｐゴシック" charset="0"/>
              </a:rPr>
              <a:t>large uncertainties</a:t>
            </a:r>
          </a:p>
          <a:p>
            <a:pPr>
              <a:lnSpc>
                <a:spcPct val="90000"/>
              </a:lnSpc>
            </a:pPr>
            <a:r>
              <a:rPr lang="en-GB" dirty="0" smtClean="0">
                <a:ea typeface="ＭＳ Ｐゴシック" charset="0"/>
              </a:rPr>
              <a:t>trick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ea typeface="ＭＳ Ｐゴシック" charset="0"/>
              </a:rPr>
              <a:t>measurement via </a:t>
            </a:r>
            <a:r>
              <a:rPr lang="en-GB" dirty="0" err="1" smtClean="0">
                <a:ea typeface="ＭＳ Ｐゴシック" charset="0"/>
              </a:rPr>
              <a:t>N</a:t>
            </a:r>
            <a:r>
              <a:rPr lang="en-GB" baseline="-25000" dirty="0" err="1" smtClean="0">
                <a:ea typeface="ＭＳ Ｐゴシック" charset="0"/>
              </a:rPr>
              <a:t>incl</a:t>
            </a:r>
            <a:r>
              <a:rPr lang="en-GB" dirty="0" smtClean="0">
                <a:ea typeface="ＭＳ Ｐゴシック" charset="0"/>
              </a:rPr>
              <a:t> / </a:t>
            </a:r>
            <a:r>
              <a:rPr lang="en-GB" dirty="0" err="1" smtClean="0">
                <a:ea typeface="ＭＳ Ｐゴシック" charset="0"/>
              </a:rPr>
              <a:t>N</a:t>
            </a:r>
            <a:r>
              <a:rPr lang="en-GB" baseline="-25000" dirty="0" err="1" smtClean="0">
                <a:ea typeface="ＭＳ Ｐゴシック" charset="0"/>
              </a:rPr>
              <a:t>decay</a:t>
            </a:r>
            <a:r>
              <a:rPr lang="en-GB" dirty="0" smtClean="0">
                <a:ea typeface="ＭＳ Ｐゴシック" charset="0"/>
              </a:rPr>
              <a:t> </a:t>
            </a:r>
            <a:endParaRPr lang="en-GB" dirty="0"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GB" dirty="0" smtClean="0">
                <a:ea typeface="ＭＳ Ｐゴシック" charset="0"/>
              </a:rPr>
              <a:t>cancellation of uncertainties</a:t>
            </a:r>
            <a:endParaRPr lang="en-GB" dirty="0"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GB" dirty="0"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GB" dirty="0">
              <a:ea typeface="ＭＳ Ｐゴシック" charset="0"/>
            </a:endParaRPr>
          </a:p>
          <a:p>
            <a:pPr>
              <a:lnSpc>
                <a:spcPct val="90000"/>
              </a:lnSpc>
            </a:pPr>
            <a:endParaRPr lang="en-GB" dirty="0">
              <a:ea typeface="ＭＳ Ｐゴシック" charset="0"/>
              <a:cs typeface="ＭＳ Ｐゴシック" charset="0"/>
            </a:endParaRPr>
          </a:p>
        </p:txBody>
      </p:sp>
      <p:grpSp>
        <p:nvGrpSpPr>
          <p:cNvPr id="26630" name="Group 2"/>
          <p:cNvGrpSpPr>
            <a:grpSpLocks/>
          </p:cNvGrpSpPr>
          <p:nvPr/>
        </p:nvGrpSpPr>
        <p:grpSpPr bwMode="auto">
          <a:xfrm>
            <a:off x="5107260" y="1140145"/>
            <a:ext cx="3060927" cy="1966172"/>
            <a:chOff x="3425" y="831"/>
            <a:chExt cx="2799" cy="1999"/>
          </a:xfrm>
        </p:grpSpPr>
        <p:sp>
          <p:nvSpPr>
            <p:cNvPr id="26634" name="Rectangle 3"/>
            <p:cNvSpPr>
              <a:spLocks noChangeArrowheads="1"/>
            </p:cNvSpPr>
            <p:nvPr/>
          </p:nvSpPr>
          <p:spPr bwMode="auto">
            <a:xfrm>
              <a:off x="3425" y="831"/>
              <a:ext cx="2800" cy="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3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5" name="Rectangle 4"/>
            <p:cNvSpPr>
              <a:spLocks noChangeArrowheads="1"/>
            </p:cNvSpPr>
            <p:nvPr/>
          </p:nvSpPr>
          <p:spPr bwMode="auto">
            <a:xfrm>
              <a:off x="5275" y="981"/>
              <a:ext cx="800" cy="1700"/>
            </a:xfrm>
            <a:prstGeom prst="rect">
              <a:avLst/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6" name="Rectangle 5"/>
            <p:cNvSpPr>
              <a:spLocks noChangeArrowheads="1"/>
            </p:cNvSpPr>
            <p:nvPr/>
          </p:nvSpPr>
          <p:spPr bwMode="auto">
            <a:xfrm>
              <a:off x="5275" y="1281"/>
              <a:ext cx="800" cy="1394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7" name="Rectangle 6"/>
            <p:cNvSpPr>
              <a:spLocks noChangeArrowheads="1"/>
            </p:cNvSpPr>
            <p:nvPr/>
          </p:nvSpPr>
          <p:spPr bwMode="auto">
            <a:xfrm>
              <a:off x="5275" y="1581"/>
              <a:ext cx="800" cy="1097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8" name="Line 7"/>
            <p:cNvSpPr>
              <a:spLocks noChangeShapeType="1"/>
            </p:cNvSpPr>
            <p:nvPr/>
          </p:nvSpPr>
          <p:spPr bwMode="auto">
            <a:xfrm flipH="1">
              <a:off x="4073" y="981"/>
              <a:ext cx="1153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Line 8"/>
            <p:cNvSpPr>
              <a:spLocks noChangeShapeType="1"/>
            </p:cNvSpPr>
            <p:nvPr/>
          </p:nvSpPr>
          <p:spPr bwMode="auto">
            <a:xfrm flipH="1">
              <a:off x="4073" y="2672"/>
              <a:ext cx="1153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0" name="Line 9"/>
            <p:cNvSpPr>
              <a:spLocks noChangeShapeType="1"/>
            </p:cNvSpPr>
            <p:nvPr/>
          </p:nvSpPr>
          <p:spPr bwMode="auto">
            <a:xfrm flipH="1">
              <a:off x="4674" y="1281"/>
              <a:ext cx="552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6641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0" y="1713"/>
              <a:ext cx="34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664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3" y="1892"/>
              <a:ext cx="535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664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6" y="2018"/>
              <a:ext cx="532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6644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8" y="1013"/>
              <a:ext cx="54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6645" name="AutoShape 14"/>
            <p:cNvSpPr>
              <a:spLocks/>
            </p:cNvSpPr>
            <p:nvPr/>
          </p:nvSpPr>
          <p:spPr bwMode="auto">
            <a:xfrm>
              <a:off x="5174" y="1581"/>
              <a:ext cx="86" cy="1083"/>
            </a:xfrm>
            <a:prstGeom prst="leftBrace">
              <a:avLst>
                <a:gd name="adj1" fmla="val 104942"/>
                <a:gd name="adj2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46" name="AutoShape 15"/>
            <p:cNvSpPr>
              <a:spLocks/>
            </p:cNvSpPr>
            <p:nvPr/>
          </p:nvSpPr>
          <p:spPr bwMode="auto">
            <a:xfrm>
              <a:off x="4513" y="1281"/>
              <a:ext cx="150" cy="1382"/>
            </a:xfrm>
            <a:prstGeom prst="leftBrace">
              <a:avLst>
                <a:gd name="adj1" fmla="val 76778"/>
                <a:gd name="adj2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47" name="AutoShape 16"/>
            <p:cNvSpPr>
              <a:spLocks/>
            </p:cNvSpPr>
            <p:nvPr/>
          </p:nvSpPr>
          <p:spPr bwMode="auto">
            <a:xfrm>
              <a:off x="3875" y="981"/>
              <a:ext cx="150" cy="1682"/>
            </a:xfrm>
            <a:prstGeom prst="leftBrace">
              <a:avLst>
                <a:gd name="adj1" fmla="val 93444"/>
                <a:gd name="adj2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2546" y="3396344"/>
            <a:ext cx="4315329" cy="30062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2546" y="3396344"/>
            <a:ext cx="4315329" cy="3006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1730" y="3396344"/>
            <a:ext cx="4596145" cy="32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8993" y="1089723"/>
            <a:ext cx="3810522" cy="44163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 </a:t>
            </a:r>
            <a:r>
              <a:rPr lang="en-US" dirty="0"/>
              <a:t>P</a:t>
            </a:r>
            <a:r>
              <a:rPr lang="en-US" dirty="0" smtClean="0"/>
              <a:t>hoton Spectra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41</a:t>
            </a:fld>
            <a:endParaRPr lang="de-DE" dirty="0"/>
          </a:p>
        </p:txBody>
      </p:sp>
      <p:pic>
        <p:nvPicPr>
          <p:cNvPr id="6" name="Picture 5" descr="2012-Aug-01-DirectPhotonSpectrumNLOExponential_00-4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4" y="1163465"/>
            <a:ext cx="4880969" cy="3400323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1" y="5107019"/>
            <a:ext cx="8229598" cy="14912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prompt (NLO) photons</a:t>
            </a:r>
          </a:p>
          <a:p>
            <a:pPr marL="0" indent="0">
              <a:buNone/>
            </a:pPr>
            <a:r>
              <a:rPr lang="en-US" dirty="0" smtClean="0"/>
              <a:t>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direct photon excess, exponential slope</a:t>
            </a:r>
          </a:p>
          <a:p>
            <a:r>
              <a:rPr lang="en-US" dirty="0" smtClean="0"/>
              <a:t>slope parameter: 221 ± 28 MeV (PHENIX), 304 ± 51 MeV (ALICE</a:t>
            </a:r>
          </a:p>
          <a:p>
            <a:r>
              <a:rPr lang="en-US" dirty="0" smtClean="0"/>
              <a:t>thermal photons?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51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Theory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42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1" y="5907548"/>
            <a:ext cx="8229598" cy="4242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disagreement between theory and experiment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870" y="1169903"/>
            <a:ext cx="6673518" cy="465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767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43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2" y="1278798"/>
            <a:ext cx="3246284" cy="505303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Flow depends on photon source:</a:t>
            </a:r>
          </a:p>
          <a:p>
            <a:r>
              <a:rPr lang="en-US" dirty="0" smtClean="0"/>
              <a:t>thermal: emitted by flowing medium</a:t>
            </a:r>
          </a:p>
          <a:p>
            <a:r>
              <a:rPr lang="en-US" dirty="0" smtClean="0"/>
              <a:t>prompt: isotropic</a:t>
            </a:r>
          </a:p>
          <a:p>
            <a:r>
              <a:rPr lang="en-US" dirty="0" smtClean="0"/>
              <a:t>decay photons: follows from pion flow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do we expect?</a:t>
            </a:r>
          </a:p>
          <a:p>
            <a:r>
              <a:rPr lang="en-US" dirty="0" smtClean="0"/>
              <a:t>early emission </a:t>
            </a:r>
            <a:br>
              <a:rPr lang="en-US" dirty="0" smtClean="0"/>
            </a:br>
            <a:r>
              <a:rPr lang="en-US" b="1" dirty="0" smtClean="0"/>
              <a:t>→ high temperature</a:t>
            </a:r>
            <a:br>
              <a:rPr lang="en-US" b="1" dirty="0" smtClean="0"/>
            </a:br>
            <a:r>
              <a:rPr lang="en-US" dirty="0" smtClean="0"/>
              <a:t>→ small anisotropy</a:t>
            </a:r>
          </a:p>
          <a:p>
            <a:r>
              <a:rPr lang="en-US" dirty="0" smtClean="0"/>
              <a:t>late emission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→ low temperature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→ large anisotropy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485" y="1114321"/>
            <a:ext cx="4983316" cy="529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8460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Photon Anisotropy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44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1" y="5514258"/>
            <a:ext cx="8096864" cy="95045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Large flow signal, not reproduced by models</a:t>
            </a:r>
          </a:p>
          <a:p>
            <a:pPr marL="0" indent="0" algn="ctr">
              <a:buNone/>
            </a:pPr>
            <a:r>
              <a:rPr lang="en-US" dirty="0" smtClean="0"/>
              <a:t>Do we understand photon production?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262" y="1089741"/>
            <a:ext cx="3954538" cy="42032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89741"/>
            <a:ext cx="3746910" cy="41124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88194" y="2675985"/>
            <a:ext cx="16624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30000" dirty="0" smtClean="0"/>
              <a:t>PRL </a:t>
            </a:r>
            <a:r>
              <a:rPr lang="en-US" baseline="30000" dirty="0"/>
              <a:t>109, 122302 (2012)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4511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45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9576"/>
          <a:stretch/>
        </p:blipFill>
        <p:spPr>
          <a:xfrm>
            <a:off x="457202" y="1039866"/>
            <a:ext cx="8229600" cy="53571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221" y="1120043"/>
            <a:ext cx="4923619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Quark-Gluon Plasma established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flow, jet-quenching…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115050" y="5367456"/>
            <a:ext cx="5481864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Precision measurements are coming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heavy quarks, photons…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5226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5</a:t>
            </a:fld>
            <a:endParaRPr lang="de-DE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2780077" y="1114297"/>
            <a:ext cx="3590098" cy="548394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Collisions of Heavy Nuclei</a:t>
            </a:r>
          </a:p>
          <a:p>
            <a:r>
              <a:rPr lang="en-US" dirty="0" smtClean="0"/>
              <a:t>Pb-Pb @ √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dirty="0"/>
              <a:t> </a:t>
            </a:r>
            <a:r>
              <a:rPr lang="en-US" dirty="0" smtClean="0"/>
              <a:t>= 2.76 TeV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Quark-Gluon Plasma</a:t>
            </a:r>
          </a:p>
          <a:p>
            <a:r>
              <a:rPr lang="en-US" dirty="0" err="1" smtClean="0"/>
              <a:t>deconfined</a:t>
            </a:r>
            <a:r>
              <a:rPr lang="en-US" dirty="0" smtClean="0"/>
              <a:t> phase of quasi-free quarks and gluons</a:t>
            </a:r>
          </a:p>
          <a:p>
            <a:r>
              <a:rPr lang="en-US" dirty="0" smtClean="0"/>
              <a:t>LHC–highest energy HI collisions</a:t>
            </a:r>
          </a:p>
          <a:p>
            <a:pPr lvl="1"/>
            <a:r>
              <a:rPr lang="en-US" dirty="0" smtClean="0"/>
              <a:t>hottest and longest lived QGP</a:t>
            </a:r>
            <a:endParaRPr lang="en-US" dirty="0"/>
          </a:p>
          <a:p>
            <a:pPr lvl="1"/>
            <a:r>
              <a:rPr lang="en-US" dirty="0" smtClean="0"/>
              <a:t>ideal environment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Hadronisation</a:t>
            </a:r>
            <a:endParaRPr lang="en-US" b="1" dirty="0" smtClean="0"/>
          </a:p>
          <a:p>
            <a:r>
              <a:rPr lang="en-US" dirty="0" smtClean="0"/>
              <a:t>fragmentation and quark coalescence produce hadrons</a:t>
            </a:r>
          </a:p>
          <a:p>
            <a:r>
              <a:rPr lang="en-US" dirty="0" smtClean="0"/>
              <a:t>formed after end of QGP phase</a:t>
            </a:r>
          </a:p>
          <a:p>
            <a:r>
              <a:rPr lang="en-US" dirty="0" smtClean="0"/>
              <a:t>thousands of particles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Photons</a:t>
            </a:r>
          </a:p>
          <a:p>
            <a:r>
              <a:rPr lang="en-US" dirty="0" smtClean="0"/>
              <a:t>no final state interaction</a:t>
            </a:r>
          </a:p>
          <a:p>
            <a:r>
              <a:rPr lang="en-US" dirty="0" smtClean="0"/>
              <a:t>direct signal from all phases of collision</a:t>
            </a:r>
          </a:p>
          <a:p>
            <a:pPr lvl="1"/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Heavy-Ion Collisions</a:t>
            </a:r>
            <a:endParaRPr lang="en-US" dirty="0"/>
          </a:p>
        </p:txBody>
      </p:sp>
      <p:pic>
        <p:nvPicPr>
          <p:cNvPr id="9" name="Picture 8" descr="pic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06" y="1114297"/>
            <a:ext cx="2526884" cy="2526883"/>
          </a:xfrm>
          <a:prstGeom prst="rect">
            <a:avLst/>
          </a:prstGeom>
        </p:spPr>
      </p:pic>
      <p:pic>
        <p:nvPicPr>
          <p:cNvPr id="10" name="Picture 9" descr="pic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177" y="1114297"/>
            <a:ext cx="2526884" cy="2526883"/>
          </a:xfrm>
          <a:prstGeom prst="rect">
            <a:avLst/>
          </a:prstGeom>
        </p:spPr>
      </p:pic>
      <p:pic>
        <p:nvPicPr>
          <p:cNvPr id="11" name="Picture 10" descr="pic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06" y="3925560"/>
            <a:ext cx="2526884" cy="2526883"/>
          </a:xfrm>
          <a:prstGeom prst="rect">
            <a:avLst/>
          </a:prstGeom>
        </p:spPr>
      </p:pic>
      <p:pic>
        <p:nvPicPr>
          <p:cNvPr id="12" name="Picture 11" descr="pic0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177" y="3925560"/>
            <a:ext cx="2526884" cy="252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10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Little Bang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HEPPW - 11 Feb 2015</a:t>
            </a: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Tom Dietel</a:t>
            </a:r>
            <a:endParaRPr lang="de-DE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069" b="1202"/>
          <a:stretch/>
        </p:blipFill>
        <p:spPr>
          <a:xfrm>
            <a:off x="426749" y="1110062"/>
            <a:ext cx="8290502" cy="534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9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1579" b="14421"/>
          <a:stretch/>
        </p:blipFill>
        <p:spPr>
          <a:xfrm>
            <a:off x="457201" y="1008710"/>
            <a:ext cx="8229600" cy="5556887"/>
          </a:xfrm>
          <a:prstGeom prst="rect">
            <a:avLst/>
          </a:prstGeom>
        </p:spPr>
      </p:pic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Relativistic Heavy Ion Collider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/>
          </a:p>
        </p:txBody>
      </p:sp>
      <p:sp>
        <p:nvSpPr>
          <p:cNvPr id="24269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907548" y="5260258"/>
            <a:ext cx="2654710" cy="1226833"/>
          </a:xfr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en-US" sz="2400" dirty="0" smtClean="0">
                <a:sym typeface="Symbol" charset="0"/>
              </a:rPr>
              <a:t>since 2000</a:t>
            </a:r>
          </a:p>
          <a:p>
            <a:pPr marL="0" indent="0" algn="r">
              <a:buNone/>
            </a:pPr>
            <a:r>
              <a:rPr lang="en-US" sz="2400" dirty="0" smtClean="0">
                <a:sym typeface="Symbol" charset="0"/>
              </a:rPr>
              <a:t>Au-Au @ √</a:t>
            </a:r>
            <a:r>
              <a:rPr lang="en-US" sz="2400" dirty="0" err="1" smtClean="0">
                <a:sym typeface="Symbol" charset="0"/>
              </a:rPr>
              <a:t>s</a:t>
            </a:r>
            <a:r>
              <a:rPr lang="en-US" sz="2400" baseline="-25000" dirty="0" err="1" smtClean="0">
                <a:sym typeface="Symbol" charset="0"/>
              </a:rPr>
              <a:t>nn</a:t>
            </a:r>
            <a:r>
              <a:rPr lang="en-US" sz="2400" dirty="0" smtClean="0">
                <a:sym typeface="Symbol" charset="0"/>
              </a:rPr>
              <a:t> </a:t>
            </a:r>
            <a:r>
              <a:rPr lang="en-US" sz="2400" dirty="0">
                <a:sym typeface="Symbol" charset="0"/>
              </a:rPr>
              <a:t>200 </a:t>
            </a:r>
            <a:r>
              <a:rPr lang="en-US" sz="2400" dirty="0" smtClean="0">
                <a:sym typeface="Symbol" charset="0"/>
              </a:rPr>
              <a:t>GeV</a:t>
            </a:r>
          </a:p>
          <a:p>
            <a:pPr marL="0" indent="0" algn="r">
              <a:buNone/>
            </a:pPr>
            <a:r>
              <a:rPr lang="en-US" sz="2400" dirty="0" smtClean="0">
                <a:sym typeface="Symbol" charset="0"/>
              </a:rPr>
              <a:t>Brookhaven National Lab</a:t>
            </a:r>
          </a:p>
          <a:p>
            <a:pPr marL="0" indent="0" algn="r">
              <a:buNone/>
            </a:pPr>
            <a:r>
              <a:rPr lang="en-US" sz="2400" dirty="0" smtClean="0">
                <a:sym typeface="Symbol" charset="0"/>
              </a:rPr>
              <a:t>Long Island, NY, USA</a:t>
            </a:r>
            <a:endParaRPr lang="en-US" sz="2400" dirty="0" smtClean="0">
              <a:sym typeface="Symbol" charset="0"/>
            </a:endParaRPr>
          </a:p>
          <a:p>
            <a:pPr marL="0" indent="0" algn="r">
              <a:buNone/>
            </a:pPr>
            <a:endParaRPr lang="en-US" sz="2400" dirty="0"/>
          </a:p>
        </p:txBody>
      </p:sp>
      <p:grpSp>
        <p:nvGrpSpPr>
          <p:cNvPr id="242695" name="Group 7"/>
          <p:cNvGrpSpPr>
            <a:grpSpLocks noChangeAspect="1"/>
          </p:cNvGrpSpPr>
          <p:nvPr/>
        </p:nvGrpSpPr>
        <p:grpSpPr bwMode="auto">
          <a:xfrm>
            <a:off x="3972101" y="3459324"/>
            <a:ext cx="760413" cy="625475"/>
            <a:chOff x="2890" y="1889"/>
            <a:chExt cx="729" cy="566"/>
          </a:xfrm>
        </p:grpSpPr>
        <p:sp>
          <p:nvSpPr>
            <p:cNvPr id="242696" name="AutoShape 8"/>
            <p:cNvSpPr>
              <a:spLocks noChangeAspect="1" noChangeArrowheads="1"/>
            </p:cNvSpPr>
            <p:nvPr/>
          </p:nvSpPr>
          <p:spPr bwMode="auto">
            <a:xfrm>
              <a:off x="2902" y="1901"/>
              <a:ext cx="696" cy="543"/>
            </a:xfrm>
            <a:prstGeom prst="roundRect">
              <a:avLst>
                <a:gd name="adj" fmla="val 181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2697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0" y="1889"/>
              <a:ext cx="730" cy="5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</p:grpSp>
      <p:grpSp>
        <p:nvGrpSpPr>
          <p:cNvPr id="242698" name="Group 10"/>
          <p:cNvGrpSpPr>
            <a:grpSpLocks noChangeAspect="1"/>
          </p:cNvGrpSpPr>
          <p:nvPr/>
        </p:nvGrpSpPr>
        <p:grpSpPr bwMode="auto">
          <a:xfrm>
            <a:off x="6213970" y="1319666"/>
            <a:ext cx="885825" cy="504825"/>
            <a:chOff x="5736" y="406"/>
            <a:chExt cx="843" cy="453"/>
          </a:xfrm>
        </p:grpSpPr>
        <p:sp>
          <p:nvSpPr>
            <p:cNvPr id="242699" name="AutoShape 11"/>
            <p:cNvSpPr>
              <a:spLocks noChangeAspect="1" noChangeArrowheads="1"/>
            </p:cNvSpPr>
            <p:nvPr/>
          </p:nvSpPr>
          <p:spPr bwMode="auto">
            <a:xfrm>
              <a:off x="5736" y="406"/>
              <a:ext cx="844" cy="454"/>
            </a:xfrm>
            <a:prstGeom prst="roundRect">
              <a:avLst>
                <a:gd name="adj" fmla="val 218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2700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" y="422"/>
              <a:ext cx="812" cy="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</p:grpSp>
      <p:grpSp>
        <p:nvGrpSpPr>
          <p:cNvPr id="242701" name="Group 13"/>
          <p:cNvGrpSpPr>
            <a:grpSpLocks noChangeAspect="1"/>
          </p:cNvGrpSpPr>
          <p:nvPr/>
        </p:nvGrpSpPr>
        <p:grpSpPr bwMode="auto">
          <a:xfrm>
            <a:off x="2492586" y="1349025"/>
            <a:ext cx="1236663" cy="503238"/>
            <a:chOff x="286" y="382"/>
            <a:chExt cx="1178" cy="453"/>
          </a:xfrm>
        </p:grpSpPr>
        <p:sp>
          <p:nvSpPr>
            <p:cNvPr id="242702" name="AutoShape 14"/>
            <p:cNvSpPr>
              <a:spLocks noChangeAspect="1" noChangeArrowheads="1"/>
            </p:cNvSpPr>
            <p:nvPr/>
          </p:nvSpPr>
          <p:spPr bwMode="auto">
            <a:xfrm>
              <a:off x="286" y="382"/>
              <a:ext cx="1179" cy="454"/>
            </a:xfrm>
            <a:prstGeom prst="roundRect">
              <a:avLst>
                <a:gd name="adj" fmla="val 218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2703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" y="437"/>
              <a:ext cx="1055" cy="3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</p:grpSp>
      <p:grpSp>
        <p:nvGrpSpPr>
          <p:cNvPr id="242704" name="Group 16"/>
          <p:cNvGrpSpPr>
            <a:grpSpLocks noChangeAspect="1"/>
          </p:cNvGrpSpPr>
          <p:nvPr/>
        </p:nvGrpSpPr>
        <p:grpSpPr bwMode="auto">
          <a:xfrm>
            <a:off x="744685" y="2996078"/>
            <a:ext cx="1206500" cy="503238"/>
            <a:chOff x="736" y="1588"/>
            <a:chExt cx="1151" cy="453"/>
          </a:xfrm>
        </p:grpSpPr>
        <p:sp>
          <p:nvSpPr>
            <p:cNvPr id="242705" name="AutoShape 17"/>
            <p:cNvSpPr>
              <a:spLocks noChangeAspect="1" noChangeArrowheads="1"/>
            </p:cNvSpPr>
            <p:nvPr/>
          </p:nvSpPr>
          <p:spPr bwMode="auto">
            <a:xfrm>
              <a:off x="736" y="1588"/>
              <a:ext cx="1152" cy="446"/>
            </a:xfrm>
            <a:prstGeom prst="roundRect">
              <a:avLst>
                <a:gd name="adj" fmla="val 222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2706" name="Pictur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" y="1624"/>
              <a:ext cx="1064" cy="4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073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45562"/>
            <a:ext cx="9212716" cy="92127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2846917" y="5858417"/>
            <a:ext cx="8582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rgbClr val="FFFF00"/>
                </a:solidFill>
                <a:latin typeface="+mn-lt"/>
              </a:rPr>
              <a:t>CMS</a:t>
            </a:r>
            <a:endParaRPr lang="en-US" sz="2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5010150" y="2846400"/>
            <a:ext cx="9457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</a:rPr>
              <a:t>LHCb</a:t>
            </a:r>
            <a:endParaRPr lang="en-US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6510864" y="3337471"/>
            <a:ext cx="11208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rgbClr val="FFFF00"/>
                </a:solidFill>
              </a:rPr>
              <a:t>ATLAS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7442196" y="4357696"/>
            <a:ext cx="10150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+mn-lt"/>
              </a:rPr>
              <a:t>ALICE</a:t>
            </a:r>
            <a:endParaRPr lang="en-US" sz="2800" b="1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4745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Probing the QGP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scattering experiments</a:t>
            </a:r>
          </a:p>
          <a:p>
            <a:r>
              <a:rPr lang="en-US" dirty="0" smtClean="0"/>
              <a:t>external illumination</a:t>
            </a:r>
          </a:p>
          <a:p>
            <a:r>
              <a:rPr lang="en-US" dirty="0" smtClean="0"/>
              <a:t>not possible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bulk: products from the medium</a:t>
            </a:r>
          </a:p>
          <a:p>
            <a:r>
              <a:rPr lang="en-US" dirty="0" smtClean="0"/>
              <a:t>QGP expands, cools down, </a:t>
            </a:r>
            <a:r>
              <a:rPr lang="en-US" dirty="0" err="1" smtClean="0"/>
              <a:t>hadronises</a:t>
            </a:r>
            <a:endParaRPr lang="en-US" dirty="0" smtClean="0"/>
          </a:p>
          <a:p>
            <a:r>
              <a:rPr lang="en-US" dirty="0" smtClean="0"/>
              <a:t>particle species, spectra, flow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hard probes</a:t>
            </a:r>
          </a:p>
          <a:p>
            <a:r>
              <a:rPr lang="en-US" dirty="0" smtClean="0"/>
              <a:t>production in collisions</a:t>
            </a:r>
          </a:p>
          <a:p>
            <a:r>
              <a:rPr lang="en-US" dirty="0" smtClean="0"/>
              <a:t>rare → traceable</a:t>
            </a:r>
          </a:p>
          <a:p>
            <a:r>
              <a:rPr lang="en-US" dirty="0" smtClean="0"/>
              <a:t>interaction with medium</a:t>
            </a:r>
          </a:p>
          <a:p>
            <a:r>
              <a:rPr lang="en-US" dirty="0" smtClean="0"/>
              <a:t>energetic quarks → jets, </a:t>
            </a:r>
            <a:r>
              <a:rPr lang="en-US" dirty="0" err="1" smtClean="0"/>
              <a:t>quarkonia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134743" y="1351280"/>
            <a:ext cx="2799054" cy="5088363"/>
            <a:chOff x="6376489" y="1790749"/>
            <a:chExt cx="2557307" cy="4648894"/>
          </a:xfrm>
        </p:grpSpPr>
        <p:pic>
          <p:nvPicPr>
            <p:cNvPr id="5" name="Picture 4" descr="scatter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6489" y="1790749"/>
              <a:ext cx="2310312" cy="1174735"/>
            </a:xfrm>
            <a:prstGeom prst="rect">
              <a:avLst/>
            </a:prstGeom>
          </p:spPr>
        </p:pic>
        <p:pic>
          <p:nvPicPr>
            <p:cNvPr id="6" name="Picture 5" descr="bulk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146" y="3061628"/>
              <a:ext cx="2085154" cy="2055786"/>
            </a:xfrm>
            <a:prstGeom prst="rect">
              <a:avLst/>
            </a:prstGeom>
          </p:spPr>
        </p:pic>
        <p:pic>
          <p:nvPicPr>
            <p:cNvPr id="7" name="Picture 6" descr="hard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5273" y="5304066"/>
              <a:ext cx="1928523" cy="1135577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HEPPW - 11 Feb 2015</a:t>
            </a:r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Tom Dietel</a:t>
            </a:r>
            <a:endParaRPr lang="de-DE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DC49-B39A-8E4F-B7B8-F222F40138DA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3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as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aspen.potx</Template>
  <TotalTime>49925</TotalTime>
  <Words>1688</Words>
  <Application>Microsoft Macintosh PowerPoint</Application>
  <PresentationFormat>On-screen Show (4:3)</PresentationFormat>
  <Paragraphs>429</Paragraphs>
  <Slides>45</Slides>
  <Notes>3</Notes>
  <HiddenSlides>1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Special</vt:lpstr>
      <vt:lpstr>Title Slides</vt:lpstr>
      <vt:lpstr>aspen</vt:lpstr>
      <vt:lpstr>Equation</vt:lpstr>
      <vt:lpstr>Microsoft Equation</vt:lpstr>
      <vt:lpstr>MathType 6.0 Equation</vt:lpstr>
      <vt:lpstr>PowerPoint Presentation</vt:lpstr>
      <vt:lpstr>Outline</vt:lpstr>
      <vt:lpstr>Quark-Gluon Plasma</vt:lpstr>
      <vt:lpstr>Phase Diagram of Nuclear Matter</vt:lpstr>
      <vt:lpstr>Heavy-Ion Collisions</vt:lpstr>
      <vt:lpstr>The Little Bang</vt:lpstr>
      <vt:lpstr>Relativistic Heavy Ion Collider</vt:lpstr>
      <vt:lpstr>PowerPoint Presentation</vt:lpstr>
      <vt:lpstr>Probing the QGP</vt:lpstr>
      <vt:lpstr>Centrality</vt:lpstr>
      <vt:lpstr>Relativistic Hydrodynamics</vt:lpstr>
      <vt:lpstr>Collectivity</vt:lpstr>
      <vt:lpstr>Elliptic Flow</vt:lpstr>
      <vt:lpstr>Analogy: Strongly Coupled Atoms</vt:lpstr>
      <vt:lpstr>Fourier Expansion</vt:lpstr>
      <vt:lpstr>Integrated Elliptic Flow</vt:lpstr>
      <vt:lpstr>Centrality Dependence</vt:lpstr>
      <vt:lpstr>Elliptic Flow</vt:lpstr>
      <vt:lpstr>Identified Particle v2 at RHIC</vt:lpstr>
      <vt:lpstr>Identified particle v2 at LHC</vt:lpstr>
      <vt:lpstr>Comparison with Hydro Models</vt:lpstr>
      <vt:lpstr>Hard Processes – Jets</vt:lpstr>
      <vt:lpstr>Jets Quenching</vt:lpstr>
      <vt:lpstr>Jets in Heavy Ion Collisions</vt:lpstr>
      <vt:lpstr>High pT Hadron Suppression</vt:lpstr>
      <vt:lpstr>RAA by STAR @ RHIC</vt:lpstr>
      <vt:lpstr>RAA by CMS</vt:lpstr>
      <vt:lpstr>Single Particle Spectra</vt:lpstr>
      <vt:lpstr>Asymmetric Di-Jets</vt:lpstr>
      <vt:lpstr>Di-Jet Imbalance</vt:lpstr>
      <vt:lpstr>Heavy Quarks in the QGP</vt:lpstr>
      <vt:lpstr>D-Meson Nuclear Modification Factor</vt:lpstr>
      <vt:lpstr>D-Meson Anisotropy</vt:lpstr>
      <vt:lpstr>Model Comparison</vt:lpstr>
      <vt:lpstr>Thermal Photons</vt:lpstr>
      <vt:lpstr>Photons from Hard Processes</vt:lpstr>
      <vt:lpstr>Background: Meson Decays</vt:lpstr>
      <vt:lpstr>Isolated Photon RAA by CMS</vt:lpstr>
      <vt:lpstr>Photons at low pT: Conversions</vt:lpstr>
      <vt:lpstr>Direct Photon Measurement</vt:lpstr>
      <vt:lpstr>Direct Photon Spectra</vt:lpstr>
      <vt:lpstr>Comparison with Theory</vt:lpstr>
      <vt:lpstr>Photon v2</vt:lpstr>
      <vt:lpstr>Direct Photon Anisotropy</vt:lpstr>
      <vt:lpstr>Summary &amp; Outlook</vt:lpstr>
    </vt:vector>
  </TitlesOfParts>
  <Company>IKP Muenster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Dietel</dc:creator>
  <cp:lastModifiedBy>Tom Dietel</cp:lastModifiedBy>
  <cp:revision>222</cp:revision>
  <cp:lastPrinted>2014-01-27T20:20:55Z</cp:lastPrinted>
  <dcterms:created xsi:type="dcterms:W3CDTF">2012-01-24T15:07:58Z</dcterms:created>
  <dcterms:modified xsi:type="dcterms:W3CDTF">2015-02-11T04:54:34Z</dcterms:modified>
</cp:coreProperties>
</file>