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3" r:id="rId6"/>
    <p:sldId id="262" r:id="rId7"/>
    <p:sldId id="260" r:id="rId8"/>
    <p:sldId id="264" r:id="rId9"/>
    <p:sldId id="261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D4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E8131-4E72-4DBF-9B35-D10CFF2E18C9}" type="datetimeFigureOut">
              <a:rPr lang="en-ZA" smtClean="0"/>
              <a:t>2015-02-11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01E02-6EE2-46BE-8371-CF47E4B72E4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7388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201E02-6EE2-46BE-8371-CF47E4B72E44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43968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58952"/>
            <a:ext cx="11559540" cy="4041648"/>
          </a:xfrm>
        </p:spPr>
        <p:txBody>
          <a:bodyPr anchor="t">
            <a:normAutofit/>
          </a:bodyPr>
          <a:lstStyle>
            <a:lvl1pPr algn="r">
              <a:lnSpc>
                <a:spcPct val="85000"/>
              </a:lnSpc>
              <a:defRPr sz="4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11559540" cy="87630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00797"/>
            <a:ext cx="1904999" cy="365125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ZA" dirty="0" smtClean="0"/>
              <a:t>2015-02-11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6270" y="6332536"/>
            <a:ext cx="3581400" cy="365125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pPr algn="ctr"/>
            <a:r>
              <a:rPr lang="en-ZA" dirty="0" smtClean="0"/>
              <a:t>HEPP 2015 Workshop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2340" y="6103936"/>
            <a:ext cx="914400" cy="593725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FEA38E99-2D59-4E5D-82F7-0C539E2CF5A8}" type="slidenum">
              <a:rPr lang="en-ZA" smtClean="0"/>
              <a:t>‹#›</a:t>
            </a:fld>
            <a:endParaRPr lang="en-ZA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77005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8E99-2D59-4E5D-82F7-0C539E2CF5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47610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8E99-2D59-4E5D-82F7-0C539E2CF5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68723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ZA" dirty="0" smtClean="0"/>
              <a:t>2015-02-11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ZA" dirty="0" smtClean="0"/>
              <a:t>HEPP 2015 Workshop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EA38E99-2D59-4E5D-82F7-0C539E2CF5A8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54726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ZA" smtClean="0"/>
              <a:t>2015-02-11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EA38E99-2D59-4E5D-82F7-0C539E2CF5A8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47862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8E99-2D59-4E5D-82F7-0C539E2CF5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25115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8E99-2D59-4E5D-82F7-0C539E2CF5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520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EA38E99-2D59-4E5D-82F7-0C539E2CF5A8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1480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FEA38E99-2D59-4E5D-82F7-0C539E2CF5A8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6119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8E99-2D59-4E5D-82F7-0C539E2CF5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817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8E99-2D59-4E5D-82F7-0C539E2CF5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4452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ZA" smtClean="0"/>
              <a:t>2015-02-11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ZA" smtClean="0"/>
              <a:t>HEPP 2015 Workshop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EA38E99-2D59-4E5D-82F7-0C539E2CF5A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065051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939890" y="2723745"/>
            <a:ext cx="8252110" cy="4134254"/>
          </a:xfrm>
          <a:prstGeom prst="rect">
            <a:avLst/>
          </a:prstGeom>
          <a:blipFill>
            <a:blip r:embed="rId3">
              <a:alphaModFix amt="37000"/>
            </a:blip>
            <a:stretch>
              <a:fillRect/>
            </a:stretch>
          </a:blip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501957" y="758952"/>
            <a:ext cx="8514783" cy="4041648"/>
          </a:xfrm>
        </p:spPr>
        <p:txBody>
          <a:bodyPr>
            <a:normAutofit/>
          </a:bodyPr>
          <a:lstStyle/>
          <a:p>
            <a:r>
              <a:rPr lang="en-US" dirty="0"/>
              <a:t>Short P</a:t>
            </a:r>
            <a:r>
              <a:rPr lang="en-US" dirty="0" smtClean="0"/>
              <a:t>ath Length Energy </a:t>
            </a:r>
            <a:r>
              <a:rPr lang="en-US" dirty="0"/>
              <a:t>L</a:t>
            </a:r>
            <a:r>
              <a:rPr lang="en-US" dirty="0" smtClean="0"/>
              <a:t>oss in the QGP from </a:t>
            </a:r>
            <a:r>
              <a:rPr lang="en-US" dirty="0" err="1" smtClean="0"/>
              <a:t>pQCD</a:t>
            </a:r>
            <a:r>
              <a:rPr lang="en-US" dirty="0" smtClean="0"/>
              <a:t> </a:t>
            </a:r>
            <a:endParaRPr lang="en-Z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Isobel </a:t>
            </a:r>
            <a:r>
              <a:rPr lang="en-ZA" dirty="0" err="1" smtClean="0"/>
              <a:t>Kolbé</a:t>
            </a:r>
            <a:r>
              <a:rPr lang="en-ZA" dirty="0" smtClean="0"/>
              <a:t/>
            </a:r>
            <a:br>
              <a:rPr lang="en-ZA" dirty="0" smtClean="0"/>
            </a:br>
            <a:r>
              <a:rPr lang="en-ZA" dirty="0" smtClean="0"/>
              <a:t>University of Cape Town</a:t>
            </a:r>
            <a:endParaRPr lang="en-ZA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r>
              <a:rPr lang="en-ZA" dirty="0" smtClean="0"/>
              <a:t>2015-02-11</a:t>
            </a:r>
            <a:endParaRPr lang="en-Z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ZA" dirty="0" smtClean="0"/>
              <a:t>HEPP 2015 Workshop</a:t>
            </a:r>
            <a:endParaRPr lang="en-Z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t>1</a:t>
            </a:fld>
            <a:endParaRPr lang="en-Z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79" y="0"/>
            <a:ext cx="3388549" cy="4495472"/>
          </a:xfrm>
          <a:prstGeom prst="rect">
            <a:avLst/>
          </a:prstGeom>
          <a:blipFill dpi="0" rotWithShape="1">
            <a:blip r:embed="rId3">
              <a:alphaModFix amt="47000"/>
            </a:blip>
            <a:srcRect/>
            <a:stretch>
              <a:fillRect/>
            </a:stretch>
          </a:blipFill>
        </p:spPr>
      </p:pic>
    </p:spTree>
    <p:extLst>
      <p:ext uri="{BB962C8B-B14F-4D97-AF65-F5344CB8AC3E}">
        <p14:creationId xmlns:p14="http://schemas.microsoft.com/office/powerpoint/2010/main" val="292255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pPr/>
              <a:t>10</a:t>
            </a:fld>
            <a:endParaRPr lang="en-ZA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35" y="495551"/>
            <a:ext cx="3334553" cy="267625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488788" y="971545"/>
            <a:ext cx="7639019" cy="1724266"/>
            <a:chOff x="3488788" y="971545"/>
            <a:chExt cx="7639019" cy="172426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1745" y="971545"/>
              <a:ext cx="6716062" cy="1724266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>
              <a:stCxn id="10" idx="3"/>
              <a:endCxn id="7" idx="1"/>
            </p:cNvCxnSpPr>
            <p:nvPr/>
          </p:nvCxnSpPr>
          <p:spPr>
            <a:xfrm flipV="1">
              <a:off x="3488788" y="1833678"/>
              <a:ext cx="922957" cy="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02155" y="2695811"/>
            <a:ext cx="8145012" cy="3380259"/>
            <a:chOff x="1821511" y="1073160"/>
            <a:chExt cx="8145012" cy="338025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1511" y="3557944"/>
              <a:ext cx="8145012" cy="895475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>
              <a:stCxn id="7" idx="2"/>
              <a:endCxn id="8" idx="0"/>
            </p:cNvCxnSpPr>
            <p:nvPr/>
          </p:nvCxnSpPr>
          <p:spPr>
            <a:xfrm flipH="1">
              <a:off x="5894017" y="1073160"/>
              <a:ext cx="3495115" cy="248478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/>
          <p:cNvSpPr/>
          <p:nvPr/>
        </p:nvSpPr>
        <p:spPr>
          <a:xfrm>
            <a:off x="6739988" y="5304775"/>
            <a:ext cx="647114" cy="6471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Oval 16"/>
          <p:cNvSpPr/>
          <p:nvPr/>
        </p:nvSpPr>
        <p:spPr>
          <a:xfrm>
            <a:off x="2852221" y="5572062"/>
            <a:ext cx="2073061" cy="4477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Oval 17"/>
          <p:cNvSpPr/>
          <p:nvPr/>
        </p:nvSpPr>
        <p:spPr>
          <a:xfrm>
            <a:off x="4925282" y="5586170"/>
            <a:ext cx="2073061" cy="4477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25" name="Group 24"/>
          <p:cNvGrpSpPr/>
          <p:nvPr/>
        </p:nvGrpSpPr>
        <p:grpSpPr>
          <a:xfrm>
            <a:off x="7063545" y="3433307"/>
            <a:ext cx="3756166" cy="1871468"/>
            <a:chOff x="7232071" y="4322326"/>
            <a:chExt cx="3756166" cy="187146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5392" y="4322326"/>
              <a:ext cx="1752845" cy="1009791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>
              <a:stCxn id="16" idx="0"/>
              <a:endCxn id="9" idx="1"/>
            </p:cNvCxnSpPr>
            <p:nvPr/>
          </p:nvCxnSpPr>
          <p:spPr>
            <a:xfrm flipV="1">
              <a:off x="7232071" y="4827222"/>
              <a:ext cx="2003321" cy="136657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Multiply 37"/>
          <p:cNvSpPr/>
          <p:nvPr/>
        </p:nvSpPr>
        <p:spPr>
          <a:xfrm>
            <a:off x="8641993" y="2718670"/>
            <a:ext cx="2630659" cy="2518582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41" name="Group 40"/>
          <p:cNvGrpSpPr/>
          <p:nvPr/>
        </p:nvGrpSpPr>
        <p:grpSpPr>
          <a:xfrm>
            <a:off x="8976892" y="3213257"/>
            <a:ext cx="1663759" cy="2245612"/>
            <a:chOff x="3488788" y="2443501"/>
            <a:chExt cx="1663759" cy="2245612"/>
          </a:xfrm>
        </p:grpSpPr>
        <p:sp>
          <p:nvSpPr>
            <p:cNvPr id="39" name="Rectangle 38"/>
            <p:cNvSpPr/>
            <p:nvPr/>
          </p:nvSpPr>
          <p:spPr>
            <a:xfrm rot="2159763">
              <a:off x="3488788" y="3938202"/>
              <a:ext cx="1167618" cy="2908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40" name="Rectangle 39"/>
            <p:cNvSpPr/>
            <p:nvPr/>
          </p:nvSpPr>
          <p:spPr>
            <a:xfrm rot="18399271">
              <a:off x="3900140" y="3436705"/>
              <a:ext cx="2245612" cy="2592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228174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38" grpId="0" animBg="1"/>
      <p:bldP spid="3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pPr/>
              <a:t>11</a:t>
            </a:fld>
            <a:endParaRPr lang="en-ZA"/>
          </a:p>
        </p:txBody>
      </p:sp>
      <p:grpSp>
        <p:nvGrpSpPr>
          <p:cNvPr id="12" name="Group 11"/>
          <p:cNvGrpSpPr/>
          <p:nvPr/>
        </p:nvGrpSpPr>
        <p:grpSpPr>
          <a:xfrm>
            <a:off x="188004" y="381000"/>
            <a:ext cx="11379474" cy="5791200"/>
            <a:chOff x="150535" y="304800"/>
            <a:chExt cx="11379474" cy="5791200"/>
          </a:xfrm>
        </p:grpSpPr>
        <p:sp>
          <p:nvSpPr>
            <p:cNvPr id="11" name="Rectangle 10"/>
            <p:cNvSpPr/>
            <p:nvPr/>
          </p:nvSpPr>
          <p:spPr>
            <a:xfrm>
              <a:off x="150535" y="304800"/>
              <a:ext cx="11379474" cy="5791200"/>
            </a:xfrm>
            <a:prstGeom prst="rect">
              <a:avLst/>
            </a:prstGeom>
            <a:solidFill>
              <a:srgbClr val="FF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97384" y="535692"/>
              <a:ext cx="11032625" cy="5547377"/>
              <a:chOff x="0" y="0"/>
              <a:chExt cx="11032625" cy="554737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5852160" cy="1608004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35948" y="1608004"/>
                <a:ext cx="5859208" cy="1839347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608004"/>
                <a:ext cx="5135948" cy="3939373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52160" y="0"/>
                <a:ext cx="5180465" cy="1608004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35948" y="3447351"/>
                <a:ext cx="5859208" cy="195606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2813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pPr/>
              <a:t>12</a:t>
            </a:fld>
            <a:endParaRPr lang="en-ZA"/>
          </a:p>
        </p:txBody>
      </p:sp>
      <p:sp>
        <p:nvSpPr>
          <p:cNvPr id="5" name="TextBox 4"/>
          <p:cNvSpPr txBox="1"/>
          <p:nvPr/>
        </p:nvSpPr>
        <p:spPr>
          <a:xfrm>
            <a:off x="1237956" y="2574388"/>
            <a:ext cx="90033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9600" dirty="0" smtClean="0"/>
              <a:t>So, off to work!</a:t>
            </a:r>
            <a:endParaRPr lang="en-ZA" sz="9600" dirty="0"/>
          </a:p>
        </p:txBody>
      </p:sp>
    </p:spTree>
    <p:extLst>
      <p:ext uri="{BB962C8B-B14F-4D97-AF65-F5344CB8AC3E}">
        <p14:creationId xmlns:p14="http://schemas.microsoft.com/office/powerpoint/2010/main" val="340250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692640" cy="1325562"/>
          </a:xfrm>
        </p:spPr>
        <p:txBody>
          <a:bodyPr>
            <a:normAutofit/>
          </a:bodyPr>
          <a:lstStyle/>
          <a:p>
            <a:r>
              <a:rPr lang="en-ZA" sz="6600" dirty="0" smtClean="0"/>
              <a:t>Outline</a:t>
            </a:r>
            <a:endParaRPr lang="en-ZA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42" y="1668463"/>
            <a:ext cx="8595360" cy="4351337"/>
          </a:xfrm>
        </p:spPr>
        <p:txBody>
          <a:bodyPr/>
          <a:lstStyle/>
          <a:p>
            <a:r>
              <a:rPr lang="en-ZA" sz="2400" dirty="0" smtClean="0"/>
              <a:t>Why Heavy Ions</a:t>
            </a:r>
          </a:p>
          <a:p>
            <a:r>
              <a:rPr lang="en-ZA" sz="2400" dirty="0" smtClean="0"/>
              <a:t>What has been done?</a:t>
            </a:r>
          </a:p>
          <a:p>
            <a:r>
              <a:rPr lang="en-ZA" sz="2400" dirty="0" smtClean="0"/>
              <a:t>What needs to be done and why?</a:t>
            </a:r>
          </a:p>
          <a:p>
            <a:r>
              <a:rPr lang="en-ZA" sz="2400" dirty="0" smtClean="0"/>
              <a:t>How will we do it?</a:t>
            </a:r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 smtClean="0"/>
              <a:t>HEPP 2015 Workshop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t>2</a:t>
            </a:fld>
            <a:endParaRPr lang="en-ZA"/>
          </a:p>
        </p:txBody>
      </p:sp>
      <p:sp>
        <p:nvSpPr>
          <p:cNvPr id="9" name="Flowchart: Punched Tape 8"/>
          <p:cNvSpPr/>
          <p:nvPr/>
        </p:nvSpPr>
        <p:spPr>
          <a:xfrm>
            <a:off x="2475914" y="2316479"/>
            <a:ext cx="8525021" cy="4335463"/>
          </a:xfrm>
          <a:prstGeom prst="flowChartPunchedTape">
            <a:avLst/>
          </a:prstGeom>
          <a:blipFill dpi="0" rotWithShape="1">
            <a:blip r:embed="rId2">
              <a:alphaModFix amt="57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6806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roup 257"/>
          <p:cNvGrpSpPr/>
          <p:nvPr/>
        </p:nvGrpSpPr>
        <p:grpSpPr>
          <a:xfrm>
            <a:off x="8195518" y="3872106"/>
            <a:ext cx="2980159" cy="2041395"/>
            <a:chOff x="8195518" y="3872106"/>
            <a:chExt cx="2980159" cy="2041395"/>
          </a:xfrm>
        </p:grpSpPr>
        <p:grpSp>
          <p:nvGrpSpPr>
            <p:cNvPr id="252" name="Group 251"/>
            <p:cNvGrpSpPr/>
            <p:nvPr/>
          </p:nvGrpSpPr>
          <p:grpSpPr>
            <a:xfrm>
              <a:off x="8195518" y="4753582"/>
              <a:ext cx="2980159" cy="1159919"/>
              <a:chOff x="8195518" y="4753582"/>
              <a:chExt cx="2980159" cy="1159919"/>
            </a:xfrm>
            <a:solidFill>
              <a:schemeClr val="tx2">
                <a:lumMod val="75000"/>
              </a:schemeClr>
            </a:solidFill>
          </p:grpSpPr>
          <p:sp>
            <p:nvSpPr>
              <p:cNvPr id="246" name="Oval 245"/>
              <p:cNvSpPr/>
              <p:nvPr/>
            </p:nvSpPr>
            <p:spPr>
              <a:xfrm>
                <a:off x="10051130" y="4753582"/>
                <a:ext cx="1124547" cy="1129770"/>
              </a:xfrm>
              <a:prstGeom prst="ellips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cxnSp>
            <p:nvCxnSpPr>
              <p:cNvPr id="247" name="Straight Arrow Connector 246"/>
              <p:cNvCxnSpPr>
                <a:stCxn id="246" idx="2"/>
              </p:cNvCxnSpPr>
              <p:nvPr/>
            </p:nvCxnSpPr>
            <p:spPr>
              <a:xfrm flipH="1">
                <a:off x="9769325" y="5318467"/>
                <a:ext cx="281805" cy="6466"/>
              </a:xfrm>
              <a:prstGeom prst="straightConnector1">
                <a:avLst/>
              </a:prstGeom>
              <a:grpFill/>
              <a:ln w="57150">
                <a:solidFill>
                  <a:schemeClr val="tx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1" name="Group 250"/>
              <p:cNvGrpSpPr/>
              <p:nvPr/>
            </p:nvGrpSpPr>
            <p:grpSpPr>
              <a:xfrm rot="10800000">
                <a:off x="8195518" y="4783731"/>
                <a:ext cx="1406352" cy="1129770"/>
                <a:chOff x="9921725" y="4905982"/>
                <a:chExt cx="1406352" cy="1129770"/>
              </a:xfrm>
              <a:grpFill/>
            </p:grpSpPr>
            <p:sp>
              <p:nvSpPr>
                <p:cNvPr id="248" name="Oval 247"/>
                <p:cNvSpPr/>
                <p:nvPr/>
              </p:nvSpPr>
              <p:spPr>
                <a:xfrm>
                  <a:off x="10203530" y="4905982"/>
                  <a:ext cx="1124547" cy="1129770"/>
                </a:xfrm>
                <a:prstGeom prst="ellipse">
                  <a:avLst/>
                </a:prstGeom>
                <a:grpFill/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cxnSp>
              <p:nvCxnSpPr>
                <p:cNvPr id="249" name="Straight Arrow Connector 248"/>
                <p:cNvCxnSpPr>
                  <a:stCxn id="248" idx="2"/>
                </p:cNvCxnSpPr>
                <p:nvPr/>
              </p:nvCxnSpPr>
              <p:spPr>
                <a:xfrm flipH="1">
                  <a:off x="9921725" y="5470867"/>
                  <a:ext cx="281805" cy="6466"/>
                </a:xfrm>
                <a:prstGeom prst="straightConnector1">
                  <a:avLst/>
                </a:prstGeom>
                <a:grpFill/>
                <a:ln w="57150">
                  <a:solidFill>
                    <a:schemeClr val="tx2">
                      <a:lumMod val="7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5" name="TextBox 254"/>
            <p:cNvSpPr txBox="1"/>
            <p:nvPr/>
          </p:nvSpPr>
          <p:spPr>
            <a:xfrm>
              <a:off x="9141852" y="3872106"/>
              <a:ext cx="13813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4800" dirty="0"/>
                <a:t>A</a:t>
              </a:r>
              <a:r>
                <a:rPr lang="en-ZA" sz="4800" dirty="0" smtClean="0"/>
                <a:t>A</a:t>
              </a:r>
              <a:endParaRPr lang="en-ZA" sz="48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Why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What are we doing?</a:t>
            </a:r>
          </a:p>
          <a:p>
            <a:r>
              <a:rPr lang="en-ZA" dirty="0" smtClean="0"/>
              <a:t>Why heavy ions?</a:t>
            </a:r>
          </a:p>
          <a:p>
            <a:r>
              <a:rPr lang="en-ZA" dirty="0" smtClean="0"/>
              <a:t>Why hard probes?</a:t>
            </a:r>
          </a:p>
          <a:p>
            <a:pPr lvl="1"/>
            <a:r>
              <a:rPr lang="en-ZA" dirty="0" smtClean="0"/>
              <a:t>Self generated probes</a:t>
            </a:r>
          </a:p>
          <a:p>
            <a:pPr lvl="1"/>
            <a:r>
              <a:rPr lang="en-ZA" dirty="0" err="1" smtClean="0"/>
              <a:t>Sensative</a:t>
            </a:r>
            <a:r>
              <a:rPr lang="en-ZA" dirty="0" smtClean="0"/>
              <a:t> to all time scales</a:t>
            </a:r>
          </a:p>
          <a:p>
            <a:r>
              <a:rPr lang="en-ZA" dirty="0" smtClean="0"/>
              <a:t>Will loose energy in the medium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t>3</a:t>
            </a:fld>
            <a:endParaRPr lang="en-ZA"/>
          </a:p>
        </p:txBody>
      </p:sp>
      <p:pic>
        <p:nvPicPr>
          <p:cNvPr id="7" name="qgpcolors_improve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66" y="423121"/>
            <a:ext cx="12189734" cy="6094868"/>
          </a:xfrm>
          <a:prstGeom prst="rect">
            <a:avLst/>
          </a:prstGeom>
        </p:spPr>
      </p:pic>
      <p:grpSp>
        <p:nvGrpSpPr>
          <p:cNvPr id="224" name="Group 223"/>
          <p:cNvGrpSpPr/>
          <p:nvPr/>
        </p:nvGrpSpPr>
        <p:grpSpPr>
          <a:xfrm>
            <a:off x="5321789" y="42526"/>
            <a:ext cx="3601031" cy="5357034"/>
            <a:chOff x="5321789" y="42526"/>
            <a:chExt cx="3601031" cy="5357034"/>
          </a:xfrm>
        </p:grpSpPr>
        <p:grpSp>
          <p:nvGrpSpPr>
            <p:cNvPr id="168" name="Group 167"/>
            <p:cNvGrpSpPr/>
            <p:nvPr/>
          </p:nvGrpSpPr>
          <p:grpSpPr>
            <a:xfrm rot="20009950">
              <a:off x="6556348" y="3488602"/>
              <a:ext cx="1427344" cy="1910958"/>
              <a:chOff x="6373776" y="2648749"/>
              <a:chExt cx="1427344" cy="1910958"/>
            </a:xfrm>
          </p:grpSpPr>
          <p:sp>
            <p:nvSpPr>
              <p:cNvPr id="169" name="Oval 168"/>
              <p:cNvSpPr/>
              <p:nvPr/>
            </p:nvSpPr>
            <p:spPr>
              <a:xfrm rot="10271778">
                <a:off x="6537417" y="2985205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0" name="Oval 169"/>
              <p:cNvSpPr/>
              <p:nvPr/>
            </p:nvSpPr>
            <p:spPr>
              <a:xfrm rot="10271778">
                <a:off x="6842217" y="3290005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1" name="Oval 170"/>
              <p:cNvSpPr/>
              <p:nvPr/>
            </p:nvSpPr>
            <p:spPr>
              <a:xfrm rot="10271778">
                <a:off x="7299417" y="3747205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2" name="Oval 171"/>
              <p:cNvSpPr/>
              <p:nvPr/>
            </p:nvSpPr>
            <p:spPr>
              <a:xfrm rot="10271778">
                <a:off x="6720942" y="3977959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3" name="Oval 172"/>
              <p:cNvSpPr/>
              <p:nvPr/>
            </p:nvSpPr>
            <p:spPr>
              <a:xfrm rot="10271778">
                <a:off x="6863681" y="4224857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4" name="Oval 173"/>
              <p:cNvSpPr/>
              <p:nvPr/>
            </p:nvSpPr>
            <p:spPr>
              <a:xfrm rot="10271778">
                <a:off x="7060622" y="3838500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5" name="Oval 174"/>
              <p:cNvSpPr/>
              <p:nvPr/>
            </p:nvSpPr>
            <p:spPr>
              <a:xfrm rot="10271778">
                <a:off x="7305468" y="2817780"/>
                <a:ext cx="334850" cy="334850"/>
              </a:xfrm>
              <a:prstGeom prst="ellipse">
                <a:avLst/>
              </a:prstGeom>
              <a:solidFill>
                <a:srgbClr val="FD47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6" name="Oval 175"/>
              <p:cNvSpPr/>
              <p:nvPr/>
            </p:nvSpPr>
            <p:spPr>
              <a:xfrm rot="10271778">
                <a:off x="7177067" y="3113350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7" name="Oval 176"/>
              <p:cNvSpPr/>
              <p:nvPr/>
            </p:nvSpPr>
            <p:spPr>
              <a:xfrm rot="10271778">
                <a:off x="6725769" y="2648749"/>
                <a:ext cx="334850" cy="334850"/>
              </a:xfrm>
              <a:prstGeom prst="ellipse">
                <a:avLst/>
              </a:prstGeom>
              <a:solidFill>
                <a:srgbClr val="FD47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8" name="Oval 177"/>
              <p:cNvSpPr/>
              <p:nvPr/>
            </p:nvSpPr>
            <p:spPr>
              <a:xfrm rot="10271778">
                <a:off x="7466270" y="3248410"/>
                <a:ext cx="334850" cy="334850"/>
              </a:xfrm>
              <a:prstGeom prst="ellipse">
                <a:avLst/>
              </a:prstGeom>
              <a:solidFill>
                <a:srgbClr val="FD47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79" name="Oval 178"/>
              <p:cNvSpPr/>
              <p:nvPr/>
            </p:nvSpPr>
            <p:spPr>
              <a:xfrm rot="10271778">
                <a:off x="7018616" y="3470989"/>
                <a:ext cx="334850" cy="334850"/>
              </a:xfrm>
              <a:prstGeom prst="ellipse">
                <a:avLst/>
              </a:prstGeom>
              <a:solidFill>
                <a:srgbClr val="FD47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0" name="Oval 179"/>
              <p:cNvSpPr/>
              <p:nvPr/>
            </p:nvSpPr>
            <p:spPr>
              <a:xfrm rot="10271778">
                <a:off x="7308003" y="4172927"/>
                <a:ext cx="334850" cy="334850"/>
              </a:xfrm>
              <a:prstGeom prst="ellipse">
                <a:avLst/>
              </a:prstGeom>
              <a:solidFill>
                <a:srgbClr val="FD47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1" name="Oval 180"/>
              <p:cNvSpPr/>
              <p:nvPr/>
            </p:nvSpPr>
            <p:spPr>
              <a:xfrm rot="10271778">
                <a:off x="6495077" y="3213829"/>
                <a:ext cx="334850" cy="334850"/>
              </a:xfrm>
              <a:prstGeom prst="ellipse">
                <a:avLst/>
              </a:prstGeom>
              <a:solidFill>
                <a:srgbClr val="FD47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2" name="Oval 181"/>
              <p:cNvSpPr/>
              <p:nvPr/>
            </p:nvSpPr>
            <p:spPr>
              <a:xfrm rot="10271778">
                <a:off x="6373776" y="3457430"/>
                <a:ext cx="334850" cy="3348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3" name="Oval 182"/>
              <p:cNvSpPr/>
              <p:nvPr/>
            </p:nvSpPr>
            <p:spPr>
              <a:xfrm rot="10271778">
                <a:off x="7444977" y="3060218"/>
                <a:ext cx="334850" cy="3348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4" name="Oval 183"/>
              <p:cNvSpPr/>
              <p:nvPr/>
            </p:nvSpPr>
            <p:spPr>
              <a:xfrm rot="10271778">
                <a:off x="6898331" y="3029741"/>
                <a:ext cx="334850" cy="3348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5" name="Oval 184"/>
              <p:cNvSpPr/>
              <p:nvPr/>
            </p:nvSpPr>
            <p:spPr>
              <a:xfrm rot="10271778">
                <a:off x="6959202" y="3786382"/>
                <a:ext cx="334850" cy="3348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6" name="Oval 185"/>
              <p:cNvSpPr/>
              <p:nvPr/>
            </p:nvSpPr>
            <p:spPr>
              <a:xfrm rot="10271778">
                <a:off x="7257367" y="3828847"/>
                <a:ext cx="334850" cy="3348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7" name="Oval 186"/>
              <p:cNvSpPr/>
              <p:nvPr/>
            </p:nvSpPr>
            <p:spPr>
              <a:xfrm rot="10271778">
                <a:off x="6918417" y="4080022"/>
                <a:ext cx="334850" cy="3348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8" name="Oval 187"/>
              <p:cNvSpPr/>
              <p:nvPr/>
            </p:nvSpPr>
            <p:spPr>
              <a:xfrm rot="10271778">
                <a:off x="6567479" y="2786207"/>
                <a:ext cx="334850" cy="3348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89" name="Oval 188"/>
              <p:cNvSpPr/>
              <p:nvPr/>
            </p:nvSpPr>
            <p:spPr>
              <a:xfrm rot="10271778">
                <a:off x="6568542" y="3806405"/>
                <a:ext cx="334850" cy="334850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90" name="Oval 189"/>
              <p:cNvSpPr/>
              <p:nvPr/>
            </p:nvSpPr>
            <p:spPr>
              <a:xfrm rot="10271778">
                <a:off x="6587324" y="3526118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91" name="Oval 190"/>
              <p:cNvSpPr/>
              <p:nvPr/>
            </p:nvSpPr>
            <p:spPr>
              <a:xfrm rot="10271778">
                <a:off x="7284392" y="3259955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92" name="Oval 191"/>
              <p:cNvSpPr/>
              <p:nvPr/>
            </p:nvSpPr>
            <p:spPr>
              <a:xfrm rot="10271778">
                <a:off x="6857242" y="3649007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93" name="Oval 192"/>
              <p:cNvSpPr/>
              <p:nvPr/>
            </p:nvSpPr>
            <p:spPr>
              <a:xfrm rot="10271778">
                <a:off x="6949542" y="2778603"/>
                <a:ext cx="334850" cy="334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194" name="Oval 193"/>
              <p:cNvSpPr/>
              <p:nvPr/>
            </p:nvSpPr>
            <p:spPr>
              <a:xfrm rot="10271778">
                <a:off x="6484830" y="4188013"/>
                <a:ext cx="334850" cy="334850"/>
              </a:xfrm>
              <a:prstGeom prst="ellipse">
                <a:avLst/>
              </a:prstGeom>
              <a:solidFill>
                <a:srgbClr val="FD473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</p:grpSp>
        <p:grpSp>
          <p:nvGrpSpPr>
            <p:cNvPr id="223" name="Group 222"/>
            <p:cNvGrpSpPr/>
            <p:nvPr/>
          </p:nvGrpSpPr>
          <p:grpSpPr>
            <a:xfrm>
              <a:off x="5321789" y="42526"/>
              <a:ext cx="3601031" cy="4745803"/>
              <a:chOff x="5321789" y="42526"/>
              <a:chExt cx="3601031" cy="4745803"/>
            </a:xfrm>
          </p:grpSpPr>
          <p:grpSp>
            <p:nvGrpSpPr>
              <p:cNvPr id="114" name="Group 113"/>
              <p:cNvGrpSpPr/>
              <p:nvPr/>
            </p:nvGrpSpPr>
            <p:grpSpPr>
              <a:xfrm rot="10224168">
                <a:off x="6573968" y="42526"/>
                <a:ext cx="1427344" cy="1910958"/>
                <a:chOff x="6373776" y="2648749"/>
                <a:chExt cx="1427344" cy="1910958"/>
              </a:xfrm>
            </p:grpSpPr>
            <p:sp>
              <p:nvSpPr>
                <p:cNvPr id="115" name="Oval 114"/>
                <p:cNvSpPr/>
                <p:nvPr/>
              </p:nvSpPr>
              <p:spPr>
                <a:xfrm rot="10271778">
                  <a:off x="6537417" y="2985205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 rot="10271778">
                  <a:off x="6842217" y="3290005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 rot="10271778">
                  <a:off x="7299417" y="3747205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 rot="10271778">
                  <a:off x="6720942" y="3977959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 rot="10271778">
                  <a:off x="6863681" y="4224857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 rot="10271778">
                  <a:off x="7060622" y="3838500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 rot="10271778">
                  <a:off x="7305468" y="2817780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2" name="Oval 121"/>
                <p:cNvSpPr/>
                <p:nvPr/>
              </p:nvSpPr>
              <p:spPr>
                <a:xfrm rot="10271778">
                  <a:off x="7177067" y="3113350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 rot="10271778">
                  <a:off x="6725769" y="2648749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 rot="10271778">
                  <a:off x="7466270" y="3248410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 rot="10271778">
                  <a:off x="7018616" y="3470989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 rot="10271778">
                  <a:off x="7308003" y="4172927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7" name="Oval 126"/>
                <p:cNvSpPr/>
                <p:nvPr/>
              </p:nvSpPr>
              <p:spPr>
                <a:xfrm rot="10271778">
                  <a:off x="6495077" y="3213829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 rot="10271778">
                  <a:off x="6373776" y="3457430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 rot="10271778">
                  <a:off x="7444977" y="3060218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 rot="10271778">
                  <a:off x="6898331" y="3029741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1" name="Oval 130"/>
                <p:cNvSpPr/>
                <p:nvPr/>
              </p:nvSpPr>
              <p:spPr>
                <a:xfrm rot="10271778">
                  <a:off x="6959202" y="3786382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2" name="Oval 131"/>
                <p:cNvSpPr/>
                <p:nvPr/>
              </p:nvSpPr>
              <p:spPr>
                <a:xfrm rot="10271778">
                  <a:off x="7257367" y="3828847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3" name="Oval 132"/>
                <p:cNvSpPr/>
                <p:nvPr/>
              </p:nvSpPr>
              <p:spPr>
                <a:xfrm rot="10271778">
                  <a:off x="6918417" y="4080022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 rot="10271778">
                  <a:off x="6567479" y="2786207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5" name="Oval 134"/>
                <p:cNvSpPr/>
                <p:nvPr/>
              </p:nvSpPr>
              <p:spPr>
                <a:xfrm rot="10271778">
                  <a:off x="6568542" y="3806405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 rot="10271778">
                  <a:off x="6587324" y="3526118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 rot="10271778">
                  <a:off x="7284392" y="3259955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 rot="10271778">
                  <a:off x="6857242" y="3649007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 rot="10271778">
                  <a:off x="6949542" y="2778603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 rot="10271778">
                  <a:off x="6484830" y="4188013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</p:grpSp>
          <p:grpSp>
            <p:nvGrpSpPr>
              <p:cNvPr id="222" name="Group 221"/>
              <p:cNvGrpSpPr/>
              <p:nvPr/>
            </p:nvGrpSpPr>
            <p:grpSpPr>
              <a:xfrm>
                <a:off x="6014521" y="718523"/>
                <a:ext cx="2908299" cy="4069806"/>
                <a:chOff x="6014521" y="718523"/>
                <a:chExt cx="2908299" cy="4069806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7031865" y="1691322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7336665" y="1996122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7793865" y="2453322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7215390" y="2684076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7358129" y="2930974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7555070" y="2544617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7799916" y="1523897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7671515" y="1819467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7220217" y="1354866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7960718" y="1954527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513064" y="2177106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7802451" y="2879044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6989525" y="1919946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6868224" y="2163547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7939425" y="1766335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7392779" y="1735858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7453650" y="2492499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7751815" y="2534964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7412865" y="2786139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7061927" y="1492324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7062990" y="2512522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7081772" y="2232235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7778840" y="1966072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7351690" y="2355124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7443990" y="1484720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6979278" y="2894130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 rot="10271778">
                  <a:off x="6217593" y="1054979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 rot="10271778">
                  <a:off x="6522393" y="1359779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 rot="10271778">
                  <a:off x="6979593" y="1816979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 rot="10271778">
                  <a:off x="6401118" y="2047733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 rot="10271778">
                  <a:off x="6543857" y="2294631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 rot="10271778">
                  <a:off x="6740798" y="1908274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 rot="10271778">
                  <a:off x="6985644" y="887554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 rot="10271778">
                  <a:off x="6857243" y="1183124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 rot="10271778">
                  <a:off x="6405945" y="718523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 rot="10271778">
                  <a:off x="7146446" y="1318184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 rot="10271778">
                  <a:off x="6698792" y="1540763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 rot="10271778">
                  <a:off x="6988179" y="2242701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 rot="10271778">
                  <a:off x="6175253" y="1283603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 rot="10271778">
                  <a:off x="6053952" y="1527204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 rot="10271778">
                  <a:off x="7125153" y="1129992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 rot="10271778">
                  <a:off x="6578507" y="1099515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 rot="10271778">
                  <a:off x="6639378" y="1856156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 rot="10271778">
                  <a:off x="6937543" y="1898621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 rot="10271778">
                  <a:off x="6598593" y="2149796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 rot="10271778">
                  <a:off x="6247655" y="855981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 rot="10271778">
                  <a:off x="6248718" y="1876179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 rot="10271778">
                  <a:off x="6267500" y="1595892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 rot="10271778">
                  <a:off x="6964568" y="1329729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 rot="10271778">
                  <a:off x="6537418" y="1718781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 rot="10271778">
                  <a:off x="6629718" y="848377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 rot="10271778">
                  <a:off x="6165006" y="2257787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grpSp>
              <p:nvGrpSpPr>
                <p:cNvPr id="86" name="Group 85"/>
                <p:cNvGrpSpPr/>
                <p:nvPr/>
              </p:nvGrpSpPr>
              <p:grpSpPr>
                <a:xfrm rot="12083980">
                  <a:off x="6014521" y="2558054"/>
                  <a:ext cx="1427344" cy="1910958"/>
                  <a:chOff x="6373776" y="2648749"/>
                  <a:chExt cx="1427344" cy="1910958"/>
                </a:xfrm>
              </p:grpSpPr>
              <p:sp>
                <p:nvSpPr>
                  <p:cNvPr id="60" name="Oval 59"/>
                  <p:cNvSpPr/>
                  <p:nvPr/>
                </p:nvSpPr>
                <p:spPr>
                  <a:xfrm rot="10271778">
                    <a:off x="6537417" y="298520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61" name="Oval 60"/>
                  <p:cNvSpPr/>
                  <p:nvPr/>
                </p:nvSpPr>
                <p:spPr>
                  <a:xfrm rot="10271778">
                    <a:off x="6842217" y="329000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62" name="Oval 61"/>
                  <p:cNvSpPr/>
                  <p:nvPr/>
                </p:nvSpPr>
                <p:spPr>
                  <a:xfrm rot="10271778">
                    <a:off x="7299417" y="374720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63" name="Oval 62"/>
                  <p:cNvSpPr/>
                  <p:nvPr/>
                </p:nvSpPr>
                <p:spPr>
                  <a:xfrm rot="10271778">
                    <a:off x="6720942" y="3977959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64" name="Oval 63"/>
                  <p:cNvSpPr/>
                  <p:nvPr/>
                </p:nvSpPr>
                <p:spPr>
                  <a:xfrm rot="10271778">
                    <a:off x="6863681" y="4224857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65" name="Oval 64"/>
                  <p:cNvSpPr/>
                  <p:nvPr/>
                </p:nvSpPr>
                <p:spPr>
                  <a:xfrm rot="10271778">
                    <a:off x="7060622" y="3838500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66" name="Oval 65"/>
                  <p:cNvSpPr/>
                  <p:nvPr/>
                </p:nvSpPr>
                <p:spPr>
                  <a:xfrm rot="10271778">
                    <a:off x="7305468" y="2817780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67" name="Oval 66"/>
                  <p:cNvSpPr/>
                  <p:nvPr/>
                </p:nvSpPr>
                <p:spPr>
                  <a:xfrm rot="10271778">
                    <a:off x="7177067" y="3113350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68" name="Oval 67"/>
                  <p:cNvSpPr/>
                  <p:nvPr/>
                </p:nvSpPr>
                <p:spPr>
                  <a:xfrm rot="10271778">
                    <a:off x="6725769" y="2648749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69" name="Oval 68"/>
                  <p:cNvSpPr/>
                  <p:nvPr/>
                </p:nvSpPr>
                <p:spPr>
                  <a:xfrm rot="10271778">
                    <a:off x="7466270" y="3248410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0" name="Oval 69"/>
                  <p:cNvSpPr/>
                  <p:nvPr/>
                </p:nvSpPr>
                <p:spPr>
                  <a:xfrm rot="10271778">
                    <a:off x="7018616" y="3470989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1" name="Oval 70"/>
                  <p:cNvSpPr/>
                  <p:nvPr/>
                </p:nvSpPr>
                <p:spPr>
                  <a:xfrm rot="10271778">
                    <a:off x="7308003" y="4172927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2" name="Oval 71"/>
                  <p:cNvSpPr/>
                  <p:nvPr/>
                </p:nvSpPr>
                <p:spPr>
                  <a:xfrm rot="10271778">
                    <a:off x="6495077" y="3213829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3" name="Oval 72"/>
                  <p:cNvSpPr/>
                  <p:nvPr/>
                </p:nvSpPr>
                <p:spPr>
                  <a:xfrm rot="10271778">
                    <a:off x="6373776" y="3457430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4" name="Oval 73"/>
                  <p:cNvSpPr/>
                  <p:nvPr/>
                </p:nvSpPr>
                <p:spPr>
                  <a:xfrm rot="10271778">
                    <a:off x="7444977" y="3060218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5" name="Oval 74"/>
                  <p:cNvSpPr/>
                  <p:nvPr/>
                </p:nvSpPr>
                <p:spPr>
                  <a:xfrm rot="10271778">
                    <a:off x="6898331" y="3029741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6" name="Oval 75"/>
                  <p:cNvSpPr/>
                  <p:nvPr/>
                </p:nvSpPr>
                <p:spPr>
                  <a:xfrm rot="10271778">
                    <a:off x="6959202" y="3786382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7" name="Oval 76"/>
                  <p:cNvSpPr/>
                  <p:nvPr/>
                </p:nvSpPr>
                <p:spPr>
                  <a:xfrm rot="10271778">
                    <a:off x="7257367" y="3828847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8" name="Oval 77"/>
                  <p:cNvSpPr/>
                  <p:nvPr/>
                </p:nvSpPr>
                <p:spPr>
                  <a:xfrm rot="10271778">
                    <a:off x="6918417" y="4080022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79" name="Oval 78"/>
                  <p:cNvSpPr/>
                  <p:nvPr/>
                </p:nvSpPr>
                <p:spPr>
                  <a:xfrm rot="10271778">
                    <a:off x="6567479" y="2786207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80" name="Oval 79"/>
                  <p:cNvSpPr/>
                  <p:nvPr/>
                </p:nvSpPr>
                <p:spPr>
                  <a:xfrm rot="10271778">
                    <a:off x="6568542" y="3806405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 rot="10271778">
                    <a:off x="6587324" y="3526118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 rot="10271778">
                    <a:off x="7284392" y="325995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 rot="10271778">
                    <a:off x="6857242" y="3649007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 rot="10271778">
                    <a:off x="6949542" y="2778603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85" name="Oval 84"/>
                  <p:cNvSpPr/>
                  <p:nvPr/>
                </p:nvSpPr>
                <p:spPr>
                  <a:xfrm rot="10271778">
                    <a:off x="6484830" y="4188013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87" name="Group 86"/>
                <p:cNvGrpSpPr/>
                <p:nvPr/>
              </p:nvGrpSpPr>
              <p:grpSpPr>
                <a:xfrm rot="10224168">
                  <a:off x="7092577" y="2877371"/>
                  <a:ext cx="1427344" cy="1910958"/>
                  <a:chOff x="6373776" y="2648749"/>
                  <a:chExt cx="1427344" cy="1910958"/>
                </a:xfrm>
              </p:grpSpPr>
              <p:sp>
                <p:nvSpPr>
                  <p:cNvPr id="88" name="Oval 87"/>
                  <p:cNvSpPr/>
                  <p:nvPr/>
                </p:nvSpPr>
                <p:spPr>
                  <a:xfrm rot="10271778">
                    <a:off x="6537417" y="298520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89" name="Oval 88"/>
                  <p:cNvSpPr/>
                  <p:nvPr/>
                </p:nvSpPr>
                <p:spPr>
                  <a:xfrm rot="10271778">
                    <a:off x="6842217" y="329000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 rot="10271778">
                    <a:off x="7299417" y="374720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1" name="Oval 90"/>
                  <p:cNvSpPr/>
                  <p:nvPr/>
                </p:nvSpPr>
                <p:spPr>
                  <a:xfrm rot="10271778">
                    <a:off x="6720942" y="3977959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 rot="10271778">
                    <a:off x="6863681" y="4224857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3" name="Oval 92"/>
                  <p:cNvSpPr/>
                  <p:nvPr/>
                </p:nvSpPr>
                <p:spPr>
                  <a:xfrm rot="10271778">
                    <a:off x="7060622" y="3838500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4" name="Oval 93"/>
                  <p:cNvSpPr/>
                  <p:nvPr/>
                </p:nvSpPr>
                <p:spPr>
                  <a:xfrm rot="10271778">
                    <a:off x="7305468" y="2817780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5" name="Oval 94"/>
                  <p:cNvSpPr/>
                  <p:nvPr/>
                </p:nvSpPr>
                <p:spPr>
                  <a:xfrm rot="10271778">
                    <a:off x="7177067" y="3113350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6" name="Oval 95"/>
                  <p:cNvSpPr/>
                  <p:nvPr/>
                </p:nvSpPr>
                <p:spPr>
                  <a:xfrm rot="10271778">
                    <a:off x="6725769" y="2648749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7" name="Oval 96"/>
                  <p:cNvSpPr/>
                  <p:nvPr/>
                </p:nvSpPr>
                <p:spPr>
                  <a:xfrm rot="10271778">
                    <a:off x="7466270" y="3248410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8" name="Oval 97"/>
                  <p:cNvSpPr/>
                  <p:nvPr/>
                </p:nvSpPr>
                <p:spPr>
                  <a:xfrm rot="10271778">
                    <a:off x="7018616" y="3470989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99" name="Oval 98"/>
                  <p:cNvSpPr/>
                  <p:nvPr/>
                </p:nvSpPr>
                <p:spPr>
                  <a:xfrm rot="10271778">
                    <a:off x="7308003" y="4172927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0" name="Oval 99"/>
                  <p:cNvSpPr/>
                  <p:nvPr/>
                </p:nvSpPr>
                <p:spPr>
                  <a:xfrm rot="10271778">
                    <a:off x="6495077" y="3213829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1" name="Oval 100"/>
                  <p:cNvSpPr/>
                  <p:nvPr/>
                </p:nvSpPr>
                <p:spPr>
                  <a:xfrm rot="10271778">
                    <a:off x="6373776" y="3457430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2" name="Oval 101"/>
                  <p:cNvSpPr/>
                  <p:nvPr/>
                </p:nvSpPr>
                <p:spPr>
                  <a:xfrm rot="10271778">
                    <a:off x="7444977" y="3060218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3" name="Oval 102"/>
                  <p:cNvSpPr/>
                  <p:nvPr/>
                </p:nvSpPr>
                <p:spPr>
                  <a:xfrm rot="10271778">
                    <a:off x="6898331" y="3029741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4" name="Oval 103"/>
                  <p:cNvSpPr/>
                  <p:nvPr/>
                </p:nvSpPr>
                <p:spPr>
                  <a:xfrm rot="10271778">
                    <a:off x="6959202" y="3786382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5" name="Oval 104"/>
                  <p:cNvSpPr/>
                  <p:nvPr/>
                </p:nvSpPr>
                <p:spPr>
                  <a:xfrm rot="10271778">
                    <a:off x="7257367" y="3828847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6" name="Oval 105"/>
                  <p:cNvSpPr/>
                  <p:nvPr/>
                </p:nvSpPr>
                <p:spPr>
                  <a:xfrm rot="10271778">
                    <a:off x="6918417" y="4080022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7" name="Oval 106"/>
                  <p:cNvSpPr/>
                  <p:nvPr/>
                </p:nvSpPr>
                <p:spPr>
                  <a:xfrm rot="10271778">
                    <a:off x="6567479" y="2786207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8" name="Oval 107"/>
                  <p:cNvSpPr/>
                  <p:nvPr/>
                </p:nvSpPr>
                <p:spPr>
                  <a:xfrm rot="10271778">
                    <a:off x="6568542" y="3806405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09" name="Oval 108"/>
                  <p:cNvSpPr/>
                  <p:nvPr/>
                </p:nvSpPr>
                <p:spPr>
                  <a:xfrm rot="10271778">
                    <a:off x="6587324" y="3526118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10" name="Oval 109"/>
                  <p:cNvSpPr/>
                  <p:nvPr/>
                </p:nvSpPr>
                <p:spPr>
                  <a:xfrm rot="10271778">
                    <a:off x="7284392" y="325995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11" name="Oval 110"/>
                  <p:cNvSpPr/>
                  <p:nvPr/>
                </p:nvSpPr>
                <p:spPr>
                  <a:xfrm rot="10271778">
                    <a:off x="6857242" y="3649007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12" name="Oval 111"/>
                  <p:cNvSpPr/>
                  <p:nvPr/>
                </p:nvSpPr>
                <p:spPr>
                  <a:xfrm rot="10271778">
                    <a:off x="6949542" y="2778603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13" name="Oval 112"/>
                  <p:cNvSpPr/>
                  <p:nvPr/>
                </p:nvSpPr>
                <p:spPr>
                  <a:xfrm rot="10271778">
                    <a:off x="6484830" y="4188013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  <p:grpSp>
              <p:nvGrpSpPr>
                <p:cNvPr id="141" name="Group 140"/>
                <p:cNvGrpSpPr/>
                <p:nvPr/>
              </p:nvGrpSpPr>
              <p:grpSpPr>
                <a:xfrm rot="14200413">
                  <a:off x="7253669" y="1816503"/>
                  <a:ext cx="1427344" cy="1910958"/>
                  <a:chOff x="6373776" y="2648749"/>
                  <a:chExt cx="1427344" cy="1910958"/>
                </a:xfrm>
              </p:grpSpPr>
              <p:sp>
                <p:nvSpPr>
                  <p:cNvPr id="142" name="Oval 141"/>
                  <p:cNvSpPr/>
                  <p:nvPr/>
                </p:nvSpPr>
                <p:spPr>
                  <a:xfrm rot="10271778">
                    <a:off x="6537417" y="298520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43" name="Oval 142"/>
                  <p:cNvSpPr/>
                  <p:nvPr/>
                </p:nvSpPr>
                <p:spPr>
                  <a:xfrm rot="10271778">
                    <a:off x="6842217" y="329000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44" name="Oval 143"/>
                  <p:cNvSpPr/>
                  <p:nvPr/>
                </p:nvSpPr>
                <p:spPr>
                  <a:xfrm rot="10271778">
                    <a:off x="7299417" y="374720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45" name="Oval 144"/>
                  <p:cNvSpPr/>
                  <p:nvPr/>
                </p:nvSpPr>
                <p:spPr>
                  <a:xfrm rot="10271778">
                    <a:off x="6720942" y="3977959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46" name="Oval 145"/>
                  <p:cNvSpPr/>
                  <p:nvPr/>
                </p:nvSpPr>
                <p:spPr>
                  <a:xfrm rot="10271778">
                    <a:off x="6863681" y="4224857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47" name="Oval 146"/>
                  <p:cNvSpPr/>
                  <p:nvPr/>
                </p:nvSpPr>
                <p:spPr>
                  <a:xfrm rot="10271778">
                    <a:off x="7060622" y="3838500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48" name="Oval 147"/>
                  <p:cNvSpPr/>
                  <p:nvPr/>
                </p:nvSpPr>
                <p:spPr>
                  <a:xfrm rot="10271778">
                    <a:off x="7305468" y="2817780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49" name="Oval 148"/>
                  <p:cNvSpPr/>
                  <p:nvPr/>
                </p:nvSpPr>
                <p:spPr>
                  <a:xfrm rot="10271778">
                    <a:off x="7177067" y="3113350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 rot="10271778">
                    <a:off x="6725769" y="2648749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 rot="10271778">
                    <a:off x="7466270" y="3248410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2" name="Oval 151"/>
                  <p:cNvSpPr/>
                  <p:nvPr/>
                </p:nvSpPr>
                <p:spPr>
                  <a:xfrm rot="10271778">
                    <a:off x="7018616" y="3470989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3" name="Oval 152"/>
                  <p:cNvSpPr/>
                  <p:nvPr/>
                </p:nvSpPr>
                <p:spPr>
                  <a:xfrm rot="10271778">
                    <a:off x="7308003" y="4172927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4" name="Oval 153"/>
                  <p:cNvSpPr/>
                  <p:nvPr/>
                </p:nvSpPr>
                <p:spPr>
                  <a:xfrm rot="10271778">
                    <a:off x="6495077" y="3213829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5" name="Oval 154"/>
                  <p:cNvSpPr/>
                  <p:nvPr/>
                </p:nvSpPr>
                <p:spPr>
                  <a:xfrm rot="10271778">
                    <a:off x="6373776" y="3457430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6" name="Oval 155"/>
                  <p:cNvSpPr/>
                  <p:nvPr/>
                </p:nvSpPr>
                <p:spPr>
                  <a:xfrm rot="10271778">
                    <a:off x="7444977" y="3060218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7" name="Oval 156"/>
                  <p:cNvSpPr/>
                  <p:nvPr/>
                </p:nvSpPr>
                <p:spPr>
                  <a:xfrm rot="10271778">
                    <a:off x="6898331" y="3029741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8" name="Oval 157"/>
                  <p:cNvSpPr/>
                  <p:nvPr/>
                </p:nvSpPr>
                <p:spPr>
                  <a:xfrm rot="10271778">
                    <a:off x="6959202" y="3786382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59" name="Oval 158"/>
                  <p:cNvSpPr/>
                  <p:nvPr/>
                </p:nvSpPr>
                <p:spPr>
                  <a:xfrm rot="10271778">
                    <a:off x="7257367" y="3828847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60" name="Oval 159"/>
                  <p:cNvSpPr/>
                  <p:nvPr/>
                </p:nvSpPr>
                <p:spPr>
                  <a:xfrm rot="10271778">
                    <a:off x="6918417" y="4080022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61" name="Oval 160"/>
                  <p:cNvSpPr/>
                  <p:nvPr/>
                </p:nvSpPr>
                <p:spPr>
                  <a:xfrm rot="10271778">
                    <a:off x="6567479" y="2786207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62" name="Oval 161"/>
                  <p:cNvSpPr/>
                  <p:nvPr/>
                </p:nvSpPr>
                <p:spPr>
                  <a:xfrm rot="10271778">
                    <a:off x="6568542" y="3806405"/>
                    <a:ext cx="334850" cy="334850"/>
                  </a:xfrm>
                  <a:prstGeom prst="ellipse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63" name="Oval 162"/>
                  <p:cNvSpPr/>
                  <p:nvPr/>
                </p:nvSpPr>
                <p:spPr>
                  <a:xfrm rot="10271778">
                    <a:off x="6587324" y="3526118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64" name="Oval 163"/>
                  <p:cNvSpPr/>
                  <p:nvPr/>
                </p:nvSpPr>
                <p:spPr>
                  <a:xfrm rot="10271778">
                    <a:off x="7284392" y="3259955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65" name="Oval 164"/>
                  <p:cNvSpPr/>
                  <p:nvPr/>
                </p:nvSpPr>
                <p:spPr>
                  <a:xfrm rot="10271778">
                    <a:off x="6857242" y="3649007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66" name="Oval 165"/>
                  <p:cNvSpPr/>
                  <p:nvPr/>
                </p:nvSpPr>
                <p:spPr>
                  <a:xfrm rot="10271778">
                    <a:off x="6949542" y="2778603"/>
                    <a:ext cx="334850" cy="334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  <p:sp>
                <p:nvSpPr>
                  <p:cNvPr id="167" name="Oval 166"/>
                  <p:cNvSpPr/>
                  <p:nvPr/>
                </p:nvSpPr>
                <p:spPr>
                  <a:xfrm rot="10271778">
                    <a:off x="6484830" y="4188013"/>
                    <a:ext cx="334850" cy="334850"/>
                  </a:xfrm>
                  <a:prstGeom prst="ellipse">
                    <a:avLst/>
                  </a:prstGeom>
                  <a:solidFill>
                    <a:srgbClr val="FD47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/>
                  </a:p>
                </p:txBody>
              </p:sp>
            </p:grpSp>
          </p:grpSp>
          <p:grpSp>
            <p:nvGrpSpPr>
              <p:cNvPr id="195" name="Group 194"/>
              <p:cNvGrpSpPr/>
              <p:nvPr/>
            </p:nvGrpSpPr>
            <p:grpSpPr>
              <a:xfrm rot="17834580">
                <a:off x="5563596" y="1669879"/>
                <a:ext cx="1427344" cy="1910958"/>
                <a:chOff x="6373776" y="2648749"/>
                <a:chExt cx="1427344" cy="1910958"/>
              </a:xfrm>
            </p:grpSpPr>
            <p:sp>
              <p:nvSpPr>
                <p:cNvPr id="196" name="Oval 195"/>
                <p:cNvSpPr/>
                <p:nvPr/>
              </p:nvSpPr>
              <p:spPr>
                <a:xfrm rot="10271778">
                  <a:off x="6537417" y="2985205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97" name="Oval 196"/>
                <p:cNvSpPr/>
                <p:nvPr/>
              </p:nvSpPr>
              <p:spPr>
                <a:xfrm rot="10271778">
                  <a:off x="6842217" y="3290005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98" name="Oval 197"/>
                <p:cNvSpPr/>
                <p:nvPr/>
              </p:nvSpPr>
              <p:spPr>
                <a:xfrm rot="10271778">
                  <a:off x="7299417" y="3747205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199" name="Oval 198"/>
                <p:cNvSpPr/>
                <p:nvPr/>
              </p:nvSpPr>
              <p:spPr>
                <a:xfrm rot="10271778">
                  <a:off x="6720942" y="3977959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0" name="Oval 199"/>
                <p:cNvSpPr/>
                <p:nvPr/>
              </p:nvSpPr>
              <p:spPr>
                <a:xfrm rot="10271778">
                  <a:off x="6863681" y="4224857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1" name="Oval 200"/>
                <p:cNvSpPr/>
                <p:nvPr/>
              </p:nvSpPr>
              <p:spPr>
                <a:xfrm rot="10271778">
                  <a:off x="7060622" y="3838500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2" name="Oval 201"/>
                <p:cNvSpPr/>
                <p:nvPr/>
              </p:nvSpPr>
              <p:spPr>
                <a:xfrm rot="10271778">
                  <a:off x="7305468" y="2817780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3" name="Oval 202"/>
                <p:cNvSpPr/>
                <p:nvPr/>
              </p:nvSpPr>
              <p:spPr>
                <a:xfrm rot="10271778">
                  <a:off x="7177067" y="3113350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4" name="Oval 203"/>
                <p:cNvSpPr/>
                <p:nvPr/>
              </p:nvSpPr>
              <p:spPr>
                <a:xfrm rot="10271778">
                  <a:off x="6725769" y="2648749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5" name="Oval 204"/>
                <p:cNvSpPr/>
                <p:nvPr/>
              </p:nvSpPr>
              <p:spPr>
                <a:xfrm rot="10271778">
                  <a:off x="7466270" y="3248410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6" name="Oval 205"/>
                <p:cNvSpPr/>
                <p:nvPr/>
              </p:nvSpPr>
              <p:spPr>
                <a:xfrm rot="10271778">
                  <a:off x="7018616" y="3470989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7" name="Oval 206"/>
                <p:cNvSpPr/>
                <p:nvPr/>
              </p:nvSpPr>
              <p:spPr>
                <a:xfrm rot="10271778">
                  <a:off x="7308003" y="4172927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8" name="Oval 207"/>
                <p:cNvSpPr/>
                <p:nvPr/>
              </p:nvSpPr>
              <p:spPr>
                <a:xfrm rot="10271778">
                  <a:off x="6495077" y="3213829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 rot="10271778">
                  <a:off x="6373776" y="3457430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0" name="Oval 209"/>
                <p:cNvSpPr/>
                <p:nvPr/>
              </p:nvSpPr>
              <p:spPr>
                <a:xfrm rot="10271778">
                  <a:off x="7444977" y="3060218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1" name="Oval 210"/>
                <p:cNvSpPr/>
                <p:nvPr/>
              </p:nvSpPr>
              <p:spPr>
                <a:xfrm rot="10271778">
                  <a:off x="6898331" y="3029741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2" name="Oval 211"/>
                <p:cNvSpPr/>
                <p:nvPr/>
              </p:nvSpPr>
              <p:spPr>
                <a:xfrm rot="10271778">
                  <a:off x="6959202" y="3786382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3" name="Oval 212"/>
                <p:cNvSpPr/>
                <p:nvPr/>
              </p:nvSpPr>
              <p:spPr>
                <a:xfrm rot="10271778">
                  <a:off x="7257367" y="3828847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4" name="Oval 213"/>
                <p:cNvSpPr/>
                <p:nvPr/>
              </p:nvSpPr>
              <p:spPr>
                <a:xfrm rot="10271778">
                  <a:off x="6918417" y="4080022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5" name="Oval 214"/>
                <p:cNvSpPr/>
                <p:nvPr/>
              </p:nvSpPr>
              <p:spPr>
                <a:xfrm rot="10271778">
                  <a:off x="6567479" y="2786207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6" name="Oval 215"/>
                <p:cNvSpPr/>
                <p:nvPr/>
              </p:nvSpPr>
              <p:spPr>
                <a:xfrm rot="10271778">
                  <a:off x="6568542" y="3806405"/>
                  <a:ext cx="334850" cy="334850"/>
                </a:xfrm>
                <a:prstGeom prst="ellips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7" name="Oval 216"/>
                <p:cNvSpPr/>
                <p:nvPr/>
              </p:nvSpPr>
              <p:spPr>
                <a:xfrm rot="10271778">
                  <a:off x="6587324" y="3526118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8" name="Oval 217"/>
                <p:cNvSpPr/>
                <p:nvPr/>
              </p:nvSpPr>
              <p:spPr>
                <a:xfrm rot="10271778">
                  <a:off x="7284392" y="3259955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19" name="Oval 218"/>
                <p:cNvSpPr/>
                <p:nvPr/>
              </p:nvSpPr>
              <p:spPr>
                <a:xfrm rot="10271778">
                  <a:off x="6857242" y="3649007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20" name="Oval 219"/>
                <p:cNvSpPr/>
                <p:nvPr/>
              </p:nvSpPr>
              <p:spPr>
                <a:xfrm rot="10271778">
                  <a:off x="6949542" y="2778603"/>
                  <a:ext cx="334850" cy="334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sp>
              <p:nvSpPr>
                <p:cNvPr id="221" name="Oval 220"/>
                <p:cNvSpPr/>
                <p:nvPr/>
              </p:nvSpPr>
              <p:spPr>
                <a:xfrm rot="10271778">
                  <a:off x="6484830" y="4188013"/>
                  <a:ext cx="334850" cy="334850"/>
                </a:xfrm>
                <a:prstGeom prst="ellipse">
                  <a:avLst/>
                </a:prstGeom>
                <a:solidFill>
                  <a:srgbClr val="FD47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</p:grpSp>
        </p:grpSp>
      </p:grpSp>
      <p:grpSp>
        <p:nvGrpSpPr>
          <p:cNvPr id="232" name="Group 231"/>
          <p:cNvGrpSpPr/>
          <p:nvPr/>
        </p:nvGrpSpPr>
        <p:grpSpPr>
          <a:xfrm>
            <a:off x="6002103" y="228282"/>
            <a:ext cx="3493400" cy="3810679"/>
            <a:chOff x="6002103" y="228282"/>
            <a:chExt cx="3493400" cy="3810679"/>
          </a:xfrm>
        </p:grpSpPr>
        <p:sp>
          <p:nvSpPr>
            <p:cNvPr id="225" name="Oval 224"/>
            <p:cNvSpPr/>
            <p:nvPr/>
          </p:nvSpPr>
          <p:spPr>
            <a:xfrm>
              <a:off x="8113690" y="1220854"/>
              <a:ext cx="231820" cy="23182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26" name="Oval 225"/>
            <p:cNvSpPr/>
            <p:nvPr/>
          </p:nvSpPr>
          <p:spPr>
            <a:xfrm>
              <a:off x="8304263" y="1051869"/>
              <a:ext cx="231820" cy="23182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cxnSp>
          <p:nvCxnSpPr>
            <p:cNvPr id="228" name="Straight Arrow Connector 227"/>
            <p:cNvCxnSpPr>
              <a:stCxn id="226" idx="7"/>
            </p:cNvCxnSpPr>
            <p:nvPr/>
          </p:nvCxnSpPr>
          <p:spPr>
            <a:xfrm flipV="1">
              <a:off x="8502134" y="228282"/>
              <a:ext cx="993369" cy="85753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28"/>
            <p:cNvCxnSpPr>
              <a:stCxn id="225" idx="3"/>
              <a:endCxn id="66" idx="3"/>
            </p:cNvCxnSpPr>
            <p:nvPr/>
          </p:nvCxnSpPr>
          <p:spPr>
            <a:xfrm flipH="1">
              <a:off x="6002103" y="1418725"/>
              <a:ext cx="2145536" cy="262023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3" name="Straight Arrow Connector 232"/>
          <p:cNvCxnSpPr>
            <a:stCxn id="66" idx="3"/>
          </p:cNvCxnSpPr>
          <p:nvPr/>
        </p:nvCxnSpPr>
        <p:spPr>
          <a:xfrm flipH="1">
            <a:off x="5333013" y="4038961"/>
            <a:ext cx="669090" cy="7945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6" name="Group 255"/>
          <p:cNvGrpSpPr/>
          <p:nvPr/>
        </p:nvGrpSpPr>
        <p:grpSpPr>
          <a:xfrm>
            <a:off x="9128066" y="527224"/>
            <a:ext cx="1252381" cy="1226563"/>
            <a:chOff x="9128066" y="527224"/>
            <a:chExt cx="1252381" cy="1226563"/>
          </a:xfrm>
        </p:grpSpPr>
        <p:grpSp>
          <p:nvGrpSpPr>
            <p:cNvPr id="238" name="Group 237"/>
            <p:cNvGrpSpPr/>
            <p:nvPr/>
          </p:nvGrpSpPr>
          <p:grpSpPr>
            <a:xfrm>
              <a:off x="9128066" y="1413481"/>
              <a:ext cx="1204212" cy="340306"/>
              <a:chOff x="9128066" y="1413481"/>
              <a:chExt cx="1204212" cy="340306"/>
            </a:xfrm>
            <a:solidFill>
              <a:schemeClr val="tx2">
                <a:lumMod val="75000"/>
              </a:schemeClr>
            </a:solidFill>
          </p:grpSpPr>
          <p:sp>
            <p:nvSpPr>
              <p:cNvPr id="227" name="Oval 226"/>
              <p:cNvSpPr/>
              <p:nvPr/>
            </p:nvSpPr>
            <p:spPr>
              <a:xfrm>
                <a:off x="9128066" y="1413481"/>
                <a:ext cx="342357" cy="340306"/>
              </a:xfrm>
              <a:prstGeom prst="ellips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sp>
            <p:nvSpPr>
              <p:cNvPr id="234" name="Oval 233"/>
              <p:cNvSpPr/>
              <p:nvPr/>
            </p:nvSpPr>
            <p:spPr>
              <a:xfrm>
                <a:off x="9989921" y="1413481"/>
                <a:ext cx="342357" cy="340306"/>
              </a:xfrm>
              <a:prstGeom prst="ellips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cxnSp>
            <p:nvCxnSpPr>
              <p:cNvPr id="231" name="Straight Arrow Connector 230"/>
              <p:cNvCxnSpPr>
                <a:stCxn id="227" idx="6"/>
              </p:cNvCxnSpPr>
              <p:nvPr/>
            </p:nvCxnSpPr>
            <p:spPr>
              <a:xfrm flipV="1">
                <a:off x="9470423" y="1580719"/>
                <a:ext cx="240247" cy="2915"/>
              </a:xfrm>
              <a:prstGeom prst="straightConnector1">
                <a:avLst/>
              </a:prstGeom>
              <a:grpFill/>
              <a:ln w="57150">
                <a:solidFill>
                  <a:schemeClr val="tx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Arrow Connector 234"/>
              <p:cNvCxnSpPr>
                <a:stCxn id="234" idx="2"/>
              </p:cNvCxnSpPr>
              <p:nvPr/>
            </p:nvCxnSpPr>
            <p:spPr>
              <a:xfrm flipH="1">
                <a:off x="9786870" y="1583634"/>
                <a:ext cx="203051" cy="7575"/>
              </a:xfrm>
              <a:prstGeom prst="straightConnector1">
                <a:avLst/>
              </a:prstGeom>
              <a:grpFill/>
              <a:ln w="57150">
                <a:solidFill>
                  <a:schemeClr val="tx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3" name="TextBox 252"/>
            <p:cNvSpPr txBox="1"/>
            <p:nvPr/>
          </p:nvSpPr>
          <p:spPr>
            <a:xfrm>
              <a:off x="9318543" y="527224"/>
              <a:ext cx="10619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4800" dirty="0" smtClean="0"/>
                <a:t>pp</a:t>
              </a:r>
              <a:endParaRPr lang="en-ZA" sz="4800" dirty="0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9138164" y="1941311"/>
            <a:ext cx="2041449" cy="1914765"/>
            <a:chOff x="9138164" y="1941311"/>
            <a:chExt cx="2041449" cy="1914765"/>
          </a:xfrm>
        </p:grpSpPr>
        <p:grpSp>
          <p:nvGrpSpPr>
            <p:cNvPr id="245" name="Group 244"/>
            <p:cNvGrpSpPr/>
            <p:nvPr/>
          </p:nvGrpSpPr>
          <p:grpSpPr>
            <a:xfrm>
              <a:off x="9138164" y="2726306"/>
              <a:ext cx="2041449" cy="1129770"/>
              <a:chOff x="9138164" y="2726306"/>
              <a:chExt cx="2041449" cy="1129770"/>
            </a:xfrm>
            <a:solidFill>
              <a:schemeClr val="tx2">
                <a:lumMod val="75000"/>
              </a:schemeClr>
            </a:solidFill>
          </p:grpSpPr>
          <p:sp>
            <p:nvSpPr>
              <p:cNvPr id="239" name="Oval 238"/>
              <p:cNvSpPr/>
              <p:nvPr/>
            </p:nvSpPr>
            <p:spPr>
              <a:xfrm>
                <a:off x="9138164" y="3137570"/>
                <a:ext cx="342357" cy="340306"/>
              </a:xfrm>
              <a:prstGeom prst="ellips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cxnSp>
            <p:nvCxnSpPr>
              <p:cNvPr id="240" name="Straight Arrow Connector 239"/>
              <p:cNvCxnSpPr>
                <a:stCxn id="239" idx="6"/>
              </p:cNvCxnSpPr>
              <p:nvPr/>
            </p:nvCxnSpPr>
            <p:spPr>
              <a:xfrm flipV="1">
                <a:off x="9480521" y="3304808"/>
                <a:ext cx="240247" cy="2915"/>
              </a:xfrm>
              <a:prstGeom prst="straightConnector1">
                <a:avLst/>
              </a:prstGeom>
              <a:grpFill/>
              <a:ln w="57150">
                <a:solidFill>
                  <a:schemeClr val="tx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1" name="Oval 240"/>
              <p:cNvSpPr/>
              <p:nvPr/>
            </p:nvSpPr>
            <p:spPr>
              <a:xfrm>
                <a:off x="10055066" y="2726306"/>
                <a:ext cx="1124547" cy="1129770"/>
              </a:xfrm>
              <a:prstGeom prst="ellipse">
                <a:avLst/>
              </a:prstGeom>
              <a:grpFill/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cxnSp>
            <p:nvCxnSpPr>
              <p:cNvPr id="242" name="Straight Arrow Connector 241"/>
              <p:cNvCxnSpPr>
                <a:stCxn id="241" idx="2"/>
              </p:cNvCxnSpPr>
              <p:nvPr/>
            </p:nvCxnSpPr>
            <p:spPr>
              <a:xfrm flipH="1">
                <a:off x="9773261" y="3291191"/>
                <a:ext cx="281805" cy="6466"/>
              </a:xfrm>
              <a:prstGeom prst="straightConnector1">
                <a:avLst/>
              </a:prstGeom>
              <a:grpFill/>
              <a:ln w="57150">
                <a:solidFill>
                  <a:schemeClr val="tx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4" name="TextBox 253"/>
            <p:cNvSpPr txBox="1"/>
            <p:nvPr/>
          </p:nvSpPr>
          <p:spPr>
            <a:xfrm>
              <a:off x="9291210" y="1941311"/>
              <a:ext cx="10619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4800" dirty="0" err="1" smtClean="0"/>
                <a:t>pA</a:t>
              </a:r>
              <a:endParaRPr lang="en-ZA" sz="4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9607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7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5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74" y="128788"/>
            <a:ext cx="9692640" cy="815559"/>
          </a:xfrm>
        </p:spPr>
        <p:txBody>
          <a:bodyPr/>
          <a:lstStyle/>
          <a:p>
            <a:r>
              <a:rPr lang="en-ZA" dirty="0" smtClean="0"/>
              <a:t>The current state of affairs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t>4</a:t>
            </a:fld>
            <a:endParaRPr lang="en-ZA"/>
          </a:p>
        </p:txBody>
      </p:sp>
      <p:grpSp>
        <p:nvGrpSpPr>
          <p:cNvPr id="212" name="Group 211"/>
          <p:cNvGrpSpPr/>
          <p:nvPr/>
        </p:nvGrpSpPr>
        <p:grpSpPr>
          <a:xfrm>
            <a:off x="968294" y="1493748"/>
            <a:ext cx="5798266" cy="4399032"/>
            <a:chOff x="968294" y="1493748"/>
            <a:chExt cx="5798266" cy="4399032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90411">
              <a:off x="4141822" y="3514498"/>
              <a:ext cx="1670815" cy="2197484"/>
            </a:xfrm>
            <a:prstGeom prst="rect">
              <a:avLst/>
            </a:prstGeom>
          </p:spPr>
        </p:pic>
        <p:sp>
          <p:nvSpPr>
            <p:cNvPr id="16" name="Oval 15"/>
            <p:cNvSpPr/>
            <p:nvPr/>
          </p:nvSpPr>
          <p:spPr>
            <a:xfrm>
              <a:off x="968294" y="2674739"/>
              <a:ext cx="1159098" cy="1159098"/>
            </a:xfrm>
            <a:prstGeom prst="ellipse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cxnSp>
          <p:nvCxnSpPr>
            <p:cNvPr id="18" name="Straight Arrow Connector 17"/>
            <p:cNvCxnSpPr>
              <a:stCxn id="16" idx="6"/>
            </p:cNvCxnSpPr>
            <p:nvPr/>
          </p:nvCxnSpPr>
          <p:spPr>
            <a:xfrm flipV="1">
              <a:off x="2127392" y="3241166"/>
              <a:ext cx="4639168" cy="13122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5760" y="1493748"/>
              <a:ext cx="1391470" cy="1830085"/>
            </a:xfrm>
            <a:prstGeom prst="rect">
              <a:avLst/>
            </a:prstGeom>
          </p:spPr>
        </p:pic>
        <p:sp>
          <p:nvSpPr>
            <p:cNvPr id="29" name="Oval 28"/>
            <p:cNvSpPr/>
            <p:nvPr/>
          </p:nvSpPr>
          <p:spPr>
            <a:xfrm>
              <a:off x="4864988" y="3183001"/>
              <a:ext cx="197903" cy="19790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30" name="Oval 29"/>
            <p:cNvSpPr/>
            <p:nvPr/>
          </p:nvSpPr>
          <p:spPr>
            <a:xfrm>
              <a:off x="3913987" y="3183002"/>
              <a:ext cx="197903" cy="19790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32" name="Oval 31"/>
            <p:cNvSpPr/>
            <p:nvPr/>
          </p:nvSpPr>
          <p:spPr>
            <a:xfrm>
              <a:off x="4796694" y="55879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34" name="Straight Connector 33"/>
            <p:cNvCxnSpPr>
              <a:stCxn id="32" idx="1"/>
              <a:endCxn id="32" idx="5"/>
            </p:cNvCxnSpPr>
            <p:nvPr/>
          </p:nvCxnSpPr>
          <p:spPr>
            <a:xfrm>
              <a:off x="4841331" y="56326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2" idx="7"/>
              <a:endCxn id="32" idx="3"/>
            </p:cNvCxnSpPr>
            <p:nvPr/>
          </p:nvCxnSpPr>
          <p:spPr>
            <a:xfrm flipH="1">
              <a:off x="4841331" y="56326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4495358" y="2029790"/>
              <a:ext cx="204854" cy="176212"/>
            </a:xfrm>
            <a:prstGeom prst="line">
              <a:avLst/>
            </a:prstGeom>
            <a:ln w="12700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4700212" y="2029790"/>
              <a:ext cx="112282" cy="233149"/>
            </a:xfrm>
            <a:prstGeom prst="line">
              <a:avLst/>
            </a:prstGeom>
            <a:ln w="12700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1" name="Group 210"/>
            <p:cNvGrpSpPr/>
            <p:nvPr/>
          </p:nvGrpSpPr>
          <p:grpSpPr>
            <a:xfrm>
              <a:off x="4541644" y="4365214"/>
              <a:ext cx="260995" cy="237582"/>
              <a:chOff x="4541644" y="4618438"/>
              <a:chExt cx="260995" cy="237582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 rot="9886855" flipV="1">
                <a:off x="4597785" y="4618438"/>
                <a:ext cx="204854" cy="176212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rot="9886855" flipH="1" flipV="1">
                <a:off x="4541644" y="4622871"/>
                <a:ext cx="112282" cy="233149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6097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t>5</a:t>
            </a:fld>
            <a:endParaRPr lang="en-ZA"/>
          </a:p>
        </p:txBody>
      </p:sp>
      <p:grpSp>
        <p:nvGrpSpPr>
          <p:cNvPr id="11" name="Group 10"/>
          <p:cNvGrpSpPr/>
          <p:nvPr/>
        </p:nvGrpSpPr>
        <p:grpSpPr>
          <a:xfrm>
            <a:off x="363107" y="1119915"/>
            <a:ext cx="9390024" cy="5467283"/>
            <a:chOff x="363107" y="1119915"/>
            <a:chExt cx="9390024" cy="5467283"/>
          </a:xfrm>
        </p:grpSpPr>
        <p:grpSp>
          <p:nvGrpSpPr>
            <p:cNvPr id="3" name="Group 2"/>
            <p:cNvGrpSpPr/>
            <p:nvPr/>
          </p:nvGrpSpPr>
          <p:grpSpPr>
            <a:xfrm>
              <a:off x="989672" y="1665510"/>
              <a:ext cx="7820109" cy="4273177"/>
              <a:chOff x="989672" y="1665510"/>
              <a:chExt cx="7820109" cy="4273177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1034308" y="4640541"/>
                <a:ext cx="7775473" cy="1298146"/>
                <a:chOff x="1034308" y="4640541"/>
                <a:chExt cx="7775473" cy="1298146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4784358" y="5617131"/>
                  <a:ext cx="4025423" cy="321556"/>
                  <a:chOff x="4784358" y="5617131"/>
                  <a:chExt cx="4025423" cy="321556"/>
                </a:xfrm>
              </p:grpSpPr>
              <p:grpSp>
                <p:nvGrpSpPr>
                  <p:cNvPr id="55" name="Group 54"/>
                  <p:cNvGrpSpPr/>
                  <p:nvPr/>
                </p:nvGrpSpPr>
                <p:grpSpPr>
                  <a:xfrm>
                    <a:off x="8504982" y="5633888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52" name="Oval 51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53" name="Straight Connector 52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6" name="Group 55"/>
                  <p:cNvGrpSpPr/>
                  <p:nvPr/>
                </p:nvGrpSpPr>
                <p:grpSpPr>
                  <a:xfrm>
                    <a:off x="6650838" y="5632618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57" name="Oval 56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58" name="Straight Connector 57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4784358" y="5617131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61" name="Oval 60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62" name="Straight Connector 61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79" name="Group 78"/>
                <p:cNvGrpSpPr/>
                <p:nvPr/>
              </p:nvGrpSpPr>
              <p:grpSpPr>
                <a:xfrm>
                  <a:off x="1068164" y="5600374"/>
                  <a:ext cx="4025423" cy="321556"/>
                  <a:chOff x="4784358" y="5617131"/>
                  <a:chExt cx="4025423" cy="321556"/>
                </a:xfrm>
              </p:grpSpPr>
              <p:grpSp>
                <p:nvGrpSpPr>
                  <p:cNvPr id="80" name="Group 79"/>
                  <p:cNvGrpSpPr/>
                  <p:nvPr/>
                </p:nvGrpSpPr>
                <p:grpSpPr>
                  <a:xfrm>
                    <a:off x="8504982" y="5633888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89" name="Oval 88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90" name="Straight Connector 89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Connector 90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1" name="Group 80"/>
                  <p:cNvGrpSpPr/>
                  <p:nvPr/>
                </p:nvGrpSpPr>
                <p:grpSpPr>
                  <a:xfrm>
                    <a:off x="6650838" y="5632618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86" name="Oval 85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87" name="Straight Connector 86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Straight Connector 87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2" name="Group 81"/>
                  <p:cNvGrpSpPr/>
                  <p:nvPr/>
                </p:nvGrpSpPr>
                <p:grpSpPr>
                  <a:xfrm>
                    <a:off x="4784358" y="5617131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83" name="Oval 82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84" name="Straight Connector 83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Straight Connector 84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18" name="Group 117"/>
                <p:cNvGrpSpPr/>
                <p:nvPr/>
              </p:nvGrpSpPr>
              <p:grpSpPr>
                <a:xfrm>
                  <a:off x="1034308" y="4640541"/>
                  <a:ext cx="7741617" cy="338313"/>
                  <a:chOff x="1220564" y="5752774"/>
                  <a:chExt cx="7741617" cy="338313"/>
                </a:xfrm>
              </p:grpSpPr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4936758" y="5769531"/>
                    <a:ext cx="4025423" cy="321556"/>
                    <a:chOff x="4784358" y="5617131"/>
                    <a:chExt cx="4025423" cy="321556"/>
                  </a:xfrm>
                </p:grpSpPr>
                <p:grpSp>
                  <p:nvGrpSpPr>
                    <p:cNvPr id="93" name="Group 92"/>
                    <p:cNvGrpSpPr/>
                    <p:nvPr/>
                  </p:nvGrpSpPr>
                  <p:grpSpPr>
                    <a:xfrm>
                      <a:off x="8504982" y="5633888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02" name="Oval 101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03" name="Straight Connector 102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4" name="Straight Connector 103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94" name="Group 93"/>
                    <p:cNvGrpSpPr/>
                    <p:nvPr/>
                  </p:nvGrpSpPr>
                  <p:grpSpPr>
                    <a:xfrm>
                      <a:off x="6650838" y="5632618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99" name="Oval 98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00" name="Straight Connector 99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1" name="Straight Connector 100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95" name="Group 94"/>
                    <p:cNvGrpSpPr/>
                    <p:nvPr/>
                  </p:nvGrpSpPr>
                  <p:grpSpPr>
                    <a:xfrm>
                      <a:off x="4784358" y="5617131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96" name="Oval 95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97" name="Straight Connector 96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8" name="Straight Connector 97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05" name="Group 104"/>
                  <p:cNvGrpSpPr/>
                  <p:nvPr/>
                </p:nvGrpSpPr>
                <p:grpSpPr>
                  <a:xfrm>
                    <a:off x="1220564" y="5752774"/>
                    <a:ext cx="4025423" cy="321556"/>
                    <a:chOff x="4784358" y="5617131"/>
                    <a:chExt cx="4025423" cy="321556"/>
                  </a:xfrm>
                </p:grpSpPr>
                <p:grpSp>
                  <p:nvGrpSpPr>
                    <p:cNvPr id="106" name="Group 105"/>
                    <p:cNvGrpSpPr/>
                    <p:nvPr/>
                  </p:nvGrpSpPr>
                  <p:grpSpPr>
                    <a:xfrm>
                      <a:off x="8504982" y="5633888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15" name="Oval 114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16" name="Straight Connector 115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7" name="Straight Connector 116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7" name="Group 106"/>
                    <p:cNvGrpSpPr/>
                    <p:nvPr/>
                  </p:nvGrpSpPr>
                  <p:grpSpPr>
                    <a:xfrm>
                      <a:off x="6650838" y="5632618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12" name="Oval 111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13" name="Straight Connector 112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8" name="Group 107"/>
                    <p:cNvGrpSpPr/>
                    <p:nvPr/>
                  </p:nvGrpSpPr>
                  <p:grpSpPr>
                    <a:xfrm>
                      <a:off x="4784358" y="5617131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09" name="Oval 108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10" name="Straight Connector 109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1" name="Straight Connector 110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grpSp>
            <p:nvGrpSpPr>
              <p:cNvPr id="120" name="Group 119"/>
              <p:cNvGrpSpPr/>
              <p:nvPr/>
            </p:nvGrpSpPr>
            <p:grpSpPr>
              <a:xfrm>
                <a:off x="989672" y="2622018"/>
                <a:ext cx="7775473" cy="1298146"/>
                <a:chOff x="1034308" y="4640541"/>
                <a:chExt cx="7775473" cy="1298146"/>
              </a:xfrm>
            </p:grpSpPr>
            <p:grpSp>
              <p:nvGrpSpPr>
                <p:cNvPr id="121" name="Group 120"/>
                <p:cNvGrpSpPr/>
                <p:nvPr/>
              </p:nvGrpSpPr>
              <p:grpSpPr>
                <a:xfrm>
                  <a:off x="4784358" y="5617131"/>
                  <a:ext cx="4025423" cy="321556"/>
                  <a:chOff x="4784358" y="5617131"/>
                  <a:chExt cx="4025423" cy="321556"/>
                </a:xfrm>
              </p:grpSpPr>
              <p:grpSp>
                <p:nvGrpSpPr>
                  <p:cNvPr id="162" name="Group 161"/>
                  <p:cNvGrpSpPr/>
                  <p:nvPr/>
                </p:nvGrpSpPr>
                <p:grpSpPr>
                  <a:xfrm>
                    <a:off x="8504982" y="5633888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171" name="Oval 170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172" name="Straight Connector 171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Straight Connector 172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3" name="Group 162"/>
                  <p:cNvGrpSpPr/>
                  <p:nvPr/>
                </p:nvGrpSpPr>
                <p:grpSpPr>
                  <a:xfrm>
                    <a:off x="6650838" y="5632618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168" name="Oval 167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169" name="Straight Connector 168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" name="Straight Connector 169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64" name="Group 163"/>
                  <p:cNvGrpSpPr/>
                  <p:nvPr/>
                </p:nvGrpSpPr>
                <p:grpSpPr>
                  <a:xfrm>
                    <a:off x="4784358" y="5617131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165" name="Oval 164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166" name="Straight Connector 165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" name="Straight Connector 166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22" name="Group 121"/>
                <p:cNvGrpSpPr/>
                <p:nvPr/>
              </p:nvGrpSpPr>
              <p:grpSpPr>
                <a:xfrm>
                  <a:off x="1068164" y="5600374"/>
                  <a:ext cx="4025423" cy="321556"/>
                  <a:chOff x="4784358" y="5617131"/>
                  <a:chExt cx="4025423" cy="321556"/>
                </a:xfrm>
              </p:grpSpPr>
              <p:grpSp>
                <p:nvGrpSpPr>
                  <p:cNvPr id="150" name="Group 149"/>
                  <p:cNvGrpSpPr/>
                  <p:nvPr/>
                </p:nvGrpSpPr>
                <p:grpSpPr>
                  <a:xfrm>
                    <a:off x="8504982" y="5633888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159" name="Oval 158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160" name="Straight Connector 159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" name="Straight Connector 160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1" name="Group 150"/>
                  <p:cNvGrpSpPr/>
                  <p:nvPr/>
                </p:nvGrpSpPr>
                <p:grpSpPr>
                  <a:xfrm>
                    <a:off x="6650838" y="5632618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156" name="Oval 155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157" name="Straight Connector 156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8" name="Straight Connector 157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52" name="Group 151"/>
                  <p:cNvGrpSpPr/>
                  <p:nvPr/>
                </p:nvGrpSpPr>
                <p:grpSpPr>
                  <a:xfrm>
                    <a:off x="4784358" y="5617131"/>
                    <a:ext cx="304799" cy="304799"/>
                    <a:chOff x="4949094" y="5740381"/>
                    <a:chExt cx="304799" cy="304799"/>
                  </a:xfrm>
                </p:grpSpPr>
                <p:sp>
                  <p:nvSpPr>
                    <p:cNvPr id="153" name="Oval 152"/>
                    <p:cNvSpPr/>
                    <p:nvPr/>
                  </p:nvSpPr>
                  <p:spPr>
                    <a:xfrm>
                      <a:off x="4949094" y="5740381"/>
                      <a:ext cx="304799" cy="304799"/>
                    </a:xfrm>
                    <a:prstGeom prst="ellipse">
                      <a:avLst/>
                    </a:prstGeom>
                    <a:ln w="28575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ZA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154" name="Straight Connector 153"/>
                    <p:cNvCxnSpPr/>
                    <p:nvPr/>
                  </p:nvCxnSpPr>
                  <p:spPr>
                    <a:xfrm flipH="1">
                      <a:off x="4993731" y="5785018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" name="Straight Connector 154"/>
                    <p:cNvCxnSpPr/>
                    <p:nvPr/>
                  </p:nvCxnSpPr>
                  <p:spPr>
                    <a:xfrm>
                      <a:off x="5004511" y="5791347"/>
                      <a:ext cx="215526" cy="215526"/>
                    </a:xfrm>
                    <a:prstGeom prst="line">
                      <a:avLst/>
                    </a:prstGeom>
                    <a:ln w="762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23" name="Group 122"/>
                <p:cNvGrpSpPr/>
                <p:nvPr/>
              </p:nvGrpSpPr>
              <p:grpSpPr>
                <a:xfrm>
                  <a:off x="1034308" y="4640541"/>
                  <a:ext cx="7741617" cy="338313"/>
                  <a:chOff x="1220564" y="5752774"/>
                  <a:chExt cx="7741617" cy="338313"/>
                </a:xfrm>
              </p:grpSpPr>
              <p:grpSp>
                <p:nvGrpSpPr>
                  <p:cNvPr id="124" name="Group 123"/>
                  <p:cNvGrpSpPr/>
                  <p:nvPr/>
                </p:nvGrpSpPr>
                <p:grpSpPr>
                  <a:xfrm>
                    <a:off x="4936758" y="5769531"/>
                    <a:ext cx="4025423" cy="321556"/>
                    <a:chOff x="4784358" y="5617131"/>
                    <a:chExt cx="4025423" cy="321556"/>
                  </a:xfrm>
                </p:grpSpPr>
                <p:grpSp>
                  <p:nvGrpSpPr>
                    <p:cNvPr id="138" name="Group 137"/>
                    <p:cNvGrpSpPr/>
                    <p:nvPr/>
                  </p:nvGrpSpPr>
                  <p:grpSpPr>
                    <a:xfrm>
                      <a:off x="8504982" y="5633888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47" name="Oval 146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48" name="Straight Connector 147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9" name="Straight Connector 148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39" name="Group 138"/>
                    <p:cNvGrpSpPr/>
                    <p:nvPr/>
                  </p:nvGrpSpPr>
                  <p:grpSpPr>
                    <a:xfrm>
                      <a:off x="6650838" y="5632618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44" name="Oval 143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45" name="Straight Connector 144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6" name="Straight Connector 145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40" name="Group 139"/>
                    <p:cNvGrpSpPr/>
                    <p:nvPr/>
                  </p:nvGrpSpPr>
                  <p:grpSpPr>
                    <a:xfrm>
                      <a:off x="4784358" y="5617131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41" name="Oval 140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42" name="Straight Connector 141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43" name="Straight Connector 142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25" name="Group 124"/>
                  <p:cNvGrpSpPr/>
                  <p:nvPr/>
                </p:nvGrpSpPr>
                <p:grpSpPr>
                  <a:xfrm>
                    <a:off x="1220564" y="5752774"/>
                    <a:ext cx="4025423" cy="321556"/>
                    <a:chOff x="4784358" y="5617131"/>
                    <a:chExt cx="4025423" cy="321556"/>
                  </a:xfrm>
                </p:grpSpPr>
                <p:grpSp>
                  <p:nvGrpSpPr>
                    <p:cNvPr id="126" name="Group 125"/>
                    <p:cNvGrpSpPr/>
                    <p:nvPr/>
                  </p:nvGrpSpPr>
                  <p:grpSpPr>
                    <a:xfrm>
                      <a:off x="8504982" y="5633888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35" name="Oval 134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36" name="Straight Connector 135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7" name="Straight Connector 136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27" name="Group 126"/>
                    <p:cNvGrpSpPr/>
                    <p:nvPr/>
                  </p:nvGrpSpPr>
                  <p:grpSpPr>
                    <a:xfrm>
                      <a:off x="6650838" y="5632618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32" name="Oval 131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33" name="Straight Connector 132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4" name="Straight Connector 133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28" name="Group 127"/>
                    <p:cNvGrpSpPr/>
                    <p:nvPr/>
                  </p:nvGrpSpPr>
                  <p:grpSpPr>
                    <a:xfrm>
                      <a:off x="4784358" y="5617131"/>
                      <a:ext cx="304799" cy="304799"/>
                      <a:chOff x="4949094" y="5740381"/>
                      <a:chExt cx="304799" cy="304799"/>
                    </a:xfrm>
                  </p:grpSpPr>
                  <p:sp>
                    <p:nvSpPr>
                      <p:cNvPr id="129" name="Oval 128"/>
                      <p:cNvSpPr/>
                      <p:nvPr/>
                    </p:nvSpPr>
                    <p:spPr>
                      <a:xfrm>
                        <a:off x="4949094" y="5740381"/>
                        <a:ext cx="304799" cy="304799"/>
                      </a:xfrm>
                      <a:prstGeom prst="ellipse">
                        <a:avLst/>
                      </a:prstGeom>
                      <a:ln w="28575"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ZA">
                          <a:ln>
                            <a:solidFill>
                              <a:schemeClr val="bg1"/>
                            </a:solidFill>
                          </a:ln>
                        </a:endParaRPr>
                      </a:p>
                    </p:txBody>
                  </p:sp>
                  <p:cxnSp>
                    <p:nvCxnSpPr>
                      <p:cNvPr id="130" name="Straight Connector 129"/>
                      <p:cNvCxnSpPr/>
                      <p:nvPr/>
                    </p:nvCxnSpPr>
                    <p:spPr>
                      <a:xfrm flipH="1">
                        <a:off x="4993731" y="5785018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31" name="Straight Connector 130"/>
                      <p:cNvCxnSpPr/>
                      <p:nvPr/>
                    </p:nvCxnSpPr>
                    <p:spPr>
                      <a:xfrm>
                        <a:off x="5004511" y="5791347"/>
                        <a:ext cx="215526" cy="215526"/>
                      </a:xfrm>
                      <a:prstGeom prst="line">
                        <a:avLst/>
                      </a:prstGeom>
                      <a:ln w="762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grpSp>
            <p:nvGrpSpPr>
              <p:cNvPr id="175" name="Group 174"/>
              <p:cNvGrpSpPr/>
              <p:nvPr/>
            </p:nvGrpSpPr>
            <p:grpSpPr>
              <a:xfrm>
                <a:off x="4750502" y="1682267"/>
                <a:ext cx="4025423" cy="321556"/>
                <a:chOff x="4784358" y="5617131"/>
                <a:chExt cx="4025423" cy="321556"/>
              </a:xfrm>
            </p:grpSpPr>
            <p:grpSp>
              <p:nvGrpSpPr>
                <p:cNvPr id="216" name="Group 215"/>
                <p:cNvGrpSpPr/>
                <p:nvPr/>
              </p:nvGrpSpPr>
              <p:grpSpPr>
                <a:xfrm>
                  <a:off x="8504982" y="5633888"/>
                  <a:ext cx="304799" cy="304799"/>
                  <a:chOff x="4949094" y="5740381"/>
                  <a:chExt cx="304799" cy="304799"/>
                </a:xfrm>
              </p:grpSpPr>
              <p:sp>
                <p:nvSpPr>
                  <p:cNvPr id="225" name="Oval 224"/>
                  <p:cNvSpPr/>
                  <p:nvPr/>
                </p:nvSpPr>
                <p:spPr>
                  <a:xfrm>
                    <a:off x="4949094" y="5740381"/>
                    <a:ext cx="304799" cy="304799"/>
                  </a:xfrm>
                  <a:prstGeom prst="ellips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>
                      <a:ln>
                        <a:solidFill>
                          <a:schemeClr val="bg1"/>
                        </a:solidFill>
                      </a:ln>
                    </a:endParaRPr>
                  </a:p>
                </p:txBody>
              </p:sp>
              <p:cxnSp>
                <p:nvCxnSpPr>
                  <p:cNvPr id="226" name="Straight Connector 225"/>
                  <p:cNvCxnSpPr/>
                  <p:nvPr/>
                </p:nvCxnSpPr>
                <p:spPr>
                  <a:xfrm flipH="1">
                    <a:off x="4993731" y="5785018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Straight Connector 226"/>
                  <p:cNvCxnSpPr/>
                  <p:nvPr/>
                </p:nvCxnSpPr>
                <p:spPr>
                  <a:xfrm>
                    <a:off x="5004511" y="5791347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7" name="Group 216"/>
                <p:cNvGrpSpPr/>
                <p:nvPr/>
              </p:nvGrpSpPr>
              <p:grpSpPr>
                <a:xfrm>
                  <a:off x="6650838" y="5632618"/>
                  <a:ext cx="304799" cy="304799"/>
                  <a:chOff x="4949094" y="5740381"/>
                  <a:chExt cx="304799" cy="304799"/>
                </a:xfrm>
              </p:grpSpPr>
              <p:sp>
                <p:nvSpPr>
                  <p:cNvPr id="222" name="Oval 221"/>
                  <p:cNvSpPr/>
                  <p:nvPr/>
                </p:nvSpPr>
                <p:spPr>
                  <a:xfrm>
                    <a:off x="4949094" y="5740381"/>
                    <a:ext cx="304799" cy="304799"/>
                  </a:xfrm>
                  <a:prstGeom prst="ellips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>
                      <a:ln>
                        <a:solidFill>
                          <a:schemeClr val="bg1"/>
                        </a:solidFill>
                      </a:ln>
                    </a:endParaRPr>
                  </a:p>
                </p:txBody>
              </p:sp>
              <p:cxnSp>
                <p:nvCxnSpPr>
                  <p:cNvPr id="223" name="Straight Connector 222"/>
                  <p:cNvCxnSpPr/>
                  <p:nvPr/>
                </p:nvCxnSpPr>
                <p:spPr>
                  <a:xfrm flipH="1">
                    <a:off x="4993731" y="5785018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Straight Connector 223"/>
                  <p:cNvCxnSpPr/>
                  <p:nvPr/>
                </p:nvCxnSpPr>
                <p:spPr>
                  <a:xfrm>
                    <a:off x="5004511" y="5791347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8" name="Group 217"/>
                <p:cNvGrpSpPr/>
                <p:nvPr/>
              </p:nvGrpSpPr>
              <p:grpSpPr>
                <a:xfrm>
                  <a:off x="4784358" y="5617131"/>
                  <a:ext cx="304799" cy="304799"/>
                  <a:chOff x="4949094" y="5740381"/>
                  <a:chExt cx="304799" cy="304799"/>
                </a:xfrm>
              </p:grpSpPr>
              <p:sp>
                <p:nvSpPr>
                  <p:cNvPr id="219" name="Oval 218"/>
                  <p:cNvSpPr/>
                  <p:nvPr/>
                </p:nvSpPr>
                <p:spPr>
                  <a:xfrm>
                    <a:off x="4949094" y="5740381"/>
                    <a:ext cx="304799" cy="304799"/>
                  </a:xfrm>
                  <a:prstGeom prst="ellips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>
                      <a:ln>
                        <a:solidFill>
                          <a:schemeClr val="bg1"/>
                        </a:solidFill>
                      </a:ln>
                    </a:endParaRPr>
                  </a:p>
                </p:txBody>
              </p:sp>
              <p:cxnSp>
                <p:nvCxnSpPr>
                  <p:cNvPr id="220" name="Straight Connector 219"/>
                  <p:cNvCxnSpPr/>
                  <p:nvPr/>
                </p:nvCxnSpPr>
                <p:spPr>
                  <a:xfrm flipH="1">
                    <a:off x="4993731" y="5785018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1" name="Straight Connector 220"/>
                  <p:cNvCxnSpPr/>
                  <p:nvPr/>
                </p:nvCxnSpPr>
                <p:spPr>
                  <a:xfrm>
                    <a:off x="5004511" y="5791347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76" name="Group 175"/>
              <p:cNvGrpSpPr/>
              <p:nvPr/>
            </p:nvGrpSpPr>
            <p:grpSpPr>
              <a:xfrm>
                <a:off x="1034308" y="1665510"/>
                <a:ext cx="4025423" cy="321556"/>
                <a:chOff x="4784358" y="5617131"/>
                <a:chExt cx="4025423" cy="321556"/>
              </a:xfrm>
            </p:grpSpPr>
            <p:grpSp>
              <p:nvGrpSpPr>
                <p:cNvPr id="204" name="Group 203"/>
                <p:cNvGrpSpPr/>
                <p:nvPr/>
              </p:nvGrpSpPr>
              <p:grpSpPr>
                <a:xfrm>
                  <a:off x="8504982" y="5633888"/>
                  <a:ext cx="304799" cy="304799"/>
                  <a:chOff x="4949094" y="5740381"/>
                  <a:chExt cx="304799" cy="304799"/>
                </a:xfrm>
              </p:grpSpPr>
              <p:sp>
                <p:nvSpPr>
                  <p:cNvPr id="213" name="Oval 212"/>
                  <p:cNvSpPr/>
                  <p:nvPr/>
                </p:nvSpPr>
                <p:spPr>
                  <a:xfrm>
                    <a:off x="4949094" y="5740381"/>
                    <a:ext cx="304799" cy="304799"/>
                  </a:xfrm>
                  <a:prstGeom prst="ellips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>
                      <a:ln>
                        <a:solidFill>
                          <a:schemeClr val="bg1"/>
                        </a:solidFill>
                      </a:ln>
                    </a:endParaRPr>
                  </a:p>
                </p:txBody>
              </p:sp>
              <p:cxnSp>
                <p:nvCxnSpPr>
                  <p:cNvPr id="214" name="Straight Connector 213"/>
                  <p:cNvCxnSpPr/>
                  <p:nvPr/>
                </p:nvCxnSpPr>
                <p:spPr>
                  <a:xfrm flipH="1">
                    <a:off x="4993731" y="5785018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Straight Connector 214"/>
                  <p:cNvCxnSpPr/>
                  <p:nvPr/>
                </p:nvCxnSpPr>
                <p:spPr>
                  <a:xfrm>
                    <a:off x="5004511" y="5791347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5" name="Group 204"/>
                <p:cNvGrpSpPr/>
                <p:nvPr/>
              </p:nvGrpSpPr>
              <p:grpSpPr>
                <a:xfrm>
                  <a:off x="6650838" y="5632618"/>
                  <a:ext cx="304799" cy="304799"/>
                  <a:chOff x="4949094" y="5740381"/>
                  <a:chExt cx="304799" cy="304799"/>
                </a:xfrm>
              </p:grpSpPr>
              <p:sp>
                <p:nvSpPr>
                  <p:cNvPr id="210" name="Oval 209"/>
                  <p:cNvSpPr/>
                  <p:nvPr/>
                </p:nvSpPr>
                <p:spPr>
                  <a:xfrm>
                    <a:off x="4949094" y="5740381"/>
                    <a:ext cx="304799" cy="304799"/>
                  </a:xfrm>
                  <a:prstGeom prst="ellips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>
                      <a:ln>
                        <a:solidFill>
                          <a:schemeClr val="bg1"/>
                        </a:solidFill>
                      </a:ln>
                    </a:endParaRPr>
                  </a:p>
                </p:txBody>
              </p:sp>
              <p:cxnSp>
                <p:nvCxnSpPr>
                  <p:cNvPr id="211" name="Straight Connector 210"/>
                  <p:cNvCxnSpPr/>
                  <p:nvPr/>
                </p:nvCxnSpPr>
                <p:spPr>
                  <a:xfrm flipH="1">
                    <a:off x="4993731" y="5785018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2" name="Straight Connector 211"/>
                  <p:cNvCxnSpPr/>
                  <p:nvPr/>
                </p:nvCxnSpPr>
                <p:spPr>
                  <a:xfrm>
                    <a:off x="5004511" y="5791347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6" name="Group 205"/>
                <p:cNvGrpSpPr/>
                <p:nvPr/>
              </p:nvGrpSpPr>
              <p:grpSpPr>
                <a:xfrm>
                  <a:off x="4784358" y="5617131"/>
                  <a:ext cx="304799" cy="304799"/>
                  <a:chOff x="4949094" y="5740381"/>
                  <a:chExt cx="304799" cy="304799"/>
                </a:xfrm>
              </p:grpSpPr>
              <p:sp>
                <p:nvSpPr>
                  <p:cNvPr id="207" name="Oval 206"/>
                  <p:cNvSpPr/>
                  <p:nvPr/>
                </p:nvSpPr>
                <p:spPr>
                  <a:xfrm>
                    <a:off x="4949094" y="5740381"/>
                    <a:ext cx="304799" cy="304799"/>
                  </a:xfrm>
                  <a:prstGeom prst="ellips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ZA">
                      <a:ln>
                        <a:solidFill>
                          <a:schemeClr val="bg1"/>
                        </a:solidFill>
                      </a:ln>
                    </a:endParaRPr>
                  </a:p>
                </p:txBody>
              </p:sp>
              <p:cxnSp>
                <p:nvCxnSpPr>
                  <p:cNvPr id="208" name="Straight Connector 207"/>
                  <p:cNvCxnSpPr/>
                  <p:nvPr/>
                </p:nvCxnSpPr>
                <p:spPr>
                  <a:xfrm flipH="1">
                    <a:off x="4993731" y="5785018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Straight Connector 208"/>
                  <p:cNvCxnSpPr/>
                  <p:nvPr/>
                </p:nvCxnSpPr>
                <p:spPr>
                  <a:xfrm>
                    <a:off x="5004511" y="5791347"/>
                    <a:ext cx="215526" cy="215526"/>
                  </a:xfrm>
                  <a:prstGeom prst="line">
                    <a:avLst/>
                  </a:prstGeom>
                  <a:ln w="762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0" name="Freeform 9"/>
            <p:cNvSpPr/>
            <p:nvPr/>
          </p:nvSpPr>
          <p:spPr>
            <a:xfrm>
              <a:off x="363107" y="1119915"/>
              <a:ext cx="861009" cy="5444197"/>
            </a:xfrm>
            <a:custGeom>
              <a:avLst/>
              <a:gdLst>
                <a:gd name="connsiteX0" fmla="*/ 635926 w 861009"/>
                <a:gd name="connsiteY0" fmla="*/ 0 h 5444197"/>
                <a:gd name="connsiteX1" fmla="*/ 2880 w 861009"/>
                <a:gd name="connsiteY1" fmla="*/ 2715065 h 5444197"/>
                <a:gd name="connsiteX2" fmla="*/ 861009 w 861009"/>
                <a:gd name="connsiteY2" fmla="*/ 5444197 h 544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009" h="5444197">
                  <a:moveTo>
                    <a:pt x="635926" y="0"/>
                  </a:moveTo>
                  <a:cubicBezTo>
                    <a:pt x="300646" y="903849"/>
                    <a:pt x="-34634" y="1807699"/>
                    <a:pt x="2880" y="2715065"/>
                  </a:cubicBezTo>
                  <a:cubicBezTo>
                    <a:pt x="40394" y="3622431"/>
                    <a:pt x="450701" y="4533314"/>
                    <a:pt x="861009" y="5444197"/>
                  </a:cubicBezTo>
                </a:path>
              </a:pathLst>
            </a:cu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28" name="Freeform 227"/>
            <p:cNvSpPr/>
            <p:nvPr/>
          </p:nvSpPr>
          <p:spPr>
            <a:xfrm rot="11173510">
              <a:off x="8892122" y="1143001"/>
              <a:ext cx="861009" cy="5444197"/>
            </a:xfrm>
            <a:custGeom>
              <a:avLst/>
              <a:gdLst>
                <a:gd name="connsiteX0" fmla="*/ 635926 w 861009"/>
                <a:gd name="connsiteY0" fmla="*/ 0 h 5444197"/>
                <a:gd name="connsiteX1" fmla="*/ 2880 w 861009"/>
                <a:gd name="connsiteY1" fmla="*/ 2715065 h 5444197"/>
                <a:gd name="connsiteX2" fmla="*/ 861009 w 861009"/>
                <a:gd name="connsiteY2" fmla="*/ 5444197 h 5444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1009" h="5444197">
                  <a:moveTo>
                    <a:pt x="635926" y="0"/>
                  </a:moveTo>
                  <a:cubicBezTo>
                    <a:pt x="300646" y="903849"/>
                    <a:pt x="-34634" y="1807699"/>
                    <a:pt x="2880" y="2715065"/>
                  </a:cubicBezTo>
                  <a:cubicBezTo>
                    <a:pt x="40394" y="3622431"/>
                    <a:pt x="450701" y="4533314"/>
                    <a:pt x="861009" y="5444197"/>
                  </a:cubicBezTo>
                </a:path>
              </a:pathLst>
            </a:cu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8790" y="4891060"/>
            <a:ext cx="8736037" cy="1174711"/>
            <a:chOff x="608790" y="4891060"/>
            <a:chExt cx="8736037" cy="1174711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608790" y="6037635"/>
              <a:ext cx="8736037" cy="28136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485388" y="4891060"/>
              <a:ext cx="672685" cy="1107996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ZA" sz="6600" b="1" dirty="0" smtClean="0">
                  <a:solidFill>
                    <a:schemeClr val="bg1"/>
                  </a:solidFill>
                </a:rPr>
                <a:t>L</a:t>
              </a:r>
              <a:endParaRPr lang="en-ZA" sz="6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212362" y="5911102"/>
            <a:ext cx="2742172" cy="830997"/>
            <a:chOff x="2212362" y="5911102"/>
            <a:chExt cx="2742172" cy="830997"/>
          </a:xfrm>
        </p:grpSpPr>
        <p:cxnSp>
          <p:nvCxnSpPr>
            <p:cNvPr id="279" name="Straight Arrow Connector 278"/>
            <p:cNvCxnSpPr/>
            <p:nvPr/>
          </p:nvCxnSpPr>
          <p:spPr>
            <a:xfrm>
              <a:off x="2212362" y="6699848"/>
              <a:ext cx="2742172" cy="17297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0" name="TextBox 279"/>
                <p:cNvSpPr txBox="1"/>
                <p:nvPr/>
              </p:nvSpPr>
              <p:spPr>
                <a:xfrm>
                  <a:off x="2461264" y="5911102"/>
                  <a:ext cx="2247898" cy="830997"/>
                </a:xfrm>
                <a:prstGeom prst="rect">
                  <a:avLst/>
                </a:prstGeom>
                <a:noFill/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ZA" sz="4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ZA" sz="4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ZA" sz="4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𝑀𝐹𝑃</m:t>
                            </m:r>
                          </m:sub>
                        </m:sSub>
                      </m:oMath>
                    </m:oMathPara>
                  </a14:m>
                  <a:endParaRPr lang="en-ZA" sz="4800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80" name="TextBox 2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1264" y="5911102"/>
                  <a:ext cx="2247898" cy="83099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en-ZA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9" name="Straight Connector 18"/>
          <p:cNvCxnSpPr>
            <a:stCxn id="284" idx="4"/>
          </p:cNvCxnSpPr>
          <p:nvPr/>
        </p:nvCxnSpPr>
        <p:spPr>
          <a:xfrm>
            <a:off x="2228556" y="3869395"/>
            <a:ext cx="27632" cy="2731138"/>
          </a:xfrm>
          <a:prstGeom prst="line">
            <a:avLst/>
          </a:prstGeom>
          <a:ln w="285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>
            <a:off x="4954535" y="3359503"/>
            <a:ext cx="0" cy="3275815"/>
          </a:xfrm>
          <a:prstGeom prst="line">
            <a:avLst/>
          </a:prstGeom>
          <a:ln w="28575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2" name="Group 281"/>
          <p:cNvGrpSpPr/>
          <p:nvPr/>
        </p:nvGrpSpPr>
        <p:grpSpPr>
          <a:xfrm>
            <a:off x="1649007" y="1964972"/>
            <a:ext cx="5703406" cy="3963478"/>
            <a:chOff x="1671702" y="1929302"/>
            <a:chExt cx="5703406" cy="3963478"/>
          </a:xfrm>
        </p:grpSpPr>
        <p:pic>
          <p:nvPicPr>
            <p:cNvPr id="283" name="Picture 282"/>
            <p:cNvPicPr>
              <a:picLocks noChangeAspect="1"/>
            </p:cNvPicPr>
            <p:nvPr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90411">
              <a:off x="4141822" y="3514498"/>
              <a:ext cx="1670815" cy="2197484"/>
            </a:xfrm>
            <a:prstGeom prst="rect">
              <a:avLst/>
            </a:prstGeom>
          </p:spPr>
        </p:pic>
        <p:sp>
          <p:nvSpPr>
            <p:cNvPr id="284" name="Oval 283"/>
            <p:cNvSpPr/>
            <p:nvPr/>
          </p:nvSpPr>
          <p:spPr>
            <a:xfrm>
              <a:off x="1671702" y="2674627"/>
              <a:ext cx="1159098" cy="1159098"/>
            </a:xfrm>
            <a:prstGeom prst="ellipse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cxnSp>
          <p:nvCxnSpPr>
            <p:cNvPr id="285" name="Straight Arrow Connector 284"/>
            <p:cNvCxnSpPr>
              <a:stCxn id="284" idx="6"/>
            </p:cNvCxnSpPr>
            <p:nvPr/>
          </p:nvCxnSpPr>
          <p:spPr>
            <a:xfrm>
              <a:off x="2830800" y="3254176"/>
              <a:ext cx="4544308" cy="1588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6" name="Picture 285"/>
            <p:cNvPicPr>
              <a:picLocks noChangeAspect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5760" y="1929302"/>
              <a:ext cx="1060305" cy="1394531"/>
            </a:xfrm>
            <a:prstGeom prst="rect">
              <a:avLst/>
            </a:prstGeom>
          </p:spPr>
        </p:pic>
        <p:sp>
          <p:nvSpPr>
            <p:cNvPr id="287" name="Oval 286"/>
            <p:cNvSpPr/>
            <p:nvPr/>
          </p:nvSpPr>
          <p:spPr>
            <a:xfrm>
              <a:off x="4864988" y="3183001"/>
              <a:ext cx="197903" cy="19790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88" name="Oval 287"/>
            <p:cNvSpPr/>
            <p:nvPr/>
          </p:nvSpPr>
          <p:spPr>
            <a:xfrm>
              <a:off x="3774231" y="3154679"/>
              <a:ext cx="197903" cy="19790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sp>
          <p:nvSpPr>
            <p:cNvPr id="289" name="Oval 288"/>
            <p:cNvSpPr/>
            <p:nvPr/>
          </p:nvSpPr>
          <p:spPr>
            <a:xfrm>
              <a:off x="4796694" y="55879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290" name="Straight Connector 289"/>
            <p:cNvCxnSpPr>
              <a:stCxn id="289" idx="1"/>
              <a:endCxn id="289" idx="5"/>
            </p:cNvCxnSpPr>
            <p:nvPr/>
          </p:nvCxnSpPr>
          <p:spPr>
            <a:xfrm>
              <a:off x="4841331" y="56326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>
              <a:stCxn id="289" idx="7"/>
              <a:endCxn id="289" idx="3"/>
            </p:cNvCxnSpPr>
            <p:nvPr/>
          </p:nvCxnSpPr>
          <p:spPr>
            <a:xfrm flipH="1">
              <a:off x="4841331" y="56326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4" name="Group 293"/>
            <p:cNvGrpSpPr/>
            <p:nvPr/>
          </p:nvGrpSpPr>
          <p:grpSpPr>
            <a:xfrm>
              <a:off x="4541644" y="4365214"/>
              <a:ext cx="260995" cy="237582"/>
              <a:chOff x="4541644" y="4618438"/>
              <a:chExt cx="260995" cy="237582"/>
            </a:xfrm>
          </p:grpSpPr>
          <p:cxnSp>
            <p:nvCxnSpPr>
              <p:cNvPr id="295" name="Straight Connector 294"/>
              <p:cNvCxnSpPr/>
              <p:nvPr/>
            </p:nvCxnSpPr>
            <p:spPr>
              <a:xfrm rot="9886855" flipV="1">
                <a:off x="4597785" y="4618438"/>
                <a:ext cx="204854" cy="176212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 rot="9886855" flipH="1" flipV="1">
                <a:off x="4541644" y="4622871"/>
                <a:ext cx="112282" cy="233149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0" name="Straight Connector 299"/>
            <p:cNvCxnSpPr/>
            <p:nvPr/>
          </p:nvCxnSpPr>
          <p:spPr>
            <a:xfrm flipV="1">
              <a:off x="4227924" y="2383178"/>
              <a:ext cx="204854" cy="176212"/>
            </a:xfrm>
            <a:prstGeom prst="line">
              <a:avLst/>
            </a:prstGeom>
            <a:ln w="12700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/>
          </p:nvCxnSpPr>
          <p:spPr>
            <a:xfrm flipH="1" flipV="1">
              <a:off x="4432778" y="2383178"/>
              <a:ext cx="112282" cy="233149"/>
            </a:xfrm>
            <a:prstGeom prst="line">
              <a:avLst/>
            </a:prstGeom>
            <a:ln w="12700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531667" y="4609196"/>
            <a:ext cx="2177559" cy="1377365"/>
            <a:chOff x="1531667" y="4609196"/>
            <a:chExt cx="2177559" cy="1377365"/>
          </a:xfrm>
        </p:grpSpPr>
        <p:grpSp>
          <p:nvGrpSpPr>
            <p:cNvPr id="46" name="Group 45"/>
            <p:cNvGrpSpPr/>
            <p:nvPr/>
          </p:nvGrpSpPr>
          <p:grpSpPr>
            <a:xfrm>
              <a:off x="2432876" y="5184835"/>
              <a:ext cx="1276350" cy="326493"/>
              <a:chOff x="7891462" y="2203359"/>
              <a:chExt cx="1276350" cy="326493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8391525" y="2203359"/>
                <a:ext cx="0" cy="323409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>
                <a:off x="8726526" y="2206443"/>
                <a:ext cx="0" cy="323409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flipH="1" flipV="1">
                <a:off x="7891462" y="2352675"/>
                <a:ext cx="490537" cy="4763"/>
              </a:xfrm>
              <a:prstGeom prst="straightConnector1">
                <a:avLst/>
              </a:prstGeom>
              <a:ln w="57150">
                <a:solidFill>
                  <a:schemeClr val="bg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Straight Arrow Connector 297"/>
              <p:cNvCxnSpPr/>
              <p:nvPr/>
            </p:nvCxnSpPr>
            <p:spPr>
              <a:xfrm>
                <a:off x="8737306" y="2357438"/>
                <a:ext cx="430506" cy="0"/>
              </a:xfrm>
              <a:prstGeom prst="straightConnector1">
                <a:avLst/>
              </a:prstGeom>
              <a:ln w="57150">
                <a:solidFill>
                  <a:schemeClr val="bg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1531667" y="4609196"/>
              <a:ext cx="892628" cy="1377365"/>
              <a:chOff x="1531667" y="4609196"/>
              <a:chExt cx="892628" cy="1377365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1531667" y="5278675"/>
                <a:ext cx="892628" cy="707886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ZA" sz="4000" b="1" dirty="0" err="1">
                    <a:solidFill>
                      <a:schemeClr val="bg1"/>
                    </a:solidFill>
                  </a:rPr>
                  <a:t>μ</a:t>
                </a:r>
                <a:r>
                  <a:rPr lang="en-ZA" sz="4000" b="1" baseline="-25000" dirty="0" err="1">
                    <a:solidFill>
                      <a:schemeClr val="bg1"/>
                    </a:solidFill>
                  </a:rPr>
                  <a:t>D</a:t>
                </a:r>
                <a:endParaRPr lang="en-ZA" sz="4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618035" y="4609196"/>
                <a:ext cx="209550" cy="830997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ZA" sz="4800" dirty="0" smtClean="0">
                    <a:solidFill>
                      <a:schemeClr val="bg1"/>
                    </a:solidFill>
                  </a:rPr>
                  <a:t>1</a:t>
                </a:r>
                <a:endParaRPr lang="en-ZA" sz="48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>
                <a:off x="1531667" y="5440193"/>
                <a:ext cx="577699" cy="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1855048" y="214989"/>
                <a:ext cx="3997111" cy="1345305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ZA" sz="40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ZA" sz="4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ZA" sz="4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  <m:r>
                            <m:rPr>
                              <m:sty m:val="p"/>
                            </m:rPr>
                            <a:rPr lang="en-ZA" sz="4000" baseline="-25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den>
                      </m:f>
                      <m:r>
                        <a:rPr lang="en-ZA" sz="4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ZA" sz="4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sz="4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ZA" sz="4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𝑀𝐹𝑃</m:t>
                          </m:r>
                        </m:sub>
                      </m:sSub>
                      <m:r>
                        <a:rPr lang="en-ZA" sz="4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lang="en-ZA" sz="4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ZA" sz="4000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048" y="214989"/>
                <a:ext cx="3997111" cy="134530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601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pPr/>
              <a:t>6</a:t>
            </a:fld>
            <a:endParaRPr lang="en-ZA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647484"/>
            <a:ext cx="9938502" cy="5821578"/>
            <a:chOff x="3873157" y="2644774"/>
            <a:chExt cx="6989539" cy="3824288"/>
          </a:xfrm>
        </p:grpSpPr>
        <p:pic>
          <p:nvPicPr>
            <p:cNvPr id="8" name="Picture 4" descr="RAA_gamma_pi0_eta_AuAu200GeV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30196" y="2644774"/>
              <a:ext cx="6032500" cy="3824288"/>
            </a:xfrm>
            <a:prstGeom prst="rect">
              <a:avLst/>
            </a:prstGeom>
            <a:noFill/>
          </p:spPr>
        </p:pic>
        <p:grpSp>
          <p:nvGrpSpPr>
            <p:cNvPr id="9" name="Group 8"/>
            <p:cNvGrpSpPr/>
            <p:nvPr/>
          </p:nvGrpSpPr>
          <p:grpSpPr>
            <a:xfrm>
              <a:off x="3873157" y="4293415"/>
              <a:ext cx="1339402" cy="632835"/>
              <a:chOff x="2353450" y="3353383"/>
              <a:chExt cx="1339402" cy="632835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2353450" y="3353383"/>
                <a:ext cx="1339402" cy="37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ZA" dirty="0" smtClean="0"/>
                  <a:t>Observed</a:t>
                </a:r>
                <a:endParaRPr lang="en-ZA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353450" y="3616886"/>
                <a:ext cx="13394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ZA" dirty="0" smtClean="0"/>
                  <a:t>Expected</a:t>
                </a: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 flipV="1">
                <a:off x="2353450" y="3614809"/>
                <a:ext cx="771222" cy="207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566" y="942765"/>
            <a:ext cx="7135221" cy="14956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13678" y="953038"/>
            <a:ext cx="2550017" cy="64633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ZA" sz="3600" dirty="0" smtClean="0">
                <a:solidFill>
                  <a:sysClr val="windowText" lastClr="000000"/>
                </a:solidFill>
              </a:rPr>
              <a:t># in AA</a:t>
            </a:r>
            <a:endParaRPr lang="en-ZA" sz="3600" dirty="0">
              <a:solidFill>
                <a:sysClr val="windowText" lastClr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13679" y="1727673"/>
            <a:ext cx="2546930" cy="646331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ZA" sz="3600" dirty="0" smtClean="0">
                <a:solidFill>
                  <a:sysClr val="windowText" lastClr="000000"/>
                </a:solidFill>
              </a:rPr>
              <a:t># in pp</a:t>
            </a:r>
            <a:endParaRPr lang="en-ZA" sz="3600" dirty="0">
              <a:solidFill>
                <a:sysClr val="windowText" lastClr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15251" y="1737946"/>
            <a:ext cx="1792310" cy="553998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ZA" sz="3000" dirty="0" smtClean="0">
                <a:solidFill>
                  <a:sysClr val="windowText" lastClr="000000"/>
                </a:solidFill>
              </a:rPr>
              <a:t>pp in AA</a:t>
            </a:r>
            <a:endParaRPr lang="en-ZA" sz="3000" dirty="0">
              <a:solidFill>
                <a:sysClr val="windowText" lastClr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936" y="689447"/>
            <a:ext cx="8761454" cy="577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6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228600"/>
            <a:ext cx="9692640" cy="833193"/>
          </a:xfrm>
        </p:spPr>
        <p:txBody>
          <a:bodyPr/>
          <a:lstStyle/>
          <a:p>
            <a:r>
              <a:rPr lang="en-ZA" dirty="0" smtClean="0"/>
              <a:t>What needs to be done and why?</a:t>
            </a:r>
            <a:endParaRPr lang="en-Z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61872" y="1828800"/>
            <a:ext cx="3601712" cy="4351337"/>
          </a:xfrm>
        </p:spPr>
        <p:txBody>
          <a:bodyPr>
            <a:normAutofit/>
          </a:bodyPr>
          <a:lstStyle/>
          <a:p>
            <a:r>
              <a:rPr lang="en-ZA" sz="2800" dirty="0" smtClean="0"/>
              <a:t>Recent evidence for QGP in p-A</a:t>
            </a:r>
          </a:p>
          <a:p>
            <a:r>
              <a:rPr lang="en-ZA" sz="2800" dirty="0" smtClean="0"/>
              <a:t>But the system is small – original assumptions don’t hold</a:t>
            </a:r>
          </a:p>
          <a:p>
            <a:r>
              <a:rPr lang="en-ZA" sz="2800" dirty="0" smtClean="0"/>
              <a:t>Relax length scale.</a:t>
            </a:r>
            <a:endParaRPr lang="en-ZA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t>7</a:t>
            </a:fld>
            <a:endParaRPr lang="en-ZA"/>
          </a:p>
        </p:txBody>
      </p:sp>
      <p:grpSp>
        <p:nvGrpSpPr>
          <p:cNvPr id="15" name="Group 14"/>
          <p:cNvGrpSpPr/>
          <p:nvPr/>
        </p:nvGrpSpPr>
        <p:grpSpPr>
          <a:xfrm>
            <a:off x="5261316" y="1026912"/>
            <a:ext cx="5908431" cy="5783607"/>
            <a:chOff x="5261316" y="1026912"/>
            <a:chExt cx="5908431" cy="5783607"/>
          </a:xfrm>
        </p:grpSpPr>
        <p:grpSp>
          <p:nvGrpSpPr>
            <p:cNvPr id="13" name="Group 12"/>
            <p:cNvGrpSpPr/>
            <p:nvPr/>
          </p:nvGrpSpPr>
          <p:grpSpPr>
            <a:xfrm>
              <a:off x="5261316" y="1026912"/>
              <a:ext cx="5908431" cy="5783607"/>
              <a:chOff x="5113606" y="934121"/>
              <a:chExt cx="5957668" cy="5831804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113606" y="934121"/>
                <a:ext cx="5957668" cy="5831804"/>
                <a:chOff x="3200400" y="645196"/>
                <a:chExt cx="5957668" cy="5831804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3200400" y="645196"/>
                  <a:ext cx="5957668" cy="5823866"/>
                </a:xfrm>
                <a:prstGeom prst="rect">
                  <a:avLst/>
                </a:prstGeom>
                <a:solidFill>
                  <a:srgbClr val="FFFF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ZA"/>
                </a:p>
              </p:txBody>
            </p:sp>
            <p:pic>
              <p:nvPicPr>
                <p:cNvPr id="8" name="Image 2"/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3200400" y="807720"/>
                  <a:ext cx="2891790" cy="5669280"/>
                </a:xfrm>
                <a:prstGeom prst="rect">
                  <a:avLst/>
                </a:prstGeom>
              </p:spPr>
            </p:pic>
            <p:pic>
              <p:nvPicPr>
                <p:cNvPr id="9" name="Image 4"/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6099810" y="807720"/>
                  <a:ext cx="2891790" cy="5669280"/>
                </a:xfrm>
                <a:prstGeom prst="rect">
                  <a:avLst/>
                </a:prstGeom>
              </p:spPr>
            </p:pic>
          </p:grpSp>
          <p:sp>
            <p:nvSpPr>
              <p:cNvPr id="12" name="ZoneTexte 11"/>
              <p:cNvSpPr txBox="1"/>
              <p:nvPr/>
            </p:nvSpPr>
            <p:spPr>
              <a:xfrm>
                <a:off x="7014027" y="3828989"/>
                <a:ext cx="36912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0" dirty="0" err="1" smtClean="0">
                    <a:solidFill>
                      <a:srgbClr val="000000"/>
                    </a:solidFill>
                  </a:rPr>
                  <a:t>PbPb</a:t>
                </a:r>
                <a:r>
                  <a:rPr lang="fr-FR" sz="2000" b="0" dirty="0" smtClean="0">
                    <a:solidFill>
                      <a:srgbClr val="000000"/>
                    </a:solidFill>
                  </a:rPr>
                  <a:t>                                  </a:t>
                </a:r>
                <a:r>
                  <a:rPr lang="fr-FR" sz="2000" b="0" dirty="0" err="1" smtClean="0">
                    <a:solidFill>
                      <a:srgbClr val="000000"/>
                    </a:solidFill>
                  </a:rPr>
                  <a:t>pPb</a:t>
                </a:r>
                <a:endParaRPr lang="fr-FR" sz="2000" b="0" dirty="0" smtClean="0">
                  <a:solidFill>
                    <a:srgbClr val="000000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7441652" y="3309890"/>
                  <a:ext cx="1926896" cy="461665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ZA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Eliptic</m:t>
                        </m:r>
                        <m:r>
                          <a:rPr lang="en-ZA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ZA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Flow</m:t>
                        </m:r>
                      </m:oMath>
                    </m:oMathPara>
                  </a14:m>
                  <a:endParaRPr lang="en-ZA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41652" y="3309890"/>
                  <a:ext cx="1926896" cy="46166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17949"/>
                  </a:stretch>
                </a:blipFill>
              </p:spPr>
              <p:txBody>
                <a:bodyPr/>
                <a:lstStyle/>
                <a:p>
                  <a:r>
                    <a:rPr lang="en-Z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oup 19"/>
          <p:cNvGrpSpPr/>
          <p:nvPr/>
        </p:nvGrpSpPr>
        <p:grpSpPr>
          <a:xfrm>
            <a:off x="5462802" y="1820928"/>
            <a:ext cx="5541853" cy="4116805"/>
            <a:chOff x="477947" y="1981200"/>
            <a:chExt cx="5541853" cy="4116805"/>
          </a:xfrm>
        </p:grpSpPr>
        <p:grpSp>
          <p:nvGrpSpPr>
            <p:cNvPr id="18" name="Group 17"/>
            <p:cNvGrpSpPr/>
            <p:nvPr/>
          </p:nvGrpSpPr>
          <p:grpSpPr>
            <a:xfrm>
              <a:off x="477947" y="1981200"/>
              <a:ext cx="5541853" cy="4116805"/>
              <a:chOff x="477947" y="1981200"/>
              <a:chExt cx="5541853" cy="4116805"/>
            </a:xfrm>
          </p:grpSpPr>
          <p:pic>
            <p:nvPicPr>
              <p:cNvPr id="16" name="Image 4" descr="v3_Ntrk_subperiph1Panel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947" y="1981200"/>
                <a:ext cx="5541853" cy="4116805"/>
              </a:xfrm>
              <a:prstGeom prst="rect">
                <a:avLst/>
              </a:prstGeom>
            </p:spPr>
          </p:pic>
          <p:sp>
            <p:nvSpPr>
              <p:cNvPr id="17" name="ZoneTexte 15"/>
              <p:cNvSpPr txBox="1"/>
              <p:nvPr/>
            </p:nvSpPr>
            <p:spPr>
              <a:xfrm>
                <a:off x="3590778" y="5697895"/>
                <a:ext cx="22370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0" dirty="0" smtClean="0">
                    <a:solidFill>
                      <a:srgbClr val="000000"/>
                    </a:solidFill>
                  </a:rPr>
                  <a:t>(</a:t>
                </a:r>
                <a:r>
                  <a:rPr lang="fr-FR" sz="2000" b="0" dirty="0" err="1" smtClean="0">
                    <a:solidFill>
                      <a:srgbClr val="000000"/>
                    </a:solidFill>
                  </a:rPr>
                  <a:t>event</a:t>
                </a:r>
                <a:r>
                  <a:rPr lang="fr-FR" sz="2000" b="0" dirty="0" smtClean="0">
                    <a:solidFill>
                      <a:srgbClr val="000000"/>
                    </a:solidFill>
                  </a:rPr>
                  <a:t> </a:t>
                </a:r>
                <a:r>
                  <a:rPr lang="fr-FR" sz="2000" b="0" dirty="0" err="1" smtClean="0">
                    <a:solidFill>
                      <a:srgbClr val="000000"/>
                    </a:solidFill>
                  </a:rPr>
                  <a:t>multiplicity</a:t>
                </a:r>
                <a:r>
                  <a:rPr lang="fr-FR" sz="2000" b="0" dirty="0" smtClean="0">
                    <a:solidFill>
                      <a:srgbClr val="000000"/>
                    </a:solidFill>
                  </a:rPr>
                  <a:t>)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825085" y="5558135"/>
                  <a:ext cx="2312755" cy="461665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ZA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Triangular</m:t>
                        </m:r>
                        <m:r>
                          <a:rPr lang="en-ZA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ZA" sz="24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Flow</m:t>
                        </m:r>
                      </m:oMath>
                    </m:oMathPara>
                  </a14:m>
                  <a:endParaRPr lang="en-ZA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085" y="5558135"/>
                  <a:ext cx="2312755" cy="46166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050" r="-262" b="-17949"/>
                  </a:stretch>
                </a:blipFill>
              </p:spPr>
              <p:txBody>
                <a:bodyPr/>
                <a:lstStyle/>
                <a:p>
                  <a:r>
                    <a:rPr lang="en-ZA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876" y="1168196"/>
            <a:ext cx="6397418" cy="5422267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7146031" y="2024346"/>
            <a:ext cx="2940090" cy="3170099"/>
            <a:chOff x="7146031" y="2024346"/>
            <a:chExt cx="2940090" cy="31700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7146031" y="3190874"/>
                  <a:ext cx="2940090" cy="844077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ZA" sz="24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ZA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ZA" sz="240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μ</m:t>
                            </m:r>
                            <m:r>
                              <m:rPr>
                                <m:sty m:val="p"/>
                              </m:rPr>
                              <a:rPr lang="en-ZA" sz="2400" baseline="-2500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D</m:t>
                            </m:r>
                          </m:den>
                        </m:f>
                        <m:r>
                          <a:rPr lang="en-ZA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≪</m:t>
                        </m:r>
                        <m:sSub>
                          <m:sSubPr>
                            <m:ctrlPr>
                              <a:rPr lang="en-ZA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ZA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ZA" sz="24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𝑀𝐹𝑃</m:t>
                            </m:r>
                          </m:sub>
                        </m:sSub>
                        <m:r>
                          <a:rPr lang="en-ZA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≪</m:t>
                        </m:r>
                        <m:r>
                          <a:rPr lang="en-ZA" sz="2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ZA" dirty="0"/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6031" y="3190874"/>
                  <a:ext cx="2940090" cy="84407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Z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/>
            <p:cNvSpPr txBox="1"/>
            <p:nvPr/>
          </p:nvSpPr>
          <p:spPr>
            <a:xfrm>
              <a:off x="7906191" y="2024346"/>
              <a:ext cx="1364566" cy="317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0" dirty="0" smtClean="0">
                  <a:solidFill>
                    <a:srgbClr val="FF0000"/>
                  </a:solidFill>
                </a:rPr>
                <a:t>?</a:t>
              </a:r>
              <a:endParaRPr lang="en-ZA" sz="20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958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pPr/>
              <a:t>8</a:t>
            </a:fld>
            <a:endParaRPr lang="en-ZA" dirty="0"/>
          </a:p>
        </p:txBody>
      </p:sp>
      <p:grpSp>
        <p:nvGrpSpPr>
          <p:cNvPr id="133" name="Group 132"/>
          <p:cNvGrpSpPr/>
          <p:nvPr/>
        </p:nvGrpSpPr>
        <p:grpSpPr>
          <a:xfrm>
            <a:off x="8504982" y="5633888"/>
            <a:ext cx="304799" cy="304799"/>
            <a:chOff x="4949094" y="5740381"/>
            <a:chExt cx="304799" cy="304799"/>
          </a:xfrm>
        </p:grpSpPr>
        <p:sp>
          <p:nvSpPr>
            <p:cNvPr id="142" name="Oval 141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43" name="Straight Connector 142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6650838" y="5632618"/>
            <a:ext cx="304799" cy="304799"/>
            <a:chOff x="4949094" y="5740381"/>
            <a:chExt cx="304799" cy="304799"/>
          </a:xfrm>
        </p:grpSpPr>
        <p:sp>
          <p:nvSpPr>
            <p:cNvPr id="139" name="Oval 138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40" name="Straight Connector 139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4784358" y="5617131"/>
            <a:ext cx="304799" cy="304799"/>
            <a:chOff x="4949094" y="5740381"/>
            <a:chExt cx="304799" cy="304799"/>
          </a:xfrm>
        </p:grpSpPr>
        <p:sp>
          <p:nvSpPr>
            <p:cNvPr id="136" name="Oval 135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37" name="Straight Connector 136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1068164" y="5600374"/>
            <a:ext cx="4025423" cy="321556"/>
            <a:chOff x="4784358" y="5617131"/>
            <a:chExt cx="4025423" cy="321556"/>
          </a:xfrm>
        </p:grpSpPr>
        <p:grpSp>
          <p:nvGrpSpPr>
            <p:cNvPr id="121" name="Group 120"/>
            <p:cNvGrpSpPr/>
            <p:nvPr/>
          </p:nvGrpSpPr>
          <p:grpSpPr>
            <a:xfrm>
              <a:off x="8504982" y="5633888"/>
              <a:ext cx="304799" cy="304799"/>
              <a:chOff x="4949094" y="5740381"/>
              <a:chExt cx="304799" cy="304799"/>
            </a:xfrm>
          </p:grpSpPr>
          <p:sp>
            <p:nvSpPr>
              <p:cNvPr id="130" name="Oval 129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Group 121"/>
            <p:cNvGrpSpPr/>
            <p:nvPr/>
          </p:nvGrpSpPr>
          <p:grpSpPr>
            <a:xfrm>
              <a:off x="6650838" y="5632618"/>
              <a:ext cx="304799" cy="304799"/>
              <a:chOff x="4949094" y="5740381"/>
              <a:chExt cx="304799" cy="304799"/>
            </a:xfrm>
          </p:grpSpPr>
          <p:sp>
            <p:nvSpPr>
              <p:cNvPr id="127" name="Oval 126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128" name="Straight Connector 127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 122"/>
            <p:cNvGrpSpPr/>
            <p:nvPr/>
          </p:nvGrpSpPr>
          <p:grpSpPr>
            <a:xfrm>
              <a:off x="4784358" y="5617131"/>
              <a:ext cx="304799" cy="304799"/>
              <a:chOff x="4949094" y="5740381"/>
              <a:chExt cx="304799" cy="304799"/>
            </a:xfrm>
          </p:grpSpPr>
          <p:sp>
            <p:nvSpPr>
              <p:cNvPr id="124" name="Oval 123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8471126" y="4674055"/>
            <a:ext cx="304799" cy="304799"/>
            <a:chOff x="4949094" y="5740381"/>
            <a:chExt cx="304799" cy="304799"/>
          </a:xfrm>
        </p:grpSpPr>
        <p:sp>
          <p:nvSpPr>
            <p:cNvPr id="118" name="Oval 117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19" name="Straight Connector 118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/>
          <p:cNvGrpSpPr/>
          <p:nvPr/>
        </p:nvGrpSpPr>
        <p:grpSpPr>
          <a:xfrm>
            <a:off x="6616982" y="4672785"/>
            <a:ext cx="304799" cy="304799"/>
            <a:chOff x="4949094" y="5740381"/>
            <a:chExt cx="304799" cy="304799"/>
          </a:xfrm>
        </p:grpSpPr>
        <p:sp>
          <p:nvSpPr>
            <p:cNvPr id="115" name="Oval 114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16" name="Straight Connector 115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/>
          <p:cNvGrpSpPr/>
          <p:nvPr/>
        </p:nvGrpSpPr>
        <p:grpSpPr>
          <a:xfrm>
            <a:off x="4750502" y="4657298"/>
            <a:ext cx="304799" cy="304799"/>
            <a:chOff x="4949094" y="5740381"/>
            <a:chExt cx="304799" cy="304799"/>
          </a:xfrm>
        </p:grpSpPr>
        <p:sp>
          <p:nvSpPr>
            <p:cNvPr id="112" name="Oval 111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13" name="Straight Connector 112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1034308" y="4640541"/>
            <a:ext cx="4025423" cy="321556"/>
            <a:chOff x="4784358" y="5617131"/>
            <a:chExt cx="4025423" cy="321556"/>
          </a:xfrm>
        </p:grpSpPr>
        <p:grpSp>
          <p:nvGrpSpPr>
            <p:cNvPr id="97" name="Group 96"/>
            <p:cNvGrpSpPr/>
            <p:nvPr/>
          </p:nvGrpSpPr>
          <p:grpSpPr>
            <a:xfrm>
              <a:off x="8504982" y="5633888"/>
              <a:ext cx="304799" cy="304799"/>
              <a:chOff x="4949094" y="5740381"/>
              <a:chExt cx="304799" cy="304799"/>
            </a:xfrm>
          </p:grpSpPr>
          <p:sp>
            <p:nvSpPr>
              <p:cNvPr id="106" name="Oval 105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107" name="Straight Connector 106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Group 97"/>
            <p:cNvGrpSpPr/>
            <p:nvPr/>
          </p:nvGrpSpPr>
          <p:grpSpPr>
            <a:xfrm>
              <a:off x="6650838" y="5632618"/>
              <a:ext cx="304799" cy="304799"/>
              <a:chOff x="4949094" y="5740381"/>
              <a:chExt cx="304799" cy="304799"/>
            </a:xfrm>
          </p:grpSpPr>
          <p:sp>
            <p:nvSpPr>
              <p:cNvPr id="103" name="Oval 102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98"/>
            <p:cNvGrpSpPr/>
            <p:nvPr/>
          </p:nvGrpSpPr>
          <p:grpSpPr>
            <a:xfrm>
              <a:off x="4784358" y="5617131"/>
              <a:ext cx="304799" cy="304799"/>
              <a:chOff x="4949094" y="5740381"/>
              <a:chExt cx="304799" cy="304799"/>
            </a:xfrm>
          </p:grpSpPr>
          <p:sp>
            <p:nvSpPr>
              <p:cNvPr id="100" name="Oval 99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101" name="Straight Connector 100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Group 79"/>
          <p:cNvGrpSpPr/>
          <p:nvPr/>
        </p:nvGrpSpPr>
        <p:grpSpPr>
          <a:xfrm>
            <a:off x="8460346" y="3615365"/>
            <a:ext cx="304799" cy="304799"/>
            <a:chOff x="4949094" y="5740381"/>
            <a:chExt cx="304799" cy="304799"/>
          </a:xfrm>
        </p:grpSpPr>
        <p:sp>
          <p:nvSpPr>
            <p:cNvPr id="89" name="Oval 88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6606202" y="3614095"/>
            <a:ext cx="304799" cy="304799"/>
            <a:chOff x="4949094" y="5740381"/>
            <a:chExt cx="304799" cy="304799"/>
          </a:xfrm>
        </p:grpSpPr>
        <p:sp>
          <p:nvSpPr>
            <p:cNvPr id="86" name="Oval 85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4739722" y="3598608"/>
            <a:ext cx="304799" cy="304799"/>
            <a:chOff x="4949094" y="5740381"/>
            <a:chExt cx="304799" cy="304799"/>
          </a:xfrm>
        </p:grpSpPr>
        <p:sp>
          <p:nvSpPr>
            <p:cNvPr id="83" name="Oval 82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84" name="Straight Connector 83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1023528" y="3581851"/>
            <a:ext cx="4025423" cy="321556"/>
            <a:chOff x="4784358" y="5617131"/>
            <a:chExt cx="4025423" cy="321556"/>
          </a:xfrm>
        </p:grpSpPr>
        <p:grpSp>
          <p:nvGrpSpPr>
            <p:cNvPr id="68" name="Group 67"/>
            <p:cNvGrpSpPr/>
            <p:nvPr/>
          </p:nvGrpSpPr>
          <p:grpSpPr>
            <a:xfrm>
              <a:off x="8504982" y="5633888"/>
              <a:ext cx="304799" cy="304799"/>
              <a:chOff x="4949094" y="5740381"/>
              <a:chExt cx="304799" cy="304799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6650838" y="5632618"/>
              <a:ext cx="304799" cy="304799"/>
              <a:chOff x="4949094" y="5740381"/>
              <a:chExt cx="304799" cy="304799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/>
            <p:cNvGrpSpPr/>
            <p:nvPr/>
          </p:nvGrpSpPr>
          <p:grpSpPr>
            <a:xfrm>
              <a:off x="4784358" y="5617131"/>
              <a:ext cx="304799" cy="304799"/>
              <a:chOff x="4949094" y="5740381"/>
              <a:chExt cx="304799" cy="304799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Group 55"/>
          <p:cNvGrpSpPr/>
          <p:nvPr/>
        </p:nvGrpSpPr>
        <p:grpSpPr>
          <a:xfrm>
            <a:off x="8426490" y="2655532"/>
            <a:ext cx="304799" cy="304799"/>
            <a:chOff x="4949094" y="5740381"/>
            <a:chExt cx="304799" cy="304799"/>
          </a:xfrm>
        </p:grpSpPr>
        <p:sp>
          <p:nvSpPr>
            <p:cNvPr id="65" name="Oval 64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6572346" y="2654262"/>
            <a:ext cx="304799" cy="304799"/>
            <a:chOff x="4949094" y="5740381"/>
            <a:chExt cx="304799" cy="304799"/>
          </a:xfrm>
        </p:grpSpPr>
        <p:sp>
          <p:nvSpPr>
            <p:cNvPr id="62" name="Oval 61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4705866" y="2638775"/>
            <a:ext cx="304799" cy="304799"/>
            <a:chOff x="4949094" y="5740381"/>
            <a:chExt cx="304799" cy="304799"/>
          </a:xfrm>
        </p:grpSpPr>
        <p:sp>
          <p:nvSpPr>
            <p:cNvPr id="59" name="Oval 58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989672" y="2622018"/>
            <a:ext cx="4025423" cy="321556"/>
            <a:chOff x="4784358" y="5617131"/>
            <a:chExt cx="4025423" cy="321556"/>
          </a:xfrm>
        </p:grpSpPr>
        <p:grpSp>
          <p:nvGrpSpPr>
            <p:cNvPr id="44" name="Group 43"/>
            <p:cNvGrpSpPr/>
            <p:nvPr/>
          </p:nvGrpSpPr>
          <p:grpSpPr>
            <a:xfrm>
              <a:off x="8504982" y="5633888"/>
              <a:ext cx="304799" cy="304799"/>
              <a:chOff x="4949094" y="5740381"/>
              <a:chExt cx="304799" cy="304799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6650838" y="5632618"/>
              <a:ext cx="304799" cy="304799"/>
              <a:chOff x="4949094" y="5740381"/>
              <a:chExt cx="304799" cy="304799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/>
            <p:cNvGrpSpPr/>
            <p:nvPr/>
          </p:nvGrpSpPr>
          <p:grpSpPr>
            <a:xfrm>
              <a:off x="4784358" y="5617131"/>
              <a:ext cx="304799" cy="304799"/>
              <a:chOff x="4949094" y="5740381"/>
              <a:chExt cx="304799" cy="304799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4949094" y="5740381"/>
                <a:ext cx="304799" cy="304799"/>
              </a:xfrm>
              <a:prstGeom prst="ellips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>
                  <a:ln>
                    <a:solidFill>
                      <a:schemeClr val="bg1"/>
                    </a:solidFill>
                  </a:ln>
                </a:endParaRPr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 flipH="1">
                <a:off x="4993731" y="5785018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5004511" y="5791347"/>
                <a:ext cx="215526" cy="215526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oup 26"/>
          <p:cNvGrpSpPr/>
          <p:nvPr/>
        </p:nvGrpSpPr>
        <p:grpSpPr>
          <a:xfrm>
            <a:off x="8471126" y="1699024"/>
            <a:ext cx="304799" cy="304799"/>
            <a:chOff x="4949094" y="5740381"/>
            <a:chExt cx="304799" cy="304799"/>
          </a:xfrm>
        </p:grpSpPr>
        <p:sp>
          <p:nvSpPr>
            <p:cNvPr id="36" name="Oval 35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6616982" y="1697754"/>
            <a:ext cx="304799" cy="304799"/>
            <a:chOff x="4949094" y="5740381"/>
            <a:chExt cx="304799" cy="304799"/>
          </a:xfrm>
        </p:grpSpPr>
        <p:sp>
          <p:nvSpPr>
            <p:cNvPr id="33" name="Oval 32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4750502" y="1682267"/>
            <a:ext cx="304799" cy="304799"/>
            <a:chOff x="4949094" y="5740381"/>
            <a:chExt cx="304799" cy="304799"/>
          </a:xfrm>
        </p:grpSpPr>
        <p:sp>
          <p:nvSpPr>
            <p:cNvPr id="30" name="Oval 29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4754932" y="1682267"/>
            <a:ext cx="304799" cy="304799"/>
            <a:chOff x="4949094" y="5740381"/>
            <a:chExt cx="304799" cy="304799"/>
          </a:xfrm>
        </p:grpSpPr>
        <p:sp>
          <p:nvSpPr>
            <p:cNvPr id="24" name="Oval 23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900788" y="1680997"/>
            <a:ext cx="304799" cy="304799"/>
            <a:chOff x="4949094" y="5740381"/>
            <a:chExt cx="304799" cy="304799"/>
          </a:xfrm>
        </p:grpSpPr>
        <p:sp>
          <p:nvSpPr>
            <p:cNvPr id="21" name="Oval 20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034308" y="1665510"/>
            <a:ext cx="304799" cy="304799"/>
            <a:chOff x="4949094" y="5740381"/>
            <a:chExt cx="304799" cy="304799"/>
          </a:xfrm>
        </p:grpSpPr>
        <p:sp>
          <p:nvSpPr>
            <p:cNvPr id="18" name="Oval 17"/>
            <p:cNvSpPr/>
            <p:nvPr/>
          </p:nvSpPr>
          <p:spPr>
            <a:xfrm>
              <a:off x="4949094" y="5740381"/>
              <a:ext cx="304799" cy="304799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ln>
                  <a:solidFill>
                    <a:schemeClr val="bg1"/>
                  </a:solidFill>
                </a:ln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>
              <a:off x="4993731" y="5785018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004511" y="5791347"/>
              <a:ext cx="215526" cy="21552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Freeform 8"/>
          <p:cNvSpPr/>
          <p:nvPr/>
        </p:nvSpPr>
        <p:spPr>
          <a:xfrm>
            <a:off x="363107" y="1119915"/>
            <a:ext cx="861009" cy="5444197"/>
          </a:xfrm>
          <a:custGeom>
            <a:avLst/>
            <a:gdLst>
              <a:gd name="connsiteX0" fmla="*/ 635926 w 861009"/>
              <a:gd name="connsiteY0" fmla="*/ 0 h 5444197"/>
              <a:gd name="connsiteX1" fmla="*/ 2880 w 861009"/>
              <a:gd name="connsiteY1" fmla="*/ 2715065 h 5444197"/>
              <a:gd name="connsiteX2" fmla="*/ 861009 w 861009"/>
              <a:gd name="connsiteY2" fmla="*/ 5444197 h 5444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1009" h="5444197">
                <a:moveTo>
                  <a:pt x="635926" y="0"/>
                </a:moveTo>
                <a:cubicBezTo>
                  <a:pt x="300646" y="903849"/>
                  <a:pt x="-34634" y="1807699"/>
                  <a:pt x="2880" y="2715065"/>
                </a:cubicBezTo>
                <a:cubicBezTo>
                  <a:pt x="40394" y="3622431"/>
                  <a:pt x="450701" y="4533314"/>
                  <a:pt x="861009" y="5444197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Freeform 9"/>
          <p:cNvSpPr/>
          <p:nvPr/>
        </p:nvSpPr>
        <p:spPr>
          <a:xfrm rot="11173510">
            <a:off x="8892122" y="1143001"/>
            <a:ext cx="861009" cy="5444197"/>
          </a:xfrm>
          <a:custGeom>
            <a:avLst/>
            <a:gdLst>
              <a:gd name="connsiteX0" fmla="*/ 635926 w 861009"/>
              <a:gd name="connsiteY0" fmla="*/ 0 h 5444197"/>
              <a:gd name="connsiteX1" fmla="*/ 2880 w 861009"/>
              <a:gd name="connsiteY1" fmla="*/ 2715065 h 5444197"/>
              <a:gd name="connsiteX2" fmla="*/ 861009 w 861009"/>
              <a:gd name="connsiteY2" fmla="*/ 5444197 h 5444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1009" h="5444197">
                <a:moveTo>
                  <a:pt x="635926" y="0"/>
                </a:moveTo>
                <a:cubicBezTo>
                  <a:pt x="300646" y="903849"/>
                  <a:pt x="-34634" y="1807699"/>
                  <a:pt x="2880" y="2715065"/>
                </a:cubicBezTo>
                <a:cubicBezTo>
                  <a:pt x="40394" y="3622431"/>
                  <a:pt x="450701" y="4533314"/>
                  <a:pt x="861009" y="5444197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9" name="TextBox 178"/>
              <p:cNvSpPr txBox="1"/>
              <p:nvPr/>
            </p:nvSpPr>
            <p:spPr>
              <a:xfrm>
                <a:off x="1855049" y="214989"/>
                <a:ext cx="2940090" cy="844077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ZA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ZA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ZA" sz="24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μ</m:t>
                          </m:r>
                          <m:r>
                            <m:rPr>
                              <m:sty m:val="p"/>
                            </m:rPr>
                            <a:rPr lang="en-ZA" sz="2400" baseline="-25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den>
                      </m:f>
                      <m:r>
                        <a:rPr lang="en-ZA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ZA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ZA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𝑀𝐹𝑃</m:t>
                          </m:r>
                        </m:sub>
                      </m:sSub>
                      <m:r>
                        <a:rPr lang="en-ZA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lang="en-ZA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ZA" dirty="0"/>
              </a:p>
            </p:txBody>
          </p:sp>
        </mc:Choice>
        <mc:Fallback xmlns="">
          <p:sp>
            <p:nvSpPr>
              <p:cNvPr id="179" name="TextBox 1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049" y="214989"/>
                <a:ext cx="2940090" cy="84407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5" name="Group 184"/>
          <p:cNvGrpSpPr/>
          <p:nvPr/>
        </p:nvGrpSpPr>
        <p:grpSpPr>
          <a:xfrm>
            <a:off x="4933061" y="214808"/>
            <a:ext cx="3574113" cy="844077"/>
            <a:chOff x="4933061" y="214808"/>
            <a:chExt cx="3574113" cy="844077"/>
          </a:xfrm>
        </p:grpSpPr>
        <p:sp>
          <p:nvSpPr>
            <p:cNvPr id="178" name="Right Arrow 177"/>
            <p:cNvSpPr/>
            <p:nvPr/>
          </p:nvSpPr>
          <p:spPr>
            <a:xfrm>
              <a:off x="4933061" y="390566"/>
              <a:ext cx="547319" cy="530838"/>
            </a:xfrm>
            <a:prstGeom prst="rightArrow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0" name="TextBox 179"/>
                <p:cNvSpPr txBox="1"/>
                <p:nvPr/>
              </p:nvSpPr>
              <p:spPr>
                <a:xfrm>
                  <a:off x="5567084" y="214808"/>
                  <a:ext cx="2940090" cy="844077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ZA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ZA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ZA" sz="2400">
                                <a:latin typeface="Cambria Math" panose="02040503050406030204" pitchFamily="18" charset="0"/>
                              </a:rPr>
                              <m:t>μ</m:t>
                            </m:r>
                            <m:r>
                              <m:rPr>
                                <m:sty m:val="p"/>
                              </m:rPr>
                              <a:rPr lang="en-ZA" sz="2400" baseline="-25000">
                                <a:latin typeface="Cambria Math" panose="02040503050406030204" pitchFamily="18" charset="0"/>
                              </a:rPr>
                              <m:t>D</m:t>
                            </m:r>
                          </m:den>
                        </m:f>
                        <m:r>
                          <a:rPr lang="en-ZA" sz="2400" i="1">
                            <a:latin typeface="Cambria Math" panose="02040503050406030204" pitchFamily="18" charset="0"/>
                          </a:rPr>
                          <m:t>≪</m:t>
                        </m:r>
                        <m:sSub>
                          <m:sSubPr>
                            <m:ctrlPr>
                              <a:rPr lang="en-ZA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ZA" sz="24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ZA" sz="2400" i="1">
                                <a:latin typeface="Cambria Math" panose="02040503050406030204" pitchFamily="18" charset="0"/>
                              </a:rPr>
                              <m:t>𝑀𝐹𝑃</m:t>
                            </m:r>
                          </m:sub>
                        </m:sSub>
                        <m:r>
                          <a:rPr lang="en-ZA" sz="2400" i="1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ZA" sz="2400" i="1">
                            <a:latin typeface="Cambria Math" panose="02040503050406030204" pitchFamily="18" charset="0"/>
                          </a:rPr>
                          <m:t>𝐿</m:t>
                        </m:r>
                      </m:oMath>
                    </m:oMathPara>
                  </a14:m>
                  <a:endParaRPr lang="en-ZA" sz="2400" dirty="0"/>
                </a:p>
              </p:txBody>
            </p:sp>
          </mc:Choice>
          <mc:Fallback xmlns="">
            <p:sp>
              <p:nvSpPr>
                <p:cNvPr id="180" name="TextBox 1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7084" y="214808"/>
                  <a:ext cx="2940090" cy="844077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ZA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3" name="Oval 182"/>
          <p:cNvSpPr/>
          <p:nvPr/>
        </p:nvSpPr>
        <p:spPr>
          <a:xfrm>
            <a:off x="3434398" y="5152"/>
            <a:ext cx="1322852" cy="13228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6" name="Freeform 185"/>
          <p:cNvSpPr/>
          <p:nvPr/>
        </p:nvSpPr>
        <p:spPr>
          <a:xfrm rot="11173510">
            <a:off x="5174883" y="1211730"/>
            <a:ext cx="861009" cy="5444197"/>
          </a:xfrm>
          <a:custGeom>
            <a:avLst/>
            <a:gdLst>
              <a:gd name="connsiteX0" fmla="*/ 635926 w 861009"/>
              <a:gd name="connsiteY0" fmla="*/ 0 h 5444197"/>
              <a:gd name="connsiteX1" fmla="*/ 2880 w 861009"/>
              <a:gd name="connsiteY1" fmla="*/ 2715065 h 5444197"/>
              <a:gd name="connsiteX2" fmla="*/ 861009 w 861009"/>
              <a:gd name="connsiteY2" fmla="*/ 5444197 h 5444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1009" h="5444197">
                <a:moveTo>
                  <a:pt x="635926" y="0"/>
                </a:moveTo>
                <a:cubicBezTo>
                  <a:pt x="300646" y="903849"/>
                  <a:pt x="-34634" y="1807699"/>
                  <a:pt x="2880" y="2715065"/>
                </a:cubicBezTo>
                <a:cubicBezTo>
                  <a:pt x="40394" y="3622431"/>
                  <a:pt x="450701" y="4533314"/>
                  <a:pt x="861009" y="5444197"/>
                </a:cubicBez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322" name="Group 321"/>
          <p:cNvGrpSpPr/>
          <p:nvPr/>
        </p:nvGrpSpPr>
        <p:grpSpPr>
          <a:xfrm>
            <a:off x="608790" y="4891060"/>
            <a:ext cx="8736037" cy="1174711"/>
            <a:chOff x="608790" y="4891060"/>
            <a:chExt cx="8736037" cy="1174711"/>
          </a:xfrm>
        </p:grpSpPr>
        <p:cxnSp>
          <p:nvCxnSpPr>
            <p:cNvPr id="323" name="Straight Arrow Connector 322"/>
            <p:cNvCxnSpPr/>
            <p:nvPr/>
          </p:nvCxnSpPr>
          <p:spPr>
            <a:xfrm>
              <a:off x="608790" y="6037635"/>
              <a:ext cx="8736037" cy="28136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TextBox 323"/>
            <p:cNvSpPr txBox="1"/>
            <p:nvPr/>
          </p:nvSpPr>
          <p:spPr>
            <a:xfrm>
              <a:off x="7485388" y="4891060"/>
              <a:ext cx="672685" cy="1107996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ZA" sz="6600" b="1" dirty="0" smtClean="0">
                  <a:solidFill>
                    <a:schemeClr val="bg1"/>
                  </a:solidFill>
                </a:rPr>
                <a:t>L</a:t>
              </a:r>
              <a:endParaRPr lang="en-ZA" sz="6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2212362" y="5911102"/>
            <a:ext cx="2742172" cy="830997"/>
            <a:chOff x="2212362" y="5911102"/>
            <a:chExt cx="2742172" cy="830997"/>
          </a:xfrm>
        </p:grpSpPr>
        <p:cxnSp>
          <p:nvCxnSpPr>
            <p:cNvPr id="326" name="Straight Arrow Connector 325"/>
            <p:cNvCxnSpPr/>
            <p:nvPr/>
          </p:nvCxnSpPr>
          <p:spPr>
            <a:xfrm>
              <a:off x="2212362" y="6699848"/>
              <a:ext cx="2742172" cy="17297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7" name="TextBox 326"/>
                <p:cNvSpPr txBox="1"/>
                <p:nvPr/>
              </p:nvSpPr>
              <p:spPr>
                <a:xfrm>
                  <a:off x="2461264" y="5911102"/>
                  <a:ext cx="2247898" cy="830997"/>
                </a:xfrm>
                <a:prstGeom prst="rect">
                  <a:avLst/>
                </a:prstGeom>
                <a:noFill/>
                <a:ln w="571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ZA" sz="4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ZA" sz="4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ZA" sz="4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𝑀𝐹𝑃</m:t>
                            </m:r>
                          </m:sub>
                        </m:sSub>
                      </m:oMath>
                    </m:oMathPara>
                  </a14:m>
                  <a:endParaRPr lang="en-ZA" sz="4800" b="1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27" name="TextBox 3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1264" y="5911102"/>
                  <a:ext cx="2247898" cy="83099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  <a:ln w="57150">
                  <a:noFill/>
                </a:ln>
              </p:spPr>
              <p:txBody>
                <a:bodyPr/>
                <a:lstStyle/>
                <a:p>
                  <a:r>
                    <a:rPr lang="en-Z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8" name="Group 327"/>
          <p:cNvGrpSpPr/>
          <p:nvPr/>
        </p:nvGrpSpPr>
        <p:grpSpPr>
          <a:xfrm>
            <a:off x="1531667" y="4609196"/>
            <a:ext cx="2177559" cy="1377365"/>
            <a:chOff x="1531667" y="4609196"/>
            <a:chExt cx="2177559" cy="1377365"/>
          </a:xfrm>
        </p:grpSpPr>
        <p:grpSp>
          <p:nvGrpSpPr>
            <p:cNvPr id="329" name="Group 328"/>
            <p:cNvGrpSpPr/>
            <p:nvPr/>
          </p:nvGrpSpPr>
          <p:grpSpPr>
            <a:xfrm>
              <a:off x="2432876" y="5184835"/>
              <a:ext cx="1276350" cy="326493"/>
              <a:chOff x="7891462" y="2203359"/>
              <a:chExt cx="1276350" cy="326493"/>
            </a:xfrm>
          </p:grpSpPr>
          <p:cxnSp>
            <p:nvCxnSpPr>
              <p:cNvPr id="334" name="Straight Connector 333"/>
              <p:cNvCxnSpPr/>
              <p:nvPr/>
            </p:nvCxnSpPr>
            <p:spPr>
              <a:xfrm>
                <a:off x="8391525" y="2203359"/>
                <a:ext cx="0" cy="323409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/>
              <p:cNvCxnSpPr/>
              <p:nvPr/>
            </p:nvCxnSpPr>
            <p:spPr>
              <a:xfrm>
                <a:off x="8726526" y="2206443"/>
                <a:ext cx="0" cy="323409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Straight Arrow Connector 335"/>
              <p:cNvCxnSpPr/>
              <p:nvPr/>
            </p:nvCxnSpPr>
            <p:spPr>
              <a:xfrm flipH="1" flipV="1">
                <a:off x="7891462" y="2352675"/>
                <a:ext cx="490537" cy="4763"/>
              </a:xfrm>
              <a:prstGeom prst="straightConnector1">
                <a:avLst/>
              </a:prstGeom>
              <a:ln w="57150">
                <a:solidFill>
                  <a:schemeClr val="bg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Straight Arrow Connector 336"/>
              <p:cNvCxnSpPr/>
              <p:nvPr/>
            </p:nvCxnSpPr>
            <p:spPr>
              <a:xfrm>
                <a:off x="8737306" y="2357438"/>
                <a:ext cx="430506" cy="0"/>
              </a:xfrm>
              <a:prstGeom prst="straightConnector1">
                <a:avLst/>
              </a:prstGeom>
              <a:ln w="57150">
                <a:solidFill>
                  <a:schemeClr val="bg1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0" name="Group 329"/>
            <p:cNvGrpSpPr/>
            <p:nvPr/>
          </p:nvGrpSpPr>
          <p:grpSpPr>
            <a:xfrm>
              <a:off x="1531667" y="4609196"/>
              <a:ext cx="892628" cy="1377365"/>
              <a:chOff x="1531667" y="4609196"/>
              <a:chExt cx="892628" cy="1377365"/>
            </a:xfrm>
          </p:grpSpPr>
          <p:sp>
            <p:nvSpPr>
              <p:cNvPr id="331" name="TextBox 330"/>
              <p:cNvSpPr txBox="1"/>
              <p:nvPr/>
            </p:nvSpPr>
            <p:spPr>
              <a:xfrm>
                <a:off x="1531667" y="5278675"/>
                <a:ext cx="892628" cy="707886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ZA" sz="4000" b="1" dirty="0" err="1">
                    <a:solidFill>
                      <a:schemeClr val="bg1"/>
                    </a:solidFill>
                  </a:rPr>
                  <a:t>μ</a:t>
                </a:r>
                <a:r>
                  <a:rPr lang="en-ZA" sz="4000" b="1" baseline="-25000" dirty="0" err="1">
                    <a:solidFill>
                      <a:schemeClr val="bg1"/>
                    </a:solidFill>
                  </a:rPr>
                  <a:t>D</a:t>
                </a:r>
                <a:endParaRPr lang="en-ZA" sz="4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2" name="TextBox 331"/>
              <p:cNvSpPr txBox="1"/>
              <p:nvPr/>
            </p:nvSpPr>
            <p:spPr>
              <a:xfrm>
                <a:off x="1618035" y="4609196"/>
                <a:ext cx="209550" cy="830997"/>
              </a:xfrm>
              <a:prstGeom prst="rect">
                <a:avLst/>
              </a:prstGeom>
              <a:noFill/>
              <a:ln w="5715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ZA" sz="4800" dirty="0" smtClean="0">
                    <a:solidFill>
                      <a:schemeClr val="bg1"/>
                    </a:solidFill>
                  </a:rPr>
                  <a:t>1</a:t>
                </a:r>
                <a:endParaRPr lang="en-ZA" sz="48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33" name="Straight Connector 332"/>
              <p:cNvCxnSpPr/>
              <p:nvPr/>
            </p:nvCxnSpPr>
            <p:spPr>
              <a:xfrm>
                <a:off x="1531667" y="5440193"/>
                <a:ext cx="577699" cy="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8" name="Group 337"/>
          <p:cNvGrpSpPr/>
          <p:nvPr/>
        </p:nvGrpSpPr>
        <p:grpSpPr>
          <a:xfrm>
            <a:off x="621168" y="4877115"/>
            <a:ext cx="5188789" cy="1188656"/>
            <a:chOff x="608790" y="4877115"/>
            <a:chExt cx="8736037" cy="1188656"/>
          </a:xfrm>
        </p:grpSpPr>
        <p:cxnSp>
          <p:nvCxnSpPr>
            <p:cNvPr id="339" name="Straight Arrow Connector 338"/>
            <p:cNvCxnSpPr/>
            <p:nvPr/>
          </p:nvCxnSpPr>
          <p:spPr>
            <a:xfrm>
              <a:off x="608790" y="6037635"/>
              <a:ext cx="8736037" cy="28136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TextBox 339"/>
            <p:cNvSpPr txBox="1"/>
            <p:nvPr/>
          </p:nvSpPr>
          <p:spPr>
            <a:xfrm>
              <a:off x="6277378" y="4877115"/>
              <a:ext cx="672685" cy="1107996"/>
            </a:xfrm>
            <a:prstGeom prst="rect">
              <a:avLst/>
            </a:prstGeom>
            <a:noFill/>
            <a:ln w="571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ZA" sz="6600" b="1" dirty="0" smtClean="0">
                  <a:solidFill>
                    <a:schemeClr val="bg1"/>
                  </a:solidFill>
                </a:rPr>
                <a:t>L</a:t>
              </a:r>
              <a:endParaRPr lang="en-ZA" sz="6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450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3" grpId="0" animBg="1"/>
      <p:bldP spid="18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387"/>
          <a:stretch/>
        </p:blipFill>
        <p:spPr>
          <a:xfrm>
            <a:off x="1265780" y="1303531"/>
            <a:ext cx="8276744" cy="2100851"/>
          </a:xfrm>
          <a:prstGeom prst="rect">
            <a:avLst/>
          </a:prstGeom>
          <a:ln w="28575" cap="sq" cmpd="sng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228600"/>
            <a:ext cx="9692640" cy="805057"/>
          </a:xfrm>
        </p:spPr>
        <p:txBody>
          <a:bodyPr/>
          <a:lstStyle/>
          <a:p>
            <a:r>
              <a:rPr lang="en-ZA" dirty="0" smtClean="0"/>
              <a:t>How will we do it?</a:t>
            </a:r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 smtClean="0"/>
              <a:t>2015-02-11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HEPP 2015 Workshop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FEA38E99-2D59-4E5D-82F7-0C539E2CF5A8}" type="slidenum">
              <a:rPr lang="en-ZA" smtClean="0"/>
              <a:t>9</a:t>
            </a:fld>
            <a:endParaRPr lang="en-Z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121" y="3674256"/>
            <a:ext cx="5992061" cy="1962424"/>
          </a:xfrm>
          <a:prstGeom prst="rect">
            <a:avLst/>
          </a:prstGeom>
          <a:ln w="28575" cap="sq" cmpd="sng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13"/>
          <a:stretch/>
        </p:blipFill>
        <p:spPr>
          <a:xfrm>
            <a:off x="1831777" y="2835655"/>
            <a:ext cx="7144747" cy="1393444"/>
          </a:xfrm>
          <a:prstGeom prst="rect">
            <a:avLst/>
          </a:prstGeom>
          <a:ln w="28575" cap="sq" cmpd="sng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1583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iew">
  <a:themeElements>
    <a:clrScheme name="Custom 2">
      <a:dk1>
        <a:sysClr val="windowText" lastClr="000000"/>
      </a:dk1>
      <a:lt1>
        <a:srgbClr val="A6D893"/>
      </a:lt1>
      <a:dk2>
        <a:srgbClr val="2A4F1C"/>
      </a:dk2>
      <a:lt2>
        <a:srgbClr val="BBF87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8FF414"/>
      </a:hlink>
      <a:folHlink>
        <a:srgbClr val="599D07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7313</TotalTime>
  <Words>201</Words>
  <Application>Microsoft Office PowerPoint</Application>
  <PresentationFormat>Widescreen</PresentationFormat>
  <Paragraphs>84</Paragraphs>
  <Slides>12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Century Schoolbook</vt:lpstr>
      <vt:lpstr>Wingdings 2</vt:lpstr>
      <vt:lpstr>View</vt:lpstr>
      <vt:lpstr>Short Path Length Energy Loss in the QGP from pQCD </vt:lpstr>
      <vt:lpstr>Outline</vt:lpstr>
      <vt:lpstr>Why</vt:lpstr>
      <vt:lpstr>The current state of affairs</vt:lpstr>
      <vt:lpstr>PowerPoint Presentation</vt:lpstr>
      <vt:lpstr>PowerPoint Presentation</vt:lpstr>
      <vt:lpstr>What needs to be done and why?</vt:lpstr>
      <vt:lpstr>PowerPoint Presentation</vt:lpstr>
      <vt:lpstr>How will we do it?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path length and running coupling pQCD corrections to energy loss in the Quark Gluon Plasma.</dc:title>
  <dc:creator>Isobel</dc:creator>
  <cp:lastModifiedBy>Isobel</cp:lastModifiedBy>
  <cp:revision>61</cp:revision>
  <dcterms:created xsi:type="dcterms:W3CDTF">2015-02-05T12:15:54Z</dcterms:created>
  <dcterms:modified xsi:type="dcterms:W3CDTF">2015-02-11T08:19:05Z</dcterms:modified>
</cp:coreProperties>
</file>