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256" r:id="rId2"/>
    <p:sldId id="258" r:id="rId3"/>
    <p:sldId id="260" r:id="rId4"/>
    <p:sldId id="295" r:id="rId5"/>
    <p:sldId id="296" r:id="rId6"/>
    <p:sldId id="297" r:id="rId7"/>
    <p:sldId id="294" r:id="rId8"/>
    <p:sldId id="279" r:id="rId9"/>
    <p:sldId id="280" r:id="rId10"/>
    <p:sldId id="281" r:id="rId11"/>
    <p:sldId id="283" r:id="rId12"/>
    <p:sldId id="284" r:id="rId13"/>
    <p:sldId id="262" r:id="rId14"/>
    <p:sldId id="263" r:id="rId15"/>
    <p:sldId id="264" r:id="rId16"/>
    <p:sldId id="271" r:id="rId17"/>
    <p:sldId id="285" r:id="rId18"/>
    <p:sldId id="282" r:id="rId19"/>
    <p:sldId id="278" r:id="rId20"/>
    <p:sldId id="293" r:id="rId21"/>
    <p:sldId id="286" r:id="rId22"/>
    <p:sldId id="287" r:id="rId23"/>
    <p:sldId id="288" r:id="rId24"/>
    <p:sldId id="28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25" autoAdjust="0"/>
  </p:normalViewPr>
  <p:slideViewPr>
    <p:cSldViewPr>
      <p:cViewPr>
        <p:scale>
          <a:sx n="60" d="100"/>
          <a:sy n="60" d="100"/>
        </p:scale>
        <p:origin x="-1842" y="-2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E9BE0-86F9-407A-8C9B-3F3D9774ECEE}" type="datetimeFigureOut">
              <a:rPr lang="en-ZA" smtClean="0"/>
              <a:t>2015/02/10</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776EB1-2D8B-4033-A61C-20BF073804EE}" type="slidenum">
              <a:rPr lang="en-ZA" smtClean="0"/>
              <a:t>‹#›</a:t>
            </a:fld>
            <a:endParaRPr lang="en-ZA"/>
          </a:p>
        </p:txBody>
      </p:sp>
    </p:spTree>
    <p:extLst>
      <p:ext uri="{BB962C8B-B14F-4D97-AF65-F5344CB8AC3E}">
        <p14:creationId xmlns:p14="http://schemas.microsoft.com/office/powerpoint/2010/main" val="2174898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Cover</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a:t>
            </a:fld>
            <a:endParaRPr lang="en-ZA"/>
          </a:p>
        </p:txBody>
      </p:sp>
    </p:spTree>
    <p:extLst>
      <p:ext uri="{BB962C8B-B14F-4D97-AF65-F5344CB8AC3E}">
        <p14:creationId xmlns:p14="http://schemas.microsoft.com/office/powerpoint/2010/main" val="20599950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Cross-Sections</a:t>
            </a:r>
            <a:r>
              <a:rPr lang="en-ZA" baseline="0" dirty="0" smtClean="0"/>
              <a:t> at different centre of mass energies.</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13</a:t>
            </a:fld>
            <a:endParaRPr lang="en-ZA"/>
          </a:p>
        </p:txBody>
      </p:sp>
    </p:spTree>
    <p:extLst>
      <p:ext uri="{BB962C8B-B14F-4D97-AF65-F5344CB8AC3E}">
        <p14:creationId xmlns:p14="http://schemas.microsoft.com/office/powerpoint/2010/main" val="2530450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Cross-section ratios of different centre</a:t>
            </a:r>
            <a:r>
              <a:rPr lang="en-ZA" baseline="0" dirty="0" smtClean="0"/>
              <a:t> of mass energies to that of 8TeV</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14</a:t>
            </a:fld>
            <a:endParaRPr lang="en-ZA"/>
          </a:p>
        </p:txBody>
      </p:sp>
    </p:spTree>
    <p:extLst>
      <p:ext uri="{BB962C8B-B14F-4D97-AF65-F5344CB8AC3E}">
        <p14:creationId xmlns:p14="http://schemas.microsoft.com/office/powerpoint/2010/main" val="3282727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Plots of the total cross-section –</a:t>
            </a:r>
            <a:r>
              <a:rPr lang="en-ZA" baseline="0" dirty="0" smtClean="0"/>
              <a:t> the CDF and the ratios of these at different centre of mass energies to that of 8TeV.</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15</a:t>
            </a:fld>
            <a:endParaRPr lang="en-ZA"/>
          </a:p>
        </p:txBody>
      </p:sp>
    </p:spTree>
    <p:extLst>
      <p:ext uri="{BB962C8B-B14F-4D97-AF65-F5344CB8AC3E}">
        <p14:creationId xmlns:p14="http://schemas.microsoft.com/office/powerpoint/2010/main" val="3667952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One hypothesis is that there is a heavier pseudo-scalar boson being produced</a:t>
            </a:r>
            <a:r>
              <a:rPr lang="en-ZA" baseline="0" dirty="0" smtClean="0"/>
              <a:t> that decays into the Higgs boson and a Dark Matter particle. This emission of the DM particle will result in the Higgs Boson acquiring transverse momentum.</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16</a:t>
            </a:fld>
            <a:endParaRPr lang="en-ZA"/>
          </a:p>
        </p:txBody>
      </p:sp>
    </p:spTree>
    <p:extLst>
      <p:ext uri="{BB962C8B-B14F-4D97-AF65-F5344CB8AC3E}">
        <p14:creationId xmlns:p14="http://schemas.microsoft.com/office/powerpoint/2010/main" val="2871442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48776EB1-2D8B-4033-A61C-20BF073804EE}" type="slidenum">
              <a:rPr lang="en-ZA" smtClean="0"/>
              <a:t>19</a:t>
            </a:fld>
            <a:endParaRPr lang="en-ZA"/>
          </a:p>
        </p:txBody>
      </p:sp>
    </p:spTree>
    <p:extLst>
      <p:ext uri="{BB962C8B-B14F-4D97-AF65-F5344CB8AC3E}">
        <p14:creationId xmlns:p14="http://schemas.microsoft.com/office/powerpoint/2010/main" val="1173674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ATLAS,</a:t>
            </a:r>
            <a:r>
              <a:rPr lang="en-ZA" baseline="0" dirty="0" smtClean="0"/>
              <a:t> CMS – General purpose detectors, that </a:t>
            </a:r>
            <a:r>
              <a:rPr lang="en-ZA" sz="1200" b="0" i="0" kern="1200" dirty="0" smtClean="0">
                <a:solidFill>
                  <a:schemeClr val="tx1"/>
                </a:solidFill>
                <a:effectLst/>
                <a:latin typeface="+mn-lt"/>
                <a:ea typeface="+mn-ea"/>
                <a:cs typeface="+mn-cs"/>
              </a:rPr>
              <a:t>investigate a wide range of physics.</a:t>
            </a:r>
          </a:p>
          <a:p>
            <a:r>
              <a:rPr lang="en-ZA" sz="1200" b="0" i="0" kern="1200" dirty="0" smtClean="0">
                <a:solidFill>
                  <a:schemeClr val="tx1"/>
                </a:solidFill>
                <a:effectLst/>
                <a:latin typeface="+mn-lt"/>
                <a:ea typeface="+mn-ea"/>
                <a:cs typeface="+mn-cs"/>
              </a:rPr>
              <a:t>ALICE</a:t>
            </a:r>
            <a:r>
              <a:rPr lang="en-ZA" sz="1200" b="0" i="0" kern="1200" baseline="0" dirty="0" smtClean="0">
                <a:solidFill>
                  <a:schemeClr val="tx1"/>
                </a:solidFill>
                <a:effectLst/>
                <a:latin typeface="+mn-lt"/>
                <a:ea typeface="+mn-ea"/>
                <a:cs typeface="+mn-cs"/>
              </a:rPr>
              <a:t> – </a:t>
            </a:r>
            <a:r>
              <a:rPr lang="en-ZA" sz="1200" b="0" i="0" kern="1200" dirty="0" smtClean="0">
                <a:solidFill>
                  <a:schemeClr val="tx1"/>
                </a:solidFill>
                <a:effectLst/>
                <a:latin typeface="+mn-lt"/>
                <a:ea typeface="+mn-ea"/>
                <a:cs typeface="+mn-cs"/>
              </a:rPr>
              <a:t>is a heavy-ion detector designed to study the physics of strongly interacting matter at extreme energy densities, where a phase of matter called quark-gluon plasma forms.</a:t>
            </a:r>
          </a:p>
          <a:p>
            <a:pPr marL="0" marR="0" lvl="1" indent="0" algn="l" defTabSz="914400" rtl="0" eaLnBrk="1" fontAlgn="auto" latinLnBrk="0" hangingPunct="1">
              <a:lnSpc>
                <a:spcPct val="100000"/>
              </a:lnSpc>
              <a:spcBef>
                <a:spcPts val="0"/>
              </a:spcBef>
              <a:spcAft>
                <a:spcPts val="0"/>
              </a:spcAft>
              <a:buClrTx/>
              <a:buSzTx/>
              <a:buFontTx/>
              <a:buNone/>
              <a:tabLst/>
              <a:defRPr/>
            </a:pPr>
            <a:r>
              <a:rPr lang="en-ZA" dirty="0" smtClean="0"/>
              <a:t>LHCb</a:t>
            </a:r>
            <a:r>
              <a:rPr lang="en-ZA" baseline="0" dirty="0" smtClean="0"/>
              <a:t> - </a:t>
            </a:r>
            <a:r>
              <a:rPr lang="en-ZA" sz="1200" b="0" i="0" kern="1200" dirty="0" smtClean="0">
                <a:solidFill>
                  <a:schemeClr val="tx1"/>
                </a:solidFill>
                <a:effectLst/>
                <a:latin typeface="+mn-lt"/>
                <a:ea typeface="+mn-ea"/>
                <a:cs typeface="+mn-cs"/>
              </a:rPr>
              <a:t>investigating the slight differences between matter and antimatter by studying a type of particle called the "beauty quark", or "b quark"</a:t>
            </a:r>
            <a:endParaRPr lang="en-ZA" dirty="0" smtClean="0"/>
          </a:p>
          <a:p>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20</a:t>
            </a:fld>
            <a:endParaRPr lang="en-ZA"/>
          </a:p>
        </p:txBody>
      </p:sp>
    </p:spTree>
    <p:extLst>
      <p:ext uri="{BB962C8B-B14F-4D97-AF65-F5344CB8AC3E}">
        <p14:creationId xmlns:p14="http://schemas.microsoft.com/office/powerpoint/2010/main" val="150929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pp</a:t>
            </a:r>
            <a:r>
              <a:rPr lang="en-ZA" baseline="0" dirty="0" smtClean="0"/>
              <a:t> to h j </a:t>
            </a:r>
            <a:r>
              <a:rPr lang="en-ZA" baseline="0" dirty="0" err="1" smtClean="0"/>
              <a:t>j</a:t>
            </a:r>
            <a:r>
              <a:rPr lang="en-ZA" baseline="0" dirty="0" smtClean="0"/>
              <a:t> Cross-sections </a:t>
            </a:r>
            <a:r>
              <a:rPr lang="en-ZA" baseline="0" dirty="0" err="1" smtClean="0"/>
              <a:t>higgs</a:t>
            </a:r>
            <a:r>
              <a:rPr lang="en-ZA" baseline="0" dirty="0" smtClean="0"/>
              <a:t> </a:t>
            </a:r>
            <a:r>
              <a:rPr lang="en-ZA" baseline="0" dirty="0" err="1" smtClean="0"/>
              <a:t>pt</a:t>
            </a:r>
            <a:r>
              <a:rPr lang="en-ZA" baseline="0" dirty="0" smtClean="0"/>
              <a:t>, leading jet Pt and invariant mass</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21</a:t>
            </a:fld>
            <a:endParaRPr lang="en-ZA"/>
          </a:p>
        </p:txBody>
      </p:sp>
    </p:spTree>
    <p:extLst>
      <p:ext uri="{BB962C8B-B14F-4D97-AF65-F5344CB8AC3E}">
        <p14:creationId xmlns:p14="http://schemas.microsoft.com/office/powerpoint/2010/main" val="4192051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Cross-section ratios</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22</a:t>
            </a:fld>
            <a:endParaRPr lang="en-ZA"/>
          </a:p>
        </p:txBody>
      </p:sp>
    </p:spTree>
    <p:extLst>
      <p:ext uri="{BB962C8B-B14F-4D97-AF65-F5344CB8AC3E}">
        <p14:creationId xmlns:p14="http://schemas.microsoft.com/office/powerpoint/2010/main" val="7706942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Total cross-section - CDFs</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23</a:t>
            </a:fld>
            <a:endParaRPr lang="en-ZA"/>
          </a:p>
        </p:txBody>
      </p:sp>
    </p:spTree>
    <p:extLst>
      <p:ext uri="{BB962C8B-B14F-4D97-AF65-F5344CB8AC3E}">
        <p14:creationId xmlns:p14="http://schemas.microsoft.com/office/powerpoint/2010/main" val="35125635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Why did I</a:t>
            </a:r>
            <a:r>
              <a:rPr lang="en-ZA" baseline="0" dirty="0" smtClean="0"/>
              <a:t> do this: Basically to give predictions as to what we expect to see as the running energy at the LHC increases to 13TeV next year. Which is </a:t>
            </a:r>
            <a:r>
              <a:rPr lang="en-ZA" baseline="0" dirty="0" err="1" smtClean="0"/>
              <a:t>usfull</a:t>
            </a:r>
            <a:r>
              <a:rPr lang="en-ZA" baseline="0" dirty="0" smtClean="0"/>
              <a:t> in that it allows us to quickly compare the results that are obtained to the theory.</a:t>
            </a:r>
          </a:p>
          <a:p>
            <a:r>
              <a:rPr lang="en-ZA" baseline="0" dirty="0" smtClean="0"/>
              <a:t>But there is also another reason.</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24</a:t>
            </a:fld>
            <a:endParaRPr lang="en-ZA"/>
          </a:p>
        </p:txBody>
      </p:sp>
    </p:spTree>
    <p:extLst>
      <p:ext uri="{BB962C8B-B14F-4D97-AF65-F5344CB8AC3E}">
        <p14:creationId xmlns:p14="http://schemas.microsoft.com/office/powerpoint/2010/main" val="3525974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Particles are considered fields that permeate space-time and the interactions between the fields are understood by Lagrangian mechanics. In QFT the internal symmetries of the system are usually defined, and then the most general renormalizable Lagrangian that obeys these symmetries can be defined. In</a:t>
            </a:r>
            <a:r>
              <a:rPr lang="en-ZA" baseline="0" dirty="0" smtClean="0"/>
              <a:t> SM t</a:t>
            </a:r>
            <a:r>
              <a:rPr lang="en-ZA" dirty="0" smtClean="0"/>
              <a:t>here are three fundamental interactions; the strong, the weak and the electromagnetic. The electromagnetic and weak interactions can however be combined into one interaction called the electroweak interaction. The gauge symmetry of SM is SU(3)×SU(2)×U(1) where each of the factors are said to give rise to the three interactions. [5] SU(3) for Quantum Chromo Dynamics (QCD), the strong interaction, SU(2) for the weak interaction and U(1) for the electromagnetic interaction. </a:t>
            </a:r>
          </a:p>
          <a:p>
            <a:endParaRPr lang="en-ZA" dirty="0" smtClean="0"/>
          </a:p>
          <a:p>
            <a:r>
              <a:rPr lang="en-ZA" dirty="0" smtClean="0"/>
              <a:t>In gauge theory the</a:t>
            </a:r>
            <a:r>
              <a:rPr lang="en-ZA" baseline="0" dirty="0" smtClean="0"/>
              <a:t> redundant degrees of freedom in the </a:t>
            </a:r>
            <a:r>
              <a:rPr lang="en-ZA" dirty="0" smtClean="0"/>
              <a:t>Lagrangian</a:t>
            </a:r>
            <a:r>
              <a:rPr lang="en-ZA" baseline="0" dirty="0" smtClean="0"/>
              <a:t> are referred to as gauges. We then have a symmetry group (such as SU(3) in QCD) that defines the transformations between these gauges. Associated with the symmetry group are group generators for which there necessarily arises vector fields or gauge fields for each, which must be added to the Lagrangian in order to ensure its gauge invariance. The quantization of these vector fields result in what are gauge bosons. For example SU(3) has 8 group generators which result in the 8 gluons in QCD. Now a form of the SM Lagrangian which obeys SU(3)XSU(2)XU(1) gauge invariance can be written down in which all the particles have no mass which is a problem because there is a vast amount of experimental data saying fermions and W and Z bosons have mass and furthermore if we simply give these particles mass the gauge invariance of SU(2)XU(1) is violated. </a:t>
            </a:r>
            <a:endParaRPr lang="en-ZA" dirty="0" smtClean="0"/>
          </a:p>
          <a:p>
            <a:endParaRPr lang="en-ZA" dirty="0" smtClean="0"/>
          </a:p>
          <a:p>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4</a:t>
            </a:fld>
            <a:endParaRPr lang="en-ZA"/>
          </a:p>
        </p:txBody>
      </p:sp>
    </p:spTree>
    <p:extLst>
      <p:ext uri="{BB962C8B-B14F-4D97-AF65-F5344CB8AC3E}">
        <p14:creationId xmlns:p14="http://schemas.microsoft.com/office/powerpoint/2010/main" val="2829748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In gauge theory the</a:t>
            </a:r>
            <a:r>
              <a:rPr lang="en-ZA" baseline="0" dirty="0" smtClean="0"/>
              <a:t> redundant degrees of freedom in the </a:t>
            </a:r>
            <a:r>
              <a:rPr lang="en-ZA" dirty="0" smtClean="0"/>
              <a:t>Lagrangian</a:t>
            </a:r>
            <a:r>
              <a:rPr lang="en-ZA" baseline="0" dirty="0" smtClean="0"/>
              <a:t> are referred to as gauges. We then have a symmetry group (such as SU(3) in QCD) that defines the transformations between these gauges. Associated with the symmetry group are group generators for which there necessarily arises vector fields or gauge fields for each, which must be added to the Lagrangian in order to ensure its gauge invariance. The quantization of these vector fields result in what are gauge bosons. For example SU(3) has 8 group generators which result in the 8 gluons in QCD. Now a form of the SM Lagrangian which obeys SU(3)XSU(2)XU(1) gauge invariance can be written down in which all the particles have no mass which is a problem because there is a vast amount of experimental data saying fermions and W and Z bosons have mass and furthermore if we simply give these particles mass the gauge invariance of SU(2)XU(1) is violated. </a:t>
            </a:r>
            <a:endParaRPr lang="en-ZA" dirty="0" smtClean="0"/>
          </a:p>
          <a:p>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5</a:t>
            </a:fld>
            <a:endParaRPr lang="en-ZA"/>
          </a:p>
        </p:txBody>
      </p:sp>
    </p:spTree>
    <p:extLst>
      <p:ext uri="{BB962C8B-B14F-4D97-AF65-F5344CB8AC3E}">
        <p14:creationId xmlns:p14="http://schemas.microsoft.com/office/powerpoint/2010/main" val="53296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aseline="0" dirty="0" smtClean="0"/>
              <a:t>So as a solution we add a scalar potential to the electroweak term of the </a:t>
            </a:r>
            <a:r>
              <a:rPr lang="en-ZA" baseline="0" dirty="0" err="1" smtClean="0"/>
              <a:t>legrangian</a:t>
            </a:r>
            <a:r>
              <a:rPr lang="en-ZA" baseline="0" dirty="0" smtClean="0"/>
              <a:t> that is a function of a scalar field. Which in essence is symmetric but causes a spontaneous symmetry breaking (the same sort of thing is seen in condensed matter physics). Roughly speaking the coupling to this scalar field gives the weak bosons and fermions their masses. This is referred to as the Higgs mechanism and the quantization of this scalar field is the predicted Higgs boson.</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6</a:t>
            </a:fld>
            <a:endParaRPr lang="en-ZA"/>
          </a:p>
        </p:txBody>
      </p:sp>
    </p:spTree>
    <p:extLst>
      <p:ext uri="{BB962C8B-B14F-4D97-AF65-F5344CB8AC3E}">
        <p14:creationId xmlns:p14="http://schemas.microsoft.com/office/powerpoint/2010/main" val="2490721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Neutrino oscillation:</a:t>
            </a:r>
            <a:r>
              <a:rPr lang="en-ZA" baseline="0" dirty="0" smtClean="0"/>
              <a:t> Neutrinos starting in a particular lepton flavour can later be measured in another flavour. Indicates non zero mass\</a:t>
            </a:r>
          </a:p>
          <a:p>
            <a:r>
              <a:rPr lang="en-ZA" dirty="0" smtClean="0"/>
              <a:t>Strong CP problem: </a:t>
            </a:r>
            <a:r>
              <a:rPr lang="en-ZA" sz="1200" b="0" i="0" kern="1200" dirty="0" smtClean="0">
                <a:solidFill>
                  <a:schemeClr val="tx1"/>
                </a:solidFill>
                <a:effectLst/>
                <a:latin typeface="+mn-lt"/>
                <a:ea typeface="+mn-ea"/>
                <a:cs typeface="+mn-cs"/>
              </a:rPr>
              <a:t>there is no known reason for CP symmetry to be conserved in QCD but no evidence that it is</a:t>
            </a:r>
            <a:r>
              <a:rPr lang="en-ZA" sz="1200" b="0" i="0" kern="1200" baseline="0" dirty="0" smtClean="0">
                <a:solidFill>
                  <a:schemeClr val="tx1"/>
                </a:solidFill>
                <a:effectLst/>
                <a:latin typeface="+mn-lt"/>
                <a:ea typeface="+mn-ea"/>
                <a:cs typeface="+mn-cs"/>
              </a:rPr>
              <a:t> not.</a:t>
            </a:r>
          </a:p>
          <a:p>
            <a:endParaRPr lang="en-ZA" dirty="0" smtClean="0"/>
          </a:p>
          <a:p>
            <a:r>
              <a:rPr lang="en-ZA" sz="1200" b="0" i="0" kern="1200" dirty="0" smtClean="0">
                <a:solidFill>
                  <a:schemeClr val="tx1"/>
                </a:solidFill>
                <a:effectLst/>
                <a:latin typeface="+mn-lt"/>
                <a:ea typeface="+mn-ea"/>
                <a:cs typeface="+mn-cs"/>
              </a:rPr>
              <a:t>Since</a:t>
            </a:r>
            <a:r>
              <a:rPr lang="en-ZA" sz="1200" b="0" i="0" kern="1200" baseline="0" dirty="0" smtClean="0">
                <a:solidFill>
                  <a:schemeClr val="tx1"/>
                </a:solidFill>
                <a:effectLst/>
                <a:latin typeface="+mn-lt"/>
                <a:ea typeface="+mn-ea"/>
                <a:cs typeface="+mn-cs"/>
              </a:rPr>
              <a:t> t</a:t>
            </a:r>
            <a:r>
              <a:rPr lang="en-ZA" sz="1200" b="0" i="0" kern="1200" dirty="0" smtClean="0">
                <a:solidFill>
                  <a:schemeClr val="tx1"/>
                </a:solidFill>
                <a:effectLst/>
                <a:latin typeface="+mn-lt"/>
                <a:ea typeface="+mn-ea"/>
                <a:cs typeface="+mn-cs"/>
              </a:rPr>
              <a:t>hese theories reproduce current phenomena, the question of which theory is the right one, or at least the "best step" forward can only be settled via experiments, and is one of the most active areas of research in both </a:t>
            </a:r>
            <a:r>
              <a:rPr lang="en-ZA" sz="1200" b="0" i="0" u="none" strike="noStrike" kern="1200" dirty="0" smtClean="0">
                <a:solidFill>
                  <a:schemeClr val="tx1"/>
                </a:solidFill>
                <a:effectLst/>
                <a:latin typeface="+mn-lt"/>
                <a:ea typeface="+mn-ea"/>
                <a:cs typeface="+mn-cs"/>
              </a:rPr>
              <a:t>theoretical</a:t>
            </a:r>
            <a:r>
              <a:rPr lang="en-ZA" sz="1200" b="0" i="0" u="none" strike="noStrike" kern="1200" baseline="0" dirty="0" smtClean="0">
                <a:solidFill>
                  <a:schemeClr val="tx1"/>
                </a:solidFill>
                <a:effectLst/>
                <a:latin typeface="+mn-lt"/>
                <a:ea typeface="+mn-ea"/>
                <a:cs typeface="+mn-cs"/>
              </a:rPr>
              <a:t> and experimental physics at the moment. </a:t>
            </a:r>
            <a:endParaRPr lang="en-ZA" u="none" dirty="0">
              <a:solidFill>
                <a:schemeClr val="tx1"/>
              </a:solidFill>
            </a:endParaRPr>
          </a:p>
        </p:txBody>
      </p:sp>
      <p:sp>
        <p:nvSpPr>
          <p:cNvPr id="4" name="Slide Number Placeholder 3"/>
          <p:cNvSpPr>
            <a:spLocks noGrp="1"/>
          </p:cNvSpPr>
          <p:nvPr>
            <p:ph type="sldNum" sz="quarter" idx="10"/>
          </p:nvPr>
        </p:nvSpPr>
        <p:spPr/>
        <p:txBody>
          <a:bodyPr/>
          <a:lstStyle/>
          <a:p>
            <a:fld id="{48776EB1-2D8B-4033-A61C-20BF073804EE}" type="slidenum">
              <a:rPr lang="en-ZA" smtClean="0"/>
              <a:t>7</a:t>
            </a:fld>
            <a:endParaRPr lang="en-ZA"/>
          </a:p>
        </p:txBody>
      </p:sp>
    </p:spTree>
    <p:extLst>
      <p:ext uri="{BB962C8B-B14F-4D97-AF65-F5344CB8AC3E}">
        <p14:creationId xmlns:p14="http://schemas.microsoft.com/office/powerpoint/2010/main" val="2952786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reason</a:t>
            </a:r>
            <a:r>
              <a:rPr lang="en-ZA" baseline="0" dirty="0" smtClean="0"/>
              <a:t> why I did what I did is because the data collected at ATLAS as well as at CMS for Pt of Higgs production show a structure that does not correlate with theory around 40 to 100 </a:t>
            </a:r>
            <a:r>
              <a:rPr lang="en-ZA" baseline="0" dirty="0" err="1" smtClean="0"/>
              <a:t>GeV</a:t>
            </a:r>
            <a:r>
              <a:rPr lang="en-ZA" baseline="0" dirty="0" smtClean="0"/>
              <a:t>. One can see the data has got higher cross-sections than predicted over this range. This discrepancy could be the result of a statistical fluctuation (i.e. we got lucky) and it doesn’t truly represent what happens, an error in the model (i.e. QCD is not properly understood for this process) or it could indicate new physics. The reason we don’t believe the </a:t>
            </a:r>
            <a:r>
              <a:rPr lang="en-ZA" baseline="0" dirty="0" err="1" smtClean="0"/>
              <a:t>descrepancy</a:t>
            </a:r>
            <a:r>
              <a:rPr lang="en-ZA" baseline="0" dirty="0" smtClean="0"/>
              <a:t> is due to a statistical fluctuation is that the same structure was observed at both ATLAS  and CMS.</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8</a:t>
            </a:fld>
            <a:endParaRPr lang="en-ZA"/>
          </a:p>
        </p:txBody>
      </p:sp>
    </p:spTree>
    <p:extLst>
      <p:ext uri="{BB962C8B-B14F-4D97-AF65-F5344CB8AC3E}">
        <p14:creationId xmlns:p14="http://schemas.microsoft.com/office/powerpoint/2010/main" val="449349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And since the two detectors use different</a:t>
            </a:r>
            <a:r>
              <a:rPr lang="en-ZA" baseline="0" dirty="0" smtClean="0"/>
              <a:t> physical mechanisms to detect partials, the same statistical error is unlikely. </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9</a:t>
            </a:fld>
            <a:endParaRPr lang="en-ZA"/>
          </a:p>
        </p:txBody>
      </p:sp>
    </p:spTree>
    <p:extLst>
      <p:ext uri="{BB962C8B-B14F-4D97-AF65-F5344CB8AC3E}">
        <p14:creationId xmlns:p14="http://schemas.microsoft.com/office/powerpoint/2010/main" val="3380533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And the reason we don’t believe the </a:t>
            </a:r>
            <a:r>
              <a:rPr lang="en-ZA" dirty="0" err="1" smtClean="0"/>
              <a:t>descrepancy</a:t>
            </a:r>
            <a:r>
              <a:rPr lang="en-ZA" dirty="0" smtClean="0"/>
              <a:t> is due</a:t>
            </a:r>
            <a:r>
              <a:rPr lang="en-ZA" baseline="0" dirty="0" smtClean="0"/>
              <a:t> to an error in the model is that the data for Z boson production at ATLAS indicates that the theory and the data correlate quite well particularly for the region where we see discrepancies for the Higgs. Which compels us to believe that our model for the </a:t>
            </a:r>
            <a:r>
              <a:rPr lang="en-ZA" baseline="0" dirty="0" err="1" smtClean="0"/>
              <a:t>Higg</a:t>
            </a:r>
            <a:r>
              <a:rPr lang="en-ZA" baseline="0" dirty="0" smtClean="0"/>
              <a:t> could not be as far off as it is. Thus this structure may indicates new physics.</a:t>
            </a:r>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10</a:t>
            </a:fld>
            <a:endParaRPr lang="en-ZA"/>
          </a:p>
        </p:txBody>
      </p:sp>
    </p:spTree>
    <p:extLst>
      <p:ext uri="{BB962C8B-B14F-4D97-AF65-F5344CB8AC3E}">
        <p14:creationId xmlns:p14="http://schemas.microsoft.com/office/powerpoint/2010/main" val="3855511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I used </a:t>
            </a:r>
            <a:r>
              <a:rPr lang="en-ZA" dirty="0" err="1" smtClean="0"/>
              <a:t>MadGraph</a:t>
            </a:r>
            <a:r>
              <a:rPr lang="en-ZA" dirty="0" smtClean="0"/>
              <a:t> (</a:t>
            </a:r>
            <a:r>
              <a:rPr lang="en-ZA" baseline="0" dirty="0" smtClean="0"/>
              <a:t>simulation software) to simulate p </a:t>
            </a:r>
            <a:r>
              <a:rPr lang="en-ZA" baseline="0" dirty="0" err="1" smtClean="0"/>
              <a:t>p</a:t>
            </a:r>
            <a:r>
              <a:rPr lang="en-ZA" baseline="0" dirty="0" smtClean="0"/>
              <a:t> -&gt; h j and p </a:t>
            </a:r>
            <a:r>
              <a:rPr lang="en-ZA" baseline="0" dirty="0" err="1" smtClean="0"/>
              <a:t>p</a:t>
            </a:r>
            <a:r>
              <a:rPr lang="en-ZA" baseline="0" dirty="0" smtClean="0"/>
              <a:t> -&gt; h j </a:t>
            </a:r>
            <a:r>
              <a:rPr lang="en-ZA" baseline="0" dirty="0" err="1" smtClean="0"/>
              <a:t>j</a:t>
            </a:r>
            <a:r>
              <a:rPr lang="en-ZA" baseline="0" dirty="0" smtClean="0"/>
              <a:t> processes for different centre of mass energies at the CERN LHC. Which provided cross-section data pertaining to Higgs production at the respective energies. </a:t>
            </a: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The Higgs Effective couplings to gluons model is an extension of the</a:t>
            </a:r>
            <a:r>
              <a:rPr lang="en-ZA" baseline="0" dirty="0" smtClean="0"/>
              <a:t> SM where Higgs bosons couple directly to </a:t>
            </a:r>
            <a:r>
              <a:rPr lang="en-ZA" baseline="0" dirty="0" err="1" smtClean="0"/>
              <a:t>glouns</a:t>
            </a:r>
            <a:r>
              <a:rPr lang="en-ZA" baseline="0" dirty="0" smtClean="0"/>
              <a:t>. </a:t>
            </a:r>
            <a:r>
              <a:rPr lang="en-ZA" sz="1200" b="0" i="0" kern="1200" dirty="0" smtClean="0">
                <a:solidFill>
                  <a:schemeClr val="tx1"/>
                </a:solidFill>
                <a:effectLst/>
                <a:latin typeface="+mn-lt"/>
                <a:ea typeface="+mn-ea"/>
                <a:cs typeface="+mn-cs"/>
              </a:rPr>
              <a:t> In the SM these couplings are present through a heavy (top) quark loop but</a:t>
            </a:r>
            <a:r>
              <a:rPr lang="en-ZA" sz="1200" b="0" i="0" kern="1200" baseline="0" dirty="0" smtClean="0">
                <a:solidFill>
                  <a:schemeClr val="tx1"/>
                </a:solidFill>
                <a:effectLst/>
                <a:latin typeface="+mn-lt"/>
                <a:ea typeface="+mn-ea"/>
                <a:cs typeface="+mn-cs"/>
              </a:rPr>
              <a:t> if </a:t>
            </a:r>
            <a:r>
              <a:rPr lang="en-ZA" sz="1200" b="0" i="0" kern="1200" dirty="0" err="1" smtClean="0">
                <a:solidFill>
                  <a:schemeClr val="tx1"/>
                </a:solidFill>
                <a:effectLst/>
                <a:latin typeface="+mn-lt"/>
                <a:ea typeface="+mn-ea"/>
                <a:cs typeface="+mn-cs"/>
              </a:rPr>
              <a:t>m</a:t>
            </a:r>
            <a:r>
              <a:rPr lang="en-ZA" sz="1200" b="0" i="0" kern="1200" baseline="-25000" dirty="0" err="1" smtClean="0">
                <a:solidFill>
                  <a:schemeClr val="tx1"/>
                </a:solidFill>
                <a:effectLst/>
                <a:latin typeface="+mn-lt"/>
                <a:ea typeface="+mn-ea"/>
                <a:cs typeface="+mn-cs"/>
              </a:rPr>
              <a:t>h</a:t>
            </a:r>
            <a:r>
              <a:rPr lang="en-ZA" sz="1200" b="0" i="0" kern="1200" dirty="0" smtClean="0">
                <a:solidFill>
                  <a:schemeClr val="tx1"/>
                </a:solidFill>
                <a:effectLst/>
                <a:latin typeface="+mn-lt"/>
                <a:ea typeface="+mn-ea"/>
                <a:cs typeface="+mn-cs"/>
              </a:rPr>
              <a:t>&lt;2 </a:t>
            </a:r>
            <a:r>
              <a:rPr lang="en-ZA" sz="1200" b="0" i="0" kern="1200" dirty="0" err="1" smtClean="0">
                <a:solidFill>
                  <a:schemeClr val="tx1"/>
                </a:solidFill>
                <a:effectLst/>
                <a:latin typeface="+mn-lt"/>
                <a:ea typeface="+mn-ea"/>
                <a:cs typeface="+mn-cs"/>
              </a:rPr>
              <a:t>m</a:t>
            </a:r>
            <a:r>
              <a:rPr lang="en-ZA" sz="1200" b="0" i="0" kern="1200" baseline="-25000" dirty="0" err="1" smtClean="0">
                <a:solidFill>
                  <a:schemeClr val="tx1"/>
                </a:solidFill>
                <a:effectLst/>
                <a:latin typeface="+mn-lt"/>
                <a:ea typeface="+mn-ea"/>
                <a:cs typeface="+mn-cs"/>
              </a:rPr>
              <a:t>t</a:t>
            </a:r>
            <a:r>
              <a:rPr lang="en-ZA" sz="1200" b="0" i="0" kern="1200" dirty="0" smtClean="0">
                <a:solidFill>
                  <a:schemeClr val="tx1"/>
                </a:solidFill>
                <a:effectLst/>
                <a:latin typeface="+mn-lt"/>
                <a:ea typeface="+mn-ea"/>
                <a:cs typeface="+mn-cs"/>
              </a:rPr>
              <a:t>, the</a:t>
            </a:r>
            <a:r>
              <a:rPr lang="en-ZA" sz="1200" b="0" i="0" kern="1200" baseline="0" dirty="0" smtClean="0">
                <a:solidFill>
                  <a:schemeClr val="tx1"/>
                </a:solidFill>
                <a:effectLst/>
                <a:latin typeface="+mn-lt"/>
                <a:ea typeface="+mn-ea"/>
                <a:cs typeface="+mn-cs"/>
              </a:rPr>
              <a:t> mass of the heavy top quark as an </a:t>
            </a:r>
            <a:r>
              <a:rPr lang="en-ZA" sz="1200" b="0" i="0" kern="1200" dirty="0" smtClean="0">
                <a:solidFill>
                  <a:schemeClr val="tx1"/>
                </a:solidFill>
                <a:effectLst/>
                <a:latin typeface="+mn-lt"/>
                <a:ea typeface="+mn-ea"/>
                <a:cs typeface="+mn-cs"/>
              </a:rPr>
              <a:t>approximation can be</a:t>
            </a:r>
            <a:r>
              <a:rPr lang="en-ZA" sz="1200" b="0" i="0" kern="1200" baseline="0" dirty="0" smtClean="0">
                <a:solidFill>
                  <a:schemeClr val="tx1"/>
                </a:solidFill>
                <a:effectLst/>
                <a:latin typeface="+mn-lt"/>
                <a:ea typeface="+mn-ea"/>
                <a:cs typeface="+mn-cs"/>
              </a:rPr>
              <a:t> taken as</a:t>
            </a:r>
            <a:r>
              <a:rPr lang="en-ZA" sz="1200" b="0" i="0" kern="1200" dirty="0" smtClean="0">
                <a:solidFill>
                  <a:schemeClr val="tx1"/>
                </a:solidFill>
                <a:effectLst/>
                <a:latin typeface="+mn-lt"/>
                <a:ea typeface="+mn-ea"/>
                <a:cs typeface="+mn-cs"/>
              </a:rPr>
              <a:t> infinity.</a:t>
            </a:r>
            <a:r>
              <a:rPr lang="en-ZA" sz="1200" b="0" i="0" kern="1200" baseline="0" dirty="0" smtClean="0">
                <a:solidFill>
                  <a:schemeClr val="tx1"/>
                </a:solidFill>
                <a:effectLst/>
                <a:latin typeface="+mn-lt"/>
                <a:ea typeface="+mn-ea"/>
                <a:cs typeface="+mn-cs"/>
              </a:rPr>
              <a:t> Which results in </a:t>
            </a:r>
            <a:r>
              <a:rPr lang="en-ZA" sz="1200" b="0" i="0" kern="1200" dirty="0" smtClean="0">
                <a:solidFill>
                  <a:schemeClr val="tx1"/>
                </a:solidFill>
                <a:effectLst/>
                <a:latin typeface="+mn-lt"/>
                <a:ea typeface="+mn-ea"/>
                <a:cs typeface="+mn-cs"/>
              </a:rPr>
              <a:t>effective couplings between gluons and Higgs bosons. The dominant way in which the Higgs acquires Pt is through the emption of gluons.</a:t>
            </a:r>
          </a:p>
          <a:p>
            <a:pPr marL="0" marR="0" indent="0" algn="l" defTabSz="914400" rtl="0" eaLnBrk="1" fontAlgn="auto" latinLnBrk="0" hangingPunct="1">
              <a:lnSpc>
                <a:spcPct val="100000"/>
              </a:lnSpc>
              <a:spcBef>
                <a:spcPts val="0"/>
              </a:spcBef>
              <a:spcAft>
                <a:spcPts val="0"/>
              </a:spcAft>
              <a:buClrTx/>
              <a:buSzTx/>
              <a:buFontTx/>
              <a:buNone/>
              <a:tabLst/>
              <a:defRPr/>
            </a:pPr>
            <a:endParaRPr lang="en-ZA" b="0" dirty="0" smtClean="0">
              <a:ea typeface="Cambria Math"/>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dirty="0" smtClean="0"/>
          </a:p>
          <a:p>
            <a:endParaRPr lang="en-ZA" dirty="0"/>
          </a:p>
        </p:txBody>
      </p:sp>
      <p:sp>
        <p:nvSpPr>
          <p:cNvPr id="4" name="Slide Number Placeholder 3"/>
          <p:cNvSpPr>
            <a:spLocks noGrp="1"/>
          </p:cNvSpPr>
          <p:nvPr>
            <p:ph type="sldNum" sz="quarter" idx="10"/>
          </p:nvPr>
        </p:nvSpPr>
        <p:spPr/>
        <p:txBody>
          <a:bodyPr/>
          <a:lstStyle/>
          <a:p>
            <a:fld id="{48776EB1-2D8B-4033-A61C-20BF073804EE}" type="slidenum">
              <a:rPr lang="en-ZA" smtClean="0"/>
              <a:t>11</a:t>
            </a:fld>
            <a:endParaRPr lang="en-ZA"/>
          </a:p>
        </p:txBody>
      </p:sp>
    </p:spTree>
    <p:extLst>
      <p:ext uri="{BB962C8B-B14F-4D97-AF65-F5344CB8AC3E}">
        <p14:creationId xmlns:p14="http://schemas.microsoft.com/office/powerpoint/2010/main" val="4282319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34C6D3E-1A28-49BA-BE58-D8238379F5B6}" type="datetime1">
              <a:rPr lang="en-ZA" smtClean="0"/>
              <a:t>2015/02/10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10F1E7-C2EE-4AE2-91B0-63CAF0D2A7AA}" type="datetime1">
              <a:rPr lang="en-ZA" smtClean="0"/>
              <a:t>2015/02/10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8B171A-AFC9-442D-ABE7-C06B141CC286}" type="datetime1">
              <a:rPr lang="en-ZA" smtClean="0"/>
              <a:t>2015/02/10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6838E-5C81-4E95-AD2C-2BA547007879}" type="datetime1">
              <a:rPr lang="en-ZA" smtClean="0"/>
              <a:t>2015/02/10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F8FB1F-AC77-4812-8F63-5BD8B6358256}" type="datetime1">
              <a:rPr lang="en-ZA" smtClean="0"/>
              <a:t>2015/02/10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2EC04C-5864-4F6D-85F3-CB0EB8100451}" type="datetime1">
              <a:rPr lang="en-ZA" smtClean="0"/>
              <a:t>2015/02/10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59B256-BED0-46CB-AF0B-C75FE8F62B30}" type="datetime1">
              <a:rPr lang="en-ZA" smtClean="0"/>
              <a:t>2015/02/10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563170-D187-40FC-B58F-47CA907C1814}" type="datetime1">
              <a:rPr lang="en-ZA" smtClean="0"/>
              <a:t>2015/02/10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05F74D-FF5C-459C-AC80-6E360CC4EAC9}" type="datetime1">
              <a:rPr lang="en-ZA" smtClean="0"/>
              <a:t>2015/02/10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9BB98AF2-C2A1-4396-BEDD-E9AC59866D0B}"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6F456-569F-4DE5-B19E-85555D640F5C}" type="datetime1">
              <a:rPr lang="en-ZA" smtClean="0"/>
              <a:t>2015/02/10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B98AF2-C2A1-4396-BEDD-E9AC59866D0B}" type="slidenum">
              <a:rPr lang="en-ZA" smtClean="0"/>
              <a:t>‹#›</a:t>
            </a:fld>
            <a:endParaRPr lang="en-Z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090A07B-A1E4-4213-9326-5D45AF14ECED}" type="datetime1">
              <a:rPr lang="en-ZA" smtClean="0"/>
              <a:t>2015/02/10</a:t>
            </a:fld>
            <a:endParaRPr lang="en-ZA"/>
          </a:p>
        </p:txBody>
      </p:sp>
      <p:sp>
        <p:nvSpPr>
          <p:cNvPr id="9" name="Slide Number Placeholder 8"/>
          <p:cNvSpPr>
            <a:spLocks noGrp="1"/>
          </p:cNvSpPr>
          <p:nvPr>
            <p:ph type="sldNum" sz="quarter" idx="11"/>
          </p:nvPr>
        </p:nvSpPr>
        <p:spPr/>
        <p:txBody>
          <a:bodyPr/>
          <a:lstStyle/>
          <a:p>
            <a:fld id="{9BB98AF2-C2A1-4396-BEDD-E9AC59866D0B}" type="slidenum">
              <a:rPr lang="en-ZA" smtClean="0"/>
              <a:t>‹#›</a:t>
            </a:fld>
            <a:endParaRPr lang="en-ZA"/>
          </a:p>
        </p:txBody>
      </p:sp>
      <p:sp>
        <p:nvSpPr>
          <p:cNvPr id="10" name="Footer Placeholder 9"/>
          <p:cNvSpPr>
            <a:spLocks noGrp="1"/>
          </p:cNvSpPr>
          <p:nvPr>
            <p:ph type="ftr" sz="quarter" idx="12"/>
          </p:nvPr>
        </p:nvSpPr>
        <p:spPr/>
        <p:txBody>
          <a:bodyPr/>
          <a:lstStyle/>
          <a:p>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BB98AF2-C2A1-4396-BEDD-E9AC59866D0B}" type="slidenum">
              <a:rPr lang="en-ZA" smtClean="0"/>
              <a:t>‹#›</a:t>
            </a:fld>
            <a:endParaRPr lang="en-Z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Z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04B7C55-D249-4245-A017-8BD0F4232C7A}" type="datetime1">
              <a:rPr lang="en-ZA" smtClean="0"/>
              <a:t>2015/02/10</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0.pn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3.png"/><Relationship Id="rId7"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0.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6.png"/><Relationship Id="rId10" Type="http://schemas.openxmlformats.org/officeDocument/2006/relationships/image" Target="../media/image33.png"/><Relationship Id="rId4" Type="http://schemas.openxmlformats.org/officeDocument/2006/relationships/image" Target="../media/image25.png"/><Relationship Id="rId9"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image" Target="../media/image300.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40.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80.pn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20.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340768"/>
            <a:ext cx="7543800" cy="2593975"/>
          </a:xfrm>
        </p:spPr>
        <p:txBody>
          <a:bodyPr>
            <a:normAutofit fontScale="90000"/>
          </a:bodyPr>
          <a:lstStyle/>
          <a:p>
            <a:r>
              <a:rPr lang="en-ZA" sz="4900" dirty="0" smtClean="0"/>
              <a:t>Measurement of  The Higgs Boson Transverse Momentum and Its Sensitivity to Beyond Standard Model Physics</a:t>
            </a:r>
            <a:endParaRPr lang="en-ZA" dirty="0"/>
          </a:p>
        </p:txBody>
      </p:sp>
      <p:sp>
        <p:nvSpPr>
          <p:cNvPr id="3" name="Subtitle 2"/>
          <p:cNvSpPr>
            <a:spLocks noGrp="1"/>
          </p:cNvSpPr>
          <p:nvPr>
            <p:ph type="subTitle" idx="1"/>
          </p:nvPr>
        </p:nvSpPr>
        <p:spPr/>
        <p:txBody>
          <a:bodyPr>
            <a:normAutofit lnSpcReduction="10000"/>
          </a:bodyPr>
          <a:lstStyle/>
          <a:p>
            <a:r>
              <a:rPr lang="en-ZA" dirty="0" smtClean="0"/>
              <a:t>David Gossman</a:t>
            </a:r>
          </a:p>
          <a:p>
            <a:r>
              <a:rPr lang="en-ZA" dirty="0" smtClean="0"/>
              <a:t>Supervised by </a:t>
            </a:r>
            <a:r>
              <a:rPr lang="en-ZA" dirty="0" err="1" smtClean="0"/>
              <a:t>Prof.</a:t>
            </a:r>
            <a:r>
              <a:rPr lang="en-ZA" dirty="0" smtClean="0"/>
              <a:t> B. </a:t>
            </a:r>
            <a:r>
              <a:rPr lang="en-ZA" dirty="0" err="1" smtClean="0"/>
              <a:t>Mellado</a:t>
            </a:r>
            <a:endParaRPr lang="en-ZA" dirty="0"/>
          </a:p>
          <a:p>
            <a:fld id="{AA6A688D-2492-43E5-A79E-EFCCEA982F4F}" type="datetime3">
              <a:rPr lang="en-ZA" smtClean="0"/>
              <a:t>10 February 2015</a:t>
            </a:fld>
            <a:endParaRPr lang="en-ZA" dirty="0"/>
          </a:p>
        </p:txBody>
      </p:sp>
    </p:spTree>
    <p:extLst>
      <p:ext uri="{BB962C8B-B14F-4D97-AF65-F5344CB8AC3E}">
        <p14:creationId xmlns:p14="http://schemas.microsoft.com/office/powerpoint/2010/main" val="12159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1640" y="1053192"/>
            <a:ext cx="5801679" cy="5688175"/>
          </a:xfrm>
          <a:prstGeom prst="rect">
            <a:avLst/>
          </a:prstGeom>
        </p:spPr>
      </p:pic>
      <p:sp>
        <p:nvSpPr>
          <p:cNvPr id="6" name="Title 1"/>
          <p:cNvSpPr>
            <a:spLocks noGrp="1"/>
          </p:cNvSpPr>
          <p:nvPr>
            <p:ph type="title"/>
          </p:nvPr>
        </p:nvSpPr>
        <p:spPr>
          <a:xfrm>
            <a:off x="457200" y="274638"/>
            <a:ext cx="7620000" cy="562074"/>
          </a:xfrm>
        </p:spPr>
        <p:txBody>
          <a:bodyPr/>
          <a:lstStyle/>
          <a:p>
            <a:r>
              <a:rPr lang="en-ZA" dirty="0" smtClean="0"/>
              <a:t>Problem: Z Boson Production</a:t>
            </a:r>
            <a:endParaRPr lang="en-ZA" dirty="0"/>
          </a:p>
        </p:txBody>
      </p:sp>
      <p:sp>
        <p:nvSpPr>
          <p:cNvPr id="3" name="Slide Number Placeholder 2"/>
          <p:cNvSpPr>
            <a:spLocks noGrp="1"/>
          </p:cNvSpPr>
          <p:nvPr>
            <p:ph type="sldNum" sz="quarter" idx="12"/>
          </p:nvPr>
        </p:nvSpPr>
        <p:spPr/>
        <p:txBody>
          <a:bodyPr/>
          <a:lstStyle/>
          <a:p>
            <a:fld id="{9BB98AF2-C2A1-4396-BEDD-E9AC59866D0B}" type="slidenum">
              <a:rPr lang="en-ZA" smtClean="0"/>
              <a:t>10</a:t>
            </a:fld>
            <a:endParaRPr lang="en-ZA"/>
          </a:p>
        </p:txBody>
      </p:sp>
    </p:spTree>
    <p:extLst>
      <p:ext uri="{BB962C8B-B14F-4D97-AF65-F5344CB8AC3E}">
        <p14:creationId xmlns:p14="http://schemas.microsoft.com/office/powerpoint/2010/main" val="126237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908720"/>
                <a:ext cx="7620000" cy="5492080"/>
              </a:xfrm>
            </p:spPr>
            <p:txBody>
              <a:bodyPr/>
              <a:lstStyle/>
              <a:p>
                <a:r>
                  <a:rPr lang="en-ZA" dirty="0" smtClean="0"/>
                  <a:t>Monte Carlo Simulation (</a:t>
                </a:r>
                <a:r>
                  <a:rPr lang="en-ZA" dirty="0" err="1" smtClean="0"/>
                  <a:t>MadGraph</a:t>
                </a:r>
                <a:r>
                  <a:rPr lang="en-ZA" dirty="0" smtClean="0"/>
                  <a:t>)</a:t>
                </a:r>
              </a:p>
              <a:p>
                <a:r>
                  <a:rPr lang="en-ZA" dirty="0" smtClean="0"/>
                  <a:t>Higgs </a:t>
                </a:r>
                <a:r>
                  <a:rPr lang="en-ZA" dirty="0"/>
                  <a:t>Effective </a:t>
                </a:r>
                <a:r>
                  <a:rPr lang="en-ZA" dirty="0" smtClean="0"/>
                  <a:t>couplings </a:t>
                </a:r>
                <a:r>
                  <a:rPr lang="en-ZA" dirty="0"/>
                  <a:t>to </a:t>
                </a:r>
                <a:r>
                  <a:rPr lang="en-ZA" dirty="0" smtClean="0"/>
                  <a:t>gluons model</a:t>
                </a:r>
              </a:p>
              <a:p>
                <a:r>
                  <a:rPr lang="en-ZA" b="0" dirty="0" smtClean="0"/>
                  <a:t>Two processes: </a:t>
                </a:r>
                <a14:m>
                  <m:oMath xmlns:m="http://schemas.openxmlformats.org/officeDocument/2006/math">
                    <m:r>
                      <a:rPr lang="en-ZA" b="0" i="1" smtClean="0">
                        <a:latin typeface="Cambria Math"/>
                      </a:rPr>
                      <m:t>𝑝</m:t>
                    </m:r>
                    <m:r>
                      <a:rPr lang="en-ZA" b="0" i="1" smtClean="0">
                        <a:latin typeface="Cambria Math"/>
                      </a:rPr>
                      <m:t> </m:t>
                    </m:r>
                    <m:r>
                      <a:rPr lang="en-ZA" b="0" i="1" smtClean="0">
                        <a:latin typeface="Cambria Math"/>
                      </a:rPr>
                      <m:t>𝑝</m:t>
                    </m:r>
                    <m:r>
                      <a:rPr lang="en-ZA" b="0" i="1" smtClean="0">
                        <a:latin typeface="Cambria Math"/>
                      </a:rPr>
                      <m:t> ⟶</m:t>
                    </m:r>
                    <m:r>
                      <a:rPr lang="en-ZA" b="0" i="1" smtClean="0">
                        <a:latin typeface="Cambria Math"/>
                        <a:ea typeface="Cambria Math"/>
                      </a:rPr>
                      <m:t>h</m:t>
                    </m:r>
                    <m:r>
                      <a:rPr lang="en-ZA" b="0" i="1" smtClean="0">
                        <a:latin typeface="Cambria Math"/>
                        <a:ea typeface="Cambria Math"/>
                      </a:rPr>
                      <m:t> </m:t>
                    </m:r>
                    <m:r>
                      <a:rPr lang="en-ZA" b="0" i="1" smtClean="0">
                        <a:latin typeface="Cambria Math"/>
                        <a:ea typeface="Cambria Math"/>
                      </a:rPr>
                      <m:t>𝑗</m:t>
                    </m:r>
                  </m:oMath>
                </a14:m>
                <a:r>
                  <a:rPr lang="en-ZA" b="0" dirty="0" smtClean="0">
                    <a:ea typeface="Cambria Math"/>
                  </a:rPr>
                  <a:t>&amp; </a:t>
                </a:r>
                <a14:m>
                  <m:oMath xmlns:m="http://schemas.openxmlformats.org/officeDocument/2006/math">
                    <m:r>
                      <a:rPr lang="en-ZA" i="1">
                        <a:latin typeface="Cambria Math"/>
                      </a:rPr>
                      <m:t>𝑝</m:t>
                    </m:r>
                    <m:r>
                      <a:rPr lang="en-ZA" i="1">
                        <a:latin typeface="Cambria Math"/>
                      </a:rPr>
                      <m:t> </m:t>
                    </m:r>
                    <m:r>
                      <a:rPr lang="en-ZA" i="1">
                        <a:latin typeface="Cambria Math"/>
                      </a:rPr>
                      <m:t>𝑝</m:t>
                    </m:r>
                    <m:r>
                      <a:rPr lang="en-ZA" i="1">
                        <a:latin typeface="Cambria Math"/>
                      </a:rPr>
                      <m:t> ⟶</m:t>
                    </m:r>
                    <m:r>
                      <a:rPr lang="en-ZA" i="1">
                        <a:latin typeface="Cambria Math"/>
                        <a:ea typeface="Cambria Math"/>
                      </a:rPr>
                      <m:t>h</m:t>
                    </m:r>
                    <m:r>
                      <a:rPr lang="en-ZA" i="1">
                        <a:latin typeface="Cambria Math"/>
                        <a:ea typeface="Cambria Math"/>
                      </a:rPr>
                      <m:t> </m:t>
                    </m:r>
                    <m:r>
                      <a:rPr lang="en-ZA" i="1">
                        <a:latin typeface="Cambria Math"/>
                        <a:ea typeface="Cambria Math"/>
                      </a:rPr>
                      <m:t>𝑗</m:t>
                    </m:r>
                    <m:r>
                      <a:rPr lang="en-ZA" i="1">
                        <a:latin typeface="Cambria Math"/>
                        <a:ea typeface="Cambria Math"/>
                      </a:rPr>
                      <m:t> </m:t>
                    </m:r>
                    <m:r>
                      <a:rPr lang="en-ZA" i="1">
                        <a:latin typeface="Cambria Math"/>
                        <a:ea typeface="Cambria Math"/>
                      </a:rPr>
                      <m:t>𝑗</m:t>
                    </m:r>
                  </m:oMath>
                </a14:m>
                <a:endParaRPr lang="en-ZA" b="0" dirty="0" smtClean="0">
                  <a:ea typeface="Cambria Math"/>
                </a:endParaRPr>
              </a:p>
              <a:p>
                <a:r>
                  <a:rPr lang="en-ZA" dirty="0" smtClean="0">
                    <a:ea typeface="Cambria Math"/>
                  </a:rPr>
                  <a:t>Centre of mass energies: 8TeV to 14TeV in 1TeV steps </a:t>
                </a:r>
              </a:p>
              <a:p>
                <a:endParaRPr lang="en-Z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908720"/>
                <a:ext cx="7620000" cy="5492080"/>
              </a:xfrm>
              <a:blipFill rotWithShape="1">
                <a:blip r:embed="rId3"/>
                <a:stretch>
                  <a:fillRect t="-666"/>
                </a:stretch>
              </a:blipFill>
            </p:spPr>
            <p:txBody>
              <a:bodyPr/>
              <a:lstStyle/>
              <a:p>
                <a:r>
                  <a:rPr lang="en-ZA">
                    <a:noFill/>
                  </a:rPr>
                  <a:t> </a:t>
                </a:r>
              </a:p>
            </p:txBody>
          </p:sp>
        </mc:Fallback>
      </mc:AlternateContent>
      <p:sp>
        <p:nvSpPr>
          <p:cNvPr id="4" name="Title 1"/>
          <p:cNvSpPr>
            <a:spLocks noGrp="1"/>
          </p:cNvSpPr>
          <p:nvPr>
            <p:ph type="title"/>
          </p:nvPr>
        </p:nvSpPr>
        <p:spPr>
          <a:xfrm>
            <a:off x="457200" y="274638"/>
            <a:ext cx="7620000" cy="562074"/>
          </a:xfrm>
        </p:spPr>
        <p:txBody>
          <a:bodyPr/>
          <a:lstStyle/>
          <a:p>
            <a:r>
              <a:rPr lang="en-ZA" dirty="0" smtClean="0"/>
              <a:t>What was done</a:t>
            </a:r>
            <a:endParaRPr lang="en-ZA" dirty="0"/>
          </a:p>
        </p:txBody>
      </p:sp>
      <p:pic>
        <p:nvPicPr>
          <p:cNvPr id="5" name="Content Placeholder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460" y="3725050"/>
            <a:ext cx="3176498" cy="2697027"/>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1475656" y="3165887"/>
                <a:ext cx="12405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ZA" b="0" i="1" smtClean="0">
                          <a:latin typeface="Cambria Math"/>
                        </a:rPr>
                        <m:t>𝑔𝑔</m:t>
                      </m:r>
                      <m:r>
                        <a:rPr lang="en-ZA" b="0" i="1" smtClean="0">
                          <a:latin typeface="Cambria Math"/>
                          <a:ea typeface="Cambria Math"/>
                        </a:rPr>
                        <m:t>⟶</m:t>
                      </m:r>
                      <m:r>
                        <a:rPr lang="en-ZA" b="0" i="1" smtClean="0">
                          <a:latin typeface="Cambria Math"/>
                          <a:ea typeface="Cambria Math"/>
                        </a:rPr>
                        <m:t>𝑔𝐻</m:t>
                      </m:r>
                    </m:oMath>
                  </m:oMathPara>
                </a14:m>
                <a:endParaRPr lang="en-ZA" dirty="0"/>
              </a:p>
            </p:txBody>
          </p:sp>
        </mc:Choice>
        <mc:Fallback xmlns="">
          <p:sp>
            <p:nvSpPr>
              <p:cNvPr id="6" name="TextBox 5"/>
              <p:cNvSpPr txBox="1">
                <a:spLocks noRot="1" noChangeAspect="1" noMove="1" noResize="1" noEditPoints="1" noAdjustHandles="1" noChangeArrowheads="1" noChangeShapeType="1" noTextEdit="1"/>
              </p:cNvSpPr>
              <p:nvPr/>
            </p:nvSpPr>
            <p:spPr>
              <a:xfrm>
                <a:off x="1475656" y="3165887"/>
                <a:ext cx="1240532" cy="369332"/>
              </a:xfrm>
              <a:prstGeom prst="rect">
                <a:avLst/>
              </a:prstGeom>
              <a:blipFill rotWithShape="1">
                <a:blip r:embed="rId5"/>
                <a:stretch>
                  <a:fillRect b="-11475"/>
                </a:stretch>
              </a:blipFill>
            </p:spPr>
            <p:txBody>
              <a:bodyPr/>
              <a:lstStyle/>
              <a:p>
                <a:r>
                  <a:rPr lang="en-ZA">
                    <a:noFill/>
                  </a:rPr>
                  <a:t> </a:t>
                </a:r>
              </a:p>
            </p:txBody>
          </p:sp>
        </mc:Fallback>
      </mc:AlternateContent>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4008" y="3604451"/>
            <a:ext cx="3096343" cy="2938224"/>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5436096" y="3165887"/>
                <a:ext cx="138159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ZA" b="0" i="1" smtClean="0">
                          <a:latin typeface="Cambria Math"/>
                        </a:rPr>
                        <m:t>𝑔𝑔</m:t>
                      </m:r>
                      <m:r>
                        <a:rPr lang="en-ZA" b="0" i="1" smtClean="0">
                          <a:latin typeface="Cambria Math"/>
                          <a:ea typeface="Cambria Math"/>
                        </a:rPr>
                        <m:t>⟶</m:t>
                      </m:r>
                      <m:r>
                        <a:rPr lang="en-ZA" b="0" i="1" smtClean="0">
                          <a:latin typeface="Cambria Math"/>
                          <a:ea typeface="Cambria Math"/>
                        </a:rPr>
                        <m:t>𝑔𝑔𝐻</m:t>
                      </m:r>
                    </m:oMath>
                  </m:oMathPara>
                </a14:m>
                <a:endParaRPr lang="en-ZA" dirty="0"/>
              </a:p>
            </p:txBody>
          </p:sp>
        </mc:Choice>
        <mc:Fallback xmlns="">
          <p:sp>
            <p:nvSpPr>
              <p:cNvPr id="8" name="TextBox 7"/>
              <p:cNvSpPr txBox="1">
                <a:spLocks noRot="1" noChangeAspect="1" noMove="1" noResize="1" noEditPoints="1" noAdjustHandles="1" noChangeArrowheads="1" noChangeShapeType="1" noTextEdit="1"/>
              </p:cNvSpPr>
              <p:nvPr/>
            </p:nvSpPr>
            <p:spPr>
              <a:xfrm>
                <a:off x="5436096" y="3165887"/>
                <a:ext cx="1381597" cy="369332"/>
              </a:xfrm>
              <a:prstGeom prst="rect">
                <a:avLst/>
              </a:prstGeom>
              <a:blipFill rotWithShape="1">
                <a:blip r:embed="rId7"/>
                <a:stretch>
                  <a:fillRect b="-11475"/>
                </a:stretch>
              </a:blipFill>
            </p:spPr>
            <p:txBody>
              <a:bodyPr/>
              <a:lstStyle/>
              <a:p>
                <a:r>
                  <a:rPr lang="en-ZA">
                    <a:noFill/>
                  </a:rPr>
                  <a:t> </a:t>
                </a:r>
              </a:p>
            </p:txBody>
          </p:sp>
        </mc:Fallback>
      </mc:AlternateContent>
      <p:sp>
        <p:nvSpPr>
          <p:cNvPr id="9" name="Slide Number Placeholder 8"/>
          <p:cNvSpPr>
            <a:spLocks noGrp="1"/>
          </p:cNvSpPr>
          <p:nvPr>
            <p:ph type="sldNum" sz="quarter" idx="12"/>
          </p:nvPr>
        </p:nvSpPr>
        <p:spPr/>
        <p:txBody>
          <a:bodyPr/>
          <a:lstStyle/>
          <a:p>
            <a:fld id="{9BB98AF2-C2A1-4396-BEDD-E9AC59866D0B}" type="slidenum">
              <a:rPr lang="en-ZA" smtClean="0"/>
              <a:t>11</a:t>
            </a:fld>
            <a:endParaRPr lang="en-ZA"/>
          </a:p>
        </p:txBody>
      </p:sp>
    </p:spTree>
    <p:extLst>
      <p:ext uri="{BB962C8B-B14F-4D97-AF65-F5344CB8AC3E}">
        <p14:creationId xmlns:p14="http://schemas.microsoft.com/office/powerpoint/2010/main" val="4194249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Parameters</a:t>
            </a:r>
            <a:endParaRPr lang="en-ZA" dirty="0"/>
          </a:p>
        </p:txBody>
      </p:sp>
      <p:sp>
        <p:nvSpPr>
          <p:cNvPr id="3" name="Content Placeholder 2"/>
          <p:cNvSpPr>
            <a:spLocks noGrp="1"/>
          </p:cNvSpPr>
          <p:nvPr>
            <p:ph idx="1"/>
          </p:nvPr>
        </p:nvSpPr>
        <p:spPr/>
        <p:txBody>
          <a:bodyPr/>
          <a:lstStyle/>
          <a:p>
            <a:endParaRPr lang="en-ZA" dirty="0" smtClean="0"/>
          </a:p>
          <a:p>
            <a:endParaRPr lang="en-ZA" dirty="0"/>
          </a:p>
        </p:txBody>
      </p:sp>
      <p:pic>
        <p:nvPicPr>
          <p:cNvPr id="4" name="Picture 3"/>
          <p:cNvPicPr/>
          <p:nvPr/>
        </p:nvPicPr>
        <p:blipFill rotWithShape="1">
          <a:blip r:embed="rId2">
            <a:extLst>
              <a:ext uri="{28A0092B-C50C-407E-A947-70E740481C1C}">
                <a14:useLocalDpi xmlns:a14="http://schemas.microsoft.com/office/drawing/2010/main" val="0"/>
              </a:ext>
            </a:extLst>
          </a:blip>
          <a:srcRect l="222" t="39362" r="55452" b="6174"/>
          <a:stretch/>
        </p:blipFill>
        <p:spPr bwMode="auto">
          <a:xfrm>
            <a:off x="755576" y="1124744"/>
            <a:ext cx="7272808" cy="5112568"/>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a:srcRect l="213" t="5586" r="55451" b="40691"/>
          <a:stretch/>
        </p:blipFill>
        <p:spPr bwMode="auto">
          <a:xfrm>
            <a:off x="755576" y="1124744"/>
            <a:ext cx="7272808" cy="5112568"/>
          </a:xfrm>
          <a:prstGeom prst="rect">
            <a:avLst/>
          </a:prstGeom>
          <a:ln>
            <a:noFill/>
          </a:ln>
          <a:extLst>
            <a:ext uri="{53640926-AAD7-44D8-BBD7-CCE9431645EC}">
              <a14:shadowObscured xmlns:a14="http://schemas.microsoft.com/office/drawing/2010/main"/>
            </a:ext>
          </a:extLst>
        </p:spPr>
      </p:pic>
      <p:sp>
        <p:nvSpPr>
          <p:cNvPr id="7" name="Slide Number Placeholder 6"/>
          <p:cNvSpPr>
            <a:spLocks noGrp="1"/>
          </p:cNvSpPr>
          <p:nvPr>
            <p:ph type="sldNum" sz="quarter" idx="12"/>
          </p:nvPr>
        </p:nvSpPr>
        <p:spPr/>
        <p:txBody>
          <a:bodyPr/>
          <a:lstStyle/>
          <a:p>
            <a:fld id="{9BB98AF2-C2A1-4396-BEDD-E9AC59866D0B}" type="slidenum">
              <a:rPr lang="en-ZA" smtClean="0"/>
              <a:t>12</a:t>
            </a:fld>
            <a:endParaRPr lang="en-ZA"/>
          </a:p>
        </p:txBody>
      </p:sp>
    </p:spTree>
    <p:extLst>
      <p:ext uri="{BB962C8B-B14F-4D97-AF65-F5344CB8AC3E}">
        <p14:creationId xmlns:p14="http://schemas.microsoft.com/office/powerpoint/2010/main" val="26280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67544" y="188640"/>
                <a:ext cx="7620000" cy="562074"/>
              </a:xfrm>
            </p:spPr>
            <p:txBody>
              <a:bodyPr/>
              <a:lstStyle/>
              <a:p>
                <a14:m>
                  <m:oMath xmlns:m="http://schemas.openxmlformats.org/officeDocument/2006/math">
                    <m:r>
                      <a:rPr lang="en-ZA" b="0" i="1" smtClean="0">
                        <a:latin typeface="Cambria Math"/>
                      </a:rPr>
                      <m:t>𝑝𝑝</m:t>
                    </m:r>
                    <m:r>
                      <a:rPr lang="en-ZA" b="0" i="1" smtClean="0">
                        <a:latin typeface="Cambria Math"/>
                        <a:ea typeface="Cambria Math"/>
                      </a:rPr>
                      <m:t>⟶</m:t>
                    </m:r>
                    <m:r>
                      <a:rPr lang="en-ZA" b="0" i="1" smtClean="0">
                        <a:latin typeface="Cambria Math"/>
                        <a:ea typeface="Cambria Math"/>
                      </a:rPr>
                      <m:t>h𝑗</m:t>
                    </m:r>
                  </m:oMath>
                </a14:m>
                <a:r>
                  <a:rPr lang="en-ZA" dirty="0" smtClean="0"/>
                  <a:t>: Cross-Sections</a:t>
                </a:r>
                <a:endParaRPr lang="en-ZA"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67544" y="188640"/>
                <a:ext cx="7620000" cy="562074"/>
              </a:xfrm>
              <a:blipFill rotWithShape="1">
                <a:blip r:embed="rId3"/>
                <a:stretch>
                  <a:fillRect t="-43478" b="-75000"/>
                </a:stretch>
              </a:blipFill>
            </p:spPr>
            <p:txBody>
              <a:bodyPr/>
              <a:lstStyle/>
              <a:p>
                <a:r>
                  <a:rPr lang="en-ZA">
                    <a:noFill/>
                  </a:rPr>
                  <a:t> </a:t>
                </a:r>
              </a:p>
            </p:txBody>
          </p:sp>
        </mc:Fallback>
      </mc:AlternateContent>
      <p:grpSp>
        <p:nvGrpSpPr>
          <p:cNvPr id="4" name="Canvas 18"/>
          <p:cNvGrpSpPr>
            <a:grpSpLocks noChangeAspect="1"/>
          </p:cNvGrpSpPr>
          <p:nvPr/>
        </p:nvGrpSpPr>
        <p:grpSpPr>
          <a:xfrm>
            <a:off x="899592" y="836713"/>
            <a:ext cx="6502638" cy="5775390"/>
            <a:chOff x="0" y="0"/>
            <a:chExt cx="6137268" cy="5450883"/>
          </a:xfrm>
        </p:grpSpPr>
        <p:sp>
          <p:nvSpPr>
            <p:cNvPr id="5" name="Rectangle 4"/>
            <p:cNvSpPr/>
            <p:nvPr/>
          </p:nvSpPr>
          <p:spPr>
            <a:xfrm>
              <a:off x="0" y="0"/>
              <a:ext cx="6134735" cy="5448300"/>
            </a:xfrm>
            <a:prstGeom prst="rect">
              <a:avLst/>
            </a:prstGeom>
            <a:noFill/>
            <a:ln>
              <a:noFill/>
            </a:ln>
          </p:spPr>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
              <a:ext cx="3099761" cy="269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stretch>
              <a:fillRect/>
            </a:stretch>
          </p:blipFill>
          <p:spPr>
            <a:xfrm>
              <a:off x="3124923" y="1"/>
              <a:ext cx="3012345" cy="2684917"/>
            </a:xfrm>
            <a:prstGeom prst="rect">
              <a:avLst/>
            </a:prstGeom>
          </p:spPr>
        </p:pic>
        <p:pic>
          <p:nvPicPr>
            <p:cNvPr id="8" name="Picture 7"/>
            <p:cNvPicPr>
              <a:picLocks noChangeAspect="1"/>
            </p:cNvPicPr>
            <p:nvPr/>
          </p:nvPicPr>
          <p:blipFill>
            <a:blip r:embed="rId6"/>
            <a:stretch>
              <a:fillRect/>
            </a:stretch>
          </p:blipFill>
          <p:spPr>
            <a:xfrm>
              <a:off x="277" y="2690173"/>
              <a:ext cx="3099200" cy="2760710"/>
            </a:xfrm>
            <a:prstGeom prst="rect">
              <a:avLst/>
            </a:prstGeom>
          </p:spPr>
        </p:pic>
        <p:pic>
          <p:nvPicPr>
            <p:cNvPr id="9" name="Picture 8"/>
            <p:cNvPicPr>
              <a:picLocks noChangeAspect="1"/>
            </p:cNvPicPr>
            <p:nvPr/>
          </p:nvPicPr>
          <p:blipFill>
            <a:blip r:embed="rId7"/>
            <a:stretch>
              <a:fillRect/>
            </a:stretch>
          </p:blipFill>
          <p:spPr>
            <a:xfrm>
              <a:off x="3094269" y="2714427"/>
              <a:ext cx="3042630" cy="2736054"/>
            </a:xfrm>
            <a:prstGeom prst="rect">
              <a:avLst/>
            </a:prstGeom>
          </p:spPr>
        </p:pic>
        <p:pic>
          <p:nvPicPr>
            <p:cNvPr id="10" name="Picture 9"/>
            <p:cNvPicPr>
              <a:picLocks noChangeAspect="1"/>
            </p:cNvPicPr>
            <p:nvPr/>
          </p:nvPicPr>
          <p:blipFill>
            <a:blip r:embed="rId8"/>
            <a:stretch>
              <a:fillRect/>
            </a:stretch>
          </p:blipFill>
          <p:spPr>
            <a:xfrm>
              <a:off x="2438125" y="255091"/>
              <a:ext cx="536019" cy="764507"/>
            </a:xfrm>
            <a:prstGeom prst="rect">
              <a:avLst/>
            </a:prstGeom>
          </p:spPr>
        </p:pic>
        <p:pic>
          <p:nvPicPr>
            <p:cNvPr id="11" name="Picture 10"/>
            <p:cNvPicPr/>
            <p:nvPr/>
          </p:nvPicPr>
          <p:blipFill>
            <a:blip r:embed="rId8"/>
            <a:stretch>
              <a:fillRect/>
            </a:stretch>
          </p:blipFill>
          <p:spPr>
            <a:xfrm>
              <a:off x="5484265" y="255653"/>
              <a:ext cx="535227" cy="763938"/>
            </a:xfrm>
            <a:prstGeom prst="rect">
              <a:avLst/>
            </a:prstGeom>
          </p:spPr>
        </p:pic>
        <p:pic>
          <p:nvPicPr>
            <p:cNvPr id="12" name="Picture 11"/>
            <p:cNvPicPr/>
            <p:nvPr/>
          </p:nvPicPr>
          <p:blipFill>
            <a:blip r:embed="rId8"/>
            <a:stretch>
              <a:fillRect/>
            </a:stretch>
          </p:blipFill>
          <p:spPr>
            <a:xfrm>
              <a:off x="2437901" y="2976142"/>
              <a:ext cx="535227" cy="763938"/>
            </a:xfrm>
            <a:prstGeom prst="rect">
              <a:avLst/>
            </a:prstGeom>
          </p:spPr>
        </p:pic>
        <p:pic>
          <p:nvPicPr>
            <p:cNvPr id="13" name="Picture 12"/>
            <p:cNvPicPr/>
            <p:nvPr/>
          </p:nvPicPr>
          <p:blipFill>
            <a:blip r:embed="rId8"/>
            <a:stretch>
              <a:fillRect/>
            </a:stretch>
          </p:blipFill>
          <p:spPr>
            <a:xfrm>
              <a:off x="5483732" y="2975938"/>
              <a:ext cx="535227" cy="763938"/>
            </a:xfrm>
            <a:prstGeom prst="rect">
              <a:avLst/>
            </a:prstGeom>
          </p:spPr>
        </p:pic>
      </p:grpSp>
      <p:sp>
        <p:nvSpPr>
          <p:cNvPr id="14" name="Slide Number Placeholder 13"/>
          <p:cNvSpPr>
            <a:spLocks noGrp="1"/>
          </p:cNvSpPr>
          <p:nvPr>
            <p:ph type="sldNum" sz="quarter" idx="12"/>
          </p:nvPr>
        </p:nvSpPr>
        <p:spPr/>
        <p:txBody>
          <a:bodyPr/>
          <a:lstStyle/>
          <a:p>
            <a:fld id="{9BB98AF2-C2A1-4396-BEDD-E9AC59866D0B}" type="slidenum">
              <a:rPr lang="en-ZA" smtClean="0"/>
              <a:t>13</a:t>
            </a:fld>
            <a:endParaRPr lang="en-ZA"/>
          </a:p>
        </p:txBody>
      </p:sp>
    </p:spTree>
    <p:extLst>
      <p:ext uri="{BB962C8B-B14F-4D97-AF65-F5344CB8AC3E}">
        <p14:creationId xmlns:p14="http://schemas.microsoft.com/office/powerpoint/2010/main" val="42132354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274638"/>
                <a:ext cx="7620000" cy="562074"/>
              </a:xfrm>
            </p:spPr>
            <p:txBody>
              <a:bodyPr/>
              <a:lstStyle/>
              <a:p>
                <a14:m>
                  <m:oMath xmlns:m="http://schemas.openxmlformats.org/officeDocument/2006/math">
                    <m:r>
                      <a:rPr lang="en-ZA" i="1">
                        <a:latin typeface="Cambria Math"/>
                      </a:rPr>
                      <m:t>𝑝𝑝</m:t>
                    </m:r>
                    <m:r>
                      <a:rPr lang="en-ZA" i="1">
                        <a:latin typeface="Cambria Math"/>
                        <a:ea typeface="Cambria Math"/>
                      </a:rPr>
                      <m:t>⟶</m:t>
                    </m:r>
                    <m:r>
                      <a:rPr lang="en-ZA" i="1">
                        <a:latin typeface="Cambria Math"/>
                        <a:ea typeface="Cambria Math"/>
                      </a:rPr>
                      <m:t>h𝑗</m:t>
                    </m:r>
                  </m:oMath>
                </a14:m>
                <a:r>
                  <a:rPr lang="en-ZA" b="1" dirty="0" smtClean="0"/>
                  <a:t>: </a:t>
                </a:r>
                <a:r>
                  <a:rPr lang="en-ZA" dirty="0" smtClean="0"/>
                  <a:t>Cross-Section Ratios</a:t>
                </a:r>
                <a:endParaRPr lang="en-ZA" b="1"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274638"/>
                <a:ext cx="7620000" cy="562074"/>
              </a:xfrm>
              <a:blipFill rotWithShape="1">
                <a:blip r:embed="rId3"/>
                <a:stretch>
                  <a:fillRect t="-43478" r="-1120" b="-75000"/>
                </a:stretch>
              </a:blipFill>
            </p:spPr>
            <p:txBody>
              <a:bodyPr/>
              <a:lstStyle/>
              <a:p>
                <a:r>
                  <a:rPr lang="en-ZA">
                    <a:noFill/>
                  </a:rPr>
                  <a:t> </a:t>
                </a:r>
              </a:p>
            </p:txBody>
          </p:sp>
        </mc:Fallback>
      </mc:AlternateContent>
      <p:grpSp>
        <p:nvGrpSpPr>
          <p:cNvPr id="4" name="Canvas 31"/>
          <p:cNvGrpSpPr/>
          <p:nvPr/>
        </p:nvGrpSpPr>
        <p:grpSpPr>
          <a:xfrm>
            <a:off x="1043608" y="980728"/>
            <a:ext cx="6257925" cy="5738970"/>
            <a:chOff x="0" y="0"/>
            <a:chExt cx="6257925" cy="5738970"/>
          </a:xfrm>
        </p:grpSpPr>
        <p:sp>
          <p:nvSpPr>
            <p:cNvPr id="5" name="Rectangle 4"/>
            <p:cNvSpPr/>
            <p:nvPr/>
          </p:nvSpPr>
          <p:spPr>
            <a:xfrm>
              <a:off x="0" y="0"/>
              <a:ext cx="6257925" cy="5732145"/>
            </a:xfrm>
            <a:prstGeom prst="rect">
              <a:avLst/>
            </a:prstGeom>
            <a:noFill/>
            <a:ln>
              <a:noFill/>
            </a:ln>
          </p:spPr>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 y="3"/>
              <a:ext cx="3156222" cy="283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stretch>
              <a:fillRect/>
            </a:stretch>
          </p:blipFill>
          <p:spPr>
            <a:xfrm>
              <a:off x="3156289" y="314"/>
              <a:ext cx="3053729" cy="2825152"/>
            </a:xfrm>
            <a:prstGeom prst="rect">
              <a:avLst/>
            </a:prstGeom>
          </p:spPr>
        </p:pic>
        <p:pic>
          <p:nvPicPr>
            <p:cNvPr id="8" name="Picture 7"/>
            <p:cNvPicPr>
              <a:picLocks noChangeAspect="1"/>
            </p:cNvPicPr>
            <p:nvPr/>
          </p:nvPicPr>
          <p:blipFill>
            <a:blip r:embed="rId6"/>
            <a:stretch>
              <a:fillRect/>
            </a:stretch>
          </p:blipFill>
          <p:spPr>
            <a:xfrm>
              <a:off x="2" y="2832632"/>
              <a:ext cx="3156004" cy="2906338"/>
            </a:xfrm>
            <a:prstGeom prst="rect">
              <a:avLst/>
            </a:prstGeom>
          </p:spPr>
        </p:pic>
        <p:pic>
          <p:nvPicPr>
            <p:cNvPr id="9" name="Picture 8"/>
            <p:cNvPicPr>
              <a:picLocks noChangeAspect="1"/>
            </p:cNvPicPr>
            <p:nvPr/>
          </p:nvPicPr>
          <p:blipFill>
            <a:blip r:embed="rId7"/>
            <a:stretch>
              <a:fillRect/>
            </a:stretch>
          </p:blipFill>
          <p:spPr>
            <a:xfrm>
              <a:off x="3156154" y="2832491"/>
              <a:ext cx="3028770" cy="2906322"/>
            </a:xfrm>
            <a:prstGeom prst="rect">
              <a:avLst/>
            </a:prstGeom>
          </p:spPr>
        </p:pic>
        <p:pic>
          <p:nvPicPr>
            <p:cNvPr id="10" name="Picture 9"/>
            <p:cNvPicPr>
              <a:picLocks noChangeAspect="1"/>
            </p:cNvPicPr>
            <p:nvPr/>
          </p:nvPicPr>
          <p:blipFill>
            <a:blip r:embed="rId8"/>
            <a:stretch>
              <a:fillRect/>
            </a:stretch>
          </p:blipFill>
          <p:spPr>
            <a:xfrm>
              <a:off x="371418" y="283272"/>
              <a:ext cx="861105" cy="786814"/>
            </a:xfrm>
            <a:prstGeom prst="rect">
              <a:avLst/>
            </a:prstGeom>
          </p:spPr>
        </p:pic>
        <p:pic>
          <p:nvPicPr>
            <p:cNvPr id="11" name="Picture 10"/>
            <p:cNvPicPr/>
            <p:nvPr/>
          </p:nvPicPr>
          <p:blipFill>
            <a:blip r:embed="rId8"/>
            <a:stretch>
              <a:fillRect/>
            </a:stretch>
          </p:blipFill>
          <p:spPr>
            <a:xfrm>
              <a:off x="3749634" y="283273"/>
              <a:ext cx="860422" cy="786460"/>
            </a:xfrm>
            <a:prstGeom prst="rect">
              <a:avLst/>
            </a:prstGeom>
          </p:spPr>
        </p:pic>
        <p:pic>
          <p:nvPicPr>
            <p:cNvPr id="12" name="Picture 11"/>
            <p:cNvPicPr/>
            <p:nvPr/>
          </p:nvPicPr>
          <p:blipFill>
            <a:blip r:embed="rId8"/>
            <a:stretch>
              <a:fillRect/>
            </a:stretch>
          </p:blipFill>
          <p:spPr>
            <a:xfrm>
              <a:off x="572861" y="3115892"/>
              <a:ext cx="860422" cy="786460"/>
            </a:xfrm>
            <a:prstGeom prst="rect">
              <a:avLst/>
            </a:prstGeom>
          </p:spPr>
        </p:pic>
        <p:pic>
          <p:nvPicPr>
            <p:cNvPr id="13" name="Picture 12"/>
            <p:cNvPicPr/>
            <p:nvPr/>
          </p:nvPicPr>
          <p:blipFill>
            <a:blip r:embed="rId8"/>
            <a:stretch>
              <a:fillRect/>
            </a:stretch>
          </p:blipFill>
          <p:spPr>
            <a:xfrm>
              <a:off x="3455801" y="3115672"/>
              <a:ext cx="860422" cy="786460"/>
            </a:xfrm>
            <a:prstGeom prst="rect">
              <a:avLst/>
            </a:prstGeom>
          </p:spPr>
        </p:pic>
      </p:grpSp>
      <p:sp>
        <p:nvSpPr>
          <p:cNvPr id="14" name="Slide Number Placeholder 13"/>
          <p:cNvSpPr>
            <a:spLocks noGrp="1"/>
          </p:cNvSpPr>
          <p:nvPr>
            <p:ph type="sldNum" sz="quarter" idx="12"/>
          </p:nvPr>
        </p:nvSpPr>
        <p:spPr/>
        <p:txBody>
          <a:bodyPr/>
          <a:lstStyle/>
          <a:p>
            <a:fld id="{9BB98AF2-C2A1-4396-BEDD-E9AC59866D0B}" type="slidenum">
              <a:rPr lang="en-ZA" smtClean="0"/>
              <a:t>14</a:t>
            </a:fld>
            <a:endParaRPr lang="en-ZA"/>
          </a:p>
        </p:txBody>
      </p:sp>
    </p:spTree>
    <p:extLst>
      <p:ext uri="{BB962C8B-B14F-4D97-AF65-F5344CB8AC3E}">
        <p14:creationId xmlns:p14="http://schemas.microsoft.com/office/powerpoint/2010/main" val="2470373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1"/>
              <p:cNvSpPr>
                <a:spLocks noGrp="1"/>
              </p:cNvSpPr>
              <p:nvPr>
                <p:ph type="title"/>
              </p:nvPr>
            </p:nvSpPr>
            <p:spPr>
              <a:xfrm>
                <a:off x="457200" y="274638"/>
                <a:ext cx="7620000" cy="562074"/>
              </a:xfrm>
            </p:spPr>
            <p:txBody>
              <a:bodyPr/>
              <a:lstStyle/>
              <a:p>
                <a14:m>
                  <m:oMath xmlns:m="http://schemas.openxmlformats.org/officeDocument/2006/math">
                    <m:r>
                      <a:rPr lang="en-ZA" i="1">
                        <a:latin typeface="Cambria Math"/>
                      </a:rPr>
                      <m:t>𝑝𝑝</m:t>
                    </m:r>
                    <m:r>
                      <a:rPr lang="en-ZA" i="1">
                        <a:latin typeface="Cambria Math"/>
                        <a:ea typeface="Cambria Math"/>
                      </a:rPr>
                      <m:t>⟶</m:t>
                    </m:r>
                    <m:r>
                      <a:rPr lang="en-ZA" i="1">
                        <a:latin typeface="Cambria Math"/>
                        <a:ea typeface="Cambria Math"/>
                      </a:rPr>
                      <m:t>h𝑗</m:t>
                    </m:r>
                  </m:oMath>
                </a14:m>
                <a:r>
                  <a:rPr lang="en-ZA" b="1" dirty="0" smtClean="0"/>
                  <a:t>: </a:t>
                </a:r>
                <a:r>
                  <a:rPr lang="el-GR" dirty="0" smtClean="0"/>
                  <a:t>σ</a:t>
                </a:r>
                <a:r>
                  <a:rPr lang="en-ZA" baseline="-25000" dirty="0" smtClean="0"/>
                  <a:t>tot</a:t>
                </a:r>
                <a:r>
                  <a:rPr lang="en-ZA" dirty="0" smtClean="0"/>
                  <a:t> – CDF and Ratios</a:t>
                </a:r>
                <a:endParaRPr lang="en-ZA" b="1" dirty="0"/>
              </a:p>
            </p:txBody>
          </p:sp>
        </mc:Choice>
        <mc:Fallback xmlns="">
          <p:sp>
            <p:nvSpPr>
              <p:cNvPr id="4" name="Title 1"/>
              <p:cNvSpPr>
                <a:spLocks noGrp="1" noRot="1" noChangeAspect="1" noMove="1" noResize="1" noEditPoints="1" noAdjustHandles="1" noChangeArrowheads="1" noChangeShapeType="1" noTextEdit="1"/>
              </p:cNvSpPr>
              <p:nvPr>
                <p:ph type="title"/>
              </p:nvPr>
            </p:nvSpPr>
            <p:spPr>
              <a:xfrm>
                <a:off x="457200" y="274638"/>
                <a:ext cx="7620000" cy="562074"/>
              </a:xfrm>
              <a:blipFill rotWithShape="1">
                <a:blip r:embed="rId3"/>
                <a:stretch>
                  <a:fillRect t="-43478" r="-1680" b="-75000"/>
                </a:stretch>
              </a:blipFill>
            </p:spPr>
            <p:txBody>
              <a:bodyPr/>
              <a:lstStyle/>
              <a:p>
                <a:r>
                  <a:rPr lang="en-ZA">
                    <a:noFill/>
                  </a:rPr>
                  <a:t> </a:t>
                </a:r>
              </a:p>
            </p:txBody>
          </p:sp>
        </mc:Fallback>
      </mc:AlternateContent>
      <p:grpSp>
        <p:nvGrpSpPr>
          <p:cNvPr id="5" name="Canvas 7"/>
          <p:cNvGrpSpPr/>
          <p:nvPr/>
        </p:nvGrpSpPr>
        <p:grpSpPr>
          <a:xfrm>
            <a:off x="1205659" y="909725"/>
            <a:ext cx="6242050" cy="2724785"/>
            <a:chOff x="0" y="0"/>
            <a:chExt cx="6242050" cy="2724785"/>
          </a:xfrm>
        </p:grpSpPr>
        <p:sp>
          <p:nvSpPr>
            <p:cNvPr id="6" name="Rectangle 5"/>
            <p:cNvSpPr/>
            <p:nvPr/>
          </p:nvSpPr>
          <p:spPr>
            <a:xfrm>
              <a:off x="0" y="0"/>
              <a:ext cx="6242050" cy="2724785"/>
            </a:xfrm>
            <a:prstGeom prst="rect">
              <a:avLst/>
            </a:prstGeom>
            <a:noFill/>
            <a:ln>
              <a:noFill/>
            </a:ln>
          </p:spPr>
        </p:sp>
        <p:pic>
          <p:nvPicPr>
            <p:cNvPr id="7" name="Picture 6"/>
            <p:cNvPicPr>
              <a:picLocks noChangeAspect="1"/>
            </p:cNvPicPr>
            <p:nvPr/>
          </p:nvPicPr>
          <p:blipFill>
            <a:blip r:embed="rId4"/>
            <a:stretch>
              <a:fillRect/>
            </a:stretch>
          </p:blipFill>
          <p:spPr>
            <a:xfrm>
              <a:off x="3097433" y="3"/>
              <a:ext cx="3101902" cy="2724049"/>
            </a:xfrm>
            <a:prstGeom prst="rect">
              <a:avLst/>
            </a:prstGeom>
          </p:spPr>
        </p:pic>
        <p:pic>
          <p:nvPicPr>
            <p:cNvPr id="8" name="Picture 7"/>
            <p:cNvPicPr>
              <a:picLocks noChangeAspect="1"/>
            </p:cNvPicPr>
            <p:nvPr/>
          </p:nvPicPr>
          <p:blipFill>
            <a:blip r:embed="rId5"/>
            <a:stretch>
              <a:fillRect/>
            </a:stretch>
          </p:blipFill>
          <p:spPr>
            <a:xfrm>
              <a:off x="0" y="1"/>
              <a:ext cx="3097432" cy="2680639"/>
            </a:xfrm>
            <a:prstGeom prst="rect">
              <a:avLst/>
            </a:prstGeom>
          </p:spPr>
        </p:pic>
        <p:pic>
          <p:nvPicPr>
            <p:cNvPr id="9" name="Picture 8"/>
            <p:cNvPicPr/>
            <p:nvPr/>
          </p:nvPicPr>
          <p:blipFill>
            <a:blip r:embed="rId6"/>
            <a:stretch>
              <a:fillRect/>
            </a:stretch>
          </p:blipFill>
          <p:spPr>
            <a:xfrm>
              <a:off x="2483945" y="249655"/>
              <a:ext cx="514422" cy="735819"/>
            </a:xfrm>
            <a:prstGeom prst="rect">
              <a:avLst/>
            </a:prstGeom>
          </p:spPr>
        </p:pic>
        <p:pic>
          <p:nvPicPr>
            <p:cNvPr id="10" name="Picture 9"/>
            <p:cNvPicPr/>
            <p:nvPr/>
          </p:nvPicPr>
          <p:blipFill>
            <a:blip r:embed="rId6"/>
            <a:stretch>
              <a:fillRect/>
            </a:stretch>
          </p:blipFill>
          <p:spPr>
            <a:xfrm>
              <a:off x="5582042" y="249655"/>
              <a:ext cx="514422" cy="735819"/>
            </a:xfrm>
            <a:prstGeom prst="rect">
              <a:avLst/>
            </a:prstGeom>
          </p:spPr>
        </p:pic>
      </p:grpSp>
      <p:grpSp>
        <p:nvGrpSpPr>
          <p:cNvPr id="11" name="Canvas 11"/>
          <p:cNvGrpSpPr/>
          <p:nvPr/>
        </p:nvGrpSpPr>
        <p:grpSpPr>
          <a:xfrm>
            <a:off x="1235504" y="3709308"/>
            <a:ext cx="6212205" cy="2783840"/>
            <a:chOff x="0" y="0"/>
            <a:chExt cx="6212205" cy="2783840"/>
          </a:xfrm>
        </p:grpSpPr>
        <p:sp>
          <p:nvSpPr>
            <p:cNvPr id="12" name="Rectangle 11"/>
            <p:cNvSpPr/>
            <p:nvPr/>
          </p:nvSpPr>
          <p:spPr>
            <a:xfrm>
              <a:off x="0" y="0"/>
              <a:ext cx="6212205" cy="2783840"/>
            </a:xfrm>
            <a:prstGeom prst="rect">
              <a:avLst/>
            </a:prstGeom>
            <a:noFill/>
            <a:ln>
              <a:noFill/>
            </a:ln>
          </p:spPr>
        </p:sp>
        <p:pic>
          <p:nvPicPr>
            <p:cNvPr id="13" name="Picture 1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2"/>
              <a:ext cx="3092559" cy="2692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a:blip r:embed="rId8"/>
            <a:stretch>
              <a:fillRect/>
            </a:stretch>
          </p:blipFill>
          <p:spPr>
            <a:xfrm>
              <a:off x="3092575" y="2"/>
              <a:ext cx="3117387" cy="2768949"/>
            </a:xfrm>
            <a:prstGeom prst="rect">
              <a:avLst/>
            </a:prstGeom>
          </p:spPr>
        </p:pic>
        <p:pic>
          <p:nvPicPr>
            <p:cNvPr id="15" name="Picture 14"/>
            <p:cNvPicPr/>
            <p:nvPr/>
          </p:nvPicPr>
          <p:blipFill>
            <a:blip r:embed="rId9"/>
            <a:stretch>
              <a:fillRect/>
            </a:stretch>
          </p:blipFill>
          <p:spPr>
            <a:xfrm>
              <a:off x="331897" y="215280"/>
              <a:ext cx="846074" cy="767051"/>
            </a:xfrm>
            <a:prstGeom prst="rect">
              <a:avLst/>
            </a:prstGeom>
          </p:spPr>
        </p:pic>
        <p:pic>
          <p:nvPicPr>
            <p:cNvPr id="16" name="Picture 15"/>
            <p:cNvPicPr/>
            <p:nvPr/>
          </p:nvPicPr>
          <p:blipFill>
            <a:blip r:embed="rId9"/>
            <a:stretch>
              <a:fillRect/>
            </a:stretch>
          </p:blipFill>
          <p:spPr>
            <a:xfrm>
              <a:off x="3444368" y="217043"/>
              <a:ext cx="846074" cy="766442"/>
            </a:xfrm>
            <a:prstGeom prst="rect">
              <a:avLst/>
            </a:prstGeom>
          </p:spPr>
        </p:pic>
      </p:grpSp>
      <mc:AlternateContent xmlns:mc="http://schemas.openxmlformats.org/markup-compatibility/2006" xmlns:a14="http://schemas.microsoft.com/office/drawing/2010/main">
        <mc:Choice Requires="a14">
          <p:sp>
            <p:nvSpPr>
              <p:cNvPr id="2" name="TextBox 1"/>
              <p:cNvSpPr txBox="1"/>
              <p:nvPr/>
            </p:nvSpPr>
            <p:spPr>
              <a:xfrm>
                <a:off x="1942974" y="1491086"/>
                <a:ext cx="4797263" cy="142372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ZA" sz="4000" b="0" i="1" smtClean="0">
                          <a:latin typeface="Cambria Math"/>
                        </a:rPr>
                        <m:t>𝐹</m:t>
                      </m:r>
                      <m:d>
                        <m:dPr>
                          <m:ctrlPr>
                            <a:rPr lang="en-ZA" sz="4000" b="0" i="1" smtClean="0">
                              <a:latin typeface="Cambria Math"/>
                            </a:rPr>
                          </m:ctrlPr>
                        </m:dPr>
                        <m:e>
                          <m:r>
                            <a:rPr lang="en-ZA" sz="4000" b="0" i="1" smtClean="0">
                              <a:latin typeface="Cambria Math"/>
                            </a:rPr>
                            <m:t>𝑥</m:t>
                          </m:r>
                        </m:e>
                      </m:d>
                      <m:r>
                        <a:rPr lang="en-ZA" sz="4000" b="0" i="1" smtClean="0">
                          <a:latin typeface="Cambria Math"/>
                        </a:rPr>
                        <m:t>=</m:t>
                      </m:r>
                      <m:nary>
                        <m:naryPr>
                          <m:ctrlPr>
                            <a:rPr lang="en-ZA" sz="4000" b="0" i="1" smtClean="0">
                              <a:latin typeface="Cambria Math"/>
                            </a:rPr>
                          </m:ctrlPr>
                        </m:naryPr>
                        <m:sub>
                          <m:r>
                            <m:rPr>
                              <m:brk m:alnAt="23"/>
                            </m:rPr>
                            <a:rPr lang="en-ZA" sz="4000" b="0" i="1" smtClean="0">
                              <a:latin typeface="Cambria Math"/>
                            </a:rPr>
                            <m:t>𝑥</m:t>
                          </m:r>
                        </m:sub>
                        <m:sup>
                          <m:r>
                            <a:rPr lang="en-ZA" sz="4000" b="0" i="1" smtClean="0">
                              <a:latin typeface="Cambria Math"/>
                              <a:ea typeface="Cambria Math"/>
                            </a:rPr>
                            <m:t>∞</m:t>
                          </m:r>
                        </m:sup>
                        <m:e>
                          <m:r>
                            <a:rPr lang="en-ZA" sz="4000" b="0" i="1" smtClean="0">
                              <a:latin typeface="Cambria Math"/>
                            </a:rPr>
                            <m:t>𝑓</m:t>
                          </m:r>
                          <m:d>
                            <m:dPr>
                              <m:ctrlPr>
                                <a:rPr lang="en-ZA" sz="4000" b="0" i="1" smtClean="0">
                                  <a:latin typeface="Cambria Math"/>
                                </a:rPr>
                              </m:ctrlPr>
                            </m:dPr>
                            <m:e>
                              <m:r>
                                <a:rPr lang="en-ZA" sz="4000" b="0" i="1" smtClean="0">
                                  <a:latin typeface="Cambria Math"/>
                                </a:rPr>
                                <m:t>𝑥</m:t>
                              </m:r>
                              <m:r>
                                <a:rPr lang="en-ZA" sz="4000" b="0" i="1" smtClean="0">
                                  <a:latin typeface="Cambria Math"/>
                                </a:rPr>
                                <m:t>′</m:t>
                              </m:r>
                            </m:e>
                          </m:d>
                          <m:r>
                            <a:rPr lang="en-ZA" sz="4000" b="0" i="1" smtClean="0">
                              <a:latin typeface="Cambria Math"/>
                            </a:rPr>
                            <m:t>𝑑𝑥</m:t>
                          </m:r>
                          <m:r>
                            <a:rPr lang="en-ZA" sz="4000" b="0" i="1" smtClean="0">
                              <a:latin typeface="Cambria Math"/>
                            </a:rPr>
                            <m:t>′</m:t>
                          </m:r>
                        </m:e>
                      </m:nary>
                    </m:oMath>
                  </m:oMathPara>
                </a14:m>
                <a:endParaRPr lang="en-ZA" sz="4000" dirty="0"/>
              </a:p>
            </p:txBody>
          </p:sp>
        </mc:Choice>
        <mc:Fallback xmlns="">
          <p:sp>
            <p:nvSpPr>
              <p:cNvPr id="2" name="TextBox 1"/>
              <p:cNvSpPr txBox="1">
                <a:spLocks noRot="1" noChangeAspect="1" noMove="1" noResize="1" noEditPoints="1" noAdjustHandles="1" noChangeArrowheads="1" noChangeShapeType="1" noTextEdit="1"/>
              </p:cNvSpPr>
              <p:nvPr/>
            </p:nvSpPr>
            <p:spPr>
              <a:xfrm>
                <a:off x="1942974" y="1491086"/>
                <a:ext cx="4797263" cy="1423723"/>
              </a:xfrm>
              <a:prstGeom prst="rect">
                <a:avLst/>
              </a:prstGeom>
              <a:blipFill rotWithShape="1">
                <a:blip r:embed="rId10"/>
                <a:stretch>
                  <a:fillRect/>
                </a:stretch>
              </a:blipFill>
            </p:spPr>
            <p:txBody>
              <a:bodyPr/>
              <a:lstStyle/>
              <a:p>
                <a:r>
                  <a:rPr lang="en-ZA">
                    <a:noFill/>
                  </a:rPr>
                  <a:t> </a:t>
                </a:r>
              </a:p>
            </p:txBody>
          </p:sp>
        </mc:Fallback>
      </mc:AlternateContent>
      <p:sp>
        <p:nvSpPr>
          <p:cNvPr id="17" name="Slide Number Placeholder 16"/>
          <p:cNvSpPr>
            <a:spLocks noGrp="1"/>
          </p:cNvSpPr>
          <p:nvPr>
            <p:ph type="sldNum" sz="quarter" idx="12"/>
          </p:nvPr>
        </p:nvSpPr>
        <p:spPr/>
        <p:txBody>
          <a:bodyPr/>
          <a:lstStyle/>
          <a:p>
            <a:fld id="{9BB98AF2-C2A1-4396-BEDD-E9AC59866D0B}" type="slidenum">
              <a:rPr lang="en-ZA" smtClean="0"/>
              <a:t>15</a:t>
            </a:fld>
            <a:endParaRPr lang="en-ZA"/>
          </a:p>
        </p:txBody>
      </p:sp>
    </p:spTree>
    <p:extLst>
      <p:ext uri="{BB962C8B-B14F-4D97-AF65-F5344CB8AC3E}">
        <p14:creationId xmlns:p14="http://schemas.microsoft.com/office/powerpoint/2010/main" val="898008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Heavy Pseudo-Scalar Boson Hypothesis</a:t>
            </a:r>
            <a:endParaRPr lang="en-Z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ZA" dirty="0" smtClean="0"/>
                  <a:t>Heavy pseudo-scalar boson hypothesis</a:t>
                </a:r>
                <a:endParaRPr lang="en-ZA" dirty="0"/>
              </a:p>
              <a:p>
                <a:endParaRPr lang="en-ZA" dirty="0" smtClean="0"/>
              </a:p>
              <a:p>
                <a:pPr marL="114300" indent="0">
                  <a:buNone/>
                </a:pPr>
                <a14:m>
                  <m:oMathPara xmlns:m="http://schemas.openxmlformats.org/officeDocument/2006/math">
                    <m:oMathParaPr>
                      <m:jc m:val="centerGroup"/>
                    </m:oMathParaPr>
                    <m:oMath xmlns:m="http://schemas.openxmlformats.org/officeDocument/2006/math">
                      <m:r>
                        <a:rPr lang="en-ZA" sz="4800" b="0" i="1" smtClean="0">
                          <a:latin typeface="Cambria Math"/>
                        </a:rPr>
                        <m:t>𝐴</m:t>
                      </m:r>
                      <m:r>
                        <a:rPr lang="en-ZA" sz="4800" b="0" i="1" smtClean="0">
                          <a:latin typeface="Cambria Math"/>
                          <a:ea typeface="Cambria Math"/>
                        </a:rPr>
                        <m:t>⟶</m:t>
                      </m:r>
                      <m:r>
                        <a:rPr lang="en-ZA" sz="4800" b="0" i="1" smtClean="0">
                          <a:latin typeface="Cambria Math"/>
                          <a:ea typeface="Cambria Math"/>
                        </a:rPr>
                        <m:t>h</m:t>
                      </m:r>
                      <m:r>
                        <a:rPr lang="en-ZA" sz="4800" b="0" i="1" smtClean="0">
                          <a:latin typeface="Cambria Math"/>
                          <a:ea typeface="Cambria Math"/>
                        </a:rPr>
                        <m:t>  </m:t>
                      </m:r>
                      <m:r>
                        <m:rPr>
                          <m:sty m:val="p"/>
                        </m:rPr>
                        <a:rPr lang="en-ZA" sz="4800" b="0" i="0" smtClean="0">
                          <a:latin typeface="Cambria Math"/>
                          <a:ea typeface="Cambria Math"/>
                        </a:rPr>
                        <m:t>DM</m:t>
                      </m:r>
                    </m:oMath>
                  </m:oMathPara>
                </a14:m>
                <a:endParaRPr lang="en-ZA" dirty="0" smtClean="0"/>
              </a:p>
              <a:p>
                <a:pPr marL="114300" indent="0">
                  <a:buNone/>
                </a:pPr>
                <a:endParaRPr lang="en-ZA" dirty="0" smtClean="0"/>
              </a:p>
              <a:p>
                <a:r>
                  <a:rPr lang="en-ZA" dirty="0" smtClean="0"/>
                  <a:t>Where DM stands for Dark Matter.</a:t>
                </a:r>
              </a:p>
              <a:p>
                <a:r>
                  <a:rPr lang="en-ZA" dirty="0" smtClean="0"/>
                  <a:t>Approximately simulate this with Higgs production for heavier </a:t>
                </a:r>
                <a:r>
                  <a:rPr lang="en-ZA" dirty="0" err="1" smtClean="0"/>
                  <a:t>m</a:t>
                </a:r>
                <a:r>
                  <a:rPr lang="en-ZA" baseline="-25000" dirty="0" err="1" smtClean="0"/>
                  <a:t>h</a:t>
                </a:r>
                <a:r>
                  <a:rPr lang="en-ZA" dirty="0" smtClean="0"/>
                  <a:t>. </a:t>
                </a:r>
                <a14:m>
                  <m:oMath xmlns:m="http://schemas.openxmlformats.org/officeDocument/2006/math">
                    <m:r>
                      <a:rPr lang="en-ZA" b="0" i="1" smtClean="0">
                        <a:latin typeface="Cambria Math"/>
                      </a:rPr>
                      <m:t>𝑝</m:t>
                    </m:r>
                    <m:r>
                      <a:rPr lang="en-ZA" b="0" i="1" smtClean="0">
                        <a:latin typeface="Cambria Math"/>
                      </a:rPr>
                      <m:t> </m:t>
                    </m:r>
                    <m:r>
                      <a:rPr lang="en-ZA" b="0" i="1" smtClean="0">
                        <a:latin typeface="Cambria Math"/>
                      </a:rPr>
                      <m:t>𝑝</m:t>
                    </m:r>
                    <m:r>
                      <a:rPr lang="en-ZA" b="0" i="1" smtClean="0">
                        <a:latin typeface="Cambria Math"/>
                      </a:rPr>
                      <m:t> ⟶</m:t>
                    </m:r>
                    <m:r>
                      <a:rPr lang="en-ZA" b="0" i="1" smtClean="0">
                        <a:latin typeface="Cambria Math"/>
                        <a:ea typeface="Cambria Math"/>
                      </a:rPr>
                      <m:t>h</m:t>
                    </m:r>
                  </m:oMath>
                </a14:m>
                <a:endParaRPr lang="en-ZA" dirty="0" smtClean="0"/>
              </a:p>
              <a:p>
                <a:r>
                  <a:rPr lang="en-ZA" dirty="0" smtClean="0"/>
                  <a:t>Done for </a:t>
                </a:r>
                <a:r>
                  <a:rPr lang="en-ZA" dirty="0" err="1" smtClean="0"/>
                  <a:t>m</a:t>
                </a:r>
                <a:r>
                  <a:rPr lang="en-ZA" baseline="-25000" dirty="0" err="1" smtClean="0"/>
                  <a:t>h</a:t>
                </a:r>
                <a:r>
                  <a:rPr lang="en-ZA" dirty="0" smtClean="0"/>
                  <a:t>=200GeV to 500GeV in 50GeV steps</a:t>
                </a:r>
              </a:p>
              <a:p>
                <a:r>
                  <a:rPr lang="en-ZA" dirty="0" smtClean="0"/>
                  <a:t>Ratio of total cross-section at 13TeV to 8TeV as a function of </a:t>
                </a:r>
                <a:r>
                  <a:rPr lang="en-ZA" dirty="0" err="1" smtClean="0"/>
                  <a:t>m</a:t>
                </a:r>
                <a:r>
                  <a:rPr lang="en-ZA" baseline="-25000" dirty="0" err="1" smtClean="0"/>
                  <a:t>h</a:t>
                </a:r>
                <a:r>
                  <a:rPr lang="en-ZA" dirty="0" smtClean="0"/>
                  <a:t> was plotted.</a:t>
                </a:r>
              </a:p>
              <a:p>
                <a:endParaRPr lang="en-ZA" dirty="0" smtClean="0"/>
              </a:p>
              <a:p>
                <a:endParaRPr lang="en-ZA" baseline="-25000" dirty="0" smtClean="0"/>
              </a:p>
              <a:p>
                <a:endParaRPr lang="en-ZA" dirty="0" smtClean="0"/>
              </a:p>
              <a:p>
                <a:endParaRPr lang="en-Z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762" r="-640"/>
                </a:stretch>
              </a:blipFill>
            </p:spPr>
            <p:txBody>
              <a:bodyPr/>
              <a:lstStyle/>
              <a:p>
                <a:r>
                  <a:rPr lang="en-ZA">
                    <a:noFill/>
                  </a:rPr>
                  <a:t> </a:t>
                </a:r>
              </a:p>
            </p:txBody>
          </p:sp>
        </mc:Fallback>
      </mc:AlternateContent>
      <p:sp>
        <p:nvSpPr>
          <p:cNvPr id="5" name="Slide Number Placeholder 4"/>
          <p:cNvSpPr>
            <a:spLocks noGrp="1"/>
          </p:cNvSpPr>
          <p:nvPr>
            <p:ph type="sldNum" sz="quarter" idx="12"/>
          </p:nvPr>
        </p:nvSpPr>
        <p:spPr/>
        <p:txBody>
          <a:bodyPr/>
          <a:lstStyle/>
          <a:p>
            <a:fld id="{9BB98AF2-C2A1-4396-BEDD-E9AC59866D0B}" type="slidenum">
              <a:rPr lang="en-ZA" smtClean="0"/>
              <a:t>16</a:t>
            </a:fld>
            <a:endParaRPr lang="en-ZA"/>
          </a:p>
        </p:txBody>
      </p:sp>
    </p:spTree>
    <p:extLst>
      <p:ext uri="{BB962C8B-B14F-4D97-AF65-F5344CB8AC3E}">
        <p14:creationId xmlns:p14="http://schemas.microsoft.com/office/powerpoint/2010/main" val="29924555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anvas 4"/>
          <p:cNvGrpSpPr/>
          <p:nvPr/>
        </p:nvGrpSpPr>
        <p:grpSpPr>
          <a:xfrm>
            <a:off x="1388408" y="1700808"/>
            <a:ext cx="5741670" cy="4665345"/>
            <a:chOff x="0" y="0"/>
            <a:chExt cx="5741670" cy="4665345"/>
          </a:xfrm>
        </p:grpSpPr>
        <p:sp>
          <p:nvSpPr>
            <p:cNvPr id="5" name="Rectangle 4"/>
            <p:cNvSpPr/>
            <p:nvPr/>
          </p:nvSpPr>
          <p:spPr>
            <a:xfrm>
              <a:off x="0" y="0"/>
              <a:ext cx="5734050" cy="4657725"/>
            </a:xfrm>
            <a:prstGeom prst="rect">
              <a:avLst/>
            </a:prstGeom>
            <a:noFill/>
            <a:ln>
              <a:noFill/>
            </a:ln>
          </p:spPr>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41670" cy="466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title"/>
          </p:nvPr>
        </p:nvSpPr>
        <p:spPr>
          <a:xfrm>
            <a:off x="457200" y="274638"/>
            <a:ext cx="7620000" cy="1143000"/>
          </a:xfrm>
        </p:spPr>
        <p:txBody>
          <a:bodyPr/>
          <a:lstStyle/>
          <a:p>
            <a:r>
              <a:rPr lang="en-ZA" dirty="0" smtClean="0"/>
              <a:t>Heavy Pseudo-Scalar Boson Hypothesis: Results</a:t>
            </a:r>
            <a:endParaRPr lang="en-ZA" dirty="0"/>
          </a:p>
        </p:txBody>
      </p:sp>
      <p:sp>
        <p:nvSpPr>
          <p:cNvPr id="3" name="Slide Number Placeholder 2"/>
          <p:cNvSpPr>
            <a:spLocks noGrp="1"/>
          </p:cNvSpPr>
          <p:nvPr>
            <p:ph type="sldNum" sz="quarter" idx="12"/>
          </p:nvPr>
        </p:nvSpPr>
        <p:spPr/>
        <p:txBody>
          <a:bodyPr/>
          <a:lstStyle/>
          <a:p>
            <a:fld id="{9BB98AF2-C2A1-4396-BEDD-E9AC59866D0B}" type="slidenum">
              <a:rPr lang="en-ZA" smtClean="0"/>
              <a:t>17</a:t>
            </a:fld>
            <a:endParaRPr lang="en-ZA"/>
          </a:p>
        </p:txBody>
      </p:sp>
    </p:spTree>
    <p:extLst>
      <p:ext uri="{BB962C8B-B14F-4D97-AF65-F5344CB8AC3E}">
        <p14:creationId xmlns:p14="http://schemas.microsoft.com/office/powerpoint/2010/main" val="604345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Conclusions</a:t>
            </a:r>
            <a:endParaRPr lang="en-ZA" dirty="0"/>
          </a:p>
        </p:txBody>
      </p:sp>
      <p:sp>
        <p:nvSpPr>
          <p:cNvPr id="3" name="Content Placeholder 2"/>
          <p:cNvSpPr>
            <a:spLocks noGrp="1"/>
          </p:cNvSpPr>
          <p:nvPr>
            <p:ph idx="1"/>
          </p:nvPr>
        </p:nvSpPr>
        <p:spPr>
          <a:xfrm>
            <a:off x="457200" y="1196752"/>
            <a:ext cx="7620000" cy="5204048"/>
          </a:xfrm>
        </p:spPr>
        <p:txBody>
          <a:bodyPr>
            <a:normAutofit/>
          </a:bodyPr>
          <a:lstStyle/>
          <a:p>
            <a:r>
              <a:rPr lang="en-ZA" dirty="0" smtClean="0"/>
              <a:t>The first simulations </a:t>
            </a:r>
            <a:r>
              <a:rPr lang="en-ZA" dirty="0"/>
              <a:t>give predictions based on QCD and the SM which will provide a useful comparison for the data obtained at CERN for 13TeV and highlight areas of disagreement.</a:t>
            </a:r>
          </a:p>
          <a:p>
            <a:r>
              <a:rPr lang="en-ZA" dirty="0" smtClean="0"/>
              <a:t>They show that as the energy at the LHC increases we expect to have more Higgs bosons produced.</a:t>
            </a:r>
          </a:p>
          <a:p>
            <a:r>
              <a:rPr lang="en-ZA" dirty="0" smtClean="0"/>
              <a:t>They indicate that the rate at which the Higgs bosons, at higher P</a:t>
            </a:r>
            <a:r>
              <a:rPr lang="en-ZA" baseline="-25000" dirty="0" smtClean="0"/>
              <a:t>T</a:t>
            </a:r>
            <a:r>
              <a:rPr lang="en-ZA" dirty="0" smtClean="0"/>
              <a:t> values, increases with increasing energy.</a:t>
            </a:r>
          </a:p>
          <a:p>
            <a:r>
              <a:rPr lang="en-ZA" dirty="0" smtClean="0"/>
              <a:t>The excess P</a:t>
            </a:r>
            <a:r>
              <a:rPr lang="en-ZA" baseline="-25000" dirty="0" smtClean="0"/>
              <a:t>T</a:t>
            </a:r>
            <a:r>
              <a:rPr lang="en-ZA" dirty="0" smtClean="0"/>
              <a:t>  seen in the data can be explained by </a:t>
            </a:r>
            <a:r>
              <a:rPr lang="en-ZA" dirty="0" smtClean="0"/>
              <a:t>a Heavy </a:t>
            </a:r>
            <a:r>
              <a:rPr lang="en-ZA" dirty="0"/>
              <a:t>pseudo-scalar boson </a:t>
            </a:r>
            <a:r>
              <a:rPr lang="en-ZA" dirty="0" smtClean="0"/>
              <a:t>emitting Dark Matter and a Higgs boson, giving the Higgs extra P</a:t>
            </a:r>
            <a:r>
              <a:rPr lang="en-ZA" baseline="-25000" dirty="0" smtClean="0"/>
              <a:t>T</a:t>
            </a:r>
            <a:r>
              <a:rPr lang="en-ZA" dirty="0" smtClean="0"/>
              <a:t> above what is predicted.</a:t>
            </a:r>
          </a:p>
          <a:p>
            <a:r>
              <a:rPr lang="en-ZA" dirty="0" smtClean="0"/>
              <a:t>The second simulations show that if </a:t>
            </a:r>
            <a:r>
              <a:rPr lang="en-ZA" dirty="0" smtClean="0"/>
              <a:t>a Heavy </a:t>
            </a:r>
            <a:r>
              <a:rPr lang="en-ZA" dirty="0" smtClean="0"/>
              <a:t>pseudo-scalar boson is being produced then we should see the cross-section increase faster than for SM h.</a:t>
            </a:r>
          </a:p>
          <a:p>
            <a:endParaRPr lang="en-ZA" dirty="0" smtClean="0"/>
          </a:p>
          <a:p>
            <a:endParaRPr lang="en-ZA" dirty="0" smtClean="0"/>
          </a:p>
          <a:p>
            <a:endParaRPr lang="en-ZA" dirty="0" smtClean="0"/>
          </a:p>
          <a:p>
            <a:endParaRPr lang="en-ZA" dirty="0"/>
          </a:p>
        </p:txBody>
      </p:sp>
      <p:sp>
        <p:nvSpPr>
          <p:cNvPr id="5" name="Slide Number Placeholder 4"/>
          <p:cNvSpPr>
            <a:spLocks noGrp="1"/>
          </p:cNvSpPr>
          <p:nvPr>
            <p:ph type="sldNum" sz="quarter" idx="12"/>
          </p:nvPr>
        </p:nvSpPr>
        <p:spPr/>
        <p:txBody>
          <a:bodyPr/>
          <a:lstStyle/>
          <a:p>
            <a:fld id="{9BB98AF2-C2A1-4396-BEDD-E9AC59866D0B}" type="slidenum">
              <a:rPr lang="en-ZA" smtClean="0"/>
              <a:t>18</a:t>
            </a:fld>
            <a:endParaRPr lang="en-ZA"/>
          </a:p>
        </p:txBody>
      </p:sp>
    </p:spTree>
    <p:extLst>
      <p:ext uri="{BB962C8B-B14F-4D97-AF65-F5344CB8AC3E}">
        <p14:creationId xmlns:p14="http://schemas.microsoft.com/office/powerpoint/2010/main" val="19469792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Questions?</a:t>
            </a:r>
            <a:endParaRPr lang="en-ZA" dirty="0"/>
          </a:p>
        </p:txBody>
      </p:sp>
      <p:sp>
        <p:nvSpPr>
          <p:cNvPr id="4" name="Slide Number Placeholder 3"/>
          <p:cNvSpPr>
            <a:spLocks noGrp="1"/>
          </p:cNvSpPr>
          <p:nvPr>
            <p:ph type="sldNum" sz="quarter" idx="12"/>
          </p:nvPr>
        </p:nvSpPr>
        <p:spPr/>
        <p:txBody>
          <a:bodyPr/>
          <a:lstStyle/>
          <a:p>
            <a:fld id="{9BB98AF2-C2A1-4396-BEDD-E9AC59866D0B}" type="slidenum">
              <a:rPr lang="en-ZA" smtClean="0"/>
              <a:t>19</a:t>
            </a:fld>
            <a:endParaRPr lang="en-ZA"/>
          </a:p>
        </p:txBody>
      </p:sp>
    </p:spTree>
    <p:extLst>
      <p:ext uri="{BB962C8B-B14F-4D97-AF65-F5344CB8AC3E}">
        <p14:creationId xmlns:p14="http://schemas.microsoft.com/office/powerpoint/2010/main" val="3083630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normAutofit/>
          </a:bodyPr>
          <a:lstStyle/>
          <a:p>
            <a:r>
              <a:rPr lang="en-ZA" sz="4800" dirty="0" smtClean="0"/>
              <a:t>Introduction</a:t>
            </a:r>
          </a:p>
          <a:p>
            <a:pPr lvl="1">
              <a:buFont typeface="Courier New" panose="02070309020205020404" pitchFamily="49" charset="0"/>
              <a:buChar char="o"/>
            </a:pPr>
            <a:r>
              <a:rPr lang="en-ZA" sz="4800" dirty="0"/>
              <a:t>Theory</a:t>
            </a:r>
          </a:p>
          <a:p>
            <a:r>
              <a:rPr lang="en-ZA" sz="4800" dirty="0" smtClean="0"/>
              <a:t>Problem and Reason for Study</a:t>
            </a:r>
            <a:endParaRPr lang="en-ZA" sz="4800" dirty="0"/>
          </a:p>
          <a:p>
            <a:r>
              <a:rPr lang="en-ZA" sz="4800" dirty="0" smtClean="0"/>
              <a:t>What was done</a:t>
            </a:r>
            <a:endParaRPr lang="en-ZA" sz="4800" dirty="0"/>
          </a:p>
          <a:p>
            <a:r>
              <a:rPr lang="en-ZA" sz="4800" dirty="0" smtClean="0"/>
              <a:t>Results</a:t>
            </a:r>
          </a:p>
          <a:p>
            <a:r>
              <a:rPr lang="en-ZA" sz="4800" dirty="0" smtClean="0"/>
              <a:t>Conclusions</a:t>
            </a:r>
          </a:p>
        </p:txBody>
      </p:sp>
      <p:sp>
        <p:nvSpPr>
          <p:cNvPr id="4" name="Slide Number Placeholder 3"/>
          <p:cNvSpPr>
            <a:spLocks noGrp="1"/>
          </p:cNvSpPr>
          <p:nvPr>
            <p:ph type="sldNum" sz="quarter" idx="12"/>
          </p:nvPr>
        </p:nvSpPr>
        <p:spPr/>
        <p:txBody>
          <a:bodyPr/>
          <a:lstStyle/>
          <a:p>
            <a:fld id="{9BB98AF2-C2A1-4396-BEDD-E9AC59866D0B}" type="slidenum">
              <a:rPr lang="en-ZA" smtClean="0"/>
              <a:t>2</a:t>
            </a:fld>
            <a:endParaRPr lang="en-ZA"/>
          </a:p>
        </p:txBody>
      </p:sp>
    </p:spTree>
    <p:extLst>
      <p:ext uri="{BB962C8B-B14F-4D97-AF65-F5344CB8AC3E}">
        <p14:creationId xmlns:p14="http://schemas.microsoft.com/office/powerpoint/2010/main" val="31779098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noChangeAspect="1"/>
          </p:cNvGrpSpPr>
          <p:nvPr/>
        </p:nvGrpSpPr>
        <p:grpSpPr>
          <a:xfrm>
            <a:off x="3404540" y="1340768"/>
            <a:ext cx="5328589" cy="4302835"/>
            <a:chOff x="539552" y="521676"/>
            <a:chExt cx="7632848" cy="6163525"/>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521676"/>
              <a:ext cx="7632848" cy="6163525"/>
            </a:xfrm>
            <a:prstGeom prst="rect">
              <a:avLst/>
            </a:prstGeom>
          </p:spPr>
        </p:pic>
        <p:sp>
          <p:nvSpPr>
            <p:cNvPr id="8" name="Rectangle 7"/>
            <p:cNvSpPr/>
            <p:nvPr/>
          </p:nvSpPr>
          <p:spPr>
            <a:xfrm>
              <a:off x="2115297" y="6076026"/>
              <a:ext cx="4356250" cy="396783"/>
            </a:xfrm>
            <a:prstGeom prst="rect">
              <a:avLst/>
            </a:prstGeom>
          </p:spPr>
          <p:txBody>
            <a:bodyPr wrap="none">
              <a:spAutoFit/>
            </a:bodyPr>
            <a:lstStyle/>
            <a:p>
              <a:r>
                <a:rPr lang="en-ZA" sz="1200" dirty="0" smtClean="0">
                  <a:solidFill>
                    <a:schemeClr val="bg1"/>
                  </a:solidFill>
                </a:rPr>
                <a:t>Courtesy of CERN (http</a:t>
              </a:r>
              <a:r>
                <a:rPr lang="en-ZA" sz="1200" dirty="0">
                  <a:solidFill>
                    <a:schemeClr val="bg1"/>
                  </a:solidFill>
                </a:rPr>
                <a:t>://home.web.cern.ch</a:t>
              </a:r>
              <a:r>
                <a:rPr lang="en-ZA" sz="1200" dirty="0" smtClean="0">
                  <a:solidFill>
                    <a:schemeClr val="bg1"/>
                  </a:solidFill>
                </a:rPr>
                <a:t>/)</a:t>
              </a:r>
              <a:endParaRPr lang="en-ZA" sz="1200" dirty="0">
                <a:solidFill>
                  <a:schemeClr val="bg1"/>
                </a:solidFill>
              </a:endParaRPr>
            </a:p>
          </p:txBody>
        </p:sp>
      </p:grpSp>
      <p:grpSp>
        <p:nvGrpSpPr>
          <p:cNvPr id="6" name="Group 5"/>
          <p:cNvGrpSpPr>
            <a:grpSpLocks noChangeAspect="1"/>
          </p:cNvGrpSpPr>
          <p:nvPr/>
        </p:nvGrpSpPr>
        <p:grpSpPr>
          <a:xfrm>
            <a:off x="2483768" y="2548951"/>
            <a:ext cx="5688632" cy="4116512"/>
            <a:chOff x="3419872" y="1628800"/>
            <a:chExt cx="4572000" cy="3308475"/>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9872" y="1628800"/>
              <a:ext cx="4572000" cy="2939143"/>
            </a:xfrm>
            <a:prstGeom prst="rect">
              <a:avLst/>
            </a:prstGeom>
          </p:spPr>
        </p:pic>
        <p:sp>
          <p:nvSpPr>
            <p:cNvPr id="5" name="Rectangle 4"/>
            <p:cNvSpPr/>
            <p:nvPr/>
          </p:nvSpPr>
          <p:spPr>
            <a:xfrm>
              <a:off x="4079111" y="4567943"/>
              <a:ext cx="3253519" cy="369332"/>
            </a:xfrm>
            <a:prstGeom prst="rect">
              <a:avLst/>
            </a:prstGeom>
          </p:spPr>
          <p:txBody>
            <a:bodyPr wrap="none">
              <a:spAutoFit/>
            </a:bodyPr>
            <a:lstStyle/>
            <a:p>
              <a:r>
                <a:rPr lang="en-ZA" dirty="0"/>
                <a:t>ATLAS Experiment © 2014 CERN</a:t>
              </a:r>
            </a:p>
          </p:txBody>
        </p:sp>
      </p:grpSp>
      <p:sp>
        <p:nvSpPr>
          <p:cNvPr id="2" name="Title 1"/>
          <p:cNvSpPr>
            <a:spLocks noGrp="1"/>
          </p:cNvSpPr>
          <p:nvPr>
            <p:ph type="title"/>
          </p:nvPr>
        </p:nvSpPr>
        <p:spPr>
          <a:xfrm>
            <a:off x="457200" y="274638"/>
            <a:ext cx="7620000" cy="562074"/>
          </a:xfrm>
        </p:spPr>
        <p:txBody>
          <a:bodyPr/>
          <a:lstStyle/>
          <a:p>
            <a:r>
              <a:rPr lang="en-ZA" dirty="0" smtClean="0"/>
              <a:t>CERN Large Hadron Collider</a:t>
            </a:r>
            <a:endParaRPr lang="en-ZA" dirty="0"/>
          </a:p>
        </p:txBody>
      </p:sp>
      <p:sp>
        <p:nvSpPr>
          <p:cNvPr id="3" name="Content Placeholder 2"/>
          <p:cNvSpPr>
            <a:spLocks noGrp="1"/>
          </p:cNvSpPr>
          <p:nvPr>
            <p:ph idx="1"/>
          </p:nvPr>
        </p:nvSpPr>
        <p:spPr>
          <a:xfrm>
            <a:off x="457200" y="908720"/>
            <a:ext cx="7620000" cy="5492080"/>
          </a:xfrm>
        </p:spPr>
        <p:txBody>
          <a:bodyPr/>
          <a:lstStyle/>
          <a:p>
            <a:r>
              <a:rPr lang="en-ZA" dirty="0" smtClean="0"/>
              <a:t>Largest Particle Accelerator</a:t>
            </a:r>
          </a:p>
          <a:p>
            <a:r>
              <a:rPr lang="en-ZA" dirty="0" smtClean="0"/>
              <a:t>27km circumference </a:t>
            </a:r>
          </a:p>
          <a:p>
            <a:r>
              <a:rPr lang="en-ZA" dirty="0" smtClean="0"/>
              <a:t>Collides protons</a:t>
            </a:r>
          </a:p>
          <a:p>
            <a:r>
              <a:rPr lang="en-ZA" dirty="0" smtClean="0"/>
              <a:t>2 Separate beam pipes</a:t>
            </a:r>
          </a:p>
          <a:p>
            <a:r>
              <a:rPr lang="en-ZA" dirty="0" smtClean="0"/>
              <a:t>Collide at 4 locations</a:t>
            </a:r>
          </a:p>
          <a:p>
            <a:r>
              <a:rPr lang="en-ZA" dirty="0" smtClean="0"/>
              <a:t>Detectors:</a:t>
            </a:r>
          </a:p>
          <a:p>
            <a:pPr lvl="1">
              <a:buFont typeface="Courier New" panose="02070309020205020404" pitchFamily="49" charset="0"/>
              <a:buChar char="o"/>
            </a:pPr>
            <a:r>
              <a:rPr lang="en-ZA" dirty="0" smtClean="0"/>
              <a:t>ATLAS</a:t>
            </a:r>
          </a:p>
          <a:p>
            <a:pPr lvl="1">
              <a:buFont typeface="Courier New" panose="02070309020205020404" pitchFamily="49" charset="0"/>
              <a:buChar char="o"/>
            </a:pPr>
            <a:r>
              <a:rPr lang="en-ZA" dirty="0" smtClean="0"/>
              <a:t>CMS</a:t>
            </a:r>
          </a:p>
          <a:p>
            <a:pPr lvl="1">
              <a:buFont typeface="Courier New" panose="02070309020205020404" pitchFamily="49" charset="0"/>
              <a:buChar char="o"/>
            </a:pPr>
            <a:r>
              <a:rPr lang="en-ZA" dirty="0" smtClean="0"/>
              <a:t>ALICE</a:t>
            </a:r>
          </a:p>
          <a:p>
            <a:pPr lvl="1">
              <a:buFont typeface="Courier New" panose="02070309020205020404" pitchFamily="49" charset="0"/>
              <a:buChar char="o"/>
            </a:pPr>
            <a:r>
              <a:rPr lang="en-ZA" dirty="0" smtClean="0"/>
              <a:t>LHCb </a:t>
            </a:r>
          </a:p>
          <a:p>
            <a:pPr lvl="1">
              <a:buFont typeface="Courier New" panose="02070309020205020404" pitchFamily="49" charset="0"/>
              <a:buChar char="o"/>
            </a:pPr>
            <a:endParaRPr lang="en-ZA" dirty="0"/>
          </a:p>
        </p:txBody>
      </p:sp>
      <p:sp>
        <p:nvSpPr>
          <p:cNvPr id="11" name="Slide Number Placeholder 10"/>
          <p:cNvSpPr>
            <a:spLocks noGrp="1"/>
          </p:cNvSpPr>
          <p:nvPr>
            <p:ph type="sldNum" sz="quarter" idx="12"/>
          </p:nvPr>
        </p:nvSpPr>
        <p:spPr/>
        <p:txBody>
          <a:bodyPr/>
          <a:lstStyle/>
          <a:p>
            <a:fld id="{9BB98AF2-C2A1-4396-BEDD-E9AC59866D0B}" type="slidenum">
              <a:rPr lang="en-ZA" smtClean="0"/>
              <a:t>20</a:t>
            </a:fld>
            <a:endParaRPr lang="en-ZA"/>
          </a:p>
        </p:txBody>
      </p:sp>
    </p:spTree>
    <p:extLst>
      <p:ext uri="{BB962C8B-B14F-4D97-AF65-F5344CB8AC3E}">
        <p14:creationId xmlns:p14="http://schemas.microsoft.com/office/powerpoint/2010/main" val="327684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1"/>
              <p:cNvSpPr>
                <a:spLocks noGrp="1"/>
              </p:cNvSpPr>
              <p:nvPr>
                <p:ph type="title"/>
              </p:nvPr>
            </p:nvSpPr>
            <p:spPr>
              <a:xfrm>
                <a:off x="457200" y="274638"/>
                <a:ext cx="7620000" cy="562074"/>
              </a:xfrm>
            </p:spPr>
            <p:txBody>
              <a:bodyPr/>
              <a:lstStyle/>
              <a:p>
                <a14:m>
                  <m:oMath xmlns:m="http://schemas.openxmlformats.org/officeDocument/2006/math">
                    <m:r>
                      <a:rPr lang="en-ZA" i="1" smtClean="0">
                        <a:latin typeface="Cambria Math"/>
                      </a:rPr>
                      <m:t>𝑝𝑝</m:t>
                    </m:r>
                    <m:r>
                      <a:rPr lang="en-ZA" i="1">
                        <a:latin typeface="Cambria Math"/>
                        <a:ea typeface="Cambria Math"/>
                      </a:rPr>
                      <m:t>⟶</m:t>
                    </m:r>
                    <m:r>
                      <a:rPr lang="en-ZA" i="1">
                        <a:latin typeface="Cambria Math"/>
                        <a:ea typeface="Cambria Math"/>
                      </a:rPr>
                      <m:t>h𝑗𝑗</m:t>
                    </m:r>
                  </m:oMath>
                </a14:m>
                <a:r>
                  <a:rPr lang="en-ZA" dirty="0" smtClean="0"/>
                  <a:t>: Cross-Sections</a:t>
                </a:r>
                <a:endParaRPr lang="en-ZA" dirty="0"/>
              </a:p>
            </p:txBody>
          </p:sp>
        </mc:Choice>
        <mc:Fallback xmlns="">
          <p:sp>
            <p:nvSpPr>
              <p:cNvPr id="4" name="Title 1"/>
              <p:cNvSpPr>
                <a:spLocks noGrp="1" noRot="1" noChangeAspect="1" noMove="1" noResize="1" noEditPoints="1" noAdjustHandles="1" noChangeArrowheads="1" noChangeShapeType="1" noTextEdit="1"/>
              </p:cNvSpPr>
              <p:nvPr>
                <p:ph type="title"/>
              </p:nvPr>
            </p:nvSpPr>
            <p:spPr>
              <a:xfrm>
                <a:off x="457200" y="274638"/>
                <a:ext cx="7620000" cy="562074"/>
              </a:xfrm>
              <a:blipFill rotWithShape="1">
                <a:blip r:embed="rId3"/>
                <a:stretch>
                  <a:fillRect t="-43478" b="-75000"/>
                </a:stretch>
              </a:blipFill>
            </p:spPr>
            <p:txBody>
              <a:bodyPr/>
              <a:lstStyle/>
              <a:p>
                <a:r>
                  <a:rPr lang="en-ZA">
                    <a:noFill/>
                  </a:rPr>
                  <a:t> </a:t>
                </a:r>
              </a:p>
            </p:txBody>
          </p:sp>
        </mc:Fallback>
      </mc:AlternateContent>
      <p:grpSp>
        <p:nvGrpSpPr>
          <p:cNvPr id="5" name="Canvas 16"/>
          <p:cNvGrpSpPr>
            <a:grpSpLocks noChangeAspect="1"/>
          </p:cNvGrpSpPr>
          <p:nvPr/>
        </p:nvGrpSpPr>
        <p:grpSpPr>
          <a:xfrm>
            <a:off x="971605" y="1057131"/>
            <a:ext cx="6493252" cy="5800869"/>
            <a:chOff x="0" y="0"/>
            <a:chExt cx="6205220" cy="5543550"/>
          </a:xfrm>
        </p:grpSpPr>
        <p:sp>
          <p:nvSpPr>
            <p:cNvPr id="6" name="Rectangle 5"/>
            <p:cNvSpPr/>
            <p:nvPr/>
          </p:nvSpPr>
          <p:spPr>
            <a:xfrm>
              <a:off x="0" y="0"/>
              <a:ext cx="6205220" cy="5543550"/>
            </a:xfrm>
            <a:prstGeom prst="rect">
              <a:avLst/>
            </a:prstGeom>
            <a:noFill/>
            <a:ln>
              <a:noFill/>
            </a:ln>
          </p:spPr>
        </p:sp>
        <p:pic>
          <p:nvPicPr>
            <p:cNvPr id="7" name="Picture 6"/>
            <p:cNvPicPr>
              <a:picLocks noChangeAspect="1"/>
            </p:cNvPicPr>
            <p:nvPr/>
          </p:nvPicPr>
          <p:blipFill>
            <a:blip r:embed="rId4"/>
            <a:stretch>
              <a:fillRect/>
            </a:stretch>
          </p:blipFill>
          <p:spPr>
            <a:xfrm>
              <a:off x="3081270" y="0"/>
              <a:ext cx="3119505" cy="2717301"/>
            </a:xfrm>
            <a:prstGeom prst="rect">
              <a:avLst/>
            </a:prstGeom>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 y="0"/>
              <a:ext cx="3081312" cy="270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2" y="2704442"/>
              <a:ext cx="3145110" cy="2749188"/>
            </a:xfrm>
            <a:prstGeom prst="rect">
              <a:avLst/>
            </a:prstGeom>
          </p:spPr>
        </p:pic>
        <p:pic>
          <p:nvPicPr>
            <p:cNvPr id="10" name="Picture 9"/>
            <p:cNvPicPr/>
            <p:nvPr/>
          </p:nvPicPr>
          <p:blipFill>
            <a:blip r:embed="rId7"/>
            <a:stretch>
              <a:fillRect/>
            </a:stretch>
          </p:blipFill>
          <p:spPr>
            <a:xfrm>
              <a:off x="2433472" y="278386"/>
              <a:ext cx="551392" cy="789033"/>
            </a:xfrm>
            <a:prstGeom prst="rect">
              <a:avLst/>
            </a:prstGeom>
          </p:spPr>
        </p:pic>
        <p:pic>
          <p:nvPicPr>
            <p:cNvPr id="11" name="Picture 10"/>
            <p:cNvPicPr/>
            <p:nvPr/>
          </p:nvPicPr>
          <p:blipFill>
            <a:blip r:embed="rId7"/>
            <a:stretch>
              <a:fillRect/>
            </a:stretch>
          </p:blipFill>
          <p:spPr>
            <a:xfrm>
              <a:off x="5497186" y="278381"/>
              <a:ext cx="551392" cy="789033"/>
            </a:xfrm>
            <a:prstGeom prst="rect">
              <a:avLst/>
            </a:prstGeom>
          </p:spPr>
        </p:pic>
        <p:pic>
          <p:nvPicPr>
            <p:cNvPr id="12" name="Picture 11"/>
            <p:cNvPicPr/>
            <p:nvPr/>
          </p:nvPicPr>
          <p:blipFill>
            <a:blip r:embed="rId7"/>
            <a:stretch>
              <a:fillRect/>
            </a:stretch>
          </p:blipFill>
          <p:spPr>
            <a:xfrm>
              <a:off x="2433472" y="3015926"/>
              <a:ext cx="551392" cy="789033"/>
            </a:xfrm>
            <a:prstGeom prst="rect">
              <a:avLst/>
            </a:prstGeom>
          </p:spPr>
        </p:pic>
      </p:grpSp>
      <p:sp>
        <p:nvSpPr>
          <p:cNvPr id="3" name="Slide Number Placeholder 2"/>
          <p:cNvSpPr>
            <a:spLocks noGrp="1"/>
          </p:cNvSpPr>
          <p:nvPr>
            <p:ph type="sldNum" sz="quarter" idx="12"/>
          </p:nvPr>
        </p:nvSpPr>
        <p:spPr/>
        <p:txBody>
          <a:bodyPr/>
          <a:lstStyle/>
          <a:p>
            <a:fld id="{9BB98AF2-C2A1-4396-BEDD-E9AC59866D0B}" type="slidenum">
              <a:rPr lang="en-ZA" smtClean="0"/>
              <a:t>21</a:t>
            </a:fld>
            <a:endParaRPr lang="en-ZA"/>
          </a:p>
        </p:txBody>
      </p:sp>
    </p:spTree>
    <p:extLst>
      <p:ext uri="{BB962C8B-B14F-4D97-AF65-F5344CB8AC3E}">
        <p14:creationId xmlns:p14="http://schemas.microsoft.com/office/powerpoint/2010/main" val="8202742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1"/>
              <p:cNvSpPr>
                <a:spLocks noGrp="1"/>
              </p:cNvSpPr>
              <p:nvPr>
                <p:ph type="title"/>
              </p:nvPr>
            </p:nvSpPr>
            <p:spPr>
              <a:xfrm>
                <a:off x="457200" y="274638"/>
                <a:ext cx="7620000" cy="562074"/>
              </a:xfrm>
            </p:spPr>
            <p:txBody>
              <a:bodyPr/>
              <a:lstStyle/>
              <a:p>
                <a14:m>
                  <m:oMath xmlns:m="http://schemas.openxmlformats.org/officeDocument/2006/math">
                    <m:r>
                      <a:rPr lang="en-ZA" i="1">
                        <a:latin typeface="Cambria Math"/>
                      </a:rPr>
                      <m:t>𝑝𝑝</m:t>
                    </m:r>
                    <m:r>
                      <a:rPr lang="en-ZA" i="1">
                        <a:latin typeface="Cambria Math"/>
                        <a:ea typeface="Cambria Math"/>
                      </a:rPr>
                      <m:t>⟶</m:t>
                    </m:r>
                    <m:r>
                      <a:rPr lang="en-ZA" i="1">
                        <a:latin typeface="Cambria Math"/>
                        <a:ea typeface="Cambria Math"/>
                      </a:rPr>
                      <m:t>h𝑗𝑗</m:t>
                    </m:r>
                  </m:oMath>
                </a14:m>
                <a:r>
                  <a:rPr lang="en-ZA" dirty="0" smtClean="0"/>
                  <a:t>:Cross-Section Ratios</a:t>
                </a:r>
                <a:endParaRPr lang="en-ZA" dirty="0"/>
              </a:p>
            </p:txBody>
          </p:sp>
        </mc:Choice>
        <mc:Fallback xmlns="">
          <p:sp>
            <p:nvSpPr>
              <p:cNvPr id="4" name="Title 1"/>
              <p:cNvSpPr>
                <a:spLocks noGrp="1" noRot="1" noChangeAspect="1" noMove="1" noResize="1" noEditPoints="1" noAdjustHandles="1" noChangeArrowheads="1" noChangeShapeType="1" noTextEdit="1"/>
              </p:cNvSpPr>
              <p:nvPr>
                <p:ph type="title"/>
              </p:nvPr>
            </p:nvSpPr>
            <p:spPr>
              <a:xfrm>
                <a:off x="457200" y="274638"/>
                <a:ext cx="7620000" cy="562074"/>
              </a:xfrm>
              <a:blipFill rotWithShape="1">
                <a:blip r:embed="rId3"/>
                <a:stretch>
                  <a:fillRect t="-43478" r="-2000" b="-75000"/>
                </a:stretch>
              </a:blipFill>
            </p:spPr>
            <p:txBody>
              <a:bodyPr/>
              <a:lstStyle/>
              <a:p>
                <a:r>
                  <a:rPr lang="en-ZA">
                    <a:noFill/>
                  </a:rPr>
                  <a:t> </a:t>
                </a:r>
              </a:p>
            </p:txBody>
          </p:sp>
        </mc:Fallback>
      </mc:AlternateContent>
      <p:grpSp>
        <p:nvGrpSpPr>
          <p:cNvPr id="5" name="Canvas 33"/>
          <p:cNvGrpSpPr/>
          <p:nvPr/>
        </p:nvGrpSpPr>
        <p:grpSpPr>
          <a:xfrm>
            <a:off x="1115616" y="986245"/>
            <a:ext cx="6248400" cy="5533745"/>
            <a:chOff x="0" y="0"/>
            <a:chExt cx="6248400" cy="5533745"/>
          </a:xfrm>
        </p:grpSpPr>
        <p:sp>
          <p:nvSpPr>
            <p:cNvPr id="6" name="Rectangle 5"/>
            <p:cNvSpPr/>
            <p:nvPr/>
          </p:nvSpPr>
          <p:spPr>
            <a:xfrm>
              <a:off x="0" y="0"/>
              <a:ext cx="6248400" cy="5529580"/>
            </a:xfrm>
            <a:prstGeom prst="rect">
              <a:avLst/>
            </a:prstGeom>
            <a:noFill/>
            <a:ln>
              <a:noFill/>
            </a:ln>
          </p:spPr>
        </p:sp>
        <p:pic>
          <p:nvPicPr>
            <p:cNvPr id="7" name="Picture 6"/>
            <p:cNvPicPr>
              <a:picLocks noChangeAspect="1"/>
            </p:cNvPicPr>
            <p:nvPr/>
          </p:nvPicPr>
          <p:blipFill>
            <a:blip r:embed="rId4"/>
            <a:stretch>
              <a:fillRect/>
            </a:stretch>
          </p:blipFill>
          <p:spPr>
            <a:xfrm>
              <a:off x="3032150" y="2"/>
              <a:ext cx="3017360" cy="2712274"/>
            </a:xfrm>
            <a:prstGeom prst="rect">
              <a:avLst/>
            </a:prstGeom>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 y="2"/>
              <a:ext cx="3032144" cy="2700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2" y="2744827"/>
              <a:ext cx="3004833" cy="2788918"/>
            </a:xfrm>
            <a:prstGeom prst="rect">
              <a:avLst/>
            </a:prstGeom>
          </p:spPr>
        </p:pic>
        <p:pic>
          <p:nvPicPr>
            <p:cNvPr id="10" name="Picture 9"/>
            <p:cNvPicPr/>
            <p:nvPr/>
          </p:nvPicPr>
          <p:blipFill>
            <a:blip r:embed="rId7"/>
            <a:stretch>
              <a:fillRect/>
            </a:stretch>
          </p:blipFill>
          <p:spPr>
            <a:xfrm>
              <a:off x="340600" y="248071"/>
              <a:ext cx="812057" cy="735628"/>
            </a:xfrm>
            <a:prstGeom prst="rect">
              <a:avLst/>
            </a:prstGeom>
          </p:spPr>
        </p:pic>
        <p:pic>
          <p:nvPicPr>
            <p:cNvPr id="11" name="Picture 10"/>
            <p:cNvPicPr/>
            <p:nvPr/>
          </p:nvPicPr>
          <p:blipFill rotWithShape="1">
            <a:blip r:embed="rId7"/>
            <a:srcRect t="-8" b="26"/>
            <a:stretch/>
          </p:blipFill>
          <p:spPr>
            <a:xfrm>
              <a:off x="3372031" y="237048"/>
              <a:ext cx="812057" cy="735492"/>
            </a:xfrm>
            <a:prstGeom prst="rect">
              <a:avLst/>
            </a:prstGeom>
          </p:spPr>
        </p:pic>
        <p:pic>
          <p:nvPicPr>
            <p:cNvPr id="12" name="Picture 11"/>
            <p:cNvPicPr/>
            <p:nvPr/>
          </p:nvPicPr>
          <p:blipFill>
            <a:blip r:embed="rId7"/>
            <a:stretch>
              <a:fillRect/>
            </a:stretch>
          </p:blipFill>
          <p:spPr>
            <a:xfrm>
              <a:off x="318552" y="3019282"/>
              <a:ext cx="812057" cy="735628"/>
            </a:xfrm>
            <a:prstGeom prst="rect">
              <a:avLst/>
            </a:prstGeom>
          </p:spPr>
        </p:pic>
      </p:grpSp>
      <p:sp>
        <p:nvSpPr>
          <p:cNvPr id="3" name="Slide Number Placeholder 2"/>
          <p:cNvSpPr>
            <a:spLocks noGrp="1"/>
          </p:cNvSpPr>
          <p:nvPr>
            <p:ph type="sldNum" sz="quarter" idx="12"/>
          </p:nvPr>
        </p:nvSpPr>
        <p:spPr/>
        <p:txBody>
          <a:bodyPr/>
          <a:lstStyle/>
          <a:p>
            <a:fld id="{9BB98AF2-C2A1-4396-BEDD-E9AC59866D0B}" type="slidenum">
              <a:rPr lang="en-ZA" smtClean="0"/>
              <a:t>22</a:t>
            </a:fld>
            <a:endParaRPr lang="en-ZA"/>
          </a:p>
        </p:txBody>
      </p:sp>
    </p:spTree>
    <p:extLst>
      <p:ext uri="{BB962C8B-B14F-4D97-AF65-F5344CB8AC3E}">
        <p14:creationId xmlns:p14="http://schemas.microsoft.com/office/powerpoint/2010/main" val="36285998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1"/>
              <p:cNvSpPr>
                <a:spLocks noGrp="1"/>
              </p:cNvSpPr>
              <p:nvPr>
                <p:ph type="title"/>
              </p:nvPr>
            </p:nvSpPr>
            <p:spPr>
              <a:xfrm>
                <a:off x="457200" y="274638"/>
                <a:ext cx="7620000" cy="562074"/>
              </a:xfrm>
            </p:spPr>
            <p:txBody>
              <a:bodyPr/>
              <a:lstStyle/>
              <a:p>
                <a14:m>
                  <m:oMath xmlns:m="http://schemas.openxmlformats.org/officeDocument/2006/math">
                    <m:r>
                      <a:rPr lang="en-ZA" i="1" smtClean="0">
                        <a:latin typeface="Cambria Math"/>
                      </a:rPr>
                      <m:t>𝑝𝑝</m:t>
                    </m:r>
                    <m:r>
                      <a:rPr lang="en-ZA" i="1">
                        <a:latin typeface="Cambria Math"/>
                        <a:ea typeface="Cambria Math"/>
                      </a:rPr>
                      <m:t>⟶</m:t>
                    </m:r>
                    <m:r>
                      <a:rPr lang="en-ZA" i="1">
                        <a:latin typeface="Cambria Math"/>
                        <a:ea typeface="Cambria Math"/>
                      </a:rPr>
                      <m:t>h𝑗𝑗</m:t>
                    </m:r>
                  </m:oMath>
                </a14:m>
                <a:r>
                  <a:rPr lang="en-ZA" dirty="0" smtClean="0"/>
                  <a:t>: </a:t>
                </a:r>
                <a:r>
                  <a:rPr lang="el-GR" dirty="0" smtClean="0"/>
                  <a:t>σ</a:t>
                </a:r>
                <a:r>
                  <a:rPr lang="en-ZA" baseline="-25000" dirty="0" smtClean="0"/>
                  <a:t>tot</a:t>
                </a:r>
                <a:r>
                  <a:rPr lang="en-ZA" dirty="0" smtClean="0"/>
                  <a:t> – CDF</a:t>
                </a:r>
                <a:endParaRPr lang="en-ZA" b="1" dirty="0"/>
              </a:p>
            </p:txBody>
          </p:sp>
        </mc:Choice>
        <mc:Fallback xmlns="">
          <p:sp>
            <p:nvSpPr>
              <p:cNvPr id="4" name="Title 1"/>
              <p:cNvSpPr>
                <a:spLocks noGrp="1" noRot="1" noChangeAspect="1" noMove="1" noResize="1" noEditPoints="1" noAdjustHandles="1" noChangeArrowheads="1" noChangeShapeType="1" noTextEdit="1"/>
              </p:cNvSpPr>
              <p:nvPr>
                <p:ph type="title"/>
              </p:nvPr>
            </p:nvSpPr>
            <p:spPr>
              <a:xfrm>
                <a:off x="457200" y="274638"/>
                <a:ext cx="7620000" cy="562074"/>
              </a:xfrm>
              <a:blipFill rotWithShape="1">
                <a:blip r:embed="rId3"/>
                <a:stretch>
                  <a:fillRect t="-43478" b="-75000"/>
                </a:stretch>
              </a:blipFill>
            </p:spPr>
            <p:txBody>
              <a:bodyPr/>
              <a:lstStyle/>
              <a:p>
                <a:r>
                  <a:rPr lang="en-ZA">
                    <a:noFill/>
                  </a:rPr>
                  <a:t> </a:t>
                </a:r>
              </a:p>
            </p:txBody>
          </p:sp>
        </mc:Fallback>
      </mc:AlternateContent>
      <p:grpSp>
        <p:nvGrpSpPr>
          <p:cNvPr id="5" name="Canvas 51"/>
          <p:cNvGrpSpPr/>
          <p:nvPr/>
        </p:nvGrpSpPr>
        <p:grpSpPr>
          <a:xfrm>
            <a:off x="1187624" y="1016925"/>
            <a:ext cx="6200775" cy="5348949"/>
            <a:chOff x="0" y="0"/>
            <a:chExt cx="6200775" cy="5348949"/>
          </a:xfrm>
        </p:grpSpPr>
        <p:sp>
          <p:nvSpPr>
            <p:cNvPr id="6" name="Rectangle 5"/>
            <p:cNvSpPr/>
            <p:nvPr/>
          </p:nvSpPr>
          <p:spPr>
            <a:xfrm>
              <a:off x="0" y="0"/>
              <a:ext cx="6200775" cy="5343525"/>
            </a:xfrm>
            <a:prstGeom prst="rect">
              <a:avLst/>
            </a:prstGeom>
            <a:noFill/>
            <a:ln>
              <a:noFill/>
            </a:ln>
          </p:spPr>
        </p:sp>
        <p:pic>
          <p:nvPicPr>
            <p:cNvPr id="7" name="Picture 6"/>
            <p:cNvPicPr>
              <a:picLocks noChangeAspect="1"/>
            </p:cNvPicPr>
            <p:nvPr/>
          </p:nvPicPr>
          <p:blipFill>
            <a:blip r:embed="rId4"/>
            <a:stretch>
              <a:fillRect/>
            </a:stretch>
          </p:blipFill>
          <p:spPr>
            <a:xfrm>
              <a:off x="3071211" y="159"/>
              <a:ext cx="3006932" cy="2598620"/>
            </a:xfrm>
            <a:prstGeom prst="rect">
              <a:avLst/>
            </a:prstGeom>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 y="3"/>
              <a:ext cx="3071321" cy="264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5" y="2649365"/>
              <a:ext cx="3070286" cy="2699584"/>
            </a:xfrm>
            <a:prstGeom prst="rect">
              <a:avLst/>
            </a:prstGeom>
          </p:spPr>
        </p:pic>
        <p:pic>
          <p:nvPicPr>
            <p:cNvPr id="10" name="Picture 9"/>
            <p:cNvPicPr/>
            <p:nvPr/>
          </p:nvPicPr>
          <p:blipFill>
            <a:blip r:embed="rId7"/>
            <a:stretch>
              <a:fillRect/>
            </a:stretch>
          </p:blipFill>
          <p:spPr>
            <a:xfrm>
              <a:off x="2359286" y="237287"/>
              <a:ext cx="617766" cy="883957"/>
            </a:xfrm>
            <a:prstGeom prst="rect">
              <a:avLst/>
            </a:prstGeom>
          </p:spPr>
        </p:pic>
        <p:pic>
          <p:nvPicPr>
            <p:cNvPr id="11" name="Picture 10"/>
            <p:cNvPicPr/>
            <p:nvPr/>
          </p:nvPicPr>
          <p:blipFill>
            <a:blip r:embed="rId7"/>
            <a:stretch>
              <a:fillRect/>
            </a:stretch>
          </p:blipFill>
          <p:spPr>
            <a:xfrm>
              <a:off x="5337180" y="262400"/>
              <a:ext cx="617766" cy="883957"/>
            </a:xfrm>
            <a:prstGeom prst="rect">
              <a:avLst/>
            </a:prstGeom>
          </p:spPr>
        </p:pic>
        <p:pic>
          <p:nvPicPr>
            <p:cNvPr id="12" name="Picture 11"/>
            <p:cNvPicPr/>
            <p:nvPr/>
          </p:nvPicPr>
          <p:blipFill>
            <a:blip r:embed="rId7"/>
            <a:stretch>
              <a:fillRect/>
            </a:stretch>
          </p:blipFill>
          <p:spPr>
            <a:xfrm>
              <a:off x="2359286" y="2899202"/>
              <a:ext cx="617766" cy="883957"/>
            </a:xfrm>
            <a:prstGeom prst="rect">
              <a:avLst/>
            </a:prstGeom>
          </p:spPr>
        </p:pic>
      </p:grpSp>
      <p:sp>
        <p:nvSpPr>
          <p:cNvPr id="3" name="Slide Number Placeholder 2"/>
          <p:cNvSpPr>
            <a:spLocks noGrp="1"/>
          </p:cNvSpPr>
          <p:nvPr>
            <p:ph type="sldNum" sz="quarter" idx="12"/>
          </p:nvPr>
        </p:nvSpPr>
        <p:spPr/>
        <p:txBody>
          <a:bodyPr/>
          <a:lstStyle/>
          <a:p>
            <a:fld id="{9BB98AF2-C2A1-4396-BEDD-E9AC59866D0B}" type="slidenum">
              <a:rPr lang="en-ZA" smtClean="0"/>
              <a:t>23</a:t>
            </a:fld>
            <a:endParaRPr lang="en-ZA"/>
          </a:p>
        </p:txBody>
      </p:sp>
    </p:spTree>
    <p:extLst>
      <p:ext uri="{BB962C8B-B14F-4D97-AF65-F5344CB8AC3E}">
        <p14:creationId xmlns:p14="http://schemas.microsoft.com/office/powerpoint/2010/main" val="14704302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1"/>
              <p:cNvSpPr>
                <a:spLocks noGrp="1"/>
              </p:cNvSpPr>
              <p:nvPr>
                <p:ph type="title"/>
              </p:nvPr>
            </p:nvSpPr>
            <p:spPr>
              <a:xfrm>
                <a:off x="457200" y="274638"/>
                <a:ext cx="7620000" cy="562074"/>
              </a:xfrm>
            </p:spPr>
            <p:txBody>
              <a:bodyPr/>
              <a:lstStyle/>
              <a:p>
                <a14:m>
                  <m:oMath xmlns:m="http://schemas.openxmlformats.org/officeDocument/2006/math">
                    <m:r>
                      <a:rPr lang="en-ZA" i="1" smtClean="0">
                        <a:latin typeface="Cambria Math"/>
                      </a:rPr>
                      <m:t>𝑝𝑝</m:t>
                    </m:r>
                    <m:r>
                      <a:rPr lang="en-ZA" i="1">
                        <a:latin typeface="Cambria Math"/>
                        <a:ea typeface="Cambria Math"/>
                      </a:rPr>
                      <m:t>⟶</m:t>
                    </m:r>
                    <m:r>
                      <a:rPr lang="en-ZA" i="1">
                        <a:latin typeface="Cambria Math"/>
                        <a:ea typeface="Cambria Math"/>
                      </a:rPr>
                      <m:t>h𝑗𝑗</m:t>
                    </m:r>
                  </m:oMath>
                </a14:m>
                <a:r>
                  <a:rPr lang="en-ZA" dirty="0" smtClean="0"/>
                  <a:t>: </a:t>
                </a:r>
                <a:r>
                  <a:rPr lang="el-GR" dirty="0" smtClean="0"/>
                  <a:t>σ</a:t>
                </a:r>
                <a:r>
                  <a:rPr lang="en-ZA" baseline="-25000" dirty="0" smtClean="0"/>
                  <a:t>tot</a:t>
                </a:r>
                <a:r>
                  <a:rPr lang="en-ZA" dirty="0" smtClean="0"/>
                  <a:t> – CDF Ratios</a:t>
                </a:r>
                <a:endParaRPr lang="en-ZA" b="1" dirty="0"/>
              </a:p>
            </p:txBody>
          </p:sp>
        </mc:Choice>
        <mc:Fallback xmlns="">
          <p:sp>
            <p:nvSpPr>
              <p:cNvPr id="4" name="Title 1"/>
              <p:cNvSpPr>
                <a:spLocks noGrp="1" noRot="1" noChangeAspect="1" noMove="1" noResize="1" noEditPoints="1" noAdjustHandles="1" noChangeArrowheads="1" noChangeShapeType="1" noTextEdit="1"/>
              </p:cNvSpPr>
              <p:nvPr>
                <p:ph type="title"/>
              </p:nvPr>
            </p:nvSpPr>
            <p:spPr>
              <a:xfrm>
                <a:off x="457200" y="274638"/>
                <a:ext cx="7620000" cy="562074"/>
              </a:xfrm>
              <a:blipFill rotWithShape="1">
                <a:blip r:embed="rId3"/>
                <a:stretch>
                  <a:fillRect t="-43478" b="-75000"/>
                </a:stretch>
              </a:blipFill>
            </p:spPr>
            <p:txBody>
              <a:bodyPr/>
              <a:lstStyle/>
              <a:p>
                <a:r>
                  <a:rPr lang="en-ZA">
                    <a:noFill/>
                  </a:rPr>
                  <a:t> </a:t>
                </a:r>
              </a:p>
            </p:txBody>
          </p:sp>
        </mc:Fallback>
      </mc:AlternateContent>
      <p:grpSp>
        <p:nvGrpSpPr>
          <p:cNvPr id="5" name="Canvas 60"/>
          <p:cNvGrpSpPr/>
          <p:nvPr/>
        </p:nvGrpSpPr>
        <p:grpSpPr>
          <a:xfrm>
            <a:off x="1115616" y="959516"/>
            <a:ext cx="6190034" cy="5556006"/>
            <a:chOff x="0" y="0"/>
            <a:chExt cx="6190034" cy="5556006"/>
          </a:xfrm>
        </p:grpSpPr>
        <p:sp>
          <p:nvSpPr>
            <p:cNvPr id="6" name="Rectangle 5"/>
            <p:cNvSpPr/>
            <p:nvPr/>
          </p:nvSpPr>
          <p:spPr>
            <a:xfrm>
              <a:off x="0" y="0"/>
              <a:ext cx="6181725" cy="5554345"/>
            </a:xfrm>
            <a:prstGeom prst="rect">
              <a:avLst/>
            </a:prstGeom>
            <a:noFill/>
            <a:ln>
              <a:noFill/>
            </a:ln>
          </p:spPr>
        </p:sp>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3085132" cy="273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stretch>
              <a:fillRect/>
            </a:stretch>
          </p:blipFill>
          <p:spPr>
            <a:xfrm>
              <a:off x="3056813" y="2"/>
              <a:ext cx="3133221" cy="2778002"/>
            </a:xfrm>
            <a:prstGeom prst="rect">
              <a:avLst/>
            </a:prstGeom>
          </p:spPr>
        </p:pic>
        <p:pic>
          <p:nvPicPr>
            <p:cNvPr id="9" name="Picture 8"/>
            <p:cNvPicPr>
              <a:picLocks noChangeAspect="1"/>
            </p:cNvPicPr>
            <p:nvPr/>
          </p:nvPicPr>
          <p:blipFill>
            <a:blip r:embed="rId6"/>
            <a:stretch>
              <a:fillRect/>
            </a:stretch>
          </p:blipFill>
          <p:spPr>
            <a:xfrm>
              <a:off x="1" y="2778004"/>
              <a:ext cx="3085132" cy="2778002"/>
            </a:xfrm>
            <a:prstGeom prst="rect">
              <a:avLst/>
            </a:prstGeom>
          </p:spPr>
        </p:pic>
        <p:pic>
          <p:nvPicPr>
            <p:cNvPr id="10" name="Picture 9"/>
            <p:cNvPicPr/>
            <p:nvPr/>
          </p:nvPicPr>
          <p:blipFill>
            <a:blip r:embed="rId7"/>
            <a:stretch>
              <a:fillRect/>
            </a:stretch>
          </p:blipFill>
          <p:spPr>
            <a:xfrm>
              <a:off x="367685" y="217835"/>
              <a:ext cx="848385" cy="769233"/>
            </a:xfrm>
            <a:prstGeom prst="rect">
              <a:avLst/>
            </a:prstGeom>
          </p:spPr>
        </p:pic>
        <p:pic>
          <p:nvPicPr>
            <p:cNvPr id="11" name="Picture 10"/>
            <p:cNvPicPr/>
            <p:nvPr/>
          </p:nvPicPr>
          <p:blipFill>
            <a:blip r:embed="rId7"/>
            <a:stretch>
              <a:fillRect/>
            </a:stretch>
          </p:blipFill>
          <p:spPr>
            <a:xfrm>
              <a:off x="3410808" y="206309"/>
              <a:ext cx="848385" cy="769233"/>
            </a:xfrm>
            <a:prstGeom prst="rect">
              <a:avLst/>
            </a:prstGeom>
          </p:spPr>
        </p:pic>
        <p:pic>
          <p:nvPicPr>
            <p:cNvPr id="12" name="Picture 11"/>
            <p:cNvPicPr/>
            <p:nvPr/>
          </p:nvPicPr>
          <p:blipFill>
            <a:blip r:embed="rId7"/>
            <a:stretch>
              <a:fillRect/>
            </a:stretch>
          </p:blipFill>
          <p:spPr>
            <a:xfrm>
              <a:off x="379212" y="3065000"/>
              <a:ext cx="848385" cy="769233"/>
            </a:xfrm>
            <a:prstGeom prst="rect">
              <a:avLst/>
            </a:prstGeom>
          </p:spPr>
        </p:pic>
      </p:grpSp>
      <p:sp>
        <p:nvSpPr>
          <p:cNvPr id="3" name="Slide Number Placeholder 2"/>
          <p:cNvSpPr>
            <a:spLocks noGrp="1"/>
          </p:cNvSpPr>
          <p:nvPr>
            <p:ph type="sldNum" sz="quarter" idx="12"/>
          </p:nvPr>
        </p:nvSpPr>
        <p:spPr/>
        <p:txBody>
          <a:bodyPr/>
          <a:lstStyle/>
          <a:p>
            <a:fld id="{9BB98AF2-C2A1-4396-BEDD-E9AC59866D0B}" type="slidenum">
              <a:rPr lang="en-ZA" smtClean="0"/>
              <a:t>24</a:t>
            </a:fld>
            <a:endParaRPr lang="en-ZA"/>
          </a:p>
        </p:txBody>
      </p:sp>
    </p:spTree>
    <p:extLst>
      <p:ext uri="{BB962C8B-B14F-4D97-AF65-F5344CB8AC3E}">
        <p14:creationId xmlns:p14="http://schemas.microsoft.com/office/powerpoint/2010/main" val="9422794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62074"/>
          </a:xfrm>
        </p:spPr>
        <p:txBody>
          <a:bodyPr/>
          <a:lstStyle/>
          <a:p>
            <a:r>
              <a:rPr lang="en-ZA" dirty="0" smtClean="0"/>
              <a:t>Theory: Standard Model</a:t>
            </a:r>
            <a:endParaRPr lang="en-ZA" dirty="0"/>
          </a:p>
        </p:txBody>
      </p:sp>
      <p:sp>
        <p:nvSpPr>
          <p:cNvPr id="8" name="TextBox 7"/>
          <p:cNvSpPr txBox="1"/>
          <p:nvPr/>
        </p:nvSpPr>
        <p:spPr>
          <a:xfrm>
            <a:off x="395536" y="1226856"/>
            <a:ext cx="3312368" cy="5078313"/>
          </a:xfrm>
          <a:prstGeom prst="rect">
            <a:avLst/>
          </a:prstGeom>
          <a:noFill/>
        </p:spPr>
        <p:txBody>
          <a:bodyPr wrap="square" rtlCol="0">
            <a:spAutoFit/>
          </a:bodyPr>
          <a:lstStyle/>
          <a:p>
            <a:pPr marL="285750" indent="-285750">
              <a:buFont typeface="Arial" panose="020B0604020202020204" pitchFamily="34" charset="0"/>
              <a:buChar char="•"/>
            </a:pPr>
            <a:r>
              <a:rPr lang="en-ZA" dirty="0" smtClean="0"/>
              <a:t>12 Fermions</a:t>
            </a:r>
          </a:p>
          <a:p>
            <a:pPr marL="742950" lvl="1" indent="-285750">
              <a:buFont typeface="Courier New" panose="02070309020205020404" pitchFamily="49" charset="0"/>
              <a:buChar char="o"/>
            </a:pPr>
            <a:r>
              <a:rPr lang="en-ZA" dirty="0" smtClean="0"/>
              <a:t>Matter particles</a:t>
            </a:r>
          </a:p>
          <a:p>
            <a:pPr marL="742950" lvl="1" indent="-285750">
              <a:buFont typeface="Courier New" panose="02070309020205020404" pitchFamily="49" charset="0"/>
              <a:buChar char="o"/>
            </a:pPr>
            <a:r>
              <a:rPr lang="en-ZA" dirty="0" smtClean="0"/>
              <a:t>Spin 1/2</a:t>
            </a:r>
          </a:p>
          <a:p>
            <a:pPr marL="742950" lvl="1" indent="-285750">
              <a:buFont typeface="Courier New" panose="02070309020205020404" pitchFamily="49" charset="0"/>
              <a:buChar char="o"/>
            </a:pPr>
            <a:r>
              <a:rPr lang="en-ZA" dirty="0" smtClean="0"/>
              <a:t>6 quarks and 6 leptons</a:t>
            </a:r>
          </a:p>
          <a:p>
            <a:pPr marL="742950" lvl="1" indent="-285750">
              <a:buFont typeface="Courier New" panose="02070309020205020404" pitchFamily="49" charset="0"/>
              <a:buChar char="o"/>
            </a:pPr>
            <a:r>
              <a:rPr lang="en-ZA" dirty="0" smtClean="0"/>
              <a:t>3 Generations </a:t>
            </a:r>
          </a:p>
          <a:p>
            <a:pPr marL="285750" indent="-285750">
              <a:buFont typeface="Arial" panose="020B0604020202020204" pitchFamily="34" charset="0"/>
              <a:buChar char="•"/>
            </a:pPr>
            <a:r>
              <a:rPr lang="en-ZA" dirty="0" smtClean="0"/>
              <a:t>4 Gauge Bosons</a:t>
            </a:r>
          </a:p>
          <a:p>
            <a:pPr marL="742950" lvl="1" indent="-285750">
              <a:buFont typeface="Courier New" panose="02070309020205020404" pitchFamily="49" charset="0"/>
              <a:buChar char="o"/>
            </a:pPr>
            <a:r>
              <a:rPr lang="en-ZA" dirty="0" smtClean="0"/>
              <a:t>Force carriers</a:t>
            </a:r>
          </a:p>
          <a:p>
            <a:pPr marL="742950" lvl="1" indent="-285750">
              <a:buFont typeface="Courier New" panose="02070309020205020404" pitchFamily="49" charset="0"/>
              <a:buChar char="o"/>
            </a:pPr>
            <a:r>
              <a:rPr lang="en-ZA" dirty="0" smtClean="0"/>
              <a:t>Spin 1</a:t>
            </a:r>
          </a:p>
          <a:p>
            <a:pPr marL="742950" lvl="1" indent="-285750">
              <a:buFont typeface="Courier New" panose="02070309020205020404" pitchFamily="49" charset="0"/>
              <a:buChar char="o"/>
            </a:pPr>
            <a:r>
              <a:rPr lang="en-ZA" dirty="0" smtClean="0"/>
              <a:t>Photon – EM</a:t>
            </a:r>
          </a:p>
          <a:p>
            <a:pPr marL="742950" lvl="1" indent="-285750">
              <a:buFont typeface="Courier New" panose="02070309020205020404" pitchFamily="49" charset="0"/>
              <a:buChar char="o"/>
            </a:pPr>
            <a:r>
              <a:rPr lang="en-ZA" dirty="0" smtClean="0"/>
              <a:t>W</a:t>
            </a:r>
            <a:r>
              <a:rPr lang="en-ZA" baseline="30000" dirty="0" smtClean="0">
                <a:latin typeface="Calibri"/>
              </a:rPr>
              <a:t>±</a:t>
            </a:r>
            <a:r>
              <a:rPr lang="en-ZA" dirty="0" smtClean="0">
                <a:latin typeface="Calibri"/>
              </a:rPr>
              <a:t>, Z – Weak</a:t>
            </a:r>
          </a:p>
          <a:p>
            <a:pPr marL="742950" lvl="1" indent="-285750">
              <a:buFont typeface="Courier New" panose="02070309020205020404" pitchFamily="49" charset="0"/>
              <a:buChar char="o"/>
            </a:pPr>
            <a:r>
              <a:rPr lang="en-ZA" dirty="0" smtClean="0">
                <a:latin typeface="Calibri"/>
              </a:rPr>
              <a:t>Gluon – Strong</a:t>
            </a:r>
          </a:p>
          <a:p>
            <a:pPr marL="285750" indent="-285750">
              <a:buFont typeface="Arial" panose="020B0604020202020204" pitchFamily="34" charset="0"/>
              <a:buChar char="•"/>
            </a:pPr>
            <a:r>
              <a:rPr lang="en-ZA" dirty="0" smtClean="0">
                <a:latin typeface="Calibri"/>
              </a:rPr>
              <a:t>1 Scalar Boson</a:t>
            </a:r>
          </a:p>
          <a:p>
            <a:pPr marL="742950" lvl="1" indent="-285750">
              <a:buFont typeface="Courier New" panose="02070309020205020404" pitchFamily="49" charset="0"/>
              <a:buChar char="o"/>
            </a:pPr>
            <a:r>
              <a:rPr lang="en-ZA" dirty="0" smtClean="0">
                <a:latin typeface="Calibri"/>
              </a:rPr>
              <a:t>Higgs</a:t>
            </a:r>
          </a:p>
          <a:p>
            <a:pPr marL="742950" lvl="1" indent="-285750">
              <a:buFont typeface="Courier New" panose="02070309020205020404" pitchFamily="49" charset="0"/>
              <a:buChar char="o"/>
            </a:pPr>
            <a:r>
              <a:rPr lang="en-ZA" dirty="0" smtClean="0">
                <a:latin typeface="Calibri"/>
              </a:rPr>
              <a:t>Gives mass</a:t>
            </a:r>
          </a:p>
          <a:p>
            <a:pPr lvl="1"/>
            <a:endParaRPr lang="en-ZA" dirty="0" smtClean="0"/>
          </a:p>
          <a:p>
            <a:pPr marL="742950" lvl="1" indent="-285750">
              <a:buFont typeface="Courier New" panose="02070309020205020404" pitchFamily="49" charset="0"/>
              <a:buChar char="o"/>
            </a:pPr>
            <a:endParaRPr lang="en-ZA" dirty="0" smtClean="0"/>
          </a:p>
          <a:p>
            <a:pPr marL="742950" lvl="1" indent="-285750">
              <a:buFont typeface="Arial" panose="020B0604020202020204" pitchFamily="34" charset="0"/>
              <a:buChar char="•"/>
            </a:pPr>
            <a:endParaRPr lang="en-ZA" dirty="0" smtClean="0"/>
          </a:p>
          <a:p>
            <a:pPr marL="285750" indent="-285750">
              <a:buFont typeface="Arial" panose="020B0604020202020204" pitchFamily="34" charset="0"/>
              <a:buChar char="•"/>
            </a:pPr>
            <a:endParaRPr lang="en-ZA" dirty="0" smtClean="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8688" y="898376"/>
            <a:ext cx="7906450" cy="5915000"/>
          </a:xfrm>
        </p:spPr>
      </p:pic>
      <p:sp>
        <p:nvSpPr>
          <p:cNvPr id="5" name="Slide Number Placeholder 4"/>
          <p:cNvSpPr>
            <a:spLocks noGrp="1"/>
          </p:cNvSpPr>
          <p:nvPr>
            <p:ph type="sldNum" sz="quarter" idx="12"/>
          </p:nvPr>
        </p:nvSpPr>
        <p:spPr/>
        <p:txBody>
          <a:bodyPr/>
          <a:lstStyle/>
          <a:p>
            <a:fld id="{9BB98AF2-C2A1-4396-BEDD-E9AC59866D0B}" type="slidenum">
              <a:rPr lang="en-ZA" smtClean="0"/>
              <a:t>3</a:t>
            </a:fld>
            <a:endParaRPr lang="en-ZA"/>
          </a:p>
        </p:txBody>
      </p:sp>
    </p:spTree>
    <p:extLst>
      <p:ext uri="{BB962C8B-B14F-4D97-AF65-F5344CB8AC3E}">
        <p14:creationId xmlns:p14="http://schemas.microsoft.com/office/powerpoint/2010/main" val="20326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4"/>
                                        </p:tgtEl>
                                      </p:cBhvr>
                                      <p:by x="70000" y="70000"/>
                                    </p:animScale>
                                  </p:childTnLst>
                                </p:cTn>
                              </p:par>
                              <p:par>
                                <p:cTn id="7" presetID="0" presetClass="path" presetSubtype="0" accel="50000" decel="50000" fill="hold" nodeType="withEffect">
                                  <p:stCondLst>
                                    <p:cond delay="0"/>
                                  </p:stCondLst>
                                  <p:childTnLst>
                                    <p:animMotion origin="layout" path="M -8.33333E-7 2.59259E-6 L 0.14097 0.09375 " pathEditMode="relative" rAng="0" ptsTypes="AA">
                                      <p:cBhvr>
                                        <p:cTn id="8" dur="500" fill="hold"/>
                                        <p:tgtEl>
                                          <p:spTgt spid="4"/>
                                        </p:tgtEl>
                                        <p:attrNameLst>
                                          <p:attrName>ppt_x</p:attrName>
                                          <p:attrName>ppt_y</p:attrName>
                                        </p:attrNameLst>
                                      </p:cBhvr>
                                      <p:rCtr x="7049" y="467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62074"/>
          </a:xfrm>
        </p:spPr>
        <p:txBody>
          <a:bodyPr/>
          <a:lstStyle/>
          <a:p>
            <a:r>
              <a:rPr lang="en-ZA" dirty="0"/>
              <a:t>Theory: Standard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908720"/>
                <a:ext cx="7620000" cy="5492080"/>
              </a:xfrm>
            </p:spPr>
            <p:txBody>
              <a:bodyPr/>
              <a:lstStyle/>
              <a:p>
                <a:r>
                  <a:rPr lang="en-ZA" dirty="0" smtClean="0"/>
                  <a:t>The mathematics of the SM comes from QFT</a:t>
                </a:r>
              </a:p>
              <a:p>
                <a:r>
                  <a:rPr lang="en-ZA" dirty="0" smtClean="0"/>
                  <a:t>Particles are considered fields permeating space time</a:t>
                </a:r>
              </a:p>
              <a:p>
                <a:r>
                  <a:rPr lang="en-ZA" dirty="0" smtClean="0"/>
                  <a:t>Interactions understood by Lagrangian mechanics</a:t>
                </a:r>
              </a:p>
              <a:p>
                <a:r>
                  <a:rPr lang="en-ZA" dirty="0" smtClean="0"/>
                  <a:t>General QFT method:</a:t>
                </a:r>
              </a:p>
              <a:p>
                <a:pPr lvl="1">
                  <a:buFont typeface="Courier New" panose="02070309020205020404" pitchFamily="49" charset="0"/>
                  <a:buChar char="o"/>
                </a:pPr>
                <a:r>
                  <a:rPr lang="en-ZA" dirty="0" smtClean="0"/>
                  <a:t>Internal symmetries of the system are defined</a:t>
                </a:r>
              </a:p>
              <a:p>
                <a:pPr lvl="1">
                  <a:buFont typeface="Courier New" panose="02070309020205020404" pitchFamily="49" charset="0"/>
                  <a:buChar char="o"/>
                </a:pPr>
                <a:r>
                  <a:rPr lang="en-ZA" dirty="0" smtClean="0"/>
                  <a:t>Most general renormalizable Lagrangian that obeys these symmetries is written down</a:t>
                </a:r>
              </a:p>
              <a:p>
                <a:r>
                  <a:rPr lang="en-ZA" dirty="0" smtClean="0"/>
                  <a:t>SM Symmetries:</a:t>
                </a:r>
              </a:p>
              <a:p>
                <a:pPr lvl="1">
                  <a:buFont typeface="Courier New" panose="02070309020205020404" pitchFamily="49" charset="0"/>
                  <a:buChar char="o"/>
                </a:pPr>
                <a:r>
                  <a:rPr lang="en-ZA" dirty="0" smtClean="0"/>
                  <a:t>SU(3)</a:t>
                </a:r>
                <a:r>
                  <a:rPr lang="en-ZA" baseline="-25000" dirty="0" smtClean="0"/>
                  <a:t>C</a:t>
                </a:r>
                <a:r>
                  <a:rPr lang="en-ZA" dirty="0" smtClean="0"/>
                  <a:t> – QCD (Strong interaction)</a:t>
                </a:r>
              </a:p>
              <a:p>
                <a:pPr lvl="1">
                  <a:buFont typeface="Courier New" panose="02070309020205020404" pitchFamily="49" charset="0"/>
                  <a:buChar char="o"/>
                </a:pPr>
                <a:r>
                  <a:rPr lang="en-ZA" dirty="0" smtClean="0"/>
                  <a:t>SU(2)</a:t>
                </a:r>
                <a:r>
                  <a:rPr lang="en-ZA" baseline="-25000" dirty="0"/>
                  <a:t>L</a:t>
                </a:r>
                <a:r>
                  <a:rPr lang="en-ZA" dirty="0" smtClean="0"/>
                  <a:t> – Weak Interaction</a:t>
                </a:r>
              </a:p>
              <a:p>
                <a:pPr lvl="1">
                  <a:buFont typeface="Courier New" panose="02070309020205020404" pitchFamily="49" charset="0"/>
                  <a:buChar char="o"/>
                </a:pPr>
                <a:r>
                  <a:rPr lang="en-ZA" dirty="0" smtClean="0"/>
                  <a:t>U(1)</a:t>
                </a:r>
                <a:r>
                  <a:rPr lang="en-ZA" baseline="-25000" dirty="0" smtClean="0"/>
                  <a:t>Y</a:t>
                </a:r>
                <a:r>
                  <a:rPr lang="en-ZA" dirty="0" smtClean="0"/>
                  <a:t> – Electromagnetic Interaction</a:t>
                </a:r>
              </a:p>
              <a:p>
                <a:r>
                  <a:rPr lang="en-ZA" dirty="0"/>
                  <a:t>The SM Lagrangian for these symmetries can be written in terms of the QCD sector and the EW </a:t>
                </a:r>
                <a:r>
                  <a:rPr lang="en-ZA" dirty="0" smtClean="0"/>
                  <a:t>sector:</a:t>
                </a:r>
                <a:endParaRPr lang="en-ZA" i="1" dirty="0" smtClean="0"/>
              </a:p>
              <a:p>
                <a:pPr marL="114300" indent="0" algn="ctr">
                  <a:buNone/>
                </a:pPr>
                <a14:m>
                  <m:oMathPara xmlns:m="http://schemas.openxmlformats.org/officeDocument/2006/math">
                    <m:oMathParaPr>
                      <m:jc m:val="centerGroup"/>
                    </m:oMathParaPr>
                    <m:oMath xmlns:m="http://schemas.openxmlformats.org/officeDocument/2006/math">
                      <m:sSub>
                        <m:sSubPr>
                          <m:ctrlPr>
                            <a:rPr lang="en-ZA" i="1">
                              <a:latin typeface="Cambria Math"/>
                            </a:rPr>
                          </m:ctrlPr>
                        </m:sSubPr>
                        <m:e>
                          <m:r>
                            <a:rPr lang="en-US" i="1">
                              <a:latin typeface="Cambria Math"/>
                            </a:rPr>
                            <m:t>ℒ</m:t>
                          </m:r>
                        </m:e>
                        <m:sub>
                          <m:r>
                            <a:rPr lang="en-US" i="1">
                              <a:latin typeface="Cambria Math"/>
                            </a:rPr>
                            <m:t>𝑆𝑀</m:t>
                          </m:r>
                        </m:sub>
                      </m:sSub>
                      <m:r>
                        <a:rPr lang="en-US" i="1">
                          <a:latin typeface="Cambria Math"/>
                        </a:rPr>
                        <m:t>= </m:t>
                      </m:r>
                      <m:sSub>
                        <m:sSubPr>
                          <m:ctrlPr>
                            <a:rPr lang="en-ZA" i="1">
                              <a:latin typeface="Cambria Math"/>
                            </a:rPr>
                          </m:ctrlPr>
                        </m:sSubPr>
                        <m:e>
                          <m:r>
                            <a:rPr lang="en-US" i="1">
                              <a:latin typeface="Cambria Math"/>
                            </a:rPr>
                            <m:t>ℒ</m:t>
                          </m:r>
                        </m:e>
                        <m:sub>
                          <m:r>
                            <a:rPr lang="en-US" i="1">
                              <a:latin typeface="Cambria Math"/>
                            </a:rPr>
                            <m:t>𝑆𝑈</m:t>
                          </m:r>
                          <m:d>
                            <m:dPr>
                              <m:ctrlPr>
                                <a:rPr lang="en-ZA" i="1">
                                  <a:latin typeface="Cambria Math"/>
                                </a:rPr>
                              </m:ctrlPr>
                            </m:dPr>
                            <m:e>
                              <m:r>
                                <a:rPr lang="en-US" i="1">
                                  <a:latin typeface="Cambria Math"/>
                                </a:rPr>
                                <m:t>3</m:t>
                              </m:r>
                            </m:e>
                          </m:d>
                        </m:sub>
                      </m:sSub>
                      <m:r>
                        <a:rPr lang="en-US" i="1">
                          <a:latin typeface="Cambria Math"/>
                        </a:rPr>
                        <m:t>+</m:t>
                      </m:r>
                      <m:sSub>
                        <m:sSubPr>
                          <m:ctrlPr>
                            <a:rPr lang="en-ZA" i="1">
                              <a:latin typeface="Cambria Math"/>
                            </a:rPr>
                          </m:ctrlPr>
                        </m:sSubPr>
                        <m:e>
                          <m:r>
                            <a:rPr lang="en-US" i="1">
                              <a:latin typeface="Cambria Math"/>
                            </a:rPr>
                            <m:t>ℒ</m:t>
                          </m:r>
                        </m:e>
                        <m:sub>
                          <m:r>
                            <a:rPr lang="en-US" i="1">
                              <a:latin typeface="Cambria Math"/>
                            </a:rPr>
                            <m:t>𝑆𝑈</m:t>
                          </m:r>
                          <m:d>
                            <m:dPr>
                              <m:ctrlPr>
                                <a:rPr lang="en-ZA" i="1">
                                  <a:latin typeface="Cambria Math"/>
                                </a:rPr>
                              </m:ctrlPr>
                            </m:dPr>
                            <m:e>
                              <m:r>
                                <a:rPr lang="en-US" i="1">
                                  <a:latin typeface="Cambria Math"/>
                                </a:rPr>
                                <m:t>2</m:t>
                              </m:r>
                            </m:e>
                          </m:d>
                          <m:r>
                            <a:rPr lang="en-ZA" b="0" i="1" baseline="-25000" smtClean="0">
                              <a:latin typeface="Cambria Math"/>
                            </a:rPr>
                            <m:t>𝐿</m:t>
                          </m:r>
                          <m:r>
                            <a:rPr lang="en-US" i="1">
                              <a:latin typeface="Cambria Math"/>
                            </a:rPr>
                            <m:t>×</m:t>
                          </m:r>
                          <m:r>
                            <a:rPr lang="en-US" i="1">
                              <a:latin typeface="Cambria Math"/>
                            </a:rPr>
                            <m:t>𝑈</m:t>
                          </m:r>
                          <m:d>
                            <m:dPr>
                              <m:ctrlPr>
                                <a:rPr lang="en-ZA" i="1">
                                  <a:latin typeface="Cambria Math"/>
                                </a:rPr>
                              </m:ctrlPr>
                            </m:dPr>
                            <m:e>
                              <m:r>
                                <a:rPr lang="en-US" i="1">
                                  <a:latin typeface="Cambria Math"/>
                                </a:rPr>
                                <m:t>1</m:t>
                              </m:r>
                            </m:e>
                          </m:d>
                        </m:sub>
                      </m:sSub>
                    </m:oMath>
                  </m:oMathPara>
                </a14:m>
                <a:endParaRPr lang="en-ZA" dirty="0"/>
              </a:p>
              <a:p>
                <a:endParaRPr lang="en-Z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908720"/>
                <a:ext cx="7620000" cy="5492080"/>
              </a:xfrm>
              <a:blipFill rotWithShape="1">
                <a:blip r:embed="rId3"/>
                <a:stretch>
                  <a:fillRect t="-666"/>
                </a:stretch>
              </a:blipFill>
            </p:spPr>
            <p:txBody>
              <a:bodyPr/>
              <a:lstStyle/>
              <a:p>
                <a:r>
                  <a:rPr lang="en-ZA">
                    <a:noFill/>
                  </a:rPr>
                  <a:t> </a:t>
                </a:r>
              </a:p>
            </p:txBody>
          </p:sp>
        </mc:Fallback>
      </mc:AlternateContent>
      <p:grpSp>
        <p:nvGrpSpPr>
          <p:cNvPr id="9" name="Group 8"/>
          <p:cNvGrpSpPr/>
          <p:nvPr/>
        </p:nvGrpSpPr>
        <p:grpSpPr>
          <a:xfrm>
            <a:off x="4773944" y="4382582"/>
            <a:ext cx="3261107" cy="612068"/>
            <a:chOff x="1822133" y="4812435"/>
            <a:chExt cx="3261107" cy="612068"/>
          </a:xfrm>
        </p:grpSpPr>
        <p:sp>
          <p:nvSpPr>
            <p:cNvPr id="7" name="Right Brace 6"/>
            <p:cNvSpPr/>
            <p:nvPr/>
          </p:nvSpPr>
          <p:spPr>
            <a:xfrm>
              <a:off x="1822133" y="4812435"/>
              <a:ext cx="432048" cy="612068"/>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sp>
          <p:nvSpPr>
            <p:cNvPr id="8" name="TextBox 7"/>
            <p:cNvSpPr txBox="1"/>
            <p:nvPr/>
          </p:nvSpPr>
          <p:spPr>
            <a:xfrm>
              <a:off x="2411760" y="4933803"/>
              <a:ext cx="2671480" cy="369332"/>
            </a:xfrm>
            <a:prstGeom prst="rect">
              <a:avLst/>
            </a:prstGeom>
            <a:noFill/>
          </p:spPr>
          <p:txBody>
            <a:bodyPr wrap="square" rtlCol="0">
              <a:spAutoFit/>
            </a:bodyPr>
            <a:lstStyle/>
            <a:p>
              <a:r>
                <a:rPr lang="en-ZA" dirty="0" smtClean="0"/>
                <a:t>Electroweak interaction</a:t>
              </a:r>
              <a:endParaRPr lang="en-ZA" dirty="0"/>
            </a:p>
          </p:txBody>
        </p:sp>
      </p:grpSp>
      <p:sp>
        <p:nvSpPr>
          <p:cNvPr id="5" name="Slide Number Placeholder 4"/>
          <p:cNvSpPr>
            <a:spLocks noGrp="1"/>
          </p:cNvSpPr>
          <p:nvPr>
            <p:ph type="sldNum" sz="quarter" idx="12"/>
          </p:nvPr>
        </p:nvSpPr>
        <p:spPr/>
        <p:txBody>
          <a:bodyPr/>
          <a:lstStyle/>
          <a:p>
            <a:fld id="{9BB98AF2-C2A1-4396-BEDD-E9AC59866D0B}" type="slidenum">
              <a:rPr lang="en-ZA" smtClean="0"/>
              <a:t>4</a:t>
            </a:fld>
            <a:endParaRPr lang="en-ZA"/>
          </a:p>
        </p:txBody>
      </p:sp>
    </p:spTree>
    <p:extLst>
      <p:ext uri="{BB962C8B-B14F-4D97-AF65-F5344CB8AC3E}">
        <p14:creationId xmlns:p14="http://schemas.microsoft.com/office/powerpoint/2010/main" val="257917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7620000" cy="5420072"/>
          </a:xfrm>
        </p:spPr>
        <p:txBody>
          <a:bodyPr/>
          <a:lstStyle/>
          <a:p>
            <a:r>
              <a:rPr lang="en-ZA" dirty="0" smtClean="0"/>
              <a:t>Redundant degrees of freedom in the Lagrangian: Gauges</a:t>
            </a:r>
          </a:p>
          <a:p>
            <a:r>
              <a:rPr lang="en-ZA" dirty="0" smtClean="0"/>
              <a:t>Symmetry group that defines the transformations between these Gauges (SU(3)</a:t>
            </a:r>
            <a:r>
              <a:rPr lang="en-ZA" baseline="-25000" dirty="0" smtClean="0"/>
              <a:t>C</a:t>
            </a:r>
            <a:r>
              <a:rPr lang="en-ZA" dirty="0" smtClean="0"/>
              <a:t> for QCD)</a:t>
            </a:r>
          </a:p>
          <a:p>
            <a:r>
              <a:rPr lang="en-ZA" dirty="0" smtClean="0"/>
              <a:t>Group generators of </a:t>
            </a:r>
            <a:r>
              <a:rPr lang="en-ZA" dirty="0"/>
              <a:t>Symmetry groups </a:t>
            </a:r>
            <a:r>
              <a:rPr lang="en-ZA" dirty="0" smtClean="0"/>
              <a:t>give rise to vector fields</a:t>
            </a:r>
          </a:p>
          <a:p>
            <a:r>
              <a:rPr lang="en-ZA" dirty="0" smtClean="0"/>
              <a:t>Vector fields added to Lagrangian, ensure invariance under transformations: gauge invariance.</a:t>
            </a:r>
          </a:p>
          <a:p>
            <a:r>
              <a:rPr lang="en-ZA" dirty="0" smtClean="0"/>
              <a:t>The quantization of these vector </a:t>
            </a:r>
            <a:r>
              <a:rPr lang="en-ZA" dirty="0"/>
              <a:t>fields </a:t>
            </a:r>
            <a:r>
              <a:rPr lang="en-ZA" dirty="0" smtClean="0"/>
              <a:t>are then gauge bosons.</a:t>
            </a:r>
          </a:p>
          <a:p>
            <a:r>
              <a:rPr lang="en-ZA" dirty="0" smtClean="0"/>
              <a:t>For example SU(3)</a:t>
            </a:r>
            <a:r>
              <a:rPr lang="en-ZA" baseline="-25000" dirty="0" smtClean="0"/>
              <a:t>C</a:t>
            </a:r>
            <a:r>
              <a:rPr lang="en-ZA" dirty="0" smtClean="0"/>
              <a:t> has 8 group </a:t>
            </a:r>
            <a:r>
              <a:rPr lang="en-ZA" dirty="0"/>
              <a:t>generators </a:t>
            </a:r>
            <a:r>
              <a:rPr lang="en-ZA" dirty="0" smtClean="0"/>
              <a:t>giving the 8 gluons in QCD</a:t>
            </a:r>
          </a:p>
          <a:p>
            <a:r>
              <a:rPr lang="en-ZA" dirty="0"/>
              <a:t>Now </a:t>
            </a:r>
            <a:r>
              <a:rPr lang="en-ZA" dirty="0" smtClean="0"/>
              <a:t>the most </a:t>
            </a:r>
            <a:r>
              <a:rPr lang="en-ZA" dirty="0"/>
              <a:t>general </a:t>
            </a:r>
            <a:r>
              <a:rPr lang="en-ZA" dirty="0" smtClean="0"/>
              <a:t>renormalizable SM </a:t>
            </a:r>
            <a:r>
              <a:rPr lang="en-ZA" dirty="0"/>
              <a:t>Lagrangian that obeys </a:t>
            </a:r>
            <a:r>
              <a:rPr lang="en-ZA" dirty="0" smtClean="0"/>
              <a:t>SU(3)</a:t>
            </a:r>
            <a:r>
              <a:rPr lang="en-ZA" baseline="-25000" dirty="0" smtClean="0"/>
              <a:t>C</a:t>
            </a:r>
            <a:r>
              <a:rPr lang="en-ZA" dirty="0" smtClean="0"/>
              <a:t>XSU(2)</a:t>
            </a:r>
            <a:r>
              <a:rPr lang="en-ZA" baseline="-25000" dirty="0" smtClean="0"/>
              <a:t>L</a:t>
            </a:r>
            <a:r>
              <a:rPr lang="en-ZA" dirty="0" smtClean="0"/>
              <a:t>XU(1)</a:t>
            </a:r>
            <a:r>
              <a:rPr lang="en-ZA" baseline="-25000" dirty="0" smtClean="0"/>
              <a:t>Y</a:t>
            </a:r>
            <a:r>
              <a:rPr lang="en-ZA" dirty="0" smtClean="0"/>
              <a:t> </a:t>
            </a:r>
            <a:r>
              <a:rPr lang="en-ZA" dirty="0"/>
              <a:t>gauge invariance </a:t>
            </a:r>
            <a:r>
              <a:rPr lang="en-ZA" dirty="0" smtClean="0"/>
              <a:t>predicts all the </a:t>
            </a:r>
            <a:r>
              <a:rPr lang="en-ZA" dirty="0"/>
              <a:t>particles </a:t>
            </a:r>
            <a:r>
              <a:rPr lang="en-ZA" dirty="0" smtClean="0"/>
              <a:t>to be massless. </a:t>
            </a:r>
          </a:p>
          <a:p>
            <a:r>
              <a:rPr lang="en-ZA" dirty="0" smtClean="0"/>
              <a:t>Simply adding mass violates SU(2)</a:t>
            </a:r>
            <a:r>
              <a:rPr lang="en-ZA" baseline="-25000" dirty="0" smtClean="0"/>
              <a:t>L</a:t>
            </a:r>
            <a:r>
              <a:rPr lang="en-ZA" dirty="0" smtClean="0"/>
              <a:t>XU(1)</a:t>
            </a:r>
            <a:r>
              <a:rPr lang="en-ZA" baseline="-25000" dirty="0" smtClean="0"/>
              <a:t>Y</a:t>
            </a:r>
            <a:r>
              <a:rPr lang="en-ZA" dirty="0" smtClean="0"/>
              <a:t> gauge invariance.</a:t>
            </a:r>
            <a:endParaRPr lang="en-ZA" dirty="0"/>
          </a:p>
        </p:txBody>
      </p:sp>
      <p:sp>
        <p:nvSpPr>
          <p:cNvPr id="4" name="Title 1"/>
          <p:cNvSpPr txBox="1">
            <a:spLocks/>
          </p:cNvSpPr>
          <p:nvPr/>
        </p:nvSpPr>
        <p:spPr>
          <a:xfrm>
            <a:off x="457200" y="274638"/>
            <a:ext cx="7620000" cy="5620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ZA" dirty="0" smtClean="0"/>
              <a:t>Theory: Gauge Theory</a:t>
            </a:r>
            <a:endParaRPr lang="en-ZA" dirty="0"/>
          </a:p>
        </p:txBody>
      </p:sp>
      <p:sp>
        <p:nvSpPr>
          <p:cNvPr id="5" name="Slide Number Placeholder 4"/>
          <p:cNvSpPr>
            <a:spLocks noGrp="1"/>
          </p:cNvSpPr>
          <p:nvPr>
            <p:ph type="sldNum" sz="quarter" idx="12"/>
          </p:nvPr>
        </p:nvSpPr>
        <p:spPr/>
        <p:txBody>
          <a:bodyPr/>
          <a:lstStyle/>
          <a:p>
            <a:fld id="{9BB98AF2-C2A1-4396-BEDD-E9AC59866D0B}" type="slidenum">
              <a:rPr lang="en-ZA" smtClean="0"/>
              <a:t>5</a:t>
            </a:fld>
            <a:endParaRPr lang="en-ZA"/>
          </a:p>
        </p:txBody>
      </p:sp>
    </p:spTree>
    <p:extLst>
      <p:ext uri="{BB962C8B-B14F-4D97-AF65-F5344CB8AC3E}">
        <p14:creationId xmlns:p14="http://schemas.microsoft.com/office/powerpoint/2010/main" val="4247685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28800"/>
                <a:ext cx="7620000" cy="4800600"/>
              </a:xfrm>
            </p:spPr>
            <p:txBody>
              <a:bodyPr>
                <a:normAutofit fontScale="92500"/>
              </a:bodyPr>
              <a:lstStyle/>
              <a:p>
                <a14:m>
                  <m:oMath xmlns:m="http://schemas.openxmlformats.org/officeDocument/2006/math">
                    <m:r>
                      <a:rPr lang="en-ZA" b="0" i="1" smtClean="0">
                        <a:latin typeface="Cambria Math"/>
                      </a:rPr>
                      <m:t>𝑉</m:t>
                    </m:r>
                    <m:d>
                      <m:dPr>
                        <m:ctrlPr>
                          <a:rPr lang="en-ZA" i="1">
                            <a:latin typeface="Cambria Math"/>
                          </a:rPr>
                        </m:ctrlPr>
                      </m:dPr>
                      <m:e>
                        <m:r>
                          <a:rPr lang="en-US" i="1">
                            <a:latin typeface="Cambria Math"/>
                          </a:rPr>
                          <m:t>𝜑</m:t>
                        </m:r>
                      </m:e>
                    </m:d>
                    <m:r>
                      <a:rPr lang="en-US" i="1">
                        <a:latin typeface="Cambria Math"/>
                      </a:rPr>
                      <m:t>=</m:t>
                    </m:r>
                    <m:f>
                      <m:fPr>
                        <m:ctrlPr>
                          <a:rPr lang="en-ZA" i="1">
                            <a:latin typeface="Cambria Math"/>
                          </a:rPr>
                        </m:ctrlPr>
                      </m:fPr>
                      <m:num>
                        <m:r>
                          <a:rPr lang="en-US" i="1">
                            <a:latin typeface="Cambria Math"/>
                          </a:rPr>
                          <m:t>1</m:t>
                        </m:r>
                      </m:num>
                      <m:den>
                        <m:r>
                          <a:rPr lang="en-US" i="1">
                            <a:latin typeface="Cambria Math"/>
                          </a:rPr>
                          <m:t>2</m:t>
                        </m:r>
                      </m:den>
                    </m:f>
                    <m:sSup>
                      <m:sSupPr>
                        <m:ctrlPr>
                          <a:rPr lang="en-ZA" i="1">
                            <a:latin typeface="Cambria Math"/>
                          </a:rPr>
                        </m:ctrlPr>
                      </m:sSupPr>
                      <m:e>
                        <m:r>
                          <a:rPr lang="en-US" i="1">
                            <a:latin typeface="Cambria Math"/>
                          </a:rPr>
                          <m:t>𝜇</m:t>
                        </m:r>
                      </m:e>
                      <m:sup>
                        <m:r>
                          <a:rPr lang="en-US" i="1">
                            <a:latin typeface="Cambria Math"/>
                          </a:rPr>
                          <m:t>2</m:t>
                        </m:r>
                      </m:sup>
                    </m:sSup>
                    <m:sSup>
                      <m:sSupPr>
                        <m:ctrlPr>
                          <a:rPr lang="en-ZA" i="1">
                            <a:latin typeface="Cambria Math"/>
                          </a:rPr>
                        </m:ctrlPr>
                      </m:sSupPr>
                      <m:e>
                        <m:r>
                          <a:rPr lang="en-US" i="1">
                            <a:latin typeface="Cambria Math"/>
                          </a:rPr>
                          <m:t>𝜑</m:t>
                        </m:r>
                      </m:e>
                      <m:sup>
                        <m:r>
                          <a:rPr lang="en-US" i="1">
                            <a:latin typeface="Cambria Math"/>
                          </a:rPr>
                          <m:t>2</m:t>
                        </m:r>
                      </m:sup>
                    </m:sSup>
                    <m:r>
                      <a:rPr lang="en-US" i="1">
                        <a:latin typeface="Cambria Math"/>
                      </a:rPr>
                      <m:t>+</m:t>
                    </m:r>
                    <m:f>
                      <m:fPr>
                        <m:ctrlPr>
                          <a:rPr lang="en-ZA" i="1">
                            <a:latin typeface="Cambria Math"/>
                          </a:rPr>
                        </m:ctrlPr>
                      </m:fPr>
                      <m:num>
                        <m:r>
                          <a:rPr lang="en-US" i="1">
                            <a:latin typeface="Cambria Math"/>
                          </a:rPr>
                          <m:t>1</m:t>
                        </m:r>
                      </m:num>
                      <m:den>
                        <m:r>
                          <a:rPr lang="en-US" i="1">
                            <a:latin typeface="Cambria Math"/>
                          </a:rPr>
                          <m:t>4</m:t>
                        </m:r>
                      </m:den>
                    </m:f>
                    <m:r>
                      <a:rPr lang="en-US" i="1">
                        <a:latin typeface="Cambria Math"/>
                      </a:rPr>
                      <m:t>𝜆</m:t>
                    </m:r>
                    <m:sSup>
                      <m:sSupPr>
                        <m:ctrlPr>
                          <a:rPr lang="en-ZA" i="1">
                            <a:latin typeface="Cambria Math"/>
                          </a:rPr>
                        </m:ctrlPr>
                      </m:sSupPr>
                      <m:e>
                        <m:r>
                          <a:rPr lang="en-US" i="1">
                            <a:latin typeface="Cambria Math"/>
                          </a:rPr>
                          <m:t>𝜑</m:t>
                        </m:r>
                      </m:e>
                      <m:sup>
                        <m:r>
                          <a:rPr lang="en-US" i="1">
                            <a:latin typeface="Cambria Math"/>
                          </a:rPr>
                          <m:t>4</m:t>
                        </m:r>
                      </m:sup>
                    </m:sSup>
                  </m:oMath>
                </a14:m>
                <a:endParaRPr lang="en-ZA" dirty="0" smtClean="0"/>
              </a:p>
              <a:p>
                <a14:m>
                  <m:oMath xmlns:m="http://schemas.openxmlformats.org/officeDocument/2006/math">
                    <m:sSub>
                      <m:sSubPr>
                        <m:ctrlPr>
                          <a:rPr lang="en-ZA" i="1">
                            <a:latin typeface="Cambria Math"/>
                          </a:rPr>
                        </m:ctrlPr>
                      </m:sSubPr>
                      <m:e>
                        <m:r>
                          <a:rPr lang="en-US" i="1">
                            <a:latin typeface="Cambria Math"/>
                          </a:rPr>
                          <m:t>ℒ</m:t>
                        </m:r>
                      </m:e>
                      <m:sub>
                        <m:r>
                          <a:rPr lang="en-US" i="1">
                            <a:latin typeface="Cambria Math"/>
                          </a:rPr>
                          <m:t>𝜑</m:t>
                        </m:r>
                      </m:sub>
                    </m:sSub>
                    <m:r>
                      <a:rPr lang="en-US" i="1">
                        <a:latin typeface="Cambria Math"/>
                      </a:rPr>
                      <m:t>=</m:t>
                    </m:r>
                    <m:sSup>
                      <m:sSupPr>
                        <m:ctrlPr>
                          <a:rPr lang="en-ZA" i="1">
                            <a:latin typeface="Cambria Math"/>
                          </a:rPr>
                        </m:ctrlPr>
                      </m:sSupPr>
                      <m:e>
                        <m:d>
                          <m:dPr>
                            <m:ctrlPr>
                              <a:rPr lang="en-ZA" i="1">
                                <a:latin typeface="Cambria Math"/>
                              </a:rPr>
                            </m:ctrlPr>
                          </m:dPr>
                          <m:e>
                            <m:sSup>
                              <m:sSupPr>
                                <m:ctrlPr>
                                  <a:rPr lang="en-ZA" i="1">
                                    <a:latin typeface="Cambria Math"/>
                                  </a:rPr>
                                </m:ctrlPr>
                              </m:sSupPr>
                              <m:e>
                                <m:r>
                                  <a:rPr lang="en-US" i="1">
                                    <a:latin typeface="Cambria Math"/>
                                  </a:rPr>
                                  <m:t>𝐷</m:t>
                                </m:r>
                              </m:e>
                              <m:sup>
                                <m:r>
                                  <a:rPr lang="en-US" i="1">
                                    <a:latin typeface="Cambria Math"/>
                                  </a:rPr>
                                  <m:t>𝜇</m:t>
                                </m:r>
                              </m:sup>
                            </m:sSup>
                            <m:r>
                              <a:rPr lang="en-US" i="1">
                                <a:latin typeface="Cambria Math"/>
                              </a:rPr>
                              <m:t>𝜑</m:t>
                            </m:r>
                          </m:e>
                        </m:d>
                      </m:e>
                      <m:sup>
                        <m:r>
                          <a:rPr lang="en-US" i="1">
                            <a:latin typeface="Cambria Math"/>
                          </a:rPr>
                          <m:t>†</m:t>
                        </m:r>
                      </m:sup>
                    </m:sSup>
                    <m:sSub>
                      <m:sSubPr>
                        <m:ctrlPr>
                          <a:rPr lang="en-ZA" i="1">
                            <a:latin typeface="Cambria Math"/>
                          </a:rPr>
                        </m:ctrlPr>
                      </m:sSubPr>
                      <m:e>
                        <m:r>
                          <a:rPr lang="en-US" i="1">
                            <a:latin typeface="Cambria Math"/>
                          </a:rPr>
                          <m:t>(</m:t>
                        </m:r>
                        <m:r>
                          <a:rPr lang="en-US" i="1">
                            <a:latin typeface="Cambria Math"/>
                          </a:rPr>
                          <m:t>𝐷</m:t>
                        </m:r>
                      </m:e>
                      <m:sub>
                        <m:r>
                          <a:rPr lang="en-US" i="1">
                            <a:latin typeface="Cambria Math"/>
                          </a:rPr>
                          <m:t>𝜇</m:t>
                        </m:r>
                      </m:sub>
                    </m:sSub>
                    <m:r>
                      <a:rPr lang="en-US" i="1">
                        <a:latin typeface="Cambria Math"/>
                      </a:rPr>
                      <m:t>𝜑</m:t>
                    </m:r>
                    <m:r>
                      <a:rPr lang="en-US" i="1">
                        <a:latin typeface="Cambria Math"/>
                      </a:rPr>
                      <m:t>)−</m:t>
                    </m:r>
                    <m:r>
                      <a:rPr lang="en-US" i="1">
                        <a:latin typeface="Cambria Math"/>
                      </a:rPr>
                      <m:t>𝑉</m:t>
                    </m:r>
                    <m:d>
                      <m:dPr>
                        <m:ctrlPr>
                          <a:rPr lang="en-ZA" i="1">
                            <a:latin typeface="Cambria Math"/>
                          </a:rPr>
                        </m:ctrlPr>
                      </m:dPr>
                      <m:e>
                        <m:r>
                          <a:rPr lang="en-US" i="1">
                            <a:latin typeface="Cambria Math"/>
                          </a:rPr>
                          <m:t>𝜑</m:t>
                        </m:r>
                      </m:e>
                    </m:d>
                    <m:r>
                      <a:rPr lang="en-US" i="1">
                        <a:latin typeface="Cambria Math"/>
                      </a:rPr>
                      <m:t>=</m:t>
                    </m:r>
                    <m:sSup>
                      <m:sSupPr>
                        <m:ctrlPr>
                          <a:rPr lang="en-ZA" i="1">
                            <a:latin typeface="Cambria Math"/>
                          </a:rPr>
                        </m:ctrlPr>
                      </m:sSupPr>
                      <m:e>
                        <m:d>
                          <m:dPr>
                            <m:ctrlPr>
                              <a:rPr lang="en-ZA" i="1">
                                <a:latin typeface="Cambria Math"/>
                              </a:rPr>
                            </m:ctrlPr>
                          </m:dPr>
                          <m:e>
                            <m:sSup>
                              <m:sSupPr>
                                <m:ctrlPr>
                                  <a:rPr lang="en-ZA" i="1">
                                    <a:latin typeface="Cambria Math"/>
                                  </a:rPr>
                                </m:ctrlPr>
                              </m:sSupPr>
                              <m:e>
                                <m:r>
                                  <a:rPr lang="en-US" i="1">
                                    <a:latin typeface="Cambria Math"/>
                                  </a:rPr>
                                  <m:t>𝐷</m:t>
                                </m:r>
                              </m:e>
                              <m:sup>
                                <m:r>
                                  <a:rPr lang="en-US" i="1">
                                    <a:latin typeface="Cambria Math"/>
                                  </a:rPr>
                                  <m:t>𝜇</m:t>
                                </m:r>
                              </m:sup>
                            </m:sSup>
                            <m:r>
                              <a:rPr lang="en-US" i="1">
                                <a:latin typeface="Cambria Math"/>
                              </a:rPr>
                              <m:t>𝜑</m:t>
                            </m:r>
                          </m:e>
                        </m:d>
                      </m:e>
                      <m:sup>
                        <m:r>
                          <a:rPr lang="en-US" i="1">
                            <a:latin typeface="Cambria Math"/>
                          </a:rPr>
                          <m:t>†</m:t>
                        </m:r>
                      </m:sup>
                    </m:sSup>
                    <m:sSub>
                      <m:sSubPr>
                        <m:ctrlPr>
                          <a:rPr lang="en-ZA" i="1">
                            <a:latin typeface="Cambria Math"/>
                          </a:rPr>
                        </m:ctrlPr>
                      </m:sSubPr>
                      <m:e>
                        <m:r>
                          <a:rPr lang="en-US" i="1">
                            <a:latin typeface="Cambria Math"/>
                          </a:rPr>
                          <m:t>(</m:t>
                        </m:r>
                        <m:r>
                          <a:rPr lang="en-US" i="1">
                            <a:latin typeface="Cambria Math"/>
                          </a:rPr>
                          <m:t>𝐷</m:t>
                        </m:r>
                      </m:e>
                      <m:sub>
                        <m:r>
                          <a:rPr lang="en-US" i="1">
                            <a:latin typeface="Cambria Math"/>
                          </a:rPr>
                          <m:t>𝜇</m:t>
                        </m:r>
                      </m:sub>
                    </m:sSub>
                    <m:r>
                      <a:rPr lang="en-US" i="1">
                        <a:latin typeface="Cambria Math"/>
                      </a:rPr>
                      <m:t>𝜑</m:t>
                    </m:r>
                    <m:r>
                      <a:rPr lang="en-US" i="1">
                        <a:latin typeface="Cambria Math"/>
                      </a:rPr>
                      <m:t>)−</m:t>
                    </m:r>
                    <m:f>
                      <m:fPr>
                        <m:ctrlPr>
                          <a:rPr lang="en-ZA" i="1">
                            <a:latin typeface="Cambria Math"/>
                          </a:rPr>
                        </m:ctrlPr>
                      </m:fPr>
                      <m:num>
                        <m:r>
                          <a:rPr lang="en-US" i="1">
                            <a:latin typeface="Cambria Math"/>
                          </a:rPr>
                          <m:t>1</m:t>
                        </m:r>
                      </m:num>
                      <m:den>
                        <m:r>
                          <a:rPr lang="en-US" i="1">
                            <a:latin typeface="Cambria Math"/>
                          </a:rPr>
                          <m:t>2</m:t>
                        </m:r>
                      </m:den>
                    </m:f>
                    <m:sSup>
                      <m:sSupPr>
                        <m:ctrlPr>
                          <a:rPr lang="en-ZA" i="1">
                            <a:latin typeface="Cambria Math"/>
                          </a:rPr>
                        </m:ctrlPr>
                      </m:sSupPr>
                      <m:e>
                        <m:r>
                          <a:rPr lang="en-US" i="1">
                            <a:latin typeface="Cambria Math"/>
                          </a:rPr>
                          <m:t>𝜇</m:t>
                        </m:r>
                      </m:e>
                      <m:sup>
                        <m:r>
                          <a:rPr lang="en-US" i="1">
                            <a:latin typeface="Cambria Math"/>
                          </a:rPr>
                          <m:t>2</m:t>
                        </m:r>
                      </m:sup>
                    </m:sSup>
                    <m:sSup>
                      <m:sSupPr>
                        <m:ctrlPr>
                          <a:rPr lang="en-ZA" i="1">
                            <a:latin typeface="Cambria Math"/>
                          </a:rPr>
                        </m:ctrlPr>
                      </m:sSupPr>
                      <m:e>
                        <m:r>
                          <a:rPr lang="en-US" i="1">
                            <a:latin typeface="Cambria Math"/>
                          </a:rPr>
                          <m:t>𝜑</m:t>
                        </m:r>
                      </m:e>
                      <m:sup>
                        <m:r>
                          <a:rPr lang="en-US" i="1">
                            <a:latin typeface="Cambria Math"/>
                          </a:rPr>
                          <m:t>2</m:t>
                        </m:r>
                      </m:sup>
                    </m:sSup>
                    <m:r>
                      <a:rPr lang="en-US" i="1">
                        <a:latin typeface="Cambria Math"/>
                      </a:rPr>
                      <m:t>−</m:t>
                    </m:r>
                    <m:f>
                      <m:fPr>
                        <m:ctrlPr>
                          <a:rPr lang="en-ZA" i="1">
                            <a:latin typeface="Cambria Math"/>
                          </a:rPr>
                        </m:ctrlPr>
                      </m:fPr>
                      <m:num>
                        <m:r>
                          <a:rPr lang="en-US" i="1">
                            <a:latin typeface="Cambria Math"/>
                          </a:rPr>
                          <m:t>1</m:t>
                        </m:r>
                      </m:num>
                      <m:den>
                        <m:r>
                          <a:rPr lang="en-US" i="1">
                            <a:latin typeface="Cambria Math"/>
                          </a:rPr>
                          <m:t>4</m:t>
                        </m:r>
                      </m:den>
                    </m:f>
                    <m:r>
                      <a:rPr lang="en-US" i="1">
                        <a:latin typeface="Cambria Math"/>
                      </a:rPr>
                      <m:t>𝜆</m:t>
                    </m:r>
                    <m:sSup>
                      <m:sSupPr>
                        <m:ctrlPr>
                          <a:rPr lang="en-ZA" i="1">
                            <a:latin typeface="Cambria Math"/>
                          </a:rPr>
                        </m:ctrlPr>
                      </m:sSupPr>
                      <m:e>
                        <m:r>
                          <a:rPr lang="en-US" i="1">
                            <a:latin typeface="Cambria Math"/>
                          </a:rPr>
                          <m:t>𝜑</m:t>
                        </m:r>
                      </m:e>
                      <m:sup>
                        <m:r>
                          <a:rPr lang="en-US" i="1">
                            <a:latin typeface="Cambria Math"/>
                          </a:rPr>
                          <m:t>4</m:t>
                        </m:r>
                      </m:sup>
                    </m:sSup>
                  </m:oMath>
                </a14:m>
                <a:endParaRPr lang="en-ZA" dirty="0"/>
              </a:p>
              <a:p>
                <a:r>
                  <a:rPr lang="en-ZA" dirty="0" smtClean="0"/>
                  <a:t>By </a:t>
                </a:r>
                <a:r>
                  <a:rPr lang="en-ZA" dirty="0"/>
                  <a:t>requiring λ &gt; 0 and </a:t>
                </a:r>
                <a14:m>
                  <m:oMath xmlns:m="http://schemas.openxmlformats.org/officeDocument/2006/math">
                    <m:sSup>
                      <m:sSupPr>
                        <m:ctrlPr>
                          <a:rPr lang="en-ZA" i="1">
                            <a:latin typeface="Cambria Math"/>
                          </a:rPr>
                        </m:ctrlPr>
                      </m:sSupPr>
                      <m:e>
                        <m:r>
                          <a:rPr lang="en-ZA" i="1">
                            <a:latin typeface="Cambria Math"/>
                          </a:rPr>
                          <m:t>𝜇</m:t>
                        </m:r>
                      </m:e>
                      <m:sup>
                        <m:r>
                          <a:rPr lang="en-ZA" i="1">
                            <a:latin typeface="Cambria Math"/>
                          </a:rPr>
                          <m:t>2</m:t>
                        </m:r>
                      </m:sup>
                    </m:sSup>
                    <m:r>
                      <a:rPr lang="en-ZA" i="1">
                        <a:latin typeface="Cambria Math"/>
                      </a:rPr>
                      <m:t>&lt;0</m:t>
                    </m:r>
                  </m:oMath>
                </a14:m>
                <a:r>
                  <a:rPr lang="en-ZA" dirty="0"/>
                  <a:t>, </a:t>
                </a:r>
                <a14:m>
                  <m:oMath xmlns:m="http://schemas.openxmlformats.org/officeDocument/2006/math">
                    <m:r>
                      <a:rPr lang="en-ZA" i="1">
                        <a:latin typeface="Cambria Math"/>
                      </a:rPr>
                      <m:t>𝑉</m:t>
                    </m:r>
                    <m:d>
                      <m:dPr>
                        <m:ctrlPr>
                          <a:rPr lang="en-ZA" i="1">
                            <a:latin typeface="Cambria Math"/>
                          </a:rPr>
                        </m:ctrlPr>
                      </m:dPr>
                      <m:e>
                        <m:r>
                          <a:rPr lang="en-ZA" i="1">
                            <a:latin typeface="Cambria Math"/>
                          </a:rPr>
                          <m:t>𝜑</m:t>
                        </m:r>
                      </m:e>
                    </m:d>
                  </m:oMath>
                </a14:m>
                <a:r>
                  <a:rPr lang="en-ZA" dirty="0"/>
                  <a:t> </a:t>
                </a:r>
                <a:endParaRPr lang="en-ZA" dirty="0" smtClean="0"/>
              </a:p>
              <a:p>
                <a:r>
                  <a:rPr lang="en-ZA" dirty="0"/>
                  <a:t>2</a:t>
                </a:r>
                <a:r>
                  <a:rPr lang="en-ZA" dirty="0" smtClean="0"/>
                  <a:t> minima  </a:t>
                </a:r>
                <a:r>
                  <a:rPr lang="en-ZA" dirty="0"/>
                  <a:t>at </a:t>
                </a:r>
                <a14:m>
                  <m:oMath xmlns:m="http://schemas.openxmlformats.org/officeDocument/2006/math">
                    <m:r>
                      <a:rPr lang="en-ZA" i="1">
                        <a:latin typeface="Cambria Math"/>
                      </a:rPr>
                      <m:t>𝜑</m:t>
                    </m:r>
                    <m:r>
                      <a:rPr lang="en-ZA" i="1">
                        <a:latin typeface="Cambria Math"/>
                      </a:rPr>
                      <m:t>=±</m:t>
                    </m:r>
                    <m:r>
                      <a:rPr lang="en-ZA" i="1">
                        <a:latin typeface="Cambria Math"/>
                      </a:rPr>
                      <m:t>𝜈</m:t>
                    </m:r>
                    <m:r>
                      <a:rPr lang="en-ZA" i="1">
                        <a:latin typeface="Cambria Math"/>
                      </a:rPr>
                      <m:t>=±</m:t>
                    </m:r>
                    <m:rad>
                      <m:radPr>
                        <m:degHide m:val="on"/>
                        <m:ctrlPr>
                          <a:rPr lang="en-ZA" i="1">
                            <a:latin typeface="Cambria Math"/>
                          </a:rPr>
                        </m:ctrlPr>
                      </m:radPr>
                      <m:deg/>
                      <m:e>
                        <m:r>
                          <a:rPr lang="en-ZA" i="1">
                            <a:latin typeface="Cambria Math"/>
                          </a:rPr>
                          <m:t>−</m:t>
                        </m:r>
                        <m:f>
                          <m:fPr>
                            <m:type m:val="lin"/>
                            <m:ctrlPr>
                              <a:rPr lang="en-ZA" i="1">
                                <a:latin typeface="Cambria Math"/>
                              </a:rPr>
                            </m:ctrlPr>
                          </m:fPr>
                          <m:num>
                            <m:sSup>
                              <m:sSupPr>
                                <m:ctrlPr>
                                  <a:rPr lang="en-ZA" i="1">
                                    <a:latin typeface="Cambria Math"/>
                                  </a:rPr>
                                </m:ctrlPr>
                              </m:sSupPr>
                              <m:e>
                                <m:r>
                                  <a:rPr lang="en-ZA" i="1">
                                    <a:latin typeface="Cambria Math"/>
                                  </a:rPr>
                                  <m:t>𝜇</m:t>
                                </m:r>
                              </m:e>
                              <m:sup>
                                <m:r>
                                  <a:rPr lang="en-ZA" i="1">
                                    <a:latin typeface="Cambria Math"/>
                                  </a:rPr>
                                  <m:t>2</m:t>
                                </m:r>
                              </m:sup>
                            </m:sSup>
                          </m:num>
                          <m:den>
                            <m:r>
                              <a:rPr lang="en-ZA" i="1">
                                <a:latin typeface="Cambria Math"/>
                              </a:rPr>
                              <m:t>𝜆</m:t>
                            </m:r>
                          </m:den>
                        </m:f>
                      </m:e>
                    </m:rad>
                  </m:oMath>
                </a14:m>
                <a:endParaRPr lang="en-ZA" dirty="0" smtClean="0"/>
              </a:p>
              <a:p>
                <a:r>
                  <a:rPr lang="en-ZA" dirty="0"/>
                  <a:t>in order to give the W</a:t>
                </a:r>
                <a:r>
                  <a:rPr lang="en-ZA" baseline="30000" dirty="0"/>
                  <a:t>±</a:t>
                </a:r>
                <a:r>
                  <a:rPr lang="en-ZA" dirty="0"/>
                  <a:t> and Z bosons mass while leaving the photon massless the scalar field </a:t>
                </a:r>
                <a14:m>
                  <m:oMath xmlns:m="http://schemas.openxmlformats.org/officeDocument/2006/math">
                    <m:r>
                      <a:rPr lang="en-ZA" i="1">
                        <a:latin typeface="Cambria Math"/>
                      </a:rPr>
                      <m:t>𝜑</m:t>
                    </m:r>
                  </m:oMath>
                </a14:m>
                <a:r>
                  <a:rPr lang="en-ZA" dirty="0"/>
                  <a:t> is defined as a complex </a:t>
                </a:r>
                <a:r>
                  <a:rPr lang="en-ZA" dirty="0" smtClean="0"/>
                  <a:t>doublet:</a:t>
                </a:r>
                <a14:m>
                  <m:oMath xmlns:m="http://schemas.openxmlformats.org/officeDocument/2006/math">
                    <m:r>
                      <a:rPr lang="en-ZA" b="0" i="0" smtClean="0">
                        <a:latin typeface="Cambria Math"/>
                      </a:rPr>
                      <m:t> </m:t>
                    </m:r>
                  </m:oMath>
                </a14:m>
                <a:endParaRPr lang="en-ZA" b="0" i="0" dirty="0" smtClean="0">
                  <a:latin typeface="Cambria Math"/>
                </a:endParaRPr>
              </a:p>
              <a:p>
                <a:pPr marL="114300" indent="0" algn="ctr">
                  <a:buNone/>
                </a:pPr>
                <a14:m>
                  <m:oMathPara xmlns:m="http://schemas.openxmlformats.org/officeDocument/2006/math">
                    <m:oMathParaPr>
                      <m:jc m:val="centerGroup"/>
                    </m:oMathParaPr>
                    <m:oMath xmlns:m="http://schemas.openxmlformats.org/officeDocument/2006/math">
                      <m:r>
                        <a:rPr lang="en-ZA" i="1">
                          <a:latin typeface="Cambria Math"/>
                        </a:rPr>
                        <m:t>𝜑</m:t>
                      </m:r>
                      <m:r>
                        <a:rPr lang="en-US" i="1">
                          <a:latin typeface="Cambria Math"/>
                        </a:rPr>
                        <m:t>=</m:t>
                      </m:r>
                      <m:d>
                        <m:dPr>
                          <m:ctrlPr>
                            <a:rPr lang="en-ZA" i="1">
                              <a:latin typeface="Cambria Math"/>
                            </a:rPr>
                          </m:ctrlPr>
                        </m:dPr>
                        <m:e>
                          <m:m>
                            <m:mPr>
                              <m:mcs>
                                <m:mc>
                                  <m:mcPr>
                                    <m:count m:val="1"/>
                                    <m:mcJc m:val="center"/>
                                  </m:mcPr>
                                </m:mc>
                              </m:mcs>
                              <m:ctrlPr>
                                <a:rPr lang="en-ZA" i="1">
                                  <a:latin typeface="Cambria Math"/>
                                </a:rPr>
                              </m:ctrlPr>
                            </m:mPr>
                            <m:mr>
                              <m:e>
                                <m:sSup>
                                  <m:sSupPr>
                                    <m:ctrlPr>
                                      <a:rPr lang="en-ZA" i="1">
                                        <a:latin typeface="Cambria Math"/>
                                      </a:rPr>
                                    </m:ctrlPr>
                                  </m:sSupPr>
                                  <m:e>
                                    <m:r>
                                      <a:rPr lang="en-US" i="1">
                                        <a:latin typeface="Cambria Math"/>
                                      </a:rPr>
                                      <m:t>𝜑</m:t>
                                    </m:r>
                                  </m:e>
                                  <m:sup>
                                    <m:r>
                                      <a:rPr lang="en-US" i="1">
                                        <a:latin typeface="Cambria Math"/>
                                      </a:rPr>
                                      <m:t>+</m:t>
                                    </m:r>
                                  </m:sup>
                                </m:sSup>
                              </m:e>
                            </m:mr>
                            <m:mr>
                              <m:e>
                                <m:sSup>
                                  <m:sSupPr>
                                    <m:ctrlPr>
                                      <a:rPr lang="en-ZA" i="1">
                                        <a:latin typeface="Cambria Math"/>
                                      </a:rPr>
                                    </m:ctrlPr>
                                  </m:sSupPr>
                                  <m:e>
                                    <m:r>
                                      <a:rPr lang="en-US" i="1">
                                        <a:latin typeface="Cambria Math"/>
                                      </a:rPr>
                                      <m:t>𝜑</m:t>
                                    </m:r>
                                  </m:e>
                                  <m:sup>
                                    <m:r>
                                      <a:rPr lang="en-US" i="1">
                                        <a:latin typeface="Cambria Math"/>
                                      </a:rPr>
                                      <m:t>−</m:t>
                                    </m:r>
                                  </m:sup>
                                </m:sSup>
                              </m:e>
                            </m:mr>
                          </m:m>
                        </m:e>
                      </m:d>
                      <m:r>
                        <a:rPr lang="en-US" i="1">
                          <a:latin typeface="Cambria Math"/>
                        </a:rPr>
                        <m:t>=</m:t>
                      </m:r>
                      <m:f>
                        <m:fPr>
                          <m:ctrlPr>
                            <a:rPr lang="en-ZA" i="1">
                              <a:latin typeface="Cambria Math"/>
                            </a:rPr>
                          </m:ctrlPr>
                        </m:fPr>
                        <m:num>
                          <m:r>
                            <a:rPr lang="en-US" i="1">
                              <a:latin typeface="Cambria Math"/>
                            </a:rPr>
                            <m:t>1</m:t>
                          </m:r>
                        </m:num>
                        <m:den>
                          <m:rad>
                            <m:radPr>
                              <m:degHide m:val="on"/>
                              <m:ctrlPr>
                                <a:rPr lang="en-ZA" i="1">
                                  <a:latin typeface="Cambria Math"/>
                                </a:rPr>
                              </m:ctrlPr>
                            </m:radPr>
                            <m:deg/>
                            <m:e>
                              <m:r>
                                <a:rPr lang="en-US" i="1">
                                  <a:latin typeface="Cambria Math"/>
                                </a:rPr>
                                <m:t>2</m:t>
                              </m:r>
                            </m:e>
                          </m:rad>
                        </m:den>
                      </m:f>
                      <m:d>
                        <m:dPr>
                          <m:ctrlPr>
                            <a:rPr lang="en-ZA" i="1">
                              <a:latin typeface="Cambria Math"/>
                            </a:rPr>
                          </m:ctrlPr>
                        </m:dPr>
                        <m:e>
                          <m:m>
                            <m:mPr>
                              <m:mcs>
                                <m:mc>
                                  <m:mcPr>
                                    <m:count m:val="1"/>
                                    <m:mcJc m:val="center"/>
                                  </m:mcPr>
                                </m:mc>
                              </m:mcs>
                              <m:ctrlPr>
                                <a:rPr lang="en-ZA" i="1">
                                  <a:latin typeface="Cambria Math"/>
                                </a:rPr>
                              </m:ctrlPr>
                            </m:mPr>
                            <m:mr>
                              <m:e>
                                <m:sSub>
                                  <m:sSubPr>
                                    <m:ctrlPr>
                                      <a:rPr lang="en-ZA" i="1">
                                        <a:latin typeface="Cambria Math"/>
                                      </a:rPr>
                                    </m:ctrlPr>
                                  </m:sSubPr>
                                  <m:e>
                                    <m:r>
                                      <a:rPr lang="en-US" i="1">
                                        <a:latin typeface="Cambria Math"/>
                                      </a:rPr>
                                      <m:t>𝜑</m:t>
                                    </m:r>
                                  </m:e>
                                  <m:sub>
                                    <m:r>
                                      <a:rPr lang="en-US" i="1">
                                        <a:latin typeface="Cambria Math"/>
                                      </a:rPr>
                                      <m:t>1</m:t>
                                    </m:r>
                                  </m:sub>
                                </m:sSub>
                                <m:r>
                                  <a:rPr lang="en-US" i="1">
                                    <a:latin typeface="Cambria Math"/>
                                  </a:rPr>
                                  <m:t>−</m:t>
                                </m:r>
                                <m:r>
                                  <a:rPr lang="en-US" i="1">
                                    <a:latin typeface="Cambria Math"/>
                                  </a:rPr>
                                  <m:t>𝑖</m:t>
                                </m:r>
                                <m:sSub>
                                  <m:sSubPr>
                                    <m:ctrlPr>
                                      <a:rPr lang="en-ZA" i="1">
                                        <a:latin typeface="Cambria Math"/>
                                      </a:rPr>
                                    </m:ctrlPr>
                                  </m:sSubPr>
                                  <m:e>
                                    <m:r>
                                      <a:rPr lang="en-US" i="1">
                                        <a:latin typeface="Cambria Math"/>
                                      </a:rPr>
                                      <m:t>𝜑</m:t>
                                    </m:r>
                                  </m:e>
                                  <m:sub>
                                    <m:r>
                                      <a:rPr lang="en-US" i="1">
                                        <a:latin typeface="Cambria Math"/>
                                      </a:rPr>
                                      <m:t>2</m:t>
                                    </m:r>
                                  </m:sub>
                                </m:sSub>
                              </m:e>
                            </m:mr>
                            <m:mr>
                              <m:e>
                                <m:sSub>
                                  <m:sSubPr>
                                    <m:ctrlPr>
                                      <a:rPr lang="en-ZA" i="1">
                                        <a:latin typeface="Cambria Math"/>
                                      </a:rPr>
                                    </m:ctrlPr>
                                  </m:sSubPr>
                                  <m:e>
                                    <m:r>
                                      <a:rPr lang="en-US" i="1">
                                        <a:latin typeface="Cambria Math"/>
                                      </a:rPr>
                                      <m:t>𝜑</m:t>
                                    </m:r>
                                  </m:e>
                                  <m:sub>
                                    <m:r>
                                      <a:rPr lang="en-US" i="1">
                                        <a:latin typeface="Cambria Math"/>
                                      </a:rPr>
                                      <m:t>3</m:t>
                                    </m:r>
                                  </m:sub>
                                </m:sSub>
                                <m:r>
                                  <a:rPr lang="en-US" i="1">
                                    <a:latin typeface="Cambria Math"/>
                                  </a:rPr>
                                  <m:t>−</m:t>
                                </m:r>
                                <m:r>
                                  <a:rPr lang="en-US" i="1">
                                    <a:latin typeface="Cambria Math"/>
                                  </a:rPr>
                                  <m:t>𝑖</m:t>
                                </m:r>
                                <m:sSub>
                                  <m:sSubPr>
                                    <m:ctrlPr>
                                      <a:rPr lang="en-ZA" i="1">
                                        <a:latin typeface="Cambria Math"/>
                                      </a:rPr>
                                    </m:ctrlPr>
                                  </m:sSubPr>
                                  <m:e>
                                    <m:r>
                                      <a:rPr lang="en-US" i="1">
                                        <a:latin typeface="Cambria Math"/>
                                      </a:rPr>
                                      <m:t>𝜑</m:t>
                                    </m:r>
                                  </m:e>
                                  <m:sub>
                                    <m:r>
                                      <a:rPr lang="en-US" i="1">
                                        <a:latin typeface="Cambria Math"/>
                                      </a:rPr>
                                      <m:t>4</m:t>
                                    </m:r>
                                  </m:sub>
                                </m:sSub>
                              </m:e>
                            </m:mr>
                          </m:m>
                        </m:e>
                      </m:d>
                    </m:oMath>
                  </m:oMathPara>
                </a14:m>
                <a:endParaRPr lang="en-ZA" dirty="0" smtClean="0"/>
              </a:p>
              <a:p>
                <a:r>
                  <a:rPr lang="en-ZA" dirty="0" smtClean="0"/>
                  <a:t>Choose </a:t>
                </a:r>
                <a14:m>
                  <m:oMath xmlns:m="http://schemas.openxmlformats.org/officeDocument/2006/math">
                    <m:sSub>
                      <m:sSubPr>
                        <m:ctrlPr>
                          <a:rPr lang="en-ZA" i="1">
                            <a:latin typeface="Cambria Math"/>
                          </a:rPr>
                        </m:ctrlPr>
                      </m:sSubPr>
                      <m:e>
                        <m:r>
                          <a:rPr lang="en-ZA" i="1">
                            <a:latin typeface="Cambria Math"/>
                          </a:rPr>
                          <m:t>𝜑</m:t>
                        </m:r>
                      </m:e>
                      <m:sub>
                        <m:r>
                          <a:rPr lang="en-ZA" i="1">
                            <a:latin typeface="Cambria Math"/>
                          </a:rPr>
                          <m:t>1</m:t>
                        </m:r>
                      </m:sub>
                    </m:sSub>
                    <m:r>
                      <a:rPr lang="en-ZA" i="1">
                        <a:latin typeface="Cambria Math"/>
                      </a:rPr>
                      <m:t>=</m:t>
                    </m:r>
                    <m:sSub>
                      <m:sSubPr>
                        <m:ctrlPr>
                          <a:rPr lang="en-ZA" i="1">
                            <a:latin typeface="Cambria Math"/>
                          </a:rPr>
                        </m:ctrlPr>
                      </m:sSubPr>
                      <m:e>
                        <m:r>
                          <a:rPr lang="en-ZA" i="1">
                            <a:latin typeface="Cambria Math"/>
                          </a:rPr>
                          <m:t>𝜑</m:t>
                        </m:r>
                      </m:e>
                      <m:sub>
                        <m:r>
                          <a:rPr lang="en-ZA" i="1">
                            <a:latin typeface="Cambria Math"/>
                          </a:rPr>
                          <m:t>2</m:t>
                        </m:r>
                      </m:sub>
                    </m:sSub>
                    <m:r>
                      <a:rPr lang="en-ZA" i="1">
                        <a:latin typeface="Cambria Math"/>
                      </a:rPr>
                      <m:t>=</m:t>
                    </m:r>
                    <m:sSub>
                      <m:sSubPr>
                        <m:ctrlPr>
                          <a:rPr lang="en-ZA" i="1">
                            <a:latin typeface="Cambria Math"/>
                          </a:rPr>
                        </m:ctrlPr>
                      </m:sSubPr>
                      <m:e>
                        <m:r>
                          <a:rPr lang="en-ZA" i="1">
                            <a:latin typeface="Cambria Math"/>
                          </a:rPr>
                          <m:t>𝜑</m:t>
                        </m:r>
                      </m:e>
                      <m:sub>
                        <m:r>
                          <a:rPr lang="en-ZA" i="1">
                            <a:latin typeface="Cambria Math"/>
                          </a:rPr>
                          <m:t>4</m:t>
                        </m:r>
                      </m:sub>
                    </m:sSub>
                    <m:r>
                      <a:rPr lang="en-ZA" i="1">
                        <a:latin typeface="Cambria Math"/>
                      </a:rPr>
                      <m:t>=0</m:t>
                    </m:r>
                  </m:oMath>
                </a14:m>
                <a:r>
                  <a:rPr lang="en-ZA" dirty="0"/>
                  <a:t> and </a:t>
                </a:r>
                <a14:m>
                  <m:oMath xmlns:m="http://schemas.openxmlformats.org/officeDocument/2006/math">
                    <m:sSub>
                      <m:sSubPr>
                        <m:ctrlPr>
                          <a:rPr lang="en-ZA" i="1">
                            <a:latin typeface="Cambria Math"/>
                          </a:rPr>
                        </m:ctrlPr>
                      </m:sSubPr>
                      <m:e>
                        <m:r>
                          <a:rPr lang="en-ZA" i="1">
                            <a:latin typeface="Cambria Math"/>
                          </a:rPr>
                          <m:t>𝜑</m:t>
                        </m:r>
                      </m:e>
                      <m:sub>
                        <m:r>
                          <a:rPr lang="en-ZA" i="1">
                            <a:latin typeface="Cambria Math"/>
                          </a:rPr>
                          <m:t>3</m:t>
                        </m:r>
                      </m:sub>
                    </m:sSub>
                    <m:r>
                      <a:rPr lang="en-ZA" i="1">
                        <a:latin typeface="Cambria Math"/>
                      </a:rPr>
                      <m:t>=</m:t>
                    </m:r>
                    <m:f>
                      <m:fPr>
                        <m:ctrlPr>
                          <a:rPr lang="en-ZA" i="1">
                            <a:latin typeface="Cambria Math"/>
                          </a:rPr>
                        </m:ctrlPr>
                      </m:fPr>
                      <m:num>
                        <m:r>
                          <a:rPr lang="en-ZA" i="1">
                            <a:latin typeface="Cambria Math"/>
                          </a:rPr>
                          <m:t>1</m:t>
                        </m:r>
                      </m:num>
                      <m:den>
                        <m:rad>
                          <m:radPr>
                            <m:degHide m:val="on"/>
                            <m:ctrlPr>
                              <a:rPr lang="en-ZA" i="1">
                                <a:latin typeface="Cambria Math"/>
                              </a:rPr>
                            </m:ctrlPr>
                          </m:radPr>
                          <m:deg/>
                          <m:e>
                            <m:r>
                              <a:rPr lang="en-ZA" i="1">
                                <a:latin typeface="Cambria Math"/>
                              </a:rPr>
                              <m:t>2</m:t>
                            </m:r>
                          </m:e>
                        </m:rad>
                      </m:den>
                    </m:f>
                    <m:sSup>
                      <m:sSupPr>
                        <m:ctrlPr>
                          <a:rPr lang="en-ZA" i="1">
                            <a:latin typeface="Cambria Math"/>
                          </a:rPr>
                        </m:ctrlPr>
                      </m:sSupPr>
                      <m:e>
                        <m:d>
                          <m:dPr>
                            <m:ctrlPr>
                              <a:rPr lang="en-ZA" i="1">
                                <a:latin typeface="Cambria Math"/>
                              </a:rPr>
                            </m:ctrlPr>
                          </m:dPr>
                          <m:e>
                            <m:r>
                              <a:rPr lang="en-ZA" i="1">
                                <a:latin typeface="Cambria Math"/>
                              </a:rPr>
                              <m:t>−</m:t>
                            </m:r>
                            <m:f>
                              <m:fPr>
                                <m:ctrlPr>
                                  <a:rPr lang="en-ZA" i="1">
                                    <a:latin typeface="Cambria Math"/>
                                  </a:rPr>
                                </m:ctrlPr>
                              </m:fPr>
                              <m:num>
                                <m:sSup>
                                  <m:sSupPr>
                                    <m:ctrlPr>
                                      <a:rPr lang="en-ZA" i="1">
                                        <a:latin typeface="Cambria Math"/>
                                      </a:rPr>
                                    </m:ctrlPr>
                                  </m:sSupPr>
                                  <m:e>
                                    <m:r>
                                      <a:rPr lang="en-ZA" i="1">
                                        <a:latin typeface="Cambria Math"/>
                                      </a:rPr>
                                      <m:t>𝜇</m:t>
                                    </m:r>
                                  </m:e>
                                  <m:sup>
                                    <m:r>
                                      <a:rPr lang="en-ZA" i="1">
                                        <a:latin typeface="Cambria Math"/>
                                      </a:rPr>
                                      <m:t>2</m:t>
                                    </m:r>
                                  </m:sup>
                                </m:sSup>
                              </m:num>
                              <m:den>
                                <m:r>
                                  <a:rPr lang="en-ZA" i="1">
                                    <a:latin typeface="Cambria Math"/>
                                  </a:rPr>
                                  <m:t>𝜆</m:t>
                                </m:r>
                              </m:den>
                            </m:f>
                          </m:e>
                        </m:d>
                      </m:e>
                      <m:sup>
                        <m:f>
                          <m:fPr>
                            <m:ctrlPr>
                              <a:rPr lang="en-ZA" i="1">
                                <a:latin typeface="Cambria Math"/>
                              </a:rPr>
                            </m:ctrlPr>
                          </m:fPr>
                          <m:num>
                            <m:r>
                              <a:rPr lang="en-ZA" i="1">
                                <a:latin typeface="Cambria Math"/>
                              </a:rPr>
                              <m:t>1</m:t>
                            </m:r>
                          </m:num>
                          <m:den>
                            <m:r>
                              <a:rPr lang="en-ZA" i="1">
                                <a:latin typeface="Cambria Math"/>
                              </a:rPr>
                              <m:t>2</m:t>
                            </m:r>
                          </m:den>
                        </m:f>
                      </m:sup>
                    </m:sSup>
                    <m:r>
                      <a:rPr lang="en-ZA" b="0" i="1" smtClean="0">
                        <a:latin typeface="Cambria Math"/>
                      </a:rPr>
                      <m:t>=</m:t>
                    </m:r>
                    <m:f>
                      <m:fPr>
                        <m:ctrlPr>
                          <a:rPr lang="en-ZA" i="1">
                            <a:latin typeface="Cambria Math"/>
                          </a:rPr>
                        </m:ctrlPr>
                      </m:fPr>
                      <m:num>
                        <m:r>
                          <a:rPr lang="en-ZA" i="1">
                            <a:latin typeface="Cambria Math"/>
                          </a:rPr>
                          <m:t>1</m:t>
                        </m:r>
                      </m:num>
                      <m:den>
                        <m:rad>
                          <m:radPr>
                            <m:degHide m:val="on"/>
                            <m:ctrlPr>
                              <a:rPr lang="en-ZA" i="1">
                                <a:latin typeface="Cambria Math"/>
                              </a:rPr>
                            </m:ctrlPr>
                          </m:radPr>
                          <m:deg/>
                          <m:e>
                            <m:r>
                              <a:rPr lang="en-ZA" i="1">
                                <a:latin typeface="Cambria Math"/>
                              </a:rPr>
                              <m:t>2</m:t>
                            </m:r>
                          </m:e>
                        </m:rad>
                      </m:den>
                    </m:f>
                    <m:d>
                      <m:dPr>
                        <m:ctrlPr>
                          <a:rPr lang="en-ZA" i="1">
                            <a:latin typeface="Cambria Math"/>
                          </a:rPr>
                        </m:ctrlPr>
                      </m:dPr>
                      <m:e>
                        <m:m>
                          <m:mPr>
                            <m:mcs>
                              <m:mc>
                                <m:mcPr>
                                  <m:count m:val="1"/>
                                  <m:mcJc m:val="center"/>
                                </m:mcPr>
                              </m:mc>
                            </m:mcs>
                            <m:ctrlPr>
                              <a:rPr lang="en-ZA" i="1">
                                <a:latin typeface="Cambria Math"/>
                              </a:rPr>
                            </m:ctrlPr>
                          </m:mPr>
                          <m:mr>
                            <m:e>
                              <m:r>
                                <a:rPr lang="en-ZA" i="1">
                                  <a:latin typeface="Cambria Math"/>
                                </a:rPr>
                                <m:t>0</m:t>
                              </m:r>
                            </m:e>
                          </m:mr>
                          <m:mr>
                            <m:e>
                              <m:r>
                                <a:rPr lang="en-ZA" i="1">
                                  <a:latin typeface="Cambria Math"/>
                                </a:rPr>
                                <m:t>𝜈</m:t>
                              </m:r>
                              <m:r>
                                <a:rPr lang="en-ZA" i="1">
                                  <a:latin typeface="Cambria Math"/>
                                </a:rPr>
                                <m:t>+</m:t>
                              </m:r>
                              <m:r>
                                <a:rPr lang="en-ZA" i="1">
                                  <a:latin typeface="Cambria Math"/>
                                </a:rPr>
                                <m:t>h</m:t>
                              </m:r>
                            </m:e>
                          </m:mr>
                        </m:m>
                      </m:e>
                    </m:d>
                  </m:oMath>
                </a14:m>
                <a:endParaRPr lang="en-ZA" dirty="0"/>
              </a:p>
              <a:p>
                <a:endParaRPr lang="en-ZA" b="1" dirty="0"/>
              </a:p>
              <a:p>
                <a:endParaRPr lang="en-Z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28800"/>
                <a:ext cx="7620000" cy="4800600"/>
              </a:xfrm>
              <a:blipFill rotWithShape="1">
                <a:blip r:embed="rId3"/>
                <a:stretch>
                  <a:fillRect/>
                </a:stretch>
              </a:blipFill>
            </p:spPr>
            <p:txBody>
              <a:bodyPr/>
              <a:lstStyle/>
              <a:p>
                <a:r>
                  <a:rPr lang="en-ZA">
                    <a:noFill/>
                  </a:rPr>
                  <a:t> </a:t>
                </a:r>
              </a:p>
            </p:txBody>
          </p:sp>
        </mc:Fallback>
      </mc:AlternateContent>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2132856"/>
            <a:ext cx="7290412" cy="4387266"/>
          </a:xfrm>
          <a:prstGeom prst="rect">
            <a:avLst/>
          </a:prstGeom>
        </p:spPr>
      </p:pic>
      <p:sp>
        <p:nvSpPr>
          <p:cNvPr id="4" name="Title 1"/>
          <p:cNvSpPr>
            <a:spLocks noGrp="1"/>
          </p:cNvSpPr>
          <p:nvPr>
            <p:ph type="title"/>
          </p:nvPr>
        </p:nvSpPr>
        <p:spPr>
          <a:xfrm>
            <a:off x="457200" y="274638"/>
            <a:ext cx="7620000" cy="1282154"/>
          </a:xfrm>
        </p:spPr>
        <p:txBody>
          <a:bodyPr/>
          <a:lstStyle/>
          <a:p>
            <a:r>
              <a:rPr lang="en-ZA" dirty="0"/>
              <a:t>Theory</a:t>
            </a:r>
            <a:r>
              <a:rPr lang="en-ZA" dirty="0" smtClean="0"/>
              <a:t>: Spontaneous EW Symmetry Breaking</a:t>
            </a:r>
            <a:endParaRPr lang="en-ZA" dirty="0"/>
          </a:p>
        </p:txBody>
      </p:sp>
      <p:sp>
        <p:nvSpPr>
          <p:cNvPr id="5" name="Slide Number Placeholder 4"/>
          <p:cNvSpPr>
            <a:spLocks noGrp="1"/>
          </p:cNvSpPr>
          <p:nvPr>
            <p:ph type="sldNum" sz="quarter" idx="12"/>
          </p:nvPr>
        </p:nvSpPr>
        <p:spPr/>
        <p:txBody>
          <a:bodyPr/>
          <a:lstStyle/>
          <a:p>
            <a:fld id="{9BB98AF2-C2A1-4396-BEDD-E9AC59866D0B}" type="slidenum">
              <a:rPr lang="en-ZA" smtClean="0"/>
              <a:t>6</a:t>
            </a:fld>
            <a:endParaRPr lang="en-ZA"/>
          </a:p>
        </p:txBody>
      </p:sp>
    </p:spTree>
    <p:extLst>
      <p:ext uri="{BB962C8B-B14F-4D97-AF65-F5344CB8AC3E}">
        <p14:creationId xmlns:p14="http://schemas.microsoft.com/office/powerpoint/2010/main" val="17978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500" fill="hold"/>
                                        <p:tgtEl>
                                          <p:spTgt spid="8"/>
                                        </p:tgtEl>
                                      </p:cBhvr>
                                      <p:by x="30000" y="30000"/>
                                    </p:animScale>
                                  </p:childTnLst>
                                </p:cTn>
                              </p:par>
                              <p:par>
                                <p:cTn id="11" presetID="42" presetClass="path" presetSubtype="0" accel="50000" decel="50000" fill="hold" nodeType="withEffect">
                                  <p:stCondLst>
                                    <p:cond delay="0"/>
                                  </p:stCondLst>
                                  <p:childTnLst>
                                    <p:animMotion origin="layout" path="M -1.38889E-6 2.96296E-6 L 0.29445 -0.40371 " pathEditMode="relative" rAng="0" ptsTypes="AA">
                                      <p:cBhvr>
                                        <p:cTn id="12" dur="500" fill="hold"/>
                                        <p:tgtEl>
                                          <p:spTgt spid="8"/>
                                        </p:tgtEl>
                                        <p:attrNameLst>
                                          <p:attrName>ppt_x</p:attrName>
                                          <p:attrName>ppt_y</p:attrName>
                                        </p:attrNameLst>
                                      </p:cBhvr>
                                      <p:rCtr x="14722" y="-20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Beyond the Standard Model (BSM)</a:t>
            </a:r>
            <a:endParaRPr lang="en-ZA" dirty="0"/>
          </a:p>
        </p:txBody>
      </p:sp>
      <p:sp>
        <p:nvSpPr>
          <p:cNvPr id="3" name="Content Placeholder 2"/>
          <p:cNvSpPr>
            <a:spLocks noGrp="1"/>
          </p:cNvSpPr>
          <p:nvPr>
            <p:ph idx="1"/>
          </p:nvPr>
        </p:nvSpPr>
        <p:spPr/>
        <p:txBody>
          <a:bodyPr>
            <a:normAutofit lnSpcReduction="10000"/>
          </a:bodyPr>
          <a:lstStyle/>
          <a:p>
            <a:pPr marL="114300" indent="0">
              <a:buNone/>
            </a:pPr>
            <a:r>
              <a:rPr lang="en-ZA" dirty="0" smtClean="0">
                <a:latin typeface="+mj-lt"/>
              </a:rPr>
              <a:t>Deficiencies in the Standard Model:</a:t>
            </a:r>
          </a:p>
          <a:p>
            <a:r>
              <a:rPr lang="en-ZA" sz="2000" dirty="0"/>
              <a:t>Inconsistent with general relativity</a:t>
            </a:r>
          </a:p>
          <a:p>
            <a:r>
              <a:rPr lang="en-ZA" sz="2000" dirty="0" smtClean="0"/>
              <a:t>Matter–antimatter asymmetry</a:t>
            </a:r>
          </a:p>
          <a:p>
            <a:r>
              <a:rPr lang="en-ZA" sz="2000" dirty="0"/>
              <a:t>Neutrino </a:t>
            </a:r>
            <a:r>
              <a:rPr lang="en-ZA" sz="2000" dirty="0" smtClean="0"/>
              <a:t>oscillation</a:t>
            </a:r>
          </a:p>
          <a:p>
            <a:r>
              <a:rPr lang="en-ZA" sz="2000" dirty="0"/>
              <a:t>D</a:t>
            </a:r>
            <a:r>
              <a:rPr lang="en-ZA" sz="2000" dirty="0" smtClean="0"/>
              <a:t>ark matter and </a:t>
            </a:r>
            <a:r>
              <a:rPr lang="en-ZA" sz="2000" dirty="0"/>
              <a:t>d</a:t>
            </a:r>
            <a:r>
              <a:rPr lang="en-ZA" sz="2000" dirty="0" smtClean="0"/>
              <a:t>ark energy</a:t>
            </a:r>
          </a:p>
          <a:p>
            <a:r>
              <a:rPr lang="en-ZA" sz="2000" dirty="0" smtClean="0"/>
              <a:t>Etc.…</a:t>
            </a:r>
          </a:p>
          <a:p>
            <a:pPr marL="114300" indent="0">
              <a:buNone/>
            </a:pPr>
            <a:r>
              <a:rPr lang="en-ZA" dirty="0" smtClean="0">
                <a:latin typeface="+mj-lt"/>
              </a:rPr>
              <a:t>BSM Examples:</a:t>
            </a:r>
            <a:endParaRPr lang="en-ZA" dirty="0">
              <a:latin typeface="+mj-lt"/>
            </a:endParaRPr>
          </a:p>
          <a:p>
            <a:r>
              <a:rPr lang="en-ZA" sz="2000" dirty="0" smtClean="0"/>
              <a:t>Supersymmetry</a:t>
            </a:r>
          </a:p>
          <a:p>
            <a:r>
              <a:rPr lang="en-ZA" sz="2000" dirty="0" smtClean="0"/>
              <a:t>Minimal </a:t>
            </a:r>
            <a:r>
              <a:rPr lang="en-ZA" sz="2000" dirty="0"/>
              <a:t>Supersymmetric Standard Model (MSSM) </a:t>
            </a:r>
            <a:endParaRPr lang="en-ZA" sz="2000" dirty="0" smtClean="0"/>
          </a:p>
          <a:p>
            <a:r>
              <a:rPr lang="en-ZA" sz="2000" dirty="0" smtClean="0"/>
              <a:t>Next-to-Minimal </a:t>
            </a:r>
            <a:r>
              <a:rPr lang="en-ZA" sz="2000" dirty="0"/>
              <a:t>Supersymmetric Standard Model (NMSSM</a:t>
            </a:r>
            <a:r>
              <a:rPr lang="en-ZA" sz="2000" dirty="0" smtClean="0"/>
              <a:t>) </a:t>
            </a:r>
          </a:p>
          <a:p>
            <a:r>
              <a:rPr lang="en-ZA" sz="2000" dirty="0"/>
              <a:t>S</a:t>
            </a:r>
            <a:r>
              <a:rPr lang="en-ZA" sz="2000" dirty="0" smtClean="0"/>
              <a:t>tring theory</a:t>
            </a:r>
          </a:p>
          <a:p>
            <a:r>
              <a:rPr lang="en-ZA" sz="2000" dirty="0" smtClean="0"/>
              <a:t>M-theory</a:t>
            </a:r>
            <a:endParaRPr lang="en-ZA" sz="2000" dirty="0"/>
          </a:p>
          <a:p>
            <a:r>
              <a:rPr lang="en-ZA" sz="2000" dirty="0" smtClean="0"/>
              <a:t>Etc.…</a:t>
            </a:r>
            <a:endParaRPr lang="en-ZA" sz="2000" dirty="0"/>
          </a:p>
        </p:txBody>
      </p:sp>
      <p:sp>
        <p:nvSpPr>
          <p:cNvPr id="4" name="Slide Number Placeholder 3"/>
          <p:cNvSpPr>
            <a:spLocks noGrp="1"/>
          </p:cNvSpPr>
          <p:nvPr>
            <p:ph type="sldNum" sz="quarter" idx="12"/>
          </p:nvPr>
        </p:nvSpPr>
        <p:spPr/>
        <p:txBody>
          <a:bodyPr/>
          <a:lstStyle/>
          <a:p>
            <a:fld id="{9BB98AF2-C2A1-4396-BEDD-E9AC59866D0B}" type="slidenum">
              <a:rPr lang="en-ZA" smtClean="0"/>
              <a:t>7</a:t>
            </a:fld>
            <a:endParaRPr lang="en-ZA"/>
          </a:p>
        </p:txBody>
      </p:sp>
    </p:spTree>
    <p:extLst>
      <p:ext uri="{BB962C8B-B14F-4D97-AF65-F5344CB8AC3E}">
        <p14:creationId xmlns:p14="http://schemas.microsoft.com/office/powerpoint/2010/main" val="377722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268" y="1570599"/>
            <a:ext cx="3629643" cy="3551361"/>
          </a:xfrm>
          <a:prstGeom prst="rect">
            <a:avLst/>
          </a:prstGeom>
        </p:spPr>
      </p:pic>
      <p:sp>
        <p:nvSpPr>
          <p:cNvPr id="2" name="Title 1"/>
          <p:cNvSpPr>
            <a:spLocks noGrp="1"/>
          </p:cNvSpPr>
          <p:nvPr>
            <p:ph type="title"/>
          </p:nvPr>
        </p:nvSpPr>
        <p:spPr>
          <a:xfrm>
            <a:off x="457200" y="274638"/>
            <a:ext cx="7620000" cy="562074"/>
          </a:xfrm>
        </p:spPr>
        <p:txBody>
          <a:bodyPr/>
          <a:lstStyle/>
          <a:p>
            <a:r>
              <a:rPr lang="en-ZA" dirty="0" smtClean="0"/>
              <a:t>Problem: ATLAS Data</a:t>
            </a:r>
            <a:endParaRPr lang="en-ZA"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38785" y="1692081"/>
            <a:ext cx="4728253" cy="3393103"/>
          </a:xfrm>
          <a:prstGeom prst="rect">
            <a:avLst/>
          </a:prstGeom>
        </p:spPr>
      </p:pic>
      <p:sp>
        <p:nvSpPr>
          <p:cNvPr id="4" name="Slide Number Placeholder 3"/>
          <p:cNvSpPr>
            <a:spLocks noGrp="1"/>
          </p:cNvSpPr>
          <p:nvPr>
            <p:ph type="sldNum" sz="quarter" idx="12"/>
          </p:nvPr>
        </p:nvSpPr>
        <p:spPr/>
        <p:txBody>
          <a:bodyPr/>
          <a:lstStyle/>
          <a:p>
            <a:fld id="{9BB98AF2-C2A1-4396-BEDD-E9AC59866D0B}" type="slidenum">
              <a:rPr lang="en-ZA" smtClean="0"/>
              <a:t>8</a:t>
            </a:fld>
            <a:endParaRPr lang="en-ZA"/>
          </a:p>
        </p:txBody>
      </p:sp>
    </p:spTree>
    <p:extLst>
      <p:ext uri="{BB962C8B-B14F-4D97-AF65-F5344CB8AC3E}">
        <p14:creationId xmlns:p14="http://schemas.microsoft.com/office/powerpoint/2010/main" val="2007526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7620000" cy="562074"/>
          </a:xfrm>
        </p:spPr>
        <p:txBody>
          <a:bodyPr/>
          <a:lstStyle/>
          <a:p>
            <a:r>
              <a:rPr lang="en-ZA" dirty="0" smtClean="0"/>
              <a:t>Problem: CMS Data</a:t>
            </a:r>
            <a:endParaRPr lang="en-ZA"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124121"/>
            <a:ext cx="5637337" cy="5446564"/>
          </a:xfrm>
          <a:prstGeom prst="rect">
            <a:avLst/>
          </a:prstGeom>
        </p:spPr>
      </p:pic>
      <p:sp>
        <p:nvSpPr>
          <p:cNvPr id="3" name="Slide Number Placeholder 2"/>
          <p:cNvSpPr>
            <a:spLocks noGrp="1"/>
          </p:cNvSpPr>
          <p:nvPr>
            <p:ph type="sldNum" sz="quarter" idx="12"/>
          </p:nvPr>
        </p:nvSpPr>
        <p:spPr/>
        <p:txBody>
          <a:bodyPr/>
          <a:lstStyle/>
          <a:p>
            <a:fld id="{9BB98AF2-C2A1-4396-BEDD-E9AC59866D0B}" type="slidenum">
              <a:rPr lang="en-ZA" smtClean="0"/>
              <a:t>9</a:t>
            </a:fld>
            <a:endParaRPr lang="en-ZA"/>
          </a:p>
        </p:txBody>
      </p:sp>
    </p:spTree>
    <p:extLst>
      <p:ext uri="{BB962C8B-B14F-4D97-AF65-F5344CB8AC3E}">
        <p14:creationId xmlns:p14="http://schemas.microsoft.com/office/powerpoint/2010/main" val="27702051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22804</TotalTime>
  <Words>2093</Words>
  <Application>Microsoft Office PowerPoint</Application>
  <PresentationFormat>On-screen Show (4:3)</PresentationFormat>
  <Paragraphs>196</Paragraphs>
  <Slides>24</Slides>
  <Notes>19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Adjacency</vt:lpstr>
      <vt:lpstr>Measurement of  The Higgs Boson Transverse Momentum and Its Sensitivity to Beyond Standard Model Physics</vt:lpstr>
      <vt:lpstr>PowerPoint Presentation</vt:lpstr>
      <vt:lpstr>Theory: Standard Model</vt:lpstr>
      <vt:lpstr>Theory: Standard Model</vt:lpstr>
      <vt:lpstr>PowerPoint Presentation</vt:lpstr>
      <vt:lpstr>Theory: Spontaneous EW Symmetry Breaking</vt:lpstr>
      <vt:lpstr>Beyond the Standard Model (BSM)</vt:lpstr>
      <vt:lpstr>Problem: ATLAS Data</vt:lpstr>
      <vt:lpstr>Problem: CMS Data</vt:lpstr>
      <vt:lpstr>Problem: Z Boson Production</vt:lpstr>
      <vt:lpstr>What was done</vt:lpstr>
      <vt:lpstr>Parameters</vt:lpstr>
      <vt:lpstr>pp⟶hj: Cross-Sections</vt:lpstr>
      <vt:lpstr>pp⟶hj: Cross-Section Ratios</vt:lpstr>
      <vt:lpstr>pp⟶hj: σtot – CDF and Ratios</vt:lpstr>
      <vt:lpstr>Heavy Pseudo-Scalar Boson Hypothesis</vt:lpstr>
      <vt:lpstr>Heavy Pseudo-Scalar Boson Hypothesis: Results</vt:lpstr>
      <vt:lpstr>Conclusions</vt:lpstr>
      <vt:lpstr>Questions?</vt:lpstr>
      <vt:lpstr>CERN Large Hadron Collider</vt:lpstr>
      <vt:lpstr>pp⟶hjj: Cross-Sections</vt:lpstr>
      <vt:lpstr>pp⟶hjj:Cross-Section Ratios</vt:lpstr>
      <vt:lpstr>pp⟶hjj: σtot – CDF</vt:lpstr>
      <vt:lpstr>pp⟶hjj: σtot – CDF Ratios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c:title>
  <dc:creator>David Gossman</dc:creator>
  <cp:lastModifiedBy>AndrewG</cp:lastModifiedBy>
  <cp:revision>121</cp:revision>
  <dcterms:created xsi:type="dcterms:W3CDTF">2014-09-28T16:31:09Z</dcterms:created>
  <dcterms:modified xsi:type="dcterms:W3CDTF">2015-02-10T13:58:14Z</dcterms:modified>
</cp:coreProperties>
</file>