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1" r:id="rId2"/>
    <p:sldMasterId id="2147483678" r:id="rId3"/>
  </p:sldMasterIdLst>
  <p:notesMasterIdLst>
    <p:notesMasterId r:id="rId41"/>
  </p:notesMasterIdLst>
  <p:handoutMasterIdLst>
    <p:handoutMasterId r:id="rId42"/>
  </p:handoutMasterIdLst>
  <p:sldIdLst>
    <p:sldId id="450" r:id="rId4"/>
    <p:sldId id="444" r:id="rId5"/>
    <p:sldId id="448" r:id="rId6"/>
    <p:sldId id="445" r:id="rId7"/>
    <p:sldId id="449" r:id="rId8"/>
    <p:sldId id="446" r:id="rId9"/>
    <p:sldId id="315" r:id="rId10"/>
    <p:sldId id="617" r:id="rId11"/>
    <p:sldId id="623" r:id="rId12"/>
    <p:sldId id="618" r:id="rId13"/>
    <p:sldId id="616" r:id="rId14"/>
    <p:sldId id="620" r:id="rId15"/>
    <p:sldId id="467" r:id="rId16"/>
    <p:sldId id="468" r:id="rId17"/>
    <p:sldId id="365" r:id="rId18"/>
    <p:sldId id="615" r:id="rId19"/>
    <p:sldId id="597" r:id="rId20"/>
    <p:sldId id="640" r:id="rId21"/>
    <p:sldId id="624" r:id="rId22"/>
    <p:sldId id="588" r:id="rId23"/>
    <p:sldId id="600" r:id="rId24"/>
    <p:sldId id="601" r:id="rId25"/>
    <p:sldId id="635" r:id="rId26"/>
    <p:sldId id="636" r:id="rId27"/>
    <p:sldId id="643" r:id="rId28"/>
    <p:sldId id="637" r:id="rId29"/>
    <p:sldId id="638" r:id="rId30"/>
    <p:sldId id="639" r:id="rId31"/>
    <p:sldId id="644" r:id="rId32"/>
    <p:sldId id="641" r:id="rId33"/>
    <p:sldId id="679" r:id="rId34"/>
    <p:sldId id="677" r:id="rId35"/>
    <p:sldId id="599" r:id="rId36"/>
    <p:sldId id="598" r:id="rId37"/>
    <p:sldId id="678" r:id="rId38"/>
    <p:sldId id="627" r:id="rId39"/>
    <p:sldId id="681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 horzBarState="maximized"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78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964B9-60FE-5242-8E85-36C1D4B0BB5D}" type="datetimeFigureOut">
              <a:rPr lang="en-US" smtClean="0"/>
              <a:t>2/25/15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9643D-286D-B643-9D99-62A8257B5D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50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FB413-BF8E-774D-90D0-A8CD9C4961A2}" type="datetimeFigureOut">
              <a:rPr lang="en-US" smtClean="0"/>
              <a:t>2/25/15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E9F0A-51CF-E641-92EA-960EB16B1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21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fld id="{E1B287C7-11D4-CC44-9E9F-FA588DBEEC11}" type="slidenum">
              <a:rPr lang="en-US" sz="1200">
                <a:latin typeface="Times" charset="0"/>
              </a:rPr>
              <a:pPr/>
              <a:t>8</a:t>
            </a:fld>
            <a:endParaRPr lang="en-US" sz="1200">
              <a:latin typeface="Times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E52103-5C64-E94A-A372-C4ED4B95218A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J. Varela, The Big Bang factory,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3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J. Varela, The Big Bang factory,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7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J. Varela, The Big Bang factory,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40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93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686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175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093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708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068" y="194148"/>
            <a:ext cx="7562732" cy="630516"/>
          </a:xfrm>
        </p:spPr>
        <p:txBody>
          <a:bodyPr>
            <a:normAutofit/>
          </a:bodyPr>
          <a:lstStyle>
            <a:lvl1pPr algn="r">
              <a:defRPr sz="3200" b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199" y="6546137"/>
            <a:ext cx="4506217" cy="365125"/>
          </a:xfrm>
        </p:spPr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46137"/>
            <a:ext cx="2133600" cy="365125"/>
          </a:xfrm>
        </p:spPr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241095" y="850032"/>
            <a:ext cx="8407605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1095" y="42192"/>
            <a:ext cx="754527" cy="78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84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064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518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J. Varela, The Big Bang factory,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86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686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87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740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47963"/>
            <a:ext cx="7772400" cy="1362075"/>
          </a:xfrm>
        </p:spPr>
        <p:txBody>
          <a:bodyPr/>
          <a:lstStyle>
            <a:lvl1pPr algn="ctr">
              <a:defRPr sz="3200" b="1" cap="all">
                <a:solidFill>
                  <a:srgbClr val="BC102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47963"/>
            <a:ext cx="7772400" cy="1362075"/>
          </a:xfrm>
        </p:spPr>
        <p:txBody>
          <a:bodyPr/>
          <a:lstStyle>
            <a:lvl1pPr algn="ctr">
              <a:defRPr sz="3200" b="1" cap="all">
                <a:solidFill>
                  <a:srgbClr val="BC102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63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007A7D2-12DD-0640-8CE9-6CF808808051}" type="slidenum"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AE155-0E95-2748-81FC-11A5169784EB}" type="slidenum"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265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14AD1-38AD-D94F-99CD-F7E437143DE0}" type="slidenum"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773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93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686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J. Varela, The Big Bang factory,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75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175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093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708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068" y="194148"/>
            <a:ext cx="7562732" cy="630516"/>
          </a:xfrm>
        </p:spPr>
        <p:txBody>
          <a:bodyPr>
            <a:normAutofit/>
          </a:bodyPr>
          <a:lstStyle>
            <a:lvl1pPr algn="r">
              <a:defRPr sz="3200" b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199" y="6546137"/>
            <a:ext cx="4506217" cy="365125"/>
          </a:xfrm>
        </p:spPr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46137"/>
            <a:ext cx="2133600" cy="365125"/>
          </a:xfrm>
        </p:spPr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241095" y="850032"/>
            <a:ext cx="8407605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1095" y="42192"/>
            <a:ext cx="754527" cy="78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84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064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518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686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87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740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47963"/>
            <a:ext cx="7772400" cy="1362075"/>
          </a:xfrm>
        </p:spPr>
        <p:txBody>
          <a:bodyPr/>
          <a:lstStyle>
            <a:lvl1pPr algn="ctr">
              <a:defRPr sz="3200" b="1" cap="all">
                <a:solidFill>
                  <a:srgbClr val="BC102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J. Varela, The Big Bang factory,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93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47963"/>
            <a:ext cx="7772400" cy="1362075"/>
          </a:xfrm>
        </p:spPr>
        <p:txBody>
          <a:bodyPr/>
          <a:lstStyle>
            <a:lvl1pPr algn="ctr">
              <a:defRPr sz="3200" b="1" cap="all">
                <a:solidFill>
                  <a:srgbClr val="BC102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63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58000" y="6553200"/>
            <a:ext cx="1905000" cy="3048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007A7D2-12DD-0640-8CE9-6CF808808051}" type="slidenum"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AE155-0E95-2748-81FC-11A5169784EB}" type="slidenum"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265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14AD1-38AD-D94F-99CD-F7E437143DE0}" type="slidenum"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773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J. Varela, The Big Bang factory,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08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J. Varela, The Big Bang factory,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84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J. Varela, The Big Bang factory,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4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J. Varela, The Big Bang factory,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8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J. Varela, The Big Bang factory,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6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43.xml"/><Relationship Id="rId17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9024" y="274638"/>
            <a:ext cx="7497776" cy="671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9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/>
              <a:t>J. Varela, The Big Bang factory,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9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13B28-9B05-DA42-8F6D-C94F84DCF8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LIP-logo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22" y="274638"/>
            <a:ext cx="1069802" cy="696929"/>
          </a:xfrm>
          <a:prstGeom prst="rect">
            <a:avLst/>
          </a:prstGeom>
        </p:spPr>
      </p:pic>
      <p:sp>
        <p:nvSpPr>
          <p:cNvPr id="8" name="Line 6"/>
          <p:cNvSpPr>
            <a:spLocks noChangeShapeType="1"/>
          </p:cNvSpPr>
          <p:nvPr userDrawn="1"/>
        </p:nvSpPr>
        <p:spPr bwMode="auto">
          <a:xfrm>
            <a:off x="1186930" y="956024"/>
            <a:ext cx="7499870" cy="1588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dt="0"/>
  <p:txStyles>
    <p:titleStyle>
      <a:lvl1pPr algn="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26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>
                <a:solidFill>
                  <a:prstClr val="black">
                    <a:tint val="75000"/>
                  </a:prstClr>
                </a:solidFill>
                <a:latin typeface="Arial"/>
              </a:rPr>
              <a:t>J. Varela, The Big Bang factory,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t>Couse on LHC Physics 2015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2667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4" Type="http://schemas.openxmlformats.org/officeDocument/2006/relationships/image" Target="../media/image29.tiff"/><Relationship Id="rId5" Type="http://schemas.openxmlformats.org/officeDocument/2006/relationships/image" Target="../media/image30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35359" y="5536949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J. Varela, LIP/IST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March 15, 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71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Standard Model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14400" y="1155700"/>
            <a:ext cx="7772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</p:txBody>
      </p:sp>
      <p:sp>
        <p:nvSpPr>
          <p:cNvPr id="6" name="Content Placeholder 13"/>
          <p:cNvSpPr txBox="1">
            <a:spLocks/>
          </p:cNvSpPr>
          <p:nvPr/>
        </p:nvSpPr>
        <p:spPr>
          <a:xfrm>
            <a:off x="304800" y="958866"/>
            <a:ext cx="8839200" cy="1600200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Over the last ~100 years:</a:t>
            </a:r>
            <a:r>
              <a:rPr lang="el-GR" sz="2400" dirty="0" smtClean="0"/>
              <a:t> </a:t>
            </a:r>
            <a:r>
              <a:rPr lang="en-US" sz="2400" dirty="0" smtClean="0"/>
              <a:t>The combination of  Quantum Field Theory and discovery of many particles has led to </a:t>
            </a:r>
          </a:p>
          <a:p>
            <a:r>
              <a:rPr lang="en-US" sz="2400" dirty="0" smtClean="0">
                <a:solidFill>
                  <a:schemeClr val="accent4"/>
                </a:solidFill>
              </a:rPr>
              <a:t>The Standard Model of Particle Physics</a:t>
            </a:r>
          </a:p>
          <a:p>
            <a:pPr lvl="1"/>
            <a:r>
              <a:rPr lang="en-US" sz="2400" dirty="0" smtClean="0"/>
              <a:t>With a new “Periodic Table” of fundamental elements</a:t>
            </a:r>
          </a:p>
          <a:p>
            <a:endParaRPr lang="en-US" sz="2400" dirty="0"/>
          </a:p>
        </p:txBody>
      </p:sp>
      <p:grpSp>
        <p:nvGrpSpPr>
          <p:cNvPr id="7" name="Group 37"/>
          <p:cNvGrpSpPr>
            <a:grpSpLocks/>
          </p:cNvGrpSpPr>
          <p:nvPr/>
        </p:nvGrpSpPr>
        <p:grpSpPr bwMode="auto">
          <a:xfrm>
            <a:off x="579603" y="2705100"/>
            <a:ext cx="3523244" cy="3124200"/>
            <a:chOff x="1641" y="1920"/>
            <a:chExt cx="2699" cy="2288"/>
          </a:xfrm>
        </p:grpSpPr>
        <p:pic>
          <p:nvPicPr>
            <p:cNvPr id="8" name="Picture 4" descr="QUarks_leptons etc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1920"/>
              <a:ext cx="2563" cy="22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Rectangle 33"/>
            <p:cNvSpPr>
              <a:spLocks noChangeArrowheads="1"/>
            </p:cNvSpPr>
            <p:nvPr/>
          </p:nvSpPr>
          <p:spPr bwMode="auto">
            <a:xfrm rot="16200000">
              <a:off x="1137" y="2864"/>
              <a:ext cx="1292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Matter particles</a:t>
              </a:r>
            </a:p>
          </p:txBody>
        </p:sp>
        <p:sp>
          <p:nvSpPr>
            <p:cNvPr id="10" name="Rectangle 34"/>
            <p:cNvSpPr>
              <a:spLocks noChangeArrowheads="1"/>
            </p:cNvSpPr>
            <p:nvPr/>
          </p:nvSpPr>
          <p:spPr bwMode="auto">
            <a:xfrm rot="5400000">
              <a:off x="3602" y="2795"/>
              <a:ext cx="1193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Force particles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4343400" y="3619500"/>
            <a:ext cx="4495800" cy="1569660"/>
          </a:xfrm>
          <a:prstGeom prst="rect">
            <a:avLst/>
          </a:prstGeom>
          <a:noFill/>
          <a:ln>
            <a:noFill/>
          </a:ln>
          <a:effectLst>
            <a:outerShdw blurRad="76200" dist="101600" dir="2700000" algn="tl" rotWithShape="0">
              <a:srgbClr val="000000">
                <a:alpha val="2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3200" dirty="0" smtClean="0">
                <a:solidFill>
                  <a:srgbClr val="800000"/>
                </a:solidFill>
              </a:rPr>
              <a:t>One of the greatest achievements </a:t>
            </a:r>
            <a:r>
              <a:rPr lang="en-US" sz="3200" dirty="0">
                <a:solidFill>
                  <a:srgbClr val="800000"/>
                </a:solidFill>
              </a:rPr>
              <a:t>of 20</a:t>
            </a:r>
            <a:r>
              <a:rPr lang="en-US" sz="3200" baseline="30000" dirty="0">
                <a:solidFill>
                  <a:srgbClr val="800000"/>
                </a:solidFill>
              </a:rPr>
              <a:t>th</a:t>
            </a:r>
            <a:r>
              <a:rPr lang="en-US" sz="3200" dirty="0">
                <a:solidFill>
                  <a:srgbClr val="800000"/>
                </a:solidFill>
              </a:rPr>
              <a:t> Century Science  </a:t>
            </a:r>
          </a:p>
        </p:txBody>
      </p:sp>
      <p:graphicFrame>
        <p:nvGraphicFramePr>
          <p:cNvPr id="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3139793"/>
              </p:ext>
            </p:extLst>
          </p:nvPr>
        </p:nvGraphicFramePr>
        <p:xfrm>
          <a:off x="260735" y="5971787"/>
          <a:ext cx="8713787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18" name="Equation" r:id="rId4" imgW="7404100" imgH="457200" progId="Equation.3">
                  <p:embed/>
                </p:oleObj>
              </mc:Choice>
              <mc:Fallback>
                <p:oleObj name="Equation" r:id="rId4" imgW="74041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735" y="5971787"/>
                        <a:ext cx="8713787" cy="53816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61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4174" y="1052966"/>
            <a:ext cx="7631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interaction of gauge bosons with fermions is described by the  Standard Model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148" y="2130335"/>
            <a:ext cx="8783494" cy="351113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Standard </a:t>
            </a:r>
            <a:r>
              <a:rPr lang="en-US" dirty="0" smtClean="0"/>
              <a:t>model interactions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583348" y="5641466"/>
            <a:ext cx="2057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Photon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massless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0710" y="5664761"/>
            <a:ext cx="2057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Gluons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massless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98920" y="5629002"/>
            <a:ext cx="2057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W+, W-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very massive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79402" y="5626651"/>
            <a:ext cx="2057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/>
                </a:solidFill>
              </a:rPr>
              <a:t>Z</a:t>
            </a:r>
            <a:r>
              <a:rPr lang="en-US" sz="2400" b="1" baseline="30000" dirty="0" smtClean="0">
                <a:solidFill>
                  <a:schemeClr val="accent4"/>
                </a:solidFill>
              </a:rPr>
              <a:t>0</a:t>
            </a:r>
            <a:endParaRPr lang="en-US" sz="2400" b="1" dirty="0" smtClean="0">
              <a:solidFill>
                <a:schemeClr val="accent4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very massive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70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2588630"/>
            <a:ext cx="5199654" cy="1429342"/>
          </a:xfrm>
          <a:prstGeom prst="rect">
            <a:avLst/>
          </a:prstGeom>
        </p:spPr>
      </p:pic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Quantum </a:t>
            </a:r>
            <a:r>
              <a:rPr lang="en-US" dirty="0" smtClean="0"/>
              <a:t>field </a:t>
            </a:r>
            <a:r>
              <a:rPr lang="en-US" dirty="0"/>
              <a:t>t</a:t>
            </a:r>
            <a:r>
              <a:rPr lang="en-US" dirty="0" smtClean="0"/>
              <a:t>heory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8600" y="914400"/>
            <a:ext cx="8465349" cy="145171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A particle-antiparticle pair can pop out of empty space (“the vacuum”) </a:t>
            </a:r>
            <a:r>
              <a:rPr lang="en-US" sz="2400" dirty="0"/>
              <a:t>a</a:t>
            </a:r>
            <a:r>
              <a:rPr lang="en-US" sz="2400" dirty="0" smtClean="0"/>
              <a:t>nd then vanish back into it</a:t>
            </a: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chemeClr val="accent4"/>
                </a:solidFill>
              </a:rPr>
              <a:t>These are </a:t>
            </a:r>
            <a:r>
              <a:rPr lang="en-US" sz="2400" b="1" i="1" dirty="0" smtClean="0">
                <a:solidFill>
                  <a:schemeClr val="accent4"/>
                </a:solidFill>
              </a:rPr>
              <a:t>Virtual </a:t>
            </a:r>
            <a:r>
              <a:rPr lang="en-US" sz="2400" b="1" dirty="0" smtClean="0">
                <a:solidFill>
                  <a:schemeClr val="accent4"/>
                </a:solidFill>
              </a:rPr>
              <a:t>particles. </a:t>
            </a:r>
            <a:endParaRPr lang="en-US" sz="2400" dirty="0" smtClean="0"/>
          </a:p>
          <a:p>
            <a:pPr marL="0" indent="0">
              <a:buNone/>
            </a:pPr>
            <a:endParaRPr lang="en-US" sz="2800" dirty="0" smtClean="0">
              <a:solidFill>
                <a:schemeClr val="tx2"/>
              </a:solidFill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535439" y="1209985"/>
            <a:ext cx="3356634" cy="1571059"/>
            <a:chOff x="5787365" y="838200"/>
            <a:chExt cx="3356634" cy="1571059"/>
          </a:xfrm>
        </p:grpSpPr>
        <p:grpSp>
          <p:nvGrpSpPr>
            <p:cNvPr id="7" name="Group 27"/>
            <p:cNvGrpSpPr/>
            <p:nvPr/>
          </p:nvGrpSpPr>
          <p:grpSpPr>
            <a:xfrm>
              <a:off x="5791202" y="838200"/>
              <a:ext cx="3352797" cy="1571059"/>
              <a:chOff x="5843588" y="2371725"/>
              <a:chExt cx="3352795" cy="1571059"/>
            </a:xfrm>
            <a:noFill/>
          </p:grpSpPr>
          <p:sp>
            <p:nvSpPr>
              <p:cNvPr id="10" name="Rectangle 9"/>
              <p:cNvSpPr/>
              <p:nvPr/>
            </p:nvSpPr>
            <p:spPr bwMode="auto">
              <a:xfrm>
                <a:off x="5843588" y="2371725"/>
                <a:ext cx="2271712" cy="1557338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595959"/>
                  </a:solidFill>
                  <a:effectLst/>
                  <a:latin typeface="Book Antiqua" pitchFamily="18" charset="0"/>
                </a:endParaRPr>
              </a:p>
            </p:txBody>
          </p:sp>
          <p:grpSp>
            <p:nvGrpSpPr>
              <p:cNvPr id="11" name="Group 27"/>
              <p:cNvGrpSpPr/>
              <p:nvPr/>
            </p:nvGrpSpPr>
            <p:grpSpPr>
              <a:xfrm>
                <a:off x="5949950" y="2524125"/>
                <a:ext cx="3246433" cy="1418659"/>
                <a:chOff x="5949950" y="2524125"/>
                <a:chExt cx="3246433" cy="1418659"/>
              </a:xfrm>
              <a:grpFill/>
            </p:grpSpPr>
            <p:sp>
              <p:nvSpPr>
                <p:cNvPr id="12" name="Oval 45"/>
                <p:cNvSpPr>
                  <a:spLocks noChangeArrowheads="1"/>
                </p:cNvSpPr>
                <p:nvPr/>
              </p:nvSpPr>
              <p:spPr bwMode="auto">
                <a:xfrm>
                  <a:off x="5949950" y="3198811"/>
                  <a:ext cx="85725" cy="74612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dirty="0">
                    <a:solidFill>
                      <a:srgbClr val="595959"/>
                    </a:solidFill>
                  </a:endParaRPr>
                </a:p>
              </p:txBody>
            </p:sp>
            <p:sp>
              <p:nvSpPr>
                <p:cNvPr id="13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6352577" y="3527858"/>
                  <a:ext cx="106742" cy="11982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 dirty="0">
                    <a:solidFill>
                      <a:srgbClr val="595959"/>
                    </a:solidFill>
                  </a:endParaRPr>
                </a:p>
              </p:txBody>
            </p:sp>
            <p:sp>
              <p:nvSpPr>
                <p:cNvPr id="14" name="Line 67"/>
                <p:cNvSpPr>
                  <a:spLocks noChangeShapeType="1"/>
                </p:cNvSpPr>
                <p:nvPr/>
              </p:nvSpPr>
              <p:spPr bwMode="auto">
                <a:xfrm>
                  <a:off x="6315068" y="2870189"/>
                  <a:ext cx="122238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en-US" dirty="0">
                    <a:solidFill>
                      <a:srgbClr val="595959"/>
                    </a:solidFill>
                  </a:endParaRPr>
                </a:p>
              </p:txBody>
            </p:sp>
            <p:sp>
              <p:nvSpPr>
                <p:cNvPr id="15" name="Oval 68"/>
                <p:cNvSpPr>
                  <a:spLocks noChangeArrowheads="1"/>
                </p:cNvSpPr>
                <p:nvPr/>
              </p:nvSpPr>
              <p:spPr bwMode="auto">
                <a:xfrm>
                  <a:off x="6761156" y="3140064"/>
                  <a:ext cx="85725" cy="74612"/>
                </a:xfrm>
                <a:prstGeom prst="ellips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 dirty="0">
                    <a:solidFill>
                      <a:srgbClr val="595959"/>
                    </a:solidFill>
                  </a:endParaRPr>
                </a:p>
              </p:txBody>
            </p:sp>
            <p:grpSp>
              <p:nvGrpSpPr>
                <p:cNvPr id="16" name="Group 24"/>
                <p:cNvGrpSpPr/>
                <p:nvPr/>
              </p:nvGrpSpPr>
              <p:grpSpPr>
                <a:xfrm>
                  <a:off x="5986457" y="2524125"/>
                  <a:ext cx="3209926" cy="1418659"/>
                  <a:chOff x="6086475" y="3181361"/>
                  <a:chExt cx="3209926" cy="1418659"/>
                </a:xfrm>
                <a:grpFill/>
              </p:grpSpPr>
              <p:sp>
                <p:nvSpPr>
                  <p:cNvPr id="17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6086475" y="3521075"/>
                    <a:ext cx="804863" cy="668338"/>
                  </a:xfrm>
                  <a:prstGeom prst="ellipse">
                    <a:avLst/>
                  </a:prstGeom>
                  <a:grpFill/>
                  <a:ln w="28575" cap="flat" cmpd="sng" algn="ctr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>
                      <a:ln>
                        <a:solidFill>
                          <a:srgbClr val="FFFF00"/>
                        </a:solidFill>
                      </a:ln>
                      <a:solidFill>
                        <a:srgbClr val="595959"/>
                      </a:solidFill>
                    </a:endParaRPr>
                  </a:p>
                </p:txBody>
              </p:sp>
              <p:sp>
                <p:nvSpPr>
                  <p:cNvPr id="18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313488" y="3181361"/>
                    <a:ext cx="248799" cy="369332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800" b="0" dirty="0" smtClean="0">
                        <a:solidFill>
                          <a:srgbClr val="595959"/>
                        </a:solidFill>
                        <a:latin typeface="Arial" pitchFamily="34" charset="0"/>
                        <a:cs typeface="Arial" pitchFamily="34" charset="0"/>
                      </a:rPr>
                      <a:t>t</a:t>
                    </a:r>
                    <a:endParaRPr lang="en-US" dirty="0">
                      <a:solidFill>
                        <a:srgbClr val="595959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9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338888" y="4230688"/>
                    <a:ext cx="248799" cy="369332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1800" b="0" dirty="0" smtClean="0">
                        <a:solidFill>
                          <a:srgbClr val="595959"/>
                        </a:solidFill>
                        <a:latin typeface="Arial Bar" pitchFamily="34" charset="0"/>
                        <a:cs typeface="Arial Bar" pitchFamily="34" charset="0"/>
                      </a:rPr>
                      <a:t>t</a:t>
                    </a:r>
                    <a:endParaRPr lang="en-US" dirty="0">
                      <a:solidFill>
                        <a:srgbClr val="595959"/>
                      </a:solidFill>
                      <a:latin typeface="Arial Bar" pitchFamily="34" charset="0"/>
                      <a:cs typeface="Arial Bar" pitchFamily="34" charset="0"/>
                    </a:endParaRPr>
                  </a:p>
                </p:txBody>
              </p:sp>
              <p:sp>
                <p:nvSpPr>
                  <p:cNvPr id="20" name="Text Box 6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996112" y="3550745"/>
                    <a:ext cx="2300289" cy="646331"/>
                  </a:xfrm>
                  <a:prstGeom prst="rect">
                    <a:avLst/>
                  </a:prstGeom>
                  <a:grp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800" b="0" dirty="0" smtClean="0">
                        <a:solidFill>
                          <a:srgbClr val="595959"/>
                        </a:solidFill>
                      </a:rPr>
                      <a:t>Vacuum</a:t>
                    </a:r>
                    <a:r>
                      <a:rPr lang="en-US" sz="1800" dirty="0">
                        <a:solidFill>
                          <a:srgbClr val="595959"/>
                        </a:solidFill>
                      </a:rPr>
                      <a:t> </a:t>
                    </a:r>
                    <a:r>
                      <a:rPr lang="en-US" sz="1800" b="0" dirty="0" smtClean="0">
                        <a:solidFill>
                          <a:srgbClr val="595959"/>
                        </a:solidFill>
                      </a:rPr>
                      <a:t>Fluctuation</a:t>
                    </a:r>
                  </a:p>
                  <a:p>
                    <a:r>
                      <a:rPr lang="en-US" sz="1800" dirty="0" smtClean="0">
                        <a:solidFill>
                          <a:srgbClr val="595959"/>
                        </a:solidFill>
                      </a:rPr>
                      <a:t>Involving top </a:t>
                    </a:r>
                    <a:r>
                      <a:rPr lang="en-US" sz="1800" b="0" dirty="0" smtClean="0">
                        <a:solidFill>
                          <a:srgbClr val="595959"/>
                        </a:solidFill>
                      </a:rPr>
                      <a:t>quarks</a:t>
                    </a:r>
                    <a:endParaRPr lang="en-US" sz="1800" b="0" dirty="0">
                      <a:solidFill>
                        <a:srgbClr val="595959"/>
                      </a:solidFill>
                    </a:endParaRPr>
                  </a:p>
                </p:txBody>
              </p:sp>
            </p:grpSp>
          </p:grpSp>
        </p:grpSp>
        <p:sp>
          <p:nvSpPr>
            <p:cNvPr id="8" name="TextBox 7"/>
            <p:cNvSpPr txBox="1"/>
            <p:nvPr/>
          </p:nvSpPr>
          <p:spPr>
            <a:xfrm>
              <a:off x="5787365" y="1194564"/>
              <a:ext cx="3129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595959"/>
                  </a:solidFill>
                </a:rPr>
                <a:t>.</a:t>
              </a:r>
              <a:endParaRPr lang="en-US" sz="3600" dirty="0">
                <a:solidFill>
                  <a:srgbClr val="595959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89485" y="1170820"/>
              <a:ext cx="3129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595959"/>
                  </a:solidFill>
                </a:rPr>
                <a:t>.</a:t>
              </a:r>
              <a:endParaRPr lang="en-US" sz="3600" dirty="0">
                <a:solidFill>
                  <a:srgbClr val="595959"/>
                </a:solidFill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28600" y="4176257"/>
            <a:ext cx="8314113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24"/>
              </a:spcBef>
            </a:pPr>
            <a:r>
              <a:rPr lang="en-US" sz="2800" dirty="0">
                <a:solidFill>
                  <a:schemeClr val="tx2"/>
                </a:solidFill>
              </a:rPr>
              <a:t>This has far-reaching consequences</a:t>
            </a:r>
          </a:p>
          <a:p>
            <a:pPr lvl="1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structure of the universe depends on particles that </a:t>
            </a:r>
            <a:r>
              <a:rPr lang="en-US" sz="2400" b="1" i="1" dirty="0">
                <a:solidFill>
                  <a:schemeClr val="accent4"/>
                </a:solidFill>
              </a:rPr>
              <a:t>don’t exist in the usual sense </a:t>
            </a:r>
            <a:endParaRPr lang="en-US" sz="24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do not see these particles in everyday life </a:t>
            </a:r>
          </a:p>
          <a:p>
            <a:pPr lvl="1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 must recreate the state of the early hot universe to make them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25318" y="2212680"/>
            <a:ext cx="49687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1224"/>
              </a:spcBef>
            </a:pPr>
            <a:r>
              <a:rPr lang="en-US" sz="2400" dirty="0">
                <a:solidFill>
                  <a:prstClr val="black"/>
                </a:solidFill>
              </a:rPr>
              <a:t>Other examples of Virtual particles: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56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 confirmed by data</a:t>
            </a:r>
            <a:endParaRPr lang="en-US" dirty="0"/>
          </a:p>
        </p:txBody>
      </p:sp>
      <p:pic>
        <p:nvPicPr>
          <p:cNvPr id="9" name="Picture 8" descr="Standard_Model_of_Elementary_Particles.svg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590"/>
          <a:stretch/>
        </p:blipFill>
        <p:spPr>
          <a:xfrm>
            <a:off x="222083" y="949248"/>
            <a:ext cx="4183057" cy="40768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3143" y="5026135"/>
            <a:ext cx="3096733" cy="13620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05140" y="1048227"/>
            <a:ext cx="45849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E0204"/>
                </a:solidFill>
                <a:effectLst>
                  <a:reflection blurRad="6350" stA="55000" endA="300" endPos="45500" dir="5400000" sy="-100000" algn="bl" rotWithShape="0"/>
                </a:effectLst>
              </a:rPr>
              <a:t>STANDARD MODEL</a:t>
            </a:r>
          </a:p>
          <a:p>
            <a:pPr algn="ctr"/>
            <a:r>
              <a:rPr lang="en-US" sz="2400" b="1" dirty="0" smtClean="0">
                <a:solidFill>
                  <a:srgbClr val="BE0204"/>
                </a:solidFill>
                <a:effectLst>
                  <a:reflection blurRad="6350" stA="55000" endA="300" endPos="45500" dir="5400000" sy="-100000" algn="bl" rotWithShape="0"/>
                </a:effectLst>
              </a:rPr>
              <a:t>OF ELEMENTARY PARTICLES</a:t>
            </a:r>
            <a:endParaRPr lang="en-US" sz="2400" b="1" dirty="0">
              <a:solidFill>
                <a:srgbClr val="BE0204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3644" y="2075643"/>
            <a:ext cx="3466376" cy="447049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92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missing?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1795" y="1486593"/>
            <a:ext cx="82825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404040"/>
                </a:solidFill>
                <a:latin typeface="Arial"/>
              </a:rPr>
              <a:t>A “funny” thing happened on the way to the modern theory of quarks, leptons, force fields, and their quanta:</a:t>
            </a:r>
            <a:br>
              <a:rPr lang="en-US" sz="2800" dirty="0">
                <a:solidFill>
                  <a:srgbClr val="404040"/>
                </a:solidFill>
                <a:latin typeface="Arial"/>
              </a:rPr>
            </a:br>
            <a:r>
              <a:rPr lang="en-US" sz="2800" dirty="0">
                <a:solidFill>
                  <a:srgbClr val="404040"/>
                </a:solidFill>
                <a:latin typeface="Arial"/>
              </a:rPr>
              <a:t/>
            </a:r>
            <a:br>
              <a:rPr lang="en-US" sz="2800" dirty="0">
                <a:solidFill>
                  <a:srgbClr val="404040"/>
                </a:solidFill>
                <a:latin typeface="Arial"/>
              </a:rPr>
            </a:br>
            <a:r>
              <a:rPr lang="en-US" sz="2800" b="1" dirty="0">
                <a:solidFill>
                  <a:srgbClr val="BE0204"/>
                </a:solidFill>
                <a:latin typeface="Arial"/>
              </a:rPr>
              <a:t>The equations only made sense if all the bosons, and all the quarks and leptons, had no mass and moved at the speed of light!</a:t>
            </a:r>
            <a:br>
              <a:rPr lang="en-US" sz="2800" b="1" dirty="0">
                <a:solidFill>
                  <a:srgbClr val="BE0204"/>
                </a:solidFill>
                <a:latin typeface="Arial"/>
              </a:rPr>
            </a:br>
            <a:r>
              <a:rPr lang="en-US" sz="2800" b="1" dirty="0">
                <a:solidFill>
                  <a:srgbClr val="BE0204"/>
                </a:solidFill>
                <a:latin typeface="Arial"/>
              </a:rPr>
              <a:t/>
            </a:r>
            <a:br>
              <a:rPr lang="en-US" sz="2800" b="1" dirty="0">
                <a:solidFill>
                  <a:srgbClr val="BE0204"/>
                </a:solidFill>
                <a:latin typeface="Arial"/>
              </a:rPr>
            </a:br>
            <a:endParaRPr lang="en-US" sz="2800" b="1" dirty="0">
              <a:solidFill>
                <a:srgbClr val="BE0204"/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14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503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4"/>
          <p:cNvSpPr>
            <a:spLocks noGrp="1" noChangeArrowheads="1"/>
          </p:cNvSpPr>
          <p:nvPr>
            <p:ph type="title"/>
          </p:nvPr>
        </p:nvSpPr>
        <p:spPr bwMode="auto">
          <a:ln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sz="360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The </a:t>
            </a:r>
            <a:r>
              <a:rPr lang="en-US" sz="3600" dirty="0" smtClean="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Higgs</a:t>
            </a:r>
            <a:endParaRPr lang="en-US" sz="3600" dirty="0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698500" y="1296020"/>
            <a:ext cx="7912100" cy="526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In the simplest model the interactions are symmetrical and particles do not have mass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The symmetry between the electromagnetic and the week interactions is broken: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- Photon do not have mass</a:t>
            </a:r>
          </a:p>
          <a:p>
            <a:pPr lvl="1"/>
            <a:r>
              <a:rPr lang="en-US" sz="2800" dirty="0">
                <a:solidFill>
                  <a:srgbClr val="000000"/>
                </a:solidFill>
              </a:rPr>
              <a:t>- W, Z do have a mass ~ 80-90 GeV</a:t>
            </a:r>
          </a:p>
          <a:p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BE0204"/>
                </a:solidFill>
              </a:rPr>
              <a:t>Higgs mechanism:</a:t>
            </a:r>
          </a:p>
          <a:p>
            <a:pPr lvl="1"/>
            <a:r>
              <a:rPr lang="en-US" sz="2800" dirty="0">
                <a:solidFill>
                  <a:srgbClr val="BE0204"/>
                </a:solidFill>
              </a:rPr>
              <a:t>mass </a:t>
            </a:r>
            <a:r>
              <a:rPr lang="en-US" sz="2800" dirty="0" smtClean="0">
                <a:solidFill>
                  <a:srgbClr val="BE0204"/>
                </a:solidFill>
              </a:rPr>
              <a:t>of W and Z results </a:t>
            </a:r>
            <a:r>
              <a:rPr lang="en-US" sz="2800" dirty="0">
                <a:solidFill>
                  <a:srgbClr val="BE0204"/>
                </a:solidFill>
              </a:rPr>
              <a:t>from the interactions with the Higgs field</a:t>
            </a:r>
          </a:p>
          <a:p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Added bonus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1684" y="1136316"/>
            <a:ext cx="780715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263B86"/>
                </a:solidFill>
              </a:rPr>
              <a:t>Non-zero average value of the Higgs field can also give masses to the quarks, electrons and muons – to all point-like particles.</a:t>
            </a:r>
            <a:endParaRPr lang="en-US" sz="2400" dirty="0">
              <a:solidFill>
                <a:srgbClr val="263B8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1683" y="2466112"/>
            <a:ext cx="76467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ld theoretical problem affecting the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quantum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theory of the weak force : </a:t>
            </a:r>
          </a:p>
          <a:p>
            <a:pPr lvl="1"/>
            <a:r>
              <a:rPr lang="en-US" sz="2400" dirty="0" smtClean="0">
                <a:solidFill>
                  <a:schemeClr val="accent4"/>
                </a:solidFill>
              </a:rPr>
              <a:t>the probability of two W’s interacting becomes larger than 1 at high energies (&gt; 1 TeV).</a:t>
            </a:r>
            <a:endParaRPr lang="en-US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641684" y="4159633"/>
            <a:ext cx="6751053" cy="2434110"/>
            <a:chOff x="641684" y="4159633"/>
            <a:chExt cx="6751053" cy="2434110"/>
          </a:xfrm>
        </p:grpSpPr>
        <p:pic>
          <p:nvPicPr>
            <p:cNvPr id="9" name="Content Placeholder 10" descr="WW Scattering via Z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11753" y="4655950"/>
              <a:ext cx="2424545" cy="1562695"/>
            </a:xfrm>
            <a:prstGeom prst="rect">
              <a:avLst/>
            </a:prstGeom>
            <a:noFill/>
          </p:spPr>
        </p:pic>
        <p:pic>
          <p:nvPicPr>
            <p:cNvPr id="10" name="Content Placeholder 11" descr="WW Scattering via H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9080" y="4602478"/>
              <a:ext cx="2363657" cy="1643831"/>
            </a:xfrm>
            <a:prstGeom prst="rect">
              <a:avLst/>
            </a:prstGeom>
            <a:noFill/>
          </p:spPr>
        </p:pic>
        <p:pic>
          <p:nvPicPr>
            <p:cNvPr id="12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51101" y="6107425"/>
              <a:ext cx="1895885" cy="486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99438" y="6078587"/>
              <a:ext cx="1482774" cy="458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4346960" y="5128542"/>
              <a:ext cx="424315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+</a:t>
              </a:r>
              <a:endParaRPr lang="en-US" sz="32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41684" y="4159633"/>
              <a:ext cx="45810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Bef>
                  <a:spcPts val="1200"/>
                </a:spcBef>
              </a:pPr>
              <a:r>
                <a:rPr lang="en-US" sz="2400" dirty="0">
                  <a:solidFill>
                    <a:srgbClr val="263B86"/>
                  </a:solidFill>
                </a:rPr>
                <a:t>This is solved by the Higgs field! 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16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513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16528" y="998415"/>
            <a:ext cx="82702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404040"/>
                </a:solidFill>
              </a:rPr>
              <a:t>The Standard Model answers many of the questions about the structure of matter. But the Standard Model is not complete; there are still many unanswered questions.</a:t>
            </a:r>
          </a:p>
          <a:p>
            <a:endParaRPr lang="en-US" sz="2000" dirty="0" smtClean="0">
              <a:solidFill>
                <a:srgbClr val="40404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Beyond the standard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16527" y="5806738"/>
            <a:ext cx="41334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4"/>
                </a:solidFill>
              </a:rPr>
              <a:t>How does gravity fit into all of this? </a:t>
            </a:r>
          </a:p>
        </p:txBody>
      </p:sp>
      <p:sp>
        <p:nvSpPr>
          <p:cNvPr id="7" name="Rectangle 6"/>
          <p:cNvSpPr/>
          <p:nvPr/>
        </p:nvSpPr>
        <p:spPr>
          <a:xfrm>
            <a:off x="416528" y="4846179"/>
            <a:ext cx="80437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404040"/>
                </a:solidFill>
              </a:rPr>
              <a:t>Why are there exactly three generations of quarks and leptons</a:t>
            </a:r>
            <a:r>
              <a:rPr lang="en-US" sz="2000" dirty="0" smtClean="0">
                <a:solidFill>
                  <a:srgbClr val="404040"/>
                </a:solidFill>
              </a:rPr>
              <a:t>? What is the explanation for the observed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pattern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particle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masses?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6527" y="3946702"/>
            <a:ext cx="80843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263B86"/>
                </a:solidFill>
              </a:rPr>
              <a:t>Are quarks and leptons actually fundamental, or made up of even more fundamental particles?</a:t>
            </a:r>
          </a:p>
        </p:txBody>
      </p:sp>
      <p:sp>
        <p:nvSpPr>
          <p:cNvPr id="9" name="Rectangle 8"/>
          <p:cNvSpPr/>
          <p:nvPr/>
        </p:nvSpPr>
        <p:spPr>
          <a:xfrm>
            <a:off x="416528" y="3121223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404040"/>
                </a:solidFill>
              </a:rPr>
              <a:t>What is this "dark matter" that we can't see that has visible gravitational effects in the cosmos?</a:t>
            </a:r>
          </a:p>
        </p:txBody>
      </p:sp>
      <p:sp>
        <p:nvSpPr>
          <p:cNvPr id="10" name="Rectangle 9"/>
          <p:cNvSpPr/>
          <p:nvPr/>
        </p:nvSpPr>
        <p:spPr>
          <a:xfrm>
            <a:off x="416527" y="2182504"/>
            <a:ext cx="79418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BE0204"/>
                </a:solidFill>
              </a:rPr>
              <a:t>Why do we observe matter and almost no antimatter if we believe there is a symmetry between the two in the universe</a:t>
            </a:r>
            <a:r>
              <a:rPr lang="en-US" sz="2000" dirty="0" smtClean="0">
                <a:solidFill>
                  <a:srgbClr val="BE0204"/>
                </a:solidFill>
              </a:rPr>
              <a:t>?</a:t>
            </a:r>
            <a:endParaRPr lang="en-US" sz="2000" dirty="0">
              <a:solidFill>
                <a:srgbClr val="BE0204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51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Forces and expansion of the Universe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00" y="1064166"/>
            <a:ext cx="8026400" cy="52197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V="1">
            <a:off x="4950457" y="2138063"/>
            <a:ext cx="0" cy="1956652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472481" y="1768731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31157" y="842377"/>
            <a:ext cx="999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E=k. T</a:t>
            </a:r>
            <a:endParaRPr lang="en-US" sz="2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47338" y="840186"/>
            <a:ext cx="2337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k=</a:t>
            </a:r>
            <a:r>
              <a:rPr lang="en-US" sz="2000" dirty="0" smtClean="0"/>
              <a:t>8.62 10</a:t>
            </a:r>
            <a:r>
              <a:rPr lang="en-US" sz="2000" baseline="30000" dirty="0" smtClean="0"/>
              <a:t>-5 </a:t>
            </a:r>
            <a:r>
              <a:rPr lang="en-US" sz="2000" dirty="0" err="1" smtClean="0"/>
              <a:t>eV</a:t>
            </a:r>
            <a:r>
              <a:rPr lang="en-US" sz="2000" dirty="0" smtClean="0"/>
              <a:t> K</a:t>
            </a:r>
            <a:r>
              <a:rPr lang="en-US" sz="2000" baseline="30000" dirty="0" smtClean="0"/>
              <a:t>-1</a:t>
            </a:r>
            <a:endParaRPr lang="en-US" sz="2000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01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12" y="2948042"/>
            <a:ext cx="4487333" cy="33722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9778" y="996132"/>
            <a:ext cx="820702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263B86"/>
                </a:solidFill>
                <a:latin typeface="Arial"/>
              </a:rPr>
              <a:t>Long standing problem:</a:t>
            </a:r>
          </a:p>
          <a:p>
            <a:pPr lvl="1"/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We know 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that ordinary matter is 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only ~</a:t>
            </a:r>
            <a:r>
              <a:rPr lang="en-US" sz="24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4</a:t>
            </a: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% of the matter-energy in the Universe.</a:t>
            </a:r>
          </a:p>
          <a:p>
            <a:pPr lvl="1"/>
            <a:r>
              <a:rPr lang="en-US" sz="2800" b="1" dirty="0" smtClean="0">
                <a:solidFill>
                  <a:srgbClr val="BE0204"/>
                </a:solidFill>
                <a:latin typeface="Arial"/>
              </a:rPr>
              <a:t>What is the remaining 96%?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dark</a:t>
            </a:r>
            <a:r>
              <a:rPr lang="en-US" dirty="0" smtClean="0"/>
              <a:t> side of the Universe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96554" y="3413709"/>
            <a:ext cx="40781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Arial"/>
              </a:rPr>
              <a:t>The LHC may help to solve this problem, discovering </a:t>
            </a:r>
            <a:r>
              <a:rPr lang="en-US" sz="2800" b="1" dirty="0" smtClean="0">
                <a:solidFill>
                  <a:srgbClr val="BE0204"/>
                </a:solidFill>
                <a:latin typeface="Arial"/>
              </a:rPr>
              <a:t>dark matter</a:t>
            </a:r>
            <a:endParaRPr lang="en-US" sz="2800" b="1" dirty="0">
              <a:solidFill>
                <a:srgbClr val="BE0204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30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7700" y="1288136"/>
            <a:ext cx="7950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pecialized </a:t>
            </a:r>
            <a:r>
              <a:rPr lang="en-US" dirty="0"/>
              <a:t>course on the Physics at the Large Hadron </a:t>
            </a:r>
            <a:r>
              <a:rPr lang="en-US" dirty="0" smtClean="0"/>
              <a:t>Collider </a:t>
            </a:r>
            <a:r>
              <a:rPr lang="en-US" dirty="0"/>
              <a:t>organized by LIP in the framework of </a:t>
            </a:r>
            <a:r>
              <a:rPr lang="en-GB" dirty="0" smtClean="0"/>
              <a:t>IDPASC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objective of the Course is to introduce the physics, analysis methods and results on the physics </a:t>
            </a:r>
            <a:r>
              <a:rPr lang="en-US" dirty="0" smtClean="0"/>
              <a:t>of the </a:t>
            </a:r>
            <a:r>
              <a:rPr lang="en-US" dirty="0"/>
              <a:t>LHC experiments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</a:t>
            </a:r>
            <a:endParaRPr lang="en-US" dirty="0"/>
          </a:p>
          <a:p>
            <a:r>
              <a:rPr lang="en-US" dirty="0"/>
              <a:t>Emphasis is placed on the search for new physics.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Benchmark </a:t>
            </a:r>
            <a:r>
              <a:rPr lang="en-US" dirty="0"/>
              <a:t>channels in proton-proton collisions will be discussed in </a:t>
            </a:r>
            <a:r>
              <a:rPr lang="en-US" dirty="0" smtClean="0"/>
              <a:t>detail: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/>
              <a:t>identification </a:t>
            </a:r>
            <a:r>
              <a:rPr lang="en-US" dirty="0"/>
              <a:t>of the objects </a:t>
            </a:r>
            <a:r>
              <a:rPr lang="en-US" dirty="0" smtClean="0"/>
              <a:t>involved</a:t>
            </a:r>
            <a:endParaRPr lang="en-US" dirty="0"/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/>
              <a:t>signal </a:t>
            </a:r>
            <a:r>
              <a:rPr lang="en-US" dirty="0"/>
              <a:t>and background </a:t>
            </a:r>
            <a:r>
              <a:rPr lang="en-US" dirty="0" smtClean="0"/>
              <a:t>properties</a:t>
            </a:r>
            <a:endParaRPr lang="en-US" dirty="0"/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/>
              <a:t>background estimation and S/B discriminants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/>
              <a:t>e</a:t>
            </a:r>
            <a:r>
              <a:rPr lang="en-US" dirty="0" smtClean="0"/>
              <a:t>stimation of systematical errors 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/>
              <a:t>extraction </a:t>
            </a:r>
            <a:r>
              <a:rPr lang="en-US" dirty="0"/>
              <a:t>and interpretation of the final </a:t>
            </a:r>
            <a:r>
              <a:rPr lang="en-US" dirty="0" smtClean="0"/>
              <a:t>results 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95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277" y="3204171"/>
            <a:ext cx="7391400" cy="21940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0175" y="974637"/>
            <a:ext cx="8276625" cy="2446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accent4"/>
                </a:solidFill>
              </a:rPr>
              <a:t>In the SM the Higgs mass is a huge problem:</a:t>
            </a:r>
          </a:p>
          <a:p>
            <a:pPr marL="285750" indent="-285750">
              <a:spcAft>
                <a:spcPts val="600"/>
              </a:spcAft>
              <a:buFont typeface="Wingdings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Virtual particles in quantum loops contribute to the Higgs mass</a:t>
            </a:r>
          </a:p>
          <a:p>
            <a:pPr marL="285750" indent="-285750">
              <a:spcAft>
                <a:spcPts val="600"/>
              </a:spcAft>
              <a:buFont typeface="Wingdings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Contributions grow with </a:t>
            </a:r>
            <a:r>
              <a:rPr lang="en-US" sz="2000" dirty="0" err="1" smtClean="0">
                <a:solidFill>
                  <a:schemeClr val="tx2"/>
                </a:solidFill>
              </a:rPr>
              <a:t>Λ</a:t>
            </a:r>
            <a:r>
              <a:rPr lang="en-US" sz="2000" dirty="0" smtClean="0">
                <a:solidFill>
                  <a:schemeClr val="tx2"/>
                </a:solidFill>
              </a:rPr>
              <a:t>  (upper scale of validity of the SM)</a:t>
            </a:r>
          </a:p>
          <a:p>
            <a:pPr marL="285750" indent="-285750">
              <a:spcAft>
                <a:spcPts val="600"/>
              </a:spcAft>
              <a:buFont typeface="Wingdings" charset="2"/>
              <a:buChar char="§"/>
            </a:pPr>
            <a:r>
              <a:rPr lang="en-US" sz="2000" dirty="0" err="1">
                <a:solidFill>
                  <a:schemeClr val="tx2"/>
                </a:solidFill>
              </a:rPr>
              <a:t>Λ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could be huge – e.g. the Plank scale (10</a:t>
            </a:r>
            <a:r>
              <a:rPr lang="en-US" sz="2000" baseline="30000" dirty="0" smtClean="0">
                <a:solidFill>
                  <a:schemeClr val="tx2"/>
                </a:solidFill>
              </a:rPr>
              <a:t>19 </a:t>
            </a:r>
            <a:r>
              <a:rPr lang="en-US" sz="2000" dirty="0" smtClean="0">
                <a:solidFill>
                  <a:schemeClr val="tx2"/>
                </a:solidFill>
              </a:rPr>
              <a:t>GeV)</a:t>
            </a:r>
          </a:p>
          <a:p>
            <a:pPr marL="285750" indent="-285750">
              <a:spcAft>
                <a:spcPts val="600"/>
              </a:spcAft>
              <a:buFont typeface="Wingdings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Miraculous cancelations are needed to keep the Higgs mass &lt; 1 TeV</a:t>
            </a:r>
          </a:p>
          <a:p>
            <a:pPr>
              <a:spcAft>
                <a:spcPts val="600"/>
              </a:spcAft>
            </a:pP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Higgs and hierarchy </a:t>
            </a:r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33667" y="5721377"/>
            <a:ext cx="74513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BE0204"/>
                </a:solidFill>
              </a:rPr>
              <a:t>This is known as the </a:t>
            </a:r>
            <a:r>
              <a:rPr lang="en-US" sz="2400" dirty="0" smtClean="0">
                <a:solidFill>
                  <a:srgbClr val="BE0204"/>
                </a:solidFill>
              </a:rPr>
              <a:t>hierarchy </a:t>
            </a:r>
            <a:r>
              <a:rPr lang="en-US" sz="2400" dirty="0">
                <a:solidFill>
                  <a:srgbClr val="BE0204"/>
                </a:solidFill>
              </a:rPr>
              <a:t>problem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06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28" y="1211090"/>
            <a:ext cx="5184888" cy="492853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79535" y="496888"/>
            <a:ext cx="514026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5286435" y="4599643"/>
            <a:ext cx="3400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Excluded to avoid fine-</a:t>
            </a:r>
            <a:r>
              <a:rPr lang="en-US" dirty="0" smtClean="0"/>
              <a:t>tuning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physics at a few TeV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61232" y="1509104"/>
            <a:ext cx="3542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Naturalness implies </a:t>
            </a:r>
            <a:r>
              <a:rPr lang="en-US" sz="2400" dirty="0" err="1" smtClean="0"/>
              <a:t>Supersymmetry</a:t>
            </a:r>
            <a:r>
              <a:rPr lang="en-US" sz="2400" dirty="0" smtClean="0"/>
              <a:t> or another ‘New Physics’ below ~ 2 TeV</a:t>
            </a:r>
            <a:endParaRPr lang="en-US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975895" y="4942239"/>
            <a:ext cx="788737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644316" y="4839368"/>
            <a:ext cx="13368" cy="68179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-40220" y="4734910"/>
            <a:ext cx="109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125 GeV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83770" y="556624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2 TeV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98211" y="5965839"/>
            <a:ext cx="3663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BE0204"/>
                </a:solidFill>
                <a:latin typeface="Symbol" charset="2"/>
                <a:cs typeface="Symbol" charset="2"/>
              </a:rPr>
              <a:t>L – </a:t>
            </a:r>
            <a:r>
              <a:rPr lang="en-US" sz="2400" dirty="0" smtClean="0">
                <a:solidFill>
                  <a:srgbClr val="BE0204"/>
                </a:solidFill>
                <a:cs typeface="Symbol" charset="2"/>
              </a:rPr>
              <a:t>Scale of New Physics</a:t>
            </a:r>
            <a:endParaRPr lang="en-US" sz="2400" dirty="0">
              <a:solidFill>
                <a:srgbClr val="BE0204"/>
              </a:solidFill>
              <a:latin typeface="Symbol" charset="2"/>
              <a:cs typeface="Symbol" charset="2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03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2291" y="1193264"/>
            <a:ext cx="78932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 smtClean="0">
                <a:solidFill>
                  <a:schemeClr val="tx2"/>
                </a:solidFill>
              </a:rPr>
              <a:t>There are a </a:t>
            </a:r>
            <a:r>
              <a:rPr lang="en-US" sz="2400" dirty="0">
                <a:solidFill>
                  <a:schemeClr val="tx2"/>
                </a:solidFill>
              </a:rPr>
              <a:t>large number of models which predict new physics at the TeV scale accessible at the LHC:</a:t>
            </a: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Supersymmetry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(SUSY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Extra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dimensions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Extended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Higgs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Sector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e.g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in SUSY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Models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Grand Unified Theories (SU(5), O(10), E6, …) 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Leptoquarks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Heavy Gauge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Bosons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Technicolour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Compositeness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400" dirty="0">
                <a:solidFill>
                  <a:schemeClr val="accent4"/>
                </a:solidFill>
              </a:rPr>
              <a:t>Any of this </a:t>
            </a:r>
            <a:r>
              <a:rPr lang="en-US" sz="2400" dirty="0" smtClean="0">
                <a:solidFill>
                  <a:schemeClr val="accent4"/>
                </a:solidFill>
              </a:rPr>
              <a:t>could still be found at the LHC</a:t>
            </a:r>
            <a:endParaRPr lang="en-US" sz="2400" dirty="0">
              <a:solidFill>
                <a:schemeClr val="accent4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possible theories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15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1163" y="974751"/>
            <a:ext cx="826985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Some physicists attempting to unify gravity with the other fundamental forces have proposed a new fundamental symmetry: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E</a:t>
            </a:r>
            <a:r>
              <a:rPr lang="en-US" sz="2000" dirty="0" smtClean="0">
                <a:solidFill>
                  <a:schemeClr val="tx2"/>
                </a:solidFill>
              </a:rPr>
              <a:t>very fermion should have a massive "shadow" boson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and boson should have a massive "shadow" fermion. </a:t>
            </a:r>
          </a:p>
          <a:p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accent4"/>
                </a:solidFill>
              </a:rPr>
              <a:t>This relationship between fermions and bosons is called </a:t>
            </a:r>
            <a:r>
              <a:rPr lang="en-US" sz="2400" dirty="0" err="1" smtClean="0">
                <a:solidFill>
                  <a:schemeClr val="accent4"/>
                </a:solidFill>
              </a:rPr>
              <a:t>supersymmetry</a:t>
            </a:r>
            <a:r>
              <a:rPr lang="en-US" sz="2400" dirty="0">
                <a:solidFill>
                  <a:schemeClr val="accent4"/>
                </a:solidFill>
              </a:rPr>
              <a:t> </a:t>
            </a:r>
            <a:r>
              <a:rPr lang="en-US" sz="2400" dirty="0" smtClean="0">
                <a:solidFill>
                  <a:schemeClr val="accent4"/>
                </a:solidFill>
              </a:rPr>
              <a:t>(SUSY) </a:t>
            </a:r>
            <a:endParaRPr lang="en-US" sz="2400" dirty="0">
              <a:solidFill>
                <a:schemeClr val="accent4"/>
              </a:solidFill>
            </a:endParaRPr>
          </a:p>
          <a:p>
            <a:endParaRPr lang="en-US" sz="2400" dirty="0" smtClean="0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698" y="3711796"/>
            <a:ext cx="3793118" cy="283434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Supersymmetry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1416" y="4786135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supersymmetric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particle has yet been found, but experiments are underway at CERN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detect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supersymmetric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partner 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particles. </a:t>
            </a:r>
          </a:p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46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0500" y="2100263"/>
            <a:ext cx="5856015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711200" y="1235332"/>
            <a:ext cx="5969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Double </a:t>
            </a:r>
            <a:r>
              <a:rPr lang="en-US" sz="2000" dirty="0">
                <a:solidFill>
                  <a:srgbClr val="000000"/>
                </a:solidFill>
              </a:rPr>
              <a:t>the whole table with a new type of </a:t>
            </a:r>
            <a:r>
              <a:rPr lang="en-US" sz="2000" dirty="0" smtClean="0">
                <a:solidFill>
                  <a:srgbClr val="000000"/>
                </a:solidFill>
              </a:rPr>
              <a:t>matter? 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366814" y="5375431"/>
            <a:ext cx="49516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b="0" dirty="0">
                <a:solidFill>
                  <a:srgbClr val="000000"/>
                </a:solidFill>
              </a:rPr>
              <a:t>Heavy versions of every quark and </a:t>
            </a:r>
            <a:r>
              <a:rPr lang="en-US" sz="2000" b="0" dirty="0" smtClean="0">
                <a:solidFill>
                  <a:srgbClr val="000000"/>
                </a:solidFill>
              </a:rPr>
              <a:t>lepton</a:t>
            </a:r>
          </a:p>
          <a:p>
            <a:r>
              <a:rPr lang="en-US" sz="2000" dirty="0" err="1" smtClean="0">
                <a:solidFill>
                  <a:srgbClr val="000000"/>
                </a:solidFill>
              </a:rPr>
              <a:t>Supersymmetry</a:t>
            </a:r>
            <a:r>
              <a:rPr lang="en-US" sz="2000" dirty="0" smtClean="0">
                <a:solidFill>
                  <a:srgbClr val="000000"/>
                </a:solidFill>
              </a:rPr>
              <a:t> is broken</a:t>
            </a:r>
            <a:endParaRPr lang="en-US" sz="2000" b="0" dirty="0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solidFill>
                  <a:srgbClr val="000000"/>
                </a:solidFill>
              </a:rPr>
              <a:t>Supersymmetry</a:t>
            </a:r>
            <a:r>
              <a:rPr lang="en-US" dirty="0">
                <a:solidFill>
                  <a:srgbClr val="000000"/>
                </a:solidFill>
              </a:rPr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84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Box 103"/>
          <p:cNvSpPr txBox="1"/>
          <p:nvPr/>
        </p:nvSpPr>
        <p:spPr>
          <a:xfrm>
            <a:off x="1951567" y="1869882"/>
            <a:ext cx="467077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photon				</a:t>
            </a:r>
            <a:r>
              <a:rPr lang="en-US" sz="2800" dirty="0" err="1" smtClean="0">
                <a:solidFill>
                  <a:schemeClr val="accent4"/>
                </a:solidFill>
              </a:rPr>
              <a:t>photino</a:t>
            </a:r>
            <a:endParaRPr lang="en-US" sz="2800" dirty="0" smtClean="0">
              <a:solidFill>
                <a:schemeClr val="accent4"/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W, Z bosons		</a:t>
            </a:r>
            <a:r>
              <a:rPr lang="en-US" sz="2800" dirty="0" smtClean="0">
                <a:solidFill>
                  <a:srgbClr val="BE0204"/>
                </a:solidFill>
              </a:rPr>
              <a:t>Wino, </a:t>
            </a:r>
            <a:r>
              <a:rPr lang="en-US" sz="2800" dirty="0" err="1" smtClean="0">
                <a:solidFill>
                  <a:srgbClr val="BE0204"/>
                </a:solidFill>
              </a:rPr>
              <a:t>Zino</a:t>
            </a:r>
            <a:endParaRPr lang="en-US" sz="2800" dirty="0" smtClean="0">
              <a:solidFill>
                <a:srgbClr val="BE0204"/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gluon 				</a:t>
            </a:r>
            <a:r>
              <a:rPr lang="en-US" sz="2800" dirty="0" err="1" smtClean="0">
                <a:solidFill>
                  <a:srgbClr val="BE0204"/>
                </a:solidFill>
              </a:rPr>
              <a:t>gluino</a:t>
            </a:r>
            <a:endParaRPr lang="en-US" sz="2800" dirty="0" smtClean="0">
              <a:solidFill>
                <a:srgbClr val="BE0204"/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Higgs boson		</a:t>
            </a:r>
            <a:r>
              <a:rPr lang="en-US" sz="2800" dirty="0" err="1" smtClean="0">
                <a:solidFill>
                  <a:srgbClr val="BE0204"/>
                </a:solidFill>
              </a:rPr>
              <a:t>higgsino</a:t>
            </a:r>
            <a:endParaRPr lang="en-US" sz="2800" dirty="0">
              <a:solidFill>
                <a:srgbClr val="BE0204"/>
              </a:solidFill>
            </a:endParaRPr>
          </a:p>
        </p:txBody>
      </p:sp>
      <p:sp>
        <p:nvSpPr>
          <p:cNvPr id="105" name="Title 1"/>
          <p:cNvSpPr txBox="1">
            <a:spLocks/>
          </p:cNvSpPr>
          <p:nvPr/>
        </p:nvSpPr>
        <p:spPr bwMode="auto">
          <a:xfrm>
            <a:off x="410632" y="4647681"/>
            <a:ext cx="8602133" cy="159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/>
              </a:rPr>
              <a:t>These “…inos” are prime</a:t>
            </a:r>
            <a:r>
              <a:rPr kumimoji="0" lang="en-US" sz="2800" i="0" u="none" strike="noStrike" kern="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ＭＳ Ｐゴシック"/>
              </a:rPr>
              <a:t> </a:t>
            </a:r>
            <a:r>
              <a:rPr 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pitchFamily="-65" charset="-128"/>
                <a:cs typeface="ＭＳ Ｐゴシック"/>
              </a:rPr>
              <a:t>sus</a:t>
            </a:r>
            <a:r>
              <a:rPr lang="en-US" sz="2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ＭＳ Ｐゴシック"/>
              </a:rPr>
              <a:t>pects to be the galactic dark matter!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800" kern="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ＭＳ Ｐゴシック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>
                <a:solidFill>
                  <a:schemeClr val="accent4"/>
                </a:solidFill>
                <a:latin typeface="+mj-lt"/>
                <a:cs typeface="ＭＳ Ｐゴシック"/>
              </a:rPr>
              <a:t>Relics from the Big Bang!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  <a:ea typeface="ＭＳ Ｐゴシック" pitchFamily="-65" charset="-128"/>
              <a:cs typeface="ＭＳ Ｐゴシック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0932" y="1023670"/>
            <a:ext cx="78675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For </a:t>
            </a:r>
            <a:r>
              <a:rPr lang="en-US" sz="2400" dirty="0">
                <a:solidFill>
                  <a:schemeClr val="tx2"/>
                </a:solidFill>
              </a:rPr>
              <a:t>every “normal” force quanta (boson), there are </a:t>
            </a:r>
            <a:r>
              <a:rPr lang="en-US" sz="2400" dirty="0" err="1">
                <a:solidFill>
                  <a:schemeClr val="tx2"/>
                </a:solidFill>
              </a:rPr>
              <a:t>supersymmetric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partners: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25668" y="194148"/>
            <a:ext cx="7562732" cy="630516"/>
          </a:xfrm>
        </p:spPr>
        <p:txBody>
          <a:bodyPr/>
          <a:lstStyle/>
          <a:p>
            <a:r>
              <a:rPr lang="en-US" dirty="0" smtClean="0"/>
              <a:t>Could DM be SUSY particles?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 temptation  unification</a:t>
            </a:r>
            <a:endParaRPr lang="en-US" dirty="0"/>
          </a:p>
        </p:txBody>
      </p:sp>
      <p:pic>
        <p:nvPicPr>
          <p:cNvPr id="12" name="Content Placeholder 11" descr="Coupling_unification.tif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62" b="2062"/>
          <a:stretch>
            <a:fillRect/>
          </a:stretch>
        </p:blipFill>
        <p:spPr>
          <a:xfrm>
            <a:off x="457200" y="1052513"/>
            <a:ext cx="7766050" cy="5267325"/>
          </a:xfrm>
          <a:prstGeom prst="rect">
            <a:avLst/>
          </a:prstGeom>
          <a:solidFill>
            <a:schemeClr val="tx2"/>
          </a:solidFill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19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SUSY and the Higgs mass</a:t>
            </a:r>
            <a:endParaRPr lang="en-US" dirty="0"/>
          </a:p>
        </p:txBody>
      </p:sp>
      <p:pic>
        <p:nvPicPr>
          <p:cNvPr id="6" name="Content Placeholder 5" descr="SUSY_quadratic_divergences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343" y="1008529"/>
            <a:ext cx="3609385" cy="1488632"/>
          </a:xfrm>
          <a:prstGeom prst="rect">
            <a:avLst/>
          </a:prstGeom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230925" y="3192332"/>
            <a:ext cx="7551454" cy="32766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Higgs mass:                               </a:t>
            </a:r>
          </a:p>
          <a:p>
            <a:r>
              <a:rPr lang="en-US" sz="2000" dirty="0" smtClean="0"/>
              <a:t>correction has quadratic divergence!</a:t>
            </a:r>
          </a:p>
          <a:p>
            <a:pPr lvl="1"/>
            <a:r>
              <a:rPr lang="en-US" sz="1800" dirty="0" smtClean="0">
                <a:sym typeface="Symbol"/>
              </a:rPr>
              <a:t> a cut-off scale – e.g. Planck scale</a:t>
            </a:r>
            <a:endParaRPr lang="en-US" sz="18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err="1" smtClean="0"/>
              <a:t>Superpartners</a:t>
            </a:r>
            <a:r>
              <a:rPr lang="en-US" sz="2400" dirty="0" smtClean="0"/>
              <a:t> fix this:</a:t>
            </a:r>
          </a:p>
          <a:p>
            <a:r>
              <a:rPr lang="en-US" sz="2000" dirty="0" smtClean="0">
                <a:sym typeface="Symbol"/>
              </a:rPr>
              <a:t>Need </a:t>
            </a:r>
            <a:r>
              <a:rPr lang="en-US" sz="2000" dirty="0" err="1" smtClean="0">
                <a:sym typeface="Symbol"/>
              </a:rPr>
              <a:t>superpartners</a:t>
            </a:r>
            <a:r>
              <a:rPr lang="en-US" sz="2000" dirty="0" smtClean="0">
                <a:sym typeface="Symbol"/>
              </a:rPr>
              <a:t> at mass ~1-2 </a:t>
            </a:r>
            <a:r>
              <a:rPr lang="en-US" sz="2200" dirty="0" smtClean="0">
                <a:sym typeface="Symbol"/>
              </a:rPr>
              <a:t>TeV</a:t>
            </a:r>
          </a:p>
          <a:p>
            <a:pPr lvl="1"/>
            <a:r>
              <a:rPr lang="en-US" sz="1800" dirty="0" smtClean="0">
                <a:sym typeface="Symbol"/>
              </a:rPr>
              <a:t>Otherwise the logarithmic term becomes too large, which would require more fine-tuning.</a:t>
            </a:r>
          </a:p>
        </p:txBody>
      </p:sp>
      <p:pic>
        <p:nvPicPr>
          <p:cNvPr id="8" name="Picture 7" descr="SUSY_quadratic_divergences_SM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727" y="2622177"/>
            <a:ext cx="3145607" cy="570155"/>
          </a:xfrm>
          <a:prstGeom prst="rect">
            <a:avLst/>
          </a:prstGeom>
        </p:spPr>
      </p:pic>
      <p:pic>
        <p:nvPicPr>
          <p:cNvPr id="9" name="Picture 8" descr="SUSY_quadratic_divergences_SUSY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7636" y="4126046"/>
            <a:ext cx="4046153" cy="9838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Straight Arrow Connector 9"/>
          <p:cNvCxnSpPr/>
          <p:nvPr/>
        </p:nvCxnSpPr>
        <p:spPr bwMode="auto">
          <a:xfrm rot="16200000" flipH="1">
            <a:off x="7130561" y="3693907"/>
            <a:ext cx="841784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7106756" y="2865663"/>
            <a:ext cx="2037244" cy="421414"/>
          </a:xfrm>
          <a:prstGeom prst="rect">
            <a:avLst/>
          </a:prstGeom>
          <a:noFill/>
        </p:spPr>
        <p:txBody>
          <a:bodyPr wrap="square" lIns="82058" tIns="41029" rIns="82058" bIns="41029" rtlCol="0">
            <a:spAutoFit/>
          </a:bodyPr>
          <a:lstStyle/>
          <a:p>
            <a:r>
              <a:rPr lang="en-US" sz="2200" dirty="0" smtClean="0">
                <a:solidFill>
                  <a:schemeClr val="accent4"/>
                </a:solidFill>
                <a:latin typeface="+mj-lt"/>
              </a:rPr>
              <a:t>Cancellation</a:t>
            </a:r>
            <a:endParaRPr lang="en-US" sz="2200" dirty="0">
              <a:solidFill>
                <a:schemeClr val="accent4"/>
              </a:solidFill>
              <a:latin typeface="+mj-lt"/>
            </a:endParaRPr>
          </a:p>
        </p:txBody>
      </p:sp>
      <p:pic>
        <p:nvPicPr>
          <p:cNvPr id="12" name="Content Placeholder 5" descr="SUSY_quadratic_divergences.t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93343" y="1008529"/>
            <a:ext cx="5064112" cy="14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Flowchart: Alternate Process 18"/>
          <p:cNvSpPr/>
          <p:nvPr/>
        </p:nvSpPr>
        <p:spPr bwMode="auto">
          <a:xfrm>
            <a:off x="6248400" y="4114800"/>
            <a:ext cx="2362200" cy="533400"/>
          </a:xfrm>
          <a:prstGeom prst="flowChartAlternateProcess">
            <a:avLst/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4" name="Flowchart: Alternate Process 20"/>
          <p:cNvSpPr/>
          <p:nvPr/>
        </p:nvSpPr>
        <p:spPr bwMode="auto">
          <a:xfrm>
            <a:off x="6477000" y="4648200"/>
            <a:ext cx="2362200" cy="457200"/>
          </a:xfrm>
          <a:prstGeom prst="flowChartAlternateProcess">
            <a:avLst/>
          </a:prstGeom>
          <a:noFill/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553200" y="4724400"/>
            <a:ext cx="1753395" cy="1253300"/>
            <a:chOff x="6781800" y="4724400"/>
            <a:chExt cx="1753395" cy="1447800"/>
          </a:xfrm>
        </p:grpSpPr>
        <p:sp>
          <p:nvSpPr>
            <p:cNvPr id="16" name="Arc 15"/>
            <p:cNvSpPr/>
            <p:nvPr/>
          </p:nvSpPr>
          <p:spPr bwMode="auto">
            <a:xfrm rot="5400000">
              <a:off x="6934200" y="4572000"/>
              <a:ext cx="1447800" cy="1752600"/>
            </a:xfrm>
            <a:prstGeom prst="arc">
              <a:avLst/>
            </a:prstGeom>
            <a:noFill/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</a:endParaRPr>
            </a:p>
          </p:txBody>
        </p:sp>
        <p:cxnSp>
          <p:nvCxnSpPr>
            <p:cNvPr id="17" name="Straight Arrow Connector 16"/>
            <p:cNvCxnSpPr>
              <a:stCxn id="16" idx="0"/>
            </p:cNvCxnSpPr>
            <p:nvPr/>
          </p:nvCxnSpPr>
          <p:spPr bwMode="auto">
            <a:xfrm rot="5400000" flipH="1" flipV="1">
              <a:off x="8362950" y="5276851"/>
              <a:ext cx="342901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18" name="Straight Arrow Connector 17"/>
          <p:cNvCxnSpPr/>
          <p:nvPr/>
        </p:nvCxnSpPr>
        <p:spPr bwMode="auto">
          <a:xfrm rot="5400000" flipH="1" flipV="1">
            <a:off x="4381502" y="3390901"/>
            <a:ext cx="380999" cy="15240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62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339" y="974733"/>
            <a:ext cx="89239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accent4"/>
                </a:solidFill>
              </a:rPr>
              <a:t>Space-time could have more than three space dimensions.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extra dimensions could be very small and undetected until now.</a:t>
            </a:r>
          </a:p>
          <a:p>
            <a:pPr>
              <a:spcAft>
                <a:spcPts val="600"/>
              </a:spcAft>
            </a:pPr>
            <a:endParaRPr lang="en-US" sz="2000" dirty="0" smtClean="0">
              <a:solidFill>
                <a:schemeClr val="accent4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chemeClr val="accent4"/>
                </a:solidFill>
              </a:rPr>
              <a:t>How can there be extra, smaller dimensions?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8431" y="4421831"/>
            <a:ext cx="5205983" cy="233152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Extra </a:t>
            </a:r>
            <a:r>
              <a:rPr lang="en-US" dirty="0" smtClean="0"/>
              <a:t>dimensions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0338" y="2736774"/>
            <a:ext cx="83988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US" sz="2000" dirty="0">
                <a:solidFill>
                  <a:srgbClr val="263B86"/>
                </a:solidFill>
              </a:rPr>
              <a:t>The acrobat can move forward and backward along the rope: </a:t>
            </a:r>
            <a:r>
              <a:rPr lang="en-US" sz="2000" b="1" dirty="0">
                <a:solidFill>
                  <a:srgbClr val="263B86"/>
                </a:solidFill>
              </a:rPr>
              <a:t>one dimension</a:t>
            </a:r>
          </a:p>
          <a:p>
            <a:pPr lvl="0">
              <a:spcAft>
                <a:spcPts val="600"/>
              </a:spcAft>
            </a:pPr>
            <a:r>
              <a:rPr lang="en-US" sz="2000" dirty="0">
                <a:solidFill>
                  <a:srgbClr val="263B86"/>
                </a:solidFill>
              </a:rPr>
              <a:t>The flea can move forward and backward as well as side to side: </a:t>
            </a:r>
            <a:r>
              <a:rPr lang="en-US" sz="2000" b="1" dirty="0">
                <a:solidFill>
                  <a:srgbClr val="263B86"/>
                </a:solidFill>
              </a:rPr>
              <a:t>two dimensions</a:t>
            </a:r>
          </a:p>
          <a:p>
            <a:pPr lvl="0">
              <a:spcAft>
                <a:spcPts val="600"/>
              </a:spcAft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But one of these dimensions is a small closed loop.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32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/>
              <a:t>Naturalness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836" y="1257391"/>
            <a:ext cx="8255953" cy="5074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513880" y="1615684"/>
            <a:ext cx="2597553" cy="7185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i="0" kern="1200" baseline="0">
                <a:solidFill>
                  <a:schemeClr val="bg1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2400" dirty="0" smtClean="0">
                <a:solidFill>
                  <a:srgbClr val="000000"/>
                </a:solidFill>
              </a:rPr>
              <a:t>At a Crossroad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11" name="Picture 10" descr="SUSY_quadratic_divergences_SUSY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2831" y="3874680"/>
            <a:ext cx="3380170" cy="8219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" name="Group 13"/>
          <p:cNvGrpSpPr/>
          <p:nvPr/>
        </p:nvGrpSpPr>
        <p:grpSpPr>
          <a:xfrm>
            <a:off x="307931" y="3733946"/>
            <a:ext cx="3291185" cy="832133"/>
            <a:chOff x="5013491" y="4566079"/>
            <a:chExt cx="3291185" cy="83213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13491" y="4775959"/>
              <a:ext cx="3291185" cy="622253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7182918" y="4566079"/>
              <a:ext cx="357162" cy="35540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45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73200"/>
            <a:ext cx="914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9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60915_CMB_Timeline300n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676" y="1"/>
            <a:ext cx="952755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32467" y="220130"/>
            <a:ext cx="5774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prstClr val="white"/>
                </a:solidFill>
                <a:latin typeface="Arial"/>
              </a:rPr>
              <a:t>Timeline of the Universe</a:t>
            </a:r>
            <a:endParaRPr lang="en-US" sz="3600" b="1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2463800" y="1501999"/>
            <a:ext cx="4885267" cy="8465"/>
          </a:xfrm>
          <a:prstGeom prst="straightConnector1">
            <a:avLst/>
          </a:prstGeom>
          <a:noFill/>
          <a:ln w="44450" cap="flat" cmpd="sng" algn="ctr">
            <a:solidFill>
              <a:schemeClr val="bg1"/>
            </a:solidFill>
            <a:prstDash val="solid"/>
            <a:round/>
            <a:headEnd type="oval" w="med" len="med"/>
            <a:tailEnd type="stealth" w="lg" len="lg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2335" y="2734730"/>
            <a:ext cx="21166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prstClr val="white"/>
                </a:solidFill>
                <a:latin typeface="Arial"/>
              </a:rPr>
              <a:t>Big Bang</a:t>
            </a:r>
            <a:endParaRPr lang="en-US" sz="32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0676" y="3027117"/>
            <a:ext cx="15663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prstClr val="white"/>
                </a:solidFill>
                <a:latin typeface="Arial"/>
              </a:rPr>
              <a:t>Today</a:t>
            </a:r>
            <a:endParaRPr lang="en-US" sz="32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0144" y="5350930"/>
            <a:ext cx="8644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prstClr val="white"/>
                </a:solidFill>
                <a:latin typeface="Arial"/>
              </a:rPr>
              <a:t>LHC recreates the conditions one billionth of a second after Big Bang</a:t>
            </a:r>
            <a:endParaRPr lang="en-US" sz="36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92144" y="939801"/>
            <a:ext cx="282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  <a:latin typeface="Arial"/>
              </a:rPr>
              <a:t>13.7 billion years</a:t>
            </a:r>
            <a:endParaRPr lang="en-US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67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the Universe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883004"/>
            <a:ext cx="7188200" cy="5984248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5108947" y="1346200"/>
            <a:ext cx="605502" cy="4292600"/>
          </a:xfrm>
          <a:custGeom>
            <a:avLst/>
            <a:gdLst>
              <a:gd name="connsiteX0" fmla="*/ 63500 w 381000"/>
              <a:gd name="connsiteY0" fmla="*/ 0 h 3479800"/>
              <a:gd name="connsiteX1" fmla="*/ 241300 w 381000"/>
              <a:gd name="connsiteY1" fmla="*/ 546100 h 3479800"/>
              <a:gd name="connsiteX2" fmla="*/ 355600 w 381000"/>
              <a:gd name="connsiteY2" fmla="*/ 1168400 h 3479800"/>
              <a:gd name="connsiteX3" fmla="*/ 381000 w 381000"/>
              <a:gd name="connsiteY3" fmla="*/ 1574800 h 3479800"/>
              <a:gd name="connsiteX4" fmla="*/ 355600 w 381000"/>
              <a:gd name="connsiteY4" fmla="*/ 2108200 h 3479800"/>
              <a:gd name="connsiteX5" fmla="*/ 304800 w 381000"/>
              <a:gd name="connsiteY5" fmla="*/ 2476500 h 3479800"/>
              <a:gd name="connsiteX6" fmla="*/ 177800 w 381000"/>
              <a:gd name="connsiteY6" fmla="*/ 3022600 h 3479800"/>
              <a:gd name="connsiteX7" fmla="*/ 0 w 381000"/>
              <a:gd name="connsiteY7" fmla="*/ 3479800 h 347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1000" h="3479800">
                <a:moveTo>
                  <a:pt x="63500" y="0"/>
                </a:moveTo>
                <a:cubicBezTo>
                  <a:pt x="128058" y="175683"/>
                  <a:pt x="192617" y="351367"/>
                  <a:pt x="241300" y="546100"/>
                </a:cubicBezTo>
                <a:cubicBezTo>
                  <a:pt x="289983" y="740833"/>
                  <a:pt x="332317" y="996950"/>
                  <a:pt x="355600" y="1168400"/>
                </a:cubicBezTo>
                <a:cubicBezTo>
                  <a:pt x="378883" y="1339850"/>
                  <a:pt x="381000" y="1418167"/>
                  <a:pt x="381000" y="1574800"/>
                </a:cubicBezTo>
                <a:cubicBezTo>
                  <a:pt x="381000" y="1731433"/>
                  <a:pt x="368300" y="1957917"/>
                  <a:pt x="355600" y="2108200"/>
                </a:cubicBezTo>
                <a:cubicBezTo>
                  <a:pt x="342900" y="2258483"/>
                  <a:pt x="334433" y="2324100"/>
                  <a:pt x="304800" y="2476500"/>
                </a:cubicBezTo>
                <a:cubicBezTo>
                  <a:pt x="275167" y="2628900"/>
                  <a:pt x="228600" y="2855383"/>
                  <a:pt x="177800" y="3022600"/>
                </a:cubicBezTo>
                <a:cubicBezTo>
                  <a:pt x="127000" y="3189817"/>
                  <a:pt x="0" y="3479800"/>
                  <a:pt x="0" y="3479800"/>
                </a:cubicBezTo>
              </a:path>
            </a:pathLst>
          </a:custGeom>
          <a:ln w="7620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520402" y="1025224"/>
            <a:ext cx="2750973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Telescopes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0" y="1379167"/>
            <a:ext cx="3048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FFFF"/>
                </a:solidFill>
              </a:rPr>
              <a:t>Accelerators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453848" y="2679700"/>
            <a:ext cx="151296" cy="1752600"/>
          </a:xfrm>
          <a:custGeom>
            <a:avLst/>
            <a:gdLst>
              <a:gd name="connsiteX0" fmla="*/ 63500 w 381000"/>
              <a:gd name="connsiteY0" fmla="*/ 0 h 3479800"/>
              <a:gd name="connsiteX1" fmla="*/ 241300 w 381000"/>
              <a:gd name="connsiteY1" fmla="*/ 546100 h 3479800"/>
              <a:gd name="connsiteX2" fmla="*/ 355600 w 381000"/>
              <a:gd name="connsiteY2" fmla="*/ 1168400 h 3479800"/>
              <a:gd name="connsiteX3" fmla="*/ 381000 w 381000"/>
              <a:gd name="connsiteY3" fmla="*/ 1574800 h 3479800"/>
              <a:gd name="connsiteX4" fmla="*/ 355600 w 381000"/>
              <a:gd name="connsiteY4" fmla="*/ 2108200 h 3479800"/>
              <a:gd name="connsiteX5" fmla="*/ 304800 w 381000"/>
              <a:gd name="connsiteY5" fmla="*/ 2476500 h 3479800"/>
              <a:gd name="connsiteX6" fmla="*/ 177800 w 381000"/>
              <a:gd name="connsiteY6" fmla="*/ 3022600 h 3479800"/>
              <a:gd name="connsiteX7" fmla="*/ 0 w 381000"/>
              <a:gd name="connsiteY7" fmla="*/ 3479800 h 347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1000" h="3479800">
                <a:moveTo>
                  <a:pt x="63500" y="0"/>
                </a:moveTo>
                <a:cubicBezTo>
                  <a:pt x="128058" y="175683"/>
                  <a:pt x="192617" y="351367"/>
                  <a:pt x="241300" y="546100"/>
                </a:cubicBezTo>
                <a:cubicBezTo>
                  <a:pt x="289983" y="740833"/>
                  <a:pt x="332317" y="996950"/>
                  <a:pt x="355600" y="1168400"/>
                </a:cubicBezTo>
                <a:cubicBezTo>
                  <a:pt x="378883" y="1339850"/>
                  <a:pt x="381000" y="1418167"/>
                  <a:pt x="381000" y="1574800"/>
                </a:cubicBezTo>
                <a:cubicBezTo>
                  <a:pt x="381000" y="1731433"/>
                  <a:pt x="368300" y="1957917"/>
                  <a:pt x="355600" y="2108200"/>
                </a:cubicBezTo>
                <a:cubicBezTo>
                  <a:pt x="342900" y="2258483"/>
                  <a:pt x="334433" y="2324100"/>
                  <a:pt x="304800" y="2476500"/>
                </a:cubicBezTo>
                <a:cubicBezTo>
                  <a:pt x="275167" y="2628900"/>
                  <a:pt x="228600" y="2855383"/>
                  <a:pt x="177800" y="3022600"/>
                </a:cubicBezTo>
                <a:cubicBezTo>
                  <a:pt x="127000" y="3189817"/>
                  <a:pt x="0" y="3479800"/>
                  <a:pt x="0" y="3479800"/>
                </a:cubicBezTo>
              </a:path>
            </a:pathLst>
          </a:custGeom>
          <a:ln w="7620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24972" y="2176840"/>
            <a:ext cx="3995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LHC – Energy Frontier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39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Cosmological inflation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0" y="2727446"/>
            <a:ext cx="6413500" cy="4127500"/>
            <a:chOff x="0" y="698500"/>
            <a:chExt cx="9144000" cy="5442857"/>
          </a:xfrm>
        </p:grpSpPr>
        <p:sp>
          <p:nvSpPr>
            <p:cNvPr id="4" name="Rectangle 3"/>
            <p:cNvSpPr/>
            <p:nvPr/>
          </p:nvSpPr>
          <p:spPr>
            <a:xfrm>
              <a:off x="391416" y="1202541"/>
              <a:ext cx="8117584" cy="12581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In </a:t>
              </a:r>
              <a:r>
                <a:rPr lang="en-US" sz="1400" dirty="0"/>
                <a:t>the very </a:t>
              </a:r>
              <a:r>
                <a:rPr lang="en-US" sz="1400" dirty="0" smtClean="0"/>
                <a:t>early universe</a:t>
              </a:r>
              <a:r>
                <a:rPr lang="en-US" sz="1400" dirty="0"/>
                <a:t>, the </a:t>
              </a:r>
              <a:r>
                <a:rPr lang="en-US" sz="1400" dirty="0" smtClean="0"/>
                <a:t>physical vacuum transitions from a high </a:t>
              </a:r>
              <a:r>
                <a:rPr lang="en-US" sz="1400" dirty="0"/>
                <a:t>state to </a:t>
              </a:r>
              <a:r>
                <a:rPr lang="en-US" sz="1400" dirty="0" smtClean="0"/>
                <a:t>a low </a:t>
              </a:r>
              <a:r>
                <a:rPr lang="en-US" sz="1400" dirty="0"/>
                <a:t>(ground?) state.</a:t>
              </a:r>
            </a:p>
            <a:p>
              <a:r>
                <a:rPr lang="en-US" sz="1400" dirty="0"/>
                <a:t>The resulting </a:t>
              </a:r>
              <a:r>
                <a:rPr lang="en-US" sz="1400" dirty="0" smtClean="0"/>
                <a:t>energy shift </a:t>
              </a:r>
              <a:r>
                <a:rPr lang="en-US" sz="1400" dirty="0"/>
                <a:t>drives a </a:t>
              </a:r>
              <a:r>
                <a:rPr lang="en-US" sz="1400" dirty="0" smtClean="0"/>
                <a:t>dramatic exponential </a:t>
              </a:r>
              <a:r>
                <a:rPr lang="en-US" sz="1400" dirty="0"/>
                <a:t>expansion.</a:t>
              </a:r>
            </a:p>
            <a:p>
              <a:r>
                <a:rPr lang="en-US" sz="1400" dirty="0"/>
                <a:t>It is the </a:t>
              </a:r>
              <a:r>
                <a:rPr lang="en-US" sz="1400" dirty="0" smtClean="0"/>
                <a:t>cosmological constant </a:t>
              </a:r>
              <a:r>
                <a:rPr lang="en-US" sz="1400" dirty="0"/>
                <a:t>writ large!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717667" y="2624940"/>
              <a:ext cx="4572000" cy="12581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400" dirty="0"/>
                <a:t>The inflation theory was developed</a:t>
              </a:r>
            </a:p>
            <a:p>
              <a:r>
                <a:rPr lang="en-US" sz="1400" dirty="0"/>
                <a:t>independently in the late 1970’s by Alan</a:t>
              </a:r>
            </a:p>
            <a:p>
              <a:r>
                <a:rPr lang="en-US" sz="1400" dirty="0"/>
                <a:t>Guth, Alexey Starobinsky, and others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98500"/>
              <a:ext cx="9144000" cy="544285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270065" y="4127500"/>
              <a:ext cx="2298069" cy="40586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Inflationary period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35500" y="2600572"/>
              <a:ext cx="3749163" cy="40586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Radius of observable Universe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37784" y="5689601"/>
              <a:ext cx="2181534" cy="40586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Time (second)    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153418" y="735765"/>
              <a:ext cx="1802883" cy="40586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Time (year)</a:t>
              </a:r>
              <a:endParaRPr lang="en-US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-1690932" y="3238933"/>
              <a:ext cx="4296261" cy="438811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Radius of observable Universe (meter)</a:t>
              </a:r>
              <a:endParaRPr lang="en-US" sz="1400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457200" y="859641"/>
            <a:ext cx="80645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4"/>
                </a:solidFill>
              </a:rPr>
              <a:t>In </a:t>
            </a:r>
            <a:r>
              <a:rPr lang="en-US" sz="2000" dirty="0">
                <a:solidFill>
                  <a:schemeClr val="accent4"/>
                </a:solidFill>
              </a:rPr>
              <a:t>the very </a:t>
            </a:r>
            <a:r>
              <a:rPr lang="en-US" sz="2000" dirty="0" smtClean="0">
                <a:solidFill>
                  <a:schemeClr val="accent4"/>
                </a:solidFill>
              </a:rPr>
              <a:t>early universe</a:t>
            </a:r>
            <a:r>
              <a:rPr lang="en-US" sz="2000" dirty="0">
                <a:solidFill>
                  <a:schemeClr val="accent4"/>
                </a:solidFill>
              </a:rPr>
              <a:t>, the </a:t>
            </a:r>
            <a:r>
              <a:rPr lang="en-US" sz="2000" dirty="0" smtClean="0">
                <a:solidFill>
                  <a:schemeClr val="accent4"/>
                </a:solidFill>
              </a:rPr>
              <a:t>physical vacuum undergoes a transition from </a:t>
            </a:r>
            <a:r>
              <a:rPr lang="en-US" sz="2000" dirty="0">
                <a:solidFill>
                  <a:schemeClr val="accent4"/>
                </a:solidFill>
              </a:rPr>
              <a:t>a high </a:t>
            </a:r>
            <a:r>
              <a:rPr lang="en-US" sz="2000" dirty="0" smtClean="0">
                <a:solidFill>
                  <a:schemeClr val="accent4"/>
                </a:solidFill>
              </a:rPr>
              <a:t>energy state </a:t>
            </a:r>
            <a:r>
              <a:rPr lang="en-US" sz="2000" dirty="0">
                <a:solidFill>
                  <a:schemeClr val="accent4"/>
                </a:solidFill>
              </a:rPr>
              <a:t>to </a:t>
            </a:r>
            <a:r>
              <a:rPr lang="en-US" sz="2000" dirty="0" smtClean="0">
                <a:solidFill>
                  <a:schemeClr val="accent4"/>
                </a:solidFill>
              </a:rPr>
              <a:t>a low energy state.</a:t>
            </a:r>
          </a:p>
          <a:p>
            <a:endParaRPr lang="en-US" sz="2000" dirty="0">
              <a:solidFill>
                <a:schemeClr val="accent4"/>
              </a:solidFill>
            </a:endParaRPr>
          </a:p>
          <a:p>
            <a:r>
              <a:rPr lang="en-US" sz="2000" dirty="0">
                <a:solidFill>
                  <a:schemeClr val="accent4"/>
                </a:solidFill>
              </a:rPr>
              <a:t>The resulting </a:t>
            </a:r>
            <a:r>
              <a:rPr lang="en-US" sz="2000" dirty="0" smtClean="0">
                <a:solidFill>
                  <a:schemeClr val="accent4"/>
                </a:solidFill>
              </a:rPr>
              <a:t>energy shift </a:t>
            </a:r>
            <a:r>
              <a:rPr lang="en-US" sz="2000" dirty="0">
                <a:solidFill>
                  <a:schemeClr val="accent4"/>
                </a:solidFill>
              </a:rPr>
              <a:t>drives a </a:t>
            </a:r>
            <a:r>
              <a:rPr lang="en-US" sz="2000" dirty="0" smtClean="0">
                <a:solidFill>
                  <a:schemeClr val="accent4"/>
                </a:solidFill>
              </a:rPr>
              <a:t>dramatic exponential </a:t>
            </a:r>
            <a:r>
              <a:rPr lang="en-US" sz="2000" dirty="0">
                <a:solidFill>
                  <a:schemeClr val="accent4"/>
                </a:solidFill>
              </a:rPr>
              <a:t>expansion</a:t>
            </a:r>
            <a:r>
              <a:rPr lang="en-US" sz="2000" dirty="0" smtClean="0">
                <a:solidFill>
                  <a:schemeClr val="accent4"/>
                </a:solidFill>
              </a:rPr>
              <a:t>.</a:t>
            </a:r>
          </a:p>
          <a:p>
            <a:endParaRPr lang="en-US" sz="2000" dirty="0">
              <a:solidFill>
                <a:schemeClr val="accent4"/>
              </a:solidFill>
            </a:endParaRPr>
          </a:p>
          <a:p>
            <a:r>
              <a:rPr lang="en-US" sz="2000" dirty="0">
                <a:solidFill>
                  <a:schemeClr val="accent4"/>
                </a:solidFill>
              </a:rPr>
              <a:t>Explains why the Universe has a uniform Temperature (3 K)</a:t>
            </a:r>
          </a:p>
          <a:p>
            <a:endParaRPr lang="en-US" sz="2000" dirty="0">
              <a:solidFill>
                <a:schemeClr val="accent4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13500" y="3604223"/>
            <a:ext cx="24003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The inflation theory was developed</a:t>
            </a:r>
          </a:p>
          <a:p>
            <a:r>
              <a:rPr lang="en-US" dirty="0">
                <a:solidFill>
                  <a:schemeClr val="tx2"/>
                </a:solidFill>
              </a:rPr>
              <a:t>independently in the late 1970’s by Alan</a:t>
            </a:r>
          </a:p>
          <a:p>
            <a:r>
              <a:rPr lang="en-US" dirty="0">
                <a:solidFill>
                  <a:schemeClr val="tx2"/>
                </a:solidFill>
              </a:rPr>
              <a:t>Guth, Alexey Starobinsky, and others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42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like field and inflation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771779" y="1208597"/>
            <a:ext cx="5059599" cy="2565537"/>
            <a:chOff x="3771779" y="1208597"/>
            <a:chExt cx="5059599" cy="2565537"/>
          </a:xfrm>
        </p:grpSpPr>
        <p:pic>
          <p:nvPicPr>
            <p:cNvPr id="4" name="Picture 3" descr="higgsfield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71779" y="1208597"/>
              <a:ext cx="5059599" cy="2565537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 rot="21035577">
              <a:off x="6674911" y="3165787"/>
              <a:ext cx="120444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Higgs field 1   </a:t>
              </a:r>
              <a:endParaRPr lang="en-US" sz="12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33947" y="2796363"/>
              <a:ext cx="103150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Higgs field 2</a:t>
              </a:r>
              <a:endParaRPr lang="en-US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46563" y="1671577"/>
              <a:ext cx="1302209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False vacuum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53200" y="1671577"/>
              <a:ext cx="1610796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 </a:t>
              </a:r>
              <a:r>
                <a:rPr lang="en-US" sz="1400" dirty="0" smtClean="0"/>
                <a:t> Energy barrier    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53200" y="2653825"/>
              <a:ext cx="672254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Energy</a:t>
              </a:r>
            </a:p>
            <a:p>
              <a:r>
                <a:rPr lang="en-US" sz="1200" dirty="0" smtClean="0"/>
                <a:t>density</a:t>
              </a:r>
              <a:endParaRPr lang="en-US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144614" y="3133694"/>
              <a:ext cx="826130" cy="52322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Real </a:t>
              </a:r>
            </a:p>
            <a:p>
              <a:r>
                <a:rPr lang="en-US" sz="1400" dirty="0" smtClean="0"/>
                <a:t>vacuum</a:t>
              </a:r>
              <a:endParaRPr lang="en-US" sz="14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20298" y="1057001"/>
            <a:ext cx="355148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Before the inflation (10</a:t>
            </a:r>
            <a:r>
              <a:rPr lang="en-US" sz="20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-34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s), the Higgs-like field is trapped is a state of false vacuum.</a:t>
            </a:r>
          </a:p>
          <a:p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accent4"/>
                </a:solidFill>
              </a:rPr>
              <a:t>The Universe undergoes a super-cooling transition: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temperature decreases below the phase transition point but the Higgs field stays in the false vacuum state.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0298" y="4583522"/>
            <a:ext cx="84665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While the energy density of the Higgs field is positive, the Universe expands at accelerated rate (inflation) and the energy stored in the Higgs field increases. 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2"/>
                </a:solidFill>
              </a:rPr>
              <a:t>Inflation stops when the Higgs field decays to the real vacuum. </a:t>
            </a:r>
          </a:p>
          <a:p>
            <a:pPr>
              <a:spcBef>
                <a:spcPts val="1200"/>
              </a:spcBef>
            </a:pPr>
            <a:r>
              <a:rPr lang="en-US" sz="2000" dirty="0" smtClean="0">
                <a:solidFill>
                  <a:schemeClr val="tx2"/>
                </a:solidFill>
              </a:rPr>
              <a:t>The energy released by the Higgs field is converted into matter particles. 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51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Universe expansion is accelerating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1415" y="954618"/>
            <a:ext cx="829538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In 1998, two groups used distant Supernovae to measure the expansion rate of the </a:t>
            </a:r>
            <a:r>
              <a:rPr lang="en-US" sz="2000" dirty="0" smtClean="0">
                <a:solidFill>
                  <a:schemeClr val="tx2"/>
                </a:solidFill>
              </a:rPr>
              <a:t>universe: </a:t>
            </a:r>
            <a:r>
              <a:rPr lang="en-US" sz="2000" dirty="0" err="1" smtClean="0">
                <a:solidFill>
                  <a:schemeClr val="tx2"/>
                </a:solidFill>
              </a:rPr>
              <a:t>Perlmutter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et al. (Supernova Cosmology Project), and Schmidt et al. (High-z Supernova Team)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638471" y="2270396"/>
            <a:ext cx="5505529" cy="4403725"/>
            <a:chOff x="3425392" y="2270396"/>
            <a:chExt cx="5505529" cy="440372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59787" y="2270396"/>
              <a:ext cx="5371134" cy="4403725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425392" y="5272178"/>
              <a:ext cx="436192" cy="73117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391415" y="2507669"/>
            <a:ext cx="338631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They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got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same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result:</a:t>
            </a:r>
          </a:p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Universe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expansion is accelerating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4"/>
                </a:solidFill>
              </a:rPr>
              <a:t>Some form of energy (dark energy) fills space</a:t>
            </a:r>
            <a:endParaRPr lang="en-US" sz="2400" b="1" dirty="0">
              <a:solidFill>
                <a:schemeClr val="accent4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65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energy density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199" y="1143001"/>
            <a:ext cx="854569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BE0204"/>
                </a:solidFill>
              </a:rPr>
              <a:t>Dark energy responsible for acceleration of expansion is very small</a:t>
            </a:r>
          </a:p>
          <a:p>
            <a:endParaRPr lang="en-US" sz="2400" dirty="0">
              <a:solidFill>
                <a:srgbClr val="BE0204"/>
              </a:solidFill>
            </a:endParaRPr>
          </a:p>
          <a:p>
            <a:r>
              <a:rPr lang="en-US" sz="2400" dirty="0">
                <a:solidFill>
                  <a:srgbClr val="BE0204"/>
                </a:solidFill>
              </a:rPr>
              <a:t>From particle physics we know that Vacuum has energy: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potential energy of scalar fields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energy of quantum fluctuations as predicted by quantum mechanics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rgbClr val="BE0204"/>
                </a:solidFill>
              </a:rPr>
              <a:t>This vacuum energy is 100 orders of magnitude larger than dark energy!</a:t>
            </a:r>
          </a:p>
          <a:p>
            <a:endParaRPr lang="en-US" sz="2400" dirty="0">
              <a:solidFill>
                <a:srgbClr val="BE0204"/>
              </a:solidFill>
            </a:endParaRPr>
          </a:p>
          <a:p>
            <a:r>
              <a:rPr lang="en-US" sz="2400" dirty="0">
                <a:solidFill>
                  <a:srgbClr val="404040"/>
                </a:solidFill>
              </a:rPr>
              <a:t>This huge discrepancy is known as the vacuum catastrophe.</a:t>
            </a:r>
          </a:p>
          <a:p>
            <a:endParaRPr lang="en-US" sz="2400" dirty="0">
              <a:solidFill>
                <a:srgbClr val="BE0204"/>
              </a:solidFill>
            </a:endParaRPr>
          </a:p>
          <a:p>
            <a:endParaRPr lang="en-US" sz="2400" dirty="0">
              <a:solidFill>
                <a:srgbClr val="BE020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24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465666" y="1143000"/>
            <a:ext cx="8221133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BE0204"/>
                </a:solidFill>
                <a:latin typeface="Arial"/>
                <a:ea typeface="Arial" charset="0"/>
                <a:cs typeface="Arial" charset="0"/>
                <a:sym typeface="Wingdings" charset="2"/>
              </a:rPr>
              <a:t>The </a:t>
            </a:r>
            <a:r>
              <a:rPr lang="en-US" sz="2800" dirty="0" smtClean="0">
                <a:solidFill>
                  <a:srgbClr val="BE0204"/>
                </a:solidFill>
                <a:latin typeface="Arial"/>
                <a:ea typeface="Arial" charset="0"/>
                <a:cs typeface="Arial" charset="0"/>
                <a:sym typeface="Wingdings" charset="2"/>
              </a:rPr>
              <a:t>Standard</a:t>
            </a:r>
            <a:r>
              <a:rPr lang="en-US" sz="2800" dirty="0">
                <a:solidFill>
                  <a:srgbClr val="BE0204"/>
                </a:solidFill>
                <a:latin typeface="Arial"/>
                <a:ea typeface="Arial" charset="0"/>
                <a:cs typeface="Arial" charset="0"/>
                <a:sym typeface="Wingdings" charset="2"/>
              </a:rPr>
              <a:t> </a:t>
            </a:r>
            <a:r>
              <a:rPr lang="en-US" sz="2800" dirty="0" smtClean="0">
                <a:solidFill>
                  <a:srgbClr val="BE0204"/>
                </a:solidFill>
                <a:latin typeface="Arial"/>
                <a:ea typeface="Arial" charset="0"/>
                <a:cs typeface="Arial" charset="0"/>
                <a:sym typeface="Wingdings" charset="2"/>
              </a:rPr>
              <a:t>Model </a:t>
            </a:r>
            <a:r>
              <a:rPr lang="en-US" sz="2800" dirty="0">
                <a:solidFill>
                  <a:srgbClr val="BE0204"/>
                </a:solidFill>
                <a:latin typeface="Arial"/>
                <a:ea typeface="Arial" charset="0"/>
                <a:cs typeface="Arial" charset="0"/>
                <a:sym typeface="Wingdings" charset="2"/>
              </a:rPr>
              <a:t>would fail at high energy without the Higgs particle or other </a:t>
            </a:r>
            <a:r>
              <a:rPr lang="ja-JP" altLang="en-US" sz="2800" dirty="0">
                <a:solidFill>
                  <a:srgbClr val="BE0204"/>
                </a:solidFill>
                <a:latin typeface="Arial"/>
                <a:ea typeface="Arial" charset="0"/>
                <a:cs typeface="Arial" charset="0"/>
                <a:sym typeface="Wingdings" charset="2"/>
              </a:rPr>
              <a:t>‘</a:t>
            </a:r>
            <a:r>
              <a:rPr lang="en-US" altLang="ja-JP" sz="2800" dirty="0">
                <a:solidFill>
                  <a:srgbClr val="BE0204"/>
                </a:solidFill>
                <a:latin typeface="Arial"/>
                <a:ea typeface="Arial" charset="0"/>
                <a:cs typeface="Arial" charset="0"/>
                <a:sym typeface="Wingdings" charset="2"/>
              </a:rPr>
              <a:t>new physics</a:t>
            </a:r>
            <a:r>
              <a:rPr lang="ja-JP" altLang="en-US" sz="2800" dirty="0">
                <a:solidFill>
                  <a:srgbClr val="BE0204"/>
                </a:solidFill>
                <a:latin typeface="Arial"/>
                <a:ea typeface="Arial" charset="0"/>
                <a:cs typeface="Arial" charset="0"/>
                <a:sym typeface="Wingdings" charset="2"/>
              </a:rPr>
              <a:t>’</a:t>
            </a:r>
            <a:endParaRPr lang="en-US" altLang="ja-JP" sz="2800" dirty="0">
              <a:solidFill>
                <a:srgbClr val="BE0204"/>
              </a:solidFill>
              <a:latin typeface="Arial"/>
              <a:ea typeface="Arial" charset="0"/>
              <a:cs typeface="Arial" charset="0"/>
              <a:sym typeface="Wingdings" charset="2"/>
            </a:endParaRPr>
          </a:p>
          <a:p>
            <a:endParaRPr lang="en-US" sz="2800" dirty="0">
              <a:solidFill>
                <a:srgbClr val="000000"/>
              </a:solidFill>
              <a:latin typeface="Arial"/>
              <a:ea typeface="Arial" charset="0"/>
              <a:cs typeface="Arial" charset="0"/>
              <a:sym typeface="Wingdings" charset="2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Based 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on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the available data and 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on quite general theoretical insights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it was expected that 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the </a:t>
            </a:r>
            <a:r>
              <a:rPr lang="ja-JP" altLang="en-US" sz="2800" b="1" dirty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‘</a:t>
            </a:r>
            <a:r>
              <a:rPr lang="en-US" altLang="ja-JP" sz="2800" b="1" dirty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new physics</a:t>
            </a:r>
            <a:r>
              <a:rPr lang="ja-JP" altLang="en-US" sz="2800" b="1" dirty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’</a:t>
            </a:r>
            <a:r>
              <a:rPr lang="en-US" altLang="ja-JP" sz="2800" dirty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lang="en-US" altLang="ja-JP" sz="2800" dirty="0" smtClean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would </a:t>
            </a:r>
            <a:r>
              <a:rPr lang="en-US" altLang="ja-JP" sz="2800" dirty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manifest at an energy </a:t>
            </a:r>
            <a:r>
              <a:rPr lang="en-US" altLang="ja-JP" sz="2800" dirty="0" smtClean="0">
                <a:solidFill>
                  <a:srgbClr val="000000"/>
                </a:solidFill>
                <a:latin typeface="Arial"/>
                <a:ea typeface="Arial" charset="0"/>
                <a:cs typeface="Arial" charset="0"/>
              </a:rPr>
              <a:t>around</a:t>
            </a:r>
          </a:p>
          <a:p>
            <a:pPr lvl="1" algn="ctr"/>
            <a:endParaRPr lang="en-US" sz="2800" dirty="0">
              <a:solidFill>
                <a:srgbClr val="000000"/>
              </a:solidFill>
              <a:latin typeface="Arial"/>
              <a:ea typeface="Arial" charset="0"/>
              <a:cs typeface="Arial" charset="0"/>
            </a:endParaRPr>
          </a:p>
          <a:p>
            <a:pPr marL="0" lvl="1" algn="ctr"/>
            <a:r>
              <a:rPr lang="en-US" sz="2800" b="1" dirty="0" smtClean="0">
                <a:solidFill>
                  <a:srgbClr val="263B86"/>
                </a:solidFill>
                <a:latin typeface="Arial"/>
                <a:ea typeface="Arial" charset="0"/>
                <a:cs typeface="Arial" charset="0"/>
              </a:rPr>
              <a:t>1 </a:t>
            </a:r>
            <a:r>
              <a:rPr lang="en-US" sz="2800" b="1" dirty="0" err="1">
                <a:solidFill>
                  <a:srgbClr val="263B86"/>
                </a:solidFill>
                <a:latin typeface="Arial"/>
                <a:ea typeface="Arial" charset="0"/>
                <a:cs typeface="Arial" charset="0"/>
              </a:rPr>
              <a:t>Tera-electronVolt</a:t>
            </a:r>
            <a:r>
              <a:rPr lang="en-US" sz="2800" b="1" dirty="0">
                <a:solidFill>
                  <a:srgbClr val="263B86"/>
                </a:solidFill>
                <a:latin typeface="Arial"/>
                <a:ea typeface="Arial" charset="0"/>
                <a:cs typeface="Arial" charset="0"/>
              </a:rPr>
              <a:t> = 10</a:t>
            </a:r>
            <a:r>
              <a:rPr lang="en-US" sz="2800" b="1" baseline="30000" dirty="0">
                <a:solidFill>
                  <a:srgbClr val="263B86"/>
                </a:solidFill>
                <a:latin typeface="Arial"/>
                <a:ea typeface="Arial" charset="0"/>
                <a:cs typeface="Arial" charset="0"/>
              </a:rPr>
              <a:t>12 </a:t>
            </a:r>
            <a:r>
              <a:rPr lang="en-US" sz="2800" b="1" dirty="0">
                <a:solidFill>
                  <a:srgbClr val="263B86"/>
                </a:solidFill>
                <a:latin typeface="Arial"/>
                <a:ea typeface="Arial" charset="0"/>
                <a:cs typeface="Arial" charset="0"/>
              </a:rPr>
              <a:t> </a:t>
            </a:r>
            <a:r>
              <a:rPr lang="en-US" sz="2800" b="1" dirty="0" err="1">
                <a:solidFill>
                  <a:srgbClr val="263B86"/>
                </a:solidFill>
                <a:latin typeface="Arial"/>
                <a:ea typeface="Arial" charset="0"/>
                <a:cs typeface="Arial" charset="0"/>
              </a:rPr>
              <a:t>electronVolt</a:t>
            </a:r>
            <a:endParaRPr lang="en-US" sz="2800" b="1" dirty="0">
              <a:solidFill>
                <a:srgbClr val="263B86"/>
              </a:solidFill>
              <a:latin typeface="Arial"/>
              <a:ea typeface="Arial" charset="0"/>
              <a:cs typeface="Arial" charset="0"/>
            </a:endParaRPr>
          </a:p>
          <a:p>
            <a:endParaRPr lang="en-US" sz="2800" dirty="0">
              <a:solidFill>
                <a:srgbClr val="000000"/>
              </a:solidFill>
              <a:latin typeface="Arial"/>
              <a:ea typeface="Arial" charset="0"/>
              <a:cs typeface="Arial" charset="0"/>
            </a:endParaRPr>
          </a:p>
          <a:p>
            <a:pPr algn="ctr"/>
            <a:r>
              <a:rPr lang="en-US" sz="2800" dirty="0">
                <a:solidFill>
                  <a:srgbClr val="BE0204"/>
                </a:solidFill>
                <a:latin typeface="Arial"/>
                <a:ea typeface="Arial" charset="0"/>
                <a:cs typeface="Arial" charset="0"/>
              </a:rPr>
              <a:t>accessible at the LHC for the first time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  <a:cs typeface="Arial"/>
              </a:rPr>
              <a:t>The </a:t>
            </a:r>
            <a:r>
              <a:rPr lang="en-US" dirty="0" err="1" smtClean="0">
                <a:solidFill>
                  <a:srgbClr val="000000"/>
                </a:solidFill>
                <a:cs typeface="Arial"/>
              </a:rPr>
              <a:t>Terascale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6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69253" y="2451268"/>
            <a:ext cx="3572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End of Lecture 1</a:t>
            </a:r>
            <a:endParaRPr lang="en-US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85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044792"/>
            <a:ext cx="8178800" cy="5078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course is intended for under-graduate or graduate students having basic training in Particle Physics</a:t>
            </a:r>
            <a:r>
              <a:rPr lang="en-US" dirty="0" smtClean="0"/>
              <a:t>:</a:t>
            </a:r>
            <a:endParaRPr lang="en-US" dirty="0"/>
          </a:p>
          <a:p>
            <a:pPr lvl="0"/>
            <a:endParaRPr lang="en-US" i="1" dirty="0" smtClean="0"/>
          </a:p>
          <a:p>
            <a:pPr lvl="0"/>
            <a:r>
              <a:rPr lang="en-US" i="1" dirty="0" smtClean="0"/>
              <a:t>Basic </a:t>
            </a:r>
            <a:r>
              <a:rPr lang="en-US" i="1" dirty="0"/>
              <a:t>concepts</a:t>
            </a:r>
            <a:endParaRPr lang="en-US" dirty="0"/>
          </a:p>
          <a:p>
            <a:r>
              <a:rPr lang="en-US" dirty="0"/>
              <a:t>Elementary constituents of matter and interactions. Quantum numbers and conservation rules.  Spin and symmetry groups. Relativistic kinematics. Cross-section. Natural units. Mass and lifetime. Resonances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lvl="0"/>
            <a:r>
              <a:rPr lang="en-US" i="1" dirty="0"/>
              <a:t>Structure of matter</a:t>
            </a:r>
            <a:endParaRPr lang="en-US" dirty="0"/>
          </a:p>
          <a:p>
            <a:r>
              <a:rPr lang="en-US" dirty="0"/>
              <a:t>Elastic scattering and form factors. Inelastic scattering experiments. Nucleon structure functions. Scale invariance. Quark model. Parton distribution functions. Introduction to QCD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lvl="0"/>
            <a:r>
              <a:rPr lang="en-US" i="1" dirty="0"/>
              <a:t>Fundamental interactions</a:t>
            </a:r>
            <a:endParaRPr lang="en-US" dirty="0"/>
          </a:p>
          <a:p>
            <a:r>
              <a:rPr lang="en-US" dirty="0"/>
              <a:t>Introduction to QED. Fermi interaction. Parity violation. Currents V-A and weak </a:t>
            </a:r>
            <a:r>
              <a:rPr lang="en-US" dirty="0" err="1"/>
              <a:t>doblets</a:t>
            </a:r>
            <a:r>
              <a:rPr lang="en-US" dirty="0"/>
              <a:t>. W and Z bosons. </a:t>
            </a:r>
            <a:r>
              <a:rPr lang="en-US" dirty="0" err="1"/>
              <a:t>Cabibbo</a:t>
            </a:r>
            <a:r>
              <a:rPr lang="en-US" dirty="0"/>
              <a:t> angle. Neutral currents. Electroweak interaction. Gauge symmetries. The Higgs mechanism. Weinberg-Salam model. CP violation. 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Required </a:t>
            </a:r>
            <a:r>
              <a:rPr lang="en-US" sz="2800" dirty="0" smtClean="0"/>
              <a:t>background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36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8000" y="1715176"/>
            <a:ext cx="8483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F</a:t>
            </a:r>
            <a:r>
              <a:rPr lang="en-US" dirty="0"/>
              <a:t>. </a:t>
            </a:r>
            <a:r>
              <a:rPr lang="en-US" dirty="0" err="1"/>
              <a:t>Halzen</a:t>
            </a:r>
            <a:r>
              <a:rPr lang="en-US" dirty="0"/>
              <a:t> and </a:t>
            </a:r>
            <a:r>
              <a:rPr lang="en-US" dirty="0" err="1"/>
              <a:t>A.D.Martin</a:t>
            </a:r>
            <a:r>
              <a:rPr lang="en-US" dirty="0"/>
              <a:t>, ' Quarks and Leptons ', John Wiley and Sons (1984</a:t>
            </a:r>
            <a:r>
              <a:rPr lang="en-US" dirty="0" smtClean="0"/>
              <a:t>)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D. Griffiths, ' Introduction to Elementary Particles ', John Wiley and Sons (1987</a:t>
            </a:r>
            <a:r>
              <a:rPr lang="en-US" dirty="0" smtClean="0"/>
              <a:t>)</a:t>
            </a:r>
          </a:p>
          <a:p>
            <a:pPr lvl="0"/>
            <a:endParaRPr lang="en-US" dirty="0"/>
          </a:p>
          <a:p>
            <a:pPr lvl="0"/>
            <a:r>
              <a:rPr lang="en-US" dirty="0" err="1"/>
              <a:t>B.R.Martin</a:t>
            </a:r>
            <a:r>
              <a:rPr lang="en-US" dirty="0"/>
              <a:t>, G. Shaw, ' Particle Physics ', John Wiley and Sons (1999)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Background </a:t>
            </a:r>
            <a:r>
              <a:rPr lang="en-US" sz="2800" dirty="0" smtClean="0"/>
              <a:t>bibliography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21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73100" y="1342389"/>
            <a:ext cx="74295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404040"/>
                </a:solidFill>
              </a:rPr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solidFill>
                  <a:srgbClr val="404040"/>
                </a:solidFill>
              </a:rPr>
              <a:t>The </a:t>
            </a:r>
            <a:r>
              <a:rPr lang="en-US" sz="2800" b="1" dirty="0">
                <a:solidFill>
                  <a:srgbClr val="404040"/>
                </a:solidFill>
              </a:rPr>
              <a:t>LHC physics </a:t>
            </a:r>
            <a:r>
              <a:rPr lang="en-US" sz="2800" b="1" dirty="0" smtClean="0">
                <a:solidFill>
                  <a:srgbClr val="404040"/>
                </a:solidFill>
              </a:rPr>
              <a:t>case</a:t>
            </a:r>
            <a:r>
              <a:rPr lang="en-US" sz="2800" b="1" dirty="0">
                <a:solidFill>
                  <a:srgbClr val="404040"/>
                </a:solidFill>
              </a:rPr>
              <a:t> </a:t>
            </a:r>
            <a:endParaRPr lang="en-US" sz="2800" b="1" dirty="0" smtClean="0">
              <a:solidFill>
                <a:srgbClr val="404040"/>
              </a:solidFill>
            </a:endParaRPr>
          </a:p>
          <a:p>
            <a:endParaRPr lang="en-US" sz="2800" b="1" dirty="0">
              <a:solidFill>
                <a:srgbClr val="40404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b="1" dirty="0" smtClean="0">
                <a:solidFill>
                  <a:srgbClr val="404040"/>
                </a:solidFill>
              </a:rPr>
              <a:t>The </a:t>
            </a:r>
            <a:r>
              <a:rPr lang="en-US" sz="2800" b="1" dirty="0">
                <a:solidFill>
                  <a:srgbClr val="404040"/>
                </a:solidFill>
              </a:rPr>
              <a:t>LHC experimental </a:t>
            </a:r>
            <a:r>
              <a:rPr lang="en-US" sz="2800" b="1" dirty="0" smtClean="0">
                <a:solidFill>
                  <a:srgbClr val="404040"/>
                </a:solidFill>
              </a:rPr>
              <a:t>program</a:t>
            </a:r>
            <a:endParaRPr lang="en-US" sz="2800" b="1" dirty="0">
              <a:solidFill>
                <a:srgbClr val="404040"/>
              </a:solidFill>
            </a:endParaRPr>
          </a:p>
          <a:p>
            <a:r>
              <a:rPr lang="en-US" sz="2800" b="1" dirty="0">
                <a:solidFill>
                  <a:srgbClr val="404040"/>
                </a:solidFill>
              </a:rPr>
              <a:t> </a:t>
            </a:r>
          </a:p>
        </p:txBody>
      </p:sp>
      <p:sp>
        <p:nvSpPr>
          <p:cNvPr id="4" name="Rectangle 3"/>
          <p:cNvSpPr/>
          <p:nvPr/>
        </p:nvSpPr>
        <p:spPr>
          <a:xfrm>
            <a:off x="1833091" y="119070"/>
            <a:ext cx="685370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b="1" dirty="0" smtClean="0"/>
              <a:t>The standard </a:t>
            </a:r>
            <a:r>
              <a:rPr lang="en-US" sz="2800" b="1" dirty="0"/>
              <a:t>m</a:t>
            </a:r>
            <a:r>
              <a:rPr lang="en-US" sz="2800" b="1" dirty="0" smtClean="0"/>
              <a:t>odel of particle physics</a:t>
            </a:r>
          </a:p>
          <a:p>
            <a:pPr algn="r"/>
            <a:r>
              <a:rPr lang="en-US" sz="24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Lecture1</a:t>
            </a:r>
            <a:r>
              <a:rPr lang="en-US" sz="2400" b="1" i="1" dirty="0" smtClean="0"/>
              <a:t> </a:t>
            </a:r>
            <a:endParaRPr lang="en-US" sz="2400" b="1" i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652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5500" y="1291209"/>
            <a:ext cx="75565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/>
              <a:t>The LHC physics case </a:t>
            </a:r>
            <a:endParaRPr lang="en-US" sz="4400" b="1" dirty="0"/>
          </a:p>
        </p:txBody>
      </p:sp>
      <p:pic>
        <p:nvPicPr>
          <p:cNvPr id="5" name="Picture 4" descr="cernmug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594100"/>
            <a:ext cx="9144000" cy="19685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charset="0"/>
              </a:rPr>
              <a:t>Particle Physics</a:t>
            </a:r>
            <a:endParaRPr lang="en-US" dirty="0"/>
          </a:p>
        </p:txBody>
      </p:sp>
      <p:sp>
        <p:nvSpPr>
          <p:cNvPr id="17418" name="Rectangle 1036"/>
          <p:cNvSpPr>
            <a:spLocks noChangeArrowheads="1"/>
          </p:cNvSpPr>
          <p:nvPr/>
        </p:nvSpPr>
        <p:spPr bwMode="auto">
          <a:xfrm>
            <a:off x="1104899" y="1143000"/>
            <a:ext cx="7201271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2208" y="1039674"/>
            <a:ext cx="7960588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4"/>
                </a:solidFill>
              </a:rPr>
              <a:t>Particle physics </a:t>
            </a:r>
            <a:r>
              <a:rPr lang="en-US" sz="2400" dirty="0">
                <a:solidFill>
                  <a:schemeClr val="tx2"/>
                </a:solidFill>
              </a:rPr>
              <a:t>is a modern name for </a:t>
            </a:r>
            <a:r>
              <a:rPr lang="en-US" sz="2400" dirty="0" smtClean="0">
                <a:solidFill>
                  <a:schemeClr val="tx2"/>
                </a:solidFill>
              </a:rPr>
              <a:t>the centuries </a:t>
            </a:r>
            <a:r>
              <a:rPr lang="en-US" sz="2400" dirty="0">
                <a:solidFill>
                  <a:schemeClr val="tx2"/>
                </a:solidFill>
              </a:rPr>
              <a:t>old effort to understand the </a:t>
            </a:r>
            <a:r>
              <a:rPr lang="en-US" sz="2400" dirty="0" smtClean="0">
                <a:solidFill>
                  <a:schemeClr val="tx2"/>
                </a:solidFill>
              </a:rPr>
              <a:t>basics laws </a:t>
            </a:r>
            <a:r>
              <a:rPr lang="en-US" sz="2400" dirty="0">
                <a:solidFill>
                  <a:schemeClr val="tx2"/>
                </a:solidFill>
              </a:rPr>
              <a:t>of </a:t>
            </a:r>
            <a:r>
              <a:rPr lang="en-US" sz="2400" dirty="0" smtClean="0">
                <a:solidFill>
                  <a:schemeClr val="tx2"/>
                </a:solidFill>
              </a:rPr>
              <a:t>physics.</a:t>
            </a:r>
            <a:endParaRPr lang="en-US" sz="2400" dirty="0">
              <a:solidFill>
                <a:schemeClr val="tx2"/>
              </a:solidFill>
            </a:endParaRPr>
          </a:p>
          <a:p>
            <a:pPr algn="r"/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dirty="0"/>
              <a:t>Edward Witten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0200" y="2393802"/>
            <a:ext cx="8813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63B86"/>
                </a:solidFill>
              </a:rPr>
              <a:t>Aims to answer the two following questions:</a:t>
            </a:r>
          </a:p>
          <a:p>
            <a:endParaRPr lang="en-US" sz="2400" dirty="0">
              <a:solidFill>
                <a:srgbClr val="263B86"/>
              </a:solidFill>
            </a:endParaRPr>
          </a:p>
          <a:p>
            <a:pPr lvl="1"/>
            <a:r>
              <a:rPr lang="en-US" sz="2800" dirty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What are the elementary constituents of matter ?</a:t>
            </a:r>
          </a:p>
          <a:p>
            <a:pPr lvl="1"/>
            <a:endParaRPr lang="en-US" sz="28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lvl="1"/>
            <a:r>
              <a:rPr lang="en-US" sz="2800" dirty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What are the forces that </a:t>
            </a:r>
            <a:r>
              <a:rPr lang="en-US" sz="28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determine </a:t>
            </a:r>
            <a:r>
              <a:rPr lang="en-US" sz="2800" dirty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their </a:t>
            </a:r>
            <a:r>
              <a:rPr lang="en-US" sz="2800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behavior?</a:t>
            </a:r>
            <a:endParaRPr lang="en-US" sz="2800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0200" y="4876821"/>
            <a:ext cx="81728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63B86"/>
                </a:solidFill>
              </a:rPr>
              <a:t>Experimentally</a:t>
            </a:r>
          </a:p>
          <a:p>
            <a:pPr lvl="1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Get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particles to interact and study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 happens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89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53404" y="877987"/>
            <a:ext cx="7758452" cy="5668150"/>
            <a:chOff x="457200" y="1289333"/>
            <a:chExt cx="7758452" cy="5668150"/>
          </a:xfrm>
        </p:grpSpPr>
        <p:pic>
          <p:nvPicPr>
            <p:cNvPr id="5" name="Picture 9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57200" y="1289333"/>
              <a:ext cx="7758452" cy="566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1439647" y="4999131"/>
              <a:ext cx="735055" cy="10471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Constituents of matter along History</a:t>
            </a:r>
            <a:endParaRPr lang="en-US" sz="2800" dirty="0"/>
          </a:p>
        </p:txBody>
      </p:sp>
      <p:pic>
        <p:nvPicPr>
          <p:cNvPr id="6" name="Picture 5" descr="4-element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7735" y="4171389"/>
            <a:ext cx="1616871" cy="157628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943600" y="4171389"/>
            <a:ext cx="1168400" cy="59111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4" descr="QUarks_leptons et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1375" y="4326408"/>
            <a:ext cx="1401250" cy="1308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553200" y="3525058"/>
            <a:ext cx="13779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Quarks and</a:t>
            </a:r>
          </a:p>
          <a:p>
            <a:r>
              <a:rPr lang="en-US" dirty="0" smtClean="0"/>
              <a:t>Leptons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Couse on LHC Physics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13B28-9B05-DA42-8F6D-C94F84DCF8E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47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3819</TotalTime>
  <Words>2029</Words>
  <Application>Microsoft Macintosh PowerPoint</Application>
  <PresentationFormat>On-screen Show (4:3)</PresentationFormat>
  <Paragraphs>330</Paragraphs>
  <Slides>37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Office Theme</vt:lpstr>
      <vt:lpstr>1_Office Theme</vt:lpstr>
      <vt:lpstr>2_Office Theme</vt:lpstr>
      <vt:lpstr>Equation</vt:lpstr>
      <vt:lpstr>PowerPoint Presentation</vt:lpstr>
      <vt:lpstr>Introduction</vt:lpstr>
      <vt:lpstr>Program</vt:lpstr>
      <vt:lpstr>Required background</vt:lpstr>
      <vt:lpstr>Background bibliography</vt:lpstr>
      <vt:lpstr>PowerPoint Presentation</vt:lpstr>
      <vt:lpstr>PowerPoint Presentation</vt:lpstr>
      <vt:lpstr>Particle Physics</vt:lpstr>
      <vt:lpstr>Constituents of matter along History</vt:lpstr>
      <vt:lpstr>The Standard Model</vt:lpstr>
      <vt:lpstr>Standard model interactions</vt:lpstr>
      <vt:lpstr>Quantum field theory</vt:lpstr>
      <vt:lpstr>SM confirmed by data</vt:lpstr>
      <vt:lpstr>What’s missing?</vt:lpstr>
      <vt:lpstr>The Higgs</vt:lpstr>
      <vt:lpstr>Added bonus</vt:lpstr>
      <vt:lpstr>Beyond the standard model</vt:lpstr>
      <vt:lpstr>Forces and expansion of the Universe</vt:lpstr>
      <vt:lpstr>The dark side of the Universe</vt:lpstr>
      <vt:lpstr>Higgs and hierarchy problem</vt:lpstr>
      <vt:lpstr>New physics at a few TeV?</vt:lpstr>
      <vt:lpstr>Many possible theories</vt:lpstr>
      <vt:lpstr>Supersymmetry</vt:lpstr>
      <vt:lpstr>Supersymmetry </vt:lpstr>
      <vt:lpstr>Could DM be SUSY particles?</vt:lpstr>
      <vt:lpstr>The  temptation  unification</vt:lpstr>
      <vt:lpstr>SUSY and the Higgs mass</vt:lpstr>
      <vt:lpstr>Extra dimensions</vt:lpstr>
      <vt:lpstr>Naturalness</vt:lpstr>
      <vt:lpstr>PowerPoint Presentation</vt:lpstr>
      <vt:lpstr>Understanding the Universe</vt:lpstr>
      <vt:lpstr>Cosmological inflation</vt:lpstr>
      <vt:lpstr>Higgs like field and inflation</vt:lpstr>
      <vt:lpstr>The Universe expansion is accelerating</vt:lpstr>
      <vt:lpstr>Vacuum energy density</vt:lpstr>
      <vt:lpstr>The Terascale</vt:lpstr>
      <vt:lpstr>PowerPoint Presentation</vt:lpstr>
    </vt:vector>
  </TitlesOfParts>
  <Company>LIP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Joao Varela</dc:creator>
  <cp:lastModifiedBy>Joao Varela</cp:lastModifiedBy>
  <cp:revision>175</cp:revision>
  <dcterms:created xsi:type="dcterms:W3CDTF">2012-01-28T15:13:27Z</dcterms:created>
  <dcterms:modified xsi:type="dcterms:W3CDTF">2015-02-25T18:37:59Z</dcterms:modified>
</cp:coreProperties>
</file>