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8"/>
  </p:notesMasterIdLst>
  <p:handoutMasterIdLst>
    <p:handoutMasterId r:id="rId69"/>
  </p:handoutMasterIdLst>
  <p:sldIdLst>
    <p:sldId id="256" r:id="rId2"/>
    <p:sldId id="259" r:id="rId3"/>
    <p:sldId id="375" r:id="rId4"/>
    <p:sldId id="372" r:id="rId5"/>
    <p:sldId id="374" r:id="rId6"/>
    <p:sldId id="387" r:id="rId7"/>
    <p:sldId id="386" r:id="rId8"/>
    <p:sldId id="377" r:id="rId9"/>
    <p:sldId id="315" r:id="rId10"/>
    <p:sldId id="376" r:id="rId11"/>
    <p:sldId id="388" r:id="rId12"/>
    <p:sldId id="269" r:id="rId13"/>
    <p:sldId id="380" r:id="rId14"/>
    <p:sldId id="381" r:id="rId15"/>
    <p:sldId id="271" r:id="rId16"/>
    <p:sldId id="257" r:id="rId17"/>
    <p:sldId id="316" r:id="rId18"/>
    <p:sldId id="321" r:id="rId19"/>
    <p:sldId id="317" r:id="rId20"/>
    <p:sldId id="318" r:id="rId21"/>
    <p:sldId id="322" r:id="rId22"/>
    <p:sldId id="319" r:id="rId23"/>
    <p:sldId id="326" r:id="rId24"/>
    <p:sldId id="333" r:id="rId25"/>
    <p:sldId id="334" r:id="rId26"/>
    <p:sldId id="320" r:id="rId27"/>
    <p:sldId id="308" r:id="rId28"/>
    <p:sldId id="397" r:id="rId29"/>
    <p:sldId id="398" r:id="rId30"/>
    <p:sldId id="304" r:id="rId31"/>
    <p:sldId id="294" r:id="rId32"/>
    <p:sldId id="297" r:id="rId33"/>
    <p:sldId id="303" r:id="rId34"/>
    <p:sldId id="305" r:id="rId35"/>
    <p:sldId id="276" r:id="rId36"/>
    <p:sldId id="277" r:id="rId37"/>
    <p:sldId id="273" r:id="rId38"/>
    <p:sldId id="274" r:id="rId39"/>
    <p:sldId id="280" r:id="rId40"/>
    <p:sldId id="307" r:id="rId41"/>
    <p:sldId id="309" r:id="rId42"/>
    <p:sldId id="279" r:id="rId43"/>
    <p:sldId id="310" r:id="rId44"/>
    <p:sldId id="278" r:id="rId45"/>
    <p:sldId id="272" r:id="rId46"/>
    <p:sldId id="400" r:id="rId47"/>
    <p:sldId id="392" r:id="rId48"/>
    <p:sldId id="399" r:id="rId49"/>
    <p:sldId id="401" r:id="rId50"/>
    <p:sldId id="393" r:id="rId51"/>
    <p:sldId id="407" r:id="rId52"/>
    <p:sldId id="394" r:id="rId53"/>
    <p:sldId id="395" r:id="rId54"/>
    <p:sldId id="396" r:id="rId55"/>
    <p:sldId id="403" r:id="rId56"/>
    <p:sldId id="404" r:id="rId57"/>
    <p:sldId id="405" r:id="rId58"/>
    <p:sldId id="391" r:id="rId59"/>
    <p:sldId id="263" r:id="rId60"/>
    <p:sldId id="260" r:id="rId61"/>
    <p:sldId id="311" r:id="rId62"/>
    <p:sldId id="390" r:id="rId63"/>
    <p:sldId id="282" r:id="rId64"/>
    <p:sldId id="283" r:id="rId65"/>
    <p:sldId id="312" r:id="rId66"/>
    <p:sldId id="385" r:id="rId6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87" autoAdjust="0"/>
  </p:normalViewPr>
  <p:slideViewPr>
    <p:cSldViewPr snapToGrid="0" snapToObjects="1">
      <p:cViewPr varScale="1">
        <p:scale>
          <a:sx n="71" d="100"/>
          <a:sy n="71" d="100"/>
        </p:scale>
        <p:origin x="-177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notesMaster" Target="notesMasters/notesMaster1.xml"/><Relationship Id="rId69" Type="http://schemas.openxmlformats.org/officeDocument/2006/relationships/handoutMaster" Target="handoutMasters/handoutMaster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interSettings" Target="printerSettings/printerSettings1.bin"/><Relationship Id="rId71" Type="http://schemas.openxmlformats.org/officeDocument/2006/relationships/presProps" Target="presProps.xml"/><Relationship Id="rId72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heme" Target="theme/theme1.xml"/><Relationship Id="rId74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4" Type="http://schemas.openxmlformats.org/officeDocument/2006/relationships/image" Target="../media/image74.emf"/><Relationship Id="rId5" Type="http://schemas.openxmlformats.org/officeDocument/2006/relationships/image" Target="../media/image75.emf"/><Relationship Id="rId6" Type="http://schemas.openxmlformats.org/officeDocument/2006/relationships/image" Target="../media/image76.emf"/><Relationship Id="rId1" Type="http://schemas.openxmlformats.org/officeDocument/2006/relationships/image" Target="../media/image71.emf"/><Relationship Id="rId2" Type="http://schemas.openxmlformats.org/officeDocument/2006/relationships/image" Target="../media/image7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emf"/><Relationship Id="rId2" Type="http://schemas.openxmlformats.org/officeDocument/2006/relationships/image" Target="../media/image8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464D0-9C4C-004F-BE9B-7E019D620D53}" type="datetimeFigureOut">
              <a:rPr lang="en-US" smtClean="0"/>
              <a:t>28/01/16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4FCB5-3361-4444-9F61-918FB4E4D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749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2FE14-0231-784C-8F14-B668EAB9686C}" type="datetimeFigureOut">
              <a:rPr lang="en-US" smtClean="0"/>
              <a:t>28/01/16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93675-CDE2-B44D-8872-018145F15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287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production channels:</a:t>
            </a:r>
            <a:r>
              <a:rPr lang="en-US" baseline="0" dirty="0" smtClean="0"/>
              <a:t> gluon fusion, Vector Boson Fusion, associated production with vector bosons, associated production with </a:t>
            </a:r>
            <a:r>
              <a:rPr lang="en-US" baseline="0" dirty="0" err="1" smtClean="0"/>
              <a:t>ttbar</a:t>
            </a:r>
            <a:r>
              <a:rPr lang="en-US" baseline="0" dirty="0" smtClean="0"/>
              <a:t> pair</a:t>
            </a:r>
          </a:p>
          <a:p>
            <a:r>
              <a:rPr lang="en-US" baseline="0" smtClean="0"/>
              <a:t>Animation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A34FF-FE96-AF41-8A94-FE80A8CBDD12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92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3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53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2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8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91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161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229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943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293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748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8EC5E-55E3-8448-9DC5-21BE8846B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69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4" Type="http://schemas.openxmlformats.org/officeDocument/2006/relationships/image" Target="../media/image50.tiff"/><Relationship Id="rId5" Type="http://schemas.openxmlformats.org/officeDocument/2006/relationships/image" Target="../media/image51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7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0.png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.bin"/><Relationship Id="rId20" Type="http://schemas.openxmlformats.org/officeDocument/2006/relationships/image" Target="../media/image75.emf"/><Relationship Id="rId21" Type="http://schemas.openxmlformats.org/officeDocument/2006/relationships/oleObject" Target="../embeddings/oleObject8.bin"/><Relationship Id="rId22" Type="http://schemas.openxmlformats.org/officeDocument/2006/relationships/image" Target="../media/image76.emf"/><Relationship Id="rId23" Type="http://schemas.openxmlformats.org/officeDocument/2006/relationships/image" Target="../media/image84.png"/><Relationship Id="rId24" Type="http://schemas.openxmlformats.org/officeDocument/2006/relationships/image" Target="../media/image85.png"/><Relationship Id="rId25" Type="http://schemas.openxmlformats.org/officeDocument/2006/relationships/image" Target="../media/image86.png"/><Relationship Id="rId10" Type="http://schemas.openxmlformats.org/officeDocument/2006/relationships/oleObject" Target="../embeddings/oleObject4.bin"/><Relationship Id="rId11" Type="http://schemas.openxmlformats.org/officeDocument/2006/relationships/image" Target="../media/image72.e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73.emf"/><Relationship Id="rId14" Type="http://schemas.openxmlformats.org/officeDocument/2006/relationships/image" Target="../media/image81.png"/><Relationship Id="rId15" Type="http://schemas.openxmlformats.org/officeDocument/2006/relationships/image" Target="../media/image82.png"/><Relationship Id="rId16" Type="http://schemas.openxmlformats.org/officeDocument/2006/relationships/image" Target="../media/image83.png"/><Relationship Id="rId17" Type="http://schemas.openxmlformats.org/officeDocument/2006/relationships/oleObject" Target="../embeddings/oleObject6.bin"/><Relationship Id="rId18" Type="http://schemas.openxmlformats.org/officeDocument/2006/relationships/image" Target="../media/image74.emf"/><Relationship Id="rId19" Type="http://schemas.openxmlformats.org/officeDocument/2006/relationships/oleObject" Target="../embeddings/oleObject7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oleObject" Target="../embeddings/oleObject2.bin"/><Relationship Id="rId8" Type="http://schemas.openxmlformats.org/officeDocument/2006/relationships/image" Target="../media/image71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87.e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8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oleObject" Target="../embeddings/oleObject11.bin"/><Relationship Id="rId5" Type="http://schemas.openxmlformats.org/officeDocument/2006/relationships/image" Target="../media/image89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103.png"/><Relationship Id="rId5" Type="http://schemas.openxmlformats.org/officeDocument/2006/relationships/oleObject" Target="../embeddings/oleObject12.bin"/><Relationship Id="rId6" Type="http://schemas.openxmlformats.org/officeDocument/2006/relationships/image" Target="../media/image101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Relationship Id="rId3" Type="http://schemas.openxmlformats.org/officeDocument/2006/relationships/image" Target="../media/image10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77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image" Target="../media/image11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Relationship Id="rId3" Type="http://schemas.openxmlformats.org/officeDocument/2006/relationships/image" Target="../media/image11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png"/><Relationship Id="rId3" Type="http://schemas.openxmlformats.org/officeDocument/2006/relationships/image" Target="../media/image11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5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png"/><Relationship Id="rId3" Type="http://schemas.openxmlformats.org/officeDocument/2006/relationships/image" Target="../media/image12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8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p.ph.ic.ac.uk/~wstirlin/plots/plots.html" TargetMode="External"/><Relationship Id="rId4" Type="http://schemas.openxmlformats.org/officeDocument/2006/relationships/image" Target="../media/image131.png"/><Relationship Id="rId5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4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4" Type="http://schemas.openxmlformats.org/officeDocument/2006/relationships/image" Target="../media/image139.png"/><Relationship Id="rId5" Type="http://schemas.openxmlformats.org/officeDocument/2006/relationships/image" Target="../media/image140.png"/><Relationship Id="rId6" Type="http://schemas.openxmlformats.org/officeDocument/2006/relationships/image" Target="../media/image141.png"/><Relationship Id="rId7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7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3.png"/><Relationship Id="rId3" Type="http://schemas.openxmlformats.org/officeDocument/2006/relationships/image" Target="../media/image144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4" Type="http://schemas.openxmlformats.org/officeDocument/2006/relationships/image" Target="../media/image14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8931" y="1611851"/>
            <a:ext cx="8386481" cy="1436151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Higgs Physics – Lecture 4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316945"/>
            <a:ext cx="9143999" cy="2232876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Higgs </a:t>
            </a:r>
            <a:r>
              <a:rPr lang="en-US" dirty="0" smtClean="0">
                <a:solidFill>
                  <a:schemeClr val="tx1"/>
                </a:solidFill>
              </a:rPr>
              <a:t>Physics at the LHC – suppressed and exotic channels, future directions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Ricardo </a:t>
            </a:r>
            <a:r>
              <a:rPr lang="en-US" sz="2800" dirty="0" err="1" smtClean="0">
                <a:solidFill>
                  <a:schemeClr val="tx1"/>
                </a:solidFill>
              </a:rPr>
              <a:t>Gonçalo</a:t>
            </a:r>
            <a:r>
              <a:rPr lang="en-US" sz="2800" dirty="0" smtClean="0">
                <a:solidFill>
                  <a:schemeClr val="tx1"/>
                </a:solidFill>
              </a:rPr>
              <a:t> – LIP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Course on Physics at the LHC – LIP, 11 May 201</a:t>
            </a:r>
            <a:r>
              <a:rPr lang="en-US" sz="2800" dirty="0"/>
              <a:t>5</a:t>
            </a:r>
          </a:p>
        </p:txBody>
      </p:sp>
      <p:pic>
        <p:nvPicPr>
          <p:cNvPr id="7" name="Picture 6" descr="LIP-Black-Logos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8164"/>
            <a:ext cx="1295561" cy="877638"/>
          </a:xfrm>
          <a:prstGeom prst="rect">
            <a:avLst/>
          </a:prstGeom>
        </p:spPr>
      </p:pic>
      <p:pic>
        <p:nvPicPr>
          <p:cNvPr id="12" name="Picture 11" descr="logo-cer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116" y="5958164"/>
            <a:ext cx="862671" cy="862671"/>
          </a:xfrm>
          <a:prstGeom prst="rect">
            <a:avLst/>
          </a:prstGeom>
        </p:spPr>
      </p:pic>
      <p:pic>
        <p:nvPicPr>
          <p:cNvPr id="14" name="Picture 13" descr="policromatico_v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905" y="5958164"/>
            <a:ext cx="991135" cy="877638"/>
          </a:xfrm>
          <a:prstGeom prst="rect">
            <a:avLst/>
          </a:prstGeom>
        </p:spPr>
      </p:pic>
      <p:pic>
        <p:nvPicPr>
          <p:cNvPr id="6" name="Picture 5" descr="barra_assinaturasCompete-QRE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040" y="5958164"/>
            <a:ext cx="5698960" cy="8998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78401" y="5593221"/>
            <a:ext cx="756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FCOMP</a:t>
            </a:r>
            <a:r>
              <a:rPr lang="en-GB" dirty="0"/>
              <a:t>-01-0124-FEDER-041830.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208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3423"/>
          </a:xfrm>
        </p:spPr>
        <p:txBody>
          <a:bodyPr/>
          <a:lstStyle/>
          <a:p>
            <a:r>
              <a:rPr lang="en-US" dirty="0" err="1" smtClean="0"/>
              <a:t>Lagrangians</a:t>
            </a:r>
            <a:r>
              <a:rPr lang="en-US" dirty="0" smtClean="0"/>
              <a:t> and coffee mugs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07" y="1777272"/>
            <a:ext cx="3115593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Throughout history, we have been looking mostly at the second line</a:t>
            </a:r>
          </a:p>
          <a:p>
            <a:endParaRPr lang="en-US" dirty="0" smtClean="0"/>
          </a:p>
          <a:p>
            <a:r>
              <a:rPr lang="en-US" dirty="0" smtClean="0"/>
              <a:t>Interactions between fermion matter particles transmitted by force carriers</a:t>
            </a:r>
          </a:p>
          <a:p>
            <a:endParaRPr lang="en-US" dirty="0" smtClean="0"/>
          </a:p>
          <a:p>
            <a:r>
              <a:rPr lang="en-US" dirty="0" smtClean="0"/>
              <a:t>I.e. </a:t>
            </a:r>
            <a:r>
              <a:rPr lang="en-US" dirty="0"/>
              <a:t>a</a:t>
            </a:r>
            <a:r>
              <a:rPr lang="en-US" dirty="0" smtClean="0"/>
              <a:t>ll of chemistry and most of physics</a:t>
            </a:r>
          </a:p>
          <a:p>
            <a:endParaRPr lang="en-US" dirty="0" smtClean="0"/>
          </a:p>
          <a:p>
            <a:r>
              <a:rPr lang="en-US" dirty="0" err="1" smtClean="0"/>
              <a:t>Disclamer</a:t>
            </a:r>
            <a:r>
              <a:rPr lang="en-US" dirty="0" smtClean="0"/>
              <a:t>: gravity not on the mug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500" y="1777272"/>
            <a:ext cx="5491130" cy="38529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500" y="1777272"/>
            <a:ext cx="5491130" cy="385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142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Electroweak symmetry breaking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37" y="1745385"/>
            <a:ext cx="7195230" cy="46109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42751" y="6474528"/>
            <a:ext cx="2395098" cy="383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</a:t>
            </a:r>
            <a:r>
              <a:rPr lang="en-US" dirty="0" err="1" smtClean="0"/>
              <a:t>P.Silva’s</a:t>
            </a:r>
            <a:r>
              <a:rPr lang="en-US" dirty="0" smtClean="0"/>
              <a:t> lecture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539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5838528" y="1201693"/>
            <a:ext cx="3104884" cy="3222251"/>
            <a:chOff x="5992261" y="1308783"/>
            <a:chExt cx="2494401" cy="2755663"/>
          </a:xfrm>
        </p:grpSpPr>
        <p:sp>
          <p:nvSpPr>
            <p:cNvPr id="29" name="Rectangle 28"/>
            <p:cNvSpPr/>
            <p:nvPr/>
          </p:nvSpPr>
          <p:spPr>
            <a:xfrm>
              <a:off x="5992261" y="1308783"/>
              <a:ext cx="2494401" cy="2755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06573" y="1417194"/>
              <a:ext cx="703901" cy="832949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92399" y="2226403"/>
              <a:ext cx="2143613" cy="1714891"/>
            </a:xfrm>
            <a:prstGeom prst="rect">
              <a:avLst/>
            </a:prstGeom>
          </p:spPr>
        </p:pic>
        <p:grpSp>
          <p:nvGrpSpPr>
            <p:cNvPr id="32" name="Group 31"/>
            <p:cNvGrpSpPr/>
            <p:nvPr/>
          </p:nvGrpSpPr>
          <p:grpSpPr>
            <a:xfrm>
              <a:off x="6192399" y="2004897"/>
              <a:ext cx="2185408" cy="221506"/>
              <a:chOff x="5755317" y="1689842"/>
              <a:chExt cx="2494470" cy="221508"/>
            </a:xfrm>
          </p:grpSpPr>
          <p:sp>
            <p:nvSpPr>
              <p:cNvPr id="33" name="Arc 32"/>
              <p:cNvSpPr/>
              <p:nvPr/>
            </p:nvSpPr>
            <p:spPr>
              <a:xfrm rot="10800000">
                <a:off x="5755317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Arc 33"/>
              <p:cNvSpPr/>
              <p:nvPr/>
            </p:nvSpPr>
            <p:spPr>
              <a:xfrm rot="10800000">
                <a:off x="6254211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Arc 34"/>
              <p:cNvSpPr/>
              <p:nvPr/>
            </p:nvSpPr>
            <p:spPr>
              <a:xfrm rot="10800000">
                <a:off x="6753105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Arc 35"/>
              <p:cNvSpPr/>
              <p:nvPr/>
            </p:nvSpPr>
            <p:spPr>
              <a:xfrm rot="10800000">
                <a:off x="7251999" y="1689842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Arc 36"/>
              <p:cNvSpPr/>
              <p:nvPr/>
            </p:nvSpPr>
            <p:spPr>
              <a:xfrm rot="10800000">
                <a:off x="7750893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918" y="2821461"/>
            <a:ext cx="3302000" cy="533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918" y="4148562"/>
            <a:ext cx="5664200" cy="304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918" y="4811443"/>
            <a:ext cx="3251200" cy="660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918" y="5704009"/>
            <a:ext cx="5867400" cy="3429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1183999"/>
            <a:ext cx="3849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Electroweak </a:t>
            </a:r>
            <a:r>
              <a:rPr lang="en-US" dirty="0" err="1" smtClean="0"/>
              <a:t>Lagrangian</a:t>
            </a:r>
            <a:r>
              <a:rPr lang="en-US" dirty="0"/>
              <a:t> </a:t>
            </a:r>
            <a:r>
              <a:rPr lang="en-US" dirty="0" smtClean="0"/>
              <a:t>before spontaneous symmetry breaking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2402833"/>
            <a:ext cx="3772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Electroweak gauge bosons: B</a:t>
            </a:r>
            <a:r>
              <a:rPr lang="en-US" baseline="30000" dirty="0" smtClean="0"/>
              <a:t>0</a:t>
            </a:r>
            <a:r>
              <a:rPr lang="en-US" dirty="0" smtClean="0"/>
              <a:t> W</a:t>
            </a:r>
            <a:r>
              <a:rPr lang="en-US" baseline="30000" dirty="0" smtClean="0"/>
              <a:t>0</a:t>
            </a:r>
            <a:r>
              <a:rPr lang="en-US" dirty="0" smtClean="0"/>
              <a:t> W</a:t>
            </a:r>
            <a:r>
              <a:rPr lang="en-US" baseline="30000" dirty="0" smtClean="0"/>
              <a:t>±</a:t>
            </a:r>
            <a:endParaRPr lang="en-US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3626088"/>
            <a:ext cx="2306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Fermion kinetic terms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07061" y="4793684"/>
            <a:ext cx="4021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Higgs term (note: vacuum expectation value zero before symmetry breaking)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74386" y="5654201"/>
            <a:ext cx="2103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Yukawa interaction term between Higgs field and fermions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17511" y="365580"/>
            <a:ext cx="8229600" cy="836113"/>
          </a:xfrm>
        </p:spPr>
        <p:txBody>
          <a:bodyPr/>
          <a:lstStyle/>
          <a:p>
            <a:r>
              <a:rPr lang="en-US" dirty="0" smtClean="0"/>
              <a:t>Wikipedia wisdom</a:t>
            </a:r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12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918" y="1874501"/>
            <a:ext cx="3022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76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17511" y="365580"/>
            <a:ext cx="8229600" cy="836113"/>
          </a:xfrm>
        </p:spPr>
        <p:txBody>
          <a:bodyPr/>
          <a:lstStyle/>
          <a:p>
            <a:r>
              <a:rPr lang="en-US" dirty="0" smtClean="0"/>
              <a:t>Wikipedia wisdom</a:t>
            </a:r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13</a:t>
            </a:fld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5857138" y="1170695"/>
            <a:ext cx="3104884" cy="3316558"/>
            <a:chOff x="2970590" y="1417194"/>
            <a:chExt cx="2494401" cy="2755663"/>
          </a:xfrm>
        </p:grpSpPr>
        <p:sp>
          <p:nvSpPr>
            <p:cNvPr id="39" name="Rectangle 38"/>
            <p:cNvSpPr/>
            <p:nvPr/>
          </p:nvSpPr>
          <p:spPr>
            <a:xfrm>
              <a:off x="2970590" y="1417194"/>
              <a:ext cx="2494401" cy="2755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0732" y="2349555"/>
              <a:ext cx="2143613" cy="1714891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535223">
              <a:off x="4350805" y="2799382"/>
              <a:ext cx="703901" cy="832949"/>
            </a:xfrm>
            <a:prstGeom prst="rect">
              <a:avLst/>
            </a:prstGeom>
          </p:spPr>
        </p:pic>
        <p:grpSp>
          <p:nvGrpSpPr>
            <p:cNvPr id="42" name="Group 21"/>
            <p:cNvGrpSpPr/>
            <p:nvPr/>
          </p:nvGrpSpPr>
          <p:grpSpPr>
            <a:xfrm>
              <a:off x="3170733" y="3828644"/>
              <a:ext cx="2185410" cy="221506"/>
              <a:chOff x="5755317" y="1689842"/>
              <a:chExt cx="2494470" cy="221508"/>
            </a:xfrm>
          </p:grpSpPr>
          <p:sp>
            <p:nvSpPr>
              <p:cNvPr id="44" name="Arc 43"/>
              <p:cNvSpPr/>
              <p:nvPr/>
            </p:nvSpPr>
            <p:spPr>
              <a:xfrm rot="10800000">
                <a:off x="5755317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Arc 44"/>
              <p:cNvSpPr/>
              <p:nvPr/>
            </p:nvSpPr>
            <p:spPr>
              <a:xfrm rot="10800000">
                <a:off x="6254211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Arc 45"/>
              <p:cNvSpPr/>
              <p:nvPr/>
            </p:nvSpPr>
            <p:spPr>
              <a:xfrm rot="10800000">
                <a:off x="6753105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Arc 46"/>
              <p:cNvSpPr/>
              <p:nvPr/>
            </p:nvSpPr>
            <p:spPr>
              <a:xfrm rot="10800000">
                <a:off x="7251999" y="1689842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Arc 47"/>
              <p:cNvSpPr/>
              <p:nvPr/>
            </p:nvSpPr>
            <p:spPr>
              <a:xfrm rot="10800000">
                <a:off x="7750893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Arc 42"/>
            <p:cNvSpPr/>
            <p:nvPr/>
          </p:nvSpPr>
          <p:spPr>
            <a:xfrm>
              <a:off x="4044897" y="2226403"/>
              <a:ext cx="611770" cy="857884"/>
            </a:xfrm>
            <a:prstGeom prst="arc">
              <a:avLst>
                <a:gd name="adj1" fmla="val 15413884"/>
                <a:gd name="adj2" fmla="val 2589208"/>
              </a:avLst>
            </a:prstGeom>
            <a:ln cap="flat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17511" y="2571687"/>
            <a:ext cx="4010952" cy="1501292"/>
            <a:chOff x="333107" y="1223246"/>
            <a:chExt cx="4010952" cy="1501292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1359" y="2114938"/>
              <a:ext cx="3822700" cy="60960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333107" y="1223246"/>
              <a:ext cx="40109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Spontaneous symmetry breaking:</a:t>
              </a:r>
            </a:p>
            <a:p>
              <a:r>
                <a:rPr lang="en-US" b="1" dirty="0" smtClean="0"/>
                <a:t>New bosons </a:t>
              </a:r>
              <a:r>
                <a:rPr lang="en-US" b="1" dirty="0" err="1" smtClean="0"/>
                <a:t>γ</a:t>
              </a:r>
              <a:r>
                <a:rPr lang="en-US" b="1" dirty="0" smtClean="0"/>
                <a:t> and Z</a:t>
              </a:r>
              <a:r>
                <a:rPr lang="en-US" b="1" baseline="30000" dirty="0" smtClean="0"/>
                <a:t>0</a:t>
              </a:r>
              <a:r>
                <a:rPr lang="en-US" b="1" dirty="0" smtClean="0"/>
                <a:t> from W</a:t>
              </a:r>
              <a:r>
                <a:rPr lang="en-US" b="1" baseline="30000" dirty="0" smtClean="0"/>
                <a:t>0</a:t>
              </a:r>
              <a:r>
                <a:rPr lang="en-US" b="1" dirty="0" smtClean="0"/>
                <a:t> and B</a:t>
              </a:r>
              <a:r>
                <a:rPr lang="en-US" b="1" baseline="30000" dirty="0" smtClean="0"/>
                <a:t>0</a:t>
              </a:r>
              <a:endParaRPr lang="en-US" b="1" baseline="30000" dirty="0"/>
            </a:p>
          </p:txBody>
        </p: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763" y="1650135"/>
            <a:ext cx="6731000" cy="215900"/>
          </a:xfrm>
          <a:prstGeom prst="rect">
            <a:avLst/>
          </a:prstGeom>
          <a:ln>
            <a:noFill/>
          </a:ln>
        </p:spPr>
      </p:pic>
      <p:sp>
        <p:nvSpPr>
          <p:cNvPr id="53" name="TextBox 52"/>
          <p:cNvSpPr txBox="1"/>
          <p:nvPr/>
        </p:nvSpPr>
        <p:spPr>
          <a:xfrm>
            <a:off x="457200" y="1208554"/>
            <a:ext cx="4576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electroweak symmetry breaking</a:t>
            </a:r>
            <a:endParaRPr lang="en-US" dirty="0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763" y="5056326"/>
            <a:ext cx="6985000" cy="1308100"/>
          </a:xfrm>
          <a:prstGeom prst="rect">
            <a:avLst/>
          </a:prstGeom>
          <a:ln>
            <a:noFill/>
          </a:ln>
        </p:spPr>
      </p:pic>
      <p:sp>
        <p:nvSpPr>
          <p:cNvPr id="55" name="TextBox 54"/>
          <p:cNvSpPr txBox="1"/>
          <p:nvPr/>
        </p:nvSpPr>
        <p:spPr>
          <a:xfrm>
            <a:off x="457200" y="4686994"/>
            <a:ext cx="468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Kinetic terms: </a:t>
            </a:r>
            <a:r>
              <a:rPr lang="en-US" b="1" dirty="0" smtClean="0"/>
              <a:t>notice boson masses </a:t>
            </a:r>
            <a:r>
              <a:rPr lang="en-US" dirty="0" smtClean="0"/>
              <a:t>for Z</a:t>
            </a:r>
            <a:r>
              <a:rPr lang="en-US" baseline="30000" dirty="0" smtClean="0"/>
              <a:t>0</a:t>
            </a:r>
            <a:r>
              <a:rPr lang="en-US" dirty="0" smtClean="0"/>
              <a:t>,W</a:t>
            </a:r>
            <a:r>
              <a:rPr lang="en-US" baseline="30000" dirty="0" smtClean="0"/>
              <a:t>±</a:t>
            </a:r>
            <a:r>
              <a:rPr lang="en-US" dirty="0" smtClean="0"/>
              <a:t>, H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6168401" y="5056326"/>
            <a:ext cx="1438020" cy="4727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/>
          <p:cNvSpPr/>
          <p:nvPr/>
        </p:nvSpPr>
        <p:spPr>
          <a:xfrm>
            <a:off x="3331837" y="5748960"/>
            <a:ext cx="1242157" cy="63021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9"/>
          <p:cNvSpPr/>
          <p:nvPr/>
        </p:nvSpPr>
        <p:spPr>
          <a:xfrm>
            <a:off x="6665618" y="5748960"/>
            <a:ext cx="939964" cy="63021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8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17511" y="365580"/>
            <a:ext cx="8229600" cy="836113"/>
          </a:xfrm>
        </p:spPr>
        <p:txBody>
          <a:bodyPr/>
          <a:lstStyle/>
          <a:p>
            <a:r>
              <a:rPr lang="en-US" dirty="0" smtClean="0"/>
              <a:t>Wikipedia wisdom</a:t>
            </a:r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14</a:t>
            </a:fld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52" y="3322541"/>
            <a:ext cx="3136900" cy="622300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28" name="TextBox 27"/>
          <p:cNvSpPr txBox="1"/>
          <p:nvPr/>
        </p:nvSpPr>
        <p:spPr>
          <a:xfrm>
            <a:off x="417511" y="2645597"/>
            <a:ext cx="4548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Higgs boson 3- and 4-point self-interaction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978147" y="3151697"/>
            <a:ext cx="1544440" cy="963868"/>
            <a:chOff x="3978147" y="3151697"/>
            <a:chExt cx="1544440" cy="963868"/>
          </a:xfrm>
        </p:grpSpPr>
        <p:sp>
          <p:nvSpPr>
            <p:cNvPr id="2" name="Rectangle 1"/>
            <p:cNvSpPr/>
            <p:nvPr/>
          </p:nvSpPr>
          <p:spPr>
            <a:xfrm>
              <a:off x="3978147" y="3151697"/>
              <a:ext cx="1544440" cy="963868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130853" y="3322541"/>
              <a:ext cx="1289358" cy="643764"/>
              <a:chOff x="8865156" y="3053745"/>
              <a:chExt cx="1289358" cy="643764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8865156" y="3389180"/>
                <a:ext cx="479525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 flipV="1">
                <a:off x="9309856" y="3389180"/>
                <a:ext cx="165208" cy="308329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H="1">
                <a:off x="9309856" y="3053745"/>
                <a:ext cx="165208" cy="33543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 flipV="1">
                <a:off x="9608106" y="3053746"/>
                <a:ext cx="546408" cy="643763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9662289" y="3086663"/>
                <a:ext cx="492225" cy="610846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5" name="Picture 34" descr="HiggsPotenti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138" y="2040377"/>
            <a:ext cx="3119768" cy="2446875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17511" y="1466293"/>
            <a:ext cx="4884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Higgs boson mass: transverse oscillation modes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452" y="5219013"/>
            <a:ext cx="2425700" cy="622300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56" name="TextBox 55"/>
          <p:cNvSpPr txBox="1"/>
          <p:nvPr/>
        </p:nvSpPr>
        <p:spPr>
          <a:xfrm>
            <a:off x="417511" y="4424434"/>
            <a:ext cx="5105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Yukawa interactions between Higgs and fermions: note fermion masses!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422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7160" y="2404345"/>
            <a:ext cx="8940108" cy="431979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86772" y="2404346"/>
            <a:ext cx="4397830" cy="4220784"/>
            <a:chOff x="4404011" y="663077"/>
            <a:chExt cx="4397830" cy="4220784"/>
          </a:xfrm>
        </p:grpSpPr>
        <p:grpSp>
          <p:nvGrpSpPr>
            <p:cNvPr id="3" name="Group 23"/>
            <p:cNvGrpSpPr/>
            <p:nvPr/>
          </p:nvGrpSpPr>
          <p:grpSpPr>
            <a:xfrm>
              <a:off x="4404011" y="663077"/>
              <a:ext cx="4397830" cy="4220784"/>
              <a:chOff x="4154354" y="2157366"/>
              <a:chExt cx="4172735" cy="4028980"/>
            </a:xfrm>
          </p:grpSpPr>
          <p:pic>
            <p:nvPicPr>
              <p:cNvPr id="6" name="Picture 5" descr="nc_cc_dsdq2_cteq6d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54354" y="2157366"/>
                <a:ext cx="4028980" cy="4028980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 rot="16200000">
                <a:off x="6622059" y="4044902"/>
                <a:ext cx="3001228" cy="408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solidFill>
                      <a:srgbClr val="7F7F7F"/>
                    </a:solidFill>
                  </a:rPr>
                  <a:t>http://www-zeus.desy.de/physics/sfew/PUBLIC/sfew_results/preliminary/dis04/</a:t>
                </a:r>
                <a:endParaRPr lang="en-US" sz="1100" dirty="0">
                  <a:solidFill>
                    <a:srgbClr val="7F7F7F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5870382" y="2561818"/>
              <a:ext cx="7710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W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±</a:t>
              </a:r>
              <a:endParaRPr lang="en-US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019799" y="1608167"/>
              <a:ext cx="7498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90"/>
                  </a:solidFill>
                </a:rPr>
                <a:t>Z/γ</a:t>
              </a:r>
              <a:endParaRPr lang="en-US" dirty="0">
                <a:solidFill>
                  <a:srgbClr val="000090"/>
                </a:solidFill>
              </a:endParaRPr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4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does it matter?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18291" y="933909"/>
            <a:ext cx="8229600" cy="160632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Because it’s real! </a:t>
            </a:r>
          </a:p>
          <a:p>
            <a:pPr lvl="1"/>
            <a:r>
              <a:rPr lang="en-US" dirty="0" smtClean="0"/>
              <a:t>Data shows Higgs mechanism (or something like it) needed in the theory</a:t>
            </a:r>
          </a:p>
          <a:p>
            <a:r>
              <a:rPr lang="en-US" dirty="0" smtClean="0"/>
              <a:t>Because it may lead us to new discoveries and a new understanding of Nature!</a:t>
            </a:r>
          </a:p>
          <a:p>
            <a:pPr lvl="1"/>
            <a:r>
              <a:rPr lang="en-US" dirty="0" smtClean="0"/>
              <a:t>“There is nothing so practical as a good theory” (Kurt </a:t>
            </a:r>
            <a:r>
              <a:rPr lang="en-US" dirty="0" err="1" smtClean="0"/>
              <a:t>Lewin</a:t>
            </a:r>
            <a:r>
              <a:rPr lang="en-US" dirty="0" smtClean="0"/>
              <a:t>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328" y="3206287"/>
            <a:ext cx="3546328" cy="2442642"/>
          </a:xfrm>
          <a:prstGeom prst="rect">
            <a:avLst/>
          </a:prstGeom>
        </p:spPr>
      </p:pic>
      <p:pic>
        <p:nvPicPr>
          <p:cNvPr id="8" name="Picture 10" descr="dimuon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40911" y="2839081"/>
            <a:ext cx="4874906" cy="3698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871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CF03-FEB1-0D46-9A13-709C45DDD70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689" y="1603102"/>
            <a:ext cx="2765311" cy="331682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" y="1676097"/>
            <a:ext cx="3474948" cy="2032914"/>
            <a:chOff x="1679934" y="1353065"/>
            <a:chExt cx="6297831" cy="3577218"/>
          </a:xfrm>
        </p:grpSpPr>
        <p:sp>
          <p:nvSpPr>
            <p:cNvPr id="10" name="TextBox 9"/>
            <p:cNvSpPr txBox="1"/>
            <p:nvPr/>
          </p:nvSpPr>
          <p:spPr>
            <a:xfrm rot="5400000">
              <a:off x="6517009" y="2475267"/>
              <a:ext cx="25829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http://</a:t>
              </a:r>
              <a:r>
                <a:rPr lang="en-US" sz="1600" dirty="0" err="1" smtClean="0"/>
                <a:t>www.nobelprize.org</a:t>
              </a:r>
              <a:r>
                <a:rPr lang="en-US" sz="1600" dirty="0" smtClean="0"/>
                <a:t>/</a:t>
              </a:r>
              <a:endParaRPr lang="en-US" sz="1600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679934" y="1354717"/>
              <a:ext cx="5959277" cy="3575566"/>
              <a:chOff x="1679934" y="1354717"/>
              <a:chExt cx="5959277" cy="3575566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79934" y="1354717"/>
                <a:ext cx="5959277" cy="3575566"/>
              </a:xfrm>
              <a:prstGeom prst="rect">
                <a:avLst/>
              </a:prstGeom>
            </p:spPr>
          </p:pic>
          <p:sp>
            <p:nvSpPr>
              <p:cNvPr id="13" name="Oval 12"/>
              <p:cNvSpPr/>
              <p:nvPr/>
            </p:nvSpPr>
            <p:spPr>
              <a:xfrm>
                <a:off x="3847458" y="1649769"/>
                <a:ext cx="616096" cy="666466"/>
              </a:xfrm>
              <a:prstGeom prst="ellipse">
                <a:avLst/>
              </a:prstGeom>
              <a:noFill/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968009" y="1481511"/>
                <a:ext cx="616096" cy="666466"/>
              </a:xfrm>
              <a:prstGeom prst="ellipse">
                <a:avLst/>
              </a:prstGeom>
              <a:noFill/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109" y="0"/>
            <a:ext cx="1982331" cy="194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544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6528" y="1232017"/>
            <a:ext cx="82702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404040"/>
                </a:solidFill>
              </a:rPr>
              <a:t>But the Standard Model is not complete; there are still many unanswered questions.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8723"/>
          </a:xfrm>
        </p:spPr>
        <p:txBody>
          <a:bodyPr>
            <a:normAutofit/>
          </a:bodyPr>
          <a:lstStyle/>
          <a:p>
            <a:r>
              <a:rPr lang="en-US" dirty="0" smtClean="0"/>
              <a:t>Going beyond </a:t>
            </a:r>
            <a:r>
              <a:rPr lang="en-US" dirty="0"/>
              <a:t>the standard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6527" y="5806738"/>
            <a:ext cx="413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</a:rPr>
              <a:t>How does gravity fit into all of this? </a:t>
            </a:r>
          </a:p>
        </p:txBody>
      </p:sp>
      <p:sp>
        <p:nvSpPr>
          <p:cNvPr id="7" name="Rectangle 6"/>
          <p:cNvSpPr/>
          <p:nvPr/>
        </p:nvSpPr>
        <p:spPr>
          <a:xfrm>
            <a:off x="416528" y="4846179"/>
            <a:ext cx="80437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404040"/>
                </a:solidFill>
              </a:rPr>
              <a:t>Why are there exactly three generations of quarks and leptons</a:t>
            </a:r>
            <a:r>
              <a:rPr lang="en-US" sz="2000" dirty="0" smtClean="0">
                <a:solidFill>
                  <a:srgbClr val="404040"/>
                </a:solidFill>
              </a:rPr>
              <a:t>? What is the explanation for the observed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pattern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particle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masses?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6527" y="3946702"/>
            <a:ext cx="80843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263B86"/>
                </a:solidFill>
              </a:rPr>
              <a:t>Are quarks and leptons actually fundamental, or made up of even more fundamental particles?</a:t>
            </a:r>
          </a:p>
        </p:txBody>
      </p:sp>
      <p:sp>
        <p:nvSpPr>
          <p:cNvPr id="9" name="Rectangle 8"/>
          <p:cNvSpPr/>
          <p:nvPr/>
        </p:nvSpPr>
        <p:spPr>
          <a:xfrm>
            <a:off x="416528" y="3121223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404040"/>
                </a:solidFill>
              </a:rPr>
              <a:t>What is this "dark matter" that we can't see that has visible gravitational effects in the cosmos?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6527" y="2182504"/>
            <a:ext cx="79418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BE0204"/>
                </a:solidFill>
              </a:rPr>
              <a:t>Why do we observe matter and almost no antimatter if we believe there is a symmetry between the two in the universe</a:t>
            </a:r>
            <a:r>
              <a:rPr lang="en-US" sz="2000" dirty="0" smtClean="0">
                <a:solidFill>
                  <a:srgbClr val="BE0204"/>
                </a:solidFill>
              </a:rPr>
              <a:t>?</a:t>
            </a:r>
            <a:endParaRPr lang="en-US" sz="2000" dirty="0">
              <a:solidFill>
                <a:srgbClr val="BE0204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9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2291" y="1193264"/>
            <a:ext cx="78932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There are a </a:t>
            </a:r>
            <a:r>
              <a:rPr lang="en-US" sz="2400" dirty="0">
                <a:solidFill>
                  <a:schemeClr val="tx2"/>
                </a:solidFill>
              </a:rPr>
              <a:t>large number of models which predict new physics at the TeV scale accessible at the LHC: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Supersymmetry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(SUSY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Extra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dimensions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Extended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Higgs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Sector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e.g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SUSY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Models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Grand Unified Theories (SU(5), O(10), E6, …) 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Leptoquarks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Heavy Gauge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Bosons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Technicolour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Compositeness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400" dirty="0">
                <a:solidFill>
                  <a:schemeClr val="accent4"/>
                </a:solidFill>
              </a:rPr>
              <a:t>Any of this </a:t>
            </a:r>
            <a:r>
              <a:rPr lang="en-US" sz="2400" dirty="0" smtClean="0">
                <a:solidFill>
                  <a:schemeClr val="accent4"/>
                </a:solidFill>
              </a:rPr>
              <a:t>could still be found at the LHC</a:t>
            </a:r>
            <a:endParaRPr lang="en-US" sz="2400" dirty="0">
              <a:solidFill>
                <a:schemeClr val="accent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possible theories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6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872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Forces and expansion of the Universe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1064166"/>
            <a:ext cx="8026400" cy="52197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V="1">
            <a:off x="4950457" y="2138063"/>
            <a:ext cx="0" cy="1956652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72481" y="1768731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31157" y="934171"/>
            <a:ext cx="999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E=k. T</a:t>
            </a:r>
            <a:endParaRPr lang="en-US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47338" y="931980"/>
            <a:ext cx="2337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k=</a:t>
            </a:r>
            <a:r>
              <a:rPr lang="en-US" sz="2000" dirty="0" smtClean="0"/>
              <a:t>8.62 10</a:t>
            </a:r>
            <a:r>
              <a:rPr lang="en-US" sz="2000" baseline="30000" dirty="0" smtClean="0"/>
              <a:t>-5 </a:t>
            </a:r>
            <a:r>
              <a:rPr lang="en-US" sz="2000" dirty="0" err="1" smtClean="0"/>
              <a:t>eV</a:t>
            </a:r>
            <a:r>
              <a:rPr lang="en-US" sz="2000" dirty="0" smtClean="0"/>
              <a:t> K</a:t>
            </a:r>
            <a:r>
              <a:rPr lang="en-US" sz="2000" baseline="30000" dirty="0" smtClean="0"/>
              <a:t>-1</a:t>
            </a:r>
            <a:endParaRPr lang="en-US" sz="2000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3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73200"/>
            <a:ext cx="914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968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12" y="2948042"/>
            <a:ext cx="4487333" cy="33722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9778" y="996132"/>
            <a:ext cx="820702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263B86"/>
                </a:solidFill>
                <a:latin typeface="Arial"/>
              </a:rPr>
              <a:t>Long standing problem:</a:t>
            </a:r>
          </a:p>
          <a:p>
            <a:pPr lvl="1"/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We know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that ordinary matter is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only ~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4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% of the matter-energy in the Universe.</a:t>
            </a:r>
          </a:p>
          <a:p>
            <a:pPr lvl="1"/>
            <a:r>
              <a:rPr lang="en-US" sz="2800" b="1" dirty="0" smtClean="0">
                <a:solidFill>
                  <a:srgbClr val="BE0204"/>
                </a:solidFill>
                <a:latin typeface="Arial"/>
              </a:rPr>
              <a:t>What is the remaining 96%?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dark</a:t>
            </a:r>
            <a:r>
              <a:rPr lang="en-US" dirty="0" smtClean="0"/>
              <a:t> side of the Universe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96554" y="3413709"/>
            <a:ext cx="407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Arial"/>
              </a:rPr>
              <a:t>The LHC may help to solve this problem, discovering </a:t>
            </a:r>
            <a:r>
              <a:rPr lang="en-US" sz="2800" b="1" dirty="0" smtClean="0">
                <a:solidFill>
                  <a:srgbClr val="BE0204"/>
                </a:solidFill>
                <a:latin typeface="Arial"/>
              </a:rPr>
              <a:t>dark matter</a:t>
            </a:r>
            <a:endParaRPr lang="en-US" sz="2800" b="1" dirty="0">
              <a:solidFill>
                <a:srgbClr val="BE0204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1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1163" y="1112442"/>
            <a:ext cx="826985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Some physicists attempting to unify gravity with the other fundamental forces have proposed a new fundamental symmetry: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E</a:t>
            </a:r>
            <a:r>
              <a:rPr lang="en-US" sz="2000" dirty="0" smtClean="0">
                <a:solidFill>
                  <a:schemeClr val="tx2"/>
                </a:solidFill>
              </a:rPr>
              <a:t>very fermion should have a massive "shadow" boson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and boson should have a massive "shadow" fermion.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accent4"/>
                </a:solidFill>
              </a:rPr>
              <a:t>This relationship between fermions and bosons is called </a:t>
            </a:r>
            <a:r>
              <a:rPr lang="en-US" sz="2400" dirty="0" err="1" smtClean="0">
                <a:solidFill>
                  <a:schemeClr val="accent4"/>
                </a:solidFill>
              </a:rPr>
              <a:t>supersymmetry</a:t>
            </a:r>
            <a:r>
              <a:rPr lang="en-US" sz="2400" dirty="0">
                <a:solidFill>
                  <a:schemeClr val="accent4"/>
                </a:solidFill>
              </a:rPr>
              <a:t> </a:t>
            </a:r>
            <a:r>
              <a:rPr lang="en-US" sz="2400" dirty="0" smtClean="0">
                <a:solidFill>
                  <a:schemeClr val="accent4"/>
                </a:solidFill>
              </a:rPr>
              <a:t>(SUSY) </a:t>
            </a:r>
            <a:endParaRPr lang="en-US" sz="2400" dirty="0">
              <a:solidFill>
                <a:schemeClr val="accent4"/>
              </a:solidFill>
            </a:endParaRPr>
          </a:p>
          <a:p>
            <a:endParaRPr lang="en-US" sz="2400" dirty="0" smtClean="0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698" y="3711796"/>
            <a:ext cx="3793118" cy="283434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011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Supersymmetry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1416" y="478613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supersymmetric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particle has yet been found,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but we will now explore a much bigger kinematic region … more news soon!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9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277" y="3204171"/>
            <a:ext cx="7391400" cy="21940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0175" y="974637"/>
            <a:ext cx="8276625" cy="2446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accent4"/>
                </a:solidFill>
              </a:rPr>
              <a:t>In the SM the Higgs mass is a huge problem:</a:t>
            </a:r>
          </a:p>
          <a:p>
            <a:pPr marL="285750" indent="-285750">
              <a:spcAft>
                <a:spcPts val="600"/>
              </a:spcAft>
              <a:buFont typeface="Wingdings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Virtual particles in quantum loops contribute to the Higgs mass</a:t>
            </a:r>
          </a:p>
          <a:p>
            <a:pPr marL="285750" indent="-285750">
              <a:spcAft>
                <a:spcPts val="600"/>
              </a:spcAft>
              <a:buFont typeface="Wingdings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Contributions grow with </a:t>
            </a:r>
            <a:r>
              <a:rPr lang="en-US" sz="2000" dirty="0" err="1" smtClean="0">
                <a:solidFill>
                  <a:schemeClr val="tx2"/>
                </a:solidFill>
              </a:rPr>
              <a:t>Λ</a:t>
            </a:r>
            <a:r>
              <a:rPr lang="en-US" sz="2000" dirty="0" smtClean="0">
                <a:solidFill>
                  <a:schemeClr val="tx2"/>
                </a:solidFill>
              </a:rPr>
              <a:t>  (upper scale of validity of the SM)</a:t>
            </a:r>
          </a:p>
          <a:p>
            <a:pPr marL="285750" indent="-285750">
              <a:spcAft>
                <a:spcPts val="600"/>
              </a:spcAft>
              <a:buFont typeface="Wingdings" charset="2"/>
              <a:buChar char="§"/>
            </a:pPr>
            <a:r>
              <a:rPr lang="en-US" sz="2000" dirty="0" err="1">
                <a:solidFill>
                  <a:schemeClr val="tx2"/>
                </a:solidFill>
              </a:rPr>
              <a:t>Λ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could be huge – e.g. the Plank scale (10</a:t>
            </a:r>
            <a:r>
              <a:rPr lang="en-US" sz="2000" baseline="30000" dirty="0" smtClean="0">
                <a:solidFill>
                  <a:schemeClr val="tx2"/>
                </a:solidFill>
              </a:rPr>
              <a:t>19 </a:t>
            </a:r>
            <a:r>
              <a:rPr lang="en-US" sz="2000" dirty="0" smtClean="0">
                <a:solidFill>
                  <a:schemeClr val="tx2"/>
                </a:solidFill>
              </a:rPr>
              <a:t>GeV)</a:t>
            </a:r>
          </a:p>
          <a:p>
            <a:pPr marL="285750" indent="-285750">
              <a:spcAft>
                <a:spcPts val="600"/>
              </a:spcAft>
              <a:buFont typeface="Wingdings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Miraculous cancelations are needed to keep the Higgs mass &lt; 1 TeV</a:t>
            </a:r>
          </a:p>
          <a:p>
            <a:pPr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9999"/>
          </a:xfrm>
        </p:spPr>
        <p:txBody>
          <a:bodyPr>
            <a:normAutofit fontScale="90000"/>
          </a:bodyPr>
          <a:lstStyle/>
          <a:p>
            <a:r>
              <a:rPr lang="en-US" dirty="0"/>
              <a:t>Higgs and hierarchy </a:t>
            </a:r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33667" y="5721377"/>
            <a:ext cx="74513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BE0204"/>
                </a:solidFill>
              </a:rPr>
              <a:t>This is known as the </a:t>
            </a:r>
            <a:r>
              <a:rPr lang="en-US" sz="2400" dirty="0" smtClean="0">
                <a:solidFill>
                  <a:srgbClr val="BE0204"/>
                </a:solidFill>
              </a:rPr>
              <a:t>hierarchy </a:t>
            </a:r>
            <a:r>
              <a:rPr lang="en-US" sz="2400" dirty="0">
                <a:solidFill>
                  <a:srgbClr val="BE0204"/>
                </a:solidFill>
              </a:rPr>
              <a:t>problem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83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0520"/>
          </a:xfrm>
        </p:spPr>
        <p:txBody>
          <a:bodyPr/>
          <a:lstStyle/>
          <a:p>
            <a:r>
              <a:rPr lang="en-US" dirty="0" smtClean="0"/>
              <a:t>SUSY and the Higgs mass</a:t>
            </a:r>
            <a:endParaRPr lang="en-US" dirty="0"/>
          </a:p>
        </p:txBody>
      </p:sp>
      <p:pic>
        <p:nvPicPr>
          <p:cNvPr id="6" name="Content Placeholder 5" descr="SUSY_quadratic_divergences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343" y="1008529"/>
            <a:ext cx="3609385" cy="1488632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230925" y="3192332"/>
            <a:ext cx="7551454" cy="32766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Higgs mass:                               </a:t>
            </a:r>
          </a:p>
          <a:p>
            <a:r>
              <a:rPr lang="en-US" sz="2000" dirty="0" smtClean="0"/>
              <a:t>correction has quadratic divergence!</a:t>
            </a:r>
          </a:p>
          <a:p>
            <a:pPr lvl="1"/>
            <a:r>
              <a:rPr lang="en-US" sz="1800" dirty="0" smtClean="0">
                <a:sym typeface="Symbol"/>
              </a:rPr>
              <a:t> a cut-off scale – e.g. Planck scale</a:t>
            </a:r>
            <a:endParaRPr lang="en-US" sz="18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Superpartners</a:t>
            </a:r>
            <a:r>
              <a:rPr lang="en-US" sz="2400" dirty="0" smtClean="0"/>
              <a:t> fix this:</a:t>
            </a:r>
          </a:p>
          <a:p>
            <a:r>
              <a:rPr lang="en-US" sz="2000" dirty="0" smtClean="0">
                <a:sym typeface="Symbol"/>
              </a:rPr>
              <a:t>Need </a:t>
            </a:r>
            <a:r>
              <a:rPr lang="en-US" sz="2000" dirty="0" err="1" smtClean="0">
                <a:sym typeface="Symbol"/>
              </a:rPr>
              <a:t>superpartners</a:t>
            </a:r>
            <a:r>
              <a:rPr lang="en-US" sz="2000" dirty="0" smtClean="0">
                <a:sym typeface="Symbol"/>
              </a:rPr>
              <a:t> at mass ~1-2 </a:t>
            </a:r>
            <a:r>
              <a:rPr lang="en-US" sz="2200" dirty="0" smtClean="0">
                <a:sym typeface="Symbol"/>
              </a:rPr>
              <a:t>TeV</a:t>
            </a:r>
          </a:p>
          <a:p>
            <a:pPr lvl="1"/>
            <a:r>
              <a:rPr lang="en-US" sz="1800" dirty="0" smtClean="0">
                <a:sym typeface="Symbol"/>
              </a:rPr>
              <a:t>Otherwise the logarithmic term becomes too large, which would require more fine-tuning.</a:t>
            </a:r>
          </a:p>
        </p:txBody>
      </p:sp>
      <p:pic>
        <p:nvPicPr>
          <p:cNvPr id="8" name="Picture 7" descr="SUSY_quadratic_divergences_SM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727" y="2683373"/>
            <a:ext cx="3145607" cy="570155"/>
          </a:xfrm>
          <a:prstGeom prst="rect">
            <a:avLst/>
          </a:prstGeom>
        </p:spPr>
      </p:pic>
      <p:pic>
        <p:nvPicPr>
          <p:cNvPr id="9" name="Picture 8" descr="SUSY_quadratic_divergences_SUSY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7636" y="4156644"/>
            <a:ext cx="4046153" cy="9838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Arrow Connector 9"/>
          <p:cNvCxnSpPr/>
          <p:nvPr/>
        </p:nvCxnSpPr>
        <p:spPr bwMode="auto">
          <a:xfrm rot="16200000" flipH="1">
            <a:off x="7130561" y="3693907"/>
            <a:ext cx="841784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106756" y="2865663"/>
            <a:ext cx="2037244" cy="421414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r>
              <a:rPr lang="en-US" sz="2200" dirty="0" smtClean="0">
                <a:solidFill>
                  <a:schemeClr val="accent4"/>
                </a:solidFill>
                <a:latin typeface="+mj-lt"/>
              </a:rPr>
              <a:t>Cancellation</a:t>
            </a:r>
            <a:endParaRPr lang="en-US" sz="2200" dirty="0">
              <a:solidFill>
                <a:schemeClr val="accent4"/>
              </a:solidFill>
              <a:latin typeface="+mj-lt"/>
            </a:endParaRPr>
          </a:p>
        </p:txBody>
      </p:sp>
      <p:pic>
        <p:nvPicPr>
          <p:cNvPr id="12" name="Content Placeholder 5" descr="SUSY_quadratic_divergences.t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93343" y="1133545"/>
            <a:ext cx="5064112" cy="14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Flowchart: Alternate Process 18"/>
          <p:cNvSpPr/>
          <p:nvPr/>
        </p:nvSpPr>
        <p:spPr bwMode="auto">
          <a:xfrm>
            <a:off x="6248400" y="4114800"/>
            <a:ext cx="2362200" cy="533400"/>
          </a:xfrm>
          <a:prstGeom prst="flowChartAlternateProcess">
            <a:avLst/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4" name="Flowchart: Alternate Process 20"/>
          <p:cNvSpPr/>
          <p:nvPr/>
        </p:nvSpPr>
        <p:spPr bwMode="auto">
          <a:xfrm>
            <a:off x="6477000" y="4648200"/>
            <a:ext cx="2362200" cy="457200"/>
          </a:xfrm>
          <a:prstGeom prst="flowChartAlternateProcess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553200" y="4724400"/>
            <a:ext cx="1753395" cy="1253300"/>
            <a:chOff x="6781800" y="4724400"/>
            <a:chExt cx="1753395" cy="1447800"/>
          </a:xfrm>
        </p:grpSpPr>
        <p:sp>
          <p:nvSpPr>
            <p:cNvPr id="16" name="Arc 15"/>
            <p:cNvSpPr/>
            <p:nvPr/>
          </p:nvSpPr>
          <p:spPr bwMode="auto">
            <a:xfrm rot="5400000">
              <a:off x="6934200" y="4572000"/>
              <a:ext cx="1447800" cy="1752600"/>
            </a:xfrm>
            <a:prstGeom prst="arc">
              <a:avLst/>
            </a:prstGeom>
            <a:noFill/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</a:endParaRPr>
            </a:p>
          </p:txBody>
        </p:sp>
        <p:cxnSp>
          <p:nvCxnSpPr>
            <p:cNvPr id="17" name="Straight Arrow Connector 16"/>
            <p:cNvCxnSpPr>
              <a:stCxn id="16" idx="0"/>
            </p:cNvCxnSpPr>
            <p:nvPr/>
          </p:nvCxnSpPr>
          <p:spPr bwMode="auto">
            <a:xfrm rot="5400000" flipH="1" flipV="1">
              <a:off x="8362950" y="5276851"/>
              <a:ext cx="342901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18" name="Straight Arrow Connector 17"/>
          <p:cNvCxnSpPr/>
          <p:nvPr/>
        </p:nvCxnSpPr>
        <p:spPr bwMode="auto">
          <a:xfrm rot="5400000" flipH="1" flipV="1">
            <a:off x="4381502" y="3390901"/>
            <a:ext cx="380999" cy="15240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4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16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Universe expansion is accelerating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1415" y="954618"/>
            <a:ext cx="829538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In 1998, two groups used distant Supernovae to measure the expansion rate of the </a:t>
            </a:r>
            <a:r>
              <a:rPr lang="en-US" sz="2000" dirty="0" smtClean="0">
                <a:solidFill>
                  <a:schemeClr val="tx2"/>
                </a:solidFill>
              </a:rPr>
              <a:t>universe: </a:t>
            </a:r>
            <a:r>
              <a:rPr lang="en-US" sz="2000" dirty="0" err="1" smtClean="0">
                <a:solidFill>
                  <a:schemeClr val="tx2"/>
                </a:solidFill>
              </a:rPr>
              <a:t>Perlmutter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et al. (Supernova Cosmology Project), and Schmidt et al. (High-z Supernova Team)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638471" y="2270396"/>
            <a:ext cx="5505529" cy="4403725"/>
            <a:chOff x="3425392" y="2270396"/>
            <a:chExt cx="5505529" cy="440372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59787" y="2270396"/>
              <a:ext cx="5371134" cy="440372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425392" y="5272178"/>
              <a:ext cx="436192" cy="73117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391415" y="2507669"/>
            <a:ext cx="338631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They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got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same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result:</a:t>
            </a:r>
          </a:p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Universe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expansion is accelerating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4"/>
                </a:solidFill>
              </a:rPr>
              <a:t>Some form of energy (dark energy) fills space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3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energy density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199" y="1143001"/>
            <a:ext cx="854569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BE0204"/>
                </a:solidFill>
              </a:rPr>
              <a:t>Dark energy responsible for acceleration of expansion is very small</a:t>
            </a:r>
          </a:p>
          <a:p>
            <a:endParaRPr lang="en-US" sz="2400" dirty="0">
              <a:solidFill>
                <a:srgbClr val="BE0204"/>
              </a:solidFill>
            </a:endParaRPr>
          </a:p>
          <a:p>
            <a:r>
              <a:rPr lang="en-US" sz="2400" dirty="0">
                <a:solidFill>
                  <a:srgbClr val="BE0204"/>
                </a:solidFill>
              </a:rPr>
              <a:t>From particle physics we know that Vacuum has energy: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potential energy of scalar fields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energy of quantum fluctuations as predicted by quantum mechanics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rgbClr val="BE0204"/>
                </a:solidFill>
              </a:rPr>
              <a:t>This vacuum energy is 100 orders of magnitude larger than dark energy!</a:t>
            </a:r>
          </a:p>
          <a:p>
            <a:endParaRPr lang="en-US" sz="2400" dirty="0">
              <a:solidFill>
                <a:srgbClr val="BE0204"/>
              </a:solidFill>
            </a:endParaRPr>
          </a:p>
          <a:p>
            <a:r>
              <a:rPr lang="en-US" sz="2400" dirty="0">
                <a:solidFill>
                  <a:srgbClr val="404040"/>
                </a:solidFill>
              </a:rPr>
              <a:t>This huge discrepancy is known as the vacuum catastrophe.</a:t>
            </a:r>
          </a:p>
          <a:p>
            <a:endParaRPr lang="en-US" sz="2400" dirty="0">
              <a:solidFill>
                <a:srgbClr val="BE0204"/>
              </a:solidFill>
            </a:endParaRPr>
          </a:p>
          <a:p>
            <a:endParaRPr lang="en-US" sz="2400" dirty="0">
              <a:solidFill>
                <a:srgbClr val="BE020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28" y="1211090"/>
            <a:ext cx="5184888" cy="49285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79535" y="496888"/>
            <a:ext cx="514026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5286435" y="4599643"/>
            <a:ext cx="3400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Excluded to avoid fine-</a:t>
            </a:r>
            <a:r>
              <a:rPr lang="en-US" dirty="0" smtClean="0"/>
              <a:t>tuning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physics at a few TeV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61232" y="1509104"/>
            <a:ext cx="3542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Naturalness implies </a:t>
            </a:r>
            <a:r>
              <a:rPr lang="en-US" sz="2400" dirty="0" err="1" smtClean="0"/>
              <a:t>Supersymmetry</a:t>
            </a:r>
            <a:r>
              <a:rPr lang="en-US" sz="2400" dirty="0" smtClean="0"/>
              <a:t> or another ‘New Physics’ below ~ 2 TeV</a:t>
            </a:r>
            <a:endParaRPr lang="en-US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975895" y="4942239"/>
            <a:ext cx="78873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644316" y="4839368"/>
            <a:ext cx="13368" cy="68179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-40220" y="4734910"/>
            <a:ext cx="109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125 GeV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83770" y="556624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2 TeV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98211" y="5965839"/>
            <a:ext cx="3663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BE0204"/>
                </a:solidFill>
                <a:latin typeface="Symbol" charset="2"/>
                <a:cs typeface="Symbol" charset="2"/>
              </a:rPr>
              <a:t>L – </a:t>
            </a:r>
            <a:r>
              <a:rPr lang="en-US" sz="2400" dirty="0" smtClean="0">
                <a:solidFill>
                  <a:srgbClr val="BE0204"/>
                </a:solidFill>
                <a:cs typeface="Symbol" charset="2"/>
              </a:rPr>
              <a:t>Scale of New Physics</a:t>
            </a:r>
            <a:endParaRPr lang="en-US" sz="2400" dirty="0">
              <a:solidFill>
                <a:srgbClr val="BE0204"/>
              </a:solidFill>
              <a:latin typeface="Symbol" charset="2"/>
              <a:cs typeface="Symbol" charset="2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0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438"/>
          </a:xfrm>
        </p:spPr>
        <p:txBody>
          <a:bodyPr/>
          <a:lstStyle/>
          <a:p>
            <a:r>
              <a:rPr lang="en-US" dirty="0" smtClean="0"/>
              <a:t>A bit of fun…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9610" y="3699900"/>
            <a:ext cx="8845710" cy="272162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What if…</a:t>
            </a:r>
          </a:p>
          <a:p>
            <a:pPr lvl="1"/>
            <a:r>
              <a:rPr lang="en-US" dirty="0" smtClean="0"/>
              <a:t>At higher orders, Higgs potential doesn’t have to be stable</a:t>
            </a:r>
          </a:p>
          <a:p>
            <a:pPr lvl="1"/>
            <a:r>
              <a:rPr lang="en-US" dirty="0" smtClean="0"/>
              <a:t>Depending on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and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second minimum can be lower than EW minimum ⇒ tunneling between EW vacuum and true vacuum?!</a:t>
            </a:r>
          </a:p>
          <a:p>
            <a:r>
              <a:rPr lang="en-US" dirty="0" smtClean="0"/>
              <a:t>“</a:t>
            </a:r>
            <a:r>
              <a:rPr lang="en-US" dirty="0" smtClean="0">
                <a:solidFill>
                  <a:srgbClr val="0000FF"/>
                </a:solidFill>
              </a:rPr>
              <a:t>For a narrow band of values of the top quark and Higgs boson masses, the Standard Model Higgs potential develops a shallow local minimum at energies of about 10</a:t>
            </a:r>
            <a:r>
              <a:rPr lang="en-US" baseline="30000" dirty="0" smtClean="0">
                <a:solidFill>
                  <a:srgbClr val="0000FF"/>
                </a:solidFill>
              </a:rPr>
              <a:t>16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, where primordial inflation could have started in a cold metastable state</a:t>
            </a:r>
            <a:r>
              <a:rPr lang="en-US" dirty="0" smtClean="0"/>
              <a:t>”, I. </a:t>
            </a:r>
            <a:r>
              <a:rPr lang="en-US" dirty="0" err="1" smtClean="0"/>
              <a:t>Masina</a:t>
            </a:r>
            <a:r>
              <a:rPr lang="en-US" dirty="0" smtClean="0"/>
              <a:t>, arXiv</a:t>
            </a:r>
            <a:r>
              <a:rPr lang="en-US" dirty="0"/>
              <a:t>:1403.5244 [</a:t>
            </a:r>
            <a:r>
              <a:rPr lang="en-US" dirty="0" err="1"/>
              <a:t>astro-ph.CO</a:t>
            </a:r>
            <a:r>
              <a:rPr lang="en-US" dirty="0"/>
              <a:t>]</a:t>
            </a:r>
          </a:p>
          <a:p>
            <a:pPr lvl="1"/>
            <a:r>
              <a:rPr lang="en-US" dirty="0" smtClean="0"/>
              <a:t>See also: V. </a:t>
            </a:r>
            <a:r>
              <a:rPr lang="en-US" dirty="0" err="1" smtClean="0"/>
              <a:t>Brachina</a:t>
            </a:r>
            <a:r>
              <a:rPr lang="en-US" dirty="0" smtClean="0"/>
              <a:t>, </a:t>
            </a:r>
            <a:r>
              <a:rPr lang="en-US" dirty="0" err="1" smtClean="0"/>
              <a:t>Moriond</a:t>
            </a:r>
            <a:r>
              <a:rPr lang="en-US" dirty="0" smtClean="0"/>
              <a:t> 2014 (</a:t>
            </a:r>
            <a:r>
              <a:rPr lang="hu-HU" dirty="0"/>
              <a:t>Phys.Rev.Lett.111, 241801 (2013</a:t>
            </a:r>
            <a:r>
              <a:rPr lang="hu-HU" dirty="0" smtClean="0"/>
              <a:t>))</a:t>
            </a:r>
            <a:r>
              <a:rPr lang="en-US" dirty="0" smtClean="0"/>
              <a:t>, G. </a:t>
            </a:r>
            <a:r>
              <a:rPr lang="en-US" dirty="0" err="1" smtClean="0"/>
              <a:t>Degrassi</a:t>
            </a:r>
            <a:r>
              <a:rPr lang="en-US" dirty="0" smtClean="0"/>
              <a:t> et al, </a:t>
            </a:r>
            <a:r>
              <a:rPr lang="en-US" dirty="0"/>
              <a:t>arXiv:</a:t>
            </a:r>
            <a:r>
              <a:rPr lang="en-US" dirty="0" smtClean="0"/>
              <a:t>1205.6497v2; </a:t>
            </a:r>
            <a:r>
              <a:rPr lang="en-US" dirty="0" err="1" smtClean="0"/>
              <a:t>R.Contino</a:t>
            </a:r>
            <a:r>
              <a:rPr lang="en-US" dirty="0" smtClean="0"/>
              <a:t>, Workshop </a:t>
            </a:r>
            <a:r>
              <a:rPr lang="en-US" dirty="0" err="1" smtClean="0"/>
              <a:t>sulla</a:t>
            </a:r>
            <a:r>
              <a:rPr lang="en-US" dirty="0" smtClean="0"/>
              <a:t> </a:t>
            </a:r>
            <a:r>
              <a:rPr lang="en-US" dirty="0" err="1" smtClean="0"/>
              <a:t>fisica</a:t>
            </a:r>
            <a:r>
              <a:rPr lang="en-US" dirty="0" smtClean="0"/>
              <a:t> p-p a LHC, 2013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57200" y="994268"/>
            <a:ext cx="8388510" cy="2289568"/>
            <a:chOff x="457200" y="1218404"/>
            <a:chExt cx="8388510" cy="228956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1682446"/>
              <a:ext cx="4784841" cy="1626293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5358522" y="1218404"/>
              <a:ext cx="3487188" cy="2289568"/>
              <a:chOff x="1422401" y="1358900"/>
              <a:chExt cx="3487188" cy="2289568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22401" y="1358900"/>
                <a:ext cx="3487188" cy="2289568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1743197" y="3262453"/>
                <a:ext cx="31663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1-loop effective potential</a:t>
                </a:r>
                <a:endParaRPr lang="en-US" dirty="0"/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5105075" y="994268"/>
            <a:ext cx="3840245" cy="2705632"/>
            <a:chOff x="4623207" y="394866"/>
            <a:chExt cx="3578800" cy="247815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3207" y="394866"/>
              <a:ext cx="3578800" cy="241066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943207" y="2503684"/>
              <a:ext cx="27642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RG-improved potential</a:t>
              </a:r>
              <a:endParaRPr lang="en-US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10" y="915795"/>
            <a:ext cx="5005465" cy="2784105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Physics Course - LIP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80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28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04" y="3191114"/>
            <a:ext cx="8686800" cy="30214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4427" y="625849"/>
            <a:ext cx="3897546" cy="13413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321" y="2417315"/>
            <a:ext cx="5453583" cy="37812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8292" y="397328"/>
            <a:ext cx="456138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universe seems to live near a critical condition</a:t>
            </a:r>
          </a:p>
          <a:p>
            <a:r>
              <a:rPr lang="en-US" dirty="0"/>
              <a:t>JHEP 1208 (2012) </a:t>
            </a:r>
            <a:r>
              <a:rPr lang="en-US" dirty="0" smtClean="0"/>
              <a:t>098</a:t>
            </a:r>
          </a:p>
          <a:p>
            <a:r>
              <a:rPr lang="en-US" sz="2400" dirty="0" smtClean="0"/>
              <a:t>Why?!</a:t>
            </a:r>
          </a:p>
          <a:p>
            <a:r>
              <a:rPr lang="en-US" sz="2400" dirty="0" smtClean="0"/>
              <a:t>Explained by underlying theory?</a:t>
            </a:r>
          </a:p>
          <a:p>
            <a:r>
              <a:rPr lang="en-US" sz="2400" dirty="0" smtClean="0"/>
              <a:t>Anthropic principle?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53759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7150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777" y="4054256"/>
            <a:ext cx="2102808" cy="28037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54578" y="3025011"/>
            <a:ext cx="942076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13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08864" y="2384713"/>
            <a:ext cx="86804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115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2361" y="3164986"/>
            <a:ext cx="7551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77010" y="2484596"/>
            <a:ext cx="7551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9928" y="2196234"/>
            <a:ext cx="7551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3980666" y="726292"/>
            <a:ext cx="4964421" cy="4154992"/>
          </a:xfrm>
          <a:prstGeom prst="rect">
            <a:avLst/>
          </a:prstGeom>
          <a:effectLst>
            <a:glow rad="355600">
              <a:schemeClr val="tx1">
                <a:alpha val="77000"/>
              </a:schemeClr>
            </a:glow>
            <a:softEdge rad="266700"/>
          </a:effectLst>
        </p:spPr>
      </p:pic>
      <p:sp>
        <p:nvSpPr>
          <p:cNvPr id="2" name="TextBox 1"/>
          <p:cNvSpPr txBox="1"/>
          <p:nvPr/>
        </p:nvSpPr>
        <p:spPr>
          <a:xfrm>
            <a:off x="3641534" y="5241002"/>
            <a:ext cx="47584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FFFF"/>
                </a:solidFill>
              </a:rPr>
              <a:t>Back to the big questions!!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38677" y="454102"/>
            <a:ext cx="3468439" cy="53860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3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79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lectures so far…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7659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Lecture 1 </a:t>
            </a:r>
          </a:p>
          <a:p>
            <a:pPr lvl="1"/>
            <a:r>
              <a:rPr lang="en-US" dirty="0" smtClean="0"/>
              <a:t>Higgs &amp; EWSB introduction</a:t>
            </a:r>
          </a:p>
          <a:p>
            <a:r>
              <a:rPr lang="en-US" dirty="0" smtClean="0"/>
              <a:t>Lecture 2 </a:t>
            </a:r>
          </a:p>
          <a:p>
            <a:pPr lvl="1"/>
            <a:r>
              <a:rPr lang="en-US" dirty="0" smtClean="0"/>
              <a:t>Higgs boson properties</a:t>
            </a:r>
          </a:p>
          <a:p>
            <a:r>
              <a:rPr lang="en-US" dirty="0"/>
              <a:t>Lecture </a:t>
            </a:r>
            <a:r>
              <a:rPr lang="en-US" dirty="0" smtClean="0"/>
              <a:t>3 </a:t>
            </a:r>
          </a:p>
          <a:p>
            <a:pPr lvl="1"/>
            <a:r>
              <a:rPr lang="en-US" dirty="0" smtClean="0"/>
              <a:t>Detailed experimental searches</a:t>
            </a:r>
            <a:endParaRPr lang="en-US" dirty="0"/>
          </a:p>
          <a:p>
            <a:r>
              <a:rPr lang="en-US" dirty="0" smtClean="0"/>
              <a:t>This lecture</a:t>
            </a:r>
          </a:p>
          <a:p>
            <a:pPr lvl="1"/>
            <a:r>
              <a:rPr lang="en-US" dirty="0" smtClean="0"/>
              <a:t>Missing channels and the future…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472298"/>
            <a:ext cx="1619982" cy="10931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791" y="2708667"/>
            <a:ext cx="1619982" cy="105782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9791" y="5233008"/>
            <a:ext cx="1619982" cy="124662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800" y="3938121"/>
            <a:ext cx="1619982" cy="115423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867758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92028"/>
            <a:ext cx="8229600" cy="1143000"/>
          </a:xfrm>
        </p:spPr>
        <p:txBody>
          <a:bodyPr/>
          <a:lstStyle/>
          <a:p>
            <a:r>
              <a:rPr lang="en-US" dirty="0" smtClean="0"/>
              <a:t>In the meantime at the LHC…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33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2428932" y="890380"/>
            <a:ext cx="6604449" cy="5031409"/>
            <a:chOff x="2428932" y="890380"/>
            <a:chExt cx="6604449" cy="503140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8932" y="1175878"/>
              <a:ext cx="6604449" cy="4745911"/>
            </a:xfrm>
            <a:prstGeom prst="rect">
              <a:avLst/>
            </a:prstGeom>
          </p:spPr>
        </p:pic>
        <p:sp>
          <p:nvSpPr>
            <p:cNvPr id="41" name="Rectangle 40"/>
            <p:cNvSpPr/>
            <p:nvPr/>
          </p:nvSpPr>
          <p:spPr>
            <a:xfrm>
              <a:off x="3124200" y="890380"/>
              <a:ext cx="546763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595959"/>
                  </a:solidFill>
                </a:rPr>
                <a:t>https://</a:t>
              </a:r>
              <a:r>
                <a:rPr lang="en-US" sz="1400" dirty="0" err="1" smtClean="0">
                  <a:solidFill>
                    <a:srgbClr val="595959"/>
                  </a:solidFill>
                </a:rPr>
                <a:t>twiki.cern.ch</a:t>
              </a:r>
              <a:r>
                <a:rPr lang="en-US" sz="1400" dirty="0" smtClean="0">
                  <a:solidFill>
                    <a:srgbClr val="595959"/>
                  </a:solidFill>
                </a:rPr>
                <a:t>/</a:t>
              </a:r>
              <a:r>
                <a:rPr lang="en-US" sz="1400" dirty="0" err="1" smtClean="0">
                  <a:solidFill>
                    <a:srgbClr val="595959"/>
                  </a:solidFill>
                </a:rPr>
                <a:t>twiki</a:t>
              </a:r>
              <a:r>
                <a:rPr lang="en-US" sz="1400" dirty="0" smtClean="0">
                  <a:solidFill>
                    <a:srgbClr val="595959"/>
                  </a:solidFill>
                </a:rPr>
                <a:t>/bin/view/</a:t>
              </a:r>
              <a:r>
                <a:rPr lang="en-US" sz="1400" dirty="0" err="1" smtClean="0">
                  <a:solidFill>
                    <a:srgbClr val="595959"/>
                  </a:solidFill>
                </a:rPr>
                <a:t>LHCPhysics</a:t>
              </a:r>
              <a:r>
                <a:rPr lang="en-US" sz="1400" dirty="0" smtClean="0">
                  <a:solidFill>
                    <a:srgbClr val="595959"/>
                  </a:solidFill>
                </a:rPr>
                <a:t>/</a:t>
              </a:r>
              <a:r>
                <a:rPr lang="en-US" sz="1400" dirty="0" err="1" smtClean="0">
                  <a:solidFill>
                    <a:srgbClr val="595959"/>
                  </a:solidFill>
                </a:rPr>
                <a:t>CrossSections</a:t>
              </a:r>
              <a:endParaRPr lang="en-US" sz="1400" dirty="0">
                <a:solidFill>
                  <a:srgbClr val="595959"/>
                </a:solidFill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4569665" y="1319924"/>
              <a:ext cx="12452" cy="3987701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179657" y="2214360"/>
              <a:ext cx="14070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</a:t>
              </a:r>
              <a:r>
                <a:rPr lang="en-US" dirty="0" smtClean="0"/>
                <a:t>luon-fusion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23238" y="3175390"/>
              <a:ext cx="6599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VBF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665390" y="4019195"/>
              <a:ext cx="672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WH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07542" y="4199915"/>
              <a:ext cx="557848" cy="377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ZH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831145" y="4674103"/>
              <a:ext cx="5603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ttH</a:t>
              </a:r>
              <a:endParaRPr lang="en-US" dirty="0" smtClean="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35703-8B0D-B849-AFD6-EE2B8A8A3636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180" y="942765"/>
            <a:ext cx="1785919" cy="121059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583" y="2153355"/>
            <a:ext cx="1785919" cy="120670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80" y="3360056"/>
            <a:ext cx="1794322" cy="131827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180" y="4693461"/>
            <a:ext cx="1794322" cy="1228328"/>
          </a:xfrm>
          <a:prstGeom prst="rect">
            <a:avLst/>
          </a:prstGeom>
        </p:spPr>
      </p:pic>
      <p:cxnSp>
        <p:nvCxnSpPr>
          <p:cNvPr id="26" name="Straight Arrow Connector 25"/>
          <p:cNvCxnSpPr>
            <a:stCxn id="17" idx="3"/>
          </p:cNvCxnSpPr>
          <p:nvPr/>
        </p:nvCxnSpPr>
        <p:spPr>
          <a:xfrm>
            <a:off x="1932099" y="1548060"/>
            <a:ext cx="1703711" cy="2574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3"/>
          </p:cNvCxnSpPr>
          <p:nvPr/>
        </p:nvCxnSpPr>
        <p:spPr>
          <a:xfrm>
            <a:off x="1940502" y="2756706"/>
            <a:ext cx="2454844" cy="301985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3" idx="3"/>
          </p:cNvCxnSpPr>
          <p:nvPr/>
        </p:nvCxnSpPr>
        <p:spPr>
          <a:xfrm flipV="1">
            <a:off x="1940502" y="3150384"/>
            <a:ext cx="2006593" cy="8688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4" idx="3"/>
          </p:cNvCxnSpPr>
          <p:nvPr/>
        </p:nvCxnSpPr>
        <p:spPr>
          <a:xfrm flipV="1">
            <a:off x="1940502" y="3964085"/>
            <a:ext cx="2006593" cy="134354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3" idx="3"/>
          </p:cNvCxnSpPr>
          <p:nvPr/>
        </p:nvCxnSpPr>
        <p:spPr>
          <a:xfrm flipV="1">
            <a:off x="1940502" y="3360056"/>
            <a:ext cx="2006593" cy="65913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5/22/14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665390" y="6523267"/>
            <a:ext cx="3254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previous lectures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021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0907" y="1132407"/>
            <a:ext cx="5060851" cy="48570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604" y="2508920"/>
            <a:ext cx="2143139" cy="165554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604" y="4280495"/>
            <a:ext cx="2143139" cy="167476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alphaModFix amt="77000"/>
          </a:blip>
          <a:stretch>
            <a:fillRect/>
          </a:stretch>
        </p:blipFill>
        <p:spPr>
          <a:xfrm>
            <a:off x="720604" y="783428"/>
            <a:ext cx="2143139" cy="156361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</p:pic>
      <p:cxnSp>
        <p:nvCxnSpPr>
          <p:cNvPr id="10" name="Straight Connector 9"/>
          <p:cNvCxnSpPr/>
          <p:nvPr/>
        </p:nvCxnSpPr>
        <p:spPr>
          <a:xfrm flipV="1">
            <a:off x="5802354" y="1319924"/>
            <a:ext cx="12452" cy="3987701"/>
          </a:xfrm>
          <a:prstGeom prst="line">
            <a:avLst/>
          </a:prstGeom>
          <a:ln w="19050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3"/>
          </p:cNvCxnSpPr>
          <p:nvPr/>
        </p:nvCxnSpPr>
        <p:spPr>
          <a:xfrm>
            <a:off x="2863743" y="1565236"/>
            <a:ext cx="2801646" cy="5765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</p:cNvCxnSpPr>
          <p:nvPr/>
        </p:nvCxnSpPr>
        <p:spPr>
          <a:xfrm flipV="1">
            <a:off x="2863743" y="3299809"/>
            <a:ext cx="2677132" cy="368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3"/>
          </p:cNvCxnSpPr>
          <p:nvPr/>
        </p:nvCxnSpPr>
        <p:spPr>
          <a:xfrm flipV="1">
            <a:off x="2863743" y="4071840"/>
            <a:ext cx="2527715" cy="10460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9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827321"/>
            <a:ext cx="8229600" cy="1143000"/>
          </a:xfrm>
        </p:spPr>
        <p:txBody>
          <a:bodyPr/>
          <a:lstStyle/>
          <a:p>
            <a:r>
              <a:rPr lang="en-US" dirty="0" smtClean="0"/>
              <a:t>Where do we stand?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31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3327602"/>
              </p:ext>
            </p:extLst>
          </p:nvPr>
        </p:nvGraphicFramePr>
        <p:xfrm>
          <a:off x="457200" y="4377021"/>
          <a:ext cx="8345944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451"/>
                <a:gridCol w="700122"/>
                <a:gridCol w="881186"/>
                <a:gridCol w="818426"/>
                <a:gridCol w="732942"/>
                <a:gridCol w="706288"/>
                <a:gridCol w="746267"/>
                <a:gridCol w="759593"/>
                <a:gridCol w="812897"/>
                <a:gridCol w="826225"/>
                <a:gridCol w="839547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H➞γγ</a:t>
                      </a:r>
                      <a:endParaRPr lang="en-US" sz="1600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H➞WW</a:t>
                      </a:r>
                      <a:endParaRPr lang="en-US" sz="1600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H➞ZZ</a:t>
                      </a:r>
                      <a:endParaRPr lang="en-US" sz="1600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H➞bb</a:t>
                      </a:r>
                      <a:endParaRPr lang="en-US" sz="1600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H➞ττ</a:t>
                      </a:r>
                      <a:endParaRPr lang="en-US" sz="1600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H➞Zγ</a:t>
                      </a:r>
                      <a:endParaRPr lang="en-US" sz="1600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H➞μμ</a:t>
                      </a:r>
                      <a:endParaRPr lang="en-US" sz="1600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H➞cc</a:t>
                      </a:r>
                      <a:endParaRPr lang="en-US" sz="1600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H➞HH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H➞inv</a:t>
                      </a:r>
                      <a:endParaRPr lang="en-US" sz="1600" dirty="0" smtClean="0"/>
                    </a:p>
                  </a:txBody>
                  <a:tcPr marL="79884" marR="7988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ggF</a:t>
                      </a:r>
                      <a:endParaRPr lang="en-US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VBF</a:t>
                      </a:r>
                      <a:endParaRPr lang="en-US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VH</a:t>
                      </a:r>
                      <a:endParaRPr lang="en-US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ttH</a:t>
                      </a:r>
                      <a:endParaRPr lang="en-US" dirty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✔</a:t>
                      </a:r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marL="79884" marR="79884"/>
                </a:tc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08172" y="168295"/>
            <a:ext cx="8594972" cy="3304692"/>
          </a:xfrm>
          <a:solidFill>
            <a:srgbClr val="FFFFFF">
              <a:alpha val="39000"/>
            </a:srgb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Most modes  available with current </a:t>
            </a:r>
            <a:r>
              <a:rPr lang="en-US" dirty="0" err="1" smtClean="0"/>
              <a:t>lumi</a:t>
            </a:r>
            <a:r>
              <a:rPr lang="en-US" dirty="0" smtClean="0"/>
              <a:t> explored</a:t>
            </a:r>
          </a:p>
          <a:p>
            <a:r>
              <a:rPr lang="en-US" dirty="0" smtClean="0"/>
              <a:t>Precision: obvious signal in </a:t>
            </a:r>
            <a:r>
              <a:rPr lang="en-US" dirty="0" err="1" smtClean="0"/>
              <a:t>bosonic</a:t>
            </a:r>
            <a:r>
              <a:rPr lang="en-US" dirty="0" smtClean="0"/>
              <a:t> decays</a:t>
            </a:r>
          </a:p>
          <a:p>
            <a:pPr lvl="1"/>
            <a:r>
              <a:rPr lang="en-US" dirty="0" smtClean="0"/>
              <a:t>Mass around 125GeV</a:t>
            </a:r>
          </a:p>
          <a:p>
            <a:pPr lvl="1"/>
            <a:r>
              <a:rPr lang="en-US" dirty="0" smtClean="0"/>
              <a:t>Signal strength consistent with SM – some questions</a:t>
            </a:r>
          </a:p>
          <a:p>
            <a:pPr lvl="1"/>
            <a:r>
              <a:rPr lang="en-US" dirty="0" smtClean="0"/>
              <a:t>Main alternatives to J</a:t>
            </a:r>
            <a:r>
              <a:rPr lang="en-US" baseline="30000" dirty="0" smtClean="0"/>
              <a:t>P</a:t>
            </a:r>
            <a:r>
              <a:rPr lang="en-US" dirty="0" smtClean="0"/>
              <a:t> = 0</a:t>
            </a:r>
            <a:r>
              <a:rPr lang="en-US" baseline="30000" dirty="0" smtClean="0"/>
              <a:t>+</a:t>
            </a:r>
            <a:r>
              <a:rPr lang="en-US" dirty="0" smtClean="0"/>
              <a:t> discarded – questions remain</a:t>
            </a:r>
          </a:p>
          <a:p>
            <a:r>
              <a:rPr lang="en-US" dirty="0"/>
              <a:t>F</a:t>
            </a:r>
            <a:r>
              <a:rPr lang="en-US" dirty="0" smtClean="0"/>
              <a:t>ermion couplings seen in </a:t>
            </a:r>
            <a:r>
              <a:rPr lang="en-US" dirty="0" err="1" smtClean="0"/>
              <a:t>H➞ττ</a:t>
            </a:r>
            <a:r>
              <a:rPr lang="en-US" dirty="0" smtClean="0"/>
              <a:t> (4σ) </a:t>
            </a:r>
          </a:p>
          <a:p>
            <a:r>
              <a:rPr lang="en-US" dirty="0" smtClean="0"/>
              <a:t>Evidence for VBF production (3σ)</a:t>
            </a:r>
          </a:p>
          <a:p>
            <a:r>
              <a:rPr lang="en-US" dirty="0" smtClean="0"/>
              <a:t>Mainly </a:t>
            </a:r>
            <a:r>
              <a:rPr lang="en-US" dirty="0"/>
              <a:t>i</a:t>
            </a:r>
            <a:r>
              <a:rPr lang="en-US" dirty="0" smtClean="0"/>
              <a:t>ndirect sensitivity to </a:t>
            </a:r>
            <a:r>
              <a:rPr lang="en-US" dirty="0" err="1" smtClean="0"/>
              <a:t>ttH</a:t>
            </a:r>
            <a:r>
              <a:rPr lang="en-US" dirty="0" smtClean="0"/>
              <a:t> coupling through loops</a:t>
            </a:r>
          </a:p>
          <a:p>
            <a:r>
              <a:rPr lang="en-US" dirty="0" smtClean="0"/>
              <a:t>Many direct searches for other </a:t>
            </a:r>
            <a:r>
              <a:rPr lang="en-US" dirty="0" err="1" smtClean="0"/>
              <a:t>Higgses</a:t>
            </a:r>
            <a:r>
              <a:rPr lang="en-US" dirty="0" smtClean="0"/>
              <a:t> turned out nothing (yet)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34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65893"/>
            <a:ext cx="9144000" cy="32484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58101" y="6523267"/>
            <a:ext cx="4762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</a:t>
            </a:r>
            <a:r>
              <a:rPr lang="en-US" dirty="0" err="1" smtClean="0"/>
              <a:t>A.David</a:t>
            </a:r>
            <a:r>
              <a:rPr lang="en-US" dirty="0" smtClean="0"/>
              <a:t> and </a:t>
            </a:r>
            <a:r>
              <a:rPr lang="en-US" dirty="0" err="1" smtClean="0"/>
              <a:t>P.Conde’s</a:t>
            </a:r>
            <a:r>
              <a:rPr lang="en-US" dirty="0" smtClean="0"/>
              <a:t> lectures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382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6361"/>
            <a:ext cx="8229600" cy="854198"/>
          </a:xfrm>
        </p:spPr>
        <p:txBody>
          <a:bodyPr>
            <a:normAutofit/>
          </a:bodyPr>
          <a:lstStyle/>
          <a:p>
            <a:r>
              <a:rPr lang="en-US" dirty="0" smtClean="0"/>
              <a:t>Combining Higgs Channels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1232-8A0E-A145-ABFB-B507C672EE0C}" type="slidenum">
              <a:rPr lang="en-US" smtClean="0"/>
              <a:t>35</a:t>
            </a:fld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230927" y="1141667"/>
            <a:ext cx="2827284" cy="4951487"/>
            <a:chOff x="333559" y="1000559"/>
            <a:chExt cx="2827284" cy="495148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1678" y="1548125"/>
              <a:ext cx="1837379" cy="85021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0502" y="2492338"/>
              <a:ext cx="1838556" cy="91777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" y="3521822"/>
              <a:ext cx="1941857" cy="95614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200" y="4707790"/>
              <a:ext cx="2070100" cy="113250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23284" y="1000559"/>
              <a:ext cx="19675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Production</a:t>
              </a:r>
              <a:endParaRPr lang="en-US" sz="2800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33559" y="1000560"/>
              <a:ext cx="2827284" cy="4951486"/>
            </a:xfrm>
            <a:prstGeom prst="roundRect">
              <a:avLst/>
            </a:prstGeom>
            <a:noFill/>
            <a:ln w="28575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9954673"/>
                </p:ext>
              </p:extLst>
            </p:nvPr>
          </p:nvGraphicFramePr>
          <p:xfrm>
            <a:off x="2290763" y="2671484"/>
            <a:ext cx="857250" cy="542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11" name="Equation" r:id="rId7" imgW="381000" imgH="241300" progId="Equation.3">
                    <p:embed/>
                  </p:oleObj>
                </mc:Choice>
                <mc:Fallback>
                  <p:oleObj name="Equation" r:id="rId7" imgW="381000" imgH="2413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290763" y="2671484"/>
                          <a:ext cx="857250" cy="5429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2008422"/>
                </p:ext>
              </p:extLst>
            </p:nvPr>
          </p:nvGraphicFramePr>
          <p:xfrm>
            <a:off x="2290763" y="3791852"/>
            <a:ext cx="857250" cy="542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12" name="Equation" r:id="rId9" imgW="381000" imgH="241300" progId="Equation.3">
                    <p:embed/>
                  </p:oleObj>
                </mc:Choice>
                <mc:Fallback>
                  <p:oleObj name="Equation" r:id="rId9" imgW="381000" imgH="2413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290763" y="3791852"/>
                          <a:ext cx="857250" cy="5429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0993677"/>
                </p:ext>
              </p:extLst>
            </p:nvPr>
          </p:nvGraphicFramePr>
          <p:xfrm>
            <a:off x="2419350" y="4970745"/>
            <a:ext cx="600075" cy="542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13" name="Equation" r:id="rId10" imgW="266700" imgH="241300" progId="Equation.3">
                    <p:embed/>
                  </p:oleObj>
                </mc:Choice>
                <mc:Fallback>
                  <p:oleObj name="Equation" r:id="rId10" imgW="266700" imgH="2413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419350" y="4970745"/>
                          <a:ext cx="600075" cy="5429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20855697"/>
                </p:ext>
              </p:extLst>
            </p:nvPr>
          </p:nvGraphicFramePr>
          <p:xfrm>
            <a:off x="2295330" y="1668770"/>
            <a:ext cx="600075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14" name="Equation" r:id="rId12" imgW="266700" imgH="254000" progId="Equation.3">
                    <p:embed/>
                  </p:oleObj>
                </mc:Choice>
                <mc:Fallback>
                  <p:oleObj name="Equation" r:id="rId12" imgW="266700" imgH="254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295330" y="1668770"/>
                          <a:ext cx="600075" cy="5715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6" name="Group 35"/>
          <p:cNvGrpSpPr/>
          <p:nvPr/>
        </p:nvGrpSpPr>
        <p:grpSpPr>
          <a:xfrm>
            <a:off x="3508136" y="1141667"/>
            <a:ext cx="2367586" cy="4951487"/>
            <a:chOff x="3610768" y="1047913"/>
            <a:chExt cx="2367586" cy="4951487"/>
          </a:xfrm>
        </p:grpSpPr>
        <p:grpSp>
          <p:nvGrpSpPr>
            <p:cNvPr id="30" name="Group 29"/>
            <p:cNvGrpSpPr/>
            <p:nvPr/>
          </p:nvGrpSpPr>
          <p:grpSpPr>
            <a:xfrm>
              <a:off x="3672889" y="4356286"/>
              <a:ext cx="2010439" cy="1014847"/>
              <a:chOff x="3661569" y="4271634"/>
              <a:chExt cx="2421849" cy="1013219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661569" y="4271634"/>
                <a:ext cx="2421849" cy="1000398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4576233" y="4368899"/>
                <a:ext cx="1100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</a:t>
                </a:r>
                <a:endParaRPr 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308600" y="4690649"/>
                <a:ext cx="1100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</a:t>
                </a:r>
                <a:endParaRPr 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631266" y="5023243"/>
                <a:ext cx="1100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</a:t>
                </a:r>
                <a:endParaRPr 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873606" y="3079750"/>
              <a:ext cx="1528989" cy="94276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873607" y="1843696"/>
              <a:ext cx="1528987" cy="89819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326715" y="1055534"/>
              <a:ext cx="12539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Decay</a:t>
              </a:r>
              <a:endParaRPr lang="en-US" sz="2800" dirty="0"/>
            </a:p>
          </p:txBody>
        </p:sp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1627113"/>
                </p:ext>
              </p:extLst>
            </p:nvPr>
          </p:nvGraphicFramePr>
          <p:xfrm>
            <a:off x="5349704" y="4638770"/>
            <a:ext cx="600075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15" name="Equation" r:id="rId17" imgW="266700" imgH="254000" progId="Equation.3">
                    <p:embed/>
                  </p:oleObj>
                </mc:Choice>
                <mc:Fallback>
                  <p:oleObj name="Equation" r:id="rId17" imgW="266700" imgH="254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5349704" y="4638770"/>
                          <a:ext cx="600075" cy="5715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1196200"/>
                </p:ext>
              </p:extLst>
            </p:nvPr>
          </p:nvGraphicFramePr>
          <p:xfrm>
            <a:off x="5349704" y="3296062"/>
            <a:ext cx="628650" cy="514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16" name="Equation" r:id="rId19" imgW="279400" imgH="228600" progId="Equation.3">
                    <p:embed/>
                  </p:oleObj>
                </mc:Choice>
                <mc:Fallback>
                  <p:oleObj name="Equation" r:id="rId19" imgW="2794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5349704" y="3296062"/>
                          <a:ext cx="628650" cy="5143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67200540"/>
                </p:ext>
              </p:extLst>
            </p:nvPr>
          </p:nvGraphicFramePr>
          <p:xfrm>
            <a:off x="5321129" y="2013362"/>
            <a:ext cx="657225" cy="542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17" name="Equation" r:id="rId21" imgW="292100" imgH="241300" progId="Equation.3">
                    <p:embed/>
                  </p:oleObj>
                </mc:Choice>
                <mc:Fallback>
                  <p:oleObj name="Equation" r:id="rId21" imgW="292100" imgH="2413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5321129" y="2013362"/>
                          <a:ext cx="657225" cy="5429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Rounded Rectangle 25"/>
            <p:cNvSpPr/>
            <p:nvPr/>
          </p:nvSpPr>
          <p:spPr>
            <a:xfrm>
              <a:off x="3610768" y="1047913"/>
              <a:ext cx="2367586" cy="4951487"/>
            </a:xfrm>
            <a:prstGeom prst="roundRect">
              <a:avLst/>
            </a:prstGeom>
            <a:noFill/>
            <a:ln w="28575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058211" y="3069151"/>
            <a:ext cx="449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×</a:t>
            </a:r>
            <a:endParaRPr lang="en-US" sz="4800" dirty="0"/>
          </a:p>
        </p:txBody>
      </p:sp>
      <p:sp>
        <p:nvSpPr>
          <p:cNvPr id="33" name="Pentagon 32"/>
          <p:cNvSpPr/>
          <p:nvPr/>
        </p:nvSpPr>
        <p:spPr>
          <a:xfrm>
            <a:off x="6019800" y="1965096"/>
            <a:ext cx="705368" cy="2377179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FIT</a:t>
            </a:r>
            <a:endParaRPr lang="en-US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831541" y="954977"/>
            <a:ext cx="2050636" cy="158447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831541" y="2539449"/>
            <a:ext cx="2051746" cy="1946789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728670" y="4466537"/>
            <a:ext cx="2154617" cy="2194815"/>
          </a:xfrm>
          <a:prstGeom prst="rect">
            <a:avLst/>
          </a:prstGeom>
        </p:spPr>
      </p:pic>
      <p:sp>
        <p:nvSpPr>
          <p:cNvPr id="39" name="Pentagon 38"/>
          <p:cNvSpPr/>
          <p:nvPr/>
        </p:nvSpPr>
        <p:spPr>
          <a:xfrm rot="16200000">
            <a:off x="5368683" y="5332330"/>
            <a:ext cx="1956450" cy="654216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Backgrounds +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551738" y="3054185"/>
            <a:ext cx="758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H-&gt;ZZ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077988" y="1809878"/>
            <a:ext cx="758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H-&gt;</a:t>
            </a:r>
            <a:r>
              <a:rPr lang="en-US" dirty="0" err="1" smtClean="0"/>
              <a:t>γγ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288071" y="4401460"/>
            <a:ext cx="102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H-&gt;WW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728670" y="6523267"/>
            <a:ext cx="2191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</a:t>
            </a:r>
            <a:r>
              <a:rPr lang="en-US" dirty="0" err="1" smtClean="0"/>
              <a:t>A.David’s</a:t>
            </a:r>
            <a:r>
              <a:rPr lang="en-US" dirty="0" smtClean="0"/>
              <a:t> lecture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554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39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bit more technically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67319"/>
            <a:ext cx="8536057" cy="5349144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Assumptions:</a:t>
            </a:r>
          </a:p>
          <a:p>
            <a:pPr lvl="1"/>
            <a:r>
              <a:rPr lang="en-US" dirty="0"/>
              <a:t>Single resonance (at </a:t>
            </a:r>
            <a:r>
              <a:rPr lang="en-US" dirty="0" err="1">
                <a:solidFill>
                  <a:srgbClr val="FF6600"/>
                </a:solidFill>
              </a:rPr>
              <a:t>m</a:t>
            </a:r>
            <a:r>
              <a:rPr lang="en-US" baseline="-25000" dirty="0" err="1">
                <a:solidFill>
                  <a:srgbClr val="FF6600"/>
                </a:solidFill>
              </a:rPr>
              <a:t>H</a:t>
            </a:r>
            <a:r>
              <a:rPr lang="en-US" dirty="0">
                <a:solidFill>
                  <a:srgbClr val="FF6600"/>
                </a:solidFill>
              </a:rPr>
              <a:t> = 125.5GeV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modification of tensor structure of SM </a:t>
            </a:r>
            <a:r>
              <a:rPr lang="en-US" dirty="0" err="1"/>
              <a:t>Lagrangian</a:t>
            </a:r>
            <a:r>
              <a:rPr lang="en-US" dirty="0"/>
              <a:t>: </a:t>
            </a:r>
          </a:p>
          <a:p>
            <a:pPr lvl="2"/>
            <a:r>
              <a:rPr lang="en-US" dirty="0"/>
              <a:t>i.e. </a:t>
            </a:r>
            <a:r>
              <a:rPr lang="en-US" dirty="0">
                <a:solidFill>
                  <a:srgbClr val="0000FF"/>
                </a:solidFill>
              </a:rPr>
              <a:t>H has J</a:t>
            </a:r>
            <a:r>
              <a:rPr lang="en-US" baseline="30000" dirty="0">
                <a:solidFill>
                  <a:srgbClr val="0000FF"/>
                </a:solidFill>
              </a:rPr>
              <a:t>P</a:t>
            </a:r>
            <a:r>
              <a:rPr lang="en-US" dirty="0">
                <a:solidFill>
                  <a:srgbClr val="0000FF"/>
                </a:solidFill>
              </a:rPr>
              <a:t> = 0</a:t>
            </a:r>
            <a:r>
              <a:rPr lang="en-US" baseline="30000" dirty="0">
                <a:solidFill>
                  <a:srgbClr val="0000FF"/>
                </a:solidFill>
              </a:rPr>
              <a:t>+</a:t>
            </a:r>
          </a:p>
          <a:p>
            <a:pPr lvl="1"/>
            <a:r>
              <a:rPr lang="en-US" dirty="0"/>
              <a:t>Narrow width approximation holds</a:t>
            </a:r>
          </a:p>
          <a:p>
            <a:pPr lvl="2"/>
            <a:r>
              <a:rPr lang="en-US" dirty="0"/>
              <a:t>i.e. rate for process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 H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 f is:</a:t>
            </a:r>
          </a:p>
          <a:p>
            <a:endParaRPr lang="en-US" dirty="0"/>
          </a:p>
          <a:p>
            <a:r>
              <a:rPr lang="en-US" b="1" dirty="0"/>
              <a:t>Free parameters </a:t>
            </a:r>
            <a:r>
              <a:rPr lang="en-US" dirty="0"/>
              <a:t>in framework:</a:t>
            </a:r>
          </a:p>
          <a:p>
            <a:pPr lvl="1"/>
            <a:r>
              <a:rPr lang="en-US" dirty="0"/>
              <a:t>Coupling scale factors: </a:t>
            </a:r>
            <a:r>
              <a:rPr lang="en-US" dirty="0" smtClean="0">
                <a:solidFill>
                  <a:srgbClr val="FF0000"/>
                </a:solidFill>
              </a:rPr>
              <a:t>κ</a:t>
            </a:r>
            <a:r>
              <a:rPr lang="en-US" baseline="-25000" dirty="0" smtClean="0">
                <a:solidFill>
                  <a:srgbClr val="FF0000"/>
                </a:solidFill>
              </a:rPr>
              <a:t>j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US" dirty="0" smtClean="0"/>
              <a:t>Total </a:t>
            </a:r>
            <a:r>
              <a:rPr lang="en-US" dirty="0"/>
              <a:t>Higgs width: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κ</a:t>
            </a:r>
            <a:r>
              <a:rPr lang="en-US" baseline="-25000" dirty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baseline="30000" dirty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  <a:p>
            <a:pPr lvl="1"/>
            <a:r>
              <a:rPr lang="en-US" dirty="0"/>
              <a:t>Or ratios of coupling scale factors: </a:t>
            </a:r>
            <a:r>
              <a:rPr lang="en-US" dirty="0" err="1">
                <a:solidFill>
                  <a:srgbClr val="008000"/>
                </a:solidFill>
              </a:rPr>
              <a:t>λ</a:t>
            </a:r>
            <a:r>
              <a:rPr lang="en-US" baseline="-25000" dirty="0" err="1">
                <a:solidFill>
                  <a:srgbClr val="008000"/>
                </a:solidFill>
              </a:rPr>
              <a:t>ij</a:t>
            </a:r>
            <a:r>
              <a:rPr lang="en-US" dirty="0">
                <a:solidFill>
                  <a:srgbClr val="008000"/>
                </a:solidFill>
              </a:rPr>
              <a:t> = </a:t>
            </a:r>
            <a:r>
              <a:rPr lang="en-US" dirty="0" err="1">
                <a:solidFill>
                  <a:srgbClr val="008000"/>
                </a:solidFill>
              </a:rPr>
              <a:t>κ</a:t>
            </a:r>
            <a:r>
              <a:rPr lang="en-US" baseline="-25000" dirty="0" err="1">
                <a:solidFill>
                  <a:srgbClr val="008000"/>
                </a:solidFill>
              </a:rPr>
              <a:t>i</a:t>
            </a:r>
            <a:r>
              <a:rPr lang="en-US" dirty="0">
                <a:solidFill>
                  <a:srgbClr val="008000"/>
                </a:solidFill>
              </a:rPr>
              <a:t> / </a:t>
            </a:r>
            <a:r>
              <a:rPr lang="en-US" dirty="0" err="1">
                <a:solidFill>
                  <a:srgbClr val="008000"/>
                </a:solidFill>
              </a:rPr>
              <a:t>κ</a:t>
            </a:r>
            <a:r>
              <a:rPr lang="en-US" baseline="-25000" dirty="0" err="1">
                <a:solidFill>
                  <a:srgbClr val="008000"/>
                </a:solidFill>
              </a:rPr>
              <a:t>j</a:t>
            </a:r>
            <a:endParaRPr lang="en-US" baseline="-25000" dirty="0">
              <a:solidFill>
                <a:srgbClr val="008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Tree-level motivated framework 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seful for </a:t>
            </a:r>
            <a:r>
              <a:rPr lang="en-US" b="1" dirty="0" smtClean="0"/>
              <a:t>studying deviations </a:t>
            </a:r>
            <a:r>
              <a:rPr lang="en-US" dirty="0" smtClean="0"/>
              <a:t>in data with respect to expectations </a:t>
            </a:r>
          </a:p>
          <a:p>
            <a:pPr lvl="2"/>
            <a:r>
              <a:rPr lang="en-US" dirty="0" smtClean="0"/>
              <a:t>E.g. extract coupling scale factor to </a:t>
            </a:r>
            <a:r>
              <a:rPr lang="en-US" dirty="0" smtClean="0">
                <a:solidFill>
                  <a:srgbClr val="0000FF"/>
                </a:solidFill>
              </a:rPr>
              <a:t>weak bosons </a:t>
            </a:r>
            <a:r>
              <a:rPr lang="en-US" dirty="0" err="1" smtClean="0">
                <a:solidFill>
                  <a:srgbClr val="0000FF"/>
                </a:solidFill>
              </a:rPr>
              <a:t>κ</a:t>
            </a:r>
            <a:r>
              <a:rPr lang="en-US" baseline="-25000" dirty="0" err="1" smtClean="0">
                <a:solidFill>
                  <a:srgbClr val="0000FF"/>
                </a:solidFill>
              </a:rPr>
              <a:t>V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by setting </a:t>
            </a:r>
            <a:r>
              <a:rPr lang="en-US" dirty="0" err="1" smtClean="0">
                <a:solidFill>
                  <a:srgbClr val="0000FF"/>
                </a:solidFill>
              </a:rPr>
              <a:t>κ</a:t>
            </a:r>
            <a:r>
              <a:rPr lang="en-US" baseline="-25000" dirty="0" err="1" smtClean="0">
                <a:solidFill>
                  <a:srgbClr val="0000FF"/>
                </a:solidFill>
              </a:rPr>
              <a:t>W</a:t>
            </a:r>
            <a:r>
              <a:rPr lang="en-US" dirty="0" smtClean="0">
                <a:solidFill>
                  <a:srgbClr val="0000FF"/>
                </a:solidFill>
              </a:rPr>
              <a:t> = </a:t>
            </a:r>
            <a:r>
              <a:rPr lang="en-US" dirty="0" err="1" smtClean="0">
                <a:solidFill>
                  <a:srgbClr val="0000FF"/>
                </a:solidFill>
              </a:rPr>
              <a:t>κ</a:t>
            </a:r>
            <a:r>
              <a:rPr lang="en-US" baseline="-25000" dirty="0" err="1" smtClean="0">
                <a:solidFill>
                  <a:srgbClr val="0000FF"/>
                </a:solidFill>
              </a:rPr>
              <a:t>Z</a:t>
            </a:r>
            <a:r>
              <a:rPr lang="en-US" dirty="0" smtClean="0">
                <a:solidFill>
                  <a:srgbClr val="0000FF"/>
                </a:solidFill>
              </a:rPr>
              <a:t> = </a:t>
            </a:r>
            <a:r>
              <a:rPr lang="en-US" dirty="0" err="1" smtClean="0">
                <a:solidFill>
                  <a:srgbClr val="0000FF"/>
                </a:solidFill>
              </a:rPr>
              <a:t>κ</a:t>
            </a:r>
            <a:r>
              <a:rPr lang="en-US" baseline="-25000" dirty="0" err="1" smtClean="0">
                <a:solidFill>
                  <a:srgbClr val="0000FF"/>
                </a:solidFill>
              </a:rPr>
              <a:t>V</a:t>
            </a:r>
            <a:endParaRPr lang="en-US" baseline="-25000" dirty="0" smtClean="0">
              <a:solidFill>
                <a:srgbClr val="0000FF"/>
              </a:solidFill>
            </a:endParaRPr>
          </a:p>
          <a:p>
            <a:pPr lvl="1"/>
            <a:r>
              <a:rPr lang="en-US" dirty="0"/>
              <a:t>N</a:t>
            </a:r>
            <a:r>
              <a:rPr lang="en-US" dirty="0" smtClean="0"/>
              <a:t>ot same thing as fitting a new model to the data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1232-8A0E-A145-ABFB-B507C672EE0C}" type="slidenum">
              <a:rPr lang="en-US" smtClean="0"/>
              <a:t>36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048000"/>
              </p:ext>
            </p:extLst>
          </p:nvPr>
        </p:nvGraphicFramePr>
        <p:xfrm>
          <a:off x="5029393" y="2492427"/>
          <a:ext cx="1980814" cy="630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1" name="Equation" r:id="rId3" imgW="1397000" imgH="444500" progId="Equation.3">
                  <p:embed/>
                </p:oleObj>
              </mc:Choice>
              <mc:Fallback>
                <p:oleObj name="Equation" r:id="rId3" imgW="13970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29393" y="2492427"/>
                        <a:ext cx="1980814" cy="6302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519860"/>
              </p:ext>
            </p:extLst>
          </p:nvPr>
        </p:nvGraphicFramePr>
        <p:xfrm>
          <a:off x="4469548" y="3827933"/>
          <a:ext cx="3757496" cy="379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2" name="Equation" r:id="rId5" imgW="2514600" imgH="254000" progId="Equation.3">
                  <p:embed/>
                </p:oleObj>
              </mc:Choice>
              <mc:Fallback>
                <p:oleObj name="Equation" r:id="rId5" imgW="25146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69548" y="3827933"/>
                        <a:ext cx="3757496" cy="379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9290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8963" y="133530"/>
            <a:ext cx="4768832" cy="931164"/>
          </a:xfrm>
        </p:spPr>
        <p:txBody>
          <a:bodyPr>
            <a:normAutofit/>
          </a:bodyPr>
          <a:lstStyle/>
          <a:p>
            <a:r>
              <a:rPr lang="en-US" dirty="0" smtClean="0"/>
              <a:t>Higgs boson mass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43756" y="498084"/>
            <a:ext cx="5776044" cy="6223391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Mass:</a:t>
            </a:r>
            <a:r>
              <a:rPr lang="en-US" dirty="0" smtClean="0"/>
              <a:t> </a:t>
            </a:r>
            <a:r>
              <a:rPr lang="en-US" dirty="0"/>
              <a:t>around </a:t>
            </a:r>
            <a:r>
              <a:rPr lang="en-US" dirty="0" smtClean="0"/>
              <a:t>125GeV</a:t>
            </a:r>
          </a:p>
          <a:p>
            <a:pPr lvl="1"/>
            <a:r>
              <a:rPr lang="en-US" dirty="0" smtClean="0"/>
              <a:t>Used to be the only unknown </a:t>
            </a:r>
          </a:p>
          <a:p>
            <a:pPr marL="457200" lvl="1" indent="0">
              <a:buNone/>
            </a:pPr>
            <a:r>
              <a:rPr lang="en-US" dirty="0" smtClean="0"/>
              <a:t>SM</a:t>
            </a:r>
            <a:r>
              <a:rPr lang="en-US" dirty="0"/>
              <a:t>-Higgs</a:t>
            </a:r>
            <a:r>
              <a:rPr lang="en-US" dirty="0" smtClean="0"/>
              <a:t> parameter, remember?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ATLAS: arXiv:1307.1427</a:t>
            </a:r>
          </a:p>
          <a:p>
            <a:pPr lvl="1"/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baseline="-25000" dirty="0" err="1" smtClean="0">
                <a:solidFill>
                  <a:srgbClr val="0000FF"/>
                </a:solidFill>
              </a:rPr>
              <a:t>H</a:t>
            </a:r>
            <a:r>
              <a:rPr lang="en-US" baseline="30000" dirty="0" err="1" smtClean="0">
                <a:solidFill>
                  <a:srgbClr val="0000FF"/>
                </a:solidFill>
              </a:rPr>
              <a:t>H</a:t>
            </a:r>
            <a:r>
              <a:rPr lang="en-US" baseline="30000" dirty="0" smtClean="0">
                <a:solidFill>
                  <a:srgbClr val="0000FF"/>
                </a:solidFill>
              </a:rPr>
              <a:t>-&gt;4l </a:t>
            </a:r>
            <a:r>
              <a:rPr lang="en-US" dirty="0" smtClean="0">
                <a:solidFill>
                  <a:srgbClr val="0000FF"/>
                </a:solidFill>
              </a:rPr>
              <a:t>= 124.3 ±</a:t>
            </a:r>
            <a:r>
              <a:rPr lang="en-US" dirty="0">
                <a:solidFill>
                  <a:srgbClr val="0000FF"/>
                </a:solidFill>
              </a:rPr>
              <a:t>0.6(stat</a:t>
            </a:r>
            <a:r>
              <a:rPr lang="en-US" dirty="0" smtClean="0">
                <a:solidFill>
                  <a:srgbClr val="0000FF"/>
                </a:solidFill>
              </a:rPr>
              <a:t>) ±</a:t>
            </a:r>
            <a:r>
              <a:rPr lang="en-US" dirty="0">
                <a:solidFill>
                  <a:srgbClr val="0000FF"/>
                </a:solidFill>
              </a:rPr>
              <a:t>0.5(sys) </a:t>
            </a:r>
          </a:p>
          <a:p>
            <a:pPr lvl="1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m</a:t>
            </a:r>
            <a:r>
              <a:rPr lang="en-US" baseline="-25000" dirty="0" err="1" smtClean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US" baseline="30000" dirty="0" err="1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US" baseline="30000" dirty="0">
                <a:solidFill>
                  <a:schemeClr val="accent2">
                    <a:lumMod val="75000"/>
                  </a:schemeClr>
                </a:solidFill>
              </a:rPr>
              <a:t>-&gt;</a:t>
            </a:r>
            <a:r>
              <a:rPr lang="en-US" baseline="30000" dirty="0" err="1" smtClean="0">
                <a:solidFill>
                  <a:schemeClr val="accent2">
                    <a:lumMod val="75000"/>
                  </a:schemeClr>
                </a:solidFill>
              </a:rPr>
              <a:t>γγ</a:t>
            </a:r>
            <a:r>
              <a:rPr lang="en-US" baseline="30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= 126.8 ±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0.2(stat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) ±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0.7(sys)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Assuming single resonance: </a:t>
            </a:r>
          </a:p>
          <a:p>
            <a:pPr marL="514350" lvl="1" indent="0">
              <a:buNone/>
            </a:pPr>
            <a:r>
              <a:rPr lang="en-US" dirty="0" err="1" smtClean="0">
                <a:solidFill>
                  <a:srgbClr val="008000"/>
                </a:solidFill>
              </a:rPr>
              <a:t>m</a:t>
            </a:r>
            <a:r>
              <a:rPr lang="en-US" baseline="-25000" dirty="0" err="1" smtClean="0">
                <a:solidFill>
                  <a:srgbClr val="008000"/>
                </a:solidFill>
              </a:rPr>
              <a:t>H</a:t>
            </a:r>
            <a:r>
              <a:rPr lang="en-US" dirty="0" smtClean="0">
                <a:solidFill>
                  <a:srgbClr val="008000"/>
                </a:solidFill>
              </a:rPr>
              <a:t> = 125.5 ±0.2(</a:t>
            </a:r>
            <a:r>
              <a:rPr lang="en-US" dirty="0">
                <a:solidFill>
                  <a:srgbClr val="008000"/>
                </a:solidFill>
              </a:rPr>
              <a:t>stat</a:t>
            </a:r>
            <a:r>
              <a:rPr lang="en-US" dirty="0" smtClean="0">
                <a:solidFill>
                  <a:srgbClr val="008000"/>
                </a:solidFill>
              </a:rPr>
              <a:t>) </a:t>
            </a:r>
            <a:r>
              <a:rPr lang="en-US" baseline="30000" dirty="0" smtClean="0">
                <a:solidFill>
                  <a:srgbClr val="008000"/>
                </a:solidFill>
              </a:rPr>
              <a:t>+0.5</a:t>
            </a:r>
            <a:r>
              <a:rPr lang="en-US" baseline="-25000" dirty="0" smtClean="0">
                <a:solidFill>
                  <a:srgbClr val="008000"/>
                </a:solidFill>
              </a:rPr>
              <a:t>-0.6</a:t>
            </a:r>
            <a:r>
              <a:rPr lang="en-US" dirty="0" smtClean="0">
                <a:solidFill>
                  <a:srgbClr val="008000"/>
                </a:solidFill>
              </a:rPr>
              <a:t>(</a:t>
            </a:r>
            <a:r>
              <a:rPr lang="en-US" dirty="0">
                <a:solidFill>
                  <a:srgbClr val="008000"/>
                </a:solidFill>
              </a:rPr>
              <a:t>sys) </a:t>
            </a:r>
          </a:p>
          <a:p>
            <a:r>
              <a:rPr lang="en-US" dirty="0" smtClean="0"/>
              <a:t>Tension between channels!</a:t>
            </a:r>
          </a:p>
          <a:p>
            <a:pPr lvl="1"/>
            <a:r>
              <a:rPr lang="en-US" dirty="0" smtClean="0"/>
              <a:t>Compatibility P=1.5% (2.4σ)</a:t>
            </a:r>
          </a:p>
          <a:p>
            <a:pPr lvl="1"/>
            <a:r>
              <a:rPr lang="en-US" dirty="0" smtClean="0"/>
              <a:t>Rises to 8% with square </a:t>
            </a:r>
            <a:r>
              <a:rPr lang="en-US" dirty="0" err="1" smtClean="0"/>
              <a:t>syst.prior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BUT:</a:t>
            </a:r>
          </a:p>
          <a:p>
            <a:r>
              <a:rPr lang="en-US" dirty="0" smtClean="0"/>
              <a:t>CMS: arXiv:1312.5353</a:t>
            </a:r>
            <a:endParaRPr lang="en-US" dirty="0"/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m</a:t>
            </a:r>
            <a:r>
              <a:rPr lang="en-US" baseline="-25000" dirty="0" err="1">
                <a:solidFill>
                  <a:srgbClr val="0000FF"/>
                </a:solidFill>
              </a:rPr>
              <a:t>H</a:t>
            </a:r>
            <a:r>
              <a:rPr lang="en-US" baseline="30000" dirty="0" err="1">
                <a:solidFill>
                  <a:srgbClr val="0000FF"/>
                </a:solidFill>
              </a:rPr>
              <a:t>H</a:t>
            </a:r>
            <a:r>
              <a:rPr lang="en-US" baseline="30000" dirty="0">
                <a:solidFill>
                  <a:srgbClr val="0000FF"/>
                </a:solidFill>
              </a:rPr>
              <a:t>-&gt;</a:t>
            </a:r>
            <a:r>
              <a:rPr lang="en-US" baseline="30000" dirty="0" smtClean="0">
                <a:solidFill>
                  <a:srgbClr val="0000FF"/>
                </a:solidFill>
              </a:rPr>
              <a:t>4l </a:t>
            </a:r>
            <a:r>
              <a:rPr lang="en-US" dirty="0" smtClean="0">
                <a:solidFill>
                  <a:srgbClr val="0000FF"/>
                </a:solidFill>
              </a:rPr>
              <a:t>= 125.6 ±</a:t>
            </a:r>
            <a:r>
              <a:rPr lang="en-US" dirty="0">
                <a:solidFill>
                  <a:srgbClr val="0000FF"/>
                </a:solidFill>
              </a:rPr>
              <a:t>0.4(stat</a:t>
            </a:r>
            <a:r>
              <a:rPr lang="en-US" dirty="0" smtClean="0">
                <a:solidFill>
                  <a:srgbClr val="0000FF"/>
                </a:solidFill>
              </a:rPr>
              <a:t>) ±</a:t>
            </a:r>
            <a:r>
              <a:rPr lang="en-US" dirty="0">
                <a:solidFill>
                  <a:srgbClr val="0000FF"/>
                </a:solidFill>
              </a:rPr>
              <a:t>0.6(sys) </a:t>
            </a:r>
          </a:p>
          <a:p>
            <a:r>
              <a:rPr lang="en-US" dirty="0" smtClean="0"/>
              <a:t>CMS: CMS-PAS-HIG-13-005</a:t>
            </a:r>
          </a:p>
          <a:p>
            <a:pPr lvl="1"/>
            <a:r>
              <a:rPr lang="en-US" dirty="0" err="1" smtClean="0">
                <a:solidFill>
                  <a:srgbClr val="FF6600"/>
                </a:solidFill>
              </a:rPr>
              <a:t>m</a:t>
            </a:r>
            <a:r>
              <a:rPr lang="en-US" baseline="-25000" dirty="0" err="1" smtClean="0">
                <a:solidFill>
                  <a:srgbClr val="FF6600"/>
                </a:solidFill>
              </a:rPr>
              <a:t>H</a:t>
            </a:r>
            <a:r>
              <a:rPr lang="en-US" baseline="30000" dirty="0" err="1" smtClean="0">
                <a:solidFill>
                  <a:srgbClr val="FF6600"/>
                </a:solidFill>
              </a:rPr>
              <a:t>H</a:t>
            </a:r>
            <a:r>
              <a:rPr lang="en-US" baseline="30000" dirty="0" smtClean="0">
                <a:solidFill>
                  <a:srgbClr val="FF6600"/>
                </a:solidFill>
              </a:rPr>
              <a:t>-&gt;</a:t>
            </a:r>
            <a:r>
              <a:rPr lang="en-US" baseline="30000" dirty="0" err="1" smtClean="0">
                <a:solidFill>
                  <a:srgbClr val="FF6600"/>
                </a:solidFill>
              </a:rPr>
              <a:t>γγ</a:t>
            </a:r>
            <a:r>
              <a:rPr lang="en-US" baseline="30000" dirty="0" smtClean="0">
                <a:solidFill>
                  <a:srgbClr val="FF6600"/>
                </a:solidFill>
              </a:rPr>
              <a:t> </a:t>
            </a:r>
            <a:r>
              <a:rPr lang="en-US" dirty="0" smtClean="0">
                <a:solidFill>
                  <a:srgbClr val="FF6600"/>
                </a:solidFill>
              </a:rPr>
              <a:t>= 125.4 ±0.5(stat) ±0.6(sys)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endParaRPr lang="en-US" dirty="0" smtClean="0"/>
          </a:p>
          <a:p>
            <a:r>
              <a:rPr lang="en-US" dirty="0" smtClean="0"/>
              <a:t>Doesn’t look like two different resonances!..</a:t>
            </a:r>
            <a:r>
              <a:rPr lang="en-US" dirty="0"/>
              <a:t>.</a:t>
            </a:r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4990552" y="1205802"/>
            <a:ext cx="3749669" cy="3876432"/>
            <a:chOff x="4990552" y="1549678"/>
            <a:chExt cx="3749669" cy="387643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0552" y="1808704"/>
              <a:ext cx="3749669" cy="361740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298452" y="1549678"/>
              <a:ext cx="30918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dirty="0" smtClean="0"/>
                <a:t>ATLAS: arXiv:1307.1427</a:t>
              </a:r>
              <a:endParaRPr lang="en-US" dirty="0"/>
            </a:p>
          </p:txBody>
        </p:sp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1232-8A0E-A145-ABFB-B507C672EE0C}" type="slidenum">
              <a:rPr lang="en-US" smtClean="0"/>
              <a:t>37</a:t>
            </a:fld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176889" y="4836036"/>
            <a:ext cx="0" cy="654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006794" y="5498715"/>
            <a:ext cx="355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93341" y="5583893"/>
            <a:ext cx="816899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CMS</a:t>
            </a:r>
            <a:endParaRPr lang="en-US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0132747"/>
              </p:ext>
            </p:extLst>
          </p:nvPr>
        </p:nvGraphicFramePr>
        <p:xfrm>
          <a:off x="8028335" y="1007372"/>
          <a:ext cx="964922" cy="575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Equation" r:id="rId4" imgW="723900" imgH="431800" progId="Equation.3">
                  <p:embed/>
                </p:oleObj>
              </mc:Choice>
              <mc:Fallback>
                <p:oleObj name="Equation" r:id="rId4" imgW="7239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028335" y="1007372"/>
                        <a:ext cx="964922" cy="575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2533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718" y="2859100"/>
            <a:ext cx="3688176" cy="8865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9082" cy="931164"/>
          </a:xfrm>
        </p:spPr>
        <p:txBody>
          <a:bodyPr>
            <a:normAutofit/>
          </a:bodyPr>
          <a:lstStyle/>
          <a:p>
            <a:r>
              <a:rPr lang="en-US" dirty="0" smtClean="0"/>
              <a:t>Spin and Parity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402" y="1359734"/>
            <a:ext cx="8569894" cy="165329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Pure </a:t>
            </a:r>
            <a:r>
              <a:rPr lang="en-US" dirty="0" smtClean="0">
                <a:solidFill>
                  <a:srgbClr val="0000FF"/>
                </a:solidFill>
              </a:rPr>
              <a:t>J</a:t>
            </a:r>
            <a:r>
              <a:rPr lang="en-US" baseline="30000" dirty="0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 = 0</a:t>
            </a:r>
            <a:r>
              <a:rPr lang="en-US" baseline="30000" dirty="0" smtClean="0">
                <a:solidFill>
                  <a:srgbClr val="0000FF"/>
                </a:solidFill>
              </a:rPr>
              <a:t>-</a:t>
            </a:r>
            <a:r>
              <a:rPr lang="en-US" dirty="0" smtClean="0">
                <a:solidFill>
                  <a:srgbClr val="0000FF"/>
                </a:solidFill>
              </a:rPr>
              <a:t>, 1</a:t>
            </a:r>
            <a:r>
              <a:rPr lang="en-US" baseline="30000" dirty="0" smtClean="0">
                <a:solidFill>
                  <a:srgbClr val="0000FF"/>
                </a:solidFill>
              </a:rPr>
              <a:t>+</a:t>
            </a:r>
            <a:r>
              <a:rPr lang="en-US" dirty="0" smtClean="0">
                <a:solidFill>
                  <a:srgbClr val="0000FF"/>
                </a:solidFill>
              </a:rPr>
              <a:t>, 1</a:t>
            </a:r>
            <a:r>
              <a:rPr lang="en-US" baseline="30000" dirty="0" smtClean="0">
                <a:solidFill>
                  <a:srgbClr val="0000FF"/>
                </a:solidFill>
              </a:rPr>
              <a:t>-</a:t>
            </a:r>
            <a:r>
              <a:rPr lang="en-US" dirty="0" smtClean="0">
                <a:solidFill>
                  <a:srgbClr val="0000FF"/>
                </a:solidFill>
              </a:rPr>
              <a:t>, and 2</a:t>
            </a:r>
            <a:r>
              <a:rPr lang="en-US" baseline="30000" dirty="0" smtClean="0">
                <a:solidFill>
                  <a:srgbClr val="0000FF"/>
                </a:solidFill>
              </a:rPr>
              <a:t>+</a:t>
            </a:r>
            <a:r>
              <a:rPr lang="en-US" dirty="0" smtClean="0">
                <a:solidFill>
                  <a:srgbClr val="0000FF"/>
                </a:solidFill>
              </a:rPr>
              <a:t> excluded </a:t>
            </a:r>
            <a:r>
              <a:rPr lang="en-US" dirty="0" smtClean="0"/>
              <a:t>with 97.8, 99.97, 99.7, and 99.9% Confidence </a:t>
            </a:r>
            <a:r>
              <a:rPr lang="en-US" dirty="0"/>
              <a:t>Level (ATLAS </a:t>
            </a:r>
            <a:r>
              <a:rPr lang="en-US" dirty="0" err="1"/>
              <a:t>arXiv</a:t>
            </a:r>
            <a:r>
              <a:rPr lang="en-US" dirty="0"/>
              <a:t> </a:t>
            </a:r>
            <a:r>
              <a:rPr lang="en-US" dirty="0" smtClean="0"/>
              <a:t>1307.1432)</a:t>
            </a:r>
          </a:p>
          <a:p>
            <a:r>
              <a:rPr lang="en-US" dirty="0" smtClean="0"/>
              <a:t>But note: Higgs could have CP-violating component!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07084" y="3492203"/>
            <a:ext cx="8464053" cy="3057060"/>
            <a:chOff x="679947" y="3543517"/>
            <a:chExt cx="8464053" cy="305706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9947" y="3745683"/>
              <a:ext cx="4113265" cy="2854894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1299440" y="3543517"/>
              <a:ext cx="7844560" cy="3057058"/>
              <a:chOff x="1752348" y="3543592"/>
              <a:chExt cx="7391652" cy="300882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44406" y="3745683"/>
                <a:ext cx="4099594" cy="2806730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752348" y="3543592"/>
                <a:ext cx="32072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H-&gt;</a:t>
                </a:r>
                <a:r>
                  <a:rPr lang="en-US" dirty="0" err="1" smtClean="0"/>
                  <a:t>γγ</a:t>
                </a:r>
                <a:r>
                  <a:rPr lang="en-US" dirty="0" smtClean="0"/>
                  <a:t> – ATLAS </a:t>
                </a:r>
                <a:r>
                  <a:rPr lang="en-US" dirty="0" err="1"/>
                  <a:t>arXiv</a:t>
                </a:r>
                <a:r>
                  <a:rPr lang="en-US" dirty="0"/>
                  <a:t> </a:t>
                </a:r>
                <a:r>
                  <a:rPr lang="en-US" dirty="0" smtClean="0"/>
                  <a:t>1307.1432</a:t>
                </a:r>
                <a:endParaRPr lang="en-US" dirty="0"/>
              </a:p>
            </p:txBody>
          </p:sp>
        </p:grp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1232-8A0E-A145-ABFB-B507C672EE0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92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2017"/>
            <a:ext cx="8229600" cy="8541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Direct Evidence of Fermion Couplings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1086"/>
            <a:ext cx="4751448" cy="3944855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Challenging</a:t>
            </a:r>
            <a:r>
              <a:rPr lang="en-US" dirty="0" smtClean="0"/>
              <a:t> channels at the LHC! </a:t>
            </a:r>
          </a:p>
          <a:p>
            <a:pPr lvl="1"/>
            <a:r>
              <a:rPr lang="en-US" dirty="0"/>
              <a:t>Huge backgrounds (H-&gt;</a:t>
            </a:r>
            <a:r>
              <a:rPr lang="en-US" dirty="0" err="1"/>
              <a:t>bb,H</a:t>
            </a:r>
            <a:r>
              <a:rPr lang="en-US" dirty="0"/>
              <a:t>-&gt;</a:t>
            </a:r>
            <a:r>
              <a:rPr lang="en-US" dirty="0" err="1"/>
              <a:t>ττ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Or low rate: H-&gt;</a:t>
            </a:r>
            <a:r>
              <a:rPr lang="en-US" dirty="0" err="1"/>
              <a:t>μμ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ATLAS:</a:t>
            </a:r>
          </a:p>
          <a:p>
            <a:pPr marL="457200" lvl="1" indent="0">
              <a:buNone/>
            </a:pPr>
            <a:r>
              <a:rPr lang="en-US" dirty="0" smtClean="0"/>
              <a:t>4.1σ evidence of H-&gt;</a:t>
            </a:r>
            <a:r>
              <a:rPr lang="en-US" dirty="0" err="1" smtClean="0"/>
              <a:t>ττ</a:t>
            </a:r>
            <a:r>
              <a:rPr lang="en-US" dirty="0" smtClean="0"/>
              <a:t> </a:t>
            </a:r>
            <a:r>
              <a:rPr lang="en-US" dirty="0"/>
              <a:t>decay </a:t>
            </a:r>
            <a:r>
              <a:rPr lang="en-US" dirty="0" smtClean="0"/>
              <a:t>3.2σ exp.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08000"/>
                </a:solidFill>
              </a:rPr>
              <a:t>μ = </a:t>
            </a:r>
            <a:r>
              <a:rPr lang="en-US" b="1" dirty="0" err="1" smtClean="0">
                <a:solidFill>
                  <a:srgbClr val="008000"/>
                </a:solidFill>
              </a:rPr>
              <a:t>σ</a:t>
            </a:r>
            <a:r>
              <a:rPr lang="en-US" b="1" baseline="-25000" dirty="0" err="1" smtClean="0">
                <a:solidFill>
                  <a:srgbClr val="008000"/>
                </a:solidFill>
              </a:rPr>
              <a:t>obs</a:t>
            </a:r>
            <a:r>
              <a:rPr lang="en-US" b="1" baseline="-25000" dirty="0">
                <a:solidFill>
                  <a:srgbClr val="008000"/>
                </a:solidFill>
              </a:rPr>
              <a:t>.</a:t>
            </a:r>
            <a:r>
              <a:rPr lang="en-US" b="1" dirty="0">
                <a:solidFill>
                  <a:srgbClr val="008000"/>
                </a:solidFill>
              </a:rPr>
              <a:t>/</a:t>
            </a:r>
            <a:r>
              <a:rPr lang="en-US" b="1" dirty="0" err="1" smtClean="0">
                <a:solidFill>
                  <a:srgbClr val="008000"/>
                </a:solidFill>
              </a:rPr>
              <a:t>σ</a:t>
            </a:r>
            <a:r>
              <a:rPr lang="en-US" b="1" baseline="-25000" dirty="0" err="1" smtClean="0">
                <a:solidFill>
                  <a:srgbClr val="008000"/>
                </a:solidFill>
              </a:rPr>
              <a:t>SM</a:t>
            </a:r>
            <a:r>
              <a:rPr lang="en-US" b="1" baseline="-25000" dirty="0" smtClean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008000"/>
                </a:solidFill>
              </a:rPr>
              <a:t>= </a:t>
            </a:r>
            <a:r>
              <a:rPr lang="en-US" dirty="0" smtClean="0">
                <a:solidFill>
                  <a:srgbClr val="008000"/>
                </a:solidFill>
              </a:rPr>
              <a:t>1.4 </a:t>
            </a:r>
            <a:r>
              <a:rPr lang="en-US" dirty="0">
                <a:solidFill>
                  <a:srgbClr val="008000"/>
                </a:solidFill>
              </a:rPr>
              <a:t>±</a:t>
            </a:r>
            <a:r>
              <a:rPr lang="en-US" dirty="0" smtClean="0">
                <a:solidFill>
                  <a:srgbClr val="008000"/>
                </a:solidFill>
              </a:rPr>
              <a:t>0.3(</a:t>
            </a:r>
            <a:r>
              <a:rPr lang="en-US" dirty="0">
                <a:solidFill>
                  <a:srgbClr val="008000"/>
                </a:solidFill>
              </a:rPr>
              <a:t>stat) ±</a:t>
            </a:r>
            <a:r>
              <a:rPr lang="en-US" dirty="0" smtClean="0">
                <a:solidFill>
                  <a:srgbClr val="008000"/>
                </a:solidFill>
              </a:rPr>
              <a:t>0.4(</a:t>
            </a:r>
            <a:r>
              <a:rPr lang="en-US" dirty="0">
                <a:solidFill>
                  <a:srgbClr val="008000"/>
                </a:solidFill>
              </a:rPr>
              <a:t>sys)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CMS: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Combination of </a:t>
            </a:r>
            <a:r>
              <a:rPr lang="en-US" dirty="0"/>
              <a:t>H-&gt;bb and H-&gt;</a:t>
            </a:r>
            <a:r>
              <a:rPr lang="en-US" dirty="0" err="1" smtClean="0"/>
              <a:t>ττ</a:t>
            </a:r>
            <a:r>
              <a:rPr lang="en-US" dirty="0" smtClean="0"/>
              <a:t>: </a:t>
            </a:r>
          </a:p>
          <a:p>
            <a:pPr marL="457200" lvl="1" indent="0">
              <a:buNone/>
            </a:pPr>
            <a:r>
              <a:rPr lang="en-US" dirty="0" smtClean="0"/>
              <a:t>3.8σ evidence (obs.) 4.4</a:t>
            </a:r>
            <a:r>
              <a:rPr lang="en-US" dirty="0"/>
              <a:t>σ </a:t>
            </a:r>
            <a:r>
              <a:rPr lang="en-US" dirty="0" smtClean="0"/>
              <a:t>(expected)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r>
              <a:rPr lang="en-US" dirty="0">
                <a:solidFill>
                  <a:srgbClr val="008000"/>
                </a:solidFill>
              </a:rPr>
              <a:t>μ = </a:t>
            </a:r>
            <a:r>
              <a:rPr lang="en-US" b="1" dirty="0" err="1">
                <a:solidFill>
                  <a:srgbClr val="008000"/>
                </a:solidFill>
              </a:rPr>
              <a:t>σ</a:t>
            </a:r>
            <a:r>
              <a:rPr lang="en-US" b="1" baseline="-25000" dirty="0" err="1">
                <a:solidFill>
                  <a:srgbClr val="008000"/>
                </a:solidFill>
              </a:rPr>
              <a:t>obs</a:t>
            </a:r>
            <a:r>
              <a:rPr lang="en-US" b="1" baseline="-25000" dirty="0">
                <a:solidFill>
                  <a:srgbClr val="008000"/>
                </a:solidFill>
              </a:rPr>
              <a:t>.</a:t>
            </a:r>
            <a:r>
              <a:rPr lang="en-US" b="1" dirty="0">
                <a:solidFill>
                  <a:srgbClr val="008000"/>
                </a:solidFill>
              </a:rPr>
              <a:t>/</a:t>
            </a:r>
            <a:r>
              <a:rPr lang="en-US" b="1" dirty="0" err="1">
                <a:solidFill>
                  <a:srgbClr val="008000"/>
                </a:solidFill>
              </a:rPr>
              <a:t>σ</a:t>
            </a:r>
            <a:r>
              <a:rPr lang="en-US" b="1" baseline="-25000" dirty="0" err="1">
                <a:solidFill>
                  <a:srgbClr val="008000"/>
                </a:solidFill>
              </a:rPr>
              <a:t>SM</a:t>
            </a:r>
            <a:r>
              <a:rPr lang="en-US" b="1" baseline="-25000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= 0.83 </a:t>
            </a:r>
            <a:r>
              <a:rPr lang="en-US" dirty="0">
                <a:solidFill>
                  <a:srgbClr val="008000"/>
                </a:solidFill>
              </a:rPr>
              <a:t>±</a:t>
            </a:r>
            <a:r>
              <a:rPr lang="en-US" dirty="0" smtClean="0">
                <a:solidFill>
                  <a:srgbClr val="008000"/>
                </a:solidFill>
              </a:rPr>
              <a:t>0.24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1232-8A0E-A145-ABFB-B507C672EE0C}" type="slidenum">
              <a:rPr lang="en-US" smtClean="0"/>
              <a:t>39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368347" y="1026216"/>
            <a:ext cx="3599252" cy="2880246"/>
            <a:chOff x="5368347" y="1026216"/>
            <a:chExt cx="3599252" cy="288024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68347" y="1026216"/>
              <a:ext cx="2923477" cy="270151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 rot="5400000">
              <a:off x="7390245" y="2329108"/>
              <a:ext cx="2785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ATLAS-CONF-2013-108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8348" y="3727726"/>
            <a:ext cx="3076471" cy="29515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5400000">
            <a:off x="7875186" y="4629543"/>
            <a:ext cx="1815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CMS 1401.6527 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18672" y="4808280"/>
            <a:ext cx="5094348" cy="1682044"/>
            <a:chOff x="114300" y="4808280"/>
            <a:chExt cx="5094348" cy="168204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300" y="5065941"/>
              <a:ext cx="5094348" cy="142438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341537" y="4808280"/>
              <a:ext cx="18154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CMS 1401.6527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74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This 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211" y="1578653"/>
            <a:ext cx="7713302" cy="4777697"/>
          </a:xfrm>
          <a:solidFill>
            <a:schemeClr val="lt1">
              <a:alpha val="71000"/>
            </a:schemeClr>
          </a:solidFill>
          <a:ln/>
          <a:effec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dirty="0" smtClean="0"/>
              <a:t>Recapitulation of previous Higgs lectures</a:t>
            </a:r>
          </a:p>
          <a:p>
            <a:pPr lvl="1"/>
            <a:r>
              <a:rPr lang="en-US" dirty="0" smtClean="0"/>
              <a:t>Higgs mechanism</a:t>
            </a:r>
          </a:p>
          <a:p>
            <a:pPr lvl="1"/>
            <a:r>
              <a:rPr lang="en-US" dirty="0" smtClean="0"/>
              <a:t>The state of the art</a:t>
            </a:r>
          </a:p>
          <a:p>
            <a:r>
              <a:rPr lang="en-US" dirty="0" smtClean="0"/>
              <a:t>Beyond the Standard Model Higgs</a:t>
            </a:r>
          </a:p>
          <a:p>
            <a:pPr lvl="1"/>
            <a:r>
              <a:rPr lang="en-US" dirty="0" smtClean="0"/>
              <a:t>Constraints from Higgs couplings – 2HDM</a:t>
            </a:r>
          </a:p>
          <a:p>
            <a:pPr lvl="1"/>
            <a:r>
              <a:rPr lang="en-US" dirty="0" smtClean="0"/>
              <a:t>Exotic channels: invisible Higgs</a:t>
            </a:r>
          </a:p>
          <a:p>
            <a:pPr lvl="1"/>
            <a:r>
              <a:rPr lang="en-US" dirty="0" smtClean="0"/>
              <a:t>Rare channels: Higgs decay to J/</a:t>
            </a:r>
            <a:r>
              <a:rPr lang="en-US" dirty="0" err="1" smtClean="0"/>
              <a:t>Ψ</a:t>
            </a:r>
            <a:r>
              <a:rPr lang="en-US" dirty="0" smtClean="0"/>
              <a:t> plus </a:t>
            </a:r>
            <a:r>
              <a:rPr lang="en-US" dirty="0" err="1" smtClean="0"/>
              <a:t>γ</a:t>
            </a:r>
            <a:endParaRPr lang="en-US" dirty="0" smtClean="0"/>
          </a:p>
          <a:p>
            <a:r>
              <a:rPr lang="en-US" dirty="0" smtClean="0"/>
              <a:t>Future of Higgs physics at the LHC</a:t>
            </a:r>
          </a:p>
          <a:p>
            <a:pPr lvl="1"/>
            <a:r>
              <a:rPr lang="en-US" dirty="0" smtClean="0"/>
              <a:t>Higher luminosity and higher energy</a:t>
            </a:r>
          </a:p>
          <a:p>
            <a:pPr lvl="1"/>
            <a:r>
              <a:rPr lang="en-US" dirty="0" smtClean="0"/>
              <a:t>Precision and new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52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9288" y="3113028"/>
            <a:ext cx="3694670" cy="35708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5400000">
            <a:off x="6812864" y="4625289"/>
            <a:ext cx="3747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arxiv.org</a:t>
            </a:r>
            <a:r>
              <a:rPr lang="en-US" dirty="0" smtClean="0"/>
              <a:t>/</a:t>
            </a:r>
            <a:r>
              <a:rPr lang="en-US" dirty="0" err="1" smtClean="0"/>
              <a:t>pdf</a:t>
            </a:r>
            <a:r>
              <a:rPr lang="en-US" dirty="0" smtClean="0"/>
              <a:t>/1405.3455.pdf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970" y="4410898"/>
            <a:ext cx="3408248" cy="1013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970" y="5537948"/>
            <a:ext cx="3338452" cy="102141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79329" cy="783791"/>
          </a:xfrm>
        </p:spPr>
        <p:txBody>
          <a:bodyPr/>
          <a:lstStyle/>
          <a:p>
            <a:r>
              <a:rPr lang="en-US" dirty="0" smtClean="0"/>
              <a:t>Higgs Width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613" y="1077212"/>
            <a:ext cx="5341651" cy="333368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Total width not measurable at the LHC </a:t>
            </a:r>
          </a:p>
          <a:p>
            <a:pPr lvl="1"/>
            <a:r>
              <a:rPr lang="en-US" dirty="0" err="1" smtClean="0"/>
              <a:t>Hadronic</a:t>
            </a:r>
            <a:r>
              <a:rPr lang="en-US" dirty="0" smtClean="0"/>
              <a:t> decays invisible in huge jet background</a:t>
            </a:r>
          </a:p>
          <a:p>
            <a:r>
              <a:rPr lang="en-US" dirty="0" smtClean="0"/>
              <a:t>Sensitivity can be achieved through “</a:t>
            </a:r>
            <a:r>
              <a:rPr lang="en-US" dirty="0" err="1" smtClean="0"/>
              <a:t>interferometric</a:t>
            </a:r>
            <a:r>
              <a:rPr lang="en-US" dirty="0" smtClean="0"/>
              <a:t>” measurement</a:t>
            </a:r>
          </a:p>
          <a:p>
            <a:pPr lvl="1"/>
            <a:r>
              <a:rPr lang="en-US" b="1" dirty="0" smtClean="0"/>
              <a:t>Use </a:t>
            </a:r>
            <a:r>
              <a:rPr lang="en-US" b="1" dirty="0" err="1" smtClean="0"/>
              <a:t>gg➞H➞ZZ</a:t>
            </a:r>
            <a:r>
              <a:rPr lang="en-US" b="1" dirty="0" smtClean="0"/>
              <a:t> with H on- or off-shell</a:t>
            </a:r>
          </a:p>
          <a:p>
            <a:r>
              <a:rPr lang="en-US" dirty="0" smtClean="0"/>
              <a:t>Proof of principle done, although still very far from theoretically expected value (4MeV)</a:t>
            </a:r>
          </a:p>
          <a:p>
            <a:pPr lvl="1"/>
            <a:r>
              <a:rPr lang="el-GR" b="1" dirty="0"/>
              <a:t>Γ</a:t>
            </a:r>
            <a:r>
              <a:rPr lang="el-GR" b="1" baseline="-25000" dirty="0"/>
              <a:t>H</a:t>
            </a:r>
            <a:r>
              <a:rPr lang="el-GR" b="1" dirty="0"/>
              <a:t> &lt; 22 </a:t>
            </a:r>
            <a:r>
              <a:rPr lang="el-GR" b="1" dirty="0" smtClean="0"/>
              <a:t>MeV</a:t>
            </a:r>
            <a:r>
              <a:rPr lang="en-US" b="1" dirty="0" smtClean="0"/>
              <a:t> at 95% CL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6529" y="134869"/>
            <a:ext cx="3265605" cy="3127583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2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596"/>
            <a:ext cx="8229600" cy="5845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Signal strength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5518347"/>
            <a:ext cx="3704733" cy="10560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Take-home messages: </a:t>
            </a:r>
          </a:p>
          <a:p>
            <a:r>
              <a:rPr lang="en-US" dirty="0" smtClean="0"/>
              <a:t>Need more data!</a:t>
            </a:r>
          </a:p>
          <a:p>
            <a:r>
              <a:rPr lang="en-US" b="1" dirty="0" smtClean="0"/>
              <a:t>Always run two experiments!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399" y="796935"/>
            <a:ext cx="4681929" cy="60610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019" y="796935"/>
            <a:ext cx="4045914" cy="3720068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432357"/>
              </p:ext>
            </p:extLst>
          </p:nvPr>
        </p:nvGraphicFramePr>
        <p:xfrm>
          <a:off x="1453182" y="4451173"/>
          <a:ext cx="1348383" cy="955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9" name="Equation" r:id="rId5" imgW="609600" imgH="431800" progId="Equation.3">
                  <p:embed/>
                </p:oleObj>
              </mc:Choice>
              <mc:Fallback>
                <p:oleObj name="Equation" r:id="rId5" imgW="6096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53182" y="4451173"/>
                        <a:ext cx="1348383" cy="9551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4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407932" y="3197097"/>
            <a:ext cx="4604406" cy="3424261"/>
            <a:chOff x="4297776" y="1200726"/>
            <a:chExt cx="4604406" cy="342426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97776" y="1200726"/>
              <a:ext cx="4419948" cy="342426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5400000">
              <a:off x="7694277" y="2097668"/>
              <a:ext cx="20464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ATLAS</a:t>
              </a:r>
              <a:r>
                <a:rPr lang="en-US" dirty="0"/>
                <a:t> </a:t>
              </a:r>
              <a:r>
                <a:rPr lang="en-US" dirty="0" smtClean="0"/>
                <a:t>1307.1427</a:t>
              </a:r>
              <a:endParaRPr lang="en-US" dirty="0"/>
            </a:p>
          </p:txBody>
        </p:sp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85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Fermion and Boson couplings from fit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8974" y="1226198"/>
            <a:ext cx="8837158" cy="19709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Set one scale factor for all fermions (</a:t>
            </a:r>
            <a:r>
              <a:rPr lang="en-US" b="1" dirty="0" err="1" smtClean="0">
                <a:solidFill>
                  <a:srgbClr val="0000FF"/>
                </a:solidFill>
              </a:rPr>
              <a:t>κ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F</a:t>
            </a:r>
            <a:r>
              <a:rPr lang="en-US" b="1" baseline="-25000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=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b</a:t>
            </a:r>
            <a:r>
              <a:rPr lang="en-US" dirty="0" smtClean="0"/>
              <a:t>=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τ</a:t>
            </a:r>
            <a:r>
              <a:rPr lang="en-US" baseline="-25000" dirty="0" smtClean="0"/>
              <a:t> </a:t>
            </a:r>
            <a:r>
              <a:rPr lang="en-US" dirty="0" smtClean="0"/>
              <a:t>=…) and one for all vector bosons (</a:t>
            </a:r>
            <a:r>
              <a:rPr lang="en-US" b="1" dirty="0" err="1" smtClean="0">
                <a:solidFill>
                  <a:srgbClr val="0000FF"/>
                </a:solidFill>
              </a:rPr>
              <a:t>κ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V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Z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W</a:t>
            </a:r>
            <a:r>
              <a:rPr lang="en-US" dirty="0" smtClean="0"/>
              <a:t>)</a:t>
            </a:r>
          </a:p>
          <a:p>
            <a:r>
              <a:rPr lang="en-US" dirty="0" smtClean="0"/>
              <a:t>Assume </a:t>
            </a:r>
            <a:r>
              <a:rPr lang="en-US" b="1" dirty="0" smtClean="0"/>
              <a:t>no new physics</a:t>
            </a:r>
          </a:p>
          <a:p>
            <a:r>
              <a:rPr lang="en-US" dirty="0" smtClean="0"/>
              <a:t>Strongest constraint to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F</a:t>
            </a:r>
            <a:r>
              <a:rPr lang="en-US" dirty="0" smtClean="0"/>
              <a:t> comes form </a:t>
            </a:r>
            <a:r>
              <a:rPr lang="en-US" dirty="0" err="1" smtClean="0"/>
              <a:t>gg</a:t>
            </a:r>
            <a:r>
              <a:rPr lang="en-US" dirty="0" smtClean="0"/>
              <a:t>-&gt;H loop </a:t>
            </a:r>
          </a:p>
          <a:p>
            <a:r>
              <a:rPr lang="en-US" dirty="0" smtClean="0"/>
              <a:t>ATLAS and CMS fits </a:t>
            </a:r>
            <a:r>
              <a:rPr lang="en-US" dirty="0" smtClean="0">
                <a:solidFill>
                  <a:srgbClr val="008000"/>
                </a:solidFill>
              </a:rPr>
              <a:t>within 1-2σ of SM </a:t>
            </a:r>
            <a:r>
              <a:rPr lang="en-US" dirty="0" smtClean="0"/>
              <a:t>expectation (compatibility P=12%)</a:t>
            </a:r>
          </a:p>
          <a:p>
            <a:r>
              <a:rPr lang="en-US" dirty="0" smtClean="0"/>
              <a:t>Note ATLAS and CMS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V</a:t>
            </a:r>
            <a:r>
              <a:rPr lang="en-US" baseline="-25000" dirty="0" smtClean="0"/>
              <a:t> </a:t>
            </a:r>
            <a:r>
              <a:rPr lang="en-US" dirty="0" smtClean="0"/>
              <a:t>different – see </a:t>
            </a:r>
            <a:r>
              <a:rPr lang="en-US" dirty="0"/>
              <a:t>signal strength </a:t>
            </a:r>
            <a:r>
              <a:rPr lang="en-US" dirty="0" smtClean="0"/>
              <a:t>below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1232-8A0E-A145-ABFB-B507C672EE0C}" type="slidenum">
              <a:rPr lang="en-US" smtClean="0"/>
              <a:t>42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458054" y="3856431"/>
            <a:ext cx="4283437" cy="2269461"/>
            <a:chOff x="501848" y="3733895"/>
            <a:chExt cx="4283437" cy="2269461"/>
          </a:xfrm>
        </p:grpSpPr>
        <p:grpSp>
          <p:nvGrpSpPr>
            <p:cNvPr id="15" name="Group 14"/>
            <p:cNvGrpSpPr/>
            <p:nvPr/>
          </p:nvGrpSpPr>
          <p:grpSpPr>
            <a:xfrm>
              <a:off x="501848" y="3733895"/>
              <a:ext cx="3545317" cy="2269461"/>
              <a:chOff x="501848" y="3733895"/>
              <a:chExt cx="3545317" cy="2269461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1848" y="3733895"/>
                <a:ext cx="3530102" cy="2269461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 rot="5400000">
                <a:off x="2795699" y="4616029"/>
                <a:ext cx="2133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CMS public page</a:t>
                </a:r>
                <a:endParaRPr lang="en-US" dirty="0"/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>
              <a:off x="4031950" y="4156169"/>
              <a:ext cx="753335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677833" y="5770925"/>
              <a:ext cx="1107452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0210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64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Production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791" y="3810347"/>
            <a:ext cx="4298844" cy="256485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Combination of channels allows consistency checks</a:t>
            </a:r>
          </a:p>
          <a:p>
            <a:r>
              <a:rPr lang="en-US" dirty="0" smtClean="0"/>
              <a:t>Evidence for VBF production (3σ)</a:t>
            </a:r>
          </a:p>
          <a:p>
            <a:r>
              <a:rPr lang="en-US" dirty="0" smtClean="0"/>
              <a:t>Sensitivity to top Yukawa coupling only through loops so far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9635" y="884100"/>
            <a:ext cx="4508791" cy="58369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629" y="1021072"/>
            <a:ext cx="1837379" cy="8502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453" y="2126640"/>
            <a:ext cx="1838556" cy="9177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0310" y="1021072"/>
            <a:ext cx="1941857" cy="9561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7009" y="2126640"/>
            <a:ext cx="2070100" cy="1132506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05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917" y="3411471"/>
            <a:ext cx="3367883" cy="166053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648200" y="2677725"/>
            <a:ext cx="4351694" cy="3224350"/>
            <a:chOff x="4648200" y="2677725"/>
            <a:chExt cx="4351694" cy="322435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48200" y="2895801"/>
              <a:ext cx="4351694" cy="300627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953417" y="2677725"/>
              <a:ext cx="20464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ATLAS</a:t>
              </a:r>
              <a:r>
                <a:rPr lang="en-US" dirty="0"/>
                <a:t> </a:t>
              </a:r>
              <a:r>
                <a:rPr lang="en-US" dirty="0" smtClean="0"/>
                <a:t>1307.1427</a:t>
              </a:r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15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Physics in the Loops?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4762" y="1026216"/>
            <a:ext cx="4383438" cy="465778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New heavy particles </a:t>
            </a:r>
            <a:r>
              <a:rPr lang="en-US" dirty="0" smtClean="0"/>
              <a:t>may show up in </a:t>
            </a:r>
            <a:r>
              <a:rPr lang="en-US" b="1" dirty="0" smtClean="0"/>
              <a:t>loops</a:t>
            </a:r>
            <a:endParaRPr lang="en-US" dirty="0"/>
          </a:p>
          <a:p>
            <a:pPr lvl="1"/>
            <a:r>
              <a:rPr lang="en-US" dirty="0" smtClean="0"/>
              <a:t>Dominant </a:t>
            </a:r>
            <a:r>
              <a:rPr lang="en-US" b="1" dirty="0" smtClean="0"/>
              <a:t>gluon-fusion </a:t>
            </a:r>
            <a:r>
              <a:rPr lang="en-US" dirty="0" smtClean="0"/>
              <a:t>through a (mostly) top loop production for H-&gt;ZZ, H-&gt;WW and H-&gt;</a:t>
            </a:r>
            <a:r>
              <a:rPr lang="en-US" dirty="0" err="1" smtClean="0"/>
              <a:t>γγ</a:t>
            </a:r>
            <a:endParaRPr lang="en-US" dirty="0" smtClean="0"/>
          </a:p>
          <a:p>
            <a:pPr lvl="1"/>
            <a:r>
              <a:rPr lang="en-US" b="1" dirty="0" smtClean="0"/>
              <a:t>H-&gt;</a:t>
            </a:r>
            <a:r>
              <a:rPr lang="en-US" b="1" dirty="0" err="1" smtClean="0"/>
              <a:t>γγ</a:t>
            </a:r>
            <a:r>
              <a:rPr lang="en-US" b="1" dirty="0" smtClean="0"/>
              <a:t> decay </a:t>
            </a:r>
            <a:r>
              <a:rPr lang="en-US" dirty="0" smtClean="0"/>
              <a:t>through top and W loops (and interference)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Assume no change in Higgs width and SM couplings to known particles</a:t>
            </a:r>
          </a:p>
          <a:p>
            <a:endParaRPr lang="en-US" dirty="0" smtClean="0"/>
          </a:p>
          <a:p>
            <a:r>
              <a:rPr lang="en-US" dirty="0" smtClean="0"/>
              <a:t>Introduce effective coupling scale factors:</a:t>
            </a:r>
          </a:p>
          <a:p>
            <a:pPr lvl="1"/>
            <a:r>
              <a:rPr lang="en-US" b="1" dirty="0" err="1" smtClean="0">
                <a:solidFill>
                  <a:srgbClr val="FF0000"/>
                </a:solidFill>
              </a:rPr>
              <a:t>κ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 and </a:t>
            </a:r>
            <a:r>
              <a:rPr lang="en-US" b="1" dirty="0" err="1" smtClean="0">
                <a:solidFill>
                  <a:srgbClr val="FF0000"/>
                </a:solidFill>
              </a:rPr>
              <a:t>κ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γ</a:t>
            </a:r>
            <a:r>
              <a:rPr lang="en-US" dirty="0" smtClean="0"/>
              <a:t> for </a:t>
            </a:r>
            <a:r>
              <a:rPr lang="en-US" dirty="0" err="1" smtClean="0"/>
              <a:t>ggH</a:t>
            </a:r>
            <a:r>
              <a:rPr lang="en-US" dirty="0" smtClean="0"/>
              <a:t> and </a:t>
            </a:r>
            <a:r>
              <a:rPr lang="en-US" dirty="0" err="1" smtClean="0"/>
              <a:t>Hγγ</a:t>
            </a:r>
            <a:r>
              <a:rPr lang="en-US" dirty="0" smtClean="0"/>
              <a:t> loops</a:t>
            </a:r>
            <a:endParaRPr lang="en-US" dirty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751794" y="5683999"/>
            <a:ext cx="6882246" cy="80680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Best fit values: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g</a:t>
            </a:r>
            <a:r>
              <a:rPr lang="en-US" dirty="0" smtClean="0"/>
              <a:t> = 1.04 ± 0.14,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γ</a:t>
            </a:r>
            <a:r>
              <a:rPr lang="en-US" dirty="0" smtClean="0"/>
              <a:t> = 1.20 </a:t>
            </a:r>
            <a:r>
              <a:rPr lang="en-US" dirty="0"/>
              <a:t>± </a:t>
            </a:r>
            <a:r>
              <a:rPr lang="en-US" dirty="0" smtClean="0"/>
              <a:t>0.15</a:t>
            </a:r>
            <a:endParaRPr lang="en-US" dirty="0"/>
          </a:p>
          <a:p>
            <a:r>
              <a:rPr lang="en-US" dirty="0" smtClean="0"/>
              <a:t>Fit </a:t>
            </a:r>
            <a:r>
              <a:rPr lang="en-US" dirty="0" smtClean="0">
                <a:solidFill>
                  <a:srgbClr val="008000"/>
                </a:solidFill>
              </a:rPr>
              <a:t>within 2σ of SM </a:t>
            </a:r>
            <a:r>
              <a:rPr lang="en-US" dirty="0" smtClean="0"/>
              <a:t>(compatibility P=14%)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1232-8A0E-A145-ABFB-B507C672EE0C}" type="slidenum">
              <a:rPr lang="en-US" smtClean="0"/>
              <a:t>44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4376" y="1397253"/>
            <a:ext cx="1837379" cy="850216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6504509" y="1791603"/>
            <a:ext cx="2010439" cy="1014018"/>
            <a:chOff x="6504509" y="1791603"/>
            <a:chExt cx="2010439" cy="101401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04509" y="1791603"/>
              <a:ext cx="2010439" cy="100200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211552" y="1854108"/>
              <a:ext cx="160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816490" y="2079503"/>
              <a:ext cx="160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195196" y="2436289"/>
              <a:ext cx="160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713778" y="797752"/>
            <a:ext cx="1625064" cy="1085554"/>
            <a:chOff x="6713778" y="797752"/>
            <a:chExt cx="1625064" cy="108555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13778" y="880225"/>
              <a:ext cx="1528989" cy="942762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644496" y="797752"/>
              <a:ext cx="6651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73692" y="1575529"/>
              <a:ext cx="6651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3451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52991"/>
            <a:ext cx="8229600" cy="1143000"/>
          </a:xfrm>
        </p:spPr>
        <p:txBody>
          <a:bodyPr/>
          <a:lstStyle/>
          <a:p>
            <a:r>
              <a:rPr lang="en-US" dirty="0" smtClean="0"/>
              <a:t>Going beyond the Standard Model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387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1027"/>
          </a:xfrm>
        </p:spPr>
        <p:txBody>
          <a:bodyPr/>
          <a:lstStyle/>
          <a:p>
            <a:r>
              <a:rPr lang="en-US" dirty="0" smtClean="0"/>
              <a:t>Two Higgs Doublet Model (2HDM)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75410" y="1208660"/>
            <a:ext cx="8868590" cy="514769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 reason for simplest Higgs sector scenario to be true!</a:t>
            </a:r>
          </a:p>
          <a:p>
            <a:r>
              <a:rPr lang="en-US" dirty="0" smtClean="0"/>
              <a:t>One of the simplest alternatives: 2 Higgs doublets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Leads to 5 different Higgs bosons:</a:t>
            </a:r>
          </a:p>
          <a:p>
            <a:pPr lvl="1"/>
            <a:r>
              <a:rPr lang="en-US" dirty="0" smtClean="0"/>
              <a:t>CP even (scalar): h, H</a:t>
            </a:r>
          </a:p>
          <a:p>
            <a:pPr lvl="1"/>
            <a:r>
              <a:rPr lang="en-US" dirty="0" smtClean="0"/>
              <a:t>CP odd (</a:t>
            </a:r>
            <a:r>
              <a:rPr lang="en-US" dirty="0" err="1" smtClean="0"/>
              <a:t>pseudoscalar</a:t>
            </a:r>
            <a:r>
              <a:rPr lang="en-US" dirty="0" smtClean="0"/>
              <a:t>): A</a:t>
            </a:r>
          </a:p>
          <a:p>
            <a:pPr lvl="1"/>
            <a:r>
              <a:rPr lang="en-US" dirty="0" smtClean="0"/>
              <a:t>charged: H</a:t>
            </a:r>
            <a:r>
              <a:rPr lang="en-US" baseline="30000" dirty="0" smtClean="0"/>
              <a:t>+</a:t>
            </a:r>
            <a:r>
              <a:rPr lang="en-US" dirty="0" smtClean="0"/>
              <a:t>, H</a:t>
            </a:r>
            <a:r>
              <a:rPr lang="en-US" baseline="30000" dirty="0" smtClean="0"/>
              <a:t>-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/>
              <a:t>Two doublets =&gt; two vacuum expectation values </a:t>
            </a:r>
            <a:r>
              <a:rPr lang="en-US" dirty="0" smtClean="0"/>
              <a:t>(</a:t>
            </a:r>
            <a:r>
              <a:rPr lang="en-US" dirty="0"/>
              <a:t>mean field strength in the vacuum</a:t>
            </a:r>
            <a:r>
              <a:rPr lang="en-US" dirty="0" smtClean="0"/>
              <a:t>) – </a:t>
            </a:r>
            <a:r>
              <a:rPr lang="en-US" b="1" i="1" dirty="0" smtClean="0"/>
              <a:t>v</a:t>
            </a:r>
            <a:r>
              <a:rPr lang="en-US" b="1" baseline="-25000" dirty="0" smtClean="0"/>
              <a:t>1</a:t>
            </a:r>
            <a:r>
              <a:rPr lang="en-US" b="1" dirty="0" smtClean="0"/>
              <a:t> </a:t>
            </a:r>
            <a:r>
              <a:rPr lang="en-US" b="1" dirty="0"/>
              <a:t>and </a:t>
            </a:r>
            <a:r>
              <a:rPr lang="en-US" b="1" i="1" dirty="0"/>
              <a:t>v</a:t>
            </a:r>
            <a:r>
              <a:rPr lang="en-US" b="1" baseline="-25000" dirty="0"/>
              <a:t>2</a:t>
            </a:r>
            <a:r>
              <a:rPr lang="en-US" dirty="0"/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46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220" y="2302114"/>
            <a:ext cx="4775200" cy="13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9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1027"/>
          </a:xfrm>
        </p:spPr>
        <p:txBody>
          <a:bodyPr/>
          <a:lstStyle/>
          <a:p>
            <a:r>
              <a:rPr lang="en-US" dirty="0" smtClean="0"/>
              <a:t>Two Higgs Doublet Model (2HDM)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" y="1223960"/>
            <a:ext cx="8686800" cy="288738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Free </a:t>
            </a:r>
            <a:r>
              <a:rPr lang="en-US" dirty="0"/>
              <a:t>parameters: </a:t>
            </a:r>
            <a:endParaRPr lang="en-US" dirty="0" smtClean="0"/>
          </a:p>
          <a:p>
            <a:pPr lvl="1"/>
            <a:r>
              <a:rPr lang="en-US" dirty="0" smtClean="0"/>
              <a:t>4 </a:t>
            </a:r>
            <a:r>
              <a:rPr lang="en-US" dirty="0"/>
              <a:t>masses </a:t>
            </a:r>
            <a:r>
              <a:rPr lang="en-US" dirty="0" smtClean="0"/>
              <a:t>(Do we </a:t>
            </a:r>
            <a:r>
              <a:rPr lang="en-US" dirty="0"/>
              <a:t>know one</a:t>
            </a:r>
            <a:r>
              <a:rPr lang="en-US" dirty="0" smtClean="0"/>
              <a:t>? Assume it’s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tan </a:t>
            </a:r>
            <a:r>
              <a:rPr lang="en-US" dirty="0"/>
              <a:t>β = </a:t>
            </a:r>
            <a:r>
              <a:rPr lang="en-US" i="1" dirty="0"/>
              <a:t>v</a:t>
            </a:r>
            <a:r>
              <a:rPr lang="en-US" baseline="-25000" dirty="0"/>
              <a:t>1</a:t>
            </a:r>
            <a:r>
              <a:rPr lang="en-US" dirty="0"/>
              <a:t>/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ratio of </a:t>
            </a:r>
            <a:r>
              <a:rPr lang="en-US" dirty="0" err="1" smtClean="0"/>
              <a:t>v.e.v.’s</a:t>
            </a:r>
            <a:endParaRPr lang="en-US" dirty="0" smtClean="0"/>
          </a:p>
          <a:p>
            <a:pPr lvl="1"/>
            <a:r>
              <a:rPr lang="en-US" dirty="0" smtClean="0"/>
              <a:t>Mixing angle of h and H: α </a:t>
            </a:r>
            <a:endParaRPr lang="en-US" dirty="0"/>
          </a:p>
          <a:p>
            <a:r>
              <a:rPr lang="en-US" dirty="0" smtClean="0"/>
              <a:t>4 possible Yukawa coupling arrangements (“types”) </a:t>
            </a:r>
          </a:p>
          <a:p>
            <a:r>
              <a:rPr lang="en-US" dirty="0" smtClean="0"/>
              <a:t>Most common SUSY benchmark (MSSM) is based on Type II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cos</a:t>
            </a:r>
            <a:r>
              <a:rPr lang="en-US" dirty="0" smtClean="0"/>
              <a:t>(β-α) = 0, h = Standard Model H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47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111344"/>
            <a:ext cx="83693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811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8124"/>
          </a:xfrm>
        </p:spPr>
        <p:txBody>
          <a:bodyPr/>
          <a:lstStyle/>
          <a:p>
            <a:r>
              <a:rPr lang="en-US" dirty="0" smtClean="0"/>
              <a:t>Constraints from SM channels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331056"/>
            <a:ext cx="8686800" cy="227189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What can our data already say about the 2HDM?</a:t>
            </a:r>
          </a:p>
          <a:p>
            <a:pPr lvl="1"/>
            <a:r>
              <a:rPr lang="en-US" dirty="0" smtClean="0"/>
              <a:t>If it exists in Nature, then some of the measured rates (signal strength) are modified 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xisting measurements can already rule out many possibilities</a:t>
            </a:r>
            <a:endParaRPr lang="en-US" dirty="0" smtClean="0">
              <a:latin typeface="Lucida Grande"/>
              <a:ea typeface="Lucida Grande"/>
              <a:cs typeface="Lucida Grande"/>
              <a:sym typeface="Wingdings"/>
            </a:endParaRPr>
          </a:p>
          <a:p>
            <a:pPr lvl="1"/>
            <a:r>
              <a:rPr lang="en-US" dirty="0" smtClean="0">
                <a:latin typeface="Lucida Grande"/>
                <a:ea typeface="Lucida Grande"/>
                <a:cs typeface="Lucida Grande"/>
                <a:sym typeface="Wingdings"/>
              </a:rPr>
              <a:t>Used</a:t>
            </a:r>
            <a:r>
              <a:rPr lang="en-US" dirty="0" smtClean="0"/>
              <a:t> </a:t>
            </a:r>
            <a:r>
              <a:rPr lang="en-US" dirty="0"/>
              <a:t>final states </a:t>
            </a:r>
            <a:r>
              <a:rPr lang="en-US" dirty="0" err="1">
                <a:latin typeface="Lucida Grande"/>
                <a:ea typeface="Lucida Grande"/>
                <a:cs typeface="Lucida Grande"/>
                <a:sym typeface="Wingdings"/>
              </a:rPr>
              <a:t>γγ</a:t>
            </a:r>
            <a:r>
              <a:rPr lang="en-US" dirty="0">
                <a:latin typeface="Lucida Grande"/>
                <a:ea typeface="Lucida Grande"/>
                <a:cs typeface="Lucida Grande"/>
                <a:sym typeface="Wingdings"/>
              </a:rPr>
              <a:t>, ZZ, WW, bb, </a:t>
            </a:r>
            <a:r>
              <a:rPr lang="en-US" dirty="0" err="1" smtClean="0">
                <a:latin typeface="Lucida Grande"/>
                <a:ea typeface="Lucida Grande"/>
                <a:cs typeface="Lucida Grande"/>
                <a:sym typeface="Wingdings"/>
              </a:rPr>
              <a:t>ττ</a:t>
            </a:r>
            <a:endParaRPr lang="en-US" dirty="0" smtClean="0">
              <a:latin typeface="Lucida Grande"/>
              <a:ea typeface="Lucida Grande"/>
              <a:cs typeface="Lucida Grande"/>
              <a:sym typeface="Wingding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48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02946"/>
            <a:ext cx="9144000" cy="28779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29515" y="6480908"/>
            <a:ext cx="246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ATLAS-CONF-2014-010</a:t>
            </a:r>
          </a:p>
        </p:txBody>
      </p:sp>
    </p:spTree>
    <p:extLst>
      <p:ext uri="{BB962C8B-B14F-4D97-AF65-F5344CB8AC3E}">
        <p14:creationId xmlns:p14="http://schemas.microsoft.com/office/powerpoint/2010/main" val="2420901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1027"/>
          </a:xfrm>
        </p:spPr>
        <p:txBody>
          <a:bodyPr>
            <a:normAutofit/>
          </a:bodyPr>
          <a:lstStyle/>
          <a:p>
            <a:r>
              <a:rPr lang="en-US" dirty="0" smtClean="0"/>
              <a:t>Invisible Higgs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27085" y="1202414"/>
            <a:ext cx="8693143" cy="2435866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Arial"/>
              </a:rPr>
              <a:t>Direct searches for Dark Matter </a:t>
            </a:r>
            <a:r>
              <a:rPr lang="en-US" dirty="0" smtClean="0">
                <a:latin typeface="Arial"/>
              </a:rPr>
              <a:t>usually hidden </a:t>
            </a:r>
            <a:r>
              <a:rPr lang="en-US" dirty="0">
                <a:latin typeface="Arial"/>
              </a:rPr>
              <a:t>in deep caverns for low noise. But there is another </a:t>
            </a:r>
            <a:r>
              <a:rPr lang="en-US" dirty="0" smtClean="0">
                <a:latin typeface="Arial"/>
              </a:rPr>
              <a:t>way…</a:t>
            </a:r>
            <a:endParaRPr lang="en-US" dirty="0">
              <a:latin typeface="Arial"/>
            </a:endParaRPr>
          </a:p>
          <a:p>
            <a:pPr lvl="1"/>
            <a:r>
              <a:rPr lang="en-US" dirty="0">
                <a:latin typeface="Arial"/>
              </a:rPr>
              <a:t>Dark matter has mass! </a:t>
            </a:r>
            <a:r>
              <a:rPr lang="en-US" dirty="0" smtClean="0">
                <a:latin typeface="Arial"/>
              </a:rPr>
              <a:t>Should </a:t>
            </a:r>
            <a:r>
              <a:rPr lang="en-US" dirty="0">
                <a:latin typeface="Arial"/>
              </a:rPr>
              <a:t>couple to the </a:t>
            </a:r>
            <a:r>
              <a:rPr lang="en-US" dirty="0" smtClean="0">
                <a:latin typeface="Arial"/>
              </a:rPr>
              <a:t>Higgs. Do we see it?</a:t>
            </a:r>
            <a:endParaRPr lang="en-US" dirty="0">
              <a:latin typeface="Arial"/>
            </a:endParaRPr>
          </a:p>
          <a:p>
            <a:pPr lvl="1"/>
            <a:r>
              <a:rPr lang="en-US" dirty="0">
                <a:latin typeface="Arial"/>
              </a:rPr>
              <a:t>Weakly interacting particles would leave no trace in detector – “Invisible” Higgs decays</a:t>
            </a:r>
          </a:p>
          <a:p>
            <a:pPr lvl="1"/>
            <a:r>
              <a:rPr lang="en-US" dirty="0">
                <a:latin typeface="Arial"/>
              </a:rPr>
              <a:t>Could be e.g. </a:t>
            </a:r>
            <a:r>
              <a:rPr lang="en-US" dirty="0" err="1">
                <a:latin typeface="Arial"/>
              </a:rPr>
              <a:t>neutralinos</a:t>
            </a:r>
            <a:r>
              <a:rPr lang="en-US" dirty="0">
                <a:latin typeface="Arial"/>
              </a:rPr>
              <a:t> in SUSY scenario</a:t>
            </a:r>
          </a:p>
          <a:p>
            <a:pPr lvl="1"/>
            <a:r>
              <a:rPr lang="en-US" dirty="0">
                <a:latin typeface="Arial"/>
              </a:rPr>
              <a:t>Would contribute to total Higgs width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806" y="3407013"/>
            <a:ext cx="3225415" cy="31512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86" y="3638279"/>
            <a:ext cx="4832126" cy="27180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8805" y="3407013"/>
            <a:ext cx="3359019" cy="32557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14" y="3437611"/>
            <a:ext cx="4918100" cy="2913328"/>
          </a:xfrm>
          <a:prstGeom prst="rect">
            <a:avLst/>
          </a:prstGeom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2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92028"/>
            <a:ext cx="8229600" cy="1143000"/>
          </a:xfrm>
        </p:spPr>
        <p:txBody>
          <a:bodyPr/>
          <a:lstStyle/>
          <a:p>
            <a:r>
              <a:rPr lang="en-US" dirty="0" smtClean="0"/>
              <a:t>Recap of previous lectures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022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Invisible Higgs</a:t>
            </a:r>
          </a:p>
        </p:txBody>
      </p:sp>
      <p:sp>
        <p:nvSpPr>
          <p:cNvPr id="573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93395" indent="-266690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66762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93467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20171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46876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73581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00286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26990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900" smtClean="0"/>
              <a:t>LHC Physics Course - LIP</a:t>
            </a:r>
            <a:endParaRPr lang="en-US" sz="1300" dirty="0">
              <a:latin typeface="Times New Roman" charset="0"/>
            </a:endParaRPr>
          </a:p>
        </p:txBody>
      </p:sp>
      <p:pic>
        <p:nvPicPr>
          <p:cNvPr id="5734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096" y="1791202"/>
            <a:ext cx="5522150" cy="406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98" y="1791202"/>
            <a:ext cx="2992398" cy="227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9" name="TextBox 12"/>
          <p:cNvSpPr txBox="1">
            <a:spLocks noChangeArrowheads="1"/>
          </p:cNvSpPr>
          <p:nvPr/>
        </p:nvSpPr>
        <p:spPr bwMode="auto">
          <a:xfrm>
            <a:off x="383931" y="4179471"/>
            <a:ext cx="3578915" cy="139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341" tIns="42670" rIns="85341" bIns="4267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560"/>
              </a:spcAft>
            </a:pPr>
            <a:r>
              <a:rPr lang="en-US" sz="1900" dirty="0">
                <a:solidFill>
                  <a:srgbClr val="0001D6"/>
                </a:solidFill>
              </a:rPr>
              <a:t>Require </a:t>
            </a:r>
            <a:r>
              <a:rPr lang="en-US" sz="1900" dirty="0" err="1">
                <a:solidFill>
                  <a:srgbClr val="0001D6"/>
                </a:solidFill>
              </a:rPr>
              <a:t>dileptons</a:t>
            </a:r>
            <a:r>
              <a:rPr lang="en-US" sz="1900" dirty="0">
                <a:solidFill>
                  <a:srgbClr val="0001D6"/>
                </a:solidFill>
              </a:rPr>
              <a:t> from Z </a:t>
            </a:r>
          </a:p>
          <a:p>
            <a:pPr eaLnBrk="1" hangingPunct="1">
              <a:spcAft>
                <a:spcPts val="560"/>
              </a:spcAft>
            </a:pPr>
            <a:r>
              <a:rPr lang="en-US" sz="1900" dirty="0">
                <a:solidFill>
                  <a:srgbClr val="0001D6"/>
                </a:solidFill>
              </a:rPr>
              <a:t>Back to back </a:t>
            </a:r>
            <a:r>
              <a:rPr lang="en-US" sz="1900" dirty="0" smtClean="0">
                <a:solidFill>
                  <a:srgbClr val="0001D6"/>
                </a:solidFill>
              </a:rPr>
              <a:t>with Missing </a:t>
            </a:r>
            <a:r>
              <a:rPr lang="en-US" sz="1900" dirty="0">
                <a:solidFill>
                  <a:srgbClr val="0001D6"/>
                </a:solidFill>
              </a:rPr>
              <a:t>E</a:t>
            </a:r>
            <a:r>
              <a:rPr lang="en-US" sz="1900" baseline="-25000" dirty="0">
                <a:solidFill>
                  <a:srgbClr val="0001D6"/>
                </a:solidFill>
              </a:rPr>
              <a:t>T</a:t>
            </a:r>
            <a:r>
              <a:rPr lang="en-US" sz="1900" dirty="0">
                <a:solidFill>
                  <a:srgbClr val="0001D6"/>
                </a:solidFill>
              </a:rPr>
              <a:t> </a:t>
            </a:r>
            <a:r>
              <a:rPr lang="en-US" sz="1900" baseline="-25000" dirty="0">
                <a:solidFill>
                  <a:srgbClr val="0001D6"/>
                </a:solidFill>
              </a:rPr>
              <a:t> </a:t>
            </a:r>
            <a:r>
              <a:rPr lang="en-US" sz="1900" dirty="0">
                <a:solidFill>
                  <a:srgbClr val="0001D6"/>
                </a:solidFill>
              </a:rPr>
              <a:t>and </a:t>
            </a:r>
            <a:r>
              <a:rPr lang="en-US" sz="1900" dirty="0" err="1">
                <a:solidFill>
                  <a:srgbClr val="0001D6"/>
                </a:solidFill>
              </a:rPr>
              <a:t>p</a:t>
            </a:r>
            <a:r>
              <a:rPr lang="en-US" sz="1900" baseline="-25000" dirty="0" err="1">
                <a:solidFill>
                  <a:srgbClr val="0001D6"/>
                </a:solidFill>
              </a:rPr>
              <a:t>T</a:t>
            </a:r>
            <a:r>
              <a:rPr lang="en-US" sz="1900" dirty="0">
                <a:solidFill>
                  <a:srgbClr val="0001D6"/>
                </a:solidFill>
              </a:rPr>
              <a:t>(</a:t>
            </a:r>
            <a:r>
              <a:rPr lang="en-US" sz="1900" dirty="0" err="1">
                <a:solidFill>
                  <a:srgbClr val="0001D6"/>
                </a:solidFill>
                <a:latin typeface="Brush Script MT Italic" charset="0"/>
                <a:cs typeface="Brush Script MT Italic" charset="0"/>
              </a:rPr>
              <a:t>ll</a:t>
            </a:r>
            <a:r>
              <a:rPr lang="en-US" sz="1900" dirty="0">
                <a:solidFill>
                  <a:srgbClr val="0001D6"/>
                </a:solidFill>
              </a:rPr>
              <a:t>) </a:t>
            </a:r>
          </a:p>
          <a:p>
            <a:pPr eaLnBrk="1" hangingPunct="1">
              <a:spcAft>
                <a:spcPts val="560"/>
              </a:spcAft>
            </a:pPr>
            <a:r>
              <a:rPr lang="en-US" sz="1900" dirty="0">
                <a:solidFill>
                  <a:srgbClr val="0001D6"/>
                </a:solidFill>
              </a:rPr>
              <a:t>No jets </a:t>
            </a:r>
          </a:p>
        </p:txBody>
      </p:sp>
      <p:sp>
        <p:nvSpPr>
          <p:cNvPr id="57350" name="TextBox 13"/>
          <p:cNvSpPr txBox="1">
            <a:spLocks noChangeArrowheads="1"/>
          </p:cNvSpPr>
          <p:nvPr/>
        </p:nvSpPr>
        <p:spPr bwMode="auto">
          <a:xfrm>
            <a:off x="5103935" y="5475873"/>
            <a:ext cx="3042926" cy="378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900">
                <a:solidFill>
                  <a:srgbClr val="008000"/>
                </a:solidFill>
              </a:rPr>
              <a:t>Main backgrounds ZZ, WZ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78691" y="6135099"/>
            <a:ext cx="6612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Claire Shepherd</a:t>
            </a:r>
            <a:r>
              <a:rPr lang="fr-FR" dirty="0"/>
              <a:t>-</a:t>
            </a:r>
            <a:r>
              <a:rPr lang="fr-FR" dirty="0" err="1"/>
              <a:t>Themistocleous</a:t>
            </a:r>
            <a:r>
              <a:rPr lang="fr-FR" dirty="0"/>
              <a:t> - 26th Rencontres de Blois 2014 </a:t>
            </a:r>
            <a:endParaRPr lang="en-US" sz="3200" dirty="0">
              <a:latin typeface="Times New Roman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2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2824"/>
          </a:xfrm>
        </p:spPr>
        <p:txBody>
          <a:bodyPr/>
          <a:lstStyle/>
          <a:p>
            <a:r>
              <a:rPr lang="en-US" dirty="0"/>
              <a:t>Z(H </a:t>
            </a:r>
            <a:r>
              <a:rPr lang="en-US" dirty="0" smtClean="0"/>
              <a:t>-&gt; </a:t>
            </a:r>
            <a:r>
              <a:rPr lang="en-US" dirty="0"/>
              <a:t>Invisible): Analysis Strategy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51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15" y="1025336"/>
            <a:ext cx="8317768" cy="54075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95538" y="6536809"/>
            <a:ext cx="439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R.Vanguri</a:t>
            </a:r>
            <a:r>
              <a:rPr lang="en-US" dirty="0" smtClean="0"/>
              <a:t>, </a:t>
            </a:r>
            <a:r>
              <a:rPr lang="en-US" dirty="0"/>
              <a:t>Lake Louise Winter Institute 2015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1048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Invisible Higgs</a:t>
            </a:r>
          </a:p>
        </p:txBody>
      </p:sp>
      <p:sp>
        <p:nvSpPr>
          <p:cNvPr id="583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93395" indent="-266690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66762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93467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20171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46876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73581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00286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26990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900" smtClean="0"/>
              <a:t>LHC Physics Course - LIP</a:t>
            </a:r>
            <a:endParaRPr lang="en-US" sz="1300">
              <a:latin typeface="Times New Roman" charset="0"/>
            </a:endParaRPr>
          </a:p>
        </p:txBody>
      </p:sp>
      <p:pic>
        <p:nvPicPr>
          <p:cNvPr id="5837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89" y="1451310"/>
            <a:ext cx="3656134" cy="2687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067" y="1246773"/>
            <a:ext cx="4985238" cy="346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TextBox 7"/>
          <p:cNvSpPr txBox="1">
            <a:spLocks noChangeArrowheads="1"/>
          </p:cNvSpPr>
          <p:nvPr/>
        </p:nvSpPr>
        <p:spPr bwMode="auto">
          <a:xfrm>
            <a:off x="515816" y="4656222"/>
            <a:ext cx="8597530" cy="2615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900">
                <a:solidFill>
                  <a:srgbClr val="0001D6"/>
                </a:solidFill>
              </a:rPr>
              <a:t>Upper limit interpreted as limit on DM-nucleon scattering cross section </a:t>
            </a:r>
          </a:p>
          <a:p>
            <a:pPr eaLnBrk="1" hangingPunct="1">
              <a:spcAft>
                <a:spcPts val="1120"/>
              </a:spcAft>
            </a:pPr>
            <a:r>
              <a:rPr lang="en-US" sz="1900">
                <a:solidFill>
                  <a:srgbClr val="0001D6"/>
                </a:solidFill>
              </a:rPr>
              <a:t>Fox et al. Phys. Rev. D 85 050611</a:t>
            </a:r>
          </a:p>
          <a:p>
            <a:pPr eaLnBrk="1" hangingPunct="1">
              <a:spcAft>
                <a:spcPts val="1120"/>
              </a:spcAft>
            </a:pPr>
            <a:r>
              <a:rPr lang="en-US" sz="1900">
                <a:solidFill>
                  <a:srgbClr val="FF0000"/>
                </a:solidFill>
              </a:rPr>
              <a:t>DM scenarios scalar, vector or  Majorana fermion</a:t>
            </a:r>
          </a:p>
          <a:p>
            <a:pPr eaLnBrk="1" hangingPunct="1">
              <a:spcAft>
                <a:spcPts val="1120"/>
              </a:spcAft>
            </a:pPr>
            <a:r>
              <a:rPr lang="en-US" sz="1900">
                <a:solidFill>
                  <a:srgbClr val="0001D6"/>
                </a:solidFill>
              </a:rPr>
              <a:t>Higgs-nucleon coupling 0.33 </a:t>
            </a:r>
            <a:r>
              <a:rPr lang="en-US" sz="1900" baseline="30000">
                <a:solidFill>
                  <a:srgbClr val="0001D6"/>
                </a:solidFill>
              </a:rPr>
              <a:t>+0.30</a:t>
            </a:r>
            <a:r>
              <a:rPr lang="en-US" sz="1900" baseline="-25000">
                <a:solidFill>
                  <a:srgbClr val="0001D6"/>
                </a:solidFill>
              </a:rPr>
              <a:t>-0.07 </a:t>
            </a:r>
            <a:r>
              <a:rPr lang="en-US" sz="1900">
                <a:solidFill>
                  <a:srgbClr val="0001D6"/>
                </a:solidFill>
              </a:rPr>
              <a:t>Djouadi et al. Phys. Lett. B 709 65 (2012) </a:t>
            </a:r>
          </a:p>
          <a:p>
            <a:pPr eaLnBrk="1" hangingPunct="1">
              <a:spcAft>
                <a:spcPts val="1120"/>
              </a:spcAft>
            </a:pPr>
            <a:r>
              <a:rPr lang="en-US" sz="1900">
                <a:solidFill>
                  <a:srgbClr val="0001D6"/>
                </a:solidFill>
              </a:rPr>
              <a:t> 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sp>
        <p:nvSpPr>
          <p:cNvPr id="58374" name="TextBox 8"/>
          <p:cNvSpPr txBox="1">
            <a:spLocks noChangeArrowheads="1"/>
          </p:cNvSpPr>
          <p:nvPr/>
        </p:nvSpPr>
        <p:spPr bwMode="auto">
          <a:xfrm>
            <a:off x="6899031" y="3156786"/>
            <a:ext cx="1652728" cy="378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900">
                <a:solidFill>
                  <a:srgbClr val="0001D6"/>
                </a:solidFill>
              </a:rPr>
              <a:t>90% CL limits </a:t>
            </a:r>
          </a:p>
        </p:txBody>
      </p:sp>
      <p:sp>
        <p:nvSpPr>
          <p:cNvPr id="58375" name="TextBox 9"/>
          <p:cNvSpPr txBox="1">
            <a:spLocks noChangeArrowheads="1"/>
          </p:cNvSpPr>
          <p:nvPr/>
        </p:nvSpPr>
        <p:spPr bwMode="auto">
          <a:xfrm>
            <a:off x="915866" y="4042610"/>
            <a:ext cx="2889738" cy="378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900">
                <a:solidFill>
                  <a:srgbClr val="0001D6"/>
                </a:solidFill>
              </a:rPr>
              <a:t>Upper limit Br to inv. 75%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4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6737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Invisible Higgs</a:t>
            </a:r>
          </a:p>
        </p:txBody>
      </p:sp>
      <p:sp>
        <p:nvSpPr>
          <p:cNvPr id="5939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93395" indent="-266690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66762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93467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20171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46876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73581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00286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26990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900" smtClean="0"/>
              <a:t>LHC Physics Course - LIP</a:t>
            </a:r>
            <a:endParaRPr lang="en-US" sz="1300">
              <a:latin typeface="Times New Roman" charset="0"/>
            </a:endParaRPr>
          </a:p>
        </p:txBody>
      </p:sp>
      <p:pic>
        <p:nvPicPr>
          <p:cNvPr id="5939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31" y="1009767"/>
            <a:ext cx="2439162" cy="199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730" y="1121375"/>
            <a:ext cx="2301222" cy="188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804" y="1009767"/>
            <a:ext cx="2532187" cy="20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8" name="TextBox 7"/>
          <p:cNvSpPr txBox="1">
            <a:spLocks noChangeArrowheads="1"/>
          </p:cNvSpPr>
          <p:nvPr/>
        </p:nvSpPr>
        <p:spPr bwMode="auto">
          <a:xfrm>
            <a:off x="244809" y="3083092"/>
            <a:ext cx="5222609" cy="301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341" tIns="42670" rIns="85341" bIns="4267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900" dirty="0" smtClean="0">
                <a:solidFill>
                  <a:srgbClr val="0001D6"/>
                </a:solidFill>
              </a:rPr>
              <a:t>Other search channels:</a:t>
            </a:r>
          </a:p>
          <a:p>
            <a:pPr eaLnBrk="1" hangingPunct="1"/>
            <a:r>
              <a:rPr lang="en-US" sz="1900" dirty="0" smtClean="0">
                <a:solidFill>
                  <a:srgbClr val="0001D6"/>
                </a:solidFill>
              </a:rPr>
              <a:t>Search </a:t>
            </a:r>
            <a:r>
              <a:rPr lang="en-US" sz="1900" dirty="0">
                <a:solidFill>
                  <a:srgbClr val="0001D6"/>
                </a:solidFill>
              </a:rPr>
              <a:t>in VBF and ZH , Z </a:t>
            </a:r>
            <a:r>
              <a:rPr lang="en-US" sz="1900" dirty="0">
                <a:solidFill>
                  <a:srgbClr val="0001D6"/>
                </a:solidFill>
                <a:sym typeface="Symbol" charset="0"/>
              </a:rPr>
              <a:t> </a:t>
            </a:r>
            <a:r>
              <a:rPr lang="en-US" sz="1900" dirty="0" err="1">
                <a:solidFill>
                  <a:srgbClr val="0001D6"/>
                </a:solidFill>
              </a:rPr>
              <a:t>ll</a:t>
            </a:r>
            <a:r>
              <a:rPr lang="en-US" sz="1900" dirty="0">
                <a:solidFill>
                  <a:srgbClr val="0001D6"/>
                </a:solidFill>
              </a:rPr>
              <a:t> and bb </a:t>
            </a:r>
          </a:p>
          <a:p>
            <a:pPr eaLnBrk="1" hangingPunct="1"/>
            <a:endParaRPr lang="en-US" sz="1900" dirty="0">
              <a:solidFill>
                <a:srgbClr val="0001D6"/>
              </a:solidFill>
            </a:endParaRPr>
          </a:p>
          <a:p>
            <a:pPr eaLnBrk="1" hangingPunct="1"/>
            <a:r>
              <a:rPr lang="en-US" sz="1900" dirty="0">
                <a:solidFill>
                  <a:srgbClr val="FF0000"/>
                </a:solidFill>
              </a:rPr>
              <a:t>VBF mode requires 2 jets in forward region </a:t>
            </a:r>
          </a:p>
          <a:p>
            <a:pPr eaLnBrk="1" hangingPunct="1"/>
            <a:r>
              <a:rPr lang="en-US" sz="1900" dirty="0">
                <a:solidFill>
                  <a:srgbClr val="FF0000"/>
                </a:solidFill>
              </a:rPr>
              <a:t>( </a:t>
            </a:r>
            <a:r>
              <a:rPr lang="en-US" sz="1900" dirty="0" err="1">
                <a:solidFill>
                  <a:srgbClr val="FF0000"/>
                </a:solidFill>
                <a:latin typeface="Symbol" charset="0"/>
                <a:cs typeface="Symbol" charset="0"/>
              </a:rPr>
              <a:t>Dh</a:t>
            </a:r>
            <a:r>
              <a:rPr lang="en-US" sz="1900" baseline="-25000" dirty="0" err="1">
                <a:solidFill>
                  <a:srgbClr val="FF0000"/>
                </a:solidFill>
                <a:cs typeface="Arial" charset="0"/>
              </a:rPr>
              <a:t>jj</a:t>
            </a:r>
            <a:r>
              <a:rPr lang="en-US" sz="19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1900" dirty="0">
                <a:solidFill>
                  <a:srgbClr val="FF0000"/>
                </a:solidFill>
                <a:latin typeface="Symbol" charset="0"/>
                <a:cs typeface="Symbol" charset="0"/>
              </a:rPr>
              <a:t>&gt; 4.2 ) , </a:t>
            </a:r>
            <a:r>
              <a:rPr lang="en-US" sz="1900" dirty="0" err="1">
                <a:solidFill>
                  <a:srgbClr val="FF0000"/>
                </a:solidFill>
                <a:cs typeface="Arial" charset="0"/>
              </a:rPr>
              <a:t>E</a:t>
            </a:r>
            <a:r>
              <a:rPr lang="en-US" sz="1900" baseline="-25000" dirty="0" err="1">
                <a:solidFill>
                  <a:srgbClr val="FF0000"/>
                </a:solidFill>
                <a:cs typeface="Arial" charset="0"/>
              </a:rPr>
              <a:t>t</a:t>
            </a:r>
            <a:r>
              <a:rPr lang="en-US" sz="1900" baseline="30000" dirty="0" err="1">
                <a:solidFill>
                  <a:srgbClr val="FF0000"/>
                </a:solidFill>
                <a:cs typeface="Arial" charset="0"/>
              </a:rPr>
              <a:t>miss</a:t>
            </a:r>
            <a:r>
              <a:rPr lang="en-US" sz="1900" baseline="300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1900" dirty="0">
                <a:solidFill>
                  <a:srgbClr val="FF0000"/>
                </a:solidFill>
                <a:cs typeface="Arial" charset="0"/>
              </a:rPr>
              <a:t>&gt; 130 </a:t>
            </a:r>
            <a:r>
              <a:rPr lang="en-US" sz="1900" dirty="0" err="1">
                <a:solidFill>
                  <a:srgbClr val="FF0000"/>
                </a:solidFill>
                <a:cs typeface="Arial" charset="0"/>
              </a:rPr>
              <a:t>GeV</a:t>
            </a:r>
            <a:r>
              <a:rPr lang="en-US" sz="1900" dirty="0">
                <a:solidFill>
                  <a:srgbClr val="FF0000"/>
                </a:solidFill>
                <a:cs typeface="Arial" charset="0"/>
              </a:rPr>
              <a:t> </a:t>
            </a:r>
          </a:p>
          <a:p>
            <a:pPr eaLnBrk="1" hangingPunct="1"/>
            <a:endParaRPr lang="en-US" sz="1900" dirty="0">
              <a:solidFill>
                <a:srgbClr val="0001D6"/>
              </a:solidFill>
              <a:cs typeface="Arial" charset="0"/>
            </a:endParaRPr>
          </a:p>
          <a:p>
            <a:pPr eaLnBrk="1" hangingPunct="1"/>
            <a:r>
              <a:rPr lang="en-US" sz="1900" dirty="0">
                <a:solidFill>
                  <a:srgbClr val="0001D6"/>
                </a:solidFill>
                <a:cs typeface="Arial" charset="0"/>
              </a:rPr>
              <a:t>Central jet veto on any jet </a:t>
            </a:r>
            <a:r>
              <a:rPr lang="en-US" sz="1900" dirty="0" err="1">
                <a:solidFill>
                  <a:srgbClr val="0001D6"/>
                </a:solidFill>
                <a:cs typeface="Arial" charset="0"/>
              </a:rPr>
              <a:t>p</a:t>
            </a:r>
            <a:r>
              <a:rPr lang="en-US" sz="1900" baseline="-25000" dirty="0" err="1">
                <a:solidFill>
                  <a:srgbClr val="0001D6"/>
                </a:solidFill>
                <a:cs typeface="Arial" charset="0"/>
              </a:rPr>
              <a:t>T</a:t>
            </a:r>
            <a:r>
              <a:rPr lang="en-US" sz="1900" baseline="30000" dirty="0">
                <a:solidFill>
                  <a:srgbClr val="0001D6"/>
                </a:solidFill>
                <a:cs typeface="Arial" charset="0"/>
              </a:rPr>
              <a:t> </a:t>
            </a:r>
            <a:r>
              <a:rPr lang="en-US" sz="1900" dirty="0">
                <a:solidFill>
                  <a:srgbClr val="0001D6"/>
                </a:solidFill>
                <a:cs typeface="Arial" charset="0"/>
              </a:rPr>
              <a:t>&gt; 30 </a:t>
            </a:r>
            <a:r>
              <a:rPr lang="en-US" sz="1900" dirty="0" err="1">
                <a:solidFill>
                  <a:srgbClr val="0001D6"/>
                </a:solidFill>
                <a:cs typeface="Arial" charset="0"/>
              </a:rPr>
              <a:t>GeV</a:t>
            </a:r>
            <a:r>
              <a:rPr lang="en-US" sz="1900" dirty="0">
                <a:solidFill>
                  <a:srgbClr val="0001D6"/>
                </a:solidFill>
                <a:cs typeface="Arial" charset="0"/>
              </a:rPr>
              <a:t>. </a:t>
            </a:r>
            <a:r>
              <a:rPr lang="en-US" sz="1900" dirty="0">
                <a:solidFill>
                  <a:srgbClr val="0001D6"/>
                </a:solidFill>
                <a:latin typeface="Symbol" charset="0"/>
                <a:cs typeface="Symbol" charset="0"/>
              </a:rPr>
              <a:t> </a:t>
            </a:r>
          </a:p>
          <a:p>
            <a:pPr eaLnBrk="1" hangingPunct="1"/>
            <a:endParaRPr lang="en-US" sz="1900" dirty="0">
              <a:solidFill>
                <a:srgbClr val="0001D6"/>
              </a:solidFill>
              <a:latin typeface="Symbol" charset="0"/>
              <a:cs typeface="Symbol" charset="0"/>
            </a:endParaRPr>
          </a:p>
          <a:p>
            <a:pPr eaLnBrk="1" hangingPunct="1"/>
            <a:r>
              <a:rPr lang="en-US" sz="1900" dirty="0">
                <a:solidFill>
                  <a:srgbClr val="FF0000"/>
                </a:solidFill>
                <a:cs typeface="Arial" charset="0"/>
              </a:rPr>
              <a:t>Dominant </a:t>
            </a:r>
            <a:r>
              <a:rPr lang="en-US" sz="1900" dirty="0" err="1">
                <a:solidFill>
                  <a:srgbClr val="FF0000"/>
                </a:solidFill>
                <a:cs typeface="Arial" charset="0"/>
              </a:rPr>
              <a:t>beckgrounds</a:t>
            </a:r>
            <a:r>
              <a:rPr lang="en-US" sz="1900" dirty="0">
                <a:solidFill>
                  <a:srgbClr val="FF0000"/>
                </a:solidFill>
                <a:cs typeface="Arial" charset="0"/>
              </a:rPr>
              <a:t> </a:t>
            </a:r>
          </a:p>
          <a:p>
            <a:pPr eaLnBrk="1" hangingPunct="1"/>
            <a:r>
              <a:rPr lang="en-US" sz="1900" dirty="0">
                <a:solidFill>
                  <a:srgbClr val="FF0000"/>
                </a:solidFill>
                <a:cs typeface="Arial" charset="0"/>
              </a:rPr>
              <a:t>Z(</a:t>
            </a:r>
            <a:r>
              <a:rPr lang="en-US" sz="1900" dirty="0" err="1">
                <a:solidFill>
                  <a:srgbClr val="FF0000"/>
                </a:solidFill>
                <a:latin typeface="Symbol" charset="0"/>
                <a:cs typeface="Symbol" charset="0"/>
              </a:rPr>
              <a:t>nn</a:t>
            </a:r>
            <a:r>
              <a:rPr lang="en-US" sz="1900" dirty="0">
                <a:solidFill>
                  <a:srgbClr val="FF0000"/>
                </a:solidFill>
                <a:cs typeface="Arial" charset="0"/>
              </a:rPr>
              <a:t>) + jets, W(</a:t>
            </a:r>
            <a:r>
              <a:rPr lang="en-US" sz="1900" dirty="0" err="1">
                <a:solidFill>
                  <a:srgbClr val="FF0000"/>
                </a:solidFill>
                <a:cs typeface="Arial" charset="0"/>
              </a:rPr>
              <a:t>l</a:t>
            </a:r>
            <a:r>
              <a:rPr lang="en-US" sz="1900" dirty="0" err="1">
                <a:solidFill>
                  <a:srgbClr val="FF0000"/>
                </a:solidFill>
                <a:latin typeface="Symbol" charset="0"/>
                <a:cs typeface="Symbol" charset="0"/>
              </a:rPr>
              <a:t>n</a:t>
            </a:r>
            <a:r>
              <a:rPr lang="en-US" sz="1900" dirty="0">
                <a:solidFill>
                  <a:srgbClr val="FF0000"/>
                </a:solidFill>
                <a:cs typeface="Arial" charset="0"/>
              </a:rPr>
              <a:t>) + jets </a:t>
            </a:r>
          </a:p>
        </p:txBody>
      </p:sp>
      <p:pic>
        <p:nvPicPr>
          <p:cNvPr id="5939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284" y="2815390"/>
            <a:ext cx="3788020" cy="3660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65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Invisible Higgs</a:t>
            </a:r>
          </a:p>
        </p:txBody>
      </p:sp>
      <p:sp>
        <p:nvSpPr>
          <p:cNvPr id="604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93395" indent="-266690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66762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93467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20171" indent="-213352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46876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73581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00286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26990" indent="-213352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900" smtClean="0"/>
              <a:t>LHC Physics Course - LIP</a:t>
            </a:r>
            <a:endParaRPr lang="en-US" sz="1300">
              <a:latin typeface="Times New Roman" charset="0"/>
            </a:endParaRPr>
          </a:p>
        </p:txBody>
      </p:sp>
      <p:pic>
        <p:nvPicPr>
          <p:cNvPr id="6041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31" y="2132598"/>
            <a:ext cx="3722077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415" y="1995739"/>
            <a:ext cx="4572000" cy="336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1" name="TextBox 6"/>
          <p:cNvSpPr txBox="1">
            <a:spLocks noChangeArrowheads="1"/>
          </p:cNvSpPr>
          <p:nvPr/>
        </p:nvSpPr>
        <p:spPr bwMode="auto">
          <a:xfrm>
            <a:off x="451339" y="4862263"/>
            <a:ext cx="3391179" cy="67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900">
                <a:solidFill>
                  <a:srgbClr val="0001D6"/>
                </a:solidFill>
              </a:rPr>
              <a:t>Upper limit on Br to invisible </a:t>
            </a:r>
          </a:p>
          <a:p>
            <a:pPr eaLnBrk="1" hangingPunct="1"/>
            <a:r>
              <a:rPr lang="en-US" sz="1900">
                <a:solidFill>
                  <a:srgbClr val="0001D6"/>
                </a:solidFill>
              </a:rPr>
              <a:t>0.58 for Higgs mass 125 GeV </a:t>
            </a:r>
          </a:p>
        </p:txBody>
      </p:sp>
      <p:cxnSp>
        <p:nvCxnSpPr>
          <p:cNvPr id="60422" name="Straight Arrow Connector 8"/>
          <p:cNvCxnSpPr>
            <a:cxnSpLocks noChangeShapeType="1"/>
          </p:cNvCxnSpPr>
          <p:nvPr/>
        </p:nvCxnSpPr>
        <p:spPr bwMode="auto">
          <a:xfrm flipV="1">
            <a:off x="1780443" y="4588544"/>
            <a:ext cx="0" cy="341396"/>
          </a:xfrm>
          <a:prstGeom prst="straightConnector1">
            <a:avLst/>
          </a:prstGeom>
          <a:noFill/>
          <a:ln w="28575" cap="sq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423" name="TextBox 10"/>
          <p:cNvSpPr txBox="1">
            <a:spLocks noChangeArrowheads="1"/>
          </p:cNvSpPr>
          <p:nvPr/>
        </p:nvSpPr>
        <p:spPr bwMode="auto">
          <a:xfrm>
            <a:off x="5169877" y="1655846"/>
            <a:ext cx="3263145" cy="378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900">
                <a:solidFill>
                  <a:srgbClr val="0001D6"/>
                </a:solidFill>
              </a:rPr>
              <a:t>7 TeV 4.9 fb</a:t>
            </a:r>
            <a:r>
              <a:rPr lang="en-US" sz="1900" baseline="30000">
                <a:solidFill>
                  <a:srgbClr val="0001D6"/>
                </a:solidFill>
              </a:rPr>
              <a:t>-1</a:t>
            </a:r>
            <a:r>
              <a:rPr lang="en-US" sz="1900">
                <a:solidFill>
                  <a:srgbClr val="0001D6"/>
                </a:solidFill>
              </a:rPr>
              <a:t> 8 TeV ~ 19 fb</a:t>
            </a:r>
            <a:r>
              <a:rPr lang="en-US" sz="1900" baseline="30000">
                <a:solidFill>
                  <a:srgbClr val="0001D6"/>
                </a:solidFill>
              </a:rPr>
              <a:t>-1</a:t>
            </a:r>
            <a:endParaRPr lang="en-US" sz="1900">
              <a:solidFill>
                <a:srgbClr val="0001D6"/>
              </a:solidFill>
            </a:endParaRPr>
          </a:p>
        </p:txBody>
      </p:sp>
      <p:sp>
        <p:nvSpPr>
          <p:cNvPr id="60424" name="TextBox 11"/>
          <p:cNvSpPr txBox="1">
            <a:spLocks noChangeArrowheads="1"/>
          </p:cNvSpPr>
          <p:nvPr/>
        </p:nvSpPr>
        <p:spPr bwMode="auto">
          <a:xfrm>
            <a:off x="3906715" y="5475873"/>
            <a:ext cx="554062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560"/>
              </a:spcAft>
            </a:pPr>
            <a:r>
              <a:rPr lang="en-US" sz="1900">
                <a:solidFill>
                  <a:srgbClr val="0001D6"/>
                </a:solidFill>
              </a:rPr>
              <a:t>Higgs nucleon coupling 0.33 (range 0.26 - 0.63)</a:t>
            </a:r>
          </a:p>
          <a:p>
            <a:pPr eaLnBrk="1" hangingPunct="1"/>
            <a:r>
              <a:rPr lang="en-US" sz="1900">
                <a:solidFill>
                  <a:srgbClr val="0001D6"/>
                </a:solidFill>
              </a:rPr>
              <a:t>DM scenarios scalar, vector or  Majorana fermion  </a:t>
            </a:r>
          </a:p>
        </p:txBody>
      </p:sp>
      <p:sp>
        <p:nvSpPr>
          <p:cNvPr id="60425" name="TextBox 12"/>
          <p:cNvSpPr txBox="1">
            <a:spLocks noChangeArrowheads="1"/>
          </p:cNvSpPr>
          <p:nvPr/>
        </p:nvSpPr>
        <p:spPr bwMode="auto">
          <a:xfrm>
            <a:off x="6120912" y="5134476"/>
            <a:ext cx="613174" cy="33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m</a:t>
            </a:r>
            <a:r>
              <a:rPr lang="en-US" baseline="-25000"/>
              <a:t>H</a:t>
            </a:r>
            <a:r>
              <a:rPr lang="en-US"/>
              <a:t>/2</a:t>
            </a:r>
          </a:p>
        </p:txBody>
      </p:sp>
      <p:cxnSp>
        <p:nvCxnSpPr>
          <p:cNvPr id="60426" name="Straight Arrow Connector 14"/>
          <p:cNvCxnSpPr>
            <a:cxnSpLocks noChangeShapeType="1"/>
          </p:cNvCxnSpPr>
          <p:nvPr/>
        </p:nvCxnSpPr>
        <p:spPr bwMode="auto">
          <a:xfrm flipV="1">
            <a:off x="6433039" y="4247148"/>
            <a:ext cx="265235" cy="955007"/>
          </a:xfrm>
          <a:prstGeom prst="straightConnector1">
            <a:avLst/>
          </a:prstGeom>
          <a:noFill/>
          <a:ln w="28575" cap="sq">
            <a:solidFill>
              <a:srgbClr val="02016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8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Rare decays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093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Only way to probe Higgs decays to charm – charm Yukawa coupling – at LHC</a:t>
            </a:r>
          </a:p>
          <a:p>
            <a:r>
              <a:rPr lang="en-US" dirty="0"/>
              <a:t>Deviations in coupling from SM value can lead to increase </a:t>
            </a:r>
            <a:r>
              <a:rPr lang="en-US" dirty="0" smtClean="0"/>
              <a:t>in branching fraction</a:t>
            </a:r>
          </a:p>
          <a:p>
            <a:r>
              <a:rPr lang="en-US" dirty="0"/>
              <a:t>Analysis also probes Z </a:t>
            </a:r>
            <a:r>
              <a:rPr lang="en-US" dirty="0" smtClean="0"/>
              <a:t>decays to </a:t>
            </a:r>
            <a:r>
              <a:rPr lang="en-US" dirty="0"/>
              <a:t>J</a:t>
            </a:r>
            <a:r>
              <a:rPr lang="en-US" dirty="0" smtClean="0"/>
              <a:t>/</a:t>
            </a:r>
            <a:r>
              <a:rPr lang="en-US" dirty="0" err="1" smtClean="0"/>
              <a:t>Ψ</a:t>
            </a:r>
            <a:r>
              <a:rPr lang="en-US" dirty="0"/>
              <a:t> </a:t>
            </a:r>
            <a:r>
              <a:rPr lang="en-US" dirty="0" smtClean="0"/>
              <a:t>or </a:t>
            </a:r>
            <a:r>
              <a:rPr lang="en-US" dirty="0" err="1" smtClean="0"/>
              <a:t>ϒ</a:t>
            </a:r>
            <a:r>
              <a:rPr lang="en-US" dirty="0" smtClean="0"/>
              <a:t>(</a:t>
            </a:r>
            <a:r>
              <a:rPr lang="en-US" dirty="0" err="1" smtClean="0"/>
              <a:t>nS</a:t>
            </a:r>
            <a:r>
              <a:rPr lang="en-US" dirty="0" smtClean="0"/>
              <a:t>) plus </a:t>
            </a:r>
            <a:r>
              <a:rPr lang="en-US" dirty="0" err="1" smtClean="0"/>
              <a:t>γ</a:t>
            </a:r>
            <a:r>
              <a:rPr lang="en-US" dirty="0" smtClean="0"/>
              <a:t> – improved </a:t>
            </a:r>
            <a:r>
              <a:rPr lang="en-US" dirty="0"/>
              <a:t>LEP limits by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55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865" y="3809576"/>
            <a:ext cx="5839078" cy="223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963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56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4169"/>
            <a:ext cx="9144000" cy="439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157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3612"/>
            <a:ext cx="8229600" cy="1872786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 Upper limit set on branching fraction of H </a:t>
            </a:r>
            <a:r>
              <a:rPr lang="en-US" dirty="0" smtClean="0"/>
              <a:t>decay to </a:t>
            </a:r>
            <a:r>
              <a:rPr lang="en-US" dirty="0"/>
              <a:t>J</a:t>
            </a:r>
            <a:r>
              <a:rPr lang="en-US" dirty="0" smtClean="0"/>
              <a:t>/</a:t>
            </a:r>
            <a:r>
              <a:rPr lang="en-US" dirty="0" err="1" smtClean="0"/>
              <a:t>Ψ</a:t>
            </a:r>
            <a:r>
              <a:rPr lang="en-US" dirty="0" smtClean="0"/>
              <a:t> </a:t>
            </a:r>
            <a:r>
              <a:rPr lang="en-US" dirty="0"/>
              <a:t>plus </a:t>
            </a:r>
            <a:r>
              <a:rPr lang="en-US" dirty="0" err="1"/>
              <a:t>γ</a:t>
            </a:r>
            <a:r>
              <a:rPr lang="en-US" dirty="0"/>
              <a:t> </a:t>
            </a:r>
            <a:r>
              <a:rPr lang="en-US" dirty="0" smtClean="0"/>
              <a:t>at </a:t>
            </a:r>
            <a:r>
              <a:rPr lang="en-US" dirty="0"/>
              <a:t>95% </a:t>
            </a:r>
            <a:r>
              <a:rPr lang="en-US" dirty="0" smtClean="0"/>
              <a:t>confidence:</a:t>
            </a:r>
            <a:endParaRPr lang="en-US" dirty="0"/>
          </a:p>
          <a:p>
            <a:r>
              <a:rPr lang="en-US" dirty="0"/>
              <a:t>Br </a:t>
            </a:r>
            <a:r>
              <a:rPr lang="en-US" dirty="0" smtClean="0"/>
              <a:t>(J/</a:t>
            </a:r>
            <a:r>
              <a:rPr lang="en-US" dirty="0" err="1"/>
              <a:t>Ψ</a:t>
            </a:r>
            <a:r>
              <a:rPr lang="en-US" dirty="0"/>
              <a:t> </a:t>
            </a:r>
            <a:r>
              <a:rPr lang="en-US" dirty="0" err="1" smtClean="0"/>
              <a:t>γ</a:t>
            </a:r>
            <a:r>
              <a:rPr lang="en-US" dirty="0" smtClean="0"/>
              <a:t> ) </a:t>
            </a:r>
            <a:r>
              <a:rPr lang="en-US" dirty="0"/>
              <a:t>&lt; 1.5 x 10</a:t>
            </a:r>
            <a:r>
              <a:rPr lang="en-US" baseline="30000" dirty="0"/>
              <a:t>−3</a:t>
            </a:r>
            <a:r>
              <a:rPr lang="en-US" dirty="0"/>
              <a:t>  (expected </a:t>
            </a:r>
            <a:r>
              <a:rPr lang="en-US" dirty="0" smtClean="0"/>
              <a:t>1.2</a:t>
            </a:r>
            <a:r>
              <a:rPr lang="en-US" baseline="30000" dirty="0"/>
              <a:t>+</a:t>
            </a:r>
            <a:r>
              <a:rPr lang="en-US" baseline="30000" dirty="0" smtClean="0"/>
              <a:t>0.6</a:t>
            </a:r>
            <a:r>
              <a:rPr lang="fr-FR" baseline="-25000" dirty="0" smtClean="0"/>
              <a:t>−</a:t>
            </a:r>
            <a:r>
              <a:rPr lang="fr-FR" baseline="-25000" dirty="0"/>
              <a:t>0.3</a:t>
            </a:r>
            <a:r>
              <a:rPr lang="fr-FR" dirty="0"/>
              <a:t> x  10</a:t>
            </a:r>
            <a:r>
              <a:rPr lang="fr-FR" baseline="30000" dirty="0"/>
              <a:t>−3</a:t>
            </a:r>
            <a:r>
              <a:rPr lang="fr-FR" dirty="0"/>
              <a:t> )</a:t>
            </a:r>
          </a:p>
          <a:p>
            <a:r>
              <a:rPr lang="fr-FR" dirty="0" smtClean="0"/>
              <a:t>540 ≈ </a:t>
            </a:r>
            <a:r>
              <a:rPr lang="fr-FR" dirty="0"/>
              <a:t>SM Expectation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57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685" y="2987195"/>
            <a:ext cx="3929963" cy="373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15804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2067"/>
            <a:ext cx="8229600" cy="1143000"/>
          </a:xfrm>
        </p:spPr>
        <p:txBody>
          <a:bodyPr/>
          <a:lstStyle/>
          <a:p>
            <a:r>
              <a:rPr lang="en-US" dirty="0" smtClean="0"/>
              <a:t>Looking into the future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58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421" y="3267296"/>
            <a:ext cx="3339384" cy="256976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231685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63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 LHC Running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30941"/>
            <a:ext cx="8426823" cy="546426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09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7150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25" y="4309214"/>
            <a:ext cx="2078474" cy="254878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97164" y="3524384"/>
            <a:ext cx="7551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086" y="271109"/>
            <a:ext cx="3496340" cy="331342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08864" y="2928033"/>
            <a:ext cx="86804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115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6257" y="3265631"/>
            <a:ext cx="7551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9928" y="2739554"/>
            <a:ext cx="7551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43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219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Not only more luminosity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074" y="958813"/>
            <a:ext cx="8711702" cy="232628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Higher </a:t>
            </a:r>
            <a:r>
              <a:rPr lang="en-US" dirty="0" err="1" smtClean="0"/>
              <a:t>centre</a:t>
            </a:r>
            <a:r>
              <a:rPr lang="en-US" dirty="0" smtClean="0"/>
              <a:t> of mass energy gives access to higher masses </a:t>
            </a:r>
          </a:p>
          <a:p>
            <a:r>
              <a:rPr lang="en-US" dirty="0" smtClean="0"/>
              <a:t>Hugely improves potential for discovery of heavy particles</a:t>
            </a:r>
          </a:p>
          <a:p>
            <a:r>
              <a:rPr lang="en-US" dirty="0" smtClean="0"/>
              <a:t>Increases cross sections limited by phase space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ttH</a:t>
            </a:r>
            <a:r>
              <a:rPr lang="en-US" dirty="0" smtClean="0"/>
              <a:t> increases faster than background (factor 4)</a:t>
            </a:r>
          </a:p>
          <a:p>
            <a:r>
              <a:rPr lang="en-US" dirty="0" smtClean="0"/>
              <a:t>But may make life harder for light states</a:t>
            </a:r>
          </a:p>
          <a:p>
            <a:pPr lvl="1"/>
            <a:r>
              <a:rPr lang="en-US" dirty="0" smtClean="0"/>
              <a:t>E.g. only factor 2 increase for WH/ZH, </a:t>
            </a:r>
            <a:r>
              <a:rPr lang="en-US" dirty="0" err="1" smtClean="0"/>
              <a:t>H➞bb</a:t>
            </a:r>
            <a:r>
              <a:rPr lang="en-US" dirty="0" smtClean="0"/>
              <a:t> and more pileup</a:t>
            </a:r>
          </a:p>
          <a:p>
            <a:pPr lvl="1"/>
            <a:r>
              <a:rPr lang="en-US" dirty="0" smtClean="0"/>
              <a:t>Could be compensated by use of boosted jet techniques (jet substructure)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768850" y="3312262"/>
            <a:ext cx="4225730" cy="3437156"/>
            <a:chOff x="4793784" y="1965172"/>
            <a:chExt cx="4225730" cy="343715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3784" y="2264023"/>
              <a:ext cx="4225724" cy="313830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893431" y="1965172"/>
              <a:ext cx="41260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hlinkClick r:id="rId3"/>
                </a:rPr>
                <a:t>http://www.hep.ph.ic.ac.uk/~wstirlin/plots/plots.html</a:t>
              </a:r>
              <a:r>
                <a:rPr lang="en-US" sz="1400" dirty="0" smtClean="0"/>
                <a:t> 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775" y="3611113"/>
            <a:ext cx="3390284" cy="26723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53" y="3486592"/>
            <a:ext cx="4679086" cy="2863985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755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4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Run II/High-</a:t>
            </a:r>
            <a:r>
              <a:rPr lang="en-US" dirty="0" err="1" smtClean="0"/>
              <a:t>Lumi</a:t>
            </a:r>
            <a:r>
              <a:rPr lang="en-US" dirty="0" smtClean="0"/>
              <a:t> LHC </a:t>
            </a:r>
            <a:r>
              <a:rPr lang="en-US" dirty="0" err="1" smtClean="0"/>
              <a:t>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121" y="1120690"/>
            <a:ext cx="7862673" cy="394112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Precision AND searches!</a:t>
            </a:r>
          </a:p>
          <a:p>
            <a:r>
              <a:rPr lang="en-US" dirty="0" smtClean="0"/>
              <a:t>Precision: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ontinue to look for deviations </a:t>
            </a:r>
            <a:r>
              <a:rPr lang="en-US" dirty="0" err="1" smtClean="0"/>
              <a:t>wrt</a:t>
            </a:r>
            <a:r>
              <a:rPr lang="en-US" dirty="0" smtClean="0"/>
              <a:t> Standard Model</a:t>
            </a:r>
          </a:p>
          <a:p>
            <a:r>
              <a:rPr lang="en-US" dirty="0" smtClean="0"/>
              <a:t>Differential cross sections: </a:t>
            </a:r>
          </a:p>
          <a:p>
            <a:pPr lvl="1"/>
            <a:r>
              <a:rPr lang="en-US" dirty="0" smtClean="0"/>
              <a:t>New physics in loops could modify event kinematics</a:t>
            </a:r>
          </a:p>
          <a:p>
            <a:r>
              <a:rPr lang="en-US" dirty="0" smtClean="0"/>
              <a:t>Complete measurement of properties:</a:t>
            </a:r>
          </a:p>
          <a:p>
            <a:pPr lvl="1"/>
            <a:r>
              <a:rPr lang="en-US" dirty="0" smtClean="0"/>
              <a:t>E.g. CP quantum numbers: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ensitivity in H➞ZZ and VBF </a:t>
            </a:r>
          </a:p>
          <a:p>
            <a:pPr lvl="1"/>
            <a:r>
              <a:rPr lang="en-US" dirty="0" smtClean="0"/>
              <a:t>Search for CP violation in Higgs sector</a:t>
            </a:r>
          </a:p>
          <a:p>
            <a:r>
              <a:rPr lang="en-US" dirty="0" smtClean="0"/>
              <a:t>Search for rare decay modes:</a:t>
            </a:r>
          </a:p>
          <a:p>
            <a:pPr lvl="1"/>
            <a:r>
              <a:rPr lang="en-US" dirty="0" smtClean="0"/>
              <a:t>H➞HH to access self coupling (long term!)</a:t>
            </a:r>
          </a:p>
          <a:p>
            <a:r>
              <a:rPr lang="en-US" dirty="0" smtClean="0"/>
              <a:t>Search for additional Higgs bosons:</a:t>
            </a:r>
          </a:p>
          <a:p>
            <a:pPr lvl="1"/>
            <a:r>
              <a:rPr lang="en-US" dirty="0" smtClean="0"/>
              <a:t>E.g. 2-Higgs Doublet Model is a natural extension and predicted in SUSY</a:t>
            </a:r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61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061818"/>
            <a:ext cx="7512577" cy="141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659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97328"/>
            <a:ext cx="9144000" cy="31814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differential cross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217712"/>
            <a:ext cx="5584707" cy="203856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Get access to the loop </a:t>
            </a:r>
            <a:r>
              <a:rPr lang="en-US" dirty="0"/>
              <a:t>structure where </a:t>
            </a:r>
            <a:r>
              <a:rPr lang="en-US" dirty="0" smtClean="0"/>
              <a:t>there may be new physics</a:t>
            </a:r>
          </a:p>
          <a:p>
            <a:r>
              <a:rPr lang="en-US" dirty="0" smtClean="0"/>
              <a:t>ATLAS </a:t>
            </a:r>
            <a:r>
              <a:rPr lang="en-US" dirty="0" err="1"/>
              <a:t>H→γγ</a:t>
            </a:r>
            <a:r>
              <a:rPr lang="en-US" dirty="0"/>
              <a:t> and ZZ </a:t>
            </a:r>
            <a:r>
              <a:rPr lang="en-US" dirty="0" smtClean="0"/>
              <a:t>so far – more to come in run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62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56277"/>
            <a:ext cx="9144000" cy="322246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5447000" y="1663700"/>
            <a:ext cx="3696999" cy="1422405"/>
            <a:chOff x="5447000" y="1663700"/>
            <a:chExt cx="3696999" cy="142240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47000" y="1663700"/>
              <a:ext cx="3696999" cy="142240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95091" y="1804269"/>
              <a:ext cx="3672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503193" y="2280580"/>
              <a:ext cx="3672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48095" y="2640755"/>
              <a:ext cx="3672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39560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14340" y="4023671"/>
            <a:ext cx="7839949" cy="2486442"/>
            <a:chOff x="714340" y="4023671"/>
            <a:chExt cx="7839949" cy="248644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4340" y="4023671"/>
              <a:ext cx="2518614" cy="228764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82987" y="4147418"/>
              <a:ext cx="2371049" cy="184349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9800" y="4023671"/>
              <a:ext cx="2534489" cy="248644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966" y="274638"/>
            <a:ext cx="5783975" cy="879853"/>
          </a:xfrm>
        </p:spPr>
        <p:txBody>
          <a:bodyPr>
            <a:normAutofit/>
          </a:bodyPr>
          <a:lstStyle/>
          <a:p>
            <a:r>
              <a:rPr lang="en-US" dirty="0" smtClean="0"/>
              <a:t>Another example: </a:t>
            </a:r>
            <a:r>
              <a:rPr lang="en-US" dirty="0" err="1" smtClean="0"/>
              <a:t>ttH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979" y="1190126"/>
            <a:ext cx="6016442" cy="287084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Indirect constraints on </a:t>
            </a:r>
            <a:r>
              <a:rPr lang="en-US" dirty="0" smtClean="0"/>
              <a:t>top</a:t>
            </a:r>
            <a:r>
              <a:rPr lang="en-US" dirty="0"/>
              <a:t>-Higgs Yukawa </a:t>
            </a:r>
            <a:r>
              <a:rPr lang="en-US" dirty="0" smtClean="0"/>
              <a:t>coupling from loops in </a:t>
            </a:r>
            <a:r>
              <a:rPr lang="en-US" dirty="0" err="1"/>
              <a:t>ggH</a:t>
            </a:r>
            <a:r>
              <a:rPr lang="en-US" dirty="0"/>
              <a:t> and </a:t>
            </a:r>
            <a:r>
              <a:rPr lang="en-US" dirty="0" err="1" smtClean="0"/>
              <a:t>ttH</a:t>
            </a:r>
            <a:r>
              <a:rPr lang="en-US" dirty="0" smtClean="0"/>
              <a:t> </a:t>
            </a:r>
            <a:r>
              <a:rPr lang="en-US" dirty="0"/>
              <a:t>vertices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ssumes </a:t>
            </a:r>
            <a:r>
              <a:rPr lang="en-US" dirty="0"/>
              <a:t>no new </a:t>
            </a:r>
            <a:r>
              <a:rPr lang="en-US" dirty="0" smtClean="0"/>
              <a:t>particles</a:t>
            </a:r>
            <a:r>
              <a:rPr lang="en-US" dirty="0"/>
              <a:t> </a:t>
            </a:r>
            <a:r>
              <a:rPr lang="en-US" dirty="0" smtClean="0"/>
              <a:t>contribute to loops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Top</a:t>
            </a:r>
            <a:r>
              <a:rPr lang="en-US" dirty="0"/>
              <a:t>-Higgs </a:t>
            </a:r>
            <a:r>
              <a:rPr lang="en-US" dirty="0" smtClean="0"/>
              <a:t>Yukawa </a:t>
            </a:r>
            <a:r>
              <a:rPr lang="en-US" dirty="0"/>
              <a:t>coupling </a:t>
            </a:r>
            <a:r>
              <a:rPr lang="en-US" dirty="0" smtClean="0"/>
              <a:t>can be measured </a:t>
            </a:r>
            <a:r>
              <a:rPr lang="en-US" dirty="0"/>
              <a:t>directly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llows </a:t>
            </a:r>
            <a:r>
              <a:rPr lang="en-US" dirty="0"/>
              <a:t>probing for </a:t>
            </a:r>
            <a:r>
              <a:rPr lang="en-US" dirty="0" smtClean="0"/>
              <a:t>New Physics contributions in </a:t>
            </a:r>
            <a:r>
              <a:rPr lang="en-US" dirty="0"/>
              <a:t>the </a:t>
            </a:r>
            <a:r>
              <a:rPr lang="en-US" dirty="0" err="1"/>
              <a:t>ggH</a:t>
            </a:r>
            <a:r>
              <a:rPr lang="en-US" dirty="0"/>
              <a:t> and </a:t>
            </a:r>
            <a:r>
              <a:rPr lang="en-US" dirty="0" err="1" smtClean="0"/>
              <a:t>γγH</a:t>
            </a:r>
            <a:r>
              <a:rPr lang="en-US" dirty="0" smtClean="0"/>
              <a:t> vertices</a:t>
            </a:r>
          </a:p>
          <a:p>
            <a:endParaRPr lang="en-US" dirty="0" smtClean="0"/>
          </a:p>
          <a:p>
            <a:r>
              <a:rPr lang="en-US" dirty="0" smtClean="0"/>
              <a:t>Top Yukawa coupling </a:t>
            </a:r>
            <a:r>
              <a:rPr lang="it-IT" dirty="0" err="1"/>
              <a:t>Y</a:t>
            </a:r>
            <a:r>
              <a:rPr lang="it-IT" baseline="-25000" dirty="0" err="1"/>
              <a:t>t</a:t>
            </a:r>
            <a:r>
              <a:rPr lang="it-IT" dirty="0"/>
              <a:t> = √2M</a:t>
            </a:r>
            <a:r>
              <a:rPr lang="it-IT" baseline="-25000" dirty="0"/>
              <a:t>t</a:t>
            </a:r>
            <a:r>
              <a:rPr lang="it-IT" dirty="0"/>
              <a:t>/</a:t>
            </a:r>
            <a:r>
              <a:rPr lang="it-IT" dirty="0" err="1"/>
              <a:t>vev</a:t>
            </a:r>
            <a:r>
              <a:rPr lang="it-IT" dirty="0"/>
              <a:t> = 0.996±</a:t>
            </a:r>
            <a:r>
              <a:rPr lang="it-IT" dirty="0" smtClean="0"/>
              <a:t>0.005</a:t>
            </a:r>
          </a:p>
          <a:p>
            <a:pPr lvl="1"/>
            <a:r>
              <a:rPr lang="en-US" dirty="0" smtClean="0"/>
              <a:t>Does this mean top plays a special role in EWSB?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1232-8A0E-A145-ABFB-B507C672EE0C}" type="slidenum">
              <a:rPr lang="en-US" smtClean="0"/>
              <a:t>63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3594" y="271170"/>
            <a:ext cx="2749560" cy="37525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769" y="4030302"/>
            <a:ext cx="4280077" cy="28027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8630" y="4046934"/>
            <a:ext cx="3938170" cy="273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207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8543"/>
          </a:xfrm>
        </p:spPr>
        <p:txBody>
          <a:bodyPr/>
          <a:lstStyle/>
          <a:p>
            <a:r>
              <a:rPr lang="en-US" dirty="0" smtClean="0"/>
              <a:t>Sensitivity to New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2254" y="1472513"/>
            <a:ext cx="4934546" cy="497981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Effective top-Higgs Yukawa coupling </a:t>
            </a:r>
            <a:r>
              <a:rPr lang="en-US" dirty="0" smtClean="0"/>
              <a:t>may deviate </a:t>
            </a:r>
            <a:r>
              <a:rPr lang="en-US" dirty="0"/>
              <a:t>from </a:t>
            </a:r>
            <a:r>
              <a:rPr lang="en-US" dirty="0" smtClean="0"/>
              <a:t>SM due to new higher-dimension operators</a:t>
            </a:r>
          </a:p>
          <a:p>
            <a:pPr lvl="1"/>
            <a:r>
              <a:rPr lang="en-US" dirty="0" smtClean="0"/>
              <a:t>Change </a:t>
            </a:r>
            <a:r>
              <a:rPr lang="en-US" b="1" dirty="0" smtClean="0"/>
              <a:t>event kinematics – </a:t>
            </a:r>
            <a:r>
              <a:rPr lang="en-US" dirty="0" smtClean="0"/>
              <a:t>go differential!</a:t>
            </a:r>
          </a:p>
          <a:p>
            <a:endParaRPr lang="en-US" dirty="0"/>
          </a:p>
          <a:p>
            <a:r>
              <a:rPr lang="en-US" dirty="0" err="1" smtClean="0"/>
              <a:t>ttH</a:t>
            </a:r>
            <a:r>
              <a:rPr lang="en-US" dirty="0" smtClean="0"/>
              <a:t> sensitive new physics: little Higgs, composite Higgs, Extra Dimensions,…</a:t>
            </a:r>
          </a:p>
          <a:p>
            <a:endParaRPr lang="en-US" dirty="0" smtClean="0"/>
          </a:p>
          <a:p>
            <a:r>
              <a:rPr lang="en-US" dirty="0" smtClean="0"/>
              <a:t>In the presence of CP violation, Higgs-top coupling have scalar (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t</a:t>
            </a:r>
            <a:r>
              <a:rPr lang="en-US" dirty="0" smtClean="0"/>
              <a:t>)and </a:t>
            </a:r>
            <a:r>
              <a:rPr lang="en-US" dirty="0" err="1" smtClean="0"/>
              <a:t>pseudoscalar</a:t>
            </a:r>
            <a:r>
              <a:rPr lang="en-US" dirty="0" smtClean="0"/>
              <a:t> (˜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t</a:t>
            </a:r>
            <a:r>
              <a:rPr lang="en-US" dirty="0"/>
              <a:t>)</a:t>
            </a:r>
            <a:r>
              <a:rPr lang="en-US" dirty="0" smtClean="0"/>
              <a:t>components</a:t>
            </a:r>
          </a:p>
          <a:p>
            <a:pPr lvl="1"/>
            <a:r>
              <a:rPr lang="en-US" dirty="0" smtClean="0"/>
              <a:t>Strong dependence on </a:t>
            </a:r>
            <a:r>
              <a:rPr lang="en-US" dirty="0" err="1" smtClean="0"/>
              <a:t>ttH</a:t>
            </a:r>
            <a:r>
              <a:rPr lang="en-US" dirty="0" smtClean="0"/>
              <a:t> cross section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Note: Indirect constraints from electron electric dipole moment not taken into account (give |˜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κ</a:t>
            </a:r>
            <a:r>
              <a:rPr lang="en-US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| &lt; 0.01)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28629" y="1026220"/>
            <a:ext cx="3259429" cy="2529460"/>
            <a:chOff x="215899" y="3637533"/>
            <a:chExt cx="3814167" cy="322046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900" y="4066374"/>
              <a:ext cx="3536355" cy="279162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15899" y="3637533"/>
              <a:ext cx="3814167" cy="470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Degrande</a:t>
              </a:r>
              <a:r>
                <a:rPr lang="en-US" dirty="0" smtClean="0"/>
                <a:t> et al. arXiv</a:t>
              </a:r>
              <a:r>
                <a:rPr lang="en-US" dirty="0"/>
                <a:t>:1205.1065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7200" y="3763855"/>
            <a:ext cx="3222879" cy="3094145"/>
            <a:chOff x="457200" y="3763855"/>
            <a:chExt cx="3222879" cy="309414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3948521"/>
              <a:ext cx="3222879" cy="290947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57200" y="3763855"/>
              <a:ext cx="30220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Ellis et al. arXiv:1312.5736</a:t>
              </a:r>
              <a:endParaRPr lang="en-US" dirty="0"/>
            </a:p>
          </p:txBody>
        </p:sp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1232-8A0E-A145-ABFB-B507C672EE0C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56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8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234"/>
            <a:ext cx="8229600" cy="529011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Recapitulation:</a:t>
            </a:r>
          </a:p>
          <a:p>
            <a:pPr lvl="1"/>
            <a:r>
              <a:rPr lang="en-US" dirty="0" smtClean="0"/>
              <a:t>Electroweak symmetry breaking</a:t>
            </a:r>
          </a:p>
          <a:p>
            <a:pPr lvl="1"/>
            <a:r>
              <a:rPr lang="en-US" dirty="0" smtClean="0"/>
              <a:t>Higgs boson in Electroweak </a:t>
            </a:r>
            <a:r>
              <a:rPr lang="en-US" dirty="0" err="1" smtClean="0"/>
              <a:t>Lagrangian</a:t>
            </a:r>
            <a:endParaRPr lang="en-US" dirty="0" smtClean="0"/>
          </a:p>
          <a:p>
            <a:pPr lvl="1"/>
            <a:r>
              <a:rPr lang="en-US" dirty="0" smtClean="0"/>
              <a:t>Higgs boson production and decay at the LHC</a:t>
            </a:r>
          </a:p>
          <a:p>
            <a:pPr lvl="1"/>
            <a:r>
              <a:rPr lang="en-US" dirty="0" smtClean="0"/>
              <a:t>The landscape at the end of LHC run I</a:t>
            </a:r>
          </a:p>
          <a:p>
            <a:endParaRPr lang="en-US" dirty="0" smtClean="0"/>
          </a:p>
          <a:p>
            <a:r>
              <a:rPr lang="en-US" dirty="0" smtClean="0"/>
              <a:t>The Higgs sector beyond the Standard Model</a:t>
            </a:r>
          </a:p>
          <a:p>
            <a:pPr lvl="1"/>
            <a:r>
              <a:rPr lang="en-US" dirty="0" smtClean="0"/>
              <a:t>Constraints from current data</a:t>
            </a:r>
          </a:p>
          <a:p>
            <a:pPr lvl="1"/>
            <a:r>
              <a:rPr lang="en-US" dirty="0" smtClean="0"/>
              <a:t>Examples of rare and exotic channels</a:t>
            </a:r>
          </a:p>
          <a:p>
            <a:endParaRPr lang="en-US" dirty="0" smtClean="0"/>
          </a:p>
          <a:p>
            <a:r>
              <a:rPr lang="en-US" dirty="0" smtClean="0"/>
              <a:t>Future Higgs measurements at LHC and beyond</a:t>
            </a:r>
          </a:p>
          <a:p>
            <a:pPr lvl="1"/>
            <a:r>
              <a:rPr lang="en-US" dirty="0" smtClean="0"/>
              <a:t>Fundamental questions at the end of run I</a:t>
            </a:r>
          </a:p>
          <a:p>
            <a:pPr lvl="1"/>
            <a:r>
              <a:rPr lang="en-US" dirty="0" smtClean="0"/>
              <a:t>Future LHC running – luminosity, energy, and physics reach</a:t>
            </a:r>
          </a:p>
          <a:p>
            <a:pPr lvl="1"/>
            <a:r>
              <a:rPr lang="en-US" dirty="0" smtClean="0"/>
              <a:t>Higgs physics in future LHC analyses – Precision and Searches</a:t>
            </a:r>
          </a:p>
          <a:p>
            <a:pPr lvl="1"/>
            <a:r>
              <a:rPr lang="en-US" dirty="0" smtClean="0"/>
              <a:t>An example: associated production with top-quark pair – SM and BSM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77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ouNoir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06" y="754908"/>
            <a:ext cx="3294494" cy="24708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02" y="3225778"/>
            <a:ext cx="4540278" cy="36322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0932" y="2142972"/>
            <a:ext cx="5293996" cy="372615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65628" y="595927"/>
            <a:ext cx="52393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The End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13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7150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777" y="4054256"/>
            <a:ext cx="2102808" cy="28037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54578" y="3025011"/>
            <a:ext cx="942076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13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08864" y="2384713"/>
            <a:ext cx="86804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115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2361" y="3164986"/>
            <a:ext cx="7551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77010" y="2484596"/>
            <a:ext cx="7551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9928" y="2196234"/>
            <a:ext cx="7551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3980666" y="726292"/>
            <a:ext cx="4964421" cy="4154992"/>
          </a:xfrm>
          <a:prstGeom prst="rect">
            <a:avLst/>
          </a:prstGeom>
          <a:effectLst>
            <a:glow rad="355600">
              <a:schemeClr val="tx1">
                <a:alpha val="77000"/>
              </a:schemeClr>
            </a:glow>
            <a:softEdge rad="266700"/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C5E-55E3-8448-9DC5-21BE8846BA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784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6"/>
            <a:ext cx="8229600" cy="7534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Standard Model Higgs Mechanism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17715" y="1170695"/>
            <a:ext cx="4895890" cy="5167308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In the </a:t>
            </a:r>
            <a:r>
              <a:rPr lang="en-US" sz="2800" dirty="0" smtClean="0">
                <a:solidFill>
                  <a:srgbClr val="000000"/>
                </a:solidFill>
              </a:rPr>
              <a:t>Standard Model with no Higgs mechanism, interactions </a:t>
            </a:r>
            <a:r>
              <a:rPr lang="en-US" sz="2800" dirty="0">
                <a:solidFill>
                  <a:srgbClr val="000000"/>
                </a:solidFill>
              </a:rPr>
              <a:t>are symmetric </a:t>
            </a:r>
            <a:r>
              <a:rPr lang="en-US" sz="2800" dirty="0" smtClean="0">
                <a:solidFill>
                  <a:srgbClr val="000000"/>
                </a:solidFill>
              </a:rPr>
              <a:t>and </a:t>
            </a:r>
            <a:r>
              <a:rPr lang="en-US" sz="2800" dirty="0">
                <a:solidFill>
                  <a:srgbClr val="000000"/>
                </a:solidFill>
              </a:rPr>
              <a:t>particles do not have </a:t>
            </a:r>
            <a:r>
              <a:rPr lang="en-US" sz="2800" dirty="0" smtClean="0">
                <a:solidFill>
                  <a:srgbClr val="000000"/>
                </a:solidFill>
              </a:rPr>
              <a:t>mass </a:t>
            </a:r>
            <a:endParaRPr lang="en-US" sz="2800" dirty="0">
              <a:solidFill>
                <a:srgbClr val="000000"/>
              </a:solidFill>
            </a:endParaRP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The symmetry between the electromagnetic and the week interactions is broken: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Photon does </a:t>
            </a:r>
            <a:r>
              <a:rPr lang="en-US" dirty="0">
                <a:solidFill>
                  <a:srgbClr val="000000"/>
                </a:solidFill>
              </a:rPr>
              <a:t>not have mass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W</a:t>
            </a:r>
            <a:r>
              <a:rPr lang="en-US" dirty="0">
                <a:solidFill>
                  <a:srgbClr val="000000"/>
                </a:solidFill>
              </a:rPr>
              <a:t>, Z </a:t>
            </a:r>
            <a:r>
              <a:rPr lang="en-US" dirty="0" smtClean="0">
                <a:solidFill>
                  <a:srgbClr val="000000"/>
                </a:solidFill>
              </a:rPr>
              <a:t>have </a:t>
            </a:r>
            <a:r>
              <a:rPr lang="en-US" dirty="0">
                <a:solidFill>
                  <a:srgbClr val="000000"/>
                </a:solidFill>
              </a:rPr>
              <a:t>a </a:t>
            </a:r>
            <a:r>
              <a:rPr lang="en-US" dirty="0" smtClean="0">
                <a:solidFill>
                  <a:srgbClr val="000000"/>
                </a:solidFill>
              </a:rPr>
              <a:t>large mass</a:t>
            </a: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BE0204"/>
                </a:solidFill>
              </a:rPr>
              <a:t>Higgs mechanism:</a:t>
            </a:r>
          </a:p>
          <a:p>
            <a:pPr lvl="1"/>
            <a:r>
              <a:rPr lang="en-US" dirty="0">
                <a:solidFill>
                  <a:srgbClr val="BE0204"/>
                </a:solidFill>
              </a:rPr>
              <a:t>mass of W and Z results from </a:t>
            </a:r>
            <a:r>
              <a:rPr lang="en-US" dirty="0" smtClean="0">
                <a:solidFill>
                  <a:srgbClr val="BE0204"/>
                </a:solidFill>
              </a:rPr>
              <a:t>the  </a:t>
            </a:r>
            <a:r>
              <a:rPr lang="en-US" dirty="0">
                <a:solidFill>
                  <a:srgbClr val="BE0204"/>
                </a:solidFill>
              </a:rPr>
              <a:t>Higgs </a:t>
            </a:r>
            <a:r>
              <a:rPr lang="en-US" dirty="0" smtClean="0">
                <a:solidFill>
                  <a:srgbClr val="BE0204"/>
                </a:solidFill>
              </a:rPr>
              <a:t>mechanism</a:t>
            </a:r>
            <a:endParaRPr lang="en-US" dirty="0">
              <a:solidFill>
                <a:srgbClr val="BE0204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820485" y="1182753"/>
            <a:ext cx="3104884" cy="3222251"/>
            <a:chOff x="5992261" y="1308783"/>
            <a:chExt cx="2494401" cy="2755663"/>
          </a:xfrm>
        </p:grpSpPr>
        <p:sp>
          <p:nvSpPr>
            <p:cNvPr id="25" name="Rectangle 24"/>
            <p:cNvSpPr/>
            <p:nvPr/>
          </p:nvSpPr>
          <p:spPr>
            <a:xfrm>
              <a:off x="5992261" y="1308783"/>
              <a:ext cx="2494401" cy="2755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06573" y="1417194"/>
              <a:ext cx="703901" cy="83294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92399" y="2226403"/>
              <a:ext cx="2143613" cy="1714891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6192399" y="2004897"/>
              <a:ext cx="2185408" cy="221506"/>
              <a:chOff x="5755317" y="1689842"/>
              <a:chExt cx="2494470" cy="221508"/>
            </a:xfrm>
          </p:grpSpPr>
          <p:sp>
            <p:nvSpPr>
              <p:cNvPr id="13" name="Arc 12"/>
              <p:cNvSpPr/>
              <p:nvPr/>
            </p:nvSpPr>
            <p:spPr>
              <a:xfrm rot="10800000">
                <a:off x="5755317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Arc 13"/>
              <p:cNvSpPr/>
              <p:nvPr/>
            </p:nvSpPr>
            <p:spPr>
              <a:xfrm rot="10800000">
                <a:off x="6254211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Arc 14"/>
              <p:cNvSpPr/>
              <p:nvPr/>
            </p:nvSpPr>
            <p:spPr>
              <a:xfrm rot="10800000">
                <a:off x="6753105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Arc 15"/>
              <p:cNvSpPr/>
              <p:nvPr/>
            </p:nvSpPr>
            <p:spPr>
              <a:xfrm rot="10800000">
                <a:off x="7251999" y="1689842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Arc 16"/>
              <p:cNvSpPr/>
              <p:nvPr/>
            </p:nvSpPr>
            <p:spPr>
              <a:xfrm rot="10800000">
                <a:off x="7750893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5806037" y="1170695"/>
            <a:ext cx="3104884" cy="3316558"/>
            <a:chOff x="2970590" y="1417194"/>
            <a:chExt cx="2494401" cy="2755663"/>
          </a:xfrm>
        </p:grpSpPr>
        <p:sp>
          <p:nvSpPr>
            <p:cNvPr id="28" name="Rectangle 27"/>
            <p:cNvSpPr/>
            <p:nvPr/>
          </p:nvSpPr>
          <p:spPr>
            <a:xfrm>
              <a:off x="2970590" y="1417194"/>
              <a:ext cx="2494401" cy="2755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70732" y="2349555"/>
              <a:ext cx="2143613" cy="1714891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535223">
              <a:off x="4350805" y="2799382"/>
              <a:ext cx="703901" cy="832949"/>
            </a:xfrm>
            <a:prstGeom prst="rect">
              <a:avLst/>
            </a:prstGeom>
          </p:spPr>
        </p:pic>
        <p:grpSp>
          <p:nvGrpSpPr>
            <p:cNvPr id="31" name="Group 21"/>
            <p:cNvGrpSpPr/>
            <p:nvPr/>
          </p:nvGrpSpPr>
          <p:grpSpPr>
            <a:xfrm>
              <a:off x="3170733" y="3828644"/>
              <a:ext cx="2185410" cy="221506"/>
              <a:chOff x="5755317" y="1689842"/>
              <a:chExt cx="2494470" cy="221508"/>
            </a:xfrm>
          </p:grpSpPr>
          <p:sp>
            <p:nvSpPr>
              <p:cNvPr id="32" name="Arc 31"/>
              <p:cNvSpPr/>
              <p:nvPr/>
            </p:nvSpPr>
            <p:spPr>
              <a:xfrm rot="10800000">
                <a:off x="5755317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Arc 32"/>
              <p:cNvSpPr/>
              <p:nvPr/>
            </p:nvSpPr>
            <p:spPr>
              <a:xfrm rot="10800000">
                <a:off x="6254211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Arc 33"/>
              <p:cNvSpPr/>
              <p:nvPr/>
            </p:nvSpPr>
            <p:spPr>
              <a:xfrm rot="10800000">
                <a:off x="6753105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Arc 34"/>
              <p:cNvSpPr/>
              <p:nvPr/>
            </p:nvSpPr>
            <p:spPr>
              <a:xfrm rot="10800000">
                <a:off x="7251999" y="1689842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Arc 35"/>
              <p:cNvSpPr/>
              <p:nvPr/>
            </p:nvSpPr>
            <p:spPr>
              <a:xfrm rot="10800000">
                <a:off x="7750893" y="1689843"/>
                <a:ext cx="498894" cy="221507"/>
              </a:xfrm>
              <a:prstGeom prst="arc">
                <a:avLst>
                  <a:gd name="adj1" fmla="val 10953096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Arc 38"/>
            <p:cNvSpPr/>
            <p:nvPr/>
          </p:nvSpPr>
          <p:spPr>
            <a:xfrm>
              <a:off x="4044897" y="2226403"/>
              <a:ext cx="611770" cy="857884"/>
            </a:xfrm>
            <a:prstGeom prst="arc">
              <a:avLst>
                <a:gd name="adj1" fmla="val 15413884"/>
                <a:gd name="adj2" fmla="val 2589208"/>
              </a:avLst>
            </a:prstGeom>
            <a:ln cap="flat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Date Placeholder 4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FCF03-FEB1-0D46-9A13-709C45DDD70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342751" y="6474528"/>
            <a:ext cx="2395098" cy="383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</a:t>
            </a:r>
            <a:r>
              <a:rPr lang="en-US" dirty="0" err="1" smtClean="0"/>
              <a:t>J.Varela’s</a:t>
            </a:r>
            <a:r>
              <a:rPr lang="en-US" dirty="0" smtClean="0"/>
              <a:t> lecture</a:t>
            </a:r>
            <a:endParaRPr lang="en-US" dirty="0"/>
          </a:p>
        </p:txBody>
      </p:sp>
      <p:graphicFrame>
        <p:nvGraphicFramePr>
          <p:cNvPr id="37" name="Object 3"/>
          <p:cNvGraphicFramePr>
            <a:graphicFrameLocks noChangeAspect="1"/>
          </p:cNvGraphicFramePr>
          <p:nvPr/>
        </p:nvGraphicFramePr>
        <p:xfrm>
          <a:off x="6201005" y="4680773"/>
          <a:ext cx="1624006" cy="1204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Equation" r:id="rId5" imgW="876300" imgH="774700" progId="Equation.3">
                  <p:embed/>
                </p:oleObj>
              </mc:Choice>
              <mc:Fallback>
                <p:oleObj name="Equation" r:id="rId5" imgW="876300" imgH="774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1005" y="4680773"/>
                        <a:ext cx="1624006" cy="12045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0933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Added bonus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1684" y="1136316"/>
            <a:ext cx="780715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263B86"/>
                </a:solidFill>
              </a:rPr>
              <a:t>Non-zero average value of the Higgs field can also give masses to the quarks, electrons and muons – to all point-like particles.</a:t>
            </a:r>
            <a:endParaRPr lang="en-US" sz="2400" dirty="0">
              <a:solidFill>
                <a:srgbClr val="263B8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1683" y="2466112"/>
            <a:ext cx="76467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ld theoretical problem affecting the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quantum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theory of the weak force : </a:t>
            </a:r>
          </a:p>
          <a:p>
            <a:pPr lvl="1"/>
            <a:r>
              <a:rPr lang="en-US" sz="2400" dirty="0" smtClean="0">
                <a:solidFill>
                  <a:schemeClr val="accent4"/>
                </a:solidFill>
              </a:rPr>
              <a:t>the probability of two W’s interacting becomes larger than 1 at high energies (&gt; 1 TeV).</a:t>
            </a:r>
            <a:endParaRPr lang="en-US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41684" y="4159633"/>
            <a:ext cx="6751053" cy="2434110"/>
            <a:chOff x="641684" y="4159633"/>
            <a:chExt cx="6751053" cy="2434110"/>
          </a:xfrm>
        </p:grpSpPr>
        <p:pic>
          <p:nvPicPr>
            <p:cNvPr id="9" name="Content Placeholder 10" descr="WW Scattering via Z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11753" y="4655950"/>
              <a:ext cx="2424545" cy="1562695"/>
            </a:xfrm>
            <a:prstGeom prst="rect">
              <a:avLst/>
            </a:prstGeom>
            <a:noFill/>
          </p:spPr>
        </p:pic>
        <p:pic>
          <p:nvPicPr>
            <p:cNvPr id="10" name="Content Placeholder 11" descr="WW Scattering via H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9080" y="4602478"/>
              <a:ext cx="2363657" cy="1643831"/>
            </a:xfrm>
            <a:prstGeom prst="rect">
              <a:avLst/>
            </a:prstGeom>
            <a:noFill/>
          </p:spPr>
        </p:pic>
        <p:pic>
          <p:nvPicPr>
            <p:cNvPr id="12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51101" y="6107425"/>
              <a:ext cx="1895885" cy="486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99438" y="6078587"/>
              <a:ext cx="1482774" cy="458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4346960" y="5128542"/>
              <a:ext cx="424315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+</a:t>
              </a:r>
              <a:endParaRPr lang="en-US" sz="32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41684" y="4159633"/>
              <a:ext cx="33312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ts val="1200"/>
                </a:spcBef>
              </a:pPr>
              <a:r>
                <a:rPr lang="en-US" sz="2400" dirty="0" smtClean="0">
                  <a:solidFill>
                    <a:srgbClr val="263B86"/>
                  </a:solidFill>
                </a:rPr>
                <a:t>Solved </a:t>
              </a:r>
              <a:r>
                <a:rPr lang="en-US" sz="2400" dirty="0">
                  <a:solidFill>
                    <a:srgbClr val="263B86"/>
                  </a:solidFill>
                </a:rPr>
                <a:t>by the Higgs field! 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5/22/14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Physics Course - LIP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1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16078</TotalTime>
  <Words>4088</Words>
  <Application>Microsoft Macintosh PowerPoint</Application>
  <PresentationFormat>On-screen Show (4:3)</PresentationFormat>
  <Paragraphs>694</Paragraphs>
  <Slides>66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8" baseType="lpstr">
      <vt:lpstr>Office Theme</vt:lpstr>
      <vt:lpstr>Equation</vt:lpstr>
      <vt:lpstr>Higgs Physics – Lecture 4</vt:lpstr>
      <vt:lpstr>Outlook</vt:lpstr>
      <vt:lpstr>Higgs lectures so far…</vt:lpstr>
      <vt:lpstr>This lecture</vt:lpstr>
      <vt:lpstr>Recap of previous lectures</vt:lpstr>
      <vt:lpstr>PowerPoint Presentation</vt:lpstr>
      <vt:lpstr>PowerPoint Presentation</vt:lpstr>
      <vt:lpstr>The Standard Model Higgs Mechanism</vt:lpstr>
      <vt:lpstr>Added bonus</vt:lpstr>
      <vt:lpstr>Lagrangians and coffee mugs</vt:lpstr>
      <vt:lpstr>Electroweak symmetry breaking</vt:lpstr>
      <vt:lpstr>Wikipedia wisdom</vt:lpstr>
      <vt:lpstr>Wikipedia wisdom</vt:lpstr>
      <vt:lpstr>Wikipedia wisdom</vt:lpstr>
      <vt:lpstr>Why does it matter?</vt:lpstr>
      <vt:lpstr>PowerPoint Presentation</vt:lpstr>
      <vt:lpstr>Going beyond the standard model</vt:lpstr>
      <vt:lpstr>Many possible theories</vt:lpstr>
      <vt:lpstr>Forces and expansion of the Universe</vt:lpstr>
      <vt:lpstr>The dark side of the Universe</vt:lpstr>
      <vt:lpstr>Supersymmetry</vt:lpstr>
      <vt:lpstr>Higgs and hierarchy problem</vt:lpstr>
      <vt:lpstr>SUSY and the Higgs mass</vt:lpstr>
      <vt:lpstr>The Universe expansion is accelerating</vt:lpstr>
      <vt:lpstr>Vacuum energy density</vt:lpstr>
      <vt:lpstr>New physics at a few TeV?</vt:lpstr>
      <vt:lpstr>A bit of fun…</vt:lpstr>
      <vt:lpstr>PowerPoint Presentation</vt:lpstr>
      <vt:lpstr>PowerPoint Presentation</vt:lpstr>
      <vt:lpstr>In the meantime at the LHC…</vt:lpstr>
      <vt:lpstr>PowerPoint Presentation</vt:lpstr>
      <vt:lpstr>PowerPoint Presentation</vt:lpstr>
      <vt:lpstr>Where do we stand?</vt:lpstr>
      <vt:lpstr>PowerPoint Presentation</vt:lpstr>
      <vt:lpstr>Combining Higgs Channels </vt:lpstr>
      <vt:lpstr>A bit more technically</vt:lpstr>
      <vt:lpstr>Higgs boson mass</vt:lpstr>
      <vt:lpstr>Spin and Parity</vt:lpstr>
      <vt:lpstr>Direct Evidence of Fermion Couplings</vt:lpstr>
      <vt:lpstr>Higgs Width</vt:lpstr>
      <vt:lpstr>Signal strength</vt:lpstr>
      <vt:lpstr>Fermion and Boson couplings from fit</vt:lpstr>
      <vt:lpstr>Production Modes</vt:lpstr>
      <vt:lpstr>New Physics in the Loops?</vt:lpstr>
      <vt:lpstr>Going beyond the Standard Model</vt:lpstr>
      <vt:lpstr>Two Higgs Doublet Model (2HDM)</vt:lpstr>
      <vt:lpstr>Two Higgs Doublet Model (2HDM)</vt:lpstr>
      <vt:lpstr>Constraints from SM channels</vt:lpstr>
      <vt:lpstr>Invisible Higgs</vt:lpstr>
      <vt:lpstr>Invisible Higgs</vt:lpstr>
      <vt:lpstr>Z(H -&gt; Invisible): Analysis Strategy</vt:lpstr>
      <vt:lpstr>Invisible Higgs</vt:lpstr>
      <vt:lpstr>Invisible Higgs</vt:lpstr>
      <vt:lpstr>Invisible Higgs</vt:lpstr>
      <vt:lpstr>Rare decays</vt:lpstr>
      <vt:lpstr>Backgrounds</vt:lpstr>
      <vt:lpstr>Results</vt:lpstr>
      <vt:lpstr>Looking into the future</vt:lpstr>
      <vt:lpstr>Future LHC Running</vt:lpstr>
      <vt:lpstr>Not only more luminosity</vt:lpstr>
      <vt:lpstr>Run II/High-Lumi LHC Programme</vt:lpstr>
      <vt:lpstr>Higgs differential cross sections</vt:lpstr>
      <vt:lpstr>Another example: ttH</vt:lpstr>
      <vt:lpstr>Sensitivity to New Physics</vt:lpstr>
      <vt:lpstr>Summary</vt:lpstr>
      <vt:lpstr>The End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Physics – Lecture 4</dc:title>
  <dc:creator>Ricardo Goncalo</dc:creator>
  <cp:lastModifiedBy>Ricardo Goncalo</cp:lastModifiedBy>
  <cp:revision>150</cp:revision>
  <dcterms:created xsi:type="dcterms:W3CDTF">2014-05-22T18:19:51Z</dcterms:created>
  <dcterms:modified xsi:type="dcterms:W3CDTF">2016-01-28T16:32:44Z</dcterms:modified>
</cp:coreProperties>
</file>