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89" r:id="rId2"/>
    <p:sldId id="259" r:id="rId3"/>
    <p:sldId id="268" r:id="rId4"/>
    <p:sldId id="307" r:id="rId5"/>
    <p:sldId id="344" r:id="rId6"/>
    <p:sldId id="334" r:id="rId7"/>
    <p:sldId id="335" r:id="rId8"/>
    <p:sldId id="345" r:id="rId9"/>
    <p:sldId id="346" r:id="rId10"/>
    <p:sldId id="347" r:id="rId11"/>
    <p:sldId id="348" r:id="rId12"/>
    <p:sldId id="336" r:id="rId13"/>
    <p:sldId id="349" r:id="rId14"/>
    <p:sldId id="350" r:id="rId15"/>
    <p:sldId id="351" r:id="rId16"/>
    <p:sldId id="339" r:id="rId17"/>
    <p:sldId id="352" r:id="rId18"/>
    <p:sldId id="354" r:id="rId19"/>
    <p:sldId id="343" r:id="rId20"/>
    <p:sldId id="311" r:id="rId21"/>
    <p:sldId id="314" r:id="rId22"/>
    <p:sldId id="288" r:id="rId23"/>
    <p:sldId id="301" r:id="rId24"/>
    <p:sldId id="340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1" autoAdjust="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1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52F8CBB7-28BE-4AE4-A9B5-4636C231AE55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A268E3E0-5E66-4DEE-A87E-65F121C96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59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4DE94-486D-4D08-BFE7-71A4954D17AA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60B66-2899-4DA6-B9DB-9B5102B42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74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High Power </a:t>
            </a:r>
            <a:r>
              <a:rPr lang="en-US" dirty="0" err="1" smtClean="0"/>
              <a:t>Targetry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  <p:pic>
        <p:nvPicPr>
          <p:cNvPr id="10" name="Picture 9" descr="EN-STI-LOGO.jp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2317750" y="6194705"/>
            <a:ext cx="512618" cy="4552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02014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 smtClean="0"/>
              <a:t>LIEBE project: 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000" dirty="0"/>
              <a:t>WP3 </a:t>
            </a:r>
            <a:r>
              <a:rPr lang="en-US" sz="4000" dirty="0" smtClean="0"/>
              <a:t>– </a:t>
            </a:r>
            <a:r>
              <a:rPr lang="en-US" sz="4000" dirty="0" smtClean="0"/>
              <a:t>Construction and tests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100" b="1" dirty="0" smtClean="0">
                <a:solidFill>
                  <a:srgbClr val="FF0000"/>
                </a:solidFill>
              </a:rPr>
              <a:t>Project coordination meeting </a:t>
            </a:r>
            <a:r>
              <a:rPr lang="en-US" sz="3100" dirty="0" smtClean="0">
                <a:solidFill>
                  <a:srgbClr val="FF0000"/>
                </a:solidFill>
              </a:rPr>
              <a:t>– 30/01/2015</a:t>
            </a:r>
            <a:endParaRPr lang="en-US" sz="31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5089448"/>
            <a:ext cx="8298873" cy="419653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/>
              <a:t>M</a:t>
            </a:r>
            <a:r>
              <a:rPr lang="en-US" u="sng" dirty="0" smtClean="0"/>
              <a:t>. </a:t>
            </a:r>
            <a:r>
              <a:rPr lang="en-US" u="sng" dirty="0" smtClean="0"/>
              <a:t>Delonca</a:t>
            </a:r>
            <a:r>
              <a:rPr lang="en-US" dirty="0" smtClean="0"/>
              <a:t> on behalf of the WP3 contributors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92" y="622287"/>
            <a:ext cx="7330420" cy="102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\\psf\Home\Downloads\CERN-LogoPack\Outline\PNG\BLUE\LogoOutline-Blue-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" y="753088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9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open points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7981634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Open points on the design</a:t>
            </a:r>
            <a:r>
              <a:rPr lang="en-US" sz="1800" dirty="0" smtClean="0"/>
              <a:t>:</a:t>
            </a:r>
          </a:p>
          <a:p>
            <a:pPr lvl="1" algn="just"/>
            <a:r>
              <a:rPr lang="en-US" sz="1400" dirty="0" smtClean="0"/>
              <a:t>Monitoring elements to be implemented,</a:t>
            </a:r>
          </a:p>
          <a:p>
            <a:pPr lvl="1" algn="just"/>
            <a:r>
              <a:rPr lang="en-US" sz="1400" dirty="0"/>
              <a:t>f</a:t>
            </a:r>
            <a:r>
              <a:rPr lang="en-US" sz="1400" dirty="0" smtClean="0"/>
              <a:t>illing procedure,</a:t>
            </a:r>
          </a:p>
          <a:p>
            <a:pPr lvl="1" algn="just"/>
            <a:r>
              <a:rPr lang="en-US" sz="1400" dirty="0" smtClean="0"/>
              <a:t>emptying procedure,</a:t>
            </a:r>
          </a:p>
          <a:p>
            <a:pPr lvl="1" algn="just"/>
            <a:r>
              <a:rPr lang="en-US" sz="1400" dirty="0"/>
              <a:t>c</a:t>
            </a:r>
            <a:r>
              <a:rPr lang="en-US" sz="1400" dirty="0" smtClean="0"/>
              <a:t>oupling to the Front end</a:t>
            </a:r>
          </a:p>
          <a:p>
            <a:pPr algn="just"/>
            <a:endParaRPr lang="en-US" sz="1800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54454" y="3014721"/>
            <a:ext cx="7981634" cy="29568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 smtClean="0"/>
              <a:t>Simulations remaining:</a:t>
            </a:r>
          </a:p>
          <a:p>
            <a:pPr lvl="1" algn="just"/>
            <a:r>
              <a:rPr lang="en-US" sz="1400" dirty="0" smtClean="0"/>
              <a:t>Shock waves coupled with flow (?),</a:t>
            </a:r>
          </a:p>
          <a:p>
            <a:pPr lvl="1" algn="just"/>
            <a:r>
              <a:rPr lang="en-US" sz="1400" dirty="0" smtClean="0"/>
              <a:t>Casserole integrity,</a:t>
            </a:r>
          </a:p>
          <a:p>
            <a:pPr marL="36576" indent="0" algn="just">
              <a:buNone/>
            </a:pPr>
            <a:endParaRPr lang="en-US" sz="18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62" r="29784"/>
          <a:stretch/>
        </p:blipFill>
        <p:spPr bwMode="auto">
          <a:xfrm>
            <a:off x="5978954" y="1655873"/>
            <a:ext cx="2099402" cy="271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4441" y="4777273"/>
            <a:ext cx="5224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validation of proposed design with prototype!</a:t>
            </a:r>
            <a:endParaRPr lang="en-US" dirty="0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0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rototyping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		… LBE shower test - 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44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Prototypes </a:t>
            </a:r>
            <a:r>
              <a:rPr lang="en-US" dirty="0" smtClean="0"/>
              <a:t>– </a:t>
            </a:r>
            <a:r>
              <a:rPr lang="en-US" sz="3200" dirty="0" smtClean="0"/>
              <a:t>LBE shower test</a:t>
            </a:r>
            <a:r>
              <a:rPr lang="en-US" sz="2000" dirty="0" smtClean="0"/>
              <a:t> </a:t>
            </a:r>
            <a:r>
              <a:rPr lang="en-US" sz="3600" dirty="0" smtClean="0"/>
              <a:t>(1)</a:t>
            </a:r>
            <a:endParaRPr lang="en-US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4294967295"/>
          </p:nvPr>
        </p:nvSpPr>
        <p:spPr>
          <a:xfrm>
            <a:off x="423900" y="1131526"/>
            <a:ext cx="8382443" cy="5092126"/>
          </a:xfrm>
          <a:prstGeom prst="rect">
            <a:avLst/>
          </a:prstGeom>
        </p:spPr>
        <p:txBody>
          <a:bodyPr/>
          <a:lstStyle/>
          <a:p>
            <a:r>
              <a:rPr lang="en-US" sz="2000" dirty="0" smtClean="0"/>
              <a:t>What is the proper spacing with LBE?</a:t>
            </a: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24"/>
          <a:stretch/>
        </p:blipFill>
        <p:spPr>
          <a:xfrm rot="5400000">
            <a:off x="2124153" y="2417199"/>
            <a:ext cx="4511022" cy="26422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9" t="21484" r="-4562"/>
          <a:stretch/>
        </p:blipFill>
        <p:spPr>
          <a:xfrm>
            <a:off x="6068274" y="3911128"/>
            <a:ext cx="2831110" cy="20798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68274" y="3906719"/>
            <a:ext cx="2711159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Grid samples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68274" y="1444506"/>
            <a:ext cx="283732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smtClean="0"/>
              <a:t>Volume of LBE </a:t>
            </a:r>
            <a:r>
              <a:rPr lang="en-US" sz="1400" dirty="0" smtClean="0"/>
              <a:t>per shower known (between the upper and middle valve)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smtClean="0"/>
              <a:t>4 grids </a:t>
            </a:r>
            <a:r>
              <a:rPr lang="en-US" sz="1400" dirty="0" smtClean="0"/>
              <a:t>to be tested (different spacing from 1 mm up to 0.4 mm), holes diameter of 0.1 mm.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/>
              <a:t>5</a:t>
            </a:r>
            <a:r>
              <a:rPr lang="en-US" sz="1400" b="1" dirty="0" smtClean="0"/>
              <a:t> showers </a:t>
            </a:r>
            <a:r>
              <a:rPr lang="en-US" sz="1400" dirty="0" smtClean="0"/>
              <a:t>per grids (repeatability)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smtClean="0"/>
              <a:t>Camera</a:t>
            </a:r>
            <a:r>
              <a:rPr lang="en-US" sz="1400" dirty="0" smtClean="0"/>
              <a:t> to take picture (3 per second)</a:t>
            </a:r>
            <a:endParaRPr lang="en-US" sz="14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74" y="1530437"/>
            <a:ext cx="2840423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2810317" y="1939313"/>
            <a:ext cx="1539253" cy="361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941768" y="2494361"/>
            <a:ext cx="1539253" cy="254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03701" y="4107875"/>
            <a:ext cx="1043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Vacuum pump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11213" y="4606471"/>
            <a:ext cx="989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Camera</a:t>
            </a:r>
            <a:endParaRPr lang="en-US" sz="12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601623" y="3177490"/>
            <a:ext cx="951769" cy="1000198"/>
          </a:xfrm>
          <a:prstGeom prst="ellipse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063215" y="4107875"/>
            <a:ext cx="637574" cy="569912"/>
          </a:xfrm>
          <a:prstGeom prst="ellipse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56956" y="5991000"/>
            <a:ext cx="3558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Courtesy D. Grenier &amp; T.M. Mendonca, CERN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6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Prototypes </a:t>
            </a:r>
            <a:r>
              <a:rPr lang="en-US" dirty="0" smtClean="0"/>
              <a:t>– </a:t>
            </a:r>
            <a:r>
              <a:rPr lang="en-US" sz="3200" dirty="0" smtClean="0"/>
              <a:t>LBE shower test</a:t>
            </a:r>
            <a:r>
              <a:rPr lang="en-US" sz="2000" dirty="0" smtClean="0"/>
              <a:t> </a:t>
            </a:r>
            <a:r>
              <a:rPr lang="en-US" sz="3600" dirty="0" smtClean="0"/>
              <a:t>(2)</a:t>
            </a:r>
            <a:endParaRPr lang="en-US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101012"/>
            <a:ext cx="8226425" cy="5172788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lang="en-US" sz="2000" dirty="0" smtClean="0"/>
              <a:t>Observations</a:t>
            </a:r>
            <a:r>
              <a:rPr lang="en-US" sz="2000" dirty="0" smtClean="0"/>
              <a:t>: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r>
              <a:rPr lang="en-US" sz="1800" dirty="0" smtClean="0"/>
              <a:t>Shower feasibility proven: </a:t>
            </a:r>
            <a:r>
              <a:rPr lang="en-US" sz="1600" dirty="0" smtClean="0"/>
              <a:t>smallest spacing between holes of </a:t>
            </a:r>
            <a:r>
              <a:rPr lang="en-US" sz="1600" b="1" dirty="0" smtClean="0"/>
              <a:t>0,5 mm </a:t>
            </a:r>
            <a:r>
              <a:rPr lang="en-US" sz="1600" dirty="0" smtClean="0"/>
              <a:t>for 0,1 mm holes</a:t>
            </a:r>
          </a:p>
          <a:p>
            <a:pPr lvl="1"/>
            <a:r>
              <a:rPr lang="en-US" sz="1800" dirty="0" smtClean="0"/>
              <a:t>Oxidation prevent a proper operation of the </a:t>
            </a:r>
            <a:r>
              <a:rPr lang="en-US" sz="1800" dirty="0" smtClean="0"/>
              <a:t>grid (analysis of the grid foreseen)</a:t>
            </a:r>
            <a:endParaRPr lang="en-US" sz="1800" dirty="0" smtClean="0"/>
          </a:p>
          <a:p>
            <a:pPr lvl="1"/>
            <a:r>
              <a:rPr lang="en-US" sz="1800" dirty="0" smtClean="0"/>
              <a:t>Size of droplets vary between the start and the end of the shower</a:t>
            </a:r>
            <a:endParaRPr lang="en-US" sz="1800" dirty="0"/>
          </a:p>
        </p:txBody>
      </p:sp>
      <p:pic>
        <p:nvPicPr>
          <p:cNvPr id="28" name="Picture 2" descr="\\cernhomem.cern.ch\m\mdelonca\Public\liquid target\photo to share\shower 0.6 mm spacing\shower 2 star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432" y="1459930"/>
            <a:ext cx="2148857" cy="322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916432" y="4705270"/>
            <a:ext cx="2148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Shower</a:t>
            </a:r>
            <a:r>
              <a:rPr lang="fr-FR" sz="1200" dirty="0" smtClean="0"/>
              <a:t> at </a:t>
            </a:r>
            <a:r>
              <a:rPr lang="fr-FR" sz="1200" dirty="0" err="1" smtClean="0"/>
              <a:t>start</a:t>
            </a:r>
            <a:r>
              <a:rPr lang="fr-FR" sz="1200" dirty="0" smtClean="0"/>
              <a:t>.</a:t>
            </a:r>
            <a:endParaRPr lang="fr-FR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3225035" y="4705270"/>
            <a:ext cx="2149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Shower</a:t>
            </a:r>
            <a:r>
              <a:rPr lang="fr-FR" sz="1200" dirty="0" smtClean="0"/>
              <a:t> at the end.</a:t>
            </a:r>
            <a:endParaRPr lang="fr-FR" sz="12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35902" y="2000254"/>
            <a:ext cx="3229806" cy="214915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4" t="37361" r="33750" b="11528"/>
          <a:stretch/>
        </p:blipFill>
        <p:spPr>
          <a:xfrm>
            <a:off x="5636321" y="1471365"/>
            <a:ext cx="3074096" cy="304923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098791" y="4520604"/>
            <a:ext cx="214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After</a:t>
            </a:r>
            <a:r>
              <a:rPr lang="fr-FR" sz="1200" dirty="0" smtClean="0"/>
              <a:t> the </a:t>
            </a:r>
            <a:r>
              <a:rPr lang="fr-FR" sz="1200" dirty="0" err="1" smtClean="0"/>
              <a:t>serie</a:t>
            </a:r>
            <a:r>
              <a:rPr lang="fr-FR" sz="1200" dirty="0" smtClean="0"/>
              <a:t> of </a:t>
            </a:r>
            <a:r>
              <a:rPr lang="fr-FR" sz="1200" dirty="0" err="1" smtClean="0"/>
              <a:t>shower</a:t>
            </a:r>
            <a:endParaRPr lang="fr-FR" sz="1200" dirty="0" smtClean="0"/>
          </a:p>
          <a:p>
            <a:pPr algn="ctr"/>
            <a:r>
              <a:rPr lang="fr-FR" sz="1200" b="1" dirty="0" err="1" smtClean="0">
                <a:solidFill>
                  <a:srgbClr val="FF0000"/>
                </a:solidFill>
              </a:rPr>
              <a:t>Clogging</a:t>
            </a:r>
            <a:r>
              <a:rPr lang="fr-FR" sz="1200" b="1" dirty="0" smtClean="0">
                <a:solidFill>
                  <a:srgbClr val="FF0000"/>
                </a:solidFill>
              </a:rPr>
              <a:t> visible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3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82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Prototypes </a:t>
            </a:r>
            <a:r>
              <a:rPr lang="en-US" dirty="0" smtClean="0"/>
              <a:t>– </a:t>
            </a:r>
            <a:r>
              <a:rPr lang="en-US" sz="3200" dirty="0" smtClean="0"/>
              <a:t>LBE shower test</a:t>
            </a:r>
            <a:r>
              <a:rPr lang="en-US" sz="2000" dirty="0" smtClean="0"/>
              <a:t> </a:t>
            </a:r>
            <a:r>
              <a:rPr lang="en-US" sz="3600" dirty="0" smtClean="0"/>
              <a:t>(3)</a:t>
            </a:r>
            <a:endParaRPr lang="en-US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96" y="1519267"/>
            <a:ext cx="3147374" cy="21859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6229" y="3683475"/>
            <a:ext cx="3280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 smtClean="0"/>
              <a:t>Hoeve</a:t>
            </a:r>
            <a:r>
              <a:rPr lang="fr-FR" sz="1200" i="1" dirty="0" smtClean="0"/>
              <a:t> et al. (2010) and </a:t>
            </a:r>
            <a:r>
              <a:rPr lang="fr-FR" sz="1200" i="1" dirty="0" err="1" smtClean="0"/>
              <a:t>C.Clasen</a:t>
            </a:r>
            <a:r>
              <a:rPr lang="fr-FR" sz="1200" i="1" dirty="0" smtClean="0"/>
              <a:t> et al (2008)</a:t>
            </a:r>
            <a:endParaRPr lang="fr-FR" sz="1200" i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857250" y="2175040"/>
            <a:ext cx="2495550" cy="1135765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49538" y="2266389"/>
            <a:ext cx="7636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gobbling</a:t>
            </a:r>
            <a:endParaRPr lang="fr-FR" sz="105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9211" y="996796"/>
            <a:ext cx="3894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Classification of droplet formation regimes</a:t>
            </a:r>
            <a:endParaRPr lang="en-US" sz="1600" dirty="0"/>
          </a:p>
        </p:txBody>
      </p:sp>
      <p:sp>
        <p:nvSpPr>
          <p:cNvPr id="19" name="Freeform 18"/>
          <p:cNvSpPr/>
          <p:nvPr/>
        </p:nvSpPr>
        <p:spPr>
          <a:xfrm>
            <a:off x="871537" y="1634405"/>
            <a:ext cx="2466975" cy="1676400"/>
          </a:xfrm>
          <a:custGeom>
            <a:avLst/>
            <a:gdLst>
              <a:gd name="connsiteX0" fmla="*/ 0 w 2466975"/>
              <a:gd name="connsiteY0" fmla="*/ 0 h 1676400"/>
              <a:gd name="connsiteX1" fmla="*/ 0 w 2466975"/>
              <a:gd name="connsiteY1" fmla="*/ 0 h 1676400"/>
              <a:gd name="connsiteX2" fmla="*/ 9525 w 2466975"/>
              <a:gd name="connsiteY2" fmla="*/ 209550 h 1676400"/>
              <a:gd name="connsiteX3" fmla="*/ 28575 w 2466975"/>
              <a:gd name="connsiteY3" fmla="*/ 419100 h 1676400"/>
              <a:gd name="connsiteX4" fmla="*/ 9525 w 2466975"/>
              <a:gd name="connsiteY4" fmla="*/ 542925 h 1676400"/>
              <a:gd name="connsiteX5" fmla="*/ 2466975 w 2466975"/>
              <a:gd name="connsiteY5" fmla="*/ 1676400 h 1676400"/>
              <a:gd name="connsiteX6" fmla="*/ 2457450 w 2466975"/>
              <a:gd name="connsiteY6" fmla="*/ 885825 h 1676400"/>
              <a:gd name="connsiteX7" fmla="*/ 638175 w 2466975"/>
              <a:gd name="connsiteY7" fmla="*/ 9525 h 1676400"/>
              <a:gd name="connsiteX8" fmla="*/ 0 w 2466975"/>
              <a:gd name="connsiteY8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6975" h="1676400">
                <a:moveTo>
                  <a:pt x="0" y="0"/>
                </a:moveTo>
                <a:lnTo>
                  <a:pt x="0" y="0"/>
                </a:lnTo>
                <a:cubicBezTo>
                  <a:pt x="3175" y="69850"/>
                  <a:pt x="6033" y="139715"/>
                  <a:pt x="9525" y="209550"/>
                </a:cubicBezTo>
                <a:cubicBezTo>
                  <a:pt x="18495" y="388945"/>
                  <a:pt x="5461" y="326643"/>
                  <a:pt x="28575" y="419100"/>
                </a:cubicBezTo>
                <a:cubicBezTo>
                  <a:pt x="18578" y="569059"/>
                  <a:pt x="40396" y="604667"/>
                  <a:pt x="9525" y="542925"/>
                </a:cubicBezTo>
                <a:lnTo>
                  <a:pt x="2466975" y="1676400"/>
                </a:lnTo>
                <a:lnTo>
                  <a:pt x="2457450" y="885825"/>
                </a:lnTo>
                <a:lnTo>
                  <a:pt x="638175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Oval 20"/>
          <p:cNvSpPr/>
          <p:nvPr/>
        </p:nvSpPr>
        <p:spPr>
          <a:xfrm>
            <a:off x="1552575" y="1884242"/>
            <a:ext cx="660644" cy="260515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l="44978" r="16185"/>
          <a:stretch/>
        </p:blipFill>
        <p:spPr>
          <a:xfrm>
            <a:off x="6006733" y="1634405"/>
            <a:ext cx="2515586" cy="1681773"/>
          </a:xfrm>
          <a:prstGeom prst="rect">
            <a:avLst/>
          </a:prstGeom>
          <a:ln w="28575"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6001909" y="3316178"/>
            <a:ext cx="2124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FF0000"/>
                </a:solidFill>
              </a:rPr>
              <a:t>Jetting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8589" y="3303390"/>
            <a:ext cx="2124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Gobbling</a:t>
            </a:r>
            <a:endParaRPr lang="fr-FR" sz="1200" dirty="0">
              <a:solidFill>
                <a:srgbClr val="FF0000"/>
              </a:solidFill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73231"/>
              </p:ext>
            </p:extLst>
          </p:nvPr>
        </p:nvGraphicFramePr>
        <p:xfrm>
          <a:off x="3516422" y="4166761"/>
          <a:ext cx="5096787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537"/>
                <a:gridCol w="1076325"/>
                <a:gridCol w="1562100"/>
                <a:gridCol w="1647825"/>
              </a:tblGrid>
              <a:tr h="130175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Regime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Velocity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Calculated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d</a:t>
                      </a:r>
                      <a:r>
                        <a:rPr lang="fr-FR" sz="1200" dirty="0" err="1" smtClean="0"/>
                        <a:t>roplet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diameter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Average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droplet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diameter</a:t>
                      </a:r>
                      <a:r>
                        <a:rPr lang="fr-FR" sz="1200" dirty="0" smtClean="0"/>
                        <a:t> - test</a:t>
                      </a:r>
                      <a:endParaRPr lang="fr-FR" sz="1200" dirty="0"/>
                    </a:p>
                  </a:txBody>
                  <a:tcPr/>
                </a:tc>
              </a:tr>
              <a:tr h="197485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Gobbling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 to 0,62 m/s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~ 1,2 mm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~ 1 mm</a:t>
                      </a:r>
                      <a:endParaRPr lang="fr-FR" sz="1200" dirty="0"/>
                    </a:p>
                  </a:txBody>
                  <a:tcPr/>
                </a:tc>
              </a:tr>
              <a:tr h="172085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Jetting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&gt; 0,62 m/s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~ 0,4 mm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~ 0,4 mm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4" name="Straight Arrow Connector 33"/>
          <p:cNvCxnSpPr>
            <a:stCxn id="21" idx="6"/>
          </p:cNvCxnSpPr>
          <p:nvPr/>
        </p:nvCxnSpPr>
        <p:spPr>
          <a:xfrm flipV="1">
            <a:off x="2213219" y="1997885"/>
            <a:ext cx="3839729" cy="166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435250" y="2275644"/>
            <a:ext cx="660644" cy="260515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089378" y="2404904"/>
            <a:ext cx="1394385" cy="259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79"/>
          <a:stretch/>
        </p:blipFill>
        <p:spPr>
          <a:xfrm>
            <a:off x="3493810" y="1631915"/>
            <a:ext cx="2301053" cy="1684263"/>
          </a:xfrm>
          <a:prstGeom prst="rect">
            <a:avLst/>
          </a:prstGeom>
        </p:spPr>
      </p:pic>
      <p:sp>
        <p:nvSpPr>
          <p:cNvPr id="38" name="Right Arrow 37"/>
          <p:cNvSpPr/>
          <p:nvPr/>
        </p:nvSpPr>
        <p:spPr>
          <a:xfrm>
            <a:off x="3826294" y="1132905"/>
            <a:ext cx="695419" cy="2634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extBox 38"/>
          <p:cNvSpPr txBox="1"/>
          <p:nvPr/>
        </p:nvSpPr>
        <p:spPr>
          <a:xfrm>
            <a:off x="4521713" y="1054089"/>
            <a:ext cx="4000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Impact on the </a:t>
            </a:r>
            <a:r>
              <a:rPr lang="en-US" sz="1600" b="1" dirty="0" smtClean="0"/>
              <a:t>dimension of the droplets </a:t>
            </a:r>
            <a:r>
              <a:rPr lang="en-US" sz="1600" dirty="0" smtClean="0"/>
              <a:t>created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46229" y="4063560"/>
                <a:ext cx="2806571" cy="1207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fr-FR" sz="1400" dirty="0" err="1" smtClean="0"/>
                  <a:t>Limit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velocity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between</a:t>
                </a:r>
                <a:r>
                  <a:rPr lang="fr-FR" sz="1400" dirty="0" smtClean="0"/>
                  <a:t> the </a:t>
                </a:r>
                <a:r>
                  <a:rPr lang="fr-FR" sz="1400" dirty="0" err="1" smtClean="0"/>
                  <a:t>two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regimes</a:t>
                </a:r>
                <a:r>
                  <a:rPr lang="fr-FR" sz="1400" dirty="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num>
                          <m:den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e>
                    </m:rad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=0,62</m:t>
                    </m:r>
                    <m:f>
                      <m:f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fr-FR" sz="1400" b="0" dirty="0" smtClean="0"/>
              </a:p>
              <a:p>
                <a:pPr algn="just"/>
                <a:r>
                  <a:rPr lang="fr-FR" sz="1200" b="0" dirty="0" err="1" smtClean="0"/>
                  <a:t>with</a:t>
                </a:r>
                <a:r>
                  <a:rPr lang="fr-FR" sz="1200" b="0" dirty="0" smtClean="0"/>
                  <a:t> </a:t>
                </a:r>
                <a14:m>
                  <m:oMath xmlns:m="http://schemas.openxmlformats.org/officeDocument/2006/math">
                    <m:r>
                      <a:rPr lang="fr-FR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fr-FR" sz="1200" b="0" dirty="0" smtClean="0"/>
                  <a:t> the surface tension of the </a:t>
                </a:r>
                <a:r>
                  <a:rPr lang="fr-FR" sz="1200" b="0" dirty="0" err="1" smtClean="0"/>
                  <a:t>liquid</a:t>
                </a:r>
                <a:r>
                  <a:rPr lang="fr-FR" sz="1200" b="0" dirty="0" smtClean="0"/>
                  <a:t> (N/m), </a:t>
                </a:r>
                <a14:m>
                  <m:oMath xmlns:m="http://schemas.openxmlformats.org/officeDocument/2006/math">
                    <m:r>
                      <a:rPr lang="fr-FR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fr-FR" sz="1200" b="0" dirty="0" smtClean="0"/>
                  <a:t> the </a:t>
                </a:r>
                <a:r>
                  <a:rPr lang="fr-FR" sz="1200" b="0" dirty="0" err="1" smtClean="0"/>
                  <a:t>liquid</a:t>
                </a:r>
                <a:r>
                  <a:rPr lang="fr-FR" sz="1200" b="0" dirty="0" smtClean="0"/>
                  <a:t> </a:t>
                </a:r>
                <a:r>
                  <a:rPr lang="fr-FR" sz="1200" b="0" dirty="0" err="1" smtClean="0"/>
                  <a:t>density</a:t>
                </a:r>
                <a:r>
                  <a:rPr lang="fr-FR" sz="1200" b="0" dirty="0" smtClean="0"/>
                  <a:t> (kg/m</a:t>
                </a:r>
                <a:r>
                  <a:rPr lang="fr-FR" sz="1200" b="0" baseline="30000" dirty="0" smtClean="0"/>
                  <a:t>3</a:t>
                </a:r>
                <a:r>
                  <a:rPr lang="fr-FR" sz="1200" b="0" dirty="0" smtClean="0"/>
                  <a:t>) and </a:t>
                </a:r>
                <a:r>
                  <a:rPr lang="fr-FR" sz="1200" b="0" i="1" dirty="0" smtClean="0"/>
                  <a:t>r</a:t>
                </a:r>
                <a:r>
                  <a:rPr lang="fr-FR" sz="1200" b="0" dirty="0" smtClean="0"/>
                  <a:t> the </a:t>
                </a:r>
                <a:r>
                  <a:rPr lang="fr-FR" sz="1200" b="0" dirty="0" err="1" smtClean="0"/>
                  <a:t>nozzle</a:t>
                </a:r>
                <a:r>
                  <a:rPr lang="fr-FR" sz="1200" b="0" dirty="0" smtClean="0"/>
                  <a:t> radius (m) </a:t>
                </a:r>
                <a:endParaRPr lang="fr-FR" sz="1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229" y="4063560"/>
                <a:ext cx="2806571" cy="1207831"/>
              </a:xfrm>
              <a:prstGeom prst="rect">
                <a:avLst/>
              </a:prstGeom>
              <a:blipFill rotWithShape="0">
                <a:blip r:embed="rId5"/>
                <a:stretch>
                  <a:fillRect l="-3913" t="-5051" r="-3913" b="-65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459946" y="5367907"/>
            <a:ext cx="8226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Good agreement between theory and experimental data (considering the measurements and post processing errors).</a:t>
            </a:r>
          </a:p>
          <a:p>
            <a:pPr algn="just"/>
            <a:r>
              <a:rPr lang="en-US" sz="1600" dirty="0" smtClean="0"/>
              <a:t>To obtain smaller droplets, the outlet velocity should be </a:t>
            </a:r>
            <a:r>
              <a:rPr lang="en-US" sz="1600" b="1" dirty="0" smtClean="0"/>
              <a:t>&gt; 0,62 m/s</a:t>
            </a:r>
            <a:r>
              <a:rPr lang="en-US" sz="1600" dirty="0"/>
              <a:t> </a:t>
            </a:r>
            <a:r>
              <a:rPr lang="en-US" sz="1600" dirty="0" smtClean="0"/>
              <a:t>(jetting regime).</a:t>
            </a:r>
            <a:endParaRPr lang="en-US" sz="1600" dirty="0"/>
          </a:p>
        </p:txBody>
      </p:sp>
      <p:sp>
        <p:nvSpPr>
          <p:cNvPr id="42" name="Rectangle 41"/>
          <p:cNvSpPr/>
          <p:nvPr/>
        </p:nvSpPr>
        <p:spPr>
          <a:xfrm>
            <a:off x="3508589" y="4905375"/>
            <a:ext cx="5104620" cy="267226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9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rototyping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		… HEX test - plan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7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Prototypes – </a:t>
            </a:r>
            <a:r>
              <a:rPr lang="en-US" sz="3200" dirty="0" smtClean="0"/>
              <a:t>HEX</a:t>
            </a:r>
            <a:r>
              <a:rPr lang="en-US" sz="3600" dirty="0" smtClean="0"/>
              <a:t> (1)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HEX – test proposal – </a:t>
            </a:r>
            <a:r>
              <a:rPr lang="en-US" sz="1800" i="1" dirty="0" smtClean="0"/>
              <a:t>from Sevan </a:t>
            </a:r>
            <a:r>
              <a:rPr lang="en-GB" sz="1800" i="1" dirty="0" smtClean="0"/>
              <a:t>Kelpentidjian</a:t>
            </a:r>
          </a:p>
          <a:p>
            <a:pPr algn="just"/>
            <a:r>
              <a:rPr lang="en-GB" sz="1800" i="1" dirty="0" err="1" smtClean="0"/>
              <a:t>Ecal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mobil</a:t>
            </a:r>
            <a:r>
              <a:rPr lang="en-GB" sz="1800" i="1" dirty="0" smtClean="0"/>
              <a:t> unit will be </a:t>
            </a:r>
            <a:r>
              <a:rPr lang="en-GB" sz="1800" i="1" dirty="0" smtClean="0"/>
              <a:t>borrowed </a:t>
            </a:r>
            <a:r>
              <a:rPr lang="en-GB" sz="1800" i="1" dirty="0" smtClean="0"/>
              <a:t>from CV department</a:t>
            </a:r>
            <a:endParaRPr lang="en-GB" sz="1800" i="1" dirty="0"/>
          </a:p>
          <a:p>
            <a:pPr algn="just"/>
            <a:endParaRPr lang="en-US" sz="1800" dirty="0" smtClean="0"/>
          </a:p>
          <a:p>
            <a:pPr algn="just"/>
            <a:endParaRPr lang="en-US" sz="1800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662" y="2257892"/>
            <a:ext cx="2589743" cy="343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8" t="23408" r="36224" b="15362"/>
          <a:stretch/>
        </p:blipFill>
        <p:spPr>
          <a:xfrm>
            <a:off x="1231640" y="2576188"/>
            <a:ext cx="2369976" cy="29111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7760" y="5432620"/>
            <a:ext cx="381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HEX bloc with diffusion chamber, heating elements, feedthrough for thermocouples and openings.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743479" y="2226535"/>
            <a:ext cx="736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FF0000"/>
                </a:solidFill>
              </a:rPr>
              <a:t>Heaters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5895" y="2503534"/>
            <a:ext cx="982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FF0000"/>
                </a:solidFill>
              </a:rPr>
              <a:t>Opening</a:t>
            </a:r>
            <a:r>
              <a:rPr lang="fr-FR" sz="1200" dirty="0" smtClean="0">
                <a:solidFill>
                  <a:srgbClr val="FF0000"/>
                </a:solidFill>
              </a:rPr>
              <a:t> for </a:t>
            </a:r>
            <a:r>
              <a:rPr lang="fr-FR" sz="1200" dirty="0" err="1" smtClean="0">
                <a:solidFill>
                  <a:srgbClr val="FF0000"/>
                </a:solidFill>
              </a:rPr>
              <a:t>filling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38805" y="3410523"/>
            <a:ext cx="975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FF0000"/>
                </a:solidFill>
              </a:rPr>
              <a:t>Opening</a:t>
            </a:r>
            <a:r>
              <a:rPr lang="fr-FR" sz="1200" dirty="0" smtClean="0">
                <a:solidFill>
                  <a:srgbClr val="FF0000"/>
                </a:solidFill>
              </a:rPr>
              <a:t> for vacuum </a:t>
            </a:r>
            <a:r>
              <a:rPr lang="fr-FR" sz="1200" dirty="0" err="1" smtClean="0">
                <a:solidFill>
                  <a:srgbClr val="FF0000"/>
                </a:solidFill>
              </a:rPr>
              <a:t>pump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645" y="3562923"/>
            <a:ext cx="1259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Thermocouples</a:t>
            </a:r>
            <a:endParaRPr lang="fr-FR" sz="12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334278" y="3657600"/>
            <a:ext cx="718457" cy="559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334278" y="3200400"/>
            <a:ext cx="1409201" cy="5131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93971" y="2485464"/>
            <a:ext cx="216989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On the ECAL unit:</a:t>
            </a:r>
          </a:p>
          <a:p>
            <a:pPr algn="just"/>
            <a:endParaRPr lang="en-US" sz="1600" dirty="0" smtClean="0"/>
          </a:p>
          <a:p>
            <a:pPr marL="285750" indent="-285750" algn="just">
              <a:buFontTx/>
              <a:buChar char="-"/>
            </a:pPr>
            <a:r>
              <a:rPr lang="en-US" sz="1400" dirty="0" smtClean="0"/>
              <a:t>Pump up to 7,2 m</a:t>
            </a:r>
            <a:r>
              <a:rPr lang="en-US" sz="1400" baseline="30000" dirty="0" smtClean="0"/>
              <a:t>3</a:t>
            </a:r>
            <a:r>
              <a:rPr lang="en-US" sz="1400" dirty="0" smtClean="0"/>
              <a:t>/h and 4 bars</a:t>
            </a:r>
          </a:p>
          <a:p>
            <a:pPr marL="285750" indent="-285750" algn="just">
              <a:buFontTx/>
              <a:buChar char="-"/>
            </a:pPr>
            <a:r>
              <a:rPr lang="en-US" sz="1400" dirty="0" smtClean="0"/>
              <a:t>HEX up to 7 kW</a:t>
            </a:r>
          </a:p>
          <a:p>
            <a:pPr marL="285750" indent="-285750" algn="just">
              <a:buFontTx/>
              <a:buChar char="-"/>
            </a:pPr>
            <a:r>
              <a:rPr lang="en-US" sz="1400" dirty="0" smtClean="0"/>
              <a:t>Control of inlet and outlet temperature</a:t>
            </a:r>
          </a:p>
          <a:p>
            <a:pPr marL="285750" indent="-285750" algn="just">
              <a:buFontTx/>
              <a:buChar char="-"/>
            </a:pPr>
            <a:r>
              <a:rPr lang="en-US" sz="1400" dirty="0" smtClean="0"/>
              <a:t>Demineralized water</a:t>
            </a:r>
          </a:p>
          <a:p>
            <a:pPr marL="285750" indent="-285750" algn="just">
              <a:buFontTx/>
              <a:buChar char="-"/>
            </a:pPr>
            <a:endParaRPr lang="en-US" sz="1400" dirty="0"/>
          </a:p>
          <a:p>
            <a:pPr algn="just"/>
            <a:r>
              <a:rPr lang="en-US" sz="1400" dirty="0" smtClean="0"/>
              <a:t>ISOLDE cooling circuit:</a:t>
            </a:r>
          </a:p>
          <a:p>
            <a:pPr algn="just"/>
            <a:endParaRPr lang="en-US" sz="1400" dirty="0" smtClean="0"/>
          </a:p>
          <a:p>
            <a:pPr marL="285750" indent="-285750" algn="just">
              <a:buFontTx/>
              <a:buChar char="-"/>
            </a:pPr>
            <a:r>
              <a:rPr lang="en-US" sz="1400" dirty="0" smtClean="0"/>
              <a:t>0,8 m</a:t>
            </a:r>
            <a:r>
              <a:rPr lang="en-US" sz="1400" baseline="30000" dirty="0"/>
              <a:t>3</a:t>
            </a:r>
            <a:r>
              <a:rPr lang="en-US" sz="1400" dirty="0" smtClean="0"/>
              <a:t>/h</a:t>
            </a:r>
          </a:p>
          <a:p>
            <a:pPr marL="285750" indent="-285750" algn="just">
              <a:buFontTx/>
              <a:buChar char="-"/>
            </a:pPr>
            <a:r>
              <a:rPr lang="en-US" sz="1400" dirty="0" smtClean="0"/>
              <a:t>10 bars</a:t>
            </a:r>
          </a:p>
        </p:txBody>
      </p:sp>
      <p:sp>
        <p:nvSpPr>
          <p:cNvPr id="2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20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Prototypes – </a:t>
            </a:r>
            <a:r>
              <a:rPr lang="en-US" sz="3200" dirty="0" smtClean="0"/>
              <a:t>HEX</a:t>
            </a:r>
            <a:r>
              <a:rPr lang="en-US" sz="3600" dirty="0" smtClean="0"/>
              <a:t> (2)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Planned</a:t>
            </a:r>
            <a:r>
              <a:rPr lang="fr-FR" sz="1800" dirty="0" smtClean="0"/>
              <a:t> tests:</a:t>
            </a:r>
          </a:p>
          <a:p>
            <a:pPr lvl="1" algn="just"/>
            <a:r>
              <a:rPr lang="en-GB" sz="1400" i="1" dirty="0" smtClean="0"/>
              <a:t>Test of the HEX bloc at 16 bar with air @ CERN</a:t>
            </a:r>
          </a:p>
          <a:p>
            <a:pPr lvl="1" algn="just"/>
            <a:r>
              <a:rPr lang="en-GB" sz="1400" i="1" dirty="0" smtClean="0"/>
              <a:t>Test of circulation of water inside the HEX channels, without LBE</a:t>
            </a:r>
          </a:p>
          <a:p>
            <a:pPr lvl="1" algn="just"/>
            <a:r>
              <a:rPr lang="en-GB" sz="1400" i="1" dirty="0" smtClean="0"/>
              <a:t>Test with LBE at various T and under vacuum</a:t>
            </a:r>
          </a:p>
          <a:p>
            <a:pPr marL="448056" lvl="1" indent="0" algn="just">
              <a:buNone/>
            </a:pPr>
            <a:endParaRPr lang="en-GB" sz="1400" i="1" dirty="0" smtClean="0"/>
          </a:p>
          <a:p>
            <a:pPr algn="just"/>
            <a:r>
              <a:rPr lang="en-GB" sz="1800" i="1" dirty="0" smtClean="0"/>
              <a:t>Expected results:</a:t>
            </a:r>
          </a:p>
          <a:p>
            <a:pPr lvl="1" algn="just"/>
            <a:r>
              <a:rPr lang="en-GB" sz="1400" i="1" dirty="0" smtClean="0"/>
              <a:t>Control of inlet and outlet water temperature to estimate the power extracted</a:t>
            </a:r>
          </a:p>
          <a:p>
            <a:pPr lvl="1" algn="just"/>
            <a:r>
              <a:rPr lang="en-GB" sz="1400" i="1" dirty="0" smtClean="0"/>
              <a:t>Verification of mechanical integrity of the HEX bloc</a:t>
            </a:r>
            <a:endParaRPr lang="en-GB" sz="1400" i="1" dirty="0"/>
          </a:p>
          <a:p>
            <a:pPr algn="just"/>
            <a:endParaRPr lang="en-US" sz="1800" dirty="0" smtClean="0"/>
          </a:p>
          <a:p>
            <a:pPr algn="just"/>
            <a:endParaRPr lang="en-US" sz="1800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837929"/>
              </p:ext>
            </p:extLst>
          </p:nvPr>
        </p:nvGraphicFramePr>
        <p:xfrm>
          <a:off x="457200" y="4139998"/>
          <a:ext cx="743585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Worksheet" r:id="rId3" imgW="8886943" imgH="1209609" progId="Excel.Sheet.12">
                  <p:embed/>
                </p:oleObj>
              </mc:Choice>
              <mc:Fallback>
                <p:oleObj name="Worksheet" r:id="rId3" imgW="8886943" imgH="120960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4139998"/>
                        <a:ext cx="7435850" cy="1012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273" y="3653081"/>
            <a:ext cx="1867483" cy="297429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Down Arrow 1"/>
          <p:cNvSpPr/>
          <p:nvPr/>
        </p:nvSpPr>
        <p:spPr>
          <a:xfrm rot="10800000">
            <a:off x="4046823" y="3957114"/>
            <a:ext cx="139960" cy="16749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64068" y="5212865"/>
            <a:ext cx="8024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>
                <a:solidFill>
                  <a:srgbClr val="FF0000"/>
                </a:solidFill>
              </a:rPr>
              <a:t>Since there is no circulation of LBE, the velocity of water must be lower than for the LIEBE target to be in the same cooling condition for the water.</a:t>
            </a:r>
          </a:p>
          <a:p>
            <a:pPr algn="just"/>
            <a:r>
              <a:rPr lang="en-US" sz="1200" b="1" dirty="0" smtClean="0">
                <a:solidFill>
                  <a:srgbClr val="FF0000"/>
                </a:solidFill>
              </a:rPr>
              <a:t>Might be d</a:t>
            </a:r>
            <a:r>
              <a:rPr lang="en-US" sz="1200" b="1" dirty="0" smtClean="0">
                <a:solidFill>
                  <a:srgbClr val="FF0000"/>
                </a:solidFill>
              </a:rPr>
              <a:t>ifficult to assess with precision the power extracted!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6295140" y="108652"/>
                <a:ext cx="2749200" cy="1323889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 marL="36576" algn="ctr">
                  <a:spcBef>
                    <a:spcPct val="20000"/>
                  </a:spcBef>
                  <a:buClr>
                    <a:schemeClr val="tx1"/>
                  </a:buClr>
                  <a:buSzPct val="80000"/>
                </a:pPr>
                <a:r>
                  <a:rPr lang="en-US" sz="1400" b="1" i="1" u="sng" dirty="0" smtClean="0">
                    <a:solidFill>
                      <a:schemeClr val="bg1">
                        <a:lumMod val="50000"/>
                      </a:schemeClr>
                    </a:solidFill>
                  </a:rPr>
                  <a:t>Dimensioning of an HEX:</a:t>
                </a:r>
              </a:p>
              <a:p>
                <a:pPr marL="36576">
                  <a:spcBef>
                    <a:spcPct val="20000"/>
                  </a:spcBef>
                  <a:buClr>
                    <a:schemeClr val="tx1"/>
                  </a:buClr>
                  <a:buSzPct val="80000"/>
                </a:pPr>
                <a:endParaRPr lang="en-US" sz="5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6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P</m:t>
                      </m:r>
                      <m:r>
                        <a:rPr lang="fr-FR" sz="16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16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H</m:t>
                      </m:r>
                      <m:r>
                        <a:rPr lang="fr-FR" sz="16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fr-FR" sz="16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S</m:t>
                      </m:r>
                      <m:r>
                        <a:rPr lang="fr-FR" sz="16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∆</m:t>
                          </m:r>
                          <m:r>
                            <a:rPr lang="fr-FR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𝑙𝑚</m:t>
                          </m:r>
                        </m:sub>
                      </m:sSub>
                    </m:oMath>
                  </m:oMathPara>
                </a14:m>
                <a:endParaRPr lang="en-US" sz="1400" dirty="0" smtClean="0"/>
              </a:p>
              <a:p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fr-FR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𝑤𝑖𝑡h</m:t>
                          </m:r>
                          <m:r>
                            <a:rPr lang="fr-FR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 ∆</m:t>
                          </m:r>
                          <m:r>
                            <a:rPr lang="fr-FR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fr-FR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𝑙𝑚</m:t>
                          </m:r>
                        </m:sub>
                      </m:sSub>
                      <m:r>
                        <a:rPr lang="fr-FR" sz="105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∆</m:t>
                              </m:r>
                              <m:r>
                                <a:rPr lang="fr-FR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∆</m:t>
                              </m:r>
                              <m:r>
                                <a:rPr lang="fr-FR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05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05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05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05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05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fr-FR" sz="105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fr-FR" sz="105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05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05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fr-FR" sz="105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fr-FR" sz="105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fr-FR" sz="105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105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05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𝑎𝑛𝑑</m:t>
                      </m:r>
                      <m:r>
                        <a:rPr lang="fr-FR" sz="105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fr-FR" sz="105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𝐻</m:t>
                      </m:r>
                      <m:r>
                        <a:rPr lang="fr-FR" sz="105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05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05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105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105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05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05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05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105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5140" y="108652"/>
                <a:ext cx="2749200" cy="1323889"/>
              </a:xfrm>
              <a:prstGeom prst="rect">
                <a:avLst/>
              </a:prstGeom>
              <a:blipFill rotWithShape="0">
                <a:blip r:embed="rId6"/>
                <a:stretch>
                  <a:fillRect t="-45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184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Prototyping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		… other prototypes to be planned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3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Prototypes </a:t>
            </a:r>
            <a:r>
              <a:rPr lang="en-US" dirty="0" smtClean="0"/>
              <a:t>– </a:t>
            </a:r>
            <a:r>
              <a:rPr lang="en-US" sz="3600" dirty="0" smtClean="0"/>
              <a:t>tests to be planned before the full loop test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1800" dirty="0" smtClean="0"/>
              <a:t>Prototyping of coupling procedure for the main loop target and the pump/engine one – </a:t>
            </a: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CERN</a:t>
            </a:r>
          </a:p>
          <a:p>
            <a:pPr algn="just"/>
            <a:endParaRPr lang="en-US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US" sz="1800" dirty="0" smtClean="0"/>
              <a:t>Prototyping for the coupling of the target with the front end (including the coupling of the monitoring elements and water for the HEX) – </a:t>
            </a: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CERN</a:t>
            </a:r>
          </a:p>
          <a:p>
            <a:pPr algn="just"/>
            <a:endParaRPr lang="en-US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US" sz="1800" dirty="0" smtClean="0"/>
              <a:t>Prototyping to assess the behavior of the pipes if the LBE freeze inside (open point from the panel review) - </a:t>
            </a: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?</a:t>
            </a:r>
          </a:p>
          <a:p>
            <a:pPr algn="just"/>
            <a:endParaRPr lang="en-US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US" sz="1800" dirty="0"/>
              <a:t>T</a:t>
            </a:r>
            <a:r>
              <a:rPr lang="en-US" sz="1800" dirty="0"/>
              <a:t>esting of the </a:t>
            </a:r>
            <a:r>
              <a:rPr lang="en-US" sz="1800" dirty="0" smtClean="0"/>
              <a:t>pump (care to be put on cavitation issue) – </a:t>
            </a: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IPUL</a:t>
            </a:r>
          </a:p>
          <a:p>
            <a:pPr algn="just"/>
            <a:endParaRPr lang="en-US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US" sz="1800" dirty="0"/>
              <a:t>Testing of the robot compatibility in all situation (even in case of break up of the main loop</a:t>
            </a:r>
            <a:r>
              <a:rPr lang="en-US" sz="1800" dirty="0" smtClean="0"/>
              <a:t>) – </a:t>
            </a: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CERN</a:t>
            </a:r>
          </a:p>
          <a:p>
            <a:pPr algn="just"/>
            <a:endParaRPr lang="en-US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US" sz="1800" dirty="0"/>
              <a:t>Testing of the leak tightness </a:t>
            </a:r>
            <a:r>
              <a:rPr lang="en-US" sz="1800" dirty="0" smtClean="0"/>
              <a:t>system – </a:t>
            </a: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CERN</a:t>
            </a:r>
          </a:p>
          <a:p>
            <a:pPr algn="just"/>
            <a:endParaRPr lang="en-US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US" sz="1800" dirty="0" smtClean="0"/>
              <a:t>Testing of the stability of LBE flow in Y-divider - </a:t>
            </a: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?</a:t>
            </a:r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34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Design:</a:t>
            </a:r>
          </a:p>
          <a:p>
            <a:pPr lvl="1"/>
            <a:r>
              <a:rPr lang="en-US" dirty="0" smtClean="0"/>
              <a:t>Modifications since the Design Study report</a:t>
            </a:r>
          </a:p>
          <a:p>
            <a:pPr lvl="1"/>
            <a:r>
              <a:rPr lang="en-US" dirty="0" smtClean="0"/>
              <a:t>Remaining open points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Prototyping:</a:t>
            </a:r>
          </a:p>
          <a:p>
            <a:pPr lvl="1"/>
            <a:r>
              <a:rPr lang="en-US" dirty="0" smtClean="0"/>
              <a:t>LBE shower tests – results</a:t>
            </a:r>
          </a:p>
          <a:p>
            <a:pPr lvl="1"/>
            <a:r>
              <a:rPr lang="en-US" dirty="0" smtClean="0"/>
              <a:t>HEX test – plan</a:t>
            </a:r>
          </a:p>
          <a:p>
            <a:pPr lvl="1"/>
            <a:r>
              <a:rPr lang="en-US" dirty="0" smtClean="0"/>
              <a:t>Other prototype to be planned</a:t>
            </a:r>
            <a:endParaRPr lang="en-US" dirty="0" smtClean="0"/>
          </a:p>
          <a:p>
            <a:pPr marL="681228" lvl="2">
              <a:buSzPct val="80000"/>
            </a:pPr>
            <a:endParaRPr lang="en-US" sz="2800" dirty="0"/>
          </a:p>
          <a:p>
            <a:pPr marL="493776" lvl="1">
              <a:buSzPct val="80000"/>
            </a:pPr>
            <a:r>
              <a:rPr lang="en-US" sz="3000" dirty="0" smtClean="0"/>
              <a:t>Open points/conclusion</a:t>
            </a:r>
            <a:endParaRPr lang="en-US" sz="3000" dirty="0"/>
          </a:p>
          <a:p>
            <a:pPr marL="493776" lvl="1">
              <a:buSzPct val="80000"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4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Open points - conclusion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4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41460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Open points -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79476" lvl="1" indent="-342900" algn="just">
              <a:buSzPct val="80000"/>
            </a:pPr>
            <a:r>
              <a:rPr lang="en-US" sz="2000" dirty="0" smtClean="0"/>
              <a:t>Design still requires some finalization,</a:t>
            </a:r>
          </a:p>
          <a:p>
            <a:pPr marL="379476" lvl="1" indent="-342900" algn="just">
              <a:buSzPct val="80000"/>
            </a:pPr>
            <a:endParaRPr lang="en-US" sz="1600" dirty="0"/>
          </a:p>
          <a:p>
            <a:pPr marL="379476" lvl="1" indent="-342900" algn="just">
              <a:buSzPct val="80000"/>
            </a:pPr>
            <a:r>
              <a:rPr lang="en-US" sz="2000" dirty="0" smtClean="0"/>
              <a:t>Many prototypes to do,</a:t>
            </a:r>
          </a:p>
          <a:p>
            <a:pPr marL="379476" lvl="1" indent="-342900" algn="just">
              <a:buSzPct val="80000"/>
            </a:pPr>
            <a:endParaRPr lang="en-US" sz="2000" dirty="0"/>
          </a:p>
          <a:p>
            <a:pPr marL="379476" lvl="1" indent="-342900" algn="just">
              <a:buSzPct val="80000"/>
            </a:pPr>
            <a:r>
              <a:rPr lang="en-US" sz="2000" dirty="0" smtClean="0"/>
              <a:t>17 recommendations have been given by the panel review: to be discussed today,</a:t>
            </a:r>
          </a:p>
          <a:p>
            <a:pPr marL="379476" lvl="1" indent="-342900" algn="just">
              <a:buSzPct val="80000"/>
            </a:pPr>
            <a:endParaRPr lang="en-US" sz="2000" dirty="0"/>
          </a:p>
          <a:p>
            <a:pPr marL="379476" lvl="1" indent="-342900" algn="just">
              <a:buSzPct val="80000"/>
            </a:pPr>
            <a:r>
              <a:rPr lang="en-US" sz="2000" dirty="0" smtClean="0"/>
              <a:t>Other points?</a:t>
            </a:r>
            <a:endParaRPr lang="en-US" sz="2000" dirty="0"/>
          </a:p>
          <a:p>
            <a:pPr marL="681228" lvl="2" algn="just">
              <a:buSzPct val="80000"/>
            </a:pPr>
            <a:endParaRPr lang="en-US" sz="1800" dirty="0"/>
          </a:p>
          <a:p>
            <a:pPr algn="just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48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37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up slides…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4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6/25/2014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Project Review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08802"/>
            <a:ext cx="8743950" cy="651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046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		… modifications since the Design Study report and open points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24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Proposed design – </a:t>
            </a:r>
            <a:r>
              <a:rPr lang="en-US" sz="3200" dirty="0" smtClean="0"/>
              <a:t>at the review</a:t>
            </a:r>
            <a:r>
              <a:rPr lang="en-US" sz="4000" dirty="0" smtClean="0"/>
              <a:t> </a:t>
            </a:r>
            <a:endParaRPr lang="en-US" dirty="0"/>
          </a:p>
        </p:txBody>
      </p:sp>
      <p:pic>
        <p:nvPicPr>
          <p:cNvPr id="18" name="Picture 1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50" y="1682273"/>
            <a:ext cx="3154363" cy="3996374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pic>
        <p:nvPicPr>
          <p:cNvPr id="16" name="Picture 1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701" y="1930242"/>
            <a:ext cx="4886325" cy="374840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52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modifications (1)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HEX</a:t>
            </a:r>
            <a:endParaRPr lang="en-US" sz="1800" dirty="0"/>
          </a:p>
        </p:txBody>
      </p:sp>
      <p:pic>
        <p:nvPicPr>
          <p:cNvPr id="18" name="Picture 1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50" y="1918653"/>
            <a:ext cx="3154363" cy="3996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3546702" y="1930242"/>
            <a:ext cx="2443162" cy="374840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4591050" y="3804444"/>
            <a:ext cx="742950" cy="79613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4362450" y="3638550"/>
            <a:ext cx="1285875" cy="120967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481512" y="3562349"/>
            <a:ext cx="1047750" cy="136207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ight Arrow 7"/>
          <p:cNvSpPr/>
          <p:nvPr/>
        </p:nvSpPr>
        <p:spPr>
          <a:xfrm rot="5400000">
            <a:off x="7061424" y="2810735"/>
            <a:ext cx="620486" cy="523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989864" y="1562100"/>
            <a:ext cx="2763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Weight too high</a:t>
            </a:r>
            <a:r>
              <a:rPr lang="en-US" dirty="0" smtClean="0"/>
              <a:t>: an important part comes from the LBE in the diff chamber and in the HEX.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62" r="29784"/>
          <a:stretch/>
        </p:blipFill>
        <p:spPr bwMode="auto">
          <a:xfrm>
            <a:off x="6321968" y="3562349"/>
            <a:ext cx="2099402" cy="271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Oval 20"/>
          <p:cNvSpPr/>
          <p:nvPr/>
        </p:nvSpPr>
        <p:spPr>
          <a:xfrm>
            <a:off x="6890655" y="4185443"/>
            <a:ext cx="948420" cy="79613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02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design – </a:t>
            </a:r>
            <a:r>
              <a:rPr lang="en-US" sz="3600" dirty="0"/>
              <a:t>modifications </a:t>
            </a:r>
            <a:r>
              <a:rPr lang="en-US" sz="3600" dirty="0" smtClean="0"/>
              <a:t>(2)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HEX – detailed design –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design validated by numerical analysis</a:t>
            </a: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pic>
        <p:nvPicPr>
          <p:cNvPr id="1027" name="77C70BB6-CD01-4C79-BFBC-22AFDCB26F8C" descr="DFACDAB1-15C8-4EED-861E-87FDB86A7D8F@h10clients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4" r="16144" b="6781"/>
          <a:stretch/>
        </p:blipFill>
        <p:spPr bwMode="auto">
          <a:xfrm>
            <a:off x="2579248" y="1948890"/>
            <a:ext cx="2533650" cy="186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F8BA8512-9570-4D1E-A188-5B01E3539938" descr="ED6AB600-E83E-40CD-929B-4FF2EC7A117B@h10clients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62" r="10201" b="26552"/>
          <a:stretch/>
        </p:blipFill>
        <p:spPr bwMode="auto">
          <a:xfrm>
            <a:off x="546487" y="4410372"/>
            <a:ext cx="1946501" cy="138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09FF8D26-2918-4ED1-BCFB-6E09E69D9A53" descr="D404952E-900D-4765-9DFB-C3870973F659@h10clients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6" t="5905" r="8647" b="9770"/>
          <a:stretch/>
        </p:blipFill>
        <p:spPr bwMode="auto">
          <a:xfrm>
            <a:off x="2579248" y="3904538"/>
            <a:ext cx="3182791" cy="181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ight Arrow 18"/>
          <p:cNvSpPr/>
          <p:nvPr/>
        </p:nvSpPr>
        <p:spPr>
          <a:xfrm>
            <a:off x="3091651" y="5746925"/>
            <a:ext cx="620486" cy="523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76030" y="5590434"/>
            <a:ext cx="1741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Part built by additive manufacturing!</a:t>
            </a:r>
            <a:endParaRPr lang="en-US" dirty="0" smtClean="0"/>
          </a:p>
          <a:p>
            <a:pPr algn="just"/>
            <a:endParaRPr lang="en-US" dirty="0" smtClean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5" t="3599" r="32181" b="6270"/>
          <a:stretch/>
        </p:blipFill>
        <p:spPr bwMode="auto">
          <a:xfrm>
            <a:off x="448843" y="1753415"/>
            <a:ext cx="1946501" cy="2273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/>
          <a:srcRect r="4371"/>
          <a:stretch/>
        </p:blipFill>
        <p:spPr>
          <a:xfrm>
            <a:off x="6037600" y="3724928"/>
            <a:ext cx="3061662" cy="222152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6367" y="1630537"/>
            <a:ext cx="3200958" cy="167735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534026" y="5884506"/>
            <a:ext cx="360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Velocity streamlines fro LBE and water @ 600 ˚C</a:t>
            </a:r>
          </a:p>
          <a:p>
            <a:pPr algn="ctr"/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CFX analysis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40029" y="3351296"/>
            <a:ext cx="360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Temperatures repartitions foo LBE and water </a:t>
            </a:r>
          </a:p>
          <a:p>
            <a:pPr algn="ctr"/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@ 600 ˚C – CFX analysis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7122" y="4015008"/>
            <a:ext cx="4465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FF0000"/>
                </a:solidFill>
              </a:rPr>
              <a:t>No double confinement anymore!</a:t>
            </a:r>
            <a:endParaRPr lang="en-US" sz="1600" dirty="0" smtClean="0">
              <a:solidFill>
                <a:srgbClr val="FF0000"/>
              </a:solidFill>
            </a:endParaRPr>
          </a:p>
          <a:p>
            <a:pPr algn="just"/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3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5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updates (3)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7081007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HEX – </a:t>
            </a:r>
            <a:r>
              <a:rPr lang="en-US" sz="1800" dirty="0" smtClean="0"/>
              <a:t>part already ordered for test – should be received next week</a:t>
            </a:r>
          </a:p>
          <a:p>
            <a:pPr lvl="1" algn="just"/>
            <a:r>
              <a:rPr lang="en-US" sz="1400" dirty="0" smtClean="0"/>
              <a:t>Part tested at 16 bars by the company</a:t>
            </a:r>
          </a:p>
          <a:p>
            <a:pPr lvl="1" algn="just"/>
            <a:r>
              <a:rPr lang="en-US" sz="1400" dirty="0" smtClean="0"/>
              <a:t>X-ray analysis provided as well</a:t>
            </a:r>
          </a:p>
          <a:p>
            <a:pPr lvl="1" algn="just"/>
            <a:r>
              <a:rPr lang="en-US" sz="1400" dirty="0" smtClean="0"/>
              <a:t>Chemical treatment for finer roughness inside the channel</a:t>
            </a:r>
            <a:endParaRPr lang="en-US" sz="1400" dirty="0" smtClean="0"/>
          </a:p>
          <a:p>
            <a:pPr algn="just"/>
            <a:endParaRPr lang="en-US" sz="1800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4947" y="2773074"/>
            <a:ext cx="2311141" cy="3452327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872513" y="4154100"/>
            <a:ext cx="620486" cy="523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54" y="2766640"/>
            <a:ext cx="4077478" cy="32987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5461" y="1066670"/>
            <a:ext cx="1567081" cy="2225827"/>
          </a:xfrm>
          <a:prstGeom prst="rect">
            <a:avLst/>
          </a:prstGeom>
        </p:spPr>
      </p:pic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72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updates </a:t>
            </a:r>
            <a:r>
              <a:rPr lang="en-US" sz="3600" dirty="0" smtClean="0"/>
              <a:t>(4)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7981634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Coupling of the pump part and the mai</a:t>
            </a:r>
            <a:r>
              <a:rPr lang="en-US" sz="1800" dirty="0" smtClean="0"/>
              <a:t>n loop part – system proposed</a:t>
            </a:r>
            <a:endParaRPr lang="en-US" sz="1800" dirty="0" smtClean="0"/>
          </a:p>
          <a:p>
            <a:pPr lvl="1" algn="just">
              <a:buFont typeface="+mj-lt"/>
              <a:buAutoNum type="arabicPeriod"/>
            </a:pPr>
            <a:r>
              <a:rPr lang="en-US" sz="1400" dirty="0" smtClean="0"/>
              <a:t>positioning of the trolley regarding to the front end,</a:t>
            </a:r>
          </a:p>
          <a:p>
            <a:pPr lvl="1" algn="just">
              <a:buFont typeface="+mj-lt"/>
              <a:buAutoNum type="arabicPeriod"/>
            </a:pPr>
            <a:r>
              <a:rPr lang="en-US" sz="1400" dirty="0" smtClean="0"/>
              <a:t>coupling of the trolley thanks to pre-guiding and guiding system,</a:t>
            </a:r>
          </a:p>
          <a:p>
            <a:pPr lvl="1" algn="just">
              <a:buFont typeface="+mj-lt"/>
              <a:buAutoNum type="arabicPeriod"/>
            </a:pPr>
            <a:r>
              <a:rPr lang="en-US" sz="1400" dirty="0" smtClean="0"/>
              <a:t>translation of the engine/magnets part thanks to an actuator and sliding guide.</a:t>
            </a:r>
          </a:p>
          <a:p>
            <a:pPr algn="just"/>
            <a:endParaRPr lang="en-US" sz="1800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5"/>
          <a:stretch/>
        </p:blipFill>
        <p:spPr>
          <a:xfrm>
            <a:off x="6503437" y="4599252"/>
            <a:ext cx="2515884" cy="1523486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" r="26257" b="4869"/>
          <a:stretch/>
        </p:blipFill>
        <p:spPr>
          <a:xfrm>
            <a:off x="1511559" y="2709664"/>
            <a:ext cx="4889241" cy="3332239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448175" y="3848100"/>
            <a:ext cx="1952625" cy="60007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549446" y="47325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9682" y="557399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13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updates </a:t>
            </a:r>
            <a:r>
              <a:rPr lang="en-US" sz="3600" dirty="0" smtClean="0"/>
              <a:t>(5)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7981634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Coupling of the pump part and the mai</a:t>
            </a:r>
            <a:r>
              <a:rPr lang="en-US" sz="1800" dirty="0" smtClean="0"/>
              <a:t>n loop part – system proposed</a:t>
            </a:r>
            <a:endParaRPr lang="en-US" sz="1800" dirty="0" smtClean="0"/>
          </a:p>
          <a:p>
            <a:pPr lvl="1" algn="just">
              <a:buFont typeface="+mj-lt"/>
              <a:buAutoNum type="arabicPeriod"/>
            </a:pPr>
            <a:r>
              <a:rPr lang="en-US" sz="1400" dirty="0" smtClean="0"/>
              <a:t>positioning of the trolley regarding to the front end,</a:t>
            </a:r>
          </a:p>
          <a:p>
            <a:pPr lvl="1" algn="just">
              <a:buFont typeface="+mj-lt"/>
              <a:buAutoNum type="arabicPeriod"/>
            </a:pPr>
            <a:r>
              <a:rPr lang="en-US" sz="1400" dirty="0" smtClean="0"/>
              <a:t>coupling of the trolley thanks to pre-guiding and guiding system,</a:t>
            </a:r>
          </a:p>
          <a:p>
            <a:pPr lvl="1" algn="just">
              <a:buFont typeface="+mj-lt"/>
              <a:buAutoNum type="arabicPeriod"/>
            </a:pPr>
            <a:r>
              <a:rPr lang="en-US" sz="1400" dirty="0" smtClean="0"/>
              <a:t>translation of the engine/magnets part thanks to an actuator and sliding guide.</a:t>
            </a:r>
          </a:p>
          <a:p>
            <a:pPr algn="just"/>
            <a:endParaRPr lang="en-US" sz="1800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6" r="7449"/>
          <a:stretch/>
        </p:blipFill>
        <p:spPr>
          <a:xfrm>
            <a:off x="203742" y="2581983"/>
            <a:ext cx="3938676" cy="2633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7" r="17446"/>
          <a:stretch/>
        </p:blipFill>
        <p:spPr>
          <a:xfrm>
            <a:off x="5102935" y="2697317"/>
            <a:ext cx="3694923" cy="27364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4" t="12811" r="24183" b="10455"/>
          <a:stretch/>
        </p:blipFill>
        <p:spPr>
          <a:xfrm>
            <a:off x="3020224" y="4283792"/>
            <a:ext cx="2031821" cy="197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ounded Rectangle 6"/>
          <p:cNvSpPr/>
          <p:nvPr/>
        </p:nvSpPr>
        <p:spPr>
          <a:xfrm>
            <a:off x="2388636" y="3714522"/>
            <a:ext cx="783771" cy="1501289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0746" y="47455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93141" y="48464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30/01/2015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5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29254</TotalTime>
  <Words>1095</Words>
  <Application>Microsoft Office PowerPoint</Application>
  <PresentationFormat>On-screen Show (4:3)</PresentationFormat>
  <Paragraphs>245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Times New Roman</vt:lpstr>
      <vt:lpstr>CERNCorporate4-3</vt:lpstr>
      <vt:lpstr>Microsoft Excel Worksheet</vt:lpstr>
      <vt:lpstr>LIEBE project:  WP3 – Construction and tests Project coordination meeting – 30/01/2015</vt:lpstr>
      <vt:lpstr>Outline</vt:lpstr>
      <vt:lpstr>Design…   … modifications since the Design Study report and open points</vt:lpstr>
      <vt:lpstr>Proposed design – at the review </vt:lpstr>
      <vt:lpstr>Proposed design – modifications (1)</vt:lpstr>
      <vt:lpstr>Proposed design – modifications (2)</vt:lpstr>
      <vt:lpstr>Proposed design – updates (3)</vt:lpstr>
      <vt:lpstr>Proposed design – updates (4)</vt:lpstr>
      <vt:lpstr>Proposed design – updates (5)</vt:lpstr>
      <vt:lpstr>Proposed design – open points</vt:lpstr>
      <vt:lpstr>Prototyping…   … LBE shower test - results</vt:lpstr>
      <vt:lpstr>Prototypes – LBE shower test (1)</vt:lpstr>
      <vt:lpstr>Prototypes – LBE shower test (2)</vt:lpstr>
      <vt:lpstr>Prototypes – LBE shower test (3)</vt:lpstr>
      <vt:lpstr>Prototyping…   … HEX test - plan</vt:lpstr>
      <vt:lpstr>Prototypes – HEX (1)</vt:lpstr>
      <vt:lpstr>Prototypes – HEX (2)</vt:lpstr>
      <vt:lpstr>Prototyping…   … other prototypes to be planned</vt:lpstr>
      <vt:lpstr>Prototypes – tests to be planned before the full loop test</vt:lpstr>
      <vt:lpstr>Open points - conclusion</vt:lpstr>
      <vt:lpstr>Open points - conclusion</vt:lpstr>
      <vt:lpstr>Thank you for your attention!</vt:lpstr>
      <vt:lpstr>Back up slides…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Melanie Delonca</cp:lastModifiedBy>
  <cp:revision>132</cp:revision>
  <cp:lastPrinted>2014-10-08T12:49:59Z</cp:lastPrinted>
  <dcterms:created xsi:type="dcterms:W3CDTF">2012-11-30T11:04:26Z</dcterms:created>
  <dcterms:modified xsi:type="dcterms:W3CDTF">2015-01-29T15:46:21Z</dcterms:modified>
</cp:coreProperties>
</file>