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398"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BF6973D-2226-4367-8CAC-4B6BDCB70732}" type="datetimeFigureOut">
              <a:rPr lang="en-GB" smtClean="0"/>
              <a:t>29/01/2015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6ABA4FE-B7E7-4773-808F-3CDE2026138D}" type="slidenum">
              <a:rPr lang="en-GB" smtClean="0"/>
              <a:t>‹#›</a:t>
            </a:fld>
            <a:endParaRPr lang="en-GB"/>
          </a:p>
        </p:txBody>
      </p:sp>
    </p:spTree>
    <p:extLst>
      <p:ext uri="{BB962C8B-B14F-4D97-AF65-F5344CB8AC3E}">
        <p14:creationId xmlns:p14="http://schemas.microsoft.com/office/powerpoint/2010/main" val="22276530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BF6973D-2226-4367-8CAC-4B6BDCB70732}" type="datetimeFigureOut">
              <a:rPr lang="en-GB" smtClean="0"/>
              <a:t>29/01/2015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6ABA4FE-B7E7-4773-808F-3CDE2026138D}" type="slidenum">
              <a:rPr lang="en-GB" smtClean="0"/>
              <a:t>‹#›</a:t>
            </a:fld>
            <a:endParaRPr lang="en-GB"/>
          </a:p>
        </p:txBody>
      </p:sp>
    </p:spTree>
    <p:extLst>
      <p:ext uri="{BB962C8B-B14F-4D97-AF65-F5344CB8AC3E}">
        <p14:creationId xmlns:p14="http://schemas.microsoft.com/office/powerpoint/2010/main" val="547297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BF6973D-2226-4367-8CAC-4B6BDCB70732}" type="datetimeFigureOut">
              <a:rPr lang="en-GB" smtClean="0"/>
              <a:t>29/01/2015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6ABA4FE-B7E7-4773-808F-3CDE2026138D}" type="slidenum">
              <a:rPr lang="en-GB" smtClean="0"/>
              <a:t>‹#›</a:t>
            </a:fld>
            <a:endParaRPr lang="en-GB"/>
          </a:p>
        </p:txBody>
      </p:sp>
    </p:spTree>
    <p:extLst>
      <p:ext uri="{BB962C8B-B14F-4D97-AF65-F5344CB8AC3E}">
        <p14:creationId xmlns:p14="http://schemas.microsoft.com/office/powerpoint/2010/main" val="11139386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BF6973D-2226-4367-8CAC-4B6BDCB70732}" type="datetimeFigureOut">
              <a:rPr lang="en-GB" smtClean="0"/>
              <a:t>29/01/2015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6ABA4FE-B7E7-4773-808F-3CDE2026138D}" type="slidenum">
              <a:rPr lang="en-GB" smtClean="0"/>
              <a:t>‹#›</a:t>
            </a:fld>
            <a:endParaRPr lang="en-GB"/>
          </a:p>
        </p:txBody>
      </p:sp>
    </p:spTree>
    <p:extLst>
      <p:ext uri="{BB962C8B-B14F-4D97-AF65-F5344CB8AC3E}">
        <p14:creationId xmlns:p14="http://schemas.microsoft.com/office/powerpoint/2010/main" val="4103668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BF6973D-2226-4367-8CAC-4B6BDCB70732}" type="datetimeFigureOut">
              <a:rPr lang="en-GB" smtClean="0"/>
              <a:t>29/01/2015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6ABA4FE-B7E7-4773-808F-3CDE2026138D}" type="slidenum">
              <a:rPr lang="en-GB" smtClean="0"/>
              <a:t>‹#›</a:t>
            </a:fld>
            <a:endParaRPr lang="en-GB"/>
          </a:p>
        </p:txBody>
      </p:sp>
    </p:spTree>
    <p:extLst>
      <p:ext uri="{BB962C8B-B14F-4D97-AF65-F5344CB8AC3E}">
        <p14:creationId xmlns:p14="http://schemas.microsoft.com/office/powerpoint/2010/main" val="2178910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BF6973D-2226-4367-8CAC-4B6BDCB70732}" type="datetimeFigureOut">
              <a:rPr lang="en-GB" smtClean="0"/>
              <a:t>29/01/2015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6ABA4FE-B7E7-4773-808F-3CDE2026138D}" type="slidenum">
              <a:rPr lang="en-GB" smtClean="0"/>
              <a:t>‹#›</a:t>
            </a:fld>
            <a:endParaRPr lang="en-GB"/>
          </a:p>
        </p:txBody>
      </p:sp>
    </p:spTree>
    <p:extLst>
      <p:ext uri="{BB962C8B-B14F-4D97-AF65-F5344CB8AC3E}">
        <p14:creationId xmlns:p14="http://schemas.microsoft.com/office/powerpoint/2010/main" val="17460668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BF6973D-2226-4367-8CAC-4B6BDCB70732}" type="datetimeFigureOut">
              <a:rPr lang="en-GB" smtClean="0"/>
              <a:t>29/01/2015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6ABA4FE-B7E7-4773-808F-3CDE2026138D}" type="slidenum">
              <a:rPr lang="en-GB" smtClean="0"/>
              <a:t>‹#›</a:t>
            </a:fld>
            <a:endParaRPr lang="en-GB"/>
          </a:p>
        </p:txBody>
      </p:sp>
    </p:spTree>
    <p:extLst>
      <p:ext uri="{BB962C8B-B14F-4D97-AF65-F5344CB8AC3E}">
        <p14:creationId xmlns:p14="http://schemas.microsoft.com/office/powerpoint/2010/main" val="34860568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BF6973D-2226-4367-8CAC-4B6BDCB70732}" type="datetimeFigureOut">
              <a:rPr lang="en-GB" smtClean="0"/>
              <a:t>29/01/2015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6ABA4FE-B7E7-4773-808F-3CDE2026138D}" type="slidenum">
              <a:rPr lang="en-GB" smtClean="0"/>
              <a:t>‹#›</a:t>
            </a:fld>
            <a:endParaRPr lang="en-GB"/>
          </a:p>
        </p:txBody>
      </p:sp>
    </p:spTree>
    <p:extLst>
      <p:ext uri="{BB962C8B-B14F-4D97-AF65-F5344CB8AC3E}">
        <p14:creationId xmlns:p14="http://schemas.microsoft.com/office/powerpoint/2010/main" val="11972491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F6973D-2226-4367-8CAC-4B6BDCB70732}" type="datetimeFigureOut">
              <a:rPr lang="en-GB" smtClean="0"/>
              <a:t>29/01/2015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6ABA4FE-B7E7-4773-808F-3CDE2026138D}" type="slidenum">
              <a:rPr lang="en-GB" smtClean="0"/>
              <a:t>‹#›</a:t>
            </a:fld>
            <a:endParaRPr lang="en-GB"/>
          </a:p>
        </p:txBody>
      </p:sp>
    </p:spTree>
    <p:extLst>
      <p:ext uri="{BB962C8B-B14F-4D97-AF65-F5344CB8AC3E}">
        <p14:creationId xmlns:p14="http://schemas.microsoft.com/office/powerpoint/2010/main" val="9903544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F6973D-2226-4367-8CAC-4B6BDCB70732}" type="datetimeFigureOut">
              <a:rPr lang="en-GB" smtClean="0"/>
              <a:t>29/01/2015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6ABA4FE-B7E7-4773-808F-3CDE2026138D}" type="slidenum">
              <a:rPr lang="en-GB" smtClean="0"/>
              <a:t>‹#›</a:t>
            </a:fld>
            <a:endParaRPr lang="en-GB"/>
          </a:p>
        </p:txBody>
      </p:sp>
    </p:spTree>
    <p:extLst>
      <p:ext uri="{BB962C8B-B14F-4D97-AF65-F5344CB8AC3E}">
        <p14:creationId xmlns:p14="http://schemas.microsoft.com/office/powerpoint/2010/main" val="25844521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F6973D-2226-4367-8CAC-4B6BDCB70732}" type="datetimeFigureOut">
              <a:rPr lang="en-GB" smtClean="0"/>
              <a:t>29/01/2015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6ABA4FE-B7E7-4773-808F-3CDE2026138D}" type="slidenum">
              <a:rPr lang="en-GB" smtClean="0"/>
              <a:t>‹#›</a:t>
            </a:fld>
            <a:endParaRPr lang="en-GB"/>
          </a:p>
        </p:txBody>
      </p:sp>
    </p:spTree>
    <p:extLst>
      <p:ext uri="{BB962C8B-B14F-4D97-AF65-F5344CB8AC3E}">
        <p14:creationId xmlns:p14="http://schemas.microsoft.com/office/powerpoint/2010/main" val="33006794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F6973D-2226-4367-8CAC-4B6BDCB70732}" type="datetimeFigureOut">
              <a:rPr lang="en-GB" smtClean="0"/>
              <a:t>29/01/2015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ABA4FE-B7E7-4773-808F-3CDE2026138D}" type="slidenum">
              <a:rPr lang="en-GB" smtClean="0"/>
              <a:t>‹#›</a:t>
            </a:fld>
            <a:endParaRPr lang="en-GB"/>
          </a:p>
        </p:txBody>
      </p:sp>
    </p:spTree>
    <p:extLst>
      <p:ext uri="{BB962C8B-B14F-4D97-AF65-F5344CB8AC3E}">
        <p14:creationId xmlns:p14="http://schemas.microsoft.com/office/powerpoint/2010/main" val="562950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b="1" dirty="0"/>
              <a:t>LIEBE Target Design </a:t>
            </a:r>
            <a:r>
              <a:rPr lang="en-GB" b="1" dirty="0" smtClean="0"/>
              <a:t>Review</a:t>
            </a:r>
            <a:endParaRPr lang="en-GB" dirty="0"/>
          </a:p>
        </p:txBody>
      </p:sp>
      <p:sp>
        <p:nvSpPr>
          <p:cNvPr id="3" name="Subtitle 2"/>
          <p:cNvSpPr>
            <a:spLocks noGrp="1"/>
          </p:cNvSpPr>
          <p:nvPr>
            <p:ph type="subTitle" idx="1"/>
          </p:nvPr>
        </p:nvSpPr>
        <p:spPr/>
        <p:txBody>
          <a:bodyPr/>
          <a:lstStyle/>
          <a:p>
            <a:endParaRPr lang="en-GB" dirty="0"/>
          </a:p>
        </p:txBody>
      </p:sp>
    </p:spTree>
    <p:extLst>
      <p:ext uri="{BB962C8B-B14F-4D97-AF65-F5344CB8AC3E}">
        <p14:creationId xmlns:p14="http://schemas.microsoft.com/office/powerpoint/2010/main" val="14180183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914"/>
            <a:ext cx="8229600" cy="1143000"/>
          </a:xfrm>
        </p:spPr>
        <p:txBody>
          <a:bodyPr/>
          <a:lstStyle/>
          <a:p>
            <a:r>
              <a:rPr lang="pt-PT" dirty="0" smtClean="0"/>
              <a:t>Schedule</a:t>
            </a:r>
            <a:endParaRPr lang="en-GB" dirty="0"/>
          </a:p>
        </p:txBody>
      </p:sp>
      <p:sp>
        <p:nvSpPr>
          <p:cNvPr id="3" name="Content Placeholder 2"/>
          <p:cNvSpPr>
            <a:spLocks noGrp="1"/>
          </p:cNvSpPr>
          <p:nvPr>
            <p:ph idx="1"/>
          </p:nvPr>
        </p:nvSpPr>
        <p:spPr>
          <a:xfrm>
            <a:off x="0" y="1600200"/>
            <a:ext cx="9144000" cy="4525963"/>
          </a:xfrm>
        </p:spPr>
        <p:txBody>
          <a:bodyPr>
            <a:normAutofit/>
          </a:bodyPr>
          <a:lstStyle/>
          <a:p>
            <a:pPr marL="0" indent="0">
              <a:buNone/>
            </a:pPr>
            <a:r>
              <a:rPr lang="en-GB" sz="2500" i="1" dirty="0"/>
              <a:t>This comment is no longer valid as the schedule has been postponed and the beam permit will be requested for Q1 2016</a:t>
            </a:r>
            <a:r>
              <a:rPr lang="en-GB" sz="2500" i="1" dirty="0" smtClean="0"/>
              <a:t>.</a:t>
            </a:r>
          </a:p>
          <a:p>
            <a:pPr marL="0" indent="0">
              <a:buNone/>
            </a:pPr>
            <a:endParaRPr lang="en-GB" sz="2500" dirty="0"/>
          </a:p>
          <a:p>
            <a:pPr marL="0" lvl="0" indent="0">
              <a:buNone/>
            </a:pPr>
            <a:endParaRPr lang="en-GB" sz="2500" dirty="0" smtClean="0"/>
          </a:p>
          <a:p>
            <a:pPr marL="0" lvl="0" indent="0">
              <a:buNone/>
            </a:pPr>
            <a:r>
              <a:rPr lang="en-GB" sz="2500" dirty="0" smtClean="0"/>
              <a:t>Dry </a:t>
            </a:r>
            <a:r>
              <a:rPr lang="en-GB" sz="2500" dirty="0"/>
              <a:t>runs for the installation and de-installation of all components as well as for placement into and retrieval from an intermediate storage should be integrated into the planning</a:t>
            </a:r>
            <a:r>
              <a:rPr lang="en-GB" sz="2500" dirty="0" smtClean="0"/>
              <a:t>.</a:t>
            </a:r>
            <a:r>
              <a:rPr lang="en-GB" sz="2500" b="1" dirty="0" smtClean="0">
                <a:solidFill>
                  <a:srgbClr val="0070C0"/>
                </a:solidFill>
              </a:rPr>
              <a:t>→ CERN</a:t>
            </a:r>
            <a:endParaRPr lang="en-GB" sz="2500" b="1" dirty="0">
              <a:solidFill>
                <a:srgbClr val="0070C0"/>
              </a:solidFill>
            </a:endParaRPr>
          </a:p>
          <a:p>
            <a:pPr marL="0" indent="0">
              <a:buNone/>
            </a:pPr>
            <a:endParaRPr lang="pt-PT" sz="2500" dirty="0" smtClean="0"/>
          </a:p>
          <a:p>
            <a:pPr marL="0" indent="0">
              <a:buNone/>
            </a:pPr>
            <a:endParaRPr lang="pt-PT" sz="2500" dirty="0" smtClean="0"/>
          </a:p>
        </p:txBody>
      </p:sp>
    </p:spTree>
    <p:extLst>
      <p:ext uri="{BB962C8B-B14F-4D97-AF65-F5344CB8AC3E}">
        <p14:creationId xmlns:p14="http://schemas.microsoft.com/office/powerpoint/2010/main" val="33881628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647"/>
            <a:ext cx="8229600" cy="1143000"/>
          </a:xfrm>
        </p:spPr>
        <p:txBody>
          <a:bodyPr/>
          <a:lstStyle/>
          <a:p>
            <a:r>
              <a:rPr lang="pt-PT" dirty="0" smtClean="0"/>
              <a:t>LIEBE Target</a:t>
            </a:r>
            <a:endParaRPr lang="en-GB" dirty="0"/>
          </a:p>
        </p:txBody>
      </p:sp>
      <p:sp>
        <p:nvSpPr>
          <p:cNvPr id="3" name="Content Placeholder 2"/>
          <p:cNvSpPr>
            <a:spLocks noGrp="1"/>
          </p:cNvSpPr>
          <p:nvPr>
            <p:ph idx="1"/>
          </p:nvPr>
        </p:nvSpPr>
        <p:spPr>
          <a:xfrm>
            <a:off x="0" y="966873"/>
            <a:ext cx="9144000" cy="4525963"/>
          </a:xfrm>
        </p:spPr>
        <p:txBody>
          <a:bodyPr>
            <a:noAutofit/>
          </a:bodyPr>
          <a:lstStyle/>
          <a:p>
            <a:pPr lvl="0"/>
            <a:r>
              <a:rPr lang="en-GB" sz="2200" dirty="0"/>
              <a:t>The reviewers consider it to be misleading to refer to “double confinement” in the risk analyses. A different terminology should be used</a:t>
            </a:r>
            <a:r>
              <a:rPr lang="en-GB" sz="2200" dirty="0" smtClean="0"/>
              <a:t>.</a:t>
            </a:r>
          </a:p>
          <a:p>
            <a:pPr marL="0" lvl="0" indent="0">
              <a:buNone/>
            </a:pPr>
            <a:r>
              <a:rPr lang="en-GB" sz="2200" dirty="0"/>
              <a:t>	</a:t>
            </a:r>
            <a:r>
              <a:rPr lang="en-GB" sz="2200" b="1" dirty="0" smtClean="0">
                <a:solidFill>
                  <a:srgbClr val="0070C0"/>
                </a:solidFill>
              </a:rPr>
              <a:t>→ Double vacuum vessel?</a:t>
            </a:r>
          </a:p>
          <a:p>
            <a:pPr marL="0" lvl="0" indent="0">
              <a:buNone/>
            </a:pPr>
            <a:endParaRPr lang="en-GB" sz="2200" b="1" dirty="0" smtClean="0">
              <a:solidFill>
                <a:srgbClr val="0070C0"/>
              </a:solidFill>
            </a:endParaRPr>
          </a:p>
          <a:p>
            <a:pPr lvl="0"/>
            <a:r>
              <a:rPr lang="en-GB" sz="2200" dirty="0" smtClean="0"/>
              <a:t>The </a:t>
            </a:r>
            <a:r>
              <a:rPr lang="en-GB" sz="2200" dirty="0"/>
              <a:t>CFD studies should consider the influence of shock-waves during beam impact as it may influence the final design</a:t>
            </a:r>
            <a:r>
              <a:rPr lang="en-GB" sz="2200" dirty="0" smtClean="0"/>
              <a:t>.</a:t>
            </a:r>
          </a:p>
          <a:p>
            <a:pPr lvl="0"/>
            <a:endParaRPr lang="en-GB" sz="2200" dirty="0"/>
          </a:p>
          <a:p>
            <a:pPr lvl="0"/>
            <a:r>
              <a:rPr lang="en-GB" sz="2200" dirty="0"/>
              <a:t>Handling, storage and final disposal of the target should be studied in detail. In particular, it should be clarified soon if the final waste disposal requires separation of the Lead-Bismuth from its containment. A draining of the target volume and filling tank is not foreseen at the moment but may have to be implemented for waste conditioning if required by the final depository</a:t>
            </a:r>
            <a:r>
              <a:rPr lang="en-GB" sz="2200" dirty="0" smtClean="0"/>
              <a:t>.</a:t>
            </a:r>
          </a:p>
          <a:p>
            <a:pPr lvl="0"/>
            <a:endParaRPr lang="en-GB" sz="2200" dirty="0"/>
          </a:p>
          <a:p>
            <a:pPr lvl="0"/>
            <a:r>
              <a:rPr lang="en-GB" sz="2200" dirty="0"/>
              <a:t>The choice of construction material must be optimized using available tools (e.g., </a:t>
            </a:r>
            <a:r>
              <a:rPr lang="en-GB" sz="2200" dirty="0" err="1"/>
              <a:t>ActiWiz</a:t>
            </a:r>
            <a:r>
              <a:rPr lang="en-GB" sz="2200" dirty="0" smtClean="0"/>
              <a:t>). </a:t>
            </a:r>
            <a:r>
              <a:rPr lang="en-GB" sz="2200" b="1" dirty="0" smtClean="0">
                <a:solidFill>
                  <a:srgbClr val="0070C0"/>
                </a:solidFill>
              </a:rPr>
              <a:t>→ Not adequate for the present application</a:t>
            </a:r>
            <a:r>
              <a:rPr lang="en-GB" sz="2200" dirty="0" smtClean="0"/>
              <a:t> </a:t>
            </a:r>
            <a:endParaRPr lang="en-GB" sz="2200" dirty="0"/>
          </a:p>
          <a:p>
            <a:endParaRPr lang="en-GB" sz="2200" dirty="0"/>
          </a:p>
        </p:txBody>
      </p:sp>
    </p:spTree>
    <p:extLst>
      <p:ext uri="{BB962C8B-B14F-4D97-AF65-F5344CB8AC3E}">
        <p14:creationId xmlns:p14="http://schemas.microsoft.com/office/powerpoint/2010/main" val="33413311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914"/>
            <a:ext cx="8229600" cy="1143000"/>
          </a:xfrm>
        </p:spPr>
        <p:txBody>
          <a:bodyPr/>
          <a:lstStyle/>
          <a:p>
            <a:r>
              <a:rPr lang="pt-PT" dirty="0" smtClean="0"/>
              <a:t>LBE </a:t>
            </a:r>
            <a:r>
              <a:rPr lang="pt-PT" dirty="0" err="1" smtClean="0"/>
              <a:t>pump</a:t>
            </a:r>
            <a:endParaRPr lang="en-GB" dirty="0"/>
          </a:p>
        </p:txBody>
      </p:sp>
      <p:sp>
        <p:nvSpPr>
          <p:cNvPr id="3" name="Content Placeholder 2"/>
          <p:cNvSpPr>
            <a:spLocks noGrp="1"/>
          </p:cNvSpPr>
          <p:nvPr>
            <p:ph idx="1"/>
          </p:nvPr>
        </p:nvSpPr>
        <p:spPr>
          <a:xfrm>
            <a:off x="0" y="2215405"/>
            <a:ext cx="9144000" cy="4525963"/>
          </a:xfrm>
        </p:spPr>
        <p:txBody>
          <a:bodyPr>
            <a:normAutofit/>
          </a:bodyPr>
          <a:lstStyle/>
          <a:p>
            <a:pPr marL="0" lvl="0" indent="0">
              <a:buNone/>
            </a:pPr>
            <a:r>
              <a:rPr lang="en-GB" sz="2500" dirty="0"/>
              <a:t>The RP is partly divided on the specifications of the pump with regards to its role in the system and suggests that further research be done in the possibility of procuring a more appropriate pump. However, the RP recognises that finding a more efficient pump that maintains the required temperature in the LBE circuit is challenging.</a:t>
            </a:r>
          </a:p>
          <a:p>
            <a:pPr marL="0" indent="0">
              <a:buNone/>
            </a:pPr>
            <a:r>
              <a:rPr lang="pt-PT" sz="2500" dirty="0" smtClean="0"/>
              <a:t>	</a:t>
            </a:r>
            <a:endParaRPr lang="en-GB" sz="2500" dirty="0"/>
          </a:p>
        </p:txBody>
      </p:sp>
    </p:spTree>
    <p:extLst>
      <p:ext uri="{BB962C8B-B14F-4D97-AF65-F5344CB8AC3E}">
        <p14:creationId xmlns:p14="http://schemas.microsoft.com/office/powerpoint/2010/main" val="39369654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914"/>
            <a:ext cx="8229600" cy="1143000"/>
          </a:xfrm>
        </p:spPr>
        <p:txBody>
          <a:bodyPr/>
          <a:lstStyle/>
          <a:p>
            <a:r>
              <a:rPr lang="pt-PT" dirty="0" smtClean="0"/>
              <a:t>HEX design</a:t>
            </a:r>
            <a:endParaRPr lang="en-GB" dirty="0"/>
          </a:p>
        </p:txBody>
      </p:sp>
      <p:sp>
        <p:nvSpPr>
          <p:cNvPr id="3" name="Content Placeholder 2"/>
          <p:cNvSpPr>
            <a:spLocks noGrp="1"/>
          </p:cNvSpPr>
          <p:nvPr>
            <p:ph idx="1"/>
          </p:nvPr>
        </p:nvSpPr>
        <p:spPr>
          <a:xfrm>
            <a:off x="0" y="1999381"/>
            <a:ext cx="9144000" cy="4525963"/>
          </a:xfrm>
        </p:spPr>
        <p:txBody>
          <a:bodyPr>
            <a:normAutofit/>
          </a:bodyPr>
          <a:lstStyle/>
          <a:p>
            <a:pPr marL="0" lvl="0" indent="0">
              <a:buNone/>
            </a:pPr>
            <a:r>
              <a:rPr lang="en-US" sz="2800" dirty="0"/>
              <a:t>Establish tests to benchmark the cooling design prior to installation on-line</a:t>
            </a:r>
            <a:r>
              <a:rPr lang="en-US" sz="2800" dirty="0" smtClean="0"/>
              <a:t>.</a:t>
            </a:r>
          </a:p>
          <a:p>
            <a:pPr marL="0" lvl="0" indent="0">
              <a:buNone/>
            </a:pPr>
            <a:r>
              <a:rPr lang="pt-PT" sz="2800" dirty="0" smtClean="0"/>
              <a:t>	</a:t>
            </a:r>
            <a:r>
              <a:rPr lang="en-GB" sz="2800" b="1" dirty="0" smtClean="0">
                <a:solidFill>
                  <a:srgbClr val="0070C0"/>
                </a:solidFill>
              </a:rPr>
              <a:t> → Tests foreseen in February as presented by 		Melanie</a:t>
            </a:r>
            <a:endParaRPr lang="en-GB" sz="2800" dirty="0"/>
          </a:p>
          <a:p>
            <a:pPr marL="0" indent="0">
              <a:buNone/>
            </a:pPr>
            <a:endParaRPr lang="en-GB" sz="2800" dirty="0"/>
          </a:p>
        </p:txBody>
      </p:sp>
    </p:spTree>
    <p:extLst>
      <p:ext uri="{BB962C8B-B14F-4D97-AF65-F5344CB8AC3E}">
        <p14:creationId xmlns:p14="http://schemas.microsoft.com/office/powerpoint/2010/main" val="39843620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6"/>
            <a:ext cx="8229600" cy="1143000"/>
          </a:xfrm>
        </p:spPr>
        <p:txBody>
          <a:bodyPr/>
          <a:lstStyle/>
          <a:p>
            <a:r>
              <a:rPr lang="pt-PT" dirty="0" smtClean="0"/>
              <a:t>LBE </a:t>
            </a:r>
            <a:r>
              <a:rPr lang="pt-PT" dirty="0" err="1" smtClean="0"/>
              <a:t>loop</a:t>
            </a:r>
            <a:endParaRPr lang="en-GB" dirty="0"/>
          </a:p>
        </p:txBody>
      </p:sp>
      <p:sp>
        <p:nvSpPr>
          <p:cNvPr id="3" name="Content Placeholder 2"/>
          <p:cNvSpPr>
            <a:spLocks noGrp="1"/>
          </p:cNvSpPr>
          <p:nvPr>
            <p:ph idx="1"/>
          </p:nvPr>
        </p:nvSpPr>
        <p:spPr>
          <a:xfrm>
            <a:off x="0" y="1600200"/>
            <a:ext cx="9144000" cy="4525963"/>
          </a:xfrm>
        </p:spPr>
        <p:txBody>
          <a:bodyPr>
            <a:normAutofit/>
          </a:bodyPr>
          <a:lstStyle/>
          <a:p>
            <a:pPr lvl="0"/>
            <a:r>
              <a:rPr lang="en-US" sz="2200" dirty="0"/>
              <a:t>Provide a filling procedure and fully test the filling process on a simplified model (and consequences of solidification) before applying it to the final target</a:t>
            </a:r>
            <a:r>
              <a:rPr lang="en-US" sz="2200" dirty="0" smtClean="0"/>
              <a:t>.</a:t>
            </a:r>
            <a:r>
              <a:rPr lang="en-GB" sz="2200" b="1" dirty="0" smtClean="0">
                <a:solidFill>
                  <a:srgbClr val="0070C0"/>
                </a:solidFill>
              </a:rPr>
              <a:t> → CERN</a:t>
            </a:r>
          </a:p>
          <a:p>
            <a:pPr lvl="0"/>
            <a:endParaRPr lang="en-GB" sz="2200" dirty="0"/>
          </a:p>
          <a:p>
            <a:pPr lvl="0"/>
            <a:r>
              <a:rPr lang="en-US" sz="2200" dirty="0"/>
              <a:t>Stability of LBE flow in Y-divider (if it is really important for the target operation) should be checked experimentally</a:t>
            </a:r>
            <a:r>
              <a:rPr lang="en-US" sz="2200" dirty="0" smtClean="0"/>
              <a:t>.</a:t>
            </a:r>
            <a:r>
              <a:rPr lang="en-GB" sz="2200" b="1" dirty="0" smtClean="0">
                <a:solidFill>
                  <a:srgbClr val="0070C0"/>
                </a:solidFill>
              </a:rPr>
              <a:t> </a:t>
            </a:r>
          </a:p>
          <a:p>
            <a:pPr marL="0" lvl="0" indent="0">
              <a:buNone/>
            </a:pPr>
            <a:r>
              <a:rPr lang="en-GB" sz="2200" b="1" dirty="0">
                <a:solidFill>
                  <a:srgbClr val="0070C0"/>
                </a:solidFill>
              </a:rPr>
              <a:t>	</a:t>
            </a:r>
            <a:r>
              <a:rPr lang="en-GB" sz="2200" b="1" dirty="0" smtClean="0">
                <a:solidFill>
                  <a:srgbClr val="0070C0"/>
                </a:solidFill>
              </a:rPr>
              <a:t>	</a:t>
            </a:r>
            <a:r>
              <a:rPr lang="en-GB" sz="2200" b="1" dirty="0" smtClean="0">
                <a:solidFill>
                  <a:srgbClr val="0070C0"/>
                </a:solidFill>
              </a:rPr>
              <a:t>→ CERN</a:t>
            </a:r>
            <a:r>
              <a:rPr lang="en-US" sz="2200" dirty="0" smtClean="0"/>
              <a:t> </a:t>
            </a:r>
          </a:p>
          <a:p>
            <a:pPr marL="0" lvl="0" indent="0">
              <a:buNone/>
            </a:pPr>
            <a:endParaRPr lang="en-GB" sz="2200" dirty="0"/>
          </a:p>
          <a:p>
            <a:pPr lvl="0"/>
            <a:r>
              <a:rPr lang="en-US" sz="2200" dirty="0"/>
              <a:t>It is important to be convinced that on the pump inlet or in other places of the loop there are no conditions for cavitation: calculations of hydraulic pressure distribution and vapor pressure should be done. Experiments should be done if necessary</a:t>
            </a:r>
            <a:r>
              <a:rPr lang="en-US" sz="2200" dirty="0" smtClean="0"/>
              <a:t>. </a:t>
            </a:r>
            <a:r>
              <a:rPr lang="en-GB" sz="2200" b="1" dirty="0" smtClean="0">
                <a:solidFill>
                  <a:srgbClr val="0070C0"/>
                </a:solidFill>
              </a:rPr>
              <a:t>→ CERN</a:t>
            </a:r>
            <a:endParaRPr lang="en-GB" sz="2200" dirty="0"/>
          </a:p>
          <a:p>
            <a:endParaRPr lang="en-GB" sz="2200" dirty="0"/>
          </a:p>
        </p:txBody>
      </p:sp>
    </p:spTree>
    <p:extLst>
      <p:ext uri="{BB962C8B-B14F-4D97-AF65-F5344CB8AC3E}">
        <p14:creationId xmlns:p14="http://schemas.microsoft.com/office/powerpoint/2010/main" val="5743984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181"/>
            <a:ext cx="8229600" cy="1143000"/>
          </a:xfrm>
        </p:spPr>
        <p:txBody>
          <a:bodyPr/>
          <a:lstStyle/>
          <a:p>
            <a:r>
              <a:rPr lang="pt-PT" dirty="0" err="1" smtClean="0"/>
              <a:t>Frontend</a:t>
            </a:r>
            <a:r>
              <a:rPr lang="pt-PT" dirty="0" smtClean="0"/>
              <a:t> </a:t>
            </a:r>
            <a:r>
              <a:rPr lang="pt-PT" dirty="0" err="1" smtClean="0"/>
              <a:t>compatibility</a:t>
            </a:r>
            <a:endParaRPr lang="en-GB" dirty="0"/>
          </a:p>
        </p:txBody>
      </p:sp>
      <p:sp>
        <p:nvSpPr>
          <p:cNvPr id="3" name="Content Placeholder 2"/>
          <p:cNvSpPr>
            <a:spLocks noGrp="1"/>
          </p:cNvSpPr>
          <p:nvPr>
            <p:ph idx="1"/>
          </p:nvPr>
        </p:nvSpPr>
        <p:spPr>
          <a:xfrm>
            <a:off x="0" y="1927373"/>
            <a:ext cx="9144000" cy="4525963"/>
          </a:xfrm>
        </p:spPr>
        <p:txBody>
          <a:bodyPr>
            <a:normAutofit/>
          </a:bodyPr>
          <a:lstStyle/>
          <a:p>
            <a:pPr lvl="0"/>
            <a:r>
              <a:rPr lang="en-GB" sz="2500" dirty="0"/>
              <a:t>A full integration of the target and Frontend system should be performed and should include all the above-mentioned points. Also the detailed installation and removal procedure should be optimised according to ALARA principle. A document should be provided that lists all modifications that need to be implemented in the GPS target area. </a:t>
            </a:r>
            <a:endParaRPr lang="en-GB" sz="2500" dirty="0" smtClean="0"/>
          </a:p>
          <a:p>
            <a:pPr marL="457200" lvl="1" indent="0">
              <a:buNone/>
            </a:pPr>
            <a:r>
              <a:rPr lang="pt-PT" sz="2100" b="1" dirty="0"/>
              <a:t>	</a:t>
            </a:r>
            <a:r>
              <a:rPr lang="en-GB" sz="2400" b="1" dirty="0" smtClean="0">
                <a:solidFill>
                  <a:srgbClr val="0070C0"/>
                </a:solidFill>
              </a:rPr>
              <a:t> → CERN</a:t>
            </a:r>
            <a:endParaRPr lang="en-GB" sz="2100" b="1" dirty="0"/>
          </a:p>
        </p:txBody>
      </p:sp>
    </p:spTree>
    <p:extLst>
      <p:ext uri="{BB962C8B-B14F-4D97-AF65-F5344CB8AC3E}">
        <p14:creationId xmlns:p14="http://schemas.microsoft.com/office/powerpoint/2010/main" val="14635933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891"/>
            <a:ext cx="8229600" cy="1143000"/>
          </a:xfrm>
        </p:spPr>
        <p:txBody>
          <a:bodyPr/>
          <a:lstStyle/>
          <a:p>
            <a:r>
              <a:rPr lang="pt-PT" dirty="0" err="1" smtClean="0"/>
              <a:t>Operation</a:t>
            </a:r>
            <a:r>
              <a:rPr lang="pt-PT" dirty="0" smtClean="0"/>
              <a:t> </a:t>
            </a:r>
            <a:r>
              <a:rPr lang="pt-PT" dirty="0" err="1" smtClean="0"/>
              <a:t>and</a:t>
            </a:r>
            <a:r>
              <a:rPr lang="pt-PT" dirty="0" smtClean="0"/>
              <a:t> </a:t>
            </a:r>
            <a:r>
              <a:rPr lang="pt-PT" dirty="0" err="1" smtClean="0"/>
              <a:t>control</a:t>
            </a:r>
            <a:endParaRPr lang="en-GB" dirty="0"/>
          </a:p>
        </p:txBody>
      </p:sp>
      <p:sp>
        <p:nvSpPr>
          <p:cNvPr id="3" name="Content Placeholder 2"/>
          <p:cNvSpPr>
            <a:spLocks noGrp="1"/>
          </p:cNvSpPr>
          <p:nvPr>
            <p:ph idx="1"/>
          </p:nvPr>
        </p:nvSpPr>
        <p:spPr>
          <a:xfrm>
            <a:off x="20488" y="1254905"/>
            <a:ext cx="9123512" cy="4525963"/>
          </a:xfrm>
        </p:spPr>
        <p:txBody>
          <a:bodyPr>
            <a:noAutofit/>
          </a:bodyPr>
          <a:lstStyle/>
          <a:p>
            <a:pPr lvl="0"/>
            <a:r>
              <a:rPr lang="en-GB" sz="2200" dirty="0"/>
              <a:t>Consider the possible failure scenarios and their impact on operation or on the target itself. </a:t>
            </a:r>
            <a:r>
              <a:rPr lang="en-GB" sz="2400" b="1" dirty="0" smtClean="0">
                <a:solidFill>
                  <a:srgbClr val="0070C0"/>
                </a:solidFill>
              </a:rPr>
              <a:t>→ CERN</a:t>
            </a:r>
          </a:p>
          <a:p>
            <a:pPr lvl="0"/>
            <a:endParaRPr lang="en-GB" sz="2200" dirty="0"/>
          </a:p>
          <a:p>
            <a:pPr lvl="0"/>
            <a:r>
              <a:rPr lang="en-GB" sz="2200" dirty="0"/>
              <a:t>The risk analysis should consider the performance of sensors under realistic operational conditions and must include details on interlocks</a:t>
            </a:r>
            <a:r>
              <a:rPr lang="en-GB" sz="2200" dirty="0" smtClean="0"/>
              <a:t>.</a:t>
            </a:r>
            <a:r>
              <a:rPr lang="en-GB" sz="2400" b="1" dirty="0" smtClean="0">
                <a:solidFill>
                  <a:srgbClr val="0070C0"/>
                </a:solidFill>
              </a:rPr>
              <a:t> → CERN</a:t>
            </a:r>
          </a:p>
          <a:p>
            <a:pPr lvl="0"/>
            <a:endParaRPr lang="en-GB" sz="2200" dirty="0"/>
          </a:p>
          <a:p>
            <a:pPr lvl="0"/>
            <a:r>
              <a:rPr lang="en-GB" sz="2200" dirty="0"/>
              <a:t>Calculations of residual dose rates should be performed in order to optimize any manual intervention as well as to assess the impact of technical difficulties on the operation of ISOLDE</a:t>
            </a:r>
            <a:r>
              <a:rPr lang="en-GB" sz="2200" dirty="0" smtClean="0"/>
              <a:t>. </a:t>
            </a:r>
            <a:r>
              <a:rPr lang="en-GB" sz="2400" b="1" dirty="0" smtClean="0">
                <a:solidFill>
                  <a:srgbClr val="0070C0"/>
                </a:solidFill>
              </a:rPr>
              <a:t>→ CERN (performed by R. Augusto)</a:t>
            </a:r>
          </a:p>
          <a:p>
            <a:pPr lvl="0"/>
            <a:endParaRPr lang="en-GB" sz="2200" dirty="0"/>
          </a:p>
          <a:p>
            <a:pPr lvl="0"/>
            <a:r>
              <a:rPr lang="en-GB" sz="2200" dirty="0"/>
              <a:t>The handling tests should be done, if possible, after a realistic liquefaction and solidification of the Lead-Bismuth loop as it alters the centre-of-gravity of the target which may have an impact on handling properties</a:t>
            </a:r>
            <a:r>
              <a:rPr lang="en-GB" sz="2200" dirty="0" smtClean="0"/>
              <a:t>.</a:t>
            </a:r>
            <a:r>
              <a:rPr lang="en-GB" sz="2400" b="1" dirty="0" smtClean="0">
                <a:solidFill>
                  <a:srgbClr val="0070C0"/>
                </a:solidFill>
              </a:rPr>
              <a:t> → CERN</a:t>
            </a:r>
            <a:endParaRPr lang="en-GB" sz="2200" dirty="0"/>
          </a:p>
          <a:p>
            <a:pPr marL="0" indent="0">
              <a:buNone/>
            </a:pPr>
            <a:r>
              <a:rPr lang="en-GB" sz="2200" dirty="0"/>
              <a:t> </a:t>
            </a:r>
          </a:p>
          <a:p>
            <a:endParaRPr lang="en-GB" sz="2200" dirty="0"/>
          </a:p>
        </p:txBody>
      </p:sp>
    </p:spTree>
    <p:extLst>
      <p:ext uri="{BB962C8B-B14F-4D97-AF65-F5344CB8AC3E}">
        <p14:creationId xmlns:p14="http://schemas.microsoft.com/office/powerpoint/2010/main" val="7458785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62"/>
            <a:ext cx="8229600" cy="1143000"/>
          </a:xfrm>
        </p:spPr>
        <p:txBody>
          <a:bodyPr/>
          <a:lstStyle/>
          <a:p>
            <a:r>
              <a:rPr lang="pt-PT" dirty="0" err="1" smtClean="0"/>
              <a:t>Operation</a:t>
            </a:r>
            <a:r>
              <a:rPr lang="pt-PT" dirty="0" smtClean="0"/>
              <a:t> </a:t>
            </a:r>
            <a:r>
              <a:rPr lang="pt-PT" dirty="0" err="1" smtClean="0"/>
              <a:t>and</a:t>
            </a:r>
            <a:r>
              <a:rPr lang="pt-PT" dirty="0" smtClean="0"/>
              <a:t> </a:t>
            </a:r>
            <a:r>
              <a:rPr lang="pt-PT" dirty="0" err="1" smtClean="0"/>
              <a:t>control</a:t>
            </a:r>
            <a:endParaRPr lang="en-GB" dirty="0"/>
          </a:p>
        </p:txBody>
      </p:sp>
      <p:sp>
        <p:nvSpPr>
          <p:cNvPr id="3" name="Content Placeholder 2"/>
          <p:cNvSpPr>
            <a:spLocks noGrp="1"/>
          </p:cNvSpPr>
          <p:nvPr>
            <p:ph idx="1"/>
          </p:nvPr>
        </p:nvSpPr>
        <p:spPr>
          <a:xfrm>
            <a:off x="0" y="1628800"/>
            <a:ext cx="9144000" cy="4525963"/>
          </a:xfrm>
        </p:spPr>
        <p:txBody>
          <a:bodyPr>
            <a:normAutofit/>
          </a:bodyPr>
          <a:lstStyle/>
          <a:p>
            <a:pPr lvl="0"/>
            <a:r>
              <a:rPr lang="en-GB" sz="2200" dirty="0" smtClean="0"/>
              <a:t>Confirm that the target can be stored as radioactive waste and eventually be dismantled in the appropriate hot cell. Waste conditioning as a whole has to be defined in collaboration with the waste treatment services at CERN as this may affect the design. </a:t>
            </a:r>
          </a:p>
          <a:p>
            <a:pPr lvl="0"/>
            <a:endParaRPr lang="en-GB" sz="2200" dirty="0" smtClean="0"/>
          </a:p>
          <a:p>
            <a:pPr lvl="0"/>
            <a:r>
              <a:rPr lang="en-GB" sz="2200" dirty="0" smtClean="0"/>
              <a:t>For example, the LBE may have to be separated from the target container in which case some a drainage system should be foreseen.</a:t>
            </a:r>
          </a:p>
          <a:p>
            <a:pPr lvl="0"/>
            <a:endParaRPr lang="en-GB" sz="2200" dirty="0" smtClean="0"/>
          </a:p>
          <a:p>
            <a:pPr lvl="0"/>
            <a:r>
              <a:rPr lang="en-GB" sz="2200" dirty="0" smtClean="0"/>
              <a:t>The total number of protons received by the target, the duration of the experiment and the total volume of Lead-Bismuth in the loop and its density should be indicated in the relevant documentation. </a:t>
            </a:r>
            <a:r>
              <a:rPr lang="en-GB" sz="2200" b="1" dirty="0" smtClean="0">
                <a:solidFill>
                  <a:srgbClr val="0070C0"/>
                </a:solidFill>
              </a:rPr>
              <a:t>→ CERN</a:t>
            </a:r>
            <a:endParaRPr lang="en-GB" sz="2200" dirty="0" smtClean="0"/>
          </a:p>
          <a:p>
            <a:endParaRPr lang="en-GB" sz="2200" dirty="0"/>
          </a:p>
        </p:txBody>
      </p:sp>
    </p:spTree>
    <p:extLst>
      <p:ext uri="{BB962C8B-B14F-4D97-AF65-F5344CB8AC3E}">
        <p14:creationId xmlns:p14="http://schemas.microsoft.com/office/powerpoint/2010/main" val="30150713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TotalTime>
  <Words>505</Words>
  <Application>Microsoft Office PowerPoint</Application>
  <PresentationFormat>On-screen Show (4:3)</PresentationFormat>
  <Paragraphs>46</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LIEBE Target Design Review</vt:lpstr>
      <vt:lpstr>Schedule</vt:lpstr>
      <vt:lpstr>LIEBE Target</vt:lpstr>
      <vt:lpstr>LBE pump</vt:lpstr>
      <vt:lpstr>HEX design</vt:lpstr>
      <vt:lpstr>LBE loop</vt:lpstr>
      <vt:lpstr>Frontend compatibility</vt:lpstr>
      <vt:lpstr>Operation and control</vt:lpstr>
      <vt:lpstr>Operation and control</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Tania Manuela De Melo Mendonca</dc:creator>
  <cp:lastModifiedBy>Tania Manuela De Melo Mendonca</cp:lastModifiedBy>
  <cp:revision>7</cp:revision>
  <dcterms:created xsi:type="dcterms:W3CDTF">2015-01-29T16:00:20Z</dcterms:created>
  <dcterms:modified xsi:type="dcterms:W3CDTF">2015-01-29T16:51:21Z</dcterms:modified>
</cp:coreProperties>
</file>