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86" r:id="rId2"/>
    <p:sldId id="312" r:id="rId3"/>
    <p:sldId id="307" r:id="rId4"/>
    <p:sldId id="308" r:id="rId5"/>
    <p:sldId id="300" r:id="rId6"/>
    <p:sldId id="305" r:id="rId7"/>
    <p:sldId id="303" r:id="rId8"/>
    <p:sldId id="301" r:id="rId9"/>
    <p:sldId id="314" r:id="rId10"/>
    <p:sldId id="31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BA21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7" autoAdjust="0"/>
    <p:restoredTop sz="94660"/>
  </p:normalViewPr>
  <p:slideViewPr>
    <p:cSldViewPr>
      <p:cViewPr varScale="1">
        <p:scale>
          <a:sx n="110" d="100"/>
          <a:sy n="110" d="100"/>
        </p:scale>
        <p:origin x="126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227" y="5918500"/>
            <a:ext cx="842392" cy="8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search?ln=en&amp;cc=Photos&amp;sc=1&amp;p=isolde&amp;action_search=Search&amp;op1=a&amp;m1=a&amp;p1=&amp;f1=&amp;c=Photo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2910185"/>
          </a:xfrm>
        </p:spPr>
        <p:txBody>
          <a:bodyPr>
            <a:normAutofit/>
          </a:bodyPr>
          <a:lstStyle/>
          <a:p>
            <a:r>
              <a:rPr lang="en-US" dirty="0" smtClean="0"/>
              <a:t>Physics coordinator report:</a:t>
            </a:r>
            <a:br>
              <a:rPr lang="en-US" dirty="0" smtClean="0"/>
            </a:br>
            <a:r>
              <a:rPr lang="en-US" sz="2500" dirty="0" smtClean="0"/>
              <a:t>Shifts 2014</a:t>
            </a:r>
            <a:br>
              <a:rPr lang="en-US" sz="2500" dirty="0" smtClean="0"/>
            </a:br>
            <a:r>
              <a:rPr lang="en-US" sz="2500" dirty="0" smtClean="0"/>
              <a:t>Schedule 2015</a:t>
            </a:r>
            <a:br>
              <a:rPr lang="en-US" sz="2500" dirty="0" smtClean="0"/>
            </a:br>
            <a:r>
              <a:rPr lang="en-US" sz="2500" dirty="0"/>
              <a:t>A</a:t>
            </a:r>
            <a:r>
              <a:rPr lang="en-US" sz="2500" dirty="0" smtClean="0"/>
              <a:t>ccess, safety and courses</a:t>
            </a:r>
            <a:br>
              <a:rPr lang="en-US" sz="2500" dirty="0" smtClean="0"/>
            </a:br>
            <a:r>
              <a:rPr lang="en-US" sz="2500" dirty="0" smtClean="0"/>
              <a:t>b508 and 275</a:t>
            </a:r>
            <a:endParaRPr lang="en-GB" sz="2500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B508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94928" y="908719"/>
            <a:ext cx="7653536" cy="5760641"/>
          </a:xfrm>
        </p:spPr>
        <p:txBody>
          <a:bodyPr>
            <a:normAutofit/>
          </a:bodyPr>
          <a:lstStyle/>
          <a:p>
            <a:r>
              <a:rPr lang="en-US" dirty="0" smtClean="0"/>
              <a:t>Physics users are moving in</a:t>
            </a:r>
          </a:p>
          <a:p>
            <a:r>
              <a:rPr lang="en-US" dirty="0" smtClean="0"/>
              <a:t>Being ordered:</a:t>
            </a:r>
          </a:p>
          <a:p>
            <a:pPr lvl="1"/>
            <a:r>
              <a:rPr lang="en-US" dirty="0" smtClean="0"/>
              <a:t>Signal cables from ISOLDE hall</a:t>
            </a:r>
          </a:p>
          <a:p>
            <a:pPr lvl="1"/>
            <a:r>
              <a:rPr lang="en-US" dirty="0" smtClean="0"/>
              <a:t>Kitchen</a:t>
            </a:r>
          </a:p>
          <a:p>
            <a:pPr lvl="1"/>
            <a:r>
              <a:rPr lang="en-US" dirty="0" smtClean="0"/>
              <a:t>Equipment for visitor and meeting room</a:t>
            </a:r>
          </a:p>
          <a:p>
            <a:pPr lvl="1"/>
            <a:r>
              <a:rPr lang="en-US" dirty="0" smtClean="0"/>
              <a:t>CERN locks</a:t>
            </a:r>
          </a:p>
          <a:p>
            <a:r>
              <a:rPr lang="en-US" dirty="0" smtClean="0"/>
              <a:t>In preparations:</a:t>
            </a:r>
          </a:p>
          <a:p>
            <a:pPr lvl="1"/>
            <a:r>
              <a:rPr lang="en-US" dirty="0" smtClean="0"/>
              <a:t>Closed cooling water system</a:t>
            </a:r>
          </a:p>
          <a:p>
            <a:pPr lvl="1"/>
            <a:r>
              <a:rPr lang="en-US" dirty="0" smtClean="0"/>
              <a:t>Vacuum gas exhaust</a:t>
            </a:r>
          </a:p>
          <a:p>
            <a:pPr lvl="1"/>
            <a:r>
              <a:rPr lang="en-US" dirty="0" smtClean="0"/>
              <a:t>Opening for SSP gases and fume cupboard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950870"/>
            <a:ext cx="1557847" cy="20771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190" y="990974"/>
            <a:ext cx="2135130" cy="160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80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Experiments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7280" y="1196752"/>
            <a:ext cx="641905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Physics since last meeting (Nov14)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Beta decay of 37K at LA1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2x COLLAPS on n-rich Zn</a:t>
            </a:r>
          </a:p>
          <a:p>
            <a:pPr lvl="1"/>
            <a:r>
              <a:rPr lang="en-US" dirty="0" err="1" smtClean="0">
                <a:solidFill>
                  <a:srgbClr val="FFC000"/>
                </a:solidFill>
              </a:rPr>
              <a:t>LaC</a:t>
            </a:r>
            <a:r>
              <a:rPr lang="en-US" dirty="0" smtClean="0">
                <a:solidFill>
                  <a:srgbClr val="FFC000"/>
                </a:solidFill>
              </a:rPr>
              <a:t> target tests and some physics for n-rich Ba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27Mg for SSP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Fr for CRIS – ISOLDE working this time</a:t>
            </a:r>
          </a:p>
          <a:p>
            <a:pPr lvl="1"/>
            <a:r>
              <a:rPr lang="en-US" dirty="0" err="1" smtClean="0">
                <a:solidFill>
                  <a:srgbClr val="00B050"/>
                </a:solidFill>
              </a:rPr>
              <a:t>Nano</a:t>
            </a:r>
            <a:r>
              <a:rPr lang="en-US" dirty="0" smtClean="0">
                <a:solidFill>
                  <a:srgbClr val="00B050"/>
                </a:solidFill>
              </a:rPr>
              <a:t>-UC: target tests and physics at IDS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Offline H</a:t>
            </a:r>
            <a:r>
              <a:rPr lang="en-US" dirty="0" smtClean="0">
                <a:solidFill>
                  <a:srgbClr val="00B050"/>
                </a:solidFill>
              </a:rPr>
              <a:t>o collections</a:t>
            </a:r>
          </a:p>
          <a:p>
            <a:pPr lvl="1"/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/>
              <a:t>Plans for 2015: safety clearance required before running!</a:t>
            </a:r>
          </a:p>
          <a:p>
            <a:pPr lvl="1"/>
            <a:r>
              <a:rPr lang="en-US" dirty="0" smtClean="0"/>
              <a:t>IDS – new detector frame, neutron detectors</a:t>
            </a:r>
          </a:p>
          <a:p>
            <a:pPr lvl="1"/>
            <a:r>
              <a:rPr lang="en-US" dirty="0" smtClean="0"/>
              <a:t>VITO – revive ASPIC, start on laser polarization towards b-NMR</a:t>
            </a:r>
          </a:p>
          <a:p>
            <a:pPr lvl="1"/>
            <a:r>
              <a:rPr lang="en-US" dirty="0" smtClean="0"/>
              <a:t>COLLAPS,CRIS – moving into new laser labs</a:t>
            </a:r>
          </a:p>
          <a:p>
            <a:pPr lvl="1"/>
            <a:r>
              <a:rPr lang="en-US" dirty="0" smtClean="0"/>
              <a:t>SSP – moving into new labs, Mossbauer, ASPIC, chemistry lab</a:t>
            </a:r>
          </a:p>
          <a:p>
            <a:pPr lvl="1"/>
            <a:r>
              <a:rPr lang="en-US" dirty="0" smtClean="0"/>
              <a:t>ISOLTRAP – decay spectroscopy behind MR-TOF</a:t>
            </a:r>
          </a:p>
          <a:p>
            <a:pPr lvl="1"/>
            <a:r>
              <a:rPr lang="en-US" dirty="0" smtClean="0"/>
              <a:t>TAS – plan running in 2015</a:t>
            </a:r>
          </a:p>
          <a:p>
            <a:pPr lvl="1"/>
            <a:r>
              <a:rPr lang="en-US" dirty="0" smtClean="0"/>
              <a:t>MINIBALL – frame mounting in March</a:t>
            </a: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218327" y="1556792"/>
            <a:ext cx="2925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nice photos of the hall:</a:t>
            </a:r>
          </a:p>
          <a:p>
            <a:r>
              <a:rPr lang="en-US" dirty="0" smtClean="0">
                <a:solidFill>
                  <a:srgbClr val="0070C0"/>
                </a:solidFill>
                <a:hlinkClick r:id="rId2"/>
              </a:rPr>
              <a:t>link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88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Shifts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32756"/>
            <a:ext cx="7992888" cy="489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l-PL" dirty="0" smtClean="0">
                <a:solidFill>
                  <a:srgbClr val="C00000"/>
                </a:solidFill>
              </a:rPr>
              <a:t>Physics programme was running until December 1</a:t>
            </a:r>
            <a:r>
              <a:rPr lang="en-US" dirty="0" smtClean="0">
                <a:solidFill>
                  <a:srgbClr val="C00000"/>
                </a:solidFill>
              </a:rPr>
              <a:t>5</a:t>
            </a:r>
            <a:r>
              <a:rPr lang="pl-PL" dirty="0" smtClean="0">
                <a:solidFill>
                  <a:srgbClr val="C00000"/>
                </a:solidFill>
              </a:rPr>
              <a:t>, 201</a:t>
            </a:r>
            <a:r>
              <a:rPr lang="en-US" dirty="0" smtClean="0">
                <a:solidFill>
                  <a:srgbClr val="C00000"/>
                </a:solidFill>
              </a:rPr>
              <a:t>4</a:t>
            </a:r>
            <a:endParaRPr lang="pl-PL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pl-PL" b="1" dirty="0" smtClean="0"/>
              <a:t>S</a:t>
            </a:r>
            <a:r>
              <a:rPr lang="en-US" b="1" dirty="0" err="1" smtClean="0"/>
              <a:t>hift</a:t>
            </a:r>
            <a:r>
              <a:rPr lang="pl-PL" b="1" dirty="0" smtClean="0"/>
              <a:t> balance</a:t>
            </a:r>
            <a:r>
              <a:rPr lang="en-US" b="1" dirty="0" smtClean="0"/>
              <a:t> after Feb15 </a:t>
            </a:r>
            <a:r>
              <a:rPr lang="en-US" b="1" dirty="0" smtClean="0"/>
              <a:t>INTC – about 1550 </a:t>
            </a:r>
            <a:r>
              <a:rPr lang="en-US" dirty="0" smtClean="0"/>
              <a:t>shifts:</a:t>
            </a:r>
          </a:p>
          <a:p>
            <a:pPr marL="0" indent="0">
              <a:buNone/>
            </a:pPr>
            <a:r>
              <a:rPr lang="en-US" dirty="0" smtClean="0"/>
              <a:t>Low-energy: </a:t>
            </a:r>
            <a:r>
              <a:rPr lang="en-US" dirty="0" smtClean="0"/>
              <a:t>ca. </a:t>
            </a:r>
            <a:r>
              <a:rPr lang="en-US" smtClean="0"/>
              <a:t>735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REX: </a:t>
            </a:r>
            <a:r>
              <a:rPr lang="en-US" dirty="0" smtClean="0"/>
              <a:t>ca. 130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HIE-ISOLDE: </a:t>
            </a:r>
            <a:r>
              <a:rPr lang="en-US" dirty="0" smtClean="0"/>
              <a:t>ca. 650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637348"/>
              </p:ext>
            </p:extLst>
          </p:nvPr>
        </p:nvGraphicFramePr>
        <p:xfrm>
          <a:off x="2447764" y="1340768"/>
          <a:ext cx="536459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5749"/>
                <a:gridCol w="996282"/>
                <a:gridCol w="996282"/>
                <a:gridCol w="99628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5.5e19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11.5e19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8.05e19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 shifts (IS+LOI+MD)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463.5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Shifts</a:t>
                      </a:r>
                      <a:r>
                        <a:rPr lang="en-US" baseline="0" dirty="0" smtClean="0"/>
                        <a:t> for IS exp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313.5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Shifts for LOIs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REX shifts (IS +LOI)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IS shifts/day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22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Delivered shifts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869560" cy="1368152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11960" y="5996310"/>
            <a:ext cx="1584176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020965"/>
            <a:ext cx="3024336" cy="360363"/>
          </a:xfrm>
        </p:spPr>
        <p:txBody>
          <a:bodyPr/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795" t="9071" r="3091" b="11865"/>
          <a:stretch/>
        </p:blipFill>
        <p:spPr>
          <a:xfrm>
            <a:off x="1115617" y="1772816"/>
            <a:ext cx="72728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5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59" y="1144489"/>
            <a:ext cx="266429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First protons: on Apr </a:t>
            </a:r>
            <a:r>
              <a:rPr lang="en-US" sz="1600" dirty="0"/>
              <a:t>7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Physics: a few days later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Proton stop: mid-Nov or mid-Dec:</a:t>
            </a:r>
          </a:p>
          <a:p>
            <a:pPr marL="457200" lvl="1" indent="0">
              <a:buNone/>
            </a:pPr>
            <a:r>
              <a:rPr lang="en-US" sz="1400" dirty="0" smtClean="0"/>
              <a:t>To be decided (including status of HIE-ISOLDE)</a:t>
            </a:r>
          </a:p>
          <a:p>
            <a:pPr marL="0" indent="0">
              <a:buNone/>
            </a:pPr>
            <a:r>
              <a:rPr lang="en-US" sz="1600" dirty="0"/>
              <a:t>Stop of low-energy physics</a:t>
            </a:r>
            <a:r>
              <a:rPr lang="en-US" sz="1600" dirty="0" smtClean="0"/>
              <a:t>:</a:t>
            </a:r>
          </a:p>
          <a:p>
            <a:pPr marL="457200" lvl="1" indent="0">
              <a:buNone/>
            </a:pPr>
            <a:r>
              <a:rPr lang="en-US" sz="1400" dirty="0" smtClean="0"/>
              <a:t>Mid-Oct, when HIE-ISOLDE physics starts (unless delayed)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HIE-ISOLDE physics:</a:t>
            </a:r>
          </a:p>
          <a:p>
            <a:pPr marL="457200" lvl="1" indent="0">
              <a:buNone/>
            </a:pPr>
            <a:r>
              <a:rPr lang="en-US" sz="1400" dirty="0" smtClean="0"/>
              <a:t>Mid-Oct (unless delayed) till proton stop</a:t>
            </a:r>
            <a:endParaRPr lang="en-US" sz="14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7553" t="22505" r="15867" b="14931"/>
          <a:stretch/>
        </p:blipFill>
        <p:spPr>
          <a:xfrm>
            <a:off x="3275855" y="1117987"/>
            <a:ext cx="5865893" cy="511932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2771800" y="2636912"/>
            <a:ext cx="3816424" cy="2016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0699" y="6336076"/>
            <a:ext cx="679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ISOLDE schedule – low-energy beam requests sent this week, in 3 parts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771800" y="1340768"/>
            <a:ext cx="1595327" cy="317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344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and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24744"/>
            <a:ext cx="8280920" cy="55446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 all setups: fixed and travelling: </a:t>
            </a:r>
            <a:r>
              <a:rPr lang="en-US" dirty="0" smtClean="0">
                <a:solidFill>
                  <a:srgbClr val="FF0000"/>
                </a:solidFill>
              </a:rPr>
              <a:t>safety clearance required before RUNNING </a:t>
            </a:r>
          </a:p>
          <a:p>
            <a:pPr lvl="1"/>
            <a:r>
              <a:rPr lang="en-US" dirty="0" smtClean="0"/>
              <a:t>Travelling setups – template will be send some weeks before running, small safety visits/checks once setting up started</a:t>
            </a:r>
          </a:p>
          <a:p>
            <a:pPr lvl="1"/>
            <a:r>
              <a:rPr lang="en-US" dirty="0" smtClean="0"/>
              <a:t>Contact your local contacts in case of questions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Courses in 2015 for all:</a:t>
            </a:r>
          </a:p>
          <a:p>
            <a:pPr lvl="1"/>
            <a:r>
              <a:rPr lang="en-US" dirty="0" smtClean="0"/>
              <a:t>Online: general and ISOLDE RP, electrical awareness</a:t>
            </a:r>
          </a:p>
          <a:p>
            <a:pPr lvl="1"/>
            <a:r>
              <a:rPr lang="en-US" dirty="0" smtClean="0"/>
              <a:t>2-h ISOLDE RP (for everybody, not only new users and new dosimeter requests)</a:t>
            </a:r>
          </a:p>
          <a:p>
            <a:pPr lvl="1"/>
            <a:r>
              <a:rPr lang="en-US" dirty="0" smtClean="0"/>
              <a:t>1.5-h ISOLDE electrical safety: NEW for all, together with RP course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Specific courses:</a:t>
            </a:r>
          </a:p>
          <a:p>
            <a:pPr lvl="1"/>
            <a:r>
              <a:rPr lang="en-US" dirty="0" smtClean="0"/>
              <a:t>2-h cryogenic course</a:t>
            </a:r>
          </a:p>
          <a:p>
            <a:pPr lvl="1"/>
            <a:r>
              <a:rPr lang="en-US" dirty="0" smtClean="0"/>
              <a:t>Soon: 2-h mechanical-workshop safety </a:t>
            </a:r>
          </a:p>
          <a:p>
            <a:pPr lvl="1"/>
            <a:r>
              <a:rPr lang="en-US" dirty="0" smtClean="0"/>
              <a:t>Soon: several-day mechanical-machine operation</a:t>
            </a:r>
          </a:p>
          <a:p>
            <a:pPr lvl="1"/>
            <a:r>
              <a:rPr lang="en-US" dirty="0" smtClean="0"/>
              <a:t>First-aid</a:t>
            </a:r>
          </a:p>
          <a:p>
            <a:pPr lvl="1"/>
            <a:r>
              <a:rPr lang="en-US" dirty="0" smtClean="0"/>
              <a:t>Crane operation</a:t>
            </a:r>
          </a:p>
          <a:p>
            <a:pPr lvl="1"/>
            <a:r>
              <a:rPr lang="en-US" dirty="0" err="1" smtClean="0"/>
              <a:t>Etc</a:t>
            </a:r>
            <a:r>
              <a:rPr lang="en-US" dirty="0" smtClean="0"/>
              <a:t> …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You are not allowed to perform operations for which you are not trained and authorized</a:t>
            </a:r>
          </a:p>
          <a:p>
            <a:endParaRPr lang="en-US" dirty="0" smtClean="0"/>
          </a:p>
          <a:p>
            <a:r>
              <a:rPr lang="en-US" dirty="0" smtClean="0"/>
              <a:t>In case of doubt – contact the coordinator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04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6" descr="Macintosh HD:Users:anapaulabernardes:Desktop:Screen Shot 2014-06-17 at 18.16.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99554"/>
            <a:ext cx="8136904" cy="5213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7653536" cy="4525963"/>
          </a:xfrm>
        </p:spPr>
        <p:txBody>
          <a:bodyPr/>
          <a:lstStyle/>
          <a:p>
            <a:pPr lvl="1"/>
            <a:r>
              <a:rPr lang="en-GB" dirty="0" smtClean="0"/>
              <a:t>Access </a:t>
            </a:r>
            <a:r>
              <a:rPr lang="en-GB" dirty="0"/>
              <a:t>to HIE-ISOLDE worksite: only local physicists when moving equipment</a:t>
            </a:r>
          </a:p>
          <a:p>
            <a:pPr lvl="1"/>
            <a:r>
              <a:rPr lang="en-GB" dirty="0" smtClean="0"/>
              <a:t>Access </a:t>
            </a:r>
            <a:r>
              <a:rPr lang="en-GB" dirty="0"/>
              <a:t>for users from Jura </a:t>
            </a:r>
            <a:r>
              <a:rPr lang="en-GB" dirty="0" smtClean="0"/>
              <a:t>side for all, </a:t>
            </a:r>
            <a:r>
              <a:rPr lang="en-GB" b="1" dirty="0" smtClean="0"/>
              <a:t>from March: with dosimeter</a:t>
            </a:r>
          </a:p>
          <a:p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283968" y="1700808"/>
            <a:ext cx="3528392" cy="20162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471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b275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16016" y="1007415"/>
            <a:ext cx="4269160" cy="56886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Until March we have to liberate half of the building: </a:t>
            </a:r>
          </a:p>
          <a:p>
            <a:pPr lvl="1"/>
            <a:r>
              <a:rPr lang="en-US" dirty="0" smtClean="0"/>
              <a:t>Ground-floor: </a:t>
            </a:r>
            <a:r>
              <a:rPr lang="en-US" dirty="0"/>
              <a:t>shared space </a:t>
            </a:r>
            <a:r>
              <a:rPr lang="en-US" dirty="0" smtClean="0"/>
              <a:t>for test setups and setups/big equipment required close to ISOLDE</a:t>
            </a:r>
          </a:p>
          <a:p>
            <a:pPr lvl="1"/>
            <a:r>
              <a:rPr lang="en-US" dirty="0" smtClean="0"/>
              <a:t>First floor: electronics lab, detector lab, and solid-state (non-RP lab)</a:t>
            </a:r>
          </a:p>
          <a:p>
            <a:pPr lvl="1"/>
            <a:r>
              <a:rPr lang="en-US" dirty="0" smtClean="0"/>
              <a:t>Mezzanine: cupboards and shelves for experiments</a:t>
            </a:r>
          </a:p>
          <a:p>
            <a:r>
              <a:rPr lang="en-US" dirty="0" smtClean="0"/>
              <a:t>Try to apply transparent rules: remaining space to be shared by all groups</a:t>
            </a:r>
          </a:p>
          <a:p>
            <a:pPr lvl="1"/>
            <a:r>
              <a:rPr lang="en-US" dirty="0" smtClean="0"/>
              <a:t>Ground floor room – big equipment which has to be accessible asap during </a:t>
            </a:r>
            <a:r>
              <a:rPr lang="en-US" dirty="0" err="1" smtClean="0"/>
              <a:t>beamtimes</a:t>
            </a:r>
            <a:r>
              <a:rPr lang="en-US" dirty="0" smtClean="0"/>
              <a:t> or is fragile</a:t>
            </a:r>
          </a:p>
          <a:p>
            <a:pPr lvl="1"/>
            <a:r>
              <a:rPr lang="en-US" dirty="0" smtClean="0"/>
              <a:t>SSP lab: space for test setups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floor – shelves and several cupboards for smaller equipment </a:t>
            </a:r>
          </a:p>
          <a:p>
            <a:r>
              <a:rPr lang="en-US" dirty="0" smtClean="0"/>
              <a:t>Equipment which doesn’t meet this criteria: </a:t>
            </a:r>
          </a:p>
          <a:p>
            <a:pPr lvl="1"/>
            <a:r>
              <a:rPr lang="en-US" dirty="0" smtClean="0"/>
              <a:t>Pease send it long-term storage or home-institutes</a:t>
            </a:r>
          </a:p>
          <a:p>
            <a:pPr lvl="1"/>
            <a:r>
              <a:rPr lang="en-US" dirty="0" smtClean="0"/>
              <a:t>Our associate is documenting the equipment to be shipped away	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18666"/>
            <a:ext cx="4320480" cy="30143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933713"/>
            <a:ext cx="4104456" cy="29237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95415" y="1585070"/>
            <a:ext cx="1344599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/>
              <a:t>AEGIS laser lab</a:t>
            </a:r>
            <a:endParaRPr lang="en-US" sz="1500" dirty="0"/>
          </a:p>
        </p:txBody>
      </p:sp>
      <p:sp>
        <p:nvSpPr>
          <p:cNvPr id="11" name="TextBox 10"/>
          <p:cNvSpPr txBox="1"/>
          <p:nvPr/>
        </p:nvSpPr>
        <p:spPr>
          <a:xfrm>
            <a:off x="3131840" y="3140968"/>
            <a:ext cx="960071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/>
              <a:t>ASACUSA </a:t>
            </a:r>
          </a:p>
          <a:p>
            <a:r>
              <a:rPr lang="en-US" sz="1500" dirty="0" smtClean="0"/>
              <a:t>test setup</a:t>
            </a:r>
            <a:endParaRPr lang="en-US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3515433" y="2025715"/>
            <a:ext cx="705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g-BAR?</a:t>
            </a:r>
            <a:endParaRPr lang="en-US" sz="1400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159732" y="980728"/>
            <a:ext cx="747713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1520" y="1576237"/>
            <a:ext cx="25646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Storage of big parts, test stands?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75397" y="2733952"/>
            <a:ext cx="154817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Test setups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3140968"/>
            <a:ext cx="11521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Test setups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4005064"/>
            <a:ext cx="15121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SSP, detector labs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77560" y="4086716"/>
            <a:ext cx="14104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Electronics lab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9692" y="3998934"/>
            <a:ext cx="14761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3 AD offices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-36512" y="6046000"/>
            <a:ext cx="197971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Shelves and cupboards for small parts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64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b275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890239">
            <a:off x="-92338" y="1449992"/>
            <a:ext cx="9718533" cy="504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25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2535</TotalTime>
  <Words>652</Words>
  <Application>Microsoft Office PowerPoint</Application>
  <PresentationFormat>On-screen Show (4:3)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Physics coordinator report: Shifts 2014 Schedule 2015 Access, safety and courses b508 and 275</vt:lpstr>
      <vt:lpstr>Experiments </vt:lpstr>
      <vt:lpstr>Shifts 2014</vt:lpstr>
      <vt:lpstr>Delivered shifts 2014</vt:lpstr>
      <vt:lpstr>Schedule 2015</vt:lpstr>
      <vt:lpstr>Safety and courses</vt:lpstr>
      <vt:lpstr>Access to ISOLDE</vt:lpstr>
      <vt:lpstr>b275</vt:lpstr>
      <vt:lpstr>b275</vt:lpstr>
      <vt:lpstr>B508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Magdalena Kowalska</cp:lastModifiedBy>
  <cp:revision>607</cp:revision>
  <dcterms:created xsi:type="dcterms:W3CDTF">2012-03-08T16:06:15Z</dcterms:created>
  <dcterms:modified xsi:type="dcterms:W3CDTF">2015-02-26T11:59:20Z</dcterms:modified>
</cp:coreProperties>
</file>