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292" r:id="rId3"/>
    <p:sldId id="295" r:id="rId4"/>
    <p:sldId id="293" r:id="rId5"/>
    <p:sldId id="334" r:id="rId6"/>
    <p:sldId id="339" r:id="rId7"/>
    <p:sldId id="340" r:id="rId8"/>
    <p:sldId id="336" r:id="rId9"/>
    <p:sldId id="341" r:id="rId10"/>
    <p:sldId id="300" r:id="rId11"/>
    <p:sldId id="284" r:id="rId12"/>
    <p:sldId id="327" r:id="rId13"/>
    <p:sldId id="345" r:id="rId14"/>
    <p:sldId id="346" r:id="rId15"/>
    <p:sldId id="342" r:id="rId16"/>
    <p:sldId id="343" r:id="rId17"/>
    <p:sldId id="34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348C"/>
    <a:srgbClr val="7BBA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127" autoAdjust="0"/>
  </p:normalViewPr>
  <p:slideViewPr>
    <p:cSldViewPr>
      <p:cViewPr>
        <p:scale>
          <a:sx n="100" d="100"/>
          <a:sy n="100" d="100"/>
        </p:scale>
        <p:origin x="-816" y="-2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312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admin:Desktop:Subistence%20payments%202014%20-%2013-10-201-O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dLbls>
            <c:dLbl>
              <c:idx val="2"/>
              <c:layout>
                <c:manualLayout>
                  <c:x val="-0.126279505268645"/>
                  <c:y val="0.0676404010665481"/>
                </c:manualLayout>
              </c:layout>
              <c:spPr/>
              <c:txPr>
                <a:bodyPr/>
                <a:lstStyle/>
                <a:p>
                  <a:pPr>
                    <a:defRPr sz="1400" b="1"/>
                  </a:pPr>
                  <a:endParaRPr lang="es-ES"/>
                </a:p>
              </c:txPr>
              <c:showLegendKey val="0"/>
              <c:showVal val="0"/>
              <c:showCatName val="1"/>
              <c:showSerName val="0"/>
              <c:showPercent val="1"/>
              <c:showBubbleSize val="0"/>
            </c:dLbl>
            <c:dLbl>
              <c:idx val="8"/>
              <c:layout>
                <c:manualLayout>
                  <c:x val="0.174516399887192"/>
                  <c:y val="0.0395004721697589"/>
                </c:manualLayout>
              </c:layout>
              <c:tx>
                <c:rich>
                  <a:bodyPr/>
                  <a:lstStyle/>
                  <a:p>
                    <a:r>
                      <a:rPr lang="es-ES" sz="1400" dirty="0" err="1"/>
                      <a:t>Sweden</a:t>
                    </a:r>
                    <a:r>
                      <a:rPr lang="es-ES" dirty="0"/>
                      <a:t>
12%</a:t>
                    </a:r>
                  </a:p>
                </c:rich>
              </c:tx>
              <c:showLegendKey val="0"/>
              <c:showVal val="0"/>
              <c:showCatName val="1"/>
              <c:showSerName val="0"/>
              <c:showPercent val="1"/>
              <c:showBubbleSize val="0"/>
            </c:dLbl>
            <c:txPr>
              <a:bodyPr/>
              <a:lstStyle/>
              <a:p>
                <a:pPr>
                  <a:defRPr sz="1600" b="1"/>
                </a:pPr>
                <a:endParaRPr lang="es-ES"/>
              </a:p>
            </c:txPr>
            <c:showLegendKey val="0"/>
            <c:showVal val="0"/>
            <c:showCatName val="1"/>
            <c:showSerName val="0"/>
            <c:showPercent val="1"/>
            <c:showBubbleSize val="0"/>
            <c:showLeaderLines val="1"/>
          </c:dLbls>
          <c:cat>
            <c:strRef>
              <c:f>Sheet1!$S$6:$S$16</c:f>
              <c:strCache>
                <c:ptCount val="11"/>
                <c:pt idx="0">
                  <c:v>Be</c:v>
                </c:pt>
                <c:pt idx="2">
                  <c:v>UK</c:v>
                </c:pt>
                <c:pt idx="4">
                  <c:v>Spain</c:v>
                </c:pt>
                <c:pt idx="6">
                  <c:v>RILIS</c:v>
                </c:pt>
                <c:pt idx="8">
                  <c:v>Sweden</c:v>
                </c:pt>
                <c:pt idx="10">
                  <c:v>Ge</c:v>
                </c:pt>
              </c:strCache>
            </c:strRef>
          </c:cat>
          <c:val>
            <c:numRef>
              <c:f>Sheet1!$T$6:$T$16</c:f>
              <c:numCache>
                <c:formatCode>General</c:formatCode>
                <c:ptCount val="11"/>
                <c:pt idx="0">
                  <c:v>4200.0</c:v>
                </c:pt>
                <c:pt idx="2">
                  <c:v>2309.0</c:v>
                </c:pt>
                <c:pt idx="4">
                  <c:v>3572.0</c:v>
                </c:pt>
                <c:pt idx="6">
                  <c:v>7992.0</c:v>
                </c:pt>
                <c:pt idx="8">
                  <c:v>3000.0</c:v>
                </c:pt>
                <c:pt idx="10">
                  <c:v>4500.0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D97800-06CD-4BEE-B93B-1BCB4692557D}" type="datetimeFigureOut">
              <a:rPr lang="en-US" smtClean="0"/>
              <a:pPr/>
              <a:t>13/02/15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692720-820E-47C1-8A16-C0C1611DAAD1}" type="slidenum">
              <a:rPr lang="en-US" smtClean="0"/>
              <a:pPr/>
              <a:t>‹Nr.›</a:t>
            </a:fld>
            <a:endParaRPr lang="en-US"/>
          </a:p>
        </p:txBody>
      </p:sp>
    </p:spTree>
    <p:extLst>
      <p:ext uri="{BB962C8B-B14F-4D97-AF65-F5344CB8AC3E}">
        <p14:creationId xmlns:p14="http://schemas.microsoft.com/office/powerpoint/2010/main" val="219746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FF"/>
                </a:solidFill>
                <a:latin typeface="Calibri" charset="0"/>
              </a:rPr>
              <a:t>discussion with </a:t>
            </a:r>
            <a:r>
              <a:rPr lang="en-US" dirty="0" err="1" smtClean="0">
                <a:solidFill>
                  <a:srgbClr val="0000FF"/>
                </a:solidFill>
                <a:latin typeface="Calibri" charset="0"/>
              </a:rPr>
              <a:t>Ph</a:t>
            </a:r>
            <a:r>
              <a:rPr lang="en-US" dirty="0" smtClean="0">
                <a:solidFill>
                  <a:srgbClr val="0000FF"/>
                </a:solidFill>
                <a:latin typeface="Calibri" charset="0"/>
              </a:rPr>
              <a:t> to get a Limited term contract 50% collaboration + 50% PH</a:t>
            </a:r>
          </a:p>
          <a:p>
            <a:endParaRPr lang="en-US"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3</a:t>
            </a:fld>
            <a:endParaRPr lang="en-US"/>
          </a:p>
        </p:txBody>
      </p:sp>
    </p:spTree>
    <p:extLst>
      <p:ext uri="{BB962C8B-B14F-4D97-AF65-F5344CB8AC3E}">
        <p14:creationId xmlns:p14="http://schemas.microsoft.com/office/powerpoint/2010/main" val="2488924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FF0000"/>
                </a:solidFill>
              </a:rPr>
              <a:t>Steps taken</a:t>
            </a:r>
            <a:r>
              <a:rPr lang="en-US" dirty="0" smtClean="0"/>
              <a:t>: </a:t>
            </a:r>
          </a:p>
          <a:p>
            <a:pPr lvl="1"/>
            <a:r>
              <a:rPr lang="en-US" dirty="0" smtClean="0"/>
              <a:t>1. Preliminary discussion with DG-EU : </a:t>
            </a:r>
            <a:r>
              <a:rPr lang="en-US" dirty="0" err="1" smtClean="0"/>
              <a:t>Svetlomir</a:t>
            </a:r>
            <a:r>
              <a:rPr lang="en-US" dirty="0" smtClean="0"/>
              <a:t> </a:t>
            </a:r>
            <a:r>
              <a:rPr lang="en-US" dirty="0" err="1" smtClean="0"/>
              <a:t>Stavrev</a:t>
            </a:r>
            <a:r>
              <a:rPr lang="en-US" dirty="0" smtClean="0"/>
              <a:t> 17 </a:t>
            </a:r>
            <a:r>
              <a:rPr lang="en-US" dirty="0" err="1" smtClean="0"/>
              <a:t>oct</a:t>
            </a:r>
            <a:r>
              <a:rPr lang="en-US" dirty="0" smtClean="0"/>
              <a:t> 2014</a:t>
            </a:r>
          </a:p>
          <a:p>
            <a:pPr lvl="2"/>
            <a:r>
              <a:rPr lang="en-US" dirty="0" smtClean="0"/>
              <a:t>Contact the Swiss representative to get their support. </a:t>
            </a:r>
          </a:p>
          <a:p>
            <a:pPr lvl="2"/>
            <a:r>
              <a:rPr lang="en-US" dirty="0" smtClean="0"/>
              <a:t>Prepare a 1 page description of the project for </a:t>
            </a:r>
            <a:r>
              <a:rPr lang="en-US" dirty="0" err="1" smtClean="0"/>
              <a:t>swiss</a:t>
            </a:r>
            <a:r>
              <a:rPr lang="en-US" dirty="0" smtClean="0"/>
              <a:t>. </a:t>
            </a:r>
          </a:p>
          <a:p>
            <a:pPr lvl="2"/>
            <a:r>
              <a:rPr lang="en-US" dirty="0" smtClean="0"/>
              <a:t>To be approved by Council.</a:t>
            </a:r>
          </a:p>
          <a:p>
            <a:pPr lvl="1"/>
            <a:r>
              <a:rPr lang="en-US" dirty="0" smtClean="0"/>
              <a:t>Consult the CERN legal service, DG-LS: Eva Maria </a:t>
            </a:r>
            <a:r>
              <a:rPr lang="en-US" dirty="0" err="1" smtClean="0"/>
              <a:t>Groniger</a:t>
            </a:r>
            <a:r>
              <a:rPr lang="en-US" dirty="0" smtClean="0"/>
              <a:t>-Voss</a:t>
            </a:r>
          </a:p>
          <a:p>
            <a:pPr lvl="2"/>
            <a:r>
              <a:rPr lang="en-US" smtClean="0"/>
              <a:t>Most probably CERN cannot be member of ERIC</a:t>
            </a:r>
          </a:p>
          <a:p>
            <a:endParaRPr lang="en-US"/>
          </a:p>
        </p:txBody>
      </p:sp>
      <p:sp>
        <p:nvSpPr>
          <p:cNvPr id="4" name="Slide Number Placeholder 3"/>
          <p:cNvSpPr>
            <a:spLocks noGrp="1"/>
          </p:cNvSpPr>
          <p:nvPr>
            <p:ph type="sldNum" sz="quarter" idx="10"/>
          </p:nvPr>
        </p:nvSpPr>
        <p:spPr/>
        <p:txBody>
          <a:bodyPr/>
          <a:lstStyle/>
          <a:p>
            <a:fld id="{E2692720-820E-47C1-8A16-C0C1611DAAD1}" type="slidenum">
              <a:rPr lang="en-US" smtClean="0"/>
              <a:pPr/>
              <a:t>7</a:t>
            </a:fld>
            <a:endParaRPr lang="en-US"/>
          </a:p>
        </p:txBody>
      </p:sp>
    </p:spTree>
    <p:extLst>
      <p:ext uri="{BB962C8B-B14F-4D97-AF65-F5344CB8AC3E}">
        <p14:creationId xmlns:p14="http://schemas.microsoft.com/office/powerpoint/2010/main" val="495099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committee agrees that until Greece signs the updated </a:t>
            </a:r>
            <a:r>
              <a:rPr lang="en-US" sz="1200" kern="1200" dirty="0" err="1" smtClean="0">
                <a:solidFill>
                  <a:schemeClr val="tx1"/>
                </a:solidFill>
                <a:latin typeface="+mn-lt"/>
                <a:ea typeface="+mn-ea"/>
                <a:cs typeface="+mn-cs"/>
              </a:rPr>
              <a:t>MoU</a:t>
            </a:r>
            <a:r>
              <a:rPr lang="en-US" sz="1200" kern="1200" dirty="0" smtClean="0">
                <a:solidFill>
                  <a:schemeClr val="tx1"/>
                </a:solidFill>
                <a:latin typeface="+mn-lt"/>
                <a:ea typeface="+mn-ea"/>
                <a:cs typeface="+mn-cs"/>
              </a:rPr>
              <a:t> and has paid its outstanding fees it will no longer be considered a member of the ISOLDE collaboration.</a:t>
            </a:r>
            <a:endParaRPr lang="en-US"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11</a:t>
            </a:fld>
            <a:endParaRPr lang="en-US"/>
          </a:p>
        </p:txBody>
      </p:sp>
    </p:spTree>
    <p:extLst>
      <p:ext uri="{BB962C8B-B14F-4D97-AF65-F5344CB8AC3E}">
        <p14:creationId xmlns:p14="http://schemas.microsoft.com/office/powerpoint/2010/main" val="3364854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48072" y="1988840"/>
            <a:ext cx="7772400" cy="1470025"/>
          </a:xfrm>
        </p:spPr>
        <p:txBody>
          <a:bodyPr>
            <a:normAutofit/>
          </a:bodyPr>
          <a:lstStyle>
            <a:lvl1pPr>
              <a:defRPr sz="4800" b="1">
                <a:solidFill>
                  <a:srgbClr val="7BBA2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33872" y="3717032"/>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1" descr="CERN144"/>
          <p:cNvPicPr>
            <a:picLocks noChangeAspect="1" noChangeArrowheads="1"/>
          </p:cNvPicPr>
          <p:nvPr userDrawn="1"/>
        </p:nvPicPr>
        <p:blipFill>
          <a:blip r:embed="rId2" cstate="print"/>
          <a:srcRect/>
          <a:stretch>
            <a:fillRect/>
          </a:stretch>
        </p:blipFill>
        <p:spPr bwMode="auto">
          <a:xfrm>
            <a:off x="7884368" y="5589240"/>
            <a:ext cx="1202432" cy="1202432"/>
          </a:xfrm>
          <a:prstGeom prst="rect">
            <a:avLst/>
          </a:prstGeom>
          <a:noFill/>
          <a:ln w="9525">
            <a:noFill/>
            <a:miter lim="800000"/>
            <a:headEnd/>
            <a:tailEnd/>
          </a:ln>
        </p:spPr>
      </p:pic>
      <p:pic>
        <p:nvPicPr>
          <p:cNvPr id="6" name="Picture 2"/>
          <p:cNvPicPr>
            <a:picLocks noChangeAspect="1" noChangeArrowheads="1"/>
          </p:cNvPicPr>
          <p:nvPr userDrawn="1"/>
        </p:nvPicPr>
        <p:blipFill>
          <a:blip r:embed="rId3" cstate="print"/>
          <a:srcRect/>
          <a:stretch>
            <a:fillRect/>
          </a:stretch>
        </p:blipFill>
        <p:spPr bwMode="auto">
          <a:xfrm>
            <a:off x="4368770" y="116632"/>
            <a:ext cx="4667726" cy="1016318"/>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3878560" y="6428358"/>
            <a:ext cx="2133600" cy="365125"/>
          </a:xfrm>
        </p:spPr>
        <p:txBody>
          <a:bodyPr/>
          <a:lstStyle/>
          <a:p>
            <a:fld id="{DCE4B40A-67BA-4787-801A-16EE65008C21}" type="slidenum">
              <a:rPr lang="en-US" smtClean="0"/>
              <a:pPr/>
              <a:t>‹Nr.›</a:t>
            </a:fld>
            <a:endParaRPr lang="en-US"/>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p:cNvSpPr>
            <a:spLocks noGrp="1"/>
          </p:cNvSpPr>
          <p:nvPr>
            <p:ph type="body" sz="quarter" idx="13" hasCustomPrompt="1"/>
          </p:nvPr>
        </p:nvSpPr>
        <p:spPr>
          <a:xfrm>
            <a:off x="1043608" y="6453013"/>
            <a:ext cx="2519362"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smtClean="0"/>
              <a:t>References</a:t>
            </a:r>
            <a:endParaRPr lang="en-US" dirty="0"/>
          </a:p>
        </p:txBody>
      </p:sp>
      <p:pic>
        <p:nvPicPr>
          <p:cNvPr id="8" name="Picture 2"/>
          <p:cNvPicPr>
            <a:picLocks noChangeAspect="1" noChangeArrowheads="1"/>
          </p:cNvPicPr>
          <p:nvPr userDrawn="1"/>
        </p:nvPicPr>
        <p:blipFill>
          <a:blip r:embed="rId3" cstate="print"/>
          <a:srcRect/>
          <a:stretch>
            <a:fillRect/>
          </a:stretch>
        </p:blipFill>
        <p:spPr bwMode="auto">
          <a:xfrm>
            <a:off x="7339141" y="6381328"/>
            <a:ext cx="1697355" cy="369570"/>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3608" y="72000"/>
            <a:ext cx="7643192"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105272" y="1600200"/>
            <a:ext cx="7643192"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4"/>
          </p:nvPr>
        </p:nvSpPr>
        <p:spPr>
          <a:xfrm>
            <a:off x="3806552" y="6448251"/>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DCE4B40A-67BA-4787-801A-16EE65008C21}" type="slidenum">
              <a:rPr lang="en-US" smtClean="0"/>
              <a:pPr/>
              <a:t>‹Nr.›</a:t>
            </a:fld>
            <a:endParaRPr lang="en-US"/>
          </a:p>
        </p:txBody>
      </p:sp>
      <p:sp>
        <p:nvSpPr>
          <p:cNvPr id="5" name="Rectangle 4"/>
          <p:cNvSpPr>
            <a:spLocks noChangeAspect="1"/>
          </p:cNvSpPr>
          <p:nvPr userDrawn="1"/>
        </p:nvSpPr>
        <p:spPr>
          <a:xfrm>
            <a:off x="1" y="1141610"/>
            <a:ext cx="936000" cy="5743774"/>
          </a:xfrm>
          <a:prstGeom prst="rect">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a:spLocks noChangeAspect="1"/>
          </p:cNvSpPr>
          <p:nvPr userDrawn="1"/>
        </p:nvSpPr>
        <p:spPr>
          <a:xfrm rot="16200000">
            <a:off x="98244" y="-84224"/>
            <a:ext cx="761107" cy="936748"/>
          </a:xfrm>
          <a:prstGeom prst="rtTriangle">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4"/>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5.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6"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hyperlink" Target="https://indico.cern.ch/event/334117/other-view?view=standar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07704" y="4052664"/>
            <a:ext cx="6400800" cy="1176536"/>
          </a:xfrm>
        </p:spPr>
        <p:txBody>
          <a:bodyPr>
            <a:normAutofit/>
          </a:bodyPr>
          <a:lstStyle/>
          <a:p>
            <a:r>
              <a:rPr lang="de-DE" sz="2400" dirty="0" smtClean="0"/>
              <a:t>Maria J. G. Borge</a:t>
            </a:r>
          </a:p>
        </p:txBody>
      </p:sp>
      <p:sp>
        <p:nvSpPr>
          <p:cNvPr id="6" name="CuadroTexto 5"/>
          <p:cNvSpPr txBox="1"/>
          <p:nvPr/>
        </p:nvSpPr>
        <p:spPr>
          <a:xfrm>
            <a:off x="1331640" y="6309320"/>
            <a:ext cx="2232248" cy="369332"/>
          </a:xfrm>
          <a:prstGeom prst="rect">
            <a:avLst/>
          </a:prstGeom>
          <a:noFill/>
        </p:spPr>
        <p:txBody>
          <a:bodyPr wrap="square" rtlCol="0">
            <a:spAutoFit/>
          </a:bodyPr>
          <a:lstStyle/>
          <a:p>
            <a:r>
              <a:rPr lang="es-ES" dirty="0" smtClean="0"/>
              <a:t>13th </a:t>
            </a:r>
            <a:r>
              <a:rPr lang="es-ES" dirty="0" err="1" smtClean="0"/>
              <a:t>February</a:t>
            </a:r>
            <a:r>
              <a:rPr lang="es-ES" dirty="0" smtClean="0"/>
              <a:t> 2015</a:t>
            </a:r>
            <a:endParaRPr lang="es-ES" dirty="0"/>
          </a:p>
        </p:txBody>
      </p:sp>
      <p:pic>
        <p:nvPicPr>
          <p:cNvPr id="5" name="Picture 4" descr="_43W3730.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1412776"/>
            <a:ext cx="7128792" cy="4752528"/>
          </a:xfrm>
          <a:prstGeom prst="rect">
            <a:avLst/>
          </a:prstGeom>
        </p:spPr>
      </p:pic>
      <p:sp>
        <p:nvSpPr>
          <p:cNvPr id="2" name="Title 1"/>
          <p:cNvSpPr>
            <a:spLocks noGrp="1"/>
          </p:cNvSpPr>
          <p:nvPr>
            <p:ph type="ctrTitle"/>
          </p:nvPr>
        </p:nvSpPr>
        <p:spPr>
          <a:xfrm>
            <a:off x="611560" y="1052736"/>
            <a:ext cx="7920880" cy="1872208"/>
          </a:xfrm>
        </p:spPr>
        <p:txBody>
          <a:bodyPr>
            <a:normAutofit/>
          </a:bodyPr>
          <a:lstStyle/>
          <a:p>
            <a:r>
              <a:rPr lang="en-US" dirty="0" smtClean="0">
                <a:solidFill>
                  <a:srgbClr val="FF0000"/>
                </a:solidFill>
              </a:rPr>
              <a:t>News of the                 Group</a:t>
            </a:r>
            <a:endParaRPr lang="en-US" dirty="0">
              <a:solidFill>
                <a:srgbClr val="FF0000"/>
              </a:solidFill>
            </a:endParaRPr>
          </a:p>
        </p:txBody>
      </p:sp>
      <p:pic>
        <p:nvPicPr>
          <p:cNvPr id="8" name="Picture 7" descr="Isolde_50_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1772816"/>
            <a:ext cx="2232248" cy="715796"/>
          </a:xfrm>
          <a:prstGeom prst="rect">
            <a:avLst/>
          </a:prstGeom>
        </p:spPr>
      </p:pic>
      <p:sp>
        <p:nvSpPr>
          <p:cNvPr id="7" name="TextBox 6"/>
          <p:cNvSpPr txBox="1"/>
          <p:nvPr/>
        </p:nvSpPr>
        <p:spPr>
          <a:xfrm>
            <a:off x="3635896" y="5805264"/>
            <a:ext cx="3528392" cy="369332"/>
          </a:xfrm>
          <a:prstGeom prst="rect">
            <a:avLst/>
          </a:prstGeom>
          <a:noFill/>
        </p:spPr>
        <p:txBody>
          <a:bodyPr wrap="square" rtlCol="0">
            <a:spAutoFit/>
          </a:bodyPr>
          <a:lstStyle/>
          <a:p>
            <a:r>
              <a:rPr lang="en-US" dirty="0" smtClean="0"/>
              <a:t>ISOLDE Workshop 17 Dec 2014</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564904"/>
            <a:ext cx="7643192" cy="980736"/>
          </a:xfrm>
        </p:spPr>
        <p:txBody>
          <a:bodyPr>
            <a:normAutofit fontScale="90000"/>
          </a:bodyPr>
          <a:lstStyle/>
          <a:p>
            <a:r>
              <a:rPr lang="en-US" dirty="0"/>
              <a:t>Collaboration </a:t>
            </a:r>
            <a:r>
              <a:rPr lang="en-US" dirty="0" smtClean="0"/>
              <a:t>Matters</a:t>
            </a: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10</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8647284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15416"/>
            <a:ext cx="7643192" cy="980736"/>
          </a:xfrm>
        </p:spPr>
        <p:txBody>
          <a:bodyPr>
            <a:normAutofit/>
          </a:bodyPr>
          <a:lstStyle/>
          <a:p>
            <a:r>
              <a:rPr lang="en-US" dirty="0" smtClean="0"/>
              <a:t>Income of the collaboration</a:t>
            </a:r>
            <a:endParaRPr lang="en-US" dirty="0"/>
          </a:p>
        </p:txBody>
      </p:sp>
      <p:sp>
        <p:nvSpPr>
          <p:cNvPr id="22" name="Slide Number Placeholder 3"/>
          <p:cNvSpPr>
            <a:spLocks noGrp="1"/>
          </p:cNvSpPr>
          <p:nvPr>
            <p:ph type="sldNum" sz="quarter" idx="12"/>
          </p:nvPr>
        </p:nvSpPr>
        <p:spPr>
          <a:xfrm>
            <a:off x="3878560" y="6428358"/>
            <a:ext cx="2133600" cy="365125"/>
          </a:xfrm>
        </p:spPr>
        <p:txBody>
          <a:bodyPr/>
          <a:lstStyle/>
          <a:p>
            <a:fld id="{DCE4B40A-67BA-4787-801A-16EE65008C21}" type="slidenum">
              <a:rPr lang="en-US" smtClean="0"/>
              <a:pPr/>
              <a:t>11</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111302940"/>
              </p:ext>
            </p:extLst>
          </p:nvPr>
        </p:nvGraphicFramePr>
        <p:xfrm>
          <a:off x="1259632" y="476672"/>
          <a:ext cx="6720408" cy="6403454"/>
        </p:xfrm>
        <a:graphic>
          <a:graphicData uri="http://schemas.openxmlformats.org/drawingml/2006/table">
            <a:tbl>
              <a:tblPr firstRow="1" bandRow="1">
                <a:tableStyleId>{5C22544A-7EE6-4342-B048-85BDC9FD1C3A}</a:tableStyleId>
              </a:tblPr>
              <a:tblGrid>
                <a:gridCol w="1680102"/>
                <a:gridCol w="1680102"/>
                <a:gridCol w="1680102"/>
                <a:gridCol w="1680102"/>
              </a:tblGrid>
              <a:tr h="631618">
                <a:tc>
                  <a:txBody>
                    <a:bodyPr/>
                    <a:lstStyle/>
                    <a:p>
                      <a:r>
                        <a:rPr lang="en-US" dirty="0" smtClean="0"/>
                        <a:t>Country</a:t>
                      </a:r>
                      <a:endParaRPr lang="en-US" dirty="0"/>
                    </a:p>
                  </a:txBody>
                  <a:tcPr/>
                </a:tc>
                <a:tc>
                  <a:txBody>
                    <a:bodyPr/>
                    <a:lstStyle/>
                    <a:p>
                      <a:r>
                        <a:rPr lang="en-US" dirty="0" smtClean="0"/>
                        <a:t>Amount per year (CHF)</a:t>
                      </a:r>
                      <a:endParaRPr lang="en-US" dirty="0"/>
                    </a:p>
                  </a:txBody>
                  <a:tcPr/>
                </a:tc>
                <a:tc>
                  <a:txBody>
                    <a:bodyPr/>
                    <a:lstStyle/>
                    <a:p>
                      <a:r>
                        <a:rPr lang="en-US" dirty="0" smtClean="0"/>
                        <a:t>2013 contribution</a:t>
                      </a:r>
                    </a:p>
                    <a:p>
                      <a:r>
                        <a:rPr lang="en-US" dirty="0" smtClean="0"/>
                        <a:t>Received</a:t>
                      </a:r>
                      <a:endParaRPr lang="en-US" dirty="0"/>
                    </a:p>
                  </a:txBody>
                  <a:tcPr/>
                </a:tc>
                <a:tc>
                  <a:txBody>
                    <a:bodyPr/>
                    <a:lstStyle/>
                    <a:p>
                      <a:r>
                        <a:rPr lang="en-US" dirty="0" smtClean="0"/>
                        <a:t>2014</a:t>
                      </a:r>
                      <a:r>
                        <a:rPr lang="en-US" baseline="0" dirty="0" smtClean="0"/>
                        <a:t> </a:t>
                      </a:r>
                      <a:r>
                        <a:rPr lang="en-US" dirty="0" smtClean="0"/>
                        <a:t>contribution</a:t>
                      </a:r>
                    </a:p>
                    <a:p>
                      <a:r>
                        <a:rPr lang="en-US" dirty="0" smtClean="0"/>
                        <a:t>Received</a:t>
                      </a:r>
                    </a:p>
                  </a:txBody>
                  <a:tcPr/>
                </a:tc>
              </a:tr>
              <a:tr h="365937">
                <a:tc>
                  <a:txBody>
                    <a:bodyPr/>
                    <a:lstStyle/>
                    <a:p>
                      <a:r>
                        <a:rPr lang="en-US" sz="1600" dirty="0" smtClean="0">
                          <a:latin typeface="+mn-lt"/>
                        </a:rPr>
                        <a:t>Belgium</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pPr marL="0" indent="0">
                        <a:buFont typeface="Wingdings" charset="2"/>
                        <a:buNone/>
                      </a:pPr>
                      <a:r>
                        <a:rPr lang="en-US" sz="1600" dirty="0" smtClean="0">
                          <a:solidFill>
                            <a:srgbClr val="800000"/>
                          </a:solidFill>
                          <a:latin typeface="+mn-lt"/>
                          <a:ea typeface="Zapf Dingbats"/>
                          <a:cs typeface="Zapf Dingbats"/>
                          <a:sym typeface="Zapf Dingbats"/>
                        </a:rPr>
                        <a:t>  ✔</a:t>
                      </a:r>
                      <a:endParaRPr lang="en-US" sz="1600" dirty="0">
                        <a:solidFill>
                          <a:srgbClr val="800000"/>
                        </a:solidFill>
                        <a:latin typeface="+mn-lt"/>
                      </a:endParaRPr>
                    </a:p>
                  </a:txBody>
                  <a:tcPr/>
                </a:tc>
                <a:tc>
                  <a:txBody>
                    <a:bodyPr/>
                    <a:lstStyle/>
                    <a:p>
                      <a:pPr marL="0" indent="0">
                        <a:buFont typeface="Wingdings" charset="2"/>
                        <a:buNone/>
                      </a:pPr>
                      <a:r>
                        <a:rPr lang="en-US" sz="1600" dirty="0" smtClean="0">
                          <a:solidFill>
                            <a:srgbClr val="800000"/>
                          </a:solidFill>
                          <a:latin typeface="+mn-lt"/>
                          <a:ea typeface="Zapf Dingbats"/>
                          <a:cs typeface="Zapf Dingbats"/>
                          <a:sym typeface="Zapf Dingbats"/>
                        </a:rPr>
                        <a:t>✔</a:t>
                      </a:r>
                      <a:endParaRPr lang="en-US" sz="1600" dirty="0">
                        <a:solidFill>
                          <a:srgbClr val="800000"/>
                        </a:solidFill>
                        <a:latin typeface="+mn-lt"/>
                      </a:endParaRPr>
                    </a:p>
                  </a:txBody>
                  <a:tcPr/>
                </a:tc>
              </a:tr>
              <a:tr h="365937">
                <a:tc>
                  <a:txBody>
                    <a:bodyPr/>
                    <a:lstStyle/>
                    <a:p>
                      <a:r>
                        <a:rPr lang="en-US" sz="1600" dirty="0" smtClean="0">
                          <a:latin typeface="+mn-lt"/>
                        </a:rPr>
                        <a:t>CERN</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r>
              <a:tr h="365937">
                <a:tc>
                  <a:txBody>
                    <a:bodyPr/>
                    <a:lstStyle/>
                    <a:p>
                      <a:r>
                        <a:rPr lang="en-US" sz="1600" dirty="0" smtClean="0">
                          <a:latin typeface="+mn-lt"/>
                        </a:rPr>
                        <a:t>Denmark</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800000"/>
                          </a:solidFill>
                          <a:latin typeface="+mn-lt"/>
                          <a:ea typeface="Zapf Dingbats"/>
                          <a:cs typeface="Zapf Dingbats"/>
                          <a:sym typeface="Zapf Dingbats"/>
                        </a:rPr>
                        <a:t>   ✔</a:t>
                      </a:r>
                      <a:endParaRPr lang="en-US" sz="1600" dirty="0" smtClean="0">
                        <a:solidFill>
                          <a:srgbClr val="800000"/>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r>
              <a:tr h="365937">
                <a:tc>
                  <a:txBody>
                    <a:bodyPr/>
                    <a:lstStyle/>
                    <a:p>
                      <a:r>
                        <a:rPr lang="en-US" sz="1600" dirty="0" smtClean="0">
                          <a:latin typeface="+mn-lt"/>
                        </a:rPr>
                        <a:t>Finland</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solidFill>
                          <a:srgbClr val="800000"/>
                        </a:solidFill>
                        <a:latin typeface="+mn-lt"/>
                      </a:endParaRPr>
                    </a:p>
                  </a:txBody>
                  <a:tcPr/>
                </a:tc>
              </a:tr>
              <a:tr h="365937">
                <a:tc>
                  <a:txBody>
                    <a:bodyPr/>
                    <a:lstStyle/>
                    <a:p>
                      <a:r>
                        <a:rPr lang="en-US" sz="1600" dirty="0" smtClean="0">
                          <a:latin typeface="+mn-lt"/>
                        </a:rPr>
                        <a:t>France</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a:t>
                      </a:r>
                      <a:endParaRPr lang="en-US" sz="1600"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latin typeface="+mn-lt"/>
                      </a:endParaRPr>
                    </a:p>
                  </a:txBody>
                  <a:tcPr/>
                </a:tc>
              </a:tr>
              <a:tr h="365937">
                <a:tc>
                  <a:txBody>
                    <a:bodyPr/>
                    <a:lstStyle/>
                    <a:p>
                      <a:r>
                        <a:rPr lang="en-US" sz="1600" dirty="0" smtClean="0">
                          <a:latin typeface="+mn-lt"/>
                        </a:rPr>
                        <a:t>Germany</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r>
                        <a:rPr lang="en-US" sz="1600" dirty="0" smtClean="0">
                          <a:solidFill>
                            <a:srgbClr val="800000"/>
                          </a:solidFill>
                          <a:latin typeface="+mn-lt"/>
                          <a:ea typeface="Zapf Dingbats"/>
                          <a:cs typeface="Zapf Dingbats"/>
                          <a:sym typeface="Zapf Dingbats"/>
                        </a:rPr>
                        <a:t>   ✔</a:t>
                      </a:r>
                      <a:endParaRPr lang="en-US" sz="1600" dirty="0">
                        <a:latin typeface="+mn-lt"/>
                      </a:endParaRPr>
                    </a:p>
                  </a:txBody>
                  <a:tcPr/>
                </a:tc>
                <a:tc>
                  <a:txBody>
                    <a:bodyPr/>
                    <a:lstStyle/>
                    <a:p>
                      <a:r>
                        <a:rPr lang="en-US" sz="1600" dirty="0" smtClean="0">
                          <a:solidFill>
                            <a:srgbClr val="800000"/>
                          </a:solidFill>
                          <a:latin typeface="+mn-lt"/>
                          <a:ea typeface="Zapf Dingbats"/>
                          <a:cs typeface="Zapf Dingbats"/>
                          <a:sym typeface="Zapf Dingbats"/>
                        </a:rPr>
                        <a:t> ✔</a:t>
                      </a:r>
                      <a:endParaRPr lang="en-US" sz="1600" dirty="0">
                        <a:latin typeface="+mn-lt"/>
                      </a:endParaRPr>
                    </a:p>
                  </a:txBody>
                  <a:tcPr/>
                </a:tc>
              </a:tr>
              <a:tr h="365937">
                <a:tc>
                  <a:txBody>
                    <a:bodyPr/>
                    <a:lstStyle/>
                    <a:p>
                      <a:r>
                        <a:rPr lang="en-US" sz="1600" dirty="0" smtClean="0">
                          <a:solidFill>
                            <a:schemeClr val="tx1"/>
                          </a:solidFill>
                          <a:latin typeface="+mn-lt"/>
                        </a:rPr>
                        <a:t>Greece</a:t>
                      </a:r>
                      <a:endParaRPr lang="en-US" sz="1600" dirty="0">
                        <a:solidFill>
                          <a:schemeClr val="tx1"/>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latin typeface="+mn-lt"/>
                      </a:endParaRPr>
                    </a:p>
                  </a:txBody>
                  <a:tcPr/>
                </a:tc>
                <a:tc>
                  <a:txBody>
                    <a:bodyPr/>
                    <a:lstStyle/>
                    <a:p>
                      <a:endParaRPr lang="en-US" sz="1600">
                        <a:latin typeface="+mn-lt"/>
                      </a:endParaRPr>
                    </a:p>
                  </a:txBody>
                  <a:tcPr/>
                </a:tc>
                <a:tc>
                  <a:txBody>
                    <a:bodyPr/>
                    <a:lstStyle/>
                    <a:p>
                      <a:endParaRPr lang="en-US" sz="1600">
                        <a:latin typeface="+mn-lt"/>
                      </a:endParaRPr>
                    </a:p>
                  </a:txBody>
                  <a:tcPr/>
                </a:tc>
              </a:tr>
              <a:tr h="3659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India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40.000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solidFill>
                          <a:srgbClr val="800000"/>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solidFill>
                          <a:srgbClr val="800000"/>
                        </a:solidFill>
                        <a:latin typeface="+mn-lt"/>
                      </a:endParaRPr>
                    </a:p>
                  </a:txBody>
                  <a:tcPr/>
                </a:tc>
              </a:tr>
              <a:tr h="3659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Ireland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10.000</a:t>
                      </a:r>
                    </a:p>
                  </a:txBody>
                  <a:tcPr/>
                </a:tc>
                <a:tc>
                  <a:txBody>
                    <a:bodyPr/>
                    <a:lstStyle/>
                    <a:p>
                      <a:endParaRPr lang="en-US" sz="1600" dirty="0">
                        <a:latin typeface="+mn-lt"/>
                      </a:endParaRPr>
                    </a:p>
                  </a:txBody>
                  <a:tcPr/>
                </a:tc>
                <a:tc>
                  <a:txBody>
                    <a:bodyPr/>
                    <a:lstStyle/>
                    <a:p>
                      <a:endParaRPr lang="en-US" sz="1600" dirty="0">
                        <a:latin typeface="+mn-lt"/>
                      </a:endParaRPr>
                    </a:p>
                  </a:txBody>
                  <a:tcPr/>
                </a:tc>
              </a:tr>
              <a:tr h="3659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Italy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r>
                        <a:rPr lang="en-US" sz="1600" dirty="0" smtClean="0">
                          <a:solidFill>
                            <a:srgbClr val="800000"/>
                          </a:solidFill>
                          <a:latin typeface="+mn-lt"/>
                          <a:ea typeface="Zapf Dingbats"/>
                          <a:cs typeface="Zapf Dingbats"/>
                          <a:sym typeface="Zapf Dingbats"/>
                        </a:rPr>
                        <a:t>    ✔</a:t>
                      </a:r>
                      <a:endParaRPr lang="en-US" sz="1600" dirty="0">
                        <a:latin typeface="+mn-lt"/>
                      </a:endParaRPr>
                    </a:p>
                  </a:txBody>
                  <a:tcPr/>
                </a:tc>
                <a:tc>
                  <a:txBody>
                    <a:bodyPr/>
                    <a:lstStyle/>
                    <a:p>
                      <a:r>
                        <a:rPr lang="en-US" sz="1600" dirty="0" smtClean="0">
                          <a:solidFill>
                            <a:srgbClr val="800000"/>
                          </a:solidFill>
                          <a:latin typeface="+mn-lt"/>
                          <a:ea typeface="Zapf Dingbats"/>
                          <a:cs typeface="Zapf Dingbats"/>
                          <a:sym typeface="Zapf Dingbats"/>
                        </a:rPr>
                        <a:t>✔</a:t>
                      </a:r>
                      <a:endParaRPr lang="en-US" sz="1600" dirty="0">
                        <a:latin typeface="+mn-lt"/>
                      </a:endParaRPr>
                    </a:p>
                  </a:txBody>
                  <a:tcPr/>
                </a:tc>
              </a:tr>
              <a:tr h="365937">
                <a:tc>
                  <a:txBody>
                    <a:bodyPr/>
                    <a:lstStyle/>
                    <a:p>
                      <a:r>
                        <a:rPr lang="en-US" sz="1600" dirty="0" smtClean="0">
                          <a:latin typeface="+mn-lt"/>
                        </a:rPr>
                        <a:t>Norway</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r>
                        <a:rPr lang="en-US" sz="1600" dirty="0" smtClean="0">
                          <a:solidFill>
                            <a:srgbClr val="800000"/>
                          </a:solidFill>
                          <a:latin typeface="+mn-lt"/>
                          <a:ea typeface="Zapf Dingbats"/>
                          <a:cs typeface="Zapf Dingbats"/>
                          <a:sym typeface="Zapf Dingbats"/>
                        </a:rPr>
                        <a:t>    ✔</a:t>
                      </a:r>
                      <a:endParaRPr lang="en-US" sz="1600" dirty="0">
                        <a:latin typeface="+mn-lt"/>
                      </a:endParaRPr>
                    </a:p>
                  </a:txBody>
                  <a:tcPr/>
                </a:tc>
                <a:tc>
                  <a:txBody>
                    <a:bodyPr/>
                    <a:lstStyle/>
                    <a:p>
                      <a:r>
                        <a:rPr lang="en-US" sz="1600" dirty="0" smtClean="0">
                          <a:solidFill>
                            <a:srgbClr val="800000"/>
                          </a:solidFill>
                          <a:latin typeface="+mn-lt"/>
                          <a:ea typeface="Zapf Dingbats"/>
                          <a:cs typeface="Zapf Dingbats"/>
                          <a:sym typeface="Zapf Dingbats"/>
                        </a:rPr>
                        <a:t>✔</a:t>
                      </a:r>
                      <a:endParaRPr lang="en-US" sz="1600" dirty="0">
                        <a:latin typeface="+mn-lt"/>
                      </a:endParaRPr>
                    </a:p>
                  </a:txBody>
                  <a:tcPr/>
                </a:tc>
              </a:tr>
              <a:tr h="365937">
                <a:tc>
                  <a:txBody>
                    <a:bodyPr/>
                    <a:lstStyle/>
                    <a:p>
                      <a:r>
                        <a:rPr lang="en-US" sz="1600" dirty="0" smtClean="0">
                          <a:latin typeface="+mn-lt"/>
                        </a:rPr>
                        <a:t>Romania</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 ✔</a:t>
                      </a:r>
                      <a:endParaRPr lang="en-US" sz="1600" dirty="0" smtClean="0">
                        <a:solidFill>
                          <a:srgbClr val="800000"/>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800000"/>
                          </a:solidFill>
                          <a:latin typeface="+mn-lt"/>
                          <a:ea typeface="Zapf Dingbats"/>
                          <a:cs typeface="Zapf Dingbats"/>
                          <a:sym typeface="Zapf Dingbats"/>
                        </a:rPr>
                        <a:t>✔</a:t>
                      </a:r>
                      <a:endParaRPr lang="en-US" sz="1600" dirty="0" smtClean="0">
                        <a:latin typeface="+mn-lt"/>
                      </a:endParaRPr>
                    </a:p>
                  </a:txBody>
                  <a:tcPr/>
                </a:tc>
              </a:tr>
              <a:tr h="365937">
                <a:tc>
                  <a:txBody>
                    <a:bodyPr/>
                    <a:lstStyle/>
                    <a:p>
                      <a:r>
                        <a:rPr lang="en-US" sz="1600" dirty="0" smtClean="0">
                          <a:latin typeface="+mn-lt"/>
                        </a:rPr>
                        <a:t>Spain</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r>
                        <a:rPr lang="en-US" sz="1600" dirty="0" smtClean="0">
                          <a:latin typeface="+mn-lt"/>
                        </a:rPr>
                        <a:t>In the way</a:t>
                      </a:r>
                      <a:endParaRPr lang="en-US" sz="1600" dirty="0">
                        <a:latin typeface="+mn-lt"/>
                      </a:endParaRPr>
                    </a:p>
                  </a:txBody>
                  <a:tcPr/>
                </a:tc>
                <a:tc>
                  <a:txBody>
                    <a:bodyPr/>
                    <a:lstStyle/>
                    <a:p>
                      <a:endParaRPr lang="en-US" sz="1600" dirty="0">
                        <a:latin typeface="+mn-lt"/>
                      </a:endParaRPr>
                    </a:p>
                  </a:txBody>
                  <a:tcPr/>
                </a:tc>
              </a:tr>
              <a:tr h="365937">
                <a:tc>
                  <a:txBody>
                    <a:bodyPr/>
                    <a:lstStyle/>
                    <a:p>
                      <a:r>
                        <a:rPr lang="en-US" sz="1600" dirty="0" smtClean="0">
                          <a:latin typeface="+mn-lt"/>
                        </a:rPr>
                        <a:t>Sweden</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r>
              <a:tr h="365937">
                <a:tc>
                  <a:txBody>
                    <a:bodyPr/>
                    <a:lstStyle/>
                    <a:p>
                      <a:r>
                        <a:rPr lang="en-US" sz="1600" dirty="0" smtClean="0">
                          <a:latin typeface="+mn-lt"/>
                        </a:rPr>
                        <a:t>United Kingdom</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r>
            </a:tbl>
          </a:graphicData>
        </a:graphic>
      </p:graphicFrame>
      <p:sp>
        <p:nvSpPr>
          <p:cNvPr id="3" name="TextBox 2"/>
          <p:cNvSpPr txBox="1"/>
          <p:nvPr/>
        </p:nvSpPr>
        <p:spPr>
          <a:xfrm>
            <a:off x="3563888" y="3573016"/>
            <a:ext cx="2016224" cy="369332"/>
          </a:xfrm>
          <a:prstGeom prst="rect">
            <a:avLst/>
          </a:prstGeom>
          <a:solidFill>
            <a:srgbClr val="CCFFCC"/>
          </a:solidFill>
          <a:ln>
            <a:solidFill>
              <a:srgbClr val="CCFFCC"/>
            </a:solidFill>
          </a:ln>
        </p:spPr>
        <p:txBody>
          <a:bodyPr wrap="square" rtlCol="0">
            <a:spAutoFit/>
          </a:bodyPr>
          <a:lstStyle/>
          <a:p>
            <a:r>
              <a:rPr lang="en-US" dirty="0" smtClean="0"/>
              <a:t>Paid 2010-2011</a:t>
            </a:r>
          </a:p>
        </p:txBody>
      </p:sp>
      <p:sp>
        <p:nvSpPr>
          <p:cNvPr id="4" name="TextBox 3"/>
          <p:cNvSpPr txBox="1"/>
          <p:nvPr/>
        </p:nvSpPr>
        <p:spPr>
          <a:xfrm rot="19707325">
            <a:off x="1099918" y="2641633"/>
            <a:ext cx="6768752" cy="2677656"/>
          </a:xfrm>
          <a:prstGeom prst="rect">
            <a:avLst/>
          </a:prstGeom>
          <a:solidFill>
            <a:srgbClr val="FFFF00"/>
          </a:solidFill>
        </p:spPr>
        <p:txBody>
          <a:bodyPr wrap="square" rtlCol="0">
            <a:spAutoFit/>
          </a:bodyPr>
          <a:lstStyle/>
          <a:p>
            <a:r>
              <a:rPr lang="en-US" sz="2400" b="1" dirty="0" smtClean="0"/>
              <a:t>Bulgaria</a:t>
            </a:r>
            <a:r>
              <a:rPr lang="en-US" sz="2400" dirty="0" smtClean="0"/>
              <a:t> has agreed with the ISOLDE-</a:t>
            </a:r>
            <a:r>
              <a:rPr lang="en-US" sz="2400" dirty="0" err="1" smtClean="0"/>
              <a:t>MoU</a:t>
            </a:r>
            <a:r>
              <a:rPr lang="en-US" sz="2400" dirty="0" smtClean="0"/>
              <a:t> &amp; Sergio </a:t>
            </a:r>
            <a:r>
              <a:rPr lang="en-US" sz="2400" dirty="0" err="1" smtClean="0"/>
              <a:t>Bertolucci</a:t>
            </a:r>
            <a:r>
              <a:rPr lang="en-US" sz="2400" dirty="0" smtClean="0"/>
              <a:t> has signed  the 21</a:t>
            </a:r>
            <a:r>
              <a:rPr lang="en-US" sz="2400" baseline="30000" dirty="0" smtClean="0"/>
              <a:t>st</a:t>
            </a:r>
            <a:r>
              <a:rPr lang="en-US" sz="2400" dirty="0" smtClean="0"/>
              <a:t> of March 2014, pending the Bulgaria side.</a:t>
            </a:r>
          </a:p>
          <a:p>
            <a:r>
              <a:rPr lang="en-US" sz="2400" b="1" dirty="0" smtClean="0"/>
              <a:t>Poland</a:t>
            </a:r>
            <a:r>
              <a:rPr lang="en-US" sz="2400" dirty="0" smtClean="0"/>
              <a:t> is in the process to apply.</a:t>
            </a:r>
          </a:p>
          <a:p>
            <a:r>
              <a:rPr lang="en-US" sz="2400" b="1" dirty="0" smtClean="0"/>
              <a:t>South Africa </a:t>
            </a:r>
            <a:r>
              <a:rPr lang="en-US" sz="2400" dirty="0"/>
              <a:t>is in the process to apply.</a:t>
            </a:r>
            <a:endParaRPr lang="en-US" sz="2400" b="1" dirty="0" smtClean="0"/>
          </a:p>
          <a:p>
            <a:r>
              <a:rPr lang="en-US" sz="2400" b="1" dirty="0"/>
              <a:t>Algeria</a:t>
            </a:r>
            <a:r>
              <a:rPr lang="en-US" sz="2400" dirty="0"/>
              <a:t> is interested in joining</a:t>
            </a:r>
            <a:r>
              <a:rPr lang="en-US" sz="2400" dirty="0" smtClean="0"/>
              <a:t>.</a:t>
            </a:r>
          </a:p>
          <a:p>
            <a:r>
              <a:rPr lang="en-US" sz="2400" dirty="0" smtClean="0"/>
              <a:t>Problems with India and Ireland contributions</a:t>
            </a:r>
            <a:endParaRPr lang="en-US" sz="2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1"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p:cTn id="7" dur="1000" fill="hold"/>
                                        <p:tgtEl>
                                          <p:spTgt spid="4">
                                            <p:bg/>
                                          </p:spTgt>
                                        </p:tgtEl>
                                        <p:attrNameLst>
                                          <p:attrName>ppt_w</p:attrName>
                                        </p:attrNameLst>
                                      </p:cBhvr>
                                      <p:tavLst>
                                        <p:tav tm="0">
                                          <p:val>
                                            <p:strVal val="#ppt_w*0.70"/>
                                          </p:val>
                                        </p:tav>
                                        <p:tav tm="100000">
                                          <p:val>
                                            <p:strVal val="#ppt_w"/>
                                          </p:val>
                                        </p:tav>
                                      </p:tavLst>
                                    </p:anim>
                                    <p:anim calcmode="lin" valueType="num">
                                      <p:cBhvr>
                                        <p:cTn id="8" dur="1000" fill="hold"/>
                                        <p:tgtEl>
                                          <p:spTgt spid="4">
                                            <p:bg/>
                                          </p:spTgt>
                                        </p:tgtEl>
                                        <p:attrNameLst>
                                          <p:attrName>ppt_h</p:attrName>
                                        </p:attrNameLst>
                                      </p:cBhvr>
                                      <p:tavLst>
                                        <p:tav tm="0">
                                          <p:val>
                                            <p:strVal val="#ppt_h"/>
                                          </p:val>
                                        </p:tav>
                                        <p:tav tm="100000">
                                          <p:val>
                                            <p:strVal val="#ppt_h"/>
                                          </p:val>
                                        </p:tav>
                                      </p:tavLst>
                                    </p:anim>
                                    <p:animEffect transition="in" filter="fade">
                                      <p:cBhvr>
                                        <p:cTn id="9" dur="1000"/>
                                        <p:tgtEl>
                                          <p:spTgt spid="4">
                                            <p:bg/>
                                          </p:spTgt>
                                        </p:tgtEl>
                                      </p:cBhvr>
                                    </p:animEffect>
                                  </p:childTnLst>
                                </p:cTn>
                              </p:par>
                              <p:par>
                                <p:cTn id="10" presetID="55" presetClass="entr" presetSubtype="0" fill="hold" grpId="1"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p:cTn id="12"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4">
                                            <p:txEl>
                                              <p:pRg st="0" end="0"/>
                                            </p:txEl>
                                          </p:spTgt>
                                        </p:tgtEl>
                                      </p:cBhvr>
                                    </p:animEffect>
                                  </p:childTnLst>
                                </p:cTn>
                              </p:par>
                              <p:par>
                                <p:cTn id="15" presetID="55" presetClass="entr" presetSubtype="0" fill="hold" grpId="1"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p:cTn id="17"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4">
                                            <p:txEl>
                                              <p:pRg st="1" end="1"/>
                                            </p:txEl>
                                          </p:spTgt>
                                        </p:tgtEl>
                                      </p:cBhvr>
                                    </p:animEffect>
                                  </p:childTnLst>
                                </p:cTn>
                              </p:par>
                              <p:par>
                                <p:cTn id="20" presetID="55" presetClass="entr" presetSubtype="0" fill="hold" grpId="1"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p:cTn id="22" dur="1000" fill="hold"/>
                                        <p:tgtEl>
                                          <p:spTgt spid="4">
                                            <p:txEl>
                                              <p:pRg st="2" end="2"/>
                                            </p:txEl>
                                          </p:spTgt>
                                        </p:tgtEl>
                                        <p:attrNameLst>
                                          <p:attrName>ppt_w</p:attrName>
                                        </p:attrNameLst>
                                      </p:cBhvr>
                                      <p:tavLst>
                                        <p:tav tm="0">
                                          <p:val>
                                            <p:strVal val="#ppt_w*0.70"/>
                                          </p:val>
                                        </p:tav>
                                        <p:tav tm="100000">
                                          <p:val>
                                            <p:strVal val="#ppt_w"/>
                                          </p:val>
                                        </p:tav>
                                      </p:tavLst>
                                    </p:anim>
                                    <p:anim calcmode="lin" valueType="num">
                                      <p:cBhvr>
                                        <p:cTn id="23"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24" dur="1000"/>
                                        <p:tgtEl>
                                          <p:spTgt spid="4">
                                            <p:txEl>
                                              <p:pRg st="2" end="2"/>
                                            </p:txEl>
                                          </p:spTgt>
                                        </p:tgtEl>
                                      </p:cBhvr>
                                    </p:animEffect>
                                  </p:childTnLst>
                                </p:cTn>
                              </p:par>
                              <p:par>
                                <p:cTn id="25" presetID="55" presetClass="entr" presetSubtype="0" fill="hold" grpId="1"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p:cTn id="27" dur="1000" fill="hold"/>
                                        <p:tgtEl>
                                          <p:spTgt spid="4">
                                            <p:txEl>
                                              <p:pRg st="3" end="3"/>
                                            </p:txEl>
                                          </p:spTgt>
                                        </p:tgtEl>
                                        <p:attrNameLst>
                                          <p:attrName>ppt_w</p:attrName>
                                        </p:attrNameLst>
                                      </p:cBhvr>
                                      <p:tavLst>
                                        <p:tav tm="0">
                                          <p:val>
                                            <p:strVal val="#ppt_w*0.70"/>
                                          </p:val>
                                        </p:tav>
                                        <p:tav tm="100000">
                                          <p:val>
                                            <p:strVal val="#ppt_w"/>
                                          </p:val>
                                        </p:tav>
                                      </p:tavLst>
                                    </p:anim>
                                    <p:anim calcmode="lin" valueType="num">
                                      <p:cBhvr>
                                        <p:cTn id="28" dur="1000" fill="hold"/>
                                        <p:tgtEl>
                                          <p:spTgt spid="4">
                                            <p:txEl>
                                              <p:pRg st="3" end="3"/>
                                            </p:txEl>
                                          </p:spTgt>
                                        </p:tgtEl>
                                        <p:attrNameLst>
                                          <p:attrName>ppt_h</p:attrName>
                                        </p:attrNameLst>
                                      </p:cBhvr>
                                      <p:tavLst>
                                        <p:tav tm="0">
                                          <p:val>
                                            <p:strVal val="#ppt_h"/>
                                          </p:val>
                                        </p:tav>
                                        <p:tav tm="100000">
                                          <p:val>
                                            <p:strVal val="#ppt_h"/>
                                          </p:val>
                                        </p:tav>
                                      </p:tavLst>
                                    </p:anim>
                                    <p:animEffect transition="in" filter="fade">
                                      <p:cBhvr>
                                        <p:cTn id="29" dur="1000"/>
                                        <p:tgtEl>
                                          <p:spTgt spid="4">
                                            <p:txEl>
                                              <p:pRg st="3" end="3"/>
                                            </p:txEl>
                                          </p:spTgt>
                                        </p:tgtEl>
                                      </p:cBhvr>
                                    </p:animEffect>
                                  </p:childTnLst>
                                </p:cTn>
                              </p:par>
                              <p:par>
                                <p:cTn id="30" presetID="55" presetClass="entr" presetSubtype="0" fill="hold" grpId="1"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calcmode="lin" valueType="num">
                                      <p:cBhvr>
                                        <p:cTn id="32" dur="1000" fill="hold"/>
                                        <p:tgtEl>
                                          <p:spTgt spid="4">
                                            <p:txEl>
                                              <p:pRg st="4" end="4"/>
                                            </p:txEl>
                                          </p:spTgt>
                                        </p:tgtEl>
                                        <p:attrNameLst>
                                          <p:attrName>ppt_w</p:attrName>
                                        </p:attrNameLst>
                                      </p:cBhvr>
                                      <p:tavLst>
                                        <p:tav tm="0">
                                          <p:val>
                                            <p:strVal val="#ppt_w*0.70"/>
                                          </p:val>
                                        </p:tav>
                                        <p:tav tm="100000">
                                          <p:val>
                                            <p:strVal val="#ppt_w"/>
                                          </p:val>
                                        </p:tav>
                                      </p:tavLst>
                                    </p:anim>
                                    <p:anim calcmode="lin" valueType="num">
                                      <p:cBhvr>
                                        <p:cTn id="33" dur="1000" fill="hold"/>
                                        <p:tgtEl>
                                          <p:spTgt spid="4">
                                            <p:txEl>
                                              <p:pRg st="4" end="4"/>
                                            </p:txEl>
                                          </p:spTgt>
                                        </p:tgtEl>
                                        <p:attrNameLst>
                                          <p:attrName>ppt_h</p:attrName>
                                        </p:attrNameLst>
                                      </p:cBhvr>
                                      <p:tavLst>
                                        <p:tav tm="0">
                                          <p:val>
                                            <p:strVal val="#ppt_h"/>
                                          </p:val>
                                        </p:tav>
                                        <p:tav tm="100000">
                                          <p:val>
                                            <p:strVal val="#ppt_h"/>
                                          </p:val>
                                        </p:tav>
                                      </p:tavLst>
                                    </p:anim>
                                    <p:animEffect transition="in" filter="fade">
                                      <p:cBhvr>
                                        <p:cTn id="34" dur="1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build="allAtOnce"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12</a:t>
            </a:fld>
            <a:endParaRPr lang="en-US"/>
          </a:p>
        </p:txBody>
      </p:sp>
      <p:sp>
        <p:nvSpPr>
          <p:cNvPr id="2" name="TextBox 1"/>
          <p:cNvSpPr txBox="1"/>
          <p:nvPr/>
        </p:nvSpPr>
        <p:spPr>
          <a:xfrm>
            <a:off x="1979712" y="260648"/>
            <a:ext cx="4680520" cy="523220"/>
          </a:xfrm>
          <a:prstGeom prst="rect">
            <a:avLst/>
          </a:prstGeom>
          <a:noFill/>
        </p:spPr>
        <p:txBody>
          <a:bodyPr wrap="square" rtlCol="0">
            <a:spAutoFit/>
          </a:bodyPr>
          <a:lstStyle/>
          <a:p>
            <a:r>
              <a:rPr lang="en-US" sz="2800" b="1" dirty="0" smtClean="0"/>
              <a:t>Expenditure Collaboration</a:t>
            </a:r>
            <a:endParaRPr lang="en-US" sz="2800" b="1" dirty="0"/>
          </a:p>
        </p:txBody>
      </p:sp>
      <p:sp>
        <p:nvSpPr>
          <p:cNvPr id="3" name="Content Placeholder 2"/>
          <p:cNvSpPr>
            <a:spLocks noGrp="1"/>
          </p:cNvSpPr>
          <p:nvPr>
            <p:ph idx="1"/>
          </p:nvPr>
        </p:nvSpPr>
        <p:spPr>
          <a:xfrm>
            <a:off x="1187624" y="1052736"/>
            <a:ext cx="7653536" cy="5472608"/>
          </a:xfrm>
        </p:spPr>
        <p:txBody>
          <a:bodyPr>
            <a:normAutofit lnSpcReduction="10000"/>
          </a:bodyPr>
          <a:lstStyle/>
          <a:p>
            <a:r>
              <a:rPr lang="en-US" dirty="0"/>
              <a:t>Contribution 2013 and 2014 to HIE-ISOLDE already transferred</a:t>
            </a:r>
            <a:r>
              <a:rPr lang="en-US" dirty="0" smtClean="0"/>
              <a:t>.</a:t>
            </a:r>
          </a:p>
          <a:p>
            <a:endParaRPr lang="en-US" dirty="0"/>
          </a:p>
          <a:p>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r>
              <a:rPr lang="en-US" dirty="0"/>
              <a:t>Minimum Expenditure foreseen for </a:t>
            </a:r>
            <a:r>
              <a:rPr lang="en-US" dirty="0">
                <a:solidFill>
                  <a:srgbClr val="FF0000"/>
                </a:solidFill>
              </a:rPr>
              <a:t>2014</a:t>
            </a:r>
            <a:r>
              <a:rPr lang="en-US" dirty="0"/>
              <a:t> </a:t>
            </a:r>
            <a:r>
              <a:rPr lang="en-US" dirty="0">
                <a:solidFill>
                  <a:schemeClr val="accent5">
                    <a:lumMod val="50000"/>
                  </a:schemeClr>
                </a:solidFill>
              </a:rPr>
              <a:t>250.00 – 300.000</a:t>
            </a:r>
          </a:p>
          <a:p>
            <a:pPr marL="0" indent="0">
              <a:buNone/>
            </a:pPr>
            <a:r>
              <a:rPr lang="en-US" dirty="0" smtClean="0">
                <a:solidFill>
                  <a:schemeClr val="accent5">
                    <a:lumMod val="50000"/>
                  </a:schemeClr>
                </a:solidFill>
              </a:rPr>
              <a:t>				</a:t>
            </a:r>
            <a:r>
              <a:rPr lang="en-US" dirty="0">
                <a:solidFill>
                  <a:schemeClr val="accent5">
                    <a:lumMod val="50000"/>
                  </a:schemeClr>
                </a:solidFill>
              </a:rPr>
              <a:t>R</a:t>
            </a:r>
            <a:r>
              <a:rPr lang="en-US" dirty="0" smtClean="0">
                <a:solidFill>
                  <a:schemeClr val="accent5">
                    <a:lumMod val="50000"/>
                  </a:schemeClr>
                </a:solidFill>
              </a:rPr>
              <a:t>eal: 252.084 CHF /42611,58 for B508</a:t>
            </a:r>
            <a:endParaRPr lang="en-US" dirty="0">
              <a:solidFill>
                <a:schemeClr val="accent5">
                  <a:lumMod val="50000"/>
                </a:schemeClr>
              </a:solidFill>
            </a:endParaRPr>
          </a:p>
          <a:p>
            <a:r>
              <a:rPr lang="en-US" dirty="0" smtClean="0"/>
              <a:t>Balance     31st December 2014</a:t>
            </a:r>
            <a:r>
              <a:rPr lang="en-US" dirty="0"/>
              <a:t>	</a:t>
            </a:r>
            <a:r>
              <a:rPr lang="en-US" dirty="0" smtClean="0">
                <a:solidFill>
                  <a:srgbClr val="000090"/>
                </a:solidFill>
              </a:rPr>
              <a:t>588. 466 </a:t>
            </a:r>
            <a:r>
              <a:rPr lang="en-US" dirty="0">
                <a:solidFill>
                  <a:srgbClr val="000090"/>
                </a:solidFill>
              </a:rPr>
              <a:t>CHF</a:t>
            </a:r>
          </a:p>
          <a:p>
            <a:r>
              <a:rPr lang="en-US" dirty="0"/>
              <a:t>Contribution 2012 		96,2 % </a:t>
            </a:r>
            <a:r>
              <a:rPr lang="en-US" dirty="0" smtClean="0"/>
              <a:t>received</a:t>
            </a:r>
            <a:endParaRPr lang="en-US" dirty="0"/>
          </a:p>
          <a:p>
            <a:r>
              <a:rPr lang="en-US" dirty="0"/>
              <a:t>Contributions 2013		80 % received</a:t>
            </a:r>
          </a:p>
          <a:p>
            <a:r>
              <a:rPr lang="en-US" dirty="0"/>
              <a:t>Contributions 2014		</a:t>
            </a:r>
            <a:r>
              <a:rPr lang="en-US" dirty="0" smtClean="0"/>
              <a:t>66 </a:t>
            </a:r>
            <a:r>
              <a:rPr lang="en-US" dirty="0"/>
              <a:t>% </a:t>
            </a:r>
            <a:r>
              <a:rPr lang="en-US" dirty="0" smtClean="0"/>
              <a:t>received</a:t>
            </a:r>
          </a:p>
          <a:p>
            <a:r>
              <a:rPr lang="en-US" dirty="0" smtClean="0"/>
              <a:t>Contributions 2015		7,3 % received</a:t>
            </a:r>
            <a:endParaRPr lang="en-US" dirty="0"/>
          </a:p>
          <a:p>
            <a:endParaRPr lang="en-US" dirty="0">
              <a:solidFill>
                <a:schemeClr val="accent5">
                  <a:lumMod val="50000"/>
                </a:schemeClr>
              </a:solidFill>
            </a:endParaRPr>
          </a:p>
          <a:p>
            <a:endParaRPr lang="en-US" dirty="0"/>
          </a:p>
        </p:txBody>
      </p:sp>
      <p:graphicFrame>
        <p:nvGraphicFramePr>
          <p:cNvPr id="5" name="Gráfico 3"/>
          <p:cNvGraphicFramePr>
            <a:graphicFrameLocks/>
          </p:cNvGraphicFramePr>
          <p:nvPr>
            <p:extLst>
              <p:ext uri="{D42A27DB-BD31-4B8C-83A1-F6EECF244321}">
                <p14:modId xmlns:p14="http://schemas.microsoft.com/office/powerpoint/2010/main" val="1826626907"/>
              </p:ext>
            </p:extLst>
          </p:nvPr>
        </p:nvGraphicFramePr>
        <p:xfrm>
          <a:off x="2555776" y="1124744"/>
          <a:ext cx="3744416" cy="288032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6588224" y="2492896"/>
            <a:ext cx="1872208" cy="646331"/>
          </a:xfrm>
          <a:prstGeom prst="rect">
            <a:avLst/>
          </a:prstGeom>
          <a:noFill/>
        </p:spPr>
        <p:txBody>
          <a:bodyPr wrap="square" rtlCol="0">
            <a:spAutoFit/>
          </a:bodyPr>
          <a:lstStyle/>
          <a:p>
            <a:r>
              <a:rPr lang="en-US" dirty="0" err="1" smtClean="0"/>
              <a:t>Subsistance</a:t>
            </a:r>
            <a:endParaRPr lang="en-US" dirty="0" smtClean="0"/>
          </a:p>
          <a:p>
            <a:r>
              <a:rPr lang="en-US" dirty="0" smtClean="0"/>
              <a:t>2014</a:t>
            </a:r>
            <a:endParaRPr lang="en-US" dirty="0"/>
          </a:p>
        </p:txBody>
      </p:sp>
    </p:spTree>
    <p:extLst>
      <p:ext uri="{BB962C8B-B14F-4D97-AF65-F5344CB8AC3E}">
        <p14:creationId xmlns:p14="http://schemas.microsoft.com/office/powerpoint/2010/main" val="407784958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IRELANd</a:t>
            </a:r>
            <a:r>
              <a:rPr lang="en-US" dirty="0" smtClean="0"/>
              <a:t> at ISOLDE</a:t>
            </a:r>
            <a:endParaRPr lang="en-US" dirty="0"/>
          </a:p>
        </p:txBody>
      </p:sp>
      <p:sp>
        <p:nvSpPr>
          <p:cNvPr id="3" name="Content Placeholder 2"/>
          <p:cNvSpPr>
            <a:spLocks noGrp="1"/>
          </p:cNvSpPr>
          <p:nvPr>
            <p:ph idx="1"/>
          </p:nvPr>
        </p:nvSpPr>
        <p:spPr>
          <a:xfrm>
            <a:off x="1094928" y="1340768"/>
            <a:ext cx="7653536" cy="5256584"/>
          </a:xfrm>
        </p:spPr>
        <p:txBody>
          <a:bodyPr>
            <a:normAutofit fontScale="92500" lnSpcReduction="20000"/>
          </a:bodyPr>
          <a:lstStyle/>
          <a:p>
            <a:r>
              <a:rPr lang="en-US" dirty="0"/>
              <a:t>The following is a short account of the situation regarding Ireland's membership of the ISOLDE collaboration</a:t>
            </a:r>
            <a:r>
              <a:rPr lang="en-US" dirty="0" smtClean="0"/>
              <a:t>. (martin O. Henry, 12 Feb 2015</a:t>
            </a:r>
            <a:endParaRPr lang="en-US" dirty="0"/>
          </a:p>
          <a:p>
            <a:endParaRPr lang="en-US" dirty="0"/>
          </a:p>
          <a:p>
            <a:r>
              <a:rPr lang="en-US" dirty="0"/>
              <a:t>The initial three-year funding at the reduced subscription fee was funded by Dublin City University (DCU). At the end of that period I attempted to secure funding for a  further five-year period to include sources other than DCU. The ISOLDE workshop held in DCU in 2012 (strongly supported by ISOLDE personnel) was for that purpose. The level of interest in the workshop was very disappointing and the upshot is that the funding has not been secured. I had hoped that a successful Angstrom proposal under Horizon 2020 in 2014 might make a difference, but I am now of the opinion that even if we are successful with Angstrom in 2015 the situation will not improve to the extent that several years' subscription (even at the generously reduced rate) will be provided. Added to that, I am now retired (though still active in research), and as there is no evidence of other researchers in Ireland becoming involved, the </a:t>
            </a:r>
            <a:r>
              <a:rPr lang="en-US" dirty="0" err="1"/>
              <a:t>liklihood</a:t>
            </a:r>
            <a:r>
              <a:rPr lang="en-US" dirty="0"/>
              <a:t> is that Irish participation in ISOLDE research will diminish. Accordingly</a:t>
            </a:r>
            <a:r>
              <a:rPr lang="en-US" dirty="0">
                <a:solidFill>
                  <a:srgbClr val="FF0000"/>
                </a:solidFill>
              </a:rPr>
              <a:t>, it may be opportune to examine the case for Ireland's continued formal involvement.</a:t>
            </a:r>
          </a:p>
          <a:p>
            <a:endParaRPr lang="en-US" dirty="0"/>
          </a:p>
          <a:p>
            <a:r>
              <a:rPr lang="en-US" dirty="0"/>
              <a:t>I would like to acknowledge the generosity of the collaboration in establishing the reduced fee structure for cases such as Ireland's. I would also like to acknowledge the excellent support provided by ISOLDE personnel (administrative, technical and scientific) over the years, which make it always a pleasure to go there.</a:t>
            </a:r>
          </a:p>
          <a:p>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13</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99669608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 @ ISOLDE</a:t>
            </a:r>
            <a:endParaRPr lang="en-US" dirty="0"/>
          </a:p>
        </p:txBody>
      </p:sp>
      <p:sp>
        <p:nvSpPr>
          <p:cNvPr id="3" name="Content Placeholder 2"/>
          <p:cNvSpPr>
            <a:spLocks noGrp="1"/>
          </p:cNvSpPr>
          <p:nvPr>
            <p:ph idx="1"/>
          </p:nvPr>
        </p:nvSpPr>
        <p:spPr/>
        <p:txBody>
          <a:bodyPr/>
          <a:lstStyle/>
          <a:p>
            <a:r>
              <a:rPr lang="en-US" dirty="0" err="1" smtClean="0">
                <a:solidFill>
                  <a:srgbClr val="0000FF"/>
                </a:solidFill>
              </a:rPr>
              <a:t>Ushasi</a:t>
            </a:r>
            <a:r>
              <a:rPr lang="en-US" dirty="0" smtClean="0">
                <a:solidFill>
                  <a:srgbClr val="0000FF"/>
                </a:solidFill>
              </a:rPr>
              <a:t> </a:t>
            </a:r>
            <a:r>
              <a:rPr lang="en-US" dirty="0" err="1" smtClean="0">
                <a:solidFill>
                  <a:srgbClr val="0000FF"/>
                </a:solidFill>
              </a:rPr>
              <a:t>Datta</a:t>
            </a:r>
            <a:r>
              <a:rPr lang="en-US" dirty="0" smtClean="0">
                <a:solidFill>
                  <a:srgbClr val="0000FF"/>
                </a:solidFill>
              </a:rPr>
              <a:t> </a:t>
            </a:r>
            <a:r>
              <a:rPr lang="en-US" dirty="0" err="1" smtClean="0">
                <a:solidFill>
                  <a:srgbClr val="0000FF"/>
                </a:solidFill>
              </a:rPr>
              <a:t>Pramanik</a:t>
            </a:r>
            <a:r>
              <a:rPr lang="en-US" dirty="0" smtClean="0">
                <a:solidFill>
                  <a:srgbClr val="0000FF"/>
                </a:solidFill>
              </a:rPr>
              <a:t> India Representative ( 30 July 2014):</a:t>
            </a:r>
          </a:p>
          <a:p>
            <a:pPr marL="0" indent="0">
              <a:buNone/>
            </a:pPr>
            <a:r>
              <a:rPr lang="en-US" dirty="0"/>
              <a:t>After a long waiting (two years), we have received our 12th plan budget</a:t>
            </a:r>
          </a:p>
          <a:p>
            <a:pPr marL="0" indent="0">
              <a:buNone/>
            </a:pPr>
            <a:r>
              <a:rPr lang="en-US" dirty="0"/>
              <a:t>approval (2012-2017). But unfortunately,  we did not get approval for</a:t>
            </a:r>
          </a:p>
          <a:p>
            <a:pPr marL="0" indent="0">
              <a:buNone/>
            </a:pPr>
            <a:r>
              <a:rPr lang="en-US" dirty="0"/>
              <a:t>our ISOLDE-CERN project.  I hear that, it is already known by</a:t>
            </a:r>
          </a:p>
          <a:p>
            <a:pPr marL="0" indent="0">
              <a:buNone/>
            </a:pPr>
            <a:r>
              <a:rPr lang="en-US" dirty="0"/>
              <a:t>Dr.  </a:t>
            </a:r>
            <a:r>
              <a:rPr lang="en-US" dirty="0" err="1"/>
              <a:t>R.Voss</a:t>
            </a:r>
            <a:r>
              <a:rPr lang="en-US" dirty="0"/>
              <a:t> and I hope that he already informed you. </a:t>
            </a:r>
            <a:endParaRPr lang="en-US" dirty="0" smtClean="0"/>
          </a:p>
          <a:p>
            <a:pPr marL="0" indent="0">
              <a:buNone/>
            </a:pPr>
            <a:r>
              <a:rPr lang="en-US" dirty="0" smtClean="0"/>
              <a:t>So </a:t>
            </a:r>
            <a:r>
              <a:rPr lang="en-US" dirty="0"/>
              <a:t>we shall be </a:t>
            </a:r>
            <a:r>
              <a:rPr lang="en-US" dirty="0" smtClean="0"/>
              <a:t>not able </a:t>
            </a:r>
            <a:r>
              <a:rPr lang="en-US" dirty="0"/>
              <a:t>to pay the ISOLDE fees</a:t>
            </a:r>
            <a:r>
              <a:rPr lang="en-US" dirty="0" smtClean="0"/>
              <a:t>.</a:t>
            </a:r>
          </a:p>
          <a:p>
            <a:pPr marL="0" indent="0">
              <a:buNone/>
            </a:pPr>
            <a:endParaRPr lang="en-US" dirty="0"/>
          </a:p>
          <a:p>
            <a:pPr marL="0" indent="0">
              <a:buNone/>
            </a:pPr>
            <a:r>
              <a:rPr lang="en-US" dirty="0" err="1" smtClean="0">
                <a:solidFill>
                  <a:srgbClr val="0000FF"/>
                </a:solidFill>
              </a:rPr>
              <a:t>Susanta</a:t>
            </a:r>
            <a:r>
              <a:rPr lang="en-US" dirty="0" smtClean="0">
                <a:solidFill>
                  <a:srgbClr val="0000FF"/>
                </a:solidFill>
              </a:rPr>
              <a:t> </a:t>
            </a:r>
            <a:r>
              <a:rPr lang="en-US" dirty="0" err="1" smtClean="0">
                <a:solidFill>
                  <a:srgbClr val="0000FF"/>
                </a:solidFill>
              </a:rPr>
              <a:t>Lahiri</a:t>
            </a:r>
            <a:r>
              <a:rPr lang="en-US" dirty="0" smtClean="0">
                <a:solidFill>
                  <a:srgbClr val="0000FF"/>
                </a:solidFill>
              </a:rPr>
              <a:t> (14 </a:t>
            </a:r>
            <a:r>
              <a:rPr lang="en-US" dirty="0" err="1" smtClean="0">
                <a:solidFill>
                  <a:srgbClr val="0000FF"/>
                </a:solidFill>
              </a:rPr>
              <a:t>october</a:t>
            </a:r>
            <a:r>
              <a:rPr lang="en-US" dirty="0" smtClean="0">
                <a:solidFill>
                  <a:srgbClr val="0000FF"/>
                </a:solidFill>
              </a:rPr>
              <a:t> 2014):</a:t>
            </a:r>
          </a:p>
          <a:p>
            <a:pPr marL="0" indent="0">
              <a:buNone/>
            </a:pPr>
            <a:r>
              <a:rPr lang="en-US" dirty="0"/>
              <a:t>I will try to take it to the notice of the appropriate authority</a:t>
            </a:r>
            <a:r>
              <a:rPr lang="en-US" dirty="0" smtClean="0"/>
              <a:t>.</a:t>
            </a:r>
          </a:p>
          <a:p>
            <a:pPr marL="0" indent="0">
              <a:buNone/>
            </a:pPr>
            <a:r>
              <a:rPr lang="en-US" dirty="0" smtClean="0">
                <a:solidFill>
                  <a:schemeClr val="accent5">
                    <a:lumMod val="75000"/>
                  </a:schemeClr>
                </a:solidFill>
              </a:rPr>
              <a:t>Pending further information</a:t>
            </a:r>
            <a:endParaRPr lang="en-US" dirty="0">
              <a:solidFill>
                <a:schemeClr val="accent5">
                  <a:lumMod val="75000"/>
                </a:schemeClr>
              </a:solidFill>
            </a:endParaRPr>
          </a:p>
        </p:txBody>
      </p:sp>
      <p:sp>
        <p:nvSpPr>
          <p:cNvPr id="4" name="Slide Number Placeholder 3"/>
          <p:cNvSpPr>
            <a:spLocks noGrp="1"/>
          </p:cNvSpPr>
          <p:nvPr>
            <p:ph type="sldNum" sz="quarter" idx="12"/>
          </p:nvPr>
        </p:nvSpPr>
        <p:spPr/>
        <p:txBody>
          <a:bodyPr/>
          <a:lstStyle/>
          <a:p>
            <a:fld id="{DCE4B40A-67BA-4787-801A-16EE65008C21}" type="slidenum">
              <a:rPr lang="en-US" smtClean="0"/>
              <a:pPr/>
              <a:t>14</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395958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Office &amp; Grey Book</a:t>
            </a:r>
            <a:endParaRPr lang="en-US" dirty="0"/>
          </a:p>
        </p:txBody>
      </p:sp>
      <p:sp>
        <p:nvSpPr>
          <p:cNvPr id="3" name="Content Placeholder 2"/>
          <p:cNvSpPr>
            <a:spLocks noGrp="1"/>
          </p:cNvSpPr>
          <p:nvPr>
            <p:ph idx="1"/>
          </p:nvPr>
        </p:nvSpPr>
        <p:spPr>
          <a:xfrm>
            <a:off x="1187624" y="1268760"/>
            <a:ext cx="7653536" cy="4525963"/>
          </a:xfrm>
        </p:spPr>
        <p:txBody>
          <a:bodyPr/>
          <a:lstStyle/>
          <a:p>
            <a:r>
              <a:rPr lang="en-US" dirty="0" smtClean="0"/>
              <a:t>The Structure for registration of ISOLDE experiments , Institutes and Collaborators, in Grey Book appears  not to be adapted to current needs of experiments and Administrative work of the Grey book secretariat.</a:t>
            </a:r>
          </a:p>
          <a:p>
            <a:r>
              <a:rPr lang="en-US" dirty="0" smtClean="0"/>
              <a:t>New experiments are approved and registered while the teams and their members remained largely stable. Often the Collaborators are assigned to one of the individual </a:t>
            </a:r>
            <a:r>
              <a:rPr lang="en-US" dirty="0" err="1" smtClean="0"/>
              <a:t>Isxxx</a:t>
            </a:r>
            <a:r>
              <a:rPr lang="en-US" dirty="0" smtClean="0"/>
              <a:t> experiments  while working on several in parallel.</a:t>
            </a:r>
          </a:p>
          <a:p>
            <a:r>
              <a:rPr lang="en-US" dirty="0" smtClean="0"/>
              <a:t>Grey Book keeps only open experiments: IS366, IS409-594</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15</a:t>
            </a:fld>
            <a:endParaRPr lang="en-US"/>
          </a:p>
        </p:txBody>
      </p:sp>
      <p:sp>
        <p:nvSpPr>
          <p:cNvPr id="5" name="Text Placeholder 4"/>
          <p:cNvSpPr>
            <a:spLocks noGrp="1"/>
          </p:cNvSpPr>
          <p:nvPr>
            <p:ph type="body" sz="quarter" idx="13"/>
          </p:nvPr>
        </p:nvSpPr>
        <p:spPr/>
        <p:txBody>
          <a:bodyPr/>
          <a:lstStyle/>
          <a:p>
            <a:endParaRPr lang="en-US"/>
          </a:p>
        </p:txBody>
      </p:sp>
      <p:pic>
        <p:nvPicPr>
          <p:cNvPr id="6" name="Picture 5" descr="Captura de pantalla 2015-02-10 a la(s) 15.14.47.png"/>
          <p:cNvPicPr>
            <a:picLocks noChangeAspect="1"/>
          </p:cNvPicPr>
          <p:nvPr/>
        </p:nvPicPr>
        <p:blipFill rotWithShape="1">
          <a:blip r:embed="rId2">
            <a:extLst>
              <a:ext uri="{28A0092B-C50C-407E-A947-70E740481C1C}">
                <a14:useLocalDpi xmlns:a14="http://schemas.microsoft.com/office/drawing/2010/main" val="0"/>
              </a:ext>
            </a:extLst>
          </a:blip>
          <a:srcRect r="4297" b="8497"/>
          <a:stretch/>
        </p:blipFill>
        <p:spPr>
          <a:xfrm>
            <a:off x="1619672" y="3933056"/>
            <a:ext cx="2503760" cy="1731516"/>
          </a:xfrm>
          <a:prstGeom prst="rect">
            <a:avLst/>
          </a:prstGeom>
        </p:spPr>
      </p:pic>
    </p:spTree>
    <p:extLst>
      <p:ext uri="{BB962C8B-B14F-4D97-AF65-F5344CB8AC3E}">
        <p14:creationId xmlns:p14="http://schemas.microsoft.com/office/powerpoint/2010/main" val="266080673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Present information in Grey Book</a:t>
            </a:r>
            <a:endParaRPr lang="en-US" dirty="0"/>
          </a:p>
        </p:txBody>
      </p:sp>
      <p:sp>
        <p:nvSpPr>
          <p:cNvPr id="3" name="Content Placeholder 2"/>
          <p:cNvSpPr>
            <a:spLocks noGrp="1"/>
          </p:cNvSpPr>
          <p:nvPr>
            <p:ph idx="1"/>
          </p:nvPr>
        </p:nvSpPr>
        <p:spPr>
          <a:xfrm>
            <a:off x="1187624" y="1052736"/>
            <a:ext cx="7653536" cy="4525963"/>
          </a:xfrm>
        </p:spPr>
        <p:txBody>
          <a:bodyPr/>
          <a:lstStyle/>
          <a:p>
            <a:r>
              <a:rPr lang="en-US" dirty="0" smtClean="0"/>
              <a:t>Example IS568: </a:t>
            </a:r>
            <a:r>
              <a:rPr lang="en-US" b="1" dirty="0"/>
              <a:t>High-resolution laser spectroscopy of nickel isotopes</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16</a:t>
            </a:fld>
            <a:endParaRPr lang="en-US"/>
          </a:p>
        </p:txBody>
      </p:sp>
      <p:pic>
        <p:nvPicPr>
          <p:cNvPr id="6" name="Picture 5" descr="Captura de pantalla 2015-02-10 a la(s) 15.21.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1916832"/>
            <a:ext cx="4254500" cy="673100"/>
          </a:xfrm>
          <a:prstGeom prst="rect">
            <a:avLst/>
          </a:prstGeom>
        </p:spPr>
      </p:pic>
      <p:pic>
        <p:nvPicPr>
          <p:cNvPr id="7" name="Picture 6" descr="Captura de pantalla 2015-02-10 a la(s) 15.22.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189" y="1412776"/>
            <a:ext cx="8103903" cy="3950348"/>
          </a:xfrm>
          <a:prstGeom prst="rect">
            <a:avLst/>
          </a:prstGeom>
        </p:spPr>
      </p:pic>
      <p:sp>
        <p:nvSpPr>
          <p:cNvPr id="8" name="Rectangle 7"/>
          <p:cNvSpPr/>
          <p:nvPr/>
        </p:nvSpPr>
        <p:spPr>
          <a:xfrm>
            <a:off x="1331640" y="6488668"/>
            <a:ext cx="2437198" cy="369332"/>
          </a:xfrm>
          <a:prstGeom prst="rect">
            <a:avLst/>
          </a:prstGeom>
        </p:spPr>
        <p:txBody>
          <a:bodyPr wrap="none">
            <a:spAutoFit/>
          </a:bodyPr>
          <a:lstStyle/>
          <a:p>
            <a:r>
              <a:rPr lang="en-US" dirty="0"/>
              <a:t>http://</a:t>
            </a:r>
            <a:r>
              <a:rPr lang="en-US" dirty="0" err="1"/>
              <a:t>graybook.cern.ch</a:t>
            </a:r>
            <a:endParaRPr lang="en-US" dirty="0"/>
          </a:p>
        </p:txBody>
      </p:sp>
      <p:pic>
        <p:nvPicPr>
          <p:cNvPr id="9" name="Picture 8" descr="Captura de pantalla 2015-02-10 a la(s) 15.14.47.png"/>
          <p:cNvPicPr>
            <a:picLocks noChangeAspect="1"/>
          </p:cNvPicPr>
          <p:nvPr/>
        </p:nvPicPr>
        <p:blipFill rotWithShape="1">
          <a:blip r:embed="rId4">
            <a:extLst>
              <a:ext uri="{28A0092B-C50C-407E-A947-70E740481C1C}">
                <a14:useLocalDpi xmlns:a14="http://schemas.microsoft.com/office/drawing/2010/main" val="0"/>
              </a:ext>
            </a:extLst>
          </a:blip>
          <a:srcRect r="4297" b="8497"/>
          <a:stretch/>
        </p:blipFill>
        <p:spPr>
          <a:xfrm>
            <a:off x="5364088" y="5126484"/>
            <a:ext cx="2503760" cy="1731516"/>
          </a:xfrm>
          <a:prstGeom prst="rect">
            <a:avLst/>
          </a:prstGeom>
        </p:spPr>
      </p:pic>
      <p:sp>
        <p:nvSpPr>
          <p:cNvPr id="10" name="TextBox 9"/>
          <p:cNvSpPr txBox="1"/>
          <p:nvPr/>
        </p:nvSpPr>
        <p:spPr>
          <a:xfrm>
            <a:off x="6804248" y="5517232"/>
            <a:ext cx="792088" cy="369332"/>
          </a:xfrm>
          <a:prstGeom prst="rect">
            <a:avLst/>
          </a:prstGeom>
          <a:noFill/>
        </p:spPr>
        <p:txBody>
          <a:bodyPr wrap="square" rtlCol="0">
            <a:spAutoFit/>
          </a:bodyPr>
          <a:lstStyle/>
          <a:p>
            <a:r>
              <a:rPr lang="en-US" dirty="0" smtClean="0">
                <a:solidFill>
                  <a:srgbClr val="FF0000"/>
                </a:solidFill>
              </a:rPr>
              <a:t>IS568</a:t>
            </a:r>
            <a:endParaRPr lang="en-US" dirty="0">
              <a:solidFill>
                <a:srgbClr val="FF0000"/>
              </a:solidFill>
            </a:endParaRPr>
          </a:p>
        </p:txBody>
      </p:sp>
      <p:sp>
        <p:nvSpPr>
          <p:cNvPr id="11" name="TextBox 10"/>
          <p:cNvSpPr txBox="1"/>
          <p:nvPr/>
        </p:nvSpPr>
        <p:spPr>
          <a:xfrm>
            <a:off x="1259632" y="5229200"/>
            <a:ext cx="3878560" cy="1477328"/>
          </a:xfrm>
          <a:prstGeom prst="rect">
            <a:avLst/>
          </a:prstGeom>
          <a:noFill/>
        </p:spPr>
        <p:txBody>
          <a:bodyPr wrap="square" rtlCol="0">
            <a:spAutoFit/>
          </a:bodyPr>
          <a:lstStyle/>
          <a:p>
            <a:r>
              <a:rPr lang="en-US" dirty="0">
                <a:solidFill>
                  <a:srgbClr val="0000FF"/>
                </a:solidFill>
              </a:rPr>
              <a:t>T</a:t>
            </a:r>
            <a:r>
              <a:rPr lang="en-US" dirty="0" smtClean="0">
                <a:solidFill>
                  <a:srgbClr val="0000FF"/>
                </a:solidFill>
              </a:rPr>
              <a:t>he </a:t>
            </a:r>
            <a:r>
              <a:rPr lang="en-US" dirty="0">
                <a:solidFill>
                  <a:srgbClr val="0000FF"/>
                </a:solidFill>
              </a:rPr>
              <a:t>authors belong to the </a:t>
            </a:r>
            <a:r>
              <a:rPr lang="en-US" dirty="0" smtClean="0">
                <a:solidFill>
                  <a:srgbClr val="0000FF"/>
                </a:solidFill>
              </a:rPr>
              <a:t>team.  </a:t>
            </a:r>
          </a:p>
          <a:p>
            <a:r>
              <a:rPr lang="en-US" dirty="0" smtClean="0">
                <a:solidFill>
                  <a:srgbClr val="008000"/>
                </a:solidFill>
              </a:rPr>
              <a:t>NOT Always all are presented</a:t>
            </a:r>
          </a:p>
          <a:p>
            <a:r>
              <a:rPr lang="en-US" dirty="0" smtClean="0">
                <a:solidFill>
                  <a:srgbClr val="0000FF"/>
                </a:solidFill>
              </a:rPr>
              <a:t>This </a:t>
            </a:r>
            <a:r>
              <a:rPr lang="en-US" dirty="0">
                <a:solidFill>
                  <a:srgbClr val="0000FF"/>
                </a:solidFill>
              </a:rPr>
              <a:t>information is displayed into the </a:t>
            </a:r>
            <a:r>
              <a:rPr lang="en-US" dirty="0" err="1">
                <a:solidFill>
                  <a:srgbClr val="0000FF"/>
                </a:solidFill>
              </a:rPr>
              <a:t>greybook</a:t>
            </a:r>
            <a:r>
              <a:rPr lang="en-US" dirty="0">
                <a:solidFill>
                  <a:srgbClr val="0000FF"/>
                </a:solidFill>
              </a:rPr>
              <a:t> : ISXXX-Institute XXX- person (name, surname). </a:t>
            </a:r>
          </a:p>
        </p:txBody>
      </p:sp>
    </p:spTree>
    <p:extLst>
      <p:ext uri="{BB962C8B-B14F-4D97-AF65-F5344CB8AC3E}">
        <p14:creationId xmlns:p14="http://schemas.microsoft.com/office/powerpoint/2010/main" val="199376062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Present information in Grey Book</a:t>
            </a:r>
            <a:endParaRPr lang="en-US" dirty="0"/>
          </a:p>
        </p:txBody>
      </p:sp>
      <p:sp>
        <p:nvSpPr>
          <p:cNvPr id="3" name="Content Placeholder 2"/>
          <p:cNvSpPr>
            <a:spLocks noGrp="1"/>
          </p:cNvSpPr>
          <p:nvPr>
            <p:ph idx="1"/>
          </p:nvPr>
        </p:nvSpPr>
        <p:spPr>
          <a:xfrm>
            <a:off x="1187624" y="1052736"/>
            <a:ext cx="7653536" cy="4525963"/>
          </a:xfrm>
        </p:spPr>
        <p:txBody>
          <a:bodyPr/>
          <a:lstStyle/>
          <a:p>
            <a:r>
              <a:rPr lang="en-US" dirty="0" smtClean="0"/>
              <a:t>Example IS568: </a:t>
            </a:r>
            <a:r>
              <a:rPr lang="en-US" b="1" dirty="0"/>
              <a:t>High-resolution laser spectroscopy of nickel isotopes</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17</a:t>
            </a:fld>
            <a:endParaRPr lang="en-US"/>
          </a:p>
        </p:txBody>
      </p:sp>
      <p:pic>
        <p:nvPicPr>
          <p:cNvPr id="6" name="Picture 5" descr="Captura de pantalla 2015-02-10 a la(s) 15.21.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4288" y="1412776"/>
            <a:ext cx="1800200" cy="284808"/>
          </a:xfrm>
          <a:prstGeom prst="rect">
            <a:avLst/>
          </a:prstGeom>
        </p:spPr>
      </p:pic>
      <p:pic>
        <p:nvPicPr>
          <p:cNvPr id="9" name="Picture 8" descr="Captura de pantalla 2015-02-10 a la(s) 15.14.47.png"/>
          <p:cNvPicPr>
            <a:picLocks noChangeAspect="1"/>
          </p:cNvPicPr>
          <p:nvPr/>
        </p:nvPicPr>
        <p:blipFill rotWithShape="1">
          <a:blip r:embed="rId3">
            <a:extLst>
              <a:ext uri="{28A0092B-C50C-407E-A947-70E740481C1C}">
                <a14:useLocalDpi xmlns:a14="http://schemas.microsoft.com/office/drawing/2010/main" val="0"/>
              </a:ext>
            </a:extLst>
          </a:blip>
          <a:srcRect r="4297" b="8497"/>
          <a:stretch/>
        </p:blipFill>
        <p:spPr>
          <a:xfrm>
            <a:off x="6588224" y="4365104"/>
            <a:ext cx="2503760" cy="1731516"/>
          </a:xfrm>
          <a:prstGeom prst="rect">
            <a:avLst/>
          </a:prstGeom>
        </p:spPr>
      </p:pic>
      <p:sp>
        <p:nvSpPr>
          <p:cNvPr id="10" name="TextBox 9"/>
          <p:cNvSpPr txBox="1"/>
          <p:nvPr/>
        </p:nvSpPr>
        <p:spPr>
          <a:xfrm>
            <a:off x="7991872" y="4797152"/>
            <a:ext cx="1152128" cy="369332"/>
          </a:xfrm>
          <a:prstGeom prst="rect">
            <a:avLst/>
          </a:prstGeom>
          <a:noFill/>
        </p:spPr>
        <p:txBody>
          <a:bodyPr wrap="square" rtlCol="0">
            <a:spAutoFit/>
          </a:bodyPr>
          <a:lstStyle/>
          <a:p>
            <a:r>
              <a:rPr lang="en-US" dirty="0" smtClean="0">
                <a:solidFill>
                  <a:srgbClr val="FF0000"/>
                </a:solidFill>
              </a:rPr>
              <a:t>ISOLDE</a:t>
            </a:r>
            <a:endParaRPr lang="en-US" dirty="0">
              <a:solidFill>
                <a:srgbClr val="FF0000"/>
              </a:solidFill>
            </a:endParaRPr>
          </a:p>
        </p:txBody>
      </p:sp>
      <p:pic>
        <p:nvPicPr>
          <p:cNvPr id="12" name="Picture 11"/>
          <p:cNvPicPr>
            <a:picLocks noChangeAspect="1"/>
          </p:cNvPicPr>
          <p:nvPr/>
        </p:nvPicPr>
        <p:blipFill>
          <a:blip r:embed="rId4"/>
          <a:stretch>
            <a:fillRect/>
          </a:stretch>
        </p:blipFill>
        <p:spPr>
          <a:xfrm>
            <a:off x="1475656" y="1412776"/>
            <a:ext cx="5270500" cy="4762500"/>
          </a:xfrm>
          <a:prstGeom prst="rect">
            <a:avLst/>
          </a:prstGeom>
        </p:spPr>
      </p:pic>
      <p:sp>
        <p:nvSpPr>
          <p:cNvPr id="13" name="TextBox 12"/>
          <p:cNvSpPr txBox="1"/>
          <p:nvPr/>
        </p:nvSpPr>
        <p:spPr>
          <a:xfrm>
            <a:off x="2411760" y="6165304"/>
            <a:ext cx="3816424" cy="646331"/>
          </a:xfrm>
          <a:prstGeom prst="rect">
            <a:avLst/>
          </a:prstGeom>
          <a:noFill/>
        </p:spPr>
        <p:txBody>
          <a:bodyPr wrap="square" rtlCol="0">
            <a:spAutoFit/>
          </a:bodyPr>
          <a:lstStyle/>
          <a:p>
            <a:r>
              <a:rPr lang="en-US" dirty="0" smtClean="0">
                <a:solidFill>
                  <a:srgbClr val="FF0000"/>
                </a:solidFill>
              </a:rPr>
              <a:t>The authors will only be link to ISOLDE and not to a specific Experiment</a:t>
            </a:r>
            <a:endParaRPr lang="en-US" dirty="0">
              <a:solidFill>
                <a:srgbClr val="FF0000"/>
              </a:solidFill>
            </a:endParaRPr>
          </a:p>
        </p:txBody>
      </p:sp>
    </p:spTree>
    <p:extLst>
      <p:ext uri="{BB962C8B-B14F-4D97-AF65-F5344CB8AC3E}">
        <p14:creationId xmlns:p14="http://schemas.microsoft.com/office/powerpoint/2010/main" val="41063224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1094928" y="1340768"/>
            <a:ext cx="7653536" cy="4680519"/>
          </a:xfrm>
        </p:spPr>
        <p:txBody>
          <a:bodyPr>
            <a:normAutofit/>
          </a:bodyPr>
          <a:lstStyle/>
          <a:p>
            <a:pPr>
              <a:lnSpc>
                <a:spcPct val="120000"/>
              </a:lnSpc>
            </a:pPr>
            <a:r>
              <a:rPr lang="en-US" sz="2400" dirty="0" smtClean="0"/>
              <a:t>Fellows Associates and students</a:t>
            </a:r>
          </a:p>
          <a:p>
            <a:pPr>
              <a:lnSpc>
                <a:spcPct val="120000"/>
              </a:lnSpc>
            </a:pPr>
            <a:r>
              <a:rPr lang="en-US" sz="2400" dirty="0"/>
              <a:t>Courses and </a:t>
            </a:r>
            <a:r>
              <a:rPr lang="en-US" sz="2400" dirty="0" smtClean="0"/>
              <a:t>workshops </a:t>
            </a:r>
            <a:r>
              <a:rPr lang="en-US" sz="2400" dirty="0"/>
              <a:t>during </a:t>
            </a:r>
            <a:r>
              <a:rPr lang="en-US" sz="2400" dirty="0" smtClean="0"/>
              <a:t>2015</a:t>
            </a:r>
          </a:p>
          <a:p>
            <a:pPr>
              <a:lnSpc>
                <a:spcPct val="120000"/>
              </a:lnSpc>
            </a:pPr>
            <a:r>
              <a:rPr lang="en-US" sz="2400" dirty="0" smtClean="0"/>
              <a:t>ENSAR </a:t>
            </a:r>
            <a:r>
              <a:rPr lang="en-US" sz="2400" dirty="0"/>
              <a:t> </a:t>
            </a:r>
            <a:r>
              <a:rPr lang="en-US" sz="2400" dirty="0" smtClean="0"/>
              <a:t>/ ENSAR 2</a:t>
            </a:r>
          </a:p>
          <a:p>
            <a:pPr>
              <a:lnSpc>
                <a:spcPct val="120000"/>
              </a:lnSpc>
            </a:pPr>
            <a:r>
              <a:rPr lang="en-US" sz="2400" dirty="0" smtClean="0"/>
              <a:t>EURISOL </a:t>
            </a:r>
            <a:r>
              <a:rPr lang="en-US" sz="2400" dirty="0" err="1" smtClean="0"/>
              <a:t>MoU</a:t>
            </a:r>
            <a:r>
              <a:rPr lang="en-US" sz="2400" dirty="0" smtClean="0"/>
              <a:t> / EURISOL DF</a:t>
            </a:r>
          </a:p>
          <a:p>
            <a:pPr>
              <a:lnSpc>
                <a:spcPct val="120000"/>
              </a:lnSpc>
            </a:pPr>
            <a:r>
              <a:rPr lang="en-US" sz="2400" dirty="0" smtClean="0"/>
              <a:t>Status of the Experiments: NICOLE, WITCH</a:t>
            </a:r>
            <a:endParaRPr lang="en-US" sz="2400" dirty="0"/>
          </a:p>
          <a:p>
            <a:pPr>
              <a:lnSpc>
                <a:spcPct val="120000"/>
              </a:lnSpc>
            </a:pPr>
            <a:r>
              <a:rPr lang="en-US" sz="2400" dirty="0" smtClean="0"/>
              <a:t>Financial situation of the collaboration</a:t>
            </a:r>
            <a:endParaRPr lang="en-US" sz="2200" dirty="0" smtClean="0"/>
          </a:p>
          <a:p>
            <a:pPr>
              <a:lnSpc>
                <a:spcPct val="120000"/>
              </a:lnSpc>
            </a:pPr>
            <a:r>
              <a:rPr lang="en-US" sz="2400" dirty="0" smtClean="0"/>
              <a:t>User Registration and the Grey Book</a:t>
            </a:r>
            <a:endParaRPr lang="en-US" sz="2200" dirty="0" smtClean="0"/>
          </a:p>
          <a:p>
            <a:pPr lvl="1"/>
            <a:endParaRPr lang="en-US" sz="22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1604207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1042988" y="0"/>
            <a:ext cx="7643812" cy="981075"/>
          </a:xfrm>
        </p:spPr>
        <p:txBody>
          <a:bodyPr>
            <a:normAutofit/>
          </a:bodyPr>
          <a:lstStyle/>
          <a:p>
            <a:r>
              <a:rPr lang="en-US" dirty="0" smtClean="0">
                <a:latin typeface="Calibri" charset="0"/>
              </a:rPr>
              <a:t>Fellows, Associates &amp; Students</a:t>
            </a:r>
            <a:endParaRPr lang="en-US" dirty="0">
              <a:latin typeface="Calibri" charset="0"/>
            </a:endParaRPr>
          </a:p>
        </p:txBody>
      </p:sp>
      <p:sp>
        <p:nvSpPr>
          <p:cNvPr id="32770" name="Content Placeholder 2"/>
          <p:cNvSpPr>
            <a:spLocks noGrp="1"/>
          </p:cNvSpPr>
          <p:nvPr>
            <p:ph idx="1"/>
          </p:nvPr>
        </p:nvSpPr>
        <p:spPr>
          <a:xfrm>
            <a:off x="1095127" y="1052736"/>
            <a:ext cx="7653337" cy="5400600"/>
          </a:xfrm>
        </p:spPr>
        <p:txBody>
          <a:bodyPr>
            <a:noAutofit/>
          </a:bodyPr>
          <a:lstStyle/>
          <a:p>
            <a:r>
              <a:rPr lang="en-US" sz="1400" dirty="0" smtClean="0">
                <a:solidFill>
                  <a:srgbClr val="FF0000"/>
                </a:solidFill>
                <a:latin typeface="Calibri" charset="0"/>
              </a:rPr>
              <a:t>Associates </a:t>
            </a:r>
            <a:r>
              <a:rPr lang="en-US" sz="1400" dirty="0" smtClean="0">
                <a:latin typeface="Calibri" charset="0"/>
              </a:rPr>
              <a:t>(13</a:t>
            </a:r>
            <a:r>
              <a:rPr lang="en-US" sz="1400" baseline="30000" dirty="0" smtClean="0">
                <a:latin typeface="Calibri" charset="0"/>
              </a:rPr>
              <a:t>th</a:t>
            </a:r>
            <a:r>
              <a:rPr lang="en-US" sz="1400" dirty="0" smtClean="0">
                <a:latin typeface="Calibri" charset="0"/>
              </a:rPr>
              <a:t> March)</a:t>
            </a:r>
            <a:endParaRPr lang="en-US" sz="1400" dirty="0" smtClean="0">
              <a:solidFill>
                <a:srgbClr val="0000FF"/>
              </a:solidFill>
              <a:latin typeface="Calibri" charset="0"/>
            </a:endParaRPr>
          </a:p>
          <a:p>
            <a:pPr lvl="1"/>
            <a:r>
              <a:rPr lang="en-US" sz="1400" dirty="0" err="1" smtClean="0">
                <a:latin typeface="Calibri" charset="0"/>
              </a:rPr>
              <a:t>Haraldur</a:t>
            </a:r>
            <a:r>
              <a:rPr lang="en-US" sz="1400" dirty="0" smtClean="0">
                <a:latin typeface="Calibri" charset="0"/>
              </a:rPr>
              <a:t> </a:t>
            </a:r>
            <a:r>
              <a:rPr lang="en-US" sz="1400" dirty="0" err="1" smtClean="0">
                <a:latin typeface="Calibri" charset="0"/>
              </a:rPr>
              <a:t>Palle</a:t>
            </a:r>
            <a:r>
              <a:rPr lang="en-US" sz="1400" dirty="0" smtClean="0">
                <a:latin typeface="Calibri" charset="0"/>
              </a:rPr>
              <a:t> </a:t>
            </a:r>
            <a:r>
              <a:rPr lang="en-US" sz="1400" dirty="0" err="1" smtClean="0">
                <a:latin typeface="Calibri" charset="0"/>
              </a:rPr>
              <a:t>Gunnlaugsson</a:t>
            </a:r>
            <a:r>
              <a:rPr lang="en-US" sz="1400" dirty="0" smtClean="0">
                <a:latin typeface="Calibri" charset="0"/>
              </a:rPr>
              <a:t>, Feb2015-Jan2016</a:t>
            </a:r>
            <a:endParaRPr lang="en-US" sz="1400" dirty="0">
              <a:latin typeface="Calibri" charset="0"/>
            </a:endParaRPr>
          </a:p>
          <a:p>
            <a:r>
              <a:rPr lang="en-US" sz="1400" dirty="0">
                <a:solidFill>
                  <a:srgbClr val="FF0000"/>
                </a:solidFill>
                <a:latin typeface="Calibri" charset="0"/>
              </a:rPr>
              <a:t>Corresponding Associates </a:t>
            </a:r>
            <a:r>
              <a:rPr lang="en-US" sz="1400" dirty="0" smtClean="0">
                <a:latin typeface="Calibri" charset="0"/>
              </a:rPr>
              <a:t>(13</a:t>
            </a:r>
            <a:r>
              <a:rPr lang="en-US" sz="1400" baseline="30000" dirty="0" smtClean="0">
                <a:latin typeface="Calibri" charset="0"/>
              </a:rPr>
              <a:t>th</a:t>
            </a:r>
            <a:r>
              <a:rPr lang="en-US" sz="1400" dirty="0" smtClean="0">
                <a:latin typeface="Calibri" charset="0"/>
              </a:rPr>
              <a:t> March)</a:t>
            </a:r>
            <a:endParaRPr lang="en-US" sz="1400" dirty="0">
              <a:latin typeface="Calibri" charset="0"/>
            </a:endParaRPr>
          </a:p>
          <a:p>
            <a:pPr marL="457200" lvl="1" indent="0">
              <a:buNone/>
            </a:pPr>
            <a:r>
              <a:rPr lang="en-US" sz="1400" dirty="0" smtClean="0">
                <a:latin typeface="Calibri" charset="0"/>
              </a:rPr>
              <a:t>	</a:t>
            </a:r>
            <a:r>
              <a:rPr lang="en-US" sz="1400" dirty="0" err="1" smtClean="0">
                <a:solidFill>
                  <a:srgbClr val="000000"/>
                </a:solidFill>
                <a:latin typeface="Calibri" charset="0"/>
              </a:rPr>
              <a:t>Janne</a:t>
            </a:r>
            <a:r>
              <a:rPr lang="en-US" sz="1400" dirty="0" smtClean="0">
                <a:solidFill>
                  <a:srgbClr val="000000"/>
                </a:solidFill>
                <a:latin typeface="Calibri" charset="0"/>
              </a:rPr>
              <a:t> </a:t>
            </a:r>
            <a:r>
              <a:rPr lang="en-US" sz="1400" dirty="0" err="1" smtClean="0">
                <a:solidFill>
                  <a:srgbClr val="000000"/>
                </a:solidFill>
                <a:latin typeface="Calibri" charset="0"/>
              </a:rPr>
              <a:t>Pakarinen</a:t>
            </a:r>
            <a:r>
              <a:rPr lang="en-US" sz="1400" dirty="0" smtClean="0">
                <a:solidFill>
                  <a:srgbClr val="000000"/>
                </a:solidFill>
                <a:latin typeface="Calibri" charset="0"/>
              </a:rPr>
              <a:t> July-Dec 2015</a:t>
            </a:r>
            <a:endParaRPr lang="en-US" sz="1400" dirty="0" smtClean="0">
              <a:latin typeface="Calibri" charset="0"/>
            </a:endParaRPr>
          </a:p>
          <a:p>
            <a:r>
              <a:rPr lang="en-US" sz="1400" dirty="0">
                <a:solidFill>
                  <a:srgbClr val="FF0000"/>
                </a:solidFill>
                <a:latin typeface="Calibri" charset="0"/>
              </a:rPr>
              <a:t>Fellows: </a:t>
            </a:r>
            <a:r>
              <a:rPr lang="en-US" sz="1400" dirty="0" smtClean="0">
                <a:latin typeface="Calibri" charset="0"/>
              </a:rPr>
              <a:t>(</a:t>
            </a:r>
            <a:r>
              <a:rPr lang="en-US" sz="1400" dirty="0">
                <a:latin typeface="Calibri" charset="0"/>
              </a:rPr>
              <a:t>2</a:t>
            </a:r>
            <a:r>
              <a:rPr lang="en-US" sz="1400" baseline="30000" dirty="0" smtClean="0">
                <a:latin typeface="Calibri" charset="0"/>
              </a:rPr>
              <a:t>th</a:t>
            </a:r>
            <a:r>
              <a:rPr lang="en-US" sz="1400" dirty="0" smtClean="0">
                <a:latin typeface="Calibri" charset="0"/>
              </a:rPr>
              <a:t> </a:t>
            </a:r>
            <a:r>
              <a:rPr lang="en-US" sz="1400" dirty="0">
                <a:latin typeface="Calibri" charset="0"/>
              </a:rPr>
              <a:t>of </a:t>
            </a:r>
            <a:r>
              <a:rPr lang="en-US" sz="1400" dirty="0" smtClean="0">
                <a:latin typeface="Calibri" charset="0"/>
              </a:rPr>
              <a:t>March 2015)</a:t>
            </a:r>
            <a:endParaRPr lang="en-US" sz="1400" dirty="0">
              <a:solidFill>
                <a:srgbClr val="7BBA21"/>
              </a:solidFill>
              <a:latin typeface="Calibri" charset="0"/>
            </a:endParaRPr>
          </a:p>
          <a:p>
            <a:pPr lvl="2"/>
            <a:r>
              <a:rPr lang="en-US" sz="1400" dirty="0" smtClean="0">
                <a:latin typeface="Calibri" charset="0"/>
              </a:rPr>
              <a:t>Monika </a:t>
            </a:r>
            <a:r>
              <a:rPr lang="en-US" sz="1400" dirty="0" err="1">
                <a:latin typeface="Calibri" charset="0"/>
              </a:rPr>
              <a:t>Stachura</a:t>
            </a:r>
            <a:r>
              <a:rPr lang="en-US" sz="1400" dirty="0">
                <a:latin typeface="Calibri" charset="0"/>
              </a:rPr>
              <a:t>, </a:t>
            </a:r>
            <a:r>
              <a:rPr lang="en-US" sz="1400" dirty="0" smtClean="0">
                <a:latin typeface="Calibri" charset="0"/>
              </a:rPr>
              <a:t>April </a:t>
            </a:r>
            <a:r>
              <a:rPr lang="en-US" sz="1400" dirty="0">
                <a:latin typeface="Calibri" charset="0"/>
              </a:rPr>
              <a:t>2013- March </a:t>
            </a:r>
            <a:r>
              <a:rPr lang="en-US" sz="1400" dirty="0" smtClean="0">
                <a:latin typeface="Calibri" charset="0"/>
              </a:rPr>
              <a:t>2015 ( Applied Sciences)</a:t>
            </a:r>
            <a:endParaRPr lang="en-US" sz="1400" dirty="0">
              <a:latin typeface="Calibri" charset="0"/>
            </a:endParaRPr>
          </a:p>
          <a:p>
            <a:pPr lvl="2"/>
            <a:r>
              <a:rPr lang="en-US" sz="1400" dirty="0" smtClean="0">
                <a:latin typeface="Calibri" charset="0"/>
              </a:rPr>
              <a:t>Miguel </a:t>
            </a:r>
            <a:r>
              <a:rPr lang="en-US" sz="1400" dirty="0" err="1" smtClean="0">
                <a:latin typeface="Calibri" charset="0"/>
              </a:rPr>
              <a:t>Madurga</a:t>
            </a:r>
            <a:r>
              <a:rPr lang="en-US" sz="1400" dirty="0" smtClean="0">
                <a:latin typeface="Calibri" charset="0"/>
              </a:rPr>
              <a:t> ( June 2014 – May 2016) </a:t>
            </a:r>
            <a:r>
              <a:rPr lang="en-US" sz="1400" dirty="0">
                <a:latin typeface="Calibri" charset="0"/>
              </a:rPr>
              <a:t>(Nuclear structure</a:t>
            </a:r>
            <a:r>
              <a:rPr lang="en-US" sz="1400" dirty="0" smtClean="0">
                <a:latin typeface="Calibri" charset="0"/>
              </a:rPr>
              <a:t>)</a:t>
            </a:r>
          </a:p>
          <a:p>
            <a:pPr lvl="2"/>
            <a:r>
              <a:rPr lang="en-US" sz="1400" dirty="0" smtClean="0">
                <a:latin typeface="Calibri" charset="0"/>
              </a:rPr>
              <a:t>Stephan </a:t>
            </a:r>
            <a:r>
              <a:rPr lang="en-US" sz="1400" dirty="0" err="1" smtClean="0">
                <a:latin typeface="Calibri" charset="0"/>
              </a:rPr>
              <a:t>Ettenbauer</a:t>
            </a:r>
            <a:r>
              <a:rPr lang="en-US" sz="1400" dirty="0" smtClean="0">
                <a:latin typeface="Calibri" charset="0"/>
              </a:rPr>
              <a:t> (June 2014 – Jan 2017, COLLAPS, </a:t>
            </a:r>
            <a:r>
              <a:rPr lang="en-US" sz="1400" dirty="0" err="1" smtClean="0">
                <a:latin typeface="Calibri" charset="0"/>
              </a:rPr>
              <a:t>Polarisastion</a:t>
            </a:r>
            <a:r>
              <a:rPr lang="en-US" sz="1400" dirty="0" smtClean="0">
                <a:latin typeface="Calibri" charset="0"/>
              </a:rPr>
              <a:t> beams)</a:t>
            </a:r>
          </a:p>
          <a:p>
            <a:pPr lvl="2"/>
            <a:r>
              <a:rPr lang="en-US" sz="1400" dirty="0" smtClean="0">
                <a:solidFill>
                  <a:srgbClr val="000000"/>
                </a:solidFill>
                <a:latin typeface="Calibri" charset="0"/>
              </a:rPr>
              <a:t>Akira Miyazaki (June 2014- May 2016, SC cavities)</a:t>
            </a:r>
          </a:p>
          <a:p>
            <a:pPr lvl="2"/>
            <a:r>
              <a:rPr lang="en-US" sz="1400" dirty="0" smtClean="0">
                <a:solidFill>
                  <a:srgbClr val="000000"/>
                </a:solidFill>
                <a:latin typeface="Calibri" charset="0"/>
              </a:rPr>
              <a:t>Kara Lynch ( Jan 2015 – </a:t>
            </a:r>
            <a:r>
              <a:rPr lang="en-US" sz="1400" dirty="0">
                <a:solidFill>
                  <a:srgbClr val="000000"/>
                </a:solidFill>
                <a:latin typeface="Calibri" charset="0"/>
              </a:rPr>
              <a:t>D</a:t>
            </a:r>
            <a:r>
              <a:rPr lang="en-US" sz="1400" dirty="0" smtClean="0">
                <a:solidFill>
                  <a:srgbClr val="000000"/>
                </a:solidFill>
                <a:latin typeface="Calibri" charset="0"/>
              </a:rPr>
              <a:t>ec 2017)</a:t>
            </a:r>
          </a:p>
          <a:p>
            <a:pPr lvl="2"/>
            <a:r>
              <a:rPr lang="en-US" sz="1400" dirty="0" err="1" smtClean="0">
                <a:solidFill>
                  <a:srgbClr val="000000"/>
                </a:solidFill>
                <a:latin typeface="Calibri" charset="0"/>
              </a:rPr>
              <a:t>Torben</a:t>
            </a:r>
            <a:r>
              <a:rPr lang="en-US" sz="1400" dirty="0" smtClean="0">
                <a:solidFill>
                  <a:srgbClr val="000000"/>
                </a:solidFill>
                <a:latin typeface="Calibri" charset="0"/>
              </a:rPr>
              <a:t> E. </a:t>
            </a:r>
            <a:r>
              <a:rPr lang="en-US" sz="1400" dirty="0" err="1" smtClean="0">
                <a:solidFill>
                  <a:srgbClr val="000000"/>
                </a:solidFill>
                <a:latin typeface="Calibri" charset="0"/>
              </a:rPr>
              <a:t>Molholt</a:t>
            </a:r>
            <a:r>
              <a:rPr lang="en-US" sz="1400" dirty="0" smtClean="0">
                <a:solidFill>
                  <a:srgbClr val="000000"/>
                </a:solidFill>
                <a:latin typeface="Calibri" charset="0"/>
              </a:rPr>
              <a:t> (Feb 2015 – Jan2017) (Applied Sciences)</a:t>
            </a:r>
          </a:p>
          <a:p>
            <a:pPr marL="914400" lvl="2" indent="0">
              <a:buNone/>
            </a:pPr>
            <a:r>
              <a:rPr lang="en-US" sz="1400" dirty="0" smtClean="0">
                <a:solidFill>
                  <a:srgbClr val="0000FF"/>
                </a:solidFill>
                <a:latin typeface="Calibri" charset="0"/>
              </a:rPr>
              <a:t>Good Candidates are requested to apply for a research fellow in March 2015</a:t>
            </a:r>
            <a:endParaRPr lang="en-US" sz="1400" dirty="0">
              <a:solidFill>
                <a:srgbClr val="0000FF"/>
              </a:solidFill>
              <a:latin typeface="Calibri" charset="0"/>
            </a:endParaRPr>
          </a:p>
          <a:p>
            <a:pPr marL="342900" lvl="2" indent="-342900">
              <a:buBlip>
                <a:blip r:embed="rId3"/>
              </a:buBlip>
            </a:pPr>
            <a:r>
              <a:rPr lang="en-US" sz="1400" dirty="0" smtClean="0">
                <a:latin typeface="Calibri" charset="0"/>
              </a:rPr>
              <a:t>Doctoral student: </a:t>
            </a:r>
          </a:p>
          <a:p>
            <a:pPr marL="1200150" lvl="4" indent="-285750">
              <a:buFont typeface="Wingdings" charset="2"/>
              <a:buChar char="ü"/>
            </a:pPr>
            <a:r>
              <a:rPr lang="en-US" sz="1400" dirty="0" smtClean="0">
                <a:solidFill>
                  <a:srgbClr val="000000"/>
                </a:solidFill>
                <a:latin typeface="Calibri" charset="0"/>
              </a:rPr>
              <a:t>Doctoral Student CERN for IDS</a:t>
            </a:r>
            <a:r>
              <a:rPr lang="en-US" sz="1400" dirty="0" smtClean="0">
                <a:solidFill>
                  <a:srgbClr val="000090"/>
                </a:solidFill>
                <a:latin typeface="Calibri" charset="0"/>
              </a:rPr>
              <a:t>: </a:t>
            </a:r>
            <a:r>
              <a:rPr lang="en-US" sz="1400" dirty="0" err="1" smtClean="0">
                <a:solidFill>
                  <a:srgbClr val="000000"/>
                </a:solidFill>
                <a:latin typeface="Calibri" charset="0"/>
              </a:rPr>
              <a:t>Razvan</a:t>
            </a:r>
            <a:r>
              <a:rPr lang="en-US" sz="1400" dirty="0" smtClean="0">
                <a:solidFill>
                  <a:srgbClr val="000000"/>
                </a:solidFill>
                <a:latin typeface="Calibri" charset="0"/>
              </a:rPr>
              <a:t> </a:t>
            </a:r>
            <a:r>
              <a:rPr lang="en-US" sz="1400" dirty="0" err="1" smtClean="0">
                <a:solidFill>
                  <a:srgbClr val="000000"/>
                </a:solidFill>
                <a:latin typeface="Calibri" charset="0"/>
              </a:rPr>
              <a:t>Lica</a:t>
            </a:r>
            <a:r>
              <a:rPr lang="en-US" sz="1400" dirty="0" smtClean="0">
                <a:solidFill>
                  <a:srgbClr val="000000"/>
                </a:solidFill>
                <a:latin typeface="Calibri" charset="0"/>
              </a:rPr>
              <a:t> (Sep2014 – August 2017)</a:t>
            </a:r>
          </a:p>
          <a:p>
            <a:pPr lvl="2"/>
            <a:r>
              <a:rPr lang="en-US" sz="1400" dirty="0" smtClean="0">
                <a:latin typeface="Calibri" charset="0"/>
              </a:rPr>
              <a:t>Doctoral Program with Greece for life sciences (50% GR, 50% CERN):</a:t>
            </a:r>
          </a:p>
          <a:p>
            <a:pPr lvl="3"/>
            <a:r>
              <a:rPr lang="en-US" dirty="0" err="1">
                <a:latin typeface="Calibri" charset="0"/>
              </a:rPr>
              <a:t>Stavroula</a:t>
            </a:r>
            <a:r>
              <a:rPr lang="en-US" dirty="0">
                <a:latin typeface="Calibri" charset="0"/>
              </a:rPr>
              <a:t> </a:t>
            </a:r>
            <a:r>
              <a:rPr lang="en-US" dirty="0" err="1">
                <a:latin typeface="Calibri" charset="0"/>
              </a:rPr>
              <a:t>Pallada</a:t>
            </a:r>
            <a:r>
              <a:rPr lang="en-US" dirty="0">
                <a:latin typeface="Calibri" charset="0"/>
              </a:rPr>
              <a:t> (March 2014 - Feb 2017</a:t>
            </a:r>
            <a:r>
              <a:rPr lang="en-US" dirty="0" smtClean="0">
                <a:latin typeface="Calibri" charset="0"/>
              </a:rPr>
              <a:t>), Biophysics</a:t>
            </a:r>
          </a:p>
          <a:p>
            <a:pPr lvl="2"/>
            <a:r>
              <a:rPr lang="en-US" sz="1400" dirty="0">
                <a:solidFill>
                  <a:srgbClr val="000000"/>
                </a:solidFill>
                <a:latin typeface="Calibri" charset="0"/>
              </a:rPr>
              <a:t>Doctoral Program with </a:t>
            </a:r>
            <a:r>
              <a:rPr lang="en-US" sz="1400" dirty="0" smtClean="0">
                <a:solidFill>
                  <a:srgbClr val="000000"/>
                </a:solidFill>
                <a:latin typeface="Calibri" charset="0"/>
              </a:rPr>
              <a:t>Germany</a:t>
            </a:r>
          </a:p>
          <a:p>
            <a:pPr lvl="3"/>
            <a:r>
              <a:rPr lang="en-US" dirty="0" smtClean="0">
                <a:solidFill>
                  <a:srgbClr val="000000"/>
                </a:solidFill>
                <a:latin typeface="Calibri" charset="0"/>
              </a:rPr>
              <a:t>Laura </a:t>
            </a:r>
            <a:r>
              <a:rPr lang="en-US" dirty="0" err="1" smtClean="0">
                <a:solidFill>
                  <a:srgbClr val="000000"/>
                </a:solidFill>
                <a:latin typeface="Calibri" charset="0"/>
              </a:rPr>
              <a:t>Grob</a:t>
            </a:r>
            <a:r>
              <a:rPr lang="en-US" dirty="0" smtClean="0">
                <a:solidFill>
                  <a:srgbClr val="000000"/>
                </a:solidFill>
                <a:latin typeface="Calibri" charset="0"/>
              </a:rPr>
              <a:t> (Jun2014 –May 2017), COLLAPS</a:t>
            </a:r>
          </a:p>
          <a:p>
            <a:pPr lvl="3"/>
            <a:r>
              <a:rPr lang="en-US" dirty="0" smtClean="0">
                <a:solidFill>
                  <a:srgbClr val="000000"/>
                </a:solidFill>
                <a:latin typeface="Calibri" charset="0"/>
              </a:rPr>
              <a:t>Andre Welker  (</a:t>
            </a:r>
            <a:r>
              <a:rPr lang="en-US" dirty="0" err="1" smtClean="0">
                <a:solidFill>
                  <a:srgbClr val="000000"/>
                </a:solidFill>
                <a:latin typeface="Calibri" charset="0"/>
              </a:rPr>
              <a:t>feb</a:t>
            </a:r>
            <a:r>
              <a:rPr lang="en-US" dirty="0" smtClean="0">
                <a:solidFill>
                  <a:srgbClr val="000000"/>
                </a:solidFill>
                <a:latin typeface="Calibri" charset="0"/>
              </a:rPr>
              <a:t> 2015-Jan2018), ISOLTRAP</a:t>
            </a:r>
            <a:endParaRPr lang="en-US" sz="1400" b="1" dirty="0" smtClean="0">
              <a:solidFill>
                <a:srgbClr val="000090"/>
              </a:solidFill>
              <a:latin typeface="Calibri" charset="0"/>
            </a:endParaRPr>
          </a:p>
          <a:p>
            <a:r>
              <a:rPr lang="en-US" sz="1400" dirty="0" smtClean="0">
                <a:latin typeface="Calibri" charset="0"/>
              </a:rPr>
              <a:t>User </a:t>
            </a:r>
            <a:r>
              <a:rPr lang="en-US" sz="1400" dirty="0">
                <a:latin typeface="Calibri" charset="0"/>
              </a:rPr>
              <a:t>support: Jennifer </a:t>
            </a:r>
            <a:r>
              <a:rPr lang="en-US" sz="1400" dirty="0" err="1" smtClean="0">
                <a:latin typeface="Calibri" charset="0"/>
              </a:rPr>
              <a:t>Weterings</a:t>
            </a:r>
            <a:r>
              <a:rPr lang="en-US" sz="1400" dirty="0" smtClean="0">
                <a:latin typeface="Calibri" charset="0"/>
              </a:rPr>
              <a:t> </a:t>
            </a:r>
            <a:r>
              <a:rPr lang="en-US" sz="1400" dirty="0">
                <a:latin typeface="Calibri" charset="0"/>
              </a:rPr>
              <a:t>(50% Col + 50% PH</a:t>
            </a:r>
            <a:r>
              <a:rPr lang="en-US" sz="1400" dirty="0" smtClean="0">
                <a:latin typeface="Calibri" charset="0"/>
              </a:rPr>
              <a:t>) </a:t>
            </a:r>
            <a:r>
              <a:rPr lang="en-US" sz="1400" dirty="0" smtClean="0">
                <a:latin typeface="Calibri" charset="0"/>
                <a:sym typeface="Wingdings"/>
              </a:rPr>
              <a:t> Indefinite contract with the University of Oslo, ongoing.</a:t>
            </a:r>
            <a:endParaRPr lang="en-US" sz="1400" dirty="0">
              <a:latin typeface="Calibri" charset="0"/>
            </a:endParaRPr>
          </a:p>
        </p:txBody>
      </p:sp>
      <p:sp>
        <p:nvSpPr>
          <p:cNvPr id="32772" name="Slide Number Placeholder 4"/>
          <p:cNvSpPr>
            <a:spLocks noGrp="1"/>
          </p:cNvSpPr>
          <p:nvPr>
            <p:ph type="sldNum" sz="quarter" idx="4294967295"/>
          </p:nvPr>
        </p:nvSpPr>
        <p:spPr bwMode="auto">
          <a:xfrm>
            <a:off x="3878263" y="6427788"/>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23848C8-AB15-7F48-912C-FF6F2CC1DF43}" type="slidenum">
              <a:rPr lang="en-US" sz="1200">
                <a:solidFill>
                  <a:srgbClr val="898989"/>
                </a:solidFill>
                <a:latin typeface="Calibri" charset="0"/>
                <a:cs typeface="Arial" charset="0"/>
              </a:rPr>
              <a:pPr eaLnBrk="1" hangingPunct="1"/>
              <a:t>3</a:t>
            </a:fld>
            <a:endParaRPr lang="en-US" sz="1200">
              <a:solidFill>
                <a:srgbClr val="898989"/>
              </a:solidFill>
              <a:latin typeface="Calibri" charset="0"/>
              <a:cs typeface="Arial" charset="0"/>
            </a:endParaRPr>
          </a:p>
        </p:txBody>
      </p:sp>
    </p:spTree>
    <p:extLst>
      <p:ext uri="{BB962C8B-B14F-4D97-AF65-F5344CB8AC3E}">
        <p14:creationId xmlns:p14="http://schemas.microsoft.com/office/powerpoint/2010/main" val="84517134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Courses / Workshops</a:t>
            </a:r>
            <a:endParaRPr lang="en-US" dirty="0"/>
          </a:p>
        </p:txBody>
      </p:sp>
      <p:sp>
        <p:nvSpPr>
          <p:cNvPr id="3" name="Content Placeholder 2"/>
          <p:cNvSpPr>
            <a:spLocks noGrp="1"/>
          </p:cNvSpPr>
          <p:nvPr>
            <p:ph idx="1"/>
          </p:nvPr>
        </p:nvSpPr>
        <p:spPr>
          <a:xfrm>
            <a:off x="1043608" y="836712"/>
            <a:ext cx="6408712" cy="5544616"/>
          </a:xfrm>
        </p:spPr>
        <p:txBody>
          <a:bodyPr>
            <a:normAutofit/>
          </a:bodyPr>
          <a:lstStyle/>
          <a:p>
            <a:r>
              <a:rPr lang="en-US" sz="2400" dirty="0" smtClean="0">
                <a:solidFill>
                  <a:srgbClr val="000090"/>
                </a:solidFill>
              </a:rPr>
              <a:t>Courses</a:t>
            </a:r>
          </a:p>
          <a:p>
            <a:r>
              <a:rPr lang="en-US" dirty="0" smtClean="0">
                <a:solidFill>
                  <a:srgbClr val="FF0000"/>
                </a:solidFill>
              </a:rPr>
              <a:t>2 Separator courses 23</a:t>
            </a:r>
            <a:r>
              <a:rPr lang="en-US" baseline="30000" dirty="0" smtClean="0">
                <a:solidFill>
                  <a:srgbClr val="FF0000"/>
                </a:solidFill>
              </a:rPr>
              <a:t>rd</a:t>
            </a:r>
            <a:r>
              <a:rPr lang="en-US" dirty="0" smtClean="0">
                <a:solidFill>
                  <a:srgbClr val="FF0000"/>
                </a:solidFill>
              </a:rPr>
              <a:t> – 27</a:t>
            </a:r>
            <a:r>
              <a:rPr lang="en-US" baseline="30000" dirty="0" smtClean="0">
                <a:solidFill>
                  <a:srgbClr val="FF0000"/>
                </a:solidFill>
              </a:rPr>
              <a:t>th</a:t>
            </a:r>
            <a:r>
              <a:rPr lang="en-US" dirty="0" smtClean="0">
                <a:solidFill>
                  <a:srgbClr val="FF0000"/>
                </a:solidFill>
              </a:rPr>
              <a:t> of  March 2015</a:t>
            </a:r>
          </a:p>
          <a:p>
            <a:pPr marL="0" indent="0">
              <a:buNone/>
            </a:pPr>
            <a:endParaRPr lang="en-US" sz="800" dirty="0" smtClean="0">
              <a:solidFill>
                <a:srgbClr val="FF0000"/>
              </a:solidFill>
            </a:endParaRPr>
          </a:p>
          <a:p>
            <a:r>
              <a:rPr lang="en-US" sz="2400" dirty="0" smtClean="0">
                <a:solidFill>
                  <a:srgbClr val="000090"/>
                </a:solidFill>
              </a:rPr>
              <a:t>Workshop</a:t>
            </a:r>
          </a:p>
          <a:p>
            <a:r>
              <a:rPr lang="en-US" dirty="0" smtClean="0">
                <a:solidFill>
                  <a:srgbClr val="000090"/>
                </a:solidFill>
              </a:rPr>
              <a:t>Next Workshop: 2-4 December 2015</a:t>
            </a:r>
          </a:p>
          <a:p>
            <a:r>
              <a:rPr lang="es-ES" dirty="0"/>
              <a:t>ISOLDE </a:t>
            </a:r>
            <a:r>
              <a:rPr lang="es-ES" dirty="0" err="1"/>
              <a:t>Workshop</a:t>
            </a:r>
            <a:r>
              <a:rPr lang="es-ES" dirty="0"/>
              <a:t>  15 – 17 </a:t>
            </a:r>
            <a:r>
              <a:rPr lang="es-ES" dirty="0" err="1"/>
              <a:t>December</a:t>
            </a:r>
            <a:r>
              <a:rPr lang="es-ES" dirty="0"/>
              <a:t> 2014</a:t>
            </a:r>
          </a:p>
          <a:p>
            <a:pPr marL="0" indent="0">
              <a:buNone/>
            </a:pPr>
            <a:r>
              <a:rPr lang="es-ES" sz="1600" dirty="0" smtClean="0"/>
              <a:t>Golden </a:t>
            </a:r>
            <a:r>
              <a:rPr lang="es-ES" sz="1600" dirty="0" err="1" smtClean="0"/>
              <a:t>Jubillee</a:t>
            </a:r>
            <a:r>
              <a:rPr lang="es-ES" sz="1600" dirty="0" smtClean="0"/>
              <a:t> </a:t>
            </a:r>
            <a:r>
              <a:rPr lang="es-ES" sz="1600" dirty="0" err="1" smtClean="0"/>
              <a:t>Session</a:t>
            </a:r>
            <a:r>
              <a:rPr lang="es-ES" sz="1600" dirty="0" smtClean="0"/>
              <a:t> </a:t>
            </a:r>
            <a:r>
              <a:rPr lang="es-ES" sz="1600" dirty="0" err="1" smtClean="0"/>
              <a:t>Wednesday</a:t>
            </a:r>
            <a:r>
              <a:rPr lang="es-ES" sz="1600" dirty="0" smtClean="0"/>
              <a:t> </a:t>
            </a:r>
            <a:r>
              <a:rPr lang="es-ES" sz="1600" dirty="0"/>
              <a:t>17th </a:t>
            </a:r>
            <a:r>
              <a:rPr lang="es-ES" sz="1600" dirty="0" err="1" smtClean="0"/>
              <a:t>to</a:t>
            </a:r>
            <a:r>
              <a:rPr lang="es-ES" sz="1600" dirty="0" smtClean="0"/>
              <a:t> </a:t>
            </a:r>
            <a:r>
              <a:rPr lang="es-ES" sz="1600" dirty="0" err="1"/>
              <a:t>celebrate</a:t>
            </a:r>
            <a:r>
              <a:rPr lang="es-ES" sz="1600" dirty="0"/>
              <a:t> </a:t>
            </a:r>
            <a:r>
              <a:rPr lang="es-ES" sz="1600" dirty="0" err="1" smtClean="0"/>
              <a:t>the</a:t>
            </a:r>
            <a:r>
              <a:rPr lang="es-ES" sz="1600" dirty="0" smtClean="0"/>
              <a:t> </a:t>
            </a:r>
            <a:r>
              <a:rPr lang="es-ES" sz="1600" dirty="0"/>
              <a:t>50 </a:t>
            </a:r>
            <a:r>
              <a:rPr lang="es-ES" sz="1600" dirty="0" err="1"/>
              <a:t>years</a:t>
            </a:r>
            <a:r>
              <a:rPr lang="es-ES" sz="1600" dirty="0"/>
              <a:t> </a:t>
            </a:r>
            <a:r>
              <a:rPr lang="es-ES" sz="1600" dirty="0" smtClean="0"/>
              <a:t> </a:t>
            </a:r>
            <a:r>
              <a:rPr lang="es-ES" sz="1600" dirty="0" err="1" smtClean="0"/>
              <a:t>anniversary</a:t>
            </a:r>
            <a:r>
              <a:rPr lang="es-ES" sz="1600" dirty="0" smtClean="0"/>
              <a:t> </a:t>
            </a:r>
            <a:r>
              <a:rPr lang="es-ES" sz="1600" dirty="0"/>
              <a:t>of ISOLDE </a:t>
            </a:r>
            <a:r>
              <a:rPr lang="es-ES" sz="1600" dirty="0" err="1"/>
              <a:t>approval</a:t>
            </a:r>
            <a:r>
              <a:rPr lang="es-ES" sz="1600" dirty="0"/>
              <a:t>.</a:t>
            </a:r>
          </a:p>
          <a:p>
            <a:pPr marL="0" indent="0">
              <a:buNone/>
            </a:pPr>
            <a:r>
              <a:rPr lang="es-ES" sz="1600" dirty="0">
                <a:solidFill>
                  <a:srgbClr val="000000"/>
                </a:solidFill>
              </a:rPr>
              <a:t>	</a:t>
            </a:r>
            <a:r>
              <a:rPr lang="es-ES" sz="1600" dirty="0" smtClean="0">
                <a:solidFill>
                  <a:srgbClr val="000000"/>
                </a:solidFill>
              </a:rPr>
              <a:t> 2 Poster </a:t>
            </a:r>
            <a:r>
              <a:rPr lang="es-ES" sz="1600" dirty="0" err="1" smtClean="0">
                <a:solidFill>
                  <a:srgbClr val="000000"/>
                </a:solidFill>
              </a:rPr>
              <a:t>prizes</a:t>
            </a:r>
            <a:r>
              <a:rPr lang="es-ES" sz="1600" dirty="0" smtClean="0">
                <a:solidFill>
                  <a:srgbClr val="000000"/>
                </a:solidFill>
              </a:rPr>
              <a:t> and 2 </a:t>
            </a:r>
            <a:r>
              <a:rPr lang="es-ES" sz="1600" dirty="0" err="1" smtClean="0">
                <a:solidFill>
                  <a:srgbClr val="000000"/>
                </a:solidFill>
              </a:rPr>
              <a:t>young</a:t>
            </a:r>
            <a:r>
              <a:rPr lang="es-ES" sz="1600" dirty="0" smtClean="0">
                <a:solidFill>
                  <a:srgbClr val="000000"/>
                </a:solidFill>
              </a:rPr>
              <a:t> </a:t>
            </a:r>
            <a:r>
              <a:rPr lang="es-ES" sz="1600" dirty="0" err="1" smtClean="0">
                <a:solidFill>
                  <a:srgbClr val="000000"/>
                </a:solidFill>
              </a:rPr>
              <a:t>researchers</a:t>
            </a:r>
            <a:r>
              <a:rPr lang="es-ES" sz="1600" dirty="0" smtClean="0">
                <a:solidFill>
                  <a:srgbClr val="000000"/>
                </a:solidFill>
              </a:rPr>
              <a:t> </a:t>
            </a:r>
          </a:p>
          <a:p>
            <a:pPr marL="0" indent="0">
              <a:buNone/>
            </a:pPr>
            <a:r>
              <a:rPr lang="es-ES" sz="1600" dirty="0" smtClean="0">
                <a:solidFill>
                  <a:srgbClr val="FF0000"/>
                </a:solidFill>
              </a:rPr>
              <a:t>Video </a:t>
            </a:r>
            <a:r>
              <a:rPr lang="es-ES" sz="1600" dirty="0" err="1" smtClean="0">
                <a:solidFill>
                  <a:srgbClr val="FF0000"/>
                </a:solidFill>
              </a:rPr>
              <a:t>recorded</a:t>
            </a:r>
            <a:r>
              <a:rPr lang="es-ES" sz="1600" dirty="0">
                <a:solidFill>
                  <a:srgbClr val="FF0000"/>
                </a:solidFill>
              </a:rPr>
              <a:t>: </a:t>
            </a:r>
            <a:endParaRPr lang="es-ES" sz="1600" dirty="0" smtClean="0">
              <a:solidFill>
                <a:srgbClr val="FF0000"/>
              </a:solidFill>
            </a:endParaRPr>
          </a:p>
          <a:p>
            <a:pPr marL="0" indent="0">
              <a:buNone/>
            </a:pPr>
            <a:r>
              <a:rPr lang="es-ES" sz="1600" b="1" dirty="0" smtClean="0">
                <a:solidFill>
                  <a:srgbClr val="008000"/>
                </a:solidFill>
                <a:hlinkClick r:id="rId2"/>
              </a:rPr>
              <a:t>https</a:t>
            </a:r>
            <a:r>
              <a:rPr lang="es-ES" sz="1600" b="1" dirty="0">
                <a:solidFill>
                  <a:srgbClr val="008000"/>
                </a:solidFill>
                <a:hlinkClick r:id="rId2"/>
              </a:rPr>
              <a:t>://indico.cern.ch/event/334117/other-view?view=</a:t>
            </a:r>
            <a:r>
              <a:rPr lang="es-ES" sz="1600" b="1" dirty="0" smtClean="0">
                <a:solidFill>
                  <a:srgbClr val="008000"/>
                </a:solidFill>
                <a:hlinkClick r:id="rId2"/>
              </a:rPr>
              <a:t>standar</a:t>
            </a:r>
            <a:r>
              <a:rPr lang="es-ES" sz="1600" dirty="0" smtClean="0">
                <a:solidFill>
                  <a:srgbClr val="008000"/>
                </a:solidFill>
                <a:hlinkClick r:id="rId2"/>
              </a:rPr>
              <a:t>d</a:t>
            </a:r>
            <a:endParaRPr lang="es-ES" sz="1600" dirty="0" smtClean="0">
              <a:solidFill>
                <a:srgbClr val="008000"/>
              </a:solidFill>
            </a:endParaRPr>
          </a:p>
          <a:p>
            <a:pPr marL="0" indent="0">
              <a:buNone/>
            </a:pPr>
            <a:r>
              <a:rPr lang="es-ES" sz="1600" dirty="0" err="1" smtClean="0">
                <a:solidFill>
                  <a:srgbClr val="FF0000"/>
                </a:solidFill>
              </a:rPr>
              <a:t>Photos</a:t>
            </a:r>
            <a:r>
              <a:rPr lang="es-ES" sz="1600" dirty="0">
                <a:solidFill>
                  <a:srgbClr val="FF0000"/>
                </a:solidFill>
              </a:rPr>
              <a:t>: </a:t>
            </a:r>
            <a:r>
              <a:rPr lang="es-ES" sz="1600" dirty="0">
                <a:solidFill>
                  <a:srgbClr val="000000"/>
                </a:solidFill>
              </a:rPr>
              <a:t>http://</a:t>
            </a:r>
            <a:r>
              <a:rPr lang="es-ES" sz="1600" dirty="0" err="1">
                <a:solidFill>
                  <a:srgbClr val="000000"/>
                </a:solidFill>
              </a:rPr>
              <a:t>cds.cern.ch</a:t>
            </a:r>
            <a:r>
              <a:rPr lang="es-ES" sz="1600" dirty="0">
                <a:solidFill>
                  <a:srgbClr val="000000"/>
                </a:solidFill>
              </a:rPr>
              <a:t>/record/1977917?ln=en</a:t>
            </a:r>
            <a:endParaRPr lang="es-ES" sz="1600" dirty="0" smtClean="0">
              <a:solidFill>
                <a:srgbClr val="000000"/>
              </a:solidFill>
            </a:endParaRPr>
          </a:p>
          <a:p>
            <a:pPr marL="0" indent="0">
              <a:buNone/>
            </a:pPr>
            <a:endParaRPr lang="es-ES" sz="800" dirty="0">
              <a:solidFill>
                <a:srgbClr val="000000"/>
              </a:solidFill>
            </a:endParaRPr>
          </a:p>
          <a:p>
            <a:r>
              <a:rPr lang="en-US" dirty="0" err="1" smtClean="0"/>
              <a:t>SASc</a:t>
            </a:r>
            <a:r>
              <a:rPr lang="en-US" dirty="0"/>
              <a:t>-ISOLDE Spring Workshop on GEANT4 (SWG 2015), </a:t>
            </a:r>
            <a:endParaRPr lang="en-US" dirty="0" smtClean="0"/>
          </a:p>
          <a:p>
            <a:pPr marL="0" indent="0">
              <a:buNone/>
            </a:pPr>
            <a:r>
              <a:rPr lang="en-US" dirty="0" smtClean="0"/>
              <a:t>will </a:t>
            </a:r>
            <a:r>
              <a:rPr lang="en-US" dirty="0"/>
              <a:t>be held on April 26 - May 1, 2015 in </a:t>
            </a:r>
            <a:r>
              <a:rPr lang="en-US" dirty="0" err="1"/>
              <a:t>Casta-Papiernicka</a:t>
            </a:r>
            <a:r>
              <a:rPr lang="en-US" dirty="0"/>
              <a:t> in Slovakia. </a:t>
            </a:r>
            <a:r>
              <a:rPr lang="en-US" dirty="0" smtClean="0"/>
              <a:t>Still accepting Students.</a:t>
            </a:r>
            <a:endParaRPr lang="en-US" dirty="0">
              <a:solidFill>
                <a:srgbClr val="FF0000"/>
              </a:solidFill>
            </a:endParaRPr>
          </a:p>
          <a:p>
            <a:pPr marL="0" indent="0">
              <a:buNone/>
            </a:pPr>
            <a:endParaRPr lang="es-ES" dirty="0" smtClean="0"/>
          </a:p>
          <a:p>
            <a:pPr marL="0" indent="0">
              <a:buNone/>
            </a:pPr>
            <a:endParaRPr lang="es-ES" dirty="0" smtClean="0"/>
          </a:p>
          <a:p>
            <a:endParaRPr lang="es-ES" dirty="0" smtClean="0"/>
          </a:p>
          <a:p>
            <a:pPr marL="457200" lvl="1" indent="0">
              <a:buNone/>
            </a:pPr>
            <a:endParaRPr lang="es-ES" dirty="0"/>
          </a:p>
          <a:p>
            <a:endParaRPr lang="en-US" dirty="0">
              <a:solidFill>
                <a:srgbClr val="FF0000"/>
              </a:solidFill>
            </a:endParaRP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p:txBody>
      </p:sp>
      <p:sp>
        <p:nvSpPr>
          <p:cNvPr id="4" name="Slide Number Placeholder 3"/>
          <p:cNvSpPr>
            <a:spLocks noGrp="1"/>
          </p:cNvSpPr>
          <p:nvPr>
            <p:ph type="sldNum" sz="quarter" idx="12"/>
          </p:nvPr>
        </p:nvSpPr>
        <p:spPr/>
        <p:txBody>
          <a:bodyPr/>
          <a:lstStyle/>
          <a:p>
            <a:fld id="{DCE4B40A-67BA-4787-801A-16EE65008C21}" type="slidenum">
              <a:rPr lang="en-US" smtClean="0"/>
              <a:pPr/>
              <a:t>4</a:t>
            </a:fld>
            <a:endParaRPr lang="en-US"/>
          </a:p>
        </p:txBody>
      </p:sp>
      <p:sp>
        <p:nvSpPr>
          <p:cNvPr id="5" name="Text Placeholder 4"/>
          <p:cNvSpPr>
            <a:spLocks noGrp="1"/>
          </p:cNvSpPr>
          <p:nvPr>
            <p:ph type="body" sz="quarter" idx="13"/>
          </p:nvPr>
        </p:nvSpPr>
        <p:spPr/>
        <p:txBody>
          <a:bodyPr/>
          <a:lstStyle/>
          <a:p>
            <a:endParaRPr lang="en-US"/>
          </a:p>
        </p:txBody>
      </p:sp>
      <p:pic>
        <p:nvPicPr>
          <p:cNvPr id="6" name="Picture 5" descr="thomas.jpg"/>
          <p:cNvPicPr>
            <a:picLocks noChangeAspect="1"/>
          </p:cNvPicPr>
          <p:nvPr/>
        </p:nvPicPr>
        <p:blipFill rotWithShape="1">
          <a:blip r:embed="rId3" cstate="print">
            <a:extLst>
              <a:ext uri="{28A0092B-C50C-407E-A947-70E740481C1C}">
                <a14:useLocalDpi xmlns:a14="http://schemas.microsoft.com/office/drawing/2010/main" val="0"/>
              </a:ext>
            </a:extLst>
          </a:blip>
          <a:srcRect l="26621" r="1332" b="28820"/>
          <a:stretch/>
        </p:blipFill>
        <p:spPr>
          <a:xfrm>
            <a:off x="6410770" y="980728"/>
            <a:ext cx="2733230" cy="1800200"/>
          </a:xfrm>
          <a:prstGeom prst="rect">
            <a:avLst/>
          </a:prstGeom>
        </p:spPr>
      </p:pic>
      <p:pic>
        <p:nvPicPr>
          <p:cNvPr id="7" name="Picture 6" descr="emilie-prizes.jpg"/>
          <p:cNvPicPr>
            <a:picLocks noChangeAspect="1"/>
          </p:cNvPicPr>
          <p:nvPr/>
        </p:nvPicPr>
        <p:blipFill rotWithShape="1">
          <a:blip r:embed="rId4" cstate="print">
            <a:extLst>
              <a:ext uri="{28A0092B-C50C-407E-A947-70E740481C1C}">
                <a14:useLocalDpi xmlns:a14="http://schemas.microsoft.com/office/drawing/2010/main" val="0"/>
              </a:ext>
            </a:extLst>
          </a:blip>
          <a:srcRect t="6815" r="51389" b="20572"/>
          <a:stretch/>
        </p:blipFill>
        <p:spPr>
          <a:xfrm>
            <a:off x="7046912" y="2780928"/>
            <a:ext cx="2133600" cy="2124720"/>
          </a:xfrm>
          <a:prstGeom prst="rect">
            <a:avLst/>
          </a:prstGeom>
        </p:spPr>
      </p:pic>
      <p:pic>
        <p:nvPicPr>
          <p:cNvPr id="8" name="Picture 7" descr="Stephanie.jpg"/>
          <p:cNvPicPr>
            <a:picLocks noChangeAspect="1"/>
          </p:cNvPicPr>
          <p:nvPr/>
        </p:nvPicPr>
        <p:blipFill rotWithShape="1">
          <a:blip r:embed="rId5" cstate="print">
            <a:extLst>
              <a:ext uri="{28A0092B-C50C-407E-A947-70E740481C1C}">
                <a14:useLocalDpi xmlns:a14="http://schemas.microsoft.com/office/drawing/2010/main" val="0"/>
              </a:ext>
            </a:extLst>
          </a:blip>
          <a:srcRect l="24305" t="14310" r="23033" b="10417"/>
          <a:stretch/>
        </p:blipFill>
        <p:spPr>
          <a:xfrm>
            <a:off x="7051947" y="4725144"/>
            <a:ext cx="2115864" cy="2160240"/>
          </a:xfrm>
          <a:prstGeom prst="rect">
            <a:avLst/>
          </a:prstGeom>
        </p:spPr>
      </p:pic>
      <p:pic>
        <p:nvPicPr>
          <p:cNvPr id="9" name="Picture 8" descr="guillerme.jpg"/>
          <p:cNvPicPr>
            <a:picLocks noChangeAspect="1"/>
          </p:cNvPicPr>
          <p:nvPr/>
        </p:nvPicPr>
        <p:blipFill rotWithShape="1">
          <a:blip r:embed="rId6" cstate="print">
            <a:extLst>
              <a:ext uri="{28A0092B-C50C-407E-A947-70E740481C1C}">
                <a14:useLocalDpi xmlns:a14="http://schemas.microsoft.com/office/drawing/2010/main" val="0"/>
              </a:ext>
            </a:extLst>
          </a:blip>
          <a:srcRect l="13600" t="17796" r="18981" b="3646"/>
          <a:stretch/>
        </p:blipFill>
        <p:spPr>
          <a:xfrm>
            <a:off x="4788024" y="5055716"/>
            <a:ext cx="2320067" cy="1802284"/>
          </a:xfrm>
          <a:prstGeom prst="rect">
            <a:avLst/>
          </a:prstGeom>
        </p:spPr>
      </p:pic>
      <p:sp>
        <p:nvSpPr>
          <p:cNvPr id="10" name="TextBox 9"/>
          <p:cNvSpPr txBox="1"/>
          <p:nvPr/>
        </p:nvSpPr>
        <p:spPr>
          <a:xfrm>
            <a:off x="6516216" y="899428"/>
            <a:ext cx="2483768" cy="369332"/>
          </a:xfrm>
          <a:prstGeom prst="rect">
            <a:avLst/>
          </a:prstGeom>
          <a:noFill/>
        </p:spPr>
        <p:txBody>
          <a:bodyPr wrap="square" rtlCol="0">
            <a:spAutoFit/>
          </a:bodyPr>
          <a:lstStyle/>
          <a:p>
            <a:r>
              <a:rPr lang="en-US" dirty="0" smtClean="0">
                <a:solidFill>
                  <a:srgbClr val="FFFF00"/>
                </a:solidFill>
              </a:rPr>
              <a:t>Thomas Day </a:t>
            </a:r>
            <a:r>
              <a:rPr lang="en-US" dirty="0" err="1" smtClean="0">
                <a:solidFill>
                  <a:srgbClr val="FFFF00"/>
                </a:solidFill>
              </a:rPr>
              <a:t>Goodacre</a:t>
            </a:r>
            <a:endParaRPr lang="en-US" dirty="0">
              <a:solidFill>
                <a:srgbClr val="FFFF00"/>
              </a:solidFill>
            </a:endParaRPr>
          </a:p>
        </p:txBody>
      </p:sp>
      <p:sp>
        <p:nvSpPr>
          <p:cNvPr id="11" name="TextBox 10"/>
          <p:cNvSpPr txBox="1"/>
          <p:nvPr/>
        </p:nvSpPr>
        <p:spPr>
          <a:xfrm>
            <a:off x="7380312" y="2636912"/>
            <a:ext cx="1944216" cy="369332"/>
          </a:xfrm>
          <a:prstGeom prst="rect">
            <a:avLst/>
          </a:prstGeom>
          <a:noFill/>
        </p:spPr>
        <p:txBody>
          <a:bodyPr wrap="square" rtlCol="0">
            <a:spAutoFit/>
          </a:bodyPr>
          <a:lstStyle/>
          <a:p>
            <a:r>
              <a:rPr lang="en-US" b="1" dirty="0" smtClean="0">
                <a:solidFill>
                  <a:srgbClr val="FFFF00"/>
                </a:solidFill>
              </a:rPr>
              <a:t>Melanie </a:t>
            </a:r>
            <a:r>
              <a:rPr lang="en-US" b="1" dirty="0" err="1" smtClean="0">
                <a:solidFill>
                  <a:srgbClr val="FFFF00"/>
                </a:solidFill>
              </a:rPr>
              <a:t>Delonca</a:t>
            </a:r>
            <a:endParaRPr lang="en-US" b="1" dirty="0">
              <a:solidFill>
                <a:srgbClr val="FFFF00"/>
              </a:solidFill>
            </a:endParaRPr>
          </a:p>
        </p:txBody>
      </p:sp>
      <p:sp>
        <p:nvSpPr>
          <p:cNvPr id="12" name="TextBox 11"/>
          <p:cNvSpPr txBox="1"/>
          <p:nvPr/>
        </p:nvSpPr>
        <p:spPr>
          <a:xfrm>
            <a:off x="4932040" y="4941168"/>
            <a:ext cx="2448272" cy="369332"/>
          </a:xfrm>
          <a:prstGeom prst="rect">
            <a:avLst/>
          </a:prstGeom>
          <a:noFill/>
        </p:spPr>
        <p:txBody>
          <a:bodyPr wrap="square" rtlCol="0">
            <a:spAutoFit/>
          </a:bodyPr>
          <a:lstStyle/>
          <a:p>
            <a:r>
              <a:rPr lang="en-US" dirty="0" smtClean="0">
                <a:solidFill>
                  <a:srgbClr val="FFFF00"/>
                </a:solidFill>
              </a:rPr>
              <a:t>Marcelo B. Barbosa</a:t>
            </a:r>
            <a:endParaRPr lang="en-US" dirty="0">
              <a:solidFill>
                <a:srgbClr val="FFFF00"/>
              </a:solidFill>
            </a:endParaRPr>
          </a:p>
        </p:txBody>
      </p:sp>
      <p:sp>
        <p:nvSpPr>
          <p:cNvPr id="13" name="TextBox 12"/>
          <p:cNvSpPr txBox="1"/>
          <p:nvPr/>
        </p:nvSpPr>
        <p:spPr>
          <a:xfrm>
            <a:off x="6960964" y="4653136"/>
            <a:ext cx="2592288" cy="369332"/>
          </a:xfrm>
          <a:prstGeom prst="rect">
            <a:avLst/>
          </a:prstGeom>
          <a:noFill/>
        </p:spPr>
        <p:txBody>
          <a:bodyPr wrap="square" rtlCol="0">
            <a:spAutoFit/>
          </a:bodyPr>
          <a:lstStyle/>
          <a:p>
            <a:r>
              <a:rPr lang="en-US" dirty="0" smtClean="0">
                <a:solidFill>
                  <a:srgbClr val="FFFF00"/>
                </a:solidFill>
              </a:rPr>
              <a:t>Stephanie </a:t>
            </a:r>
            <a:r>
              <a:rPr lang="en-US" dirty="0" err="1" smtClean="0">
                <a:solidFill>
                  <a:srgbClr val="FFFF00"/>
                </a:solidFill>
              </a:rPr>
              <a:t>Hellgartner</a:t>
            </a:r>
            <a:endParaRPr lang="en-US" dirty="0">
              <a:solidFill>
                <a:srgbClr val="FFFF00"/>
              </a:solidFill>
            </a:endParaRPr>
          </a:p>
        </p:txBody>
      </p:sp>
    </p:spTree>
    <p:extLst>
      <p:ext uri="{BB962C8B-B14F-4D97-AF65-F5344CB8AC3E}">
        <p14:creationId xmlns:p14="http://schemas.microsoft.com/office/powerpoint/2010/main" val="148797114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8"/>
            <a:ext cx="9937104" cy="980736"/>
          </a:xfrm>
        </p:spPr>
        <p:txBody>
          <a:bodyPr>
            <a:normAutofit/>
          </a:bodyPr>
          <a:lstStyle/>
          <a:p>
            <a:r>
              <a:rPr lang="en-US" sz="3600" dirty="0" smtClean="0"/>
              <a:t>ENSAR</a:t>
            </a:r>
            <a:r>
              <a:rPr lang="en-US" sz="3600" dirty="0"/>
              <a:t> </a:t>
            </a:r>
            <a:r>
              <a:rPr lang="en-US" sz="3600" dirty="0" smtClean="0"/>
              <a:t>/ ENSAR 2</a:t>
            </a:r>
            <a:endParaRPr lang="en-US" sz="3600" dirty="0"/>
          </a:p>
        </p:txBody>
      </p:sp>
      <p:sp>
        <p:nvSpPr>
          <p:cNvPr id="3" name="Content Placeholder 2"/>
          <p:cNvSpPr>
            <a:spLocks noGrp="1"/>
          </p:cNvSpPr>
          <p:nvPr>
            <p:ph idx="1"/>
          </p:nvPr>
        </p:nvSpPr>
        <p:spPr>
          <a:xfrm>
            <a:off x="1094928" y="1124744"/>
            <a:ext cx="7653536" cy="2664296"/>
          </a:xfrm>
        </p:spPr>
        <p:txBody>
          <a:bodyPr>
            <a:normAutofit fontScale="92500" lnSpcReduction="10000"/>
          </a:bodyPr>
          <a:lstStyle/>
          <a:p>
            <a:r>
              <a:rPr lang="en-US" dirty="0" smtClean="0"/>
              <a:t>ENSAR stand for </a:t>
            </a:r>
            <a:r>
              <a:rPr lang="en-US" dirty="0"/>
              <a:t>European Nuclear Structure and Application </a:t>
            </a:r>
            <a:r>
              <a:rPr lang="en-US" dirty="0" smtClean="0"/>
              <a:t>Research</a:t>
            </a:r>
          </a:p>
          <a:p>
            <a:pPr lvl="1"/>
            <a:r>
              <a:rPr lang="en-US" dirty="0" smtClean="0"/>
              <a:t> Started 1</a:t>
            </a:r>
            <a:r>
              <a:rPr lang="en-US" baseline="30000" dirty="0" smtClean="0"/>
              <a:t>st</a:t>
            </a:r>
            <a:r>
              <a:rPr lang="en-US" dirty="0" smtClean="0"/>
              <a:t> Sep 2010 ends in 31</a:t>
            </a:r>
            <a:r>
              <a:rPr lang="en-US" baseline="30000" dirty="0" smtClean="0"/>
              <a:t>st</a:t>
            </a:r>
            <a:r>
              <a:rPr lang="en-US" dirty="0" smtClean="0"/>
              <a:t> Dec 2014</a:t>
            </a:r>
          </a:p>
          <a:p>
            <a:pPr lvl="1"/>
            <a:r>
              <a:rPr lang="en-US" dirty="0" smtClean="0"/>
              <a:t>The TNA money used this year for young newcomers : 237 days distributed this year.</a:t>
            </a:r>
          </a:p>
          <a:p>
            <a:pPr lvl="2"/>
            <a:r>
              <a:rPr lang="en-US" sz="2200" dirty="0" smtClean="0">
                <a:solidFill>
                  <a:srgbClr val="FF0000"/>
                </a:solidFill>
              </a:rPr>
              <a:t>418 users got TNA money, some users several times.</a:t>
            </a:r>
          </a:p>
          <a:p>
            <a:pPr lvl="2"/>
            <a:r>
              <a:rPr lang="en-US" sz="2200" dirty="0" smtClean="0">
                <a:solidFill>
                  <a:srgbClr val="FF0000"/>
                </a:solidFill>
              </a:rPr>
              <a:t>2481 days were paid</a:t>
            </a:r>
          </a:p>
          <a:p>
            <a:pPr lvl="2"/>
            <a:r>
              <a:rPr lang="en-US" sz="2200" dirty="0" smtClean="0">
                <a:solidFill>
                  <a:srgbClr val="FF0000"/>
                </a:solidFill>
              </a:rPr>
              <a:t>90 projects.</a:t>
            </a:r>
          </a:p>
          <a:p>
            <a:pPr marL="0" indent="0">
              <a:buNone/>
            </a:pPr>
            <a:endParaRPr lang="en-US" dirty="0" smtClean="0"/>
          </a:p>
          <a:p>
            <a:r>
              <a:rPr lang="en-US" dirty="0" smtClean="0"/>
              <a:t>ENSAR 2 Application submitted 2</a:t>
            </a:r>
            <a:r>
              <a:rPr lang="en-US" baseline="30000" dirty="0" smtClean="0"/>
              <a:t>nd</a:t>
            </a:r>
            <a:r>
              <a:rPr lang="en-US" dirty="0" smtClean="0"/>
              <a:t> of September. Mushin </a:t>
            </a:r>
            <a:r>
              <a:rPr lang="en-US" dirty="0" err="1" smtClean="0"/>
              <a:t>Harakeh</a:t>
            </a:r>
            <a:r>
              <a:rPr lang="en-US" dirty="0" smtClean="0"/>
              <a:t> coordinator </a:t>
            </a:r>
          </a:p>
          <a:p>
            <a:pPr lvl="1"/>
            <a:r>
              <a:rPr lang="en-US" dirty="0" smtClean="0"/>
              <a:t>10 </a:t>
            </a:r>
            <a:r>
              <a:rPr lang="en-US" dirty="0" err="1" smtClean="0"/>
              <a:t>Meuros</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5</a:t>
            </a:fld>
            <a:endParaRPr lang="en-US"/>
          </a:p>
        </p:txBody>
      </p:sp>
      <p:sp>
        <p:nvSpPr>
          <p:cNvPr id="5" name="Text Placeholder 4"/>
          <p:cNvSpPr>
            <a:spLocks noGrp="1"/>
          </p:cNvSpPr>
          <p:nvPr>
            <p:ph type="body" sz="quarter" idx="13"/>
          </p:nvPr>
        </p:nvSpPr>
        <p:spPr/>
        <p:txBody>
          <a:bodyPr/>
          <a:lstStyle/>
          <a:p>
            <a:endParaRPr lang="en-US"/>
          </a:p>
        </p:txBody>
      </p:sp>
      <p:sp>
        <p:nvSpPr>
          <p:cNvPr id="6" name="Espace réservé du contenu 2"/>
          <p:cNvSpPr txBox="1">
            <a:spLocks/>
          </p:cNvSpPr>
          <p:nvPr/>
        </p:nvSpPr>
        <p:spPr bwMode="auto">
          <a:xfrm>
            <a:off x="971600" y="3717032"/>
            <a:ext cx="7848600" cy="2808312"/>
          </a:xfrm>
          <a:prstGeom prst="rect">
            <a:avLst/>
          </a:prstGeom>
          <a:extLst/>
        </p:spPr>
        <p:txBody>
          <a:bodyPr/>
          <a:lstStyle>
            <a:lvl1pPr>
              <a:defRPr sz="1200">
                <a:solidFill>
                  <a:schemeClr val="tx1"/>
                </a:solidFill>
                <a:latin typeface="Comic Sans MS" charset="0"/>
                <a:ea typeface="ＭＳ Ｐゴシック" charset="0"/>
              </a:defRPr>
            </a:lvl1pPr>
            <a:lvl2pPr marL="742950" indent="-285750">
              <a:defRPr sz="1200">
                <a:solidFill>
                  <a:schemeClr val="tx1"/>
                </a:solidFill>
                <a:latin typeface="Comic Sans MS" charset="0"/>
                <a:ea typeface="ＭＳ Ｐゴシック" charset="0"/>
              </a:defRPr>
            </a:lvl2pPr>
            <a:lvl3pPr marL="1371600" indent="-457200">
              <a:defRPr sz="1200">
                <a:solidFill>
                  <a:schemeClr val="tx1"/>
                </a:solidFill>
                <a:latin typeface="Comic Sans MS" charset="0"/>
                <a:ea typeface="ＭＳ Ｐゴシック" charset="0"/>
              </a:defRPr>
            </a:lvl3pPr>
            <a:lvl4pPr marL="1600200" indent="-228600">
              <a:defRPr sz="1200">
                <a:solidFill>
                  <a:schemeClr val="tx1"/>
                </a:solidFill>
                <a:latin typeface="Comic Sans MS" charset="0"/>
                <a:ea typeface="ＭＳ Ｐゴシック" charset="0"/>
              </a:defRPr>
            </a:lvl4pPr>
            <a:lvl5pPr marL="2057400" indent="-228600">
              <a:defRPr sz="12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2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2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2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200">
                <a:solidFill>
                  <a:schemeClr val="tx1"/>
                </a:solidFill>
                <a:latin typeface="Comic Sans MS" charset="0"/>
                <a:ea typeface="ＭＳ Ｐゴシック" charset="0"/>
              </a:defRPr>
            </a:lvl9pPr>
          </a:lstStyle>
          <a:p>
            <a:pPr lvl="2">
              <a:spcBef>
                <a:spcPct val="20000"/>
              </a:spcBef>
              <a:buFont typeface="Wingdings" charset="0"/>
              <a:buChar char="Ø"/>
            </a:pPr>
            <a:r>
              <a:rPr lang="en-GB" sz="1800" b="1" dirty="0" smtClean="0">
                <a:solidFill>
                  <a:srgbClr val="000099"/>
                </a:solidFill>
                <a:latin typeface="Times New Roman" charset="0"/>
              </a:rPr>
              <a:t>10 TNAs </a:t>
            </a:r>
          </a:p>
          <a:p>
            <a:pPr lvl="2">
              <a:spcBef>
                <a:spcPct val="20000"/>
              </a:spcBef>
              <a:buFont typeface="Wingdings" charset="0"/>
              <a:buChar char="Ø"/>
            </a:pPr>
            <a:r>
              <a:rPr lang="en-GB" sz="1800" b="1" dirty="0" smtClean="0">
                <a:solidFill>
                  <a:srgbClr val="000099"/>
                </a:solidFill>
                <a:latin typeface="Times New Roman" charset="0"/>
              </a:rPr>
              <a:t>7 </a:t>
            </a:r>
            <a:r>
              <a:rPr lang="en-GB" sz="1800" b="1" dirty="0">
                <a:solidFill>
                  <a:srgbClr val="000099"/>
                </a:solidFill>
                <a:latin typeface="Times New Roman" charset="0"/>
              </a:rPr>
              <a:t>JRAs</a:t>
            </a:r>
          </a:p>
          <a:p>
            <a:pPr lvl="2">
              <a:spcBef>
                <a:spcPct val="20000"/>
              </a:spcBef>
              <a:buFont typeface="Wingdings" charset="0"/>
              <a:buChar char="Ø"/>
            </a:pPr>
            <a:r>
              <a:rPr lang="en-GB" sz="1800" b="1" dirty="0">
                <a:solidFill>
                  <a:srgbClr val="000099"/>
                </a:solidFill>
                <a:latin typeface="Times New Roman" charset="0"/>
              </a:rPr>
              <a:t> </a:t>
            </a:r>
            <a:r>
              <a:rPr lang="en-GB" sz="1800" b="1" dirty="0" smtClean="0">
                <a:solidFill>
                  <a:srgbClr val="000099"/>
                </a:solidFill>
                <a:latin typeface="Times New Roman" charset="0"/>
              </a:rPr>
              <a:t>8 </a:t>
            </a:r>
            <a:r>
              <a:rPr lang="en-GB" sz="1800" b="1" dirty="0" err="1" smtClean="0">
                <a:solidFill>
                  <a:srgbClr val="000099"/>
                </a:solidFill>
                <a:latin typeface="Times New Roman" charset="0"/>
              </a:rPr>
              <a:t>Nas</a:t>
            </a:r>
            <a:endParaRPr lang="en-GB" sz="1800" b="1" dirty="0">
              <a:latin typeface="Times New Roman" charset="0"/>
            </a:endParaRPr>
          </a:p>
          <a:p>
            <a:pPr>
              <a:spcBef>
                <a:spcPct val="20000"/>
              </a:spcBef>
            </a:pPr>
            <a:r>
              <a:rPr lang="en-GB" sz="1800" b="1" dirty="0">
                <a:solidFill>
                  <a:srgbClr val="FF0000"/>
                </a:solidFill>
                <a:latin typeface="Times New Roman" charset="0"/>
              </a:rPr>
              <a:t>EC financial contribution request: 10 M€</a:t>
            </a:r>
            <a:endParaRPr lang="en-GB" sz="1800" b="1" dirty="0">
              <a:latin typeface="Times New Roman" charset="0"/>
            </a:endParaRPr>
          </a:p>
          <a:p>
            <a:pPr lvl="2">
              <a:spcBef>
                <a:spcPct val="20000"/>
              </a:spcBef>
              <a:buSzPct val="65000"/>
              <a:buFont typeface="Wingdings" charset="0"/>
              <a:buChar char="q"/>
            </a:pPr>
            <a:r>
              <a:rPr lang="en-GB" sz="1800" b="1" dirty="0">
                <a:solidFill>
                  <a:srgbClr val="000099"/>
                </a:solidFill>
                <a:latin typeface="Times New Roman" charset="0"/>
              </a:rPr>
              <a:t>Transnational Access Activities: </a:t>
            </a:r>
            <a:r>
              <a:rPr lang="en-GB" sz="1800" b="1" dirty="0" smtClean="0">
                <a:solidFill>
                  <a:srgbClr val="000099"/>
                </a:solidFill>
                <a:latin typeface="Times New Roman" charset="0"/>
                <a:sym typeface="Symbol" charset="0"/>
              </a:rPr>
              <a:t>47.5</a:t>
            </a:r>
            <a:r>
              <a:rPr lang="en-GB" sz="1800" b="1" dirty="0" smtClean="0">
                <a:solidFill>
                  <a:srgbClr val="000099"/>
                </a:solidFill>
                <a:latin typeface="Times New Roman" charset="0"/>
              </a:rPr>
              <a:t>%</a:t>
            </a:r>
            <a:endParaRPr lang="en-GB" sz="1800" b="1" dirty="0">
              <a:solidFill>
                <a:srgbClr val="000099"/>
              </a:solidFill>
              <a:latin typeface="Times New Roman" charset="0"/>
            </a:endParaRPr>
          </a:p>
          <a:p>
            <a:pPr lvl="2">
              <a:spcBef>
                <a:spcPct val="20000"/>
              </a:spcBef>
              <a:buSzPct val="65000"/>
              <a:buFont typeface="Wingdings" charset="0"/>
              <a:buChar char="q"/>
            </a:pPr>
            <a:r>
              <a:rPr lang="en-GB" sz="1800" b="1" dirty="0">
                <a:solidFill>
                  <a:srgbClr val="000099"/>
                </a:solidFill>
                <a:latin typeface="Times New Roman" charset="0"/>
              </a:rPr>
              <a:t>Joint Research Activities: </a:t>
            </a:r>
            <a:r>
              <a:rPr lang="en-GB" sz="1800" b="1" dirty="0" smtClean="0">
                <a:solidFill>
                  <a:srgbClr val="000099"/>
                </a:solidFill>
                <a:latin typeface="Times New Roman" charset="0"/>
              </a:rPr>
              <a:t>37.2%</a:t>
            </a:r>
            <a:endParaRPr lang="en-GB" sz="1800" b="1" dirty="0">
              <a:solidFill>
                <a:srgbClr val="000099"/>
              </a:solidFill>
              <a:latin typeface="Times New Roman" charset="0"/>
            </a:endParaRPr>
          </a:p>
          <a:p>
            <a:pPr lvl="2">
              <a:spcBef>
                <a:spcPct val="20000"/>
              </a:spcBef>
              <a:buSzPct val="65000"/>
              <a:buFont typeface="Wingdings" charset="0"/>
              <a:buChar char="q"/>
            </a:pPr>
            <a:r>
              <a:rPr lang="en-GB" sz="1800" b="1" dirty="0">
                <a:solidFill>
                  <a:srgbClr val="000099"/>
                </a:solidFill>
                <a:latin typeface="Times New Roman" charset="0"/>
              </a:rPr>
              <a:t>Networking Activities: </a:t>
            </a:r>
            <a:r>
              <a:rPr lang="en-GB" sz="1800" b="1" dirty="0" smtClean="0">
                <a:solidFill>
                  <a:srgbClr val="000099"/>
                </a:solidFill>
                <a:latin typeface="Times New Roman" charset="0"/>
              </a:rPr>
              <a:t>15.3%</a:t>
            </a:r>
            <a:endParaRPr lang="en-GB" sz="1800" b="1" dirty="0">
              <a:solidFill>
                <a:srgbClr val="000099"/>
              </a:solidFill>
              <a:latin typeface="Times New Roman" charset="0"/>
            </a:endParaRPr>
          </a:p>
          <a:p>
            <a:pPr lvl="1">
              <a:spcBef>
                <a:spcPct val="20000"/>
              </a:spcBef>
              <a:spcAft>
                <a:spcPts val="1200"/>
              </a:spcAft>
              <a:buSzPct val="100000"/>
              <a:buFont typeface="Arial" charset="0"/>
              <a:buChar char="•"/>
            </a:pPr>
            <a:endParaRPr lang="en-GB" sz="2600" b="1" dirty="0">
              <a:latin typeface="Times New Roman" charset="0"/>
              <a:cs typeface="ＭＳ Ｐゴシック" charset="0"/>
            </a:endParaRPr>
          </a:p>
          <a:p>
            <a:pPr>
              <a:spcBef>
                <a:spcPct val="20000"/>
              </a:spcBef>
              <a:spcAft>
                <a:spcPts val="1200"/>
              </a:spcAft>
              <a:buFont typeface="Symbol" charset="0"/>
              <a:buNone/>
            </a:pPr>
            <a:endParaRPr lang="en-GB" sz="2800" b="1" dirty="0">
              <a:latin typeface="Times New Roman" charset="0"/>
            </a:endParaRPr>
          </a:p>
        </p:txBody>
      </p:sp>
      <p:sp>
        <p:nvSpPr>
          <p:cNvPr id="8" name="CuadroTexto 7"/>
          <p:cNvSpPr txBox="1"/>
          <p:nvPr/>
        </p:nvSpPr>
        <p:spPr>
          <a:xfrm>
            <a:off x="6372200" y="5013176"/>
            <a:ext cx="2771800" cy="1200329"/>
          </a:xfrm>
          <a:prstGeom prst="rect">
            <a:avLst/>
          </a:prstGeom>
          <a:noFill/>
        </p:spPr>
        <p:txBody>
          <a:bodyPr wrap="square" rtlCol="0">
            <a:spAutoFit/>
          </a:bodyPr>
          <a:lstStyle/>
          <a:p>
            <a:r>
              <a:rPr lang="es-ES" dirty="0" err="1" smtClean="0">
                <a:solidFill>
                  <a:srgbClr val="FF0000"/>
                </a:solidFill>
              </a:rPr>
              <a:t>Evaluation</a:t>
            </a:r>
            <a:r>
              <a:rPr lang="es-ES" dirty="0" smtClean="0">
                <a:solidFill>
                  <a:srgbClr val="FF0000"/>
                </a:solidFill>
              </a:rPr>
              <a:t>: </a:t>
            </a:r>
            <a:r>
              <a:rPr lang="es-ES" dirty="0" err="1" smtClean="0">
                <a:solidFill>
                  <a:srgbClr val="FF0000"/>
                </a:solidFill>
              </a:rPr>
              <a:t>Jan</a:t>
            </a:r>
            <a:r>
              <a:rPr lang="es-ES" dirty="0" smtClean="0">
                <a:solidFill>
                  <a:srgbClr val="FF0000"/>
                </a:solidFill>
              </a:rPr>
              <a:t> 2015</a:t>
            </a:r>
          </a:p>
          <a:p>
            <a:r>
              <a:rPr lang="es-ES" dirty="0" err="1" smtClean="0">
                <a:solidFill>
                  <a:srgbClr val="FF0000"/>
                </a:solidFill>
              </a:rPr>
              <a:t>Reserved</a:t>
            </a:r>
            <a:r>
              <a:rPr lang="es-ES" dirty="0" smtClean="0">
                <a:solidFill>
                  <a:srgbClr val="FF0000"/>
                </a:solidFill>
              </a:rPr>
              <a:t> </a:t>
            </a:r>
            <a:r>
              <a:rPr lang="es-ES" dirty="0" err="1" smtClean="0">
                <a:solidFill>
                  <a:srgbClr val="FF0000"/>
                </a:solidFill>
              </a:rPr>
              <a:t>list</a:t>
            </a:r>
            <a:r>
              <a:rPr lang="es-ES" dirty="0" smtClean="0">
                <a:solidFill>
                  <a:srgbClr val="FF0000"/>
                </a:solidFill>
              </a:rPr>
              <a:t>: 19/20</a:t>
            </a:r>
          </a:p>
          <a:p>
            <a:r>
              <a:rPr lang="es-ES" dirty="0" smtClean="0">
                <a:solidFill>
                  <a:srgbClr val="FF0000"/>
                </a:solidFill>
              </a:rPr>
              <a:t>M. Mena </a:t>
            </a:r>
            <a:r>
              <a:rPr lang="es-ES" dirty="0" err="1" smtClean="0">
                <a:solidFill>
                  <a:srgbClr val="FF0000"/>
                </a:solidFill>
              </a:rPr>
              <a:t>depending</a:t>
            </a:r>
            <a:r>
              <a:rPr lang="es-ES" dirty="0" smtClean="0">
                <a:solidFill>
                  <a:srgbClr val="FF0000"/>
                </a:solidFill>
              </a:rPr>
              <a:t> of extra </a:t>
            </a:r>
            <a:r>
              <a:rPr lang="es-ES" dirty="0" err="1" smtClean="0">
                <a:solidFill>
                  <a:srgbClr val="FF0000"/>
                </a:solidFill>
              </a:rPr>
              <a:t>funds</a:t>
            </a:r>
            <a:r>
              <a:rPr lang="es-ES" dirty="0" smtClean="0">
                <a:solidFill>
                  <a:srgbClr val="FF0000"/>
                </a:solidFill>
              </a:rPr>
              <a:t> </a:t>
            </a:r>
            <a:r>
              <a:rPr lang="es-ES" dirty="0" err="1" smtClean="0">
                <a:solidFill>
                  <a:srgbClr val="FF0000"/>
                </a:solidFill>
              </a:rPr>
              <a:t>available</a:t>
            </a:r>
            <a:endParaRPr lang="es-ES" dirty="0">
              <a:solidFill>
                <a:srgbClr val="FF0000"/>
              </a:solidFill>
            </a:endParaRPr>
          </a:p>
        </p:txBody>
      </p:sp>
      <p:sp>
        <p:nvSpPr>
          <p:cNvPr id="7" name="Abrir llave 6"/>
          <p:cNvSpPr/>
          <p:nvPr/>
        </p:nvSpPr>
        <p:spPr>
          <a:xfrm>
            <a:off x="1547664" y="1916832"/>
            <a:ext cx="576064" cy="93610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9" name="CuadroTexto 8"/>
          <p:cNvSpPr txBox="1"/>
          <p:nvPr/>
        </p:nvSpPr>
        <p:spPr>
          <a:xfrm rot="16200000">
            <a:off x="827584" y="2204864"/>
            <a:ext cx="864096" cy="369332"/>
          </a:xfrm>
          <a:prstGeom prst="rect">
            <a:avLst/>
          </a:prstGeom>
          <a:noFill/>
        </p:spPr>
        <p:txBody>
          <a:bodyPr wrap="square" rtlCol="0">
            <a:spAutoFit/>
          </a:bodyPr>
          <a:lstStyle/>
          <a:p>
            <a:r>
              <a:rPr lang="es-ES" b="1" dirty="0" smtClean="0"/>
              <a:t>TOTAL</a:t>
            </a:r>
            <a:endParaRPr lang="es-ES" b="1" dirty="0"/>
          </a:p>
        </p:txBody>
      </p:sp>
    </p:spTree>
    <p:extLst>
      <p:ext uri="{BB962C8B-B14F-4D97-AF65-F5344CB8AC3E}">
        <p14:creationId xmlns:p14="http://schemas.microsoft.com/office/powerpoint/2010/main" val="31205187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EURISOL </a:t>
            </a:r>
            <a:r>
              <a:rPr lang="en-US" dirty="0" err="1" smtClean="0"/>
              <a:t>MoU</a:t>
            </a:r>
            <a:r>
              <a:rPr lang="en-US" dirty="0" smtClean="0"/>
              <a:t> / EURISOL DF</a:t>
            </a:r>
            <a:endParaRPr lang="en-US" dirty="0"/>
          </a:p>
        </p:txBody>
      </p:sp>
      <p:sp>
        <p:nvSpPr>
          <p:cNvPr id="3" name="Content Placeholder 2"/>
          <p:cNvSpPr>
            <a:spLocks noGrp="1"/>
          </p:cNvSpPr>
          <p:nvPr>
            <p:ph idx="1"/>
          </p:nvPr>
        </p:nvSpPr>
        <p:spPr>
          <a:xfrm>
            <a:off x="1094928" y="980728"/>
            <a:ext cx="7653536" cy="3312368"/>
          </a:xfrm>
        </p:spPr>
        <p:txBody>
          <a:bodyPr>
            <a:normAutofit/>
          </a:bodyPr>
          <a:lstStyle/>
          <a:p>
            <a:r>
              <a:rPr lang="en-US" sz="1700" dirty="0" smtClean="0"/>
              <a:t>Steps towards EURISOL:</a:t>
            </a:r>
          </a:p>
          <a:p>
            <a:pPr lvl="2"/>
            <a:r>
              <a:rPr lang="en-US" sz="1700" dirty="0" smtClean="0"/>
              <a:t>Conceptual </a:t>
            </a:r>
            <a:r>
              <a:rPr lang="en-US" sz="1700" dirty="0"/>
              <a:t>Design Report (2004)</a:t>
            </a:r>
          </a:p>
          <a:p>
            <a:pPr lvl="2"/>
            <a:r>
              <a:rPr lang="en-US" sz="1700" dirty="0" smtClean="0"/>
              <a:t>Reference </a:t>
            </a:r>
            <a:r>
              <a:rPr lang="en-US" sz="1700" dirty="0"/>
              <a:t>Design report &amp; preliminary Cost Estimate (</a:t>
            </a:r>
            <a:r>
              <a:rPr lang="en-US" sz="1700" dirty="0" smtClean="0"/>
              <a:t>2009)</a:t>
            </a:r>
          </a:p>
          <a:p>
            <a:r>
              <a:rPr lang="en-US" sz="1700" dirty="0" smtClean="0"/>
              <a:t>Supported by Long Range Plan 2010, A </a:t>
            </a:r>
            <a:r>
              <a:rPr lang="en-US" sz="1700" dirty="0" err="1" smtClean="0"/>
              <a:t>MoU</a:t>
            </a:r>
            <a:r>
              <a:rPr lang="en-US" sz="1700" dirty="0" smtClean="0"/>
              <a:t> was created to launch a collaborative effort to continue the development of EURISOL R&amp;D and Cost </a:t>
            </a:r>
          </a:p>
          <a:p>
            <a:r>
              <a:rPr lang="en-US" sz="1700" dirty="0" smtClean="0"/>
              <a:t>Parties: CERN, GANIL(2011), COPIN (Poland) (2012), BEC (Belgium) 12/7/2014, INFN(2014). Valid 3 years </a:t>
            </a:r>
            <a:r>
              <a:rPr lang="en-US" sz="1700" dirty="0" smtClean="0">
                <a:sym typeface="Wingdings"/>
              </a:rPr>
              <a:t> July 2017</a:t>
            </a:r>
          </a:p>
          <a:p>
            <a:r>
              <a:rPr lang="en-US" sz="1700" dirty="0" smtClean="0">
                <a:sym typeface="Wingdings"/>
              </a:rPr>
              <a:t>Steering Committee: M.J. G. </a:t>
            </a:r>
            <a:r>
              <a:rPr lang="en-US" sz="1700" dirty="0" err="1" smtClean="0">
                <a:sym typeface="Wingdings"/>
              </a:rPr>
              <a:t>Borge</a:t>
            </a:r>
            <a:r>
              <a:rPr lang="en-US" sz="1700" dirty="0" smtClean="0">
                <a:sym typeface="Wingdings"/>
              </a:rPr>
              <a:t>, M. </a:t>
            </a:r>
            <a:r>
              <a:rPr lang="en-US" sz="1700" dirty="0" err="1">
                <a:sym typeface="Wingdings"/>
              </a:rPr>
              <a:t>L</a:t>
            </a:r>
            <a:r>
              <a:rPr lang="en-US" sz="1700" dirty="0" err="1" smtClean="0">
                <a:sym typeface="Wingdings"/>
              </a:rPr>
              <a:t>ewitowitz</a:t>
            </a:r>
            <a:r>
              <a:rPr lang="en-US" sz="1700" dirty="0" smtClean="0">
                <a:sym typeface="Wingdings"/>
              </a:rPr>
              <a:t> (project leader), A. </a:t>
            </a:r>
            <a:r>
              <a:rPr lang="en-US" sz="1700" dirty="0" err="1" smtClean="0">
                <a:sym typeface="Wingdings"/>
              </a:rPr>
              <a:t>Maj</a:t>
            </a:r>
            <a:r>
              <a:rPr lang="en-US" sz="1700" dirty="0" smtClean="0">
                <a:sym typeface="Wingdings"/>
              </a:rPr>
              <a:t>, L. </a:t>
            </a:r>
            <a:r>
              <a:rPr lang="en-US" sz="1700" dirty="0" err="1" smtClean="0">
                <a:sym typeface="Wingdings"/>
              </a:rPr>
              <a:t>Popescu</a:t>
            </a:r>
            <a:r>
              <a:rPr lang="en-US" sz="1700" dirty="0" smtClean="0">
                <a:sym typeface="Wingdings"/>
              </a:rPr>
              <a:t>, Sara  </a:t>
            </a:r>
            <a:r>
              <a:rPr lang="en-US" sz="1700" dirty="0" err="1" smtClean="0">
                <a:sym typeface="Wingdings"/>
              </a:rPr>
              <a:t>Pirrone</a:t>
            </a:r>
            <a:r>
              <a:rPr lang="en-US" sz="1700" dirty="0" smtClean="0">
                <a:sym typeface="Wingdings"/>
              </a:rPr>
              <a:t> and A. </a:t>
            </a:r>
            <a:r>
              <a:rPr lang="en-US" sz="1700" dirty="0" err="1" smtClean="0">
                <a:sym typeface="Wingdings"/>
              </a:rPr>
              <a:t>Bracco</a:t>
            </a:r>
            <a:r>
              <a:rPr lang="en-US" sz="1700" dirty="0" smtClean="0">
                <a:sym typeface="Wingdings"/>
              </a:rPr>
              <a:t> (</a:t>
            </a:r>
            <a:r>
              <a:rPr lang="en-US" sz="1700" dirty="0" err="1" smtClean="0">
                <a:sym typeface="Wingdings"/>
              </a:rPr>
              <a:t>Nuppec</a:t>
            </a:r>
            <a:r>
              <a:rPr lang="en-US" sz="1700" dirty="0" smtClean="0">
                <a:sym typeface="Wingdings"/>
              </a:rPr>
              <a:t> Chair, ex-officio member)</a:t>
            </a:r>
          </a:p>
          <a:p>
            <a:r>
              <a:rPr lang="en-US" sz="1700" dirty="0" smtClean="0">
                <a:solidFill>
                  <a:srgbClr val="FF0000"/>
                </a:solidFill>
                <a:sym typeface="Wingdings"/>
              </a:rPr>
              <a:t>Fee 3000 euros/ y</a:t>
            </a:r>
          </a:p>
          <a:p>
            <a:pPr marL="0" indent="0">
              <a:buNone/>
            </a:pPr>
            <a:endParaRPr lang="en-US" dirty="0" smtClean="0">
              <a:solidFill>
                <a:srgbClr val="FF0000"/>
              </a:solidFill>
            </a:endParaRPr>
          </a:p>
        </p:txBody>
      </p:sp>
      <p:sp>
        <p:nvSpPr>
          <p:cNvPr id="4" name="Slide Number Placeholder 3"/>
          <p:cNvSpPr>
            <a:spLocks noGrp="1"/>
          </p:cNvSpPr>
          <p:nvPr>
            <p:ph type="sldNum" sz="quarter" idx="12"/>
          </p:nvPr>
        </p:nvSpPr>
        <p:spPr/>
        <p:txBody>
          <a:bodyPr/>
          <a:lstStyle/>
          <a:p>
            <a:fld id="{DCE4B40A-67BA-4787-801A-16EE65008C21}" type="slidenum">
              <a:rPr lang="en-US" smtClean="0"/>
              <a:pPr/>
              <a:t>6</a:t>
            </a:fld>
            <a:endParaRPr lang="en-US"/>
          </a:p>
        </p:txBody>
      </p:sp>
      <p:sp>
        <p:nvSpPr>
          <p:cNvPr id="5" name="Text Placeholder 4"/>
          <p:cNvSpPr>
            <a:spLocks noGrp="1"/>
          </p:cNvSpPr>
          <p:nvPr>
            <p:ph type="body" sz="quarter" idx="13"/>
          </p:nvPr>
        </p:nvSpPr>
        <p:spPr/>
        <p:txBody>
          <a:bodyPr/>
          <a:lstStyle/>
          <a:p>
            <a:endParaRPr lang="en-US"/>
          </a:p>
        </p:txBody>
      </p:sp>
      <p:sp>
        <p:nvSpPr>
          <p:cNvPr id="6" name="Content Placeholder 2"/>
          <p:cNvSpPr txBox="1">
            <a:spLocks/>
          </p:cNvSpPr>
          <p:nvPr/>
        </p:nvSpPr>
        <p:spPr>
          <a:xfrm>
            <a:off x="3347864" y="3717032"/>
            <a:ext cx="5112568" cy="3024336"/>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Tx/>
              <a:buBlip>
                <a:blip r:embed="rId2"/>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t>EURISOL DF Goals:</a:t>
            </a:r>
          </a:p>
          <a:p>
            <a:r>
              <a:rPr lang="en-US" dirty="0" smtClean="0"/>
              <a:t>ISOL-based EU-projects supported, upgraded, optimized and coordinated .</a:t>
            </a:r>
          </a:p>
          <a:p>
            <a:r>
              <a:rPr lang="en-US" dirty="0" smtClean="0"/>
              <a:t>Strong physics case, R&amp;D in RIB production and instrumentation for EURISOL</a:t>
            </a:r>
          </a:p>
          <a:p>
            <a:r>
              <a:rPr lang="en-US" dirty="0" smtClean="0"/>
              <a:t>Enter in ESFRI list (3 countries) and obtain funds. </a:t>
            </a:r>
          </a:p>
          <a:p>
            <a:pPr lvl="1"/>
            <a:r>
              <a:rPr lang="en-US" dirty="0" smtClean="0"/>
              <a:t>Plan for call 2018</a:t>
            </a:r>
          </a:p>
          <a:p>
            <a:r>
              <a:rPr lang="en-US" dirty="0" smtClean="0"/>
              <a:t>To be define:</a:t>
            </a:r>
          </a:p>
          <a:p>
            <a:pPr lvl="1"/>
            <a:r>
              <a:rPr lang="en-US" dirty="0" smtClean="0">
                <a:sym typeface="Wingdings"/>
              </a:rPr>
              <a:t>Members: GANIL, ISOLDE, SPES (+ISOL@MYRRHA)</a:t>
            </a:r>
          </a:p>
          <a:p>
            <a:pPr lvl="1"/>
            <a:r>
              <a:rPr lang="en-US" dirty="0" smtClean="0">
                <a:sym typeface="Wingdings"/>
              </a:rPr>
              <a:t>Small scale ISOL facilities: ALTO, Jyvaskyla</a:t>
            </a:r>
          </a:p>
          <a:p>
            <a:pPr marL="0" indent="0">
              <a:buFontTx/>
              <a:buNone/>
            </a:pPr>
            <a:endParaRPr lang="en-US" dirty="0" smtClean="0"/>
          </a:p>
        </p:txBody>
      </p:sp>
      <p:pic>
        <p:nvPicPr>
          <p:cNvPr id="7" name="Marcador de contenido 5" descr="Screen Shot 2014-10-31 at 10.15.36.png"/>
          <p:cNvPicPr>
            <a:picLocks noChangeAspect="1"/>
          </p:cNvPicPr>
          <p:nvPr/>
        </p:nvPicPr>
        <p:blipFill rotWithShape="1">
          <a:blip r:embed="rId3">
            <a:extLst>
              <a:ext uri="{28A0092B-C50C-407E-A947-70E740481C1C}">
                <a14:useLocalDpi xmlns:a14="http://schemas.microsoft.com/office/drawing/2010/main" val="0"/>
              </a:ext>
            </a:extLst>
          </a:blip>
          <a:srcRect l="-14820" r="-13461"/>
          <a:stretch/>
        </p:blipFill>
        <p:spPr>
          <a:xfrm>
            <a:off x="683568" y="4221088"/>
            <a:ext cx="2782831" cy="1645643"/>
          </a:xfrm>
          <a:prstGeom prst="rect">
            <a:avLst/>
          </a:prstGeom>
        </p:spPr>
      </p:pic>
      <p:sp>
        <p:nvSpPr>
          <p:cNvPr id="8" name="TextBox 7"/>
          <p:cNvSpPr txBox="1"/>
          <p:nvPr/>
        </p:nvSpPr>
        <p:spPr>
          <a:xfrm>
            <a:off x="907452" y="5877272"/>
            <a:ext cx="2728444" cy="646331"/>
          </a:xfrm>
          <a:prstGeom prst="rect">
            <a:avLst/>
          </a:prstGeom>
          <a:noFill/>
        </p:spPr>
        <p:txBody>
          <a:bodyPr wrap="none" rtlCol="0">
            <a:spAutoFit/>
          </a:bodyPr>
          <a:lstStyle/>
          <a:p>
            <a:r>
              <a:rPr lang="en-US" dirty="0" smtClean="0"/>
              <a:t>Propose in Lisbon Oct2012</a:t>
            </a:r>
          </a:p>
          <a:p>
            <a:r>
              <a:rPr lang="en-US" dirty="0" smtClean="0"/>
              <a:t>Discussed in York July 2014</a:t>
            </a:r>
            <a:endParaRPr lang="en-US" dirty="0"/>
          </a:p>
        </p:txBody>
      </p:sp>
    </p:spTree>
    <p:extLst>
      <p:ext uri="{BB962C8B-B14F-4D97-AF65-F5344CB8AC3E}">
        <p14:creationId xmlns:p14="http://schemas.microsoft.com/office/powerpoint/2010/main" val="115451690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err="1" smtClean="0"/>
              <a:t>Towards</a:t>
            </a:r>
            <a:r>
              <a:rPr lang="es-ES" dirty="0" smtClean="0"/>
              <a:t> EURISOL-DF </a:t>
            </a:r>
            <a:endParaRPr lang="es-ES" dirty="0"/>
          </a:p>
        </p:txBody>
      </p:sp>
      <p:sp>
        <p:nvSpPr>
          <p:cNvPr id="4" name="Marcador de número de diapositiva 3"/>
          <p:cNvSpPr>
            <a:spLocks noGrp="1"/>
          </p:cNvSpPr>
          <p:nvPr>
            <p:ph type="sldNum" sz="quarter" idx="12"/>
          </p:nvPr>
        </p:nvSpPr>
        <p:spPr/>
        <p:txBody>
          <a:bodyPr/>
          <a:lstStyle/>
          <a:p>
            <a:fld id="{DCE4B40A-67BA-4787-801A-16EE65008C21}" type="slidenum">
              <a:rPr lang="en-US" smtClean="0"/>
              <a:pPr/>
              <a:t>7</a:t>
            </a:fld>
            <a:endParaRPr lang="en-US"/>
          </a:p>
        </p:txBody>
      </p:sp>
      <p:sp>
        <p:nvSpPr>
          <p:cNvPr id="6" name="Marcador de contenido 5"/>
          <p:cNvSpPr txBox="1">
            <a:spLocks noGrp="1"/>
          </p:cNvSpPr>
          <p:nvPr>
            <p:ph idx="1"/>
          </p:nvPr>
        </p:nvSpPr>
        <p:spPr>
          <a:xfrm>
            <a:off x="1043608" y="908720"/>
            <a:ext cx="7653536" cy="1661993"/>
          </a:xfrm>
          <a:prstGeom prst="rect">
            <a:avLst/>
          </a:prstGeom>
          <a:noFill/>
        </p:spPr>
        <p:txBody>
          <a:bodyPr wrap="square" rtlCol="0">
            <a:spAutoFit/>
          </a:bodyPr>
          <a:lstStyle/>
          <a:p>
            <a:r>
              <a:rPr lang="en-GB" dirty="0" smtClean="0">
                <a:solidFill>
                  <a:srgbClr val="FF0000"/>
                </a:solidFill>
              </a:rPr>
              <a:t>ISOLDE</a:t>
            </a:r>
          </a:p>
          <a:p>
            <a:pPr lvl="1">
              <a:lnSpc>
                <a:spcPct val="70000"/>
              </a:lnSpc>
              <a:buFont typeface="Wingdings" charset="2"/>
              <a:buChar char="Ø"/>
            </a:pPr>
            <a:r>
              <a:rPr lang="en-GB" dirty="0" smtClean="0"/>
              <a:t>Concentrate in the Intensity, purity and </a:t>
            </a:r>
            <a:r>
              <a:rPr lang="en-GB" dirty="0" err="1" smtClean="0"/>
              <a:t>emittance</a:t>
            </a:r>
            <a:r>
              <a:rPr lang="en-GB" dirty="0" smtClean="0"/>
              <a:t> of the radioactive beams .	Target + ION SOURCE</a:t>
            </a:r>
          </a:p>
          <a:p>
            <a:pPr lvl="1">
              <a:lnSpc>
                <a:spcPct val="70000"/>
              </a:lnSpc>
            </a:pPr>
            <a:r>
              <a:rPr lang="en-GB" dirty="0" smtClean="0"/>
              <a:t>		RFQ</a:t>
            </a:r>
          </a:p>
          <a:p>
            <a:pPr marL="457200" lvl="1" indent="0">
              <a:lnSpc>
                <a:spcPct val="70000"/>
              </a:lnSpc>
              <a:buNone/>
            </a:pPr>
            <a:r>
              <a:rPr lang="en-GB" dirty="0" smtClean="0"/>
              <a:t>		HRS new design</a:t>
            </a:r>
          </a:p>
          <a:p>
            <a:pPr lvl="1">
              <a:lnSpc>
                <a:spcPct val="70000"/>
              </a:lnSpc>
            </a:pPr>
            <a:r>
              <a:rPr lang="en-GB" dirty="0" smtClean="0"/>
              <a:t>Implementation of the TSR as part of the Instrumentation</a:t>
            </a:r>
          </a:p>
          <a:p>
            <a:pPr marL="742950" lvl="3" indent="-285750">
              <a:lnSpc>
                <a:spcPct val="70000"/>
              </a:lnSpc>
              <a:buFont typeface="Wingdings" charset="2"/>
              <a:buChar char="Ø"/>
            </a:pPr>
            <a:r>
              <a:rPr lang="en-GB" sz="1600" dirty="0"/>
              <a:t>Design of new beam dumps to face the increase in </a:t>
            </a:r>
            <a:r>
              <a:rPr lang="en-GB" sz="1600" dirty="0" smtClean="0"/>
              <a:t>energy</a:t>
            </a:r>
            <a:endParaRPr lang="en-GB" sz="1600" dirty="0"/>
          </a:p>
        </p:txBody>
      </p:sp>
      <p:sp>
        <p:nvSpPr>
          <p:cNvPr id="7" name="Marcador de contenido 2"/>
          <p:cNvSpPr txBox="1">
            <a:spLocks/>
          </p:cNvSpPr>
          <p:nvPr/>
        </p:nvSpPr>
        <p:spPr>
          <a:xfrm>
            <a:off x="1115616" y="2636912"/>
            <a:ext cx="7653536" cy="4077072"/>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Tx/>
              <a:buBlip>
                <a:blip r:embed="rId3"/>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rgbClr val="FF0000"/>
                </a:solidFill>
              </a:rPr>
              <a:t>SPES:</a:t>
            </a:r>
            <a:endParaRPr lang="en-US" dirty="0" smtClean="0"/>
          </a:p>
          <a:p>
            <a:pPr lvl="1"/>
            <a:r>
              <a:rPr lang="en-US" sz="1900" dirty="0" smtClean="0"/>
              <a:t>High level European Instrumentation; AGATA, FAZIA,PARIS..</a:t>
            </a:r>
            <a:endParaRPr lang="en-US" sz="1900" dirty="0"/>
          </a:p>
          <a:p>
            <a:pPr lvl="1"/>
            <a:r>
              <a:rPr lang="en-US" sz="1900" dirty="0" smtClean="0"/>
              <a:t>Second </a:t>
            </a:r>
            <a:r>
              <a:rPr lang="en-US" sz="1900" dirty="0" err="1" smtClean="0"/>
              <a:t>ISOl</a:t>
            </a:r>
            <a:r>
              <a:rPr lang="en-US" sz="1900" dirty="0" smtClean="0"/>
              <a:t> bunker and high intensity  direct Target</a:t>
            </a:r>
          </a:p>
          <a:p>
            <a:pPr lvl="1"/>
            <a:r>
              <a:rPr lang="en-US" sz="1900" dirty="0" smtClean="0"/>
              <a:t>HRS 1/40.000. </a:t>
            </a:r>
            <a:endParaRPr lang="en-US" sz="1900" dirty="0"/>
          </a:p>
          <a:p>
            <a:pPr lvl="1"/>
            <a:r>
              <a:rPr lang="en-US" sz="1900" dirty="0" smtClean="0"/>
              <a:t>Reaccelerated  bema energy upgrade</a:t>
            </a:r>
          </a:p>
          <a:p>
            <a:pPr lvl="1"/>
            <a:r>
              <a:rPr lang="en-US" sz="1900" dirty="0" smtClean="0"/>
              <a:t>EBIS</a:t>
            </a:r>
            <a:endParaRPr lang="en-US" sz="1900" dirty="0"/>
          </a:p>
          <a:p>
            <a:pPr>
              <a:buFont typeface="Wingdings" charset="2"/>
              <a:buChar char="Ø"/>
            </a:pPr>
            <a:r>
              <a:rPr lang="en-US" sz="1900" dirty="0" smtClean="0">
                <a:solidFill>
                  <a:srgbClr val="FF0000"/>
                </a:solidFill>
              </a:rPr>
              <a:t>SPIRAL2: </a:t>
            </a:r>
            <a:r>
              <a:rPr lang="en-US" sz="1900" dirty="0" smtClean="0"/>
              <a:t>High Intensity accelerator as prototype of EURISOL driver</a:t>
            </a:r>
          </a:p>
          <a:p>
            <a:pPr>
              <a:buFont typeface="Wingdings" charset="2"/>
              <a:buChar char="Ø"/>
            </a:pPr>
            <a:r>
              <a:rPr lang="en-US" sz="1900" dirty="0"/>
              <a:t>	</a:t>
            </a:r>
            <a:r>
              <a:rPr lang="en-US" sz="1900" dirty="0" smtClean="0"/>
              <a:t>Handling of high </a:t>
            </a:r>
            <a:r>
              <a:rPr lang="en-US" sz="1900" dirty="0" err="1" smtClean="0"/>
              <a:t>radiactivity</a:t>
            </a:r>
            <a:r>
              <a:rPr lang="en-US" sz="1900" dirty="0" smtClean="0"/>
              <a:t> and maintenance</a:t>
            </a:r>
          </a:p>
          <a:p>
            <a:pPr lvl="1">
              <a:buFont typeface="Wingdings" charset="2"/>
              <a:buChar char="Ø"/>
            </a:pPr>
            <a:r>
              <a:rPr lang="en-US" sz="1900" dirty="0" smtClean="0"/>
              <a:t>High-power converter and big </a:t>
            </a:r>
            <a:r>
              <a:rPr lang="en-US" sz="1900" dirty="0" err="1" smtClean="0"/>
              <a:t>volumen</a:t>
            </a:r>
            <a:r>
              <a:rPr lang="en-US" sz="1900" dirty="0" smtClean="0"/>
              <a:t> </a:t>
            </a:r>
            <a:r>
              <a:rPr lang="en-US" sz="1900" dirty="0" err="1" smtClean="0"/>
              <a:t>Ucx</a:t>
            </a:r>
            <a:r>
              <a:rPr lang="en-US" sz="1900" dirty="0" smtClean="0"/>
              <a:t> Target (SpIRAL2, Phase2)</a:t>
            </a:r>
          </a:p>
          <a:p>
            <a:pPr lvl="1">
              <a:buFont typeface="Wingdings" charset="2"/>
              <a:buChar char="Ø"/>
            </a:pPr>
            <a:r>
              <a:rPr lang="en-US" sz="1900" dirty="0" smtClean="0"/>
              <a:t>Innovative </a:t>
            </a:r>
            <a:r>
              <a:rPr lang="en-US" sz="1900" dirty="0" err="1" smtClean="0"/>
              <a:t>instrumetation</a:t>
            </a:r>
            <a:endParaRPr lang="en-US" sz="1900" dirty="0" smtClean="0"/>
          </a:p>
          <a:p>
            <a:pPr>
              <a:buFont typeface="Wingdings" charset="2"/>
              <a:buChar char="Ø"/>
            </a:pPr>
            <a:r>
              <a:rPr lang="en-US" sz="1900" dirty="0" smtClean="0">
                <a:solidFill>
                  <a:srgbClr val="FF0000"/>
                </a:solidFill>
              </a:rPr>
              <a:t>ISOL@MYRRHA</a:t>
            </a:r>
          </a:p>
          <a:p>
            <a:pPr lvl="1">
              <a:buFont typeface="Wingdings" charset="2"/>
              <a:buChar char="Ø"/>
            </a:pPr>
            <a:r>
              <a:rPr lang="en-US" sz="1900" dirty="0" smtClean="0"/>
              <a:t>High reliability </a:t>
            </a:r>
          </a:p>
          <a:p>
            <a:pPr lvl="1">
              <a:buFont typeface="Wingdings" charset="2"/>
              <a:buChar char="Ø"/>
            </a:pPr>
            <a:r>
              <a:rPr lang="en-US" sz="1900" dirty="0" smtClean="0"/>
              <a:t>R&amp;D in Bema purification</a:t>
            </a:r>
          </a:p>
          <a:p>
            <a:endParaRPr lang="en-US" dirty="0" smtClean="0"/>
          </a:p>
          <a:p>
            <a:r>
              <a:rPr lang="en-US" dirty="0" smtClean="0"/>
              <a:t>EURISOL Steering Committee integrated by M. </a:t>
            </a:r>
            <a:r>
              <a:rPr lang="en-US" dirty="0" err="1" smtClean="0"/>
              <a:t>Lewitowicz</a:t>
            </a:r>
            <a:r>
              <a:rPr lang="en-US" dirty="0" smtClean="0"/>
              <a:t> (GANIL, Chair), P. </a:t>
            </a:r>
            <a:r>
              <a:rPr lang="en-US" dirty="0" err="1" smtClean="0"/>
              <a:t>Naiorkowski</a:t>
            </a:r>
            <a:r>
              <a:rPr lang="en-US" dirty="0" smtClean="0"/>
              <a:t> (COPIN) S. </a:t>
            </a:r>
            <a:r>
              <a:rPr lang="en-US" dirty="0" err="1" smtClean="0"/>
              <a:t>Pirrone</a:t>
            </a:r>
            <a:r>
              <a:rPr lang="en-US" dirty="0" smtClean="0"/>
              <a:t> (INFN), L. </a:t>
            </a:r>
            <a:r>
              <a:rPr lang="en-US" dirty="0" err="1" smtClean="0"/>
              <a:t>Popescu</a:t>
            </a:r>
            <a:r>
              <a:rPr lang="en-US" dirty="0" smtClean="0"/>
              <a:t> (BEC), M. Borge (CERN) and Angela </a:t>
            </a:r>
            <a:r>
              <a:rPr lang="en-US" dirty="0" err="1" smtClean="0"/>
              <a:t>Bracco</a:t>
            </a:r>
            <a:r>
              <a:rPr lang="en-US" dirty="0" smtClean="0"/>
              <a:t> for </a:t>
            </a:r>
            <a:r>
              <a:rPr lang="en-US" dirty="0" err="1" smtClean="0"/>
              <a:t>NuPECC</a:t>
            </a:r>
            <a:r>
              <a:rPr lang="en-US" dirty="0" smtClean="0"/>
              <a:t>. </a:t>
            </a:r>
          </a:p>
          <a:p>
            <a:pPr marL="457200" lvl="1" indent="0">
              <a:buFont typeface="Wingdings" pitchFamily="2" charset="2"/>
              <a:buNone/>
            </a:pPr>
            <a:endParaRPr lang="en-US" dirty="0" smtClean="0"/>
          </a:p>
          <a:p>
            <a:pPr marL="457200" lvl="1" indent="0">
              <a:buFont typeface="Wingdings" pitchFamily="2" charset="2"/>
              <a:buNone/>
            </a:pPr>
            <a:endParaRPr lang="es-ES" dirty="0" smtClean="0"/>
          </a:p>
          <a:p>
            <a:endParaRPr lang="es-ES" dirty="0" smtClean="0"/>
          </a:p>
          <a:p>
            <a:pPr marL="457200" lvl="1" indent="0">
              <a:buFont typeface="Wingdings" pitchFamily="2" charset="2"/>
              <a:buNone/>
            </a:pPr>
            <a:endParaRPr lang="es-ES" dirty="0" smtClean="0"/>
          </a:p>
          <a:p>
            <a:pPr marL="457200" lvl="1" indent="0">
              <a:buFont typeface="Wingdings" pitchFamily="2" charset="2"/>
              <a:buNone/>
            </a:pPr>
            <a:endParaRPr lang="es-ES" dirty="0" smtClean="0"/>
          </a:p>
          <a:p>
            <a:endParaRPr lang="es-ES" dirty="0" smtClean="0"/>
          </a:p>
          <a:p>
            <a:endParaRPr lang="es-ES" dirty="0" smtClean="0"/>
          </a:p>
          <a:p>
            <a:endParaRPr lang="es-ES" dirty="0"/>
          </a:p>
        </p:txBody>
      </p:sp>
    </p:spTree>
    <p:extLst>
      <p:ext uri="{BB962C8B-B14F-4D97-AF65-F5344CB8AC3E}">
        <p14:creationId xmlns:p14="http://schemas.microsoft.com/office/powerpoint/2010/main" val="372132916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DCE4B40A-67BA-4787-801A-16EE65008C21}" type="slidenum">
              <a:rPr lang="en-US" smtClean="0"/>
              <a:pPr/>
              <a:t>8</a:t>
            </a:fld>
            <a:endParaRPr lang="en-US"/>
          </a:p>
        </p:txBody>
      </p:sp>
      <p:sp>
        <p:nvSpPr>
          <p:cNvPr id="5" name="Text Placeholder 4"/>
          <p:cNvSpPr>
            <a:spLocks noGrp="1"/>
          </p:cNvSpPr>
          <p:nvPr>
            <p:ph type="body" sz="quarter" idx="13"/>
          </p:nvPr>
        </p:nvSpPr>
        <p:spPr/>
        <p:txBody>
          <a:bodyPr/>
          <a:lstStyle/>
          <a:p>
            <a:endParaRPr lang="en-US"/>
          </a:p>
        </p:txBody>
      </p:sp>
      <p:sp>
        <p:nvSpPr>
          <p:cNvPr id="6" name="Title 1"/>
          <p:cNvSpPr txBox="1">
            <a:spLocks/>
          </p:cNvSpPr>
          <p:nvPr/>
        </p:nvSpPr>
        <p:spPr>
          <a:xfrm>
            <a:off x="1043608" y="2564904"/>
            <a:ext cx="7643192" cy="980736"/>
          </a:xfrm>
          <a:prstGeom prst="rect">
            <a:avLst/>
          </a:prstGeom>
        </p:spPr>
        <p:txBody>
          <a:bodyPr vert="horz" lIns="91440" tIns="45720" rIns="91440" bIns="45720" rtlCol="0" anchor="ctr">
            <a:normAutofit fontScale="82500" lnSpcReduction="20000"/>
          </a:bodyPr>
          <a:lstStyle>
            <a:lvl1pPr algn="ctr" defTabSz="914400" rtl="0" eaLnBrk="1" latinLnBrk="0" hangingPunct="1">
              <a:spcBef>
                <a:spcPct val="0"/>
              </a:spcBef>
              <a:buNone/>
              <a:defRPr sz="4400" b="1" kern="1200">
                <a:solidFill>
                  <a:schemeClr val="tx1"/>
                </a:solidFill>
                <a:latin typeface="+mj-lt"/>
                <a:ea typeface="+mj-ea"/>
                <a:cs typeface="+mj-cs"/>
              </a:defRPr>
            </a:lvl1pPr>
          </a:lstStyle>
          <a:p>
            <a:r>
              <a:rPr lang="en-US" dirty="0" smtClean="0"/>
              <a:t>News on the Beam Lines</a:t>
            </a:r>
            <a:br>
              <a:rPr lang="en-US" dirty="0" smtClean="0"/>
            </a:br>
            <a:endParaRPr lang="en-US" dirty="0"/>
          </a:p>
        </p:txBody>
      </p:sp>
    </p:spTree>
    <p:extLst>
      <p:ext uri="{BB962C8B-B14F-4D97-AF65-F5344CB8AC3E}">
        <p14:creationId xmlns:p14="http://schemas.microsoft.com/office/powerpoint/2010/main" val="297753765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NICOLE Status</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9</a:t>
            </a:fld>
            <a:endParaRPr lang="en-US"/>
          </a:p>
        </p:txBody>
      </p:sp>
      <p:sp>
        <p:nvSpPr>
          <p:cNvPr id="6" name="コンテンツ プレースホルダー 2"/>
          <p:cNvSpPr txBox="1">
            <a:spLocks/>
          </p:cNvSpPr>
          <p:nvPr/>
        </p:nvSpPr>
        <p:spPr>
          <a:xfrm>
            <a:off x="914400" y="1052736"/>
            <a:ext cx="8229600" cy="5607690"/>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Tx/>
              <a:buBlip>
                <a:blip r:embed="rId2"/>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kumimoji="1" lang="en-US" altLang="ja-JP" sz="2000" dirty="0" smtClean="0"/>
              <a:t>Set the fridge at the beam line roughly.</a:t>
            </a:r>
          </a:p>
          <a:p>
            <a:r>
              <a:rPr lang="en-US" altLang="ja-JP" sz="2000" dirty="0" smtClean="0"/>
              <a:t>Re-assemble the main unit of the fridge.</a:t>
            </a:r>
          </a:p>
          <a:p>
            <a:r>
              <a:rPr lang="en-US" altLang="ja-JP" sz="2000" dirty="0" smtClean="0"/>
              <a:t>Vacuum test at the LN2 temperature. </a:t>
            </a:r>
          </a:p>
          <a:p>
            <a:endParaRPr lang="en-US" altLang="ja-JP" sz="2800" dirty="0" smtClean="0"/>
          </a:p>
          <a:p>
            <a:pPr algn="r"/>
            <a:endParaRPr lang="en-US" altLang="ja-JP" sz="2800" dirty="0" smtClean="0"/>
          </a:p>
          <a:p>
            <a:endParaRPr kumimoji="1" lang="en-US" altLang="ja-JP" sz="2800" dirty="0" smtClean="0"/>
          </a:p>
          <a:p>
            <a:endParaRPr lang="en-US" altLang="ja-JP" sz="2800" dirty="0" smtClean="0"/>
          </a:p>
          <a:p>
            <a:r>
              <a:rPr kumimoji="1" lang="en-US" altLang="ja-JP" sz="2800" dirty="0" smtClean="0"/>
              <a:t>Next steps, 2015:</a:t>
            </a:r>
          </a:p>
          <a:p>
            <a:pPr marL="457200" lvl="1" indent="0">
              <a:buFont typeface="Wingdings" pitchFamily="2" charset="2"/>
              <a:buNone/>
            </a:pPr>
            <a:r>
              <a:rPr lang="en-US" altLang="ja-JP" sz="1800" dirty="0" smtClean="0">
                <a:solidFill>
                  <a:srgbClr val="0000FF"/>
                </a:solidFill>
              </a:rPr>
              <a:t>He-transfer test with the new supports and test the fridge at He temperature.</a:t>
            </a:r>
          </a:p>
          <a:p>
            <a:pPr marL="457200" lvl="1" indent="0">
              <a:buFont typeface="Wingdings" pitchFamily="2" charset="2"/>
              <a:buNone/>
            </a:pPr>
            <a:r>
              <a:rPr lang="en-US" altLang="ja-JP" sz="1800" dirty="0" smtClean="0">
                <a:solidFill>
                  <a:srgbClr val="0000FF"/>
                </a:solidFill>
              </a:rPr>
              <a:t>Connect the fridge to the beam line (fine alignment)</a:t>
            </a:r>
          </a:p>
          <a:p>
            <a:pPr marL="457200" lvl="1" indent="0">
              <a:buNone/>
            </a:pPr>
            <a:r>
              <a:rPr kumimoji="1" lang="en-US" altLang="ja-JP" sz="1800" dirty="0" smtClean="0">
                <a:solidFill>
                  <a:srgbClr val="0000FF"/>
                </a:solidFill>
              </a:rPr>
              <a:t>(9feb2015 ) Takashi </a:t>
            </a:r>
            <a:r>
              <a:rPr kumimoji="1" lang="en-US" altLang="ja-JP" sz="1800" dirty="0" err="1" smtClean="0">
                <a:solidFill>
                  <a:srgbClr val="0000FF"/>
                </a:solidFill>
              </a:rPr>
              <a:t>Ohtsubo</a:t>
            </a:r>
            <a:r>
              <a:rPr kumimoji="1" lang="en-US" altLang="ja-JP" sz="1800" dirty="0" smtClean="0">
                <a:solidFill>
                  <a:srgbClr val="0000FF"/>
                </a:solidFill>
              </a:rPr>
              <a:t>: </a:t>
            </a:r>
            <a:r>
              <a:rPr lang="en-US" sz="1800" dirty="0" smtClean="0"/>
              <a:t>We </a:t>
            </a:r>
            <a:r>
              <a:rPr lang="en-US" sz="1800" dirty="0"/>
              <a:t>would like to finish the entire test </a:t>
            </a:r>
            <a:r>
              <a:rPr lang="en-US" sz="1800" dirty="0" smtClean="0"/>
              <a:t>of NICOLE </a:t>
            </a:r>
            <a:r>
              <a:rPr lang="en-US" sz="1800" dirty="0"/>
              <a:t>before the next meeting in June and join it. I will discuss with my collaborators to make a plan for this.</a:t>
            </a:r>
          </a:p>
          <a:p>
            <a:pPr marL="457200" lvl="1" indent="0">
              <a:buFont typeface="Wingdings" pitchFamily="2" charset="2"/>
              <a:buNone/>
            </a:pPr>
            <a:endParaRPr kumimoji="1" lang="ja-JP" altLang="en-US" sz="1800" dirty="0">
              <a:solidFill>
                <a:srgbClr val="0000FF"/>
              </a:solidFill>
            </a:endParaRPr>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2276872"/>
            <a:ext cx="2600325" cy="195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2278655"/>
            <a:ext cx="2600325" cy="195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2278655"/>
            <a:ext cx="2600325" cy="195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 Placeholder 4"/>
          <p:cNvSpPr>
            <a:spLocks noGrp="1"/>
          </p:cNvSpPr>
          <p:nvPr>
            <p:ph type="body" sz="quarter" idx="13"/>
          </p:nvPr>
        </p:nvSpPr>
        <p:spPr/>
        <p:txBody>
          <a:bodyPr/>
          <a:lstStyle/>
          <a:p>
            <a:r>
              <a:rPr lang="en-US" dirty="0" smtClean="0"/>
              <a:t>Courtesy of M. </a:t>
            </a:r>
            <a:r>
              <a:rPr lang="en-US" dirty="0" err="1" smtClean="0"/>
              <a:t>Madurga</a:t>
            </a:r>
            <a:endParaRPr lang="en-US" dirty="0"/>
          </a:p>
        </p:txBody>
      </p:sp>
    </p:spTree>
    <p:extLst>
      <p:ext uri="{BB962C8B-B14F-4D97-AF65-F5344CB8AC3E}">
        <p14:creationId xmlns:p14="http://schemas.microsoft.com/office/powerpoint/2010/main" val="266892621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7596</TotalTime>
  <Words>1211</Words>
  <Application>Microsoft Macintosh PowerPoint</Application>
  <PresentationFormat>Presentación en pantalla (4:3)</PresentationFormat>
  <Paragraphs>286</Paragraphs>
  <Slides>17</Slides>
  <Notes>3</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Office Theme</vt:lpstr>
      <vt:lpstr>News of the                 Group</vt:lpstr>
      <vt:lpstr>Outline</vt:lpstr>
      <vt:lpstr>Fellows, Associates &amp; Students</vt:lpstr>
      <vt:lpstr>Courses / Workshops</vt:lpstr>
      <vt:lpstr>ENSAR / ENSAR 2</vt:lpstr>
      <vt:lpstr>EURISOL MoU / EURISOL DF</vt:lpstr>
      <vt:lpstr>Towards EURISOL-DF </vt:lpstr>
      <vt:lpstr>Presentación de PowerPoint</vt:lpstr>
      <vt:lpstr>NICOLE Status</vt:lpstr>
      <vt:lpstr>Collaboration Matters </vt:lpstr>
      <vt:lpstr>Income of the collaboration</vt:lpstr>
      <vt:lpstr>Presentación de PowerPoint</vt:lpstr>
      <vt:lpstr>IRELANd at ISOLDE</vt:lpstr>
      <vt:lpstr>India @ ISOLDE</vt:lpstr>
      <vt:lpstr>USER Office &amp; Grey Book</vt:lpstr>
      <vt:lpstr>Present information in Grey Book</vt:lpstr>
      <vt:lpstr>Present information in Grey Book</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skreim</dc:creator>
  <cp:lastModifiedBy>Maria Jose Garcia Borge</cp:lastModifiedBy>
  <cp:revision>567</cp:revision>
  <dcterms:created xsi:type="dcterms:W3CDTF">2012-03-08T16:06:15Z</dcterms:created>
  <dcterms:modified xsi:type="dcterms:W3CDTF">2015-02-13T14:26:33Z</dcterms:modified>
</cp:coreProperties>
</file>