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9" r:id="rId3"/>
    <p:sldId id="262" r:id="rId4"/>
    <p:sldId id="265" r:id="rId5"/>
    <p:sldId id="296" r:id="rId6"/>
    <p:sldId id="266" r:id="rId7"/>
    <p:sldId id="288" r:id="rId8"/>
    <p:sldId id="260" r:id="rId9"/>
    <p:sldId id="267" r:id="rId10"/>
    <p:sldId id="269" r:id="rId11"/>
    <p:sldId id="271" r:id="rId12"/>
    <p:sldId id="274" r:id="rId13"/>
    <p:sldId id="277" r:id="rId14"/>
    <p:sldId id="281" r:id="rId15"/>
    <p:sldId id="279" r:id="rId16"/>
    <p:sldId id="278" r:id="rId17"/>
    <p:sldId id="280" r:id="rId18"/>
    <p:sldId id="283" r:id="rId19"/>
    <p:sldId id="282" r:id="rId20"/>
    <p:sldId id="286" r:id="rId21"/>
    <p:sldId id="284" r:id="rId22"/>
    <p:sldId id="285" r:id="rId23"/>
    <p:sldId id="287" r:id="rId24"/>
    <p:sldId id="289" r:id="rId25"/>
    <p:sldId id="297" r:id="rId26"/>
    <p:sldId id="291" r:id="rId27"/>
    <p:sldId id="258" r:id="rId28"/>
    <p:sldId id="295" r:id="rId29"/>
    <p:sldId id="292" r:id="rId30"/>
    <p:sldId id="294" r:id="rId31"/>
    <p:sldId id="293" r:id="rId3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B9AB8-1E6C-4B97-B366-6935F32BBB6E}" type="datetimeFigureOut">
              <a:rPr lang="en-GB" smtClean="0"/>
              <a:t>13/02/2015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88A73-D53E-4B96-B71C-8FB8B5F48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745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E73CA-1689-4493-92FD-9FFEC2F1D48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88A73-D53E-4B96-B71C-8FB8B5F480F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358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ISOLDE ISCC –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CERN-MEDICIS day - 15 October 2014 - S.Marzari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CERN-MEDICIS day - 15 October 2014 - S.Marzari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CERN-MEDICIS day - 15 October 2014 - S.Marzari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F696-94A8-4CE6-BA8D-F7AE4654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7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CERN-MEDICIS day - 15 October 2014 - S.Marzari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pic>
        <p:nvPicPr>
          <p:cNvPr id="7" name="Picture 6" descr="2014-04-09_CERN_60years_ENdept_75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2" r:id="rId3"/>
    <p:sldLayoutId id="2147483684" r:id="rId4"/>
    <p:sldLayoutId id="2147483680" r:id="rId5"/>
    <p:sldLayoutId id="2147483676" r:id="rId6"/>
    <p:sldLayoutId id="2147483685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0.wdp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2.jpeg"/><Relationship Id="rId7" Type="http://schemas.openxmlformats.org/officeDocument/2006/relationships/image" Target="../media/image5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3.wdp"/><Relationship Id="rId5" Type="http://schemas.openxmlformats.org/officeDocument/2006/relationships/image" Target="../media/image43.jpeg"/><Relationship Id="rId4" Type="http://schemas.microsoft.com/office/2007/relationships/hdphoto" Target="../media/hdphoto1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7.png"/><Relationship Id="rId4" Type="http://schemas.microsoft.com/office/2007/relationships/hdphoto" Target="../media/hdphoto1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5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microsoft.com/office/2007/relationships/hdphoto" Target="../media/hdphoto15.wdp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6.wdp"/><Relationship Id="rId5" Type="http://schemas.openxmlformats.org/officeDocument/2006/relationships/image" Target="../media/image63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hyperlink" Target="http://www.google.ch/url?sa=i&amp;rct=j&amp;q=&amp;esrc=s&amp;frm=1&amp;source=images&amp;cd=&amp;cad=rja&amp;docid=DgZPILFNzaY8zM&amp;tbnid=rqmiYeefu8RRkM:&amp;ved=0CAUQjRw&amp;url=http://mises.ca/posts/articles/russell-taylor-in-praise-of-people/&amp;ei=ZW8wUufCM4WbtAbu5oCIBg&amp;bvm=bv.51773540,d.Yms&amp;psig=AFQjCNHHSynyrZl5cmfsu1FOOc2otEZ5ew&amp;ust=137899234351485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microsoft.com/office/2007/relationships/hdphoto" Target="../media/hdphoto17.wdp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h/url?sa=i&amp;rct=j&amp;q=&amp;source=images&amp;cd=&amp;cad=rja&amp;docid=2HZZsZBHXhlOmM&amp;tbnid=hAWv26rtHjeeBM:&amp;ved=0CAUQjRw&amp;url=http://www.baleenfrancais.ch/activites-culturelles/ca-nous-interesse-les-expatries-sont-precieux-pour-leconomie-suisse/&amp;ei=zG68UYjRDYbXOZuSgLgG&amp;bvm=bv.47883778,d.ZWU&amp;psig=AFQjCNHscgslwDJBpp8Qiqp3wvNoLxRtmg&amp;ust=1371390026980786" TargetMode="External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Microsoft_Excel_97-2003_Worksheet1.xls"/><Relationship Id="rId12" Type="http://schemas.microsoft.com/office/2007/relationships/hdphoto" Target="../media/hdphoto5.wdp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microsoft.com/office/2007/relationships/hdphoto" Target="../media/hdphoto4.wdp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h/url?sa=i&amp;rct=j&amp;q=&amp;esrc=s&amp;frm=1&amp;source=images&amp;cd=&amp;cad=rja&amp;docid=Kt1KnUoSzl7lDM&amp;tbnid=SIoxEEUJVbJoIM:&amp;ved=0CAUQjRw&amp;url=http://www.clker.com/clipart-2653.html&amp;ei=gtoxUvH1FsboswaGloHACA&amp;bvm=bv.52109249,d.Yms&amp;psig=AFQjCNGX1uTfvIXTPupaK_C8aU04bWnRDQ&amp;ust=1379085303523064" TargetMode="External"/><Relationship Id="rId11" Type="http://schemas.microsoft.com/office/2007/relationships/hdphoto" Target="../media/hdphoto7.wdp"/><Relationship Id="rId5" Type="http://schemas.microsoft.com/office/2007/relationships/hdphoto" Target="../media/hdphoto6.wdp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microsoft.com/office/2007/relationships/hdphoto" Target="../media/hdphoto8.wdp"/><Relationship Id="rId7" Type="http://schemas.openxmlformats.org/officeDocument/2006/relationships/image" Target="../media/image25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hyperlink" Target="http://www.google.ch/url?sa=i&amp;rct=j&amp;q=&amp;esrc=s&amp;source=images&amp;cd=&amp;cad=rja&amp;uact=8&amp;ved=0CAcQjRw&amp;url=http://people.mech.kuleuven.be/~bruyninc/&amp;ei=bhjaVPGqBsL2O5jEgaAL&amp;bvm=bv.85464276,d.d24&amp;psig=AFQjCNFrvv_0vXm9nugy45lTs5jcvApUIQ&amp;ust=1423665643859958" TargetMode="External"/><Relationship Id="rId10" Type="http://schemas.openxmlformats.org/officeDocument/2006/relationships/image" Target="../media/image28.png"/><Relationship Id="rId4" Type="http://schemas.openxmlformats.org/officeDocument/2006/relationships/image" Target="../media/image5.jpe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.jpe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495" y="507717"/>
            <a:ext cx="8669163" cy="1826363"/>
          </a:xfrm>
        </p:spPr>
        <p:txBody>
          <a:bodyPr>
            <a:normAutofit/>
          </a:bodyPr>
          <a:lstStyle/>
          <a:p>
            <a:r>
              <a:rPr lang="en-GB" dirty="0" smtClean="0"/>
              <a:t>MEDICIS : </a:t>
            </a:r>
            <a:r>
              <a:rPr lang="en-US" sz="1800" dirty="0" smtClean="0"/>
              <a:t>status</a:t>
            </a:r>
            <a:r>
              <a:rPr lang="en-US" sz="1800" dirty="0"/>
              <a:t>, plans, interlocks and coactivity with ISOLDE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US" sz="2400" dirty="0" smtClean="0"/>
              <a:t>ISOLDE ISCC 13 February 2015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8444" y="4285307"/>
            <a:ext cx="8265984" cy="1066688"/>
          </a:xfrm>
        </p:spPr>
        <p:txBody>
          <a:bodyPr/>
          <a:lstStyle/>
          <a:p>
            <a:r>
              <a:rPr lang="en-US" dirty="0" smtClean="0"/>
              <a:t>Stefano Marzari EN-STI-RBS</a:t>
            </a:r>
            <a:endParaRPr lang="en-US" dirty="0"/>
          </a:p>
        </p:txBody>
      </p:sp>
      <p:pic>
        <p:nvPicPr>
          <p:cNvPr id="5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490" y="5946617"/>
            <a:ext cx="2439169" cy="7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941" y="1904370"/>
            <a:ext cx="4019401" cy="276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97467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concrete foundations &amp; walls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655325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18" y="672166"/>
            <a:ext cx="4840273" cy="4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image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92199" y="672473"/>
            <a:ext cx="3396485" cy="471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3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20138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Magnetite concrete walls for shielding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079451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03417" y="669723"/>
            <a:ext cx="6465014" cy="4728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2097" y="669723"/>
            <a:ext cx="2437139" cy="212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7211" y="2901898"/>
            <a:ext cx="2411949" cy="2495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image00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78351" y="2217232"/>
            <a:ext cx="226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Magnetite ore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351" y="4614068"/>
            <a:ext cx="226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2909455" y="2410691"/>
            <a:ext cx="6181646" cy="1382935"/>
          </a:xfrm>
          <a:custGeom>
            <a:avLst/>
            <a:gdLst>
              <a:gd name="connsiteX0" fmla="*/ 6181646 w 6181646"/>
              <a:gd name="connsiteY0" fmla="*/ 340066 h 1382935"/>
              <a:gd name="connsiteX1" fmla="*/ 3446003 w 6181646"/>
              <a:gd name="connsiteY1" fmla="*/ 0 h 1382935"/>
              <a:gd name="connsiteX2" fmla="*/ 0 w 6181646"/>
              <a:gd name="connsiteY2" fmla="*/ 665018 h 1382935"/>
              <a:gd name="connsiteX3" fmla="*/ 2380462 w 6181646"/>
              <a:gd name="connsiteY3" fmla="*/ 1382935 h 1382935"/>
              <a:gd name="connsiteX4" fmla="*/ 3158836 w 6181646"/>
              <a:gd name="connsiteY4" fmla="*/ 1005084 h 1382935"/>
              <a:gd name="connsiteX5" fmla="*/ 3959881 w 6181646"/>
              <a:gd name="connsiteY5" fmla="*/ 1178896 h 1382935"/>
              <a:gd name="connsiteX6" fmla="*/ 4594671 w 6181646"/>
              <a:gd name="connsiteY6" fmla="*/ 770816 h 1382935"/>
              <a:gd name="connsiteX7" fmla="*/ 6030505 w 6181646"/>
              <a:gd name="connsiteY7" fmla="*/ 1050426 h 1382935"/>
              <a:gd name="connsiteX8" fmla="*/ 6068290 w 6181646"/>
              <a:gd name="connsiteY8" fmla="*/ 974856 h 1382935"/>
              <a:gd name="connsiteX9" fmla="*/ 4216819 w 6181646"/>
              <a:gd name="connsiteY9" fmla="*/ 657461 h 1382935"/>
              <a:gd name="connsiteX10" fmla="*/ 4572000 w 6181646"/>
              <a:gd name="connsiteY10" fmla="*/ 468535 h 1382935"/>
              <a:gd name="connsiteX11" fmla="*/ 6113633 w 6181646"/>
              <a:gd name="connsiteY11" fmla="*/ 702803 h 1382935"/>
              <a:gd name="connsiteX12" fmla="*/ 6151418 w 6181646"/>
              <a:gd name="connsiteY12" fmla="*/ 619676 h 1382935"/>
              <a:gd name="connsiteX13" fmla="*/ 5350373 w 6181646"/>
              <a:gd name="connsiteY13" fmla="*/ 506321 h 1382935"/>
              <a:gd name="connsiteX14" fmla="*/ 5456171 w 6181646"/>
              <a:gd name="connsiteY14" fmla="*/ 392965 h 1382935"/>
              <a:gd name="connsiteX15" fmla="*/ 6158975 w 6181646"/>
              <a:gd name="connsiteY15" fmla="*/ 491207 h 1382935"/>
              <a:gd name="connsiteX16" fmla="*/ 6181646 w 6181646"/>
              <a:gd name="connsiteY16" fmla="*/ 340066 h 1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181646" h="1382935">
                <a:moveTo>
                  <a:pt x="6181646" y="340066"/>
                </a:moveTo>
                <a:lnTo>
                  <a:pt x="3446003" y="0"/>
                </a:lnTo>
                <a:lnTo>
                  <a:pt x="0" y="665018"/>
                </a:lnTo>
                <a:lnTo>
                  <a:pt x="2380462" y="1382935"/>
                </a:lnTo>
                <a:lnTo>
                  <a:pt x="3158836" y="1005084"/>
                </a:lnTo>
                <a:lnTo>
                  <a:pt x="3959881" y="1178896"/>
                </a:lnTo>
                <a:lnTo>
                  <a:pt x="4594671" y="770816"/>
                </a:lnTo>
                <a:lnTo>
                  <a:pt x="6030505" y="1050426"/>
                </a:lnTo>
                <a:lnTo>
                  <a:pt x="6068290" y="974856"/>
                </a:lnTo>
                <a:lnTo>
                  <a:pt x="4216819" y="657461"/>
                </a:lnTo>
                <a:lnTo>
                  <a:pt x="4572000" y="468535"/>
                </a:lnTo>
                <a:lnTo>
                  <a:pt x="6113633" y="702803"/>
                </a:lnTo>
                <a:lnTo>
                  <a:pt x="6151418" y="619676"/>
                </a:lnTo>
                <a:lnTo>
                  <a:pt x="5350373" y="506321"/>
                </a:lnTo>
                <a:lnTo>
                  <a:pt x="5456171" y="392965"/>
                </a:lnTo>
                <a:lnTo>
                  <a:pt x="6158975" y="491207"/>
                </a:lnTo>
                <a:lnTo>
                  <a:pt x="6181646" y="340066"/>
                </a:lnTo>
                <a:close/>
              </a:path>
            </a:pathLst>
          </a:custGeom>
          <a:noFill/>
          <a:ln w="19050">
            <a:solidFill>
              <a:srgbClr val="FFC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045481" y="1269010"/>
            <a:ext cx="5418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Magnetite concrete high density 3.9 kg/dm3 (normal concrete 2.2 kg/dm3)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82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Concrete roof , technical room for CV (ventilation) &amp; laser for MEDICIS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407978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1" y="1740344"/>
            <a:ext cx="5077528" cy="3654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image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359" y="1740344"/>
            <a:ext cx="3801191" cy="3654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094787" y="2717255"/>
            <a:ext cx="1580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 &amp; laser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861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Earth recover ~3000 m3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255440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1" y="959743"/>
            <a:ext cx="4401887" cy="408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758" y="937071"/>
            <a:ext cx="4473759" cy="4473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mage0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99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72576"/>
            <a:ext cx="4731549" cy="443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0" y="157923"/>
            <a:ext cx="9041979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/>
              <a:t>I</a:t>
            </a:r>
            <a:r>
              <a:rPr lang="en-US" sz="2800" i="1" u="sng" dirty="0" smtClean="0"/>
              <a:t>nternal:</a:t>
            </a:r>
            <a:r>
              <a:rPr lang="en-US" sz="2800" i="1" dirty="0" smtClean="0"/>
              <a:t> irradiation point and RCS (rail conveyor system)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169527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886784" y="2524047"/>
            <a:ext cx="1683890" cy="17191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1479408"/>
            <a:ext cx="1262023" cy="9295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2396933" y="1254466"/>
            <a:ext cx="1729204" cy="1639874"/>
          </a:xfrm>
          <a:custGeom>
            <a:avLst/>
            <a:gdLst>
              <a:gd name="connsiteX0" fmla="*/ 1609646 w 1700331"/>
              <a:gd name="connsiteY0" fmla="*/ 0 h 1639874"/>
              <a:gd name="connsiteX1" fmla="*/ 0 w 1700331"/>
              <a:gd name="connsiteY1" fmla="*/ 1564304 h 1639874"/>
              <a:gd name="connsiteX2" fmla="*/ 52899 w 1700331"/>
              <a:gd name="connsiteY2" fmla="*/ 1639874 h 1639874"/>
              <a:gd name="connsiteX3" fmla="*/ 1700331 w 1700331"/>
              <a:gd name="connsiteY3" fmla="*/ 37785 h 1639874"/>
              <a:gd name="connsiteX4" fmla="*/ 1609646 w 1700331"/>
              <a:gd name="connsiteY4" fmla="*/ 0 h 1639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0331" h="1639874">
                <a:moveTo>
                  <a:pt x="1609646" y="0"/>
                </a:moveTo>
                <a:lnTo>
                  <a:pt x="0" y="1564304"/>
                </a:lnTo>
                <a:lnTo>
                  <a:pt x="52899" y="1639874"/>
                </a:lnTo>
                <a:lnTo>
                  <a:pt x="1700331" y="37785"/>
                </a:lnTo>
                <a:lnTo>
                  <a:pt x="1609646" y="0"/>
                </a:lnTo>
                <a:close/>
              </a:path>
            </a:pathLst>
          </a:custGeom>
          <a:solidFill>
            <a:srgbClr val="FFC000">
              <a:alpha val="4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548" y="3091788"/>
            <a:ext cx="4218531" cy="23180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964" y="672576"/>
            <a:ext cx="4222115" cy="2372894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V="1">
            <a:off x="4829143" y="1720332"/>
            <a:ext cx="3572934" cy="27093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14"/>
          <p:cNvSpPr txBox="1"/>
          <p:nvPr/>
        </p:nvSpPr>
        <p:spPr>
          <a:xfrm rot="21321623">
            <a:off x="6405689" y="1515725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FF0000"/>
                </a:solidFill>
              </a:rPr>
              <a:t>Proton Beam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675187" y="2630123"/>
            <a:ext cx="3940423" cy="18360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62162" y="1292251"/>
            <a:ext cx="2425805" cy="1569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22426" y="199786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 kV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89637" y="1889737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 earthed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60072" y="2630123"/>
            <a:ext cx="211147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Tests with protons:</a:t>
            </a:r>
          </a:p>
          <a:p>
            <a:r>
              <a:rPr lang="en-US" sz="1600" b="1" dirty="0" smtClean="0"/>
              <a:t>Done successfully !</a:t>
            </a:r>
          </a:p>
        </p:txBody>
      </p:sp>
      <p:pic>
        <p:nvPicPr>
          <p:cNvPr id="40" name="Picture 2" descr="image00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/>
          <p:nvPr/>
        </p:nvSpPr>
        <p:spPr>
          <a:xfrm>
            <a:off x="2241930" y="3938172"/>
            <a:ext cx="2849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by M. Vagnoni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3" y="672576"/>
            <a:ext cx="3148946" cy="1793038"/>
          </a:xfrm>
          <a:prstGeom prst="rect">
            <a:avLst/>
          </a:prstGeom>
          <a:ln>
            <a:noFill/>
          </a:ln>
        </p:spPr>
      </p:pic>
      <p:cxnSp>
        <p:nvCxnSpPr>
          <p:cNvPr id="43" name="Straight Arrow Connector 42"/>
          <p:cNvCxnSpPr/>
          <p:nvPr/>
        </p:nvCxnSpPr>
        <p:spPr>
          <a:xfrm flipH="1">
            <a:off x="2241930" y="1254466"/>
            <a:ext cx="1544140" cy="1947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Explosion 1 36"/>
          <p:cNvSpPr/>
          <p:nvPr/>
        </p:nvSpPr>
        <p:spPr>
          <a:xfrm>
            <a:off x="3891868" y="1138172"/>
            <a:ext cx="285890" cy="318843"/>
          </a:xfrm>
          <a:prstGeom prst="irregularSeal1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894341" y="5175548"/>
            <a:ext cx="0" cy="3022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886784" y="5071260"/>
            <a:ext cx="7254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Test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93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/>
              <a:t>I</a:t>
            </a:r>
            <a:r>
              <a:rPr lang="en-US" sz="2800" i="1" u="sng" dirty="0" smtClean="0"/>
              <a:t>nternal:</a:t>
            </a:r>
            <a:r>
              <a:rPr lang="en-US" sz="2800" i="1" dirty="0" smtClean="0"/>
              <a:t> shielding (temporary and permanent</a:t>
            </a:r>
            <a:r>
              <a:rPr lang="en-US" sz="2800" i="1" dirty="0"/>
              <a:t>)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255980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38507" y="1991913"/>
            <a:ext cx="3042617" cy="341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2" y="1039151"/>
            <a:ext cx="3273459" cy="2860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588" y="793487"/>
            <a:ext cx="3770963" cy="2976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4919623" y="2388020"/>
            <a:ext cx="1103326" cy="5365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1246909" y="2656294"/>
            <a:ext cx="3030369" cy="9139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62500" y="3870867"/>
            <a:ext cx="3121051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22m</a:t>
            </a:r>
            <a:r>
              <a:rPr lang="en-US" baseline="30000" dirty="0" smtClean="0"/>
              <a:t>3</a:t>
            </a:r>
            <a:r>
              <a:rPr lang="en-US" dirty="0" smtClean="0"/>
              <a:t> blocks (magnetite, iron, concrete and barite).</a:t>
            </a:r>
          </a:p>
          <a:p>
            <a:endParaRPr lang="en-US" dirty="0" smtClean="0"/>
          </a:p>
          <a:p>
            <a:r>
              <a:rPr lang="en-US" dirty="0" smtClean="0"/>
              <a:t>Shielding </a:t>
            </a:r>
            <a:r>
              <a:rPr lang="en-US" dirty="0" err="1" smtClean="0"/>
              <a:t>Fluka</a:t>
            </a:r>
            <a:r>
              <a:rPr lang="en-US" dirty="0" smtClean="0"/>
              <a:t> optimization  by Ricardo Augusto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2021" y="3963200"/>
            <a:ext cx="292456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42m</a:t>
            </a:r>
            <a:r>
              <a:rPr lang="en-US" baseline="30000" dirty="0" smtClean="0"/>
              <a:t>3</a:t>
            </a:r>
            <a:r>
              <a:rPr lang="en-US" dirty="0" smtClean="0"/>
              <a:t> of Magnetite ore temporary (by blowing)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891868" y="1881699"/>
            <a:ext cx="0" cy="77459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56585" y="1064347"/>
            <a:ext cx="175196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&lt;0.5 </a:t>
            </a:r>
            <a:r>
              <a:rPr lang="en-US" sz="1600" dirty="0" err="1" smtClean="0"/>
              <a:t>uSv</a:t>
            </a:r>
            <a:r>
              <a:rPr lang="en-US" sz="1600" dirty="0" smtClean="0"/>
              <a:t>/h during 2014/15 Isolde operation</a:t>
            </a:r>
            <a:endParaRPr lang="en-US" sz="1600" dirty="0"/>
          </a:p>
        </p:txBody>
      </p:sp>
      <p:pic>
        <p:nvPicPr>
          <p:cNvPr id="31" name="Picture 2" descr="image00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sp>
        <p:nvSpPr>
          <p:cNvPr id="2" name="Freeform 1"/>
          <p:cNvSpPr/>
          <p:nvPr/>
        </p:nvSpPr>
        <p:spPr>
          <a:xfrm>
            <a:off x="4201706" y="2199094"/>
            <a:ext cx="302281" cy="1707888"/>
          </a:xfrm>
          <a:custGeom>
            <a:avLst/>
            <a:gdLst>
              <a:gd name="connsiteX0" fmla="*/ 128469 w 302281"/>
              <a:gd name="connsiteY0" fmla="*/ 0 h 1707888"/>
              <a:gd name="connsiteX1" fmla="*/ 136026 w 302281"/>
              <a:gd name="connsiteY1" fmla="*/ 1088212 h 1707888"/>
              <a:gd name="connsiteX2" fmla="*/ 0 w 302281"/>
              <a:gd name="connsiteY2" fmla="*/ 1095769 h 1707888"/>
              <a:gd name="connsiteX3" fmla="*/ 22671 w 302281"/>
              <a:gd name="connsiteY3" fmla="*/ 1707888 h 1707888"/>
              <a:gd name="connsiteX4" fmla="*/ 294724 w 302281"/>
              <a:gd name="connsiteY4" fmla="*/ 1707888 h 1707888"/>
              <a:gd name="connsiteX5" fmla="*/ 302281 w 302281"/>
              <a:gd name="connsiteY5" fmla="*/ 15114 h 1707888"/>
              <a:gd name="connsiteX6" fmla="*/ 128469 w 302281"/>
              <a:gd name="connsiteY6" fmla="*/ 0 h 170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281" h="1707888">
                <a:moveTo>
                  <a:pt x="128469" y="0"/>
                </a:moveTo>
                <a:lnTo>
                  <a:pt x="136026" y="1088212"/>
                </a:lnTo>
                <a:lnTo>
                  <a:pt x="0" y="1095769"/>
                </a:lnTo>
                <a:lnTo>
                  <a:pt x="22671" y="1707888"/>
                </a:lnTo>
                <a:lnTo>
                  <a:pt x="294724" y="1707888"/>
                </a:lnTo>
                <a:lnTo>
                  <a:pt x="302281" y="15114"/>
                </a:lnTo>
                <a:lnTo>
                  <a:pt x="128469" y="0"/>
                </a:lnTo>
                <a:close/>
              </a:path>
            </a:pathLst>
          </a:custGeom>
          <a:solidFill>
            <a:srgbClr val="FF0000">
              <a:alpha val="5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4503987" y="2229322"/>
            <a:ext cx="400522" cy="385409"/>
          </a:xfrm>
          <a:custGeom>
            <a:avLst/>
            <a:gdLst>
              <a:gd name="connsiteX0" fmla="*/ 7557 w 400522"/>
              <a:gd name="connsiteY0" fmla="*/ 7557 h 385409"/>
              <a:gd name="connsiteX1" fmla="*/ 7557 w 400522"/>
              <a:gd name="connsiteY1" fmla="*/ 7557 h 385409"/>
              <a:gd name="connsiteX2" fmla="*/ 264496 w 400522"/>
              <a:gd name="connsiteY2" fmla="*/ 0 h 385409"/>
              <a:gd name="connsiteX3" fmla="*/ 370294 w 400522"/>
              <a:gd name="connsiteY3" fmla="*/ 7557 h 385409"/>
              <a:gd name="connsiteX4" fmla="*/ 400522 w 400522"/>
              <a:gd name="connsiteY4" fmla="*/ 7557 h 385409"/>
              <a:gd name="connsiteX5" fmla="*/ 317395 w 400522"/>
              <a:gd name="connsiteY5" fmla="*/ 385409 h 385409"/>
              <a:gd name="connsiteX6" fmla="*/ 196482 w 400522"/>
              <a:gd name="connsiteY6" fmla="*/ 377852 h 385409"/>
              <a:gd name="connsiteX7" fmla="*/ 211596 w 400522"/>
              <a:gd name="connsiteY7" fmla="*/ 143584 h 385409"/>
              <a:gd name="connsiteX8" fmla="*/ 0 w 400522"/>
              <a:gd name="connsiteY8" fmla="*/ 143584 h 385409"/>
              <a:gd name="connsiteX9" fmla="*/ 7557 w 400522"/>
              <a:gd name="connsiteY9" fmla="*/ 7557 h 385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0522" h="385409">
                <a:moveTo>
                  <a:pt x="7557" y="7557"/>
                </a:moveTo>
                <a:lnTo>
                  <a:pt x="7557" y="7557"/>
                </a:lnTo>
                <a:cubicBezTo>
                  <a:pt x="93203" y="5038"/>
                  <a:pt x="178813" y="0"/>
                  <a:pt x="264496" y="0"/>
                </a:cubicBezTo>
                <a:cubicBezTo>
                  <a:pt x="299852" y="0"/>
                  <a:pt x="334993" y="5596"/>
                  <a:pt x="370294" y="7557"/>
                </a:cubicBezTo>
                <a:cubicBezTo>
                  <a:pt x="380354" y="8116"/>
                  <a:pt x="390446" y="7557"/>
                  <a:pt x="400522" y="7557"/>
                </a:cubicBezTo>
                <a:lnTo>
                  <a:pt x="317395" y="385409"/>
                </a:lnTo>
                <a:lnTo>
                  <a:pt x="196482" y="377852"/>
                </a:lnTo>
                <a:lnTo>
                  <a:pt x="211596" y="143584"/>
                </a:lnTo>
                <a:lnTo>
                  <a:pt x="0" y="143584"/>
                </a:lnTo>
                <a:lnTo>
                  <a:pt x="7557" y="7557"/>
                </a:lnTo>
                <a:close/>
              </a:path>
            </a:pathLst>
          </a:custGeom>
          <a:solidFill>
            <a:srgbClr val="FF0000">
              <a:alpha val="5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4692912" y="2705415"/>
            <a:ext cx="408080" cy="944628"/>
          </a:xfrm>
          <a:custGeom>
            <a:avLst/>
            <a:gdLst>
              <a:gd name="connsiteX0" fmla="*/ 0 w 408080"/>
              <a:gd name="connsiteY0" fmla="*/ 914400 h 944628"/>
              <a:gd name="connsiteX1" fmla="*/ 128470 w 408080"/>
              <a:gd name="connsiteY1" fmla="*/ 0 h 944628"/>
              <a:gd name="connsiteX2" fmla="*/ 408080 w 408080"/>
              <a:gd name="connsiteY2" fmla="*/ 52899 h 944628"/>
              <a:gd name="connsiteX3" fmla="*/ 256939 w 408080"/>
              <a:gd name="connsiteY3" fmla="*/ 944628 h 944628"/>
              <a:gd name="connsiteX4" fmla="*/ 0 w 408080"/>
              <a:gd name="connsiteY4" fmla="*/ 914400 h 944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080" h="944628">
                <a:moveTo>
                  <a:pt x="0" y="914400"/>
                </a:moveTo>
                <a:lnTo>
                  <a:pt x="128470" y="0"/>
                </a:lnTo>
                <a:lnTo>
                  <a:pt x="408080" y="52899"/>
                </a:lnTo>
                <a:lnTo>
                  <a:pt x="256939" y="944628"/>
                </a:lnTo>
                <a:lnTo>
                  <a:pt x="0" y="914400"/>
                </a:lnTo>
                <a:close/>
              </a:path>
            </a:pathLst>
          </a:custGeom>
          <a:solidFill>
            <a:srgbClr val="FF0000">
              <a:alpha val="5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2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730804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2022" y="1119525"/>
            <a:ext cx="5225680" cy="426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179" y="2383363"/>
            <a:ext cx="3627372" cy="300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928" y="1708802"/>
            <a:ext cx="1724443" cy="54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68619" y="1708802"/>
            <a:ext cx="1110884" cy="5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446320" y="1006180"/>
            <a:ext cx="18133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Many thanks to:</a:t>
            </a:r>
          </a:p>
          <a:p>
            <a:pPr algn="ctr"/>
            <a:r>
              <a:rPr lang="en-US" dirty="0" smtClean="0"/>
              <a:t>GS-SE-DOP</a:t>
            </a:r>
            <a:endParaRPr lang="en-US" dirty="0"/>
          </a:p>
        </p:txBody>
      </p:sp>
      <p:pic>
        <p:nvPicPr>
          <p:cNvPr id="13" name="Picture 2" descr="image00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external finishing and doors (fire</a:t>
            </a:r>
            <a:r>
              <a:rPr lang="en-US" sz="2800" i="1" dirty="0"/>
              <a:t>, </a:t>
            </a:r>
            <a:r>
              <a:rPr lang="en-US" sz="2800" i="1" dirty="0" smtClean="0"/>
              <a:t>ventilation &amp; sound insulation for CV technical room)</a:t>
            </a:r>
            <a:endParaRPr lang="en-US" sz="2800" i="1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5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666435" y="4368214"/>
            <a:ext cx="4820104" cy="715840"/>
          </a:xfrm>
        </p:spPr>
        <p:txBody>
          <a:bodyPr anchor="t" anchorCtr="0">
            <a:noAutofit/>
          </a:bodyPr>
          <a:lstStyle/>
          <a:p>
            <a:r>
              <a:rPr lang="en-US" sz="2800" i="1" dirty="0" smtClean="0"/>
              <a:t>Next steps in this time period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187794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B050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102020" y="14340"/>
            <a:ext cx="5618648" cy="71584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b="1" u="sng" dirty="0" smtClean="0"/>
              <a:t>2. Time line (next steps) :</a:t>
            </a:r>
            <a:endParaRPr lang="en-US" b="1" u="sng" dirty="0"/>
          </a:p>
        </p:txBody>
      </p:sp>
      <p:sp>
        <p:nvSpPr>
          <p:cNvPr id="3" name="Right Brace 2"/>
          <p:cNvSpPr/>
          <p:nvPr/>
        </p:nvSpPr>
        <p:spPr>
          <a:xfrm rot="16200000">
            <a:off x="6539970" y="2903215"/>
            <a:ext cx="438307" cy="452792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551080" y="1345150"/>
            <a:ext cx="501451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Ventilation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Handling (Robot &amp; monorail)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Integration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Shielded doors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Off-line separator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6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858232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3586" y="536549"/>
            <a:ext cx="3917976" cy="4872214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68154" y="1791015"/>
            <a:ext cx="1273017" cy="1216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41472" y="919991"/>
            <a:ext cx="636509" cy="608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00723" y="1204087"/>
            <a:ext cx="804364" cy="707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012" y="44568"/>
            <a:ext cx="8962633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Ventilation, airlock SAS, access &amp; </a:t>
            </a:r>
            <a:r>
              <a:rPr lang="en-US" sz="2800" i="1" u="sng" dirty="0" smtClean="0">
                <a:solidFill>
                  <a:srgbClr val="FF0000"/>
                </a:solidFill>
              </a:rPr>
              <a:t>connection</a:t>
            </a:r>
            <a:endParaRPr lang="en-US" sz="2800" i="1" dirty="0"/>
          </a:p>
        </p:txBody>
      </p:sp>
      <p:pic>
        <p:nvPicPr>
          <p:cNvPr id="32" name="Picture 2" descr="image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Oval 26"/>
          <p:cNvSpPr/>
          <p:nvPr/>
        </p:nvSpPr>
        <p:spPr>
          <a:xfrm>
            <a:off x="1033689" y="3162015"/>
            <a:ext cx="532829" cy="313863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958214" y="4988109"/>
            <a:ext cx="196211" cy="313863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873" y="573799"/>
            <a:ext cx="3692722" cy="2486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42058" y="716688"/>
            <a:ext cx="1481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Airlock SAS creation</a:t>
            </a:r>
            <a:endParaRPr lang="en-US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2049175" y="2614131"/>
            <a:ext cx="725475" cy="1110882"/>
          </a:xfrm>
          <a:custGeom>
            <a:avLst/>
            <a:gdLst>
              <a:gd name="connsiteX0" fmla="*/ 188926 w 725475"/>
              <a:gd name="connsiteY0" fmla="*/ 0 h 1110882"/>
              <a:gd name="connsiteX1" fmla="*/ 98242 w 725475"/>
              <a:gd name="connsiteY1" fmla="*/ 612119 h 1110882"/>
              <a:gd name="connsiteX2" fmla="*/ 7557 w 725475"/>
              <a:gd name="connsiteY2" fmla="*/ 604562 h 1110882"/>
              <a:gd name="connsiteX3" fmla="*/ 0 w 725475"/>
              <a:gd name="connsiteY3" fmla="*/ 831272 h 1110882"/>
              <a:gd name="connsiteX4" fmla="*/ 113356 w 725475"/>
              <a:gd name="connsiteY4" fmla="*/ 1110882 h 1110882"/>
              <a:gd name="connsiteX5" fmla="*/ 717918 w 725475"/>
              <a:gd name="connsiteY5" fmla="*/ 1110882 h 1110882"/>
              <a:gd name="connsiteX6" fmla="*/ 725475 w 725475"/>
              <a:gd name="connsiteY6" fmla="*/ 725474 h 1110882"/>
              <a:gd name="connsiteX7" fmla="*/ 188926 w 725475"/>
              <a:gd name="connsiteY7" fmla="*/ 0 h 1110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5475" h="1110882">
                <a:moveTo>
                  <a:pt x="188926" y="0"/>
                </a:moveTo>
                <a:lnTo>
                  <a:pt x="98242" y="612119"/>
                </a:lnTo>
                <a:lnTo>
                  <a:pt x="7557" y="604562"/>
                </a:lnTo>
                <a:lnTo>
                  <a:pt x="0" y="831272"/>
                </a:lnTo>
                <a:lnTo>
                  <a:pt x="113356" y="1110882"/>
                </a:lnTo>
                <a:lnTo>
                  <a:pt x="717918" y="1110882"/>
                </a:lnTo>
                <a:lnTo>
                  <a:pt x="725475" y="725474"/>
                </a:lnTo>
                <a:lnTo>
                  <a:pt x="188926" y="0"/>
                </a:lnTo>
                <a:close/>
              </a:path>
            </a:pathLst>
          </a:cu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5428495" y="574456"/>
            <a:ext cx="22822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Ventilation design &amp; optimization EN-CV by </a:t>
            </a:r>
            <a:r>
              <a:rPr lang="en-US" sz="11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A.Polato</a:t>
            </a:r>
            <a:r>
              <a:rPr lang="en-US" sz="11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11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A.Broche</a:t>
            </a:r>
            <a:r>
              <a:rPr lang="en-US" sz="11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cxnSp>
        <p:nvCxnSpPr>
          <p:cNvPr id="11" name="Straight Arrow Connector 10"/>
          <p:cNvCxnSpPr>
            <a:stCxn id="33" idx="2"/>
          </p:cNvCxnSpPr>
          <p:nvPr/>
        </p:nvCxnSpPr>
        <p:spPr>
          <a:xfrm>
            <a:off x="882647" y="1301463"/>
            <a:ext cx="1456738" cy="17960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891" y="574456"/>
            <a:ext cx="2428050" cy="248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80449" y="3134586"/>
            <a:ext cx="3051816" cy="2293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3559088" y="639255"/>
            <a:ext cx="1564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Coring &amp; connection</a:t>
            </a:r>
            <a:endParaRPr lang="en-US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07836" y="3097515"/>
            <a:ext cx="3080760" cy="2330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Arrow Connector 37"/>
          <p:cNvCxnSpPr>
            <a:stCxn id="36" idx="7"/>
          </p:cNvCxnSpPr>
          <p:nvPr/>
        </p:nvCxnSpPr>
        <p:spPr>
          <a:xfrm flipV="1">
            <a:off x="1125691" y="2267109"/>
            <a:ext cx="2427388" cy="27669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1891600" y="4488873"/>
            <a:ext cx="4471415" cy="1794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206791" y="3169572"/>
            <a:ext cx="1579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Piping…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27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44568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Robot, shielded doors and storage shelves </a:t>
            </a:r>
            <a:r>
              <a:rPr lang="en-US" sz="2000" i="1" u="sng" dirty="0" smtClean="0"/>
              <a:t>(for 112 Targets)</a:t>
            </a:r>
            <a:endParaRPr lang="en-US" sz="20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772042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687" y="513878"/>
            <a:ext cx="3875953" cy="4872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98624" y="1768344"/>
            <a:ext cx="1273017" cy="1216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190197" y="904062"/>
            <a:ext cx="636509" cy="608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95688" y="1181416"/>
            <a:ext cx="804364" cy="707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017185" y="1768344"/>
            <a:ext cx="79349" cy="672575"/>
          </a:xfrm>
          <a:prstGeom prst="rect">
            <a:avLst/>
          </a:prstGeom>
          <a:solidFill>
            <a:srgbClr val="92D05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81181" y="1777161"/>
            <a:ext cx="79349" cy="672575"/>
          </a:xfrm>
          <a:prstGeom prst="rect">
            <a:avLst/>
          </a:prstGeom>
          <a:solidFill>
            <a:srgbClr val="92D05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190197" y="1808649"/>
            <a:ext cx="105339" cy="1660025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17185" y="2453252"/>
            <a:ext cx="119023" cy="336287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937836" y="3288250"/>
            <a:ext cx="522694" cy="84072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97870" y="2437508"/>
            <a:ext cx="119023" cy="336287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2" descr="image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83405" y="567769"/>
            <a:ext cx="2947241" cy="206195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3778870" y="5184119"/>
            <a:ext cx="143353" cy="254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66434" y="4934046"/>
            <a:ext cx="1377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Rail mounting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347121" y="1889256"/>
            <a:ext cx="2419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Robot </a:t>
            </a:r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Rail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mounted (</a:t>
            </a:r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J-L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Grenard)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320" y="567769"/>
            <a:ext cx="3676830" cy="206195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4070670" y="709865"/>
            <a:ext cx="1940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Storage shelves (V. Barozier &amp; Y.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Garvrikov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247338" y="1413862"/>
            <a:ext cx="6037126" cy="788729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1420856" y="1598744"/>
            <a:ext cx="1191715" cy="29051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439" y="2731359"/>
            <a:ext cx="3794207" cy="265473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3146205" y="3022947"/>
            <a:ext cx="2342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Shielded doors:</a:t>
            </a:r>
          </a:p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Delivery starts in March (K. Kershaw)</a:t>
            </a:r>
            <a:endParaRPr 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508451" y="3288250"/>
            <a:ext cx="4761720" cy="420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>
            <a:noAutofit/>
          </a:bodyPr>
          <a:lstStyle/>
          <a:p>
            <a:r>
              <a:rPr lang="en-US" sz="4400" b="1" u="sng" dirty="0" smtClean="0"/>
              <a:t>Outline:</a:t>
            </a:r>
            <a:endParaRPr lang="en-US" sz="4400" b="1" u="sng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3"/>
          </p:nvPr>
        </p:nvSpPr>
        <p:spPr>
          <a:xfrm>
            <a:off x="2025283" y="1632315"/>
            <a:ext cx="5100992" cy="390698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>
                <a:solidFill>
                  <a:srgbClr val="002060"/>
                </a:solidFill>
              </a:rPr>
              <a:t>Introduction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>
                <a:solidFill>
                  <a:srgbClr val="002060"/>
                </a:solidFill>
              </a:rPr>
              <a:t>Time line</a:t>
            </a:r>
          </a:p>
          <a:p>
            <a:pPr marL="1031875" lvl="2" indent="-571500"/>
            <a:r>
              <a:rPr lang="en-US" sz="2800" dirty="0" smtClean="0">
                <a:solidFill>
                  <a:srgbClr val="002060"/>
                </a:solidFill>
              </a:rPr>
              <a:t>Up to now</a:t>
            </a:r>
          </a:p>
          <a:p>
            <a:pPr marL="1031875" lvl="2" indent="-571500"/>
            <a:r>
              <a:rPr lang="en-US" sz="2800" dirty="0" smtClean="0">
                <a:solidFill>
                  <a:srgbClr val="002060"/>
                </a:solidFill>
              </a:rPr>
              <a:t>Next steps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>
                <a:solidFill>
                  <a:srgbClr val="002060"/>
                </a:solidFill>
              </a:rPr>
              <a:t>Conclusions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pic>
        <p:nvPicPr>
          <p:cNvPr id="7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250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178" y="806164"/>
            <a:ext cx="5168467" cy="4287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596365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8661"/>
                <a:gridCol w="255649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0038" y="513878"/>
            <a:ext cx="3875953" cy="4872214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712975" y="1768344"/>
            <a:ext cx="1273017" cy="1216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04548" y="904062"/>
            <a:ext cx="636509" cy="608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10039" y="1181416"/>
            <a:ext cx="804364" cy="707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012" y="44568"/>
            <a:ext cx="8962633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Frontend, separator, collection box and services </a:t>
            </a:r>
            <a:r>
              <a:rPr lang="en-US" sz="2800" i="1" dirty="0" smtClean="0"/>
              <a:t>(HT, control, vacuum)</a:t>
            </a:r>
            <a:endParaRPr lang="en-US" sz="2800" i="1" dirty="0"/>
          </a:p>
        </p:txBody>
      </p:sp>
      <p:sp>
        <p:nvSpPr>
          <p:cNvPr id="3" name="Freeform 2"/>
          <p:cNvSpPr/>
          <p:nvPr/>
        </p:nvSpPr>
        <p:spPr>
          <a:xfrm>
            <a:off x="332512" y="2508932"/>
            <a:ext cx="801045" cy="513878"/>
          </a:xfrm>
          <a:custGeom>
            <a:avLst/>
            <a:gdLst>
              <a:gd name="connsiteX0" fmla="*/ 0 w 801045"/>
              <a:gd name="connsiteY0" fmla="*/ 370295 h 513878"/>
              <a:gd name="connsiteX1" fmla="*/ 0 w 801045"/>
              <a:gd name="connsiteY1" fmla="*/ 370295 h 513878"/>
              <a:gd name="connsiteX2" fmla="*/ 90684 w 801045"/>
              <a:gd name="connsiteY2" fmla="*/ 279610 h 513878"/>
              <a:gd name="connsiteX3" fmla="*/ 120912 w 801045"/>
              <a:gd name="connsiteY3" fmla="*/ 256939 h 513878"/>
              <a:gd name="connsiteX4" fmla="*/ 324952 w 801045"/>
              <a:gd name="connsiteY4" fmla="*/ 15114 h 513878"/>
              <a:gd name="connsiteX5" fmla="*/ 801045 w 801045"/>
              <a:gd name="connsiteY5" fmla="*/ 0 h 513878"/>
              <a:gd name="connsiteX6" fmla="*/ 778373 w 801045"/>
              <a:gd name="connsiteY6" fmla="*/ 204040 h 513878"/>
              <a:gd name="connsiteX7" fmla="*/ 400522 w 801045"/>
              <a:gd name="connsiteY7" fmla="*/ 196483 h 513878"/>
              <a:gd name="connsiteX8" fmla="*/ 158697 w 801045"/>
              <a:gd name="connsiteY8" fmla="*/ 513878 h 513878"/>
              <a:gd name="connsiteX9" fmla="*/ 0 w 801045"/>
              <a:gd name="connsiteY9" fmla="*/ 370295 h 513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1045" h="513878">
                <a:moveTo>
                  <a:pt x="0" y="370295"/>
                </a:moveTo>
                <a:lnTo>
                  <a:pt x="0" y="370295"/>
                </a:lnTo>
                <a:cubicBezTo>
                  <a:pt x="30228" y="340067"/>
                  <a:pt x="56485" y="305259"/>
                  <a:pt x="90684" y="279610"/>
                </a:cubicBezTo>
                <a:lnTo>
                  <a:pt x="120912" y="256939"/>
                </a:lnTo>
                <a:lnTo>
                  <a:pt x="324952" y="15114"/>
                </a:lnTo>
                <a:lnTo>
                  <a:pt x="801045" y="0"/>
                </a:lnTo>
                <a:lnTo>
                  <a:pt x="778373" y="204040"/>
                </a:lnTo>
                <a:lnTo>
                  <a:pt x="400522" y="196483"/>
                </a:lnTo>
                <a:lnTo>
                  <a:pt x="158697" y="513878"/>
                </a:lnTo>
                <a:lnTo>
                  <a:pt x="0" y="370295"/>
                </a:lnTo>
                <a:close/>
              </a:path>
            </a:pathLst>
          </a:cu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07513" y="1949712"/>
            <a:ext cx="220813" cy="426710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22105" y="1938113"/>
            <a:ext cx="290116" cy="706845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2" descr="image0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829308" y="1701402"/>
            <a:ext cx="1353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supply &amp; HV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52855" y="1181416"/>
            <a:ext cx="1353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&amp; </a:t>
            </a:r>
          </a:p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 storage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52408" y="3175654"/>
            <a:ext cx="135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Controls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10989" y="3360320"/>
            <a:ext cx="135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 &amp; separator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37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03059" y="3305988"/>
            <a:ext cx="3390159" cy="208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934695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8661"/>
                <a:gridCol w="255649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5380" y="513878"/>
            <a:ext cx="3875953" cy="4872214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758317" y="1768344"/>
            <a:ext cx="1273017" cy="1216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49890" y="904062"/>
            <a:ext cx="636509" cy="608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55381" y="1181416"/>
            <a:ext cx="804364" cy="707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6255" y="44568"/>
            <a:ext cx="8864390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Rail </a:t>
            </a:r>
            <a:r>
              <a:rPr lang="en-US" sz="2800" i="1" u="sng" dirty="0" smtClean="0"/>
              <a:t>Conveyor System </a:t>
            </a:r>
            <a:r>
              <a:rPr lang="en-US" sz="2800" i="1" u="sng" dirty="0" smtClean="0"/>
              <a:t>and shielding completion &amp; 2</a:t>
            </a:r>
            <a:r>
              <a:rPr lang="en-US" sz="2800" i="1" u="sng" baseline="30000" dirty="0" smtClean="0"/>
              <a:t>nd</a:t>
            </a:r>
            <a:r>
              <a:rPr lang="en-US" sz="2800" i="1" u="sng" dirty="0" smtClean="0"/>
              <a:t> air lock SAS</a:t>
            </a:r>
            <a:endParaRPr lang="en-US" sz="2800" i="1" dirty="0"/>
          </a:p>
        </p:txBody>
      </p:sp>
      <p:sp>
        <p:nvSpPr>
          <p:cNvPr id="14" name="Freeform 13"/>
          <p:cNvSpPr/>
          <p:nvPr/>
        </p:nvSpPr>
        <p:spPr>
          <a:xfrm>
            <a:off x="1413166" y="1753230"/>
            <a:ext cx="1088212" cy="1292251"/>
          </a:xfrm>
          <a:custGeom>
            <a:avLst/>
            <a:gdLst>
              <a:gd name="connsiteX0" fmla="*/ 1088212 w 1088212"/>
              <a:gd name="connsiteY0" fmla="*/ 173811 h 1292251"/>
              <a:gd name="connsiteX1" fmla="*/ 974856 w 1088212"/>
              <a:gd name="connsiteY1" fmla="*/ 287167 h 1292251"/>
              <a:gd name="connsiteX2" fmla="*/ 408080 w 1088212"/>
              <a:gd name="connsiteY2" fmla="*/ 279610 h 1292251"/>
              <a:gd name="connsiteX3" fmla="*/ 408080 w 1088212"/>
              <a:gd name="connsiteY3" fmla="*/ 120912 h 1292251"/>
              <a:gd name="connsiteX4" fmla="*/ 264496 w 1088212"/>
              <a:gd name="connsiteY4" fmla="*/ 136026 h 1292251"/>
              <a:gd name="connsiteX5" fmla="*/ 256939 w 1088212"/>
              <a:gd name="connsiteY5" fmla="*/ 1284694 h 1292251"/>
              <a:gd name="connsiteX6" fmla="*/ 68014 w 1088212"/>
              <a:gd name="connsiteY6" fmla="*/ 1292251 h 1292251"/>
              <a:gd name="connsiteX7" fmla="*/ 75571 w 1088212"/>
              <a:gd name="connsiteY7" fmla="*/ 1163782 h 1292251"/>
              <a:gd name="connsiteX8" fmla="*/ 7557 w 1088212"/>
              <a:gd name="connsiteY8" fmla="*/ 1163782 h 1292251"/>
              <a:gd name="connsiteX9" fmla="*/ 0 w 1088212"/>
              <a:gd name="connsiteY9" fmla="*/ 740588 h 1292251"/>
              <a:gd name="connsiteX10" fmla="*/ 151141 w 1088212"/>
              <a:gd name="connsiteY10" fmla="*/ 725474 h 1292251"/>
              <a:gd name="connsiteX11" fmla="*/ 158698 w 1088212"/>
              <a:gd name="connsiteY11" fmla="*/ 657461 h 1292251"/>
              <a:gd name="connsiteX12" fmla="*/ 173812 w 1088212"/>
              <a:gd name="connsiteY12" fmla="*/ 0 h 1292251"/>
              <a:gd name="connsiteX13" fmla="*/ 249382 w 1088212"/>
              <a:gd name="connsiteY13" fmla="*/ 0 h 1292251"/>
              <a:gd name="connsiteX14" fmla="*/ 249382 w 1088212"/>
              <a:gd name="connsiteY14" fmla="*/ 22671 h 1292251"/>
              <a:gd name="connsiteX15" fmla="*/ 468536 w 1088212"/>
              <a:gd name="connsiteY15" fmla="*/ 60456 h 1292251"/>
              <a:gd name="connsiteX16" fmla="*/ 460979 w 1088212"/>
              <a:gd name="connsiteY16" fmla="*/ 226710 h 1292251"/>
              <a:gd name="connsiteX17" fmla="*/ 974856 w 1088212"/>
              <a:gd name="connsiteY17" fmla="*/ 234268 h 1292251"/>
              <a:gd name="connsiteX18" fmla="*/ 1088212 w 1088212"/>
              <a:gd name="connsiteY18" fmla="*/ 173811 h 1292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88212" h="1292251">
                <a:moveTo>
                  <a:pt x="1088212" y="173811"/>
                </a:moveTo>
                <a:lnTo>
                  <a:pt x="974856" y="287167"/>
                </a:lnTo>
                <a:lnTo>
                  <a:pt x="408080" y="279610"/>
                </a:lnTo>
                <a:lnTo>
                  <a:pt x="408080" y="120912"/>
                </a:lnTo>
                <a:lnTo>
                  <a:pt x="264496" y="136026"/>
                </a:lnTo>
                <a:lnTo>
                  <a:pt x="256939" y="1284694"/>
                </a:lnTo>
                <a:lnTo>
                  <a:pt x="68014" y="1292251"/>
                </a:lnTo>
                <a:lnTo>
                  <a:pt x="75571" y="1163782"/>
                </a:lnTo>
                <a:lnTo>
                  <a:pt x="7557" y="1163782"/>
                </a:lnTo>
                <a:lnTo>
                  <a:pt x="0" y="740588"/>
                </a:lnTo>
                <a:lnTo>
                  <a:pt x="151141" y="725474"/>
                </a:lnTo>
                <a:lnTo>
                  <a:pt x="158698" y="657461"/>
                </a:lnTo>
                <a:lnTo>
                  <a:pt x="173812" y="0"/>
                </a:lnTo>
                <a:lnTo>
                  <a:pt x="249382" y="0"/>
                </a:lnTo>
                <a:lnTo>
                  <a:pt x="249382" y="22671"/>
                </a:lnTo>
                <a:lnTo>
                  <a:pt x="468536" y="60456"/>
                </a:lnTo>
                <a:lnTo>
                  <a:pt x="460979" y="226710"/>
                </a:lnTo>
                <a:lnTo>
                  <a:pt x="974856" y="234268"/>
                </a:lnTo>
                <a:lnTo>
                  <a:pt x="1088212" y="173811"/>
                </a:lnTo>
                <a:close/>
              </a:path>
            </a:pathLst>
          </a:cu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" descr="image0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1568144" y="1753230"/>
            <a:ext cx="101961" cy="733031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/>
          <p:cNvSpPr/>
          <p:nvPr/>
        </p:nvSpPr>
        <p:spPr>
          <a:xfrm>
            <a:off x="1896816" y="1579418"/>
            <a:ext cx="279610" cy="695246"/>
          </a:xfrm>
          <a:custGeom>
            <a:avLst/>
            <a:gdLst>
              <a:gd name="connsiteX0" fmla="*/ 68013 w 279610"/>
              <a:gd name="connsiteY0" fmla="*/ 0 h 695246"/>
              <a:gd name="connsiteX1" fmla="*/ 0 w 279610"/>
              <a:gd name="connsiteY1" fmla="*/ 234268 h 695246"/>
              <a:gd name="connsiteX2" fmla="*/ 0 w 279610"/>
              <a:gd name="connsiteY2" fmla="*/ 408080 h 695246"/>
              <a:gd name="connsiteX3" fmla="*/ 7557 w 279610"/>
              <a:gd name="connsiteY3" fmla="*/ 521435 h 695246"/>
              <a:gd name="connsiteX4" fmla="*/ 188925 w 279610"/>
              <a:gd name="connsiteY4" fmla="*/ 551663 h 695246"/>
              <a:gd name="connsiteX5" fmla="*/ 173811 w 279610"/>
              <a:gd name="connsiteY5" fmla="*/ 672575 h 695246"/>
              <a:gd name="connsiteX6" fmla="*/ 256939 w 279610"/>
              <a:gd name="connsiteY6" fmla="*/ 695246 h 695246"/>
              <a:gd name="connsiteX7" fmla="*/ 279610 w 279610"/>
              <a:gd name="connsiteY7" fmla="*/ 476093 h 695246"/>
              <a:gd name="connsiteX8" fmla="*/ 143583 w 279610"/>
              <a:gd name="connsiteY8" fmla="*/ 476093 h 695246"/>
              <a:gd name="connsiteX9" fmla="*/ 128469 w 279610"/>
              <a:gd name="connsiteY9" fmla="*/ 219154 h 695246"/>
              <a:gd name="connsiteX10" fmla="*/ 166254 w 279610"/>
              <a:gd name="connsiteY10" fmla="*/ 7557 h 695246"/>
              <a:gd name="connsiteX11" fmla="*/ 68013 w 279610"/>
              <a:gd name="connsiteY11" fmla="*/ 0 h 695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9610" h="695246">
                <a:moveTo>
                  <a:pt x="68013" y="0"/>
                </a:moveTo>
                <a:lnTo>
                  <a:pt x="0" y="234268"/>
                </a:lnTo>
                <a:lnTo>
                  <a:pt x="0" y="408080"/>
                </a:lnTo>
                <a:lnTo>
                  <a:pt x="7557" y="521435"/>
                </a:lnTo>
                <a:lnTo>
                  <a:pt x="188925" y="551663"/>
                </a:lnTo>
                <a:lnTo>
                  <a:pt x="173811" y="672575"/>
                </a:lnTo>
                <a:lnTo>
                  <a:pt x="256939" y="695246"/>
                </a:lnTo>
                <a:lnTo>
                  <a:pt x="279610" y="476093"/>
                </a:lnTo>
                <a:lnTo>
                  <a:pt x="143583" y="476093"/>
                </a:lnTo>
                <a:lnTo>
                  <a:pt x="128469" y="219154"/>
                </a:lnTo>
                <a:lnTo>
                  <a:pt x="166254" y="7557"/>
                </a:lnTo>
                <a:lnTo>
                  <a:pt x="68013" y="0"/>
                </a:lnTo>
                <a:close/>
              </a:path>
            </a:pathLst>
          </a:custGeom>
          <a:noFill/>
          <a:ln w="19050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 20"/>
          <p:cNvSpPr/>
          <p:nvPr/>
        </p:nvSpPr>
        <p:spPr>
          <a:xfrm>
            <a:off x="2063070" y="498764"/>
            <a:ext cx="173812" cy="1473619"/>
          </a:xfrm>
          <a:custGeom>
            <a:avLst/>
            <a:gdLst>
              <a:gd name="connsiteX0" fmla="*/ 113356 w 173812"/>
              <a:gd name="connsiteY0" fmla="*/ 7557 h 1473619"/>
              <a:gd name="connsiteX1" fmla="*/ 0 w 173812"/>
              <a:gd name="connsiteY1" fmla="*/ 808601 h 1473619"/>
              <a:gd name="connsiteX2" fmla="*/ 0 w 173812"/>
              <a:gd name="connsiteY2" fmla="*/ 1473619 h 1473619"/>
              <a:gd name="connsiteX3" fmla="*/ 68014 w 173812"/>
              <a:gd name="connsiteY3" fmla="*/ 1473619 h 1473619"/>
              <a:gd name="connsiteX4" fmla="*/ 52900 w 173812"/>
              <a:gd name="connsiteY4" fmla="*/ 785930 h 1473619"/>
              <a:gd name="connsiteX5" fmla="*/ 173812 w 173812"/>
              <a:gd name="connsiteY5" fmla="*/ 0 h 1473619"/>
              <a:gd name="connsiteX6" fmla="*/ 113356 w 173812"/>
              <a:gd name="connsiteY6" fmla="*/ 7557 h 1473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812" h="1473619">
                <a:moveTo>
                  <a:pt x="113356" y="7557"/>
                </a:moveTo>
                <a:lnTo>
                  <a:pt x="0" y="808601"/>
                </a:lnTo>
                <a:lnTo>
                  <a:pt x="0" y="1473619"/>
                </a:lnTo>
                <a:lnTo>
                  <a:pt x="68014" y="1473619"/>
                </a:lnTo>
                <a:lnTo>
                  <a:pt x="52900" y="785930"/>
                </a:lnTo>
                <a:lnTo>
                  <a:pt x="173812" y="0"/>
                </a:lnTo>
                <a:lnTo>
                  <a:pt x="113356" y="7557"/>
                </a:lnTo>
                <a:close/>
              </a:path>
            </a:pathLst>
          </a:cu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7157868" y="3416188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49350" y="5016760"/>
            <a:ext cx="2849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by M. Vagnoni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pic>
        <p:nvPicPr>
          <p:cNvPr id="32770" name="Picture 1" descr="image001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58493" y="545004"/>
            <a:ext cx="6037322" cy="276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5418387" y="2274664"/>
            <a:ext cx="706150" cy="6015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711599" y="2876204"/>
            <a:ext cx="3627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Recovery shuttle &amp; camera inspection</a:t>
            </a:r>
            <a:endParaRPr lang="en-US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60672" y="565508"/>
            <a:ext cx="2302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HRS line and MEDICIS</a:t>
            </a:r>
            <a:endParaRPr lang="en-US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28571" y="1038824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GPS line</a:t>
            </a:r>
            <a:endParaRPr lang="en-US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52750" y="1550702"/>
            <a:ext cx="1042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STATION</a:t>
            </a:r>
            <a:endParaRPr lang="en-US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7" y="3793627"/>
            <a:ext cx="3515297" cy="159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031333" y="381849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Conveyor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01378" y="3803930"/>
            <a:ext cx="971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Wagon 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839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856" y="3215397"/>
            <a:ext cx="2267499" cy="211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15" y="3215397"/>
            <a:ext cx="2583584" cy="211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604647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8661"/>
                <a:gridCol w="255649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457409" y="1768344"/>
            <a:ext cx="1273017" cy="1216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012" y="44568"/>
            <a:ext cx="8962633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Laboratory equipment</a:t>
            </a:r>
            <a:endParaRPr lang="en-US" sz="2800" i="1" dirty="0"/>
          </a:p>
        </p:txBody>
      </p:sp>
      <p:pic>
        <p:nvPicPr>
          <p:cNvPr id="17" name="Picture 2" descr="image0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766856" y="4917655"/>
            <a:ext cx="1798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Glove boxes</a:t>
            </a:r>
            <a:endParaRPr lang="en-US" sz="1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74434" y="3441191"/>
            <a:ext cx="1491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Fume hoods</a:t>
            </a:r>
            <a:endParaRPr lang="en-US" sz="1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343" y="604103"/>
            <a:ext cx="5351612" cy="2499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2176423" y="1473620"/>
            <a:ext cx="1080655" cy="19043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352846" y="1473620"/>
            <a:ext cx="1942156" cy="20567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49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234985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8661"/>
                <a:gridCol w="255649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B050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058489" y="904062"/>
            <a:ext cx="636509" cy="608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963980" y="1181416"/>
            <a:ext cx="804364" cy="707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012" y="44568"/>
            <a:ext cx="8962633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Final commissioning &amp; start up…</a:t>
            </a:r>
            <a:endParaRPr lang="en-US" sz="28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64496" y="682057"/>
            <a:ext cx="523701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Tests:</a:t>
            </a:r>
          </a:p>
          <a:p>
            <a:endParaRPr lang="en-US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Handling (robot &amp; conveyor)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Off line device (Frontend, separator, collection)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Access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Safety monitoring (environment, radioprotection)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General safety (power cut, fire, ventilation…)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sz="2400" dirty="0" smtClean="0">
                <a:solidFill>
                  <a:srgbClr val="00B050"/>
                </a:solidFill>
              </a:rPr>
              <a:t>Start up in 2016 !</a:t>
            </a:r>
          </a:p>
          <a:p>
            <a:endParaRPr lang="en-US" dirty="0" smtClean="0"/>
          </a:p>
        </p:txBody>
      </p:sp>
      <p:pic>
        <p:nvPicPr>
          <p:cNvPr id="14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01143" y="1022469"/>
            <a:ext cx="5273617" cy="3472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189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162" y="1025867"/>
            <a:ext cx="863768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Civil engineering schedule in LS1 was extremely tight </a:t>
            </a:r>
          </a:p>
          <a:p>
            <a:pPr algn="ctr"/>
            <a:r>
              <a:rPr lang="en-US" sz="2400" i="1" dirty="0" smtClean="0"/>
              <a:t>=&gt; but we achieved it on time !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This shut down is also challenging with the </a:t>
            </a:r>
            <a:r>
              <a:rPr lang="en-US" sz="2400" u="sng" dirty="0" smtClean="0"/>
              <a:t>new ventilation system and building integration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The 2015 schedule is also extremely tight !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Luckily for this project we benefit  from previous experience: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i="1" dirty="0" smtClean="0"/>
              <a:t>Industrial </a:t>
            </a:r>
            <a:r>
              <a:rPr lang="en-US" sz="2000" i="1" dirty="0" err="1" smtClean="0"/>
              <a:t>Kuka</a:t>
            </a:r>
            <a:r>
              <a:rPr lang="en-US" sz="2000" i="1" dirty="0" smtClean="0"/>
              <a:t> robots and failure risk analysis (like ISOLDE)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i="1" dirty="0" smtClean="0"/>
              <a:t>Storage shelves and movable shielding (like ISOLDE)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i="1" dirty="0" smtClean="0"/>
              <a:t>Front End and separator design (like ISOLDE)</a:t>
            </a:r>
          </a:p>
          <a:p>
            <a:pPr marL="742950" lvl="2" indent="-285750">
              <a:buFont typeface="Arial" pitchFamily="34" charset="0"/>
              <a:buChar char="•"/>
            </a:pPr>
            <a:r>
              <a:rPr lang="en-US" sz="2000" i="1" dirty="0" smtClean="0"/>
              <a:t>ISOLDE operation and maintenance (50 years of operation)</a:t>
            </a:r>
          </a:p>
          <a:p>
            <a:pPr marL="742950" lvl="2" indent="-285750"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2021" y="14340"/>
            <a:ext cx="3661377" cy="71584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b="1" u="sng" dirty="0" smtClean="0"/>
              <a:t>3. Conclusion :</a:t>
            </a:r>
            <a:endParaRPr lang="en-US" b="1" u="sng" dirty="0"/>
          </a:p>
        </p:txBody>
      </p:sp>
      <p:pic>
        <p:nvPicPr>
          <p:cNvPr id="8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4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5636" y="83377"/>
            <a:ext cx="8380749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What are the ISOLDE benefits from MEDICIS ?</a:t>
            </a:r>
            <a:endParaRPr lang="en-US" sz="2400" b="1" i="1" u="sng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Upgrade of the </a:t>
            </a:r>
            <a:r>
              <a:rPr lang="en-US" sz="2000" u="sng" dirty="0" smtClean="0"/>
              <a:t>nuclear ventilation </a:t>
            </a:r>
            <a:r>
              <a:rPr lang="en-US" sz="2000" dirty="0" smtClean="0"/>
              <a:t>system (safety)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Upgrade of the </a:t>
            </a:r>
            <a:r>
              <a:rPr lang="en-US" sz="2000" u="sng" dirty="0" smtClean="0"/>
              <a:t>access system </a:t>
            </a:r>
            <a:r>
              <a:rPr lang="en-US" sz="2000" dirty="0" smtClean="0"/>
              <a:t>(safety)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Use of the </a:t>
            </a:r>
            <a:r>
              <a:rPr lang="en-US" sz="2000" u="sng" dirty="0" smtClean="0"/>
              <a:t>RCS like a “RABIT” </a:t>
            </a:r>
            <a:r>
              <a:rPr lang="en-US" sz="2000" dirty="0" smtClean="0"/>
              <a:t>(</a:t>
            </a:r>
            <a:r>
              <a:rPr lang="en-US" sz="2000" dirty="0"/>
              <a:t>for </a:t>
            </a:r>
            <a:r>
              <a:rPr lang="en-US" sz="2000" dirty="0" smtClean="0"/>
              <a:t>irradiation samples</a:t>
            </a:r>
            <a:r>
              <a:rPr lang="en-US" sz="2000" dirty="0"/>
              <a:t>)</a:t>
            </a:r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Use of the </a:t>
            </a:r>
            <a:r>
              <a:rPr lang="en-US" sz="2000" u="sng" dirty="0" smtClean="0"/>
              <a:t>RCS for camera inspection </a:t>
            </a:r>
            <a:r>
              <a:rPr lang="en-US" sz="2000" dirty="0" smtClean="0"/>
              <a:t>(during handling and recovery operations)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Use of the RCS for </a:t>
            </a:r>
            <a:r>
              <a:rPr lang="en-US" sz="2000" u="sng" dirty="0" smtClean="0"/>
              <a:t>ISOLDE targets handling </a:t>
            </a:r>
            <a:r>
              <a:rPr lang="en-US" sz="2000" dirty="0" smtClean="0"/>
              <a:t>(in and out)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New </a:t>
            </a:r>
            <a:r>
              <a:rPr lang="en-US" sz="2000" u="sng" dirty="0" smtClean="0"/>
              <a:t>hot target storage </a:t>
            </a:r>
            <a:r>
              <a:rPr lang="en-US" sz="2000" dirty="0" smtClean="0"/>
              <a:t>112 targets (80% for ISOLDE, more flexibility for reusing old targets)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Connection between new storage and new </a:t>
            </a:r>
            <a:r>
              <a:rPr lang="en-US" sz="2000" u="sng" dirty="0" smtClean="0"/>
              <a:t>ISOLDE hot cell for target dismantling</a:t>
            </a:r>
            <a:r>
              <a:rPr lang="en-US" sz="2000" dirty="0" smtClean="0"/>
              <a:t> (remote handling without human intervention)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Use of the </a:t>
            </a:r>
            <a:r>
              <a:rPr lang="en-US" sz="2000" u="sng" dirty="0" smtClean="0"/>
              <a:t>buffer area 37 m2 </a:t>
            </a:r>
            <a:r>
              <a:rPr lang="en-US" sz="2000" dirty="0" smtClean="0"/>
              <a:t>(80% for ISOLDE)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08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y4o79syc6g4difua2cvof9qco.wpengine.netdna-cdn.com/wp-content/uploads/2013/05/peo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58" y="635333"/>
            <a:ext cx="8372475" cy="521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3"/>
          <p:cNvSpPr txBox="1"/>
          <p:nvPr/>
        </p:nvSpPr>
        <p:spPr>
          <a:xfrm>
            <a:off x="2743199" y="4126080"/>
            <a:ext cx="3165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Acknowledgements !</a:t>
            </a:r>
            <a:endParaRPr lang="en-US" sz="24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1597" y="4525601"/>
            <a:ext cx="86452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Roland Arnoul, Ricardo </a:t>
            </a:r>
            <a:r>
              <a:rPr lang="fr-CH" sz="1600" dirty="0"/>
              <a:t>Augusto, </a:t>
            </a:r>
            <a:r>
              <a:rPr lang="fr-CH" sz="1600" dirty="0" smtClean="0"/>
              <a:t>Roger Barlow, Vincent Barozier</a:t>
            </a:r>
            <a:r>
              <a:rPr lang="fr-CH" sz="1600" dirty="0"/>
              <a:t>, Michele Battistin, </a:t>
            </a:r>
            <a:r>
              <a:rPr lang="fr-CH" sz="1600" dirty="0" smtClean="0"/>
              <a:t>Ana-Paula Bernardes, Michel Bonnet, Francesco Canepa, Richard </a:t>
            </a:r>
            <a:r>
              <a:rPr lang="fr-CH" sz="1600" dirty="0"/>
              <a:t>Catherall, </a:t>
            </a:r>
            <a:r>
              <a:rPr lang="fr-CH" sz="1600" dirty="0" smtClean="0"/>
              <a:t>Michal </a:t>
            </a:r>
            <a:r>
              <a:rPr lang="fr-CH" sz="1600" dirty="0"/>
              <a:t>Czech, </a:t>
            </a:r>
            <a:r>
              <a:rPr lang="fr-CH" sz="1600" dirty="0" smtClean="0"/>
              <a:t>Mathieu Deschamps, Alexandre Dorsival, Jean-Louis </a:t>
            </a:r>
            <a:r>
              <a:rPr lang="fr-CH" sz="1600" dirty="0"/>
              <a:t>Grenard, Keith Kershaw, </a:t>
            </a:r>
            <a:r>
              <a:rPr lang="en-GB" sz="1600" dirty="0" smtClean="0"/>
              <a:t>Ielyzaveta Kobzeva</a:t>
            </a:r>
            <a:r>
              <a:rPr lang="en-GB" sz="1600" dirty="0"/>
              <a:t>, Camille </a:t>
            </a:r>
            <a:r>
              <a:rPr lang="en-GB" sz="1600" dirty="0" smtClean="0"/>
              <a:t>Lemesre, </a:t>
            </a:r>
            <a:r>
              <a:rPr lang="fr-CH" sz="1600" dirty="0" smtClean="0"/>
              <a:t>Roberto </a:t>
            </a:r>
            <a:r>
              <a:rPr lang="fr-CH" sz="1600" dirty="0"/>
              <a:t>Losito, </a:t>
            </a:r>
            <a:r>
              <a:rPr lang="fr-CH" sz="1600" dirty="0" smtClean="0"/>
              <a:t>Christophe Loup, Christophe </a:t>
            </a:r>
            <a:r>
              <a:rPr lang="fr-CH" sz="1600" dirty="0"/>
              <a:t>Mitifiot, Rene Necca</a:t>
            </a:r>
            <a:r>
              <a:rPr lang="fr-CH" sz="1600" dirty="0" smtClean="0"/>
              <a:t>, Julien Parra-Lopez, Eliseo </a:t>
            </a:r>
            <a:r>
              <a:rPr lang="fr-CH" sz="1600" dirty="0"/>
              <a:t>Perez-Duenas, </a:t>
            </a:r>
            <a:r>
              <a:rPr lang="fr-CH" sz="1600" dirty="0" smtClean="0"/>
              <a:t>Andrea Polato, Giacomo Potuto, Silvain Samson, Eva Sanchez, Christelle Saury, Alexander Stadler</a:t>
            </a:r>
            <a:r>
              <a:rPr lang="fr-CH" sz="1600" dirty="0"/>
              <a:t>, </a:t>
            </a:r>
            <a:r>
              <a:rPr lang="fr-CH" sz="1600" dirty="0" smtClean="0"/>
              <a:t>Thierry Stora, Matteo Vagnoni</a:t>
            </a:r>
            <a:r>
              <a:rPr lang="fr-CH" sz="1600" dirty="0"/>
              <a:t>, </a:t>
            </a:r>
            <a:r>
              <a:rPr lang="fr-CH" sz="1600" dirty="0" smtClean="0"/>
              <a:t>Francesco </a:t>
            </a:r>
            <a:r>
              <a:rPr lang="fr-CH" sz="1600" dirty="0" err="1" smtClean="0"/>
              <a:t>Venturini</a:t>
            </a:r>
            <a:r>
              <a:rPr lang="fr-CH" sz="1600" dirty="0" smtClean="0"/>
              <a:t>, Joachim Vollaire</a:t>
            </a:r>
            <a:r>
              <a:rPr lang="fr-CH" sz="1600" dirty="0"/>
              <a:t>, </a:t>
            </a:r>
            <a:r>
              <a:rPr lang="fr-CH" sz="1600" dirty="0" smtClean="0"/>
              <a:t>Thijs </a:t>
            </a:r>
            <a:r>
              <a:rPr lang="fr-CH" sz="1600" dirty="0" err="1" smtClean="0"/>
              <a:t>Wijnands</a:t>
            </a:r>
            <a:r>
              <a:rPr lang="fr-CH" sz="1600" dirty="0" smtClean="0"/>
              <a:t> </a:t>
            </a:r>
            <a:r>
              <a:rPr lang="en-GB" sz="1600" dirty="0" smtClean="0"/>
              <a:t> </a:t>
            </a:r>
            <a:endParaRPr lang="fr-CH" sz="1600" dirty="0"/>
          </a:p>
        </p:txBody>
      </p:sp>
      <p:sp>
        <p:nvSpPr>
          <p:cNvPr id="7" name="TextBox 13"/>
          <p:cNvSpPr txBox="1"/>
          <p:nvPr/>
        </p:nvSpPr>
        <p:spPr>
          <a:xfrm>
            <a:off x="2432610" y="160031"/>
            <a:ext cx="4271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 !</a:t>
            </a:r>
            <a:endParaRPr lang="en-US" sz="24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image00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61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6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2" y="536549"/>
            <a:ext cx="8978078" cy="5577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557" y="5614869"/>
            <a:ext cx="2463590" cy="4987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15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42" y="279792"/>
            <a:ext cx="7942433" cy="5938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image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0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1000" y="67164"/>
            <a:ext cx="8850600" cy="674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62" b="100000" l="3064" r="99877">
                        <a14:foregroundMark x1="14461" y1="18853" x2="14461" y2="18853"/>
                        <a14:foregroundMark x1="31740" y1="13892" x2="31740" y2="13892"/>
                        <a14:foregroundMark x1="34314" y1="10805" x2="34314" y2="10805"/>
                        <a14:foregroundMark x1="25245" y1="11907" x2="25245" y2="11907"/>
                        <a14:foregroundMark x1="64338" y1="11907" x2="64338" y2="11907"/>
                        <a14:foregroundMark x1="46324" y1="22161" x2="46324" y2="22161"/>
                        <a14:foregroundMark x1="60417" y1="10915" x2="60417" y2="10915"/>
                        <a14:foregroundMark x1="69608" y1="18633" x2="69608" y2="18633"/>
                        <a14:foregroundMark x1="73652" y1="18412" x2="73652" y2="18412"/>
                        <a14:foregroundMark x1="89706" y1="48291" x2="89706" y2="48291"/>
                        <a14:foregroundMark x1="90196" y1="52591" x2="90196" y2="52591"/>
                        <a14:foregroundMark x1="83701" y1="51488" x2="83701" y2="51488"/>
                        <a14:foregroundMark x1="51225" y1="58545" x2="51225" y2="58545"/>
                        <a14:foregroundMark x1="53676" y1="56560" x2="53676" y2="56560"/>
                        <a14:foregroundMark x1="62377" y1="53252" x2="62377" y2="53252"/>
                        <a14:foregroundMark x1="52328" y1="64719" x2="52328" y2="64719"/>
                        <a14:foregroundMark x1="54657" y1="64609" x2="54657" y2="64609"/>
                        <a14:foregroundMark x1="39583" y1="77288" x2="39583" y2="77288"/>
                        <a14:foregroundMark x1="42525" y1="77067" x2="42525" y2="77067"/>
                        <a14:foregroundMark x1="44363" y1="76736" x2="44363" y2="76736"/>
                        <a14:foregroundMark x1="49387" y1="70893" x2="49387" y2="70893"/>
                        <a14:foregroundMark x1="62377" y1="65050" x2="62377" y2="65050"/>
                        <a14:foregroundMark x1="72059" y1="56229" x2="72059" y2="56229"/>
                        <a14:foregroundMark x1="82353" y1="55458" x2="82353" y2="55458"/>
                        <a14:foregroundMark x1="83211" y1="55899" x2="83211" y2="55899"/>
                        <a14:foregroundMark x1="78309" y1="55678" x2="78309" y2="55678"/>
                        <a14:foregroundMark x1="52328" y1="22161" x2="52328" y2="22161"/>
                        <a14:foregroundMark x1="33824" y1="22712" x2="33824" y2="22712"/>
                        <a14:foregroundMark x1="75858" y1="55568" x2="75858" y2="55568"/>
                        <a14:foregroundMark x1="80270" y1="58434" x2="80270" y2="58434"/>
                        <a14:foregroundMark x1="83211" y1="58324" x2="83211" y2="58324"/>
                        <a14:foregroundMark x1="6495" y1="57663" x2="6495" y2="57663"/>
                        <a14:foregroundMark x1="8211" y1="56670" x2="8211" y2="56670"/>
                        <a14:foregroundMark x1="7966" y1="58765" x2="7966" y2="58765"/>
                        <a14:foregroundMark x1="6373" y1="54576" x2="6373" y2="54576"/>
                        <a14:foregroundMark x1="6005" y1="52370" x2="6005" y2="52370"/>
                        <a14:foregroundMark x1="5760" y1="50165" x2="5760" y2="50165"/>
                        <a14:foregroundMark x1="6250" y1="48291" x2="6250" y2="48291"/>
                        <a14:foregroundMark x1="6373" y1="45865" x2="6373" y2="45865"/>
                        <a14:foregroundMark x1="6250" y1="44322" x2="6250" y2="44322"/>
                        <a14:foregroundMark x1="6250" y1="41676" x2="6250" y2="41676"/>
                        <a14:foregroundMark x1="6373" y1="39361" x2="6373" y2="39361"/>
                        <a14:foregroundMark x1="6250" y1="37927" x2="6250" y2="37927"/>
                        <a14:foregroundMark x1="6250" y1="35722" x2="6250" y2="35722"/>
                        <a14:foregroundMark x1="5515" y1="14884" x2="5515" y2="14884"/>
                        <a14:foregroundMark x1="5147" y1="19184" x2="5147" y2="19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58969">
            <a:off x="1844076" y="571185"/>
            <a:ext cx="50044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 rot="186520">
            <a:off x="3107901" y="2026335"/>
            <a:ext cx="3547614" cy="1081387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ular Callout 9"/>
          <p:cNvSpPr/>
          <p:nvPr/>
        </p:nvSpPr>
        <p:spPr>
          <a:xfrm>
            <a:off x="5334000" y="990600"/>
            <a:ext cx="1905000" cy="612648"/>
          </a:xfrm>
          <a:prstGeom prst="wedgeRectCallout">
            <a:avLst>
              <a:gd name="adj1" fmla="val -59590"/>
              <a:gd name="adj2" fmla="val 1168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chemeClr val="tx1"/>
                </a:solidFill>
              </a:rPr>
              <a:t>ISOLDE </a:t>
            </a:r>
            <a:r>
              <a:rPr lang="fr-CH" sz="1600" b="1" dirty="0" err="1" smtClean="0">
                <a:solidFill>
                  <a:schemeClr val="tx1"/>
                </a:solidFill>
              </a:rPr>
              <a:t>experimental</a:t>
            </a:r>
            <a:r>
              <a:rPr lang="fr-CH" b="1" dirty="0" smtClean="0">
                <a:solidFill>
                  <a:schemeClr val="tx1"/>
                </a:solidFill>
              </a:rPr>
              <a:t> hall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221765" y="2856555"/>
            <a:ext cx="1541633" cy="1911928"/>
          </a:xfrm>
          <a:custGeom>
            <a:avLst/>
            <a:gdLst>
              <a:gd name="connsiteX0" fmla="*/ 823716 w 1541633"/>
              <a:gd name="connsiteY0" fmla="*/ 0 h 1911928"/>
              <a:gd name="connsiteX1" fmla="*/ 491207 w 1541633"/>
              <a:gd name="connsiteY1" fmla="*/ 113356 h 1911928"/>
              <a:gd name="connsiteX2" fmla="*/ 22671 w 1541633"/>
              <a:gd name="connsiteY2" fmla="*/ 30228 h 1911928"/>
              <a:gd name="connsiteX3" fmla="*/ 0 w 1541633"/>
              <a:gd name="connsiteY3" fmla="*/ 370295 h 1911928"/>
              <a:gd name="connsiteX4" fmla="*/ 619676 w 1541633"/>
              <a:gd name="connsiteY4" fmla="*/ 483650 h 1911928"/>
              <a:gd name="connsiteX5" fmla="*/ 770817 w 1541633"/>
              <a:gd name="connsiteY5" fmla="*/ 589448 h 1911928"/>
              <a:gd name="connsiteX6" fmla="*/ 574334 w 1541633"/>
              <a:gd name="connsiteY6" fmla="*/ 1911928 h 1911928"/>
              <a:gd name="connsiteX7" fmla="*/ 853944 w 1541633"/>
              <a:gd name="connsiteY7" fmla="*/ 1753230 h 1911928"/>
              <a:gd name="connsiteX8" fmla="*/ 793488 w 1541633"/>
              <a:gd name="connsiteY8" fmla="*/ 1662546 h 1911928"/>
              <a:gd name="connsiteX9" fmla="*/ 801045 w 1541633"/>
              <a:gd name="connsiteY9" fmla="*/ 1617204 h 1911928"/>
              <a:gd name="connsiteX10" fmla="*/ 884172 w 1541633"/>
              <a:gd name="connsiteY10" fmla="*/ 1526519 h 1911928"/>
              <a:gd name="connsiteX11" fmla="*/ 884172 w 1541633"/>
              <a:gd name="connsiteY11" fmla="*/ 1428278 h 1911928"/>
              <a:gd name="connsiteX12" fmla="*/ 1322480 w 1541633"/>
              <a:gd name="connsiteY12" fmla="*/ 982414 h 1911928"/>
              <a:gd name="connsiteX13" fmla="*/ 1398050 w 1541633"/>
              <a:gd name="connsiteY13" fmla="*/ 997528 h 1911928"/>
              <a:gd name="connsiteX14" fmla="*/ 1541633 w 1541633"/>
              <a:gd name="connsiteY14" fmla="*/ 717918 h 1911928"/>
              <a:gd name="connsiteX15" fmla="*/ 1382936 w 1541633"/>
              <a:gd name="connsiteY15" fmla="*/ 642347 h 1911928"/>
              <a:gd name="connsiteX16" fmla="*/ 1314923 w 1541633"/>
              <a:gd name="connsiteY16" fmla="*/ 748146 h 1911928"/>
              <a:gd name="connsiteX17" fmla="*/ 989971 w 1541633"/>
              <a:gd name="connsiteY17" fmla="*/ 513878 h 1911928"/>
              <a:gd name="connsiteX18" fmla="*/ 1012642 w 1541633"/>
              <a:gd name="connsiteY18" fmla="*/ 423194 h 1911928"/>
              <a:gd name="connsiteX19" fmla="*/ 1035313 w 1541633"/>
              <a:gd name="connsiteY19" fmla="*/ 408080 h 1911928"/>
              <a:gd name="connsiteX20" fmla="*/ 1057984 w 1541633"/>
              <a:gd name="connsiteY20" fmla="*/ 211597 h 1911928"/>
              <a:gd name="connsiteX21" fmla="*/ 823716 w 1541633"/>
              <a:gd name="connsiteY21" fmla="*/ 204040 h 1911928"/>
              <a:gd name="connsiteX22" fmla="*/ 823716 w 1541633"/>
              <a:gd name="connsiteY22" fmla="*/ 0 h 191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541633" h="1911928">
                <a:moveTo>
                  <a:pt x="823716" y="0"/>
                </a:moveTo>
                <a:lnTo>
                  <a:pt x="491207" y="113356"/>
                </a:lnTo>
                <a:lnTo>
                  <a:pt x="22671" y="30228"/>
                </a:lnTo>
                <a:lnTo>
                  <a:pt x="0" y="370295"/>
                </a:lnTo>
                <a:lnTo>
                  <a:pt x="619676" y="483650"/>
                </a:lnTo>
                <a:lnTo>
                  <a:pt x="770817" y="589448"/>
                </a:lnTo>
                <a:lnTo>
                  <a:pt x="574334" y="1911928"/>
                </a:lnTo>
                <a:lnTo>
                  <a:pt x="853944" y="1753230"/>
                </a:lnTo>
                <a:lnTo>
                  <a:pt x="793488" y="1662546"/>
                </a:lnTo>
                <a:lnTo>
                  <a:pt x="801045" y="1617204"/>
                </a:lnTo>
                <a:lnTo>
                  <a:pt x="884172" y="1526519"/>
                </a:lnTo>
                <a:lnTo>
                  <a:pt x="884172" y="1428278"/>
                </a:lnTo>
                <a:lnTo>
                  <a:pt x="1322480" y="982414"/>
                </a:lnTo>
                <a:lnTo>
                  <a:pt x="1398050" y="997528"/>
                </a:lnTo>
                <a:lnTo>
                  <a:pt x="1541633" y="717918"/>
                </a:lnTo>
                <a:lnTo>
                  <a:pt x="1382936" y="642347"/>
                </a:lnTo>
                <a:lnTo>
                  <a:pt x="1314923" y="748146"/>
                </a:lnTo>
                <a:lnTo>
                  <a:pt x="989971" y="513878"/>
                </a:lnTo>
                <a:lnTo>
                  <a:pt x="1012642" y="423194"/>
                </a:lnTo>
                <a:lnTo>
                  <a:pt x="1035313" y="408080"/>
                </a:lnTo>
                <a:lnTo>
                  <a:pt x="1057984" y="211597"/>
                </a:lnTo>
                <a:lnTo>
                  <a:pt x="823716" y="204040"/>
                </a:lnTo>
                <a:lnTo>
                  <a:pt x="823716" y="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ular Callout 14"/>
          <p:cNvSpPr/>
          <p:nvPr/>
        </p:nvSpPr>
        <p:spPr>
          <a:xfrm>
            <a:off x="914400" y="2057400"/>
            <a:ext cx="1600200" cy="612648"/>
          </a:xfrm>
          <a:prstGeom prst="wedgeRectCallout">
            <a:avLst>
              <a:gd name="adj1" fmla="val 54658"/>
              <a:gd name="adj2" fmla="val 12790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chemeClr val="tx1"/>
                </a:solidFill>
              </a:rPr>
              <a:t>ISOLDE Target area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471147" y="4662684"/>
            <a:ext cx="1254466" cy="1042870"/>
          </a:xfrm>
          <a:custGeom>
            <a:avLst/>
            <a:gdLst>
              <a:gd name="connsiteX0" fmla="*/ 7557 w 1254466"/>
              <a:gd name="connsiteY0" fmla="*/ 83128 h 1042870"/>
              <a:gd name="connsiteX1" fmla="*/ 0 w 1254466"/>
              <a:gd name="connsiteY1" fmla="*/ 997528 h 1042870"/>
              <a:gd name="connsiteX2" fmla="*/ 921957 w 1254466"/>
              <a:gd name="connsiteY2" fmla="*/ 1042870 h 1042870"/>
              <a:gd name="connsiteX3" fmla="*/ 944628 w 1254466"/>
              <a:gd name="connsiteY3" fmla="*/ 921957 h 1042870"/>
              <a:gd name="connsiteX4" fmla="*/ 1057984 w 1254466"/>
              <a:gd name="connsiteY4" fmla="*/ 816159 h 1042870"/>
              <a:gd name="connsiteX5" fmla="*/ 1254466 w 1254466"/>
              <a:gd name="connsiteY5" fmla="*/ 808602 h 1042870"/>
              <a:gd name="connsiteX6" fmla="*/ 1246909 w 1254466"/>
              <a:gd name="connsiteY6" fmla="*/ 347623 h 1042870"/>
              <a:gd name="connsiteX7" fmla="*/ 778374 w 1254466"/>
              <a:gd name="connsiteY7" fmla="*/ 340066 h 1042870"/>
              <a:gd name="connsiteX8" fmla="*/ 793488 w 1254466"/>
              <a:gd name="connsiteY8" fmla="*/ 188926 h 1042870"/>
              <a:gd name="connsiteX9" fmla="*/ 642347 w 1254466"/>
              <a:gd name="connsiteY9" fmla="*/ 0 h 1042870"/>
              <a:gd name="connsiteX10" fmla="*/ 272053 w 1254466"/>
              <a:gd name="connsiteY10" fmla="*/ 211597 h 1042870"/>
              <a:gd name="connsiteX11" fmla="*/ 279610 w 1254466"/>
              <a:gd name="connsiteY11" fmla="*/ 90685 h 1042870"/>
              <a:gd name="connsiteX12" fmla="*/ 7557 w 1254466"/>
              <a:gd name="connsiteY12" fmla="*/ 83128 h 104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54466" h="1042870">
                <a:moveTo>
                  <a:pt x="7557" y="83128"/>
                </a:moveTo>
                <a:lnTo>
                  <a:pt x="0" y="997528"/>
                </a:lnTo>
                <a:lnTo>
                  <a:pt x="921957" y="1042870"/>
                </a:lnTo>
                <a:lnTo>
                  <a:pt x="944628" y="921957"/>
                </a:lnTo>
                <a:lnTo>
                  <a:pt x="1057984" y="816159"/>
                </a:lnTo>
                <a:lnTo>
                  <a:pt x="1254466" y="808602"/>
                </a:lnTo>
                <a:lnTo>
                  <a:pt x="1246909" y="347623"/>
                </a:lnTo>
                <a:lnTo>
                  <a:pt x="778374" y="340066"/>
                </a:lnTo>
                <a:lnTo>
                  <a:pt x="793488" y="188926"/>
                </a:lnTo>
                <a:lnTo>
                  <a:pt x="642347" y="0"/>
                </a:lnTo>
                <a:lnTo>
                  <a:pt x="272053" y="211597"/>
                </a:lnTo>
                <a:lnTo>
                  <a:pt x="279610" y="90685"/>
                </a:lnTo>
                <a:lnTo>
                  <a:pt x="7557" y="83128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ular Callout 17"/>
          <p:cNvSpPr/>
          <p:nvPr/>
        </p:nvSpPr>
        <p:spPr>
          <a:xfrm>
            <a:off x="3716981" y="5786150"/>
            <a:ext cx="1600200" cy="612648"/>
          </a:xfrm>
          <a:prstGeom prst="wedgeRectCallout">
            <a:avLst>
              <a:gd name="adj1" fmla="val -91741"/>
              <a:gd name="adj2" fmla="val -1311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solidFill>
                  <a:schemeClr val="tx1"/>
                </a:solidFill>
              </a:rPr>
              <a:t>ISOLDE Class A </a:t>
            </a:r>
            <a:r>
              <a:rPr lang="fr-CH" sz="1600" b="1" dirty="0" err="1" smtClean="0">
                <a:solidFill>
                  <a:schemeClr val="tx1"/>
                </a:solidFill>
              </a:rPr>
              <a:t>laboratory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070625" y="4035451"/>
            <a:ext cx="801044" cy="1639875"/>
          </a:xfrm>
          <a:custGeom>
            <a:avLst/>
            <a:gdLst>
              <a:gd name="connsiteX0" fmla="*/ 347623 w 801044"/>
              <a:gd name="connsiteY0" fmla="*/ 1639875 h 1639875"/>
              <a:gd name="connsiteX1" fmla="*/ 0 w 801044"/>
              <a:gd name="connsiteY1" fmla="*/ 1639875 h 1639875"/>
              <a:gd name="connsiteX2" fmla="*/ 60456 w 801044"/>
              <a:gd name="connsiteY2" fmla="*/ 83128 h 1639875"/>
              <a:gd name="connsiteX3" fmla="*/ 476092 w 801044"/>
              <a:gd name="connsiteY3" fmla="*/ 90685 h 1639875"/>
              <a:gd name="connsiteX4" fmla="*/ 483649 w 801044"/>
              <a:gd name="connsiteY4" fmla="*/ 0 h 1639875"/>
              <a:gd name="connsiteX5" fmla="*/ 801044 w 801044"/>
              <a:gd name="connsiteY5" fmla="*/ 0 h 1639875"/>
              <a:gd name="connsiteX6" fmla="*/ 672575 w 801044"/>
              <a:gd name="connsiteY6" fmla="*/ 672575 h 1639875"/>
              <a:gd name="connsiteX7" fmla="*/ 385408 w 801044"/>
              <a:gd name="connsiteY7" fmla="*/ 672575 h 1639875"/>
              <a:gd name="connsiteX8" fmla="*/ 347623 w 801044"/>
              <a:gd name="connsiteY8" fmla="*/ 1639875 h 163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1044" h="1639875">
                <a:moveTo>
                  <a:pt x="347623" y="1639875"/>
                </a:moveTo>
                <a:lnTo>
                  <a:pt x="0" y="1639875"/>
                </a:lnTo>
                <a:lnTo>
                  <a:pt x="60456" y="83128"/>
                </a:lnTo>
                <a:lnTo>
                  <a:pt x="476092" y="90685"/>
                </a:lnTo>
                <a:lnTo>
                  <a:pt x="483649" y="0"/>
                </a:lnTo>
                <a:lnTo>
                  <a:pt x="801044" y="0"/>
                </a:lnTo>
                <a:lnTo>
                  <a:pt x="672575" y="672575"/>
                </a:lnTo>
                <a:lnTo>
                  <a:pt x="385408" y="672575"/>
                </a:lnTo>
                <a:lnTo>
                  <a:pt x="347623" y="1639875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ular Callout 19"/>
          <p:cNvSpPr/>
          <p:nvPr/>
        </p:nvSpPr>
        <p:spPr>
          <a:xfrm>
            <a:off x="304800" y="5867400"/>
            <a:ext cx="1600200" cy="612648"/>
          </a:xfrm>
          <a:prstGeom prst="wedgeRectCallout">
            <a:avLst>
              <a:gd name="adj1" fmla="val 70715"/>
              <a:gd name="adj2" fmla="val -212546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>
                <a:solidFill>
                  <a:schemeClr val="tx1"/>
                </a:solidFill>
              </a:rPr>
              <a:t>CERN-MEDICIS </a:t>
            </a:r>
            <a:r>
              <a:rPr lang="fr-CH" sz="1400" b="1" dirty="0" err="1" smtClean="0">
                <a:solidFill>
                  <a:schemeClr val="tx1"/>
                </a:solidFill>
              </a:rPr>
              <a:t>project</a:t>
            </a:r>
            <a:r>
              <a:rPr lang="fr-CH" sz="1400" b="1" dirty="0" smtClean="0">
                <a:solidFill>
                  <a:schemeClr val="tx1"/>
                </a:solidFill>
              </a:rPr>
              <a:t> 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2063068" y="609600"/>
            <a:ext cx="4700469" cy="5564124"/>
          </a:xfrm>
          <a:custGeom>
            <a:avLst/>
            <a:gdLst>
              <a:gd name="connsiteX0" fmla="*/ 0 w 4700469"/>
              <a:gd name="connsiteY0" fmla="*/ 5259690 h 5410830"/>
              <a:gd name="connsiteX1" fmla="*/ 90684 w 4700469"/>
              <a:gd name="connsiteY1" fmla="*/ 634790 h 5410830"/>
              <a:gd name="connsiteX2" fmla="*/ 143583 w 4700469"/>
              <a:gd name="connsiteY2" fmla="*/ 408080 h 5410830"/>
              <a:gd name="connsiteX3" fmla="*/ 340066 w 4700469"/>
              <a:gd name="connsiteY3" fmla="*/ 158698 h 5410830"/>
              <a:gd name="connsiteX4" fmla="*/ 574334 w 4700469"/>
              <a:gd name="connsiteY4" fmla="*/ 15114 h 5410830"/>
              <a:gd name="connsiteX5" fmla="*/ 884172 w 4700469"/>
              <a:gd name="connsiteY5" fmla="*/ 0 h 5410830"/>
              <a:gd name="connsiteX6" fmla="*/ 4284833 w 4700469"/>
              <a:gd name="connsiteY6" fmla="*/ 287167 h 5410830"/>
              <a:gd name="connsiteX7" fmla="*/ 4496430 w 4700469"/>
              <a:gd name="connsiteY7" fmla="*/ 392966 h 5410830"/>
              <a:gd name="connsiteX8" fmla="*/ 4692912 w 4700469"/>
              <a:gd name="connsiteY8" fmla="*/ 642347 h 5410830"/>
              <a:gd name="connsiteX9" fmla="*/ 4700469 w 4700469"/>
              <a:gd name="connsiteY9" fmla="*/ 1088212 h 5410830"/>
              <a:gd name="connsiteX10" fmla="*/ 4624899 w 4700469"/>
              <a:gd name="connsiteY10" fmla="*/ 4980080 h 5410830"/>
              <a:gd name="connsiteX11" fmla="*/ 4556886 w 4700469"/>
              <a:gd name="connsiteY11" fmla="*/ 5108549 h 5410830"/>
              <a:gd name="connsiteX12" fmla="*/ 3929653 w 4700469"/>
              <a:gd name="connsiteY12" fmla="*/ 5138777 h 5410830"/>
              <a:gd name="connsiteX13" fmla="*/ 1987497 w 4700469"/>
              <a:gd name="connsiteY13" fmla="*/ 5131220 h 5410830"/>
              <a:gd name="connsiteX14" fmla="*/ 1345150 w 4700469"/>
              <a:gd name="connsiteY14" fmla="*/ 5373045 h 5410830"/>
              <a:gd name="connsiteX15" fmla="*/ 740588 w 4700469"/>
              <a:gd name="connsiteY15" fmla="*/ 5403273 h 5410830"/>
              <a:gd name="connsiteX16" fmla="*/ 173811 w 4700469"/>
              <a:gd name="connsiteY16" fmla="*/ 5410830 h 5410830"/>
              <a:gd name="connsiteX17" fmla="*/ 37785 w 4700469"/>
              <a:gd name="connsiteY17" fmla="*/ 5350374 h 5410830"/>
              <a:gd name="connsiteX18" fmla="*/ 0 w 4700469"/>
              <a:gd name="connsiteY18" fmla="*/ 5259690 h 5410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00469" h="5410830">
                <a:moveTo>
                  <a:pt x="0" y="5259690"/>
                </a:moveTo>
                <a:lnTo>
                  <a:pt x="90684" y="634790"/>
                </a:lnTo>
                <a:lnTo>
                  <a:pt x="143583" y="408080"/>
                </a:lnTo>
                <a:lnTo>
                  <a:pt x="340066" y="158698"/>
                </a:lnTo>
                <a:lnTo>
                  <a:pt x="574334" y="15114"/>
                </a:lnTo>
                <a:lnTo>
                  <a:pt x="884172" y="0"/>
                </a:lnTo>
                <a:lnTo>
                  <a:pt x="4284833" y="287167"/>
                </a:lnTo>
                <a:lnTo>
                  <a:pt x="4496430" y="392966"/>
                </a:lnTo>
                <a:lnTo>
                  <a:pt x="4692912" y="642347"/>
                </a:lnTo>
                <a:lnTo>
                  <a:pt x="4700469" y="1088212"/>
                </a:lnTo>
                <a:lnTo>
                  <a:pt x="4624899" y="4980080"/>
                </a:lnTo>
                <a:lnTo>
                  <a:pt x="4556886" y="5108549"/>
                </a:lnTo>
                <a:lnTo>
                  <a:pt x="3929653" y="5138777"/>
                </a:lnTo>
                <a:lnTo>
                  <a:pt x="1987497" y="5131220"/>
                </a:lnTo>
                <a:lnTo>
                  <a:pt x="1345150" y="5373045"/>
                </a:lnTo>
                <a:lnTo>
                  <a:pt x="740588" y="5403273"/>
                </a:lnTo>
                <a:lnTo>
                  <a:pt x="173811" y="5410830"/>
                </a:lnTo>
                <a:lnTo>
                  <a:pt x="37785" y="5350374"/>
                </a:lnTo>
                <a:lnTo>
                  <a:pt x="0" y="525969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ular Callout 21"/>
          <p:cNvSpPr/>
          <p:nvPr/>
        </p:nvSpPr>
        <p:spPr>
          <a:xfrm>
            <a:off x="641088" y="152248"/>
            <a:ext cx="1429537" cy="612648"/>
          </a:xfrm>
          <a:prstGeom prst="wedgeRectCallout">
            <a:avLst>
              <a:gd name="adj1" fmla="val 77326"/>
              <a:gd name="adj2" fmla="val 11309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chemeClr val="tx1"/>
                </a:solidFill>
              </a:rPr>
              <a:t>ISOLDE Area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3" name="Picture 2" descr="http://www.baleenfrancais.ch/wp-content/uploads/2011/04/france-suisse-8230b.gif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718"/>
          <a:stretch/>
        </p:blipFill>
        <p:spPr bwMode="auto">
          <a:xfrm rot="5839978">
            <a:off x="7388785" y="4943013"/>
            <a:ext cx="842104" cy="143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Freeform 23"/>
          <p:cNvSpPr/>
          <p:nvPr/>
        </p:nvSpPr>
        <p:spPr>
          <a:xfrm>
            <a:off x="166255" y="2357792"/>
            <a:ext cx="8819047" cy="3446003"/>
          </a:xfrm>
          <a:custGeom>
            <a:avLst/>
            <a:gdLst>
              <a:gd name="connsiteX0" fmla="*/ 0 w 8819047"/>
              <a:gd name="connsiteY0" fmla="*/ 0 h 3446003"/>
              <a:gd name="connsiteX1" fmla="*/ 5977606 w 8819047"/>
              <a:gd name="connsiteY1" fmla="*/ 3068152 h 3446003"/>
              <a:gd name="connsiteX2" fmla="*/ 8819047 w 8819047"/>
              <a:gd name="connsiteY2" fmla="*/ 3446003 h 3446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19047" h="3446003">
                <a:moveTo>
                  <a:pt x="0" y="0"/>
                </a:moveTo>
                <a:lnTo>
                  <a:pt x="5977606" y="3068152"/>
                </a:lnTo>
                <a:lnTo>
                  <a:pt x="8819047" y="3446003"/>
                </a:lnTo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ular Callout 27"/>
          <p:cNvSpPr/>
          <p:nvPr/>
        </p:nvSpPr>
        <p:spPr>
          <a:xfrm>
            <a:off x="312987" y="4148278"/>
            <a:ext cx="1600200" cy="612648"/>
          </a:xfrm>
          <a:prstGeom prst="wedgeRectCallout">
            <a:avLst>
              <a:gd name="adj1" fmla="val 106134"/>
              <a:gd name="adj2" fmla="val -12003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err="1" smtClean="0">
                <a:solidFill>
                  <a:schemeClr val="tx1"/>
                </a:solidFill>
              </a:rPr>
              <a:t>Swiss</a:t>
            </a:r>
            <a:r>
              <a:rPr lang="fr-CH" sz="1600" b="1" dirty="0" smtClean="0">
                <a:solidFill>
                  <a:schemeClr val="tx1"/>
                </a:solidFill>
              </a:rPr>
              <a:t> – French border</a:t>
            </a:r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63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  <p:bldP spid="13" grpId="0" animBg="1"/>
      <p:bldP spid="13" grpId="1" animBg="1"/>
      <p:bldP spid="18" grpId="0" animBg="1"/>
      <p:bldP spid="18" grpId="1" animBg="1"/>
      <p:bldP spid="14" grpId="0" animBg="1"/>
      <p:bldP spid="20" grpId="0" animBg="1"/>
      <p:bldP spid="21" grpId="0" animBg="1"/>
      <p:bldP spid="21" grpId="1" animBg="1"/>
      <p:bldP spid="22" grpId="0" animBg="1"/>
      <p:bldP spid="22" grpId="1" animBg="1"/>
      <p:bldP spid="24" grpId="0" animBg="1"/>
      <p:bldP spid="24" grpId="1" animBg="1"/>
      <p:bldP spid="28" grpId="0" animBg="1"/>
      <p:bldP spid="28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67" y="631779"/>
            <a:ext cx="8844320" cy="556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82744" y="226711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Last </a:t>
            </a:r>
            <a:r>
              <a:rPr lang="fr-CH" dirty="0" err="1" smtClean="0"/>
              <a:t>integration</a:t>
            </a:r>
            <a:r>
              <a:rPr lang="fr-CH" dirty="0" smtClean="0"/>
              <a:t> </a:t>
            </a:r>
            <a:r>
              <a:rPr lang="fr-CH" dirty="0" err="1" smtClean="0"/>
              <a:t>view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60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CERN-MEDICIS day - 15 October 2014 - S.Marzari</a:t>
            </a:r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56" y="1571863"/>
            <a:ext cx="8907322" cy="4443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0206" y="1171340"/>
            <a:ext cx="2121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Ventilation network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24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441781"/>
            <a:ext cx="6178990" cy="5416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xplosion 2 6"/>
          <p:cNvSpPr/>
          <p:nvPr/>
        </p:nvSpPr>
        <p:spPr>
          <a:xfrm rot="694171">
            <a:off x="4846624" y="3103335"/>
            <a:ext cx="1134924" cy="928569"/>
          </a:xfrm>
          <a:prstGeom prst="irregularSeal2">
            <a:avLst/>
          </a:prstGeom>
          <a:solidFill>
            <a:srgbClr val="FFC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537338" y="2674756"/>
            <a:ext cx="2726166" cy="989806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41621" y="2573113"/>
            <a:ext cx="13301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smtClean="0">
                <a:solidFill>
                  <a:srgbClr val="FFC000"/>
                </a:solidFill>
              </a:rPr>
              <a:t>Isotopes for ISOLDE</a:t>
            </a:r>
            <a:endParaRPr lang="fr-CH" sz="1600" b="1" dirty="0">
              <a:solidFill>
                <a:srgbClr val="FFC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61780" y="3979086"/>
            <a:ext cx="1517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</a:rPr>
              <a:t>Beam dump</a:t>
            </a:r>
            <a:endParaRPr lang="en-US" sz="20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98048"/>
            <a:ext cx="8077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CERN-MEDICIS principle:</a:t>
            </a: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protons (~90%) normally lost into the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Dump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 rot="21445387">
            <a:off x="2920951" y="3642605"/>
            <a:ext cx="685107" cy="12665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xplosion 2 4"/>
          <p:cNvSpPr/>
          <p:nvPr/>
        </p:nvSpPr>
        <p:spPr>
          <a:xfrm rot="170000">
            <a:off x="2837797" y="3568403"/>
            <a:ext cx="909021" cy="228322"/>
          </a:xfrm>
          <a:prstGeom prst="irregularSeal2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extBox 18"/>
          <p:cNvSpPr txBox="1"/>
          <p:nvPr/>
        </p:nvSpPr>
        <p:spPr>
          <a:xfrm>
            <a:off x="3276600" y="2879959"/>
            <a:ext cx="1669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ISOLDE Target station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1400306">
            <a:off x="529793" y="3742930"/>
            <a:ext cx="1891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</a:rPr>
              <a:t>Protons 1.4 </a:t>
            </a:r>
            <a:r>
              <a:rPr lang="en-US" sz="2000" b="1" dirty="0" err="1" smtClean="0">
                <a:solidFill>
                  <a:srgbClr val="FFC000"/>
                </a:solidFill>
              </a:rPr>
              <a:t>GeV</a:t>
            </a:r>
            <a:endParaRPr lang="en-US" sz="2000" b="1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78990" y="1725871"/>
            <a:ext cx="2903360" cy="143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>
            <a:off x="5943600" y="2478387"/>
            <a:ext cx="609600" cy="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54043" y="3875412"/>
            <a:ext cx="2696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Radio Isotopes production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477434" y="4267200"/>
            <a:ext cx="1669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F0"/>
                </a:solidFill>
              </a:rPr>
              <a:t>MEDICIS Target station</a:t>
            </a:r>
            <a:endParaRPr lang="en-US" sz="2000" b="1" dirty="0">
              <a:solidFill>
                <a:srgbClr val="00B0F0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05000" y="979305"/>
            <a:ext cx="5410200" cy="298309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6597715" y="1447800"/>
            <a:ext cx="838200" cy="10367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TextBox 3"/>
          <p:cNvSpPr txBox="1"/>
          <p:nvPr/>
        </p:nvSpPr>
        <p:spPr>
          <a:xfrm>
            <a:off x="7444461" y="1781484"/>
            <a:ext cx="101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ZOOM</a:t>
            </a:r>
            <a:endParaRPr lang="fr-CH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7473904"/>
              </p:ext>
            </p:extLst>
          </p:nvPr>
        </p:nvGraphicFramePr>
        <p:xfrm>
          <a:off x="6147044" y="4197607"/>
          <a:ext cx="2996956" cy="2180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4" name="Worksheet" r:id="rId7" imgW="9258334" imgH="5896123" progId="Excel.Sheet.8">
                  <p:embed/>
                </p:oleObj>
              </mc:Choice>
              <mc:Fallback>
                <p:oleObj name="Worksheet" r:id="rId7" imgW="9258334" imgH="5896123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7044" y="4197607"/>
                        <a:ext cx="2996956" cy="21805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4765038" y="2703395"/>
            <a:ext cx="1178562" cy="1446495"/>
            <a:chOff x="1648811" y="2410750"/>
            <a:chExt cx="1017200" cy="1372059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95224" l="2447" r="97390">
                          <a14:foregroundMark x1="32300" y1="3763" x2="32300" y2="3763"/>
                          <a14:foregroundMark x1="19576" y1="26049" x2="19576" y2="26049"/>
                          <a14:foregroundMark x1="25122" y1="83647" x2="25122" y2="83647"/>
                          <a14:foregroundMark x1="20392" y1="88857" x2="20392" y2="88857"/>
                          <a14:foregroundMark x1="82708" y1="81766" x2="82708" y2="81766"/>
                          <a14:foregroundMark x1="29364" y1="4342" x2="29364" y2="4342"/>
                          <a14:foregroundMark x1="68842" y1="21708" x2="68842" y2="21708"/>
                          <a14:foregroundMark x1="74551" y1="24602" x2="74551" y2="24602"/>
                          <a14:foregroundMark x1="17945" y1="88133" x2="17945" y2="88133"/>
                          <a14:foregroundMark x1="93148" y1="84949" x2="93148" y2="84949"/>
                          <a14:backgroundMark x1="72268" y1="93632" x2="72268" y2="93632"/>
                          <a14:backgroundMark x1="81892" y1="91896" x2="81892" y2="9189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648811" y="2636322"/>
              <a:ext cx="1017200" cy="1146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2941" b="100000" l="2447" r="97390">
                          <a14:foregroundMark x1="37357" y1="69853" x2="37357" y2="69853"/>
                          <a14:foregroundMark x1="32463" y1="47059" x2="32463" y2="47059"/>
                          <a14:foregroundMark x1="38825" y1="68382" x2="38825" y2="68382"/>
                          <a14:foregroundMark x1="37194" y1="25000" x2="37194" y2="25000"/>
                          <a14:foregroundMark x1="37684" y1="33824" x2="37684" y2="33824"/>
                          <a14:foregroundMark x1="32137" y1="15441" x2="32137" y2="15441"/>
                          <a14:foregroundMark x1="38989" y1="79412" x2="38989" y2="79412"/>
                          <a14:foregroundMark x1="38989" y1="60294" x2="38989" y2="60294"/>
                          <a14:foregroundMark x1="31321" y1="34559" x2="31321" y2="34559"/>
                          <a14:foregroundMark x1="36215" y1="94118" x2="36215" y2="9411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648811" y="2410750"/>
              <a:ext cx="1017200" cy="225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1" name="Straight Arrow Connector 10"/>
          <p:cNvCxnSpPr/>
          <p:nvPr/>
        </p:nvCxnSpPr>
        <p:spPr>
          <a:xfrm flipV="1">
            <a:off x="381000" y="3564766"/>
            <a:ext cx="5064605" cy="315264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1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5" grpId="0"/>
      <p:bldP spid="17" grpId="0"/>
      <p:bldP spid="17" grpId="1"/>
      <p:bldP spid="5" grpId="0" animBg="1"/>
      <p:bldP spid="21" grpId="0"/>
      <p:bldP spid="27" grpId="0"/>
      <p:bldP spid="32" grpId="0"/>
      <p:bldP spid="3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CERN-MEDICIS day - 15 October 2014 - S.Marzari</a:t>
            </a:r>
            <a:endParaRPr lang="en-US" dirty="0"/>
          </a:p>
        </p:txBody>
      </p:sp>
      <p:pic>
        <p:nvPicPr>
          <p:cNvPr id="5" name="Picture 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495" y="305739"/>
            <a:ext cx="5594727" cy="238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281" y="2785030"/>
            <a:ext cx="4678866" cy="25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75186" y="1013903"/>
            <a:ext cx="1277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D=20 / L=200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023145" y="945890"/>
            <a:ext cx="1277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D=50 / L=100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151421" y="5599755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Simulations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R.Augusto</a:t>
            </a:r>
            <a:r>
              <a:rPr lang="fr-CH" dirty="0" smtClean="0"/>
              <a:t> EDMS </a:t>
            </a:r>
            <a:r>
              <a:rPr lang="en-GB" b="1" dirty="0"/>
              <a:t>1289889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772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/>
          <p:cNvSpPr/>
          <p:nvPr/>
        </p:nvSpPr>
        <p:spPr>
          <a:xfrm>
            <a:off x="4326418" y="2183777"/>
            <a:ext cx="2100020" cy="4471261"/>
          </a:xfrm>
          <a:custGeom>
            <a:avLst/>
            <a:gdLst>
              <a:gd name="connsiteX0" fmla="*/ 984142 w 2100020"/>
              <a:gd name="connsiteY0" fmla="*/ 1890794 h 4471261"/>
              <a:gd name="connsiteX1" fmla="*/ 976393 w 2100020"/>
              <a:gd name="connsiteY1" fmla="*/ 4471261 h 4471261"/>
              <a:gd name="connsiteX2" fmla="*/ 0 w 2100020"/>
              <a:gd name="connsiteY2" fmla="*/ 4463512 h 4471261"/>
              <a:gd name="connsiteX3" fmla="*/ 7749 w 2100020"/>
              <a:gd name="connsiteY3" fmla="*/ 371960 h 4471261"/>
              <a:gd name="connsiteX4" fmla="*/ 999641 w 2100020"/>
              <a:gd name="connsiteY4" fmla="*/ 371960 h 4471261"/>
              <a:gd name="connsiteX5" fmla="*/ 999641 w 2100020"/>
              <a:gd name="connsiteY5" fmla="*/ 15499 h 4471261"/>
              <a:gd name="connsiteX6" fmla="*/ 2100020 w 2100020"/>
              <a:gd name="connsiteY6" fmla="*/ 0 h 4471261"/>
              <a:gd name="connsiteX7" fmla="*/ 1828800 w 2100020"/>
              <a:gd name="connsiteY7" fmla="*/ 1883044 h 4471261"/>
              <a:gd name="connsiteX8" fmla="*/ 984142 w 2100020"/>
              <a:gd name="connsiteY8" fmla="*/ 1890794 h 4471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0020" h="4471261">
                <a:moveTo>
                  <a:pt x="984142" y="1890794"/>
                </a:moveTo>
                <a:lnTo>
                  <a:pt x="976393" y="4471261"/>
                </a:lnTo>
                <a:lnTo>
                  <a:pt x="0" y="4463512"/>
                </a:lnTo>
                <a:lnTo>
                  <a:pt x="7749" y="371960"/>
                </a:lnTo>
                <a:lnTo>
                  <a:pt x="999641" y="371960"/>
                </a:lnTo>
                <a:lnTo>
                  <a:pt x="999641" y="15499"/>
                </a:lnTo>
                <a:lnTo>
                  <a:pt x="2100020" y="0"/>
                </a:lnTo>
                <a:lnTo>
                  <a:pt x="1828800" y="1883044"/>
                </a:lnTo>
                <a:lnTo>
                  <a:pt x="984142" y="18907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69058" y="55909"/>
            <a:ext cx="4723058" cy="677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49" b="96410" l="3051" r="95177">
                        <a14:foregroundMark x1="37894" y1="59795" x2="37894" y2="59795"/>
                        <a14:foregroundMark x1="37697" y1="57641" x2="37697" y2="57641"/>
                        <a14:foregroundMark x1="37598" y1="55385" x2="37598" y2="55385"/>
                        <a14:foregroundMark x1="34646" y1="54769" x2="34646" y2="54769"/>
                        <a14:foregroundMark x1="25000" y1="54872" x2="25000" y2="54872"/>
                        <a14:foregroundMark x1="24508" y1="56103" x2="24508" y2="56103"/>
                        <a14:foregroundMark x1="20177" y1="80103" x2="20177" y2="80103"/>
                        <a14:foregroundMark x1="20079" y1="93744" x2="20079" y2="93744"/>
                        <a14:foregroundMark x1="25098" y1="96410" x2="25098" y2="96410"/>
                        <a14:foregroundMark x1="85236" y1="73846" x2="85236" y2="73846"/>
                        <a14:foregroundMark x1="95177" y1="63487" x2="95177" y2="63487"/>
                        <a14:foregroundMark x1="5315" y1="65949" x2="5315" y2="65949"/>
                        <a14:foregroundMark x1="4134" y1="78359" x2="4134" y2="78359"/>
                        <a14:foregroundMark x1="3051" y1="59897" x2="3051" y2="59897"/>
                        <a14:foregroundMark x1="34547" y1="9231" x2="34547" y2="9231"/>
                        <a14:foregroundMark x1="39862" y1="6359" x2="39862" y2="6359"/>
                        <a14:foregroundMark x1="33465" y1="2051" x2="33465" y2="2051"/>
                        <a14:foregroundMark x1="50098" y1="86462" x2="50098" y2="86462"/>
                        <a14:foregroundMark x1="50591" y1="92308" x2="50591" y2="92308"/>
                        <a14:foregroundMark x1="41831" y1="92308" x2="41831" y2="92308"/>
                        <a14:foregroundMark x1="39469" y1="88718" x2="39469" y2="88718"/>
                        <a14:foregroundMark x1="51673" y1="90359" x2="51673" y2="90359"/>
                        <a14:foregroundMark x1="51575" y1="94667" x2="51575" y2="94667"/>
                        <a14:foregroundMark x1="24705" y1="65333" x2="24705" y2="65333"/>
                        <a14:foregroundMark x1="24606" y1="68103" x2="24606" y2="68103"/>
                        <a14:foregroundMark x1="23720" y1="68308" x2="23720" y2="68308"/>
                        <a14:foregroundMark x1="22343" y1="68821" x2="22343" y2="68821"/>
                        <a14:foregroundMark x1="30315" y1="54872" x2="30315" y2="54872"/>
                        <a14:foregroundMark x1="31988" y1="54872" x2="31988" y2="54872"/>
                        <a14:foregroundMark x1="47441" y1="57538" x2="47441" y2="57538"/>
                        <a14:foregroundMark x1="40256" y1="43590" x2="40256" y2="43590"/>
                        <a14:foregroundMark x1="38681" y1="37744" x2="38681" y2="37744"/>
                        <a14:foregroundMark x1="46949" y1="37744" x2="46949" y2="37744"/>
                        <a14:foregroundMark x1="47736" y1="31897" x2="47736" y2="31897"/>
                        <a14:foregroundMark x1="47343" y1="52615" x2="47343" y2="52615"/>
                        <a14:foregroundMark x1="47343" y1="59282" x2="47343" y2="59282"/>
                        <a14:foregroundMark x1="73622" y1="86256" x2="73622" y2="86256"/>
                        <a14:foregroundMark x1="82382" y1="85949" x2="82382" y2="85949"/>
                        <a14:foregroundMark x1="47244" y1="55077" x2="47244" y2="55077"/>
                        <a14:foregroundMark x1="30315" y1="61846" x2="30315" y2="61846"/>
                        <a14:foregroundMark x1="25098" y1="62154" x2="25098" y2="62154"/>
                        <a14:foregroundMark x1="28346" y1="61949" x2="28346" y2="61949"/>
                        <a14:foregroundMark x1="33661" y1="61949" x2="33661" y2="61949"/>
                      </a14:backgroundRemoval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60492" y="2334521"/>
            <a:ext cx="4411390" cy="430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eform 3"/>
          <p:cNvSpPr/>
          <p:nvPr/>
        </p:nvSpPr>
        <p:spPr>
          <a:xfrm>
            <a:off x="7185471" y="2365349"/>
            <a:ext cx="1919485" cy="1881699"/>
          </a:xfrm>
          <a:custGeom>
            <a:avLst/>
            <a:gdLst>
              <a:gd name="connsiteX0" fmla="*/ 1919485 w 1919485"/>
              <a:gd name="connsiteY0" fmla="*/ 7557 h 1881699"/>
              <a:gd name="connsiteX1" fmla="*/ 1095769 w 1919485"/>
              <a:gd name="connsiteY1" fmla="*/ 0 h 1881699"/>
              <a:gd name="connsiteX2" fmla="*/ 0 w 1919485"/>
              <a:gd name="connsiteY2" fmla="*/ 528991 h 1881699"/>
              <a:gd name="connsiteX3" fmla="*/ 7557 w 1919485"/>
              <a:gd name="connsiteY3" fmla="*/ 1518962 h 1881699"/>
              <a:gd name="connsiteX4" fmla="*/ 347624 w 1919485"/>
              <a:gd name="connsiteY4" fmla="*/ 1866585 h 1881699"/>
              <a:gd name="connsiteX5" fmla="*/ 1919485 w 1919485"/>
              <a:gd name="connsiteY5" fmla="*/ 1881699 h 1881699"/>
              <a:gd name="connsiteX6" fmla="*/ 1919485 w 1919485"/>
              <a:gd name="connsiteY6" fmla="*/ 7557 h 1881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19485" h="1881699">
                <a:moveTo>
                  <a:pt x="1919485" y="7557"/>
                </a:moveTo>
                <a:lnTo>
                  <a:pt x="1095769" y="0"/>
                </a:lnTo>
                <a:lnTo>
                  <a:pt x="0" y="528991"/>
                </a:lnTo>
                <a:lnTo>
                  <a:pt x="7557" y="1518962"/>
                </a:lnTo>
                <a:lnTo>
                  <a:pt x="347624" y="1866585"/>
                </a:lnTo>
                <a:lnTo>
                  <a:pt x="1919485" y="1881699"/>
                </a:lnTo>
                <a:lnTo>
                  <a:pt x="1919485" y="75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4369058" y="928302"/>
            <a:ext cx="2038039" cy="1619878"/>
          </a:xfrm>
          <a:custGeom>
            <a:avLst/>
            <a:gdLst>
              <a:gd name="connsiteX0" fmla="*/ 1987498 w 1987498"/>
              <a:gd name="connsiteY0" fmla="*/ 113355 h 1692773"/>
              <a:gd name="connsiteX1" fmla="*/ 1934599 w 1987498"/>
              <a:gd name="connsiteY1" fmla="*/ 1360264 h 1692773"/>
              <a:gd name="connsiteX2" fmla="*/ 891729 w 1987498"/>
              <a:gd name="connsiteY2" fmla="*/ 1367821 h 1692773"/>
              <a:gd name="connsiteX3" fmla="*/ 891729 w 1987498"/>
              <a:gd name="connsiteY3" fmla="*/ 1685216 h 1692773"/>
              <a:gd name="connsiteX4" fmla="*/ 0 w 1987498"/>
              <a:gd name="connsiteY4" fmla="*/ 1692773 h 1692773"/>
              <a:gd name="connsiteX5" fmla="*/ 15114 w 1987498"/>
              <a:gd name="connsiteY5" fmla="*/ 959742 h 1692773"/>
              <a:gd name="connsiteX6" fmla="*/ 1352708 w 1987498"/>
              <a:gd name="connsiteY6" fmla="*/ 952185 h 1692773"/>
              <a:gd name="connsiteX7" fmla="*/ 1375379 w 1987498"/>
              <a:gd name="connsiteY7" fmla="*/ 0 h 1692773"/>
              <a:gd name="connsiteX8" fmla="*/ 1987498 w 1987498"/>
              <a:gd name="connsiteY8" fmla="*/ 113355 h 1692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7498" h="1692773">
                <a:moveTo>
                  <a:pt x="1987498" y="113355"/>
                </a:moveTo>
                <a:lnTo>
                  <a:pt x="1934599" y="1360264"/>
                </a:lnTo>
                <a:lnTo>
                  <a:pt x="891729" y="1367821"/>
                </a:lnTo>
                <a:lnTo>
                  <a:pt x="891729" y="1685216"/>
                </a:lnTo>
                <a:lnTo>
                  <a:pt x="0" y="1692773"/>
                </a:lnTo>
                <a:lnTo>
                  <a:pt x="15114" y="959742"/>
                </a:lnTo>
                <a:lnTo>
                  <a:pt x="1352708" y="952185"/>
                </a:lnTo>
                <a:lnTo>
                  <a:pt x="1375379" y="0"/>
                </a:lnTo>
                <a:lnTo>
                  <a:pt x="1987498" y="113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TextBox 5"/>
          <p:cNvSpPr txBox="1"/>
          <p:nvPr/>
        </p:nvSpPr>
        <p:spPr>
          <a:xfrm>
            <a:off x="152400" y="76830"/>
            <a:ext cx="4041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MEDICIS </a:t>
            </a:r>
            <a:r>
              <a:rPr lang="fr-CH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</a:t>
            </a:r>
            <a:r>
              <a:rPr lang="fr-C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</a:t>
            </a:r>
            <a:endParaRPr lang="fr-CH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88237"/>
            <a:ext cx="3526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err="1" smtClean="0"/>
              <a:t>Existing</a:t>
            </a:r>
            <a:r>
              <a:rPr lang="fr-CH" sz="2000" dirty="0" smtClean="0"/>
              <a:t> ISOLDE buildings</a:t>
            </a:r>
          </a:p>
        </p:txBody>
      </p:sp>
      <p:sp>
        <p:nvSpPr>
          <p:cNvPr id="3" name="Freeform 2"/>
          <p:cNvSpPr/>
          <p:nvPr/>
        </p:nvSpPr>
        <p:spPr>
          <a:xfrm>
            <a:off x="4361022" y="9561"/>
            <a:ext cx="4792391" cy="6590923"/>
          </a:xfrm>
          <a:custGeom>
            <a:avLst/>
            <a:gdLst>
              <a:gd name="connsiteX0" fmla="*/ 54320 w 4680641"/>
              <a:gd name="connsiteY0" fmla="*/ 45267 h 6581869"/>
              <a:gd name="connsiteX1" fmla="*/ 0 w 4680641"/>
              <a:gd name="connsiteY1" fmla="*/ 325925 h 6581869"/>
              <a:gd name="connsiteX2" fmla="*/ 1819746 w 4680641"/>
              <a:gd name="connsiteY2" fmla="*/ 588475 h 6581869"/>
              <a:gd name="connsiteX3" fmla="*/ 2227152 w 4680641"/>
              <a:gd name="connsiteY3" fmla="*/ 860079 h 6581869"/>
              <a:gd name="connsiteX4" fmla="*/ 1765425 w 4680641"/>
              <a:gd name="connsiteY4" fmla="*/ 4101220 h 6581869"/>
              <a:gd name="connsiteX5" fmla="*/ 986827 w 4680641"/>
              <a:gd name="connsiteY5" fmla="*/ 4092166 h 6581869"/>
              <a:gd name="connsiteX6" fmla="*/ 977774 w 4680641"/>
              <a:gd name="connsiteY6" fmla="*/ 6581869 h 6581869"/>
              <a:gd name="connsiteX7" fmla="*/ 3567065 w 4680641"/>
              <a:gd name="connsiteY7" fmla="*/ 6572816 h 6581869"/>
              <a:gd name="connsiteX8" fmla="*/ 3576118 w 4680641"/>
              <a:gd name="connsiteY8" fmla="*/ 6201624 h 6581869"/>
              <a:gd name="connsiteX9" fmla="*/ 3911097 w 4680641"/>
              <a:gd name="connsiteY9" fmla="*/ 5902859 h 6581869"/>
              <a:gd name="connsiteX10" fmla="*/ 4246075 w 4680641"/>
              <a:gd name="connsiteY10" fmla="*/ 5902859 h 6581869"/>
              <a:gd name="connsiteX11" fmla="*/ 4264182 w 4680641"/>
              <a:gd name="connsiteY11" fmla="*/ 4653481 h 6581869"/>
              <a:gd name="connsiteX12" fmla="*/ 2987643 w 4680641"/>
              <a:gd name="connsiteY12" fmla="*/ 4662535 h 6581869"/>
              <a:gd name="connsiteX13" fmla="*/ 2978590 w 4680641"/>
              <a:gd name="connsiteY13" fmla="*/ 4291343 h 6581869"/>
              <a:gd name="connsiteX14" fmla="*/ 2326740 w 4680641"/>
              <a:gd name="connsiteY14" fmla="*/ 3413156 h 6581869"/>
              <a:gd name="connsiteX15" fmla="*/ 2335794 w 4680641"/>
              <a:gd name="connsiteY15" fmla="*/ 3322622 h 6581869"/>
              <a:gd name="connsiteX16" fmla="*/ 2616451 w 4680641"/>
              <a:gd name="connsiteY16" fmla="*/ 3060071 h 6581869"/>
              <a:gd name="connsiteX17" fmla="*/ 2643611 w 4680641"/>
              <a:gd name="connsiteY17" fmla="*/ 2716040 h 6581869"/>
              <a:gd name="connsiteX18" fmla="*/ 3802455 w 4680641"/>
              <a:gd name="connsiteY18" fmla="*/ 1602463 h 6581869"/>
              <a:gd name="connsiteX19" fmla="*/ 4200807 w 4680641"/>
              <a:gd name="connsiteY19" fmla="*/ 1874067 h 6581869"/>
              <a:gd name="connsiteX20" fmla="*/ 4318502 w 4680641"/>
              <a:gd name="connsiteY20" fmla="*/ 1665838 h 6581869"/>
              <a:gd name="connsiteX21" fmla="*/ 3947310 w 4680641"/>
              <a:gd name="connsiteY21" fmla="*/ 1448554 h 6581869"/>
              <a:gd name="connsiteX22" fmla="*/ 4218914 w 4680641"/>
              <a:gd name="connsiteY22" fmla="*/ 1013988 h 6581869"/>
              <a:gd name="connsiteX23" fmla="*/ 4101219 w 4680641"/>
              <a:gd name="connsiteY23" fmla="*/ 950614 h 6581869"/>
              <a:gd name="connsiteX24" fmla="*/ 4273235 w 4680641"/>
              <a:gd name="connsiteY24" fmla="*/ 651849 h 6581869"/>
              <a:gd name="connsiteX25" fmla="*/ 4381877 w 4680641"/>
              <a:gd name="connsiteY25" fmla="*/ 733331 h 6581869"/>
              <a:gd name="connsiteX26" fmla="*/ 4644427 w 4680641"/>
              <a:gd name="connsiteY26" fmla="*/ 724277 h 6581869"/>
              <a:gd name="connsiteX27" fmla="*/ 4680641 w 4680641"/>
              <a:gd name="connsiteY27" fmla="*/ 0 h 6581869"/>
              <a:gd name="connsiteX28" fmla="*/ 54320 w 4680641"/>
              <a:gd name="connsiteY28" fmla="*/ 45267 h 658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680641" h="6581869">
                <a:moveTo>
                  <a:pt x="54320" y="45267"/>
                </a:moveTo>
                <a:lnTo>
                  <a:pt x="0" y="325925"/>
                </a:lnTo>
                <a:lnTo>
                  <a:pt x="1819746" y="588475"/>
                </a:lnTo>
                <a:lnTo>
                  <a:pt x="2227152" y="860079"/>
                </a:lnTo>
                <a:lnTo>
                  <a:pt x="1765425" y="4101220"/>
                </a:lnTo>
                <a:lnTo>
                  <a:pt x="986827" y="4092166"/>
                </a:lnTo>
                <a:cubicBezTo>
                  <a:pt x="983809" y="4922067"/>
                  <a:pt x="980792" y="5751968"/>
                  <a:pt x="977774" y="6581869"/>
                </a:cubicBezTo>
                <a:lnTo>
                  <a:pt x="3567065" y="6572816"/>
                </a:lnTo>
                <a:lnTo>
                  <a:pt x="3576118" y="6201624"/>
                </a:lnTo>
                <a:lnTo>
                  <a:pt x="3911097" y="5902859"/>
                </a:lnTo>
                <a:lnTo>
                  <a:pt x="4246075" y="5902859"/>
                </a:lnTo>
                <a:lnTo>
                  <a:pt x="4264182" y="4653481"/>
                </a:lnTo>
                <a:lnTo>
                  <a:pt x="2987643" y="4662535"/>
                </a:lnTo>
                <a:lnTo>
                  <a:pt x="2978590" y="4291343"/>
                </a:lnTo>
                <a:lnTo>
                  <a:pt x="2326740" y="3413156"/>
                </a:lnTo>
                <a:lnTo>
                  <a:pt x="2335794" y="3322622"/>
                </a:lnTo>
                <a:lnTo>
                  <a:pt x="2616451" y="3060071"/>
                </a:lnTo>
                <a:lnTo>
                  <a:pt x="2643611" y="2716040"/>
                </a:lnTo>
                <a:lnTo>
                  <a:pt x="3802455" y="1602463"/>
                </a:lnTo>
                <a:lnTo>
                  <a:pt x="4200807" y="1874067"/>
                </a:lnTo>
                <a:lnTo>
                  <a:pt x="4318502" y="1665838"/>
                </a:lnTo>
                <a:lnTo>
                  <a:pt x="3947310" y="1448554"/>
                </a:lnTo>
                <a:lnTo>
                  <a:pt x="4218914" y="1013988"/>
                </a:lnTo>
                <a:lnTo>
                  <a:pt x="4101219" y="950614"/>
                </a:lnTo>
                <a:lnTo>
                  <a:pt x="4273235" y="651849"/>
                </a:lnTo>
                <a:lnTo>
                  <a:pt x="4381877" y="733331"/>
                </a:lnTo>
                <a:lnTo>
                  <a:pt x="4644427" y="724277"/>
                </a:lnTo>
                <a:lnTo>
                  <a:pt x="4680641" y="0"/>
                </a:lnTo>
                <a:lnTo>
                  <a:pt x="54320" y="45267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988915"/>
            <a:ext cx="3166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Extension for MEDICIS</a:t>
            </a:r>
          </a:p>
        </p:txBody>
      </p:sp>
      <p:sp>
        <p:nvSpPr>
          <p:cNvPr id="7" name="Freeform 6"/>
          <p:cNvSpPr/>
          <p:nvPr/>
        </p:nvSpPr>
        <p:spPr>
          <a:xfrm>
            <a:off x="4419620" y="2345672"/>
            <a:ext cx="2031742" cy="4264182"/>
          </a:xfrm>
          <a:custGeom>
            <a:avLst/>
            <a:gdLst>
              <a:gd name="connsiteX0" fmla="*/ 0 w 2037029"/>
              <a:gd name="connsiteY0" fmla="*/ 289710 h 4264182"/>
              <a:gd name="connsiteX1" fmla="*/ 0 w 2037029"/>
              <a:gd name="connsiteY1" fmla="*/ 4264182 h 4264182"/>
              <a:gd name="connsiteX2" fmla="*/ 959667 w 2037029"/>
              <a:gd name="connsiteY2" fmla="*/ 4255128 h 4264182"/>
              <a:gd name="connsiteX3" fmla="*/ 968720 w 2037029"/>
              <a:gd name="connsiteY3" fmla="*/ 1765425 h 4264182"/>
              <a:gd name="connsiteX4" fmla="*/ 1783532 w 2037029"/>
              <a:gd name="connsiteY4" fmla="*/ 1747318 h 4264182"/>
              <a:gd name="connsiteX5" fmla="*/ 2037029 w 2037029"/>
              <a:gd name="connsiteY5" fmla="*/ 0 h 4264182"/>
              <a:gd name="connsiteX6" fmla="*/ 1004934 w 2037029"/>
              <a:gd name="connsiteY6" fmla="*/ 18106 h 4264182"/>
              <a:gd name="connsiteX7" fmla="*/ 1004934 w 2037029"/>
              <a:gd name="connsiteY7" fmla="*/ 316871 h 4264182"/>
              <a:gd name="connsiteX8" fmla="*/ 0 w 2037029"/>
              <a:gd name="connsiteY8" fmla="*/ 289710 h 426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7029" h="4264182">
                <a:moveTo>
                  <a:pt x="0" y="289710"/>
                </a:moveTo>
                <a:lnTo>
                  <a:pt x="0" y="4264182"/>
                </a:lnTo>
                <a:lnTo>
                  <a:pt x="959667" y="4255128"/>
                </a:lnTo>
                <a:cubicBezTo>
                  <a:pt x="962685" y="3425227"/>
                  <a:pt x="965702" y="2595326"/>
                  <a:pt x="968720" y="1765425"/>
                </a:cubicBezTo>
                <a:lnTo>
                  <a:pt x="1783532" y="1747318"/>
                </a:lnTo>
                <a:lnTo>
                  <a:pt x="2037029" y="0"/>
                </a:lnTo>
                <a:lnTo>
                  <a:pt x="1004934" y="18106"/>
                </a:lnTo>
                <a:lnTo>
                  <a:pt x="1004934" y="316871"/>
                </a:lnTo>
                <a:lnTo>
                  <a:pt x="0" y="28971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1365450"/>
            <a:ext cx="5062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ISOLDE and MEDICIS irradiation points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1746450"/>
            <a:ext cx="1755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err="1"/>
              <a:t>L</a:t>
            </a:r>
            <a:r>
              <a:rPr lang="fr-CH" sz="2000" dirty="0" err="1" smtClean="0"/>
              <a:t>aboratory</a:t>
            </a:r>
            <a:endParaRPr lang="fr-CH" sz="2000" dirty="0" smtClean="0"/>
          </a:p>
        </p:txBody>
      </p:sp>
      <p:sp>
        <p:nvSpPr>
          <p:cNvPr id="11" name="Oval 10"/>
          <p:cNvSpPr/>
          <p:nvPr/>
        </p:nvSpPr>
        <p:spPr>
          <a:xfrm>
            <a:off x="4241685" y="3190221"/>
            <a:ext cx="1143743" cy="2101159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4" name="TextBox 13"/>
          <p:cNvSpPr txBox="1"/>
          <p:nvPr/>
        </p:nvSpPr>
        <p:spPr>
          <a:xfrm>
            <a:off x="0" y="2127450"/>
            <a:ext cx="2595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Monorail transport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2508450"/>
            <a:ext cx="1215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Robot</a:t>
            </a:r>
          </a:p>
        </p:txBody>
      </p:sp>
      <p:sp>
        <p:nvSpPr>
          <p:cNvPr id="13" name="Freeform 12"/>
          <p:cNvSpPr/>
          <p:nvPr/>
        </p:nvSpPr>
        <p:spPr>
          <a:xfrm>
            <a:off x="5903739" y="1484768"/>
            <a:ext cx="2381061" cy="2272420"/>
          </a:xfrm>
          <a:custGeom>
            <a:avLst/>
            <a:gdLst>
              <a:gd name="connsiteX0" fmla="*/ 2381061 w 2381061"/>
              <a:gd name="connsiteY0" fmla="*/ 0 h 2272420"/>
              <a:gd name="connsiteX1" fmla="*/ 1783533 w 2381061"/>
              <a:gd name="connsiteY1" fmla="*/ 552262 h 2272420"/>
              <a:gd name="connsiteX2" fmla="*/ 1068309 w 2381061"/>
              <a:gd name="connsiteY2" fmla="*/ 1303699 h 2272420"/>
              <a:gd name="connsiteX3" fmla="*/ 452673 w 2381061"/>
              <a:gd name="connsiteY3" fmla="*/ 1285592 h 2272420"/>
              <a:gd name="connsiteX4" fmla="*/ 461727 w 2381061"/>
              <a:gd name="connsiteY4" fmla="*/ 1113577 h 2272420"/>
              <a:gd name="connsiteX5" fmla="*/ 208230 w 2381061"/>
              <a:gd name="connsiteY5" fmla="*/ 1104523 h 2272420"/>
              <a:gd name="connsiteX6" fmla="*/ 190123 w 2381061"/>
              <a:gd name="connsiteY6" fmla="*/ 2272420 h 2272420"/>
              <a:gd name="connsiteX7" fmla="*/ 0 w 2381061"/>
              <a:gd name="connsiteY7" fmla="*/ 2254313 h 227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81061" h="2272420">
                <a:moveTo>
                  <a:pt x="2381061" y="0"/>
                </a:moveTo>
                <a:lnTo>
                  <a:pt x="1783533" y="552262"/>
                </a:lnTo>
                <a:lnTo>
                  <a:pt x="1068309" y="1303699"/>
                </a:lnTo>
                <a:lnTo>
                  <a:pt x="452673" y="1285592"/>
                </a:lnTo>
                <a:lnTo>
                  <a:pt x="461727" y="1113577"/>
                </a:lnTo>
                <a:lnTo>
                  <a:pt x="208230" y="1104523"/>
                </a:lnTo>
                <a:lnTo>
                  <a:pt x="190123" y="2272420"/>
                </a:lnTo>
                <a:lnTo>
                  <a:pt x="0" y="2254313"/>
                </a:lnTo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5715000" y="2347599"/>
            <a:ext cx="12658" cy="2078068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2889450"/>
            <a:ext cx="1386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/>
              <a:t>H</a:t>
            </a:r>
            <a:r>
              <a:rPr lang="fr-CH" sz="2000" dirty="0" smtClean="0"/>
              <a:t>ot </a:t>
            </a:r>
            <a:r>
              <a:rPr lang="fr-CH" sz="2000" dirty="0" err="1" smtClean="0"/>
              <a:t>cell</a:t>
            </a:r>
            <a:endParaRPr lang="fr-CH" sz="20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0" y="3270450"/>
            <a:ext cx="22958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/>
              <a:t>M</a:t>
            </a:r>
            <a:r>
              <a:rPr lang="fr-CH" sz="2000" dirty="0" smtClean="0"/>
              <a:t>ass </a:t>
            </a:r>
            <a:r>
              <a:rPr lang="fr-CH" sz="2000" dirty="0" err="1" smtClean="0"/>
              <a:t>separator</a:t>
            </a:r>
            <a:endParaRPr lang="fr-CH" sz="2000" dirty="0" smtClean="0"/>
          </a:p>
        </p:txBody>
      </p:sp>
      <p:sp>
        <p:nvSpPr>
          <p:cNvPr id="18" name="Oval 17"/>
          <p:cNvSpPr/>
          <p:nvPr/>
        </p:nvSpPr>
        <p:spPr>
          <a:xfrm rot="20128596">
            <a:off x="4633702" y="3273527"/>
            <a:ext cx="1042246" cy="633168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Oval 20"/>
          <p:cNvSpPr/>
          <p:nvPr/>
        </p:nvSpPr>
        <p:spPr>
          <a:xfrm>
            <a:off x="5083022" y="3579167"/>
            <a:ext cx="555778" cy="611833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3" name="TextBox 22"/>
          <p:cNvSpPr txBox="1"/>
          <p:nvPr/>
        </p:nvSpPr>
        <p:spPr>
          <a:xfrm>
            <a:off x="0" y="3651450"/>
            <a:ext cx="2015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/>
              <a:t>C</a:t>
            </a:r>
            <a:r>
              <a:rPr lang="fr-CH" sz="2000" dirty="0" smtClean="0"/>
              <a:t>hemical </a:t>
            </a:r>
            <a:r>
              <a:rPr lang="fr-CH" sz="2000" dirty="0" err="1" smtClean="0"/>
              <a:t>lab</a:t>
            </a:r>
            <a:endParaRPr lang="fr-CH" sz="2000" dirty="0" smtClean="0"/>
          </a:p>
        </p:txBody>
      </p:sp>
      <p:sp>
        <p:nvSpPr>
          <p:cNvPr id="22" name="Oval 21"/>
          <p:cNvSpPr/>
          <p:nvPr/>
        </p:nvSpPr>
        <p:spPr>
          <a:xfrm>
            <a:off x="4443744" y="3941901"/>
            <a:ext cx="509256" cy="1209471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5" name="TextBox 24"/>
          <p:cNvSpPr txBox="1"/>
          <p:nvPr/>
        </p:nvSpPr>
        <p:spPr>
          <a:xfrm>
            <a:off x="0" y="5472693"/>
            <a:ext cx="37096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err="1" smtClean="0"/>
              <a:t>Quality</a:t>
            </a:r>
            <a:r>
              <a:rPr lang="fr-CH" sz="2000" dirty="0"/>
              <a:t> </a:t>
            </a:r>
            <a:r>
              <a:rPr lang="fr-CH" sz="2000" dirty="0" smtClean="0"/>
              <a:t>control and shipping</a:t>
            </a:r>
          </a:p>
          <a:p>
            <a:r>
              <a:rPr lang="fr-CH" sz="2000" dirty="0" smtClean="0"/>
              <a:t> </a:t>
            </a:r>
          </a:p>
        </p:txBody>
      </p:sp>
      <p:sp>
        <p:nvSpPr>
          <p:cNvPr id="24" name="Oval 23"/>
          <p:cNvSpPr/>
          <p:nvPr/>
        </p:nvSpPr>
        <p:spPr>
          <a:xfrm>
            <a:off x="4318476" y="5134639"/>
            <a:ext cx="925359" cy="4572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7" name="TextBox 26"/>
          <p:cNvSpPr txBox="1"/>
          <p:nvPr/>
        </p:nvSpPr>
        <p:spPr>
          <a:xfrm>
            <a:off x="0" y="4036915"/>
            <a:ext cx="3522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Radioactive </a:t>
            </a:r>
            <a:r>
              <a:rPr lang="fr-CH" sz="2000" dirty="0" err="1" smtClean="0"/>
              <a:t>target</a:t>
            </a:r>
            <a:r>
              <a:rPr lang="fr-CH" sz="2000" dirty="0" smtClean="0"/>
              <a:t> </a:t>
            </a:r>
            <a:r>
              <a:rPr lang="fr-CH" sz="2000" dirty="0" err="1" smtClean="0"/>
              <a:t>storage</a:t>
            </a:r>
            <a:endParaRPr lang="fr-CH" sz="2000" dirty="0" smtClean="0"/>
          </a:p>
        </p:txBody>
      </p:sp>
      <p:sp>
        <p:nvSpPr>
          <p:cNvPr id="26" name="Oval 25"/>
          <p:cNvSpPr/>
          <p:nvPr/>
        </p:nvSpPr>
        <p:spPr>
          <a:xfrm>
            <a:off x="5411092" y="2286714"/>
            <a:ext cx="569260" cy="1143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9" name="TextBox 28"/>
          <p:cNvSpPr txBox="1"/>
          <p:nvPr/>
        </p:nvSpPr>
        <p:spPr>
          <a:xfrm>
            <a:off x="0" y="4794450"/>
            <a:ext cx="3183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New </a:t>
            </a:r>
            <a:r>
              <a:rPr lang="fr-CH" sz="2000" dirty="0" err="1" smtClean="0"/>
              <a:t>nuclear</a:t>
            </a:r>
            <a:r>
              <a:rPr lang="fr-CH" sz="2000" dirty="0" smtClean="0"/>
              <a:t> ventilation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0" y="4413450"/>
            <a:ext cx="274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err="1" smtClean="0"/>
              <a:t>Additional</a:t>
            </a:r>
            <a:r>
              <a:rPr lang="fr-CH" sz="2000" dirty="0" smtClean="0"/>
              <a:t> </a:t>
            </a:r>
            <a:r>
              <a:rPr lang="fr-CH" sz="2000" dirty="0" err="1" smtClean="0"/>
              <a:t>shielding</a:t>
            </a:r>
            <a:endParaRPr lang="fr-CH" sz="2000" dirty="0" smtClean="0"/>
          </a:p>
        </p:txBody>
      </p:sp>
      <p:sp>
        <p:nvSpPr>
          <p:cNvPr id="16" name="Oval 15"/>
          <p:cNvSpPr/>
          <p:nvPr/>
        </p:nvSpPr>
        <p:spPr>
          <a:xfrm>
            <a:off x="6071228" y="2292444"/>
            <a:ext cx="659359" cy="1551853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4" name="TextBox 33"/>
          <p:cNvSpPr txBox="1"/>
          <p:nvPr/>
        </p:nvSpPr>
        <p:spPr>
          <a:xfrm>
            <a:off x="0" y="5146445"/>
            <a:ext cx="3591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err="1" smtClean="0"/>
              <a:t>Fire</a:t>
            </a:r>
            <a:r>
              <a:rPr lang="fr-CH" sz="2000" dirty="0" smtClean="0"/>
              <a:t> </a:t>
            </a:r>
            <a:r>
              <a:rPr lang="fr-CH" sz="2000" dirty="0" err="1" smtClean="0"/>
              <a:t>doors</a:t>
            </a:r>
            <a:r>
              <a:rPr lang="fr-CH" sz="2000" dirty="0" smtClean="0"/>
              <a:t> (new </a:t>
            </a:r>
            <a:r>
              <a:rPr lang="fr-CH" sz="2000" dirty="0" err="1" smtClean="0"/>
              <a:t>fire</a:t>
            </a:r>
            <a:r>
              <a:rPr lang="fr-CH" sz="2000" dirty="0" smtClean="0"/>
              <a:t> </a:t>
            </a:r>
            <a:r>
              <a:rPr lang="fr-CH" sz="2000" dirty="0" err="1" smtClean="0"/>
              <a:t>sector</a:t>
            </a:r>
            <a:r>
              <a:rPr lang="fr-CH" sz="2000" dirty="0" smtClean="0"/>
              <a:t>)</a:t>
            </a:r>
          </a:p>
        </p:txBody>
      </p:sp>
      <p:sp>
        <p:nvSpPr>
          <p:cNvPr id="31" name="Oval 30"/>
          <p:cNvSpPr/>
          <p:nvPr/>
        </p:nvSpPr>
        <p:spPr>
          <a:xfrm>
            <a:off x="6917108" y="3928930"/>
            <a:ext cx="457200" cy="361965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Oval 34"/>
          <p:cNvSpPr/>
          <p:nvPr/>
        </p:nvSpPr>
        <p:spPr>
          <a:xfrm>
            <a:off x="5980352" y="2438400"/>
            <a:ext cx="356103" cy="361965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/>
          </a:p>
        </p:txBody>
      </p:sp>
      <p:sp>
        <p:nvSpPr>
          <p:cNvPr id="36" name="Oval 35"/>
          <p:cNvSpPr/>
          <p:nvPr/>
        </p:nvSpPr>
        <p:spPr>
          <a:xfrm>
            <a:off x="5980351" y="4255406"/>
            <a:ext cx="356103" cy="361965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/>
          </a:p>
        </p:txBody>
      </p:sp>
      <p:sp>
        <p:nvSpPr>
          <p:cNvPr id="37" name="Oval 36"/>
          <p:cNvSpPr/>
          <p:nvPr/>
        </p:nvSpPr>
        <p:spPr>
          <a:xfrm>
            <a:off x="5029200" y="4954099"/>
            <a:ext cx="390260" cy="361965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/>
          </a:p>
        </p:txBody>
      </p:sp>
      <p:sp>
        <p:nvSpPr>
          <p:cNvPr id="38" name="Oval 37"/>
          <p:cNvSpPr/>
          <p:nvPr/>
        </p:nvSpPr>
        <p:spPr>
          <a:xfrm>
            <a:off x="5903738" y="4962778"/>
            <a:ext cx="395223" cy="361965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/>
          </a:p>
        </p:txBody>
      </p:sp>
      <p:sp>
        <p:nvSpPr>
          <p:cNvPr id="40" name="Down Arrow 39"/>
          <p:cNvSpPr/>
          <p:nvPr/>
        </p:nvSpPr>
        <p:spPr>
          <a:xfrm rot="16200000">
            <a:off x="3098238" y="6008811"/>
            <a:ext cx="183053" cy="523538"/>
          </a:xfrm>
          <a:prstGeom prst="downArrow">
            <a:avLst>
              <a:gd name="adj1" fmla="val 50000"/>
              <a:gd name="adj2" fmla="val 8501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32" name="Picture 2" descr="http://www.clker.com/cliparts/0/0/3/9/11949848301163357016radioactive_sign_01.svg.hi.pn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264295"/>
            <a:ext cx="592063" cy="51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https://encrypted-tbn0.gstatic.com/images?q=tbn:ANd9GcSOS7rcqJ0c9TLjtqjpG6ptf9sVh-FJnSEaN9ymXIAlX3XoXlKS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533" y="5809399"/>
            <a:ext cx="742358" cy="74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2" name="Picture 2" descr="http://www.asr-e.com/media/catalog/product/cache/1/small_image/233x/9df78eab33525d08d6e5fb8d27136e95/l/o/logo-livraison-rapide_1_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27041" y="5872285"/>
            <a:ext cx="1000953" cy="61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http://us.cdn3.123rf.com/168nwm/stefaninahill/stefaninahill1203/stefaninahill120300016/12833649-radioactive-warning-symbol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575" y="5872285"/>
            <a:ext cx="381883" cy="38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5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" grpId="0" animBg="1"/>
      <p:bldP spid="8" grpId="0"/>
      <p:bldP spid="7" grpId="0" animBg="1"/>
      <p:bldP spid="7" grpId="1" animBg="1"/>
      <p:bldP spid="10" grpId="0"/>
      <p:bldP spid="12" grpId="0"/>
      <p:bldP spid="11" grpId="0" animBg="1"/>
      <p:bldP spid="11" grpId="1" animBg="1"/>
      <p:bldP spid="14" grpId="0"/>
      <p:bldP spid="15" grpId="0"/>
      <p:bldP spid="13" grpId="0" animBg="1"/>
      <p:bldP spid="13" grpId="1" animBg="1"/>
      <p:bldP spid="19" grpId="0"/>
      <p:bldP spid="20" grpId="0"/>
      <p:bldP spid="18" grpId="0" animBg="1"/>
      <p:bldP spid="18" grpId="1" animBg="1"/>
      <p:bldP spid="21" grpId="0" animBg="1"/>
      <p:bldP spid="21" grpId="1" animBg="1"/>
      <p:bldP spid="23" grpId="0"/>
      <p:bldP spid="22" grpId="0" animBg="1"/>
      <p:bldP spid="22" grpId="1" animBg="1"/>
      <p:bldP spid="25" grpId="0"/>
      <p:bldP spid="24" grpId="0" animBg="1"/>
      <p:bldP spid="27" grpId="0"/>
      <p:bldP spid="26" grpId="0" animBg="1"/>
      <p:bldP spid="26" grpId="1" animBg="1"/>
      <p:bldP spid="29" grpId="0"/>
      <p:bldP spid="30" grpId="0"/>
      <p:bldP spid="16" grpId="0" animBg="1"/>
      <p:bldP spid="16" grpId="1" animBg="1"/>
      <p:bldP spid="34" grpId="0"/>
      <p:bldP spid="31" grpId="0" animBg="1"/>
      <p:bldP spid="31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4428668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dirty="0" smtClean="0"/>
              <a:t>What we already did in this time… 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898845"/>
              </p:ext>
            </p:extLst>
          </p:nvPr>
        </p:nvGraphicFramePr>
        <p:xfrm>
          <a:off x="83126" y="5486400"/>
          <a:ext cx="9000425" cy="7411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0294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102021" y="14340"/>
            <a:ext cx="5248353" cy="71584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b="1" u="sng" dirty="0" smtClean="0"/>
              <a:t>2. Time line (up to now):</a:t>
            </a:r>
            <a:endParaRPr lang="en-US" b="1" u="sng" dirty="0"/>
          </a:p>
        </p:txBody>
      </p:sp>
      <p:sp>
        <p:nvSpPr>
          <p:cNvPr id="5" name="Right Brace 4"/>
          <p:cNvSpPr/>
          <p:nvPr/>
        </p:nvSpPr>
        <p:spPr>
          <a:xfrm rot="16200000">
            <a:off x="2056384" y="3044736"/>
            <a:ext cx="438307" cy="434703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51080" y="1345150"/>
            <a:ext cx="295465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Building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Irradiation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Ventilation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51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4340"/>
            <a:ext cx="8928624" cy="715840"/>
          </a:xfrm>
        </p:spPr>
        <p:txBody>
          <a:bodyPr>
            <a:normAutofit/>
          </a:bodyPr>
          <a:lstStyle/>
          <a:p>
            <a:r>
              <a:rPr lang="en-US" sz="2800" i="1" dirty="0" smtClean="0"/>
              <a:t>Ground breaking ceremony 4.9.2013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176764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" name="Picture 2" descr="https://mediastream.cern.ch/MediaArchive/Photo/Public/2013/1309217/1309217_30/1309217_30-A4-at-144-dpi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91227" y="988711"/>
            <a:ext cx="5796786" cy="422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image0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sp>
        <p:nvSpPr>
          <p:cNvPr id="2" name="AutoShape 2" descr="data:image/png;base64,iVBORw0KGgoAAAANSUhEUgAAAXgAAACGCAMAAADgrGFJAAAAk1BMVEUSPHX///9qwu5rxfEAMm9ilb15jawAOHTW3OVkmcAAMG8OOnQANXEALm4AJ2ups8T4+vxMZpC0v9GQobrHz9vc4usdRHrw8/dDX4tme54AIWhLaZR1haOJlrBHZI8AKmy9x9bj6O9ab5Vtg6UqTYCisMY2U4MjR3zDzNq4wtJdd52ZpbuLm7UAHWaut8cxUYN0tdouHrL0AAAIr0lEQVR4nO2baXuqOBSAw1xGmCxo3W1rcalaa287///XDaLIOUlcr3DaZ877Sbac5DWEJATxF0OCoM7A/xUWTwSLJ4LFE8HiiWDxRLB4Ilg8ESyeCBZPBIsnwhL/i6kJLP7fv5maQOJ//ZOGTD1Y4kPB1ASLJ4LFE8HiiWDxRLB4Ilg8ESyeCBZPBIsngsUTweKJYPFEsHgiWDwRLJ4IFk8EiyeCxRPB4olg8USweCJYPBEsnggWTwSLJ4LFE8HiiWDxRLB4Ilg8ESyeCBZPBIsngsUTweKJYPFEXCpegy/WlH93GGohFN48d/0OBY5q52hGdOYbuuh4BJwhZV3kzV90Nt42fTu+J56vKFeKV++NkmWZYAMx0mqJNstyjcD+VytD6hUcnAs3u9FL4zQPkVBzbwScITkDW09AVwTLNwvhaT4yAxpuDw9JobLYBb1evAq7QclzIfSxHSCeIj0Cm73kkEDSQ6dZXh9a5cFp382t7ASnaRql/RFQhuLfc3/2hB6AA53f6zPx5lo8wu1YFpmOXsDuB6ug9xIvn1FuWjNplROIj71aCvGg2L1bxfsj6HeUoRBeJcscLGE5vhKrQjmMLPHBqDAHxbcqEq9hRc2Yh3YF+37iE1iO90NTKD/A7l5irhYfFw1kDeLVqodij436/uJRSp/mEOAN7O7I68UHDVmXeJVMUOTFY17Oby4ePU7iQ/Fep0DXTN8gfqpUTeKTDS56qn6CeGGmYLvonukZVBiJG8QHH6Ye8foJhV3v//DvL74JtudFLwE28U1zk/jBzkDV4qNX2P8qny3fXjzK4HrfyKfWI/cW8cFG1iBeabid3Z1FhG8vXn1NQaxdfVErsG+ajXpuEt/Kq3y14sMU3rBZXo+MVyoRP+g5TDvyUvHCgJLszaBMT7KKi8RPPfHePeKDhalcfNKAAQcP5WU1iP9QfYftdM+F4uUY7GjkOZewn7AdjSDxM+GJpzziB9uJg2rFv8KR03bAWqt4qRyuEI8GqZPUydy29UHin7QbLzvHFZ+PCyoVP4cZDUbAez3ivTm8VLxQYNw3yNPSoB51t3uweL89j/hWVuUrFT+F0RopPLEG8WMTWairxMMOZTZYsvK8ccWHvng+8cFbUq14SMegE2sQv1kOLZbXNDV4tNTJPMsF2DFUtvi5HW6Yz/b6xGfNUl3ipyucdg3iWwOLVttcI16kYE83FUqCK6f5GUi8HW7Q+giPie+a2mr8IkEnkvTjt4/Ia8TDGbFECQ2LYxzxLtvbxC8+eJF1iQ/e0TU/QXw4RmeiM3Yvza4VXz6c47A28QMJRf0E8dEQ9GIWBj5s96+/rhUPxgGjYfm7WvFBE5r/CeJVOi13dbUCF+769VeLH5f/XVyf+GAGrvoJ4oUB3ZhWfwnq/3668mrx/fI3qP1Vi4evp3+EeLTvCWwM9hP0V4v/vfGdV7X4oF2OobD4cv+ZVQb3Fj87vE311QQ0G7kB1b8b3ihewhQPVC6+fMdulbMcXCUwY/cW/+aIL19ja7igo7gFDehQxiBn4/1sxBnxG1c8mnorqEL8Bi0wKHs2eF1NmdwjfG/y8kfi3zoWm23LjMWXS6lCOJHaTT07AcUCJCS+6cSbRbb4UPV7dmKViG/8XqDtT+N9e3lYSaUE/KO+LLVXztU8Sgvt5HBzmEiDD9JgvRevvrze49An/iW14+U6sXgRjuzUqhC/SZWYohjFFCV6i182tej/COxFeveYnRQSrv6aHBo5A2+ERbE78raciyLla2cnM/FCxnZy9xe/fVWp8T9cVO5oCNuUj6Kg6FVDYEe5j3g0v1I81tUXWptXXCrxDVsoLurJLeJx3apG/DyfJMKVpr1zjFaoBFO1ixyhpYlTebLGRwaT3f9WU2Nc7P+2UbzGRo/l58NCu2HgMkiLfCHxw8QNJ13xInHuomrW1URLvIBv37MxKHycpjKUKb6z13aVReIHTYsPpZD4rn1CxmffWm/SGj3KMJRokWrm8CDiEWc+p+wVI/FrT7xO3xVvr2isbAmfwX28/boStEQli90cP4+bOEfjk+Ideur8KoNgpUSKo8SdRqOD213QiqWeDuNhEfT5VQbTlXLEi/TTOquqtZN9XKx13oJ4b2LM0s7OafHxpeLfzp3ULscVng7loFzNfl583yMeP9+C6lYLh+84Tt7YnBlqBfn7sUrEa0+HDgM+qFBfTlvTLcfZt4kXxpo4qEq8knj9fnb/CWdtn8tM26nfR7wybocOMYFNXOIMeBpl4W8Ur/q4HFWJz8zjarMbn1iriG3axkn9PuI9TzesYQk7U06SrfLJe6t4YU0cVCbeDrRbJK7EqZrX9XTT7yT+6EzAjjl6pjvd7hhIulU8XotcoXh7uDbIreohCo9z/Oo0NPcTr/zjoh3WcgjVtzK5Af/LzeLxX1+heD3Dd3c7n7PR/WOtzUT4snIv8UIlz0dam8HIHrWl1gdmQ3D8ZvFCwkdHheJFatWxfFAr1OOzr7mJ54n3+8PoZON8aT9+V/DVpyetQVs7JbPnPKAjc+6rP28/Pk8VtmB3EC90sxcX9MD3q2rVjSGT1W5/qB7WPahg0Js8RJ5mJhc/xIlg1ts7uHfihG2WDk8OFa4+4BR7JilurOzqvj3xFSWwgUWXmzPxJn2RgovLmqj0Jzht+OfilbKXsBUH8Oq28oA2/eG8s2i/dd/ai8582DdHtLuJWAvm1JkTcNyspddfs/Gmue52181NY/Z15AtrK01UqHPxtnk6cu2xNG0uFO/53PrcgaxkWhqTJqkxUp/MxEluuFDpUJo0w8hQq4sSUCe2rot94XmXimfuDIsngsUTweKJYPFEsHgiWDwRLJ4IFk8EiyeCxRPB4olg8USweCJYPBEsnggWTwSLJ4LFE8HiiWDxRLB4Ilg8ESyeCBZPBIsngsUTweKJYPFEsHgiWDwRLJ4IFk8EiyeCxRPB4olg8USweBr+AxbOLaSfwLIAAAAAAElFTkSuQmCC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8100" y="-1074738"/>
            <a:ext cx="6296025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4820" name="Picture 4" descr="http://people.mech.kuleuven.be/~bruyninc/images/KULeuven-logo-201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035" y="4473260"/>
            <a:ext cx="967300" cy="34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 descr="http://www.sohf.ch/symposium11/logo%20HUG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319" y="4492075"/>
            <a:ext cx="1167225" cy="32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6" name="Picture 10" descr="http://isrec2011.epfl.ch/images/logo_ISREC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078" y="4473261"/>
            <a:ext cx="880866" cy="34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8" name="Picture 12" descr="http://informpsy.unige.ch/sites/informpsy.unige.ch/files/images/logo_chuv_centre_hosp_cmjn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385" y="4467931"/>
            <a:ext cx="1527727" cy="32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30" name="Picture 14" descr="http://www.cmu.edu/physics/graduate-program/resources/logos/CERN_blue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815" y="4483045"/>
            <a:ext cx="398528" cy="39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98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>
            <a:noAutofit/>
          </a:bodyPr>
          <a:lstStyle/>
          <a:p>
            <a:r>
              <a:rPr lang="en-US" sz="2800" i="1" u="sng" dirty="0" smtClean="0"/>
              <a:t>Earth works:</a:t>
            </a:r>
            <a:r>
              <a:rPr lang="en-US" sz="2800" i="1" dirty="0" smtClean="0"/>
              <a:t> earth samples analysis, move electrical services &amp; 4000 m3 earth removal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467095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35" y="1511404"/>
            <a:ext cx="2853539" cy="3786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96238" y="1511404"/>
            <a:ext cx="2159842" cy="3786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image00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1428" y="1582441"/>
            <a:ext cx="2615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Drilling machine for soil analysis by RP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– ISCC 13 February 2015 - </a:t>
            </a:r>
            <a:r>
              <a:rPr lang="en-US" dirty="0" err="1" smtClean="0"/>
              <a:t>S.Marzari</a:t>
            </a:r>
            <a:endParaRPr lang="en-US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504" y="1522220"/>
            <a:ext cx="3789914" cy="3775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77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60years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CERN_60years_ENdept_Presentation_ArialFont</Template>
  <TotalTime>7871</TotalTime>
  <Words>1729</Words>
  <Application>Microsoft Office PowerPoint</Application>
  <PresentationFormat>On-screen Show (4:3)</PresentationFormat>
  <Paragraphs>854</Paragraphs>
  <Slides>31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CERN_60years_ENdept_Presentation_ArialFont</vt:lpstr>
      <vt:lpstr>Worksheet</vt:lpstr>
      <vt:lpstr>MEDICIS : status, plans, interlocks and coactivity with ISOLDE  ISOLDE ISCC 13 February 2015</vt:lpstr>
      <vt:lpstr>Outline:</vt:lpstr>
      <vt:lpstr>PowerPoint Presentation</vt:lpstr>
      <vt:lpstr>PowerPoint Presentation</vt:lpstr>
      <vt:lpstr>PowerPoint Presentation</vt:lpstr>
      <vt:lpstr>PowerPoint Presentation</vt:lpstr>
      <vt:lpstr>What we already did in this time… </vt:lpstr>
      <vt:lpstr>Ground breaking ceremony 4.9.2013</vt:lpstr>
      <vt:lpstr>Earth works: earth samples analysis, move electrical services &amp; 4000 m3 earth removal</vt:lpstr>
      <vt:lpstr>Building: concrete foundations &amp; walls</vt:lpstr>
      <vt:lpstr>Building: Magnetite concrete walls for shielding</vt:lpstr>
      <vt:lpstr>Building: Concrete roof , technical room for CV (ventilation) &amp; laser for MEDICIS</vt:lpstr>
      <vt:lpstr>Building: Earth recover ~3000 m3</vt:lpstr>
      <vt:lpstr>Internal: irradiation point and RCS (rail conveyor system)</vt:lpstr>
      <vt:lpstr>Internal: shielding (temporary and permanent)</vt:lpstr>
      <vt:lpstr>Building: external finishing and doors (fire, ventilation &amp; sound insulation for CV technical room)</vt:lpstr>
      <vt:lpstr>Next steps in this time period</vt:lpstr>
      <vt:lpstr>Ventilation, airlock SAS, access &amp; connection</vt:lpstr>
      <vt:lpstr>Robot, shielded doors and storage shelves (for 112 Targets)</vt:lpstr>
      <vt:lpstr>Frontend, separator, collection box and services (HT, control, vacuum)</vt:lpstr>
      <vt:lpstr>Rail Conveyor System and shielding completion &amp; 2nd air lock SAS</vt:lpstr>
      <vt:lpstr>Laboratory equipment</vt:lpstr>
      <vt:lpstr>Final commissioning &amp; start up…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Marzari</dc:creator>
  <cp:lastModifiedBy>Stefano Marzari</cp:lastModifiedBy>
  <cp:revision>104</cp:revision>
  <cp:lastPrinted>2014-10-14T15:29:46Z</cp:lastPrinted>
  <dcterms:created xsi:type="dcterms:W3CDTF">2014-10-13T07:20:57Z</dcterms:created>
  <dcterms:modified xsi:type="dcterms:W3CDTF">2015-02-13T10:28:41Z</dcterms:modified>
</cp:coreProperties>
</file>