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1" r:id="rId2"/>
    <p:sldId id="256" r:id="rId3"/>
    <p:sldId id="257" r:id="rId4"/>
    <p:sldId id="263" r:id="rId5"/>
    <p:sldId id="259" r:id="rId6"/>
    <p:sldId id="258" r:id="rId7"/>
    <p:sldId id="260" r:id="rId8"/>
    <p:sldId id="262"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A6031F-2E2C-48D2-BBDD-58382BF23164}" type="datetimeFigureOut">
              <a:rPr lang="en-US" smtClean="0"/>
              <a:pPr/>
              <a:t>7/8/2008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150A55-3A54-47E4-B614-1930B9CCF21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BC290E-BEF4-4BE5-B4E3-7A44D95F4A72}"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8150A55-3A54-47E4-B614-1930B9CCF21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BC290E-BEF4-4BE5-B4E3-7A44D95F4A7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0A8D5-4CC2-4452-A55E-BCAB1E20EA9F}" type="datetimeFigureOut">
              <a:rPr lang="en-US" smtClean="0"/>
              <a:pPr/>
              <a:t>7/8/2008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0A8D5-4CC2-4452-A55E-BCAB1E20EA9F}" type="datetimeFigureOut">
              <a:rPr lang="en-US" smtClean="0"/>
              <a:pPr/>
              <a:t>7/8/2008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0A8D5-4CC2-4452-A55E-BCAB1E20EA9F}" type="datetimeFigureOut">
              <a:rPr lang="en-US" smtClean="0"/>
              <a:pPr/>
              <a:t>7/8/2008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0A8D5-4CC2-4452-A55E-BCAB1E20EA9F}" type="datetimeFigureOut">
              <a:rPr lang="en-US" smtClean="0"/>
              <a:pPr/>
              <a:t>7/8/2008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0A8D5-4CC2-4452-A55E-BCAB1E20EA9F}" type="datetimeFigureOut">
              <a:rPr lang="en-US" smtClean="0"/>
              <a:pPr/>
              <a:t>7/8/2008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0A8D5-4CC2-4452-A55E-BCAB1E20EA9F}" type="datetimeFigureOut">
              <a:rPr lang="en-US" smtClean="0"/>
              <a:pPr/>
              <a:t>7/8/2008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0A8D5-4CC2-4452-A55E-BCAB1E20EA9F}" type="datetimeFigureOut">
              <a:rPr lang="en-US" smtClean="0"/>
              <a:pPr/>
              <a:t>7/8/2008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0A8D5-4CC2-4452-A55E-BCAB1E20EA9F}" type="datetimeFigureOut">
              <a:rPr lang="en-US" smtClean="0"/>
              <a:pPr/>
              <a:t>7/8/2008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0A8D5-4CC2-4452-A55E-BCAB1E20EA9F}" type="datetimeFigureOut">
              <a:rPr lang="en-US" smtClean="0"/>
              <a:pPr/>
              <a:t>7/8/2008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0A8D5-4CC2-4452-A55E-BCAB1E20EA9F}" type="datetimeFigureOut">
              <a:rPr lang="en-US" smtClean="0"/>
              <a:pPr/>
              <a:t>7/8/2008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0A8D5-4CC2-4452-A55E-BCAB1E20EA9F}" type="datetimeFigureOut">
              <a:rPr lang="en-US" smtClean="0"/>
              <a:pPr/>
              <a:t>7/8/2008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CC28A2-A5AF-48DA-ADFB-42C237110E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0A8D5-4CC2-4452-A55E-BCAB1E20EA9F}" type="datetimeFigureOut">
              <a:rPr lang="en-US" smtClean="0"/>
              <a:pPr/>
              <a:t>7/8/2008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CC28A2-A5AF-48DA-ADFB-42C237110E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2143116"/>
            <a:ext cx="7715304" cy="769441"/>
          </a:xfrm>
          <a:prstGeom prst="rect">
            <a:avLst/>
          </a:prstGeom>
          <a:noFill/>
        </p:spPr>
        <p:txBody>
          <a:bodyPr wrap="square" rtlCol="0">
            <a:spAutoFit/>
          </a:bodyPr>
          <a:lstStyle/>
          <a:p>
            <a:pPr algn="ctr"/>
            <a:r>
              <a:rPr lang="en-US" sz="4400" dirty="0" smtClean="0"/>
              <a:t>RF Structure Development</a:t>
            </a:r>
            <a:endParaRPr lang="en-US" sz="4400" dirty="0"/>
          </a:p>
        </p:txBody>
      </p:sp>
      <p:sp>
        <p:nvSpPr>
          <p:cNvPr id="3" name="TextBox 2"/>
          <p:cNvSpPr txBox="1"/>
          <p:nvPr/>
        </p:nvSpPr>
        <p:spPr>
          <a:xfrm>
            <a:off x="5000628" y="5000636"/>
            <a:ext cx="3714776" cy="1323439"/>
          </a:xfrm>
          <a:prstGeom prst="rect">
            <a:avLst/>
          </a:prstGeom>
          <a:noFill/>
        </p:spPr>
        <p:txBody>
          <a:bodyPr wrap="square" rtlCol="0">
            <a:spAutoFit/>
          </a:bodyPr>
          <a:lstStyle/>
          <a:p>
            <a:pPr algn="r"/>
            <a:r>
              <a:rPr lang="en-US" sz="2000" dirty="0" smtClean="0"/>
              <a:t>W. Wuensch</a:t>
            </a:r>
          </a:p>
          <a:p>
            <a:pPr algn="r"/>
            <a:r>
              <a:rPr lang="en-US" sz="2000" dirty="0" smtClean="0"/>
              <a:t>CLIC Design Committee Meeting 8-7-2008</a:t>
            </a:r>
          </a:p>
          <a:p>
            <a:pPr algn="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Documentation in EDMS (2/2)</a:t>
            </a:r>
            <a:endParaRPr lang="en-US" dirty="0"/>
          </a:p>
        </p:txBody>
      </p:sp>
      <p:pic>
        <p:nvPicPr>
          <p:cNvPr id="2051" name="Picture 3"/>
          <p:cNvPicPr>
            <a:picLocks noChangeAspect="1" noChangeArrowheads="1"/>
          </p:cNvPicPr>
          <p:nvPr/>
        </p:nvPicPr>
        <p:blipFill>
          <a:blip r:embed="rId3"/>
          <a:srcRect l="50000" t="18750" r="1172" b="4167"/>
          <a:stretch>
            <a:fillRect/>
          </a:stretch>
        </p:blipFill>
        <p:spPr bwMode="auto">
          <a:xfrm>
            <a:off x="304800" y="1447800"/>
            <a:ext cx="8366554" cy="4953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142844" y="71414"/>
            <a:ext cx="8858312" cy="69557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GB" altLang="ja-JP" sz="2800" b="1" i="0" u="none" strike="noStrike" cap="none" normalizeH="0" baseline="0" dirty="0" smtClean="0">
                <a:ln>
                  <a:noFill/>
                </a:ln>
                <a:solidFill>
                  <a:srgbClr val="002060"/>
                </a:solidFill>
                <a:effectLst/>
                <a:latin typeface="Times New Roman" pitchFamily="18" charset="0"/>
                <a:ea typeface="MS Mincho" pitchFamily="49" charset="-128"/>
                <a:cs typeface="Times New Roman" pitchFamily="18" charset="0"/>
              </a:rPr>
              <a:t>CLIC RF Structure Development Mandate</a:t>
            </a:r>
            <a:endParaRPr kumimoji="0" lang="en-US" altLang="ja-JP" sz="12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GB"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ja-JP" sz="20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The CLIC RF structure working group develops the high-power X-band system in the main linac and drive beam which includes the PETS, transfer network and accelerating structures. It reports to the design committee.</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ja-JP" sz="16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457200" algn="l"/>
              </a:tabLst>
            </a:pPr>
            <a:r>
              <a:rPr kumimoji="0" lang="en-GB" altLang="ja-JP" sz="2400" b="0" i="0" u="none" strike="noStrike" cap="none" normalizeH="0" baseline="0" dirty="0" smtClean="0">
                <a:ln>
                  <a:noFill/>
                </a:ln>
                <a:solidFill>
                  <a:srgbClr val="002060"/>
                </a:solidFill>
                <a:effectLst/>
                <a:latin typeface="Times New Roman" pitchFamily="18" charset="0"/>
                <a:ea typeface="MS Mincho" pitchFamily="49" charset="-128"/>
                <a:cs typeface="Times New Roman" pitchFamily="18" charset="0"/>
              </a:rPr>
              <a:t>Specific activities include:</a:t>
            </a:r>
          </a:p>
          <a:p>
            <a:pPr marL="0" marR="0" lvl="0" indent="0" algn="ctr" defTabSz="914400" rtl="0" eaLnBrk="0" fontAlgn="base" latinLnBrk="0" hangingPunct="0">
              <a:lnSpc>
                <a:spcPct val="100000"/>
              </a:lnSpc>
              <a:spcBef>
                <a:spcPct val="0"/>
              </a:spcBef>
              <a:spcAft>
                <a:spcPts val="1200"/>
              </a:spcAft>
              <a:buClrTx/>
              <a:buSzTx/>
              <a:buFontTx/>
              <a:buNone/>
              <a:tabLst>
                <a:tab pos="457200" algn="l"/>
              </a:tabLst>
            </a:pPr>
            <a:r>
              <a:rPr kumimoji="0" lang="en-US" altLang="ja-JP" sz="2400" b="0" i="0" u="none" strike="noStrike" cap="none" normalizeH="0" baseline="0" dirty="0" smtClean="0">
                <a:ln>
                  <a:noFill/>
                </a:ln>
                <a:solidFill>
                  <a:srgbClr val="0070C0"/>
                </a:solidFill>
                <a:effectLst/>
                <a:latin typeface="Arial" pitchFamily="34" charset="0"/>
              </a:rPr>
              <a:t>Design</a:t>
            </a:r>
            <a:endParaRPr kumimoji="0" lang="en-US" altLang="ja-JP" sz="2400" b="0" i="0" u="none" strike="noStrike" cap="none" normalizeH="0" baseline="0" dirty="0" smtClean="0">
              <a:ln>
                <a:noFill/>
              </a:ln>
              <a:solidFill>
                <a:srgbClr val="0070C0"/>
              </a:solidFill>
              <a:effectLst/>
              <a:latin typeface="Arial" pitchFamily="34" charset="0"/>
            </a:endParaRPr>
          </a:p>
          <a:p>
            <a:pPr marL="0" marR="0" lvl="0" indent="0" algn="l" defTabSz="914400" rtl="0" eaLnBrk="0" fontAlgn="base" latinLnBrk="0" hangingPunct="0">
              <a:lnSpc>
                <a:spcPct val="100000"/>
              </a:lnSpc>
              <a:spcBef>
                <a:spcPct val="0"/>
              </a:spcBef>
              <a:spcAft>
                <a:spcPts val="1200"/>
              </a:spcAft>
              <a:buClrTx/>
              <a:buSzTx/>
              <a:buFontTx/>
              <a:buChar char="•"/>
              <a:tabLst>
                <a:tab pos="457200" algn="l"/>
              </a:tabLst>
            </a:pPr>
            <a:r>
              <a:rPr kumimoji="0" lang="en-GB" altLang="ja-JP" sz="24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Design accelerating structures and PETS for the CLIC parameter study based on specifications from the beam physics and design working groups and then provide specifications, based on the design of the rf system, back to the design study.</a:t>
            </a:r>
            <a:endParaRPr kumimoji="0" lang="en-US" altLang="ja-JP"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ts val="1200"/>
              </a:spcAft>
              <a:buClrTx/>
              <a:buSzTx/>
              <a:buFontTx/>
              <a:buChar char="•"/>
              <a:tabLst>
                <a:tab pos="457200" algn="l"/>
              </a:tabLst>
            </a:pPr>
            <a:r>
              <a:rPr kumimoji="0" lang="en-GB" altLang="ja-JP" sz="24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Develop the theoretical and computational tools for rf design which include such issues as beam loading, tolerances and wakefields. Apply modelling to issues raised by beam physics. </a:t>
            </a:r>
            <a:endParaRPr kumimoji="0" lang="en-US" altLang="ja-JP"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ts val="1200"/>
              </a:spcAft>
              <a:buClrTx/>
              <a:buSzTx/>
              <a:buFontTx/>
              <a:buChar char="•"/>
              <a:tabLst>
                <a:tab pos="457200" algn="l"/>
              </a:tabLst>
            </a:pPr>
            <a:r>
              <a:rPr kumimoji="0" lang="en-GB" altLang="ja-JP" sz="24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Investigate innovative solutions to different aspects of the X-band system including different damping schemes, on/</a:t>
            </a:r>
            <a:r>
              <a:rPr lang="en-GB" altLang="ja-JP" sz="2400" dirty="0" smtClean="0">
                <a:latin typeface="Times New Roman" pitchFamily="18" charset="0"/>
                <a:ea typeface="MS Mincho" pitchFamily="49" charset="-128"/>
                <a:cs typeface="Times New Roman" pitchFamily="18" charset="0"/>
              </a:rPr>
              <a:t>off, </a:t>
            </a:r>
            <a:r>
              <a:rPr kumimoji="0" lang="en-GB" altLang="ja-JP" sz="24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recirculation, etc</a:t>
            </a:r>
            <a:r>
              <a:rPr kumimoji="0" lang="en-GB" altLang="ja-JP" sz="24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a:t>
            </a:r>
          </a:p>
          <a:p>
            <a:pPr marL="0" marR="0" lvl="0" indent="0" algn="r" defTabSz="914400" rtl="0" eaLnBrk="0" fontAlgn="base" latinLnBrk="0" hangingPunct="0">
              <a:lnSpc>
                <a:spcPct val="100000"/>
              </a:lnSpc>
              <a:spcBef>
                <a:spcPct val="0"/>
              </a:spcBef>
              <a:spcAft>
                <a:spcPct val="0"/>
              </a:spcAft>
              <a:buClrTx/>
              <a:buSzTx/>
              <a:buFontTx/>
              <a:buNone/>
              <a:tabLst>
                <a:tab pos="457200" algn="l"/>
              </a:tabLst>
            </a:pPr>
            <a:endParaRPr kumimoji="0" lang="en-US" altLang="ja-JP"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774214"/>
            <a:ext cx="8786874" cy="4478149"/>
          </a:xfrm>
          <a:prstGeom prst="rect">
            <a:avLst/>
          </a:prstGeom>
        </p:spPr>
        <p:txBody>
          <a:bodyPr wrap="square">
            <a:spAutoFit/>
          </a:bodyPr>
          <a:lstStyle/>
          <a:p>
            <a:pPr algn="ctr" eaLnBrk="0" fontAlgn="base" hangingPunct="0">
              <a:spcBef>
                <a:spcPct val="0"/>
              </a:spcBef>
              <a:spcAft>
                <a:spcPts val="1800"/>
              </a:spcAft>
              <a:tabLst>
                <a:tab pos="457200" algn="l"/>
              </a:tabLst>
            </a:pPr>
            <a:r>
              <a:rPr lang="en-GB" altLang="ja-JP" sz="2400" dirty="0" smtClean="0">
                <a:solidFill>
                  <a:srgbClr val="0070C0"/>
                </a:solidFill>
                <a:latin typeface="Times New Roman" pitchFamily="18" charset="0"/>
                <a:ea typeface="MS Mincho" pitchFamily="49" charset="-128"/>
                <a:cs typeface="Times New Roman" pitchFamily="18" charset="0"/>
              </a:rPr>
              <a:t>High-power</a:t>
            </a:r>
          </a:p>
          <a:p>
            <a:pPr eaLnBrk="0" fontAlgn="base" hangingPunct="0">
              <a:spcBef>
                <a:spcPct val="0"/>
              </a:spcBef>
              <a:spcAft>
                <a:spcPts val="180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Investigate </a:t>
            </a:r>
            <a:r>
              <a:rPr lang="en-GB" altLang="ja-JP" sz="2400" dirty="0" smtClean="0">
                <a:latin typeface="Times New Roman" pitchFamily="18" charset="0"/>
                <a:ea typeface="MS Mincho" pitchFamily="49" charset="-128"/>
                <a:cs typeface="Times New Roman" pitchFamily="18" charset="0"/>
              </a:rPr>
              <a:t>high-power rf phenomenon with the specific objective of the quantitatively determining the underlying physics. Apply results to linac and structure optimization, structure testing and the development of manufacturing and preparation techniques. Make specialized experiments such as dc-spark, fatigue and innovative diagnostics to support these investigations.</a:t>
            </a:r>
            <a:endParaRPr lang="en-US" altLang="ja-JP" sz="2400" dirty="0" smtClean="0">
              <a:latin typeface="Arial" pitchFamily="34" charset="0"/>
            </a:endParaRPr>
          </a:p>
          <a:p>
            <a:pPr lvl="0" eaLnBrk="0" fontAlgn="base" hangingPunct="0">
              <a:spcBef>
                <a:spcPct val="0"/>
              </a:spcBef>
              <a:spcAft>
                <a:spcPts val="180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Design, prepare and supply structures for high-power rf testing.</a:t>
            </a:r>
            <a:endParaRPr lang="en-US" altLang="ja-JP" sz="2400" dirty="0" smtClean="0">
              <a:latin typeface="Arial" pitchFamily="34" charset="0"/>
            </a:endParaRPr>
          </a:p>
          <a:p>
            <a:pPr lvl="0" eaLnBrk="0" fontAlgn="base" hangingPunct="0">
              <a:spcBef>
                <a:spcPct val="0"/>
              </a:spcBef>
              <a:spcAft>
                <a:spcPts val="180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Provide support to high-power rf testing including proposals for test structures and experiments and definition of the testing program.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142984"/>
            <a:ext cx="8786874" cy="3000821"/>
          </a:xfrm>
          <a:prstGeom prst="rect">
            <a:avLst/>
          </a:prstGeom>
        </p:spPr>
        <p:txBody>
          <a:bodyPr wrap="square">
            <a:spAutoFit/>
          </a:bodyPr>
          <a:lstStyle/>
          <a:p>
            <a:pPr lvl="0" algn="ctr" eaLnBrk="0" fontAlgn="base" hangingPunct="0">
              <a:spcBef>
                <a:spcPct val="0"/>
              </a:spcBef>
              <a:spcAft>
                <a:spcPts val="1800"/>
              </a:spcAft>
              <a:tabLst>
                <a:tab pos="457200" algn="l"/>
              </a:tabLst>
            </a:pPr>
            <a:r>
              <a:rPr lang="en-GB" altLang="ja-JP" sz="2400" dirty="0" smtClean="0">
                <a:solidFill>
                  <a:srgbClr val="0070C0"/>
                </a:solidFill>
                <a:latin typeface="Times New Roman" pitchFamily="18" charset="0"/>
                <a:ea typeface="MS Mincho" pitchFamily="49" charset="-128"/>
                <a:cs typeface="Times New Roman" pitchFamily="18" charset="0"/>
              </a:rPr>
              <a:t>Test areas</a:t>
            </a:r>
          </a:p>
          <a:p>
            <a:pPr lvl="0" eaLnBrk="0" fontAlgn="base" hangingPunct="0">
              <a:spcBef>
                <a:spcPct val="0"/>
              </a:spcBef>
              <a:spcAft>
                <a:spcPts val="180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Design</a:t>
            </a:r>
            <a:r>
              <a:rPr lang="en-GB" altLang="ja-JP" sz="2400" dirty="0" smtClean="0">
                <a:latin typeface="Times New Roman" pitchFamily="18" charset="0"/>
                <a:ea typeface="MS Mincho" pitchFamily="49" charset="-128"/>
                <a:cs typeface="Times New Roman" pitchFamily="18" charset="0"/>
              </a:rPr>
              <a:t>, install and coordinate the testing program of the experimental area of the two-beam test stand.</a:t>
            </a:r>
            <a:endParaRPr lang="en-US" altLang="ja-JP" sz="2400" dirty="0" smtClean="0">
              <a:latin typeface="Arial" pitchFamily="34" charset="0"/>
            </a:endParaRPr>
          </a:p>
          <a:p>
            <a:pPr lvl="0" eaLnBrk="0" fontAlgn="base" hangingPunct="0">
              <a:spcBef>
                <a:spcPct val="0"/>
              </a:spcBef>
              <a:spcAft>
                <a:spcPts val="180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Exploit the 30 GHz mid-linac test stand.</a:t>
            </a:r>
          </a:p>
          <a:p>
            <a:pPr lvl="0" eaLnBrk="0" fontAlgn="base" hangingPunct="0">
              <a:spcBef>
                <a:spcPct val="0"/>
              </a:spcBef>
              <a:spcAft>
                <a:spcPts val="180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Provide support to other high-power testing areas such as the CERN 12 GHz test </a:t>
            </a:r>
            <a:r>
              <a:rPr lang="en-GB" altLang="ja-JP" sz="2400" dirty="0" smtClean="0">
                <a:latin typeface="Times New Roman" pitchFamily="18" charset="0"/>
                <a:ea typeface="MS Mincho" pitchFamily="49" charset="-128"/>
                <a:cs typeface="Times New Roman" pitchFamily="18" charset="0"/>
              </a:rPr>
              <a:t>stand, the TBL, NEXTEV and SLAC. </a:t>
            </a:r>
            <a:endParaRPr lang="en-US" altLang="ja-JP" sz="2400" dirty="0" smtClean="0">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844" y="785794"/>
            <a:ext cx="8858312" cy="4570482"/>
          </a:xfrm>
          <a:prstGeom prst="rect">
            <a:avLst/>
          </a:prstGeom>
        </p:spPr>
        <p:txBody>
          <a:bodyPr wrap="square">
            <a:spAutoFit/>
          </a:bodyPr>
          <a:lstStyle/>
          <a:p>
            <a:pPr lvl="0" algn="ctr" eaLnBrk="0" fontAlgn="base" hangingPunct="0">
              <a:spcBef>
                <a:spcPts val="1800"/>
              </a:spcBef>
              <a:spcAft>
                <a:spcPct val="0"/>
              </a:spcAft>
              <a:tabLst>
                <a:tab pos="457200" algn="l"/>
              </a:tabLst>
            </a:pPr>
            <a:r>
              <a:rPr lang="en-GB" altLang="ja-JP" sz="2400" dirty="0" smtClean="0">
                <a:solidFill>
                  <a:srgbClr val="0070C0"/>
                </a:solidFill>
                <a:latin typeface="Times New Roman" pitchFamily="18" charset="0"/>
                <a:ea typeface="MS Mincho" pitchFamily="49" charset="-128"/>
                <a:cs typeface="Times New Roman" pitchFamily="18" charset="0"/>
              </a:rPr>
              <a:t>Technology</a:t>
            </a:r>
            <a:endParaRPr lang="en-GB" altLang="ja-JP" sz="2400" dirty="0" smtClean="0">
              <a:solidFill>
                <a:srgbClr val="0070C0"/>
              </a:solidFill>
              <a:latin typeface="Times New Roman" pitchFamily="18" charset="0"/>
              <a:ea typeface="MS Mincho" pitchFamily="49" charset="-128"/>
              <a:cs typeface="Times New Roman" pitchFamily="18" charset="0"/>
            </a:endParaRPr>
          </a:p>
          <a:p>
            <a:pPr lvl="0" eaLnBrk="0" fontAlgn="base" hangingPunct="0">
              <a:spcBef>
                <a:spcPts val="1800"/>
              </a:spcBef>
              <a:spcAft>
                <a:spcPct val="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Coordinate </a:t>
            </a:r>
            <a:r>
              <a:rPr lang="en-GB" altLang="ja-JP" sz="2400" dirty="0" smtClean="0">
                <a:latin typeface="Times New Roman" pitchFamily="18" charset="0"/>
                <a:ea typeface="MS Mincho" pitchFamily="49" charset="-128"/>
                <a:cs typeface="Times New Roman" pitchFamily="18" charset="0"/>
              </a:rPr>
              <a:t>the study of performance issues relating to subsystems such as vacuum, cooling, alignment and tolerances.</a:t>
            </a:r>
            <a:endParaRPr lang="en-US" altLang="ja-JP" sz="2400" dirty="0" smtClean="0">
              <a:latin typeface="Arial" pitchFamily="34" charset="0"/>
            </a:endParaRPr>
          </a:p>
          <a:p>
            <a:pPr lvl="0" eaLnBrk="0" fontAlgn="base" hangingPunct="0">
              <a:spcBef>
                <a:spcPts val="1800"/>
              </a:spcBef>
              <a:spcAft>
                <a:spcPct val="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Lead the system integration study through the module working group. Maintain baseline and option variants of the CLIC module design. Provide information for cost studies</a:t>
            </a:r>
            <a:r>
              <a:rPr lang="en-GB" altLang="ja-JP" sz="2400" dirty="0" smtClean="0">
                <a:latin typeface="Times New Roman" pitchFamily="18" charset="0"/>
                <a:ea typeface="MS Mincho" pitchFamily="49" charset="-128"/>
                <a:cs typeface="Times New Roman" pitchFamily="18" charset="0"/>
              </a:rPr>
              <a:t>.</a:t>
            </a:r>
          </a:p>
          <a:p>
            <a:pPr lvl="0" algn="ctr" eaLnBrk="0" fontAlgn="base" hangingPunct="0">
              <a:spcBef>
                <a:spcPts val="1800"/>
              </a:spcBef>
              <a:spcAft>
                <a:spcPct val="0"/>
              </a:spcAft>
              <a:tabLst>
                <a:tab pos="457200" algn="l"/>
              </a:tabLst>
            </a:pPr>
            <a:r>
              <a:rPr lang="en-GB" altLang="ja-JP" sz="2400" dirty="0" smtClean="0">
                <a:solidFill>
                  <a:srgbClr val="0070C0"/>
                </a:solidFill>
                <a:latin typeface="Times New Roman" pitchFamily="18" charset="0"/>
                <a:ea typeface="MS Mincho" pitchFamily="49" charset="-128"/>
                <a:cs typeface="Times New Roman" pitchFamily="18" charset="0"/>
              </a:rPr>
              <a:t>And</a:t>
            </a:r>
            <a:endParaRPr lang="en-US" altLang="ja-JP" sz="2400" dirty="0" smtClean="0">
              <a:solidFill>
                <a:srgbClr val="0070C0"/>
              </a:solidFill>
              <a:latin typeface="Arial" pitchFamily="34" charset="0"/>
            </a:endParaRPr>
          </a:p>
          <a:p>
            <a:pPr eaLnBrk="0" fontAlgn="base" hangingPunct="0">
              <a:spcBef>
                <a:spcPts val="1800"/>
              </a:spcBef>
              <a:spcAft>
                <a:spcPct val="0"/>
              </a:spcAft>
              <a:buFontTx/>
              <a:buChar char="•"/>
              <a:tabLst>
                <a:tab pos="457200" algn="l"/>
              </a:tabLst>
            </a:pPr>
            <a:r>
              <a:rPr lang="en-GB" altLang="ja-JP" sz="2400" dirty="0" smtClean="0">
                <a:latin typeface="Times New Roman" pitchFamily="18" charset="0"/>
                <a:ea typeface="MS Mincho" pitchFamily="49" charset="-128"/>
                <a:cs typeface="Times New Roman" pitchFamily="18" charset="0"/>
              </a:rPr>
              <a:t>Maintain documentation for all of the above activities.</a:t>
            </a:r>
            <a:endParaRPr lang="en-US" altLang="ja-JP" sz="2400" dirty="0" smtClean="0">
              <a:latin typeface="Arial" pitchFamily="34" charset="0"/>
            </a:endParaRPr>
          </a:p>
          <a:p>
            <a:pPr lvl="0" eaLnBrk="0" fontAlgn="base" hangingPunct="0">
              <a:spcBef>
                <a:spcPts val="1800"/>
              </a:spcBef>
              <a:spcAft>
                <a:spcPct val="0"/>
              </a:spcAft>
              <a:buFontTx/>
              <a:buChar char="•"/>
              <a:tabLst>
                <a:tab pos="457200" algn="l"/>
              </a:tabLst>
            </a:pPr>
            <a:endParaRPr lang="en-US" altLang="ja-JP" sz="2400" dirty="0" smtClean="0">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3"/>
          <a:srcRect/>
          <a:stretch>
            <a:fillRect/>
          </a:stretch>
        </p:blipFill>
        <p:spPr bwMode="auto">
          <a:xfrm>
            <a:off x="71438" y="521108"/>
            <a:ext cx="9072594" cy="52450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214290"/>
            <a:ext cx="8358246" cy="6063198"/>
          </a:xfrm>
          <a:prstGeom prst="rect">
            <a:avLst/>
          </a:prstGeom>
          <a:noFill/>
        </p:spPr>
        <p:txBody>
          <a:bodyPr wrap="square" rtlCol="0">
            <a:spAutoFit/>
          </a:bodyPr>
          <a:lstStyle/>
          <a:p>
            <a:pPr algn="ctr"/>
            <a:r>
              <a:rPr lang="en-US" sz="2800" dirty="0" smtClean="0">
                <a:solidFill>
                  <a:srgbClr val="002060"/>
                </a:solidFill>
              </a:rPr>
              <a:t>Meetings</a:t>
            </a:r>
          </a:p>
          <a:p>
            <a:endParaRPr lang="en-US" sz="2000" dirty="0" smtClean="0"/>
          </a:p>
          <a:p>
            <a:r>
              <a:rPr lang="en-US" sz="2000" dirty="0" smtClean="0">
                <a:solidFill>
                  <a:srgbClr val="FFFF00"/>
                </a:solidFill>
              </a:rPr>
              <a:t>All meetings have an invitation list but anyone can join.</a:t>
            </a:r>
          </a:p>
          <a:p>
            <a:endParaRPr lang="en-US" sz="2000" dirty="0" smtClean="0"/>
          </a:p>
          <a:p>
            <a:r>
              <a:rPr lang="en-US" sz="2000" dirty="0" smtClean="0"/>
              <a:t>Structure development: Weekly on Wednesday at 14:00. </a:t>
            </a:r>
            <a:r>
              <a:rPr lang="en-US" sz="2000" dirty="0" err="1" smtClean="0"/>
              <a:t>Indico</a:t>
            </a:r>
            <a:r>
              <a:rPr lang="en-US" sz="2000" dirty="0" smtClean="0"/>
              <a:t>. </a:t>
            </a:r>
          </a:p>
          <a:p>
            <a:endParaRPr lang="en-US" sz="2000" dirty="0" smtClean="0"/>
          </a:p>
          <a:p>
            <a:r>
              <a:rPr lang="en-US" sz="2000" dirty="0" smtClean="0"/>
              <a:t>X-band collaboration: Last Friday of every month at 6:00. </a:t>
            </a:r>
            <a:r>
              <a:rPr lang="en-US" sz="2000" dirty="0" err="1" smtClean="0"/>
              <a:t>Webex</a:t>
            </a:r>
            <a:r>
              <a:rPr lang="en-US" sz="2000" dirty="0" smtClean="0"/>
              <a:t> and EDMS. </a:t>
            </a:r>
          </a:p>
          <a:p>
            <a:endParaRPr lang="en-US" sz="2000" dirty="0" smtClean="0"/>
          </a:p>
          <a:p>
            <a:r>
              <a:rPr lang="en-US" sz="2000" dirty="0" smtClean="0"/>
              <a:t>Breakdown physics: Bi-weekly on Tuesday at 10:00. </a:t>
            </a:r>
            <a:r>
              <a:rPr lang="en-US" sz="2000" dirty="0" err="1" smtClean="0"/>
              <a:t>Indico</a:t>
            </a:r>
            <a:r>
              <a:rPr lang="en-US" sz="2000" dirty="0" smtClean="0"/>
              <a:t>.</a:t>
            </a:r>
          </a:p>
          <a:p>
            <a:endParaRPr lang="en-US" sz="2000" dirty="0" smtClean="0"/>
          </a:p>
          <a:p>
            <a:r>
              <a:rPr lang="en-US" sz="2000" dirty="0" smtClean="0"/>
              <a:t>Pulsed surface heating: Bi-weekly on Friday at 14:00. EDMS.</a:t>
            </a:r>
          </a:p>
          <a:p>
            <a:endParaRPr lang="en-US" sz="2000" dirty="0" smtClean="0"/>
          </a:p>
          <a:p>
            <a:r>
              <a:rPr lang="en-US" sz="2000" dirty="0" smtClean="0"/>
              <a:t>Structure production: Weekly on Monday at 9:00. EDMS.</a:t>
            </a:r>
          </a:p>
          <a:p>
            <a:endParaRPr lang="en-US" sz="2000" dirty="0" smtClean="0"/>
          </a:p>
          <a:p>
            <a:r>
              <a:rPr lang="en-US" sz="2000" dirty="0" smtClean="0"/>
              <a:t>Mechanical design: Weekly on Monday at 10:00. EDMS.</a:t>
            </a:r>
          </a:p>
          <a:p>
            <a:endParaRPr lang="en-US" sz="2000" dirty="0" smtClean="0"/>
          </a:p>
          <a:p>
            <a:r>
              <a:rPr lang="en-US" sz="2000" dirty="0" smtClean="0"/>
              <a:t>Two-Beam Test Stand: Weekly on Thursday at 14:30. EDMS.</a:t>
            </a:r>
          </a:p>
          <a:p>
            <a:endParaRPr lang="en-US" sz="2000" dirty="0" smtClean="0"/>
          </a:p>
          <a:p>
            <a:r>
              <a:rPr lang="en-US" sz="2000" dirty="0" smtClean="0"/>
              <a:t>Module working group: Bi-Weekly on Monday at 14:30. </a:t>
            </a:r>
            <a:r>
              <a:rPr lang="en-US" sz="2000" dirty="0" err="1" smtClean="0"/>
              <a:t>Indico</a:t>
            </a:r>
            <a:r>
              <a:rPr lang="en-US" sz="2000" dirty="0" smtClean="0"/>
              <a:t> and EDMS.</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785794"/>
            <a:ext cx="8429684" cy="3293209"/>
          </a:xfrm>
          <a:prstGeom prst="rect">
            <a:avLst/>
          </a:prstGeom>
          <a:noFill/>
        </p:spPr>
        <p:txBody>
          <a:bodyPr wrap="square" rtlCol="0">
            <a:spAutoFit/>
          </a:bodyPr>
          <a:lstStyle/>
          <a:p>
            <a:pPr algn="ctr"/>
            <a:r>
              <a:rPr lang="en-US" sz="2800" dirty="0" smtClean="0"/>
              <a:t>Workshops</a:t>
            </a:r>
          </a:p>
          <a:p>
            <a:endParaRPr lang="en-US" sz="2000" dirty="0" smtClean="0"/>
          </a:p>
          <a:p>
            <a:r>
              <a:rPr lang="en-US" sz="2000" dirty="0" smtClean="0"/>
              <a:t>X-band collaboration meeting: CERN 6-2007, KEK 5-2008, SLAC spring 2009.</a:t>
            </a:r>
          </a:p>
          <a:p>
            <a:endParaRPr lang="en-US" sz="2000" dirty="0" smtClean="0"/>
          </a:p>
          <a:p>
            <a:r>
              <a:rPr lang="en-US" sz="2000" dirty="0" smtClean="0"/>
              <a:t>Breakdown workshop: HG2006, CLIC breakdown workshop 5-2008, another planned for early next year.</a:t>
            </a:r>
          </a:p>
          <a:p>
            <a:endParaRPr lang="en-US" sz="2000" dirty="0" smtClean="0"/>
          </a:p>
          <a:p>
            <a:r>
              <a:rPr lang="en-US" sz="2000" dirty="0" smtClean="0"/>
              <a:t>RF design: being planned for 12-2008 in Manchester.</a:t>
            </a:r>
          </a:p>
          <a:p>
            <a:endParaRPr lang="en-US" sz="2000" dirty="0" smtClean="0"/>
          </a:p>
          <a:p>
            <a:r>
              <a:rPr lang="en-US" sz="2000" dirty="0" smtClean="0"/>
              <a:t>RF structure working group at </a:t>
            </a:r>
            <a:r>
              <a:rPr lang="en-US" sz="2000" dirty="0" err="1" smtClean="0"/>
              <a:t>CLICnn</a:t>
            </a:r>
            <a:r>
              <a:rPr lang="en-US" sz="2000" dirty="0" smtClean="0"/>
              <a:t> workshops.</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Documentation in EDMS (1/2)</a:t>
            </a:r>
            <a:endParaRPr lang="en-US" dirty="0"/>
          </a:p>
        </p:txBody>
      </p:sp>
      <p:grpSp>
        <p:nvGrpSpPr>
          <p:cNvPr id="2" name="Group 8"/>
          <p:cNvGrpSpPr/>
          <p:nvPr/>
        </p:nvGrpSpPr>
        <p:grpSpPr>
          <a:xfrm>
            <a:off x="304800" y="1371600"/>
            <a:ext cx="8534400" cy="5067300"/>
            <a:chOff x="304800" y="1371600"/>
            <a:chExt cx="8534400" cy="5067300"/>
          </a:xfrm>
        </p:grpSpPr>
        <p:pic>
          <p:nvPicPr>
            <p:cNvPr id="1027" name="Picture 3"/>
            <p:cNvPicPr>
              <a:picLocks noChangeAspect="1" noChangeArrowheads="1"/>
            </p:cNvPicPr>
            <p:nvPr/>
          </p:nvPicPr>
          <p:blipFill>
            <a:blip r:embed="rId3"/>
            <a:srcRect l="50000" t="18750" b="2083"/>
            <a:stretch>
              <a:fillRect/>
            </a:stretch>
          </p:blipFill>
          <p:spPr bwMode="auto">
            <a:xfrm>
              <a:off x="304800" y="1371600"/>
              <a:ext cx="8534400" cy="5067300"/>
            </a:xfrm>
            <a:prstGeom prst="rect">
              <a:avLst/>
            </a:prstGeom>
            <a:noFill/>
            <a:ln w="9525">
              <a:noFill/>
              <a:miter lim="800000"/>
              <a:headEnd/>
              <a:tailEnd/>
            </a:ln>
            <a:effectLst/>
          </p:spPr>
        </p:pic>
        <p:sp>
          <p:nvSpPr>
            <p:cNvPr id="8" name="Rectangle 7"/>
            <p:cNvSpPr/>
            <p:nvPr/>
          </p:nvSpPr>
          <p:spPr>
            <a:xfrm>
              <a:off x="2362200" y="3352800"/>
              <a:ext cx="381000" cy="152400"/>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81000" y="3352800"/>
              <a:ext cx="1981200" cy="152400"/>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494</Words>
  <Application>Microsoft Office PowerPoint</Application>
  <PresentationFormat>On-screen Show (4:3)</PresentationFormat>
  <Paragraphs>65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Documentation in EDMS (1/2)</vt:lpstr>
      <vt:lpstr>Documentation in EDMS (2/2)</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wuenschw</cp:lastModifiedBy>
  <cp:revision>27</cp:revision>
  <dcterms:created xsi:type="dcterms:W3CDTF">2008-07-07T08:38:33Z</dcterms:created>
  <dcterms:modified xsi:type="dcterms:W3CDTF">2008-07-08T09:26:13Z</dcterms:modified>
</cp:coreProperties>
</file>