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8" r:id="rId2"/>
    <p:sldId id="300" r:id="rId3"/>
    <p:sldId id="301" r:id="rId4"/>
    <p:sldId id="302" r:id="rId5"/>
    <p:sldId id="304" r:id="rId6"/>
    <p:sldId id="313" r:id="rId7"/>
    <p:sldId id="314" r:id="rId8"/>
    <p:sldId id="265" r:id="rId9"/>
    <p:sldId id="316" r:id="rId10"/>
    <p:sldId id="317" r:id="rId11"/>
    <p:sldId id="288" r:id="rId12"/>
    <p:sldId id="282" r:id="rId13"/>
    <p:sldId id="312" r:id="rId14"/>
    <p:sldId id="305" r:id="rId15"/>
    <p:sldId id="276" r:id="rId16"/>
    <p:sldId id="292" r:id="rId17"/>
    <p:sldId id="351" r:id="rId18"/>
    <p:sldId id="348" r:id="rId19"/>
    <p:sldId id="349" r:id="rId20"/>
    <p:sldId id="350" r:id="rId21"/>
    <p:sldId id="356" r:id="rId22"/>
    <p:sldId id="334" r:id="rId23"/>
    <p:sldId id="335" r:id="rId24"/>
    <p:sldId id="345" r:id="rId25"/>
    <p:sldId id="306" r:id="rId26"/>
    <p:sldId id="324" r:id="rId27"/>
    <p:sldId id="283" r:id="rId28"/>
    <p:sldId id="325" r:id="rId29"/>
    <p:sldId id="327" r:id="rId30"/>
    <p:sldId id="340" r:id="rId31"/>
    <p:sldId id="296" r:id="rId32"/>
    <p:sldId id="328" r:id="rId33"/>
    <p:sldId id="329" r:id="rId34"/>
    <p:sldId id="354" r:id="rId35"/>
    <p:sldId id="320" r:id="rId36"/>
    <p:sldId id="284" r:id="rId37"/>
    <p:sldId id="330" r:id="rId38"/>
    <p:sldId id="277" r:id="rId39"/>
    <p:sldId id="339" r:id="rId40"/>
    <p:sldId id="343" r:id="rId41"/>
    <p:sldId id="344" r:id="rId42"/>
    <p:sldId id="342" r:id="rId43"/>
    <p:sldId id="279" r:id="rId44"/>
    <p:sldId id="352" r:id="rId45"/>
    <p:sldId id="278" r:id="rId46"/>
    <p:sldId id="346" r:id="rId47"/>
    <p:sldId id="347" r:id="rId48"/>
    <p:sldId id="281" r:id="rId49"/>
    <p:sldId id="332" r:id="rId50"/>
    <p:sldId id="355" r:id="rId51"/>
    <p:sldId id="326" r:id="rId52"/>
    <p:sldId id="321" r:id="rId53"/>
    <p:sldId id="331" r:id="rId54"/>
    <p:sldId id="322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0009"/>
    <a:srgbClr val="481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701" autoAdjust="0"/>
  </p:normalViewPr>
  <p:slideViewPr>
    <p:cSldViewPr>
      <p:cViewPr>
        <p:scale>
          <a:sx n="81" d="100"/>
          <a:sy n="81" d="100"/>
        </p:scale>
        <p:origin x="-78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handoutMaster" Target="handoutMasters/handoutMaster1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hrisparkes:Desktop:vertex%202015:Veretex%20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hrisparkes:Desktop:vertex%202015:Veretex%202015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hrisparkes:Desktop:vertex%202015:Veretex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Plots!$A$4:$D$4</c:f>
              <c:strCache>
                <c:ptCount val="4"/>
                <c:pt idx="0">
                  <c:v>ATLAS/CMS</c:v>
                </c:pt>
                <c:pt idx="1">
                  <c:v>LHCb</c:v>
                </c:pt>
                <c:pt idx="2">
                  <c:v>ALICE</c:v>
                </c:pt>
                <c:pt idx="3">
                  <c:v>Other</c:v>
                </c:pt>
              </c:strCache>
            </c:strRef>
          </c:cat>
          <c:val>
            <c:numRef>
              <c:f>Plots!$A$5:$D$5</c:f>
              <c:numCache>
                <c:formatCode>General</c:formatCode>
                <c:ptCount val="4"/>
                <c:pt idx="0">
                  <c:v>16.0</c:v>
                </c:pt>
                <c:pt idx="1">
                  <c:v>6.0</c:v>
                </c:pt>
                <c:pt idx="2">
                  <c:v>3.0</c:v>
                </c:pt>
                <c:pt idx="3">
                  <c:v>12.0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Plots!$A$18:$E$18</c:f>
              <c:strCache>
                <c:ptCount val="5"/>
                <c:pt idx="0">
                  <c:v>Operations</c:v>
                </c:pt>
                <c:pt idx="1">
                  <c:v>New Detectors</c:v>
                </c:pt>
                <c:pt idx="2">
                  <c:v>Other Applications</c:v>
                </c:pt>
                <c:pt idx="3">
                  <c:v>R&amp;D</c:v>
                </c:pt>
                <c:pt idx="4">
                  <c:v>Tracking &amp; Alignment</c:v>
                </c:pt>
              </c:strCache>
            </c:strRef>
          </c:cat>
          <c:val>
            <c:numRef>
              <c:f>Plots!$A$19:$E$19</c:f>
              <c:numCache>
                <c:formatCode>General</c:formatCode>
                <c:ptCount val="5"/>
                <c:pt idx="0">
                  <c:v>5.0</c:v>
                </c:pt>
                <c:pt idx="1">
                  <c:v>16.0</c:v>
                </c:pt>
                <c:pt idx="2">
                  <c:v>6.0</c:v>
                </c:pt>
                <c:pt idx="3">
                  <c:v>14.0</c:v>
                </c:pt>
                <c:pt idx="4">
                  <c:v>7.0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88FDAB-C1CE-9149-A5DB-92406BD8EF67}" type="doc">
      <dgm:prSet loTypeId="urn:microsoft.com/office/officeart/2005/8/layout/hProcess11" loCatId="" qsTypeId="urn:microsoft.com/office/officeart/2005/8/quickstyle/simple1" qsCatId="simple" csTypeId="urn:microsoft.com/office/officeart/2005/8/colors/accent1_2" csCatId="accent1" phldr="1"/>
      <dgm:spPr/>
    </dgm:pt>
    <dgm:pt modelId="{41D6B6F4-A36B-ED47-8B4C-03EF1B35F152}">
      <dgm:prSet phldrT="[Text]"/>
      <dgm:spPr/>
      <dgm:t>
        <a:bodyPr/>
        <a:lstStyle/>
        <a:p>
          <a:r>
            <a:rPr lang="en-US" dirty="0">
              <a:solidFill>
                <a:schemeClr val="accent1"/>
              </a:solidFill>
            </a:rPr>
            <a:t>2015</a:t>
          </a:r>
        </a:p>
      </dgm:t>
    </dgm:pt>
    <dgm:pt modelId="{F68A1848-796B-4746-9C85-5EEB3CE1763B}" type="parTrans" cxnId="{1CEF37B8-1FC1-AF4D-8CB1-BE06980247E0}">
      <dgm:prSet/>
      <dgm:spPr/>
      <dgm:t>
        <a:bodyPr/>
        <a:lstStyle/>
        <a:p>
          <a:endParaRPr lang="en-US"/>
        </a:p>
      </dgm:t>
    </dgm:pt>
    <dgm:pt modelId="{D13C1375-B247-9342-BD57-394E98040DEB}" type="sibTrans" cxnId="{1CEF37B8-1FC1-AF4D-8CB1-BE06980247E0}">
      <dgm:prSet/>
      <dgm:spPr/>
      <dgm:t>
        <a:bodyPr/>
        <a:lstStyle/>
        <a:p>
          <a:endParaRPr lang="en-US"/>
        </a:p>
      </dgm:t>
    </dgm:pt>
    <dgm:pt modelId="{DCE14C4F-B0E2-0641-8D69-788EB29265A8}">
      <dgm:prSet phldrT="[Text]"/>
      <dgm:spPr/>
      <dgm:t>
        <a:bodyPr/>
        <a:lstStyle/>
        <a:p>
          <a:r>
            <a:rPr lang="en-US" dirty="0">
              <a:solidFill>
                <a:srgbClr val="4F81BD"/>
              </a:solidFill>
            </a:rPr>
            <a:t>2017</a:t>
          </a:r>
        </a:p>
      </dgm:t>
    </dgm:pt>
    <dgm:pt modelId="{DE1E117F-F4DC-A641-BB1C-417BA10B4184}" type="parTrans" cxnId="{19E40C70-4298-3249-A8E4-EB705ED22ABC}">
      <dgm:prSet/>
      <dgm:spPr/>
      <dgm:t>
        <a:bodyPr/>
        <a:lstStyle/>
        <a:p>
          <a:endParaRPr lang="en-US"/>
        </a:p>
      </dgm:t>
    </dgm:pt>
    <dgm:pt modelId="{AC8EEA98-56D5-CB44-866B-665D671F4680}" type="sibTrans" cxnId="{19E40C70-4298-3249-A8E4-EB705ED22ABC}">
      <dgm:prSet/>
      <dgm:spPr/>
      <dgm:t>
        <a:bodyPr/>
        <a:lstStyle/>
        <a:p>
          <a:endParaRPr lang="en-US"/>
        </a:p>
      </dgm:t>
    </dgm:pt>
    <dgm:pt modelId="{41E558B5-2D8A-D448-9339-6FA945294DB9}">
      <dgm:prSet phldrT="[Text]"/>
      <dgm:spPr/>
      <dgm:t>
        <a:bodyPr/>
        <a:lstStyle/>
        <a:p>
          <a:r>
            <a:rPr lang="en-US" dirty="0">
              <a:solidFill>
                <a:srgbClr val="4F81BD"/>
              </a:solidFill>
            </a:rPr>
            <a:t>2018</a:t>
          </a:r>
        </a:p>
      </dgm:t>
    </dgm:pt>
    <dgm:pt modelId="{F16B6600-7DDE-164B-A360-B1E7148247DD}" type="parTrans" cxnId="{E8283C81-9302-DF4D-A550-8588D1DE5A21}">
      <dgm:prSet/>
      <dgm:spPr/>
      <dgm:t>
        <a:bodyPr/>
        <a:lstStyle/>
        <a:p>
          <a:endParaRPr lang="en-US"/>
        </a:p>
      </dgm:t>
    </dgm:pt>
    <dgm:pt modelId="{950C8B08-D46E-AC45-A386-C7311150F389}" type="sibTrans" cxnId="{E8283C81-9302-DF4D-A550-8588D1DE5A21}">
      <dgm:prSet/>
      <dgm:spPr/>
      <dgm:t>
        <a:bodyPr/>
        <a:lstStyle/>
        <a:p>
          <a:endParaRPr lang="en-US"/>
        </a:p>
      </dgm:t>
    </dgm:pt>
    <dgm:pt modelId="{1A6A94E9-350C-E743-BCBF-04670DF532FC}">
      <dgm:prSet/>
      <dgm:spPr/>
      <dgm:t>
        <a:bodyPr/>
        <a:lstStyle/>
        <a:p>
          <a:r>
            <a:rPr lang="en-US" dirty="0">
              <a:solidFill>
                <a:srgbClr val="4F81BD"/>
              </a:solidFill>
            </a:rPr>
            <a:t>2016</a:t>
          </a:r>
        </a:p>
      </dgm:t>
    </dgm:pt>
    <dgm:pt modelId="{20657958-0541-A14E-882B-5A5382C4FA57}" type="parTrans" cxnId="{2F35759C-69B4-6641-A813-F8E2B19163E7}">
      <dgm:prSet/>
      <dgm:spPr/>
      <dgm:t>
        <a:bodyPr/>
        <a:lstStyle/>
        <a:p>
          <a:endParaRPr lang="en-US"/>
        </a:p>
      </dgm:t>
    </dgm:pt>
    <dgm:pt modelId="{9F42EFF2-9080-E44E-87C3-B8CD39B43006}" type="sibTrans" cxnId="{2F35759C-69B4-6641-A813-F8E2B19163E7}">
      <dgm:prSet/>
      <dgm:spPr/>
      <dgm:t>
        <a:bodyPr/>
        <a:lstStyle/>
        <a:p>
          <a:endParaRPr lang="en-US"/>
        </a:p>
      </dgm:t>
    </dgm:pt>
    <dgm:pt modelId="{6D5889BE-A139-FE4B-8302-DE11BFF0B7E4}">
      <dgm:prSet/>
      <dgm:spPr/>
      <dgm:t>
        <a:bodyPr/>
        <a:lstStyle/>
        <a:p>
          <a:r>
            <a:rPr lang="en-US" dirty="0">
              <a:solidFill>
                <a:srgbClr val="4F81BD"/>
              </a:solidFill>
            </a:rPr>
            <a:t>2019</a:t>
          </a:r>
        </a:p>
      </dgm:t>
    </dgm:pt>
    <dgm:pt modelId="{8EBA3BEA-4E7D-D448-9796-FA22DBDA62D7}" type="parTrans" cxnId="{4BD3988D-F82B-F94B-A88C-107A36C34CCA}">
      <dgm:prSet/>
      <dgm:spPr/>
      <dgm:t>
        <a:bodyPr/>
        <a:lstStyle/>
        <a:p>
          <a:endParaRPr lang="en-US"/>
        </a:p>
      </dgm:t>
    </dgm:pt>
    <dgm:pt modelId="{D4C0BB05-7E16-6742-8CD5-7004E393229F}" type="sibTrans" cxnId="{4BD3988D-F82B-F94B-A88C-107A36C34CCA}">
      <dgm:prSet/>
      <dgm:spPr/>
      <dgm:t>
        <a:bodyPr/>
        <a:lstStyle/>
        <a:p>
          <a:endParaRPr lang="en-US"/>
        </a:p>
      </dgm:t>
    </dgm:pt>
    <dgm:pt modelId="{89FBF214-D997-5847-9453-A8E4C1EAA6A7}">
      <dgm:prSet/>
      <dgm:spPr/>
      <dgm:t>
        <a:bodyPr/>
        <a:lstStyle/>
        <a:p>
          <a:r>
            <a:rPr lang="en-US" dirty="0">
              <a:solidFill>
                <a:srgbClr val="4F81BD"/>
              </a:solidFill>
            </a:rPr>
            <a:t>2020</a:t>
          </a:r>
        </a:p>
      </dgm:t>
    </dgm:pt>
    <dgm:pt modelId="{2321FF9D-AF4A-3B4C-8447-2156C299066B}" type="parTrans" cxnId="{7D236B5B-A372-AD41-8227-4DA5170501EB}">
      <dgm:prSet/>
      <dgm:spPr/>
      <dgm:t>
        <a:bodyPr/>
        <a:lstStyle/>
        <a:p>
          <a:endParaRPr lang="en-US"/>
        </a:p>
      </dgm:t>
    </dgm:pt>
    <dgm:pt modelId="{81C388DA-0D10-044B-992C-1980DB83C680}" type="sibTrans" cxnId="{7D236B5B-A372-AD41-8227-4DA5170501EB}">
      <dgm:prSet/>
      <dgm:spPr/>
      <dgm:t>
        <a:bodyPr/>
        <a:lstStyle/>
        <a:p>
          <a:endParaRPr lang="en-US"/>
        </a:p>
      </dgm:t>
    </dgm:pt>
    <dgm:pt modelId="{8D03FE1A-9C8B-8E43-9E89-04DEEB419566}">
      <dgm:prSet/>
      <dgm:spPr/>
      <dgm:t>
        <a:bodyPr/>
        <a:lstStyle/>
        <a:p>
          <a:endParaRPr lang="en-US"/>
        </a:p>
      </dgm:t>
    </dgm:pt>
    <dgm:pt modelId="{A8E9FBFD-79FE-6C42-ABD1-D16AAC788561}" type="parTrans" cxnId="{88FBB45A-0CA2-FA4E-8E9D-3B9692CC1405}">
      <dgm:prSet/>
      <dgm:spPr/>
      <dgm:t>
        <a:bodyPr/>
        <a:lstStyle/>
        <a:p>
          <a:endParaRPr lang="en-US"/>
        </a:p>
      </dgm:t>
    </dgm:pt>
    <dgm:pt modelId="{54BFE8BC-41A1-CB4D-8E64-FE1D98C21B41}" type="sibTrans" cxnId="{88FBB45A-0CA2-FA4E-8E9D-3B9692CC1405}">
      <dgm:prSet/>
      <dgm:spPr/>
      <dgm:t>
        <a:bodyPr/>
        <a:lstStyle/>
        <a:p>
          <a:endParaRPr lang="en-US"/>
        </a:p>
      </dgm:t>
    </dgm:pt>
    <dgm:pt modelId="{B56C7128-641A-EB4C-B551-85BA63061073}">
      <dgm:prSet/>
      <dgm:spPr/>
      <dgm:t>
        <a:bodyPr/>
        <a:lstStyle/>
        <a:p>
          <a:r>
            <a:rPr lang="en-US" dirty="0" smtClean="0">
              <a:solidFill>
                <a:srgbClr val="4F81BD"/>
              </a:solidFill>
            </a:rPr>
            <a:t>2024?</a:t>
          </a:r>
          <a:endParaRPr lang="en-US" dirty="0">
            <a:solidFill>
              <a:srgbClr val="4F81BD"/>
            </a:solidFill>
          </a:endParaRPr>
        </a:p>
      </dgm:t>
    </dgm:pt>
    <dgm:pt modelId="{1932E4DF-B46B-EB47-8AF9-9799CABD347E}" type="parTrans" cxnId="{91ABB9F6-B660-2145-A4F8-BC5777A72977}">
      <dgm:prSet/>
      <dgm:spPr/>
      <dgm:t>
        <a:bodyPr/>
        <a:lstStyle/>
        <a:p>
          <a:endParaRPr lang="en-US"/>
        </a:p>
      </dgm:t>
    </dgm:pt>
    <dgm:pt modelId="{F8363BC4-5D90-1B44-BC14-95EE8726D4B3}" type="sibTrans" cxnId="{91ABB9F6-B660-2145-A4F8-BC5777A72977}">
      <dgm:prSet/>
      <dgm:spPr/>
      <dgm:t>
        <a:bodyPr/>
        <a:lstStyle/>
        <a:p>
          <a:endParaRPr lang="en-US"/>
        </a:p>
      </dgm:t>
    </dgm:pt>
    <dgm:pt modelId="{F14352AE-023A-7B4B-9FE8-CAECDEF72EA0}">
      <dgm:prSet/>
      <dgm:spPr/>
      <dgm:t>
        <a:bodyPr/>
        <a:lstStyle/>
        <a:p>
          <a:r>
            <a:rPr lang="en-US" dirty="0">
              <a:solidFill>
                <a:srgbClr val="4F81BD"/>
              </a:solidFill>
            </a:rPr>
            <a:t>20??</a:t>
          </a:r>
        </a:p>
      </dgm:t>
    </dgm:pt>
    <dgm:pt modelId="{0E4195F0-4763-D247-ADE0-D03F283B7738}" type="parTrans" cxnId="{FB9953A2-CA25-3549-A2D0-AA82606E4803}">
      <dgm:prSet/>
      <dgm:spPr/>
      <dgm:t>
        <a:bodyPr/>
        <a:lstStyle/>
        <a:p>
          <a:endParaRPr lang="en-US"/>
        </a:p>
      </dgm:t>
    </dgm:pt>
    <dgm:pt modelId="{6FF5A4B4-6C3A-474B-9A21-8D0D3289AFCC}" type="sibTrans" cxnId="{FB9953A2-CA25-3549-A2D0-AA82606E4803}">
      <dgm:prSet/>
      <dgm:spPr/>
      <dgm:t>
        <a:bodyPr/>
        <a:lstStyle/>
        <a:p>
          <a:endParaRPr lang="en-US"/>
        </a:p>
      </dgm:t>
    </dgm:pt>
    <dgm:pt modelId="{878241BF-7802-FC4F-BADE-BF79AB90129D}">
      <dgm:prSet/>
      <dgm:spPr/>
      <dgm:t>
        <a:bodyPr/>
        <a:lstStyle/>
        <a:p>
          <a:endParaRPr lang="en-US"/>
        </a:p>
      </dgm:t>
    </dgm:pt>
    <dgm:pt modelId="{F00CC820-1DA1-E140-97FF-89F06C396F9D}" type="parTrans" cxnId="{D8E7BEC5-5411-EE4C-99A1-C05C6137992D}">
      <dgm:prSet/>
      <dgm:spPr/>
      <dgm:t>
        <a:bodyPr/>
        <a:lstStyle/>
        <a:p>
          <a:endParaRPr lang="en-US"/>
        </a:p>
      </dgm:t>
    </dgm:pt>
    <dgm:pt modelId="{9DF18571-28A8-E748-A79B-173542B5F797}" type="sibTrans" cxnId="{D8E7BEC5-5411-EE4C-99A1-C05C6137992D}">
      <dgm:prSet/>
      <dgm:spPr/>
      <dgm:t>
        <a:bodyPr/>
        <a:lstStyle/>
        <a:p>
          <a:endParaRPr lang="en-US"/>
        </a:p>
      </dgm:t>
    </dgm:pt>
    <dgm:pt modelId="{0EFB048D-FC3A-A840-9A24-3BE359186B06}" type="pres">
      <dgm:prSet presAssocID="{AF88FDAB-C1CE-9149-A5DB-92406BD8EF67}" presName="Name0" presStyleCnt="0">
        <dgm:presLayoutVars>
          <dgm:dir/>
          <dgm:resizeHandles val="exact"/>
        </dgm:presLayoutVars>
      </dgm:prSet>
      <dgm:spPr/>
    </dgm:pt>
    <dgm:pt modelId="{7B4A8D63-A093-2B48-8281-3EABA490EA9D}" type="pres">
      <dgm:prSet presAssocID="{AF88FDAB-C1CE-9149-A5DB-92406BD8EF67}" presName="arrow" presStyleLbl="bgShp" presStyleIdx="0" presStyleCnt="1"/>
      <dgm:spPr/>
    </dgm:pt>
    <dgm:pt modelId="{740FA6D4-BFD7-3840-AB37-22B1329C2412}" type="pres">
      <dgm:prSet presAssocID="{AF88FDAB-C1CE-9149-A5DB-92406BD8EF67}" presName="points" presStyleCnt="0"/>
      <dgm:spPr/>
    </dgm:pt>
    <dgm:pt modelId="{75C4A555-8A62-944E-BF17-45F64AB2BA59}" type="pres">
      <dgm:prSet presAssocID="{41D6B6F4-A36B-ED47-8B4C-03EF1B35F152}" presName="compositeA" presStyleCnt="0"/>
      <dgm:spPr/>
    </dgm:pt>
    <dgm:pt modelId="{225AA67B-614A-7344-9587-612FAC733F74}" type="pres">
      <dgm:prSet presAssocID="{41D6B6F4-A36B-ED47-8B4C-03EF1B35F152}" presName="textA" presStyleLbl="revTx" presStyleIdx="0" presStyleCnt="10" custLinFactNeighborX="-26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C3A70-FDAA-8146-9327-02B3ACF39437}" type="pres">
      <dgm:prSet presAssocID="{41D6B6F4-A36B-ED47-8B4C-03EF1B35F152}" presName="circleA" presStyleLbl="node1" presStyleIdx="0" presStyleCnt="10"/>
      <dgm:spPr/>
    </dgm:pt>
    <dgm:pt modelId="{B7B77956-6D49-5F44-A8BE-092FC2197411}" type="pres">
      <dgm:prSet presAssocID="{41D6B6F4-A36B-ED47-8B4C-03EF1B35F152}" presName="spaceA" presStyleCnt="0"/>
      <dgm:spPr/>
    </dgm:pt>
    <dgm:pt modelId="{D80C6DEA-4F0A-E042-AB2A-E7D429F6EF42}" type="pres">
      <dgm:prSet presAssocID="{D13C1375-B247-9342-BD57-394E98040DEB}" presName="space" presStyleCnt="0"/>
      <dgm:spPr/>
    </dgm:pt>
    <dgm:pt modelId="{0FB40819-9D25-5645-9D6C-C87299F5CEA7}" type="pres">
      <dgm:prSet presAssocID="{1A6A94E9-350C-E743-BCBF-04670DF532FC}" presName="compositeB" presStyleCnt="0"/>
      <dgm:spPr/>
    </dgm:pt>
    <dgm:pt modelId="{5A042801-1EB5-5848-963A-9356719268ED}" type="pres">
      <dgm:prSet presAssocID="{1A6A94E9-350C-E743-BCBF-04670DF532FC}" presName="textB" presStyleLbl="revTx" presStyleIdx="1" presStyleCnt="10" custLinFactNeighborX="-2182" custLinFactNeighborY="-77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65AA2A-6DCF-CE42-ABFB-436496AA01ED}" type="pres">
      <dgm:prSet presAssocID="{1A6A94E9-350C-E743-BCBF-04670DF532FC}" presName="circleB" presStyleLbl="node1" presStyleIdx="1" presStyleCnt="10"/>
      <dgm:spPr/>
    </dgm:pt>
    <dgm:pt modelId="{C16A6B1C-8591-F84B-8692-6EF053153DCA}" type="pres">
      <dgm:prSet presAssocID="{1A6A94E9-350C-E743-BCBF-04670DF532FC}" presName="spaceB" presStyleCnt="0"/>
      <dgm:spPr/>
    </dgm:pt>
    <dgm:pt modelId="{1C0950E6-7252-7F43-A497-02EC03AC5A0A}" type="pres">
      <dgm:prSet presAssocID="{9F42EFF2-9080-E44E-87C3-B8CD39B43006}" presName="space" presStyleCnt="0"/>
      <dgm:spPr/>
    </dgm:pt>
    <dgm:pt modelId="{7A2D0100-A37D-6E4B-8F2D-E3DE28F8CB9A}" type="pres">
      <dgm:prSet presAssocID="{DCE14C4F-B0E2-0641-8D69-788EB29265A8}" presName="compositeA" presStyleCnt="0"/>
      <dgm:spPr/>
    </dgm:pt>
    <dgm:pt modelId="{4C212070-D166-E74D-8D7E-0C9E37D85411}" type="pres">
      <dgm:prSet presAssocID="{DCE14C4F-B0E2-0641-8D69-788EB29265A8}" presName="textA" presStyleLbl="revTx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16F67-F38F-7249-9B54-1E8BD1176CB8}" type="pres">
      <dgm:prSet presAssocID="{DCE14C4F-B0E2-0641-8D69-788EB29265A8}" presName="circleA" presStyleLbl="node1" presStyleIdx="2" presStyleCnt="10"/>
      <dgm:spPr/>
    </dgm:pt>
    <dgm:pt modelId="{C89C2010-7018-E64D-8EA0-413900B5A233}" type="pres">
      <dgm:prSet presAssocID="{DCE14C4F-B0E2-0641-8D69-788EB29265A8}" presName="spaceA" presStyleCnt="0"/>
      <dgm:spPr/>
    </dgm:pt>
    <dgm:pt modelId="{ADF33C4E-75D4-EB41-9DBD-DF8FFD8E8124}" type="pres">
      <dgm:prSet presAssocID="{AC8EEA98-56D5-CB44-866B-665D671F4680}" presName="space" presStyleCnt="0"/>
      <dgm:spPr/>
    </dgm:pt>
    <dgm:pt modelId="{C9624C26-E7B8-D743-A78F-981D44ACE481}" type="pres">
      <dgm:prSet presAssocID="{41E558B5-2D8A-D448-9339-6FA945294DB9}" presName="compositeB" presStyleCnt="0"/>
      <dgm:spPr/>
    </dgm:pt>
    <dgm:pt modelId="{C56C2986-F340-AE46-882E-DC4302DB30C1}" type="pres">
      <dgm:prSet presAssocID="{41E558B5-2D8A-D448-9339-6FA945294DB9}" presName="textB" presStyleLbl="revTx" presStyleIdx="3" presStyleCnt="10" custLinFactNeighborX="-2289" custLinFactNeighborY="-77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B81B66-4901-F846-9671-7D292CAAFE1B}" type="pres">
      <dgm:prSet presAssocID="{41E558B5-2D8A-D448-9339-6FA945294DB9}" presName="circleB" presStyleLbl="node1" presStyleIdx="3" presStyleCnt="10"/>
      <dgm:spPr/>
    </dgm:pt>
    <dgm:pt modelId="{064785ED-9080-B445-BE3E-7C3AD8CA684E}" type="pres">
      <dgm:prSet presAssocID="{41E558B5-2D8A-D448-9339-6FA945294DB9}" presName="spaceB" presStyleCnt="0"/>
      <dgm:spPr/>
    </dgm:pt>
    <dgm:pt modelId="{8ED0DBCC-9477-8B4F-BA6D-21E974EB4A9C}" type="pres">
      <dgm:prSet presAssocID="{950C8B08-D46E-AC45-A386-C7311150F389}" presName="space" presStyleCnt="0"/>
      <dgm:spPr/>
    </dgm:pt>
    <dgm:pt modelId="{16707956-F132-DD41-8887-A15614E858C0}" type="pres">
      <dgm:prSet presAssocID="{6D5889BE-A139-FE4B-8302-DE11BFF0B7E4}" presName="compositeA" presStyleCnt="0"/>
      <dgm:spPr/>
    </dgm:pt>
    <dgm:pt modelId="{76975884-A87D-544F-B512-C3ABA918658B}" type="pres">
      <dgm:prSet presAssocID="{6D5889BE-A139-FE4B-8302-DE11BFF0B7E4}" presName="textA" presStyleLbl="revTx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14B16-5F94-DD4D-96AF-E7DDCF069EAB}" type="pres">
      <dgm:prSet presAssocID="{6D5889BE-A139-FE4B-8302-DE11BFF0B7E4}" presName="circleA" presStyleLbl="node1" presStyleIdx="4" presStyleCnt="10"/>
      <dgm:spPr/>
    </dgm:pt>
    <dgm:pt modelId="{3CDA90ED-842C-AA45-8641-8A3AC4ACC006}" type="pres">
      <dgm:prSet presAssocID="{6D5889BE-A139-FE4B-8302-DE11BFF0B7E4}" presName="spaceA" presStyleCnt="0"/>
      <dgm:spPr/>
    </dgm:pt>
    <dgm:pt modelId="{0F8A086D-07AD-B645-B7AC-A8A9E1E7D0B1}" type="pres">
      <dgm:prSet presAssocID="{D4C0BB05-7E16-6742-8CD5-7004E393229F}" presName="space" presStyleCnt="0"/>
      <dgm:spPr/>
    </dgm:pt>
    <dgm:pt modelId="{443A9EA5-D7D6-3247-884D-766B9CB6117D}" type="pres">
      <dgm:prSet presAssocID="{89FBF214-D997-5847-9453-A8E4C1EAA6A7}" presName="compositeB" presStyleCnt="0"/>
      <dgm:spPr/>
    </dgm:pt>
    <dgm:pt modelId="{93F80C21-0264-8341-8B26-18E984C4EDE6}" type="pres">
      <dgm:prSet presAssocID="{89FBF214-D997-5847-9453-A8E4C1EAA6A7}" presName="textB" presStyleLbl="revTx" presStyleIdx="5" presStyleCnt="10" custLinFactNeighborX="-2396" custLinFactNeighborY="-77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B18F6-EBE1-3541-A3B1-6B779B24056A}" type="pres">
      <dgm:prSet presAssocID="{89FBF214-D997-5847-9453-A8E4C1EAA6A7}" presName="circleB" presStyleLbl="node1" presStyleIdx="5" presStyleCnt="10"/>
      <dgm:spPr/>
    </dgm:pt>
    <dgm:pt modelId="{822FD27C-D187-2440-9F83-79213020CF75}" type="pres">
      <dgm:prSet presAssocID="{89FBF214-D997-5847-9453-A8E4C1EAA6A7}" presName="spaceB" presStyleCnt="0"/>
      <dgm:spPr/>
    </dgm:pt>
    <dgm:pt modelId="{2A5451CD-EB36-5C4B-95DD-AB9365D1CCF0}" type="pres">
      <dgm:prSet presAssocID="{81C388DA-0D10-044B-992C-1980DB83C680}" presName="space" presStyleCnt="0"/>
      <dgm:spPr/>
    </dgm:pt>
    <dgm:pt modelId="{37496753-C262-9246-8246-AA69A9C666E3}" type="pres">
      <dgm:prSet presAssocID="{8D03FE1A-9C8B-8E43-9E89-04DEEB419566}" presName="compositeA" presStyleCnt="0"/>
      <dgm:spPr/>
    </dgm:pt>
    <dgm:pt modelId="{078356C2-96D4-7D40-B997-CB4B977BB2BC}" type="pres">
      <dgm:prSet presAssocID="{8D03FE1A-9C8B-8E43-9E89-04DEEB419566}" presName="textA" presStyleLbl="revTx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ED546-6273-D84E-BA38-034316D8F52D}" type="pres">
      <dgm:prSet presAssocID="{8D03FE1A-9C8B-8E43-9E89-04DEEB419566}" presName="circleA" presStyleLbl="node1" presStyleIdx="6" presStyleCnt="10"/>
      <dgm:spPr/>
    </dgm:pt>
    <dgm:pt modelId="{F6A82B98-CA80-1947-96F8-E4364E165EB2}" type="pres">
      <dgm:prSet presAssocID="{8D03FE1A-9C8B-8E43-9E89-04DEEB419566}" presName="spaceA" presStyleCnt="0"/>
      <dgm:spPr/>
    </dgm:pt>
    <dgm:pt modelId="{AE93941A-FB5F-2D48-86C4-9421E10C966B}" type="pres">
      <dgm:prSet presAssocID="{54BFE8BC-41A1-CB4D-8E64-FE1D98C21B41}" presName="space" presStyleCnt="0"/>
      <dgm:spPr/>
    </dgm:pt>
    <dgm:pt modelId="{7BEF772B-02E6-384F-8C13-4531E165D372}" type="pres">
      <dgm:prSet presAssocID="{B56C7128-641A-EB4C-B551-85BA63061073}" presName="compositeB" presStyleCnt="0"/>
      <dgm:spPr/>
    </dgm:pt>
    <dgm:pt modelId="{022ADCBF-159D-1A45-922E-F168A81AF3EF}" type="pres">
      <dgm:prSet presAssocID="{B56C7128-641A-EB4C-B551-85BA63061073}" presName="textB" presStyleLbl="revTx" presStyleIdx="7" presStyleCnt="10" custLinFactNeighborX="-17785" custLinFactNeighborY="-76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E269B4-41CB-B243-A144-02BD19B6013C}" type="pres">
      <dgm:prSet presAssocID="{B56C7128-641A-EB4C-B551-85BA63061073}" presName="circleB" presStyleLbl="node1" presStyleIdx="7" presStyleCnt="10"/>
      <dgm:spPr/>
    </dgm:pt>
    <dgm:pt modelId="{65AFB161-E0DE-3D48-92E7-A23F4E1233AB}" type="pres">
      <dgm:prSet presAssocID="{B56C7128-641A-EB4C-B551-85BA63061073}" presName="spaceB" presStyleCnt="0"/>
      <dgm:spPr/>
    </dgm:pt>
    <dgm:pt modelId="{3D092888-41DF-A34A-88C8-D46F61A9199E}" type="pres">
      <dgm:prSet presAssocID="{F8363BC4-5D90-1B44-BC14-95EE8726D4B3}" presName="space" presStyleCnt="0"/>
      <dgm:spPr/>
    </dgm:pt>
    <dgm:pt modelId="{A1365EBD-5ED0-3F48-AD36-5DF082C66E2B}" type="pres">
      <dgm:prSet presAssocID="{878241BF-7802-FC4F-BADE-BF79AB90129D}" presName="compositeA" presStyleCnt="0"/>
      <dgm:spPr/>
    </dgm:pt>
    <dgm:pt modelId="{709556D2-EEFB-954D-82D3-1E1BD6D4880C}" type="pres">
      <dgm:prSet presAssocID="{878241BF-7802-FC4F-BADE-BF79AB90129D}" presName="textA" presStyleLbl="revTx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3F15CE-3710-3741-834E-F74439F1EC1E}" type="pres">
      <dgm:prSet presAssocID="{878241BF-7802-FC4F-BADE-BF79AB90129D}" presName="circleA" presStyleLbl="node1" presStyleIdx="8" presStyleCnt="10"/>
      <dgm:spPr/>
    </dgm:pt>
    <dgm:pt modelId="{6888B55B-70A3-E84E-905C-3A69644BE7A4}" type="pres">
      <dgm:prSet presAssocID="{878241BF-7802-FC4F-BADE-BF79AB90129D}" presName="spaceA" presStyleCnt="0"/>
      <dgm:spPr/>
    </dgm:pt>
    <dgm:pt modelId="{FACB16A7-2FE5-1445-88AA-15E6B487C89E}" type="pres">
      <dgm:prSet presAssocID="{9DF18571-28A8-E748-A79B-173542B5F797}" presName="space" presStyleCnt="0"/>
      <dgm:spPr/>
    </dgm:pt>
    <dgm:pt modelId="{3F2F6870-F37D-EA4C-81B5-668CA732B74E}" type="pres">
      <dgm:prSet presAssocID="{F14352AE-023A-7B4B-9FE8-CAECDEF72EA0}" presName="compositeB" presStyleCnt="0"/>
      <dgm:spPr/>
    </dgm:pt>
    <dgm:pt modelId="{FA9148A5-8F3B-6943-A214-3576168EAB2B}" type="pres">
      <dgm:prSet presAssocID="{F14352AE-023A-7B4B-9FE8-CAECDEF72EA0}" presName="textB" presStyleLbl="revTx" presStyleIdx="9" presStyleCnt="10" custLinFactNeighborY="-76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3C1821-20F7-A34F-92ED-B4B283EEC548}" type="pres">
      <dgm:prSet presAssocID="{F14352AE-023A-7B4B-9FE8-CAECDEF72EA0}" presName="circleB" presStyleLbl="node1" presStyleIdx="9" presStyleCnt="10"/>
      <dgm:spPr/>
    </dgm:pt>
    <dgm:pt modelId="{D49262F5-88F2-C044-A336-64447FDC048B}" type="pres">
      <dgm:prSet presAssocID="{F14352AE-023A-7B4B-9FE8-CAECDEF72EA0}" presName="spaceB" presStyleCnt="0"/>
      <dgm:spPr/>
    </dgm:pt>
  </dgm:ptLst>
  <dgm:cxnLst>
    <dgm:cxn modelId="{11E38B0E-1214-2E4F-8204-ADCD97545D56}" type="presOf" srcId="{1A6A94E9-350C-E743-BCBF-04670DF532FC}" destId="{5A042801-1EB5-5848-963A-9356719268ED}" srcOrd="0" destOrd="0" presId="urn:microsoft.com/office/officeart/2005/8/layout/hProcess11"/>
    <dgm:cxn modelId="{F38700B3-038A-4D47-A3FB-B9F2B1CACD51}" type="presOf" srcId="{B56C7128-641A-EB4C-B551-85BA63061073}" destId="{022ADCBF-159D-1A45-922E-F168A81AF3EF}" srcOrd="0" destOrd="0" presId="urn:microsoft.com/office/officeart/2005/8/layout/hProcess11"/>
    <dgm:cxn modelId="{A32DA5AB-CD33-164B-84F3-EC458D0A9206}" type="presOf" srcId="{F14352AE-023A-7B4B-9FE8-CAECDEF72EA0}" destId="{FA9148A5-8F3B-6943-A214-3576168EAB2B}" srcOrd="0" destOrd="0" presId="urn:microsoft.com/office/officeart/2005/8/layout/hProcess11"/>
    <dgm:cxn modelId="{7D236B5B-A372-AD41-8227-4DA5170501EB}" srcId="{AF88FDAB-C1CE-9149-A5DB-92406BD8EF67}" destId="{89FBF214-D997-5847-9453-A8E4C1EAA6A7}" srcOrd="5" destOrd="0" parTransId="{2321FF9D-AF4A-3B4C-8447-2156C299066B}" sibTransId="{81C388DA-0D10-044B-992C-1980DB83C680}"/>
    <dgm:cxn modelId="{4BD3988D-F82B-F94B-A88C-107A36C34CCA}" srcId="{AF88FDAB-C1CE-9149-A5DB-92406BD8EF67}" destId="{6D5889BE-A139-FE4B-8302-DE11BFF0B7E4}" srcOrd="4" destOrd="0" parTransId="{8EBA3BEA-4E7D-D448-9796-FA22DBDA62D7}" sibTransId="{D4C0BB05-7E16-6742-8CD5-7004E393229F}"/>
    <dgm:cxn modelId="{88FBB45A-0CA2-FA4E-8E9D-3B9692CC1405}" srcId="{AF88FDAB-C1CE-9149-A5DB-92406BD8EF67}" destId="{8D03FE1A-9C8B-8E43-9E89-04DEEB419566}" srcOrd="6" destOrd="0" parTransId="{A8E9FBFD-79FE-6C42-ABD1-D16AAC788561}" sibTransId="{54BFE8BC-41A1-CB4D-8E64-FE1D98C21B41}"/>
    <dgm:cxn modelId="{2F35759C-69B4-6641-A813-F8E2B19163E7}" srcId="{AF88FDAB-C1CE-9149-A5DB-92406BD8EF67}" destId="{1A6A94E9-350C-E743-BCBF-04670DF532FC}" srcOrd="1" destOrd="0" parTransId="{20657958-0541-A14E-882B-5A5382C4FA57}" sibTransId="{9F42EFF2-9080-E44E-87C3-B8CD39B43006}"/>
    <dgm:cxn modelId="{D8E7BEC5-5411-EE4C-99A1-C05C6137992D}" srcId="{AF88FDAB-C1CE-9149-A5DB-92406BD8EF67}" destId="{878241BF-7802-FC4F-BADE-BF79AB90129D}" srcOrd="8" destOrd="0" parTransId="{F00CC820-1DA1-E140-97FF-89F06C396F9D}" sibTransId="{9DF18571-28A8-E748-A79B-173542B5F797}"/>
    <dgm:cxn modelId="{A6036D6D-4D4D-3848-B017-5AA5C377C022}" type="presOf" srcId="{8D03FE1A-9C8B-8E43-9E89-04DEEB419566}" destId="{078356C2-96D4-7D40-B997-CB4B977BB2BC}" srcOrd="0" destOrd="0" presId="urn:microsoft.com/office/officeart/2005/8/layout/hProcess11"/>
    <dgm:cxn modelId="{2FB7D6FA-122F-F040-BD89-DA43D0B70675}" type="presOf" srcId="{6D5889BE-A139-FE4B-8302-DE11BFF0B7E4}" destId="{76975884-A87D-544F-B512-C3ABA918658B}" srcOrd="0" destOrd="0" presId="urn:microsoft.com/office/officeart/2005/8/layout/hProcess11"/>
    <dgm:cxn modelId="{E8283C81-9302-DF4D-A550-8588D1DE5A21}" srcId="{AF88FDAB-C1CE-9149-A5DB-92406BD8EF67}" destId="{41E558B5-2D8A-D448-9339-6FA945294DB9}" srcOrd="3" destOrd="0" parTransId="{F16B6600-7DDE-164B-A360-B1E7148247DD}" sibTransId="{950C8B08-D46E-AC45-A386-C7311150F389}"/>
    <dgm:cxn modelId="{91ABB9F6-B660-2145-A4F8-BC5777A72977}" srcId="{AF88FDAB-C1CE-9149-A5DB-92406BD8EF67}" destId="{B56C7128-641A-EB4C-B551-85BA63061073}" srcOrd="7" destOrd="0" parTransId="{1932E4DF-B46B-EB47-8AF9-9799CABD347E}" sibTransId="{F8363BC4-5D90-1B44-BC14-95EE8726D4B3}"/>
    <dgm:cxn modelId="{FB9953A2-CA25-3549-A2D0-AA82606E4803}" srcId="{AF88FDAB-C1CE-9149-A5DB-92406BD8EF67}" destId="{F14352AE-023A-7B4B-9FE8-CAECDEF72EA0}" srcOrd="9" destOrd="0" parTransId="{0E4195F0-4763-D247-ADE0-D03F283B7738}" sibTransId="{6FF5A4B4-6C3A-474B-9A21-8D0D3289AFCC}"/>
    <dgm:cxn modelId="{B1922457-ABAD-1246-8675-990E97662FC6}" type="presOf" srcId="{DCE14C4F-B0E2-0641-8D69-788EB29265A8}" destId="{4C212070-D166-E74D-8D7E-0C9E37D85411}" srcOrd="0" destOrd="0" presId="urn:microsoft.com/office/officeart/2005/8/layout/hProcess11"/>
    <dgm:cxn modelId="{DD3720A5-63C9-7344-99FD-E36F27EC1CBE}" type="presOf" srcId="{878241BF-7802-FC4F-BADE-BF79AB90129D}" destId="{709556D2-EEFB-954D-82D3-1E1BD6D4880C}" srcOrd="0" destOrd="0" presId="urn:microsoft.com/office/officeart/2005/8/layout/hProcess11"/>
    <dgm:cxn modelId="{3D61B4C4-F51A-7248-83BA-8421F27C3E9A}" type="presOf" srcId="{41D6B6F4-A36B-ED47-8B4C-03EF1B35F152}" destId="{225AA67B-614A-7344-9587-612FAC733F74}" srcOrd="0" destOrd="0" presId="urn:microsoft.com/office/officeart/2005/8/layout/hProcess11"/>
    <dgm:cxn modelId="{8D4AB412-9529-EA4C-959B-26A5815C2D06}" type="presOf" srcId="{89FBF214-D997-5847-9453-A8E4C1EAA6A7}" destId="{93F80C21-0264-8341-8B26-18E984C4EDE6}" srcOrd="0" destOrd="0" presId="urn:microsoft.com/office/officeart/2005/8/layout/hProcess11"/>
    <dgm:cxn modelId="{19E40C70-4298-3249-A8E4-EB705ED22ABC}" srcId="{AF88FDAB-C1CE-9149-A5DB-92406BD8EF67}" destId="{DCE14C4F-B0E2-0641-8D69-788EB29265A8}" srcOrd="2" destOrd="0" parTransId="{DE1E117F-F4DC-A641-BB1C-417BA10B4184}" sibTransId="{AC8EEA98-56D5-CB44-866B-665D671F4680}"/>
    <dgm:cxn modelId="{04D729B4-806D-7148-A8AC-B266F42303D0}" type="presOf" srcId="{41E558B5-2D8A-D448-9339-6FA945294DB9}" destId="{C56C2986-F340-AE46-882E-DC4302DB30C1}" srcOrd="0" destOrd="0" presId="urn:microsoft.com/office/officeart/2005/8/layout/hProcess11"/>
    <dgm:cxn modelId="{9A8ECB66-1B27-814A-B614-4B8D0F28AB45}" type="presOf" srcId="{AF88FDAB-C1CE-9149-A5DB-92406BD8EF67}" destId="{0EFB048D-FC3A-A840-9A24-3BE359186B06}" srcOrd="0" destOrd="0" presId="urn:microsoft.com/office/officeart/2005/8/layout/hProcess11"/>
    <dgm:cxn modelId="{1CEF37B8-1FC1-AF4D-8CB1-BE06980247E0}" srcId="{AF88FDAB-C1CE-9149-A5DB-92406BD8EF67}" destId="{41D6B6F4-A36B-ED47-8B4C-03EF1B35F152}" srcOrd="0" destOrd="0" parTransId="{F68A1848-796B-4746-9C85-5EEB3CE1763B}" sibTransId="{D13C1375-B247-9342-BD57-394E98040DEB}"/>
    <dgm:cxn modelId="{317F0CAB-E1D5-C84D-A36E-488EDC7EB4CB}" type="presParOf" srcId="{0EFB048D-FC3A-A840-9A24-3BE359186B06}" destId="{7B4A8D63-A093-2B48-8281-3EABA490EA9D}" srcOrd="0" destOrd="0" presId="urn:microsoft.com/office/officeart/2005/8/layout/hProcess11"/>
    <dgm:cxn modelId="{20308056-3E68-3347-B772-FF6C6A7AA888}" type="presParOf" srcId="{0EFB048D-FC3A-A840-9A24-3BE359186B06}" destId="{740FA6D4-BFD7-3840-AB37-22B1329C2412}" srcOrd="1" destOrd="0" presId="urn:microsoft.com/office/officeart/2005/8/layout/hProcess11"/>
    <dgm:cxn modelId="{B9D3B1E8-900F-D34F-9D6B-EBB679D3C30F}" type="presParOf" srcId="{740FA6D4-BFD7-3840-AB37-22B1329C2412}" destId="{75C4A555-8A62-944E-BF17-45F64AB2BA59}" srcOrd="0" destOrd="0" presId="urn:microsoft.com/office/officeart/2005/8/layout/hProcess11"/>
    <dgm:cxn modelId="{1F09067A-149D-3745-87D2-9472995A3CAF}" type="presParOf" srcId="{75C4A555-8A62-944E-BF17-45F64AB2BA59}" destId="{225AA67B-614A-7344-9587-612FAC733F74}" srcOrd="0" destOrd="0" presId="urn:microsoft.com/office/officeart/2005/8/layout/hProcess11"/>
    <dgm:cxn modelId="{26212D22-BB13-0542-B6F5-B170F174BC11}" type="presParOf" srcId="{75C4A555-8A62-944E-BF17-45F64AB2BA59}" destId="{B33C3A70-FDAA-8146-9327-02B3ACF39437}" srcOrd="1" destOrd="0" presId="urn:microsoft.com/office/officeart/2005/8/layout/hProcess11"/>
    <dgm:cxn modelId="{F015D06A-338A-344E-884B-2DAD67275BE6}" type="presParOf" srcId="{75C4A555-8A62-944E-BF17-45F64AB2BA59}" destId="{B7B77956-6D49-5F44-A8BE-092FC2197411}" srcOrd="2" destOrd="0" presId="urn:microsoft.com/office/officeart/2005/8/layout/hProcess11"/>
    <dgm:cxn modelId="{9486BD0D-B475-3E42-98D4-C64BF389DF61}" type="presParOf" srcId="{740FA6D4-BFD7-3840-AB37-22B1329C2412}" destId="{D80C6DEA-4F0A-E042-AB2A-E7D429F6EF42}" srcOrd="1" destOrd="0" presId="urn:microsoft.com/office/officeart/2005/8/layout/hProcess11"/>
    <dgm:cxn modelId="{CA95413C-40D9-F247-BE85-F392B409730A}" type="presParOf" srcId="{740FA6D4-BFD7-3840-AB37-22B1329C2412}" destId="{0FB40819-9D25-5645-9D6C-C87299F5CEA7}" srcOrd="2" destOrd="0" presId="urn:microsoft.com/office/officeart/2005/8/layout/hProcess11"/>
    <dgm:cxn modelId="{F630A17A-78FA-5745-8F88-FCCF07D7FD83}" type="presParOf" srcId="{0FB40819-9D25-5645-9D6C-C87299F5CEA7}" destId="{5A042801-1EB5-5848-963A-9356719268ED}" srcOrd="0" destOrd="0" presId="urn:microsoft.com/office/officeart/2005/8/layout/hProcess11"/>
    <dgm:cxn modelId="{9DDC5B93-94F5-1D44-9D7D-CEF173737103}" type="presParOf" srcId="{0FB40819-9D25-5645-9D6C-C87299F5CEA7}" destId="{A065AA2A-6DCF-CE42-ABFB-436496AA01ED}" srcOrd="1" destOrd="0" presId="urn:microsoft.com/office/officeart/2005/8/layout/hProcess11"/>
    <dgm:cxn modelId="{6FEC8D12-0B26-7743-B3FD-B739B74A8CC2}" type="presParOf" srcId="{0FB40819-9D25-5645-9D6C-C87299F5CEA7}" destId="{C16A6B1C-8591-F84B-8692-6EF053153DCA}" srcOrd="2" destOrd="0" presId="urn:microsoft.com/office/officeart/2005/8/layout/hProcess11"/>
    <dgm:cxn modelId="{1BFD9099-C911-A940-B630-BA04D4AE4628}" type="presParOf" srcId="{740FA6D4-BFD7-3840-AB37-22B1329C2412}" destId="{1C0950E6-7252-7F43-A497-02EC03AC5A0A}" srcOrd="3" destOrd="0" presId="urn:microsoft.com/office/officeart/2005/8/layout/hProcess11"/>
    <dgm:cxn modelId="{5BC9C93E-1258-7843-B8F4-6FE49655B003}" type="presParOf" srcId="{740FA6D4-BFD7-3840-AB37-22B1329C2412}" destId="{7A2D0100-A37D-6E4B-8F2D-E3DE28F8CB9A}" srcOrd="4" destOrd="0" presId="urn:microsoft.com/office/officeart/2005/8/layout/hProcess11"/>
    <dgm:cxn modelId="{D8CCFE06-87F6-2B4C-8602-51CFB27B5228}" type="presParOf" srcId="{7A2D0100-A37D-6E4B-8F2D-E3DE28F8CB9A}" destId="{4C212070-D166-E74D-8D7E-0C9E37D85411}" srcOrd="0" destOrd="0" presId="urn:microsoft.com/office/officeart/2005/8/layout/hProcess11"/>
    <dgm:cxn modelId="{A485C7F9-09AB-3D4E-9649-359E17D1F78B}" type="presParOf" srcId="{7A2D0100-A37D-6E4B-8F2D-E3DE28F8CB9A}" destId="{5B216F67-F38F-7249-9B54-1E8BD1176CB8}" srcOrd="1" destOrd="0" presId="urn:microsoft.com/office/officeart/2005/8/layout/hProcess11"/>
    <dgm:cxn modelId="{D09C0C4F-F85D-D64A-A309-0329239D2B4F}" type="presParOf" srcId="{7A2D0100-A37D-6E4B-8F2D-E3DE28F8CB9A}" destId="{C89C2010-7018-E64D-8EA0-413900B5A233}" srcOrd="2" destOrd="0" presId="urn:microsoft.com/office/officeart/2005/8/layout/hProcess11"/>
    <dgm:cxn modelId="{20CFCDD4-3C7C-5541-903A-B07306962584}" type="presParOf" srcId="{740FA6D4-BFD7-3840-AB37-22B1329C2412}" destId="{ADF33C4E-75D4-EB41-9DBD-DF8FFD8E8124}" srcOrd="5" destOrd="0" presId="urn:microsoft.com/office/officeart/2005/8/layout/hProcess11"/>
    <dgm:cxn modelId="{4834D3EE-494F-3344-A2F9-A652BB32CF3A}" type="presParOf" srcId="{740FA6D4-BFD7-3840-AB37-22B1329C2412}" destId="{C9624C26-E7B8-D743-A78F-981D44ACE481}" srcOrd="6" destOrd="0" presId="urn:microsoft.com/office/officeart/2005/8/layout/hProcess11"/>
    <dgm:cxn modelId="{13C6F32D-4CFE-DB49-9A7F-347CC47B5A56}" type="presParOf" srcId="{C9624C26-E7B8-D743-A78F-981D44ACE481}" destId="{C56C2986-F340-AE46-882E-DC4302DB30C1}" srcOrd="0" destOrd="0" presId="urn:microsoft.com/office/officeart/2005/8/layout/hProcess11"/>
    <dgm:cxn modelId="{8667F923-C2A7-1240-B300-2DBD8334E93A}" type="presParOf" srcId="{C9624C26-E7B8-D743-A78F-981D44ACE481}" destId="{FBB81B66-4901-F846-9671-7D292CAAFE1B}" srcOrd="1" destOrd="0" presId="urn:microsoft.com/office/officeart/2005/8/layout/hProcess11"/>
    <dgm:cxn modelId="{CC864E0D-FA5A-BB45-A1C2-65D9A2B12AE9}" type="presParOf" srcId="{C9624C26-E7B8-D743-A78F-981D44ACE481}" destId="{064785ED-9080-B445-BE3E-7C3AD8CA684E}" srcOrd="2" destOrd="0" presId="urn:microsoft.com/office/officeart/2005/8/layout/hProcess11"/>
    <dgm:cxn modelId="{FE678659-8296-2740-BE5D-09F1593294F5}" type="presParOf" srcId="{740FA6D4-BFD7-3840-AB37-22B1329C2412}" destId="{8ED0DBCC-9477-8B4F-BA6D-21E974EB4A9C}" srcOrd="7" destOrd="0" presId="urn:microsoft.com/office/officeart/2005/8/layout/hProcess11"/>
    <dgm:cxn modelId="{351EEF7B-2138-A741-9C7D-C530BB2437F7}" type="presParOf" srcId="{740FA6D4-BFD7-3840-AB37-22B1329C2412}" destId="{16707956-F132-DD41-8887-A15614E858C0}" srcOrd="8" destOrd="0" presId="urn:microsoft.com/office/officeart/2005/8/layout/hProcess11"/>
    <dgm:cxn modelId="{5A7E5C5C-4E6D-664B-BAB6-89024329684A}" type="presParOf" srcId="{16707956-F132-DD41-8887-A15614E858C0}" destId="{76975884-A87D-544F-B512-C3ABA918658B}" srcOrd="0" destOrd="0" presId="urn:microsoft.com/office/officeart/2005/8/layout/hProcess11"/>
    <dgm:cxn modelId="{BAA3A92D-93E9-BF46-B8E9-24FDEF5A4572}" type="presParOf" srcId="{16707956-F132-DD41-8887-A15614E858C0}" destId="{75014B16-5F94-DD4D-96AF-E7DDCF069EAB}" srcOrd="1" destOrd="0" presId="urn:microsoft.com/office/officeart/2005/8/layout/hProcess11"/>
    <dgm:cxn modelId="{FB940278-6475-B945-8465-98BFF1020168}" type="presParOf" srcId="{16707956-F132-DD41-8887-A15614E858C0}" destId="{3CDA90ED-842C-AA45-8641-8A3AC4ACC006}" srcOrd="2" destOrd="0" presId="urn:microsoft.com/office/officeart/2005/8/layout/hProcess11"/>
    <dgm:cxn modelId="{211FAE7B-EB3F-FE43-92A1-1F344DF6890F}" type="presParOf" srcId="{740FA6D4-BFD7-3840-AB37-22B1329C2412}" destId="{0F8A086D-07AD-B645-B7AC-A8A9E1E7D0B1}" srcOrd="9" destOrd="0" presId="urn:microsoft.com/office/officeart/2005/8/layout/hProcess11"/>
    <dgm:cxn modelId="{5DD92687-48D8-2849-898D-BF2ABAFFCB59}" type="presParOf" srcId="{740FA6D4-BFD7-3840-AB37-22B1329C2412}" destId="{443A9EA5-D7D6-3247-884D-766B9CB6117D}" srcOrd="10" destOrd="0" presId="urn:microsoft.com/office/officeart/2005/8/layout/hProcess11"/>
    <dgm:cxn modelId="{34AB096B-F5CA-6C45-8EFF-7DCF54AC30E4}" type="presParOf" srcId="{443A9EA5-D7D6-3247-884D-766B9CB6117D}" destId="{93F80C21-0264-8341-8B26-18E984C4EDE6}" srcOrd="0" destOrd="0" presId="urn:microsoft.com/office/officeart/2005/8/layout/hProcess11"/>
    <dgm:cxn modelId="{D5C5474B-E1BF-EB41-A530-CEB4444FF1F2}" type="presParOf" srcId="{443A9EA5-D7D6-3247-884D-766B9CB6117D}" destId="{304B18F6-EBE1-3541-A3B1-6B779B24056A}" srcOrd="1" destOrd="0" presId="urn:microsoft.com/office/officeart/2005/8/layout/hProcess11"/>
    <dgm:cxn modelId="{5716E371-48A1-C645-857A-A5400E2DB4AC}" type="presParOf" srcId="{443A9EA5-D7D6-3247-884D-766B9CB6117D}" destId="{822FD27C-D187-2440-9F83-79213020CF75}" srcOrd="2" destOrd="0" presId="urn:microsoft.com/office/officeart/2005/8/layout/hProcess11"/>
    <dgm:cxn modelId="{11985D32-A54B-C14A-A253-32755759BDCE}" type="presParOf" srcId="{740FA6D4-BFD7-3840-AB37-22B1329C2412}" destId="{2A5451CD-EB36-5C4B-95DD-AB9365D1CCF0}" srcOrd="11" destOrd="0" presId="urn:microsoft.com/office/officeart/2005/8/layout/hProcess11"/>
    <dgm:cxn modelId="{16B4B269-25A2-2142-816F-BB6D1823CFA2}" type="presParOf" srcId="{740FA6D4-BFD7-3840-AB37-22B1329C2412}" destId="{37496753-C262-9246-8246-AA69A9C666E3}" srcOrd="12" destOrd="0" presId="urn:microsoft.com/office/officeart/2005/8/layout/hProcess11"/>
    <dgm:cxn modelId="{8AA10892-1A1B-AC48-ADBB-E9EB818851AE}" type="presParOf" srcId="{37496753-C262-9246-8246-AA69A9C666E3}" destId="{078356C2-96D4-7D40-B997-CB4B977BB2BC}" srcOrd="0" destOrd="0" presId="urn:microsoft.com/office/officeart/2005/8/layout/hProcess11"/>
    <dgm:cxn modelId="{5ED0E128-037C-B346-BCDC-8FF59FD0614F}" type="presParOf" srcId="{37496753-C262-9246-8246-AA69A9C666E3}" destId="{34AED546-6273-D84E-BA38-034316D8F52D}" srcOrd="1" destOrd="0" presId="urn:microsoft.com/office/officeart/2005/8/layout/hProcess11"/>
    <dgm:cxn modelId="{3C86ECE6-E57C-CB49-ABDB-082853BD8964}" type="presParOf" srcId="{37496753-C262-9246-8246-AA69A9C666E3}" destId="{F6A82B98-CA80-1947-96F8-E4364E165EB2}" srcOrd="2" destOrd="0" presId="urn:microsoft.com/office/officeart/2005/8/layout/hProcess11"/>
    <dgm:cxn modelId="{598754F1-B42C-4449-99A3-82E06F9AF4EF}" type="presParOf" srcId="{740FA6D4-BFD7-3840-AB37-22B1329C2412}" destId="{AE93941A-FB5F-2D48-86C4-9421E10C966B}" srcOrd="13" destOrd="0" presId="urn:microsoft.com/office/officeart/2005/8/layout/hProcess11"/>
    <dgm:cxn modelId="{F85E7FDA-6D7B-A74F-AF42-6566BCEC56E3}" type="presParOf" srcId="{740FA6D4-BFD7-3840-AB37-22B1329C2412}" destId="{7BEF772B-02E6-384F-8C13-4531E165D372}" srcOrd="14" destOrd="0" presId="urn:microsoft.com/office/officeart/2005/8/layout/hProcess11"/>
    <dgm:cxn modelId="{0F20CEF3-7242-D745-92F7-DA9C4F6DAC4A}" type="presParOf" srcId="{7BEF772B-02E6-384F-8C13-4531E165D372}" destId="{022ADCBF-159D-1A45-922E-F168A81AF3EF}" srcOrd="0" destOrd="0" presId="urn:microsoft.com/office/officeart/2005/8/layout/hProcess11"/>
    <dgm:cxn modelId="{7D104711-505F-BE4D-BE6E-34FE560AA0D3}" type="presParOf" srcId="{7BEF772B-02E6-384F-8C13-4531E165D372}" destId="{D2E269B4-41CB-B243-A144-02BD19B6013C}" srcOrd="1" destOrd="0" presId="urn:microsoft.com/office/officeart/2005/8/layout/hProcess11"/>
    <dgm:cxn modelId="{D0091B3C-EE74-7447-9D6E-84AE08858678}" type="presParOf" srcId="{7BEF772B-02E6-384F-8C13-4531E165D372}" destId="{65AFB161-E0DE-3D48-92E7-A23F4E1233AB}" srcOrd="2" destOrd="0" presId="urn:microsoft.com/office/officeart/2005/8/layout/hProcess11"/>
    <dgm:cxn modelId="{89D83766-D0CD-D448-8167-B938A66BD4DE}" type="presParOf" srcId="{740FA6D4-BFD7-3840-AB37-22B1329C2412}" destId="{3D092888-41DF-A34A-88C8-D46F61A9199E}" srcOrd="15" destOrd="0" presId="urn:microsoft.com/office/officeart/2005/8/layout/hProcess11"/>
    <dgm:cxn modelId="{54844530-23BE-7847-BB77-9F03C883D172}" type="presParOf" srcId="{740FA6D4-BFD7-3840-AB37-22B1329C2412}" destId="{A1365EBD-5ED0-3F48-AD36-5DF082C66E2B}" srcOrd="16" destOrd="0" presId="urn:microsoft.com/office/officeart/2005/8/layout/hProcess11"/>
    <dgm:cxn modelId="{B5A1B227-3F0C-B343-99CC-5E2A2AAD4B3C}" type="presParOf" srcId="{A1365EBD-5ED0-3F48-AD36-5DF082C66E2B}" destId="{709556D2-EEFB-954D-82D3-1E1BD6D4880C}" srcOrd="0" destOrd="0" presId="urn:microsoft.com/office/officeart/2005/8/layout/hProcess11"/>
    <dgm:cxn modelId="{F3CB8B0A-0958-2F49-8293-21FF1089CC56}" type="presParOf" srcId="{A1365EBD-5ED0-3F48-AD36-5DF082C66E2B}" destId="{513F15CE-3710-3741-834E-F74439F1EC1E}" srcOrd="1" destOrd="0" presId="urn:microsoft.com/office/officeart/2005/8/layout/hProcess11"/>
    <dgm:cxn modelId="{0E76F810-1D0C-6E44-B782-BDED9ECEA2E8}" type="presParOf" srcId="{A1365EBD-5ED0-3F48-AD36-5DF082C66E2B}" destId="{6888B55B-70A3-E84E-905C-3A69644BE7A4}" srcOrd="2" destOrd="0" presId="urn:microsoft.com/office/officeart/2005/8/layout/hProcess11"/>
    <dgm:cxn modelId="{0B32CD1A-45FE-704B-B1CC-C70E650C2D63}" type="presParOf" srcId="{740FA6D4-BFD7-3840-AB37-22B1329C2412}" destId="{FACB16A7-2FE5-1445-88AA-15E6B487C89E}" srcOrd="17" destOrd="0" presId="urn:microsoft.com/office/officeart/2005/8/layout/hProcess11"/>
    <dgm:cxn modelId="{0E2ECA13-8858-0B46-9364-FF62A5304F8F}" type="presParOf" srcId="{740FA6D4-BFD7-3840-AB37-22B1329C2412}" destId="{3F2F6870-F37D-EA4C-81B5-668CA732B74E}" srcOrd="18" destOrd="0" presId="urn:microsoft.com/office/officeart/2005/8/layout/hProcess11"/>
    <dgm:cxn modelId="{1F8B5065-F058-F34B-9364-BD98F6A18E0C}" type="presParOf" srcId="{3F2F6870-F37D-EA4C-81B5-668CA732B74E}" destId="{FA9148A5-8F3B-6943-A214-3576168EAB2B}" srcOrd="0" destOrd="0" presId="urn:microsoft.com/office/officeart/2005/8/layout/hProcess11"/>
    <dgm:cxn modelId="{49A189FC-B311-1A4F-A7A0-F45F77CF1B02}" type="presParOf" srcId="{3F2F6870-F37D-EA4C-81B5-668CA732B74E}" destId="{D03C1821-20F7-A34F-92ED-B4B283EEC548}" srcOrd="1" destOrd="0" presId="urn:microsoft.com/office/officeart/2005/8/layout/hProcess11"/>
    <dgm:cxn modelId="{25F7AA02-7A65-FC4B-A82B-E45E5A73B2A2}" type="presParOf" srcId="{3F2F6870-F37D-EA4C-81B5-668CA732B74E}" destId="{D49262F5-88F2-C044-A336-64447FDC048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A8D63-A093-2B48-8281-3EABA490EA9D}">
      <dsp:nvSpPr>
        <dsp:cNvPr id="0" name=""/>
        <dsp:cNvSpPr/>
      </dsp:nvSpPr>
      <dsp:spPr>
        <a:xfrm>
          <a:off x="0" y="1349475"/>
          <a:ext cx="8604448" cy="17993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AA67B-614A-7344-9587-612FAC733F74}">
      <dsp:nvSpPr>
        <dsp:cNvPr id="0" name=""/>
        <dsp:cNvSpPr/>
      </dsp:nvSpPr>
      <dsp:spPr>
        <a:xfrm>
          <a:off x="0" y="0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accent1"/>
              </a:solidFill>
            </a:rPr>
            <a:t>2015</a:t>
          </a:r>
        </a:p>
      </dsp:txBody>
      <dsp:txXfrm>
        <a:off x="0" y="0"/>
        <a:ext cx="740179" cy="1799300"/>
      </dsp:txXfrm>
    </dsp:sp>
    <dsp:sp modelId="{B33C3A70-FDAA-8146-9327-02B3ACF39437}">
      <dsp:nvSpPr>
        <dsp:cNvPr id="0" name=""/>
        <dsp:cNvSpPr/>
      </dsp:nvSpPr>
      <dsp:spPr>
        <a:xfrm>
          <a:off x="149738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042801-1EB5-5848-963A-9356719268ED}">
      <dsp:nvSpPr>
        <dsp:cNvPr id="0" name=""/>
        <dsp:cNvSpPr/>
      </dsp:nvSpPr>
      <dsp:spPr>
        <a:xfrm>
          <a:off x="765599" y="1296144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4F81BD"/>
              </a:solidFill>
            </a:rPr>
            <a:t>2016</a:t>
          </a:r>
        </a:p>
      </dsp:txBody>
      <dsp:txXfrm>
        <a:off x="765599" y="1296144"/>
        <a:ext cx="740179" cy="1799300"/>
      </dsp:txXfrm>
    </dsp:sp>
    <dsp:sp modelId="{A065AA2A-6DCF-CE42-ABFB-436496AA01ED}">
      <dsp:nvSpPr>
        <dsp:cNvPr id="0" name=""/>
        <dsp:cNvSpPr/>
      </dsp:nvSpPr>
      <dsp:spPr>
        <a:xfrm>
          <a:off x="926927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12070-D166-E74D-8D7E-0C9E37D85411}">
      <dsp:nvSpPr>
        <dsp:cNvPr id="0" name=""/>
        <dsp:cNvSpPr/>
      </dsp:nvSpPr>
      <dsp:spPr>
        <a:xfrm>
          <a:off x="1558939" y="0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4F81BD"/>
              </a:solidFill>
            </a:rPr>
            <a:t>2017</a:t>
          </a:r>
        </a:p>
      </dsp:txBody>
      <dsp:txXfrm>
        <a:off x="1558939" y="0"/>
        <a:ext cx="740179" cy="1799300"/>
      </dsp:txXfrm>
    </dsp:sp>
    <dsp:sp modelId="{5B216F67-F38F-7249-9B54-1E8BD1176CB8}">
      <dsp:nvSpPr>
        <dsp:cNvPr id="0" name=""/>
        <dsp:cNvSpPr/>
      </dsp:nvSpPr>
      <dsp:spPr>
        <a:xfrm>
          <a:off x="1704116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6C2986-F340-AE46-882E-DC4302DB30C1}">
      <dsp:nvSpPr>
        <dsp:cNvPr id="0" name=""/>
        <dsp:cNvSpPr/>
      </dsp:nvSpPr>
      <dsp:spPr>
        <a:xfrm>
          <a:off x="2319185" y="1296144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4F81BD"/>
              </a:solidFill>
            </a:rPr>
            <a:t>2018</a:t>
          </a:r>
        </a:p>
      </dsp:txBody>
      <dsp:txXfrm>
        <a:off x="2319185" y="1296144"/>
        <a:ext cx="740179" cy="1799300"/>
      </dsp:txXfrm>
    </dsp:sp>
    <dsp:sp modelId="{FBB81B66-4901-F846-9671-7D292CAAFE1B}">
      <dsp:nvSpPr>
        <dsp:cNvPr id="0" name=""/>
        <dsp:cNvSpPr/>
      </dsp:nvSpPr>
      <dsp:spPr>
        <a:xfrm>
          <a:off x="2481305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75884-A87D-544F-B512-C3ABA918658B}">
      <dsp:nvSpPr>
        <dsp:cNvPr id="0" name=""/>
        <dsp:cNvSpPr/>
      </dsp:nvSpPr>
      <dsp:spPr>
        <a:xfrm>
          <a:off x="3113317" y="0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4F81BD"/>
              </a:solidFill>
            </a:rPr>
            <a:t>2019</a:t>
          </a:r>
        </a:p>
      </dsp:txBody>
      <dsp:txXfrm>
        <a:off x="3113317" y="0"/>
        <a:ext cx="740179" cy="1799300"/>
      </dsp:txXfrm>
    </dsp:sp>
    <dsp:sp modelId="{75014B16-5F94-DD4D-96AF-E7DDCF069EAB}">
      <dsp:nvSpPr>
        <dsp:cNvPr id="0" name=""/>
        <dsp:cNvSpPr/>
      </dsp:nvSpPr>
      <dsp:spPr>
        <a:xfrm>
          <a:off x="3258494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F80C21-0264-8341-8B26-18E984C4EDE6}">
      <dsp:nvSpPr>
        <dsp:cNvPr id="0" name=""/>
        <dsp:cNvSpPr/>
      </dsp:nvSpPr>
      <dsp:spPr>
        <a:xfrm>
          <a:off x="3872771" y="1296144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4F81BD"/>
              </a:solidFill>
            </a:rPr>
            <a:t>2020</a:t>
          </a:r>
        </a:p>
      </dsp:txBody>
      <dsp:txXfrm>
        <a:off x="3872771" y="1296144"/>
        <a:ext cx="740179" cy="1799300"/>
      </dsp:txXfrm>
    </dsp:sp>
    <dsp:sp modelId="{304B18F6-EBE1-3541-A3B1-6B779B24056A}">
      <dsp:nvSpPr>
        <dsp:cNvPr id="0" name=""/>
        <dsp:cNvSpPr/>
      </dsp:nvSpPr>
      <dsp:spPr>
        <a:xfrm>
          <a:off x="4035683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356C2-96D4-7D40-B997-CB4B977BB2BC}">
      <dsp:nvSpPr>
        <dsp:cNvPr id="0" name=""/>
        <dsp:cNvSpPr/>
      </dsp:nvSpPr>
      <dsp:spPr>
        <a:xfrm>
          <a:off x="4667695" y="0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667695" y="0"/>
        <a:ext cx="740179" cy="1799300"/>
      </dsp:txXfrm>
    </dsp:sp>
    <dsp:sp modelId="{34AED546-6273-D84E-BA38-034316D8F52D}">
      <dsp:nvSpPr>
        <dsp:cNvPr id="0" name=""/>
        <dsp:cNvSpPr/>
      </dsp:nvSpPr>
      <dsp:spPr>
        <a:xfrm>
          <a:off x="4812872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2ADCBF-159D-1A45-922E-F168A81AF3EF}">
      <dsp:nvSpPr>
        <dsp:cNvPr id="0" name=""/>
        <dsp:cNvSpPr/>
      </dsp:nvSpPr>
      <dsp:spPr>
        <a:xfrm>
          <a:off x="5313243" y="1329917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4F81BD"/>
              </a:solidFill>
            </a:rPr>
            <a:t>2024?</a:t>
          </a:r>
          <a:endParaRPr lang="en-US" sz="1600" kern="1200" dirty="0">
            <a:solidFill>
              <a:srgbClr val="4F81BD"/>
            </a:solidFill>
          </a:endParaRPr>
        </a:p>
      </dsp:txBody>
      <dsp:txXfrm>
        <a:off x="5313243" y="1329917"/>
        <a:ext cx="740179" cy="1799300"/>
      </dsp:txXfrm>
    </dsp:sp>
    <dsp:sp modelId="{D2E269B4-41CB-B243-A144-02BD19B6013C}">
      <dsp:nvSpPr>
        <dsp:cNvPr id="0" name=""/>
        <dsp:cNvSpPr/>
      </dsp:nvSpPr>
      <dsp:spPr>
        <a:xfrm>
          <a:off x="5590061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9556D2-EEFB-954D-82D3-1E1BD6D4880C}">
      <dsp:nvSpPr>
        <dsp:cNvPr id="0" name=""/>
        <dsp:cNvSpPr/>
      </dsp:nvSpPr>
      <dsp:spPr>
        <a:xfrm>
          <a:off x="6222073" y="0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6222073" y="0"/>
        <a:ext cx="740179" cy="1799300"/>
      </dsp:txXfrm>
    </dsp:sp>
    <dsp:sp modelId="{513F15CE-3710-3741-834E-F74439F1EC1E}">
      <dsp:nvSpPr>
        <dsp:cNvPr id="0" name=""/>
        <dsp:cNvSpPr/>
      </dsp:nvSpPr>
      <dsp:spPr>
        <a:xfrm>
          <a:off x="6367250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9148A5-8F3B-6943-A214-3576168EAB2B}">
      <dsp:nvSpPr>
        <dsp:cNvPr id="0" name=""/>
        <dsp:cNvSpPr/>
      </dsp:nvSpPr>
      <dsp:spPr>
        <a:xfrm>
          <a:off x="6999262" y="1329917"/>
          <a:ext cx="740179" cy="179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4F81BD"/>
              </a:solidFill>
            </a:rPr>
            <a:t>20??</a:t>
          </a:r>
        </a:p>
      </dsp:txBody>
      <dsp:txXfrm>
        <a:off x="6999262" y="1329917"/>
        <a:ext cx="740179" cy="1799300"/>
      </dsp:txXfrm>
    </dsp:sp>
    <dsp:sp modelId="{D03C1821-20F7-A34F-92ED-B4B283EEC548}">
      <dsp:nvSpPr>
        <dsp:cNvPr id="0" name=""/>
        <dsp:cNvSpPr/>
      </dsp:nvSpPr>
      <dsp:spPr>
        <a:xfrm>
          <a:off x="7144439" y="2024213"/>
          <a:ext cx="449825" cy="4498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20D-4B1B-4145-91F8-7E9E48006550}" type="datetimeFigureOut">
              <a:rPr lang="en-US" smtClean="0"/>
              <a:t>08/06/15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61B4C-6C64-7647-80F8-DF7EAE84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08/06/15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Condensation</a:t>
            </a:r>
          </a:p>
          <a:p>
            <a:r>
              <a:rPr lang="en-US" dirty="0" smtClean="0"/>
              <a:t>Few um per </a:t>
            </a:r>
            <a:r>
              <a:rPr lang="en-US" dirty="0" err="1" smtClean="0"/>
              <a:t>deg</a:t>
            </a:r>
            <a:r>
              <a:rPr lang="en-US" dirty="0" smtClean="0"/>
              <a:t> 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569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622074-99AA-1145-9D47-AD6C4DA4D321}" type="slidenum">
              <a:rPr lang="en-US"/>
              <a:pPr/>
              <a:t>53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08/06/15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8060432" cy="648072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08/06/15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9091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22BD6-699F-1A42-856B-5643FAE0790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347864" y="6597352"/>
            <a:ext cx="2895600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FFFFFF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GB" dirty="0" smtClean="0"/>
              <a:t>Chris Parkes, Vertex</a:t>
            </a:r>
            <a:r>
              <a:rPr lang="en-GB" baseline="0" dirty="0" smtClean="0"/>
              <a:t> Summary</a:t>
            </a:r>
            <a:r>
              <a:rPr lang="en-GB" dirty="0" smtClean="0"/>
              <a:t>, 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75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92696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3848" y="6597352"/>
            <a:ext cx="3384376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464" y="6597352"/>
            <a:ext cx="395536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png"/><Relationship Id="rId12" Type="http://schemas.openxmlformats.org/officeDocument/2006/relationships/image" Target="../media/image43.png"/><Relationship Id="rId13" Type="http://schemas.openxmlformats.org/officeDocument/2006/relationships/image" Target="../media/image44.png"/><Relationship Id="rId1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0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jpe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53.png"/><Relationship Id="rId10" Type="http://schemas.openxmlformats.org/officeDocument/2006/relationships/image" Target="../media/image54.png"/><Relationship Id="rId11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4.PNG"/><Relationship Id="rId9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73.wmf"/><Relationship Id="rId6" Type="http://schemas.openxmlformats.org/officeDocument/2006/relationships/image" Target="../media/image7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jpeg"/><Relationship Id="rId3" Type="http://schemas.openxmlformats.org/officeDocument/2006/relationships/image" Target="../media/image9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5" Type="http://schemas.openxmlformats.org/officeDocument/2006/relationships/image" Target="../media/image136.png"/><Relationship Id="rId6" Type="http://schemas.openxmlformats.org/officeDocument/2006/relationships/image" Target="../media/image137.jpeg"/><Relationship Id="rId7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6" Type="http://schemas.openxmlformats.org/officeDocument/2006/relationships/image" Target="../media/image145.png"/><Relationship Id="rId7" Type="http://schemas.openxmlformats.org/officeDocument/2006/relationships/image" Target="../media/image146.png"/><Relationship Id="rId8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4" Type="http://schemas.microsoft.com/office/2007/relationships/hdphoto" Target="../media/hdphoto3.wdp"/><Relationship Id="rId5" Type="http://schemas.openxmlformats.org/officeDocument/2006/relationships/image" Target="../media/image150.jpeg"/><Relationship Id="rId6" Type="http://schemas.openxmlformats.org/officeDocument/2006/relationships/image" Target="../media/image151.jpeg"/><Relationship Id="rId7" Type="http://schemas.openxmlformats.org/officeDocument/2006/relationships/image" Target="../media/image152.jpeg"/><Relationship Id="rId8" Type="http://schemas.openxmlformats.org/officeDocument/2006/relationships/image" Target="../media/image153.jpeg"/><Relationship Id="rId9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jpeg"/></Relationships>
</file>

<file path=ppt/slides/_rels/slide4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6.png"/><Relationship Id="rId12" Type="http://schemas.openxmlformats.org/officeDocument/2006/relationships/image" Target="../media/image157.png"/><Relationship Id="rId13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jpeg"/><Relationship Id="rId3" Type="http://schemas.openxmlformats.org/officeDocument/2006/relationships/image" Target="../media/image150.jpeg"/><Relationship Id="rId4" Type="http://schemas.openxmlformats.org/officeDocument/2006/relationships/image" Target="../media/image151.jpeg"/><Relationship Id="rId5" Type="http://schemas.openxmlformats.org/officeDocument/2006/relationships/image" Target="../media/image152.jpeg"/><Relationship Id="rId6" Type="http://schemas.openxmlformats.org/officeDocument/2006/relationships/image" Target="../media/image153.jpeg"/><Relationship Id="rId7" Type="http://schemas.openxmlformats.org/officeDocument/2006/relationships/image" Target="../media/image154.jpeg"/><Relationship Id="rId8" Type="http://schemas.openxmlformats.org/officeDocument/2006/relationships/image" Target="../media/image149.jpeg"/><Relationship Id="rId9" Type="http://schemas.microsoft.com/office/2007/relationships/hdphoto" Target="../media/hdphoto4.wdp"/><Relationship Id="rId10" Type="http://schemas.openxmlformats.org/officeDocument/2006/relationships/image" Target="../media/image15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161.png"/><Relationship Id="rId5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4" Type="http://schemas.openxmlformats.org/officeDocument/2006/relationships/image" Target="../media/image166.png"/><Relationship Id="rId5" Type="http://schemas.openxmlformats.org/officeDocument/2006/relationships/image" Target="../media/image1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4" Type="http://schemas.openxmlformats.org/officeDocument/2006/relationships/image" Target="../media/image171.png"/><Relationship Id="rId5" Type="http://schemas.openxmlformats.org/officeDocument/2006/relationships/image" Target="../media/image1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3.png"/><Relationship Id="rId3" Type="http://schemas.openxmlformats.org/officeDocument/2006/relationships/image" Target="../media/image17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4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8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jpeg"/><Relationship Id="rId4" Type="http://schemas.openxmlformats.org/officeDocument/2006/relationships/image" Target="../media/image183.jpeg"/><Relationship Id="rId5" Type="http://schemas.openxmlformats.org/officeDocument/2006/relationships/image" Target="../media/image184.jpeg"/><Relationship Id="rId6" Type="http://schemas.openxmlformats.org/officeDocument/2006/relationships/image" Target="../media/image185.jpeg"/><Relationship Id="rId7" Type="http://schemas.openxmlformats.org/officeDocument/2006/relationships/image" Target="../media/image18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7.jpeg"/><Relationship Id="rId3" Type="http://schemas.openxmlformats.org/officeDocument/2006/relationships/image" Target="../media/image18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4" Type="http://schemas.openxmlformats.org/officeDocument/2006/relationships/image" Target="../media/image190.jpeg"/><Relationship Id="rId5" Type="http://schemas.openxmlformats.org/officeDocument/2006/relationships/image" Target="../media/image191.jpeg"/><Relationship Id="rId6" Type="http://schemas.openxmlformats.org/officeDocument/2006/relationships/image" Target="../media/image19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jpe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Vertex 2015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67544" y="2420888"/>
            <a:ext cx="53177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595959"/>
                </a:solidFill>
                <a:cs typeface="Arial" charset="0"/>
              </a:rPr>
              <a:t>Summary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39552" y="2204864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9552" y="3429000"/>
            <a:ext cx="53177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>
                <a:solidFill>
                  <a:srgbClr val="481966"/>
                </a:solidFill>
                <a:cs typeface="Arial" charset="0"/>
              </a:rPr>
              <a:t>Chris Parkes </a:t>
            </a:r>
          </a:p>
        </p:txBody>
      </p:sp>
      <p:pic>
        <p:nvPicPr>
          <p:cNvPr id="7" name="Picture 6" descr="VERTEX_201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2656"/>
            <a:ext cx="4532158" cy="586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717032"/>
            <a:ext cx="4032448" cy="27248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Huge Consolidation Work in shutdown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3795139" cy="2160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268760"/>
            <a:ext cx="2643669" cy="18986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72200" y="134076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ATLAS Pixel: 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End plates – optical readout moved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764704"/>
            <a:ext cx="157044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Daniel </a:t>
            </a:r>
            <a:r>
              <a:rPr lang="en-US" dirty="0" err="1" smtClean="0">
                <a:solidFill>
                  <a:srgbClr val="FFFFFF"/>
                </a:solidFill>
              </a:rPr>
              <a:t>Dobos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3861048"/>
            <a:ext cx="3021608" cy="2088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40152" y="3861048"/>
            <a:ext cx="3312368" cy="147732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CMS </a:t>
            </a:r>
            <a:r>
              <a:rPr lang="en-US" dirty="0" err="1" smtClean="0">
                <a:solidFill>
                  <a:srgbClr val="7F7F7F"/>
                </a:solidFill>
              </a:rPr>
              <a:t>FPix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8% non-operational</a:t>
            </a:r>
          </a:p>
          <a:p>
            <a:r>
              <a:rPr lang="en-US" dirty="0" smtClean="0">
                <a:solidFill>
                  <a:srgbClr val="7F7F7F"/>
                </a:solidFill>
                <a:latin typeface="Wingdings"/>
                <a:ea typeface="Wingdings"/>
                <a:cs typeface="Wingdings"/>
                <a:sym typeface="Wingdings"/>
              </a:rPr>
              <a:t>	</a:t>
            </a:r>
            <a:r>
              <a:rPr lang="en-US" dirty="0" smtClean="0">
                <a:solidFill>
                  <a:srgbClr val="7F7F7F"/>
                </a:solidFill>
                <a:sym typeface="Wingdings"/>
              </a:rPr>
              <a:t>99.9% operational</a:t>
            </a:r>
          </a:p>
          <a:p>
            <a:endParaRPr lang="en-US" dirty="0">
              <a:solidFill>
                <a:srgbClr val="7F7F7F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  <a:sym typeface="Wingdings"/>
              </a:rPr>
              <a:t>CMS SEU reset procedure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3212976"/>
            <a:ext cx="180150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Clemens Lange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5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Detector Operations: ALICE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0" b="-461"/>
          <a:stretch/>
        </p:blipFill>
        <p:spPr>
          <a:xfrm>
            <a:off x="6084168" y="836712"/>
            <a:ext cx="2613904" cy="1935272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764704"/>
            <a:ext cx="1825400" cy="30223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8224" y="404664"/>
            <a:ext cx="199368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Domenico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</a:t>
            </a:r>
            <a:r>
              <a:rPr lang="en-US" dirty="0" err="1" smtClean="0">
                <a:solidFill>
                  <a:schemeClr val="bg1"/>
                </a:solidFill>
              </a:rPr>
              <a:t>olella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3284984"/>
            <a:ext cx="3862902" cy="30243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752" y="1556792"/>
            <a:ext cx="3600400" cy="15133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27784" y="980728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New FPGA boards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4077072"/>
            <a:ext cx="28007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Improvements for SEU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437112"/>
            <a:ext cx="2766729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1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Detector Operations: </a:t>
            </a:r>
            <a:r>
              <a:rPr lang="en-US" dirty="0" err="1" smtClean="0"/>
              <a:t>LHCb</a:t>
            </a:r>
            <a:r>
              <a:rPr lang="en-US" dirty="0" smtClean="0"/>
              <a:t> VELO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980728"/>
            <a:ext cx="4371403" cy="29523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861048"/>
            <a:ext cx="4123909" cy="27363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04248" y="692696"/>
            <a:ext cx="189122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Stefano </a:t>
            </a:r>
            <a:r>
              <a:rPr lang="en-US" dirty="0" err="1" smtClean="0">
                <a:solidFill>
                  <a:srgbClr val="FFFFFF"/>
                </a:solidFill>
              </a:rPr>
              <a:t>Gallorini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8104" y="4653136"/>
            <a:ext cx="2839239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Resolve </a:t>
            </a:r>
            <a:r>
              <a:rPr lang="en-US" dirty="0" err="1" smtClean="0">
                <a:solidFill>
                  <a:schemeClr val="bg1"/>
                </a:solidFill>
              </a:rPr>
              <a:t>B</a:t>
            </a:r>
            <a:r>
              <a:rPr lang="en-US" baseline="-25000" dirty="0" err="1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 Oscillations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3 Trillion Hz 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3212976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RF foil </a:t>
            </a:r>
            <a:r>
              <a:rPr lang="en-US" dirty="0" err="1" smtClean="0">
                <a:solidFill>
                  <a:srgbClr val="7F7F7F"/>
                </a:solidFill>
              </a:rPr>
              <a:t>modelling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4248" y="1052736"/>
            <a:ext cx="1416261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Kurt </a:t>
            </a:r>
            <a:r>
              <a:rPr lang="en-US" dirty="0" err="1" smtClean="0">
                <a:solidFill>
                  <a:srgbClr val="FFFFFF"/>
                </a:solidFill>
              </a:rPr>
              <a:t>Rinnert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3168" y="1484784"/>
            <a:ext cx="223629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Group 3"/>
          <p:cNvGrpSpPr>
            <a:grpSpLocks/>
          </p:cNvGrpSpPr>
          <p:nvPr/>
        </p:nvGrpSpPr>
        <p:grpSpPr bwMode="auto">
          <a:xfrm>
            <a:off x="5076308" y="1485076"/>
            <a:ext cx="4067692" cy="1658551"/>
            <a:chOff x="217" y="2392"/>
            <a:chExt cx="2351" cy="1023"/>
          </a:xfrm>
        </p:grpSpPr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2478" r="4387"/>
            <a:stretch>
              <a:fillRect/>
            </a:stretch>
          </p:blipFill>
          <p:spPr bwMode="auto">
            <a:xfrm>
              <a:off x="217" y="2392"/>
              <a:ext cx="1023" cy="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2256" y="2976"/>
              <a:ext cx="312" cy="1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3889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is never far away….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2736"/>
            <a:ext cx="3384376" cy="27075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052736"/>
            <a:ext cx="2378451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IBL Corrosion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2060848"/>
            <a:ext cx="4120724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Fabulous thing about the Vertex conference</a:t>
            </a:r>
          </a:p>
          <a:p>
            <a:pPr algn="ctr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– openly </a:t>
            </a:r>
            <a:r>
              <a:rPr lang="en-US" sz="2000" dirty="0" smtClean="0">
                <a:solidFill>
                  <a:schemeClr val="accent2"/>
                </a:solidFill>
              </a:rPr>
              <a:t>sharing and learning from problems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92696"/>
            <a:ext cx="157044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Daniel </a:t>
            </a:r>
            <a:r>
              <a:rPr lang="en-US" dirty="0" err="1" smtClean="0">
                <a:solidFill>
                  <a:srgbClr val="FFFFFF"/>
                </a:solidFill>
              </a:rPr>
              <a:t>Dobos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149080"/>
            <a:ext cx="3538736" cy="2322263"/>
          </a:xfrm>
        </p:spPr>
      </p:pic>
      <p:sp>
        <p:nvSpPr>
          <p:cNvPr id="11" name="TextBox 10"/>
          <p:cNvSpPr txBox="1"/>
          <p:nvPr/>
        </p:nvSpPr>
        <p:spPr>
          <a:xfrm>
            <a:off x="4067944" y="4221088"/>
            <a:ext cx="47371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Suspected to be caused by condensation 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In cooling box</a:t>
            </a:r>
          </a:p>
          <a:p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221088"/>
            <a:ext cx="2673215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CMS Barrel Pixel Shorts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3717032"/>
            <a:ext cx="180150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Clemens Lange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5976" y="5373216"/>
            <a:ext cx="3776883" cy="646331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Both cases – huge work and a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great success in fully recovering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9952" y="1196752"/>
            <a:ext cx="475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Corroded bond wires due to condensation</a:t>
            </a:r>
          </a:p>
          <a:p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4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8060432" cy="720080"/>
          </a:xfrm>
        </p:spPr>
        <p:txBody>
          <a:bodyPr/>
          <a:lstStyle/>
          <a:p>
            <a:r>
              <a:rPr lang="en-US" dirty="0" smtClean="0"/>
              <a:t>Cooling Issues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980728"/>
            <a:ext cx="2633472" cy="1728192"/>
          </a:xfrm>
        </p:spPr>
      </p:pic>
      <p:sp>
        <p:nvSpPr>
          <p:cNvPr id="7" name="TextBox 6"/>
          <p:cNvSpPr txBox="1"/>
          <p:nvPr/>
        </p:nvSpPr>
        <p:spPr>
          <a:xfrm>
            <a:off x="6610768" y="116632"/>
            <a:ext cx="199368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Domenico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</a:t>
            </a:r>
            <a:r>
              <a:rPr lang="en-US" dirty="0" err="1" smtClean="0">
                <a:solidFill>
                  <a:schemeClr val="bg1"/>
                </a:solidFill>
              </a:rPr>
              <a:t>olella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836712"/>
            <a:ext cx="4319036" cy="4203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908720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ALICE – drilling of clogged filters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2276872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2276872"/>
            <a:ext cx="68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39952" y="2204864"/>
            <a:ext cx="95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Rate</a:t>
            </a:r>
          </a:p>
          <a:p>
            <a:r>
              <a:rPr lang="en-US" dirty="0" smtClean="0"/>
              <a:t>needed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4941168"/>
            <a:ext cx="45704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CMS - Cooling improvements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Sealing &amp; insulation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operation at lower T (-10/-15 C) in Run2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adiation damage leakage currents 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&amp; reverse annealing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53136"/>
            <a:ext cx="3328097" cy="22048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88224" y="476672"/>
            <a:ext cx="201622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Clemens Lange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64904"/>
            <a:ext cx="3816424" cy="20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Detectors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15</a:t>
            </a:fld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417894"/>
              </p:ext>
            </p:extLst>
          </p:nvPr>
        </p:nvGraphicFramePr>
        <p:xfrm>
          <a:off x="4572000" y="836712"/>
          <a:ext cx="4013200" cy="515366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006600"/>
                <a:gridCol w="2006600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ATLAS Pixel Upgrade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Richard Bates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CMS Phase I Pilot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Bora </a:t>
                      </a:r>
                      <a:r>
                        <a:rPr lang="en-US" sz="1800" u="none" strike="noStrike" dirty="0" err="1">
                          <a:effectLst/>
                        </a:rPr>
                        <a:t>Akgun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CMS Phase </a:t>
                      </a:r>
                      <a:r>
                        <a:rPr lang="en-US" sz="1800" u="none" strike="noStrike" dirty="0" smtClean="0">
                          <a:effectLst/>
                        </a:rPr>
                        <a:t>I Pixel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Lea </a:t>
                      </a:r>
                      <a:r>
                        <a:rPr lang="en-US" sz="1800" u="none" strike="noStrike" dirty="0" err="1">
                          <a:effectLst/>
                        </a:rPr>
                        <a:t>Caminada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CMS </a:t>
                      </a:r>
                      <a:r>
                        <a:rPr lang="en-US" sz="1800" u="none" strike="noStrike" dirty="0" smtClean="0">
                          <a:effectLst/>
                        </a:rPr>
                        <a:t>Phase I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Q/A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John Stupak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CMS Pixel Upgrade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Robert Stringer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LHCb</a:t>
                      </a:r>
                      <a:r>
                        <a:rPr lang="en-US" sz="1800" u="none" strike="noStrike" dirty="0">
                          <a:effectLst/>
                        </a:rPr>
                        <a:t> VELO Upgrade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Sophie Richards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ALICE </a:t>
                      </a:r>
                      <a:r>
                        <a:rPr lang="en-US" sz="1800" u="none" strike="noStrike" dirty="0" smtClean="0">
                          <a:effectLst/>
                        </a:rPr>
                        <a:t>Pixel Upgrade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Monika </a:t>
                      </a:r>
                      <a:r>
                        <a:rPr lang="en-US" sz="1800" u="none" strike="noStrike" dirty="0" err="1">
                          <a:effectLst/>
                        </a:rPr>
                        <a:t>Kofarago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Belle II Pixel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Marca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Boronat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NA62 Pixel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Matthieu</a:t>
                      </a:r>
                      <a:r>
                        <a:rPr lang="en-US" sz="1800" u="none" strike="noStrike" dirty="0">
                          <a:effectLst/>
                        </a:rPr>
                        <a:t> Perrin-</a:t>
                      </a:r>
                      <a:r>
                        <a:rPr lang="en-US" sz="1800" u="none" strike="noStrike" dirty="0" err="1">
                          <a:effectLst/>
                        </a:rPr>
                        <a:t>Terrin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ATLAS Strip Upgrade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Zhijun</a:t>
                      </a:r>
                      <a:r>
                        <a:rPr lang="en-US" sz="1800" u="none" strike="noStrike" dirty="0">
                          <a:effectLst/>
                        </a:rPr>
                        <a:t> Liang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CMS Strip Upgrade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Marko </a:t>
                      </a:r>
                      <a:r>
                        <a:rPr lang="en-US" sz="1800" u="none" strike="noStrike" dirty="0" err="1">
                          <a:effectLst/>
                        </a:rPr>
                        <a:t>Dragicevic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LHCb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UT Strip 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JC Wang</a:t>
                      </a:r>
                      <a:endParaRPr lang="en-US" sz="18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Belle </a:t>
                      </a:r>
                      <a:r>
                        <a:rPr lang="en-US" sz="1800" u="none" strike="noStrike" dirty="0" smtClean="0">
                          <a:effectLst/>
                        </a:rPr>
                        <a:t>II Strip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Christoph Schwanda</a:t>
                      </a:r>
                      <a:endParaRPr lang="en-US" sz="18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CLIC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Szymon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Kulis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ILC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Marcel </a:t>
                      </a:r>
                      <a:r>
                        <a:rPr lang="en-US" sz="1800" u="none" strike="noStrike" dirty="0" err="1">
                          <a:effectLst/>
                        </a:rPr>
                        <a:t>Stanitzki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96752"/>
            <a:ext cx="3990243" cy="224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3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798237814"/>
              </p:ext>
            </p:extLst>
          </p:nvPr>
        </p:nvGraphicFramePr>
        <p:xfrm>
          <a:off x="539552" y="-531440"/>
          <a:ext cx="8604448" cy="4498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Expected Operational 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59832" y="6597352"/>
            <a:ext cx="3384376" cy="260648"/>
          </a:xfrm>
        </p:spPr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4974" y="6571004"/>
            <a:ext cx="395536" cy="260648"/>
          </a:xfrm>
        </p:spPr>
        <p:txBody>
          <a:bodyPr/>
          <a:lstStyle/>
          <a:p>
            <a:fld id="{10AD8A0A-4898-40BF-9009-4DA7E611EAC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7961473">
            <a:off x="3360235" y="2430162"/>
            <a:ext cx="1724413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FF"/>
                </a:solidFill>
              </a:rPr>
              <a:t>Upgrade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002260">
            <a:off x="4711562" y="2719318"/>
            <a:ext cx="2399753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smtClean="0">
                <a:solidFill>
                  <a:srgbClr val="FFFFFF"/>
                </a:solidFill>
              </a:rPr>
              <a:t>CMS Phase II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8026749">
            <a:off x="1397935" y="2347500"/>
            <a:ext cx="1544526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Phase 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7983314">
            <a:off x="3634237" y="2675886"/>
            <a:ext cx="1796680" cy="369332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ALICE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FF"/>
                </a:solidFill>
              </a:rPr>
              <a:t>Upgrade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7994349">
            <a:off x="2567528" y="2210133"/>
            <a:ext cx="890350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Belle II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8038821">
            <a:off x="586514" y="2226128"/>
            <a:ext cx="762085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NA62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Lightning Bolt 16"/>
          <p:cNvSpPr/>
          <p:nvPr/>
        </p:nvSpPr>
        <p:spPr>
          <a:xfrm>
            <a:off x="5150952" y="908720"/>
            <a:ext cx="792088" cy="1584176"/>
          </a:xfrm>
          <a:prstGeom prst="lightningBol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ghtning Bolt 17"/>
          <p:cNvSpPr/>
          <p:nvPr/>
        </p:nvSpPr>
        <p:spPr>
          <a:xfrm>
            <a:off x="6735128" y="908720"/>
            <a:ext cx="792088" cy="1584176"/>
          </a:xfrm>
          <a:prstGeom prst="lightningBolt">
            <a:avLst/>
          </a:prstGeom>
          <a:solidFill>
            <a:srgbClr val="BFBF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8007285">
            <a:off x="7188481" y="2315237"/>
            <a:ext cx="1133919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ILC/CLIC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8038821">
            <a:off x="-184737" y="2219989"/>
            <a:ext cx="1313668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IBL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9040"/>
            <a:ext cx="2005268" cy="13330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49664"/>
            <a:ext cx="2051720" cy="16083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789040"/>
            <a:ext cx="2056548" cy="1296144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5301208"/>
            <a:ext cx="2301056" cy="1334613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4056237"/>
            <a:ext cx="2092630" cy="119591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5229200"/>
            <a:ext cx="2106747" cy="1467199"/>
          </a:xfrm>
          <a:prstGeom prst="rect">
            <a:avLst/>
          </a:prstGeom>
        </p:spPr>
      </p:pic>
      <p:pic>
        <p:nvPicPr>
          <p:cNvPr id="27" name="Picture 2" descr="C:\Users\burdin\Documents\work\atlas\upgrade\newGeometries\livECrings20140922b.pn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4077072"/>
            <a:ext cx="242631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4148" y="5373216"/>
            <a:ext cx="2669852" cy="1194191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683568" y="2852936"/>
            <a:ext cx="432048" cy="7920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483768" y="2780928"/>
            <a:ext cx="504056" cy="86409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572000" y="3212976"/>
            <a:ext cx="432048" cy="7920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300192" y="2852936"/>
            <a:ext cx="576064" cy="108012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8026749">
            <a:off x="985649" y="2259118"/>
            <a:ext cx="1172441" cy="369332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AFP/PPS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71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3848" y="4293096"/>
            <a:ext cx="3168967" cy="226604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19" y="908721"/>
            <a:ext cx="2617662" cy="18261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908720"/>
            <a:ext cx="1698802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ALICE </a:t>
            </a:r>
            <a:r>
              <a:rPr lang="en-US" dirty="0" err="1" smtClean="0">
                <a:solidFill>
                  <a:schemeClr val="bg1"/>
                </a:solidFill>
              </a:rPr>
              <a:t>pAlpide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4149080"/>
            <a:ext cx="69761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Pilot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0352" y="3429000"/>
            <a:ext cx="1512168" cy="248409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836712"/>
            <a:ext cx="2140474" cy="12780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1628800"/>
            <a:ext cx="2048184" cy="14352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120" y="404664"/>
            <a:ext cx="2268449" cy="1397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64288" y="3212976"/>
            <a:ext cx="1070125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Upgrade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6016" y="1844824"/>
            <a:ext cx="903312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</a:t>
            </a:r>
          </a:p>
          <a:p>
            <a:r>
              <a:rPr lang="en-US" dirty="0" err="1" smtClean="0">
                <a:solidFill>
                  <a:srgbClr val="FFFFFF"/>
                </a:solidFill>
              </a:rPr>
              <a:t>PhaseI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5156" y="1412776"/>
            <a:ext cx="1988844" cy="183062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236296" y="1484784"/>
            <a:ext cx="76208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NA62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86290"/>
            <a:ext cx="2610888" cy="28529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4130306"/>
            <a:ext cx="89035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Belle II</a:t>
            </a:r>
          </a:p>
        </p:txBody>
      </p:sp>
      <p:pic>
        <p:nvPicPr>
          <p:cNvPr id="25" name="Content Placeholder 5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2852936"/>
            <a:ext cx="3782076" cy="112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403648" y="2708920"/>
            <a:ext cx="131366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IBL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293096"/>
            <a:ext cx="1854252" cy="220486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724128" y="3861048"/>
            <a:ext cx="1108446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Diamond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module ? Pixels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868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2304256" cy="3072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module ? Strips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284" y="908720"/>
            <a:ext cx="3558570" cy="21602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07904" y="908720"/>
            <a:ext cx="239997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Upgrade Strip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836712"/>
            <a:ext cx="123637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Strip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92" t="4376" r="14587" b="7332"/>
          <a:stretch/>
        </p:blipFill>
        <p:spPr bwMode="auto">
          <a:xfrm>
            <a:off x="251520" y="4437112"/>
            <a:ext cx="2808312" cy="212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323528" y="4365104"/>
            <a:ext cx="114646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UT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980728"/>
            <a:ext cx="1994310" cy="3173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933056"/>
            <a:ext cx="3883030" cy="1800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3645024"/>
            <a:ext cx="282334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Upgrade P</a:t>
            </a:r>
            <a:r>
              <a:rPr lang="en-US" baseline="-25000" dirty="0" smtClean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 module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437112"/>
            <a:ext cx="2904323" cy="21782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08304" y="4293096"/>
            <a:ext cx="145480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VELO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0232" y="980728"/>
            <a:ext cx="145038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Strip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2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2304256" cy="3072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module ? Strips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284" y="908720"/>
            <a:ext cx="3558570" cy="21602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07904" y="908720"/>
            <a:ext cx="239997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Upgrade Strip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836712"/>
            <a:ext cx="1236374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Strip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92" t="4376" r="14587" b="7332"/>
          <a:stretch/>
        </p:blipFill>
        <p:spPr bwMode="auto">
          <a:xfrm>
            <a:off x="251520" y="4437112"/>
            <a:ext cx="2808312" cy="212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323528" y="4365104"/>
            <a:ext cx="114646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UT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980728"/>
            <a:ext cx="1994310" cy="3173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933056"/>
            <a:ext cx="3883030" cy="1800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3645024"/>
            <a:ext cx="2823347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Upgrade P</a:t>
            </a:r>
            <a:r>
              <a:rPr lang="en-US" baseline="-25000" dirty="0" smtClean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 module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437112"/>
            <a:ext cx="2904323" cy="21782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08304" y="4293096"/>
            <a:ext cx="145480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VELO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0232" y="980728"/>
            <a:ext cx="1450387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Strip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836712"/>
            <a:ext cx="8568952" cy="576064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1772816"/>
            <a:ext cx="494306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テキスト ボックス 138"/>
          <p:cNvSpPr txBox="1"/>
          <p:nvPr/>
        </p:nvSpPr>
        <p:spPr>
          <a:xfrm>
            <a:off x="2638521" y="1844824"/>
            <a:ext cx="957570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200" b="1" dirty="0" smtClean="0">
                <a:latin typeface="+mj-lt"/>
              </a:rPr>
              <a:t>APV25</a:t>
            </a:r>
            <a:endParaRPr kumimoji="1" lang="ja-JP" altLang="en-US" sz="2200" b="1" dirty="0" smtClean="0">
              <a:latin typeface="+mj-lt"/>
            </a:endParaRPr>
          </a:p>
        </p:txBody>
      </p:sp>
      <p:sp>
        <p:nvSpPr>
          <p:cNvPr id="23" name="テキスト ボックス 139"/>
          <p:cNvSpPr txBox="1"/>
          <p:nvPr/>
        </p:nvSpPr>
        <p:spPr>
          <a:xfrm>
            <a:off x="2134465" y="2204864"/>
            <a:ext cx="651525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200" b="1" dirty="0" smtClean="0">
                <a:latin typeface="+mj-lt"/>
              </a:rPr>
              <a:t>Flex</a:t>
            </a:r>
            <a:endParaRPr kumimoji="1" lang="ja-JP" altLang="en-US" sz="2200" b="1" dirty="0" smtClean="0">
              <a:latin typeface="+mj-lt"/>
            </a:endParaRPr>
          </a:p>
        </p:txBody>
      </p:sp>
      <p:sp>
        <p:nvSpPr>
          <p:cNvPr id="25" name="テキスト ボックス 137"/>
          <p:cNvSpPr txBox="1"/>
          <p:nvPr/>
        </p:nvSpPr>
        <p:spPr>
          <a:xfrm>
            <a:off x="5734865" y="3501008"/>
            <a:ext cx="80663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200" b="1" dirty="0" smtClean="0">
                <a:latin typeface="+mj-lt"/>
              </a:rPr>
              <a:t>DSSD</a:t>
            </a:r>
            <a:endParaRPr kumimoji="1" lang="ja-JP" altLang="en-US" sz="2200" b="1" dirty="0" smtClean="0">
              <a:latin typeface="+mj-lt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4149080"/>
            <a:ext cx="35814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直線矢印コネクタ 5"/>
          <p:cNvCxnSpPr/>
          <p:nvPr/>
        </p:nvCxnSpPr>
        <p:spPr>
          <a:xfrm>
            <a:off x="1115616" y="5217618"/>
            <a:ext cx="0" cy="936104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6"/>
          <p:cNvSpPr txBox="1"/>
          <p:nvPr/>
        </p:nvSpPr>
        <p:spPr>
          <a:xfrm rot="16200000">
            <a:off x="-288327" y="5261980"/>
            <a:ext cx="195598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b="1" dirty="0" smtClean="0">
                <a:latin typeface="+mj-lt"/>
              </a:rPr>
              <a:t>Sensor thickness</a:t>
            </a:r>
            <a:br>
              <a:rPr kumimoji="1" lang="en-US" altLang="ja-JP" sz="2000" b="1" dirty="0" smtClean="0">
                <a:latin typeface="+mj-lt"/>
              </a:rPr>
            </a:br>
            <a:r>
              <a:rPr kumimoji="1" lang="en-US" altLang="ja-JP" sz="2000" b="1" dirty="0" smtClean="0">
                <a:latin typeface="+mj-lt"/>
              </a:rPr>
              <a:t>= 300-320</a:t>
            </a:r>
            <a:r>
              <a:rPr kumimoji="1" lang="el-GR" altLang="ja-JP" sz="2000" b="1" dirty="0" smtClean="0">
                <a:latin typeface="Calibri"/>
              </a:rPr>
              <a:t>μ</a:t>
            </a:r>
            <a:r>
              <a:rPr kumimoji="1" lang="en-US" altLang="ja-JP" sz="2000" b="1" dirty="0" smtClean="0">
                <a:latin typeface="Calibri"/>
              </a:rPr>
              <a:t>m</a:t>
            </a:r>
            <a:endParaRPr kumimoji="1" lang="ja-JP" altLang="en-US" sz="2000" b="1" dirty="0" smtClean="0">
              <a:latin typeface="+mj-lt"/>
            </a:endParaRPr>
          </a:p>
        </p:txBody>
      </p:sp>
      <p:sp>
        <p:nvSpPr>
          <p:cNvPr id="29" name="正方形/長方形 11"/>
          <p:cNvSpPr/>
          <p:nvPr/>
        </p:nvSpPr>
        <p:spPr>
          <a:xfrm>
            <a:off x="971704" y="6294115"/>
            <a:ext cx="936000" cy="36004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N⁺ strip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14"/>
          <p:cNvSpPr txBox="1"/>
          <p:nvPr/>
        </p:nvSpPr>
        <p:spPr>
          <a:xfrm>
            <a:off x="2149896" y="5358011"/>
            <a:ext cx="405880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2400" b="1" dirty="0" smtClean="0">
                <a:latin typeface="+mj-lt"/>
              </a:rPr>
              <a:t>Si</a:t>
            </a:r>
            <a:endParaRPr kumimoji="1" lang="ja-JP" altLang="en-US" sz="2400" b="1" dirty="0" smtClean="0">
              <a:latin typeface="+mj-lt"/>
            </a:endParaRPr>
          </a:p>
        </p:txBody>
      </p:sp>
      <p:sp>
        <p:nvSpPr>
          <p:cNvPr id="31" name="テキスト ボックス 21"/>
          <p:cNvSpPr txBox="1"/>
          <p:nvPr/>
        </p:nvSpPr>
        <p:spPr>
          <a:xfrm>
            <a:off x="3510364" y="5934075"/>
            <a:ext cx="113364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sz="2400" b="1" dirty="0" smtClean="0">
                <a:latin typeface="+mj-lt"/>
              </a:rPr>
              <a:t>“DSSD”</a:t>
            </a:r>
            <a:endParaRPr kumimoji="1" lang="ja-JP" altLang="en-US" sz="2400" b="1" dirty="0" smtClean="0">
              <a:latin typeface="+mj-lt"/>
            </a:endParaRPr>
          </a:p>
        </p:txBody>
      </p:sp>
      <p:cxnSp>
        <p:nvCxnSpPr>
          <p:cNvPr id="32" name="直線矢印コネクタ 26"/>
          <p:cNvCxnSpPr/>
          <p:nvPr/>
        </p:nvCxnSpPr>
        <p:spPr>
          <a:xfrm flipH="1" flipV="1">
            <a:off x="3923928" y="4637930"/>
            <a:ext cx="72008" cy="216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9"/>
          <p:cNvSpPr/>
          <p:nvPr/>
        </p:nvSpPr>
        <p:spPr>
          <a:xfrm>
            <a:off x="3780016" y="4853955"/>
            <a:ext cx="936000" cy="36004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P⁺ strip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 bwMode="auto">
          <a:xfrm>
            <a:off x="539552" y="764704"/>
            <a:ext cx="8060432" cy="648072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Belle II – Origami Module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300192" y="1052735"/>
            <a:ext cx="231468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Christoph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Schwanda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4581128"/>
            <a:ext cx="3890809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Chip (APV) mounted on sensor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Back (p-side) signals sent to front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ith </a:t>
            </a:r>
            <a:r>
              <a:rPr lang="en-US" dirty="0" smtClean="0">
                <a:solidFill>
                  <a:schemeClr val="accent2"/>
                </a:solidFill>
              </a:rPr>
              <a:t>bent </a:t>
            </a:r>
            <a:r>
              <a:rPr lang="en-US" dirty="0" smtClean="0">
                <a:solidFill>
                  <a:srgbClr val="C0504D"/>
                </a:solidFill>
              </a:rPr>
              <a:t>flex circuit</a:t>
            </a:r>
            <a:endParaRPr lang="en-US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90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Vertex 2015…..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as always going to be interestingly different….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3528" y="1484784"/>
            <a:ext cx="5184576" cy="4801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2014: </a:t>
            </a:r>
            <a:r>
              <a:rPr lang="en-US" dirty="0" err="1"/>
              <a:t>Mácha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Lake</a:t>
            </a:r>
            <a:r>
              <a:rPr lang="en-US" dirty="0"/>
              <a:t>, </a:t>
            </a:r>
            <a:r>
              <a:rPr lang="en-US" dirty="0" err="1"/>
              <a:t>Doksy</a:t>
            </a:r>
            <a:r>
              <a:rPr lang="en-US" dirty="0"/>
              <a:t>, Czech Republic</a:t>
            </a:r>
          </a:p>
          <a:p>
            <a:r>
              <a:rPr lang="en-US" dirty="0"/>
              <a:t>2013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</a:t>
            </a:r>
            <a:r>
              <a:rPr lang="en-US" dirty="0" err="1"/>
              <a:t>Starnberg</a:t>
            </a:r>
            <a:r>
              <a:rPr lang="en-US" dirty="0"/>
              <a:t>, Germany</a:t>
            </a:r>
          </a:p>
          <a:p>
            <a:r>
              <a:rPr lang="en-US" dirty="0"/>
              <a:t>2012 </a:t>
            </a:r>
            <a:r>
              <a:rPr lang="en-US" dirty="0" err="1" smtClean="0"/>
              <a:t>Jeju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Island</a:t>
            </a:r>
            <a:r>
              <a:rPr lang="en-US" dirty="0" smtClean="0"/>
              <a:t>, </a:t>
            </a:r>
            <a:r>
              <a:rPr lang="en-US" dirty="0"/>
              <a:t>Korea</a:t>
            </a:r>
          </a:p>
          <a:p>
            <a:r>
              <a:rPr lang="en-US" dirty="0"/>
              <a:t>2011 Rust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</a:t>
            </a:r>
            <a:r>
              <a:rPr lang="en-US" dirty="0" err="1" smtClean="0"/>
              <a:t>Neusiedl</a:t>
            </a:r>
            <a:r>
              <a:rPr lang="en-US" dirty="0" smtClean="0"/>
              <a:t> </a:t>
            </a:r>
            <a:r>
              <a:rPr lang="en-US" dirty="0"/>
              <a:t>Austria</a:t>
            </a:r>
          </a:p>
          <a:p>
            <a:r>
              <a:rPr lang="en-US" dirty="0"/>
              <a:t>2010 </a:t>
            </a:r>
            <a:r>
              <a:rPr lang="en-US" b="1" dirty="0">
                <a:solidFill>
                  <a:srgbClr val="C0504D"/>
                </a:solidFill>
              </a:rPr>
              <a:t>Loch</a:t>
            </a:r>
            <a:r>
              <a:rPr lang="en-US" dirty="0"/>
              <a:t> Lomond, Scotland, UK</a:t>
            </a:r>
          </a:p>
          <a:p>
            <a:r>
              <a:rPr lang="en-US" dirty="0"/>
              <a:t>2009 </a:t>
            </a:r>
            <a:r>
              <a:rPr lang="en-US" dirty="0" err="1" smtClean="0"/>
              <a:t>Putten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Southern Sea</a:t>
            </a:r>
            <a:r>
              <a:rPr lang="en-US" dirty="0" smtClean="0"/>
              <a:t>, </a:t>
            </a:r>
            <a:r>
              <a:rPr lang="en-US" dirty="0"/>
              <a:t>The Netherlands</a:t>
            </a:r>
          </a:p>
          <a:p>
            <a:r>
              <a:rPr lang="en-US" dirty="0"/>
              <a:t>2008 </a:t>
            </a:r>
            <a:r>
              <a:rPr lang="en-US" dirty="0" err="1"/>
              <a:t>Uto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Island</a:t>
            </a:r>
            <a:r>
              <a:rPr lang="en-US" dirty="0"/>
              <a:t>, Sweden</a:t>
            </a:r>
          </a:p>
          <a:p>
            <a:r>
              <a:rPr lang="en-US" dirty="0"/>
              <a:t>2007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Placid, New York, USA</a:t>
            </a:r>
          </a:p>
          <a:p>
            <a:r>
              <a:rPr lang="en-US" dirty="0"/>
              <a:t>2006 Perugia, Italy</a:t>
            </a:r>
          </a:p>
          <a:p>
            <a:r>
              <a:rPr lang="en-US" dirty="0"/>
              <a:t>2005 </a:t>
            </a:r>
            <a:r>
              <a:rPr lang="en-US" dirty="0" err="1"/>
              <a:t>Chuzenji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, Nikko, Japan</a:t>
            </a:r>
          </a:p>
          <a:p>
            <a:r>
              <a:rPr lang="en-US" dirty="0"/>
              <a:t>2004 </a:t>
            </a:r>
            <a:r>
              <a:rPr lang="en-US" dirty="0" err="1"/>
              <a:t>Menaggio</a:t>
            </a:r>
            <a:r>
              <a:rPr lang="en-US" dirty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Como</a:t>
            </a:r>
            <a:r>
              <a:rPr lang="en-US" dirty="0"/>
              <a:t>, Italy</a:t>
            </a:r>
          </a:p>
          <a:p>
            <a:r>
              <a:rPr lang="en-US" dirty="0"/>
              <a:t>2003 Low Wood,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Windermere, Cambria, UK</a:t>
            </a:r>
          </a:p>
          <a:p>
            <a:r>
              <a:rPr lang="en-US" dirty="0"/>
              <a:t>2002 Kailua-Kona </a:t>
            </a:r>
            <a:r>
              <a:rPr lang="en-US" b="1" dirty="0">
                <a:solidFill>
                  <a:srgbClr val="C0504D"/>
                </a:solidFill>
              </a:rPr>
              <a:t>Hawaii</a:t>
            </a:r>
            <a:r>
              <a:rPr lang="en-US" dirty="0"/>
              <a:t>, USA</a:t>
            </a:r>
          </a:p>
          <a:p>
            <a:r>
              <a:rPr lang="en-US" dirty="0"/>
              <a:t>2001 </a:t>
            </a:r>
            <a:r>
              <a:rPr lang="en-US" dirty="0" err="1"/>
              <a:t>Brunnen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Lucerne, </a:t>
            </a:r>
            <a:r>
              <a:rPr lang="en-US" dirty="0"/>
              <a:t>Switzerland</a:t>
            </a:r>
          </a:p>
          <a:p>
            <a:r>
              <a:rPr lang="en-US" dirty="0"/>
              <a:t>2000 Sleeping Bear Dunes,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Michigan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…..</a:t>
            </a:r>
            <a:endParaRPr lang="en-US" dirty="0"/>
          </a:p>
        </p:txBody>
      </p:sp>
      <p:pic>
        <p:nvPicPr>
          <p:cNvPr id="7" name="Picture 6" descr="ConferencePhot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484784"/>
            <a:ext cx="3096344" cy="2072760"/>
          </a:xfrm>
          <a:prstGeom prst="rect">
            <a:avLst/>
          </a:prstGeom>
        </p:spPr>
      </p:pic>
      <p:pic>
        <p:nvPicPr>
          <p:cNvPr id="8" name="Picture 7" descr="p10101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140968"/>
            <a:ext cx="3191338" cy="2393504"/>
          </a:xfrm>
          <a:prstGeom prst="rect">
            <a:avLst/>
          </a:prstGeom>
        </p:spPr>
      </p:pic>
      <p:pic>
        <p:nvPicPr>
          <p:cNvPr id="9" name="Picture 8" descr="P73102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3" y="4941168"/>
            <a:ext cx="2555777" cy="1916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68344" y="1484784"/>
            <a:ext cx="108297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Scotland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3140968"/>
            <a:ext cx="81359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Japan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02253" y="4941168"/>
            <a:ext cx="94174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Finland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48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2304256" cy="3072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module ? Strips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284" y="908720"/>
            <a:ext cx="3558570" cy="21602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07904" y="908720"/>
            <a:ext cx="239997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Upgrade Strip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836712"/>
            <a:ext cx="1236374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Strip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92" t="4376" r="14587" b="7332"/>
          <a:stretch/>
        </p:blipFill>
        <p:spPr bwMode="auto">
          <a:xfrm>
            <a:off x="251520" y="4437112"/>
            <a:ext cx="2808312" cy="212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323528" y="4365104"/>
            <a:ext cx="114646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UT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980728"/>
            <a:ext cx="1994310" cy="3173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933056"/>
            <a:ext cx="3883030" cy="1800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3645024"/>
            <a:ext cx="2823347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Upgrade P</a:t>
            </a:r>
            <a:r>
              <a:rPr lang="en-US" baseline="-25000" dirty="0" smtClean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 module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437112"/>
            <a:ext cx="2904323" cy="21782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08304" y="4293096"/>
            <a:ext cx="145480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VELO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0232" y="980728"/>
            <a:ext cx="1450387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Strip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836712"/>
            <a:ext cx="8568952" cy="576064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539552" y="764704"/>
            <a:ext cx="8060432" cy="648072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Redefining Taxonomy !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660232" y="1043444"/>
            <a:ext cx="196764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Marko </a:t>
            </a:r>
            <a:r>
              <a:rPr lang="en-US" dirty="0" err="1" smtClean="0">
                <a:solidFill>
                  <a:srgbClr val="FFFFFF"/>
                </a:solidFill>
              </a:rPr>
              <a:t>Dragicevic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8" name="Content Placeholder 4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936104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z="2000" dirty="0" smtClean="0">
                <a:solidFill>
                  <a:srgbClr val="FFFFFF"/>
                </a:solidFill>
              </a:rPr>
              <a:t>Several examples of </a:t>
            </a:r>
            <a:r>
              <a:rPr lang="en-US" sz="2000" dirty="0" err="1" smtClean="0">
                <a:solidFill>
                  <a:srgbClr val="FFFFFF"/>
                </a:solidFill>
              </a:rPr>
              <a:t>strixels</a:t>
            </a:r>
            <a:r>
              <a:rPr lang="en-US" sz="2000" dirty="0" smtClean="0">
                <a:solidFill>
                  <a:srgbClr val="FFFFFF"/>
                </a:solidFill>
              </a:rPr>
              <a:t> (</a:t>
            </a:r>
            <a:r>
              <a:rPr lang="en-US" sz="2000" dirty="0" err="1" smtClean="0">
                <a:solidFill>
                  <a:srgbClr val="FFFFFF"/>
                </a:solidFill>
              </a:rPr>
              <a:t>LHCb</a:t>
            </a:r>
            <a:r>
              <a:rPr lang="en-US" sz="2000" dirty="0" smtClean="0">
                <a:solidFill>
                  <a:srgbClr val="FFFFFF"/>
                </a:solidFill>
              </a:rPr>
              <a:t> VELO, ATLAS CMOS….)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But now CMS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Strips &amp; </a:t>
            </a:r>
            <a:r>
              <a:rPr lang="en-US" sz="2000" b="1" dirty="0" smtClean="0">
                <a:solidFill>
                  <a:schemeClr val="accent2"/>
                </a:solidFill>
              </a:rPr>
              <a:t>macro</a:t>
            </a:r>
            <a:r>
              <a:rPr lang="en-US" b="1" dirty="0" smtClean="0">
                <a:solidFill>
                  <a:schemeClr val="accent2"/>
                </a:solidFill>
              </a:rPr>
              <a:t> Pixels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9" name="Picture 38" descr="2014.11.26 PS 1.6mm Exploded View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636912"/>
            <a:ext cx="4304523" cy="3240359"/>
          </a:xfrm>
          <a:prstGeom prst="rect">
            <a:avLst/>
          </a:prstGeom>
        </p:spPr>
      </p:pic>
      <p:pic>
        <p:nvPicPr>
          <p:cNvPr id="40" name="Picture 39" descr="PS_side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645024"/>
            <a:ext cx="3600400" cy="134814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1" name="TextBox 40"/>
          <p:cNvSpPr txBox="1"/>
          <p:nvPr/>
        </p:nvSpPr>
        <p:spPr>
          <a:xfrm>
            <a:off x="899592" y="5229200"/>
            <a:ext cx="324960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track trigger – see later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6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CMS Phase I Upgrade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116632"/>
            <a:ext cx="1686091" cy="923330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Lea </a:t>
            </a:r>
            <a:r>
              <a:rPr lang="en-US" dirty="0" err="1" smtClean="0">
                <a:solidFill>
                  <a:srgbClr val="FFFFFF"/>
                </a:solidFill>
              </a:rPr>
              <a:t>Caminada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Bora </a:t>
            </a:r>
            <a:r>
              <a:rPr lang="en-US" dirty="0" err="1" smtClean="0">
                <a:solidFill>
                  <a:srgbClr val="FFFFFF"/>
                </a:solidFill>
              </a:rPr>
              <a:t>Akgün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John Stupak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052736"/>
            <a:ext cx="7058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Next LHC detector – install 2016/2017 shutdown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47642"/>
          <a:stretch/>
        </p:blipFill>
        <p:spPr>
          <a:xfrm>
            <a:off x="611560" y="1556792"/>
            <a:ext cx="5778500" cy="1688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75790" y="2060848"/>
            <a:ext cx="2864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7F7F7F"/>
                </a:solidFill>
              </a:rPr>
              <a:t>18M</a:t>
            </a:r>
            <a:r>
              <a:rPr lang="en-US" sz="2400" dirty="0" smtClean="0">
                <a:solidFill>
                  <a:srgbClr val="7F7F7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solidFill>
                  <a:srgbClr val="7F7F7F"/>
                </a:solidFill>
                <a:sym typeface="Wingdings"/>
              </a:rPr>
              <a:t>45M pixels</a:t>
            </a:r>
            <a:endParaRPr lang="en-US" sz="2400" dirty="0">
              <a:solidFill>
                <a:srgbClr val="7F7F7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3016"/>
            <a:ext cx="9144000" cy="18335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3573016"/>
            <a:ext cx="992918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Mockup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5033" y="4221088"/>
            <a:ext cx="3168967" cy="22660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87624" y="5703639"/>
            <a:ext cx="4788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7F7F7F"/>
                </a:solidFill>
              </a:rPr>
              <a:t>Pilot run modules installed now</a:t>
            </a:r>
            <a:endParaRPr lang="en-US" sz="24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65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ATLAS/CMS Pixel Phase II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36712"/>
            <a:ext cx="3138663" cy="2391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6256" y="116632"/>
            <a:ext cx="1749886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Richard Bates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Robert Stringer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852936"/>
            <a:ext cx="305724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Channel Occupancies (%)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May increase pixel layers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908720"/>
            <a:ext cx="4403770" cy="175432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Sensors: Planar (thin), 3D, </a:t>
            </a:r>
            <a:r>
              <a:rPr lang="en-US" dirty="0" smtClean="0">
                <a:solidFill>
                  <a:schemeClr val="accent2"/>
                </a:solidFill>
              </a:rPr>
              <a:t>CMOS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Many layers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 to 10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US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eq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/cm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5Gbps/chip, electrical readout over 3m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Extend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η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coverage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6k-13k modules (ATLAS)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95536" y="3717032"/>
            <a:ext cx="1913325" cy="1944216"/>
            <a:chOff x="407310" y="1742552"/>
            <a:chExt cx="3527925" cy="330912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8474"/>
            <a:stretch/>
          </p:blipFill>
          <p:spPr>
            <a:xfrm>
              <a:off x="447039" y="1742552"/>
              <a:ext cx="3488196" cy="330912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7310" y="4468299"/>
              <a:ext cx="1865476" cy="480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I-Beam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3" name="Imag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4581128"/>
            <a:ext cx="3240360" cy="1983236"/>
          </a:xfrm>
          <a:prstGeom prst="rect">
            <a:avLst/>
          </a:prstGeom>
          <a:ln cmpd="dbl">
            <a:solidFill>
              <a:srgbClr val="0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331640" y="3635732"/>
            <a:ext cx="928560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Classic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3768" y="4797152"/>
            <a:ext cx="740557" cy="369332"/>
          </a:xfrm>
          <a:prstGeom prst="rect">
            <a:avLst/>
          </a:prstGeom>
          <a:solidFill>
            <a:srgbClr val="B3A2C7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Tilted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7230" y="2564904"/>
            <a:ext cx="3796770" cy="16982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303412"/>
            <a:ext cx="3535997" cy="227291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021829" y="3717032"/>
            <a:ext cx="2122171" cy="369332"/>
          </a:xfrm>
          <a:prstGeom prst="rect">
            <a:avLst/>
          </a:prstGeom>
          <a:solidFill>
            <a:srgbClr val="B3A2C7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Technical Proposal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0312" y="4365104"/>
            <a:ext cx="954483" cy="369332"/>
          </a:xfrm>
          <a:prstGeom prst="rect">
            <a:avLst/>
          </a:prstGeom>
          <a:solidFill>
            <a:srgbClr val="B3A2C7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Conical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48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Monsters: ATLAS/CMS strips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158417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All silicon trackers</a:t>
            </a:r>
          </a:p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190m</a:t>
            </a:r>
            <a:r>
              <a:rPr lang="en-US" sz="2000" baseline="30000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(ATLAS), 20k modules</a:t>
            </a:r>
          </a:p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Sensors: </a:t>
            </a:r>
            <a:r>
              <a:rPr lang="en-US" sz="2000" dirty="0" smtClean="0">
                <a:solidFill>
                  <a:schemeClr val="accent2"/>
                </a:solidFill>
              </a:rPr>
              <a:t>CMOS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considered ATLAS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76872"/>
            <a:ext cx="3672408" cy="1561902"/>
          </a:xfrm>
          <a:prstGeom prst="rect">
            <a:avLst/>
          </a:prstGeom>
        </p:spPr>
      </p:pic>
      <p:graphicFrame>
        <p:nvGraphicFramePr>
          <p:cNvPr id="7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622617"/>
              </p:ext>
            </p:extLst>
          </p:nvPr>
        </p:nvGraphicFramePr>
        <p:xfrm>
          <a:off x="4951492" y="3645024"/>
          <a:ext cx="4176464" cy="2917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1492" y="3645024"/>
                        <a:ext cx="4176464" cy="2917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60232" y="764704"/>
            <a:ext cx="1967644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Zhijun</a:t>
            </a:r>
            <a:r>
              <a:rPr lang="en-US" dirty="0" smtClean="0">
                <a:solidFill>
                  <a:srgbClr val="FFFFFF"/>
                </a:solidFill>
              </a:rPr>
              <a:t> Liang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Marko </a:t>
            </a:r>
            <a:r>
              <a:rPr lang="en-US" dirty="0" err="1" smtClean="0">
                <a:solidFill>
                  <a:srgbClr val="FFFFFF"/>
                </a:solidFill>
              </a:rPr>
              <a:t>Dragicevic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132856"/>
            <a:ext cx="91162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0" name="Gerader Verbinder 7"/>
          <p:cNvCxnSpPr/>
          <p:nvPr/>
        </p:nvCxnSpPr>
        <p:spPr>
          <a:xfrm>
            <a:off x="5887596" y="4221088"/>
            <a:ext cx="2406015" cy="1189221"/>
          </a:xfrm>
          <a:prstGeom prst="line">
            <a:avLst/>
          </a:prstGeom>
          <a:ln w="19050">
            <a:solidFill>
              <a:srgbClr val="6600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9"/>
          <p:cNvCxnSpPr/>
          <p:nvPr/>
        </p:nvCxnSpPr>
        <p:spPr>
          <a:xfrm>
            <a:off x="5959604" y="5085184"/>
            <a:ext cx="2471723" cy="303044"/>
          </a:xfrm>
          <a:prstGeom prst="line">
            <a:avLst/>
          </a:prstGeom>
          <a:ln w="19050">
            <a:solidFill>
              <a:srgbClr val="FF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19645"/>
            <a:ext cx="3816424" cy="2267097"/>
          </a:xfrm>
          <a:prstGeom prst="rect">
            <a:avLst/>
          </a:prstGeom>
          <a:noFill/>
          <a:ln w="2857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099303" y="2276872"/>
            <a:ext cx="4044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mCZ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better annealing performance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 p-stop/p-spray preference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Thin sensors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3284984"/>
            <a:ext cx="69761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4365104"/>
            <a:ext cx="69761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2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ILC (CLIC)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196752"/>
            <a:ext cx="3744416" cy="7203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81504" y="836712"/>
            <a:ext cx="710576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116632"/>
            <a:ext cx="1813793" cy="923330"/>
          </a:xfrm>
          <a:prstGeom prst="rect">
            <a:avLst/>
          </a:prstGeom>
          <a:solidFill>
            <a:srgbClr val="B3A2C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Szymon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Kulis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Marcel </a:t>
            </a:r>
            <a:r>
              <a:rPr lang="en-US" dirty="0" err="1" smtClean="0">
                <a:solidFill>
                  <a:srgbClr val="FFFFFF"/>
                </a:solidFill>
              </a:rPr>
              <a:t>Stanitzki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Nick </a:t>
            </a:r>
            <a:r>
              <a:rPr lang="en-US" dirty="0" err="1" smtClean="0">
                <a:solidFill>
                  <a:srgbClr val="FFFFFF"/>
                </a:solidFill>
              </a:rPr>
              <a:t>Sinev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016530"/>
            <a:ext cx="3528392" cy="9003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9552" y="908720"/>
            <a:ext cx="115157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1312 bunches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827420"/>
            <a:ext cx="54387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ILC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1988840"/>
            <a:ext cx="4333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7F7F7F"/>
                </a:solidFill>
              </a:rPr>
              <a:t>Vertexing</a:t>
            </a:r>
            <a:r>
              <a:rPr lang="en-US" dirty="0" smtClean="0">
                <a:solidFill>
                  <a:srgbClr val="7F7F7F"/>
                </a:solidFill>
              </a:rPr>
              <a:t> Option: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 single bunch timing (500ns), 25μm pitch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420888"/>
            <a:ext cx="2765202" cy="24465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4725144"/>
            <a:ext cx="2758426" cy="17682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085184"/>
            <a:ext cx="1985268" cy="96490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948264" y="6021288"/>
            <a:ext cx="1219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Working !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576" y="4365104"/>
            <a:ext cx="1832149" cy="23358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5576" y="4365104"/>
            <a:ext cx="1915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Site Proposed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Statement by 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Vertex 2016 ?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528" y="3140968"/>
            <a:ext cx="3757985" cy="103307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23528" y="2924944"/>
            <a:ext cx="2630423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Mimosa Family 0.3% X</a:t>
            </a:r>
            <a:r>
              <a:rPr lang="en-US" baseline="30000" dirty="0" smtClean="0">
                <a:solidFill>
                  <a:srgbClr val="7F7F7F"/>
                </a:solidFill>
              </a:rPr>
              <a:t>0</a:t>
            </a:r>
            <a:endParaRPr lang="en-US" baseline="30000" dirty="0">
              <a:solidFill>
                <a:srgbClr val="7F7F7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80112" y="980728"/>
            <a:ext cx="13655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156/312 bunches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148064" y="1844824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7F7F7F"/>
                </a:solidFill>
              </a:rPr>
              <a:t>Vertexing</a:t>
            </a:r>
            <a:r>
              <a:rPr lang="en-US" dirty="0" smtClean="0">
                <a:solidFill>
                  <a:srgbClr val="7F7F7F"/>
                </a:solidFill>
              </a:rPr>
              <a:t> Option: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 10ns timing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2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780928"/>
            <a:ext cx="2244415" cy="183795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995936" y="2708920"/>
            <a:ext cx="123682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F7F7F"/>
                </a:solidFill>
              </a:rPr>
              <a:t>Chronopix</a:t>
            </a:r>
            <a:endParaRPr lang="en-US" baseline="30000" dirty="0">
              <a:solidFill>
                <a:srgbClr val="7F7F7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60232" y="4869160"/>
            <a:ext cx="569549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VIP</a:t>
            </a:r>
            <a:endParaRPr lang="en-US" baseline="30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72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Cooling: Rise of 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2348181" cy="327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764704"/>
            <a:ext cx="2450748" cy="33010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4365104"/>
            <a:ext cx="3611862" cy="20452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552" y="3429000"/>
            <a:ext cx="2109321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LHCb</a:t>
            </a:r>
            <a:r>
              <a:rPr lang="en-US" dirty="0" smtClean="0">
                <a:solidFill>
                  <a:schemeClr val="bg1"/>
                </a:solidFill>
              </a:rPr>
              <a:t> VELO 2008-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3284984"/>
            <a:ext cx="1968182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IBL 2014-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504" y="4365104"/>
            <a:ext cx="299312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LHCb</a:t>
            </a:r>
            <a:r>
              <a:rPr lang="en-US" dirty="0" smtClean="0">
                <a:solidFill>
                  <a:schemeClr val="bg1"/>
                </a:solidFill>
              </a:rPr>
              <a:t> VELO Upgrade &amp; UT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437112"/>
            <a:ext cx="3853735" cy="12212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51920" y="4365104"/>
            <a:ext cx="3182532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ATLAS Strip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&amp; Pixel Upgrade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764704"/>
            <a:ext cx="2155432" cy="22401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08304" y="2420888"/>
            <a:ext cx="1307031" cy="369332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First Data !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4248" y="3284984"/>
            <a:ext cx="2224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Salute the new kid on the block !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Picture 17" descr="\\cern.ch\dfs\Users\a\antti\Documents\CMS_upgrade\CMS_Upgrade_week_Karlsruhe_April2014\Mechanics_talk_input_files\Inner Barrel with Tilted Geometry Pictures 28 Mar 2014\002b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851352"/>
            <a:ext cx="2520280" cy="188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995936" y="5877272"/>
            <a:ext cx="2968519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CMS Strip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&amp; Pixel Upgrade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46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Cooling: Rise of CO</a:t>
            </a:r>
            <a:r>
              <a:rPr lang="en-US" baseline="-25000" dirty="0" smtClean="0"/>
              <a:t>2</a:t>
            </a:r>
            <a:r>
              <a:rPr lang="en-US" dirty="0" smtClean="0"/>
              <a:t> into space….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218112" y="1858491"/>
            <a:ext cx="241300" cy="236538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lIns="91350" tIns="45674" rIns="91350" bIns="45674" anchor="ctr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  <a:buSzPct val="100000"/>
            </a:pPr>
            <a:endParaRPr lang="fr-FR" sz="240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楷体" pitchFamily="49" charset="-122"/>
            </a:endParaRPr>
          </a:p>
        </p:txBody>
      </p: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827584" y="2770187"/>
            <a:ext cx="8081962" cy="4087813"/>
            <a:chOff x="852488" y="2678113"/>
            <a:chExt cx="8081962" cy="4087812"/>
          </a:xfrm>
        </p:grpSpPr>
        <p:pic>
          <p:nvPicPr>
            <p:cNvPr id="9" name="Picture 5" descr="给省长汇报_TTCS动画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2488" y="2678113"/>
              <a:ext cx="7394575" cy="401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3675063" y="3938588"/>
              <a:ext cx="350837" cy="11239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fr-FR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itchFamily="49" charset="-122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549400" y="4733925"/>
              <a:ext cx="354013" cy="31432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fr-FR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itchFamily="49" charset="-122"/>
              </a:endParaRP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1230313" y="6394450"/>
              <a:ext cx="4373562" cy="3651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sz="1600" dirty="0">
                  <a:solidFill>
                    <a:srgbClr val="FF0000"/>
                  </a:solidFill>
                  <a:ea typeface="KaiTi_GB2312" pitchFamily="49" charset="-122"/>
                  <a:cs typeface="KaiTi_GB2312" pitchFamily="49" charset="-122"/>
                </a:rPr>
                <a:t>Red line: CO</a:t>
              </a:r>
              <a:r>
                <a:rPr lang="en-US" sz="1600" baseline="-25000" dirty="0">
                  <a:solidFill>
                    <a:srgbClr val="FF0000"/>
                  </a:solidFill>
                  <a:ea typeface="KaiTi_GB2312" pitchFamily="49" charset="-122"/>
                  <a:cs typeface="KaiTi_GB2312" pitchFamily="49" charset="-122"/>
                </a:rPr>
                <a:t>2</a:t>
              </a:r>
              <a:r>
                <a:rPr lang="en-US" sz="1600" dirty="0">
                  <a:solidFill>
                    <a:srgbClr val="FF0000"/>
                  </a:solidFill>
                  <a:ea typeface="KaiTi_GB2312" pitchFamily="49" charset="-122"/>
                  <a:cs typeface="KaiTi_GB2312" pitchFamily="49" charset="-122"/>
                </a:rPr>
                <a:t>  gas/liquid two phase </a:t>
              </a:r>
              <a:endParaRPr lang="en-GB" sz="1600" dirty="0">
                <a:solidFill>
                  <a:srgbClr val="FF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5141913" y="6399213"/>
              <a:ext cx="3792537" cy="3667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sz="1600" dirty="0">
                  <a:solidFill>
                    <a:srgbClr val="0000FF"/>
                  </a:solidFill>
                  <a:ea typeface="KaiTi_GB2312" pitchFamily="49" charset="-122"/>
                  <a:cs typeface="KaiTi_GB2312" pitchFamily="49" charset="-122"/>
                </a:rPr>
                <a:t>Blue line: CO</a:t>
              </a:r>
              <a:r>
                <a:rPr lang="en-US" sz="1600" baseline="-25000" dirty="0">
                  <a:solidFill>
                    <a:srgbClr val="0000FF"/>
                  </a:solidFill>
                  <a:ea typeface="KaiTi_GB2312" pitchFamily="49" charset="-122"/>
                  <a:cs typeface="KaiTi_GB2312" pitchFamily="49" charset="-122"/>
                </a:rPr>
                <a:t>2</a:t>
              </a:r>
              <a:r>
                <a:rPr lang="en-US" sz="1600" dirty="0">
                  <a:solidFill>
                    <a:srgbClr val="0000FF"/>
                  </a:solidFill>
                  <a:ea typeface="KaiTi_GB2312" pitchFamily="49" charset="-122"/>
                  <a:cs typeface="KaiTi_GB2312" pitchFamily="49" charset="-122"/>
                </a:rPr>
                <a:t>  liquid phase</a:t>
              </a:r>
              <a:endParaRPr lang="en-GB" sz="1600" dirty="0">
                <a:solidFill>
                  <a:srgbClr val="0000FF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297488" y="5994400"/>
              <a:ext cx="1978025" cy="177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en-GB" sz="2000">
                <a:solidFill>
                  <a:srgbClr val="FF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986338" y="3246438"/>
              <a:ext cx="1871662" cy="177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en-GB" sz="2000">
                <a:solidFill>
                  <a:srgbClr val="FF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5545138" y="4381500"/>
              <a:ext cx="781050" cy="2921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1400">
                  <a:solidFill>
                    <a:srgbClr val="000000"/>
                  </a:solidFill>
                  <a:ea typeface="KaiTi_GB2312" pitchFamily="49" charset="-122"/>
                  <a:cs typeface="KaiTi_GB2312" pitchFamily="49" charset="-122"/>
                </a:rPr>
                <a:t>Pump</a:t>
              </a:r>
              <a:endParaRPr lang="en-GB" sz="1400">
                <a:solidFill>
                  <a:srgbClr val="00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986338" y="3540126"/>
              <a:ext cx="354012" cy="855662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49000">
                  <a:schemeClr val="accent1">
                    <a:shade val="67500"/>
                    <a:satMod val="115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  <a:defRPr/>
              </a:pPr>
              <a:endParaRPr lang="en-GB" sz="2000">
                <a:solidFill>
                  <a:srgbClr val="FF0000"/>
                </a:solidFill>
                <a:latin typeface="Arial" pitchFamily="34" charset="0"/>
                <a:ea typeface="KaiTi_GB2312" pitchFamily="49" charset="-122"/>
                <a:cs typeface="+mn-cs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897438" y="3254375"/>
              <a:ext cx="1711325" cy="2809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sz="1400">
                  <a:solidFill>
                    <a:srgbClr val="000000"/>
                  </a:solidFill>
                  <a:ea typeface="KaiTi_GB2312" pitchFamily="49" charset="-122"/>
                  <a:cs typeface="KaiTi_GB2312" pitchFamily="49" charset="-122"/>
                </a:rPr>
                <a:t>Heat exchanger</a:t>
              </a:r>
              <a:endParaRPr lang="en-GB" sz="1400">
                <a:solidFill>
                  <a:srgbClr val="00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603875" y="4659313"/>
              <a:ext cx="1254125" cy="13223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en-GB" sz="2000">
                <a:solidFill>
                  <a:srgbClr val="FF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20" name="Rounded Rectangle 20"/>
            <p:cNvSpPr>
              <a:spLocks noChangeArrowheads="1"/>
            </p:cNvSpPr>
            <p:nvPr/>
          </p:nvSpPr>
          <p:spPr bwMode="auto">
            <a:xfrm>
              <a:off x="5681663" y="4660900"/>
              <a:ext cx="1189037" cy="361950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1200">
                  <a:solidFill>
                    <a:srgbClr val="000000"/>
                  </a:solidFill>
                  <a:ea typeface="KaiTi_GB2312" pitchFamily="49" charset="-122"/>
                  <a:cs typeface="KaiTi_GB2312" pitchFamily="49" charset="-122"/>
                </a:rPr>
                <a:t>Accumulator</a:t>
              </a:r>
              <a:endParaRPr lang="en-GB" sz="1200">
                <a:solidFill>
                  <a:srgbClr val="00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7475538" y="4192588"/>
              <a:ext cx="271462" cy="1019175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en-GB" sz="2000">
                <a:solidFill>
                  <a:srgbClr val="FF0000"/>
                </a:solidFill>
                <a:ea typeface="KaiTi_GB2312" pitchFamily="49" charset="-122"/>
                <a:cs typeface="KaiTi_GB2312" pitchFamily="49" charset="-122"/>
              </a:endParaRPr>
            </a:p>
          </p:txBody>
        </p:sp>
        <p:sp>
          <p:nvSpPr>
            <p:cNvPr id="22" name="TextBox 22"/>
            <p:cNvSpPr txBox="1">
              <a:spLocks noChangeArrowheads="1"/>
            </p:cNvSpPr>
            <p:nvPr/>
          </p:nvSpPr>
          <p:spPr bwMode="auto">
            <a:xfrm>
              <a:off x="6883400" y="3405188"/>
              <a:ext cx="1189749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altLang="zh-CN" sz="1500">
                  <a:solidFill>
                    <a:srgbClr val="000000"/>
                  </a:solidFill>
                </a:rPr>
                <a:t>Condenser</a:t>
              </a:r>
              <a:endParaRPr lang="en-GB" sz="1500">
                <a:solidFill>
                  <a:srgbClr val="000000"/>
                </a:solidFill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3406775" y="4652963"/>
              <a:ext cx="269875" cy="39687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fr-FR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itchFamily="49" charset="-122"/>
              </a:endParaRPr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1285875" y="3952875"/>
              <a:ext cx="355600" cy="11493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fr-FR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itchFamily="49" charset="-122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1550988" y="4611688"/>
              <a:ext cx="352425" cy="4381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fr-FR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itchFamily="49" charset="-122"/>
              </a:endParaRPr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2242576" y="3719350"/>
              <a:ext cx="855662" cy="280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GB" sz="1400">
                  <a:solidFill>
                    <a:srgbClr val="FF0000"/>
                  </a:solidFill>
                  <a:ea typeface="KaiTi_GB2312" pitchFamily="49" charset="-122"/>
                  <a:cs typeface="KaiTi_GB2312" pitchFamily="49" charset="-122"/>
                </a:rPr>
                <a:t>Tracker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0095" y="836712"/>
            <a:ext cx="697702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96336" y="548680"/>
            <a:ext cx="1440160" cy="369332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Martin Pohl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504" y="2852936"/>
            <a:ext cx="34547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</a:t>
            </a:r>
            <a:r>
              <a:rPr lang="en-US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become a default choice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31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Micro-channel Cooling: NA62/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51" y="3791388"/>
            <a:ext cx="3210100" cy="31008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132" y="3861048"/>
            <a:ext cx="2002020" cy="2549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4293096"/>
            <a:ext cx="3215485" cy="11521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0152" y="5661248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 material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</a:t>
            </a:r>
            <a:r>
              <a:rPr lang="en-US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biphase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46476" y="3463230"/>
            <a:ext cx="1878376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Sophie Richards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8124" y="3535238"/>
            <a:ext cx="1454808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LHCb</a:t>
            </a:r>
            <a:r>
              <a:rPr lang="en-US" dirty="0" smtClean="0">
                <a:solidFill>
                  <a:srgbClr val="FFFFFF"/>
                </a:solidFill>
              </a:rPr>
              <a:t> VELO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Upgrade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1556792"/>
            <a:ext cx="3916393" cy="1800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1628800"/>
            <a:ext cx="4517008" cy="17680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6712"/>
            <a:ext cx="2085226" cy="160833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39752" y="980728"/>
            <a:ext cx="4044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Time resolved hybrid pixel detector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Coolant C</a:t>
            </a:r>
            <a:r>
              <a:rPr lang="en-US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endParaRPr lang="en-US" baseline="-25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8224" y="620688"/>
            <a:ext cx="240394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Matthieu</a:t>
            </a:r>
            <a:r>
              <a:rPr lang="en-US" dirty="0" smtClean="0">
                <a:solidFill>
                  <a:schemeClr val="bg1"/>
                </a:solidFill>
              </a:rPr>
              <a:t> Perrin-</a:t>
            </a:r>
            <a:r>
              <a:rPr lang="en-US" dirty="0" err="1" smtClean="0">
                <a:solidFill>
                  <a:schemeClr val="bg1"/>
                </a:solidFill>
              </a:rPr>
              <a:t>Terrin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1880" y="692696"/>
            <a:ext cx="208756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NA62 </a:t>
            </a:r>
            <a:r>
              <a:rPr lang="en-US" dirty="0" err="1" smtClean="0">
                <a:solidFill>
                  <a:srgbClr val="FFFFFF"/>
                </a:solidFill>
              </a:rPr>
              <a:t>GigaTracker</a:t>
            </a:r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195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Technologies: 3D in Action 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196752"/>
            <a:ext cx="8229600" cy="83406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92896"/>
            <a:ext cx="1915143" cy="2088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836712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Now: ATLAS IBL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2060848"/>
            <a:ext cx="8866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Soon: Forward Physics, 200m from IP. ATLASFP, CMS PPS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Future: HL-LHC ?  Can column aspect ratio be improved (cryogenic etch)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653136"/>
            <a:ext cx="1653648" cy="22048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5013176"/>
            <a:ext cx="5652120" cy="16376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924944"/>
            <a:ext cx="2889139" cy="17947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852936"/>
            <a:ext cx="2736304" cy="2003265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 bwMode="auto">
          <a:xfrm>
            <a:off x="251520" y="116633"/>
            <a:ext cx="8892480" cy="648072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Technologies: 3D in Action !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798167" y="404664"/>
            <a:ext cx="1339730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Jörn</a:t>
            </a:r>
            <a:r>
              <a:rPr lang="en-US" dirty="0" smtClean="0">
                <a:solidFill>
                  <a:schemeClr val="bg1"/>
                </a:solidFill>
              </a:rPr>
              <a:t> Lange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486916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Edge performance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16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8892480" cy="648072"/>
          </a:xfrm>
        </p:spPr>
        <p:txBody>
          <a:bodyPr/>
          <a:lstStyle/>
          <a:p>
            <a:r>
              <a:rPr lang="en-US" dirty="0" smtClean="0"/>
              <a:t>Technologies: 3D in Action ! Neutrons also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980728"/>
            <a:ext cx="6904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Shortage of </a:t>
            </a:r>
            <a:r>
              <a:rPr lang="en-US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 (good thing, blame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!)	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European Spallation Source under construction 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87222" y="764704"/>
            <a:ext cx="1621282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Oliver Kirstein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924" y="4797152"/>
            <a:ext cx="4051052" cy="16142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22516" y="4859868"/>
            <a:ext cx="877276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Dream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049" y="4797152"/>
            <a:ext cx="3865391" cy="15841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42996" y="4797152"/>
            <a:ext cx="89023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Reality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21829" y="1115452"/>
            <a:ext cx="2122171" cy="369332"/>
          </a:xfrm>
          <a:prstGeom prst="rect">
            <a:avLst/>
          </a:prstGeom>
          <a:solidFill>
            <a:srgbClr val="B3A2C7"/>
          </a:solidFill>
        </p:spPr>
        <p:txBody>
          <a:bodyPr wrap="none">
            <a:spAutoFit/>
          </a:bodyPr>
          <a:lstStyle/>
          <a:p>
            <a:pPr fontAlgn="b"/>
            <a:r>
              <a:rPr lang="en-US" dirty="0">
                <a:solidFill>
                  <a:srgbClr val="FFFFFF"/>
                </a:solidFill>
              </a:rPr>
              <a:t>Roberto </a:t>
            </a:r>
            <a:r>
              <a:rPr lang="en-US" dirty="0" err="1">
                <a:solidFill>
                  <a:srgbClr val="FFFFFF"/>
                </a:solidFill>
              </a:rPr>
              <a:t>Mendicino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988840"/>
            <a:ext cx="3341744" cy="15841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7066" y="1816100"/>
            <a:ext cx="5004034" cy="190093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425" y="3861048"/>
            <a:ext cx="9097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Silicon based neutron detectors – lots of activities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3D  technology applied: filling of cavities with converter material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08720"/>
            <a:ext cx="1152128" cy="52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75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Vertex 2015…..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as always going to be interestingly different….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3528" y="1484784"/>
            <a:ext cx="5184576" cy="4801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2014: </a:t>
            </a:r>
            <a:r>
              <a:rPr lang="en-US" dirty="0" err="1"/>
              <a:t>Mácha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Lake</a:t>
            </a:r>
            <a:r>
              <a:rPr lang="en-US" dirty="0"/>
              <a:t>, </a:t>
            </a:r>
            <a:r>
              <a:rPr lang="en-US" dirty="0" err="1"/>
              <a:t>Doksy</a:t>
            </a:r>
            <a:r>
              <a:rPr lang="en-US" dirty="0"/>
              <a:t>, Czech Republic</a:t>
            </a:r>
          </a:p>
          <a:p>
            <a:r>
              <a:rPr lang="en-US" dirty="0"/>
              <a:t>2013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</a:t>
            </a:r>
            <a:r>
              <a:rPr lang="en-US" dirty="0" err="1"/>
              <a:t>Starnberg</a:t>
            </a:r>
            <a:r>
              <a:rPr lang="en-US" dirty="0"/>
              <a:t>, Germany</a:t>
            </a:r>
          </a:p>
          <a:p>
            <a:r>
              <a:rPr lang="en-US" dirty="0"/>
              <a:t>2012 </a:t>
            </a:r>
            <a:r>
              <a:rPr lang="en-US" dirty="0" err="1" smtClean="0"/>
              <a:t>Jeju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Island</a:t>
            </a:r>
            <a:r>
              <a:rPr lang="en-US" dirty="0" smtClean="0"/>
              <a:t>, </a:t>
            </a:r>
            <a:r>
              <a:rPr lang="en-US" dirty="0"/>
              <a:t>Korea</a:t>
            </a:r>
          </a:p>
          <a:p>
            <a:r>
              <a:rPr lang="en-US" dirty="0"/>
              <a:t>2011 Rust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</a:t>
            </a:r>
            <a:r>
              <a:rPr lang="en-US" dirty="0" err="1" smtClean="0"/>
              <a:t>Neusiedl</a:t>
            </a:r>
            <a:r>
              <a:rPr lang="en-US" dirty="0" smtClean="0"/>
              <a:t> </a:t>
            </a:r>
            <a:r>
              <a:rPr lang="en-US" dirty="0"/>
              <a:t>Austria</a:t>
            </a:r>
          </a:p>
          <a:p>
            <a:r>
              <a:rPr lang="en-US" dirty="0"/>
              <a:t>2010 </a:t>
            </a:r>
            <a:r>
              <a:rPr lang="en-US" b="1" dirty="0">
                <a:solidFill>
                  <a:srgbClr val="C0504D"/>
                </a:solidFill>
              </a:rPr>
              <a:t>Loch</a:t>
            </a:r>
            <a:r>
              <a:rPr lang="en-US" dirty="0"/>
              <a:t> Lomond, Scotland, UK</a:t>
            </a:r>
          </a:p>
          <a:p>
            <a:r>
              <a:rPr lang="en-US" dirty="0"/>
              <a:t>2009 </a:t>
            </a:r>
            <a:r>
              <a:rPr lang="en-US" dirty="0" err="1" smtClean="0"/>
              <a:t>Putten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Southern Sea</a:t>
            </a:r>
            <a:r>
              <a:rPr lang="en-US" dirty="0" smtClean="0"/>
              <a:t>, </a:t>
            </a:r>
            <a:r>
              <a:rPr lang="en-US" dirty="0"/>
              <a:t>The Netherlands</a:t>
            </a:r>
          </a:p>
          <a:p>
            <a:r>
              <a:rPr lang="en-US" dirty="0"/>
              <a:t>2008 </a:t>
            </a:r>
            <a:r>
              <a:rPr lang="en-US" dirty="0" err="1"/>
              <a:t>Uto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Island</a:t>
            </a:r>
            <a:r>
              <a:rPr lang="en-US" dirty="0"/>
              <a:t>, Sweden</a:t>
            </a:r>
          </a:p>
          <a:p>
            <a:r>
              <a:rPr lang="en-US" dirty="0"/>
              <a:t>2007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Placid, New York, USA</a:t>
            </a:r>
          </a:p>
          <a:p>
            <a:r>
              <a:rPr lang="en-US" dirty="0"/>
              <a:t>2006 Perugia, Italy</a:t>
            </a:r>
          </a:p>
          <a:p>
            <a:r>
              <a:rPr lang="en-US" dirty="0"/>
              <a:t>2005 </a:t>
            </a:r>
            <a:r>
              <a:rPr lang="en-US" dirty="0" err="1"/>
              <a:t>Chuzenji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, Nikko, Japan</a:t>
            </a:r>
          </a:p>
          <a:p>
            <a:r>
              <a:rPr lang="en-US" dirty="0"/>
              <a:t>2004 </a:t>
            </a:r>
            <a:r>
              <a:rPr lang="en-US" dirty="0" err="1"/>
              <a:t>Menaggio</a:t>
            </a:r>
            <a:r>
              <a:rPr lang="en-US" dirty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Como</a:t>
            </a:r>
            <a:r>
              <a:rPr lang="en-US" dirty="0"/>
              <a:t>, Italy</a:t>
            </a:r>
          </a:p>
          <a:p>
            <a:r>
              <a:rPr lang="en-US" dirty="0"/>
              <a:t>2003 Low Wood,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Windermere, Cambria, UK</a:t>
            </a:r>
          </a:p>
          <a:p>
            <a:r>
              <a:rPr lang="en-US" dirty="0"/>
              <a:t>2002 Kailua-Kona </a:t>
            </a:r>
            <a:r>
              <a:rPr lang="en-US" b="1" dirty="0">
                <a:solidFill>
                  <a:srgbClr val="C0504D"/>
                </a:solidFill>
              </a:rPr>
              <a:t>Hawaii</a:t>
            </a:r>
            <a:r>
              <a:rPr lang="en-US" dirty="0"/>
              <a:t>, USA</a:t>
            </a:r>
          </a:p>
          <a:p>
            <a:r>
              <a:rPr lang="en-US" dirty="0"/>
              <a:t>2001 </a:t>
            </a:r>
            <a:r>
              <a:rPr lang="en-US" dirty="0" err="1"/>
              <a:t>Brunnen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Lucerne, </a:t>
            </a:r>
            <a:r>
              <a:rPr lang="en-US" dirty="0"/>
              <a:t>Switzerland</a:t>
            </a:r>
          </a:p>
          <a:p>
            <a:r>
              <a:rPr lang="en-US" dirty="0"/>
              <a:t>2000 Sleeping Bear Dunes,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Michigan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…..</a:t>
            </a:r>
            <a:endParaRPr lang="en-US" dirty="0"/>
          </a:p>
        </p:txBody>
      </p:sp>
      <p:pic>
        <p:nvPicPr>
          <p:cNvPr id="7" name="Picture 6" descr="ConferencePhot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484784"/>
            <a:ext cx="3096344" cy="2072760"/>
          </a:xfrm>
          <a:prstGeom prst="rect">
            <a:avLst/>
          </a:prstGeom>
        </p:spPr>
      </p:pic>
      <p:pic>
        <p:nvPicPr>
          <p:cNvPr id="8" name="Picture 7" descr="p10101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140968"/>
            <a:ext cx="3191338" cy="2393504"/>
          </a:xfrm>
          <a:prstGeom prst="rect">
            <a:avLst/>
          </a:prstGeom>
        </p:spPr>
      </p:pic>
      <p:pic>
        <p:nvPicPr>
          <p:cNvPr id="9" name="Picture 8" descr="P73102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3" y="4941168"/>
            <a:ext cx="2555777" cy="1916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68344" y="1484784"/>
            <a:ext cx="108297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Scotland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3140968"/>
            <a:ext cx="81359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Japan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02253" y="4941168"/>
            <a:ext cx="94174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Finland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56792"/>
            <a:ext cx="6263680" cy="4697760"/>
          </a:xfrm>
          <a:prstGeom prst="rect">
            <a:avLst/>
          </a:prstGeom>
        </p:spPr>
      </p:pic>
      <p:pic>
        <p:nvPicPr>
          <p:cNvPr id="15" name="Picture 14" descr="P104062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844824"/>
            <a:ext cx="1763688" cy="1322766"/>
          </a:xfrm>
          <a:prstGeom prst="rect">
            <a:avLst/>
          </a:prstGeom>
        </p:spPr>
      </p:pic>
      <p:pic>
        <p:nvPicPr>
          <p:cNvPr id="16" name="Picture 15" descr="P104062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916832"/>
            <a:ext cx="1632181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33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Diamond in Action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404664"/>
            <a:ext cx="2019265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Gregor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Kasieczka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908720"/>
            <a:ext cx="3103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ATLAS Diamond Beam Monitor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IBL type pixel modules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pCVD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Daimond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Integrated for Run II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(some issues)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2" y="836712"/>
            <a:ext cx="5767764" cy="24743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2636912"/>
            <a:ext cx="2374900" cy="3695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509120"/>
            <a:ext cx="2557843" cy="16332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4437112"/>
            <a:ext cx="1219405" cy="1752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7544" y="3789040"/>
            <a:ext cx="549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R&amp;D: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3D Diamond – Laser : holes diamond -&gt; Graphite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2708920"/>
            <a:ext cx="2066579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Integration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27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55908">
            <a:off x="3885504" y="1889163"/>
            <a:ext cx="3302000" cy="4254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Belle Pixels: DEPFET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836712"/>
            <a:ext cx="9080500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708920"/>
            <a:ext cx="2705100" cy="1943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3848" y="2924944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0.2% X</a:t>
            </a:r>
            <a:r>
              <a:rPr lang="en-US" baseline="30000" dirty="0" smtClean="0">
                <a:solidFill>
                  <a:srgbClr val="7F7F7F"/>
                </a:solidFill>
              </a:rPr>
              <a:t>0 </a:t>
            </a:r>
            <a:r>
              <a:rPr lang="en-US" dirty="0" smtClean="0">
                <a:solidFill>
                  <a:srgbClr val="7F7F7F"/>
                </a:solidFill>
              </a:rPr>
              <a:t>per layer 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76256" y="404664"/>
            <a:ext cx="1698602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Marca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Boronat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81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CMOS: In Action &amp; Development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1183" y="4437112"/>
            <a:ext cx="3816424" cy="21515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76056" y="1196752"/>
            <a:ext cx="3544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7 layers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50 um thin MAPS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0.3% X</a:t>
            </a:r>
            <a:r>
              <a:rPr lang="en-US" baseline="30000" dirty="0" smtClean="0">
                <a:solidFill>
                  <a:srgbClr val="7F7F7F"/>
                </a:solidFill>
              </a:rPr>
              <a:t>0</a:t>
            </a:r>
            <a:r>
              <a:rPr lang="en-US" dirty="0" smtClean="0">
                <a:solidFill>
                  <a:srgbClr val="7F7F7F"/>
                </a:solidFill>
              </a:rPr>
              <a:t> per inner barrel layer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Sub-5μm resolution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6992"/>
            <a:ext cx="5124784" cy="3298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2492896"/>
            <a:ext cx="3500762" cy="18754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48264" y="404664"/>
            <a:ext cx="1929773" cy="369332"/>
          </a:xfrm>
          <a:prstGeom prst="rect">
            <a:avLst/>
          </a:prstGeom>
          <a:solidFill>
            <a:srgbClr val="B3A2C7"/>
          </a:solidFill>
        </p:spPr>
        <p:txBody>
          <a:bodyPr wrap="none">
            <a:spAutoFit/>
          </a:bodyPr>
          <a:lstStyle/>
          <a:p>
            <a:pPr fontAlgn="b"/>
            <a:r>
              <a:rPr lang="en-US" dirty="0">
                <a:solidFill>
                  <a:schemeClr val="bg1"/>
                </a:solidFill>
              </a:rPr>
              <a:t>Monika </a:t>
            </a:r>
            <a:r>
              <a:rPr lang="en-US" dirty="0" err="1">
                <a:solidFill>
                  <a:schemeClr val="bg1"/>
                </a:solidFill>
              </a:rPr>
              <a:t>Kofarago</a:t>
            </a:r>
            <a:endParaRPr lang="en-US" dirty="0">
              <a:solidFill>
                <a:schemeClr val="bg1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80728"/>
            <a:ext cx="2961329" cy="2304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052736"/>
            <a:ext cx="162095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STAR Tracker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64704"/>
            <a:ext cx="4572000" cy="2592288"/>
          </a:xfrm>
          <a:prstGeom prst="rect">
            <a:avLst/>
          </a:prstGeom>
          <a:noFill/>
          <a:ln w="38100" cmpd="sng"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27784" y="764704"/>
            <a:ext cx="1865753" cy="369332"/>
          </a:xfrm>
          <a:prstGeom prst="rect">
            <a:avLst/>
          </a:prstGeom>
          <a:solidFill>
            <a:srgbClr val="B3A2C7"/>
          </a:solidFill>
        </p:spPr>
        <p:txBody>
          <a:bodyPr wrap="none">
            <a:spAutoFit/>
          </a:bodyPr>
          <a:lstStyle/>
          <a:p>
            <a:pPr fontAlgn="b"/>
            <a:r>
              <a:rPr lang="en-US" dirty="0" smtClean="0">
                <a:solidFill>
                  <a:schemeClr val="bg1"/>
                </a:solidFill>
              </a:rPr>
              <a:t>Gene van Buren</a:t>
            </a:r>
            <a:endParaRPr lang="en-U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764704"/>
            <a:ext cx="1814219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ALICE Upgrade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12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043" y="764381"/>
            <a:ext cx="9144000" cy="6093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CMOS Explosion 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220" name="TextBox 219"/>
          <p:cNvSpPr txBox="1"/>
          <p:nvPr/>
        </p:nvSpPr>
        <p:spPr>
          <a:xfrm>
            <a:off x="323528" y="980728"/>
            <a:ext cx="68788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HR/HV CMOS: Driven by technology advances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ATLAS Upgrade: Strips &amp; Pixels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Radiation Hard (10</a:t>
            </a:r>
            <a:r>
              <a:rPr lang="en-US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US" sz="2400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eq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/cm</a:t>
            </a:r>
            <a:r>
              <a:rPr lang="en-US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), Fast (&lt;25ns)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 cost sensors: 5-10 € / cm</a:t>
            </a:r>
            <a:r>
              <a:rPr lang="en-US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 sz="2400" baseline="3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23528" y="2492896"/>
            <a:ext cx="82381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Still bond to readout chip  but “ASIC sinking into sensors”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Glue as well as bump-bonding investigated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chemeClr val="accent2"/>
                </a:solidFill>
              </a:rPr>
              <a:t>Huge Potential for HEP !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149080"/>
            <a:ext cx="6048672" cy="22823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0" y="116632"/>
            <a:ext cx="4409530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Speakers: STAR/ATLAS/ALICE/CLIC/ILC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they were legion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6352" y="2996952"/>
            <a:ext cx="1820079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3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CMOS Explosion 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8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9592" y="1556792"/>
            <a:ext cx="7344816" cy="381642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6" name="Group 215"/>
          <p:cNvGrpSpPr/>
          <p:nvPr/>
        </p:nvGrpSpPr>
        <p:grpSpPr>
          <a:xfrm>
            <a:off x="1115616" y="2996952"/>
            <a:ext cx="6226224" cy="1296144"/>
            <a:chOff x="1115616" y="2852936"/>
            <a:chExt cx="6226224" cy="1296144"/>
          </a:xfrm>
        </p:grpSpPr>
        <p:grpSp>
          <p:nvGrpSpPr>
            <p:cNvPr id="215" name="Group 214"/>
            <p:cNvGrpSpPr/>
            <p:nvPr/>
          </p:nvGrpSpPr>
          <p:grpSpPr>
            <a:xfrm>
              <a:off x="1115616" y="2852936"/>
              <a:ext cx="6226224" cy="1231776"/>
              <a:chOff x="1115616" y="2852936"/>
              <a:chExt cx="6226224" cy="1231776"/>
            </a:xfrm>
          </p:grpSpPr>
          <p:grpSp>
            <p:nvGrpSpPr>
              <p:cNvPr id="10" name="Group 152"/>
              <p:cNvGrpSpPr/>
              <p:nvPr/>
            </p:nvGrpSpPr>
            <p:grpSpPr>
              <a:xfrm>
                <a:off x="6372200" y="3068960"/>
                <a:ext cx="211137" cy="406152"/>
                <a:chOff x="0" y="124"/>
                <a:chExt cx="211135" cy="406151"/>
              </a:xfrm>
            </p:grpSpPr>
            <p:sp>
              <p:nvSpPr>
                <p:cNvPr id="11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2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3" name="Group 155"/>
              <p:cNvGrpSpPr/>
              <p:nvPr/>
            </p:nvGrpSpPr>
            <p:grpSpPr>
              <a:xfrm>
                <a:off x="1115616" y="2924944"/>
                <a:ext cx="211137" cy="406152"/>
                <a:chOff x="0" y="124"/>
                <a:chExt cx="211135" cy="406151"/>
              </a:xfrm>
            </p:grpSpPr>
            <p:sp>
              <p:nvSpPr>
                <p:cNvPr id="14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5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9" name="Group 161"/>
              <p:cNvGrpSpPr/>
              <p:nvPr/>
            </p:nvGrpSpPr>
            <p:grpSpPr>
              <a:xfrm>
                <a:off x="4499992" y="2996952"/>
                <a:ext cx="262584" cy="406152"/>
                <a:chOff x="0" y="124"/>
                <a:chExt cx="262582" cy="406151"/>
              </a:xfrm>
            </p:grpSpPr>
            <p:sp>
              <p:nvSpPr>
                <p:cNvPr id="20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1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28" name="Group 170"/>
              <p:cNvGrpSpPr/>
              <p:nvPr/>
            </p:nvGrpSpPr>
            <p:grpSpPr>
              <a:xfrm>
                <a:off x="3491880" y="2924944"/>
                <a:ext cx="211139" cy="406152"/>
                <a:chOff x="0" y="124"/>
                <a:chExt cx="211137" cy="406151"/>
              </a:xfrm>
            </p:grpSpPr>
            <p:sp>
              <p:nvSpPr>
                <p:cNvPr id="29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30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31" name="Group 173"/>
              <p:cNvGrpSpPr/>
              <p:nvPr/>
            </p:nvGrpSpPr>
            <p:grpSpPr>
              <a:xfrm>
                <a:off x="2555776" y="2924944"/>
                <a:ext cx="228601" cy="406152"/>
                <a:chOff x="0" y="124"/>
                <a:chExt cx="228600" cy="406151"/>
              </a:xfrm>
            </p:grpSpPr>
            <p:sp>
              <p:nvSpPr>
                <p:cNvPr id="32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33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34" name="Group 155"/>
              <p:cNvGrpSpPr/>
              <p:nvPr/>
            </p:nvGrpSpPr>
            <p:grpSpPr>
              <a:xfrm>
                <a:off x="1268016" y="3077344"/>
                <a:ext cx="211137" cy="406152"/>
                <a:chOff x="0" y="124"/>
                <a:chExt cx="211135" cy="406151"/>
              </a:xfrm>
            </p:grpSpPr>
            <p:sp>
              <p:nvSpPr>
                <p:cNvPr id="35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36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37" name="Group 155"/>
              <p:cNvGrpSpPr/>
              <p:nvPr/>
            </p:nvGrpSpPr>
            <p:grpSpPr>
              <a:xfrm>
                <a:off x="1420416" y="3229744"/>
                <a:ext cx="211137" cy="406152"/>
                <a:chOff x="0" y="124"/>
                <a:chExt cx="211135" cy="406151"/>
              </a:xfrm>
            </p:grpSpPr>
            <p:sp>
              <p:nvSpPr>
                <p:cNvPr id="38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39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40" name="Group 155"/>
              <p:cNvGrpSpPr/>
              <p:nvPr/>
            </p:nvGrpSpPr>
            <p:grpSpPr>
              <a:xfrm>
                <a:off x="1572816" y="3382144"/>
                <a:ext cx="211137" cy="406152"/>
                <a:chOff x="0" y="124"/>
                <a:chExt cx="211135" cy="406151"/>
              </a:xfrm>
            </p:grpSpPr>
            <p:sp>
              <p:nvSpPr>
                <p:cNvPr id="41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42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43" name="Group 155"/>
              <p:cNvGrpSpPr/>
              <p:nvPr/>
            </p:nvGrpSpPr>
            <p:grpSpPr>
              <a:xfrm>
                <a:off x="1725216" y="3534544"/>
                <a:ext cx="211137" cy="406152"/>
                <a:chOff x="0" y="124"/>
                <a:chExt cx="211135" cy="406151"/>
              </a:xfrm>
            </p:grpSpPr>
            <p:sp>
              <p:nvSpPr>
                <p:cNvPr id="44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45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46" name="Group 155"/>
              <p:cNvGrpSpPr/>
              <p:nvPr/>
            </p:nvGrpSpPr>
            <p:grpSpPr>
              <a:xfrm>
                <a:off x="1840583" y="3429000"/>
                <a:ext cx="211137" cy="406152"/>
                <a:chOff x="0" y="124"/>
                <a:chExt cx="211135" cy="406151"/>
              </a:xfrm>
            </p:grpSpPr>
            <p:sp>
              <p:nvSpPr>
                <p:cNvPr id="47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48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49" name="Group 155"/>
              <p:cNvGrpSpPr/>
              <p:nvPr/>
            </p:nvGrpSpPr>
            <p:grpSpPr>
              <a:xfrm>
                <a:off x="1912591" y="3284984"/>
                <a:ext cx="211137" cy="406152"/>
                <a:chOff x="0" y="124"/>
                <a:chExt cx="211135" cy="406151"/>
              </a:xfrm>
            </p:grpSpPr>
            <p:sp>
              <p:nvSpPr>
                <p:cNvPr id="50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1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52" name="Group 155"/>
              <p:cNvGrpSpPr/>
              <p:nvPr/>
            </p:nvGrpSpPr>
            <p:grpSpPr>
              <a:xfrm>
                <a:off x="1979712" y="3140968"/>
                <a:ext cx="211137" cy="406152"/>
                <a:chOff x="0" y="124"/>
                <a:chExt cx="211135" cy="406151"/>
              </a:xfrm>
            </p:grpSpPr>
            <p:sp>
              <p:nvSpPr>
                <p:cNvPr id="53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4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55" name="Group 155"/>
              <p:cNvGrpSpPr/>
              <p:nvPr/>
            </p:nvGrpSpPr>
            <p:grpSpPr>
              <a:xfrm>
                <a:off x="2056607" y="2996952"/>
                <a:ext cx="211137" cy="406152"/>
                <a:chOff x="0" y="124"/>
                <a:chExt cx="211135" cy="406151"/>
              </a:xfrm>
            </p:grpSpPr>
            <p:sp>
              <p:nvSpPr>
                <p:cNvPr id="56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57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58" name="Group 155"/>
              <p:cNvGrpSpPr/>
              <p:nvPr/>
            </p:nvGrpSpPr>
            <p:grpSpPr>
              <a:xfrm>
                <a:off x="2123728" y="2852936"/>
                <a:ext cx="211137" cy="406152"/>
                <a:chOff x="0" y="124"/>
                <a:chExt cx="211135" cy="406151"/>
              </a:xfrm>
            </p:grpSpPr>
            <p:sp>
              <p:nvSpPr>
                <p:cNvPr id="59" name="Shape 153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60" name="Shape 154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61" name="Group 173"/>
              <p:cNvGrpSpPr/>
              <p:nvPr/>
            </p:nvGrpSpPr>
            <p:grpSpPr>
              <a:xfrm>
                <a:off x="2555776" y="3094856"/>
                <a:ext cx="228601" cy="406152"/>
                <a:chOff x="0" y="124"/>
                <a:chExt cx="228600" cy="406151"/>
              </a:xfrm>
            </p:grpSpPr>
            <p:sp>
              <p:nvSpPr>
                <p:cNvPr id="62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63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64" name="Group 173"/>
              <p:cNvGrpSpPr/>
              <p:nvPr/>
            </p:nvGrpSpPr>
            <p:grpSpPr>
              <a:xfrm>
                <a:off x="2555776" y="3310880"/>
                <a:ext cx="228601" cy="406152"/>
                <a:chOff x="0" y="124"/>
                <a:chExt cx="228600" cy="406151"/>
              </a:xfrm>
            </p:grpSpPr>
            <p:sp>
              <p:nvSpPr>
                <p:cNvPr id="65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66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67" name="Group 173"/>
              <p:cNvGrpSpPr/>
              <p:nvPr/>
            </p:nvGrpSpPr>
            <p:grpSpPr>
              <a:xfrm>
                <a:off x="2555776" y="3526904"/>
                <a:ext cx="228601" cy="406152"/>
                <a:chOff x="0" y="124"/>
                <a:chExt cx="228600" cy="406151"/>
              </a:xfrm>
            </p:grpSpPr>
            <p:sp>
              <p:nvSpPr>
                <p:cNvPr id="68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69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70" name="Group 173"/>
              <p:cNvGrpSpPr/>
              <p:nvPr/>
            </p:nvGrpSpPr>
            <p:grpSpPr>
              <a:xfrm>
                <a:off x="2699792" y="3526904"/>
                <a:ext cx="228601" cy="406152"/>
                <a:chOff x="0" y="124"/>
                <a:chExt cx="228600" cy="406151"/>
              </a:xfrm>
            </p:grpSpPr>
            <p:sp>
              <p:nvSpPr>
                <p:cNvPr id="71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72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73" name="Group 173"/>
              <p:cNvGrpSpPr/>
              <p:nvPr/>
            </p:nvGrpSpPr>
            <p:grpSpPr>
              <a:xfrm>
                <a:off x="2843808" y="3526904"/>
                <a:ext cx="228601" cy="406152"/>
                <a:chOff x="0" y="124"/>
                <a:chExt cx="228600" cy="406151"/>
              </a:xfrm>
            </p:grpSpPr>
            <p:sp>
              <p:nvSpPr>
                <p:cNvPr id="74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75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76" name="Group 173"/>
              <p:cNvGrpSpPr/>
              <p:nvPr/>
            </p:nvGrpSpPr>
            <p:grpSpPr>
              <a:xfrm>
                <a:off x="2708176" y="2924944"/>
                <a:ext cx="228601" cy="406152"/>
                <a:chOff x="0" y="124"/>
                <a:chExt cx="228600" cy="406151"/>
              </a:xfrm>
            </p:grpSpPr>
            <p:sp>
              <p:nvSpPr>
                <p:cNvPr id="77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78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79" name="Group 173"/>
              <p:cNvGrpSpPr/>
              <p:nvPr/>
            </p:nvGrpSpPr>
            <p:grpSpPr>
              <a:xfrm>
                <a:off x="2903239" y="2924944"/>
                <a:ext cx="228601" cy="406152"/>
                <a:chOff x="0" y="124"/>
                <a:chExt cx="228600" cy="406151"/>
              </a:xfrm>
            </p:grpSpPr>
            <p:sp>
              <p:nvSpPr>
                <p:cNvPr id="80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81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82" name="Group 173"/>
              <p:cNvGrpSpPr/>
              <p:nvPr/>
            </p:nvGrpSpPr>
            <p:grpSpPr>
              <a:xfrm>
                <a:off x="2708176" y="3212976"/>
                <a:ext cx="228601" cy="406152"/>
                <a:chOff x="0" y="124"/>
                <a:chExt cx="228600" cy="406151"/>
              </a:xfrm>
            </p:grpSpPr>
            <p:sp>
              <p:nvSpPr>
                <p:cNvPr id="83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84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85" name="Group 173"/>
              <p:cNvGrpSpPr/>
              <p:nvPr/>
            </p:nvGrpSpPr>
            <p:grpSpPr>
              <a:xfrm>
                <a:off x="2903239" y="3212976"/>
                <a:ext cx="228601" cy="406152"/>
                <a:chOff x="0" y="124"/>
                <a:chExt cx="228600" cy="406151"/>
              </a:xfrm>
            </p:grpSpPr>
            <p:sp>
              <p:nvSpPr>
                <p:cNvPr id="86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87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88" name="Group 170"/>
              <p:cNvGrpSpPr/>
              <p:nvPr/>
            </p:nvGrpSpPr>
            <p:grpSpPr>
              <a:xfrm>
                <a:off x="3491880" y="3140968"/>
                <a:ext cx="211139" cy="406152"/>
                <a:chOff x="0" y="124"/>
                <a:chExt cx="211137" cy="406151"/>
              </a:xfrm>
            </p:grpSpPr>
            <p:sp>
              <p:nvSpPr>
                <p:cNvPr id="89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90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91" name="Group 170"/>
              <p:cNvGrpSpPr/>
              <p:nvPr/>
            </p:nvGrpSpPr>
            <p:grpSpPr>
              <a:xfrm>
                <a:off x="3491880" y="3356992"/>
                <a:ext cx="211139" cy="406152"/>
                <a:chOff x="0" y="124"/>
                <a:chExt cx="211137" cy="406151"/>
              </a:xfrm>
            </p:grpSpPr>
            <p:sp>
              <p:nvSpPr>
                <p:cNvPr id="92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93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94" name="Group 170"/>
              <p:cNvGrpSpPr/>
              <p:nvPr/>
            </p:nvGrpSpPr>
            <p:grpSpPr>
              <a:xfrm>
                <a:off x="3491880" y="3573016"/>
                <a:ext cx="211139" cy="406152"/>
                <a:chOff x="0" y="124"/>
                <a:chExt cx="211137" cy="406151"/>
              </a:xfrm>
            </p:grpSpPr>
            <p:sp>
              <p:nvSpPr>
                <p:cNvPr id="95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96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97" name="Group 170"/>
              <p:cNvGrpSpPr/>
              <p:nvPr/>
            </p:nvGrpSpPr>
            <p:grpSpPr>
              <a:xfrm>
                <a:off x="3644280" y="2924944"/>
                <a:ext cx="211139" cy="406152"/>
                <a:chOff x="0" y="124"/>
                <a:chExt cx="211137" cy="406151"/>
              </a:xfrm>
            </p:grpSpPr>
            <p:sp>
              <p:nvSpPr>
                <p:cNvPr id="98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99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00" name="Group 170"/>
              <p:cNvGrpSpPr/>
              <p:nvPr/>
            </p:nvGrpSpPr>
            <p:grpSpPr>
              <a:xfrm>
                <a:off x="3779912" y="2924944"/>
                <a:ext cx="211139" cy="406152"/>
                <a:chOff x="0" y="124"/>
                <a:chExt cx="211137" cy="406151"/>
              </a:xfrm>
            </p:grpSpPr>
            <p:sp>
              <p:nvSpPr>
                <p:cNvPr id="101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02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03" name="Group 170"/>
              <p:cNvGrpSpPr/>
              <p:nvPr/>
            </p:nvGrpSpPr>
            <p:grpSpPr>
              <a:xfrm>
                <a:off x="3644280" y="3238872"/>
                <a:ext cx="211139" cy="406152"/>
                <a:chOff x="0" y="124"/>
                <a:chExt cx="211137" cy="406151"/>
              </a:xfrm>
            </p:grpSpPr>
            <p:sp>
              <p:nvSpPr>
                <p:cNvPr id="104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05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06" name="Group 170"/>
              <p:cNvGrpSpPr/>
              <p:nvPr/>
            </p:nvGrpSpPr>
            <p:grpSpPr>
              <a:xfrm>
                <a:off x="3784797" y="3238872"/>
                <a:ext cx="211139" cy="406152"/>
                <a:chOff x="0" y="124"/>
                <a:chExt cx="211137" cy="406151"/>
              </a:xfrm>
            </p:grpSpPr>
            <p:sp>
              <p:nvSpPr>
                <p:cNvPr id="107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08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09" name="Group 170"/>
              <p:cNvGrpSpPr/>
              <p:nvPr/>
            </p:nvGrpSpPr>
            <p:grpSpPr>
              <a:xfrm>
                <a:off x="3928813" y="3068960"/>
                <a:ext cx="211139" cy="406152"/>
                <a:chOff x="0" y="124"/>
                <a:chExt cx="211137" cy="406151"/>
              </a:xfrm>
            </p:grpSpPr>
            <p:sp>
              <p:nvSpPr>
                <p:cNvPr id="110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11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12" name="Group 170"/>
              <p:cNvGrpSpPr/>
              <p:nvPr/>
            </p:nvGrpSpPr>
            <p:grpSpPr>
              <a:xfrm>
                <a:off x="3644280" y="3356992"/>
                <a:ext cx="211139" cy="406152"/>
                <a:chOff x="0" y="124"/>
                <a:chExt cx="211137" cy="406151"/>
              </a:xfrm>
            </p:grpSpPr>
            <p:sp>
              <p:nvSpPr>
                <p:cNvPr id="113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14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15" name="Group 170"/>
              <p:cNvGrpSpPr/>
              <p:nvPr/>
            </p:nvGrpSpPr>
            <p:grpSpPr>
              <a:xfrm>
                <a:off x="3784797" y="3454896"/>
                <a:ext cx="211139" cy="406152"/>
                <a:chOff x="0" y="124"/>
                <a:chExt cx="211137" cy="406151"/>
              </a:xfrm>
            </p:grpSpPr>
            <p:sp>
              <p:nvSpPr>
                <p:cNvPr id="116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17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18" name="Group 170"/>
              <p:cNvGrpSpPr/>
              <p:nvPr/>
            </p:nvGrpSpPr>
            <p:grpSpPr>
              <a:xfrm>
                <a:off x="3928813" y="3598912"/>
                <a:ext cx="211139" cy="406152"/>
                <a:chOff x="0" y="124"/>
                <a:chExt cx="211137" cy="406151"/>
              </a:xfrm>
            </p:grpSpPr>
            <p:sp>
              <p:nvSpPr>
                <p:cNvPr id="119" name="Shape 168"/>
                <p:cNvSpPr/>
                <p:nvPr/>
              </p:nvSpPr>
              <p:spPr>
                <a:xfrm>
                  <a:off x="0" y="88899"/>
                  <a:ext cx="211138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20" name="Shape 169"/>
                <p:cNvSpPr/>
                <p:nvPr/>
              </p:nvSpPr>
              <p:spPr>
                <a:xfrm>
                  <a:off x="10368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21" name="Group 161"/>
              <p:cNvGrpSpPr/>
              <p:nvPr/>
            </p:nvGrpSpPr>
            <p:grpSpPr>
              <a:xfrm>
                <a:off x="4644008" y="2996952"/>
                <a:ext cx="262584" cy="406152"/>
                <a:chOff x="0" y="124"/>
                <a:chExt cx="262582" cy="406151"/>
              </a:xfrm>
            </p:grpSpPr>
            <p:sp>
              <p:nvSpPr>
                <p:cNvPr id="122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23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24" name="Group 161"/>
              <p:cNvGrpSpPr/>
              <p:nvPr/>
            </p:nvGrpSpPr>
            <p:grpSpPr>
              <a:xfrm>
                <a:off x="4788024" y="2996952"/>
                <a:ext cx="262584" cy="406152"/>
                <a:chOff x="0" y="124"/>
                <a:chExt cx="262582" cy="406151"/>
              </a:xfrm>
            </p:grpSpPr>
            <p:sp>
              <p:nvSpPr>
                <p:cNvPr id="125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26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27" name="Group 161"/>
              <p:cNvGrpSpPr/>
              <p:nvPr/>
            </p:nvGrpSpPr>
            <p:grpSpPr>
              <a:xfrm>
                <a:off x="4957488" y="2996952"/>
                <a:ext cx="262584" cy="406152"/>
                <a:chOff x="0" y="124"/>
                <a:chExt cx="262582" cy="406151"/>
              </a:xfrm>
            </p:grpSpPr>
            <p:sp>
              <p:nvSpPr>
                <p:cNvPr id="128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29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30" name="Group 161"/>
              <p:cNvGrpSpPr/>
              <p:nvPr/>
            </p:nvGrpSpPr>
            <p:grpSpPr>
              <a:xfrm>
                <a:off x="5101504" y="2996952"/>
                <a:ext cx="262584" cy="406152"/>
                <a:chOff x="0" y="124"/>
                <a:chExt cx="262582" cy="406151"/>
              </a:xfrm>
            </p:grpSpPr>
            <p:sp>
              <p:nvSpPr>
                <p:cNvPr id="131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32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33" name="Group 161"/>
              <p:cNvGrpSpPr/>
              <p:nvPr/>
            </p:nvGrpSpPr>
            <p:grpSpPr>
              <a:xfrm>
                <a:off x="4788024" y="3149352"/>
                <a:ext cx="262584" cy="406152"/>
                <a:chOff x="0" y="124"/>
                <a:chExt cx="262582" cy="406151"/>
              </a:xfrm>
            </p:grpSpPr>
            <p:sp>
              <p:nvSpPr>
                <p:cNvPr id="134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35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36" name="Group 161"/>
              <p:cNvGrpSpPr/>
              <p:nvPr/>
            </p:nvGrpSpPr>
            <p:grpSpPr>
              <a:xfrm>
                <a:off x="4788024" y="3356992"/>
                <a:ext cx="262584" cy="406152"/>
                <a:chOff x="0" y="124"/>
                <a:chExt cx="262582" cy="406151"/>
              </a:xfrm>
            </p:grpSpPr>
            <p:sp>
              <p:nvSpPr>
                <p:cNvPr id="137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38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39" name="Group 161"/>
              <p:cNvGrpSpPr/>
              <p:nvPr/>
            </p:nvGrpSpPr>
            <p:grpSpPr>
              <a:xfrm>
                <a:off x="4788024" y="3526904"/>
                <a:ext cx="262584" cy="406152"/>
                <a:chOff x="0" y="124"/>
                <a:chExt cx="262582" cy="406151"/>
              </a:xfrm>
            </p:grpSpPr>
            <p:sp>
              <p:nvSpPr>
                <p:cNvPr id="140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1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42" name="Group 161"/>
              <p:cNvGrpSpPr/>
              <p:nvPr/>
            </p:nvGrpSpPr>
            <p:grpSpPr>
              <a:xfrm>
                <a:off x="4788024" y="3670920"/>
                <a:ext cx="262584" cy="406152"/>
                <a:chOff x="0" y="124"/>
                <a:chExt cx="262582" cy="406151"/>
              </a:xfrm>
            </p:grpSpPr>
            <p:sp>
              <p:nvSpPr>
                <p:cNvPr id="143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44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48" name="Group 161"/>
              <p:cNvGrpSpPr/>
              <p:nvPr/>
            </p:nvGrpSpPr>
            <p:grpSpPr>
              <a:xfrm>
                <a:off x="2915816" y="3526904"/>
                <a:ext cx="262584" cy="406152"/>
                <a:chOff x="0" y="124"/>
                <a:chExt cx="262582" cy="406151"/>
              </a:xfrm>
            </p:grpSpPr>
            <p:sp>
              <p:nvSpPr>
                <p:cNvPr id="149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50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51" name="Group 173"/>
              <p:cNvGrpSpPr/>
              <p:nvPr/>
            </p:nvGrpSpPr>
            <p:grpSpPr>
              <a:xfrm>
                <a:off x="5520681" y="3068960"/>
                <a:ext cx="228601" cy="406152"/>
                <a:chOff x="0" y="124"/>
                <a:chExt cx="228600" cy="406151"/>
              </a:xfrm>
            </p:grpSpPr>
            <p:sp>
              <p:nvSpPr>
                <p:cNvPr id="152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53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54" name="Group 173"/>
              <p:cNvGrpSpPr/>
              <p:nvPr/>
            </p:nvGrpSpPr>
            <p:grpSpPr>
              <a:xfrm>
                <a:off x="5520681" y="3238872"/>
                <a:ext cx="228601" cy="406152"/>
                <a:chOff x="0" y="124"/>
                <a:chExt cx="228600" cy="406151"/>
              </a:xfrm>
            </p:grpSpPr>
            <p:sp>
              <p:nvSpPr>
                <p:cNvPr id="155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56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57" name="Group 173"/>
              <p:cNvGrpSpPr/>
              <p:nvPr/>
            </p:nvGrpSpPr>
            <p:grpSpPr>
              <a:xfrm>
                <a:off x="5520681" y="3454896"/>
                <a:ext cx="228601" cy="406152"/>
                <a:chOff x="0" y="124"/>
                <a:chExt cx="228600" cy="406151"/>
              </a:xfrm>
            </p:grpSpPr>
            <p:sp>
              <p:nvSpPr>
                <p:cNvPr id="158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59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60" name="Group 173"/>
              <p:cNvGrpSpPr/>
              <p:nvPr/>
            </p:nvGrpSpPr>
            <p:grpSpPr>
              <a:xfrm>
                <a:off x="5520681" y="3670920"/>
                <a:ext cx="228601" cy="406152"/>
                <a:chOff x="0" y="124"/>
                <a:chExt cx="228600" cy="406151"/>
              </a:xfrm>
            </p:grpSpPr>
            <p:sp>
              <p:nvSpPr>
                <p:cNvPr id="161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62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63" name="Group 173"/>
              <p:cNvGrpSpPr/>
              <p:nvPr/>
            </p:nvGrpSpPr>
            <p:grpSpPr>
              <a:xfrm>
                <a:off x="5664697" y="3670920"/>
                <a:ext cx="228601" cy="406152"/>
                <a:chOff x="0" y="124"/>
                <a:chExt cx="228600" cy="406151"/>
              </a:xfrm>
            </p:grpSpPr>
            <p:sp>
              <p:nvSpPr>
                <p:cNvPr id="164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65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66" name="Group 173"/>
              <p:cNvGrpSpPr/>
              <p:nvPr/>
            </p:nvGrpSpPr>
            <p:grpSpPr>
              <a:xfrm>
                <a:off x="5808713" y="3670920"/>
                <a:ext cx="228601" cy="406152"/>
                <a:chOff x="0" y="124"/>
                <a:chExt cx="228600" cy="406151"/>
              </a:xfrm>
            </p:grpSpPr>
            <p:sp>
              <p:nvSpPr>
                <p:cNvPr id="167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68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69" name="Group 173"/>
              <p:cNvGrpSpPr/>
              <p:nvPr/>
            </p:nvGrpSpPr>
            <p:grpSpPr>
              <a:xfrm>
                <a:off x="5673081" y="3068960"/>
                <a:ext cx="228601" cy="406152"/>
                <a:chOff x="0" y="124"/>
                <a:chExt cx="228600" cy="406151"/>
              </a:xfrm>
            </p:grpSpPr>
            <p:sp>
              <p:nvSpPr>
                <p:cNvPr id="170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71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72" name="Group 173"/>
              <p:cNvGrpSpPr/>
              <p:nvPr/>
            </p:nvGrpSpPr>
            <p:grpSpPr>
              <a:xfrm>
                <a:off x="5868144" y="3068960"/>
                <a:ext cx="228601" cy="406152"/>
                <a:chOff x="0" y="124"/>
                <a:chExt cx="228600" cy="406151"/>
              </a:xfrm>
            </p:grpSpPr>
            <p:sp>
              <p:nvSpPr>
                <p:cNvPr id="173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74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75" name="Group 173"/>
              <p:cNvGrpSpPr/>
              <p:nvPr/>
            </p:nvGrpSpPr>
            <p:grpSpPr>
              <a:xfrm>
                <a:off x="5673081" y="3356992"/>
                <a:ext cx="228601" cy="406152"/>
                <a:chOff x="0" y="124"/>
                <a:chExt cx="228600" cy="406151"/>
              </a:xfrm>
            </p:grpSpPr>
            <p:sp>
              <p:nvSpPr>
                <p:cNvPr id="176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77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78" name="Group 173"/>
              <p:cNvGrpSpPr/>
              <p:nvPr/>
            </p:nvGrpSpPr>
            <p:grpSpPr>
              <a:xfrm>
                <a:off x="5868144" y="3356992"/>
                <a:ext cx="228601" cy="406152"/>
                <a:chOff x="0" y="124"/>
                <a:chExt cx="228600" cy="406151"/>
              </a:xfrm>
            </p:grpSpPr>
            <p:sp>
              <p:nvSpPr>
                <p:cNvPr id="179" name="Shape 171"/>
                <p:cNvSpPr/>
                <p:nvPr/>
              </p:nvSpPr>
              <p:spPr>
                <a:xfrm>
                  <a:off x="13022" y="76200"/>
                  <a:ext cx="211137" cy="228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180" name="Shape 172"/>
                <p:cNvSpPr/>
                <p:nvPr/>
              </p:nvSpPr>
              <p:spPr>
                <a:xfrm>
                  <a:off x="0" y="124"/>
                  <a:ext cx="228600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81" name="Group 161"/>
              <p:cNvGrpSpPr/>
              <p:nvPr/>
            </p:nvGrpSpPr>
            <p:grpSpPr>
              <a:xfrm>
                <a:off x="5880721" y="3670920"/>
                <a:ext cx="262584" cy="406152"/>
                <a:chOff x="0" y="124"/>
                <a:chExt cx="262582" cy="406151"/>
              </a:xfrm>
            </p:grpSpPr>
            <p:sp>
              <p:nvSpPr>
                <p:cNvPr id="182" name="Shape 159"/>
                <p:cNvSpPr/>
                <p:nvPr/>
              </p:nvSpPr>
              <p:spPr>
                <a:xfrm>
                  <a:off x="25723" y="88899"/>
                  <a:ext cx="211137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3" name="Shape 160"/>
                <p:cNvSpPr/>
                <p:nvPr/>
              </p:nvSpPr>
              <p:spPr>
                <a:xfrm>
                  <a:off x="0" y="124"/>
                  <a:ext cx="262583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+</a:t>
                  </a:r>
                </a:p>
              </p:txBody>
            </p:sp>
          </p:grpSp>
          <p:grpSp>
            <p:nvGrpSpPr>
              <p:cNvPr id="184" name="Group 152"/>
              <p:cNvGrpSpPr/>
              <p:nvPr/>
            </p:nvGrpSpPr>
            <p:grpSpPr>
              <a:xfrm>
                <a:off x="6521103" y="3221360"/>
                <a:ext cx="211137" cy="406152"/>
                <a:chOff x="0" y="124"/>
                <a:chExt cx="211135" cy="406151"/>
              </a:xfrm>
            </p:grpSpPr>
            <p:sp>
              <p:nvSpPr>
                <p:cNvPr id="185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6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87" name="Group 152"/>
              <p:cNvGrpSpPr/>
              <p:nvPr/>
            </p:nvGrpSpPr>
            <p:grpSpPr>
              <a:xfrm>
                <a:off x="6673503" y="3373760"/>
                <a:ext cx="211137" cy="406152"/>
                <a:chOff x="0" y="124"/>
                <a:chExt cx="211135" cy="406151"/>
              </a:xfrm>
            </p:grpSpPr>
            <p:sp>
              <p:nvSpPr>
                <p:cNvPr id="188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89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90" name="Group 152"/>
              <p:cNvGrpSpPr/>
              <p:nvPr/>
            </p:nvGrpSpPr>
            <p:grpSpPr>
              <a:xfrm>
                <a:off x="6825903" y="3526160"/>
                <a:ext cx="211137" cy="406152"/>
                <a:chOff x="0" y="124"/>
                <a:chExt cx="211135" cy="406151"/>
              </a:xfrm>
            </p:grpSpPr>
            <p:sp>
              <p:nvSpPr>
                <p:cNvPr id="191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92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93" name="Group 152"/>
              <p:cNvGrpSpPr/>
              <p:nvPr/>
            </p:nvGrpSpPr>
            <p:grpSpPr>
              <a:xfrm>
                <a:off x="6978303" y="3678560"/>
                <a:ext cx="211137" cy="406152"/>
                <a:chOff x="0" y="124"/>
                <a:chExt cx="211135" cy="406151"/>
              </a:xfrm>
            </p:grpSpPr>
            <p:sp>
              <p:nvSpPr>
                <p:cNvPr id="194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95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96" name="Group 152"/>
              <p:cNvGrpSpPr/>
              <p:nvPr/>
            </p:nvGrpSpPr>
            <p:grpSpPr>
              <a:xfrm>
                <a:off x="7130703" y="3068960"/>
                <a:ext cx="211137" cy="406152"/>
                <a:chOff x="0" y="124"/>
                <a:chExt cx="211135" cy="406151"/>
              </a:xfrm>
            </p:grpSpPr>
            <p:sp>
              <p:nvSpPr>
                <p:cNvPr id="197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98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199" name="Group 152"/>
              <p:cNvGrpSpPr/>
              <p:nvPr/>
            </p:nvGrpSpPr>
            <p:grpSpPr>
              <a:xfrm>
                <a:off x="7020272" y="3212976"/>
                <a:ext cx="211137" cy="406152"/>
                <a:chOff x="0" y="124"/>
                <a:chExt cx="211135" cy="406151"/>
              </a:xfrm>
            </p:grpSpPr>
            <p:sp>
              <p:nvSpPr>
                <p:cNvPr id="200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01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202" name="Group 152"/>
              <p:cNvGrpSpPr/>
              <p:nvPr/>
            </p:nvGrpSpPr>
            <p:grpSpPr>
              <a:xfrm>
                <a:off x="6876256" y="3356992"/>
                <a:ext cx="211137" cy="406152"/>
                <a:chOff x="0" y="124"/>
                <a:chExt cx="211135" cy="406151"/>
              </a:xfrm>
            </p:grpSpPr>
            <p:sp>
              <p:nvSpPr>
                <p:cNvPr id="203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04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205" name="Group 152"/>
              <p:cNvGrpSpPr/>
              <p:nvPr/>
            </p:nvGrpSpPr>
            <p:grpSpPr>
              <a:xfrm>
                <a:off x="6737127" y="3501008"/>
                <a:ext cx="211137" cy="406152"/>
                <a:chOff x="0" y="124"/>
                <a:chExt cx="211135" cy="406151"/>
              </a:xfrm>
            </p:grpSpPr>
            <p:sp>
              <p:nvSpPr>
                <p:cNvPr id="206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07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  <p:grpSp>
            <p:nvGrpSpPr>
              <p:cNvPr id="208" name="Group 152"/>
              <p:cNvGrpSpPr/>
              <p:nvPr/>
            </p:nvGrpSpPr>
            <p:grpSpPr>
              <a:xfrm>
                <a:off x="6593111" y="3598912"/>
                <a:ext cx="211137" cy="406152"/>
                <a:chOff x="0" y="124"/>
                <a:chExt cx="211135" cy="406151"/>
              </a:xfrm>
            </p:grpSpPr>
            <p:sp>
              <p:nvSpPr>
                <p:cNvPr id="209" name="Shape 150"/>
                <p:cNvSpPr/>
                <p:nvPr/>
              </p:nvSpPr>
              <p:spPr>
                <a:xfrm>
                  <a:off x="0" y="88899"/>
                  <a:ext cx="211136" cy="2286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4F0AB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38100" tIns="38100" rIns="38100" bIns="38100" numCol="1" anchor="t">
                  <a:noAutofit/>
                </a:bodyPr>
                <a:lstStyle/>
                <a:p>
                  <a:pPr lvl="0" defTabSz="914400">
                    <a:buClr>
                      <a:srgbClr val="000000"/>
                    </a:buClr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210" name="Shape 151"/>
                <p:cNvSpPr/>
                <p:nvPr/>
              </p:nvSpPr>
              <p:spPr>
                <a:xfrm>
                  <a:off x="10367" y="124"/>
                  <a:ext cx="190402" cy="4061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 defTabSz="762000">
                    <a:buClr>
                      <a:srgbClr val="0433FF"/>
                    </a:buClr>
                    <a:buFont typeface="Times New Roman"/>
                    <a:defRPr sz="2400" b="1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400" b="1" dirty="0">
                      <a:solidFill>
                        <a:srgbClr val="0433FF"/>
                      </a:solidFill>
                      <a:uFill>
                        <a:solidFill>
                          <a:srgbClr val="0433FF"/>
                        </a:solidFill>
                      </a:uFill>
                    </a:rPr>
                    <a:t>-</a:t>
                  </a:r>
                </a:p>
              </p:txBody>
            </p:sp>
          </p:grpSp>
        </p:grpSp>
        <p:grpSp>
          <p:nvGrpSpPr>
            <p:cNvPr id="211" name="Group 152"/>
            <p:cNvGrpSpPr/>
            <p:nvPr/>
          </p:nvGrpSpPr>
          <p:grpSpPr>
            <a:xfrm>
              <a:off x="6449095" y="3742928"/>
              <a:ext cx="211137" cy="406152"/>
              <a:chOff x="0" y="124"/>
              <a:chExt cx="211135" cy="406151"/>
            </a:xfrm>
          </p:grpSpPr>
          <p:sp>
            <p:nvSpPr>
              <p:cNvPr id="212" name="Shape 150"/>
              <p:cNvSpPr/>
              <p:nvPr/>
            </p:nvSpPr>
            <p:spPr>
              <a:xfrm>
                <a:off x="0" y="88899"/>
                <a:ext cx="211136" cy="228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4F0AB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lvl="0" defTabSz="914400">
                  <a:buClr>
                    <a:srgbClr val="000000"/>
                  </a:buClr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13" name="Shape 151"/>
              <p:cNvSpPr/>
              <p:nvPr/>
            </p:nvSpPr>
            <p:spPr>
              <a:xfrm>
                <a:off x="10367" y="124"/>
                <a:ext cx="190402" cy="4061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 defTabSz="762000">
                  <a:buClr>
                    <a:srgbClr val="0433FF"/>
                  </a:buClr>
                  <a:buFont typeface="Times New Roman"/>
                  <a:defRPr sz="2400" b="1">
                    <a:solidFill>
                      <a:srgbClr val="0433FF"/>
                    </a:solidFill>
                    <a:uFill>
                      <a:solidFill>
                        <a:srgbClr val="0433FF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2400" b="1" dirty="0">
                    <a:solidFill>
                      <a:srgbClr val="0433FF"/>
                    </a:solidFill>
                    <a:uFill>
                      <a:solidFill>
                        <a:srgbClr val="0433FF"/>
                      </a:solidFill>
                    </a:uFill>
                  </a:rPr>
                  <a:t>-</a:t>
                </a:r>
              </a:p>
            </p:txBody>
          </p:sp>
        </p:grpSp>
      </p:grpSp>
      <p:sp>
        <p:nvSpPr>
          <p:cNvPr id="217" name="TextBox 216"/>
          <p:cNvSpPr txBox="1"/>
          <p:nvPr/>
        </p:nvSpPr>
        <p:spPr>
          <a:xfrm>
            <a:off x="0" y="836712"/>
            <a:ext cx="1450299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Steve Worm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763688" y="908720"/>
            <a:ext cx="705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 Prizes for most outrageous use of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4572000" y="116632"/>
            <a:ext cx="4409530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Speakers: STAR/ATLAS/ALICE/CLIC/ILC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they were legion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5" name="Picture 2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8259755" y="1366749"/>
            <a:ext cx="685058" cy="568684"/>
          </a:xfrm>
          <a:prstGeom prst="rect">
            <a:avLst/>
          </a:prstGeom>
        </p:spPr>
      </p:pic>
      <p:pic>
        <p:nvPicPr>
          <p:cNvPr id="236" name="Picture 2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8396415" y="3492548"/>
            <a:ext cx="575716" cy="498729"/>
          </a:xfrm>
          <a:prstGeom prst="rect">
            <a:avLst/>
          </a:prstGeom>
        </p:spPr>
      </p:pic>
      <p:cxnSp>
        <p:nvCxnSpPr>
          <p:cNvPr id="237" name="Straight Connector 236"/>
          <p:cNvCxnSpPr/>
          <p:nvPr/>
        </p:nvCxnSpPr>
        <p:spPr>
          <a:xfrm>
            <a:off x="8892480" y="1556792"/>
            <a:ext cx="2054" cy="44139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0" y="1196752"/>
            <a:ext cx="1955245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Michael </a:t>
            </a:r>
            <a:r>
              <a:rPr lang="en-US" dirty="0" err="1" smtClean="0">
                <a:solidFill>
                  <a:schemeClr val="bg1"/>
                </a:solidFill>
              </a:rPr>
              <a:t>Deveaux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39" name="Picture 238" descr="VERTEX_2015.pdf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93" b="83482"/>
          <a:stretch/>
        </p:blipFill>
        <p:spPr>
          <a:xfrm rot="16200000">
            <a:off x="6332577" y="3036576"/>
            <a:ext cx="4532158" cy="5644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7544" y="5445224"/>
            <a:ext cx="518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IBISCUS – prize for most contrived acronym ?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7544" y="5877272"/>
            <a:ext cx="853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dirty="0" smtClean="0">
                <a:solidFill>
                  <a:srgbClr val="7F7F7F"/>
                </a:solidFill>
              </a:rPr>
              <a:t>ILC: Challenge Combine 1μs </a:t>
            </a:r>
            <a:r>
              <a:rPr lang="de-DE" dirty="0">
                <a:solidFill>
                  <a:srgbClr val="7F7F7F"/>
                </a:solidFill>
              </a:rPr>
              <a:t>time </a:t>
            </a:r>
            <a:r>
              <a:rPr lang="de-DE" dirty="0" err="1">
                <a:solidFill>
                  <a:srgbClr val="7F7F7F"/>
                </a:solidFill>
              </a:rPr>
              <a:t>resolution</a:t>
            </a:r>
            <a:r>
              <a:rPr lang="de-DE" dirty="0">
                <a:solidFill>
                  <a:srgbClr val="7F7F7F"/>
                </a:solidFill>
              </a:rPr>
              <a:t> </a:t>
            </a:r>
            <a:r>
              <a:rPr lang="de-DE" dirty="0" smtClean="0">
                <a:solidFill>
                  <a:srgbClr val="7F7F7F"/>
                </a:solidFill>
              </a:rPr>
              <a:t>(</a:t>
            </a:r>
            <a:r>
              <a:rPr lang="de-DE" dirty="0" err="1" smtClean="0">
                <a:solidFill>
                  <a:srgbClr val="7F7F7F"/>
                </a:solidFill>
              </a:rPr>
              <a:t>less</a:t>
            </a:r>
            <a:r>
              <a:rPr lang="de-DE" dirty="0" smtClean="0">
                <a:solidFill>
                  <a:srgbClr val="7F7F7F"/>
                </a:solidFill>
              </a:rPr>
              <a:t>?) </a:t>
            </a:r>
            <a:r>
              <a:rPr lang="de-DE" dirty="0" err="1" smtClean="0">
                <a:solidFill>
                  <a:srgbClr val="7F7F7F"/>
                </a:solidFill>
              </a:rPr>
              <a:t>with</a:t>
            </a:r>
            <a:r>
              <a:rPr lang="de-DE" dirty="0" smtClean="0">
                <a:solidFill>
                  <a:srgbClr val="7F7F7F"/>
                </a:solidFill>
              </a:rPr>
              <a:t> 3µm </a:t>
            </a:r>
            <a:r>
              <a:rPr lang="de-DE" dirty="0" err="1" smtClean="0">
                <a:solidFill>
                  <a:srgbClr val="7F7F7F"/>
                </a:solidFill>
              </a:rPr>
              <a:t>spatial</a:t>
            </a:r>
            <a:r>
              <a:rPr lang="de-DE" dirty="0" smtClean="0">
                <a:solidFill>
                  <a:srgbClr val="7F7F7F"/>
                </a:solidFill>
              </a:rPr>
              <a:t> </a:t>
            </a:r>
            <a:r>
              <a:rPr lang="de-DE" dirty="0" err="1" smtClean="0">
                <a:solidFill>
                  <a:srgbClr val="7F7F7F"/>
                </a:solidFill>
              </a:rPr>
              <a:t>resolution</a:t>
            </a:r>
            <a:r>
              <a:rPr lang="de-DE" dirty="0" smtClean="0">
                <a:solidFill>
                  <a:srgbClr val="7F7F7F"/>
                </a:solidFill>
              </a:rPr>
              <a:t> 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1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00034 0.3932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3.33333E-6 0.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39699 L 0.00035 0.6469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Pixels with Timing – </a:t>
            </a:r>
            <a:r>
              <a:rPr lang="en-US" sz="2000" dirty="0" smtClean="0"/>
              <a:t>a revolution in the making ?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2736"/>
            <a:ext cx="4076700" cy="2781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980728"/>
            <a:ext cx="4089400" cy="284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48264" y="3789040"/>
            <a:ext cx="1440160" cy="369332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Abe </a:t>
            </a:r>
            <a:r>
              <a:rPr lang="en-US" dirty="0" err="1" smtClean="0">
                <a:solidFill>
                  <a:srgbClr val="FFFFFF"/>
                </a:solidFill>
              </a:rPr>
              <a:t>Seiden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764704"/>
            <a:ext cx="259228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Matthieu</a:t>
            </a:r>
            <a:r>
              <a:rPr lang="en-US" dirty="0">
                <a:solidFill>
                  <a:schemeClr val="bg1"/>
                </a:solidFill>
              </a:rPr>
              <a:t> Perrin-</a:t>
            </a:r>
            <a:r>
              <a:rPr lang="en-US" dirty="0" err="1" smtClean="0">
                <a:solidFill>
                  <a:schemeClr val="bg1"/>
                </a:solidFill>
              </a:rPr>
              <a:t>Terrin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51520" y="692696"/>
            <a:ext cx="64087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NA62: 200ps time resolution</a:t>
            </a:r>
            <a:endParaRPr lang="en-US" sz="24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488668"/>
            <a:ext cx="396044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Also see Chris Kenney </a:t>
            </a:r>
            <a:r>
              <a:rPr lang="en-US" dirty="0" err="1" smtClean="0">
                <a:solidFill>
                  <a:srgbClr val="FFFFFF"/>
                </a:solidFill>
              </a:rPr>
              <a:t>Tixel</a:t>
            </a:r>
            <a:r>
              <a:rPr lang="en-US" dirty="0" smtClean="0">
                <a:solidFill>
                  <a:srgbClr val="FFFFFF"/>
                </a:solidFill>
              </a:rPr>
              <a:t> &gt;30ps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3" descr="slid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37112"/>
            <a:ext cx="4829679" cy="1697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 bwMode="auto">
          <a:xfrm>
            <a:off x="179512" y="3717032"/>
            <a:ext cx="64087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4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R&amp;D aim 40ps</a:t>
            </a:r>
          </a:p>
          <a:p>
            <a:pPr marL="457200" indent="-457200">
              <a:buFont typeface="Arial"/>
              <a:buChar char="•"/>
            </a:pPr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Detectors with Gain &amp; Large Electron Drift Velocity</a:t>
            </a:r>
            <a:endParaRPr lang="en-US" sz="1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4" descr="slide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437112"/>
            <a:ext cx="3024336" cy="175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948264" y="4149080"/>
            <a:ext cx="1656184" cy="369332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Marta </a:t>
            </a:r>
            <a:r>
              <a:rPr lang="en-US" dirty="0" err="1" smtClean="0">
                <a:solidFill>
                  <a:srgbClr val="FFFFFF"/>
                </a:solidFill>
              </a:rPr>
              <a:t>Baselga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6093296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Multiplication reduced after irradiation (for Boron) 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Applications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36</a:t>
            </a:fld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336967"/>
              </p:ext>
            </p:extLst>
          </p:nvPr>
        </p:nvGraphicFramePr>
        <p:xfrm>
          <a:off x="4572000" y="764704"/>
          <a:ext cx="4013200" cy="153924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006600"/>
                <a:gridCol w="2006600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Photon Science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Chris Kenney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Neural Vision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Alan Litke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Neutron Science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Oliver Kirstein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AMS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Martin Pohl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Fermi LAT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Eric Charles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AEgIS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Angela </a:t>
                      </a:r>
                      <a:r>
                        <a:rPr lang="en-US" sz="1600" u="none" strike="noStrike" dirty="0" err="1">
                          <a:effectLst/>
                        </a:rPr>
                        <a:t>Gligorova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pic>
        <p:nvPicPr>
          <p:cNvPr id="8" name="Content Placeholder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816424" cy="259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96752"/>
            <a:ext cx="3839468" cy="19880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1052736"/>
            <a:ext cx="2096247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Chris Kenney’s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Non-flying saucers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3429000"/>
            <a:ext cx="4834314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Alan </a:t>
            </a:r>
            <a:r>
              <a:rPr lang="en-US" dirty="0" err="1" smtClean="0">
                <a:solidFill>
                  <a:schemeClr val="bg1"/>
                </a:solidFill>
              </a:rPr>
              <a:t>Litke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“How does it respond to black &amp; white dots ?”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25144"/>
            <a:ext cx="1067611" cy="160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73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3528" y="3717032"/>
            <a:ext cx="8568951" cy="2736304"/>
          </a:xfrm>
          <a:prstGeom prst="rect">
            <a:avLst/>
          </a:prstGeom>
          <a:solidFill>
            <a:srgbClr val="B3A2C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3717032"/>
            <a:ext cx="3384376" cy="1224136"/>
          </a:xfrm>
        </p:spPr>
        <p:txBody>
          <a:bodyPr/>
          <a:lstStyle/>
          <a:p>
            <a:r>
              <a:rPr lang="en-US" sz="2000" dirty="0" smtClean="0"/>
              <a:t>Strong science case for </a:t>
            </a:r>
          </a:p>
          <a:p>
            <a:pPr marL="0" indent="0">
              <a:buNone/>
            </a:pPr>
            <a:r>
              <a:rPr lang="en-US" sz="2000" dirty="0" smtClean="0"/>
              <a:t>100keV-1GeV Instrument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4797152"/>
            <a:ext cx="798802" cy="16561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869160"/>
            <a:ext cx="2366872" cy="1512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4437112"/>
            <a:ext cx="1121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Compton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4437112"/>
            <a:ext cx="177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Pair conversion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528" y="1268760"/>
            <a:ext cx="8568952" cy="2304256"/>
          </a:xfrm>
          <a:prstGeom prst="rect">
            <a:avLst/>
          </a:prstGeom>
          <a:solidFill>
            <a:srgbClr val="B3A2C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4"/>
          <p:cNvSpPr txBox="1">
            <a:spLocks/>
          </p:cNvSpPr>
          <p:nvPr/>
        </p:nvSpPr>
        <p:spPr bwMode="auto">
          <a:xfrm>
            <a:off x="467544" y="1340768"/>
            <a:ext cx="439248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Photon Science</a:t>
            </a:r>
          </a:p>
          <a:p>
            <a:r>
              <a:rPr lang="en-US" sz="2000" dirty="0" smtClean="0"/>
              <a:t>50 </a:t>
            </a:r>
            <a:r>
              <a:rPr lang="en-US" sz="2000" dirty="0" err="1" smtClean="0"/>
              <a:t>eV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50 </a:t>
            </a:r>
            <a:r>
              <a:rPr lang="en-US" sz="2000" dirty="0" err="1" smtClean="0">
                <a:sym typeface="Wingdings"/>
              </a:rPr>
              <a:t>GeV</a:t>
            </a:r>
            <a:endParaRPr lang="en-US" sz="2000" dirty="0" smtClean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Absorption in Si: </a:t>
            </a:r>
            <a:r>
              <a:rPr lang="en-US" sz="2000" dirty="0" smtClean="0"/>
              <a:t> 10nm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latin typeface="Arial"/>
                <a:ea typeface="Wingdings"/>
                <a:cs typeface="Arial"/>
                <a:sym typeface="Wingdings"/>
              </a:rPr>
              <a:t>1 cm</a:t>
            </a:r>
            <a:r>
              <a:rPr lang="en-US" sz="2000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764704"/>
            <a:ext cx="7584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HEP benefitting large range of </a:t>
            </a:r>
            <a:r>
              <a:rPr lang="en-US" sz="2400" dirty="0" smtClean="0">
                <a:solidFill>
                  <a:schemeClr val="accent2"/>
                </a:solidFill>
              </a:rPr>
              <a:t>scientific applications</a:t>
            </a: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276872"/>
            <a:ext cx="4139952" cy="132478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340768"/>
            <a:ext cx="2303233" cy="17281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27984" y="1340768"/>
            <a:ext cx="76208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LCLS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00392" y="2276872"/>
            <a:ext cx="753406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XFEL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2" descr="HERD_CSS_eng(1)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581128"/>
            <a:ext cx="2160240" cy="1640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Content Placeholder 4"/>
          <p:cNvSpPr txBox="1">
            <a:spLocks/>
          </p:cNvSpPr>
          <p:nvPr/>
        </p:nvSpPr>
        <p:spPr bwMode="auto">
          <a:xfrm>
            <a:off x="4139952" y="3717032"/>
            <a:ext cx="47525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High Energy Cosmic Ray Detector for </a:t>
            </a:r>
            <a:r>
              <a:rPr lang="en-US" sz="2000" dirty="0"/>
              <a:t>C</a:t>
            </a:r>
            <a:r>
              <a:rPr lang="en-US" sz="2000" dirty="0" smtClean="0"/>
              <a:t>hinese Space Station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020272" y="4941168"/>
            <a:ext cx="1955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Silicon- Tungsten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Tracker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08304" y="1268760"/>
            <a:ext cx="157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Chris Kenney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24328" y="609329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Martin Pohl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6093296"/>
            <a:ext cx="1441733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Eric Charles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5536" y="2420888"/>
            <a:ext cx="4032448" cy="12241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552" y="2420888"/>
            <a:ext cx="1296144" cy="116984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907704" y="2492896"/>
            <a:ext cx="121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Alan </a:t>
            </a:r>
            <a:r>
              <a:rPr lang="en-US" dirty="0" err="1" smtClean="0">
                <a:solidFill>
                  <a:schemeClr val="bg1"/>
                </a:solidFill>
              </a:rPr>
              <a:t>Litke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Content Placeholder 4"/>
          <p:cNvSpPr txBox="1">
            <a:spLocks/>
          </p:cNvSpPr>
          <p:nvPr/>
        </p:nvSpPr>
        <p:spPr bwMode="auto">
          <a:xfrm>
            <a:off x="1691680" y="2852936"/>
            <a:ext cx="27363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100Myr old</a:t>
            </a:r>
          </a:p>
          <a:p>
            <a:r>
              <a:rPr lang="en-US" sz="2000" dirty="0" smtClean="0"/>
              <a:t>Brain/visual system</a:t>
            </a:r>
          </a:p>
        </p:txBody>
      </p:sp>
    </p:spTree>
    <p:extLst>
      <p:ext uri="{BB962C8B-B14F-4D97-AF65-F5344CB8AC3E}">
        <p14:creationId xmlns:p14="http://schemas.microsoft.com/office/powerpoint/2010/main" val="539382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R&amp;D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38</a:t>
            </a:fld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754056"/>
              </p:ext>
            </p:extLst>
          </p:nvPr>
        </p:nvGraphicFramePr>
        <p:xfrm>
          <a:off x="4355976" y="862568"/>
          <a:ext cx="4229224" cy="371856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232248"/>
                <a:gridCol w="1996976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Ultra-fast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Abraham Seiden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3D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Joern</a:t>
                      </a:r>
                      <a:r>
                        <a:rPr lang="en-US" sz="1800" u="none" strike="noStrike" dirty="0">
                          <a:effectLst/>
                        </a:rPr>
                        <a:t> Lange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Neutron detectors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Roberto </a:t>
                      </a:r>
                      <a:r>
                        <a:rPr lang="en-US" sz="1800" u="none" strike="noStrike" dirty="0" err="1">
                          <a:effectLst/>
                        </a:rPr>
                        <a:t>Mendicino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CMOS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Herve Grabas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HR-CMOS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Steven Worm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HV-CMOS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Mattheiu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Benoit</a:t>
                      </a: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MAPS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Michael </a:t>
                      </a:r>
                      <a:r>
                        <a:rPr lang="en-US" sz="1800" u="none" strike="noStrike" dirty="0" err="1">
                          <a:effectLst/>
                        </a:rPr>
                        <a:t>Deveaux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Radiation Defects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Timo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Peltola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Rad. Hard Technology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Marta Bacardit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Diamond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Gregor</a:t>
                      </a:r>
                      <a:r>
                        <a:rPr lang="en-US" sz="1800" b="0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Kasieczka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TCT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Vladimir Cindro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Rad damage monitoring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Sally Seidel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 descr="P1040641.JP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980728"/>
            <a:ext cx="3900098" cy="3528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4077072"/>
            <a:ext cx="2256332" cy="25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19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Radiation Hardness (RD50)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9865" y="836712"/>
            <a:ext cx="85324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Highly effective </a:t>
            </a:r>
            <a:r>
              <a:rPr lang="en-US" dirty="0" smtClean="0">
                <a:solidFill>
                  <a:schemeClr val="accent2"/>
                </a:solidFill>
              </a:rPr>
              <a:t>simulations </a:t>
            </a:r>
            <a:r>
              <a:rPr lang="en-US" dirty="0" smtClean="0">
                <a:solidFill>
                  <a:srgbClr val="7F7F7F"/>
                </a:solidFill>
              </a:rPr>
              <a:t>available up to 1.5 x 10</a:t>
            </a:r>
            <a:r>
              <a:rPr lang="en-US" baseline="30000" dirty="0" smtClean="0">
                <a:solidFill>
                  <a:srgbClr val="7F7F7F"/>
                </a:solidFill>
              </a:rPr>
              <a:t>15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 err="1" smtClean="0">
                <a:solidFill>
                  <a:srgbClr val="7F7F7F"/>
                </a:solidFill>
              </a:rPr>
              <a:t>n</a:t>
            </a:r>
            <a:r>
              <a:rPr lang="en-US" baseline="-25000" dirty="0" err="1" smtClean="0">
                <a:solidFill>
                  <a:srgbClr val="7F7F7F"/>
                </a:solidFill>
              </a:rPr>
              <a:t>eq</a:t>
            </a:r>
            <a:r>
              <a:rPr lang="en-US" dirty="0" smtClean="0">
                <a:solidFill>
                  <a:srgbClr val="7F7F7F"/>
                </a:solidFill>
              </a:rPr>
              <a:t> cm</a:t>
            </a:r>
            <a:r>
              <a:rPr lang="en-US" baseline="30000" dirty="0" smtClean="0">
                <a:solidFill>
                  <a:srgbClr val="7F7F7F"/>
                </a:solidFill>
              </a:rPr>
              <a:t>-2</a:t>
            </a:r>
            <a:endParaRPr lang="en-US" baseline="30000" dirty="0">
              <a:solidFill>
                <a:srgbClr val="7F7F7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404664"/>
            <a:ext cx="145897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Timo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Peltola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196752"/>
            <a:ext cx="3491880" cy="2626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67944" y="1556792"/>
            <a:ext cx="89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200μm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5896" y="2564904"/>
            <a:ext cx="89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00μm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268760"/>
            <a:ext cx="3210676" cy="24936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5536" y="4293096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-in-p no annealing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908720"/>
            <a:ext cx="1369908" cy="11521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29" b="-1"/>
          <a:stretch/>
        </p:blipFill>
        <p:spPr>
          <a:xfrm>
            <a:off x="683568" y="1484784"/>
            <a:ext cx="1224136" cy="17587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4612718"/>
            <a:ext cx="2520030" cy="22322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5816" y="4581128"/>
            <a:ext cx="3024336" cy="213695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131840" y="4293096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Charge multiplication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92280" y="3933056"/>
            <a:ext cx="167301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Marta </a:t>
            </a:r>
            <a:r>
              <a:rPr lang="en-US" dirty="0" err="1" smtClean="0">
                <a:solidFill>
                  <a:schemeClr val="bg1"/>
                </a:solidFill>
              </a:rPr>
              <a:t>Baselga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2160" y="4725144"/>
            <a:ext cx="2941034" cy="180256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156176" y="429309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Irradiation facility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22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Vertex 2015…..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as always going to be interestingly different….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3528" y="1484784"/>
            <a:ext cx="5184576" cy="4801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2014: </a:t>
            </a:r>
            <a:r>
              <a:rPr lang="en-US" dirty="0" err="1"/>
              <a:t>Mácha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Lake</a:t>
            </a:r>
            <a:r>
              <a:rPr lang="en-US" dirty="0"/>
              <a:t>, </a:t>
            </a:r>
            <a:r>
              <a:rPr lang="en-US" dirty="0" err="1"/>
              <a:t>Doksy</a:t>
            </a:r>
            <a:r>
              <a:rPr lang="en-US" dirty="0"/>
              <a:t>, Czech Republic</a:t>
            </a:r>
          </a:p>
          <a:p>
            <a:r>
              <a:rPr lang="en-US" dirty="0"/>
              <a:t>2013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</a:t>
            </a:r>
            <a:r>
              <a:rPr lang="en-US" dirty="0" err="1"/>
              <a:t>Starnberg</a:t>
            </a:r>
            <a:r>
              <a:rPr lang="en-US" dirty="0"/>
              <a:t>, Germany</a:t>
            </a:r>
          </a:p>
          <a:p>
            <a:r>
              <a:rPr lang="en-US" dirty="0"/>
              <a:t>2012 </a:t>
            </a:r>
            <a:r>
              <a:rPr lang="en-US" dirty="0" err="1" smtClean="0"/>
              <a:t>Jeju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Island</a:t>
            </a:r>
            <a:r>
              <a:rPr lang="en-US" dirty="0" smtClean="0"/>
              <a:t>, </a:t>
            </a:r>
            <a:r>
              <a:rPr lang="en-US" dirty="0"/>
              <a:t>Korea</a:t>
            </a:r>
          </a:p>
          <a:p>
            <a:r>
              <a:rPr lang="en-US" dirty="0"/>
              <a:t>2011 Rust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</a:t>
            </a:r>
            <a:r>
              <a:rPr lang="en-US" dirty="0" err="1" smtClean="0"/>
              <a:t>Neusiedl</a:t>
            </a:r>
            <a:r>
              <a:rPr lang="en-US" dirty="0" smtClean="0"/>
              <a:t> </a:t>
            </a:r>
            <a:r>
              <a:rPr lang="en-US" dirty="0"/>
              <a:t>Austria</a:t>
            </a:r>
          </a:p>
          <a:p>
            <a:r>
              <a:rPr lang="en-US" dirty="0"/>
              <a:t>2010 </a:t>
            </a:r>
            <a:r>
              <a:rPr lang="en-US" b="1" dirty="0">
                <a:solidFill>
                  <a:srgbClr val="C0504D"/>
                </a:solidFill>
              </a:rPr>
              <a:t>Loch</a:t>
            </a:r>
            <a:r>
              <a:rPr lang="en-US" dirty="0"/>
              <a:t> Lomond, Scotland, UK</a:t>
            </a:r>
          </a:p>
          <a:p>
            <a:r>
              <a:rPr lang="en-US" dirty="0"/>
              <a:t>2009 </a:t>
            </a:r>
            <a:r>
              <a:rPr lang="en-US" dirty="0" err="1" smtClean="0"/>
              <a:t>Putten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Southern Sea</a:t>
            </a:r>
            <a:r>
              <a:rPr lang="en-US" dirty="0" smtClean="0"/>
              <a:t>, </a:t>
            </a:r>
            <a:r>
              <a:rPr lang="en-US" dirty="0"/>
              <a:t>The Netherlands</a:t>
            </a:r>
          </a:p>
          <a:p>
            <a:r>
              <a:rPr lang="en-US" dirty="0"/>
              <a:t>2008 </a:t>
            </a:r>
            <a:r>
              <a:rPr lang="en-US" dirty="0" err="1"/>
              <a:t>Uto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Island</a:t>
            </a:r>
            <a:r>
              <a:rPr lang="en-US" dirty="0"/>
              <a:t>, Sweden</a:t>
            </a:r>
          </a:p>
          <a:p>
            <a:r>
              <a:rPr lang="en-US" dirty="0"/>
              <a:t>2007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Placid, New York, USA</a:t>
            </a:r>
          </a:p>
          <a:p>
            <a:r>
              <a:rPr lang="en-US" dirty="0"/>
              <a:t>2006 Perugia, Italy</a:t>
            </a:r>
          </a:p>
          <a:p>
            <a:r>
              <a:rPr lang="en-US" dirty="0"/>
              <a:t>2005 </a:t>
            </a:r>
            <a:r>
              <a:rPr lang="en-US" dirty="0" err="1"/>
              <a:t>Chuzenji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, Nikko, Japan</a:t>
            </a:r>
          </a:p>
          <a:p>
            <a:r>
              <a:rPr lang="en-US" dirty="0"/>
              <a:t>2004 </a:t>
            </a:r>
            <a:r>
              <a:rPr lang="en-US" dirty="0" err="1"/>
              <a:t>Menaggio</a:t>
            </a:r>
            <a:r>
              <a:rPr lang="en-US" dirty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Como</a:t>
            </a:r>
            <a:r>
              <a:rPr lang="en-US" dirty="0"/>
              <a:t>, Italy</a:t>
            </a:r>
          </a:p>
          <a:p>
            <a:r>
              <a:rPr lang="en-US" dirty="0"/>
              <a:t>2003 Low Wood,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Windermere, Cambria, UK</a:t>
            </a:r>
          </a:p>
          <a:p>
            <a:r>
              <a:rPr lang="en-US" dirty="0"/>
              <a:t>2002 Kailua-Kona </a:t>
            </a:r>
            <a:r>
              <a:rPr lang="en-US" b="1" dirty="0">
                <a:solidFill>
                  <a:srgbClr val="C0504D"/>
                </a:solidFill>
              </a:rPr>
              <a:t>Hawaii</a:t>
            </a:r>
            <a:r>
              <a:rPr lang="en-US" dirty="0"/>
              <a:t>, USA</a:t>
            </a:r>
          </a:p>
          <a:p>
            <a:r>
              <a:rPr lang="en-US" dirty="0"/>
              <a:t>2001 </a:t>
            </a:r>
            <a:r>
              <a:rPr lang="en-US" dirty="0" err="1"/>
              <a:t>Brunnen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Lucerne, </a:t>
            </a:r>
            <a:r>
              <a:rPr lang="en-US" dirty="0"/>
              <a:t>Switzerland</a:t>
            </a:r>
          </a:p>
          <a:p>
            <a:r>
              <a:rPr lang="en-US" dirty="0"/>
              <a:t>2000 Sleeping Bear Dunes,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Michigan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…..</a:t>
            </a:r>
            <a:endParaRPr lang="en-US" dirty="0"/>
          </a:p>
        </p:txBody>
      </p:sp>
      <p:pic>
        <p:nvPicPr>
          <p:cNvPr id="7" name="Picture 6" descr="ConferencePhot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484784"/>
            <a:ext cx="3096344" cy="2072760"/>
          </a:xfrm>
          <a:prstGeom prst="rect">
            <a:avLst/>
          </a:prstGeom>
        </p:spPr>
      </p:pic>
      <p:pic>
        <p:nvPicPr>
          <p:cNvPr id="8" name="Picture 7" descr="p10101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140968"/>
            <a:ext cx="3191338" cy="2393504"/>
          </a:xfrm>
          <a:prstGeom prst="rect">
            <a:avLst/>
          </a:prstGeom>
        </p:spPr>
      </p:pic>
      <p:pic>
        <p:nvPicPr>
          <p:cNvPr id="9" name="Picture 8" descr="P73102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3" y="4941168"/>
            <a:ext cx="2555777" cy="1916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68344" y="1484784"/>
            <a:ext cx="108297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Scotland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3140968"/>
            <a:ext cx="81359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Japan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02253" y="4941168"/>
            <a:ext cx="94174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Finland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56792"/>
            <a:ext cx="6263680" cy="46977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2276872"/>
            <a:ext cx="7632848" cy="23083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Where UK English </a:t>
            </a:r>
          </a:p>
          <a:p>
            <a:pPr algn="ctr"/>
            <a:r>
              <a:rPr lang="en-US" sz="2800" dirty="0" smtClean="0">
                <a:solidFill>
                  <a:schemeClr val="accent2"/>
                </a:solidFill>
              </a:rPr>
              <a:t>“interesting”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C0504D"/>
                </a:solidFill>
              </a:rPr>
              <a:t>“different” </a:t>
            </a:r>
          </a:p>
          <a:p>
            <a:pPr algn="ctr"/>
            <a:r>
              <a:rPr lang="en-US" sz="2800" dirty="0"/>
              <a:t>i</a:t>
            </a:r>
            <a:r>
              <a:rPr lang="en-US" sz="2800" dirty="0" smtClean="0"/>
              <a:t>s US English for</a:t>
            </a:r>
          </a:p>
          <a:p>
            <a:pPr algn="ctr"/>
            <a:r>
              <a:rPr lang="en-US" sz="6000" dirty="0" smtClean="0">
                <a:solidFill>
                  <a:srgbClr val="C0504D"/>
                </a:solidFill>
              </a:rPr>
              <a:t>“AWESOME”</a:t>
            </a:r>
            <a:endParaRPr lang="en-US" sz="6000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4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10406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17829">
            <a:off x="4038407" y="1704905"/>
            <a:ext cx="2846647" cy="2134985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Souvenir 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40</a:t>
            </a:fld>
            <a:endParaRPr lang="en-GB" dirty="0"/>
          </a:p>
        </p:txBody>
      </p:sp>
      <p:pic>
        <p:nvPicPr>
          <p:cNvPr id="6" name="Content Placeholder 5" descr="P1040648.JP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116632"/>
            <a:ext cx="2360633" cy="2153695"/>
          </a:xfrm>
        </p:spPr>
      </p:pic>
      <p:pic>
        <p:nvPicPr>
          <p:cNvPr id="7" name="Picture 6" descr="P104064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6177">
            <a:off x="248268" y="1331341"/>
            <a:ext cx="2460244" cy="1845183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8" name="Picture 7" descr="P104065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79187">
            <a:off x="455946" y="4061441"/>
            <a:ext cx="2681581" cy="2011186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0" name="Picture 9" descr="P104065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88697">
            <a:off x="2088033" y="1170688"/>
            <a:ext cx="2520328" cy="1890246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1" name="Picture 10" descr="P1040653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46025" y="4063734"/>
            <a:ext cx="2763569" cy="2072677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2" name="Picture 11" descr="P1040656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9253">
            <a:off x="5947522" y="3608722"/>
            <a:ext cx="2882480" cy="21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10406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17829">
            <a:off x="4038407" y="1704905"/>
            <a:ext cx="2846647" cy="2134985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Souvenir 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41</a:t>
            </a:fld>
            <a:endParaRPr lang="en-GB" dirty="0"/>
          </a:p>
        </p:txBody>
      </p:sp>
      <p:pic>
        <p:nvPicPr>
          <p:cNvPr id="7" name="Picture 6" descr="P104064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6177">
            <a:off x="248268" y="1331341"/>
            <a:ext cx="2460244" cy="1845183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8" name="Picture 7" descr="P104065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79187">
            <a:off x="455946" y="4061441"/>
            <a:ext cx="2681581" cy="2011186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0" name="Picture 9" descr="P104065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88697">
            <a:off x="2088033" y="1170688"/>
            <a:ext cx="2520328" cy="1890246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1" name="Picture 10" descr="P104065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46025" y="4063734"/>
            <a:ext cx="2763569" cy="2072677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2" name="Picture 11" descr="P1040656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9253">
            <a:off x="5947522" y="3608722"/>
            <a:ext cx="2882480" cy="21618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8" y="908720"/>
            <a:ext cx="8640960" cy="561662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P1040648.JPG"/>
          <p:cNvPicPr>
            <a:picLocks noGrp="1" noChangeAspect="1"/>
          </p:cNvPicPr>
          <p:nvPr>
            <p:ph idx="1"/>
          </p:nvPr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116632"/>
            <a:ext cx="2360633" cy="2153695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56" y="1124744"/>
            <a:ext cx="4263193" cy="29589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060848"/>
            <a:ext cx="3072341" cy="23042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16016" y="4653136"/>
            <a:ext cx="3903290" cy="13611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1560" y="4221088"/>
            <a:ext cx="4019049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Commercially available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Impressive array of measurements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9552" y="4869160"/>
            <a:ext cx="3891732" cy="162155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92080" y="764704"/>
            <a:ext cx="1775333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Vladimir </a:t>
            </a:r>
            <a:r>
              <a:rPr lang="en-US" dirty="0" err="1" smtClean="0">
                <a:solidFill>
                  <a:schemeClr val="bg1"/>
                </a:solidFill>
              </a:rPr>
              <a:t>Cindro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2915816" y="116632"/>
            <a:ext cx="3672408" cy="648072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T</a:t>
            </a:r>
            <a:r>
              <a:rPr lang="en-US" sz="1200" dirty="0" smtClean="0"/>
              <a:t>ransient</a:t>
            </a:r>
            <a:r>
              <a:rPr lang="en-US" dirty="0" smtClean="0"/>
              <a:t> C</a:t>
            </a:r>
            <a:r>
              <a:rPr lang="en-US" sz="1200" dirty="0" smtClean="0"/>
              <a:t>urrent</a:t>
            </a:r>
            <a:r>
              <a:rPr lang="en-US" dirty="0" smtClean="0"/>
              <a:t> T</a:t>
            </a:r>
            <a:r>
              <a:rPr lang="en-US" sz="1200" dirty="0" smtClean="0"/>
              <a:t>echnique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6416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 Operation – radiation damage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42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08720"/>
            <a:ext cx="3384376" cy="2443954"/>
          </a:xfrm>
          <a:prstGeom prst="rect">
            <a:avLst/>
          </a:prstGeom>
        </p:spPr>
      </p:pic>
      <p:pic>
        <p:nvPicPr>
          <p:cNvPr id="11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146" y="3501008"/>
            <a:ext cx="4186808" cy="2747555"/>
          </a:xfrm>
        </p:spPr>
      </p:pic>
      <p:sp>
        <p:nvSpPr>
          <p:cNvPr id="12" name="TextBox 11"/>
          <p:cNvSpPr txBox="1"/>
          <p:nvPr/>
        </p:nvSpPr>
        <p:spPr>
          <a:xfrm>
            <a:off x="5005994" y="3717033"/>
            <a:ext cx="36599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Automated Data Collection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Huge number of data points for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+-on-n sensors + n+-on-p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300" y="4653137"/>
            <a:ext cx="4609646" cy="14401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66234" y="3356993"/>
            <a:ext cx="1416261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Kurt </a:t>
            </a:r>
            <a:r>
              <a:rPr lang="en-US" dirty="0" err="1" smtClean="0">
                <a:solidFill>
                  <a:schemeClr val="bg1"/>
                </a:solidFill>
              </a:rPr>
              <a:t>Rinnert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8304" y="764704"/>
            <a:ext cx="1390788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Sally Seidel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980728"/>
            <a:ext cx="2604018" cy="19442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68144" y="1340768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Currents good agreement 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Hamburg model</a:t>
            </a:r>
          </a:p>
        </p:txBody>
      </p:sp>
    </p:spTree>
    <p:extLst>
      <p:ext uri="{BB962C8B-B14F-4D97-AF65-F5344CB8AC3E}">
        <p14:creationId xmlns:p14="http://schemas.microsoft.com/office/powerpoint/2010/main" val="2947945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43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884134"/>
              </p:ext>
            </p:extLst>
          </p:nvPr>
        </p:nvGraphicFramePr>
        <p:xfrm>
          <a:off x="3203848" y="836712"/>
          <a:ext cx="5381352" cy="57404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690676"/>
                <a:gridCol w="2690676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RD53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Maurice </a:t>
                      </a:r>
                      <a:r>
                        <a:rPr lang="en-US" sz="1800" u="none" strike="noStrike" dirty="0">
                          <a:effectLst/>
                        </a:rPr>
                        <a:t>Garcia-</a:t>
                      </a:r>
                      <a:r>
                        <a:rPr lang="en-US" sz="1800" u="none" strike="noStrike" dirty="0" err="1">
                          <a:effectLst/>
                        </a:rPr>
                        <a:t>Sciveres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VeloPix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Kurt </a:t>
                      </a:r>
                      <a:r>
                        <a:rPr lang="en-US" sz="1800" u="none" strike="noStrike" dirty="0" err="1">
                          <a:effectLst/>
                        </a:rPr>
                        <a:t>Rinnert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pic>
        <p:nvPicPr>
          <p:cNvPr id="7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916832"/>
            <a:ext cx="6693408" cy="4392488"/>
          </a:xfrm>
        </p:spPr>
      </p:pic>
      <p:sp>
        <p:nvSpPr>
          <p:cNvPr id="5" name="TextBox 4"/>
          <p:cNvSpPr txBox="1"/>
          <p:nvPr/>
        </p:nvSpPr>
        <p:spPr>
          <a:xfrm>
            <a:off x="4572000" y="1988840"/>
            <a:ext cx="2455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McDonalds in Roswell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28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Rad Hard LHC ASICs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44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8" b="1147"/>
          <a:stretch/>
        </p:blipFill>
        <p:spPr>
          <a:xfrm>
            <a:off x="6300192" y="116632"/>
            <a:ext cx="1226369" cy="1140116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0"/>
            <a:ext cx="1435017" cy="12961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868934">
            <a:off x="6012160" y="1556792"/>
            <a:ext cx="2638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(Not a real 8-bit logo </a:t>
            </a:r>
          </a:p>
          <a:p>
            <a:r>
              <a:rPr lang="en-US" dirty="0" smtClean="0">
                <a:latin typeface="Apple Casual"/>
                <a:cs typeface="Apple Casual"/>
              </a:rPr>
              <a:t>made up for this slide)</a:t>
            </a:r>
            <a:endParaRPr lang="en-US" dirty="0">
              <a:latin typeface="Apple Casual"/>
              <a:cs typeface="Apple Casual"/>
            </a:endParaRPr>
          </a:p>
        </p:txBody>
      </p:sp>
      <p:cxnSp>
        <p:nvCxnSpPr>
          <p:cNvPr id="10" name="Curved Connector 9"/>
          <p:cNvCxnSpPr/>
          <p:nvPr/>
        </p:nvCxnSpPr>
        <p:spPr>
          <a:xfrm flipV="1">
            <a:off x="7884368" y="1340768"/>
            <a:ext cx="576064" cy="288032"/>
          </a:xfrm>
          <a:prstGeom prst="curvedConnector3">
            <a:avLst>
              <a:gd name="adj1" fmla="val 100523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-10405" y="908720"/>
            <a:ext cx="54809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RD53 – Hybrid pixel chip for HL-LHC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ATLAS &amp; CMS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5536" y="1700808"/>
            <a:ext cx="59298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65nm Technology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50x50μm pixels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5 </a:t>
            </a:r>
            <a:r>
              <a:rPr lang="en-US" dirty="0" err="1" smtClean="0">
                <a:solidFill>
                  <a:srgbClr val="7F7F7F"/>
                </a:solidFill>
              </a:rPr>
              <a:t>Gbps</a:t>
            </a:r>
            <a:r>
              <a:rPr lang="en-US" dirty="0" smtClean="0">
                <a:solidFill>
                  <a:srgbClr val="7F7F7F"/>
                </a:solidFill>
              </a:rPr>
              <a:t> per chip drive electrical signals up to 6m long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~ 1MHz trigger rate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2936"/>
            <a:ext cx="2313365" cy="292494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303666" y="3068960"/>
            <a:ext cx="6840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Velo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ix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–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Medipix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Timepix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family (spin-back?)</a:t>
            </a:r>
          </a:p>
          <a:p>
            <a:pPr algn="ctr"/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LHCb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7784" y="3933056"/>
            <a:ext cx="40959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130nm Technology (TSMC)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55x55μm pixels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20 </a:t>
            </a:r>
            <a:r>
              <a:rPr lang="en-US" dirty="0" err="1" smtClean="0">
                <a:solidFill>
                  <a:srgbClr val="7F7F7F"/>
                </a:solidFill>
              </a:rPr>
              <a:t>Gbps</a:t>
            </a:r>
            <a:r>
              <a:rPr lang="en-US" dirty="0" smtClean="0">
                <a:solidFill>
                  <a:srgbClr val="7F7F7F"/>
                </a:solidFill>
              </a:rPr>
              <a:t> per chip (5Gb/s </a:t>
            </a:r>
            <a:r>
              <a:rPr lang="en-US" dirty="0" err="1" smtClean="0">
                <a:solidFill>
                  <a:srgbClr val="7F7F7F"/>
                </a:solidFill>
              </a:rPr>
              <a:t>serializer</a:t>
            </a:r>
            <a:r>
              <a:rPr lang="en-US" dirty="0" smtClean="0">
                <a:solidFill>
                  <a:srgbClr val="7F7F7F"/>
                </a:solidFill>
              </a:rPr>
              <a:t>)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40MHz </a:t>
            </a:r>
            <a:r>
              <a:rPr lang="en-US" dirty="0" err="1" smtClean="0">
                <a:solidFill>
                  <a:srgbClr val="7F7F7F"/>
                </a:solidFill>
              </a:rPr>
              <a:t>triggerless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25" name="Picture 66" descr="VELO_GWT_2.bmp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797152"/>
            <a:ext cx="1998068" cy="172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2771800" y="1772816"/>
            <a:ext cx="2711650" cy="369332"/>
          </a:xfrm>
          <a:prstGeom prst="rect">
            <a:avLst/>
          </a:prstGeom>
          <a:solidFill>
            <a:srgbClr val="B3A2C7"/>
          </a:solidFill>
        </p:spPr>
        <p:txBody>
          <a:bodyPr wrap="none">
            <a:spAutoFit/>
          </a:bodyPr>
          <a:lstStyle/>
          <a:p>
            <a:pPr fontAlgn="b"/>
            <a:r>
              <a:rPr lang="en-US" dirty="0" smtClean="0">
                <a:solidFill>
                  <a:schemeClr val="bg1"/>
                </a:solidFill>
              </a:rPr>
              <a:t>Maurice </a:t>
            </a:r>
            <a:r>
              <a:rPr lang="en-US" dirty="0">
                <a:solidFill>
                  <a:schemeClr val="bg1"/>
                </a:solidFill>
              </a:rPr>
              <a:t>Garcia-</a:t>
            </a:r>
            <a:r>
              <a:rPr lang="en-US" dirty="0" err="1">
                <a:solidFill>
                  <a:schemeClr val="bg1"/>
                </a:solidFill>
              </a:rPr>
              <a:t>Sciveres</a:t>
            </a:r>
            <a:endParaRPr lang="en-U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300192" y="4005064"/>
            <a:ext cx="1416261" cy="369332"/>
          </a:xfrm>
          <a:prstGeom prst="rect">
            <a:avLst/>
          </a:prstGeom>
          <a:solidFill>
            <a:srgbClr val="B3A2C7"/>
          </a:solidFill>
        </p:spPr>
        <p:txBody>
          <a:bodyPr wrap="none">
            <a:spAutoFit/>
          </a:bodyPr>
          <a:lstStyle/>
          <a:p>
            <a:pPr fontAlgn="b"/>
            <a:r>
              <a:rPr lang="en-US" dirty="0" smtClean="0">
                <a:solidFill>
                  <a:schemeClr val="bg1"/>
                </a:solidFill>
              </a:rPr>
              <a:t>Kurt </a:t>
            </a:r>
            <a:r>
              <a:rPr lang="en-US" dirty="0" err="1" smtClean="0">
                <a:solidFill>
                  <a:schemeClr val="bg1"/>
                </a:solidFill>
              </a:rPr>
              <a:t>Rinnert</a:t>
            </a:r>
            <a:endParaRPr lang="en-U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3851920" y="5809382"/>
            <a:ext cx="3096344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GWT </a:t>
            </a:r>
            <a:r>
              <a:rPr lang="en-US" sz="18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Serializer</a:t>
            </a:r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/Transmitter</a:t>
            </a:r>
            <a:endParaRPr lang="en-GB" sz="1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528" y="5733256"/>
            <a:ext cx="1839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Test chip design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63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Tracking &amp; Alignment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45</a:t>
            </a:fld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607589"/>
              </p:ext>
            </p:extLst>
          </p:nvPr>
        </p:nvGraphicFramePr>
        <p:xfrm>
          <a:off x="3923928" y="836712"/>
          <a:ext cx="4661272" cy="229616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330636"/>
                <a:gridCol w="2330636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LHCb Tracking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Stefano Gallorini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Track-trigger 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Marco De Mattia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Track-trigger ATLAS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Guido </a:t>
                      </a:r>
                      <a:r>
                        <a:rPr lang="en-US" sz="1800" u="none" strike="noStrike" dirty="0" err="1">
                          <a:effectLst/>
                        </a:rPr>
                        <a:t>Volpi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Tracking ATLAS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Gabriel </a:t>
                      </a:r>
                      <a:r>
                        <a:rPr lang="en-US" sz="1800" u="none" strike="noStrike" dirty="0" err="1">
                          <a:effectLst/>
                        </a:rPr>
                        <a:t>Facini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Tracking STAR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Gene van Buren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Vertexing &amp; Tracking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Rudi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Frühwirth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Real-time alignment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Giulio Dujany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Alignment ATLAS Run II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Pierfrancesco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Butti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3429000"/>
            <a:ext cx="3360534" cy="249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3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 Trigger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5113"/>
            <a:ext cx="3600400" cy="2382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8174"/>
            <a:ext cx="3203848" cy="3358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764704"/>
            <a:ext cx="2746854" cy="15180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62713" y="2276872"/>
            <a:ext cx="5881287" cy="2308324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FFFF"/>
                </a:solidFill>
              </a:rPr>
              <a:t>FPGA (+ ASIC</a:t>
            </a:r>
            <a:r>
              <a:rPr lang="en-US" dirty="0" smtClean="0">
                <a:solidFill>
                  <a:srgbClr val="FFFFFF"/>
                </a:solidFill>
              </a:rPr>
              <a:t>) Pattern </a:t>
            </a:r>
            <a:r>
              <a:rPr lang="en-US" dirty="0">
                <a:solidFill>
                  <a:srgbClr val="FFFFFF"/>
                </a:solidFill>
              </a:rPr>
              <a:t>recognition /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tracking</a:t>
            </a:r>
          </a:p>
          <a:p>
            <a:r>
              <a:rPr lang="en-US" dirty="0" smtClean="0">
                <a:solidFill>
                  <a:srgbClr val="481966"/>
                </a:solidFill>
              </a:rPr>
              <a:t>CMS approach: </a:t>
            </a:r>
            <a:r>
              <a:rPr lang="en-US" dirty="0" smtClean="0">
                <a:solidFill>
                  <a:srgbClr val="7F7F7F"/>
                </a:solidFill>
              </a:rPr>
              <a:t>Double layer modules output stubs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	            Phase II upgrade ~2025</a:t>
            </a:r>
          </a:p>
          <a:p>
            <a:r>
              <a:rPr lang="en-US" dirty="0" smtClean="0">
                <a:solidFill>
                  <a:srgbClr val="481966"/>
                </a:solidFill>
              </a:rPr>
              <a:t>ATLAS approach: </a:t>
            </a:r>
            <a:r>
              <a:rPr lang="en-US" dirty="0" smtClean="0">
                <a:solidFill>
                  <a:srgbClr val="7F7F7F"/>
                </a:solidFill>
              </a:rPr>
              <a:t>Full tracking for L1 triggered events</a:t>
            </a:r>
          </a:p>
          <a:p>
            <a:r>
              <a:rPr lang="en-US" dirty="0">
                <a:solidFill>
                  <a:srgbClr val="7F7F7F"/>
                </a:solidFill>
              </a:rPr>
              <a:t>	</a:t>
            </a:r>
            <a:r>
              <a:rPr lang="en-US" dirty="0" smtClean="0">
                <a:solidFill>
                  <a:srgbClr val="7F7F7F"/>
                </a:solidFill>
              </a:rPr>
              <a:t>	for use in HLT, install during Run 2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Level 1 track trigger upgrade for Phase II</a:t>
            </a:r>
          </a:p>
          <a:p>
            <a:endParaRPr lang="en-US" dirty="0">
              <a:solidFill>
                <a:srgbClr val="7F7F7F"/>
              </a:solidFill>
            </a:endParaRPr>
          </a:p>
          <a:p>
            <a:r>
              <a:rPr lang="en-US" dirty="0" err="1" smtClean="0">
                <a:solidFill>
                  <a:srgbClr val="481966"/>
                </a:solidFill>
              </a:rPr>
              <a:t>LHCb</a:t>
            </a:r>
            <a:r>
              <a:rPr lang="en-US" dirty="0" smtClean="0">
                <a:solidFill>
                  <a:srgbClr val="481966"/>
                </a:solidFill>
              </a:rPr>
              <a:t> Upgrade: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Readout full detector 40MHz all in CPU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04248" y="116632"/>
            <a:ext cx="1877926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Marco De </a:t>
            </a:r>
            <a:r>
              <a:rPr lang="en-US" dirty="0" err="1" smtClean="0">
                <a:solidFill>
                  <a:schemeClr val="bg1"/>
                </a:solidFill>
              </a:rPr>
              <a:t>Mattia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476672"/>
            <a:ext cx="1365315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Guido </a:t>
            </a:r>
            <a:r>
              <a:rPr lang="en-US" dirty="0" err="1" smtClean="0">
                <a:solidFill>
                  <a:schemeClr val="bg1"/>
                </a:solidFill>
              </a:rPr>
              <a:t>Volpi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585411"/>
            <a:ext cx="3024336" cy="2283374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3416365" y="4077072"/>
            <a:ext cx="5727635" cy="0"/>
          </a:xfrm>
          <a:prstGeom prst="line">
            <a:avLst/>
          </a:prstGeom>
          <a:ln>
            <a:solidFill>
              <a:srgbClr val="4819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3568" y="4221088"/>
            <a:ext cx="697614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4725144"/>
            <a:ext cx="911628" cy="369332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0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Tracking &amp; </a:t>
            </a:r>
            <a:r>
              <a:rPr lang="en-US" dirty="0" err="1" smtClean="0"/>
              <a:t>Vertexing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47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8" b="1538"/>
          <a:stretch>
            <a:fillRect/>
          </a:stretch>
        </p:blipFill>
        <p:spPr>
          <a:xfrm>
            <a:off x="395536" y="1988840"/>
            <a:ext cx="4176464" cy="2740766"/>
          </a:xfrm>
        </p:spPr>
      </p:pic>
      <p:sp>
        <p:nvSpPr>
          <p:cNvPr id="7" name="TextBox 6"/>
          <p:cNvSpPr txBox="1"/>
          <p:nvPr/>
        </p:nvSpPr>
        <p:spPr>
          <a:xfrm>
            <a:off x="539552" y="908720"/>
            <a:ext cx="66992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Run II Evolution not Revolution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BUT </a:t>
            </a:r>
            <a:r>
              <a:rPr lang="en-US" sz="2800" dirty="0" smtClean="0">
                <a:solidFill>
                  <a:schemeClr val="accent2"/>
                </a:solidFill>
              </a:rPr>
              <a:t>many × “small” = big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improvement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48264" y="116632"/>
            <a:ext cx="1685528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Gabriel </a:t>
            </a:r>
            <a:r>
              <a:rPr lang="en-US" dirty="0" err="1" smtClean="0">
                <a:solidFill>
                  <a:schemeClr val="bg1"/>
                </a:solidFill>
              </a:rPr>
              <a:t>Facini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Rudi </a:t>
            </a:r>
            <a:r>
              <a:rPr lang="en-US" dirty="0" err="1" smtClean="0">
                <a:solidFill>
                  <a:schemeClr val="bg1"/>
                </a:solidFill>
              </a:rPr>
              <a:t>Frühwirth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869160"/>
            <a:ext cx="4698722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New: Shareable Clusters between Tracks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Significant B tagging improvement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2708920"/>
            <a:ext cx="3865682" cy="39030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6" y="1988840"/>
            <a:ext cx="3211135" cy="6463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Factor 4 in speed (PU=70)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FFFFFF"/>
                </a:solidFill>
              </a:rPr>
              <a:t>Upto</a:t>
            </a:r>
            <a:r>
              <a:rPr lang="en-US" dirty="0" smtClean="0">
                <a:solidFill>
                  <a:srgbClr val="FFFFFF"/>
                </a:solidFill>
              </a:rPr>
              <a:t> factor 6 in Fake rate</a:t>
            </a:r>
          </a:p>
        </p:txBody>
      </p:sp>
    </p:spTree>
    <p:extLst>
      <p:ext uri="{BB962C8B-B14F-4D97-AF65-F5344CB8AC3E}">
        <p14:creationId xmlns:p14="http://schemas.microsoft.com/office/powerpoint/2010/main" val="291953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24936" cy="648072"/>
          </a:xfrm>
        </p:spPr>
        <p:txBody>
          <a:bodyPr/>
          <a:lstStyle/>
          <a:p>
            <a:r>
              <a:rPr lang="en-US" dirty="0" smtClean="0"/>
              <a:t>Online: Automatic Alignment &amp; Calibration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222BD6-699F-1A42-856B-5643FAE07902}" type="slidenum">
              <a:rPr lang="en-GB" smtClean="0"/>
              <a:pPr>
                <a:defRPr/>
              </a:pPr>
              <a:t>48</a:t>
            </a:fld>
            <a:endParaRPr lang="en-GB" dirty="0"/>
          </a:p>
        </p:txBody>
      </p:sp>
      <p:sp>
        <p:nvSpPr>
          <p:cNvPr id="9" name="Subtitle 6"/>
          <p:cNvSpPr txBox="1">
            <a:spLocks/>
          </p:cNvSpPr>
          <p:nvPr/>
        </p:nvSpPr>
        <p:spPr bwMode="auto">
          <a:xfrm>
            <a:off x="0" y="764704"/>
            <a:ext cx="80645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err="1" smtClean="0"/>
              <a:t>Minimise</a:t>
            </a:r>
            <a:r>
              <a:rPr lang="en-US" dirty="0" smtClean="0"/>
              <a:t> Online / Offline differences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Improve effective trigger performance</a:t>
            </a:r>
            <a:endParaRPr lang="en-US" sz="2400" dirty="0" smtClean="0">
              <a:solidFill>
                <a:srgbClr val="C0504D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Automatic evaluation at regular intervals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solidFill>
                  <a:srgbClr val="C0504D"/>
                </a:solidFill>
              </a:rPr>
              <a:t>Vertex Locator (VELO) alignment as example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solidFill>
                  <a:srgbClr val="C0504D"/>
                </a:solidFill>
                <a:latin typeface="Brush Script Std"/>
                <a:cs typeface="Brush Script Std"/>
              </a:rPr>
              <a:t>O</a:t>
            </a:r>
            <a:r>
              <a:rPr lang="en-US" sz="2400" dirty="0" smtClean="0">
                <a:solidFill>
                  <a:srgbClr val="C0504D"/>
                </a:solidFill>
                <a:latin typeface="Arial"/>
                <a:cs typeface="Arial"/>
              </a:rPr>
              <a:t>(</a:t>
            </a:r>
            <a:r>
              <a:rPr lang="en-US" sz="2400" dirty="0" smtClean="0">
                <a:solidFill>
                  <a:srgbClr val="C0504D"/>
                </a:solidFill>
              </a:rPr>
              <a:t>1 min) CPU, update immediately</a:t>
            </a:r>
            <a:endParaRPr lang="en-US" dirty="0" smtClean="0"/>
          </a:p>
          <a:p>
            <a:pPr marL="0" indent="0">
              <a:buNone/>
            </a:pPr>
            <a:endParaRPr lang="en-US" sz="2400" dirty="0" smtClean="0">
              <a:solidFill>
                <a:srgbClr val="48196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429000"/>
            <a:ext cx="5075795" cy="25270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75656" y="3789040"/>
            <a:ext cx="3520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alf misalignment per fill in 2010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5013176"/>
            <a:ext cx="245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deviation ~ 10μm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380312" y="836712"/>
            <a:ext cx="1326004" cy="400110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G. </a:t>
            </a:r>
            <a:r>
              <a:rPr lang="en-US" sz="2000" dirty="0" err="1" smtClean="0">
                <a:solidFill>
                  <a:srgbClr val="FFFFFF"/>
                </a:solidFill>
              </a:rPr>
              <a:t>Dujany</a:t>
            </a: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429000"/>
            <a:ext cx="3136088" cy="24085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1" y="1268759"/>
            <a:ext cx="1320276" cy="9007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9552" y="5949280"/>
            <a:ext cx="8374759" cy="461665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Another Potential Revolution: Discard Raw Data in Trigger ?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09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IBL Alignment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49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52736"/>
            <a:ext cx="4291311" cy="316835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88224" y="404664"/>
            <a:ext cx="2044851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Pierfrancisco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Butti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052736"/>
            <a:ext cx="4623346" cy="3168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4581128"/>
            <a:ext cx="79047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7F7F7F"/>
                </a:solidFill>
              </a:rPr>
              <a:t>Bowing with T due to CTE mismatch on stave (10μm/</a:t>
            </a:r>
            <a:r>
              <a:rPr lang="en-US" sz="2000" baseline="30000" dirty="0" err="1" smtClean="0">
                <a:solidFill>
                  <a:srgbClr val="7F7F7F"/>
                </a:solidFill>
              </a:rPr>
              <a:t>o</a:t>
            </a:r>
            <a:r>
              <a:rPr lang="en-US" sz="2000" dirty="0" err="1" smtClean="0">
                <a:solidFill>
                  <a:srgbClr val="7F7F7F"/>
                </a:solidFill>
              </a:rPr>
              <a:t>C</a:t>
            </a:r>
            <a:r>
              <a:rPr lang="en-US" sz="2000" dirty="0" smtClean="0">
                <a:solidFill>
                  <a:srgbClr val="7F7F7F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7F7F7F"/>
                </a:solidFill>
              </a:rPr>
              <a:t>Parametrised</a:t>
            </a:r>
            <a:r>
              <a:rPr lang="en-US" sz="2000" dirty="0" smtClean="0">
                <a:solidFill>
                  <a:srgbClr val="7F7F7F"/>
                </a:solidFill>
              </a:rPr>
              <a:t> distortion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7F7F7F"/>
                </a:solidFill>
              </a:rPr>
              <a:t>ΔT=2</a:t>
            </a:r>
            <a:r>
              <a:rPr lang="en-US" sz="2000" baseline="30000" dirty="0" smtClean="0">
                <a:solidFill>
                  <a:srgbClr val="7F7F7F"/>
                </a:solidFill>
              </a:rPr>
              <a:t>o</a:t>
            </a:r>
            <a:r>
              <a:rPr lang="en-US" sz="2000" dirty="0" smtClean="0">
                <a:solidFill>
                  <a:srgbClr val="7F7F7F"/>
                </a:solidFill>
              </a:rPr>
              <a:t>C during stable operation </a:t>
            </a:r>
            <a:r>
              <a:rPr lang="en-US" sz="2000" dirty="0" smtClean="0">
                <a:solidFill>
                  <a:srgbClr val="7F7F7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solidFill>
                  <a:srgbClr val="7F7F7F"/>
                </a:solidFill>
              </a:rPr>
              <a:t> 2μm bowing, </a:t>
            </a:r>
            <a:r>
              <a:rPr lang="en-US" sz="2000" dirty="0" smtClean="0">
                <a:solidFill>
                  <a:schemeClr val="accent2"/>
                </a:solidFill>
              </a:rPr>
              <a:t>negligible impact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7F7F7F"/>
                </a:solidFill>
              </a:rPr>
              <a:t>In addition try to add bowing DOFs to alignment procedure</a:t>
            </a:r>
            <a:endParaRPr lang="en-US" sz="2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25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Vertex 2015…..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as always going to be interestingly different….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3528" y="1484784"/>
            <a:ext cx="5184576" cy="4801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2014: </a:t>
            </a:r>
            <a:r>
              <a:rPr lang="en-US" dirty="0" err="1"/>
              <a:t>Mácha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Lake</a:t>
            </a:r>
            <a:r>
              <a:rPr lang="en-US" dirty="0"/>
              <a:t>, </a:t>
            </a:r>
            <a:r>
              <a:rPr lang="en-US" dirty="0" err="1"/>
              <a:t>Doksy</a:t>
            </a:r>
            <a:r>
              <a:rPr lang="en-US" dirty="0"/>
              <a:t>, Czech Republic</a:t>
            </a:r>
          </a:p>
          <a:p>
            <a:r>
              <a:rPr lang="en-US" dirty="0"/>
              <a:t>2013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</a:t>
            </a:r>
            <a:r>
              <a:rPr lang="en-US" dirty="0" err="1"/>
              <a:t>Starnberg</a:t>
            </a:r>
            <a:r>
              <a:rPr lang="en-US" dirty="0"/>
              <a:t>, Germany</a:t>
            </a:r>
          </a:p>
          <a:p>
            <a:r>
              <a:rPr lang="en-US" dirty="0"/>
              <a:t>2012 </a:t>
            </a:r>
            <a:r>
              <a:rPr lang="en-US" dirty="0" err="1" smtClean="0"/>
              <a:t>Jeju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Island</a:t>
            </a:r>
            <a:r>
              <a:rPr lang="en-US" dirty="0" smtClean="0"/>
              <a:t>, </a:t>
            </a:r>
            <a:r>
              <a:rPr lang="en-US" dirty="0"/>
              <a:t>Korea</a:t>
            </a:r>
          </a:p>
          <a:p>
            <a:r>
              <a:rPr lang="en-US" dirty="0"/>
              <a:t>2011 Rust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</a:t>
            </a:r>
            <a:r>
              <a:rPr lang="en-US" dirty="0" err="1" smtClean="0"/>
              <a:t>Neusiedl</a:t>
            </a:r>
            <a:r>
              <a:rPr lang="en-US" dirty="0" smtClean="0"/>
              <a:t> </a:t>
            </a:r>
            <a:r>
              <a:rPr lang="en-US" dirty="0"/>
              <a:t>Austria</a:t>
            </a:r>
          </a:p>
          <a:p>
            <a:r>
              <a:rPr lang="en-US" dirty="0"/>
              <a:t>2010 </a:t>
            </a:r>
            <a:r>
              <a:rPr lang="en-US" b="1" dirty="0">
                <a:solidFill>
                  <a:srgbClr val="C0504D"/>
                </a:solidFill>
              </a:rPr>
              <a:t>Loch</a:t>
            </a:r>
            <a:r>
              <a:rPr lang="en-US" dirty="0"/>
              <a:t> Lomond, Scotland, UK</a:t>
            </a:r>
          </a:p>
          <a:p>
            <a:r>
              <a:rPr lang="en-US" dirty="0"/>
              <a:t>2009 </a:t>
            </a:r>
            <a:r>
              <a:rPr lang="en-US" dirty="0" err="1" smtClean="0"/>
              <a:t>Putten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Southern Sea</a:t>
            </a:r>
            <a:r>
              <a:rPr lang="en-US" dirty="0" smtClean="0"/>
              <a:t>, </a:t>
            </a:r>
            <a:r>
              <a:rPr lang="en-US" dirty="0"/>
              <a:t>The Netherlands</a:t>
            </a:r>
          </a:p>
          <a:p>
            <a:r>
              <a:rPr lang="en-US" dirty="0"/>
              <a:t>2008 </a:t>
            </a:r>
            <a:r>
              <a:rPr lang="en-US" dirty="0" err="1"/>
              <a:t>Uto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Island</a:t>
            </a:r>
            <a:r>
              <a:rPr lang="en-US" dirty="0"/>
              <a:t>, Sweden</a:t>
            </a:r>
          </a:p>
          <a:p>
            <a:r>
              <a:rPr lang="en-US" dirty="0"/>
              <a:t>2007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Placid, New York, USA</a:t>
            </a:r>
          </a:p>
          <a:p>
            <a:r>
              <a:rPr lang="en-US" dirty="0"/>
              <a:t>2006 Perugia, Italy</a:t>
            </a:r>
          </a:p>
          <a:p>
            <a:r>
              <a:rPr lang="en-US" dirty="0"/>
              <a:t>2005 </a:t>
            </a:r>
            <a:r>
              <a:rPr lang="en-US" dirty="0" err="1"/>
              <a:t>Chuzenji</a:t>
            </a:r>
            <a:r>
              <a:rPr lang="en-US" dirty="0"/>
              <a:t>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, Nikko, Japan</a:t>
            </a:r>
          </a:p>
          <a:p>
            <a:r>
              <a:rPr lang="en-US" dirty="0"/>
              <a:t>2004 </a:t>
            </a:r>
            <a:r>
              <a:rPr lang="en-US" dirty="0" err="1"/>
              <a:t>Menaggio</a:t>
            </a:r>
            <a:r>
              <a:rPr lang="en-US" dirty="0"/>
              <a:t>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Como</a:t>
            </a:r>
            <a:r>
              <a:rPr lang="en-US" dirty="0"/>
              <a:t>, Italy</a:t>
            </a:r>
          </a:p>
          <a:p>
            <a:r>
              <a:rPr lang="en-US" dirty="0"/>
              <a:t>2003 Low Wood,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Windermere, Cambria, UK</a:t>
            </a:r>
          </a:p>
          <a:p>
            <a:r>
              <a:rPr lang="en-US" dirty="0"/>
              <a:t>2002 Kailua-Kona </a:t>
            </a:r>
            <a:r>
              <a:rPr lang="en-US" b="1" dirty="0">
                <a:solidFill>
                  <a:srgbClr val="C0504D"/>
                </a:solidFill>
              </a:rPr>
              <a:t>Hawaii</a:t>
            </a:r>
            <a:r>
              <a:rPr lang="en-US" dirty="0"/>
              <a:t>, USA</a:t>
            </a:r>
          </a:p>
          <a:p>
            <a:r>
              <a:rPr lang="en-US" dirty="0"/>
              <a:t>2001 </a:t>
            </a:r>
            <a:r>
              <a:rPr lang="en-US" dirty="0" err="1"/>
              <a:t>Brunnen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504D"/>
                </a:solidFill>
              </a:rPr>
              <a:t>Lake</a:t>
            </a:r>
            <a:r>
              <a:rPr lang="en-US" dirty="0" smtClean="0"/>
              <a:t> Lucerne, </a:t>
            </a:r>
            <a:r>
              <a:rPr lang="en-US" dirty="0"/>
              <a:t>Switzerland</a:t>
            </a:r>
          </a:p>
          <a:p>
            <a:r>
              <a:rPr lang="en-US" dirty="0"/>
              <a:t>2000 Sleeping Bear Dunes, </a:t>
            </a:r>
            <a:r>
              <a:rPr lang="en-US" b="1" dirty="0">
                <a:solidFill>
                  <a:srgbClr val="C0504D"/>
                </a:solidFill>
              </a:rPr>
              <a:t>Lake</a:t>
            </a:r>
            <a:r>
              <a:rPr lang="en-US" dirty="0"/>
              <a:t> Michigan</a:t>
            </a:r>
            <a:r>
              <a:rPr lang="en-US" dirty="0" smtClean="0"/>
              <a:t>,</a:t>
            </a:r>
          </a:p>
          <a:p>
            <a:r>
              <a:rPr lang="en-US" dirty="0" smtClean="0"/>
              <a:t>…..</a:t>
            </a:r>
            <a:endParaRPr lang="en-US" dirty="0"/>
          </a:p>
        </p:txBody>
      </p:sp>
      <p:pic>
        <p:nvPicPr>
          <p:cNvPr id="7" name="Picture 6" descr="ConferencePhot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484784"/>
            <a:ext cx="3096344" cy="2072760"/>
          </a:xfrm>
          <a:prstGeom prst="rect">
            <a:avLst/>
          </a:prstGeom>
        </p:spPr>
      </p:pic>
      <p:pic>
        <p:nvPicPr>
          <p:cNvPr id="8" name="Picture 7" descr="p10101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140968"/>
            <a:ext cx="3191338" cy="2393504"/>
          </a:xfrm>
          <a:prstGeom prst="rect">
            <a:avLst/>
          </a:prstGeom>
        </p:spPr>
      </p:pic>
      <p:pic>
        <p:nvPicPr>
          <p:cNvPr id="9" name="Picture 8" descr="P73102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3" y="4941168"/>
            <a:ext cx="2555777" cy="1916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68344" y="1484784"/>
            <a:ext cx="108297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Scotland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3140968"/>
            <a:ext cx="813594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Japan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02253" y="4941168"/>
            <a:ext cx="941747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Finland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56792"/>
            <a:ext cx="6263680" cy="46977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2276872"/>
            <a:ext cx="7632848" cy="2308324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Where UK English </a:t>
            </a:r>
          </a:p>
          <a:p>
            <a:pPr algn="ctr"/>
            <a:r>
              <a:rPr lang="en-US" sz="2800" dirty="0" smtClean="0">
                <a:solidFill>
                  <a:schemeClr val="accent2"/>
                </a:solidFill>
              </a:rPr>
              <a:t>“interesting”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C0504D"/>
                </a:solidFill>
              </a:rPr>
              <a:t>“different” </a:t>
            </a:r>
          </a:p>
          <a:p>
            <a:pPr algn="ctr"/>
            <a:r>
              <a:rPr lang="en-US" sz="2800" dirty="0" smtClean="0"/>
              <a:t>Is US English for</a:t>
            </a:r>
          </a:p>
          <a:p>
            <a:pPr algn="ctr"/>
            <a:r>
              <a:rPr lang="en-US" sz="6000" dirty="0" smtClean="0">
                <a:solidFill>
                  <a:srgbClr val="C0504D"/>
                </a:solidFill>
              </a:rPr>
              <a:t>“AWESOME”</a:t>
            </a:r>
            <a:endParaRPr lang="en-US" sz="6000" dirty="0">
              <a:solidFill>
                <a:srgbClr val="C0504D"/>
              </a:solidFill>
            </a:endParaRPr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1473602"/>
            <a:ext cx="419109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5538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424936" cy="836712"/>
          </a:xfrm>
        </p:spPr>
        <p:txBody>
          <a:bodyPr/>
          <a:lstStyle/>
          <a:p>
            <a:r>
              <a:rPr lang="en-US" dirty="0" smtClean="0"/>
              <a:t>Online: Automatic Alignment &amp; Calibration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222BD6-699F-1A42-856B-5643FAE07902}" type="slidenum">
              <a:rPr lang="en-GB" smtClean="0"/>
              <a:pPr>
                <a:defRPr/>
              </a:pPr>
              <a:t>50</a:t>
            </a:fld>
            <a:endParaRPr lang="en-GB" dirty="0"/>
          </a:p>
        </p:txBody>
      </p:sp>
      <p:sp>
        <p:nvSpPr>
          <p:cNvPr id="9" name="Subtitle 6"/>
          <p:cNvSpPr txBox="1">
            <a:spLocks/>
          </p:cNvSpPr>
          <p:nvPr/>
        </p:nvSpPr>
        <p:spPr bwMode="auto">
          <a:xfrm>
            <a:off x="0" y="764704"/>
            <a:ext cx="80645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 err="1" smtClean="0"/>
              <a:t>Minimise</a:t>
            </a:r>
            <a:r>
              <a:rPr lang="en-US" dirty="0" smtClean="0"/>
              <a:t> Online / Offline differences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Improve effective trigger performance</a:t>
            </a:r>
            <a:endParaRPr lang="en-US" sz="2400" dirty="0" smtClean="0">
              <a:solidFill>
                <a:srgbClr val="C0504D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Automatic evaluation at regular intervals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solidFill>
                  <a:srgbClr val="C0504D"/>
                </a:solidFill>
              </a:rPr>
              <a:t>Vertex Locator (VELO) alignment as example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solidFill>
                  <a:srgbClr val="C0504D"/>
                </a:solidFill>
                <a:latin typeface="Brush Script Std"/>
                <a:cs typeface="Brush Script Std"/>
              </a:rPr>
              <a:t>O</a:t>
            </a:r>
            <a:r>
              <a:rPr lang="en-US" sz="2400" dirty="0" smtClean="0">
                <a:solidFill>
                  <a:srgbClr val="C0504D"/>
                </a:solidFill>
                <a:latin typeface="Arial"/>
                <a:cs typeface="Arial"/>
              </a:rPr>
              <a:t>(</a:t>
            </a:r>
            <a:r>
              <a:rPr lang="en-US" sz="2400" dirty="0" smtClean="0">
                <a:solidFill>
                  <a:srgbClr val="C0504D"/>
                </a:solidFill>
              </a:rPr>
              <a:t>1 min) CPU, update immediately</a:t>
            </a:r>
            <a:endParaRPr lang="en-US" dirty="0" smtClean="0"/>
          </a:p>
          <a:p>
            <a:pPr marL="0" indent="0">
              <a:buNone/>
            </a:pPr>
            <a:endParaRPr lang="en-US" sz="2400" dirty="0" smtClean="0">
              <a:solidFill>
                <a:srgbClr val="48196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429000"/>
            <a:ext cx="5075795" cy="25270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75656" y="3789040"/>
            <a:ext cx="3520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alf misalignment per fill in 2010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5013176"/>
            <a:ext cx="245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deviation ~ 10μm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380312" y="836712"/>
            <a:ext cx="1326004" cy="400110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G. </a:t>
            </a:r>
            <a:r>
              <a:rPr lang="en-US" sz="2000" dirty="0" err="1" smtClean="0">
                <a:solidFill>
                  <a:srgbClr val="FFFFFF"/>
                </a:solidFill>
              </a:rPr>
              <a:t>Dujany</a:t>
            </a: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429000"/>
            <a:ext cx="3136088" cy="24085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1" y="1268759"/>
            <a:ext cx="1320276" cy="9007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9552" y="5949280"/>
            <a:ext cx="8374759" cy="461665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Another Potential Revolution: Discard Raw Data in Trigger ?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548680"/>
            <a:ext cx="7692310" cy="56512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3789040"/>
            <a:ext cx="4049756" cy="15696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Breaking News…..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First Result from LHC Run II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Indeed from 4 hours time !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18:06 Friday 5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June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2924944"/>
            <a:ext cx="375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Relative alignment of VELO halves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620688"/>
            <a:ext cx="2545401" cy="369332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Thanks to Silvia </a:t>
            </a:r>
            <a:r>
              <a:rPr lang="en-US" dirty="0" err="1" smtClean="0">
                <a:solidFill>
                  <a:srgbClr val="FFFFFF"/>
                </a:solidFill>
              </a:rPr>
              <a:t>Borghi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0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 of Summary of Summaries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888" y="6381497"/>
            <a:ext cx="9198288" cy="507831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2700" dirty="0" smtClean="0">
                <a:solidFill>
                  <a:schemeClr val="bg1"/>
                </a:solidFill>
              </a:rPr>
              <a:t>Tremendously productive meeting in a spectacular location</a:t>
            </a:r>
            <a:endParaRPr lang="en-US" sz="2700" dirty="0">
              <a:solidFill>
                <a:schemeClr val="bg1"/>
              </a:solidFill>
            </a:endParaRPr>
          </a:p>
        </p:txBody>
      </p:sp>
      <p:pic>
        <p:nvPicPr>
          <p:cNvPr id="8" name="Picture 7" descr="Marcel_DSC019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5752">
            <a:off x="163864" y="926110"/>
            <a:ext cx="2518803" cy="1889102"/>
          </a:xfrm>
          <a:prstGeom prst="rect">
            <a:avLst/>
          </a:prstGeom>
          <a:ln w="38100" cmpd="sng">
            <a:solidFill>
              <a:schemeClr val="accent4"/>
            </a:solidFill>
          </a:ln>
        </p:spPr>
      </p:pic>
      <p:pic>
        <p:nvPicPr>
          <p:cNvPr id="10" name="Picture 9" descr="P10406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0022">
            <a:off x="-25216" y="2502205"/>
            <a:ext cx="2009906" cy="1507429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1" name="Picture 10" descr="P104063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2034">
            <a:off x="201560" y="4102927"/>
            <a:ext cx="2279170" cy="1709378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2" name="Picture 11" descr="P104063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0871">
            <a:off x="2030397" y="4392737"/>
            <a:ext cx="2411760" cy="1808820"/>
          </a:xfrm>
          <a:prstGeom prst="rect">
            <a:avLst/>
          </a:prstGeom>
          <a:solidFill>
            <a:srgbClr val="CCC1DA"/>
          </a:solidFill>
          <a:ln w="38100" cmpd="sng">
            <a:solidFill>
              <a:schemeClr val="accent4"/>
            </a:solidFill>
          </a:ln>
        </p:spPr>
      </p:pic>
      <p:pic>
        <p:nvPicPr>
          <p:cNvPr id="13" name="Picture 12" descr="P104064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7297">
            <a:off x="4381967" y="4610839"/>
            <a:ext cx="2267744" cy="1700808"/>
          </a:xfrm>
          <a:prstGeom prst="rect">
            <a:avLst/>
          </a:prstGeom>
          <a:ln w="38100" cmpd="sng">
            <a:solidFill>
              <a:srgbClr val="8064A2"/>
            </a:solidFill>
          </a:ln>
        </p:spPr>
      </p:pic>
      <p:pic>
        <p:nvPicPr>
          <p:cNvPr id="14" name="Picture 13" descr="P104065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6716">
            <a:off x="6690727" y="4564354"/>
            <a:ext cx="2267744" cy="1700808"/>
          </a:xfrm>
          <a:prstGeom prst="rect">
            <a:avLst/>
          </a:prstGeom>
          <a:ln w="38100" cmpd="sng">
            <a:solidFill>
              <a:schemeClr val="accent4"/>
            </a:solidFill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83768" y="836712"/>
            <a:ext cx="6660232" cy="4608512"/>
          </a:xfrm>
          <a:solidFill>
            <a:srgbClr val="B3A2C7">
              <a:alpha val="70000"/>
            </a:srgbClr>
          </a:solidFill>
        </p:spPr>
        <p:txBody>
          <a:bodyPr/>
          <a:lstStyle/>
          <a:p>
            <a:r>
              <a:rPr lang="en-US" dirty="0" smtClean="0"/>
              <a:t>Some (personal) </a:t>
            </a:r>
            <a:r>
              <a:rPr lang="en-US" dirty="0"/>
              <a:t>t</a:t>
            </a:r>
            <a:r>
              <a:rPr lang="en-US" dirty="0" smtClean="0"/>
              <a:t>hematic </a:t>
            </a:r>
            <a:r>
              <a:rPr lang="en-US" dirty="0"/>
              <a:t>h</a:t>
            </a:r>
            <a:r>
              <a:rPr lang="en-US" dirty="0" smtClean="0"/>
              <a:t>ighlights</a:t>
            </a:r>
          </a:p>
          <a:p>
            <a:pPr lvl="1"/>
            <a:r>
              <a:rPr lang="en-US" sz="2400" b="1" dirty="0" smtClean="0"/>
              <a:t>LHC experiments still improving </a:t>
            </a:r>
          </a:p>
          <a:p>
            <a:pPr marL="457200" lvl="1" indent="0">
              <a:buNone/>
            </a:pPr>
            <a:r>
              <a:rPr lang="en-US" sz="2400" b="1" dirty="0" smtClean="0"/>
              <a:t>(detectors &amp; algorithms)</a:t>
            </a:r>
          </a:p>
          <a:p>
            <a:pPr lvl="1"/>
            <a:r>
              <a:rPr lang="en-US" sz="2400" b="1" dirty="0" smtClean="0"/>
              <a:t>Large number </a:t>
            </a:r>
            <a:r>
              <a:rPr lang="en-US" sz="2400" b="1" dirty="0"/>
              <a:t>n</a:t>
            </a:r>
            <a:r>
              <a:rPr lang="en-US" sz="2400" b="1" dirty="0" smtClean="0"/>
              <a:t>ew detectors planned</a:t>
            </a:r>
          </a:p>
          <a:p>
            <a:pPr marL="457200" lvl="1" indent="0">
              <a:buNone/>
            </a:pPr>
            <a:r>
              <a:rPr lang="en-US" sz="2400" b="1" dirty="0" smtClean="0"/>
              <a:t>(inter- experiment collaboration)</a:t>
            </a:r>
          </a:p>
          <a:p>
            <a:pPr lvl="1"/>
            <a:r>
              <a:rPr lang="en-US" sz="2400" b="1" dirty="0" smtClean="0"/>
              <a:t>Alternative Technologies in action</a:t>
            </a:r>
          </a:p>
          <a:p>
            <a:pPr marL="457200" lvl="1" indent="0">
              <a:buNone/>
            </a:pPr>
            <a:r>
              <a:rPr lang="en-US" sz="2400" b="1" dirty="0" smtClean="0"/>
              <a:t>(3D, Diamond, soon DEPFET)</a:t>
            </a:r>
          </a:p>
          <a:p>
            <a:pPr lvl="1"/>
            <a:r>
              <a:rPr lang="en-US" sz="2400" b="1" dirty="0" err="1" smtClean="0"/>
              <a:t>Microchannel</a:t>
            </a:r>
            <a:r>
              <a:rPr lang="en-US" sz="2400" b="1" dirty="0" smtClean="0"/>
              <a:t> cooling in action</a:t>
            </a:r>
          </a:p>
          <a:p>
            <a:pPr lvl="1"/>
            <a:r>
              <a:rPr lang="en-US" sz="2400" b="1" dirty="0" smtClean="0"/>
              <a:t>Pixels with Timing</a:t>
            </a:r>
          </a:p>
          <a:p>
            <a:pPr lvl="1"/>
            <a:r>
              <a:rPr lang="en-US" sz="2400" b="1" dirty="0" smtClean="0"/>
              <a:t>HV/HR CMOS Explosion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1545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104063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52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0"/>
            <a:ext cx="8229600" cy="1285840"/>
          </a:xfrm>
        </p:spPr>
      </p:pic>
      <p:sp>
        <p:nvSpPr>
          <p:cNvPr id="7" name="TextBox 6"/>
          <p:cNvSpPr txBox="1"/>
          <p:nvPr/>
        </p:nvSpPr>
        <p:spPr>
          <a:xfrm>
            <a:off x="107504" y="332656"/>
            <a:ext cx="982360" cy="584776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Non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0392" y="395952"/>
            <a:ext cx="458379" cy="584776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09591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[dscn4048.jpg]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643" y="3155418"/>
            <a:ext cx="49530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owd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233" y="0"/>
            <a:ext cx="4645767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[dscn3974.jpg]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6150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06863" y="3687985"/>
            <a:ext cx="18371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La Biodola,</a:t>
            </a:r>
          </a:p>
          <a:p>
            <a:r>
              <a:rPr lang="en-US" sz="2800"/>
              <a:t>Isola d’Elba</a:t>
            </a:r>
          </a:p>
        </p:txBody>
      </p:sp>
      <p:pic>
        <p:nvPicPr>
          <p:cNvPr id="4101" name="Picture 5" descr="capestandre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157065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" y="-9772"/>
            <a:ext cx="360049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/>
              <a:t>Vertex 2016</a:t>
            </a:r>
          </a:p>
        </p:txBody>
      </p:sp>
    </p:spTree>
    <p:extLst>
      <p:ext uri="{BB962C8B-B14F-4D97-AF65-F5344CB8AC3E}">
        <p14:creationId xmlns:p14="http://schemas.microsoft.com/office/powerpoint/2010/main" val="136596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104063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980728"/>
            <a:ext cx="3582878" cy="4277852"/>
          </a:xfrm>
          <a:prstGeom prst="rect">
            <a:avLst/>
          </a:prstGeom>
        </p:spPr>
      </p:pic>
      <p:pic>
        <p:nvPicPr>
          <p:cNvPr id="9" name="Picture 8" descr="P104063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7137" y="1523662"/>
            <a:ext cx="4343469" cy="3257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Many Many Many Thanks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4365104"/>
            <a:ext cx="1300356" cy="707886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</a:rPr>
              <a:t>Sally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4221088"/>
            <a:ext cx="2009585" cy="707886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</a:rPr>
              <a:t>Heather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5517232"/>
            <a:ext cx="786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 forgetting all the hotel staff and definitely the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chef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!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 descr="VERTEX_2015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08" t="89191" r="14142" b="4278"/>
          <a:stretch/>
        </p:blipFill>
        <p:spPr>
          <a:xfrm>
            <a:off x="1403648" y="6085803"/>
            <a:ext cx="6839503" cy="75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0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Vertex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764704"/>
            <a:ext cx="1810544" cy="576064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Detectors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8433530"/>
              </p:ext>
            </p:extLst>
          </p:nvPr>
        </p:nvGraphicFramePr>
        <p:xfrm>
          <a:off x="-1620688" y="1196752"/>
          <a:ext cx="7378700" cy="459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5940152" y="764704"/>
            <a:ext cx="1152128" cy="5760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Areas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810235"/>
              </p:ext>
            </p:extLst>
          </p:nvPr>
        </p:nvGraphicFramePr>
        <p:xfrm>
          <a:off x="-1620688" y="1340768"/>
          <a:ext cx="7378700" cy="459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653056"/>
              </p:ext>
            </p:extLst>
          </p:nvPr>
        </p:nvGraphicFramePr>
        <p:xfrm>
          <a:off x="-1620688" y="1340768"/>
          <a:ext cx="7378700" cy="459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815057"/>
              </p:ext>
            </p:extLst>
          </p:nvPr>
        </p:nvGraphicFramePr>
        <p:xfrm>
          <a:off x="3059832" y="1412776"/>
          <a:ext cx="7353300" cy="455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76033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Customary Apology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980728"/>
            <a:ext cx="2540000" cy="279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098" y="4077072"/>
            <a:ext cx="2425452" cy="25601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82435" y="3717032"/>
            <a:ext cx="26615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rush Script MT Italic"/>
                <a:cs typeface="Brush Script MT Italic"/>
              </a:rPr>
              <a:t>Drink Margaritas</a:t>
            </a:r>
            <a:endParaRPr lang="en-US" sz="3200" dirty="0">
              <a:latin typeface="Brush Script MT Italic"/>
              <a:cs typeface="Brush Script MT Ital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908720"/>
            <a:ext cx="262909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sz="2800" dirty="0" smtClean="0"/>
              <a:t>1 : Welcome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+48 : Talks</a:t>
            </a:r>
          </a:p>
          <a:p>
            <a:r>
              <a:rPr lang="en-US" sz="2800" dirty="0" smtClean="0"/>
              <a:t>+ 1 : Excursion</a:t>
            </a:r>
          </a:p>
          <a:p>
            <a:r>
              <a:rPr lang="en-US" sz="2800" dirty="0" smtClean="0"/>
              <a:t>+  1 : Summary</a:t>
            </a:r>
          </a:p>
          <a:p>
            <a:r>
              <a:rPr lang="en-US" sz="2800" dirty="0" smtClean="0"/>
              <a:t>= 51: Total</a:t>
            </a:r>
          </a:p>
          <a:p>
            <a:endParaRPr lang="en-US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51520" y="2708920"/>
            <a:ext cx="3384376" cy="0"/>
          </a:xfrm>
          <a:prstGeom prst="line">
            <a:avLst/>
          </a:prstGeom>
          <a:ln>
            <a:solidFill>
              <a:srgbClr val="4819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212976"/>
            <a:ext cx="2088232" cy="29859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15816" y="4077072"/>
            <a:ext cx="3384376" cy="21852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will cover every detector, chip, module design, novel application, performance plot, algorithm…</a:t>
            </a:r>
          </a:p>
          <a:p>
            <a:r>
              <a:rPr lang="en-US" sz="2800" dirty="0" smtClean="0">
                <a:solidFill>
                  <a:srgbClr val="C0504D"/>
                </a:solidFill>
              </a:rPr>
              <a:t>Any omissions due to alien abduction </a:t>
            </a:r>
            <a:endParaRPr lang="en-US" sz="2800" dirty="0">
              <a:solidFill>
                <a:srgbClr val="C0504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1268760"/>
            <a:ext cx="20007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504D"/>
                </a:solidFill>
              </a:rPr>
              <a:t>+ </a:t>
            </a:r>
            <a:r>
              <a:rPr lang="en-US" sz="2800" b="1" dirty="0" smtClean="0">
                <a:solidFill>
                  <a:srgbClr val="C0504D"/>
                </a:solidFill>
                <a:latin typeface="Lucida Calligraphy"/>
                <a:cs typeface="Lucida Calligraphy"/>
              </a:rPr>
              <a:t>O </a:t>
            </a:r>
            <a:r>
              <a:rPr lang="en-US" sz="2800" b="1" dirty="0" smtClean="0">
                <a:solidFill>
                  <a:srgbClr val="C0504D"/>
                </a:solidFill>
              </a:rPr>
              <a:t>(250) </a:t>
            </a:r>
          </a:p>
          <a:p>
            <a:r>
              <a:rPr lang="en-US" sz="2800" b="1" dirty="0" smtClean="0">
                <a:solidFill>
                  <a:srgbClr val="C0504D"/>
                </a:solidFill>
              </a:rPr>
              <a:t>Margaritas</a:t>
            </a:r>
            <a:endParaRPr lang="en-US" sz="2800" b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51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 Detectors In Operation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20888"/>
            <a:ext cx="3640773" cy="27363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5301208"/>
            <a:ext cx="275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LHC, France/Switzerland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348880"/>
            <a:ext cx="3635453" cy="29360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36096" y="5301208"/>
            <a:ext cx="268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Alien Base, New Mexico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284243"/>
              </p:ext>
            </p:extLst>
          </p:nvPr>
        </p:nvGraphicFramePr>
        <p:xfrm>
          <a:off x="5076056" y="836712"/>
          <a:ext cx="3518272" cy="114808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1681298"/>
                <a:gridCol w="1836974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ATLAS </a:t>
                      </a:r>
                      <a:r>
                        <a:rPr lang="en-US" sz="1800" u="none" strike="noStrike" dirty="0" smtClean="0">
                          <a:effectLst/>
                        </a:rPr>
                        <a:t>Run 1</a:t>
                      </a:r>
                      <a:r>
                        <a:rPr lang="en-US" sz="1800" u="none" strike="noStrike" dirty="0">
                          <a:effectLst/>
                        </a:rPr>
                        <a:t>/2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Daniel Dobos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CMS </a:t>
                      </a:r>
                      <a:r>
                        <a:rPr lang="en-US" sz="1800" u="none" strike="noStrike" dirty="0" smtClean="0">
                          <a:effectLst/>
                        </a:rPr>
                        <a:t>Run 1</a:t>
                      </a:r>
                      <a:r>
                        <a:rPr lang="en-US" sz="1800" u="none" strike="noStrike" dirty="0">
                          <a:effectLst/>
                        </a:rPr>
                        <a:t>/2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Clemens Lange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ALICE </a:t>
                      </a:r>
                      <a:r>
                        <a:rPr lang="en-US" sz="1800" u="none" strike="noStrike" dirty="0" smtClean="0">
                          <a:effectLst/>
                        </a:rPr>
                        <a:t>Run 1</a:t>
                      </a:r>
                      <a:r>
                        <a:rPr lang="en-US" sz="1800" u="none" strike="noStrike" dirty="0">
                          <a:effectLst/>
                        </a:rPr>
                        <a:t>/2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Domenico Colella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LHCb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Run 1</a:t>
                      </a:r>
                      <a:r>
                        <a:rPr lang="en-US" sz="1800" u="none" strike="noStrike" dirty="0">
                          <a:effectLst/>
                        </a:rPr>
                        <a:t>/2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Kurt </a:t>
                      </a:r>
                      <a:r>
                        <a:rPr lang="en-US" sz="1800" u="none" strike="noStrike" dirty="0" err="1">
                          <a:effectLst/>
                        </a:rPr>
                        <a:t>Rinnert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19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 Run 2 has started 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 Parkes, Vertex Summary,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908721"/>
            <a:ext cx="6120680" cy="3515806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212976"/>
            <a:ext cx="4860032" cy="3240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4797152"/>
            <a:ext cx="3888432" cy="15377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60232" y="1268760"/>
            <a:ext cx="2293491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First 13 </a:t>
            </a:r>
            <a:r>
              <a:rPr lang="en-US" dirty="0" err="1" smtClean="0">
                <a:solidFill>
                  <a:srgbClr val="FFFFFF"/>
                </a:solidFill>
              </a:rPr>
              <a:t>TeV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Stable Beams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Wednesday 3</a:t>
            </a:r>
            <a:r>
              <a:rPr lang="en-US" baseline="30000" dirty="0" smtClean="0">
                <a:solidFill>
                  <a:srgbClr val="FFFFFF"/>
                </a:solidFill>
              </a:rPr>
              <a:t>rd</a:t>
            </a:r>
            <a:r>
              <a:rPr lang="en-US" dirty="0" smtClean="0">
                <a:solidFill>
                  <a:srgbClr val="FFFFFF"/>
                </a:solidFill>
              </a:rPr>
              <a:t> June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0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ris Manches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18571</TotalTime>
  <Words>3023</Words>
  <Application>Microsoft Macintosh PowerPoint</Application>
  <PresentationFormat>On-screen Show (4:3)</PresentationFormat>
  <Paragraphs>793</Paragraphs>
  <Slides>54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Chris Manchester Theme</vt:lpstr>
      <vt:lpstr>Graph</vt:lpstr>
      <vt:lpstr>PowerPoint Presentation</vt:lpstr>
      <vt:lpstr>Vertex 2015…..</vt:lpstr>
      <vt:lpstr>Vertex 2015…..</vt:lpstr>
      <vt:lpstr>Vertex 2015…..</vt:lpstr>
      <vt:lpstr>Vertex 2015…..</vt:lpstr>
      <vt:lpstr>Vertex 2015</vt:lpstr>
      <vt:lpstr>Customary Apology</vt:lpstr>
      <vt:lpstr>LHC Detectors In Operation</vt:lpstr>
      <vt:lpstr>LHC Run 2 has started !</vt:lpstr>
      <vt:lpstr>Huge Consolidation Work in shutdown</vt:lpstr>
      <vt:lpstr>Detector Operations: ALICE</vt:lpstr>
      <vt:lpstr>Detector Operations: LHCb VELO</vt:lpstr>
      <vt:lpstr>Water is never far away….</vt:lpstr>
      <vt:lpstr>Cooling Issues</vt:lpstr>
      <vt:lpstr>New Detectors</vt:lpstr>
      <vt:lpstr>Expected Operational Date</vt:lpstr>
      <vt:lpstr>What is a module ? Pixels</vt:lpstr>
      <vt:lpstr>What is a module ? Strips</vt:lpstr>
      <vt:lpstr>What is a module ? Strips</vt:lpstr>
      <vt:lpstr>What is a module ? Strips</vt:lpstr>
      <vt:lpstr>CMS Phase I Upgrade</vt:lpstr>
      <vt:lpstr>ATLAS/CMS Pixel Phase II</vt:lpstr>
      <vt:lpstr>The Monsters: ATLAS/CMS strips</vt:lpstr>
      <vt:lpstr>ILC (CLIC)</vt:lpstr>
      <vt:lpstr>Cooling: Rise of CO2</vt:lpstr>
      <vt:lpstr>Cooling: Rise of CO2 into space….</vt:lpstr>
      <vt:lpstr>Micro-channel Cooling: NA62/LHCb</vt:lpstr>
      <vt:lpstr>Technologies: 3D in Action !</vt:lpstr>
      <vt:lpstr>Technologies: 3D in Action ! Neutrons also</vt:lpstr>
      <vt:lpstr>Diamond in Action</vt:lpstr>
      <vt:lpstr>Belle Pixels: DEPFET</vt:lpstr>
      <vt:lpstr>CMOS: In Action &amp; Development</vt:lpstr>
      <vt:lpstr>CMOS Explosion !</vt:lpstr>
      <vt:lpstr>CMOS Explosion !</vt:lpstr>
      <vt:lpstr>Pixels with Timing – a revolution in the making ?</vt:lpstr>
      <vt:lpstr>Other Applications</vt:lpstr>
      <vt:lpstr>Opportunities</vt:lpstr>
      <vt:lpstr>R&amp;D</vt:lpstr>
      <vt:lpstr>Radiation Hardness (RD50)</vt:lpstr>
      <vt:lpstr>Souvenir ?</vt:lpstr>
      <vt:lpstr>Souvenir ?</vt:lpstr>
      <vt:lpstr>LHC Operation – radiation damage</vt:lpstr>
      <vt:lpstr>Electronics</vt:lpstr>
      <vt:lpstr>New Rad Hard LHC ASICs</vt:lpstr>
      <vt:lpstr>Tracking &amp; Alignment</vt:lpstr>
      <vt:lpstr>Track Trigger</vt:lpstr>
      <vt:lpstr>Tracking &amp; Vertexing</vt:lpstr>
      <vt:lpstr>Online: Automatic Alignment &amp; Calibration</vt:lpstr>
      <vt:lpstr>ATLAS IBL Alignment</vt:lpstr>
      <vt:lpstr>Online: Automatic Alignment &amp; Calibration</vt:lpstr>
      <vt:lpstr>Summary of Summary of Summaries</vt:lpstr>
      <vt:lpstr>PowerPoint Presentation</vt:lpstr>
      <vt:lpstr>PowerPoint Presentation</vt:lpstr>
      <vt:lpstr>Many Many Many Thanks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Chris Parkes</cp:lastModifiedBy>
  <cp:revision>351</cp:revision>
  <cp:lastPrinted>2015-06-05T14:05:55Z</cp:lastPrinted>
  <dcterms:created xsi:type="dcterms:W3CDTF">2012-06-12T15:56:20Z</dcterms:created>
  <dcterms:modified xsi:type="dcterms:W3CDTF">2015-06-08T13:04:21Z</dcterms:modified>
</cp:coreProperties>
</file>