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50" r:id="rId1"/>
    <p:sldMasterId id="2147483678" r:id="rId2"/>
    <p:sldMasterId id="2147483652" r:id="rId3"/>
  </p:sldMasterIdLst>
  <p:notesMasterIdLst>
    <p:notesMasterId r:id="rId27"/>
  </p:notesMasterIdLst>
  <p:handoutMasterIdLst>
    <p:handoutMasterId r:id="rId28"/>
  </p:handoutMasterIdLst>
  <p:sldIdLst>
    <p:sldId id="367" r:id="rId4"/>
    <p:sldId id="674" r:id="rId5"/>
    <p:sldId id="748" r:id="rId6"/>
    <p:sldId id="742" r:id="rId7"/>
    <p:sldId id="650" r:id="rId8"/>
    <p:sldId id="665" r:id="rId9"/>
    <p:sldId id="690" r:id="rId10"/>
    <p:sldId id="710" r:id="rId11"/>
    <p:sldId id="718" r:id="rId12"/>
    <p:sldId id="724" r:id="rId13"/>
    <p:sldId id="708" r:id="rId14"/>
    <p:sldId id="731" r:id="rId15"/>
    <p:sldId id="732" r:id="rId16"/>
    <p:sldId id="733" r:id="rId17"/>
    <p:sldId id="746" r:id="rId18"/>
    <p:sldId id="747" r:id="rId19"/>
    <p:sldId id="739" r:id="rId20"/>
    <p:sldId id="740" r:id="rId21"/>
    <p:sldId id="743" r:id="rId22"/>
    <p:sldId id="744" r:id="rId23"/>
    <p:sldId id="745" r:id="rId24"/>
    <p:sldId id="741" r:id="rId25"/>
    <p:sldId id="727" r:id="rId26"/>
  </p:sldIdLst>
  <p:sldSz cx="9144000" cy="6858000" type="screen4x3"/>
  <p:notesSz cx="7315200" cy="9601200"/>
  <p:defaultTextStyle>
    <a:defPPr>
      <a:defRPr lang="en-US"/>
    </a:defPPr>
    <a:lvl1pPr algn="l" rtl="0" fontAlgn="base">
      <a:spcBef>
        <a:spcPct val="0"/>
      </a:spcBef>
      <a:spcAft>
        <a:spcPct val="0"/>
      </a:spcAft>
      <a:defRPr sz="2000" b="1" kern="1200">
        <a:solidFill>
          <a:srgbClr val="FF0000"/>
        </a:solidFill>
        <a:latin typeface="Times New Roman" pitchFamily="18" charset="0"/>
        <a:ea typeface="+mn-ea"/>
        <a:cs typeface="+mn-cs"/>
      </a:defRPr>
    </a:lvl1pPr>
    <a:lvl2pPr marL="457200" algn="l" rtl="0" fontAlgn="base">
      <a:spcBef>
        <a:spcPct val="0"/>
      </a:spcBef>
      <a:spcAft>
        <a:spcPct val="0"/>
      </a:spcAft>
      <a:defRPr sz="2000" b="1" kern="1200">
        <a:solidFill>
          <a:srgbClr val="FF0000"/>
        </a:solidFill>
        <a:latin typeface="Times New Roman" pitchFamily="18" charset="0"/>
        <a:ea typeface="+mn-ea"/>
        <a:cs typeface="+mn-cs"/>
      </a:defRPr>
    </a:lvl2pPr>
    <a:lvl3pPr marL="914400" algn="l" rtl="0" fontAlgn="base">
      <a:spcBef>
        <a:spcPct val="0"/>
      </a:spcBef>
      <a:spcAft>
        <a:spcPct val="0"/>
      </a:spcAft>
      <a:defRPr sz="2000" b="1" kern="1200">
        <a:solidFill>
          <a:srgbClr val="FF0000"/>
        </a:solidFill>
        <a:latin typeface="Times New Roman" pitchFamily="18" charset="0"/>
        <a:ea typeface="+mn-ea"/>
        <a:cs typeface="+mn-cs"/>
      </a:defRPr>
    </a:lvl3pPr>
    <a:lvl4pPr marL="1371600" algn="l" rtl="0" fontAlgn="base">
      <a:spcBef>
        <a:spcPct val="0"/>
      </a:spcBef>
      <a:spcAft>
        <a:spcPct val="0"/>
      </a:spcAft>
      <a:defRPr sz="2000" b="1" kern="1200">
        <a:solidFill>
          <a:srgbClr val="FF0000"/>
        </a:solidFill>
        <a:latin typeface="Times New Roman" pitchFamily="18" charset="0"/>
        <a:ea typeface="+mn-ea"/>
        <a:cs typeface="+mn-cs"/>
      </a:defRPr>
    </a:lvl4pPr>
    <a:lvl5pPr marL="1828800" algn="l" rtl="0" fontAlgn="base">
      <a:spcBef>
        <a:spcPct val="0"/>
      </a:spcBef>
      <a:spcAft>
        <a:spcPct val="0"/>
      </a:spcAft>
      <a:defRPr sz="2000" b="1" kern="1200">
        <a:solidFill>
          <a:srgbClr val="FF0000"/>
        </a:solidFill>
        <a:latin typeface="Times New Roman" pitchFamily="18" charset="0"/>
        <a:ea typeface="+mn-ea"/>
        <a:cs typeface="+mn-cs"/>
      </a:defRPr>
    </a:lvl5pPr>
    <a:lvl6pPr marL="2286000" algn="l" defTabSz="914400" rtl="0" eaLnBrk="1" latinLnBrk="0" hangingPunct="1">
      <a:defRPr sz="2000" b="1" kern="1200">
        <a:solidFill>
          <a:srgbClr val="FF0000"/>
        </a:solidFill>
        <a:latin typeface="Times New Roman" pitchFamily="18" charset="0"/>
        <a:ea typeface="+mn-ea"/>
        <a:cs typeface="+mn-cs"/>
      </a:defRPr>
    </a:lvl6pPr>
    <a:lvl7pPr marL="2743200" algn="l" defTabSz="914400" rtl="0" eaLnBrk="1" latinLnBrk="0" hangingPunct="1">
      <a:defRPr sz="2000" b="1" kern="1200">
        <a:solidFill>
          <a:srgbClr val="FF0000"/>
        </a:solidFill>
        <a:latin typeface="Times New Roman" pitchFamily="18" charset="0"/>
        <a:ea typeface="+mn-ea"/>
        <a:cs typeface="+mn-cs"/>
      </a:defRPr>
    </a:lvl7pPr>
    <a:lvl8pPr marL="3200400" algn="l" defTabSz="914400" rtl="0" eaLnBrk="1" latinLnBrk="0" hangingPunct="1">
      <a:defRPr sz="2000" b="1" kern="1200">
        <a:solidFill>
          <a:srgbClr val="FF0000"/>
        </a:solidFill>
        <a:latin typeface="Times New Roman" pitchFamily="18" charset="0"/>
        <a:ea typeface="+mn-ea"/>
        <a:cs typeface="+mn-cs"/>
      </a:defRPr>
    </a:lvl8pPr>
    <a:lvl9pPr marL="3657600" algn="l" defTabSz="914400" rtl="0" eaLnBrk="1" latinLnBrk="0" hangingPunct="1">
      <a:defRPr sz="2000" b="1" kern="1200">
        <a:solidFill>
          <a:srgbClr val="FF0000"/>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FF0000"/>
    <a:srgbClr val="339933"/>
    <a:srgbClr val="FF0066"/>
    <a:srgbClr val="CCFFCC"/>
    <a:srgbClr val="99FF99"/>
    <a:srgbClr val="FFFFFF"/>
    <a:srgbClr val="FFFF99"/>
    <a:srgbClr val="CC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20432" autoAdjust="0"/>
    <p:restoredTop sz="99747" autoAdjust="0"/>
  </p:normalViewPr>
  <p:slideViewPr>
    <p:cSldViewPr>
      <p:cViewPr>
        <p:scale>
          <a:sx n="100" d="100"/>
          <a:sy n="100" d="100"/>
        </p:scale>
        <p:origin x="-126" y="204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p:cViewPr varScale="1">
        <p:scale>
          <a:sx n="53" d="100"/>
          <a:sy n="53" d="100"/>
        </p:scale>
        <p:origin x="-1428" y="-84"/>
      </p:cViewPr>
      <p:guideLst>
        <p:guide orient="horz" pos="3025"/>
        <p:guide pos="2304"/>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tableStyles" Target="tableStyle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handoutMaster" Target="handoutMasters/handoutMaster1.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theme" Target="theme/theme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notesMaster" Target="notesMasters/notesMaster1.xml"/><Relationship Id="rId30"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6194" name="Rectangle 2"/>
          <p:cNvSpPr>
            <a:spLocks noGrp="1" noChangeArrowheads="1"/>
          </p:cNvSpPr>
          <p:nvPr>
            <p:ph type="hdr" sz="quarter"/>
          </p:nvPr>
        </p:nvSpPr>
        <p:spPr bwMode="auto">
          <a:xfrm>
            <a:off x="0" y="0"/>
            <a:ext cx="3190875" cy="473075"/>
          </a:xfrm>
          <a:prstGeom prst="rect">
            <a:avLst/>
          </a:prstGeom>
          <a:noFill/>
          <a:ln w="9525">
            <a:noFill/>
            <a:miter lim="800000"/>
            <a:headEnd/>
            <a:tailEnd/>
          </a:ln>
          <a:effectLst/>
        </p:spPr>
        <p:txBody>
          <a:bodyPr vert="horz" wrap="square" lIns="95072" tIns="47536" rIns="95072" bIns="47536" numCol="1" anchor="t" anchorCtr="0" compatLnSpc="1">
            <a:prstTxWarp prst="textNoShape">
              <a:avLst/>
            </a:prstTxWarp>
          </a:bodyPr>
          <a:lstStyle>
            <a:lvl1pPr eaLnBrk="0" hangingPunct="0">
              <a:defRPr sz="1200" b="0">
                <a:solidFill>
                  <a:schemeClr val="tx1"/>
                </a:solidFill>
                <a:latin typeface="Arial Black" pitchFamily="34" charset="0"/>
              </a:defRPr>
            </a:lvl1pPr>
          </a:lstStyle>
          <a:p>
            <a:pPr>
              <a:defRPr/>
            </a:pPr>
            <a:endParaRPr lang="en-US"/>
          </a:p>
        </p:txBody>
      </p:sp>
      <p:sp>
        <p:nvSpPr>
          <p:cNvPr id="136195" name="Rectangle 3"/>
          <p:cNvSpPr>
            <a:spLocks noGrp="1" noChangeArrowheads="1"/>
          </p:cNvSpPr>
          <p:nvPr>
            <p:ph type="dt" sz="quarter" idx="1"/>
          </p:nvPr>
        </p:nvSpPr>
        <p:spPr bwMode="auto">
          <a:xfrm>
            <a:off x="4149725" y="0"/>
            <a:ext cx="3192463" cy="473075"/>
          </a:xfrm>
          <a:prstGeom prst="rect">
            <a:avLst/>
          </a:prstGeom>
          <a:noFill/>
          <a:ln w="9525">
            <a:noFill/>
            <a:miter lim="800000"/>
            <a:headEnd/>
            <a:tailEnd/>
          </a:ln>
          <a:effectLst/>
        </p:spPr>
        <p:txBody>
          <a:bodyPr vert="horz" wrap="square" lIns="95072" tIns="47536" rIns="95072" bIns="47536" numCol="1" anchor="t" anchorCtr="0" compatLnSpc="1">
            <a:prstTxWarp prst="textNoShape">
              <a:avLst/>
            </a:prstTxWarp>
          </a:bodyPr>
          <a:lstStyle>
            <a:lvl1pPr algn="r" eaLnBrk="0" hangingPunct="0">
              <a:defRPr sz="1200" b="0">
                <a:solidFill>
                  <a:schemeClr val="tx1"/>
                </a:solidFill>
                <a:latin typeface="Arial Black" pitchFamily="34" charset="0"/>
              </a:defRPr>
            </a:lvl1pPr>
          </a:lstStyle>
          <a:p>
            <a:pPr>
              <a:defRPr/>
            </a:pPr>
            <a:endParaRPr lang="en-US"/>
          </a:p>
        </p:txBody>
      </p:sp>
      <p:sp>
        <p:nvSpPr>
          <p:cNvPr id="136196" name="Rectangle 4"/>
          <p:cNvSpPr>
            <a:spLocks noGrp="1" noChangeArrowheads="1"/>
          </p:cNvSpPr>
          <p:nvPr>
            <p:ph type="ftr" sz="quarter" idx="2"/>
          </p:nvPr>
        </p:nvSpPr>
        <p:spPr bwMode="auto">
          <a:xfrm>
            <a:off x="0" y="9153525"/>
            <a:ext cx="3190875" cy="474663"/>
          </a:xfrm>
          <a:prstGeom prst="rect">
            <a:avLst/>
          </a:prstGeom>
          <a:noFill/>
          <a:ln w="9525">
            <a:noFill/>
            <a:miter lim="800000"/>
            <a:headEnd/>
            <a:tailEnd/>
          </a:ln>
          <a:effectLst/>
        </p:spPr>
        <p:txBody>
          <a:bodyPr vert="horz" wrap="square" lIns="95072" tIns="47536" rIns="95072" bIns="47536" numCol="1" anchor="b" anchorCtr="0" compatLnSpc="1">
            <a:prstTxWarp prst="textNoShape">
              <a:avLst/>
            </a:prstTxWarp>
          </a:bodyPr>
          <a:lstStyle>
            <a:lvl1pPr eaLnBrk="0" hangingPunct="0">
              <a:defRPr sz="1200" b="0">
                <a:solidFill>
                  <a:schemeClr val="tx1"/>
                </a:solidFill>
                <a:latin typeface="Arial Black" pitchFamily="34" charset="0"/>
              </a:defRPr>
            </a:lvl1pPr>
          </a:lstStyle>
          <a:p>
            <a:pPr>
              <a:defRPr/>
            </a:pPr>
            <a:endParaRPr lang="en-US"/>
          </a:p>
        </p:txBody>
      </p:sp>
      <p:sp>
        <p:nvSpPr>
          <p:cNvPr id="136197" name="Rectangle 5"/>
          <p:cNvSpPr>
            <a:spLocks noGrp="1" noChangeArrowheads="1"/>
          </p:cNvSpPr>
          <p:nvPr>
            <p:ph type="sldNum" sz="quarter" idx="3"/>
          </p:nvPr>
        </p:nvSpPr>
        <p:spPr bwMode="auto">
          <a:xfrm>
            <a:off x="4149725" y="9153525"/>
            <a:ext cx="3192463" cy="474663"/>
          </a:xfrm>
          <a:prstGeom prst="rect">
            <a:avLst/>
          </a:prstGeom>
          <a:noFill/>
          <a:ln w="9525">
            <a:noFill/>
            <a:miter lim="800000"/>
            <a:headEnd/>
            <a:tailEnd/>
          </a:ln>
          <a:effectLst/>
        </p:spPr>
        <p:txBody>
          <a:bodyPr vert="horz" wrap="square" lIns="95072" tIns="47536" rIns="95072" bIns="47536" numCol="1" anchor="b" anchorCtr="0" compatLnSpc="1">
            <a:prstTxWarp prst="textNoShape">
              <a:avLst/>
            </a:prstTxWarp>
          </a:bodyPr>
          <a:lstStyle>
            <a:lvl1pPr algn="r" eaLnBrk="0" hangingPunct="0">
              <a:defRPr sz="1200" b="0">
                <a:solidFill>
                  <a:schemeClr val="tx1"/>
                </a:solidFill>
                <a:latin typeface="Arial Black" pitchFamily="34" charset="0"/>
              </a:defRPr>
            </a:lvl1pPr>
          </a:lstStyle>
          <a:p>
            <a:pPr>
              <a:defRPr/>
            </a:pPr>
            <a:fld id="{653A6CA3-03B9-40FD-B7D8-944159645608}" type="slidenum">
              <a:rPr lang="en-US"/>
              <a:pPr>
                <a:defRPr/>
              </a:pPr>
              <a:t>‹#›</a:t>
            </a:fld>
            <a:endParaRPr lang="en-US"/>
          </a:p>
        </p:txBody>
      </p:sp>
    </p:spTree>
    <p:extLst>
      <p:ext uri="{BB962C8B-B14F-4D97-AF65-F5344CB8AC3E}">
        <p14:creationId xmlns:p14="http://schemas.microsoft.com/office/powerpoint/2010/main" val="367897993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314" name="Rectangle 2"/>
          <p:cNvSpPr>
            <a:spLocks noGrp="1" noChangeArrowheads="1"/>
          </p:cNvSpPr>
          <p:nvPr>
            <p:ph type="hdr" sz="quarter"/>
          </p:nvPr>
        </p:nvSpPr>
        <p:spPr bwMode="auto">
          <a:xfrm>
            <a:off x="0" y="0"/>
            <a:ext cx="3171825" cy="479425"/>
          </a:xfrm>
          <a:prstGeom prst="rect">
            <a:avLst/>
          </a:prstGeom>
          <a:noFill/>
          <a:ln w="9525">
            <a:noFill/>
            <a:miter lim="800000"/>
            <a:headEnd/>
            <a:tailEnd/>
          </a:ln>
          <a:effectLst/>
        </p:spPr>
        <p:txBody>
          <a:bodyPr vert="horz" wrap="square" lIns="96568" tIns="48283" rIns="96568" bIns="48283" numCol="1" anchor="t" anchorCtr="0" compatLnSpc="1">
            <a:prstTxWarp prst="textNoShape">
              <a:avLst/>
            </a:prstTxWarp>
          </a:bodyPr>
          <a:lstStyle>
            <a:lvl1pPr defTabSz="964648" eaLnBrk="0" hangingPunct="0">
              <a:defRPr sz="1400" b="0">
                <a:solidFill>
                  <a:schemeClr val="tx1"/>
                </a:solidFill>
              </a:defRPr>
            </a:lvl1pPr>
          </a:lstStyle>
          <a:p>
            <a:pPr>
              <a:defRPr/>
            </a:pPr>
            <a:endParaRPr lang="en-US"/>
          </a:p>
        </p:txBody>
      </p:sp>
      <p:sp>
        <p:nvSpPr>
          <p:cNvPr id="13315" name="Rectangle 3"/>
          <p:cNvSpPr>
            <a:spLocks noGrp="1" noChangeArrowheads="1"/>
          </p:cNvSpPr>
          <p:nvPr>
            <p:ph type="dt" idx="1"/>
          </p:nvPr>
        </p:nvSpPr>
        <p:spPr bwMode="auto">
          <a:xfrm>
            <a:off x="4143375" y="0"/>
            <a:ext cx="3171825" cy="479425"/>
          </a:xfrm>
          <a:prstGeom prst="rect">
            <a:avLst/>
          </a:prstGeom>
          <a:noFill/>
          <a:ln w="9525">
            <a:noFill/>
            <a:miter lim="800000"/>
            <a:headEnd/>
            <a:tailEnd/>
          </a:ln>
          <a:effectLst/>
        </p:spPr>
        <p:txBody>
          <a:bodyPr vert="horz" wrap="square" lIns="96568" tIns="48283" rIns="96568" bIns="48283" numCol="1" anchor="t" anchorCtr="0" compatLnSpc="1">
            <a:prstTxWarp prst="textNoShape">
              <a:avLst/>
            </a:prstTxWarp>
          </a:bodyPr>
          <a:lstStyle>
            <a:lvl1pPr algn="r" defTabSz="964648" eaLnBrk="0" hangingPunct="0">
              <a:defRPr sz="1400" b="0">
                <a:solidFill>
                  <a:schemeClr val="tx1"/>
                </a:solidFill>
              </a:defRPr>
            </a:lvl1pPr>
          </a:lstStyle>
          <a:p>
            <a:pPr>
              <a:defRPr/>
            </a:pPr>
            <a:endParaRPr lang="en-US"/>
          </a:p>
        </p:txBody>
      </p:sp>
      <p:sp>
        <p:nvSpPr>
          <p:cNvPr id="21508" name="Rectangle 4"/>
          <p:cNvSpPr>
            <a:spLocks noGrp="1" noRot="1" noChangeAspect="1" noChangeArrowheads="1" noTextEdit="1"/>
          </p:cNvSpPr>
          <p:nvPr>
            <p:ph type="sldImg" idx="2"/>
          </p:nvPr>
        </p:nvSpPr>
        <p:spPr bwMode="auto">
          <a:xfrm>
            <a:off x="1258888" y="720725"/>
            <a:ext cx="4802187" cy="360045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317" name="Rectangle 5"/>
          <p:cNvSpPr>
            <a:spLocks noGrp="1" noChangeArrowheads="1"/>
          </p:cNvSpPr>
          <p:nvPr>
            <p:ph type="body" sz="quarter" idx="3"/>
          </p:nvPr>
        </p:nvSpPr>
        <p:spPr bwMode="auto">
          <a:xfrm>
            <a:off x="974725" y="4560888"/>
            <a:ext cx="5365750" cy="4319587"/>
          </a:xfrm>
          <a:prstGeom prst="rect">
            <a:avLst/>
          </a:prstGeom>
          <a:noFill/>
          <a:ln w="9525">
            <a:noFill/>
            <a:miter lim="800000"/>
            <a:headEnd/>
            <a:tailEnd/>
          </a:ln>
          <a:effectLst/>
        </p:spPr>
        <p:txBody>
          <a:bodyPr vert="horz" wrap="square" lIns="96568" tIns="48283" rIns="96568" bIns="48283"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13318" name="Rectangle 6"/>
          <p:cNvSpPr>
            <a:spLocks noGrp="1" noChangeArrowheads="1"/>
          </p:cNvSpPr>
          <p:nvPr>
            <p:ph type="ftr" sz="quarter" idx="4"/>
          </p:nvPr>
        </p:nvSpPr>
        <p:spPr bwMode="auto">
          <a:xfrm>
            <a:off x="0" y="9121775"/>
            <a:ext cx="3171825" cy="479425"/>
          </a:xfrm>
          <a:prstGeom prst="rect">
            <a:avLst/>
          </a:prstGeom>
          <a:noFill/>
          <a:ln w="9525">
            <a:noFill/>
            <a:miter lim="800000"/>
            <a:headEnd/>
            <a:tailEnd/>
          </a:ln>
          <a:effectLst/>
        </p:spPr>
        <p:txBody>
          <a:bodyPr vert="horz" wrap="square" lIns="96568" tIns="48283" rIns="96568" bIns="48283" numCol="1" anchor="b" anchorCtr="0" compatLnSpc="1">
            <a:prstTxWarp prst="textNoShape">
              <a:avLst/>
            </a:prstTxWarp>
          </a:bodyPr>
          <a:lstStyle>
            <a:lvl1pPr defTabSz="964648" eaLnBrk="0" hangingPunct="0">
              <a:defRPr sz="1400" b="0">
                <a:solidFill>
                  <a:schemeClr val="tx1"/>
                </a:solidFill>
              </a:defRPr>
            </a:lvl1pPr>
          </a:lstStyle>
          <a:p>
            <a:pPr>
              <a:defRPr/>
            </a:pPr>
            <a:endParaRPr lang="en-US"/>
          </a:p>
        </p:txBody>
      </p:sp>
      <p:sp>
        <p:nvSpPr>
          <p:cNvPr id="13319" name="Rectangle 7"/>
          <p:cNvSpPr>
            <a:spLocks noGrp="1" noChangeArrowheads="1"/>
          </p:cNvSpPr>
          <p:nvPr>
            <p:ph type="sldNum" sz="quarter" idx="5"/>
          </p:nvPr>
        </p:nvSpPr>
        <p:spPr bwMode="auto">
          <a:xfrm>
            <a:off x="4143375" y="9121775"/>
            <a:ext cx="3171825" cy="479425"/>
          </a:xfrm>
          <a:prstGeom prst="rect">
            <a:avLst/>
          </a:prstGeom>
          <a:noFill/>
          <a:ln w="9525">
            <a:noFill/>
            <a:miter lim="800000"/>
            <a:headEnd/>
            <a:tailEnd/>
          </a:ln>
          <a:effectLst/>
        </p:spPr>
        <p:txBody>
          <a:bodyPr vert="horz" wrap="square" lIns="96568" tIns="48283" rIns="96568" bIns="48283" numCol="1" anchor="b" anchorCtr="0" compatLnSpc="1">
            <a:prstTxWarp prst="textNoShape">
              <a:avLst/>
            </a:prstTxWarp>
          </a:bodyPr>
          <a:lstStyle>
            <a:lvl1pPr algn="r" defTabSz="964648" eaLnBrk="0" hangingPunct="0">
              <a:defRPr sz="1400" b="0">
                <a:solidFill>
                  <a:schemeClr val="tx1"/>
                </a:solidFill>
              </a:defRPr>
            </a:lvl1pPr>
          </a:lstStyle>
          <a:p>
            <a:pPr>
              <a:defRPr/>
            </a:pPr>
            <a:fld id="{07996D1B-459D-4C17-8DBE-45D8AE24CBEC}" type="slidenum">
              <a:rPr lang="en-US"/>
              <a:pPr>
                <a:defRPr/>
              </a:pPr>
              <a:t>‹#›</a:t>
            </a:fld>
            <a:endParaRPr lang="en-US"/>
          </a:p>
        </p:txBody>
      </p:sp>
    </p:spTree>
    <p:extLst>
      <p:ext uri="{BB962C8B-B14F-4D97-AF65-F5344CB8AC3E}">
        <p14:creationId xmlns:p14="http://schemas.microsoft.com/office/powerpoint/2010/main" val="79191313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3613" eaLnBrk="0" hangingPunct="0">
              <a:spcBef>
                <a:spcPct val="30000"/>
              </a:spcBef>
              <a:defRPr sz="1200">
                <a:solidFill>
                  <a:schemeClr val="tx1"/>
                </a:solidFill>
                <a:latin typeface="Times New Roman" pitchFamily="18" charset="0"/>
              </a:defRPr>
            </a:lvl1pPr>
            <a:lvl2pPr marL="742950" indent="-285750" defTabSz="963613" eaLnBrk="0" hangingPunct="0">
              <a:spcBef>
                <a:spcPct val="30000"/>
              </a:spcBef>
              <a:defRPr sz="1200">
                <a:solidFill>
                  <a:schemeClr val="tx1"/>
                </a:solidFill>
                <a:latin typeface="Times New Roman" pitchFamily="18" charset="0"/>
              </a:defRPr>
            </a:lvl2pPr>
            <a:lvl3pPr marL="1143000" indent="-228600" defTabSz="963613" eaLnBrk="0" hangingPunct="0">
              <a:spcBef>
                <a:spcPct val="30000"/>
              </a:spcBef>
              <a:defRPr sz="1200">
                <a:solidFill>
                  <a:schemeClr val="tx1"/>
                </a:solidFill>
                <a:latin typeface="Times New Roman" pitchFamily="18" charset="0"/>
              </a:defRPr>
            </a:lvl3pPr>
            <a:lvl4pPr marL="1600200" indent="-228600" defTabSz="963613" eaLnBrk="0" hangingPunct="0">
              <a:spcBef>
                <a:spcPct val="30000"/>
              </a:spcBef>
              <a:defRPr sz="1200">
                <a:solidFill>
                  <a:schemeClr val="tx1"/>
                </a:solidFill>
                <a:latin typeface="Times New Roman" pitchFamily="18" charset="0"/>
              </a:defRPr>
            </a:lvl4pPr>
            <a:lvl5pPr marL="2057400" indent="-228600" defTabSz="963613" eaLnBrk="0" hangingPunct="0">
              <a:spcBef>
                <a:spcPct val="30000"/>
              </a:spcBef>
              <a:defRPr sz="1200">
                <a:solidFill>
                  <a:schemeClr val="tx1"/>
                </a:solidFill>
                <a:latin typeface="Times New Roman" pitchFamily="18" charset="0"/>
              </a:defRPr>
            </a:lvl5pPr>
            <a:lvl6pPr marL="2514600" indent="-228600" defTabSz="963613" eaLnBrk="0" fontAlgn="base" hangingPunct="0">
              <a:spcBef>
                <a:spcPct val="30000"/>
              </a:spcBef>
              <a:spcAft>
                <a:spcPct val="0"/>
              </a:spcAft>
              <a:defRPr sz="1200">
                <a:solidFill>
                  <a:schemeClr val="tx1"/>
                </a:solidFill>
                <a:latin typeface="Times New Roman" pitchFamily="18" charset="0"/>
              </a:defRPr>
            </a:lvl6pPr>
            <a:lvl7pPr marL="2971800" indent="-228600" defTabSz="963613" eaLnBrk="0" fontAlgn="base" hangingPunct="0">
              <a:spcBef>
                <a:spcPct val="30000"/>
              </a:spcBef>
              <a:spcAft>
                <a:spcPct val="0"/>
              </a:spcAft>
              <a:defRPr sz="1200">
                <a:solidFill>
                  <a:schemeClr val="tx1"/>
                </a:solidFill>
                <a:latin typeface="Times New Roman" pitchFamily="18" charset="0"/>
              </a:defRPr>
            </a:lvl7pPr>
            <a:lvl8pPr marL="3429000" indent="-228600" defTabSz="963613" eaLnBrk="0" fontAlgn="base" hangingPunct="0">
              <a:spcBef>
                <a:spcPct val="30000"/>
              </a:spcBef>
              <a:spcAft>
                <a:spcPct val="0"/>
              </a:spcAft>
              <a:defRPr sz="1200">
                <a:solidFill>
                  <a:schemeClr val="tx1"/>
                </a:solidFill>
                <a:latin typeface="Times New Roman" pitchFamily="18" charset="0"/>
              </a:defRPr>
            </a:lvl8pPr>
            <a:lvl9pPr marL="3886200" indent="-228600" defTabSz="963613" eaLnBrk="0" fontAlgn="base" hangingPunct="0">
              <a:spcBef>
                <a:spcPct val="30000"/>
              </a:spcBef>
              <a:spcAft>
                <a:spcPct val="0"/>
              </a:spcAft>
              <a:defRPr sz="1200">
                <a:solidFill>
                  <a:schemeClr val="tx1"/>
                </a:solidFill>
                <a:latin typeface="Times New Roman" pitchFamily="18" charset="0"/>
              </a:defRPr>
            </a:lvl9pPr>
          </a:lstStyle>
          <a:p>
            <a:pPr>
              <a:spcBef>
                <a:spcPct val="0"/>
              </a:spcBef>
            </a:pPr>
            <a:fld id="{4AAA9890-5220-4BF9-A911-CF566FFA83FA}" type="slidenum">
              <a:rPr lang="en-US" altLang="en-US" sz="1400" smtClean="0"/>
              <a:pPr>
                <a:spcBef>
                  <a:spcPct val="0"/>
                </a:spcBef>
              </a:pPr>
              <a:t>1</a:t>
            </a:fld>
            <a:endParaRPr lang="en-US" altLang="en-US" sz="1400" smtClean="0"/>
          </a:p>
        </p:txBody>
      </p:sp>
      <p:sp>
        <p:nvSpPr>
          <p:cNvPr id="22531" name="Rectangle 2"/>
          <p:cNvSpPr>
            <a:spLocks noGrp="1" noRot="1" noChangeAspect="1" noChangeArrowheads="1" noTextEdit="1"/>
          </p:cNvSpPr>
          <p:nvPr>
            <p:ph type="sldImg"/>
          </p:nvPr>
        </p:nvSpPr>
        <p:spPr>
          <a:ln/>
        </p:spPr>
      </p:sp>
      <p:sp>
        <p:nvSpPr>
          <p:cNvPr id="2253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a:ln/>
        </p:spPr>
      </p:sp>
      <p:sp>
        <p:nvSpPr>
          <p:cNvPr id="2355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
        <p:nvSpPr>
          <p:cNvPr id="2355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3613" eaLnBrk="0" hangingPunct="0">
              <a:spcBef>
                <a:spcPct val="30000"/>
              </a:spcBef>
              <a:defRPr sz="1200">
                <a:solidFill>
                  <a:schemeClr val="tx1"/>
                </a:solidFill>
                <a:latin typeface="Times New Roman" pitchFamily="18" charset="0"/>
              </a:defRPr>
            </a:lvl1pPr>
            <a:lvl2pPr marL="742950" indent="-285750" defTabSz="963613" eaLnBrk="0" hangingPunct="0">
              <a:spcBef>
                <a:spcPct val="30000"/>
              </a:spcBef>
              <a:defRPr sz="1200">
                <a:solidFill>
                  <a:schemeClr val="tx1"/>
                </a:solidFill>
                <a:latin typeface="Times New Roman" pitchFamily="18" charset="0"/>
              </a:defRPr>
            </a:lvl2pPr>
            <a:lvl3pPr marL="1143000" indent="-228600" defTabSz="963613" eaLnBrk="0" hangingPunct="0">
              <a:spcBef>
                <a:spcPct val="30000"/>
              </a:spcBef>
              <a:defRPr sz="1200">
                <a:solidFill>
                  <a:schemeClr val="tx1"/>
                </a:solidFill>
                <a:latin typeface="Times New Roman" pitchFamily="18" charset="0"/>
              </a:defRPr>
            </a:lvl3pPr>
            <a:lvl4pPr marL="1600200" indent="-228600" defTabSz="963613" eaLnBrk="0" hangingPunct="0">
              <a:spcBef>
                <a:spcPct val="30000"/>
              </a:spcBef>
              <a:defRPr sz="1200">
                <a:solidFill>
                  <a:schemeClr val="tx1"/>
                </a:solidFill>
                <a:latin typeface="Times New Roman" pitchFamily="18" charset="0"/>
              </a:defRPr>
            </a:lvl4pPr>
            <a:lvl5pPr marL="2057400" indent="-228600" defTabSz="963613" eaLnBrk="0" hangingPunct="0">
              <a:spcBef>
                <a:spcPct val="30000"/>
              </a:spcBef>
              <a:defRPr sz="1200">
                <a:solidFill>
                  <a:schemeClr val="tx1"/>
                </a:solidFill>
                <a:latin typeface="Times New Roman" pitchFamily="18" charset="0"/>
              </a:defRPr>
            </a:lvl5pPr>
            <a:lvl6pPr marL="2514600" indent="-228600" defTabSz="963613" eaLnBrk="0" fontAlgn="base" hangingPunct="0">
              <a:spcBef>
                <a:spcPct val="30000"/>
              </a:spcBef>
              <a:spcAft>
                <a:spcPct val="0"/>
              </a:spcAft>
              <a:defRPr sz="1200">
                <a:solidFill>
                  <a:schemeClr val="tx1"/>
                </a:solidFill>
                <a:latin typeface="Times New Roman" pitchFamily="18" charset="0"/>
              </a:defRPr>
            </a:lvl6pPr>
            <a:lvl7pPr marL="2971800" indent="-228600" defTabSz="963613" eaLnBrk="0" fontAlgn="base" hangingPunct="0">
              <a:spcBef>
                <a:spcPct val="30000"/>
              </a:spcBef>
              <a:spcAft>
                <a:spcPct val="0"/>
              </a:spcAft>
              <a:defRPr sz="1200">
                <a:solidFill>
                  <a:schemeClr val="tx1"/>
                </a:solidFill>
                <a:latin typeface="Times New Roman" pitchFamily="18" charset="0"/>
              </a:defRPr>
            </a:lvl7pPr>
            <a:lvl8pPr marL="3429000" indent="-228600" defTabSz="963613" eaLnBrk="0" fontAlgn="base" hangingPunct="0">
              <a:spcBef>
                <a:spcPct val="30000"/>
              </a:spcBef>
              <a:spcAft>
                <a:spcPct val="0"/>
              </a:spcAft>
              <a:defRPr sz="1200">
                <a:solidFill>
                  <a:schemeClr val="tx1"/>
                </a:solidFill>
                <a:latin typeface="Times New Roman" pitchFamily="18" charset="0"/>
              </a:defRPr>
            </a:lvl8pPr>
            <a:lvl9pPr marL="3886200" indent="-228600" defTabSz="963613" eaLnBrk="0" fontAlgn="base" hangingPunct="0">
              <a:spcBef>
                <a:spcPct val="30000"/>
              </a:spcBef>
              <a:spcAft>
                <a:spcPct val="0"/>
              </a:spcAft>
              <a:defRPr sz="1200">
                <a:solidFill>
                  <a:schemeClr val="tx1"/>
                </a:solidFill>
                <a:latin typeface="Times New Roman" pitchFamily="18" charset="0"/>
              </a:defRPr>
            </a:lvl9pPr>
          </a:lstStyle>
          <a:p>
            <a:pPr>
              <a:spcBef>
                <a:spcPct val="0"/>
              </a:spcBef>
            </a:pPr>
            <a:fld id="{7B5FEA09-108F-44BC-B7A0-BE0A221F5E88}" type="slidenum">
              <a:rPr lang="en-US" altLang="en-US" sz="1400" smtClean="0"/>
              <a:pPr>
                <a:spcBef>
                  <a:spcPct val="0"/>
                </a:spcBef>
              </a:pPr>
              <a:t>2</a:t>
            </a:fld>
            <a:endParaRPr lang="en-US" altLang="en-US" sz="1400"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3613" eaLnBrk="0" hangingPunct="0">
              <a:spcBef>
                <a:spcPct val="30000"/>
              </a:spcBef>
              <a:defRPr sz="1200">
                <a:solidFill>
                  <a:schemeClr val="tx1"/>
                </a:solidFill>
                <a:latin typeface="Times New Roman" pitchFamily="18" charset="0"/>
              </a:defRPr>
            </a:lvl1pPr>
            <a:lvl2pPr marL="742950" indent="-285750" defTabSz="963613" eaLnBrk="0" hangingPunct="0">
              <a:spcBef>
                <a:spcPct val="30000"/>
              </a:spcBef>
              <a:defRPr sz="1200">
                <a:solidFill>
                  <a:schemeClr val="tx1"/>
                </a:solidFill>
                <a:latin typeface="Times New Roman" pitchFamily="18" charset="0"/>
              </a:defRPr>
            </a:lvl2pPr>
            <a:lvl3pPr marL="1143000" indent="-228600" defTabSz="963613" eaLnBrk="0" hangingPunct="0">
              <a:spcBef>
                <a:spcPct val="30000"/>
              </a:spcBef>
              <a:defRPr sz="1200">
                <a:solidFill>
                  <a:schemeClr val="tx1"/>
                </a:solidFill>
                <a:latin typeface="Times New Roman" pitchFamily="18" charset="0"/>
              </a:defRPr>
            </a:lvl3pPr>
            <a:lvl4pPr marL="1600200" indent="-228600" defTabSz="963613" eaLnBrk="0" hangingPunct="0">
              <a:spcBef>
                <a:spcPct val="30000"/>
              </a:spcBef>
              <a:defRPr sz="1200">
                <a:solidFill>
                  <a:schemeClr val="tx1"/>
                </a:solidFill>
                <a:latin typeface="Times New Roman" pitchFamily="18" charset="0"/>
              </a:defRPr>
            </a:lvl4pPr>
            <a:lvl5pPr marL="2057400" indent="-228600" defTabSz="963613" eaLnBrk="0" hangingPunct="0">
              <a:spcBef>
                <a:spcPct val="30000"/>
              </a:spcBef>
              <a:defRPr sz="1200">
                <a:solidFill>
                  <a:schemeClr val="tx1"/>
                </a:solidFill>
                <a:latin typeface="Times New Roman" pitchFamily="18" charset="0"/>
              </a:defRPr>
            </a:lvl5pPr>
            <a:lvl6pPr marL="2514600" indent="-228600" defTabSz="963613" eaLnBrk="0" fontAlgn="base" hangingPunct="0">
              <a:spcBef>
                <a:spcPct val="30000"/>
              </a:spcBef>
              <a:spcAft>
                <a:spcPct val="0"/>
              </a:spcAft>
              <a:defRPr sz="1200">
                <a:solidFill>
                  <a:schemeClr val="tx1"/>
                </a:solidFill>
                <a:latin typeface="Times New Roman" pitchFamily="18" charset="0"/>
              </a:defRPr>
            </a:lvl6pPr>
            <a:lvl7pPr marL="2971800" indent="-228600" defTabSz="963613" eaLnBrk="0" fontAlgn="base" hangingPunct="0">
              <a:spcBef>
                <a:spcPct val="30000"/>
              </a:spcBef>
              <a:spcAft>
                <a:spcPct val="0"/>
              </a:spcAft>
              <a:defRPr sz="1200">
                <a:solidFill>
                  <a:schemeClr val="tx1"/>
                </a:solidFill>
                <a:latin typeface="Times New Roman" pitchFamily="18" charset="0"/>
              </a:defRPr>
            </a:lvl7pPr>
            <a:lvl8pPr marL="3429000" indent="-228600" defTabSz="963613" eaLnBrk="0" fontAlgn="base" hangingPunct="0">
              <a:spcBef>
                <a:spcPct val="30000"/>
              </a:spcBef>
              <a:spcAft>
                <a:spcPct val="0"/>
              </a:spcAft>
              <a:defRPr sz="1200">
                <a:solidFill>
                  <a:schemeClr val="tx1"/>
                </a:solidFill>
                <a:latin typeface="Times New Roman" pitchFamily="18" charset="0"/>
              </a:defRPr>
            </a:lvl8pPr>
            <a:lvl9pPr marL="3886200" indent="-228600" defTabSz="963613" eaLnBrk="0" fontAlgn="base" hangingPunct="0">
              <a:spcBef>
                <a:spcPct val="30000"/>
              </a:spcBef>
              <a:spcAft>
                <a:spcPct val="0"/>
              </a:spcAft>
              <a:defRPr sz="1200">
                <a:solidFill>
                  <a:schemeClr val="tx1"/>
                </a:solidFill>
                <a:latin typeface="Times New Roman" pitchFamily="18" charset="0"/>
              </a:defRPr>
            </a:lvl9pPr>
          </a:lstStyle>
          <a:p>
            <a:pPr>
              <a:spcBef>
                <a:spcPct val="0"/>
              </a:spcBef>
            </a:pPr>
            <a:fld id="{A90BF107-87CA-4805-92DF-A9FD92FCEDA2}" type="slidenum">
              <a:rPr lang="en-US" altLang="en-US" sz="1400" smtClean="0"/>
              <a:pPr>
                <a:spcBef>
                  <a:spcPct val="0"/>
                </a:spcBef>
              </a:pPr>
              <a:t>5</a:t>
            </a:fld>
            <a:endParaRPr lang="en-US" altLang="en-US" sz="1400" smtClean="0"/>
          </a:p>
        </p:txBody>
      </p:sp>
      <p:sp>
        <p:nvSpPr>
          <p:cNvPr id="24579" name="Rectangle 2"/>
          <p:cNvSpPr>
            <a:spLocks noGrp="1" noRot="1" noChangeAspect="1" noChangeArrowheads="1" noTextEdit="1"/>
          </p:cNvSpPr>
          <p:nvPr>
            <p:ph type="sldImg"/>
          </p:nvPr>
        </p:nvSpPr>
        <p:spPr>
          <a:ln/>
        </p:spPr>
      </p:sp>
      <p:sp>
        <p:nvSpPr>
          <p:cNvPr id="245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3613" eaLnBrk="0" hangingPunct="0">
              <a:spcBef>
                <a:spcPct val="30000"/>
              </a:spcBef>
              <a:defRPr sz="1200">
                <a:solidFill>
                  <a:schemeClr val="tx1"/>
                </a:solidFill>
                <a:latin typeface="Times New Roman" pitchFamily="18" charset="0"/>
              </a:defRPr>
            </a:lvl1pPr>
            <a:lvl2pPr marL="742950" indent="-285750" defTabSz="963613" eaLnBrk="0" hangingPunct="0">
              <a:spcBef>
                <a:spcPct val="30000"/>
              </a:spcBef>
              <a:defRPr sz="1200">
                <a:solidFill>
                  <a:schemeClr val="tx1"/>
                </a:solidFill>
                <a:latin typeface="Times New Roman" pitchFamily="18" charset="0"/>
              </a:defRPr>
            </a:lvl2pPr>
            <a:lvl3pPr marL="1143000" indent="-228600" defTabSz="963613" eaLnBrk="0" hangingPunct="0">
              <a:spcBef>
                <a:spcPct val="30000"/>
              </a:spcBef>
              <a:defRPr sz="1200">
                <a:solidFill>
                  <a:schemeClr val="tx1"/>
                </a:solidFill>
                <a:latin typeface="Times New Roman" pitchFamily="18" charset="0"/>
              </a:defRPr>
            </a:lvl3pPr>
            <a:lvl4pPr marL="1600200" indent="-228600" defTabSz="963613" eaLnBrk="0" hangingPunct="0">
              <a:spcBef>
                <a:spcPct val="30000"/>
              </a:spcBef>
              <a:defRPr sz="1200">
                <a:solidFill>
                  <a:schemeClr val="tx1"/>
                </a:solidFill>
                <a:latin typeface="Times New Roman" pitchFamily="18" charset="0"/>
              </a:defRPr>
            </a:lvl4pPr>
            <a:lvl5pPr marL="2057400" indent="-228600" defTabSz="963613" eaLnBrk="0" hangingPunct="0">
              <a:spcBef>
                <a:spcPct val="30000"/>
              </a:spcBef>
              <a:defRPr sz="1200">
                <a:solidFill>
                  <a:schemeClr val="tx1"/>
                </a:solidFill>
                <a:latin typeface="Times New Roman" pitchFamily="18" charset="0"/>
              </a:defRPr>
            </a:lvl5pPr>
            <a:lvl6pPr marL="2514600" indent="-228600" defTabSz="963613" eaLnBrk="0" fontAlgn="base" hangingPunct="0">
              <a:spcBef>
                <a:spcPct val="30000"/>
              </a:spcBef>
              <a:spcAft>
                <a:spcPct val="0"/>
              </a:spcAft>
              <a:defRPr sz="1200">
                <a:solidFill>
                  <a:schemeClr val="tx1"/>
                </a:solidFill>
                <a:latin typeface="Times New Roman" pitchFamily="18" charset="0"/>
              </a:defRPr>
            </a:lvl6pPr>
            <a:lvl7pPr marL="2971800" indent="-228600" defTabSz="963613" eaLnBrk="0" fontAlgn="base" hangingPunct="0">
              <a:spcBef>
                <a:spcPct val="30000"/>
              </a:spcBef>
              <a:spcAft>
                <a:spcPct val="0"/>
              </a:spcAft>
              <a:defRPr sz="1200">
                <a:solidFill>
                  <a:schemeClr val="tx1"/>
                </a:solidFill>
                <a:latin typeface="Times New Roman" pitchFamily="18" charset="0"/>
              </a:defRPr>
            </a:lvl7pPr>
            <a:lvl8pPr marL="3429000" indent="-228600" defTabSz="963613" eaLnBrk="0" fontAlgn="base" hangingPunct="0">
              <a:spcBef>
                <a:spcPct val="30000"/>
              </a:spcBef>
              <a:spcAft>
                <a:spcPct val="0"/>
              </a:spcAft>
              <a:defRPr sz="1200">
                <a:solidFill>
                  <a:schemeClr val="tx1"/>
                </a:solidFill>
                <a:latin typeface="Times New Roman" pitchFamily="18" charset="0"/>
              </a:defRPr>
            </a:lvl8pPr>
            <a:lvl9pPr marL="3886200" indent="-228600" defTabSz="963613" eaLnBrk="0" fontAlgn="base" hangingPunct="0">
              <a:spcBef>
                <a:spcPct val="30000"/>
              </a:spcBef>
              <a:spcAft>
                <a:spcPct val="0"/>
              </a:spcAft>
              <a:defRPr sz="1200">
                <a:solidFill>
                  <a:schemeClr val="tx1"/>
                </a:solidFill>
                <a:latin typeface="Times New Roman" pitchFamily="18" charset="0"/>
              </a:defRPr>
            </a:lvl9pPr>
          </a:lstStyle>
          <a:p>
            <a:pPr>
              <a:spcBef>
                <a:spcPct val="0"/>
              </a:spcBef>
            </a:pPr>
            <a:fld id="{FD000C80-F6CD-48F8-92B2-7C11109F2FA0}" type="slidenum">
              <a:rPr lang="en-US" altLang="en-US" sz="1400" smtClean="0"/>
              <a:pPr>
                <a:spcBef>
                  <a:spcPct val="0"/>
                </a:spcBef>
              </a:pPr>
              <a:t>6</a:t>
            </a:fld>
            <a:endParaRPr lang="en-US" altLang="en-US" sz="1400" smtClean="0"/>
          </a:p>
        </p:txBody>
      </p:sp>
      <p:sp>
        <p:nvSpPr>
          <p:cNvPr id="26627" name="Rectangle 2"/>
          <p:cNvSpPr>
            <a:spLocks noGrp="1" noRot="1" noChangeAspect="1" noChangeArrowheads="1" noTextEdit="1"/>
          </p:cNvSpPr>
          <p:nvPr>
            <p:ph type="sldImg"/>
          </p:nvPr>
        </p:nvSpPr>
        <p:spPr>
          <a:ln/>
        </p:spPr>
      </p:sp>
      <p:sp>
        <p:nvSpPr>
          <p:cNvPr id="2662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a:ln/>
        </p:spPr>
      </p:sp>
      <p:sp>
        <p:nvSpPr>
          <p:cNvPr id="2765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
        <p:nvSpPr>
          <p:cNvPr id="2765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3613" eaLnBrk="0" hangingPunct="0">
              <a:spcBef>
                <a:spcPct val="30000"/>
              </a:spcBef>
              <a:defRPr sz="1200">
                <a:solidFill>
                  <a:schemeClr val="tx1"/>
                </a:solidFill>
                <a:latin typeface="Times New Roman" pitchFamily="18" charset="0"/>
              </a:defRPr>
            </a:lvl1pPr>
            <a:lvl2pPr marL="742950" indent="-285750" defTabSz="963613" eaLnBrk="0" hangingPunct="0">
              <a:spcBef>
                <a:spcPct val="30000"/>
              </a:spcBef>
              <a:defRPr sz="1200">
                <a:solidFill>
                  <a:schemeClr val="tx1"/>
                </a:solidFill>
                <a:latin typeface="Times New Roman" pitchFamily="18" charset="0"/>
              </a:defRPr>
            </a:lvl2pPr>
            <a:lvl3pPr marL="1143000" indent="-228600" defTabSz="963613" eaLnBrk="0" hangingPunct="0">
              <a:spcBef>
                <a:spcPct val="30000"/>
              </a:spcBef>
              <a:defRPr sz="1200">
                <a:solidFill>
                  <a:schemeClr val="tx1"/>
                </a:solidFill>
                <a:latin typeface="Times New Roman" pitchFamily="18" charset="0"/>
              </a:defRPr>
            </a:lvl3pPr>
            <a:lvl4pPr marL="1600200" indent="-228600" defTabSz="963613" eaLnBrk="0" hangingPunct="0">
              <a:spcBef>
                <a:spcPct val="30000"/>
              </a:spcBef>
              <a:defRPr sz="1200">
                <a:solidFill>
                  <a:schemeClr val="tx1"/>
                </a:solidFill>
                <a:latin typeface="Times New Roman" pitchFamily="18" charset="0"/>
              </a:defRPr>
            </a:lvl4pPr>
            <a:lvl5pPr marL="2057400" indent="-228600" defTabSz="963613" eaLnBrk="0" hangingPunct="0">
              <a:spcBef>
                <a:spcPct val="30000"/>
              </a:spcBef>
              <a:defRPr sz="1200">
                <a:solidFill>
                  <a:schemeClr val="tx1"/>
                </a:solidFill>
                <a:latin typeface="Times New Roman" pitchFamily="18" charset="0"/>
              </a:defRPr>
            </a:lvl5pPr>
            <a:lvl6pPr marL="2514600" indent="-228600" defTabSz="963613" eaLnBrk="0" fontAlgn="base" hangingPunct="0">
              <a:spcBef>
                <a:spcPct val="30000"/>
              </a:spcBef>
              <a:spcAft>
                <a:spcPct val="0"/>
              </a:spcAft>
              <a:defRPr sz="1200">
                <a:solidFill>
                  <a:schemeClr val="tx1"/>
                </a:solidFill>
                <a:latin typeface="Times New Roman" pitchFamily="18" charset="0"/>
              </a:defRPr>
            </a:lvl6pPr>
            <a:lvl7pPr marL="2971800" indent="-228600" defTabSz="963613" eaLnBrk="0" fontAlgn="base" hangingPunct="0">
              <a:spcBef>
                <a:spcPct val="30000"/>
              </a:spcBef>
              <a:spcAft>
                <a:spcPct val="0"/>
              </a:spcAft>
              <a:defRPr sz="1200">
                <a:solidFill>
                  <a:schemeClr val="tx1"/>
                </a:solidFill>
                <a:latin typeface="Times New Roman" pitchFamily="18" charset="0"/>
              </a:defRPr>
            </a:lvl7pPr>
            <a:lvl8pPr marL="3429000" indent="-228600" defTabSz="963613" eaLnBrk="0" fontAlgn="base" hangingPunct="0">
              <a:spcBef>
                <a:spcPct val="30000"/>
              </a:spcBef>
              <a:spcAft>
                <a:spcPct val="0"/>
              </a:spcAft>
              <a:defRPr sz="1200">
                <a:solidFill>
                  <a:schemeClr val="tx1"/>
                </a:solidFill>
                <a:latin typeface="Times New Roman" pitchFamily="18" charset="0"/>
              </a:defRPr>
            </a:lvl8pPr>
            <a:lvl9pPr marL="3886200" indent="-228600" defTabSz="963613" eaLnBrk="0" fontAlgn="base" hangingPunct="0">
              <a:spcBef>
                <a:spcPct val="30000"/>
              </a:spcBef>
              <a:spcAft>
                <a:spcPct val="0"/>
              </a:spcAft>
              <a:defRPr sz="1200">
                <a:solidFill>
                  <a:schemeClr val="tx1"/>
                </a:solidFill>
                <a:latin typeface="Times New Roman" pitchFamily="18" charset="0"/>
              </a:defRPr>
            </a:lvl9pPr>
          </a:lstStyle>
          <a:p>
            <a:pPr>
              <a:spcBef>
                <a:spcPct val="0"/>
              </a:spcBef>
            </a:pPr>
            <a:fld id="{3785C544-669B-4C48-82F7-021840BA4290}" type="slidenum">
              <a:rPr lang="en-US" altLang="en-US" sz="1400" smtClean="0"/>
              <a:pPr>
                <a:spcBef>
                  <a:spcPct val="0"/>
                </a:spcBef>
              </a:pPr>
              <a:t>7</a:t>
            </a:fld>
            <a:endParaRPr lang="en-US" altLang="en-US" sz="1400"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a:ln/>
        </p:spPr>
      </p:sp>
      <p:sp>
        <p:nvSpPr>
          <p:cNvPr id="2969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
        <p:nvSpPr>
          <p:cNvPr id="2970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3613" eaLnBrk="0" hangingPunct="0">
              <a:spcBef>
                <a:spcPct val="30000"/>
              </a:spcBef>
              <a:defRPr sz="1200">
                <a:solidFill>
                  <a:schemeClr val="tx1"/>
                </a:solidFill>
                <a:latin typeface="Times New Roman" pitchFamily="18" charset="0"/>
              </a:defRPr>
            </a:lvl1pPr>
            <a:lvl2pPr marL="742950" indent="-285750" defTabSz="963613" eaLnBrk="0" hangingPunct="0">
              <a:spcBef>
                <a:spcPct val="30000"/>
              </a:spcBef>
              <a:defRPr sz="1200">
                <a:solidFill>
                  <a:schemeClr val="tx1"/>
                </a:solidFill>
                <a:latin typeface="Times New Roman" pitchFamily="18" charset="0"/>
              </a:defRPr>
            </a:lvl2pPr>
            <a:lvl3pPr marL="1143000" indent="-228600" defTabSz="963613" eaLnBrk="0" hangingPunct="0">
              <a:spcBef>
                <a:spcPct val="30000"/>
              </a:spcBef>
              <a:defRPr sz="1200">
                <a:solidFill>
                  <a:schemeClr val="tx1"/>
                </a:solidFill>
                <a:latin typeface="Times New Roman" pitchFamily="18" charset="0"/>
              </a:defRPr>
            </a:lvl3pPr>
            <a:lvl4pPr marL="1600200" indent="-228600" defTabSz="963613" eaLnBrk="0" hangingPunct="0">
              <a:spcBef>
                <a:spcPct val="30000"/>
              </a:spcBef>
              <a:defRPr sz="1200">
                <a:solidFill>
                  <a:schemeClr val="tx1"/>
                </a:solidFill>
                <a:latin typeface="Times New Roman" pitchFamily="18" charset="0"/>
              </a:defRPr>
            </a:lvl4pPr>
            <a:lvl5pPr marL="2057400" indent="-228600" defTabSz="963613" eaLnBrk="0" hangingPunct="0">
              <a:spcBef>
                <a:spcPct val="30000"/>
              </a:spcBef>
              <a:defRPr sz="1200">
                <a:solidFill>
                  <a:schemeClr val="tx1"/>
                </a:solidFill>
                <a:latin typeface="Times New Roman" pitchFamily="18" charset="0"/>
              </a:defRPr>
            </a:lvl5pPr>
            <a:lvl6pPr marL="2514600" indent="-228600" defTabSz="963613" eaLnBrk="0" fontAlgn="base" hangingPunct="0">
              <a:spcBef>
                <a:spcPct val="30000"/>
              </a:spcBef>
              <a:spcAft>
                <a:spcPct val="0"/>
              </a:spcAft>
              <a:defRPr sz="1200">
                <a:solidFill>
                  <a:schemeClr val="tx1"/>
                </a:solidFill>
                <a:latin typeface="Times New Roman" pitchFamily="18" charset="0"/>
              </a:defRPr>
            </a:lvl6pPr>
            <a:lvl7pPr marL="2971800" indent="-228600" defTabSz="963613" eaLnBrk="0" fontAlgn="base" hangingPunct="0">
              <a:spcBef>
                <a:spcPct val="30000"/>
              </a:spcBef>
              <a:spcAft>
                <a:spcPct val="0"/>
              </a:spcAft>
              <a:defRPr sz="1200">
                <a:solidFill>
                  <a:schemeClr val="tx1"/>
                </a:solidFill>
                <a:latin typeface="Times New Roman" pitchFamily="18" charset="0"/>
              </a:defRPr>
            </a:lvl7pPr>
            <a:lvl8pPr marL="3429000" indent="-228600" defTabSz="963613" eaLnBrk="0" fontAlgn="base" hangingPunct="0">
              <a:spcBef>
                <a:spcPct val="30000"/>
              </a:spcBef>
              <a:spcAft>
                <a:spcPct val="0"/>
              </a:spcAft>
              <a:defRPr sz="1200">
                <a:solidFill>
                  <a:schemeClr val="tx1"/>
                </a:solidFill>
                <a:latin typeface="Times New Roman" pitchFamily="18" charset="0"/>
              </a:defRPr>
            </a:lvl8pPr>
            <a:lvl9pPr marL="3886200" indent="-228600" defTabSz="963613" eaLnBrk="0" fontAlgn="base" hangingPunct="0">
              <a:spcBef>
                <a:spcPct val="30000"/>
              </a:spcBef>
              <a:spcAft>
                <a:spcPct val="0"/>
              </a:spcAft>
              <a:defRPr sz="1200">
                <a:solidFill>
                  <a:schemeClr val="tx1"/>
                </a:solidFill>
                <a:latin typeface="Times New Roman" pitchFamily="18" charset="0"/>
              </a:defRPr>
            </a:lvl9pPr>
          </a:lstStyle>
          <a:p>
            <a:pPr>
              <a:spcBef>
                <a:spcPct val="0"/>
              </a:spcBef>
            </a:pPr>
            <a:fld id="{9857616D-93BE-406B-B00D-62D8972497B1}" type="slidenum">
              <a:rPr lang="en-US" altLang="en-US" sz="1400" smtClean="0"/>
              <a:pPr>
                <a:spcBef>
                  <a:spcPct val="0"/>
                </a:spcBef>
              </a:pPr>
              <a:t>8</a:t>
            </a:fld>
            <a:endParaRPr lang="en-US" altLang="en-US" sz="1400"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3613" eaLnBrk="0" hangingPunct="0">
              <a:spcBef>
                <a:spcPct val="30000"/>
              </a:spcBef>
              <a:defRPr sz="1200">
                <a:solidFill>
                  <a:schemeClr val="tx1"/>
                </a:solidFill>
                <a:latin typeface="Times New Roman" pitchFamily="18" charset="0"/>
              </a:defRPr>
            </a:lvl1pPr>
            <a:lvl2pPr marL="742950" indent="-285750" defTabSz="963613" eaLnBrk="0" hangingPunct="0">
              <a:spcBef>
                <a:spcPct val="30000"/>
              </a:spcBef>
              <a:defRPr sz="1200">
                <a:solidFill>
                  <a:schemeClr val="tx1"/>
                </a:solidFill>
                <a:latin typeface="Times New Roman" pitchFamily="18" charset="0"/>
              </a:defRPr>
            </a:lvl2pPr>
            <a:lvl3pPr marL="1143000" indent="-228600" defTabSz="963613" eaLnBrk="0" hangingPunct="0">
              <a:spcBef>
                <a:spcPct val="30000"/>
              </a:spcBef>
              <a:defRPr sz="1200">
                <a:solidFill>
                  <a:schemeClr val="tx1"/>
                </a:solidFill>
                <a:latin typeface="Times New Roman" pitchFamily="18" charset="0"/>
              </a:defRPr>
            </a:lvl3pPr>
            <a:lvl4pPr marL="1600200" indent="-228600" defTabSz="963613" eaLnBrk="0" hangingPunct="0">
              <a:spcBef>
                <a:spcPct val="30000"/>
              </a:spcBef>
              <a:defRPr sz="1200">
                <a:solidFill>
                  <a:schemeClr val="tx1"/>
                </a:solidFill>
                <a:latin typeface="Times New Roman" pitchFamily="18" charset="0"/>
              </a:defRPr>
            </a:lvl4pPr>
            <a:lvl5pPr marL="2057400" indent="-228600" defTabSz="963613" eaLnBrk="0" hangingPunct="0">
              <a:spcBef>
                <a:spcPct val="30000"/>
              </a:spcBef>
              <a:defRPr sz="1200">
                <a:solidFill>
                  <a:schemeClr val="tx1"/>
                </a:solidFill>
                <a:latin typeface="Times New Roman" pitchFamily="18" charset="0"/>
              </a:defRPr>
            </a:lvl5pPr>
            <a:lvl6pPr marL="2514600" indent="-228600" defTabSz="963613" eaLnBrk="0" fontAlgn="base" hangingPunct="0">
              <a:spcBef>
                <a:spcPct val="30000"/>
              </a:spcBef>
              <a:spcAft>
                <a:spcPct val="0"/>
              </a:spcAft>
              <a:defRPr sz="1200">
                <a:solidFill>
                  <a:schemeClr val="tx1"/>
                </a:solidFill>
                <a:latin typeface="Times New Roman" pitchFamily="18" charset="0"/>
              </a:defRPr>
            </a:lvl6pPr>
            <a:lvl7pPr marL="2971800" indent="-228600" defTabSz="963613" eaLnBrk="0" fontAlgn="base" hangingPunct="0">
              <a:spcBef>
                <a:spcPct val="30000"/>
              </a:spcBef>
              <a:spcAft>
                <a:spcPct val="0"/>
              </a:spcAft>
              <a:defRPr sz="1200">
                <a:solidFill>
                  <a:schemeClr val="tx1"/>
                </a:solidFill>
                <a:latin typeface="Times New Roman" pitchFamily="18" charset="0"/>
              </a:defRPr>
            </a:lvl7pPr>
            <a:lvl8pPr marL="3429000" indent="-228600" defTabSz="963613" eaLnBrk="0" fontAlgn="base" hangingPunct="0">
              <a:spcBef>
                <a:spcPct val="30000"/>
              </a:spcBef>
              <a:spcAft>
                <a:spcPct val="0"/>
              </a:spcAft>
              <a:defRPr sz="1200">
                <a:solidFill>
                  <a:schemeClr val="tx1"/>
                </a:solidFill>
                <a:latin typeface="Times New Roman" pitchFamily="18" charset="0"/>
              </a:defRPr>
            </a:lvl8pPr>
            <a:lvl9pPr marL="3886200" indent="-228600" defTabSz="963613" eaLnBrk="0" fontAlgn="base" hangingPunct="0">
              <a:spcBef>
                <a:spcPct val="30000"/>
              </a:spcBef>
              <a:spcAft>
                <a:spcPct val="0"/>
              </a:spcAft>
              <a:defRPr sz="1200">
                <a:solidFill>
                  <a:schemeClr val="tx1"/>
                </a:solidFill>
                <a:latin typeface="Times New Roman" pitchFamily="18" charset="0"/>
              </a:defRPr>
            </a:lvl9pPr>
          </a:lstStyle>
          <a:p>
            <a:pPr>
              <a:spcBef>
                <a:spcPct val="0"/>
              </a:spcBef>
            </a:pPr>
            <a:fld id="{15F1F2C4-69A4-4664-93CE-2538862FD24B}" type="slidenum">
              <a:rPr lang="en-US" altLang="en-US" sz="1400" smtClean="0"/>
              <a:pPr>
                <a:spcBef>
                  <a:spcPct val="0"/>
                </a:spcBef>
              </a:pPr>
              <a:t>11</a:t>
            </a:fld>
            <a:endParaRPr lang="en-US" altLang="en-US" sz="1400" smtClean="0"/>
          </a:p>
        </p:txBody>
      </p:sp>
      <p:sp>
        <p:nvSpPr>
          <p:cNvPr id="30723" name="Rectangle 2"/>
          <p:cNvSpPr>
            <a:spLocks noGrp="1" noRot="1" noChangeAspect="1" noChangeArrowheads="1" noTextEdit="1"/>
          </p:cNvSpPr>
          <p:nvPr>
            <p:ph type="sldImg"/>
          </p:nvPr>
        </p:nvSpPr>
        <p:spPr>
          <a:ln/>
        </p:spPr>
      </p:sp>
      <p:sp>
        <p:nvSpPr>
          <p:cNvPr id="3072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05372C6A-627F-441F-A79D-D5738275B055}" type="slidenum">
              <a:rPr lang="en-US"/>
              <a:pPr>
                <a:defRPr/>
              </a:pPr>
              <a:t>‹#›</a:t>
            </a:fld>
            <a:endParaRPr lang="en-US"/>
          </a:p>
        </p:txBody>
      </p:sp>
      <p:sp>
        <p:nvSpPr>
          <p:cNvPr id="5" name="Rectangle 20"/>
          <p:cNvSpPr>
            <a:spLocks noGrp="1" noChangeArrowheads="1"/>
          </p:cNvSpPr>
          <p:nvPr>
            <p:ph type="ftr" sz="quarter" idx="11"/>
          </p:nvPr>
        </p:nvSpPr>
        <p:spPr>
          <a:xfrm>
            <a:off x="1447800" y="6477000"/>
            <a:ext cx="6172200" cy="381000"/>
          </a:xfrm>
          <a:ln/>
        </p:spPr>
        <p:txBody>
          <a:bodyPr/>
          <a:lstStyle>
            <a:lvl1pPr>
              <a:defRPr/>
            </a:lvl1pPr>
          </a:lstStyle>
          <a:p>
            <a:pPr>
              <a:defRPr/>
            </a:pPr>
            <a:r>
              <a:rPr lang="en-US" smtClean="0"/>
              <a:t>June 4, 2015, VERTEX2015, Santa Fe, NM          Nick Sinev                            </a:t>
            </a:r>
            <a:endParaRPr lang="en-US"/>
          </a:p>
        </p:txBody>
      </p:sp>
    </p:spTree>
    <p:extLst>
      <p:ext uri="{BB962C8B-B14F-4D97-AF65-F5344CB8AC3E}">
        <p14:creationId xmlns:p14="http://schemas.microsoft.com/office/powerpoint/2010/main" val="3210638725"/>
      </p:ext>
    </p:extLst>
  </p:cSld>
  <p:clrMapOvr>
    <a:masterClrMapping/>
  </p:clrMapOvr>
  <p:transition spd="med">
    <p:pull dir="rd"/>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sldNum" sz="quarter" idx="10"/>
          </p:nvPr>
        </p:nvSpPr>
        <p:spPr>
          <a:ln/>
        </p:spPr>
        <p:txBody>
          <a:bodyPr/>
          <a:lstStyle>
            <a:lvl1pPr>
              <a:defRPr/>
            </a:lvl1pPr>
          </a:lstStyle>
          <a:p>
            <a:pPr>
              <a:defRPr/>
            </a:pPr>
            <a:fld id="{171296EF-29F8-4A30-81D6-9B3987244C90}" type="slidenum">
              <a:rPr lang="en-US"/>
              <a:pPr>
                <a:defRPr/>
              </a:pPr>
              <a:t>‹#›</a:t>
            </a:fld>
            <a:endParaRPr lang="en-US"/>
          </a:p>
        </p:txBody>
      </p:sp>
      <p:sp>
        <p:nvSpPr>
          <p:cNvPr id="6" name="Rectangle 20"/>
          <p:cNvSpPr>
            <a:spLocks noGrp="1" noChangeArrowheads="1"/>
          </p:cNvSpPr>
          <p:nvPr>
            <p:ph type="ftr" sz="quarter" idx="11"/>
          </p:nvPr>
        </p:nvSpPr>
        <p:spPr>
          <a:ln/>
        </p:spPr>
        <p:txBody>
          <a:bodyPr/>
          <a:lstStyle>
            <a:lvl1pPr>
              <a:defRPr/>
            </a:lvl1pPr>
          </a:lstStyle>
          <a:p>
            <a:pPr>
              <a:defRPr/>
            </a:pPr>
            <a:r>
              <a:rPr lang="en-US" smtClean="0"/>
              <a:t>June 4, 2015, VERTEX2015, Santa Fe, NM          Nick Sinev                            </a:t>
            </a:r>
            <a:endParaRPr lang="en-US"/>
          </a:p>
        </p:txBody>
      </p:sp>
    </p:spTree>
    <p:extLst>
      <p:ext uri="{BB962C8B-B14F-4D97-AF65-F5344CB8AC3E}">
        <p14:creationId xmlns:p14="http://schemas.microsoft.com/office/powerpoint/2010/main" val="4121645194"/>
      </p:ext>
    </p:extLst>
  </p:cSld>
  <p:clrMapOvr>
    <a:masterClrMapping/>
  </p:clrMapOvr>
  <p:transition spd="med">
    <p:pull dir="rd"/>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EA976E81-8FD5-4E93-8A16-B613F22DB838}" type="slidenum">
              <a:rPr lang="en-US"/>
              <a:pPr>
                <a:defRPr/>
              </a:pPr>
              <a:t>‹#›</a:t>
            </a:fld>
            <a:endParaRPr lang="en-US"/>
          </a:p>
        </p:txBody>
      </p:sp>
      <p:sp>
        <p:nvSpPr>
          <p:cNvPr id="5" name="Rectangle 20"/>
          <p:cNvSpPr>
            <a:spLocks noGrp="1" noChangeArrowheads="1"/>
          </p:cNvSpPr>
          <p:nvPr>
            <p:ph type="ftr" sz="quarter" idx="11"/>
          </p:nvPr>
        </p:nvSpPr>
        <p:spPr>
          <a:ln/>
        </p:spPr>
        <p:txBody>
          <a:bodyPr/>
          <a:lstStyle>
            <a:lvl1pPr>
              <a:defRPr/>
            </a:lvl1pPr>
          </a:lstStyle>
          <a:p>
            <a:pPr>
              <a:defRPr/>
            </a:pPr>
            <a:r>
              <a:rPr lang="en-US" smtClean="0"/>
              <a:t>June 4, 2015, VERTEX2015, Santa Fe, NM          Nick Sinev                            </a:t>
            </a:r>
            <a:endParaRPr lang="en-US"/>
          </a:p>
        </p:txBody>
      </p:sp>
    </p:spTree>
    <p:extLst>
      <p:ext uri="{BB962C8B-B14F-4D97-AF65-F5344CB8AC3E}">
        <p14:creationId xmlns:p14="http://schemas.microsoft.com/office/powerpoint/2010/main" val="2275710069"/>
      </p:ext>
    </p:extLst>
  </p:cSld>
  <p:clrMapOvr>
    <a:masterClrMapping/>
  </p:clrMapOvr>
  <p:transition spd="med">
    <p:pull dir="rd"/>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477000" y="304800"/>
            <a:ext cx="1981200" cy="60198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33400" y="304800"/>
            <a:ext cx="5791200" cy="6019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A025E683-84BF-445F-A214-6A31B2C82C3D}" type="slidenum">
              <a:rPr lang="en-US"/>
              <a:pPr>
                <a:defRPr/>
              </a:pPr>
              <a:t>‹#›</a:t>
            </a:fld>
            <a:endParaRPr lang="en-US"/>
          </a:p>
        </p:txBody>
      </p:sp>
      <p:sp>
        <p:nvSpPr>
          <p:cNvPr id="5" name="Rectangle 20"/>
          <p:cNvSpPr>
            <a:spLocks noGrp="1" noChangeArrowheads="1"/>
          </p:cNvSpPr>
          <p:nvPr>
            <p:ph type="ftr" sz="quarter" idx="11"/>
          </p:nvPr>
        </p:nvSpPr>
        <p:spPr>
          <a:ln/>
        </p:spPr>
        <p:txBody>
          <a:bodyPr/>
          <a:lstStyle>
            <a:lvl1pPr>
              <a:defRPr/>
            </a:lvl1pPr>
          </a:lstStyle>
          <a:p>
            <a:pPr>
              <a:defRPr/>
            </a:pPr>
            <a:r>
              <a:rPr lang="en-US" smtClean="0"/>
              <a:t>June 4, 2015, VERTEX2015, Santa Fe, NM          Nick Sinev                            </a:t>
            </a:r>
            <a:endParaRPr lang="en-US"/>
          </a:p>
        </p:txBody>
      </p:sp>
    </p:spTree>
    <p:extLst>
      <p:ext uri="{BB962C8B-B14F-4D97-AF65-F5344CB8AC3E}">
        <p14:creationId xmlns:p14="http://schemas.microsoft.com/office/powerpoint/2010/main" val="4156931607"/>
      </p:ext>
    </p:extLst>
  </p:cSld>
  <p:clrMapOvr>
    <a:masterClrMapping/>
  </p:clrMapOvr>
  <p:transition spd="med">
    <p:pull dir="rd"/>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638300" y="304800"/>
            <a:ext cx="5867400" cy="51435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533400" y="1371600"/>
            <a:ext cx="3886200" cy="4953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572000" y="1371600"/>
            <a:ext cx="3886200" cy="4953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sldNum" sz="quarter" idx="10"/>
          </p:nvPr>
        </p:nvSpPr>
        <p:spPr>
          <a:ln/>
        </p:spPr>
        <p:txBody>
          <a:bodyPr/>
          <a:lstStyle>
            <a:lvl1pPr>
              <a:defRPr/>
            </a:lvl1pPr>
          </a:lstStyle>
          <a:p>
            <a:pPr>
              <a:defRPr/>
            </a:pPr>
            <a:fld id="{97D744CA-D7A4-4BFE-865D-B2B7D6066919}" type="slidenum">
              <a:rPr lang="en-US"/>
              <a:pPr>
                <a:defRPr/>
              </a:pPr>
              <a:t>‹#›</a:t>
            </a:fld>
            <a:endParaRPr lang="en-US"/>
          </a:p>
        </p:txBody>
      </p:sp>
      <p:sp>
        <p:nvSpPr>
          <p:cNvPr id="6" name="Rectangle 20"/>
          <p:cNvSpPr>
            <a:spLocks noGrp="1" noChangeArrowheads="1"/>
          </p:cNvSpPr>
          <p:nvPr>
            <p:ph type="ftr" sz="quarter" idx="11"/>
          </p:nvPr>
        </p:nvSpPr>
        <p:spPr>
          <a:ln/>
        </p:spPr>
        <p:txBody>
          <a:bodyPr/>
          <a:lstStyle>
            <a:lvl1pPr>
              <a:defRPr/>
            </a:lvl1pPr>
          </a:lstStyle>
          <a:p>
            <a:pPr>
              <a:defRPr/>
            </a:pPr>
            <a:r>
              <a:rPr lang="en-US" smtClean="0"/>
              <a:t>June 4, 2015, VERTEX2015, Santa Fe, NM          Nick Sinev                            </a:t>
            </a:r>
            <a:endParaRPr lang="en-US"/>
          </a:p>
        </p:txBody>
      </p:sp>
    </p:spTree>
    <p:extLst>
      <p:ext uri="{BB962C8B-B14F-4D97-AF65-F5344CB8AC3E}">
        <p14:creationId xmlns:p14="http://schemas.microsoft.com/office/powerpoint/2010/main" val="958328723"/>
      </p:ext>
    </p:extLst>
  </p:cSld>
  <p:clrMapOvr>
    <a:masterClrMapping/>
  </p:clrMapOvr>
  <p:transition spd="med">
    <p:pull dir="rd"/>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OverTx" preserve="1">
  <p:cSld name="Title and 2 Content over Text">
    <p:spTree>
      <p:nvGrpSpPr>
        <p:cNvPr id="1" name=""/>
        <p:cNvGrpSpPr/>
        <p:nvPr/>
      </p:nvGrpSpPr>
      <p:grpSpPr>
        <a:xfrm>
          <a:off x="0" y="0"/>
          <a:ext cx="0" cy="0"/>
          <a:chOff x="0" y="0"/>
          <a:chExt cx="0" cy="0"/>
        </a:xfrm>
      </p:grpSpPr>
      <p:sp>
        <p:nvSpPr>
          <p:cNvPr id="2" name="Title 1"/>
          <p:cNvSpPr>
            <a:spLocks noGrp="1"/>
          </p:cNvSpPr>
          <p:nvPr>
            <p:ph type="title"/>
          </p:nvPr>
        </p:nvSpPr>
        <p:spPr>
          <a:xfrm>
            <a:off x="1638300" y="304800"/>
            <a:ext cx="5867400" cy="514350"/>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533400" y="1371600"/>
            <a:ext cx="3886200" cy="24003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572000" y="1371600"/>
            <a:ext cx="3886200" cy="24003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half" idx="3"/>
          </p:nvPr>
        </p:nvSpPr>
        <p:spPr>
          <a:xfrm>
            <a:off x="533400" y="3924300"/>
            <a:ext cx="7924800" cy="24003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5"/>
          <p:cNvSpPr>
            <a:spLocks noGrp="1" noChangeArrowheads="1"/>
          </p:cNvSpPr>
          <p:nvPr>
            <p:ph type="sldNum" sz="quarter" idx="10"/>
          </p:nvPr>
        </p:nvSpPr>
        <p:spPr>
          <a:ln/>
        </p:spPr>
        <p:txBody>
          <a:bodyPr/>
          <a:lstStyle>
            <a:lvl1pPr>
              <a:defRPr/>
            </a:lvl1pPr>
          </a:lstStyle>
          <a:p>
            <a:pPr>
              <a:defRPr/>
            </a:pPr>
            <a:fld id="{5EB0B113-0B29-49D1-8AAA-AC1D96FD8771}" type="slidenum">
              <a:rPr lang="en-US"/>
              <a:pPr>
                <a:defRPr/>
              </a:pPr>
              <a:t>‹#›</a:t>
            </a:fld>
            <a:endParaRPr lang="en-US"/>
          </a:p>
        </p:txBody>
      </p:sp>
      <p:sp>
        <p:nvSpPr>
          <p:cNvPr id="7" name="Rectangle 20"/>
          <p:cNvSpPr>
            <a:spLocks noGrp="1" noChangeArrowheads="1"/>
          </p:cNvSpPr>
          <p:nvPr>
            <p:ph type="ftr" sz="quarter" idx="11"/>
          </p:nvPr>
        </p:nvSpPr>
        <p:spPr>
          <a:ln/>
        </p:spPr>
        <p:txBody>
          <a:bodyPr/>
          <a:lstStyle>
            <a:lvl1pPr>
              <a:defRPr/>
            </a:lvl1pPr>
          </a:lstStyle>
          <a:p>
            <a:pPr>
              <a:defRPr/>
            </a:pPr>
            <a:r>
              <a:rPr lang="en-US" smtClean="0"/>
              <a:t>June 4, 2015, VERTEX2015, Santa Fe, NM          Nick Sinev                            </a:t>
            </a:r>
            <a:endParaRPr lang="en-US"/>
          </a:p>
        </p:txBody>
      </p:sp>
    </p:spTree>
    <p:extLst>
      <p:ext uri="{BB962C8B-B14F-4D97-AF65-F5344CB8AC3E}">
        <p14:creationId xmlns:p14="http://schemas.microsoft.com/office/powerpoint/2010/main" val="2438378295"/>
      </p:ext>
    </p:extLst>
  </p:cSld>
  <p:clrMapOvr>
    <a:masterClrMapping/>
  </p:clrMapOvr>
  <p:transition spd="med">
    <p:pull dir="rd"/>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533400" y="304800"/>
            <a:ext cx="7924800" cy="6019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Rectangle 5"/>
          <p:cNvSpPr>
            <a:spLocks noGrp="1" noChangeArrowheads="1"/>
          </p:cNvSpPr>
          <p:nvPr>
            <p:ph type="sldNum" sz="quarter" idx="10"/>
          </p:nvPr>
        </p:nvSpPr>
        <p:spPr>
          <a:ln/>
        </p:spPr>
        <p:txBody>
          <a:bodyPr/>
          <a:lstStyle>
            <a:lvl1pPr>
              <a:defRPr/>
            </a:lvl1pPr>
          </a:lstStyle>
          <a:p>
            <a:pPr>
              <a:defRPr/>
            </a:pPr>
            <a:fld id="{1924D2E0-5123-43FD-BE7E-2F3050115F54}" type="slidenum">
              <a:rPr lang="en-US"/>
              <a:pPr>
                <a:defRPr/>
              </a:pPr>
              <a:t>‹#›</a:t>
            </a:fld>
            <a:endParaRPr lang="en-US"/>
          </a:p>
        </p:txBody>
      </p:sp>
      <p:sp>
        <p:nvSpPr>
          <p:cNvPr id="4" name="Rectangle 20"/>
          <p:cNvSpPr>
            <a:spLocks noGrp="1" noChangeArrowheads="1"/>
          </p:cNvSpPr>
          <p:nvPr>
            <p:ph type="ftr" sz="quarter" idx="11"/>
          </p:nvPr>
        </p:nvSpPr>
        <p:spPr>
          <a:ln/>
        </p:spPr>
        <p:txBody>
          <a:bodyPr/>
          <a:lstStyle>
            <a:lvl1pPr>
              <a:defRPr/>
            </a:lvl1pPr>
          </a:lstStyle>
          <a:p>
            <a:pPr>
              <a:defRPr/>
            </a:pPr>
            <a:r>
              <a:rPr lang="en-US" smtClean="0"/>
              <a:t>June 4, 2015, VERTEX2015, Santa Fe, NM          Nick Sinev                            </a:t>
            </a:r>
            <a:endParaRPr lang="en-US"/>
          </a:p>
        </p:txBody>
      </p:sp>
    </p:spTree>
    <p:extLst>
      <p:ext uri="{BB962C8B-B14F-4D97-AF65-F5344CB8AC3E}">
        <p14:creationId xmlns:p14="http://schemas.microsoft.com/office/powerpoint/2010/main" val="3149651764"/>
      </p:ext>
    </p:extLst>
  </p:cSld>
  <p:clrMapOvr>
    <a:masterClrMapping/>
  </p:clrMapOvr>
  <p:transition spd="med">
    <p:pull dir="rd"/>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r>
              <a:rPr lang="en-US" smtClean="0"/>
              <a:t>June 4, 2015, VERTEX2015, Santa Fe, NM          Nick Sinev                            </a:t>
            </a:r>
            <a:endParaRPr lang="en-US"/>
          </a:p>
        </p:txBody>
      </p:sp>
      <p:sp>
        <p:nvSpPr>
          <p:cNvPr id="6" name="Slide Number Placeholder 5"/>
          <p:cNvSpPr>
            <a:spLocks noGrp="1"/>
          </p:cNvSpPr>
          <p:nvPr>
            <p:ph type="sldNum" sz="quarter" idx="12"/>
          </p:nvPr>
        </p:nvSpPr>
        <p:spPr/>
        <p:txBody>
          <a:bodyPr/>
          <a:lstStyle/>
          <a:p>
            <a:fld id="{FDC6F102-B759-41A4-A2D0-C5CCF874B3CB}" type="slidenum">
              <a:rPr lang="en-US" smtClean="0"/>
              <a:t>‹#›</a:t>
            </a:fld>
            <a:endParaRPr lang="en-US"/>
          </a:p>
        </p:txBody>
      </p:sp>
    </p:spTree>
    <p:extLst>
      <p:ext uri="{BB962C8B-B14F-4D97-AF65-F5344CB8AC3E}">
        <p14:creationId xmlns:p14="http://schemas.microsoft.com/office/powerpoint/2010/main" val="155969152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r>
              <a:rPr lang="en-US" smtClean="0"/>
              <a:t>June 4, 2015, VERTEX2015, Santa Fe, NM          Nick Sinev                            </a:t>
            </a:r>
            <a:endParaRPr lang="en-US"/>
          </a:p>
        </p:txBody>
      </p:sp>
      <p:sp>
        <p:nvSpPr>
          <p:cNvPr id="6" name="Slide Number Placeholder 5"/>
          <p:cNvSpPr>
            <a:spLocks noGrp="1"/>
          </p:cNvSpPr>
          <p:nvPr>
            <p:ph type="sldNum" sz="quarter" idx="12"/>
          </p:nvPr>
        </p:nvSpPr>
        <p:spPr/>
        <p:txBody>
          <a:bodyPr/>
          <a:lstStyle/>
          <a:p>
            <a:fld id="{FDC6F102-B759-41A4-A2D0-C5CCF874B3CB}" type="slidenum">
              <a:rPr lang="en-US" smtClean="0"/>
              <a:t>‹#›</a:t>
            </a:fld>
            <a:endParaRPr lang="en-US"/>
          </a:p>
        </p:txBody>
      </p:sp>
    </p:spTree>
    <p:extLst>
      <p:ext uri="{BB962C8B-B14F-4D97-AF65-F5344CB8AC3E}">
        <p14:creationId xmlns:p14="http://schemas.microsoft.com/office/powerpoint/2010/main" val="344677961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r>
              <a:rPr lang="en-US" smtClean="0"/>
              <a:t>June 4, 2015, VERTEX2015, Santa Fe, NM          Nick Sinev                            </a:t>
            </a:r>
            <a:endParaRPr lang="en-US"/>
          </a:p>
        </p:txBody>
      </p:sp>
      <p:sp>
        <p:nvSpPr>
          <p:cNvPr id="6" name="Slide Number Placeholder 5"/>
          <p:cNvSpPr>
            <a:spLocks noGrp="1"/>
          </p:cNvSpPr>
          <p:nvPr>
            <p:ph type="sldNum" sz="quarter" idx="12"/>
          </p:nvPr>
        </p:nvSpPr>
        <p:spPr/>
        <p:txBody>
          <a:bodyPr/>
          <a:lstStyle/>
          <a:p>
            <a:fld id="{FDC6F102-B759-41A4-A2D0-C5CCF874B3CB}" type="slidenum">
              <a:rPr lang="en-US" smtClean="0"/>
              <a:t>‹#›</a:t>
            </a:fld>
            <a:endParaRPr lang="en-US"/>
          </a:p>
        </p:txBody>
      </p:sp>
    </p:spTree>
    <p:extLst>
      <p:ext uri="{BB962C8B-B14F-4D97-AF65-F5344CB8AC3E}">
        <p14:creationId xmlns:p14="http://schemas.microsoft.com/office/powerpoint/2010/main" val="144069853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r>
              <a:rPr lang="en-US" smtClean="0"/>
              <a:t>June 4, 2015, VERTEX2015, Santa Fe, NM          Nick Sinev                            </a:t>
            </a:r>
            <a:endParaRPr lang="en-US"/>
          </a:p>
        </p:txBody>
      </p:sp>
      <p:sp>
        <p:nvSpPr>
          <p:cNvPr id="7" name="Slide Number Placeholder 6"/>
          <p:cNvSpPr>
            <a:spLocks noGrp="1"/>
          </p:cNvSpPr>
          <p:nvPr>
            <p:ph type="sldNum" sz="quarter" idx="12"/>
          </p:nvPr>
        </p:nvSpPr>
        <p:spPr/>
        <p:txBody>
          <a:bodyPr/>
          <a:lstStyle/>
          <a:p>
            <a:fld id="{FDC6F102-B759-41A4-A2D0-C5CCF874B3CB}" type="slidenum">
              <a:rPr lang="en-US" smtClean="0"/>
              <a:t>‹#›</a:t>
            </a:fld>
            <a:endParaRPr lang="en-US"/>
          </a:p>
        </p:txBody>
      </p:sp>
    </p:spTree>
    <p:extLst>
      <p:ext uri="{BB962C8B-B14F-4D97-AF65-F5344CB8AC3E}">
        <p14:creationId xmlns:p14="http://schemas.microsoft.com/office/powerpoint/2010/main" val="3610159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533400" y="1600200"/>
            <a:ext cx="7924800" cy="4724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02319CFC-6CC5-48D7-BDA1-B6E000344A35}" type="slidenum">
              <a:rPr lang="en-US"/>
              <a:pPr>
                <a:defRPr/>
              </a:pPr>
              <a:t>‹#›</a:t>
            </a:fld>
            <a:endParaRPr lang="en-US"/>
          </a:p>
        </p:txBody>
      </p:sp>
      <p:sp>
        <p:nvSpPr>
          <p:cNvPr id="5" name="Rectangle 20"/>
          <p:cNvSpPr>
            <a:spLocks noGrp="1" noChangeArrowheads="1"/>
          </p:cNvSpPr>
          <p:nvPr>
            <p:ph type="ftr" sz="quarter" idx="11"/>
          </p:nvPr>
        </p:nvSpPr>
        <p:spPr>
          <a:xfrm>
            <a:off x="1600200" y="6477000"/>
            <a:ext cx="6096000" cy="381000"/>
          </a:xfrm>
          <a:ln/>
        </p:spPr>
        <p:txBody>
          <a:bodyPr/>
          <a:lstStyle>
            <a:lvl1pPr>
              <a:defRPr/>
            </a:lvl1pPr>
          </a:lstStyle>
          <a:p>
            <a:pPr>
              <a:defRPr/>
            </a:pPr>
            <a:r>
              <a:rPr lang="en-US" smtClean="0"/>
              <a:t>June 4, 2015, VERTEX2015, Santa Fe, NM          Nick Sinev                            </a:t>
            </a:r>
            <a:endParaRPr lang="en-US"/>
          </a:p>
        </p:txBody>
      </p:sp>
    </p:spTree>
    <p:extLst>
      <p:ext uri="{BB962C8B-B14F-4D97-AF65-F5344CB8AC3E}">
        <p14:creationId xmlns:p14="http://schemas.microsoft.com/office/powerpoint/2010/main" val="336451670"/>
      </p:ext>
    </p:extLst>
  </p:cSld>
  <p:clrMapOvr>
    <a:masterClrMapping/>
  </p:clrMapOvr>
  <p:transition spd="med">
    <p:pull dir="rd"/>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endParaRPr lang="en-US"/>
          </a:p>
        </p:txBody>
      </p:sp>
      <p:sp>
        <p:nvSpPr>
          <p:cNvPr id="8" name="Footer Placeholder 7"/>
          <p:cNvSpPr>
            <a:spLocks noGrp="1"/>
          </p:cNvSpPr>
          <p:nvPr>
            <p:ph type="ftr" sz="quarter" idx="11"/>
          </p:nvPr>
        </p:nvSpPr>
        <p:spPr/>
        <p:txBody>
          <a:bodyPr/>
          <a:lstStyle/>
          <a:p>
            <a:r>
              <a:rPr lang="en-US" smtClean="0"/>
              <a:t>June 4, 2015, VERTEX2015, Santa Fe, NM          Nick Sinev                            </a:t>
            </a:r>
            <a:endParaRPr lang="en-US"/>
          </a:p>
        </p:txBody>
      </p:sp>
      <p:sp>
        <p:nvSpPr>
          <p:cNvPr id="9" name="Slide Number Placeholder 8"/>
          <p:cNvSpPr>
            <a:spLocks noGrp="1"/>
          </p:cNvSpPr>
          <p:nvPr>
            <p:ph type="sldNum" sz="quarter" idx="12"/>
          </p:nvPr>
        </p:nvSpPr>
        <p:spPr/>
        <p:txBody>
          <a:bodyPr/>
          <a:lstStyle/>
          <a:p>
            <a:fld id="{FDC6F102-B759-41A4-A2D0-C5CCF874B3CB}" type="slidenum">
              <a:rPr lang="en-US" smtClean="0"/>
              <a:t>‹#›</a:t>
            </a:fld>
            <a:endParaRPr lang="en-US"/>
          </a:p>
        </p:txBody>
      </p:sp>
    </p:spTree>
    <p:extLst>
      <p:ext uri="{BB962C8B-B14F-4D97-AF65-F5344CB8AC3E}">
        <p14:creationId xmlns:p14="http://schemas.microsoft.com/office/powerpoint/2010/main" val="37470902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endParaRPr lang="en-US"/>
          </a:p>
        </p:txBody>
      </p:sp>
      <p:sp>
        <p:nvSpPr>
          <p:cNvPr id="4" name="Footer Placeholder 3"/>
          <p:cNvSpPr>
            <a:spLocks noGrp="1"/>
          </p:cNvSpPr>
          <p:nvPr>
            <p:ph type="ftr" sz="quarter" idx="11"/>
          </p:nvPr>
        </p:nvSpPr>
        <p:spPr/>
        <p:txBody>
          <a:bodyPr/>
          <a:lstStyle/>
          <a:p>
            <a:r>
              <a:rPr lang="en-US" smtClean="0"/>
              <a:t>June 4, 2015, VERTEX2015, Santa Fe, NM          Nick Sinev                            </a:t>
            </a:r>
            <a:endParaRPr lang="en-US"/>
          </a:p>
        </p:txBody>
      </p:sp>
      <p:sp>
        <p:nvSpPr>
          <p:cNvPr id="5" name="Slide Number Placeholder 4"/>
          <p:cNvSpPr>
            <a:spLocks noGrp="1"/>
          </p:cNvSpPr>
          <p:nvPr>
            <p:ph type="sldNum" sz="quarter" idx="12"/>
          </p:nvPr>
        </p:nvSpPr>
        <p:spPr/>
        <p:txBody>
          <a:bodyPr/>
          <a:lstStyle/>
          <a:p>
            <a:fld id="{FDC6F102-B759-41A4-A2D0-C5CCF874B3CB}" type="slidenum">
              <a:rPr lang="en-US" smtClean="0"/>
              <a:t>‹#›</a:t>
            </a:fld>
            <a:endParaRPr lang="en-US"/>
          </a:p>
        </p:txBody>
      </p:sp>
    </p:spTree>
    <p:extLst>
      <p:ext uri="{BB962C8B-B14F-4D97-AF65-F5344CB8AC3E}">
        <p14:creationId xmlns:p14="http://schemas.microsoft.com/office/powerpoint/2010/main" val="133088614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a:p>
        </p:txBody>
      </p:sp>
      <p:sp>
        <p:nvSpPr>
          <p:cNvPr id="3" name="Footer Placeholder 2"/>
          <p:cNvSpPr>
            <a:spLocks noGrp="1"/>
          </p:cNvSpPr>
          <p:nvPr>
            <p:ph type="ftr" sz="quarter" idx="11"/>
          </p:nvPr>
        </p:nvSpPr>
        <p:spPr/>
        <p:txBody>
          <a:bodyPr/>
          <a:lstStyle/>
          <a:p>
            <a:r>
              <a:rPr lang="en-US" smtClean="0"/>
              <a:t>June 4, 2015, VERTEX2015, Santa Fe, NM          Nick Sinev                            </a:t>
            </a:r>
            <a:endParaRPr lang="en-US"/>
          </a:p>
        </p:txBody>
      </p:sp>
      <p:sp>
        <p:nvSpPr>
          <p:cNvPr id="4" name="Slide Number Placeholder 3"/>
          <p:cNvSpPr>
            <a:spLocks noGrp="1"/>
          </p:cNvSpPr>
          <p:nvPr>
            <p:ph type="sldNum" sz="quarter" idx="12"/>
          </p:nvPr>
        </p:nvSpPr>
        <p:spPr/>
        <p:txBody>
          <a:bodyPr/>
          <a:lstStyle/>
          <a:p>
            <a:fld id="{FDC6F102-B759-41A4-A2D0-C5CCF874B3CB}" type="slidenum">
              <a:rPr lang="en-US" smtClean="0"/>
              <a:t>‹#›</a:t>
            </a:fld>
            <a:endParaRPr lang="en-US"/>
          </a:p>
        </p:txBody>
      </p:sp>
    </p:spTree>
    <p:extLst>
      <p:ext uri="{BB962C8B-B14F-4D97-AF65-F5344CB8AC3E}">
        <p14:creationId xmlns:p14="http://schemas.microsoft.com/office/powerpoint/2010/main" val="250365412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r>
              <a:rPr lang="en-US" smtClean="0"/>
              <a:t>June 4, 2015, VERTEX2015, Santa Fe, NM          Nick Sinev                            </a:t>
            </a:r>
            <a:endParaRPr lang="en-US"/>
          </a:p>
        </p:txBody>
      </p:sp>
      <p:sp>
        <p:nvSpPr>
          <p:cNvPr id="7" name="Slide Number Placeholder 6"/>
          <p:cNvSpPr>
            <a:spLocks noGrp="1"/>
          </p:cNvSpPr>
          <p:nvPr>
            <p:ph type="sldNum" sz="quarter" idx="12"/>
          </p:nvPr>
        </p:nvSpPr>
        <p:spPr/>
        <p:txBody>
          <a:bodyPr/>
          <a:lstStyle/>
          <a:p>
            <a:fld id="{FDC6F102-B759-41A4-A2D0-C5CCF874B3CB}" type="slidenum">
              <a:rPr lang="en-US" smtClean="0"/>
              <a:t>‹#›</a:t>
            </a:fld>
            <a:endParaRPr lang="en-US"/>
          </a:p>
        </p:txBody>
      </p:sp>
    </p:spTree>
    <p:extLst>
      <p:ext uri="{BB962C8B-B14F-4D97-AF65-F5344CB8AC3E}">
        <p14:creationId xmlns:p14="http://schemas.microsoft.com/office/powerpoint/2010/main" val="266853532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r>
              <a:rPr lang="en-US" smtClean="0"/>
              <a:t>June 4, 2015, VERTEX2015, Santa Fe, NM          Nick Sinev                            </a:t>
            </a:r>
            <a:endParaRPr lang="en-US"/>
          </a:p>
        </p:txBody>
      </p:sp>
      <p:sp>
        <p:nvSpPr>
          <p:cNvPr id="7" name="Slide Number Placeholder 6"/>
          <p:cNvSpPr>
            <a:spLocks noGrp="1"/>
          </p:cNvSpPr>
          <p:nvPr>
            <p:ph type="sldNum" sz="quarter" idx="12"/>
          </p:nvPr>
        </p:nvSpPr>
        <p:spPr/>
        <p:txBody>
          <a:bodyPr/>
          <a:lstStyle/>
          <a:p>
            <a:fld id="{FDC6F102-B759-41A4-A2D0-C5CCF874B3CB}" type="slidenum">
              <a:rPr lang="en-US" smtClean="0"/>
              <a:t>‹#›</a:t>
            </a:fld>
            <a:endParaRPr lang="en-US"/>
          </a:p>
        </p:txBody>
      </p:sp>
    </p:spTree>
    <p:extLst>
      <p:ext uri="{BB962C8B-B14F-4D97-AF65-F5344CB8AC3E}">
        <p14:creationId xmlns:p14="http://schemas.microsoft.com/office/powerpoint/2010/main" val="271957393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r>
              <a:rPr lang="en-US" smtClean="0"/>
              <a:t>June 4, 2015, VERTEX2015, Santa Fe, NM          Nick Sinev                            </a:t>
            </a:r>
            <a:endParaRPr lang="en-US"/>
          </a:p>
        </p:txBody>
      </p:sp>
      <p:sp>
        <p:nvSpPr>
          <p:cNvPr id="6" name="Slide Number Placeholder 5"/>
          <p:cNvSpPr>
            <a:spLocks noGrp="1"/>
          </p:cNvSpPr>
          <p:nvPr>
            <p:ph type="sldNum" sz="quarter" idx="12"/>
          </p:nvPr>
        </p:nvSpPr>
        <p:spPr/>
        <p:txBody>
          <a:bodyPr/>
          <a:lstStyle/>
          <a:p>
            <a:fld id="{FDC6F102-B759-41A4-A2D0-C5CCF874B3CB}" type="slidenum">
              <a:rPr lang="en-US" smtClean="0"/>
              <a:t>‹#›</a:t>
            </a:fld>
            <a:endParaRPr lang="en-US"/>
          </a:p>
        </p:txBody>
      </p:sp>
    </p:spTree>
    <p:extLst>
      <p:ext uri="{BB962C8B-B14F-4D97-AF65-F5344CB8AC3E}">
        <p14:creationId xmlns:p14="http://schemas.microsoft.com/office/powerpoint/2010/main" val="386338829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r>
              <a:rPr lang="en-US" smtClean="0"/>
              <a:t>June 4, 2015, VERTEX2015, Santa Fe, NM          Nick Sinev                            </a:t>
            </a:r>
            <a:endParaRPr lang="en-US"/>
          </a:p>
        </p:txBody>
      </p:sp>
      <p:sp>
        <p:nvSpPr>
          <p:cNvPr id="6" name="Slide Number Placeholder 5"/>
          <p:cNvSpPr>
            <a:spLocks noGrp="1"/>
          </p:cNvSpPr>
          <p:nvPr>
            <p:ph type="sldNum" sz="quarter" idx="12"/>
          </p:nvPr>
        </p:nvSpPr>
        <p:spPr/>
        <p:txBody>
          <a:bodyPr/>
          <a:lstStyle/>
          <a:p>
            <a:fld id="{FDC6F102-B759-41A4-A2D0-C5CCF874B3CB}" type="slidenum">
              <a:rPr lang="en-US" smtClean="0"/>
              <a:t>‹#›</a:t>
            </a:fld>
            <a:endParaRPr lang="en-US"/>
          </a:p>
        </p:txBody>
      </p:sp>
    </p:spTree>
    <p:extLst>
      <p:ext uri="{BB962C8B-B14F-4D97-AF65-F5344CB8AC3E}">
        <p14:creationId xmlns:p14="http://schemas.microsoft.com/office/powerpoint/2010/main" val="235809833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June 4, 2015, VERTEX2015, Santa Fe, NM          Nick Sinev                            </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C171D76F-703F-4189-8EA5-DBA97EB6EDED}" type="slidenum">
              <a:rPr lang="en-US"/>
              <a:pPr>
                <a:defRPr/>
              </a:pPr>
              <a:t>‹#›</a:t>
            </a:fld>
            <a:endParaRPr lang="en-US"/>
          </a:p>
        </p:txBody>
      </p:sp>
    </p:spTree>
    <p:extLst>
      <p:ext uri="{BB962C8B-B14F-4D97-AF65-F5344CB8AC3E}">
        <p14:creationId xmlns:p14="http://schemas.microsoft.com/office/powerpoint/2010/main" val="1212099271"/>
      </p:ext>
    </p:extLst>
  </p:cSld>
  <p:clrMapOvr>
    <a:masterClrMapping/>
  </p:clrMapOvr>
  <p:transition spd="med">
    <p:pull dir="rd"/>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June 4, 2015, VERTEX2015, Santa Fe, NM          Nick Sinev                            </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4AFE256D-8C3A-4CC6-8E87-0C0B41128771}" type="slidenum">
              <a:rPr lang="en-US"/>
              <a:pPr>
                <a:defRPr/>
              </a:pPr>
              <a:t>‹#›</a:t>
            </a:fld>
            <a:endParaRPr lang="en-US"/>
          </a:p>
        </p:txBody>
      </p:sp>
    </p:spTree>
    <p:extLst>
      <p:ext uri="{BB962C8B-B14F-4D97-AF65-F5344CB8AC3E}">
        <p14:creationId xmlns:p14="http://schemas.microsoft.com/office/powerpoint/2010/main" val="2430616804"/>
      </p:ext>
    </p:extLst>
  </p:cSld>
  <p:clrMapOvr>
    <a:masterClrMapping/>
  </p:clrMapOvr>
  <p:transition spd="med">
    <p:pull dir="rd"/>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June 4, 2015, VERTEX2015, Santa Fe, NM          Nick Sinev                            </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E056CF5A-990C-47EE-A064-9AF03C643BDA}" type="slidenum">
              <a:rPr lang="en-US"/>
              <a:pPr>
                <a:defRPr/>
              </a:pPr>
              <a:t>‹#›</a:t>
            </a:fld>
            <a:endParaRPr lang="en-US"/>
          </a:p>
        </p:txBody>
      </p:sp>
    </p:spTree>
    <p:extLst>
      <p:ext uri="{BB962C8B-B14F-4D97-AF65-F5344CB8AC3E}">
        <p14:creationId xmlns:p14="http://schemas.microsoft.com/office/powerpoint/2010/main" val="2830728808"/>
      </p:ext>
    </p:extLst>
  </p:cSld>
  <p:clrMapOvr>
    <a:masterClrMapping/>
  </p:clrMapOvr>
  <p:transition spd="med">
    <p:pull dir="rd"/>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pPr>
              <a:defRPr/>
            </a:pPr>
            <a:fld id="{1EF781C6-BDD6-4C9A-8FCB-0B1042213729}" type="slidenum">
              <a:rPr lang="en-US" smtClean="0"/>
              <a:pPr>
                <a:defRPr/>
              </a:pPr>
              <a:t>‹#›</a:t>
            </a:fld>
            <a:endParaRPr lang="en-US"/>
          </a:p>
        </p:txBody>
      </p:sp>
      <p:sp>
        <p:nvSpPr>
          <p:cNvPr id="4" name="Footer Placeholder 3"/>
          <p:cNvSpPr>
            <a:spLocks noGrp="1"/>
          </p:cNvSpPr>
          <p:nvPr>
            <p:ph type="ftr" sz="quarter" idx="11"/>
          </p:nvPr>
        </p:nvSpPr>
        <p:spPr/>
        <p:txBody>
          <a:bodyPr/>
          <a:lstStyle/>
          <a:p>
            <a:pPr>
              <a:defRPr/>
            </a:pPr>
            <a:r>
              <a:rPr lang="en-US" smtClean="0"/>
              <a:t>June 4, 2015, VERTEX2015, Santa Fe, NM          Nick Sinev                            </a:t>
            </a:r>
            <a:endParaRPr lang="en-US"/>
          </a:p>
        </p:txBody>
      </p:sp>
      <p:sp>
        <p:nvSpPr>
          <p:cNvPr id="5" name="Title 4"/>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265382035"/>
      </p:ext>
    </p:extLst>
  </p:cSld>
  <p:clrMapOvr>
    <a:masterClrMapping/>
  </p:clrMapOvr>
  <p:transition spd="med">
    <p:pull dir="rd"/>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June 4, 2015, VERTEX2015, Santa Fe, NM          Nick Sinev                            </a:t>
            </a: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6EE35D4D-CE9B-43B7-B883-2A80FD6B9A96}" type="slidenum">
              <a:rPr lang="en-US"/>
              <a:pPr>
                <a:defRPr/>
              </a:pPr>
              <a:t>‹#›</a:t>
            </a:fld>
            <a:endParaRPr lang="en-US"/>
          </a:p>
        </p:txBody>
      </p:sp>
    </p:spTree>
    <p:extLst>
      <p:ext uri="{BB962C8B-B14F-4D97-AF65-F5344CB8AC3E}">
        <p14:creationId xmlns:p14="http://schemas.microsoft.com/office/powerpoint/2010/main" val="588313453"/>
      </p:ext>
    </p:extLst>
  </p:cSld>
  <p:clrMapOvr>
    <a:masterClrMapping/>
  </p:clrMapOvr>
  <p:transition spd="med">
    <p:pull dir="rd"/>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r>
              <a:rPr lang="en-US" smtClean="0"/>
              <a:t>June 4, 2015, VERTEX2015, Santa Fe, NM          Nick Sinev                            </a:t>
            </a: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EA8451DC-4B5F-45BA-AC17-D0141199E852}" type="slidenum">
              <a:rPr lang="en-US"/>
              <a:pPr>
                <a:defRPr/>
              </a:pPr>
              <a:t>‹#›</a:t>
            </a:fld>
            <a:endParaRPr lang="en-US"/>
          </a:p>
        </p:txBody>
      </p:sp>
    </p:spTree>
    <p:extLst>
      <p:ext uri="{BB962C8B-B14F-4D97-AF65-F5344CB8AC3E}">
        <p14:creationId xmlns:p14="http://schemas.microsoft.com/office/powerpoint/2010/main" val="282262294"/>
      </p:ext>
    </p:extLst>
  </p:cSld>
  <p:clrMapOvr>
    <a:masterClrMapping/>
  </p:clrMapOvr>
  <p:transition spd="med">
    <p:pull dir="rd"/>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r>
              <a:rPr lang="en-US" smtClean="0"/>
              <a:t>June 4, 2015, VERTEX2015, Santa Fe, NM          Nick Sinev                            </a:t>
            </a: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74930D4C-110F-4DAF-864D-67E2F8C5DDE1}" type="slidenum">
              <a:rPr lang="en-US"/>
              <a:pPr>
                <a:defRPr/>
              </a:pPr>
              <a:t>‹#›</a:t>
            </a:fld>
            <a:endParaRPr lang="en-US"/>
          </a:p>
        </p:txBody>
      </p:sp>
    </p:spTree>
    <p:extLst>
      <p:ext uri="{BB962C8B-B14F-4D97-AF65-F5344CB8AC3E}">
        <p14:creationId xmlns:p14="http://schemas.microsoft.com/office/powerpoint/2010/main" val="2064086582"/>
      </p:ext>
    </p:extLst>
  </p:cSld>
  <p:clrMapOvr>
    <a:masterClrMapping/>
  </p:clrMapOvr>
  <p:transition spd="med">
    <p:pull dir="rd"/>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r>
              <a:rPr lang="en-US" smtClean="0"/>
              <a:t>June 4, 2015, VERTEX2015, Santa Fe, NM          Nick Sinev                            </a:t>
            </a: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2DBF2DF6-AEFE-4754-B957-96D74FF5F4AC}" type="slidenum">
              <a:rPr lang="en-US"/>
              <a:pPr>
                <a:defRPr/>
              </a:pPr>
              <a:t>‹#›</a:t>
            </a:fld>
            <a:endParaRPr lang="en-US"/>
          </a:p>
        </p:txBody>
      </p:sp>
    </p:spTree>
    <p:extLst>
      <p:ext uri="{BB962C8B-B14F-4D97-AF65-F5344CB8AC3E}">
        <p14:creationId xmlns:p14="http://schemas.microsoft.com/office/powerpoint/2010/main" val="3515427815"/>
      </p:ext>
    </p:extLst>
  </p:cSld>
  <p:clrMapOvr>
    <a:masterClrMapping/>
  </p:clrMapOvr>
  <p:transition spd="med">
    <p:pull dir="rd"/>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June 4, 2015, VERTEX2015, Santa Fe, NM          Nick Sinev                            </a:t>
            </a: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7B653F9F-557C-4943-B83D-C0032E49205F}" type="slidenum">
              <a:rPr lang="en-US"/>
              <a:pPr>
                <a:defRPr/>
              </a:pPr>
              <a:t>‹#›</a:t>
            </a:fld>
            <a:endParaRPr lang="en-US"/>
          </a:p>
        </p:txBody>
      </p:sp>
    </p:spTree>
    <p:extLst>
      <p:ext uri="{BB962C8B-B14F-4D97-AF65-F5344CB8AC3E}">
        <p14:creationId xmlns:p14="http://schemas.microsoft.com/office/powerpoint/2010/main" val="2857920239"/>
      </p:ext>
    </p:extLst>
  </p:cSld>
  <p:clrMapOvr>
    <a:masterClrMapping/>
  </p:clrMapOvr>
  <p:transition spd="med">
    <p:pull dir="rd"/>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June 4, 2015, VERTEX2015, Santa Fe, NM          Nick Sinev                            </a:t>
            </a: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CB635DCD-67FC-4E34-988F-44858431F124}" type="slidenum">
              <a:rPr lang="en-US"/>
              <a:pPr>
                <a:defRPr/>
              </a:pPr>
              <a:t>‹#›</a:t>
            </a:fld>
            <a:endParaRPr lang="en-US"/>
          </a:p>
        </p:txBody>
      </p:sp>
    </p:spTree>
    <p:extLst>
      <p:ext uri="{BB962C8B-B14F-4D97-AF65-F5344CB8AC3E}">
        <p14:creationId xmlns:p14="http://schemas.microsoft.com/office/powerpoint/2010/main" val="3727133343"/>
      </p:ext>
    </p:extLst>
  </p:cSld>
  <p:clrMapOvr>
    <a:masterClrMapping/>
  </p:clrMapOvr>
  <p:transition spd="med">
    <p:pull dir="rd"/>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June 4, 2015, VERTEX2015, Santa Fe, NM          Nick Sinev                            </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FD56A409-249F-4AB6-94B1-227E29BD1837}" type="slidenum">
              <a:rPr lang="en-US"/>
              <a:pPr>
                <a:defRPr/>
              </a:pPr>
              <a:t>‹#›</a:t>
            </a:fld>
            <a:endParaRPr lang="en-US"/>
          </a:p>
        </p:txBody>
      </p:sp>
    </p:spTree>
    <p:extLst>
      <p:ext uri="{BB962C8B-B14F-4D97-AF65-F5344CB8AC3E}">
        <p14:creationId xmlns:p14="http://schemas.microsoft.com/office/powerpoint/2010/main" val="2828246081"/>
      </p:ext>
    </p:extLst>
  </p:cSld>
  <p:clrMapOvr>
    <a:masterClrMapping/>
  </p:clrMapOvr>
  <p:transition spd="med">
    <p:pull dir="rd"/>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June 4, 2015, VERTEX2015, Santa Fe, NM          Nick Sinev                            </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D28F0932-A24B-4136-8089-4BA153D05737}" type="slidenum">
              <a:rPr lang="en-US"/>
              <a:pPr>
                <a:defRPr/>
              </a:pPr>
              <a:t>‹#›</a:t>
            </a:fld>
            <a:endParaRPr lang="en-US"/>
          </a:p>
        </p:txBody>
      </p:sp>
    </p:spTree>
    <p:extLst>
      <p:ext uri="{BB962C8B-B14F-4D97-AF65-F5344CB8AC3E}">
        <p14:creationId xmlns:p14="http://schemas.microsoft.com/office/powerpoint/2010/main" val="1809949507"/>
      </p:ext>
    </p:extLst>
  </p:cSld>
  <p:clrMapOvr>
    <a:masterClrMapping/>
  </p:clrMapOvr>
  <p:transition spd="med">
    <p:pull dir="rd"/>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sldNum" sz="quarter" idx="10"/>
          </p:nvPr>
        </p:nvSpPr>
        <p:spPr>
          <a:ln/>
        </p:spPr>
        <p:txBody>
          <a:bodyPr/>
          <a:lstStyle>
            <a:lvl1pPr>
              <a:defRPr/>
            </a:lvl1pPr>
          </a:lstStyle>
          <a:p>
            <a:pPr>
              <a:defRPr/>
            </a:pPr>
            <a:fld id="{56F2808F-E236-4F4B-B9BD-8AFE974BDC4A}" type="slidenum">
              <a:rPr lang="en-US"/>
              <a:pPr>
                <a:defRPr/>
              </a:pPr>
              <a:t>‹#›</a:t>
            </a:fld>
            <a:endParaRPr lang="en-US"/>
          </a:p>
        </p:txBody>
      </p:sp>
      <p:sp>
        <p:nvSpPr>
          <p:cNvPr id="5" name="Rectangle 20"/>
          <p:cNvSpPr>
            <a:spLocks noGrp="1" noChangeArrowheads="1"/>
          </p:cNvSpPr>
          <p:nvPr>
            <p:ph type="ftr" sz="quarter" idx="11"/>
          </p:nvPr>
        </p:nvSpPr>
        <p:spPr>
          <a:ln/>
        </p:spPr>
        <p:txBody>
          <a:bodyPr/>
          <a:lstStyle>
            <a:lvl1pPr>
              <a:defRPr/>
            </a:lvl1pPr>
          </a:lstStyle>
          <a:p>
            <a:pPr>
              <a:defRPr/>
            </a:pPr>
            <a:r>
              <a:rPr lang="en-US" smtClean="0"/>
              <a:t>June 4, 2015, VERTEX2015, Santa Fe, NM          Nick Sinev                            </a:t>
            </a:r>
            <a:endParaRPr lang="en-US"/>
          </a:p>
        </p:txBody>
      </p:sp>
    </p:spTree>
    <p:extLst>
      <p:ext uri="{BB962C8B-B14F-4D97-AF65-F5344CB8AC3E}">
        <p14:creationId xmlns:p14="http://schemas.microsoft.com/office/powerpoint/2010/main" val="1621171307"/>
      </p:ext>
    </p:extLst>
  </p:cSld>
  <p:clrMapOvr>
    <a:masterClrMapping/>
  </p:clrMapOvr>
  <p:transition spd="med">
    <p:pull dir="rd"/>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33400" y="1371600"/>
            <a:ext cx="3886200" cy="4953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572000" y="1371600"/>
            <a:ext cx="3886200" cy="4953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sldNum" sz="quarter" idx="10"/>
          </p:nvPr>
        </p:nvSpPr>
        <p:spPr>
          <a:ln/>
        </p:spPr>
        <p:txBody>
          <a:bodyPr/>
          <a:lstStyle>
            <a:lvl1pPr>
              <a:defRPr/>
            </a:lvl1pPr>
          </a:lstStyle>
          <a:p>
            <a:pPr>
              <a:defRPr/>
            </a:pPr>
            <a:fld id="{C2B4692D-6A69-4A66-9FA4-8027FF1B8135}" type="slidenum">
              <a:rPr lang="en-US"/>
              <a:pPr>
                <a:defRPr/>
              </a:pPr>
              <a:t>‹#›</a:t>
            </a:fld>
            <a:endParaRPr lang="en-US"/>
          </a:p>
        </p:txBody>
      </p:sp>
      <p:sp>
        <p:nvSpPr>
          <p:cNvPr id="6" name="Rectangle 20"/>
          <p:cNvSpPr>
            <a:spLocks noGrp="1" noChangeArrowheads="1"/>
          </p:cNvSpPr>
          <p:nvPr>
            <p:ph type="ftr" sz="quarter" idx="11"/>
          </p:nvPr>
        </p:nvSpPr>
        <p:spPr>
          <a:xfrm>
            <a:off x="990600" y="6477000"/>
            <a:ext cx="5943600" cy="381000"/>
          </a:xfrm>
          <a:ln/>
        </p:spPr>
        <p:txBody>
          <a:bodyPr/>
          <a:lstStyle>
            <a:lvl1pPr>
              <a:defRPr/>
            </a:lvl1pPr>
          </a:lstStyle>
          <a:p>
            <a:pPr>
              <a:defRPr/>
            </a:pPr>
            <a:r>
              <a:rPr lang="en-US" smtClean="0"/>
              <a:t>June 4, 2015, VERTEX2015, Santa Fe, NM          Nick Sinev                            </a:t>
            </a:r>
            <a:endParaRPr lang="en-US"/>
          </a:p>
        </p:txBody>
      </p:sp>
    </p:spTree>
    <p:extLst>
      <p:ext uri="{BB962C8B-B14F-4D97-AF65-F5344CB8AC3E}">
        <p14:creationId xmlns:p14="http://schemas.microsoft.com/office/powerpoint/2010/main" val="4180041901"/>
      </p:ext>
    </p:extLst>
  </p:cSld>
  <p:clrMapOvr>
    <a:masterClrMapping/>
  </p:clrMapOvr>
  <p:transition spd="med">
    <p:pull dir="rd"/>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5"/>
          <p:cNvSpPr>
            <a:spLocks noGrp="1" noChangeArrowheads="1"/>
          </p:cNvSpPr>
          <p:nvPr>
            <p:ph type="sldNum" sz="quarter" idx="10"/>
          </p:nvPr>
        </p:nvSpPr>
        <p:spPr>
          <a:ln/>
        </p:spPr>
        <p:txBody>
          <a:bodyPr/>
          <a:lstStyle>
            <a:lvl1pPr>
              <a:defRPr/>
            </a:lvl1pPr>
          </a:lstStyle>
          <a:p>
            <a:pPr>
              <a:defRPr/>
            </a:pPr>
            <a:fld id="{21117A2B-3916-49DC-840F-6E3A71D693B2}" type="slidenum">
              <a:rPr lang="en-US"/>
              <a:pPr>
                <a:defRPr/>
              </a:pPr>
              <a:t>‹#›</a:t>
            </a:fld>
            <a:endParaRPr lang="en-US"/>
          </a:p>
        </p:txBody>
      </p:sp>
      <p:sp>
        <p:nvSpPr>
          <p:cNvPr id="8" name="Rectangle 20"/>
          <p:cNvSpPr>
            <a:spLocks noGrp="1" noChangeArrowheads="1"/>
          </p:cNvSpPr>
          <p:nvPr>
            <p:ph type="ftr" sz="quarter" idx="11"/>
          </p:nvPr>
        </p:nvSpPr>
        <p:spPr>
          <a:ln/>
        </p:spPr>
        <p:txBody>
          <a:bodyPr/>
          <a:lstStyle>
            <a:lvl1pPr>
              <a:defRPr/>
            </a:lvl1pPr>
          </a:lstStyle>
          <a:p>
            <a:pPr>
              <a:defRPr/>
            </a:pPr>
            <a:r>
              <a:rPr lang="en-US" smtClean="0"/>
              <a:t>June 4, 2015, VERTEX2015, Santa Fe, NM          Nick Sinev                            </a:t>
            </a:r>
            <a:endParaRPr lang="en-US"/>
          </a:p>
        </p:txBody>
      </p:sp>
    </p:spTree>
    <p:extLst>
      <p:ext uri="{BB962C8B-B14F-4D97-AF65-F5344CB8AC3E}">
        <p14:creationId xmlns:p14="http://schemas.microsoft.com/office/powerpoint/2010/main" val="3122261085"/>
      </p:ext>
    </p:extLst>
  </p:cSld>
  <p:clrMapOvr>
    <a:masterClrMapping/>
  </p:clrMapOvr>
  <p:transition spd="med">
    <p:pull dir="rd"/>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5"/>
          <p:cNvSpPr>
            <a:spLocks noGrp="1" noChangeArrowheads="1"/>
          </p:cNvSpPr>
          <p:nvPr>
            <p:ph type="sldNum" sz="quarter" idx="10"/>
          </p:nvPr>
        </p:nvSpPr>
        <p:spPr>
          <a:ln/>
        </p:spPr>
        <p:txBody>
          <a:bodyPr/>
          <a:lstStyle>
            <a:lvl1pPr>
              <a:defRPr/>
            </a:lvl1pPr>
          </a:lstStyle>
          <a:p>
            <a:pPr>
              <a:defRPr/>
            </a:pPr>
            <a:fld id="{C3E32395-4232-45BF-85FE-FB1A4FB1D594}" type="slidenum">
              <a:rPr lang="en-US"/>
              <a:pPr>
                <a:defRPr/>
              </a:pPr>
              <a:t>‹#›</a:t>
            </a:fld>
            <a:endParaRPr lang="en-US"/>
          </a:p>
        </p:txBody>
      </p:sp>
      <p:sp>
        <p:nvSpPr>
          <p:cNvPr id="4" name="Rectangle 20"/>
          <p:cNvSpPr>
            <a:spLocks noGrp="1" noChangeArrowheads="1"/>
          </p:cNvSpPr>
          <p:nvPr>
            <p:ph type="ftr" sz="quarter" idx="11"/>
          </p:nvPr>
        </p:nvSpPr>
        <p:spPr>
          <a:ln/>
        </p:spPr>
        <p:txBody>
          <a:bodyPr/>
          <a:lstStyle>
            <a:lvl1pPr>
              <a:defRPr/>
            </a:lvl1pPr>
          </a:lstStyle>
          <a:p>
            <a:pPr>
              <a:defRPr/>
            </a:pPr>
            <a:r>
              <a:rPr lang="en-US" smtClean="0"/>
              <a:t>June 4, 2015, VERTEX2015, Santa Fe, NM          Nick Sinev                            </a:t>
            </a:r>
            <a:endParaRPr lang="en-US"/>
          </a:p>
        </p:txBody>
      </p:sp>
    </p:spTree>
    <p:extLst>
      <p:ext uri="{BB962C8B-B14F-4D97-AF65-F5344CB8AC3E}">
        <p14:creationId xmlns:p14="http://schemas.microsoft.com/office/powerpoint/2010/main" val="127556360"/>
      </p:ext>
    </p:extLst>
  </p:cSld>
  <p:clrMapOvr>
    <a:masterClrMapping/>
  </p:clrMapOvr>
  <p:transition spd="med">
    <p:pull dir="rd"/>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sldNum" sz="quarter" idx="10"/>
          </p:nvPr>
        </p:nvSpPr>
        <p:spPr>
          <a:ln/>
        </p:spPr>
        <p:txBody>
          <a:bodyPr/>
          <a:lstStyle>
            <a:lvl1pPr>
              <a:defRPr/>
            </a:lvl1pPr>
          </a:lstStyle>
          <a:p>
            <a:pPr>
              <a:defRPr/>
            </a:pPr>
            <a:fld id="{C6A18362-92CB-48C1-9027-4A4D98A1005D}" type="slidenum">
              <a:rPr lang="en-US"/>
              <a:pPr>
                <a:defRPr/>
              </a:pPr>
              <a:t>‹#›</a:t>
            </a:fld>
            <a:endParaRPr lang="en-US"/>
          </a:p>
        </p:txBody>
      </p:sp>
      <p:sp>
        <p:nvSpPr>
          <p:cNvPr id="3" name="Rectangle 20"/>
          <p:cNvSpPr>
            <a:spLocks noGrp="1" noChangeArrowheads="1"/>
          </p:cNvSpPr>
          <p:nvPr>
            <p:ph type="ftr" sz="quarter" idx="11"/>
          </p:nvPr>
        </p:nvSpPr>
        <p:spPr>
          <a:ln/>
        </p:spPr>
        <p:txBody>
          <a:bodyPr/>
          <a:lstStyle>
            <a:lvl1pPr>
              <a:defRPr/>
            </a:lvl1pPr>
          </a:lstStyle>
          <a:p>
            <a:pPr>
              <a:defRPr/>
            </a:pPr>
            <a:r>
              <a:rPr lang="en-US" smtClean="0"/>
              <a:t>June 4, 2015, VERTEX2015, Santa Fe, NM          Nick Sinev                            </a:t>
            </a:r>
            <a:endParaRPr lang="en-US"/>
          </a:p>
        </p:txBody>
      </p:sp>
    </p:spTree>
    <p:extLst>
      <p:ext uri="{BB962C8B-B14F-4D97-AF65-F5344CB8AC3E}">
        <p14:creationId xmlns:p14="http://schemas.microsoft.com/office/powerpoint/2010/main" val="1591735857"/>
      </p:ext>
    </p:extLst>
  </p:cSld>
  <p:clrMapOvr>
    <a:masterClrMapping/>
  </p:clrMapOvr>
  <p:transition spd="med">
    <p:pull dir="rd"/>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sldNum" sz="quarter" idx="10"/>
          </p:nvPr>
        </p:nvSpPr>
        <p:spPr>
          <a:ln/>
        </p:spPr>
        <p:txBody>
          <a:bodyPr/>
          <a:lstStyle>
            <a:lvl1pPr>
              <a:defRPr/>
            </a:lvl1pPr>
          </a:lstStyle>
          <a:p>
            <a:pPr>
              <a:defRPr/>
            </a:pPr>
            <a:fld id="{384B73EE-B27A-473A-AD31-C9867F0FCD6E}" type="slidenum">
              <a:rPr lang="en-US"/>
              <a:pPr>
                <a:defRPr/>
              </a:pPr>
              <a:t>‹#›</a:t>
            </a:fld>
            <a:endParaRPr lang="en-US"/>
          </a:p>
        </p:txBody>
      </p:sp>
      <p:sp>
        <p:nvSpPr>
          <p:cNvPr id="6" name="Rectangle 20"/>
          <p:cNvSpPr>
            <a:spLocks noGrp="1" noChangeArrowheads="1"/>
          </p:cNvSpPr>
          <p:nvPr>
            <p:ph type="ftr" sz="quarter" idx="11"/>
          </p:nvPr>
        </p:nvSpPr>
        <p:spPr>
          <a:ln/>
        </p:spPr>
        <p:txBody>
          <a:bodyPr/>
          <a:lstStyle>
            <a:lvl1pPr>
              <a:defRPr/>
            </a:lvl1pPr>
          </a:lstStyle>
          <a:p>
            <a:pPr>
              <a:defRPr/>
            </a:pPr>
            <a:r>
              <a:rPr lang="en-US" smtClean="0"/>
              <a:t>June 4, 2015, VERTEX2015, Santa Fe, NM          Nick Sinev                            </a:t>
            </a:r>
            <a:endParaRPr lang="en-US"/>
          </a:p>
        </p:txBody>
      </p:sp>
    </p:spTree>
    <p:extLst>
      <p:ext uri="{BB962C8B-B14F-4D97-AF65-F5344CB8AC3E}">
        <p14:creationId xmlns:p14="http://schemas.microsoft.com/office/powerpoint/2010/main" val="1349659039"/>
      </p:ext>
    </p:extLst>
  </p:cSld>
  <p:clrMapOvr>
    <a:masterClrMapping/>
  </p:clrMapOvr>
  <p:transition spd="med">
    <p:pull dir="rd"/>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2.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png"/><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3.xml"/><Relationship Id="rId3" Type="http://schemas.openxmlformats.org/officeDocument/2006/relationships/slideLayout" Target="../slideLayouts/slideLayout18.xml"/><Relationship Id="rId7" Type="http://schemas.openxmlformats.org/officeDocument/2006/relationships/slideLayout" Target="../slideLayouts/slideLayout22.xml"/><Relationship Id="rId12" Type="http://schemas.openxmlformats.org/officeDocument/2006/relationships/theme" Target="../theme/theme2.xml"/><Relationship Id="rId2" Type="http://schemas.openxmlformats.org/officeDocument/2006/relationships/slideLayout" Target="../slideLayouts/slideLayout17.xml"/><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5" Type="http://schemas.openxmlformats.org/officeDocument/2006/relationships/slideLayout" Target="../slideLayouts/slideLayout20.xml"/><Relationship Id="rId10" Type="http://schemas.openxmlformats.org/officeDocument/2006/relationships/slideLayout" Target="../slideLayouts/slideLayout25.xml"/><Relationship Id="rId4" Type="http://schemas.openxmlformats.org/officeDocument/2006/relationships/slideLayout" Target="../slideLayouts/slideLayout19.xml"/><Relationship Id="rId9" Type="http://schemas.openxmlformats.org/officeDocument/2006/relationships/slideLayout" Target="../slideLayouts/slideLayout24.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4.xml"/><Relationship Id="rId3" Type="http://schemas.openxmlformats.org/officeDocument/2006/relationships/slideLayout" Target="../slideLayouts/slideLayout29.xml"/><Relationship Id="rId7" Type="http://schemas.openxmlformats.org/officeDocument/2006/relationships/slideLayout" Target="../slideLayouts/slideLayout33.xml"/><Relationship Id="rId12" Type="http://schemas.openxmlformats.org/officeDocument/2006/relationships/theme" Target="../theme/theme3.xml"/><Relationship Id="rId2" Type="http://schemas.openxmlformats.org/officeDocument/2006/relationships/slideLayout" Target="../slideLayouts/slideLayout28.xml"/><Relationship Id="rId1" Type="http://schemas.openxmlformats.org/officeDocument/2006/relationships/slideLayout" Target="../slideLayouts/slideLayout27.xml"/><Relationship Id="rId6" Type="http://schemas.openxmlformats.org/officeDocument/2006/relationships/slideLayout" Target="../slideLayouts/slideLayout32.xml"/><Relationship Id="rId11" Type="http://schemas.openxmlformats.org/officeDocument/2006/relationships/slideLayout" Target="../slideLayouts/slideLayout37.xml"/><Relationship Id="rId5" Type="http://schemas.openxmlformats.org/officeDocument/2006/relationships/slideLayout" Target="../slideLayouts/slideLayout31.xml"/><Relationship Id="rId10" Type="http://schemas.openxmlformats.org/officeDocument/2006/relationships/slideLayout" Target="../slideLayouts/slideLayout36.xml"/><Relationship Id="rId4" Type="http://schemas.openxmlformats.org/officeDocument/2006/relationships/slideLayout" Target="../slideLayouts/slideLayout30.xml"/><Relationship Id="rId9" Type="http://schemas.openxmlformats.org/officeDocument/2006/relationships/slideLayout" Target="../slideLayouts/slideLayout3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472066" name="Rectangle 2"/>
          <p:cNvSpPr>
            <a:spLocks noGrp="1" noChangeArrowheads="1"/>
          </p:cNvSpPr>
          <p:nvPr>
            <p:ph type="title"/>
          </p:nvPr>
        </p:nvSpPr>
        <p:spPr bwMode="auto">
          <a:xfrm>
            <a:off x="1638300" y="304800"/>
            <a:ext cx="5867400" cy="51435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472067" name="Rectangle 3"/>
          <p:cNvSpPr>
            <a:spLocks noGrp="1" noChangeArrowheads="1"/>
          </p:cNvSpPr>
          <p:nvPr>
            <p:ph type="body" idx="1"/>
          </p:nvPr>
        </p:nvSpPr>
        <p:spPr bwMode="auto">
          <a:xfrm>
            <a:off x="533400" y="1371600"/>
            <a:ext cx="7924800" cy="4953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72069" name="Rectangle 5"/>
          <p:cNvSpPr>
            <a:spLocks noGrp="1" noChangeArrowheads="1"/>
          </p:cNvSpPr>
          <p:nvPr>
            <p:ph type="sldNum" sz="quarter" idx="4"/>
          </p:nvPr>
        </p:nvSpPr>
        <p:spPr bwMode="auto">
          <a:xfrm>
            <a:off x="8229600" y="6534150"/>
            <a:ext cx="609600" cy="3238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1400" b="0">
                <a:solidFill>
                  <a:srgbClr val="003366"/>
                </a:solidFill>
              </a:defRPr>
            </a:lvl1pPr>
          </a:lstStyle>
          <a:p>
            <a:pPr>
              <a:defRPr/>
            </a:pPr>
            <a:fld id="{1EF781C6-BDD6-4C9A-8FCB-0B1042213729}" type="slidenum">
              <a:rPr lang="en-US"/>
              <a:pPr>
                <a:defRPr/>
              </a:pPr>
              <a:t>‹#›</a:t>
            </a:fld>
            <a:endParaRPr lang="en-US"/>
          </a:p>
        </p:txBody>
      </p:sp>
      <p:sp>
        <p:nvSpPr>
          <p:cNvPr id="1029" name="Line 7"/>
          <p:cNvSpPr>
            <a:spLocks noChangeShapeType="1"/>
          </p:cNvSpPr>
          <p:nvPr userDrawn="1"/>
        </p:nvSpPr>
        <p:spPr bwMode="auto">
          <a:xfrm>
            <a:off x="381000" y="6477000"/>
            <a:ext cx="8458200" cy="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pic>
        <p:nvPicPr>
          <p:cNvPr id="1030" name="Picture 15"/>
          <p:cNvPicPr>
            <a:picLocks noChangeAspect="1" noChangeArrowheads="1"/>
          </p:cNvPicPr>
          <p:nvPr userDrawn="1"/>
        </p:nvPicPr>
        <p:blipFill>
          <a:blip r:embed="rId17">
            <a:clrChange>
              <a:clrFrom>
                <a:srgbClr val="CCCCCC"/>
              </a:clrFrom>
              <a:clrTo>
                <a:srgbClr val="CCCCCC">
                  <a:alpha val="0"/>
                </a:srgbClr>
              </a:clrTo>
            </a:clrChange>
            <a:lum bright="-54000" contrast="-18000"/>
            <a:extLst>
              <a:ext uri="{28A0092B-C50C-407E-A947-70E740481C1C}">
                <a14:useLocalDpi xmlns:a14="http://schemas.microsoft.com/office/drawing/2010/main" val="0"/>
              </a:ext>
            </a:extLst>
          </a:blip>
          <a:srcRect l="4546" r="9091"/>
          <a:stretch>
            <a:fillRect/>
          </a:stretch>
        </p:blipFill>
        <p:spPr bwMode="auto">
          <a:xfrm>
            <a:off x="0" y="0"/>
            <a:ext cx="1295400" cy="129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1" name="Rectangle 17"/>
          <p:cNvSpPr>
            <a:spLocks noChangeArrowheads="1"/>
          </p:cNvSpPr>
          <p:nvPr userDrawn="1"/>
        </p:nvSpPr>
        <p:spPr bwMode="auto">
          <a:xfrm>
            <a:off x="0" y="1066800"/>
            <a:ext cx="8839200" cy="76200"/>
          </a:xfrm>
          <a:prstGeom prst="rect">
            <a:avLst/>
          </a:prstGeom>
          <a:gradFill rotWithShape="0">
            <a:gsLst>
              <a:gs pos="0">
                <a:srgbClr val="FFFFFF"/>
              </a:gs>
              <a:gs pos="50000">
                <a:srgbClr val="003366"/>
              </a:gs>
              <a:gs pos="100000">
                <a:srgbClr val="FFFFFF"/>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000" b="1">
                <a:solidFill>
                  <a:srgbClr val="FF0000"/>
                </a:solidFill>
                <a:latin typeface="Times New Roman" pitchFamily="18" charset="0"/>
              </a:defRPr>
            </a:lvl1pPr>
            <a:lvl2pPr marL="742950" indent="-285750" eaLnBrk="0" hangingPunct="0">
              <a:defRPr sz="2000" b="1">
                <a:solidFill>
                  <a:srgbClr val="FF0000"/>
                </a:solidFill>
                <a:latin typeface="Times New Roman" pitchFamily="18" charset="0"/>
              </a:defRPr>
            </a:lvl2pPr>
            <a:lvl3pPr marL="1143000" indent="-228600" eaLnBrk="0" hangingPunct="0">
              <a:defRPr sz="2000" b="1">
                <a:solidFill>
                  <a:srgbClr val="FF0000"/>
                </a:solidFill>
                <a:latin typeface="Times New Roman" pitchFamily="18" charset="0"/>
              </a:defRPr>
            </a:lvl3pPr>
            <a:lvl4pPr marL="1600200" indent="-228600" eaLnBrk="0" hangingPunct="0">
              <a:defRPr sz="2000" b="1">
                <a:solidFill>
                  <a:srgbClr val="FF0000"/>
                </a:solidFill>
                <a:latin typeface="Times New Roman" pitchFamily="18" charset="0"/>
              </a:defRPr>
            </a:lvl4pPr>
            <a:lvl5pPr marL="2057400" indent="-228600" eaLnBrk="0" hangingPunct="0">
              <a:defRPr sz="2000" b="1">
                <a:solidFill>
                  <a:srgbClr val="FF0000"/>
                </a:solidFill>
                <a:latin typeface="Times New Roman" pitchFamily="18" charset="0"/>
              </a:defRPr>
            </a:lvl5pPr>
            <a:lvl6pPr marL="2514600" indent="-228600" eaLnBrk="0" fontAlgn="base" hangingPunct="0">
              <a:spcBef>
                <a:spcPct val="0"/>
              </a:spcBef>
              <a:spcAft>
                <a:spcPct val="0"/>
              </a:spcAft>
              <a:defRPr sz="2000" b="1">
                <a:solidFill>
                  <a:srgbClr val="FF0000"/>
                </a:solidFill>
                <a:latin typeface="Times New Roman" pitchFamily="18" charset="0"/>
              </a:defRPr>
            </a:lvl6pPr>
            <a:lvl7pPr marL="2971800" indent="-228600" eaLnBrk="0" fontAlgn="base" hangingPunct="0">
              <a:spcBef>
                <a:spcPct val="0"/>
              </a:spcBef>
              <a:spcAft>
                <a:spcPct val="0"/>
              </a:spcAft>
              <a:defRPr sz="2000" b="1">
                <a:solidFill>
                  <a:srgbClr val="FF0000"/>
                </a:solidFill>
                <a:latin typeface="Times New Roman" pitchFamily="18" charset="0"/>
              </a:defRPr>
            </a:lvl7pPr>
            <a:lvl8pPr marL="3429000" indent="-228600" eaLnBrk="0" fontAlgn="base" hangingPunct="0">
              <a:spcBef>
                <a:spcPct val="0"/>
              </a:spcBef>
              <a:spcAft>
                <a:spcPct val="0"/>
              </a:spcAft>
              <a:defRPr sz="2000" b="1">
                <a:solidFill>
                  <a:srgbClr val="FF0000"/>
                </a:solidFill>
                <a:latin typeface="Times New Roman" pitchFamily="18" charset="0"/>
              </a:defRPr>
            </a:lvl8pPr>
            <a:lvl9pPr marL="3886200" indent="-228600" eaLnBrk="0" fontAlgn="base" hangingPunct="0">
              <a:spcBef>
                <a:spcPct val="0"/>
              </a:spcBef>
              <a:spcAft>
                <a:spcPct val="0"/>
              </a:spcAft>
              <a:defRPr sz="2000" b="1">
                <a:solidFill>
                  <a:srgbClr val="FF0000"/>
                </a:solidFill>
                <a:latin typeface="Times New Roman" pitchFamily="18" charset="0"/>
              </a:defRPr>
            </a:lvl9pPr>
          </a:lstStyle>
          <a:p>
            <a:pPr eaLnBrk="1" hangingPunct="1">
              <a:defRPr/>
            </a:pPr>
            <a:endParaRPr lang="en-US" altLang="en-US" smtClean="0"/>
          </a:p>
        </p:txBody>
      </p:sp>
      <p:pic>
        <p:nvPicPr>
          <p:cNvPr id="1032" name="Picture 18"/>
          <p:cNvPicPr>
            <a:picLocks noChangeAspect="1" noChangeArrowheads="1"/>
          </p:cNvPicPr>
          <p:nvPr userDrawn="1"/>
        </p:nvPicPr>
        <p:blipFill>
          <a:blip r:embed="rId18">
            <a:extLst>
              <a:ext uri="{28A0092B-C50C-407E-A947-70E740481C1C}">
                <a14:useLocalDpi xmlns:a14="http://schemas.microsoft.com/office/drawing/2010/main" val="0"/>
              </a:ext>
            </a:extLst>
          </a:blip>
          <a:srcRect/>
          <a:stretch>
            <a:fillRect/>
          </a:stretch>
        </p:blipFill>
        <p:spPr bwMode="auto">
          <a:xfrm>
            <a:off x="7581900" y="228600"/>
            <a:ext cx="1562100" cy="882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72084" name="Rectangle 20"/>
          <p:cNvSpPr>
            <a:spLocks noGrp="1" noChangeArrowheads="1"/>
          </p:cNvSpPr>
          <p:nvPr>
            <p:ph type="ftr" sz="quarter" idx="3"/>
          </p:nvPr>
        </p:nvSpPr>
        <p:spPr bwMode="auto">
          <a:xfrm>
            <a:off x="3581400" y="6477000"/>
            <a:ext cx="2438400" cy="381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1400" b="0">
                <a:solidFill>
                  <a:srgbClr val="003366"/>
                </a:solidFill>
              </a:defRPr>
            </a:lvl1pPr>
          </a:lstStyle>
          <a:p>
            <a:pPr>
              <a:defRPr/>
            </a:pPr>
            <a:r>
              <a:rPr lang="en-US" smtClean="0"/>
              <a:t>June 4, 2015, VERTEX2015, Santa Fe, NM          Nick Sinev                            </a:t>
            </a:r>
            <a:endParaRPr lang="en-US"/>
          </a:p>
        </p:txBody>
      </p:sp>
    </p:spTree>
  </p:cSld>
  <p:clrMap bg1="lt1" tx1="dk1" bg2="lt2" tx2="dk2" accent1="accent1" accent2="accent2" accent3="accent3" accent4="accent4" accent5="accent5" accent6="accent6" hlink="hlink" folHlink="folHlink"/>
  <p:sldLayoutIdLst>
    <p:sldLayoutId id="2147483653" r:id="rId1"/>
    <p:sldLayoutId id="2147483654" r:id="rId2"/>
    <p:sldLayoutId id="2147483690" r:id="rId3"/>
    <p:sldLayoutId id="2147483655" r:id="rId4"/>
    <p:sldLayoutId id="2147483656" r:id="rId5"/>
    <p:sldLayoutId id="2147483657" r:id="rId6"/>
    <p:sldLayoutId id="2147483658" r:id="rId7"/>
    <p:sldLayoutId id="2147483659" r:id="rId8"/>
    <p:sldLayoutId id="2147483660" r:id="rId9"/>
    <p:sldLayoutId id="2147483661" r:id="rId10"/>
    <p:sldLayoutId id="2147483662" r:id="rId11"/>
    <p:sldLayoutId id="2147483663" r:id="rId12"/>
    <p:sldLayoutId id="2147483664" r:id="rId13"/>
    <p:sldLayoutId id="2147483665" r:id="rId14"/>
    <p:sldLayoutId id="2147483666" r:id="rId15"/>
  </p:sldLayoutIdLst>
  <p:transition spd="med">
    <p:pull dir="rd"/>
  </p:transition>
  <p:hf hdr="0" dt="0"/>
  <p:txStyles>
    <p:titleStyle>
      <a:lvl1pPr algn="ctr" rtl="0" eaLnBrk="0" fontAlgn="base" hangingPunct="0">
        <a:spcBef>
          <a:spcPct val="0"/>
        </a:spcBef>
        <a:spcAft>
          <a:spcPct val="0"/>
        </a:spcAft>
        <a:defRPr sz="2800" b="1">
          <a:solidFill>
            <a:srgbClr val="003366"/>
          </a:solidFill>
          <a:effectLst>
            <a:outerShdw blurRad="38100" dist="38100" dir="2700000" algn="tl">
              <a:srgbClr val="C0C0C0"/>
            </a:outerShdw>
          </a:effectLst>
          <a:latin typeface="+mj-lt"/>
          <a:ea typeface="+mj-ea"/>
          <a:cs typeface="+mj-cs"/>
        </a:defRPr>
      </a:lvl1pPr>
      <a:lvl2pPr algn="ctr" rtl="0" eaLnBrk="0" fontAlgn="base" hangingPunct="0">
        <a:spcBef>
          <a:spcPct val="0"/>
        </a:spcBef>
        <a:spcAft>
          <a:spcPct val="0"/>
        </a:spcAft>
        <a:defRPr sz="2800" b="1">
          <a:solidFill>
            <a:srgbClr val="003366"/>
          </a:solidFill>
          <a:effectLst>
            <a:outerShdw blurRad="38100" dist="38100" dir="2700000" algn="tl">
              <a:srgbClr val="C0C0C0"/>
            </a:outerShdw>
          </a:effectLst>
          <a:latin typeface="Times New Roman" pitchFamily="18" charset="0"/>
        </a:defRPr>
      </a:lvl2pPr>
      <a:lvl3pPr algn="ctr" rtl="0" eaLnBrk="0" fontAlgn="base" hangingPunct="0">
        <a:spcBef>
          <a:spcPct val="0"/>
        </a:spcBef>
        <a:spcAft>
          <a:spcPct val="0"/>
        </a:spcAft>
        <a:defRPr sz="2800" b="1">
          <a:solidFill>
            <a:srgbClr val="003366"/>
          </a:solidFill>
          <a:effectLst>
            <a:outerShdw blurRad="38100" dist="38100" dir="2700000" algn="tl">
              <a:srgbClr val="C0C0C0"/>
            </a:outerShdw>
          </a:effectLst>
          <a:latin typeface="Times New Roman" pitchFamily="18" charset="0"/>
        </a:defRPr>
      </a:lvl3pPr>
      <a:lvl4pPr algn="ctr" rtl="0" eaLnBrk="0" fontAlgn="base" hangingPunct="0">
        <a:spcBef>
          <a:spcPct val="0"/>
        </a:spcBef>
        <a:spcAft>
          <a:spcPct val="0"/>
        </a:spcAft>
        <a:defRPr sz="2800" b="1">
          <a:solidFill>
            <a:srgbClr val="003366"/>
          </a:solidFill>
          <a:effectLst>
            <a:outerShdw blurRad="38100" dist="38100" dir="2700000" algn="tl">
              <a:srgbClr val="C0C0C0"/>
            </a:outerShdw>
          </a:effectLst>
          <a:latin typeface="Times New Roman" pitchFamily="18" charset="0"/>
        </a:defRPr>
      </a:lvl4pPr>
      <a:lvl5pPr algn="ctr" rtl="0" eaLnBrk="0" fontAlgn="base" hangingPunct="0">
        <a:spcBef>
          <a:spcPct val="0"/>
        </a:spcBef>
        <a:spcAft>
          <a:spcPct val="0"/>
        </a:spcAft>
        <a:defRPr sz="2800" b="1">
          <a:solidFill>
            <a:srgbClr val="003366"/>
          </a:solidFill>
          <a:effectLst>
            <a:outerShdw blurRad="38100" dist="38100" dir="2700000" algn="tl">
              <a:srgbClr val="C0C0C0"/>
            </a:outerShdw>
          </a:effectLst>
          <a:latin typeface="Times New Roman" pitchFamily="18" charset="0"/>
        </a:defRPr>
      </a:lvl5pPr>
      <a:lvl6pPr marL="457200" algn="ctr" rtl="0" eaLnBrk="0" fontAlgn="base" hangingPunct="0">
        <a:spcBef>
          <a:spcPct val="0"/>
        </a:spcBef>
        <a:spcAft>
          <a:spcPct val="0"/>
        </a:spcAft>
        <a:defRPr sz="2800" b="1">
          <a:solidFill>
            <a:srgbClr val="003366"/>
          </a:solidFill>
          <a:effectLst>
            <a:outerShdw blurRad="38100" dist="38100" dir="2700000" algn="tl">
              <a:srgbClr val="C0C0C0"/>
            </a:outerShdw>
          </a:effectLst>
          <a:latin typeface="Times New Roman" pitchFamily="18" charset="0"/>
        </a:defRPr>
      </a:lvl6pPr>
      <a:lvl7pPr marL="914400" algn="ctr" rtl="0" eaLnBrk="0" fontAlgn="base" hangingPunct="0">
        <a:spcBef>
          <a:spcPct val="0"/>
        </a:spcBef>
        <a:spcAft>
          <a:spcPct val="0"/>
        </a:spcAft>
        <a:defRPr sz="2800" b="1">
          <a:solidFill>
            <a:srgbClr val="003366"/>
          </a:solidFill>
          <a:effectLst>
            <a:outerShdw blurRad="38100" dist="38100" dir="2700000" algn="tl">
              <a:srgbClr val="C0C0C0"/>
            </a:outerShdw>
          </a:effectLst>
          <a:latin typeface="Times New Roman" pitchFamily="18" charset="0"/>
        </a:defRPr>
      </a:lvl7pPr>
      <a:lvl8pPr marL="1371600" algn="ctr" rtl="0" eaLnBrk="0" fontAlgn="base" hangingPunct="0">
        <a:spcBef>
          <a:spcPct val="0"/>
        </a:spcBef>
        <a:spcAft>
          <a:spcPct val="0"/>
        </a:spcAft>
        <a:defRPr sz="2800" b="1">
          <a:solidFill>
            <a:srgbClr val="003366"/>
          </a:solidFill>
          <a:effectLst>
            <a:outerShdw blurRad="38100" dist="38100" dir="2700000" algn="tl">
              <a:srgbClr val="C0C0C0"/>
            </a:outerShdw>
          </a:effectLst>
          <a:latin typeface="Times New Roman" pitchFamily="18" charset="0"/>
        </a:defRPr>
      </a:lvl8pPr>
      <a:lvl9pPr marL="1828800" algn="ctr" rtl="0" eaLnBrk="0" fontAlgn="base" hangingPunct="0">
        <a:spcBef>
          <a:spcPct val="0"/>
        </a:spcBef>
        <a:spcAft>
          <a:spcPct val="0"/>
        </a:spcAft>
        <a:defRPr sz="2800" b="1">
          <a:solidFill>
            <a:srgbClr val="003366"/>
          </a:solidFill>
          <a:effectLst>
            <a:outerShdw blurRad="38100" dist="38100" dir="2700000" algn="tl">
              <a:srgbClr val="C0C0C0"/>
            </a:outerShdw>
          </a:effectLst>
          <a:latin typeface="Times New Roman" pitchFamily="18" charset="0"/>
        </a:defRPr>
      </a:lvl9pPr>
    </p:titleStyle>
    <p:bodyStyle>
      <a:lvl1pPr marL="342900" indent="-342900" algn="l" rtl="0" eaLnBrk="0" fontAlgn="base" hangingPunct="0">
        <a:spcBef>
          <a:spcPct val="20000"/>
        </a:spcBef>
        <a:spcAft>
          <a:spcPct val="0"/>
        </a:spcAft>
        <a:buClr>
          <a:srgbClr val="003366"/>
        </a:buClr>
        <a:buSzPct val="65000"/>
        <a:buFont typeface="Wingdings" pitchFamily="2" charset="2"/>
        <a:buChar char="m"/>
        <a:defRPr sz="2000" b="1">
          <a:solidFill>
            <a:srgbClr val="003366"/>
          </a:solidFill>
          <a:effectLst>
            <a:outerShdw blurRad="38100" dist="38100" dir="2700000" algn="tl">
              <a:srgbClr val="C0C0C0"/>
            </a:outerShdw>
          </a:effectLst>
          <a:latin typeface="+mn-lt"/>
          <a:ea typeface="+mn-ea"/>
          <a:cs typeface="+mn-cs"/>
        </a:defRPr>
      </a:lvl1pPr>
      <a:lvl2pPr marL="742950" indent="-285750" algn="l" rtl="0" eaLnBrk="0" fontAlgn="base" hangingPunct="0">
        <a:spcBef>
          <a:spcPct val="20000"/>
        </a:spcBef>
        <a:spcAft>
          <a:spcPct val="0"/>
        </a:spcAft>
        <a:buClr>
          <a:srgbClr val="003366"/>
        </a:buClr>
        <a:buSzPct val="65000"/>
        <a:buFont typeface="Wingdings" pitchFamily="2" charset="2"/>
        <a:buChar char="Ä"/>
        <a:defRPr b="1">
          <a:solidFill>
            <a:srgbClr val="003366"/>
          </a:solidFill>
          <a:latin typeface="+mn-lt"/>
        </a:defRPr>
      </a:lvl2pPr>
      <a:lvl3pPr marL="1143000" indent="-228600" algn="l" rtl="0" eaLnBrk="0" fontAlgn="base" hangingPunct="0">
        <a:spcBef>
          <a:spcPct val="20000"/>
        </a:spcBef>
        <a:spcAft>
          <a:spcPct val="0"/>
        </a:spcAft>
        <a:buClr>
          <a:srgbClr val="004C00"/>
        </a:buClr>
        <a:buSzPct val="65000"/>
        <a:buFont typeface="Wingdings" pitchFamily="2" charset="2"/>
        <a:buChar char="v"/>
        <a:defRPr sz="1600">
          <a:solidFill>
            <a:srgbClr val="003366"/>
          </a:solidFill>
          <a:latin typeface="+mn-lt"/>
        </a:defRPr>
      </a:lvl3pPr>
      <a:lvl4pPr marL="1600200" indent="-228600" algn="l" rtl="0" eaLnBrk="0" fontAlgn="base" hangingPunct="0">
        <a:spcBef>
          <a:spcPct val="20000"/>
        </a:spcBef>
        <a:spcAft>
          <a:spcPct val="0"/>
        </a:spcAft>
        <a:buClr>
          <a:srgbClr val="003366"/>
        </a:buClr>
        <a:buChar char="—"/>
        <a:defRPr sz="1400">
          <a:solidFill>
            <a:srgbClr val="003366"/>
          </a:solidFill>
          <a:latin typeface="+mn-lt"/>
        </a:defRPr>
      </a:lvl4pPr>
      <a:lvl5pPr marL="2057400" indent="-228600" algn="l" rtl="0" eaLnBrk="0" fontAlgn="base" hangingPunct="0">
        <a:spcBef>
          <a:spcPct val="20000"/>
        </a:spcBef>
        <a:spcAft>
          <a:spcPct val="0"/>
        </a:spcAft>
        <a:buChar char="»"/>
        <a:defRPr sz="1400">
          <a:solidFill>
            <a:srgbClr val="003366"/>
          </a:solidFill>
          <a:latin typeface="+mn-lt"/>
        </a:defRPr>
      </a:lvl5pPr>
      <a:lvl6pPr marL="2514600" indent="-228600" algn="l" rtl="0" eaLnBrk="0" fontAlgn="base" hangingPunct="0">
        <a:spcBef>
          <a:spcPct val="20000"/>
        </a:spcBef>
        <a:spcAft>
          <a:spcPct val="0"/>
        </a:spcAft>
        <a:buChar char="»"/>
        <a:defRPr sz="1400">
          <a:solidFill>
            <a:srgbClr val="003366"/>
          </a:solidFill>
          <a:latin typeface="+mn-lt"/>
        </a:defRPr>
      </a:lvl6pPr>
      <a:lvl7pPr marL="2971800" indent="-228600" algn="l" rtl="0" eaLnBrk="0" fontAlgn="base" hangingPunct="0">
        <a:spcBef>
          <a:spcPct val="20000"/>
        </a:spcBef>
        <a:spcAft>
          <a:spcPct val="0"/>
        </a:spcAft>
        <a:buChar char="»"/>
        <a:defRPr sz="1400">
          <a:solidFill>
            <a:srgbClr val="003366"/>
          </a:solidFill>
          <a:latin typeface="+mn-lt"/>
        </a:defRPr>
      </a:lvl7pPr>
      <a:lvl8pPr marL="3429000" indent="-228600" algn="l" rtl="0" eaLnBrk="0" fontAlgn="base" hangingPunct="0">
        <a:spcBef>
          <a:spcPct val="20000"/>
        </a:spcBef>
        <a:spcAft>
          <a:spcPct val="0"/>
        </a:spcAft>
        <a:buChar char="»"/>
        <a:defRPr sz="1400">
          <a:solidFill>
            <a:srgbClr val="003366"/>
          </a:solidFill>
          <a:latin typeface="+mn-lt"/>
        </a:defRPr>
      </a:lvl8pPr>
      <a:lvl9pPr marL="3886200" indent="-228600" algn="l" rtl="0" eaLnBrk="0" fontAlgn="base" hangingPunct="0">
        <a:spcBef>
          <a:spcPct val="20000"/>
        </a:spcBef>
        <a:spcAft>
          <a:spcPct val="0"/>
        </a:spcAft>
        <a:buChar char="»"/>
        <a:defRPr sz="1400">
          <a:solidFill>
            <a:srgbClr val="003366"/>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June 4, 2015, VERTEX2015, Santa Fe, NM          Nick Sinev                            </a:t>
            </a: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DC6F102-B759-41A4-A2D0-C5CCF874B3CB}" type="slidenum">
              <a:rPr lang="en-US" smtClean="0"/>
              <a:t>‹#›</a:t>
            </a:fld>
            <a:endParaRPr lang="en-US"/>
          </a:p>
        </p:txBody>
      </p:sp>
    </p:spTree>
    <p:extLst>
      <p:ext uri="{BB962C8B-B14F-4D97-AF65-F5344CB8AC3E}">
        <p14:creationId xmlns:p14="http://schemas.microsoft.com/office/powerpoint/2010/main" val="1442350503"/>
      </p:ext>
    </p:extLst>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Lst>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2051" name="Rectangle 3"/>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629764"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0" hangingPunct="0">
              <a:defRPr sz="1400" b="0">
                <a:solidFill>
                  <a:schemeClr val="tx1"/>
                </a:solidFill>
              </a:defRPr>
            </a:lvl1pPr>
          </a:lstStyle>
          <a:p>
            <a:pPr>
              <a:defRPr/>
            </a:pPr>
            <a:endParaRPr lang="en-US"/>
          </a:p>
        </p:txBody>
      </p:sp>
      <p:sp>
        <p:nvSpPr>
          <p:cNvPr id="629765"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0" hangingPunct="0">
              <a:defRPr sz="1400" b="0">
                <a:solidFill>
                  <a:schemeClr val="tx1"/>
                </a:solidFill>
              </a:defRPr>
            </a:lvl1pPr>
          </a:lstStyle>
          <a:p>
            <a:pPr>
              <a:defRPr/>
            </a:pPr>
            <a:r>
              <a:rPr lang="en-US" smtClean="0"/>
              <a:t>June 4, 2015, VERTEX2015, Santa Fe, NM          Nick Sinev                            </a:t>
            </a:r>
            <a:endParaRPr lang="en-US"/>
          </a:p>
        </p:txBody>
      </p:sp>
      <p:sp>
        <p:nvSpPr>
          <p:cNvPr id="629766"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1400" b="0">
                <a:solidFill>
                  <a:schemeClr val="tx1"/>
                </a:solidFill>
              </a:defRPr>
            </a:lvl1pPr>
          </a:lstStyle>
          <a:p>
            <a:pPr>
              <a:defRPr/>
            </a:pPr>
            <a:fld id="{6DEB1E46-DFBF-4128-95AF-07C5F69843D9}"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67" r:id="rId1"/>
    <p:sldLayoutId id="2147483668" r:id="rId2"/>
    <p:sldLayoutId id="2147483669" r:id="rId3"/>
    <p:sldLayoutId id="2147483670" r:id="rId4"/>
    <p:sldLayoutId id="2147483671" r:id="rId5"/>
    <p:sldLayoutId id="2147483672" r:id="rId6"/>
    <p:sldLayoutId id="2147483673" r:id="rId7"/>
    <p:sldLayoutId id="2147483674" r:id="rId8"/>
    <p:sldLayoutId id="2147483675" r:id="rId9"/>
    <p:sldLayoutId id="2147483676" r:id="rId10"/>
    <p:sldLayoutId id="2147483677" r:id="rId11"/>
  </p:sldLayoutIdLst>
  <p:transition spd="med">
    <p:pull dir="rd"/>
  </p:transition>
  <p:timing>
    <p:tnLst>
      <p:par>
        <p:cTn id="1" dur="indefinite" restart="never" nodeType="tmRoot"/>
      </p:par>
    </p:tnLst>
  </p:timing>
  <p:hf hd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image" Target="../media/image12.jpeg"/><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5.xml"/><Relationship Id="rId4" Type="http://schemas.openxmlformats.org/officeDocument/2006/relationships/image" Target="../media/image16.jpeg"/></Relationships>
</file>

<file path=ppt/slides/_rels/slide17.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g"/><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g"/><Relationship Id="rId1" Type="http://schemas.openxmlformats.org/officeDocument/2006/relationships/slideLayout" Target="../slideLayouts/slideLayout14.xml"/><Relationship Id="rId4" Type="http://schemas.openxmlformats.org/officeDocument/2006/relationships/image" Target="../media/image23.jp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43" name="Rectangle 3"/>
          <p:cNvSpPr>
            <a:spLocks noGrp="1" noChangeArrowheads="1"/>
          </p:cNvSpPr>
          <p:nvPr>
            <p:ph type="ctrTitle"/>
          </p:nvPr>
        </p:nvSpPr>
        <p:spPr>
          <a:xfrm>
            <a:off x="685800" y="1143000"/>
            <a:ext cx="7772400" cy="1219200"/>
          </a:xfrm>
        </p:spPr>
        <p:txBody>
          <a:bodyPr/>
          <a:lstStyle/>
          <a:p>
            <a:pPr>
              <a:defRPr/>
            </a:pPr>
            <a:r>
              <a:rPr lang="en-US" dirty="0" err="1" smtClean="0"/>
              <a:t>Chronopixel</a:t>
            </a:r>
            <a:r>
              <a:rPr lang="en-US" dirty="0" smtClean="0"/>
              <a:t> project status </a:t>
            </a:r>
          </a:p>
        </p:txBody>
      </p:sp>
      <p:sp>
        <p:nvSpPr>
          <p:cNvPr id="163865" name="Rectangle 25"/>
          <p:cNvSpPr>
            <a:spLocks noGrp="1" noChangeArrowheads="1"/>
          </p:cNvSpPr>
          <p:nvPr>
            <p:ph type="subTitle" idx="1"/>
          </p:nvPr>
        </p:nvSpPr>
        <p:spPr>
          <a:xfrm>
            <a:off x="1371600" y="2362200"/>
            <a:ext cx="6400800" cy="1752600"/>
          </a:xfrm>
        </p:spPr>
        <p:txBody>
          <a:bodyPr/>
          <a:lstStyle/>
          <a:p>
            <a:pPr>
              <a:lnSpc>
                <a:spcPct val="90000"/>
              </a:lnSpc>
              <a:defRPr/>
            </a:pPr>
            <a:endParaRPr lang="en-US" sz="1800" b="0" dirty="0" smtClean="0">
              <a:effectLst/>
            </a:endParaRPr>
          </a:p>
          <a:p>
            <a:pPr>
              <a:lnSpc>
                <a:spcPct val="90000"/>
              </a:lnSpc>
              <a:defRPr/>
            </a:pPr>
            <a:r>
              <a:rPr lang="en-US" sz="1800" b="0" dirty="0" smtClean="0">
                <a:effectLst/>
              </a:rPr>
              <a:t> N. B. Sinev</a:t>
            </a:r>
          </a:p>
          <a:p>
            <a:pPr>
              <a:lnSpc>
                <a:spcPct val="90000"/>
              </a:lnSpc>
              <a:defRPr/>
            </a:pPr>
            <a:r>
              <a:rPr lang="en-US" sz="1800" b="0" dirty="0" smtClean="0">
                <a:effectLst/>
              </a:rPr>
              <a:t>University of Oregon, Eugene</a:t>
            </a:r>
          </a:p>
          <a:p>
            <a:pPr>
              <a:lnSpc>
                <a:spcPct val="90000"/>
              </a:lnSpc>
              <a:defRPr/>
            </a:pPr>
            <a:endParaRPr lang="en-US" sz="1800" b="0" dirty="0" smtClean="0">
              <a:effectLst/>
            </a:endParaRPr>
          </a:p>
          <a:p>
            <a:pPr eaLnBrk="1" hangingPunct="1">
              <a:lnSpc>
                <a:spcPct val="90000"/>
              </a:lnSpc>
              <a:spcBef>
                <a:spcPct val="0"/>
              </a:spcBef>
              <a:buClrTx/>
              <a:buSzTx/>
              <a:buFontTx/>
              <a:buNone/>
              <a:defRPr/>
            </a:pPr>
            <a:endParaRPr lang="en-US" sz="1800" dirty="0" smtClean="0">
              <a:effectLst/>
            </a:endParaRPr>
          </a:p>
          <a:p>
            <a:pPr eaLnBrk="1" hangingPunct="1">
              <a:lnSpc>
                <a:spcPct val="90000"/>
              </a:lnSpc>
              <a:spcBef>
                <a:spcPct val="0"/>
              </a:spcBef>
              <a:buClrTx/>
              <a:buSzTx/>
              <a:buFontTx/>
              <a:buNone/>
              <a:defRPr/>
            </a:pPr>
            <a:endParaRPr lang="en-US" sz="1800" b="0" dirty="0" smtClean="0">
              <a:effectLst/>
            </a:endParaRPr>
          </a:p>
          <a:p>
            <a:pPr>
              <a:lnSpc>
                <a:spcPct val="90000"/>
              </a:lnSpc>
              <a:defRPr/>
            </a:pPr>
            <a:r>
              <a:rPr lang="en-US" sz="1800" b="0" i="1" dirty="0" smtClean="0"/>
              <a:t>In collaboration with </a:t>
            </a:r>
            <a:r>
              <a:rPr lang="en-US" sz="1800" b="0" i="1" dirty="0" err="1" smtClean="0"/>
              <a:t>J.E.Brau</a:t>
            </a:r>
            <a:r>
              <a:rPr lang="en-US" sz="1800" b="0" i="1" dirty="0" smtClean="0"/>
              <a:t>, </a:t>
            </a:r>
            <a:r>
              <a:rPr lang="en-US" sz="1800" b="0" i="1" dirty="0" err="1" smtClean="0"/>
              <a:t>D.M.Strom</a:t>
            </a:r>
            <a:r>
              <a:rPr lang="en-US" sz="1800" b="0" i="1" dirty="0" smtClean="0"/>
              <a:t> (University of Oregon, Eugene, OR), </a:t>
            </a:r>
            <a:r>
              <a:rPr lang="en-US" sz="1800" b="0" i="1" dirty="0" err="1" smtClean="0"/>
              <a:t>C.Baltay</a:t>
            </a:r>
            <a:r>
              <a:rPr lang="en-US" sz="1800" b="0" i="1" dirty="0" smtClean="0"/>
              <a:t>, </a:t>
            </a:r>
            <a:r>
              <a:rPr lang="en-US" sz="1800" b="0" i="1" dirty="0" err="1" smtClean="0"/>
              <a:t>W.Emmet</a:t>
            </a:r>
            <a:r>
              <a:rPr lang="en-US" sz="1800" b="0" i="1" dirty="0" smtClean="0"/>
              <a:t>, </a:t>
            </a:r>
            <a:r>
              <a:rPr lang="en-US" sz="1800" b="0" i="1" dirty="0" err="1" smtClean="0"/>
              <a:t>D.Rabinovitz</a:t>
            </a:r>
            <a:r>
              <a:rPr lang="en-US" sz="1800" b="0" i="1" dirty="0" smtClean="0"/>
              <a:t> (Yale University, New Haven, CT) </a:t>
            </a:r>
          </a:p>
          <a:p>
            <a:pPr>
              <a:lnSpc>
                <a:spcPct val="90000"/>
              </a:lnSpc>
              <a:defRPr/>
            </a:pPr>
            <a:endParaRPr lang="en-US" sz="1800" dirty="0" smtClean="0"/>
          </a:p>
          <a:p>
            <a:pPr>
              <a:lnSpc>
                <a:spcPct val="90000"/>
              </a:lnSpc>
              <a:defRPr/>
            </a:pPr>
            <a:r>
              <a:rPr lang="en-US" sz="1800" b="0" dirty="0" smtClean="0">
                <a:effectLst/>
                <a:latin typeface="Arial" charset="0"/>
                <a:cs typeface="Arial" charset="0"/>
              </a:rPr>
              <a:t>  EE work is contracted to Sarnoff Corporation  </a:t>
            </a:r>
          </a:p>
        </p:txBody>
      </p:sp>
      <p:sp>
        <p:nvSpPr>
          <p:cNvPr id="3076" name="Slide Number Placeholder 3"/>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003366"/>
              </a:buClr>
              <a:buSzPct val="65000"/>
              <a:buFont typeface="Wingdings" pitchFamily="2" charset="2"/>
              <a:buChar char="m"/>
              <a:defRPr sz="2000" b="1">
                <a:solidFill>
                  <a:srgbClr val="003366"/>
                </a:solidFill>
                <a:latin typeface="Times New Roman" pitchFamily="18" charset="0"/>
              </a:defRPr>
            </a:lvl1pPr>
            <a:lvl2pPr marL="742950" indent="-285750" eaLnBrk="0" hangingPunct="0">
              <a:spcBef>
                <a:spcPct val="20000"/>
              </a:spcBef>
              <a:buClr>
                <a:srgbClr val="003366"/>
              </a:buClr>
              <a:buSzPct val="65000"/>
              <a:buFont typeface="Wingdings" pitchFamily="2" charset="2"/>
              <a:buChar char="Ä"/>
              <a:defRPr b="1">
                <a:solidFill>
                  <a:srgbClr val="003366"/>
                </a:solidFill>
                <a:latin typeface="Times New Roman" pitchFamily="18" charset="0"/>
              </a:defRPr>
            </a:lvl2pPr>
            <a:lvl3pPr marL="1143000" indent="-228600" eaLnBrk="0" hangingPunct="0">
              <a:spcBef>
                <a:spcPct val="20000"/>
              </a:spcBef>
              <a:buClr>
                <a:srgbClr val="004C00"/>
              </a:buClr>
              <a:buSzPct val="65000"/>
              <a:buFont typeface="Wingdings" pitchFamily="2" charset="2"/>
              <a:buChar char="v"/>
              <a:defRPr sz="1600">
                <a:solidFill>
                  <a:srgbClr val="003366"/>
                </a:solidFill>
                <a:latin typeface="Times New Roman" pitchFamily="18" charset="0"/>
              </a:defRPr>
            </a:lvl3pPr>
            <a:lvl4pPr marL="1600200" indent="-228600" eaLnBrk="0" hangingPunct="0">
              <a:spcBef>
                <a:spcPct val="20000"/>
              </a:spcBef>
              <a:buClr>
                <a:srgbClr val="003366"/>
              </a:buClr>
              <a:buChar char="—"/>
              <a:defRPr sz="1400">
                <a:solidFill>
                  <a:srgbClr val="003366"/>
                </a:solidFill>
                <a:latin typeface="Times New Roman" pitchFamily="18" charset="0"/>
              </a:defRPr>
            </a:lvl4pPr>
            <a:lvl5pPr marL="2057400" indent="-228600" eaLnBrk="0" hangingPunct="0">
              <a:spcBef>
                <a:spcPct val="20000"/>
              </a:spcBef>
              <a:buChar char="»"/>
              <a:defRPr sz="1400">
                <a:solidFill>
                  <a:srgbClr val="003366"/>
                </a:solidFill>
                <a:latin typeface="Times New Roman" pitchFamily="18" charset="0"/>
              </a:defRPr>
            </a:lvl5pPr>
            <a:lvl6pPr marL="2514600" indent="-228600" eaLnBrk="0" fontAlgn="base" hangingPunct="0">
              <a:spcBef>
                <a:spcPct val="20000"/>
              </a:spcBef>
              <a:spcAft>
                <a:spcPct val="0"/>
              </a:spcAft>
              <a:buChar char="»"/>
              <a:defRPr sz="1400">
                <a:solidFill>
                  <a:srgbClr val="003366"/>
                </a:solidFill>
                <a:latin typeface="Times New Roman" pitchFamily="18" charset="0"/>
              </a:defRPr>
            </a:lvl6pPr>
            <a:lvl7pPr marL="2971800" indent="-228600" eaLnBrk="0" fontAlgn="base" hangingPunct="0">
              <a:spcBef>
                <a:spcPct val="20000"/>
              </a:spcBef>
              <a:spcAft>
                <a:spcPct val="0"/>
              </a:spcAft>
              <a:buChar char="»"/>
              <a:defRPr sz="1400">
                <a:solidFill>
                  <a:srgbClr val="003366"/>
                </a:solidFill>
                <a:latin typeface="Times New Roman" pitchFamily="18" charset="0"/>
              </a:defRPr>
            </a:lvl7pPr>
            <a:lvl8pPr marL="3429000" indent="-228600" eaLnBrk="0" fontAlgn="base" hangingPunct="0">
              <a:spcBef>
                <a:spcPct val="20000"/>
              </a:spcBef>
              <a:spcAft>
                <a:spcPct val="0"/>
              </a:spcAft>
              <a:buChar char="»"/>
              <a:defRPr sz="1400">
                <a:solidFill>
                  <a:srgbClr val="003366"/>
                </a:solidFill>
                <a:latin typeface="Times New Roman" pitchFamily="18" charset="0"/>
              </a:defRPr>
            </a:lvl8pPr>
            <a:lvl9pPr marL="3886200" indent="-228600" eaLnBrk="0" fontAlgn="base" hangingPunct="0">
              <a:spcBef>
                <a:spcPct val="20000"/>
              </a:spcBef>
              <a:spcAft>
                <a:spcPct val="0"/>
              </a:spcAft>
              <a:buChar char="»"/>
              <a:defRPr sz="1400">
                <a:solidFill>
                  <a:srgbClr val="003366"/>
                </a:solidFill>
                <a:latin typeface="Times New Roman" pitchFamily="18" charset="0"/>
              </a:defRPr>
            </a:lvl9pPr>
          </a:lstStyle>
          <a:p>
            <a:pPr>
              <a:spcBef>
                <a:spcPct val="0"/>
              </a:spcBef>
              <a:buClrTx/>
              <a:buSzTx/>
              <a:buFontTx/>
              <a:buNone/>
            </a:pPr>
            <a:fld id="{74BCBFE7-B969-4286-8CC6-82DB2C1D170D}" type="slidenum">
              <a:rPr lang="en-US" altLang="en-US" sz="1400" b="0" smtClean="0"/>
              <a:pPr>
                <a:spcBef>
                  <a:spcPct val="0"/>
                </a:spcBef>
                <a:buClrTx/>
                <a:buSzTx/>
                <a:buFontTx/>
                <a:buNone/>
              </a:pPr>
              <a:t>1</a:t>
            </a:fld>
            <a:endParaRPr lang="en-US" altLang="en-US" sz="1400" b="0" smtClean="0"/>
          </a:p>
        </p:txBody>
      </p:sp>
      <p:sp>
        <p:nvSpPr>
          <p:cNvPr id="3077" name="Footer Placeholder 4"/>
          <p:cNvSpPr>
            <a:spLocks noGrp="1"/>
          </p:cNvSpPr>
          <p:nvPr>
            <p:ph type="ftr" sz="quarter" idx="11"/>
          </p:nvPr>
        </p:nvSpPr>
        <p:spPr>
          <a:xfrm>
            <a:off x="533400" y="6477000"/>
            <a:ext cx="7391400" cy="3810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003366"/>
              </a:buClr>
              <a:buSzPct val="65000"/>
              <a:buFont typeface="Wingdings" pitchFamily="2" charset="2"/>
              <a:buChar char="m"/>
              <a:defRPr sz="2000" b="1">
                <a:solidFill>
                  <a:srgbClr val="003366"/>
                </a:solidFill>
                <a:latin typeface="Times New Roman" pitchFamily="18" charset="0"/>
              </a:defRPr>
            </a:lvl1pPr>
            <a:lvl2pPr marL="742950" indent="-285750" eaLnBrk="0" hangingPunct="0">
              <a:spcBef>
                <a:spcPct val="20000"/>
              </a:spcBef>
              <a:buClr>
                <a:srgbClr val="003366"/>
              </a:buClr>
              <a:buSzPct val="65000"/>
              <a:buFont typeface="Wingdings" pitchFamily="2" charset="2"/>
              <a:buChar char="Ä"/>
              <a:defRPr b="1">
                <a:solidFill>
                  <a:srgbClr val="003366"/>
                </a:solidFill>
                <a:latin typeface="Times New Roman" pitchFamily="18" charset="0"/>
              </a:defRPr>
            </a:lvl2pPr>
            <a:lvl3pPr marL="1143000" indent="-228600" eaLnBrk="0" hangingPunct="0">
              <a:spcBef>
                <a:spcPct val="20000"/>
              </a:spcBef>
              <a:buClr>
                <a:srgbClr val="004C00"/>
              </a:buClr>
              <a:buSzPct val="65000"/>
              <a:buFont typeface="Wingdings" pitchFamily="2" charset="2"/>
              <a:buChar char="v"/>
              <a:defRPr sz="1600">
                <a:solidFill>
                  <a:srgbClr val="003366"/>
                </a:solidFill>
                <a:latin typeface="Times New Roman" pitchFamily="18" charset="0"/>
              </a:defRPr>
            </a:lvl3pPr>
            <a:lvl4pPr marL="1600200" indent="-228600" eaLnBrk="0" hangingPunct="0">
              <a:spcBef>
                <a:spcPct val="20000"/>
              </a:spcBef>
              <a:buClr>
                <a:srgbClr val="003366"/>
              </a:buClr>
              <a:buChar char="—"/>
              <a:defRPr sz="1400">
                <a:solidFill>
                  <a:srgbClr val="003366"/>
                </a:solidFill>
                <a:latin typeface="Times New Roman" pitchFamily="18" charset="0"/>
              </a:defRPr>
            </a:lvl4pPr>
            <a:lvl5pPr marL="2057400" indent="-228600" eaLnBrk="0" hangingPunct="0">
              <a:spcBef>
                <a:spcPct val="20000"/>
              </a:spcBef>
              <a:buChar char="»"/>
              <a:defRPr sz="1400">
                <a:solidFill>
                  <a:srgbClr val="003366"/>
                </a:solidFill>
                <a:latin typeface="Times New Roman" pitchFamily="18" charset="0"/>
              </a:defRPr>
            </a:lvl5pPr>
            <a:lvl6pPr marL="2514600" indent="-228600" eaLnBrk="0" fontAlgn="base" hangingPunct="0">
              <a:spcBef>
                <a:spcPct val="20000"/>
              </a:spcBef>
              <a:spcAft>
                <a:spcPct val="0"/>
              </a:spcAft>
              <a:buChar char="»"/>
              <a:defRPr sz="1400">
                <a:solidFill>
                  <a:srgbClr val="003366"/>
                </a:solidFill>
                <a:latin typeface="Times New Roman" pitchFamily="18" charset="0"/>
              </a:defRPr>
            </a:lvl6pPr>
            <a:lvl7pPr marL="2971800" indent="-228600" eaLnBrk="0" fontAlgn="base" hangingPunct="0">
              <a:spcBef>
                <a:spcPct val="20000"/>
              </a:spcBef>
              <a:spcAft>
                <a:spcPct val="0"/>
              </a:spcAft>
              <a:buChar char="»"/>
              <a:defRPr sz="1400">
                <a:solidFill>
                  <a:srgbClr val="003366"/>
                </a:solidFill>
                <a:latin typeface="Times New Roman" pitchFamily="18" charset="0"/>
              </a:defRPr>
            </a:lvl7pPr>
            <a:lvl8pPr marL="3429000" indent="-228600" eaLnBrk="0" fontAlgn="base" hangingPunct="0">
              <a:spcBef>
                <a:spcPct val="20000"/>
              </a:spcBef>
              <a:spcAft>
                <a:spcPct val="0"/>
              </a:spcAft>
              <a:buChar char="»"/>
              <a:defRPr sz="1400">
                <a:solidFill>
                  <a:srgbClr val="003366"/>
                </a:solidFill>
                <a:latin typeface="Times New Roman" pitchFamily="18" charset="0"/>
              </a:defRPr>
            </a:lvl8pPr>
            <a:lvl9pPr marL="3886200" indent="-228600" eaLnBrk="0" fontAlgn="base" hangingPunct="0">
              <a:spcBef>
                <a:spcPct val="20000"/>
              </a:spcBef>
              <a:spcAft>
                <a:spcPct val="0"/>
              </a:spcAft>
              <a:buChar char="»"/>
              <a:defRPr sz="1400">
                <a:solidFill>
                  <a:srgbClr val="003366"/>
                </a:solidFill>
                <a:latin typeface="Times New Roman" pitchFamily="18" charset="0"/>
              </a:defRPr>
            </a:lvl9pPr>
          </a:lstStyle>
          <a:p>
            <a:pPr>
              <a:spcBef>
                <a:spcPct val="0"/>
              </a:spcBef>
              <a:buClrTx/>
              <a:buSzTx/>
              <a:buFontTx/>
              <a:buNone/>
            </a:pPr>
            <a:r>
              <a:rPr lang="en-US" altLang="en-US" sz="1400" b="0" smtClean="0"/>
              <a:t>June 4, 2015, VERTEX2015, Santa Fe, NM          Nick Sinev                            </a:t>
            </a:r>
            <a:endParaRPr lang="en-US" altLang="en-US" sz="1400" b="0" dirty="0" smtClean="0">
              <a:solidFill>
                <a:schemeClr val="accent2"/>
              </a:solidFill>
            </a:endParaRPr>
          </a:p>
        </p:txBody>
      </p:sp>
    </p:spTree>
  </p:cSld>
  <p:clrMapOvr>
    <a:masterClrMapping/>
  </p:clrMapOvr>
  <p:transition spd="med">
    <p:pull dir="rd"/>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pPr>
              <a:defRPr/>
            </a:pPr>
            <a:r>
              <a:rPr lang="en-US" dirty="0" smtClean="0"/>
              <a:t>What got wrong?</a:t>
            </a:r>
            <a:endParaRPr lang="en-US" dirty="0"/>
          </a:p>
        </p:txBody>
      </p:sp>
      <p:pic>
        <p:nvPicPr>
          <p:cNvPr id="15363" name="Content Placeholder 10" descr="chronopix_concept_want.jpg"/>
          <p:cNvPicPr>
            <a:picLocks noGrp="1" noChangeAspect="1"/>
          </p:cNvPicPr>
          <p:nvPr>
            <p:ph sz="quarter" idx="1"/>
          </p:nvPr>
        </p:nvPicPr>
        <p:blipFill>
          <a:blip r:embed="rId2">
            <a:extLst>
              <a:ext uri="{28A0092B-C50C-407E-A947-70E740481C1C}">
                <a14:useLocalDpi xmlns:a14="http://schemas.microsoft.com/office/drawing/2010/main" val="0"/>
              </a:ext>
            </a:extLst>
          </a:blip>
          <a:srcRect/>
          <a:stretch>
            <a:fillRect/>
          </a:stretch>
        </p:blipFill>
        <p:spPr>
          <a:xfrm>
            <a:off x="782638" y="1371600"/>
            <a:ext cx="3713162" cy="2819400"/>
          </a:xfrm>
        </p:spPr>
      </p:pic>
      <p:pic>
        <p:nvPicPr>
          <p:cNvPr id="15364" name="Content Placeholder 11" descr="chronopix_concept_tsmc_en.jpg"/>
          <p:cNvPicPr>
            <a:picLocks noGrp="1" noChangeAspect="1"/>
          </p:cNvPicPr>
          <p:nvPr>
            <p:ph sz="quarter" idx="2"/>
          </p:nvPr>
        </p:nvPicPr>
        <p:blipFill>
          <a:blip r:embed="rId3">
            <a:extLst>
              <a:ext uri="{28A0092B-C50C-407E-A947-70E740481C1C}">
                <a14:useLocalDpi xmlns:a14="http://schemas.microsoft.com/office/drawing/2010/main" val="0"/>
              </a:ext>
            </a:extLst>
          </a:blip>
          <a:srcRect/>
          <a:stretch>
            <a:fillRect/>
          </a:stretch>
        </p:blipFill>
        <p:spPr>
          <a:xfrm>
            <a:off x="4572000" y="1371600"/>
            <a:ext cx="3886200" cy="2895600"/>
          </a:xfrm>
        </p:spPr>
      </p:pic>
      <p:sp>
        <p:nvSpPr>
          <p:cNvPr id="10" name="Text Placeholder 9"/>
          <p:cNvSpPr>
            <a:spLocks noGrp="1"/>
          </p:cNvSpPr>
          <p:nvPr>
            <p:ph type="body" sz="half" idx="3"/>
          </p:nvPr>
        </p:nvSpPr>
        <p:spPr>
          <a:xfrm>
            <a:off x="609600" y="4343400"/>
            <a:ext cx="7924800" cy="1981200"/>
          </a:xfrm>
        </p:spPr>
        <p:txBody>
          <a:bodyPr>
            <a:normAutofit fontScale="92500" lnSpcReduction="10000"/>
          </a:bodyPr>
          <a:lstStyle/>
          <a:p>
            <a:pPr>
              <a:defRPr/>
            </a:pPr>
            <a:r>
              <a:rPr lang="en-US" dirty="0" smtClean="0"/>
              <a:t>We </a:t>
            </a:r>
            <a:r>
              <a:rPr lang="en-US" dirty="0" smtClean="0">
                <a:solidFill>
                  <a:srgbClr val="FF0000"/>
                </a:solidFill>
              </a:rPr>
              <a:t>hoped</a:t>
            </a:r>
            <a:r>
              <a:rPr lang="en-US" dirty="0" smtClean="0"/>
              <a:t>, that pixel cross-section will look like what is </a:t>
            </a:r>
            <a:r>
              <a:rPr lang="en-US" dirty="0" smtClean="0">
                <a:solidFill>
                  <a:srgbClr val="FF0000"/>
                </a:solidFill>
              </a:rPr>
              <a:t>shown on left </a:t>
            </a:r>
            <a:r>
              <a:rPr lang="en-US" dirty="0" smtClean="0"/>
              <a:t>picture. But it appeared, that in 90 nm design rules it is </a:t>
            </a:r>
            <a:r>
              <a:rPr lang="en-US" dirty="0" smtClean="0">
                <a:solidFill>
                  <a:srgbClr val="FF0000"/>
                </a:solidFill>
              </a:rPr>
              <a:t>not allowed </a:t>
            </a:r>
            <a:r>
              <a:rPr lang="en-US" dirty="0" smtClean="0"/>
              <a:t>to have window in the top p++ implant </a:t>
            </a:r>
            <a:r>
              <a:rPr lang="en-US" dirty="0" smtClean="0">
                <a:solidFill>
                  <a:srgbClr val="FF0000"/>
                </a:solidFill>
              </a:rPr>
              <a:t>around deep n-well</a:t>
            </a:r>
            <a:r>
              <a:rPr lang="en-US" dirty="0" smtClean="0"/>
              <a:t>, which forms our sensor diode. Resulting pixel cross-section is shown on </a:t>
            </a:r>
            <a:r>
              <a:rPr lang="en-US" dirty="0" smtClean="0">
                <a:solidFill>
                  <a:srgbClr val="FF0000"/>
                </a:solidFill>
              </a:rPr>
              <a:t>right</a:t>
            </a:r>
            <a:r>
              <a:rPr lang="en-US" dirty="0" smtClean="0"/>
              <a:t> picture. </a:t>
            </a:r>
            <a:r>
              <a:rPr lang="en-US" dirty="0" smtClean="0">
                <a:solidFill>
                  <a:srgbClr val="FF0000"/>
                </a:solidFill>
              </a:rPr>
              <a:t>Very high </a:t>
            </a:r>
            <a:r>
              <a:rPr lang="en-US" dirty="0" smtClean="0"/>
              <a:t>doping concentration of p++ implant leads to </a:t>
            </a:r>
            <a:r>
              <a:rPr lang="en-US" dirty="0" smtClean="0">
                <a:solidFill>
                  <a:srgbClr val="FF0000"/>
                </a:solidFill>
              </a:rPr>
              <a:t>very thin depletion layer </a:t>
            </a:r>
            <a:r>
              <a:rPr lang="en-US" dirty="0" smtClean="0"/>
              <a:t>around side walls of deep n-well, which creates additional </a:t>
            </a:r>
            <a:r>
              <a:rPr lang="en-US" dirty="0" smtClean="0">
                <a:solidFill>
                  <a:srgbClr val="FF0000"/>
                </a:solidFill>
              </a:rPr>
              <a:t>large capacitance</a:t>
            </a:r>
            <a:r>
              <a:rPr lang="en-US" dirty="0" smtClean="0"/>
              <a:t>.</a:t>
            </a:r>
            <a:endParaRPr lang="en-US" dirty="0"/>
          </a:p>
        </p:txBody>
      </p:sp>
      <p:sp>
        <p:nvSpPr>
          <p:cNvPr id="15366" name="Slide Number Placeholder 4"/>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003366"/>
              </a:buClr>
              <a:buSzPct val="65000"/>
              <a:buFont typeface="Wingdings" pitchFamily="2" charset="2"/>
              <a:buChar char="m"/>
              <a:defRPr sz="2000" b="1">
                <a:solidFill>
                  <a:srgbClr val="003366"/>
                </a:solidFill>
                <a:latin typeface="Times New Roman" pitchFamily="18" charset="0"/>
              </a:defRPr>
            </a:lvl1pPr>
            <a:lvl2pPr marL="742950" indent="-285750" eaLnBrk="0" hangingPunct="0">
              <a:spcBef>
                <a:spcPct val="20000"/>
              </a:spcBef>
              <a:buClr>
                <a:srgbClr val="003366"/>
              </a:buClr>
              <a:buSzPct val="65000"/>
              <a:buFont typeface="Wingdings" pitchFamily="2" charset="2"/>
              <a:buChar char="Ä"/>
              <a:defRPr b="1">
                <a:solidFill>
                  <a:srgbClr val="003366"/>
                </a:solidFill>
                <a:latin typeface="Times New Roman" pitchFamily="18" charset="0"/>
              </a:defRPr>
            </a:lvl2pPr>
            <a:lvl3pPr marL="1143000" indent="-228600" eaLnBrk="0" hangingPunct="0">
              <a:spcBef>
                <a:spcPct val="20000"/>
              </a:spcBef>
              <a:buClr>
                <a:srgbClr val="004C00"/>
              </a:buClr>
              <a:buSzPct val="65000"/>
              <a:buFont typeface="Wingdings" pitchFamily="2" charset="2"/>
              <a:buChar char="v"/>
              <a:defRPr sz="1600">
                <a:solidFill>
                  <a:srgbClr val="003366"/>
                </a:solidFill>
                <a:latin typeface="Times New Roman" pitchFamily="18" charset="0"/>
              </a:defRPr>
            </a:lvl3pPr>
            <a:lvl4pPr marL="1600200" indent="-228600" eaLnBrk="0" hangingPunct="0">
              <a:spcBef>
                <a:spcPct val="20000"/>
              </a:spcBef>
              <a:buClr>
                <a:srgbClr val="003366"/>
              </a:buClr>
              <a:buChar char="—"/>
              <a:defRPr sz="1400">
                <a:solidFill>
                  <a:srgbClr val="003366"/>
                </a:solidFill>
                <a:latin typeface="Times New Roman" pitchFamily="18" charset="0"/>
              </a:defRPr>
            </a:lvl4pPr>
            <a:lvl5pPr marL="2057400" indent="-228600" eaLnBrk="0" hangingPunct="0">
              <a:spcBef>
                <a:spcPct val="20000"/>
              </a:spcBef>
              <a:buChar char="»"/>
              <a:defRPr sz="1400">
                <a:solidFill>
                  <a:srgbClr val="003366"/>
                </a:solidFill>
                <a:latin typeface="Times New Roman" pitchFamily="18" charset="0"/>
              </a:defRPr>
            </a:lvl5pPr>
            <a:lvl6pPr marL="2514600" indent="-228600" eaLnBrk="0" fontAlgn="base" hangingPunct="0">
              <a:spcBef>
                <a:spcPct val="20000"/>
              </a:spcBef>
              <a:spcAft>
                <a:spcPct val="0"/>
              </a:spcAft>
              <a:buChar char="»"/>
              <a:defRPr sz="1400">
                <a:solidFill>
                  <a:srgbClr val="003366"/>
                </a:solidFill>
                <a:latin typeface="Times New Roman" pitchFamily="18" charset="0"/>
              </a:defRPr>
            </a:lvl6pPr>
            <a:lvl7pPr marL="2971800" indent="-228600" eaLnBrk="0" fontAlgn="base" hangingPunct="0">
              <a:spcBef>
                <a:spcPct val="20000"/>
              </a:spcBef>
              <a:spcAft>
                <a:spcPct val="0"/>
              </a:spcAft>
              <a:buChar char="»"/>
              <a:defRPr sz="1400">
                <a:solidFill>
                  <a:srgbClr val="003366"/>
                </a:solidFill>
                <a:latin typeface="Times New Roman" pitchFamily="18" charset="0"/>
              </a:defRPr>
            </a:lvl7pPr>
            <a:lvl8pPr marL="3429000" indent="-228600" eaLnBrk="0" fontAlgn="base" hangingPunct="0">
              <a:spcBef>
                <a:spcPct val="20000"/>
              </a:spcBef>
              <a:spcAft>
                <a:spcPct val="0"/>
              </a:spcAft>
              <a:buChar char="»"/>
              <a:defRPr sz="1400">
                <a:solidFill>
                  <a:srgbClr val="003366"/>
                </a:solidFill>
                <a:latin typeface="Times New Roman" pitchFamily="18" charset="0"/>
              </a:defRPr>
            </a:lvl8pPr>
            <a:lvl9pPr marL="3886200" indent="-228600" eaLnBrk="0" fontAlgn="base" hangingPunct="0">
              <a:spcBef>
                <a:spcPct val="20000"/>
              </a:spcBef>
              <a:spcAft>
                <a:spcPct val="0"/>
              </a:spcAft>
              <a:buChar char="»"/>
              <a:defRPr sz="1400">
                <a:solidFill>
                  <a:srgbClr val="003366"/>
                </a:solidFill>
                <a:latin typeface="Times New Roman" pitchFamily="18" charset="0"/>
              </a:defRPr>
            </a:lvl9pPr>
          </a:lstStyle>
          <a:p>
            <a:pPr>
              <a:spcBef>
                <a:spcPct val="0"/>
              </a:spcBef>
              <a:buClrTx/>
              <a:buSzTx/>
              <a:buFontTx/>
              <a:buNone/>
            </a:pPr>
            <a:fld id="{5CE005AD-7C35-43A1-87AE-FAD42F4ABF12}" type="slidenum">
              <a:rPr lang="en-US" altLang="en-US" sz="1400" b="0" smtClean="0"/>
              <a:pPr>
                <a:spcBef>
                  <a:spcPct val="0"/>
                </a:spcBef>
                <a:buClrTx/>
                <a:buSzTx/>
                <a:buFontTx/>
                <a:buNone/>
              </a:pPr>
              <a:t>10</a:t>
            </a:fld>
            <a:endParaRPr lang="en-US" altLang="en-US" sz="1400" b="0" smtClean="0"/>
          </a:p>
        </p:txBody>
      </p:sp>
      <p:sp>
        <p:nvSpPr>
          <p:cNvPr id="15367" name="Footer Placeholder 5"/>
          <p:cNvSpPr>
            <a:spLocks noGrp="1"/>
          </p:cNvSpPr>
          <p:nvPr>
            <p:ph type="ftr" sz="quarter" idx="11"/>
          </p:nvPr>
        </p:nvSpPr>
        <p:spPr>
          <a:xfrm>
            <a:off x="0" y="6477000"/>
            <a:ext cx="7924800" cy="3810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003366"/>
              </a:buClr>
              <a:buSzPct val="65000"/>
              <a:buFont typeface="Wingdings" pitchFamily="2" charset="2"/>
              <a:buChar char="m"/>
              <a:defRPr sz="2000" b="1">
                <a:solidFill>
                  <a:srgbClr val="003366"/>
                </a:solidFill>
                <a:latin typeface="Times New Roman" pitchFamily="18" charset="0"/>
              </a:defRPr>
            </a:lvl1pPr>
            <a:lvl2pPr marL="742950" indent="-285750" eaLnBrk="0" hangingPunct="0">
              <a:spcBef>
                <a:spcPct val="20000"/>
              </a:spcBef>
              <a:buClr>
                <a:srgbClr val="003366"/>
              </a:buClr>
              <a:buSzPct val="65000"/>
              <a:buFont typeface="Wingdings" pitchFamily="2" charset="2"/>
              <a:buChar char="Ä"/>
              <a:defRPr b="1">
                <a:solidFill>
                  <a:srgbClr val="003366"/>
                </a:solidFill>
                <a:latin typeface="Times New Roman" pitchFamily="18" charset="0"/>
              </a:defRPr>
            </a:lvl2pPr>
            <a:lvl3pPr marL="1143000" indent="-228600" eaLnBrk="0" hangingPunct="0">
              <a:spcBef>
                <a:spcPct val="20000"/>
              </a:spcBef>
              <a:buClr>
                <a:srgbClr val="004C00"/>
              </a:buClr>
              <a:buSzPct val="65000"/>
              <a:buFont typeface="Wingdings" pitchFamily="2" charset="2"/>
              <a:buChar char="v"/>
              <a:defRPr sz="1600">
                <a:solidFill>
                  <a:srgbClr val="003366"/>
                </a:solidFill>
                <a:latin typeface="Times New Roman" pitchFamily="18" charset="0"/>
              </a:defRPr>
            </a:lvl3pPr>
            <a:lvl4pPr marL="1600200" indent="-228600" eaLnBrk="0" hangingPunct="0">
              <a:spcBef>
                <a:spcPct val="20000"/>
              </a:spcBef>
              <a:buClr>
                <a:srgbClr val="003366"/>
              </a:buClr>
              <a:buChar char="—"/>
              <a:defRPr sz="1400">
                <a:solidFill>
                  <a:srgbClr val="003366"/>
                </a:solidFill>
                <a:latin typeface="Times New Roman" pitchFamily="18" charset="0"/>
              </a:defRPr>
            </a:lvl4pPr>
            <a:lvl5pPr marL="2057400" indent="-228600" eaLnBrk="0" hangingPunct="0">
              <a:spcBef>
                <a:spcPct val="20000"/>
              </a:spcBef>
              <a:buChar char="»"/>
              <a:defRPr sz="1400">
                <a:solidFill>
                  <a:srgbClr val="003366"/>
                </a:solidFill>
                <a:latin typeface="Times New Roman" pitchFamily="18" charset="0"/>
              </a:defRPr>
            </a:lvl5pPr>
            <a:lvl6pPr marL="2514600" indent="-228600" eaLnBrk="0" fontAlgn="base" hangingPunct="0">
              <a:spcBef>
                <a:spcPct val="20000"/>
              </a:spcBef>
              <a:spcAft>
                <a:spcPct val="0"/>
              </a:spcAft>
              <a:buChar char="»"/>
              <a:defRPr sz="1400">
                <a:solidFill>
                  <a:srgbClr val="003366"/>
                </a:solidFill>
                <a:latin typeface="Times New Roman" pitchFamily="18" charset="0"/>
              </a:defRPr>
            </a:lvl6pPr>
            <a:lvl7pPr marL="2971800" indent="-228600" eaLnBrk="0" fontAlgn="base" hangingPunct="0">
              <a:spcBef>
                <a:spcPct val="20000"/>
              </a:spcBef>
              <a:spcAft>
                <a:spcPct val="0"/>
              </a:spcAft>
              <a:buChar char="»"/>
              <a:defRPr sz="1400">
                <a:solidFill>
                  <a:srgbClr val="003366"/>
                </a:solidFill>
                <a:latin typeface="Times New Roman" pitchFamily="18" charset="0"/>
              </a:defRPr>
            </a:lvl7pPr>
            <a:lvl8pPr marL="3429000" indent="-228600" eaLnBrk="0" fontAlgn="base" hangingPunct="0">
              <a:spcBef>
                <a:spcPct val="20000"/>
              </a:spcBef>
              <a:spcAft>
                <a:spcPct val="0"/>
              </a:spcAft>
              <a:buChar char="»"/>
              <a:defRPr sz="1400">
                <a:solidFill>
                  <a:srgbClr val="003366"/>
                </a:solidFill>
                <a:latin typeface="Times New Roman" pitchFamily="18" charset="0"/>
              </a:defRPr>
            </a:lvl8pPr>
            <a:lvl9pPr marL="3886200" indent="-228600" eaLnBrk="0" fontAlgn="base" hangingPunct="0">
              <a:spcBef>
                <a:spcPct val="20000"/>
              </a:spcBef>
              <a:spcAft>
                <a:spcPct val="0"/>
              </a:spcAft>
              <a:buChar char="»"/>
              <a:defRPr sz="1400">
                <a:solidFill>
                  <a:srgbClr val="003366"/>
                </a:solidFill>
                <a:latin typeface="Times New Roman" pitchFamily="18" charset="0"/>
              </a:defRPr>
            </a:lvl9pPr>
          </a:lstStyle>
          <a:p>
            <a:pPr>
              <a:spcBef>
                <a:spcPct val="0"/>
              </a:spcBef>
              <a:buClrTx/>
              <a:buSzTx/>
              <a:buFontTx/>
              <a:buNone/>
            </a:pPr>
            <a:r>
              <a:rPr lang="en-US" altLang="en-US" sz="1400" b="0" smtClean="0"/>
              <a:t>June 4, 2015, VERTEX2015, Santa Fe, NM          Nick Sinev                            </a:t>
            </a:r>
          </a:p>
        </p:txBody>
      </p:sp>
    </p:spTree>
  </p:cSld>
  <p:clrMapOvr>
    <a:masterClrMapping/>
  </p:clrMapOvr>
  <p:transition spd="med">
    <p:pull dir="rd"/>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2642" name="Rectangle 2"/>
          <p:cNvSpPr>
            <a:spLocks noGrp="1" noChangeArrowheads="1"/>
          </p:cNvSpPr>
          <p:nvPr>
            <p:ph type="title"/>
          </p:nvPr>
        </p:nvSpPr>
        <p:spPr/>
        <p:txBody>
          <a:bodyPr/>
          <a:lstStyle/>
          <a:p>
            <a:pPr>
              <a:defRPr/>
            </a:pPr>
            <a:r>
              <a:rPr lang="en-US" sz="2400" dirty="0" smtClean="0"/>
              <a:t>Summary of prototypes 1 and 2 tests</a:t>
            </a:r>
          </a:p>
        </p:txBody>
      </p:sp>
      <p:sp>
        <p:nvSpPr>
          <p:cNvPr id="752643" name="Rectangle 3"/>
          <p:cNvSpPr>
            <a:spLocks noGrp="1" noChangeArrowheads="1"/>
          </p:cNvSpPr>
          <p:nvPr>
            <p:ph idx="1"/>
          </p:nvPr>
        </p:nvSpPr>
        <p:spPr>
          <a:xfrm>
            <a:off x="533400" y="1143000"/>
            <a:ext cx="8153400" cy="5334000"/>
          </a:xfrm>
        </p:spPr>
        <p:txBody>
          <a:bodyPr>
            <a:normAutofit/>
          </a:bodyPr>
          <a:lstStyle/>
          <a:p>
            <a:pPr>
              <a:lnSpc>
                <a:spcPct val="90000"/>
              </a:lnSpc>
              <a:defRPr/>
            </a:pPr>
            <a:r>
              <a:rPr lang="en-US" dirty="0" smtClean="0"/>
              <a:t>From both, first and second prototype tests we have learned:</a:t>
            </a:r>
          </a:p>
          <a:p>
            <a:pPr lvl="1">
              <a:lnSpc>
                <a:spcPct val="90000"/>
              </a:lnSpc>
              <a:defRPr/>
            </a:pPr>
            <a:r>
              <a:rPr lang="en-US" dirty="0"/>
              <a:t>1. We </a:t>
            </a:r>
            <a:r>
              <a:rPr lang="en-US" dirty="0">
                <a:solidFill>
                  <a:srgbClr val="00B050"/>
                </a:solidFill>
              </a:rPr>
              <a:t>can </a:t>
            </a:r>
            <a:r>
              <a:rPr lang="en-US" dirty="0"/>
              <a:t>build pixels which can record </a:t>
            </a:r>
            <a:r>
              <a:rPr lang="en-US" dirty="0">
                <a:solidFill>
                  <a:srgbClr val="00B050"/>
                </a:solidFill>
              </a:rPr>
              <a:t>time stamps with 300 ns </a:t>
            </a:r>
            <a:r>
              <a:rPr lang="en-US" dirty="0"/>
              <a:t>period</a:t>
            </a:r>
            <a:br>
              <a:rPr lang="en-US" dirty="0"/>
            </a:br>
            <a:r>
              <a:rPr lang="en-US" dirty="0"/>
              <a:t>(1 BC interval) - prototype </a:t>
            </a:r>
            <a:r>
              <a:rPr lang="en-US" dirty="0" smtClean="0"/>
              <a:t>1</a:t>
            </a:r>
          </a:p>
          <a:p>
            <a:pPr lvl="1">
              <a:lnSpc>
                <a:spcPct val="90000"/>
              </a:lnSpc>
              <a:defRPr/>
            </a:pPr>
            <a:r>
              <a:rPr lang="en-US" dirty="0" smtClean="0"/>
              <a:t>2.We </a:t>
            </a:r>
            <a:r>
              <a:rPr lang="en-US" dirty="0">
                <a:solidFill>
                  <a:srgbClr val="00B050"/>
                </a:solidFill>
              </a:rPr>
              <a:t>can</a:t>
            </a:r>
            <a:r>
              <a:rPr lang="en-US" dirty="0"/>
              <a:t> build readout system, allowing </a:t>
            </a:r>
            <a:r>
              <a:rPr lang="en-US" dirty="0">
                <a:solidFill>
                  <a:srgbClr val="00B050"/>
                </a:solidFill>
              </a:rPr>
              <a:t>to read all hit pixels </a:t>
            </a:r>
            <a:r>
              <a:rPr lang="en-US" dirty="0"/>
              <a:t>during</a:t>
            </a:r>
            <a:br>
              <a:rPr lang="en-US" dirty="0"/>
            </a:br>
            <a:r>
              <a:rPr lang="en-US" dirty="0"/>
              <a:t>interval between bunch trains (by implementing </a:t>
            </a:r>
            <a:r>
              <a:rPr lang="en-US" dirty="0">
                <a:solidFill>
                  <a:srgbClr val="00B050"/>
                </a:solidFill>
              </a:rPr>
              <a:t>sparse readout</a:t>
            </a:r>
            <a:r>
              <a:rPr lang="en-US" dirty="0"/>
              <a:t>) - prototype </a:t>
            </a:r>
            <a:r>
              <a:rPr lang="en-US" dirty="0" smtClean="0"/>
              <a:t>1</a:t>
            </a:r>
          </a:p>
          <a:p>
            <a:pPr lvl="1">
              <a:lnSpc>
                <a:spcPct val="90000"/>
              </a:lnSpc>
              <a:defRPr/>
            </a:pPr>
            <a:r>
              <a:rPr lang="en-US" dirty="0" smtClean="0"/>
              <a:t>3.We </a:t>
            </a:r>
            <a:r>
              <a:rPr lang="en-US" dirty="0">
                <a:solidFill>
                  <a:srgbClr val="00B050"/>
                </a:solidFill>
              </a:rPr>
              <a:t>can</a:t>
            </a:r>
            <a:r>
              <a:rPr lang="en-US" dirty="0"/>
              <a:t> implement </a:t>
            </a:r>
            <a:r>
              <a:rPr lang="en-US" dirty="0">
                <a:solidFill>
                  <a:srgbClr val="00B050"/>
                </a:solidFill>
              </a:rPr>
              <a:t>pulsed power </a:t>
            </a:r>
            <a:r>
              <a:rPr lang="en-US" dirty="0"/>
              <a:t>with 2 </a:t>
            </a:r>
            <a:r>
              <a:rPr lang="en-US" dirty="0" err="1"/>
              <a:t>ms</a:t>
            </a:r>
            <a:r>
              <a:rPr lang="en-US" dirty="0"/>
              <a:t> ON and 200 </a:t>
            </a:r>
            <a:r>
              <a:rPr lang="en-US" dirty="0" err="1"/>
              <a:t>ms</a:t>
            </a:r>
            <a:r>
              <a:rPr lang="en-US" dirty="0"/>
              <a:t> OFF, and </a:t>
            </a:r>
            <a:r>
              <a:rPr lang="en-US" dirty="0" smtClean="0"/>
              <a:t>this </a:t>
            </a:r>
            <a:r>
              <a:rPr lang="en-US" dirty="0" smtClean="0">
                <a:solidFill>
                  <a:srgbClr val="00B050"/>
                </a:solidFill>
              </a:rPr>
              <a:t>will </a:t>
            </a:r>
            <a:r>
              <a:rPr lang="en-US" dirty="0">
                <a:solidFill>
                  <a:srgbClr val="00B050"/>
                </a:solidFill>
              </a:rPr>
              <a:t>not ruin </a:t>
            </a:r>
            <a:r>
              <a:rPr lang="en-US" dirty="0"/>
              <a:t>comparator performance - both prototype 1 and </a:t>
            </a:r>
            <a:r>
              <a:rPr lang="en-US" dirty="0" smtClean="0"/>
              <a:t>2</a:t>
            </a:r>
          </a:p>
          <a:p>
            <a:pPr lvl="1">
              <a:lnSpc>
                <a:spcPct val="90000"/>
              </a:lnSpc>
              <a:defRPr/>
            </a:pPr>
            <a:r>
              <a:rPr lang="en-US" dirty="0" smtClean="0"/>
              <a:t>4</a:t>
            </a:r>
            <a:r>
              <a:rPr lang="en-US" dirty="0"/>
              <a:t>. We </a:t>
            </a:r>
            <a:r>
              <a:rPr lang="en-US" dirty="0">
                <a:solidFill>
                  <a:srgbClr val="00B050"/>
                </a:solidFill>
              </a:rPr>
              <a:t>can</a:t>
            </a:r>
            <a:r>
              <a:rPr lang="en-US" dirty="0"/>
              <a:t> implement </a:t>
            </a:r>
            <a:r>
              <a:rPr lang="en-US" dirty="0">
                <a:solidFill>
                  <a:srgbClr val="00B050"/>
                </a:solidFill>
              </a:rPr>
              <a:t>all NMOS </a:t>
            </a:r>
            <a:r>
              <a:rPr lang="en-US" dirty="0"/>
              <a:t>electronics </a:t>
            </a:r>
            <a:r>
              <a:rPr lang="en-US" dirty="0">
                <a:solidFill>
                  <a:srgbClr val="00B050"/>
                </a:solidFill>
              </a:rPr>
              <a:t>without </a:t>
            </a:r>
            <a:r>
              <a:rPr lang="en-US" dirty="0"/>
              <a:t>unacceptable </a:t>
            </a:r>
            <a:r>
              <a:rPr lang="en-US" dirty="0">
                <a:solidFill>
                  <a:srgbClr val="00B050"/>
                </a:solidFill>
              </a:rPr>
              <a:t>power</a:t>
            </a:r>
            <a:br>
              <a:rPr lang="en-US" dirty="0">
                <a:solidFill>
                  <a:srgbClr val="00B050"/>
                </a:solidFill>
              </a:rPr>
            </a:br>
            <a:r>
              <a:rPr lang="en-US" dirty="0">
                <a:solidFill>
                  <a:srgbClr val="00B050"/>
                </a:solidFill>
              </a:rPr>
              <a:t>consumption</a:t>
            </a:r>
            <a:r>
              <a:rPr lang="en-US" dirty="0"/>
              <a:t> - prototype 2. We </a:t>
            </a:r>
            <a:r>
              <a:rPr lang="en-US" dirty="0">
                <a:solidFill>
                  <a:srgbClr val="FF0000"/>
                </a:solidFill>
              </a:rPr>
              <a:t>don't know yet </a:t>
            </a:r>
            <a:r>
              <a:rPr lang="en-US" dirty="0"/>
              <a:t>if </a:t>
            </a:r>
            <a:r>
              <a:rPr lang="en-US" dirty="0">
                <a:solidFill>
                  <a:srgbClr val="FF0000"/>
                </a:solidFill>
              </a:rPr>
              <a:t>all NMOS </a:t>
            </a:r>
            <a:r>
              <a:rPr lang="en-US" dirty="0"/>
              <a:t>electronics</a:t>
            </a:r>
            <a:br>
              <a:rPr lang="en-US" dirty="0"/>
            </a:br>
            <a:r>
              <a:rPr lang="en-US" dirty="0"/>
              <a:t>is </a:t>
            </a:r>
            <a:r>
              <a:rPr lang="en-US" dirty="0">
                <a:solidFill>
                  <a:srgbClr val="FF0000"/>
                </a:solidFill>
              </a:rPr>
              <a:t>a good alternative solution </a:t>
            </a:r>
            <a:r>
              <a:rPr lang="en-US" dirty="0"/>
              <a:t>to deep P-well option</a:t>
            </a:r>
            <a:r>
              <a:rPr lang="en-US" dirty="0" smtClean="0"/>
              <a:t>.</a:t>
            </a:r>
            <a:endParaRPr lang="en-US" dirty="0"/>
          </a:p>
          <a:p>
            <a:pPr lvl="1">
              <a:lnSpc>
                <a:spcPct val="90000"/>
              </a:lnSpc>
              <a:defRPr/>
            </a:pPr>
            <a:r>
              <a:rPr lang="en-US" dirty="0" smtClean="0"/>
              <a:t>5</a:t>
            </a:r>
            <a:r>
              <a:rPr lang="en-US" dirty="0"/>
              <a:t>. We </a:t>
            </a:r>
            <a:r>
              <a:rPr lang="en-US" dirty="0">
                <a:solidFill>
                  <a:srgbClr val="00B050"/>
                </a:solidFill>
              </a:rPr>
              <a:t>can</a:t>
            </a:r>
            <a:r>
              <a:rPr lang="en-US" dirty="0"/>
              <a:t> achieve comparators </a:t>
            </a:r>
            <a:r>
              <a:rPr lang="en-US" dirty="0">
                <a:solidFill>
                  <a:srgbClr val="00B050"/>
                </a:solidFill>
              </a:rPr>
              <a:t>offset calibration </a:t>
            </a:r>
            <a:r>
              <a:rPr lang="en-US" dirty="0"/>
              <a:t>with virtually </a:t>
            </a:r>
            <a:r>
              <a:rPr lang="en-US" dirty="0">
                <a:solidFill>
                  <a:srgbClr val="00B050"/>
                </a:solidFill>
              </a:rPr>
              <a:t>any</a:t>
            </a:r>
            <a:br>
              <a:rPr lang="en-US" dirty="0">
                <a:solidFill>
                  <a:srgbClr val="00B050"/>
                </a:solidFill>
              </a:rPr>
            </a:br>
            <a:r>
              <a:rPr lang="en-US" dirty="0">
                <a:solidFill>
                  <a:srgbClr val="00B050"/>
                </a:solidFill>
              </a:rPr>
              <a:t>required precision</a:t>
            </a:r>
            <a:r>
              <a:rPr lang="en-US" dirty="0"/>
              <a:t> using </a:t>
            </a:r>
            <a:r>
              <a:rPr lang="en-US" dirty="0">
                <a:solidFill>
                  <a:srgbClr val="00B050"/>
                </a:solidFill>
              </a:rPr>
              <a:t>analog calibration </a:t>
            </a:r>
            <a:r>
              <a:rPr lang="en-US" dirty="0"/>
              <a:t>circuit</a:t>
            </a:r>
            <a:r>
              <a:rPr lang="en-US" dirty="0" smtClean="0"/>
              <a:t>.</a:t>
            </a:r>
          </a:p>
          <a:p>
            <a:pPr lvl="1">
              <a:lnSpc>
                <a:spcPct val="90000"/>
              </a:lnSpc>
              <a:defRPr/>
            </a:pPr>
            <a:r>
              <a:rPr lang="en-US" dirty="0" smtClean="0"/>
              <a:t>6</a:t>
            </a:r>
            <a:r>
              <a:rPr lang="en-US" dirty="0"/>
              <a:t>. Going down to </a:t>
            </a:r>
            <a:r>
              <a:rPr lang="en-US" dirty="0">
                <a:solidFill>
                  <a:srgbClr val="FF0000"/>
                </a:solidFill>
              </a:rPr>
              <a:t>smaller feature size is not as strait forward </a:t>
            </a:r>
            <a:r>
              <a:rPr lang="en-US" dirty="0"/>
              <a:t>process as</a:t>
            </a:r>
            <a:br>
              <a:rPr lang="en-US" dirty="0"/>
            </a:br>
            <a:r>
              <a:rPr lang="en-US" dirty="0"/>
              <a:t>we thought</a:t>
            </a:r>
            <a:r>
              <a:rPr lang="en-US" dirty="0" smtClean="0"/>
              <a:t>. Sensor capacitance became an issue, limiting signal/noise ratio.  And the </a:t>
            </a:r>
            <a:r>
              <a:rPr lang="en-US" dirty="0" smtClean="0">
                <a:solidFill>
                  <a:srgbClr val="FF0000"/>
                </a:solidFill>
              </a:rPr>
              <a:t>main problem </a:t>
            </a:r>
            <a:r>
              <a:rPr lang="en-US" dirty="0" smtClean="0"/>
              <a:t>here seems to stem from 90 nm process </a:t>
            </a:r>
            <a:r>
              <a:rPr lang="en-US" dirty="0" smtClean="0">
                <a:solidFill>
                  <a:srgbClr val="FF0000"/>
                </a:solidFill>
              </a:rPr>
              <a:t>design rules</a:t>
            </a:r>
            <a:r>
              <a:rPr lang="en-US" dirty="0" smtClean="0"/>
              <a:t>.</a:t>
            </a:r>
          </a:p>
          <a:p>
            <a:pPr>
              <a:lnSpc>
                <a:spcPct val="90000"/>
              </a:lnSpc>
              <a:buFont typeface="Wingdings" pitchFamily="2" charset="2"/>
              <a:buNone/>
              <a:defRPr/>
            </a:pPr>
            <a:endParaRPr lang="en-US" dirty="0" smtClean="0"/>
          </a:p>
        </p:txBody>
      </p:sp>
      <p:sp>
        <p:nvSpPr>
          <p:cNvPr id="17412" name="Slide Number Placeholder 3"/>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003366"/>
              </a:buClr>
              <a:buSzPct val="65000"/>
              <a:buFont typeface="Wingdings" pitchFamily="2" charset="2"/>
              <a:buChar char="m"/>
              <a:defRPr sz="2000" b="1">
                <a:solidFill>
                  <a:srgbClr val="003366"/>
                </a:solidFill>
                <a:latin typeface="Times New Roman" pitchFamily="18" charset="0"/>
              </a:defRPr>
            </a:lvl1pPr>
            <a:lvl2pPr marL="742950" indent="-285750" eaLnBrk="0" hangingPunct="0">
              <a:spcBef>
                <a:spcPct val="20000"/>
              </a:spcBef>
              <a:buClr>
                <a:srgbClr val="003366"/>
              </a:buClr>
              <a:buSzPct val="65000"/>
              <a:buFont typeface="Wingdings" pitchFamily="2" charset="2"/>
              <a:buChar char="Ä"/>
              <a:defRPr b="1">
                <a:solidFill>
                  <a:srgbClr val="003366"/>
                </a:solidFill>
                <a:latin typeface="Times New Roman" pitchFamily="18" charset="0"/>
              </a:defRPr>
            </a:lvl2pPr>
            <a:lvl3pPr marL="1143000" indent="-228600" eaLnBrk="0" hangingPunct="0">
              <a:spcBef>
                <a:spcPct val="20000"/>
              </a:spcBef>
              <a:buClr>
                <a:srgbClr val="004C00"/>
              </a:buClr>
              <a:buSzPct val="65000"/>
              <a:buFont typeface="Wingdings" pitchFamily="2" charset="2"/>
              <a:buChar char="v"/>
              <a:defRPr sz="1600">
                <a:solidFill>
                  <a:srgbClr val="003366"/>
                </a:solidFill>
                <a:latin typeface="Times New Roman" pitchFamily="18" charset="0"/>
              </a:defRPr>
            </a:lvl3pPr>
            <a:lvl4pPr marL="1600200" indent="-228600" eaLnBrk="0" hangingPunct="0">
              <a:spcBef>
                <a:spcPct val="20000"/>
              </a:spcBef>
              <a:buClr>
                <a:srgbClr val="003366"/>
              </a:buClr>
              <a:buChar char="—"/>
              <a:defRPr sz="1400">
                <a:solidFill>
                  <a:srgbClr val="003366"/>
                </a:solidFill>
                <a:latin typeface="Times New Roman" pitchFamily="18" charset="0"/>
              </a:defRPr>
            </a:lvl4pPr>
            <a:lvl5pPr marL="2057400" indent="-228600" eaLnBrk="0" hangingPunct="0">
              <a:spcBef>
                <a:spcPct val="20000"/>
              </a:spcBef>
              <a:buChar char="»"/>
              <a:defRPr sz="1400">
                <a:solidFill>
                  <a:srgbClr val="003366"/>
                </a:solidFill>
                <a:latin typeface="Times New Roman" pitchFamily="18" charset="0"/>
              </a:defRPr>
            </a:lvl5pPr>
            <a:lvl6pPr marL="2514600" indent="-228600" eaLnBrk="0" fontAlgn="base" hangingPunct="0">
              <a:spcBef>
                <a:spcPct val="20000"/>
              </a:spcBef>
              <a:spcAft>
                <a:spcPct val="0"/>
              </a:spcAft>
              <a:buChar char="»"/>
              <a:defRPr sz="1400">
                <a:solidFill>
                  <a:srgbClr val="003366"/>
                </a:solidFill>
                <a:latin typeface="Times New Roman" pitchFamily="18" charset="0"/>
              </a:defRPr>
            </a:lvl6pPr>
            <a:lvl7pPr marL="2971800" indent="-228600" eaLnBrk="0" fontAlgn="base" hangingPunct="0">
              <a:spcBef>
                <a:spcPct val="20000"/>
              </a:spcBef>
              <a:spcAft>
                <a:spcPct val="0"/>
              </a:spcAft>
              <a:buChar char="»"/>
              <a:defRPr sz="1400">
                <a:solidFill>
                  <a:srgbClr val="003366"/>
                </a:solidFill>
                <a:latin typeface="Times New Roman" pitchFamily="18" charset="0"/>
              </a:defRPr>
            </a:lvl7pPr>
            <a:lvl8pPr marL="3429000" indent="-228600" eaLnBrk="0" fontAlgn="base" hangingPunct="0">
              <a:spcBef>
                <a:spcPct val="20000"/>
              </a:spcBef>
              <a:spcAft>
                <a:spcPct val="0"/>
              </a:spcAft>
              <a:buChar char="»"/>
              <a:defRPr sz="1400">
                <a:solidFill>
                  <a:srgbClr val="003366"/>
                </a:solidFill>
                <a:latin typeface="Times New Roman" pitchFamily="18" charset="0"/>
              </a:defRPr>
            </a:lvl8pPr>
            <a:lvl9pPr marL="3886200" indent="-228600" eaLnBrk="0" fontAlgn="base" hangingPunct="0">
              <a:spcBef>
                <a:spcPct val="20000"/>
              </a:spcBef>
              <a:spcAft>
                <a:spcPct val="0"/>
              </a:spcAft>
              <a:buChar char="»"/>
              <a:defRPr sz="1400">
                <a:solidFill>
                  <a:srgbClr val="003366"/>
                </a:solidFill>
                <a:latin typeface="Times New Roman" pitchFamily="18" charset="0"/>
              </a:defRPr>
            </a:lvl9pPr>
          </a:lstStyle>
          <a:p>
            <a:pPr>
              <a:spcBef>
                <a:spcPct val="0"/>
              </a:spcBef>
              <a:buClrTx/>
              <a:buSzTx/>
              <a:buFontTx/>
              <a:buNone/>
            </a:pPr>
            <a:fld id="{B7929E66-27CF-4245-94D5-81016E458CD0}" type="slidenum">
              <a:rPr lang="en-US" altLang="en-US" sz="1400" b="0" smtClean="0"/>
              <a:pPr>
                <a:spcBef>
                  <a:spcPct val="0"/>
                </a:spcBef>
                <a:buClrTx/>
                <a:buSzTx/>
                <a:buFontTx/>
                <a:buNone/>
              </a:pPr>
              <a:t>11</a:t>
            </a:fld>
            <a:endParaRPr lang="en-US" altLang="en-US" sz="1400" b="0" smtClean="0"/>
          </a:p>
        </p:txBody>
      </p:sp>
      <p:sp>
        <p:nvSpPr>
          <p:cNvPr id="17413" name="Footer Placeholder 4"/>
          <p:cNvSpPr>
            <a:spLocks noGrp="1"/>
          </p:cNvSpPr>
          <p:nvPr>
            <p:ph type="ftr" sz="quarter" idx="11"/>
          </p:nvPr>
        </p:nvSpPr>
        <p:spPr>
          <a:xfrm>
            <a:off x="0" y="6477000"/>
            <a:ext cx="7924800" cy="3810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003366"/>
              </a:buClr>
              <a:buSzPct val="65000"/>
              <a:buFont typeface="Wingdings" pitchFamily="2" charset="2"/>
              <a:buChar char="m"/>
              <a:defRPr sz="2000" b="1">
                <a:solidFill>
                  <a:srgbClr val="003366"/>
                </a:solidFill>
                <a:latin typeface="Times New Roman" pitchFamily="18" charset="0"/>
              </a:defRPr>
            </a:lvl1pPr>
            <a:lvl2pPr marL="742950" indent="-285750" eaLnBrk="0" hangingPunct="0">
              <a:spcBef>
                <a:spcPct val="20000"/>
              </a:spcBef>
              <a:buClr>
                <a:srgbClr val="003366"/>
              </a:buClr>
              <a:buSzPct val="65000"/>
              <a:buFont typeface="Wingdings" pitchFamily="2" charset="2"/>
              <a:buChar char="Ä"/>
              <a:defRPr b="1">
                <a:solidFill>
                  <a:srgbClr val="003366"/>
                </a:solidFill>
                <a:latin typeface="Times New Roman" pitchFamily="18" charset="0"/>
              </a:defRPr>
            </a:lvl2pPr>
            <a:lvl3pPr marL="1143000" indent="-228600" eaLnBrk="0" hangingPunct="0">
              <a:spcBef>
                <a:spcPct val="20000"/>
              </a:spcBef>
              <a:buClr>
                <a:srgbClr val="004C00"/>
              </a:buClr>
              <a:buSzPct val="65000"/>
              <a:buFont typeface="Wingdings" pitchFamily="2" charset="2"/>
              <a:buChar char="v"/>
              <a:defRPr sz="1600">
                <a:solidFill>
                  <a:srgbClr val="003366"/>
                </a:solidFill>
                <a:latin typeface="Times New Roman" pitchFamily="18" charset="0"/>
              </a:defRPr>
            </a:lvl3pPr>
            <a:lvl4pPr marL="1600200" indent="-228600" eaLnBrk="0" hangingPunct="0">
              <a:spcBef>
                <a:spcPct val="20000"/>
              </a:spcBef>
              <a:buClr>
                <a:srgbClr val="003366"/>
              </a:buClr>
              <a:buChar char="—"/>
              <a:defRPr sz="1400">
                <a:solidFill>
                  <a:srgbClr val="003366"/>
                </a:solidFill>
                <a:latin typeface="Times New Roman" pitchFamily="18" charset="0"/>
              </a:defRPr>
            </a:lvl4pPr>
            <a:lvl5pPr marL="2057400" indent="-228600" eaLnBrk="0" hangingPunct="0">
              <a:spcBef>
                <a:spcPct val="20000"/>
              </a:spcBef>
              <a:buChar char="»"/>
              <a:defRPr sz="1400">
                <a:solidFill>
                  <a:srgbClr val="003366"/>
                </a:solidFill>
                <a:latin typeface="Times New Roman" pitchFamily="18" charset="0"/>
              </a:defRPr>
            </a:lvl5pPr>
            <a:lvl6pPr marL="2514600" indent="-228600" eaLnBrk="0" fontAlgn="base" hangingPunct="0">
              <a:spcBef>
                <a:spcPct val="20000"/>
              </a:spcBef>
              <a:spcAft>
                <a:spcPct val="0"/>
              </a:spcAft>
              <a:buChar char="»"/>
              <a:defRPr sz="1400">
                <a:solidFill>
                  <a:srgbClr val="003366"/>
                </a:solidFill>
                <a:latin typeface="Times New Roman" pitchFamily="18" charset="0"/>
              </a:defRPr>
            </a:lvl6pPr>
            <a:lvl7pPr marL="2971800" indent="-228600" eaLnBrk="0" fontAlgn="base" hangingPunct="0">
              <a:spcBef>
                <a:spcPct val="20000"/>
              </a:spcBef>
              <a:spcAft>
                <a:spcPct val="0"/>
              </a:spcAft>
              <a:buChar char="»"/>
              <a:defRPr sz="1400">
                <a:solidFill>
                  <a:srgbClr val="003366"/>
                </a:solidFill>
                <a:latin typeface="Times New Roman" pitchFamily="18" charset="0"/>
              </a:defRPr>
            </a:lvl7pPr>
            <a:lvl8pPr marL="3429000" indent="-228600" eaLnBrk="0" fontAlgn="base" hangingPunct="0">
              <a:spcBef>
                <a:spcPct val="20000"/>
              </a:spcBef>
              <a:spcAft>
                <a:spcPct val="0"/>
              </a:spcAft>
              <a:buChar char="»"/>
              <a:defRPr sz="1400">
                <a:solidFill>
                  <a:srgbClr val="003366"/>
                </a:solidFill>
                <a:latin typeface="Times New Roman" pitchFamily="18" charset="0"/>
              </a:defRPr>
            </a:lvl8pPr>
            <a:lvl9pPr marL="3886200" indent="-228600" eaLnBrk="0" fontAlgn="base" hangingPunct="0">
              <a:spcBef>
                <a:spcPct val="20000"/>
              </a:spcBef>
              <a:spcAft>
                <a:spcPct val="0"/>
              </a:spcAft>
              <a:buChar char="»"/>
              <a:defRPr sz="1400">
                <a:solidFill>
                  <a:srgbClr val="003366"/>
                </a:solidFill>
                <a:latin typeface="Times New Roman" pitchFamily="18" charset="0"/>
              </a:defRPr>
            </a:lvl9pPr>
          </a:lstStyle>
          <a:p>
            <a:pPr>
              <a:spcBef>
                <a:spcPct val="0"/>
              </a:spcBef>
              <a:buClrTx/>
              <a:buSzTx/>
              <a:buFontTx/>
              <a:buNone/>
            </a:pPr>
            <a:r>
              <a:rPr lang="en-US" altLang="en-US" sz="1400" b="0" smtClean="0"/>
              <a:t>June 4, 2015, VERTEX2015, Santa Fe, NM          Nick Sinev                            </a:t>
            </a:r>
            <a:endParaRPr lang="en-US" altLang="en-US" sz="1400" b="0" smtClean="0">
              <a:solidFill>
                <a:schemeClr val="accent2"/>
              </a:solidFill>
            </a:endParaRPr>
          </a:p>
        </p:txBody>
      </p:sp>
    </p:spTree>
  </p:cSld>
  <p:clrMapOvr>
    <a:masterClrMapping/>
  </p:clrMapOvr>
  <p:transition spd="med">
    <p:pull dir="rd"/>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002060"/>
                </a:solidFill>
              </a:rPr>
              <a:t>Sensor options in prototype 3</a:t>
            </a:r>
            <a:endParaRPr lang="en-US" dirty="0">
              <a:solidFill>
                <a:srgbClr val="002060"/>
              </a:solidFill>
            </a:endParaRPr>
          </a:p>
        </p:txBody>
      </p:sp>
      <p:sp>
        <p:nvSpPr>
          <p:cNvPr id="8" name="Content Placeholder 7"/>
          <p:cNvSpPr>
            <a:spLocks noGrp="1"/>
          </p:cNvSpPr>
          <p:nvPr>
            <p:ph idx="1"/>
          </p:nvPr>
        </p:nvSpPr>
        <p:spPr/>
        <p:txBody>
          <a:bodyPr>
            <a:normAutofit fontScale="92500" lnSpcReduction="10000"/>
          </a:bodyPr>
          <a:lstStyle/>
          <a:p>
            <a:r>
              <a:rPr lang="en-US" sz="2400" dirty="0" smtClean="0">
                <a:solidFill>
                  <a:srgbClr val="339933"/>
                </a:solidFill>
              </a:rPr>
              <a:t>6 different </a:t>
            </a:r>
            <a:r>
              <a:rPr lang="en-US" sz="2400" dirty="0" smtClean="0">
                <a:solidFill>
                  <a:srgbClr val="002060"/>
                </a:solidFill>
              </a:rPr>
              <a:t>sensor options were implemented on the same chip – 8 column allocated for each option:</a:t>
            </a:r>
          </a:p>
          <a:p>
            <a:pPr lvl="1"/>
            <a:r>
              <a:rPr lang="en-US" sz="2000" dirty="0" smtClean="0">
                <a:solidFill>
                  <a:srgbClr val="002060"/>
                </a:solidFill>
              </a:rPr>
              <a:t>1</a:t>
            </a:r>
            <a:r>
              <a:rPr lang="en-US" sz="2000" dirty="0" smtClean="0">
                <a:solidFill>
                  <a:schemeClr val="accent6"/>
                </a:solidFill>
              </a:rPr>
              <a:t> – </a:t>
            </a:r>
            <a:r>
              <a:rPr lang="en-US" sz="2000" dirty="0" smtClean="0">
                <a:solidFill>
                  <a:srgbClr val="339933"/>
                </a:solidFill>
              </a:rPr>
              <a:t>same as in prototype 2 </a:t>
            </a:r>
            <a:r>
              <a:rPr lang="en-US" sz="2000" dirty="0" smtClean="0">
                <a:solidFill>
                  <a:schemeClr val="accent6"/>
                </a:solidFill>
              </a:rPr>
              <a:t>– </a:t>
            </a:r>
            <a:r>
              <a:rPr lang="en-US" sz="2000" dirty="0" smtClean="0">
                <a:solidFill>
                  <a:srgbClr val="002060"/>
                </a:solidFill>
              </a:rPr>
              <a:t>for comparison</a:t>
            </a:r>
          </a:p>
          <a:p>
            <a:pPr lvl="1"/>
            <a:r>
              <a:rPr lang="en-US" sz="2000" dirty="0" smtClean="0">
                <a:solidFill>
                  <a:srgbClr val="002060"/>
                </a:solidFill>
              </a:rPr>
              <a:t>2</a:t>
            </a:r>
            <a:r>
              <a:rPr lang="en-US" sz="2000" dirty="0" smtClean="0">
                <a:solidFill>
                  <a:schemeClr val="accent6"/>
                </a:solidFill>
              </a:rPr>
              <a:t> – </a:t>
            </a:r>
            <a:r>
              <a:rPr lang="en-US" sz="2000" dirty="0" smtClean="0">
                <a:solidFill>
                  <a:srgbClr val="339933"/>
                </a:solidFill>
              </a:rPr>
              <a:t>deep NWELL diode </a:t>
            </a:r>
            <a:r>
              <a:rPr lang="en-US" sz="2000" dirty="0" smtClean="0">
                <a:solidFill>
                  <a:srgbClr val="002060"/>
                </a:solidFill>
              </a:rPr>
              <a:t>in the window in P++ layer – this </a:t>
            </a:r>
            <a:r>
              <a:rPr lang="en-US" sz="2000" dirty="0" smtClean="0">
                <a:solidFill>
                  <a:srgbClr val="C00000"/>
                </a:solidFill>
              </a:rPr>
              <a:t>violate</a:t>
            </a:r>
            <a:r>
              <a:rPr lang="en-US" sz="2000" dirty="0" smtClean="0">
                <a:solidFill>
                  <a:schemeClr val="accent6"/>
                </a:solidFill>
              </a:rPr>
              <a:t> </a:t>
            </a:r>
            <a:r>
              <a:rPr lang="en-US" sz="2000" dirty="0" smtClean="0">
                <a:solidFill>
                  <a:srgbClr val="C00000"/>
                </a:solidFill>
              </a:rPr>
              <a:t>design rules</a:t>
            </a:r>
            <a:r>
              <a:rPr lang="en-US" sz="2000" dirty="0" smtClean="0">
                <a:solidFill>
                  <a:schemeClr val="accent6"/>
                </a:solidFill>
              </a:rPr>
              <a:t>, </a:t>
            </a:r>
            <a:r>
              <a:rPr lang="en-US" sz="2000" dirty="0" smtClean="0">
                <a:solidFill>
                  <a:srgbClr val="002060"/>
                </a:solidFill>
              </a:rPr>
              <a:t>but the </a:t>
            </a:r>
            <a:r>
              <a:rPr lang="en-US" sz="2000" dirty="0" smtClean="0">
                <a:solidFill>
                  <a:srgbClr val="339933"/>
                </a:solidFill>
              </a:rPr>
              <a:t>waver</a:t>
            </a:r>
            <a:r>
              <a:rPr lang="en-US" sz="2000" dirty="0" smtClean="0">
                <a:solidFill>
                  <a:schemeClr val="accent6"/>
                </a:solidFill>
              </a:rPr>
              <a:t> </a:t>
            </a:r>
            <a:r>
              <a:rPr lang="en-US" sz="2000" dirty="0" smtClean="0">
                <a:solidFill>
                  <a:srgbClr val="002060"/>
                </a:solidFill>
              </a:rPr>
              <a:t>for design rules was </a:t>
            </a:r>
            <a:r>
              <a:rPr lang="en-US" sz="2000" dirty="0" smtClean="0">
                <a:solidFill>
                  <a:srgbClr val="339933"/>
                </a:solidFill>
              </a:rPr>
              <a:t>accepted </a:t>
            </a:r>
            <a:r>
              <a:rPr lang="en-US" sz="2000" dirty="0" smtClean="0">
                <a:solidFill>
                  <a:srgbClr val="002060"/>
                </a:solidFill>
              </a:rPr>
              <a:t>by TSMC</a:t>
            </a:r>
          </a:p>
          <a:p>
            <a:pPr lvl="1"/>
            <a:r>
              <a:rPr lang="en-US" sz="2000" dirty="0" smtClean="0">
                <a:solidFill>
                  <a:srgbClr val="002060"/>
                </a:solidFill>
              </a:rPr>
              <a:t>3</a:t>
            </a:r>
            <a:r>
              <a:rPr lang="en-US" sz="2000" dirty="0" smtClean="0">
                <a:solidFill>
                  <a:schemeClr val="accent6"/>
                </a:solidFill>
              </a:rPr>
              <a:t> – </a:t>
            </a:r>
            <a:r>
              <a:rPr lang="en-US" sz="2000" dirty="0" smtClean="0">
                <a:solidFill>
                  <a:srgbClr val="339933"/>
                </a:solidFill>
              </a:rPr>
              <a:t>shallow NWELL diode </a:t>
            </a:r>
            <a:r>
              <a:rPr lang="en-US" sz="2000" dirty="0" smtClean="0">
                <a:solidFill>
                  <a:srgbClr val="002060"/>
                </a:solidFill>
              </a:rPr>
              <a:t>also in the window – also</a:t>
            </a:r>
            <a:r>
              <a:rPr lang="en-US" sz="2000" dirty="0" smtClean="0">
                <a:solidFill>
                  <a:schemeClr val="accent6"/>
                </a:solidFill>
              </a:rPr>
              <a:t> </a:t>
            </a:r>
            <a:r>
              <a:rPr lang="en-US" sz="2000" dirty="0" smtClean="0">
                <a:solidFill>
                  <a:srgbClr val="C00000"/>
                </a:solidFill>
              </a:rPr>
              <a:t>violates</a:t>
            </a:r>
            <a:r>
              <a:rPr lang="en-US" sz="2000" dirty="0" smtClean="0">
                <a:solidFill>
                  <a:schemeClr val="accent6"/>
                </a:solidFill>
              </a:rPr>
              <a:t> </a:t>
            </a:r>
            <a:r>
              <a:rPr lang="en-US" sz="2000" dirty="0" smtClean="0">
                <a:solidFill>
                  <a:srgbClr val="002060"/>
                </a:solidFill>
              </a:rPr>
              <a:t>design rules, but</a:t>
            </a:r>
            <a:r>
              <a:rPr lang="en-US" sz="2000" dirty="0" smtClean="0">
                <a:solidFill>
                  <a:schemeClr val="accent6"/>
                </a:solidFill>
              </a:rPr>
              <a:t> </a:t>
            </a:r>
            <a:r>
              <a:rPr lang="en-US" sz="2000" dirty="0" smtClean="0">
                <a:solidFill>
                  <a:srgbClr val="339933"/>
                </a:solidFill>
              </a:rPr>
              <a:t>waver</a:t>
            </a:r>
            <a:r>
              <a:rPr lang="en-US" sz="2000" dirty="0" smtClean="0">
                <a:solidFill>
                  <a:schemeClr val="accent6"/>
                </a:solidFill>
              </a:rPr>
              <a:t> </a:t>
            </a:r>
            <a:r>
              <a:rPr lang="en-US" sz="2000" dirty="0" smtClean="0">
                <a:solidFill>
                  <a:srgbClr val="002060"/>
                </a:solidFill>
              </a:rPr>
              <a:t>was accepted</a:t>
            </a:r>
          </a:p>
          <a:p>
            <a:pPr lvl="1"/>
            <a:r>
              <a:rPr lang="en-US" sz="2000" dirty="0" smtClean="0">
                <a:solidFill>
                  <a:srgbClr val="002060"/>
                </a:solidFill>
              </a:rPr>
              <a:t>4 – “</a:t>
            </a:r>
            <a:r>
              <a:rPr lang="en-US" sz="2000" dirty="0" smtClean="0">
                <a:solidFill>
                  <a:srgbClr val="339933"/>
                </a:solidFill>
              </a:rPr>
              <a:t>Natural transistor</a:t>
            </a:r>
            <a:r>
              <a:rPr lang="en-US" sz="2000" dirty="0" smtClean="0">
                <a:solidFill>
                  <a:srgbClr val="002060"/>
                </a:solidFill>
              </a:rPr>
              <a:t>” (NTN) </a:t>
            </a:r>
            <a:r>
              <a:rPr lang="en-US" sz="2000" dirty="0" smtClean="0">
                <a:solidFill>
                  <a:srgbClr val="339933"/>
                </a:solidFill>
              </a:rPr>
              <a:t>allowed by design rules </a:t>
            </a:r>
            <a:r>
              <a:rPr lang="en-US" sz="2000" dirty="0" smtClean="0">
                <a:solidFill>
                  <a:srgbClr val="002060"/>
                </a:solidFill>
              </a:rPr>
              <a:t>to be in the P++ layer</a:t>
            </a:r>
            <a:r>
              <a:rPr lang="en-US" sz="2000" dirty="0" smtClean="0">
                <a:solidFill>
                  <a:schemeClr val="accent6"/>
                </a:solidFill>
              </a:rPr>
              <a:t> </a:t>
            </a:r>
            <a:r>
              <a:rPr lang="en-US" sz="2000" dirty="0" smtClean="0">
                <a:solidFill>
                  <a:srgbClr val="339933"/>
                </a:solidFill>
              </a:rPr>
              <a:t>window</a:t>
            </a:r>
            <a:r>
              <a:rPr lang="en-US" sz="2000" dirty="0" smtClean="0">
                <a:solidFill>
                  <a:schemeClr val="accent6"/>
                </a:solidFill>
              </a:rPr>
              <a:t> </a:t>
            </a:r>
            <a:r>
              <a:rPr lang="en-US" sz="2000" dirty="0" smtClean="0">
                <a:solidFill>
                  <a:srgbClr val="002060"/>
                </a:solidFill>
              </a:rPr>
              <a:t>– transistor is formed </a:t>
            </a:r>
            <a:r>
              <a:rPr lang="en-US" sz="2000" dirty="0" smtClean="0">
                <a:solidFill>
                  <a:srgbClr val="339933"/>
                </a:solidFill>
              </a:rPr>
              <a:t>directly on P+ </a:t>
            </a:r>
            <a:r>
              <a:rPr lang="en-US" sz="2000" dirty="0" err="1" smtClean="0">
                <a:solidFill>
                  <a:srgbClr val="339933"/>
                </a:solidFill>
              </a:rPr>
              <a:t>epi</a:t>
            </a:r>
            <a:r>
              <a:rPr lang="en-US" sz="2000" dirty="0" smtClean="0">
                <a:solidFill>
                  <a:srgbClr val="339933"/>
                </a:solidFill>
              </a:rPr>
              <a:t> </a:t>
            </a:r>
            <a:r>
              <a:rPr lang="en-US" sz="2000" dirty="0" smtClean="0">
                <a:solidFill>
                  <a:srgbClr val="002060"/>
                </a:solidFill>
              </a:rPr>
              <a:t>layer.</a:t>
            </a:r>
            <a:r>
              <a:rPr lang="en-US" sz="2000" dirty="0" smtClean="0">
                <a:solidFill>
                  <a:schemeClr val="accent6"/>
                </a:solidFill>
              </a:rPr>
              <a:t> </a:t>
            </a:r>
            <a:r>
              <a:rPr lang="en-US" sz="2000" dirty="0" smtClean="0">
                <a:solidFill>
                  <a:srgbClr val="339933"/>
                </a:solidFill>
              </a:rPr>
              <a:t>Large</a:t>
            </a:r>
            <a:r>
              <a:rPr lang="en-US" sz="2000" dirty="0" smtClean="0">
                <a:solidFill>
                  <a:schemeClr val="accent6"/>
                </a:solidFill>
              </a:rPr>
              <a:t> </a:t>
            </a:r>
            <a:r>
              <a:rPr lang="en-US" sz="2000" dirty="0" smtClean="0">
                <a:solidFill>
                  <a:srgbClr val="002060"/>
                </a:solidFill>
              </a:rPr>
              <a:t>source and drain diffusion areas,</a:t>
            </a:r>
            <a:r>
              <a:rPr lang="en-US" sz="2000" dirty="0" smtClean="0">
                <a:solidFill>
                  <a:schemeClr val="accent6"/>
                </a:solidFill>
              </a:rPr>
              <a:t> </a:t>
            </a:r>
            <a:r>
              <a:rPr lang="en-US" sz="2000" dirty="0" smtClean="0">
                <a:solidFill>
                  <a:srgbClr val="339933"/>
                </a:solidFill>
              </a:rPr>
              <a:t>gate connected to both </a:t>
            </a:r>
            <a:r>
              <a:rPr lang="en-US" sz="2000" dirty="0" smtClean="0">
                <a:solidFill>
                  <a:srgbClr val="002060"/>
                </a:solidFill>
              </a:rPr>
              <a:t>source and drain and form sensor output</a:t>
            </a:r>
          </a:p>
          <a:p>
            <a:pPr lvl="1"/>
            <a:r>
              <a:rPr lang="en-US" sz="2000" dirty="0" smtClean="0">
                <a:solidFill>
                  <a:srgbClr val="002060"/>
                </a:solidFill>
              </a:rPr>
              <a:t>5 –</a:t>
            </a:r>
            <a:r>
              <a:rPr lang="en-US" sz="2000" dirty="0" smtClean="0">
                <a:solidFill>
                  <a:schemeClr val="accent6"/>
                </a:solidFill>
              </a:rPr>
              <a:t> </a:t>
            </a:r>
            <a:r>
              <a:rPr lang="en-US" sz="2000" dirty="0" smtClean="0">
                <a:solidFill>
                  <a:srgbClr val="339933"/>
                </a:solidFill>
              </a:rPr>
              <a:t>also NTN </a:t>
            </a:r>
            <a:r>
              <a:rPr lang="en-US" sz="2000" dirty="0" smtClean="0">
                <a:solidFill>
                  <a:srgbClr val="002060"/>
                </a:solidFill>
              </a:rPr>
              <a:t>but with </a:t>
            </a:r>
            <a:r>
              <a:rPr lang="en-US" sz="2000" dirty="0" smtClean="0">
                <a:solidFill>
                  <a:srgbClr val="339933"/>
                </a:solidFill>
              </a:rPr>
              <a:t>2 fingers</a:t>
            </a:r>
            <a:r>
              <a:rPr lang="en-US" sz="2000" dirty="0" smtClean="0">
                <a:solidFill>
                  <a:schemeClr val="accent6"/>
                </a:solidFill>
              </a:rPr>
              <a:t>, </a:t>
            </a:r>
            <a:r>
              <a:rPr lang="en-US" sz="2000" dirty="0" smtClean="0">
                <a:solidFill>
                  <a:srgbClr val="002060"/>
                </a:solidFill>
              </a:rPr>
              <a:t>source and drain are </a:t>
            </a:r>
            <a:r>
              <a:rPr lang="en-US" sz="2000" dirty="0" smtClean="0">
                <a:solidFill>
                  <a:srgbClr val="339933"/>
                </a:solidFill>
              </a:rPr>
              <a:t>narrow</a:t>
            </a:r>
            <a:r>
              <a:rPr lang="en-US" sz="2000" dirty="0" smtClean="0">
                <a:solidFill>
                  <a:schemeClr val="accent6"/>
                </a:solidFill>
              </a:rPr>
              <a:t>, </a:t>
            </a:r>
            <a:r>
              <a:rPr lang="en-US" sz="2000" dirty="0" smtClean="0">
                <a:solidFill>
                  <a:srgbClr val="002060"/>
                </a:solidFill>
              </a:rPr>
              <a:t>gate</a:t>
            </a:r>
            <a:r>
              <a:rPr lang="en-US" sz="2000" dirty="0" smtClean="0">
                <a:solidFill>
                  <a:schemeClr val="accent6"/>
                </a:solidFill>
              </a:rPr>
              <a:t> </a:t>
            </a:r>
            <a:r>
              <a:rPr lang="en-US" sz="2000" dirty="0" smtClean="0">
                <a:solidFill>
                  <a:srgbClr val="339933"/>
                </a:solidFill>
              </a:rPr>
              <a:t>also connected </a:t>
            </a:r>
            <a:r>
              <a:rPr lang="en-US" sz="2000" dirty="0" smtClean="0">
                <a:solidFill>
                  <a:srgbClr val="002060"/>
                </a:solidFill>
              </a:rPr>
              <a:t>to both, as in option 4</a:t>
            </a:r>
          </a:p>
          <a:p>
            <a:pPr lvl="1"/>
            <a:r>
              <a:rPr lang="en-US" sz="2000" dirty="0" smtClean="0">
                <a:solidFill>
                  <a:srgbClr val="002060"/>
                </a:solidFill>
              </a:rPr>
              <a:t>6 –</a:t>
            </a:r>
            <a:r>
              <a:rPr lang="en-US" sz="2000" dirty="0" smtClean="0">
                <a:solidFill>
                  <a:schemeClr val="accent6"/>
                </a:solidFill>
              </a:rPr>
              <a:t> </a:t>
            </a:r>
            <a:r>
              <a:rPr lang="en-US" sz="2000" dirty="0" smtClean="0">
                <a:solidFill>
                  <a:srgbClr val="339933"/>
                </a:solidFill>
              </a:rPr>
              <a:t>same as 5</a:t>
            </a:r>
            <a:r>
              <a:rPr lang="en-US" sz="2000" dirty="0" smtClean="0">
                <a:solidFill>
                  <a:schemeClr val="accent6"/>
                </a:solidFill>
              </a:rPr>
              <a:t>, </a:t>
            </a:r>
            <a:r>
              <a:rPr lang="en-US" sz="2000" dirty="0" smtClean="0">
                <a:solidFill>
                  <a:srgbClr val="002060"/>
                </a:solidFill>
              </a:rPr>
              <a:t>however</a:t>
            </a:r>
            <a:r>
              <a:rPr lang="en-US" sz="2000" dirty="0" smtClean="0">
                <a:solidFill>
                  <a:schemeClr val="accent6"/>
                </a:solidFill>
              </a:rPr>
              <a:t> </a:t>
            </a:r>
            <a:r>
              <a:rPr lang="en-US" sz="2000" dirty="0" smtClean="0">
                <a:solidFill>
                  <a:srgbClr val="339933"/>
                </a:solidFill>
              </a:rPr>
              <a:t>gate is not </a:t>
            </a:r>
            <a:r>
              <a:rPr lang="en-US" sz="2000" dirty="0" smtClean="0">
                <a:solidFill>
                  <a:srgbClr val="002060"/>
                </a:solidFill>
              </a:rPr>
              <a:t>connected to source and drain, but connected to external bias voltage.</a:t>
            </a:r>
            <a:endParaRPr lang="en-US" sz="2000" dirty="0">
              <a:solidFill>
                <a:srgbClr val="002060"/>
              </a:solidFill>
            </a:endParaRPr>
          </a:p>
        </p:txBody>
      </p:sp>
      <p:sp>
        <p:nvSpPr>
          <p:cNvPr id="7" name="Slide Number Placeholder 6"/>
          <p:cNvSpPr>
            <a:spLocks noGrp="1"/>
          </p:cNvSpPr>
          <p:nvPr>
            <p:ph type="sldNum" sz="quarter" idx="10"/>
          </p:nvPr>
        </p:nvSpPr>
        <p:spPr/>
        <p:txBody>
          <a:bodyPr/>
          <a:lstStyle/>
          <a:p>
            <a:pPr>
              <a:defRPr/>
            </a:pPr>
            <a:fld id="{6EE35D4D-CE9B-43B7-B883-2A80FD6B9A96}" type="slidenum">
              <a:rPr lang="en-US" smtClean="0"/>
              <a:pPr>
                <a:defRPr/>
              </a:pPr>
              <a:t>12</a:t>
            </a:fld>
            <a:endParaRPr lang="en-US"/>
          </a:p>
        </p:txBody>
      </p:sp>
      <p:sp>
        <p:nvSpPr>
          <p:cNvPr id="9" name="Footer Placeholder 8"/>
          <p:cNvSpPr>
            <a:spLocks noGrp="1"/>
          </p:cNvSpPr>
          <p:nvPr>
            <p:ph type="ftr" sz="quarter" idx="11"/>
          </p:nvPr>
        </p:nvSpPr>
        <p:spPr/>
        <p:txBody>
          <a:bodyPr/>
          <a:lstStyle/>
          <a:p>
            <a:pPr>
              <a:defRPr/>
            </a:pPr>
            <a:r>
              <a:rPr lang="en-US" smtClean="0">
                <a:solidFill>
                  <a:schemeClr val="accent6"/>
                </a:solidFill>
              </a:rPr>
              <a:t>June 4, 2015, VERTEX2015, Santa Fe, NM          Nick Sinev                            </a:t>
            </a:r>
            <a:endParaRPr lang="en-US" dirty="0">
              <a:solidFill>
                <a:schemeClr val="accent6"/>
              </a:solidFill>
            </a:endParaRPr>
          </a:p>
        </p:txBody>
      </p:sp>
    </p:spTree>
    <p:extLst>
      <p:ext uri="{BB962C8B-B14F-4D97-AF65-F5344CB8AC3E}">
        <p14:creationId xmlns:p14="http://schemas.microsoft.com/office/powerpoint/2010/main" val="4027626846"/>
      </p:ext>
    </p:extLst>
  </p:cSld>
  <p:clrMapOvr>
    <a:masterClrMapping/>
  </p:clrMapOvr>
  <p:transition spd="med">
    <p:pull dir="rd"/>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a:xfrm>
            <a:off x="1638300" y="152400"/>
            <a:ext cx="5867400" cy="838200"/>
          </a:xfrm>
        </p:spPr>
        <p:txBody>
          <a:bodyPr>
            <a:normAutofit fontScale="90000"/>
          </a:bodyPr>
          <a:lstStyle/>
          <a:p>
            <a:r>
              <a:rPr lang="en-US" sz="3200" dirty="0" smtClean="0">
                <a:solidFill>
                  <a:srgbClr val="002060"/>
                </a:solidFill>
              </a:rPr>
              <a:t>Options with NWELL diode – violating design rules</a:t>
            </a:r>
            <a:endParaRPr lang="en-US" sz="3200" dirty="0">
              <a:solidFill>
                <a:srgbClr val="002060"/>
              </a:solidFill>
            </a:endParaRPr>
          </a:p>
        </p:txBody>
      </p:sp>
      <p:pic>
        <p:nvPicPr>
          <p:cNvPr id="7" name="Content Placeholder 6"/>
          <p:cNvPicPr>
            <a:picLocks noGrp="1" noChangeAspect="1"/>
          </p:cNvPicPr>
          <p:nvPr>
            <p:ph sz="half" idx="1"/>
          </p:nvPr>
        </p:nvPicPr>
        <p:blipFill>
          <a:blip r:embed="rId2" cstate="print">
            <a:extLst>
              <a:ext uri="{28A0092B-C50C-407E-A947-70E740481C1C}">
                <a14:useLocalDpi xmlns:a14="http://schemas.microsoft.com/office/drawing/2010/main" val="0"/>
              </a:ext>
            </a:extLst>
          </a:blip>
          <a:stretch>
            <a:fillRect/>
          </a:stretch>
        </p:blipFill>
        <p:spPr>
          <a:xfrm>
            <a:off x="457200" y="1981200"/>
            <a:ext cx="3886200" cy="2897640"/>
          </a:xfrm>
        </p:spPr>
      </p:pic>
      <p:pic>
        <p:nvPicPr>
          <p:cNvPr id="10" name="Content Placeholder 9"/>
          <p:cNvPicPr>
            <a:picLocks noGrp="1" noChangeAspect="1"/>
          </p:cNvPicPr>
          <p:nvPr>
            <p:ph sz="half" idx="2"/>
          </p:nvPr>
        </p:nvPicPr>
        <p:blipFill>
          <a:blip r:embed="rId3" cstate="print">
            <a:extLst>
              <a:ext uri="{28A0092B-C50C-407E-A947-70E740481C1C}">
                <a14:useLocalDpi xmlns:a14="http://schemas.microsoft.com/office/drawing/2010/main" val="0"/>
              </a:ext>
            </a:extLst>
          </a:blip>
          <a:stretch>
            <a:fillRect/>
          </a:stretch>
        </p:blipFill>
        <p:spPr>
          <a:xfrm>
            <a:off x="4495800" y="1981200"/>
            <a:ext cx="3886200" cy="2906653"/>
          </a:xfrm>
        </p:spPr>
      </p:pic>
      <p:sp>
        <p:nvSpPr>
          <p:cNvPr id="6" name="Slide Number Placeholder 5"/>
          <p:cNvSpPr>
            <a:spLocks noGrp="1"/>
          </p:cNvSpPr>
          <p:nvPr>
            <p:ph type="sldNum" sz="quarter" idx="10"/>
          </p:nvPr>
        </p:nvSpPr>
        <p:spPr/>
        <p:txBody>
          <a:bodyPr/>
          <a:lstStyle/>
          <a:p>
            <a:pPr>
              <a:defRPr/>
            </a:pPr>
            <a:fld id="{4AFE256D-8C3A-4CC6-8E87-0C0B41128771}" type="slidenum">
              <a:rPr lang="en-US" smtClean="0"/>
              <a:pPr>
                <a:defRPr/>
              </a:pPr>
              <a:t>13</a:t>
            </a:fld>
            <a:endParaRPr lang="en-US" dirty="0"/>
          </a:p>
        </p:txBody>
      </p:sp>
      <p:sp>
        <p:nvSpPr>
          <p:cNvPr id="12" name="Footer Placeholder 11"/>
          <p:cNvSpPr>
            <a:spLocks noGrp="1"/>
          </p:cNvSpPr>
          <p:nvPr>
            <p:ph type="ftr" sz="quarter" idx="11"/>
          </p:nvPr>
        </p:nvSpPr>
        <p:spPr>
          <a:xfrm>
            <a:off x="1981200" y="6477000"/>
            <a:ext cx="5486400" cy="381000"/>
          </a:xfrm>
        </p:spPr>
        <p:txBody>
          <a:bodyPr/>
          <a:lstStyle/>
          <a:p>
            <a:pPr>
              <a:defRPr/>
            </a:pPr>
            <a:r>
              <a:rPr lang="en-US" smtClean="0"/>
              <a:t>June 4, 2015, VERTEX2015, Santa Fe, NM          Nick Sinev                            </a:t>
            </a:r>
            <a:endParaRPr lang="en-US" dirty="0"/>
          </a:p>
        </p:txBody>
      </p:sp>
      <p:sp>
        <p:nvSpPr>
          <p:cNvPr id="11" name="TextBox 10"/>
          <p:cNvSpPr txBox="1"/>
          <p:nvPr/>
        </p:nvSpPr>
        <p:spPr>
          <a:xfrm>
            <a:off x="379618" y="4978568"/>
            <a:ext cx="8662321" cy="1077218"/>
          </a:xfrm>
          <a:prstGeom prst="rect">
            <a:avLst/>
          </a:prstGeom>
          <a:noFill/>
        </p:spPr>
        <p:txBody>
          <a:bodyPr wrap="square" rtlCol="0">
            <a:spAutoFit/>
          </a:bodyPr>
          <a:lstStyle/>
          <a:p>
            <a:r>
              <a:rPr lang="en-US" sz="1600" dirty="0" smtClean="0">
                <a:solidFill>
                  <a:srgbClr val="002060"/>
                </a:solidFill>
              </a:rPr>
              <a:t>It will be interesting  to compare </a:t>
            </a:r>
            <a:r>
              <a:rPr lang="en-US" sz="1600" dirty="0" smtClean="0"/>
              <a:t>deep and shallow</a:t>
            </a:r>
            <a:r>
              <a:rPr lang="en-US" sz="1600" dirty="0" smtClean="0">
                <a:solidFill>
                  <a:srgbClr val="002060"/>
                </a:solidFill>
              </a:rPr>
              <a:t> </a:t>
            </a:r>
            <a:r>
              <a:rPr lang="en-US" sz="1600" dirty="0" err="1">
                <a:solidFill>
                  <a:srgbClr val="002060"/>
                </a:solidFill>
              </a:rPr>
              <a:t>N</a:t>
            </a:r>
            <a:r>
              <a:rPr lang="en-US" sz="1600" dirty="0" err="1" smtClean="0">
                <a:solidFill>
                  <a:srgbClr val="002060"/>
                </a:solidFill>
              </a:rPr>
              <a:t>wells</a:t>
            </a:r>
            <a:r>
              <a:rPr lang="en-US" sz="1600" dirty="0" smtClean="0">
                <a:solidFill>
                  <a:srgbClr val="002060"/>
                </a:solidFill>
              </a:rPr>
              <a:t>. </a:t>
            </a:r>
            <a:r>
              <a:rPr lang="en-US" sz="1600" dirty="0" smtClean="0"/>
              <a:t>Deep</a:t>
            </a:r>
            <a:r>
              <a:rPr lang="en-US" sz="1600" dirty="0" smtClean="0">
                <a:solidFill>
                  <a:srgbClr val="002060"/>
                </a:solidFill>
              </a:rPr>
              <a:t> has </a:t>
            </a:r>
            <a:r>
              <a:rPr lang="en-US" sz="1600" dirty="0" smtClean="0"/>
              <a:t>larger area</a:t>
            </a:r>
            <a:r>
              <a:rPr lang="en-US" sz="1600" dirty="0" smtClean="0">
                <a:solidFill>
                  <a:srgbClr val="002060"/>
                </a:solidFill>
              </a:rPr>
              <a:t>, so larger </a:t>
            </a:r>
            <a:r>
              <a:rPr lang="en-US" sz="1600" dirty="0" smtClean="0"/>
              <a:t>charge</a:t>
            </a:r>
            <a:r>
              <a:rPr lang="en-US" sz="1600" dirty="0" smtClean="0">
                <a:solidFill>
                  <a:srgbClr val="002060"/>
                </a:solidFill>
              </a:rPr>
              <a:t> </a:t>
            </a:r>
            <a:r>
              <a:rPr lang="en-US" sz="1600" dirty="0" smtClean="0"/>
              <a:t>collection efficiency</a:t>
            </a:r>
            <a:r>
              <a:rPr lang="en-US" sz="1600" dirty="0" smtClean="0">
                <a:solidFill>
                  <a:srgbClr val="002060"/>
                </a:solidFill>
              </a:rPr>
              <a:t>, however, </a:t>
            </a:r>
            <a:r>
              <a:rPr lang="en-US" sz="1600" dirty="0" smtClean="0"/>
              <a:t>larger capacitance</a:t>
            </a:r>
            <a:r>
              <a:rPr lang="en-US" sz="1600" dirty="0" smtClean="0">
                <a:solidFill>
                  <a:srgbClr val="002060"/>
                </a:solidFill>
              </a:rPr>
              <a:t>. </a:t>
            </a:r>
            <a:r>
              <a:rPr lang="en-US" sz="1600" dirty="0" smtClean="0"/>
              <a:t>Shallow</a:t>
            </a:r>
            <a:r>
              <a:rPr lang="en-US" sz="1600" dirty="0" smtClean="0">
                <a:solidFill>
                  <a:srgbClr val="002060"/>
                </a:solidFill>
              </a:rPr>
              <a:t> option has </a:t>
            </a:r>
            <a:r>
              <a:rPr lang="en-US" sz="1600" dirty="0" smtClean="0"/>
              <a:t>smaller area</a:t>
            </a:r>
            <a:r>
              <a:rPr lang="en-US" sz="1600" dirty="0" smtClean="0">
                <a:solidFill>
                  <a:srgbClr val="002060"/>
                </a:solidFill>
              </a:rPr>
              <a:t>, but because P++ acts as </a:t>
            </a:r>
            <a:r>
              <a:rPr lang="en-US" sz="1600" dirty="0" smtClean="0"/>
              <a:t>charge reflector</a:t>
            </a:r>
            <a:r>
              <a:rPr lang="en-US" sz="1600" dirty="0" smtClean="0">
                <a:solidFill>
                  <a:srgbClr val="002060"/>
                </a:solidFill>
              </a:rPr>
              <a:t>, the charge collection </a:t>
            </a:r>
            <a:r>
              <a:rPr lang="en-US" sz="1600" dirty="0" smtClean="0"/>
              <a:t>efficiency</a:t>
            </a:r>
            <a:r>
              <a:rPr lang="en-US" sz="1600" dirty="0" smtClean="0">
                <a:solidFill>
                  <a:srgbClr val="002060"/>
                </a:solidFill>
              </a:rPr>
              <a:t> may be defined </a:t>
            </a:r>
            <a:r>
              <a:rPr lang="en-US" sz="1600" dirty="0" smtClean="0"/>
              <a:t>not by diode size</a:t>
            </a:r>
            <a:r>
              <a:rPr lang="en-US" sz="1600" dirty="0" smtClean="0">
                <a:solidFill>
                  <a:srgbClr val="002060"/>
                </a:solidFill>
              </a:rPr>
              <a:t>, but by </a:t>
            </a:r>
            <a:r>
              <a:rPr lang="en-US" sz="1600" dirty="0" smtClean="0"/>
              <a:t>window size</a:t>
            </a:r>
            <a:r>
              <a:rPr lang="en-US" sz="1600" dirty="0" smtClean="0">
                <a:solidFill>
                  <a:srgbClr val="002060"/>
                </a:solidFill>
              </a:rPr>
              <a:t>. It depends on </a:t>
            </a:r>
            <a:r>
              <a:rPr lang="en-US" sz="1600" dirty="0" smtClean="0"/>
              <a:t>how deep is P++  </a:t>
            </a:r>
            <a:r>
              <a:rPr lang="en-US" sz="1600" dirty="0" smtClean="0">
                <a:solidFill>
                  <a:srgbClr val="002060"/>
                </a:solidFill>
              </a:rPr>
              <a:t>implant, of course.</a:t>
            </a:r>
            <a:endParaRPr lang="en-US" sz="1600" dirty="0">
              <a:solidFill>
                <a:srgbClr val="002060"/>
              </a:solidFill>
            </a:endParaRPr>
          </a:p>
        </p:txBody>
      </p:sp>
    </p:spTree>
    <p:extLst>
      <p:ext uri="{BB962C8B-B14F-4D97-AF65-F5344CB8AC3E}">
        <p14:creationId xmlns:p14="http://schemas.microsoft.com/office/powerpoint/2010/main" val="3159746096"/>
      </p:ext>
    </p:extLst>
  </p:cSld>
  <p:clrMapOvr>
    <a:masterClrMapping/>
  </p:clrMapOvr>
  <p:transition spd="med">
    <p:pull dir="rd"/>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002060"/>
                </a:solidFill>
              </a:rPr>
              <a:t>Options with “Natural transistor”</a:t>
            </a:r>
            <a:endParaRPr lang="en-US" dirty="0">
              <a:solidFill>
                <a:srgbClr val="002060"/>
              </a:solidFill>
            </a:endParaRPr>
          </a:p>
        </p:txBody>
      </p:sp>
      <p:pic>
        <p:nvPicPr>
          <p:cNvPr id="11" name="Content Placeholder 10"/>
          <p:cNvPicPr>
            <a:picLocks noGrp="1" noChangeAspect="1"/>
          </p:cNvPicPr>
          <p:nvPr>
            <p:ph sz="half" idx="1"/>
          </p:nvPr>
        </p:nvPicPr>
        <p:blipFill>
          <a:blip r:embed="rId2" cstate="print">
            <a:extLst>
              <a:ext uri="{28A0092B-C50C-407E-A947-70E740481C1C}">
                <a14:useLocalDpi xmlns:a14="http://schemas.microsoft.com/office/drawing/2010/main" val="0"/>
              </a:ext>
            </a:extLst>
          </a:blip>
          <a:stretch>
            <a:fillRect/>
          </a:stretch>
        </p:blipFill>
        <p:spPr>
          <a:xfrm>
            <a:off x="457200" y="1752600"/>
            <a:ext cx="3886200" cy="2852550"/>
          </a:xfrm>
        </p:spPr>
      </p:pic>
      <p:pic>
        <p:nvPicPr>
          <p:cNvPr id="12" name="Content Placeholder 11"/>
          <p:cNvPicPr>
            <a:picLocks noGrp="1" noChangeAspect="1"/>
          </p:cNvPicPr>
          <p:nvPr>
            <p:ph sz="half" idx="2"/>
          </p:nvPr>
        </p:nvPicPr>
        <p:blipFill>
          <a:blip r:embed="rId3" cstate="print">
            <a:extLst>
              <a:ext uri="{28A0092B-C50C-407E-A947-70E740481C1C}">
                <a14:useLocalDpi xmlns:a14="http://schemas.microsoft.com/office/drawing/2010/main" val="0"/>
              </a:ext>
            </a:extLst>
          </a:blip>
          <a:stretch>
            <a:fillRect/>
          </a:stretch>
        </p:blipFill>
        <p:spPr>
          <a:xfrm>
            <a:off x="4495800" y="1752600"/>
            <a:ext cx="3886200" cy="2891683"/>
          </a:xfrm>
        </p:spPr>
      </p:pic>
      <p:sp>
        <p:nvSpPr>
          <p:cNvPr id="6" name="Slide Number Placeholder 5"/>
          <p:cNvSpPr>
            <a:spLocks noGrp="1"/>
          </p:cNvSpPr>
          <p:nvPr>
            <p:ph type="sldNum" sz="quarter" idx="10"/>
          </p:nvPr>
        </p:nvSpPr>
        <p:spPr/>
        <p:txBody>
          <a:bodyPr/>
          <a:lstStyle/>
          <a:p>
            <a:pPr>
              <a:defRPr/>
            </a:pPr>
            <a:fld id="{6EE35D4D-CE9B-43B7-B883-2A80FD6B9A96}" type="slidenum">
              <a:rPr lang="en-US" smtClean="0"/>
              <a:pPr>
                <a:defRPr/>
              </a:pPr>
              <a:t>14</a:t>
            </a:fld>
            <a:endParaRPr lang="en-US" dirty="0"/>
          </a:p>
        </p:txBody>
      </p:sp>
      <p:sp>
        <p:nvSpPr>
          <p:cNvPr id="5" name="Footer Placeholder 4"/>
          <p:cNvSpPr>
            <a:spLocks noGrp="1"/>
          </p:cNvSpPr>
          <p:nvPr>
            <p:ph type="ftr" sz="quarter" idx="11"/>
          </p:nvPr>
        </p:nvSpPr>
        <p:spPr>
          <a:xfrm>
            <a:off x="1676400" y="6477000"/>
            <a:ext cx="5867400" cy="381000"/>
          </a:xfrm>
        </p:spPr>
        <p:txBody>
          <a:bodyPr/>
          <a:lstStyle/>
          <a:p>
            <a:pPr>
              <a:defRPr/>
            </a:pPr>
            <a:r>
              <a:rPr lang="en-US" smtClean="0">
                <a:solidFill>
                  <a:schemeClr val="accent6"/>
                </a:solidFill>
              </a:rPr>
              <a:t>June 4, 2015, VERTEX2015, Santa Fe, NM          Nick Sinev                            </a:t>
            </a:r>
            <a:endParaRPr lang="en-US" dirty="0">
              <a:solidFill>
                <a:schemeClr val="accent6"/>
              </a:solidFill>
            </a:endParaRPr>
          </a:p>
        </p:txBody>
      </p:sp>
      <p:sp>
        <p:nvSpPr>
          <p:cNvPr id="13" name="TextBox 12"/>
          <p:cNvSpPr txBox="1"/>
          <p:nvPr/>
        </p:nvSpPr>
        <p:spPr>
          <a:xfrm>
            <a:off x="381001" y="4724400"/>
            <a:ext cx="8458200" cy="1631216"/>
          </a:xfrm>
          <a:prstGeom prst="rect">
            <a:avLst/>
          </a:prstGeom>
          <a:noFill/>
        </p:spPr>
        <p:txBody>
          <a:bodyPr wrap="square" rtlCol="0">
            <a:spAutoFit/>
          </a:bodyPr>
          <a:lstStyle/>
          <a:p>
            <a:r>
              <a:rPr lang="en-US" dirty="0" smtClean="0">
                <a:solidFill>
                  <a:srgbClr val="002060"/>
                </a:solidFill>
              </a:rPr>
              <a:t>In</a:t>
            </a:r>
            <a:r>
              <a:rPr lang="en-US" dirty="0" smtClean="0"/>
              <a:t> 1 finger </a:t>
            </a:r>
            <a:r>
              <a:rPr lang="en-US" dirty="0" smtClean="0">
                <a:solidFill>
                  <a:srgbClr val="002060"/>
                </a:solidFill>
              </a:rPr>
              <a:t>option the </a:t>
            </a:r>
            <a:r>
              <a:rPr lang="en-US" dirty="0" smtClean="0"/>
              <a:t>size of </a:t>
            </a:r>
            <a:r>
              <a:rPr lang="en-US" dirty="0" err="1" smtClean="0"/>
              <a:t>nwells</a:t>
            </a:r>
            <a:r>
              <a:rPr lang="en-US" dirty="0" smtClean="0"/>
              <a:t> </a:t>
            </a:r>
            <a:r>
              <a:rPr lang="en-US" dirty="0" smtClean="0">
                <a:solidFill>
                  <a:srgbClr val="002060"/>
                </a:solidFill>
              </a:rPr>
              <a:t>forming source and drain is </a:t>
            </a:r>
            <a:r>
              <a:rPr lang="en-US" dirty="0" smtClean="0"/>
              <a:t>larger</a:t>
            </a:r>
            <a:r>
              <a:rPr lang="en-US" dirty="0" smtClean="0">
                <a:solidFill>
                  <a:srgbClr val="002060"/>
                </a:solidFill>
              </a:rPr>
              <a:t>, so we </a:t>
            </a:r>
          </a:p>
          <a:p>
            <a:r>
              <a:rPr lang="en-US" dirty="0" smtClean="0">
                <a:solidFill>
                  <a:srgbClr val="002060"/>
                </a:solidFill>
              </a:rPr>
              <a:t>can hope for </a:t>
            </a:r>
            <a:r>
              <a:rPr lang="en-US" dirty="0" smtClean="0"/>
              <a:t>better charge collection </a:t>
            </a:r>
            <a:r>
              <a:rPr lang="en-US" dirty="0" smtClean="0">
                <a:solidFill>
                  <a:srgbClr val="002060"/>
                </a:solidFill>
              </a:rPr>
              <a:t>efficiency. However, sensor </a:t>
            </a:r>
            <a:r>
              <a:rPr lang="en-US" dirty="0" smtClean="0"/>
              <a:t>capacitance</a:t>
            </a:r>
            <a:r>
              <a:rPr lang="en-US" dirty="0" smtClean="0">
                <a:solidFill>
                  <a:srgbClr val="002060"/>
                </a:solidFill>
              </a:rPr>
              <a:t> may be </a:t>
            </a:r>
            <a:r>
              <a:rPr lang="en-US" dirty="0" smtClean="0"/>
              <a:t>larger also</a:t>
            </a:r>
            <a:r>
              <a:rPr lang="en-US" dirty="0" smtClean="0">
                <a:solidFill>
                  <a:srgbClr val="002060"/>
                </a:solidFill>
              </a:rPr>
              <a:t>. There is 2 </a:t>
            </a:r>
            <a:r>
              <a:rPr lang="en-US" dirty="0" smtClean="0"/>
              <a:t>2-finger</a:t>
            </a:r>
            <a:r>
              <a:rPr lang="en-US" dirty="0" smtClean="0">
                <a:solidFill>
                  <a:srgbClr val="002060"/>
                </a:solidFill>
              </a:rPr>
              <a:t> options – one with </a:t>
            </a:r>
            <a:r>
              <a:rPr lang="en-US" dirty="0" smtClean="0"/>
              <a:t>gates connected </a:t>
            </a:r>
            <a:r>
              <a:rPr lang="en-US" dirty="0" smtClean="0">
                <a:solidFill>
                  <a:srgbClr val="002060"/>
                </a:solidFill>
              </a:rPr>
              <a:t>to </a:t>
            </a:r>
            <a:r>
              <a:rPr lang="en-US" dirty="0" smtClean="0"/>
              <a:t>source and drain</a:t>
            </a:r>
            <a:r>
              <a:rPr lang="en-US" dirty="0" smtClean="0">
                <a:solidFill>
                  <a:srgbClr val="002060"/>
                </a:solidFill>
              </a:rPr>
              <a:t>, another – to </a:t>
            </a:r>
            <a:r>
              <a:rPr lang="en-US" dirty="0" smtClean="0"/>
              <a:t>external bias</a:t>
            </a:r>
            <a:r>
              <a:rPr lang="en-US" dirty="0" smtClean="0">
                <a:solidFill>
                  <a:srgbClr val="002060"/>
                </a:solidFill>
              </a:rPr>
              <a:t>. It will be interesting to see how these two options behave </a:t>
            </a:r>
            <a:endParaRPr lang="en-US" dirty="0"/>
          </a:p>
        </p:txBody>
      </p:sp>
    </p:spTree>
    <p:extLst>
      <p:ext uri="{BB962C8B-B14F-4D97-AF65-F5344CB8AC3E}">
        <p14:creationId xmlns:p14="http://schemas.microsoft.com/office/powerpoint/2010/main" val="1444660073"/>
      </p:ext>
    </p:extLst>
  </p:cSld>
  <p:clrMapOvr>
    <a:masterClrMapping/>
  </p:clrMapOvr>
  <p:transition spd="med">
    <p:pull dir="rd"/>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Difference in proto 2 and 3 layouts</a:t>
            </a:r>
            <a:endParaRPr lang="en-US" dirty="0"/>
          </a:p>
        </p:txBody>
      </p:sp>
      <p:pic>
        <p:nvPicPr>
          <p:cNvPr id="7" name="Content Placeholder 6"/>
          <p:cNvPicPr>
            <a:picLocks noGrp="1" noChangeAspect="1"/>
          </p:cNvPicPr>
          <p:nvPr>
            <p:ph sz="half" idx="1"/>
          </p:nvPr>
        </p:nvPicPr>
        <p:blipFill>
          <a:blip r:embed="rId2" cstate="print">
            <a:extLst>
              <a:ext uri="{28A0092B-C50C-407E-A947-70E740481C1C}">
                <a14:useLocalDpi xmlns:a14="http://schemas.microsoft.com/office/drawing/2010/main" val="0"/>
              </a:ext>
            </a:extLst>
          </a:blip>
          <a:stretch>
            <a:fillRect/>
          </a:stretch>
        </p:blipFill>
        <p:spPr>
          <a:xfrm>
            <a:off x="533400" y="1828800"/>
            <a:ext cx="4114800" cy="3124199"/>
          </a:xfrm>
        </p:spPr>
      </p:pic>
      <p:pic>
        <p:nvPicPr>
          <p:cNvPr id="8" name="Content Placeholder 7"/>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4572000" y="1828801"/>
            <a:ext cx="3886200" cy="3200400"/>
          </a:xfrm>
        </p:spPr>
      </p:pic>
      <p:sp>
        <p:nvSpPr>
          <p:cNvPr id="5" name="Slide Number Placeholder 4"/>
          <p:cNvSpPr>
            <a:spLocks noGrp="1"/>
          </p:cNvSpPr>
          <p:nvPr>
            <p:ph type="sldNum" sz="quarter" idx="10"/>
          </p:nvPr>
        </p:nvSpPr>
        <p:spPr/>
        <p:txBody>
          <a:bodyPr/>
          <a:lstStyle/>
          <a:p>
            <a:pPr>
              <a:defRPr/>
            </a:pPr>
            <a:fld id="{C2B4692D-6A69-4A66-9FA4-8027FF1B8135}" type="slidenum">
              <a:rPr lang="en-US" smtClean="0"/>
              <a:pPr>
                <a:defRPr/>
              </a:pPr>
              <a:t>15</a:t>
            </a:fld>
            <a:endParaRPr lang="en-US"/>
          </a:p>
        </p:txBody>
      </p:sp>
      <p:sp>
        <p:nvSpPr>
          <p:cNvPr id="6" name="Footer Placeholder 5"/>
          <p:cNvSpPr>
            <a:spLocks noGrp="1"/>
          </p:cNvSpPr>
          <p:nvPr>
            <p:ph type="ftr" sz="quarter" idx="11"/>
          </p:nvPr>
        </p:nvSpPr>
        <p:spPr/>
        <p:txBody>
          <a:bodyPr/>
          <a:lstStyle/>
          <a:p>
            <a:pPr>
              <a:defRPr/>
            </a:pPr>
            <a:r>
              <a:rPr lang="en-US" smtClean="0"/>
              <a:t>June 4, 2015, VERTEX2015, Santa Fe, NM          Nick Sinev                            </a:t>
            </a:r>
            <a:endParaRPr lang="en-US"/>
          </a:p>
        </p:txBody>
      </p:sp>
      <p:sp>
        <p:nvSpPr>
          <p:cNvPr id="9" name="TextBox 8"/>
          <p:cNvSpPr txBox="1"/>
          <p:nvPr/>
        </p:nvSpPr>
        <p:spPr>
          <a:xfrm>
            <a:off x="533400" y="5486400"/>
            <a:ext cx="7924800" cy="707886"/>
          </a:xfrm>
          <a:prstGeom prst="rect">
            <a:avLst/>
          </a:prstGeom>
          <a:noFill/>
        </p:spPr>
        <p:txBody>
          <a:bodyPr wrap="square" rtlCol="0">
            <a:spAutoFit/>
          </a:bodyPr>
          <a:lstStyle/>
          <a:p>
            <a:r>
              <a:rPr lang="en-US" dirty="0" smtClean="0">
                <a:solidFill>
                  <a:schemeClr val="tx1"/>
                </a:solidFill>
              </a:rPr>
              <a:t> </a:t>
            </a:r>
            <a:r>
              <a:rPr lang="en-US" dirty="0" smtClean="0">
                <a:solidFill>
                  <a:srgbClr val="002060"/>
                </a:solidFill>
              </a:rPr>
              <a:t>Here are 2 slides from SRI showing their plan to address prototype 2 crosstalk problems</a:t>
            </a:r>
            <a:endParaRPr lang="en-US" dirty="0">
              <a:solidFill>
                <a:srgbClr val="002060"/>
              </a:solidFill>
            </a:endParaRPr>
          </a:p>
        </p:txBody>
      </p:sp>
    </p:spTree>
    <p:extLst>
      <p:ext uri="{BB962C8B-B14F-4D97-AF65-F5344CB8AC3E}">
        <p14:creationId xmlns:p14="http://schemas.microsoft.com/office/powerpoint/2010/main" val="1047785986"/>
      </p:ext>
    </p:extLst>
  </p:cSld>
  <p:clrMapOvr>
    <a:masterClrMapping/>
  </p:clrMapOvr>
  <p:transition spd="med">
    <p:pull dir="rd"/>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Prototypes photos</a:t>
            </a:r>
            <a:endParaRPr lang="en-US" dirty="0"/>
          </a:p>
        </p:txBody>
      </p:sp>
      <p:sp>
        <p:nvSpPr>
          <p:cNvPr id="3" name="Content Placeholder 2"/>
          <p:cNvSpPr>
            <a:spLocks noGrp="1"/>
          </p:cNvSpPr>
          <p:nvPr>
            <p:ph sz="half" idx="1"/>
          </p:nvPr>
        </p:nvSpPr>
        <p:spPr>
          <a:xfrm>
            <a:off x="533400" y="3581400"/>
            <a:ext cx="4953000" cy="2743200"/>
          </a:xfrm>
        </p:spPr>
        <p:txBody>
          <a:bodyPr>
            <a:normAutofit fontScale="62500" lnSpcReduction="20000"/>
          </a:bodyPr>
          <a:lstStyle/>
          <a:p>
            <a:r>
              <a:rPr lang="en-US" dirty="0" smtClean="0"/>
              <a:t>Prototype 1(top) 2 (right top) and 3 (right bottom). The chip size for prototype 3 was the same as in prototype 2 (1.3x1.3 mm</a:t>
            </a:r>
            <a:r>
              <a:rPr lang="en-US" baseline="30000" dirty="0" smtClean="0"/>
              <a:t>2</a:t>
            </a:r>
            <a:r>
              <a:rPr lang="en-US" dirty="0" smtClean="0"/>
              <a:t> ), but package is different, it has 68 pins instead of 40 in prototype 2 thanks to new technology, allowing reduce pitch of contact pads on the chip. Larger number of pins allowed to get rid of row/column address multiplexing and separate analog and digital power inputs.</a:t>
            </a:r>
            <a:endParaRPr lang="en-US" dirty="0"/>
          </a:p>
        </p:txBody>
      </p:sp>
      <p:pic>
        <p:nvPicPr>
          <p:cNvPr id="7" name="Content Placeholder 6"/>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5791200" y="3810000"/>
            <a:ext cx="3035808" cy="2486025"/>
          </a:xfrm>
        </p:spPr>
      </p:pic>
      <p:sp>
        <p:nvSpPr>
          <p:cNvPr id="5" name="Slide Number Placeholder 4"/>
          <p:cNvSpPr>
            <a:spLocks noGrp="1"/>
          </p:cNvSpPr>
          <p:nvPr>
            <p:ph type="sldNum" sz="quarter" idx="10"/>
          </p:nvPr>
        </p:nvSpPr>
        <p:spPr/>
        <p:txBody>
          <a:bodyPr/>
          <a:lstStyle/>
          <a:p>
            <a:pPr>
              <a:defRPr/>
            </a:pPr>
            <a:fld id="{C2B4692D-6A69-4A66-9FA4-8027FF1B8135}" type="slidenum">
              <a:rPr lang="en-US" smtClean="0"/>
              <a:pPr>
                <a:defRPr/>
              </a:pPr>
              <a:t>16</a:t>
            </a:fld>
            <a:endParaRPr lang="en-US"/>
          </a:p>
        </p:txBody>
      </p:sp>
      <p:sp>
        <p:nvSpPr>
          <p:cNvPr id="6" name="Footer Placeholder 5"/>
          <p:cNvSpPr>
            <a:spLocks noGrp="1"/>
          </p:cNvSpPr>
          <p:nvPr>
            <p:ph type="ftr" sz="quarter" idx="11"/>
          </p:nvPr>
        </p:nvSpPr>
        <p:spPr/>
        <p:txBody>
          <a:bodyPr/>
          <a:lstStyle/>
          <a:p>
            <a:pPr>
              <a:defRPr/>
            </a:pPr>
            <a:r>
              <a:rPr lang="en-US" smtClean="0"/>
              <a:t>June 4, 2015, VERTEX2015, Santa Fe, NM          Nick Sinev                            </a:t>
            </a:r>
            <a:endParaRPr lang="en-US"/>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981200" y="1265682"/>
            <a:ext cx="2718816" cy="2182368"/>
          </a:xfrm>
          <a:prstGeom prst="rect">
            <a:avLst/>
          </a:prstGeom>
        </p:spPr>
      </p:pic>
      <p:pic>
        <p:nvPicPr>
          <p:cNvPr id="8" name="Picture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791200" y="1265682"/>
            <a:ext cx="3035808" cy="2429256"/>
          </a:xfrm>
          <a:prstGeom prst="rect">
            <a:avLst/>
          </a:prstGeom>
        </p:spPr>
      </p:pic>
    </p:spTree>
    <p:extLst>
      <p:ext uri="{BB962C8B-B14F-4D97-AF65-F5344CB8AC3E}">
        <p14:creationId xmlns:p14="http://schemas.microsoft.com/office/powerpoint/2010/main" val="3520468027"/>
      </p:ext>
    </p:extLst>
  </p:cSld>
  <p:clrMapOvr>
    <a:masterClrMapping/>
  </p:clrMapOvr>
  <p:transition spd="med">
    <p:pull dir="rd"/>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47800" y="381000"/>
            <a:ext cx="6286500" cy="514350"/>
          </a:xfrm>
        </p:spPr>
        <p:txBody>
          <a:bodyPr/>
          <a:lstStyle/>
          <a:p>
            <a:r>
              <a:rPr lang="en-US" dirty="0" smtClean="0"/>
              <a:t>How different sensor options perform</a:t>
            </a:r>
            <a:endParaRPr lang="en-US" dirty="0"/>
          </a:p>
        </p:txBody>
      </p:sp>
      <p:sp>
        <p:nvSpPr>
          <p:cNvPr id="3" name="Content Placeholder 2"/>
          <p:cNvSpPr>
            <a:spLocks noGrp="1"/>
          </p:cNvSpPr>
          <p:nvPr>
            <p:ph sz="half" idx="1"/>
          </p:nvPr>
        </p:nvSpPr>
        <p:spPr/>
        <p:txBody>
          <a:bodyPr/>
          <a:lstStyle/>
          <a:p>
            <a:r>
              <a:rPr lang="en-US" sz="1400" dirty="0" smtClean="0"/>
              <a:t>It was assumed, that we can achieve smaller capacitance of a sensor, compare to prototype 2. But which option can give the smallest capacitance was not obvious. And, in general, how small this capacitance can be depends not only on the sensor capacitance, but also on the parasitic capacitances of reset transistor and source follower. </a:t>
            </a:r>
          </a:p>
          <a:p>
            <a:r>
              <a:rPr lang="en-US" sz="1400" dirty="0" smtClean="0"/>
              <a:t>First hint on the values of the sensor capacitance could be seen on the picture at right – here are color coded values of the voltage change on the sensor due to reset pulse coupling. Because the coupling capacitance between reset transistor gate and sensor is the same for all sensor modifications, such coupling will be larger for the sensors with smaller capacitance. We see, that sensor option 3 has the larges value of coupling – means smallest capacitance   </a:t>
            </a:r>
            <a:endParaRPr lang="en-US" sz="1400" dirty="0"/>
          </a:p>
        </p:txBody>
      </p:sp>
      <p:pic>
        <p:nvPicPr>
          <p:cNvPr id="7" name="Content Placeholder 6"/>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4648200" y="1447800"/>
            <a:ext cx="3886200" cy="3891832"/>
          </a:xfrm>
        </p:spPr>
      </p:pic>
      <p:sp>
        <p:nvSpPr>
          <p:cNvPr id="5" name="Slide Number Placeholder 4"/>
          <p:cNvSpPr>
            <a:spLocks noGrp="1"/>
          </p:cNvSpPr>
          <p:nvPr>
            <p:ph type="sldNum" sz="quarter" idx="10"/>
          </p:nvPr>
        </p:nvSpPr>
        <p:spPr/>
        <p:txBody>
          <a:bodyPr/>
          <a:lstStyle/>
          <a:p>
            <a:pPr>
              <a:defRPr/>
            </a:pPr>
            <a:fld id="{C2B4692D-6A69-4A66-9FA4-8027FF1B8135}" type="slidenum">
              <a:rPr lang="en-US" smtClean="0"/>
              <a:pPr>
                <a:defRPr/>
              </a:pPr>
              <a:t>17</a:t>
            </a:fld>
            <a:endParaRPr lang="en-US"/>
          </a:p>
        </p:txBody>
      </p:sp>
      <p:sp>
        <p:nvSpPr>
          <p:cNvPr id="6" name="Footer Placeholder 5"/>
          <p:cNvSpPr>
            <a:spLocks noGrp="1"/>
          </p:cNvSpPr>
          <p:nvPr>
            <p:ph type="ftr" sz="quarter" idx="11"/>
          </p:nvPr>
        </p:nvSpPr>
        <p:spPr/>
        <p:txBody>
          <a:bodyPr/>
          <a:lstStyle/>
          <a:p>
            <a:pPr>
              <a:defRPr/>
            </a:pPr>
            <a:r>
              <a:rPr lang="en-US" smtClean="0"/>
              <a:t>June 4, 2015, VERTEX2015, Santa Fe, NM          Nick Sinev                            </a:t>
            </a:r>
            <a:endParaRPr lang="en-US"/>
          </a:p>
        </p:txBody>
      </p:sp>
    </p:spTree>
    <p:extLst>
      <p:ext uri="{BB962C8B-B14F-4D97-AF65-F5344CB8AC3E}">
        <p14:creationId xmlns:p14="http://schemas.microsoft.com/office/powerpoint/2010/main" val="3303114175"/>
      </p:ext>
    </p:extLst>
  </p:cSld>
  <p:clrMapOvr>
    <a:masterClrMapping/>
  </p:clrMapOvr>
  <p:transition spd="med">
    <p:pull dir="rd"/>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Fe55 test</a:t>
            </a:r>
            <a:endParaRPr lang="en-US" dirty="0"/>
          </a:p>
        </p:txBody>
      </p:sp>
      <p:sp>
        <p:nvSpPr>
          <p:cNvPr id="3" name="Content Placeholder 2"/>
          <p:cNvSpPr>
            <a:spLocks noGrp="1"/>
          </p:cNvSpPr>
          <p:nvPr>
            <p:ph sz="half" idx="1"/>
          </p:nvPr>
        </p:nvSpPr>
        <p:spPr/>
        <p:txBody>
          <a:bodyPr/>
          <a:lstStyle/>
          <a:p>
            <a:r>
              <a:rPr lang="en-US" sz="1600" dirty="0" smtClean="0"/>
              <a:t>More precise method of measuring sensor capacitances consist in the observation of signal from radioactive source </a:t>
            </a:r>
            <a:r>
              <a:rPr lang="en-US" sz="1600" dirty="0" smtClean="0">
                <a:solidFill>
                  <a:srgbClr val="FF0000"/>
                </a:solidFill>
              </a:rPr>
              <a:t>Fe55</a:t>
            </a:r>
            <a:r>
              <a:rPr lang="en-US" sz="1600" dirty="0" smtClean="0"/>
              <a:t>. It emits low energy (</a:t>
            </a:r>
            <a:r>
              <a:rPr lang="en-US" sz="1600" dirty="0" smtClean="0">
                <a:solidFill>
                  <a:srgbClr val="FF0000"/>
                </a:solidFill>
              </a:rPr>
              <a:t>5.9 </a:t>
            </a:r>
            <a:r>
              <a:rPr lang="en-US" sz="1600" dirty="0" err="1" smtClean="0">
                <a:solidFill>
                  <a:srgbClr val="FF0000"/>
                </a:solidFill>
              </a:rPr>
              <a:t>KeV</a:t>
            </a:r>
            <a:r>
              <a:rPr lang="en-US" sz="1600" dirty="0" smtClean="0"/>
              <a:t>) X-rays. Such X-rays are absorbed in the silicon, and all their energy goes into creation of electron-hole pairs. The energy to create one such pair is well known, and is </a:t>
            </a:r>
            <a:r>
              <a:rPr lang="en-US" sz="1600" dirty="0" smtClean="0">
                <a:solidFill>
                  <a:srgbClr val="FF0000"/>
                </a:solidFill>
              </a:rPr>
              <a:t>3.66 eV </a:t>
            </a:r>
            <a:r>
              <a:rPr lang="en-US" sz="1600" dirty="0" smtClean="0"/>
              <a:t>for Si. So, from maximum observed signal we can calculate capacitance. Taking into account, that Fe55 has </a:t>
            </a:r>
            <a:r>
              <a:rPr lang="en-US" sz="1600" dirty="0" smtClean="0">
                <a:solidFill>
                  <a:srgbClr val="FF0000"/>
                </a:solidFill>
              </a:rPr>
              <a:t>about 10% </a:t>
            </a:r>
            <a:r>
              <a:rPr lang="en-US" sz="1600" dirty="0" smtClean="0"/>
              <a:t>of decays with energy </a:t>
            </a:r>
            <a:r>
              <a:rPr lang="en-US" sz="1600" dirty="0" smtClean="0">
                <a:solidFill>
                  <a:srgbClr val="FF0000"/>
                </a:solidFill>
              </a:rPr>
              <a:t>6.49</a:t>
            </a:r>
            <a:r>
              <a:rPr lang="en-US" sz="1600" dirty="0" smtClean="0"/>
              <a:t> </a:t>
            </a:r>
            <a:r>
              <a:rPr lang="en-US" sz="1600" dirty="0" err="1" smtClean="0">
                <a:solidFill>
                  <a:srgbClr val="FF0000"/>
                </a:solidFill>
              </a:rPr>
              <a:t>KeV</a:t>
            </a:r>
            <a:r>
              <a:rPr lang="en-US" sz="1600" dirty="0" smtClean="0"/>
              <a:t>, we can get following capacitances:</a:t>
            </a:r>
          </a:p>
          <a:p>
            <a:r>
              <a:rPr lang="en-US" sz="1600" dirty="0" smtClean="0"/>
              <a:t>Opt. 1 – </a:t>
            </a:r>
            <a:r>
              <a:rPr lang="en-US" sz="1600" dirty="0" smtClean="0">
                <a:solidFill>
                  <a:srgbClr val="FF0000"/>
                </a:solidFill>
              </a:rPr>
              <a:t>9.04 </a:t>
            </a:r>
            <a:r>
              <a:rPr lang="en-US" sz="1600" dirty="0" err="1" smtClean="0">
                <a:solidFill>
                  <a:srgbClr val="FF0000"/>
                </a:solidFill>
              </a:rPr>
              <a:t>fF</a:t>
            </a:r>
            <a:r>
              <a:rPr lang="en-US" sz="1600" dirty="0" smtClean="0"/>
              <a:t>, opt 2 – 6.2 </a:t>
            </a:r>
            <a:r>
              <a:rPr lang="en-US" sz="1600" dirty="0" err="1" smtClean="0"/>
              <a:t>fF</a:t>
            </a:r>
            <a:r>
              <a:rPr lang="en-US" sz="1600" dirty="0" smtClean="0"/>
              <a:t>, opt 3 – </a:t>
            </a:r>
            <a:r>
              <a:rPr lang="en-US" sz="1600" dirty="0" smtClean="0">
                <a:solidFill>
                  <a:srgbClr val="FF0000"/>
                </a:solidFill>
              </a:rPr>
              <a:t>2.73 </a:t>
            </a:r>
            <a:r>
              <a:rPr lang="en-US" sz="1600" dirty="0" err="1" smtClean="0">
                <a:solidFill>
                  <a:srgbClr val="FF0000"/>
                </a:solidFill>
              </a:rPr>
              <a:t>fF</a:t>
            </a:r>
            <a:r>
              <a:rPr lang="en-US" sz="1600" dirty="0" smtClean="0"/>
              <a:t>, opt 4 and 5 </a:t>
            </a:r>
            <a:r>
              <a:rPr lang="en-US" sz="1600" dirty="0" smtClean="0">
                <a:solidFill>
                  <a:srgbClr val="FF0000"/>
                </a:solidFill>
              </a:rPr>
              <a:t>4.9 </a:t>
            </a:r>
            <a:r>
              <a:rPr lang="en-US" sz="1600" dirty="0" err="1" smtClean="0">
                <a:solidFill>
                  <a:srgbClr val="FF0000"/>
                </a:solidFill>
              </a:rPr>
              <a:t>fF</a:t>
            </a:r>
            <a:r>
              <a:rPr lang="en-US" sz="1600" dirty="0" smtClean="0">
                <a:solidFill>
                  <a:srgbClr val="FF0000"/>
                </a:solidFill>
              </a:rPr>
              <a:t> </a:t>
            </a:r>
            <a:r>
              <a:rPr lang="en-US" sz="1600" dirty="0" smtClean="0"/>
              <a:t>and option 6 – </a:t>
            </a:r>
            <a:r>
              <a:rPr lang="en-US" sz="1600" dirty="0" smtClean="0">
                <a:solidFill>
                  <a:srgbClr val="FF0000"/>
                </a:solidFill>
              </a:rPr>
              <a:t>8.9 </a:t>
            </a:r>
            <a:r>
              <a:rPr lang="en-US" sz="1600" dirty="0" err="1" smtClean="0">
                <a:solidFill>
                  <a:srgbClr val="FF0000"/>
                </a:solidFill>
              </a:rPr>
              <a:t>fF</a:t>
            </a:r>
            <a:r>
              <a:rPr lang="en-US" sz="1600" dirty="0" smtClean="0">
                <a:solidFill>
                  <a:srgbClr val="FF0000"/>
                </a:solidFill>
              </a:rPr>
              <a:t> </a:t>
            </a:r>
            <a:endParaRPr lang="en-US" sz="1600" dirty="0">
              <a:solidFill>
                <a:srgbClr val="FF0000"/>
              </a:solidFill>
            </a:endParaRPr>
          </a:p>
        </p:txBody>
      </p:sp>
      <p:pic>
        <p:nvPicPr>
          <p:cNvPr id="7" name="Content Placeholder 6"/>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4876800" y="1524000"/>
            <a:ext cx="3886200" cy="4156846"/>
          </a:xfrm>
        </p:spPr>
      </p:pic>
      <p:sp>
        <p:nvSpPr>
          <p:cNvPr id="5" name="Slide Number Placeholder 4"/>
          <p:cNvSpPr>
            <a:spLocks noGrp="1"/>
          </p:cNvSpPr>
          <p:nvPr>
            <p:ph type="sldNum" sz="quarter" idx="10"/>
          </p:nvPr>
        </p:nvSpPr>
        <p:spPr/>
        <p:txBody>
          <a:bodyPr/>
          <a:lstStyle/>
          <a:p>
            <a:pPr>
              <a:defRPr/>
            </a:pPr>
            <a:fld id="{C2B4692D-6A69-4A66-9FA4-8027FF1B8135}" type="slidenum">
              <a:rPr lang="en-US" smtClean="0"/>
              <a:pPr>
                <a:defRPr/>
              </a:pPr>
              <a:t>18</a:t>
            </a:fld>
            <a:endParaRPr lang="en-US"/>
          </a:p>
        </p:txBody>
      </p:sp>
      <p:sp>
        <p:nvSpPr>
          <p:cNvPr id="6" name="Footer Placeholder 5"/>
          <p:cNvSpPr>
            <a:spLocks noGrp="1"/>
          </p:cNvSpPr>
          <p:nvPr>
            <p:ph type="ftr" sz="quarter" idx="11"/>
          </p:nvPr>
        </p:nvSpPr>
        <p:spPr/>
        <p:txBody>
          <a:bodyPr/>
          <a:lstStyle/>
          <a:p>
            <a:pPr>
              <a:defRPr/>
            </a:pPr>
            <a:r>
              <a:rPr lang="en-US" smtClean="0"/>
              <a:t>June 4, 2015, VERTEX2015, Santa Fe, NM          Nick Sinev                            </a:t>
            </a:r>
            <a:endParaRPr lang="en-US"/>
          </a:p>
        </p:txBody>
      </p:sp>
    </p:spTree>
    <p:extLst>
      <p:ext uri="{BB962C8B-B14F-4D97-AF65-F5344CB8AC3E}">
        <p14:creationId xmlns:p14="http://schemas.microsoft.com/office/powerpoint/2010/main" val="728605441"/>
      </p:ext>
    </p:extLst>
  </p:cSld>
  <p:clrMapOvr>
    <a:masterClrMapping/>
  </p:clrMapOvr>
  <p:transition spd="med">
    <p:pull dir="rd"/>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Sensor noise measurements</a:t>
            </a:r>
            <a:endParaRPr lang="en-US" dirty="0"/>
          </a:p>
        </p:txBody>
      </p:sp>
      <p:pic>
        <p:nvPicPr>
          <p:cNvPr id="11" name="Content Placeholder 10"/>
          <p:cNvPicPr>
            <a:picLocks noGrp="1" noChangeAspect="1"/>
          </p:cNvPicPr>
          <p:nvPr>
            <p:ph sz="quarter" idx="1"/>
          </p:nvPr>
        </p:nvPicPr>
        <p:blipFill>
          <a:blip r:embed="rId2" cstate="print">
            <a:extLst>
              <a:ext uri="{28A0092B-C50C-407E-A947-70E740481C1C}">
                <a14:useLocalDpi xmlns:a14="http://schemas.microsoft.com/office/drawing/2010/main" val="0"/>
              </a:ext>
            </a:extLst>
          </a:blip>
          <a:stretch>
            <a:fillRect/>
          </a:stretch>
        </p:blipFill>
        <p:spPr>
          <a:xfrm>
            <a:off x="609600" y="1219200"/>
            <a:ext cx="3581400" cy="2667000"/>
          </a:xfrm>
        </p:spPr>
      </p:pic>
      <p:pic>
        <p:nvPicPr>
          <p:cNvPr id="12" name="Content Placeholder 11"/>
          <p:cNvPicPr>
            <a:picLocks noGrp="1" noChangeAspect="1"/>
          </p:cNvPicPr>
          <p:nvPr>
            <p:ph sz="quarter" idx="2"/>
          </p:nvPr>
        </p:nvPicPr>
        <p:blipFill>
          <a:blip r:embed="rId3" cstate="print">
            <a:extLst>
              <a:ext uri="{28A0092B-C50C-407E-A947-70E740481C1C}">
                <a14:useLocalDpi xmlns:a14="http://schemas.microsoft.com/office/drawing/2010/main" val="0"/>
              </a:ext>
            </a:extLst>
          </a:blip>
          <a:stretch>
            <a:fillRect/>
          </a:stretch>
        </p:blipFill>
        <p:spPr>
          <a:xfrm>
            <a:off x="4800600" y="1219200"/>
            <a:ext cx="3362467" cy="2667000"/>
          </a:xfrm>
        </p:spPr>
      </p:pic>
      <p:sp>
        <p:nvSpPr>
          <p:cNvPr id="10" name="Text Placeholder 9"/>
          <p:cNvSpPr>
            <a:spLocks noGrp="1"/>
          </p:cNvSpPr>
          <p:nvPr>
            <p:ph type="body" sz="half" idx="3"/>
          </p:nvPr>
        </p:nvSpPr>
        <p:spPr/>
        <p:txBody>
          <a:bodyPr/>
          <a:lstStyle/>
          <a:p>
            <a:r>
              <a:rPr lang="en-US" dirty="0" smtClean="0"/>
              <a:t>Plots above show noise measurements for sensor options with minimum capacitance (</a:t>
            </a:r>
            <a:r>
              <a:rPr lang="en-US" dirty="0" smtClean="0">
                <a:solidFill>
                  <a:srgbClr val="FF0000"/>
                </a:solidFill>
              </a:rPr>
              <a:t>option 3, C=2.73 </a:t>
            </a:r>
            <a:r>
              <a:rPr lang="en-US" dirty="0" err="1" smtClean="0">
                <a:solidFill>
                  <a:srgbClr val="FF0000"/>
                </a:solidFill>
              </a:rPr>
              <a:t>fF</a:t>
            </a:r>
            <a:r>
              <a:rPr lang="en-US" dirty="0" smtClean="0"/>
              <a:t>) on left, and maximum capacitance (</a:t>
            </a:r>
            <a:r>
              <a:rPr lang="en-US" dirty="0" smtClean="0">
                <a:solidFill>
                  <a:srgbClr val="FF0000"/>
                </a:solidFill>
              </a:rPr>
              <a:t>option 6, C=8.9 </a:t>
            </a:r>
            <a:r>
              <a:rPr lang="en-US" dirty="0" err="1" smtClean="0">
                <a:solidFill>
                  <a:srgbClr val="FF0000"/>
                </a:solidFill>
              </a:rPr>
              <a:t>fF</a:t>
            </a:r>
            <a:r>
              <a:rPr lang="en-US" dirty="0" smtClean="0"/>
              <a:t>) on right. Qualitatively they agree with expectation – larger capacitance – smaller noise, but they are </a:t>
            </a:r>
            <a:r>
              <a:rPr lang="en-US" dirty="0" smtClean="0">
                <a:solidFill>
                  <a:srgbClr val="FF0000"/>
                </a:solidFill>
              </a:rPr>
              <a:t>larger</a:t>
            </a:r>
            <a:r>
              <a:rPr lang="en-US" dirty="0" smtClean="0"/>
              <a:t>, than expected from </a:t>
            </a:r>
            <a:r>
              <a:rPr lang="en-US" dirty="0" smtClean="0">
                <a:solidFill>
                  <a:srgbClr val="FF0000"/>
                </a:solidFill>
              </a:rPr>
              <a:t>KTC noise </a:t>
            </a:r>
            <a:r>
              <a:rPr lang="en-US" dirty="0" smtClean="0"/>
              <a:t>formula. That means, that there are additional </a:t>
            </a:r>
            <a:r>
              <a:rPr lang="en-US" dirty="0" smtClean="0">
                <a:solidFill>
                  <a:srgbClr val="FF0000"/>
                </a:solidFill>
              </a:rPr>
              <a:t>noise pick up</a:t>
            </a:r>
            <a:r>
              <a:rPr lang="en-US" dirty="0" smtClean="0"/>
              <a:t>, and table on the next page will give you estimated values of such pick up.</a:t>
            </a:r>
            <a:endParaRPr lang="en-US" dirty="0"/>
          </a:p>
        </p:txBody>
      </p:sp>
      <p:sp>
        <p:nvSpPr>
          <p:cNvPr id="5" name="Slide Number Placeholder 4"/>
          <p:cNvSpPr>
            <a:spLocks noGrp="1"/>
          </p:cNvSpPr>
          <p:nvPr>
            <p:ph type="sldNum" sz="quarter" idx="10"/>
          </p:nvPr>
        </p:nvSpPr>
        <p:spPr/>
        <p:txBody>
          <a:bodyPr/>
          <a:lstStyle/>
          <a:p>
            <a:pPr>
              <a:defRPr/>
            </a:pPr>
            <a:fld id="{C2B4692D-6A69-4A66-9FA4-8027FF1B8135}" type="slidenum">
              <a:rPr lang="en-US" smtClean="0"/>
              <a:pPr>
                <a:defRPr/>
              </a:pPr>
              <a:t>19</a:t>
            </a:fld>
            <a:endParaRPr lang="en-US"/>
          </a:p>
        </p:txBody>
      </p:sp>
      <p:sp>
        <p:nvSpPr>
          <p:cNvPr id="6" name="Footer Placeholder 5"/>
          <p:cNvSpPr>
            <a:spLocks noGrp="1"/>
          </p:cNvSpPr>
          <p:nvPr>
            <p:ph type="ftr" sz="quarter" idx="11"/>
          </p:nvPr>
        </p:nvSpPr>
        <p:spPr>
          <a:xfrm>
            <a:off x="1981200" y="6477000"/>
            <a:ext cx="5105400" cy="381000"/>
          </a:xfrm>
        </p:spPr>
        <p:txBody>
          <a:bodyPr/>
          <a:lstStyle/>
          <a:p>
            <a:pPr>
              <a:defRPr/>
            </a:pPr>
            <a:r>
              <a:rPr lang="en-US" smtClean="0"/>
              <a:t>June 4, 2015, VERTEX2015, Santa Fe, NM          Nick Sinev                            </a:t>
            </a:r>
            <a:endParaRPr lang="en-US" dirty="0"/>
          </a:p>
        </p:txBody>
      </p:sp>
    </p:spTree>
    <p:extLst>
      <p:ext uri="{BB962C8B-B14F-4D97-AF65-F5344CB8AC3E}">
        <p14:creationId xmlns:p14="http://schemas.microsoft.com/office/powerpoint/2010/main" val="1846216471"/>
      </p:ext>
    </p:extLst>
  </p:cSld>
  <p:clrMapOvr>
    <a:masterClrMapping/>
  </p:clrMapOvr>
  <p:transition spd="med">
    <p:pull dir="rd"/>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3122" name="Rectangle 2"/>
          <p:cNvSpPr>
            <a:spLocks noGrp="1" noChangeArrowheads="1"/>
          </p:cNvSpPr>
          <p:nvPr>
            <p:ph type="title"/>
          </p:nvPr>
        </p:nvSpPr>
        <p:spPr/>
        <p:txBody>
          <a:bodyPr/>
          <a:lstStyle/>
          <a:p>
            <a:pPr>
              <a:defRPr/>
            </a:pPr>
            <a:r>
              <a:rPr lang="en-US" smtClean="0"/>
              <a:t>Outline of the talk</a:t>
            </a:r>
          </a:p>
        </p:txBody>
      </p:sp>
      <p:sp>
        <p:nvSpPr>
          <p:cNvPr id="773123" name="Rectangle 3"/>
          <p:cNvSpPr>
            <a:spLocks noGrp="1" noChangeArrowheads="1"/>
          </p:cNvSpPr>
          <p:nvPr>
            <p:ph idx="1"/>
          </p:nvPr>
        </p:nvSpPr>
        <p:spPr>
          <a:xfrm>
            <a:off x="1295400" y="1143000"/>
            <a:ext cx="7162800" cy="5257800"/>
          </a:xfrm>
        </p:spPr>
        <p:txBody>
          <a:bodyPr>
            <a:normAutofit lnSpcReduction="10000"/>
          </a:bodyPr>
          <a:lstStyle/>
          <a:p>
            <a:pPr>
              <a:buFont typeface="Wingdings" pitchFamily="2" charset="2"/>
              <a:buNone/>
              <a:defRPr/>
            </a:pPr>
            <a:endParaRPr lang="en-US" dirty="0" smtClean="0"/>
          </a:p>
          <a:p>
            <a:pPr>
              <a:defRPr/>
            </a:pPr>
            <a:r>
              <a:rPr lang="en-US" dirty="0" smtClean="0"/>
              <a:t>Very brief reminder of </a:t>
            </a:r>
            <a:r>
              <a:rPr lang="en-US" dirty="0" err="1" smtClean="0"/>
              <a:t>Chronopixel</a:t>
            </a:r>
            <a:r>
              <a:rPr lang="en-US" dirty="0" smtClean="0"/>
              <a:t> concept:</a:t>
            </a:r>
          </a:p>
          <a:p>
            <a:pPr lvl="1">
              <a:defRPr/>
            </a:pPr>
            <a:r>
              <a:rPr lang="en-US" dirty="0" smtClean="0"/>
              <a:t> </a:t>
            </a:r>
            <a:r>
              <a:rPr lang="en-US" dirty="0" err="1" smtClean="0">
                <a:solidFill>
                  <a:srgbClr val="00B050"/>
                </a:solidFill>
              </a:rPr>
              <a:t>Chronopixel</a:t>
            </a:r>
            <a:r>
              <a:rPr lang="en-US" dirty="0" smtClean="0">
                <a:solidFill>
                  <a:srgbClr val="FF0000"/>
                </a:solidFill>
              </a:rPr>
              <a:t> </a:t>
            </a:r>
            <a:r>
              <a:rPr lang="en-US" dirty="0" smtClean="0"/>
              <a:t>is a </a:t>
            </a:r>
            <a:r>
              <a:rPr lang="en-US" dirty="0" smtClean="0">
                <a:solidFill>
                  <a:srgbClr val="00B050"/>
                </a:solidFill>
              </a:rPr>
              <a:t>monolithic CMOS </a:t>
            </a:r>
            <a:r>
              <a:rPr lang="en-US" dirty="0" smtClean="0"/>
              <a:t>pixel sensor with enough electronics in each pixel to detect charge particle hit in the pixel, and </a:t>
            </a:r>
            <a:r>
              <a:rPr lang="en-US" dirty="0" smtClean="0">
                <a:solidFill>
                  <a:srgbClr val="00B050"/>
                </a:solidFill>
              </a:rPr>
              <a:t>record the time </a:t>
            </a:r>
            <a:r>
              <a:rPr lang="en-US" dirty="0" smtClean="0"/>
              <a:t>(time stamp) </a:t>
            </a:r>
            <a:r>
              <a:rPr lang="en-US" dirty="0" smtClean="0">
                <a:solidFill>
                  <a:srgbClr val="00B050"/>
                </a:solidFill>
              </a:rPr>
              <a:t>of each hit</a:t>
            </a:r>
            <a:r>
              <a:rPr lang="en-US" dirty="0" smtClean="0"/>
              <a:t>.</a:t>
            </a:r>
          </a:p>
          <a:p>
            <a:pPr>
              <a:defRPr/>
            </a:pPr>
            <a:r>
              <a:rPr lang="en-US" dirty="0" smtClean="0"/>
              <a:t>Specifications</a:t>
            </a:r>
          </a:p>
          <a:p>
            <a:pPr>
              <a:defRPr/>
            </a:pPr>
            <a:r>
              <a:rPr lang="en-US" dirty="0" smtClean="0"/>
              <a:t>History</a:t>
            </a:r>
          </a:p>
          <a:p>
            <a:pPr>
              <a:defRPr/>
            </a:pPr>
            <a:r>
              <a:rPr lang="en-US" dirty="0" smtClean="0"/>
              <a:t>Prototype 1 test results</a:t>
            </a:r>
          </a:p>
          <a:p>
            <a:pPr>
              <a:defRPr/>
            </a:pPr>
            <a:r>
              <a:rPr lang="en-US" dirty="0" smtClean="0"/>
              <a:t>Prototype 2 features and test results</a:t>
            </a:r>
          </a:p>
          <a:p>
            <a:pPr>
              <a:defRPr/>
            </a:pPr>
            <a:r>
              <a:rPr lang="en-US" dirty="0" smtClean="0"/>
              <a:t>Changes in prototype 3</a:t>
            </a:r>
          </a:p>
          <a:p>
            <a:pPr>
              <a:defRPr/>
            </a:pPr>
            <a:r>
              <a:rPr lang="en-US" dirty="0" smtClean="0"/>
              <a:t>Sensor options discussion</a:t>
            </a:r>
          </a:p>
          <a:p>
            <a:pPr>
              <a:defRPr/>
            </a:pPr>
            <a:r>
              <a:rPr lang="en-US" dirty="0" smtClean="0"/>
              <a:t>Some results of prototype3 tests</a:t>
            </a:r>
          </a:p>
          <a:p>
            <a:pPr lvl="1">
              <a:defRPr/>
            </a:pPr>
            <a:r>
              <a:rPr lang="en-US" dirty="0" smtClean="0"/>
              <a:t>main problem discovered in prototype 2 is </a:t>
            </a:r>
            <a:r>
              <a:rPr lang="en-US" u="sng" dirty="0" smtClean="0">
                <a:solidFill>
                  <a:srgbClr val="00B050"/>
                </a:solidFill>
              </a:rPr>
              <a:t>solved</a:t>
            </a:r>
            <a:r>
              <a:rPr lang="en-US" dirty="0" smtClean="0"/>
              <a:t> !</a:t>
            </a:r>
          </a:p>
          <a:p>
            <a:pPr lvl="1">
              <a:defRPr/>
            </a:pPr>
            <a:r>
              <a:rPr lang="en-US" dirty="0" smtClean="0"/>
              <a:t>noise, calibration, etc.</a:t>
            </a:r>
          </a:p>
          <a:p>
            <a:pPr>
              <a:defRPr/>
            </a:pPr>
            <a:r>
              <a:rPr lang="en-US" dirty="0" smtClean="0"/>
              <a:t>Results discussion</a:t>
            </a:r>
          </a:p>
          <a:p>
            <a:pPr>
              <a:defRPr/>
            </a:pPr>
            <a:r>
              <a:rPr lang="en-US" dirty="0" smtClean="0"/>
              <a:t>Summary and plans</a:t>
            </a:r>
          </a:p>
          <a:p>
            <a:pPr>
              <a:defRPr/>
            </a:pPr>
            <a:endParaRPr lang="en-US" dirty="0" smtClean="0"/>
          </a:p>
        </p:txBody>
      </p:sp>
      <p:sp>
        <p:nvSpPr>
          <p:cNvPr id="4100" name="Slide Number Placeholder 3"/>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003366"/>
              </a:buClr>
              <a:buSzPct val="65000"/>
              <a:buFont typeface="Wingdings" pitchFamily="2" charset="2"/>
              <a:buChar char="m"/>
              <a:defRPr sz="2000" b="1">
                <a:solidFill>
                  <a:srgbClr val="003366"/>
                </a:solidFill>
                <a:latin typeface="Times New Roman" pitchFamily="18" charset="0"/>
              </a:defRPr>
            </a:lvl1pPr>
            <a:lvl2pPr marL="742950" indent="-285750" eaLnBrk="0" hangingPunct="0">
              <a:spcBef>
                <a:spcPct val="20000"/>
              </a:spcBef>
              <a:buClr>
                <a:srgbClr val="003366"/>
              </a:buClr>
              <a:buSzPct val="65000"/>
              <a:buFont typeface="Wingdings" pitchFamily="2" charset="2"/>
              <a:buChar char="Ä"/>
              <a:defRPr b="1">
                <a:solidFill>
                  <a:srgbClr val="003366"/>
                </a:solidFill>
                <a:latin typeface="Times New Roman" pitchFamily="18" charset="0"/>
              </a:defRPr>
            </a:lvl2pPr>
            <a:lvl3pPr marL="1143000" indent="-228600" eaLnBrk="0" hangingPunct="0">
              <a:spcBef>
                <a:spcPct val="20000"/>
              </a:spcBef>
              <a:buClr>
                <a:srgbClr val="004C00"/>
              </a:buClr>
              <a:buSzPct val="65000"/>
              <a:buFont typeface="Wingdings" pitchFamily="2" charset="2"/>
              <a:buChar char="v"/>
              <a:defRPr sz="1600">
                <a:solidFill>
                  <a:srgbClr val="003366"/>
                </a:solidFill>
                <a:latin typeface="Times New Roman" pitchFamily="18" charset="0"/>
              </a:defRPr>
            </a:lvl3pPr>
            <a:lvl4pPr marL="1600200" indent="-228600" eaLnBrk="0" hangingPunct="0">
              <a:spcBef>
                <a:spcPct val="20000"/>
              </a:spcBef>
              <a:buClr>
                <a:srgbClr val="003366"/>
              </a:buClr>
              <a:buChar char="—"/>
              <a:defRPr sz="1400">
                <a:solidFill>
                  <a:srgbClr val="003366"/>
                </a:solidFill>
                <a:latin typeface="Times New Roman" pitchFamily="18" charset="0"/>
              </a:defRPr>
            </a:lvl4pPr>
            <a:lvl5pPr marL="2057400" indent="-228600" eaLnBrk="0" hangingPunct="0">
              <a:spcBef>
                <a:spcPct val="20000"/>
              </a:spcBef>
              <a:buChar char="»"/>
              <a:defRPr sz="1400">
                <a:solidFill>
                  <a:srgbClr val="003366"/>
                </a:solidFill>
                <a:latin typeface="Times New Roman" pitchFamily="18" charset="0"/>
              </a:defRPr>
            </a:lvl5pPr>
            <a:lvl6pPr marL="2514600" indent="-228600" eaLnBrk="0" fontAlgn="base" hangingPunct="0">
              <a:spcBef>
                <a:spcPct val="20000"/>
              </a:spcBef>
              <a:spcAft>
                <a:spcPct val="0"/>
              </a:spcAft>
              <a:buChar char="»"/>
              <a:defRPr sz="1400">
                <a:solidFill>
                  <a:srgbClr val="003366"/>
                </a:solidFill>
                <a:latin typeface="Times New Roman" pitchFamily="18" charset="0"/>
              </a:defRPr>
            </a:lvl6pPr>
            <a:lvl7pPr marL="2971800" indent="-228600" eaLnBrk="0" fontAlgn="base" hangingPunct="0">
              <a:spcBef>
                <a:spcPct val="20000"/>
              </a:spcBef>
              <a:spcAft>
                <a:spcPct val="0"/>
              </a:spcAft>
              <a:buChar char="»"/>
              <a:defRPr sz="1400">
                <a:solidFill>
                  <a:srgbClr val="003366"/>
                </a:solidFill>
                <a:latin typeface="Times New Roman" pitchFamily="18" charset="0"/>
              </a:defRPr>
            </a:lvl7pPr>
            <a:lvl8pPr marL="3429000" indent="-228600" eaLnBrk="0" fontAlgn="base" hangingPunct="0">
              <a:spcBef>
                <a:spcPct val="20000"/>
              </a:spcBef>
              <a:spcAft>
                <a:spcPct val="0"/>
              </a:spcAft>
              <a:buChar char="»"/>
              <a:defRPr sz="1400">
                <a:solidFill>
                  <a:srgbClr val="003366"/>
                </a:solidFill>
                <a:latin typeface="Times New Roman" pitchFamily="18" charset="0"/>
              </a:defRPr>
            </a:lvl8pPr>
            <a:lvl9pPr marL="3886200" indent="-228600" eaLnBrk="0" fontAlgn="base" hangingPunct="0">
              <a:spcBef>
                <a:spcPct val="20000"/>
              </a:spcBef>
              <a:spcAft>
                <a:spcPct val="0"/>
              </a:spcAft>
              <a:buChar char="»"/>
              <a:defRPr sz="1400">
                <a:solidFill>
                  <a:srgbClr val="003366"/>
                </a:solidFill>
                <a:latin typeface="Times New Roman" pitchFamily="18" charset="0"/>
              </a:defRPr>
            </a:lvl9pPr>
          </a:lstStyle>
          <a:p>
            <a:pPr>
              <a:spcBef>
                <a:spcPct val="0"/>
              </a:spcBef>
              <a:buClrTx/>
              <a:buSzTx/>
              <a:buFontTx/>
              <a:buNone/>
            </a:pPr>
            <a:fld id="{C1B02D57-5B96-4274-9D73-2237FCD25DAB}" type="slidenum">
              <a:rPr lang="en-US" altLang="en-US" sz="1400" b="0" smtClean="0"/>
              <a:pPr>
                <a:spcBef>
                  <a:spcPct val="0"/>
                </a:spcBef>
                <a:buClrTx/>
                <a:buSzTx/>
                <a:buFontTx/>
                <a:buNone/>
              </a:pPr>
              <a:t>2</a:t>
            </a:fld>
            <a:endParaRPr lang="en-US" altLang="en-US" sz="1400" b="0" smtClean="0"/>
          </a:p>
        </p:txBody>
      </p:sp>
      <p:sp>
        <p:nvSpPr>
          <p:cNvPr id="4101" name="Footer Placeholder 4"/>
          <p:cNvSpPr>
            <a:spLocks noGrp="1"/>
          </p:cNvSpPr>
          <p:nvPr>
            <p:ph type="ftr" sz="quarter" idx="11"/>
          </p:nvPr>
        </p:nvSpPr>
        <p:spPr>
          <a:xfrm>
            <a:off x="0" y="6477000"/>
            <a:ext cx="7924800" cy="3810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003366"/>
              </a:buClr>
              <a:buSzPct val="65000"/>
              <a:buFont typeface="Wingdings" pitchFamily="2" charset="2"/>
              <a:buChar char="m"/>
              <a:defRPr sz="2000" b="1">
                <a:solidFill>
                  <a:srgbClr val="003366"/>
                </a:solidFill>
                <a:latin typeface="Times New Roman" pitchFamily="18" charset="0"/>
              </a:defRPr>
            </a:lvl1pPr>
            <a:lvl2pPr marL="742950" indent="-285750" eaLnBrk="0" hangingPunct="0">
              <a:spcBef>
                <a:spcPct val="20000"/>
              </a:spcBef>
              <a:buClr>
                <a:srgbClr val="003366"/>
              </a:buClr>
              <a:buSzPct val="65000"/>
              <a:buFont typeface="Wingdings" pitchFamily="2" charset="2"/>
              <a:buChar char="Ä"/>
              <a:defRPr b="1">
                <a:solidFill>
                  <a:srgbClr val="003366"/>
                </a:solidFill>
                <a:latin typeface="Times New Roman" pitchFamily="18" charset="0"/>
              </a:defRPr>
            </a:lvl2pPr>
            <a:lvl3pPr marL="1143000" indent="-228600" eaLnBrk="0" hangingPunct="0">
              <a:spcBef>
                <a:spcPct val="20000"/>
              </a:spcBef>
              <a:buClr>
                <a:srgbClr val="004C00"/>
              </a:buClr>
              <a:buSzPct val="65000"/>
              <a:buFont typeface="Wingdings" pitchFamily="2" charset="2"/>
              <a:buChar char="v"/>
              <a:defRPr sz="1600">
                <a:solidFill>
                  <a:srgbClr val="003366"/>
                </a:solidFill>
                <a:latin typeface="Times New Roman" pitchFamily="18" charset="0"/>
              </a:defRPr>
            </a:lvl3pPr>
            <a:lvl4pPr marL="1600200" indent="-228600" eaLnBrk="0" hangingPunct="0">
              <a:spcBef>
                <a:spcPct val="20000"/>
              </a:spcBef>
              <a:buClr>
                <a:srgbClr val="003366"/>
              </a:buClr>
              <a:buChar char="—"/>
              <a:defRPr sz="1400">
                <a:solidFill>
                  <a:srgbClr val="003366"/>
                </a:solidFill>
                <a:latin typeface="Times New Roman" pitchFamily="18" charset="0"/>
              </a:defRPr>
            </a:lvl4pPr>
            <a:lvl5pPr marL="2057400" indent="-228600" eaLnBrk="0" hangingPunct="0">
              <a:spcBef>
                <a:spcPct val="20000"/>
              </a:spcBef>
              <a:buChar char="»"/>
              <a:defRPr sz="1400">
                <a:solidFill>
                  <a:srgbClr val="003366"/>
                </a:solidFill>
                <a:latin typeface="Times New Roman" pitchFamily="18" charset="0"/>
              </a:defRPr>
            </a:lvl5pPr>
            <a:lvl6pPr marL="2514600" indent="-228600" eaLnBrk="0" fontAlgn="base" hangingPunct="0">
              <a:spcBef>
                <a:spcPct val="20000"/>
              </a:spcBef>
              <a:spcAft>
                <a:spcPct val="0"/>
              </a:spcAft>
              <a:buChar char="»"/>
              <a:defRPr sz="1400">
                <a:solidFill>
                  <a:srgbClr val="003366"/>
                </a:solidFill>
                <a:latin typeface="Times New Roman" pitchFamily="18" charset="0"/>
              </a:defRPr>
            </a:lvl6pPr>
            <a:lvl7pPr marL="2971800" indent="-228600" eaLnBrk="0" fontAlgn="base" hangingPunct="0">
              <a:spcBef>
                <a:spcPct val="20000"/>
              </a:spcBef>
              <a:spcAft>
                <a:spcPct val="0"/>
              </a:spcAft>
              <a:buChar char="»"/>
              <a:defRPr sz="1400">
                <a:solidFill>
                  <a:srgbClr val="003366"/>
                </a:solidFill>
                <a:latin typeface="Times New Roman" pitchFamily="18" charset="0"/>
              </a:defRPr>
            </a:lvl7pPr>
            <a:lvl8pPr marL="3429000" indent="-228600" eaLnBrk="0" fontAlgn="base" hangingPunct="0">
              <a:spcBef>
                <a:spcPct val="20000"/>
              </a:spcBef>
              <a:spcAft>
                <a:spcPct val="0"/>
              </a:spcAft>
              <a:buChar char="»"/>
              <a:defRPr sz="1400">
                <a:solidFill>
                  <a:srgbClr val="003366"/>
                </a:solidFill>
                <a:latin typeface="Times New Roman" pitchFamily="18" charset="0"/>
              </a:defRPr>
            </a:lvl8pPr>
            <a:lvl9pPr marL="3886200" indent="-228600" eaLnBrk="0" fontAlgn="base" hangingPunct="0">
              <a:spcBef>
                <a:spcPct val="20000"/>
              </a:spcBef>
              <a:spcAft>
                <a:spcPct val="0"/>
              </a:spcAft>
              <a:buChar char="»"/>
              <a:defRPr sz="1400">
                <a:solidFill>
                  <a:srgbClr val="003366"/>
                </a:solidFill>
                <a:latin typeface="Times New Roman" pitchFamily="18" charset="0"/>
              </a:defRPr>
            </a:lvl9pPr>
          </a:lstStyle>
          <a:p>
            <a:pPr>
              <a:spcBef>
                <a:spcPct val="0"/>
              </a:spcBef>
              <a:buClrTx/>
              <a:buSzTx/>
              <a:buFontTx/>
              <a:buNone/>
            </a:pPr>
            <a:r>
              <a:rPr lang="en-US" altLang="en-US" sz="1400" b="0" smtClean="0"/>
              <a:t>June 4, 2015, VERTEX2015, Santa Fe, NM          Nick Sinev                            </a:t>
            </a:r>
            <a:endParaRPr lang="en-US" altLang="en-US" sz="1400" b="0" smtClean="0">
              <a:solidFill>
                <a:schemeClr val="accent2"/>
              </a:solidFill>
            </a:endParaRPr>
          </a:p>
        </p:txBody>
      </p:sp>
    </p:spTree>
  </p:cSld>
  <p:clrMapOvr>
    <a:masterClrMapping/>
  </p:clrMapOvr>
  <p:transition spd="med">
    <p:pull dir="rd"/>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dirty="0" smtClean="0"/>
              <a:t>Noise observed vs expected</a:t>
            </a:r>
            <a:endParaRPr lang="en-US" dirty="0"/>
          </a:p>
        </p:txBody>
      </p:sp>
      <p:sp>
        <p:nvSpPr>
          <p:cNvPr id="9" name="Text Placeholder 8"/>
          <p:cNvSpPr>
            <a:spLocks noGrp="1"/>
          </p:cNvSpPr>
          <p:nvPr>
            <p:ph type="body" sz="half" idx="1"/>
          </p:nvPr>
        </p:nvSpPr>
        <p:spPr>
          <a:xfrm>
            <a:off x="533400" y="1219200"/>
            <a:ext cx="3886200" cy="5257800"/>
          </a:xfrm>
        </p:spPr>
        <p:txBody>
          <a:bodyPr/>
          <a:lstStyle/>
          <a:p>
            <a:r>
              <a:rPr lang="en-US" sz="1800" dirty="0" smtClean="0"/>
              <a:t>Table at the right shows </a:t>
            </a:r>
            <a:r>
              <a:rPr lang="en-US" sz="1800" dirty="0" smtClean="0">
                <a:solidFill>
                  <a:srgbClr val="FF0000"/>
                </a:solidFill>
              </a:rPr>
              <a:t>measured</a:t>
            </a:r>
            <a:r>
              <a:rPr lang="en-US" sz="1800" dirty="0" smtClean="0"/>
              <a:t> noise values (mV) for different sensor options, and comparison with </a:t>
            </a:r>
            <a:r>
              <a:rPr lang="en-US" sz="1800" dirty="0" smtClean="0">
                <a:solidFill>
                  <a:srgbClr val="FF0000"/>
                </a:solidFill>
              </a:rPr>
              <a:t>expected</a:t>
            </a:r>
            <a:r>
              <a:rPr lang="en-US" sz="1800" dirty="0" smtClean="0"/>
              <a:t> values from KTC noise formula and computed from Fe55 test capacitances. </a:t>
            </a:r>
            <a:r>
              <a:rPr lang="en-US" sz="1800" dirty="0"/>
              <a:t> </a:t>
            </a:r>
            <a:r>
              <a:rPr lang="en-US" sz="1800" dirty="0" smtClean="0"/>
              <a:t>Interesting to notice. that </a:t>
            </a:r>
            <a:r>
              <a:rPr lang="en-US" sz="1800" dirty="0" smtClean="0">
                <a:solidFill>
                  <a:srgbClr val="FF0000"/>
                </a:solidFill>
              </a:rPr>
              <a:t>extra</a:t>
            </a:r>
            <a:r>
              <a:rPr lang="en-US" sz="1800" dirty="0" smtClean="0"/>
              <a:t> noise pick up is </a:t>
            </a:r>
            <a:r>
              <a:rPr lang="en-US" sz="1800" dirty="0" smtClean="0">
                <a:solidFill>
                  <a:srgbClr val="FF0000"/>
                </a:solidFill>
              </a:rPr>
              <a:t>largest</a:t>
            </a:r>
            <a:r>
              <a:rPr lang="en-US" sz="1800" dirty="0" smtClean="0"/>
              <a:t> for </a:t>
            </a:r>
            <a:r>
              <a:rPr lang="en-US" sz="1800" dirty="0" smtClean="0">
                <a:solidFill>
                  <a:srgbClr val="FF0000"/>
                </a:solidFill>
              </a:rPr>
              <a:t>smallest capacitance</a:t>
            </a:r>
            <a:r>
              <a:rPr lang="en-US" sz="1800" dirty="0" smtClean="0"/>
              <a:t>, which is not a surprise, if pick up occurs  through capacitive coupling to the sensor. </a:t>
            </a:r>
            <a:r>
              <a:rPr lang="en-US" sz="1800" dirty="0" smtClean="0">
                <a:solidFill>
                  <a:srgbClr val="FF0000"/>
                </a:solidFill>
              </a:rPr>
              <a:t>Option 1 seems does </a:t>
            </a:r>
            <a:r>
              <a:rPr lang="en-US" sz="1800" dirty="0" smtClean="0"/>
              <a:t>not follow this rule – it has largest capacitance, but not smallest pick up. However, it can be </a:t>
            </a:r>
            <a:r>
              <a:rPr lang="en-US" sz="1800" dirty="0" smtClean="0">
                <a:solidFill>
                  <a:srgbClr val="FF0000"/>
                </a:solidFill>
              </a:rPr>
              <a:t>understood</a:t>
            </a:r>
            <a:r>
              <a:rPr lang="en-US" sz="1800" dirty="0" smtClean="0"/>
              <a:t> from the fact, that these pixels are </a:t>
            </a:r>
            <a:r>
              <a:rPr lang="en-US" sz="1800" dirty="0" smtClean="0">
                <a:solidFill>
                  <a:srgbClr val="FF0000"/>
                </a:solidFill>
              </a:rPr>
              <a:t>closest</a:t>
            </a:r>
            <a:r>
              <a:rPr lang="en-US" sz="1800" dirty="0" smtClean="0"/>
              <a:t> to the sensor edge, where most pulsed control signals are formed.</a:t>
            </a:r>
          </a:p>
        </p:txBody>
      </p:sp>
      <p:graphicFrame>
        <p:nvGraphicFramePr>
          <p:cNvPr id="11" name="Content Placeholder 10"/>
          <p:cNvGraphicFramePr>
            <a:graphicFrameLocks noGrp="1"/>
          </p:cNvGraphicFramePr>
          <p:nvPr>
            <p:ph sz="half" idx="2"/>
            <p:extLst>
              <p:ext uri="{D42A27DB-BD31-4B8C-83A1-F6EECF244321}">
                <p14:modId xmlns:p14="http://schemas.microsoft.com/office/powerpoint/2010/main" val="3278152356"/>
              </p:ext>
            </p:extLst>
          </p:nvPr>
        </p:nvGraphicFramePr>
        <p:xfrm>
          <a:off x="4495800" y="1371600"/>
          <a:ext cx="4038600" cy="2865120"/>
        </p:xfrm>
        <a:graphic>
          <a:graphicData uri="http://schemas.openxmlformats.org/drawingml/2006/table">
            <a:tbl>
              <a:tblPr firstRow="1" bandRow="1">
                <a:tableStyleId>{5C22544A-7EE6-4342-B048-85BDC9FD1C3A}</a:tableStyleId>
              </a:tblPr>
              <a:tblGrid>
                <a:gridCol w="914400"/>
                <a:gridCol w="838200"/>
                <a:gridCol w="990600"/>
                <a:gridCol w="1295400"/>
              </a:tblGrid>
              <a:tr h="370840">
                <a:tc>
                  <a:txBody>
                    <a:bodyPr/>
                    <a:lstStyle/>
                    <a:p>
                      <a:r>
                        <a:rPr lang="en-US" dirty="0" smtClean="0"/>
                        <a:t>Option</a:t>
                      </a:r>
                      <a:endParaRPr lang="en-US" dirty="0"/>
                    </a:p>
                  </a:txBody>
                  <a:tcPr/>
                </a:tc>
                <a:tc>
                  <a:txBody>
                    <a:bodyPr/>
                    <a:lstStyle/>
                    <a:p>
                      <a:r>
                        <a:rPr lang="en-US" dirty="0" smtClean="0"/>
                        <a:t>sigma</a:t>
                      </a:r>
                      <a:r>
                        <a:rPr lang="en-US" baseline="0" dirty="0" smtClean="0"/>
                        <a:t> obs.</a:t>
                      </a:r>
                      <a:endParaRPr lang="en-US" dirty="0"/>
                    </a:p>
                  </a:txBody>
                  <a:tcPr/>
                </a:tc>
                <a:tc>
                  <a:txBody>
                    <a:bodyPr/>
                    <a:lstStyle/>
                    <a:p>
                      <a:r>
                        <a:rPr lang="en-US" dirty="0" smtClean="0"/>
                        <a:t>sigma exp.</a:t>
                      </a:r>
                      <a:endParaRPr lang="en-US" dirty="0"/>
                    </a:p>
                  </a:txBody>
                  <a:tcPr/>
                </a:tc>
                <a:tc>
                  <a:txBody>
                    <a:bodyPr/>
                    <a:lstStyle/>
                    <a:p>
                      <a:r>
                        <a:rPr lang="en-US" dirty="0" err="1" smtClean="0"/>
                        <a:t>Sqrt</a:t>
                      </a:r>
                      <a:r>
                        <a:rPr lang="en-US" dirty="0" smtClean="0"/>
                        <a:t> </a:t>
                      </a:r>
                    </a:p>
                    <a:p>
                      <a:r>
                        <a:rPr lang="en-US" dirty="0" smtClean="0"/>
                        <a:t>(δ</a:t>
                      </a:r>
                      <a:r>
                        <a:rPr lang="en-US" baseline="30000" dirty="0" smtClean="0"/>
                        <a:t>2</a:t>
                      </a:r>
                      <a:r>
                        <a:rPr lang="en-US" baseline="-25000" dirty="0" smtClean="0"/>
                        <a:t>ob </a:t>
                      </a:r>
                      <a:r>
                        <a:rPr lang="en-US" baseline="0" dirty="0" smtClean="0"/>
                        <a:t>- </a:t>
                      </a:r>
                      <a:r>
                        <a:rPr kumimoji="0" lang="en-US" sz="1800" b="1" i="0" u="none" strike="noStrike" kern="1200" cap="none" spc="0" normalizeH="0" baseline="0" noProof="0" dirty="0" smtClean="0">
                          <a:ln>
                            <a:noFill/>
                          </a:ln>
                          <a:solidFill>
                            <a:srgbClr val="FFFFFF"/>
                          </a:solidFill>
                          <a:effectLst/>
                          <a:uLnTx/>
                          <a:uFillTx/>
                          <a:latin typeface="+mn-lt"/>
                          <a:ea typeface="+mn-ea"/>
                          <a:cs typeface="+mn-cs"/>
                        </a:rPr>
                        <a:t>δ</a:t>
                      </a:r>
                      <a:r>
                        <a:rPr kumimoji="0" lang="en-US" sz="1800" b="1" i="0" u="none" strike="noStrike" kern="1200" cap="none" spc="0" normalizeH="0" baseline="30000" noProof="0" dirty="0" smtClean="0">
                          <a:ln>
                            <a:noFill/>
                          </a:ln>
                          <a:solidFill>
                            <a:srgbClr val="FFFFFF"/>
                          </a:solidFill>
                          <a:effectLst/>
                          <a:uLnTx/>
                          <a:uFillTx/>
                          <a:latin typeface="+mn-lt"/>
                          <a:ea typeface="+mn-ea"/>
                          <a:cs typeface="+mn-cs"/>
                        </a:rPr>
                        <a:t>2</a:t>
                      </a:r>
                      <a:r>
                        <a:rPr kumimoji="0" lang="en-US" sz="1800" b="1" i="0" u="none" strike="noStrike" kern="1200" cap="none" spc="0" normalizeH="0" baseline="-25000" noProof="0" dirty="0" smtClean="0">
                          <a:ln>
                            <a:noFill/>
                          </a:ln>
                          <a:solidFill>
                            <a:srgbClr val="FFFFFF"/>
                          </a:solidFill>
                          <a:effectLst/>
                          <a:uLnTx/>
                          <a:uFillTx/>
                          <a:latin typeface="+mn-lt"/>
                          <a:ea typeface="+mn-ea"/>
                          <a:cs typeface="+mn-cs"/>
                        </a:rPr>
                        <a:t>ex)</a:t>
                      </a:r>
                      <a:endParaRPr lang="en-US" dirty="0"/>
                    </a:p>
                  </a:txBody>
                  <a:tcPr/>
                </a:tc>
              </a:tr>
              <a:tr h="370840">
                <a:tc>
                  <a:txBody>
                    <a:bodyPr/>
                    <a:lstStyle/>
                    <a:p>
                      <a:r>
                        <a:rPr lang="en-US" dirty="0" smtClean="0"/>
                        <a:t>1</a:t>
                      </a:r>
                      <a:endParaRPr lang="en-US" dirty="0"/>
                    </a:p>
                  </a:txBody>
                  <a:tcPr/>
                </a:tc>
                <a:tc>
                  <a:txBody>
                    <a:bodyPr/>
                    <a:lstStyle/>
                    <a:p>
                      <a:r>
                        <a:rPr lang="en-US" dirty="0" smtClean="0"/>
                        <a:t>1.12</a:t>
                      </a:r>
                      <a:endParaRPr lang="en-US" dirty="0"/>
                    </a:p>
                  </a:txBody>
                  <a:tcPr/>
                </a:tc>
                <a:tc>
                  <a:txBody>
                    <a:bodyPr/>
                    <a:lstStyle/>
                    <a:p>
                      <a:r>
                        <a:rPr lang="en-US" dirty="0" smtClean="0"/>
                        <a:t>0.67</a:t>
                      </a:r>
                      <a:endParaRPr lang="en-US" dirty="0"/>
                    </a:p>
                  </a:txBody>
                  <a:tcPr/>
                </a:tc>
                <a:tc>
                  <a:txBody>
                    <a:bodyPr/>
                    <a:lstStyle/>
                    <a:p>
                      <a:r>
                        <a:rPr lang="en-US" dirty="0" smtClean="0"/>
                        <a:t>0.9</a:t>
                      </a:r>
                      <a:endParaRPr lang="en-US" dirty="0"/>
                    </a:p>
                  </a:txBody>
                  <a:tcPr/>
                </a:tc>
              </a:tr>
              <a:tr h="370840">
                <a:tc>
                  <a:txBody>
                    <a:bodyPr/>
                    <a:lstStyle/>
                    <a:p>
                      <a:r>
                        <a:rPr lang="en-US" dirty="0" smtClean="0"/>
                        <a:t>2</a:t>
                      </a:r>
                      <a:endParaRPr lang="en-US" dirty="0"/>
                    </a:p>
                  </a:txBody>
                  <a:tcPr/>
                </a:tc>
                <a:tc>
                  <a:txBody>
                    <a:bodyPr/>
                    <a:lstStyle/>
                    <a:p>
                      <a:r>
                        <a:rPr lang="en-US" dirty="0" smtClean="0"/>
                        <a:t>1.08</a:t>
                      </a:r>
                      <a:endParaRPr lang="en-US" dirty="0"/>
                    </a:p>
                  </a:txBody>
                  <a:tcPr/>
                </a:tc>
                <a:tc>
                  <a:txBody>
                    <a:bodyPr/>
                    <a:lstStyle/>
                    <a:p>
                      <a:r>
                        <a:rPr lang="en-US" dirty="0" smtClean="0"/>
                        <a:t>0.8</a:t>
                      </a:r>
                      <a:endParaRPr lang="en-US" dirty="0"/>
                    </a:p>
                  </a:txBody>
                  <a:tcPr/>
                </a:tc>
                <a:tc>
                  <a:txBody>
                    <a:bodyPr/>
                    <a:lstStyle/>
                    <a:p>
                      <a:r>
                        <a:rPr lang="en-US" dirty="0" smtClean="0"/>
                        <a:t>0.73</a:t>
                      </a:r>
                      <a:endParaRPr lang="en-US" dirty="0"/>
                    </a:p>
                  </a:txBody>
                  <a:tcPr/>
                </a:tc>
              </a:tr>
              <a:tr h="370840">
                <a:tc>
                  <a:txBody>
                    <a:bodyPr/>
                    <a:lstStyle/>
                    <a:p>
                      <a:r>
                        <a:rPr lang="en-US" dirty="0" smtClean="0"/>
                        <a:t>3</a:t>
                      </a:r>
                      <a:endParaRPr lang="en-US" dirty="0"/>
                    </a:p>
                  </a:txBody>
                  <a:tcPr/>
                </a:tc>
                <a:tc>
                  <a:txBody>
                    <a:bodyPr/>
                    <a:lstStyle/>
                    <a:p>
                      <a:r>
                        <a:rPr lang="en-US" dirty="0" smtClean="0"/>
                        <a:t>1.7</a:t>
                      </a:r>
                      <a:endParaRPr lang="en-US" dirty="0"/>
                    </a:p>
                  </a:txBody>
                  <a:tcPr/>
                </a:tc>
                <a:tc>
                  <a:txBody>
                    <a:bodyPr/>
                    <a:lstStyle/>
                    <a:p>
                      <a:r>
                        <a:rPr lang="en-US" dirty="0" smtClean="0"/>
                        <a:t>1.21</a:t>
                      </a:r>
                      <a:endParaRPr lang="en-US" dirty="0"/>
                    </a:p>
                  </a:txBody>
                  <a:tcPr/>
                </a:tc>
                <a:tc>
                  <a:txBody>
                    <a:bodyPr/>
                    <a:lstStyle/>
                    <a:p>
                      <a:r>
                        <a:rPr lang="en-US" dirty="0" smtClean="0"/>
                        <a:t>1.2</a:t>
                      </a:r>
                      <a:endParaRPr lang="en-US" dirty="0"/>
                    </a:p>
                  </a:txBody>
                  <a:tcPr/>
                </a:tc>
              </a:tr>
              <a:tr h="370840">
                <a:tc>
                  <a:txBody>
                    <a:bodyPr/>
                    <a:lstStyle/>
                    <a:p>
                      <a:r>
                        <a:rPr lang="en-US" dirty="0" smtClean="0"/>
                        <a:t>4</a:t>
                      </a:r>
                      <a:endParaRPr lang="en-US" dirty="0"/>
                    </a:p>
                  </a:txBody>
                  <a:tcPr/>
                </a:tc>
                <a:tc>
                  <a:txBody>
                    <a:bodyPr/>
                    <a:lstStyle/>
                    <a:p>
                      <a:r>
                        <a:rPr lang="en-US" dirty="0" smtClean="0"/>
                        <a:t>1.21</a:t>
                      </a:r>
                      <a:endParaRPr lang="en-US" dirty="0"/>
                    </a:p>
                  </a:txBody>
                  <a:tcPr/>
                </a:tc>
                <a:tc>
                  <a:txBody>
                    <a:bodyPr/>
                    <a:lstStyle/>
                    <a:p>
                      <a:r>
                        <a:rPr lang="en-US" dirty="0" smtClean="0"/>
                        <a:t>0.9</a:t>
                      </a:r>
                      <a:endParaRPr lang="en-US" dirty="0"/>
                    </a:p>
                  </a:txBody>
                  <a:tcPr/>
                </a:tc>
                <a:tc>
                  <a:txBody>
                    <a:bodyPr/>
                    <a:lstStyle/>
                    <a:p>
                      <a:r>
                        <a:rPr lang="en-US" dirty="0" smtClean="0"/>
                        <a:t>0.8</a:t>
                      </a:r>
                      <a:endParaRPr lang="en-US" dirty="0"/>
                    </a:p>
                  </a:txBody>
                  <a:tcPr/>
                </a:tc>
              </a:tr>
              <a:tr h="370840">
                <a:tc>
                  <a:txBody>
                    <a:bodyPr/>
                    <a:lstStyle/>
                    <a:p>
                      <a:r>
                        <a:rPr lang="en-US" dirty="0" smtClean="0"/>
                        <a:t>5</a:t>
                      </a:r>
                      <a:endParaRPr lang="en-US" dirty="0"/>
                    </a:p>
                  </a:txBody>
                  <a:tcPr/>
                </a:tc>
                <a:tc>
                  <a:txBody>
                    <a:bodyPr/>
                    <a:lstStyle/>
                    <a:p>
                      <a:r>
                        <a:rPr lang="en-US" dirty="0" smtClean="0"/>
                        <a:t>1.23</a:t>
                      </a:r>
                      <a:endParaRPr lang="en-US" dirty="0"/>
                    </a:p>
                  </a:txBody>
                  <a:tcPr/>
                </a:tc>
                <a:tc>
                  <a:txBody>
                    <a:bodyPr/>
                    <a:lstStyle/>
                    <a:p>
                      <a:r>
                        <a:rPr lang="en-US" dirty="0" smtClean="0"/>
                        <a:t>0.9</a:t>
                      </a:r>
                      <a:endParaRPr lang="en-US" dirty="0"/>
                    </a:p>
                  </a:txBody>
                  <a:tcPr/>
                </a:tc>
                <a:tc>
                  <a:txBody>
                    <a:bodyPr/>
                    <a:lstStyle/>
                    <a:p>
                      <a:r>
                        <a:rPr lang="en-US" dirty="0" smtClean="0"/>
                        <a:t>0.84</a:t>
                      </a:r>
                      <a:endParaRPr lang="en-US" dirty="0"/>
                    </a:p>
                  </a:txBody>
                  <a:tcPr/>
                </a:tc>
              </a:tr>
              <a:tr h="370840">
                <a:tc>
                  <a:txBody>
                    <a:bodyPr/>
                    <a:lstStyle/>
                    <a:p>
                      <a:r>
                        <a:rPr lang="en-US" dirty="0" smtClean="0"/>
                        <a:t>6</a:t>
                      </a:r>
                      <a:endParaRPr lang="en-US" dirty="0"/>
                    </a:p>
                  </a:txBody>
                  <a:tcPr/>
                </a:tc>
                <a:tc>
                  <a:txBody>
                    <a:bodyPr/>
                    <a:lstStyle/>
                    <a:p>
                      <a:r>
                        <a:rPr lang="en-US" dirty="0" smtClean="0"/>
                        <a:t>0.98</a:t>
                      </a:r>
                      <a:endParaRPr lang="en-US" dirty="0"/>
                    </a:p>
                  </a:txBody>
                  <a:tcPr/>
                </a:tc>
                <a:tc>
                  <a:txBody>
                    <a:bodyPr/>
                    <a:lstStyle/>
                    <a:p>
                      <a:r>
                        <a:rPr lang="en-US" dirty="0" smtClean="0"/>
                        <a:t>0.67</a:t>
                      </a:r>
                      <a:endParaRPr lang="en-US" dirty="0"/>
                    </a:p>
                  </a:txBody>
                  <a:tcPr/>
                </a:tc>
                <a:tc>
                  <a:txBody>
                    <a:bodyPr/>
                    <a:lstStyle/>
                    <a:p>
                      <a:r>
                        <a:rPr lang="en-US" dirty="0" smtClean="0"/>
                        <a:t>0.72</a:t>
                      </a:r>
                      <a:endParaRPr lang="en-US" dirty="0"/>
                    </a:p>
                  </a:txBody>
                  <a:tcPr/>
                </a:tc>
              </a:tr>
            </a:tbl>
          </a:graphicData>
        </a:graphic>
      </p:graphicFrame>
      <p:sp>
        <p:nvSpPr>
          <p:cNvPr id="6" name="Slide Number Placeholder 5"/>
          <p:cNvSpPr>
            <a:spLocks noGrp="1"/>
          </p:cNvSpPr>
          <p:nvPr>
            <p:ph type="sldNum" sz="quarter" idx="10"/>
          </p:nvPr>
        </p:nvSpPr>
        <p:spPr/>
        <p:txBody>
          <a:bodyPr/>
          <a:lstStyle/>
          <a:p>
            <a:pPr>
              <a:defRPr/>
            </a:pPr>
            <a:fld id="{5EB0B113-0B29-49D1-8AAA-AC1D96FD8771}" type="slidenum">
              <a:rPr lang="en-US" smtClean="0"/>
              <a:pPr>
                <a:defRPr/>
              </a:pPr>
              <a:t>20</a:t>
            </a:fld>
            <a:endParaRPr lang="en-US"/>
          </a:p>
        </p:txBody>
      </p:sp>
      <p:sp>
        <p:nvSpPr>
          <p:cNvPr id="7" name="Footer Placeholder 6"/>
          <p:cNvSpPr>
            <a:spLocks noGrp="1"/>
          </p:cNvSpPr>
          <p:nvPr>
            <p:ph type="ftr" sz="quarter" idx="11"/>
          </p:nvPr>
        </p:nvSpPr>
        <p:spPr>
          <a:xfrm>
            <a:off x="1371600" y="6477000"/>
            <a:ext cx="5715000" cy="381000"/>
          </a:xfrm>
        </p:spPr>
        <p:txBody>
          <a:bodyPr/>
          <a:lstStyle/>
          <a:p>
            <a:pPr>
              <a:defRPr/>
            </a:pPr>
            <a:r>
              <a:rPr lang="en-US" smtClean="0"/>
              <a:t>June 4, 2015, VERTEX2015, Santa Fe, NM          Nick Sinev                            </a:t>
            </a:r>
            <a:endParaRPr lang="en-US" dirty="0"/>
          </a:p>
        </p:txBody>
      </p:sp>
      <p:sp>
        <p:nvSpPr>
          <p:cNvPr id="2" name="TextBox 1"/>
          <p:cNvSpPr txBox="1"/>
          <p:nvPr/>
        </p:nvSpPr>
        <p:spPr>
          <a:xfrm>
            <a:off x="4572000" y="4572000"/>
            <a:ext cx="3962400" cy="1631216"/>
          </a:xfrm>
          <a:prstGeom prst="rect">
            <a:avLst/>
          </a:prstGeom>
          <a:noFill/>
        </p:spPr>
        <p:txBody>
          <a:bodyPr wrap="square" rtlCol="0">
            <a:spAutoFit/>
          </a:bodyPr>
          <a:lstStyle/>
          <a:p>
            <a:r>
              <a:rPr lang="en-US" dirty="0" smtClean="0">
                <a:solidFill>
                  <a:srgbClr val="002060"/>
                </a:solidFill>
              </a:rPr>
              <a:t>We </a:t>
            </a:r>
            <a:r>
              <a:rPr lang="en-US" dirty="0" smtClean="0"/>
              <a:t>hoped</a:t>
            </a:r>
            <a:r>
              <a:rPr lang="en-US" dirty="0" smtClean="0">
                <a:solidFill>
                  <a:srgbClr val="002060"/>
                </a:solidFill>
              </a:rPr>
              <a:t>, that </a:t>
            </a:r>
            <a:r>
              <a:rPr lang="en-US" dirty="0" smtClean="0"/>
              <a:t>reduction</a:t>
            </a:r>
            <a:r>
              <a:rPr lang="en-US" dirty="0" smtClean="0">
                <a:solidFill>
                  <a:srgbClr val="002060"/>
                </a:solidFill>
              </a:rPr>
              <a:t> in the photodiode </a:t>
            </a:r>
            <a:r>
              <a:rPr lang="en-US" dirty="0" smtClean="0"/>
              <a:t>reset pulse </a:t>
            </a:r>
            <a:r>
              <a:rPr lang="en-US" dirty="0" smtClean="0">
                <a:solidFill>
                  <a:srgbClr val="002060"/>
                </a:solidFill>
              </a:rPr>
              <a:t>amplitude can </a:t>
            </a:r>
            <a:r>
              <a:rPr lang="en-US" dirty="0" smtClean="0"/>
              <a:t>reduce noise</a:t>
            </a:r>
            <a:r>
              <a:rPr lang="en-US" dirty="0" smtClean="0">
                <a:solidFill>
                  <a:srgbClr val="002060"/>
                </a:solidFill>
              </a:rPr>
              <a:t>. However, recent tests have sown that </a:t>
            </a:r>
            <a:r>
              <a:rPr lang="en-US" dirty="0" smtClean="0"/>
              <a:t>it does not help.</a:t>
            </a:r>
            <a:r>
              <a:rPr lang="en-US" dirty="0" smtClean="0">
                <a:solidFill>
                  <a:srgbClr val="002060"/>
                </a:solidFill>
              </a:rPr>
              <a:t> </a:t>
            </a:r>
            <a:endParaRPr lang="en-US" dirty="0">
              <a:solidFill>
                <a:srgbClr val="002060"/>
              </a:solidFill>
            </a:endParaRPr>
          </a:p>
        </p:txBody>
      </p:sp>
    </p:spTree>
    <p:extLst>
      <p:ext uri="{BB962C8B-B14F-4D97-AF65-F5344CB8AC3E}">
        <p14:creationId xmlns:p14="http://schemas.microsoft.com/office/powerpoint/2010/main" val="1561643430"/>
      </p:ext>
    </p:extLst>
  </p:cSld>
  <p:clrMapOvr>
    <a:masterClrMapping/>
  </p:clrMapOvr>
  <p:transition spd="med">
    <p:pull dir="rd"/>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Comparator offset compensation</a:t>
            </a:r>
            <a:endParaRPr lang="en-US" dirty="0"/>
          </a:p>
        </p:txBody>
      </p:sp>
      <p:pic>
        <p:nvPicPr>
          <p:cNvPr id="11" name="Content Placeholder 10"/>
          <p:cNvPicPr>
            <a:picLocks noGrp="1" noChangeAspect="1"/>
          </p:cNvPicPr>
          <p:nvPr>
            <p:ph sz="quarter" idx="1"/>
          </p:nvPr>
        </p:nvPicPr>
        <p:blipFill>
          <a:blip r:embed="rId2" cstate="print">
            <a:extLst>
              <a:ext uri="{28A0092B-C50C-407E-A947-70E740481C1C}">
                <a14:useLocalDpi xmlns:a14="http://schemas.microsoft.com/office/drawing/2010/main" val="0"/>
              </a:ext>
            </a:extLst>
          </a:blip>
          <a:stretch>
            <a:fillRect/>
          </a:stretch>
        </p:blipFill>
        <p:spPr>
          <a:xfrm>
            <a:off x="609600" y="1447800"/>
            <a:ext cx="2598495" cy="2400300"/>
          </a:xfrm>
        </p:spPr>
      </p:pic>
      <p:pic>
        <p:nvPicPr>
          <p:cNvPr id="12" name="Content Placeholder 11"/>
          <p:cNvPicPr>
            <a:picLocks noGrp="1" noChangeAspect="1"/>
          </p:cNvPicPr>
          <p:nvPr>
            <p:ph sz="quarter" idx="2"/>
          </p:nvPr>
        </p:nvPicPr>
        <p:blipFill>
          <a:blip r:embed="rId3" cstate="print">
            <a:extLst>
              <a:ext uri="{28A0092B-C50C-407E-A947-70E740481C1C}">
                <a14:useLocalDpi xmlns:a14="http://schemas.microsoft.com/office/drawing/2010/main" val="0"/>
              </a:ext>
            </a:extLst>
          </a:blip>
          <a:stretch>
            <a:fillRect/>
          </a:stretch>
        </p:blipFill>
        <p:spPr>
          <a:xfrm>
            <a:off x="3352800" y="1447800"/>
            <a:ext cx="2450365" cy="2400300"/>
          </a:xfrm>
        </p:spPr>
      </p:pic>
      <p:sp>
        <p:nvSpPr>
          <p:cNvPr id="10" name="Text Placeholder 9"/>
          <p:cNvSpPr>
            <a:spLocks noGrp="1"/>
          </p:cNvSpPr>
          <p:nvPr>
            <p:ph type="body" sz="half" idx="3"/>
          </p:nvPr>
        </p:nvSpPr>
        <p:spPr/>
        <p:txBody>
          <a:bodyPr/>
          <a:lstStyle/>
          <a:p>
            <a:r>
              <a:rPr lang="en-US" dirty="0" smtClean="0">
                <a:solidFill>
                  <a:srgbClr val="FF0000"/>
                </a:solidFill>
              </a:rPr>
              <a:t>Left</a:t>
            </a:r>
            <a:r>
              <a:rPr lang="en-US" dirty="0" smtClean="0"/>
              <a:t> picture shows distribution of comparator </a:t>
            </a:r>
            <a:r>
              <a:rPr lang="en-US" dirty="0" smtClean="0">
                <a:solidFill>
                  <a:srgbClr val="FF0000"/>
                </a:solidFill>
              </a:rPr>
              <a:t>offsets before </a:t>
            </a:r>
            <a:r>
              <a:rPr lang="en-US" dirty="0" smtClean="0"/>
              <a:t>compensation (we call it calibration), </a:t>
            </a:r>
            <a:r>
              <a:rPr lang="en-US" dirty="0" smtClean="0">
                <a:solidFill>
                  <a:srgbClr val="FF0000"/>
                </a:solidFill>
              </a:rPr>
              <a:t>middle</a:t>
            </a:r>
            <a:r>
              <a:rPr lang="en-US" dirty="0" smtClean="0"/>
              <a:t> – the same </a:t>
            </a:r>
            <a:r>
              <a:rPr lang="en-US" dirty="0" smtClean="0">
                <a:solidFill>
                  <a:srgbClr val="FF0000"/>
                </a:solidFill>
              </a:rPr>
              <a:t>after</a:t>
            </a:r>
            <a:r>
              <a:rPr lang="en-US" dirty="0" smtClean="0"/>
              <a:t> compensation for all pixels, </a:t>
            </a:r>
            <a:r>
              <a:rPr lang="en-US" dirty="0" smtClean="0">
                <a:solidFill>
                  <a:srgbClr val="FF0000"/>
                </a:solidFill>
              </a:rPr>
              <a:t>right</a:t>
            </a:r>
            <a:r>
              <a:rPr lang="en-US" dirty="0" smtClean="0"/>
              <a:t> – </a:t>
            </a:r>
            <a:r>
              <a:rPr lang="en-US" dirty="0" smtClean="0">
                <a:solidFill>
                  <a:srgbClr val="FF0000"/>
                </a:solidFill>
              </a:rPr>
              <a:t>after</a:t>
            </a:r>
            <a:r>
              <a:rPr lang="en-US" dirty="0" smtClean="0"/>
              <a:t> compensation for pixels with sensor </a:t>
            </a:r>
            <a:r>
              <a:rPr lang="en-US" dirty="0" smtClean="0">
                <a:solidFill>
                  <a:srgbClr val="FF0000"/>
                </a:solidFill>
              </a:rPr>
              <a:t>option 3</a:t>
            </a:r>
            <a:r>
              <a:rPr lang="en-US" dirty="0" smtClean="0"/>
              <a:t>. From the fact, that signal of 46 mV fires comparators at slightly larger threshold, and that this difference is different for different sensor options we can conclude, that such </a:t>
            </a:r>
            <a:r>
              <a:rPr lang="en-US" dirty="0" smtClean="0">
                <a:solidFill>
                  <a:srgbClr val="FF0000"/>
                </a:solidFill>
              </a:rPr>
              <a:t>calibration</a:t>
            </a:r>
            <a:r>
              <a:rPr lang="en-US" dirty="0" smtClean="0"/>
              <a:t> is affected by </a:t>
            </a:r>
            <a:r>
              <a:rPr lang="en-US" dirty="0" smtClean="0">
                <a:solidFill>
                  <a:srgbClr val="FF0000"/>
                </a:solidFill>
              </a:rPr>
              <a:t>additional noise pick up</a:t>
            </a:r>
            <a:r>
              <a:rPr lang="en-US" dirty="0" smtClean="0"/>
              <a:t>. </a:t>
            </a:r>
            <a:endParaRPr lang="en-US" dirty="0"/>
          </a:p>
        </p:txBody>
      </p:sp>
      <p:sp>
        <p:nvSpPr>
          <p:cNvPr id="5" name="Slide Number Placeholder 4"/>
          <p:cNvSpPr>
            <a:spLocks noGrp="1"/>
          </p:cNvSpPr>
          <p:nvPr>
            <p:ph type="sldNum" sz="quarter" idx="10"/>
          </p:nvPr>
        </p:nvSpPr>
        <p:spPr/>
        <p:txBody>
          <a:bodyPr/>
          <a:lstStyle/>
          <a:p>
            <a:pPr>
              <a:defRPr/>
            </a:pPr>
            <a:fld id="{97D744CA-D7A4-4BFE-865D-B2B7D6066919}" type="slidenum">
              <a:rPr lang="en-US" smtClean="0"/>
              <a:pPr>
                <a:defRPr/>
              </a:pPr>
              <a:t>21</a:t>
            </a:fld>
            <a:endParaRPr lang="en-US"/>
          </a:p>
        </p:txBody>
      </p:sp>
      <p:sp>
        <p:nvSpPr>
          <p:cNvPr id="6" name="Footer Placeholder 5"/>
          <p:cNvSpPr>
            <a:spLocks noGrp="1"/>
          </p:cNvSpPr>
          <p:nvPr>
            <p:ph type="ftr" sz="quarter" idx="11"/>
          </p:nvPr>
        </p:nvSpPr>
        <p:spPr>
          <a:xfrm>
            <a:off x="1295400" y="6477000"/>
            <a:ext cx="5562600" cy="381000"/>
          </a:xfrm>
        </p:spPr>
        <p:txBody>
          <a:bodyPr/>
          <a:lstStyle/>
          <a:p>
            <a:pPr>
              <a:defRPr/>
            </a:pPr>
            <a:r>
              <a:rPr lang="en-US" smtClean="0"/>
              <a:t>June 4, 2015, VERTEX2015, Santa Fe, NM          Nick Sinev                            </a:t>
            </a:r>
            <a:endParaRPr lang="en-US" dirty="0"/>
          </a:p>
        </p:txBody>
      </p:sp>
      <p:pic>
        <p:nvPicPr>
          <p:cNvPr id="13" name="Picture 1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867400" y="1447800"/>
            <a:ext cx="2743200" cy="2438400"/>
          </a:xfrm>
          <a:prstGeom prst="rect">
            <a:avLst/>
          </a:prstGeom>
        </p:spPr>
      </p:pic>
    </p:spTree>
    <p:extLst>
      <p:ext uri="{BB962C8B-B14F-4D97-AF65-F5344CB8AC3E}">
        <p14:creationId xmlns:p14="http://schemas.microsoft.com/office/powerpoint/2010/main" val="4084031964"/>
      </p:ext>
    </p:extLst>
  </p:cSld>
  <p:clrMapOvr>
    <a:masterClrMapping/>
  </p:clrMapOvr>
  <p:transition spd="med">
    <p:pull dir="rd"/>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Discussion</a:t>
            </a:r>
            <a:endParaRPr lang="en-US" dirty="0"/>
          </a:p>
        </p:txBody>
      </p:sp>
      <p:sp>
        <p:nvSpPr>
          <p:cNvPr id="7" name="Content Placeholder 6"/>
          <p:cNvSpPr>
            <a:spLocks noGrp="1"/>
          </p:cNvSpPr>
          <p:nvPr>
            <p:ph idx="1"/>
          </p:nvPr>
        </p:nvSpPr>
        <p:spPr>
          <a:xfrm>
            <a:off x="609600" y="1447800"/>
            <a:ext cx="7924800" cy="4953000"/>
          </a:xfrm>
        </p:spPr>
        <p:txBody>
          <a:bodyPr/>
          <a:lstStyle/>
          <a:p>
            <a:r>
              <a:rPr lang="en-US" sz="1800" dirty="0" smtClean="0"/>
              <a:t>Looks like </a:t>
            </a:r>
            <a:r>
              <a:rPr lang="en-US" sz="1800" dirty="0" smtClean="0">
                <a:solidFill>
                  <a:srgbClr val="339933"/>
                </a:solidFill>
              </a:rPr>
              <a:t>option 3</a:t>
            </a:r>
            <a:r>
              <a:rPr lang="en-US" sz="1800" dirty="0" smtClean="0"/>
              <a:t> – shallow diode violating design rule provides best performance – smaller capacitance, larger signal. However, we should remember, that sensor area in that case is only </a:t>
            </a:r>
            <a:r>
              <a:rPr lang="en-US" sz="1800" dirty="0" smtClean="0">
                <a:solidFill>
                  <a:srgbClr val="FF0000"/>
                </a:solidFill>
              </a:rPr>
              <a:t>2.74 µ</a:t>
            </a:r>
            <a:r>
              <a:rPr lang="en-US" sz="1800" baseline="30000" dirty="0" smtClean="0">
                <a:solidFill>
                  <a:srgbClr val="FF0000"/>
                </a:solidFill>
              </a:rPr>
              <a:t>2</a:t>
            </a:r>
            <a:r>
              <a:rPr lang="en-US" sz="1800" dirty="0" smtClean="0"/>
              <a:t>, while options 4 and 5 – natural transistors – have sensor (n+ diffusion area) </a:t>
            </a:r>
            <a:r>
              <a:rPr lang="en-US" sz="1800" dirty="0" smtClean="0">
                <a:solidFill>
                  <a:srgbClr val="339933"/>
                </a:solidFill>
              </a:rPr>
              <a:t>19.36 µ</a:t>
            </a:r>
            <a:r>
              <a:rPr lang="en-US" sz="1800" baseline="30000" dirty="0" smtClean="0">
                <a:solidFill>
                  <a:srgbClr val="339933"/>
                </a:solidFill>
              </a:rPr>
              <a:t>2 </a:t>
            </a:r>
            <a:r>
              <a:rPr lang="en-US" sz="1800" dirty="0" smtClean="0"/>
              <a:t>. And sensor </a:t>
            </a:r>
            <a:r>
              <a:rPr lang="en-US" sz="1800" dirty="0" smtClean="0">
                <a:solidFill>
                  <a:srgbClr val="339933"/>
                </a:solidFill>
              </a:rPr>
              <a:t>area is important </a:t>
            </a:r>
            <a:r>
              <a:rPr lang="en-US" sz="1800" dirty="0" smtClean="0"/>
              <a:t>for charge collection efficiency, because we have competing n-wells in our pixels with total area of </a:t>
            </a:r>
            <a:r>
              <a:rPr lang="en-US" sz="1800" dirty="0" smtClean="0">
                <a:solidFill>
                  <a:srgbClr val="FF0000"/>
                </a:solidFill>
              </a:rPr>
              <a:t>~13 µ</a:t>
            </a:r>
            <a:r>
              <a:rPr lang="en-US" sz="1800" baseline="30000" dirty="0" smtClean="0">
                <a:solidFill>
                  <a:srgbClr val="FF0000"/>
                </a:solidFill>
              </a:rPr>
              <a:t>2 </a:t>
            </a:r>
            <a:r>
              <a:rPr lang="en-US" sz="1800" dirty="0" smtClean="0"/>
              <a:t>. However, there may be another factors here. For example, if small sensor diode sits inside large hole in p++ implant,  it is possible, that for most electrons, entered this hole probability to diffuse back and be collected by parasitic NWELLs is much smaller, </a:t>
            </a:r>
            <a:r>
              <a:rPr lang="en-US" sz="1800" dirty="0" smtClean="0">
                <a:solidFill>
                  <a:srgbClr val="339933"/>
                </a:solidFill>
              </a:rPr>
              <a:t>than to be collected by diode</a:t>
            </a:r>
            <a:r>
              <a:rPr lang="en-US" sz="1800" dirty="0" smtClean="0"/>
              <a:t>, sitting in the hole. However, that depends on how </a:t>
            </a:r>
            <a:r>
              <a:rPr lang="en-US" sz="1800" dirty="0" smtClean="0">
                <a:solidFill>
                  <a:srgbClr val="339933"/>
                </a:solidFill>
              </a:rPr>
              <a:t>large is depleted region</a:t>
            </a:r>
            <a:r>
              <a:rPr lang="en-US" sz="1800" dirty="0" smtClean="0"/>
              <a:t>,  and if they not </a:t>
            </a:r>
            <a:r>
              <a:rPr lang="en-US" sz="1800" dirty="0" smtClean="0">
                <a:solidFill>
                  <a:srgbClr val="FF0000"/>
                </a:solidFill>
              </a:rPr>
              <a:t>captured by oxide border.</a:t>
            </a:r>
          </a:p>
          <a:p>
            <a:r>
              <a:rPr lang="en-US" sz="1800" dirty="0" smtClean="0"/>
              <a:t>In any case, </a:t>
            </a:r>
            <a:r>
              <a:rPr lang="en-US" sz="1800" u="sng" smtClean="0"/>
              <a:t>we </a:t>
            </a:r>
            <a:r>
              <a:rPr lang="en-US" sz="1800" u="sng" smtClean="0"/>
              <a:t>need </a:t>
            </a:r>
            <a:r>
              <a:rPr lang="en-US" sz="1800" u="sng" dirty="0" smtClean="0"/>
              <a:t>more tests </a:t>
            </a:r>
            <a:r>
              <a:rPr lang="en-US" sz="1800" dirty="0" smtClean="0"/>
              <a:t> </a:t>
            </a:r>
            <a:r>
              <a:rPr lang="en-US" sz="1800" dirty="0" smtClean="0">
                <a:solidFill>
                  <a:srgbClr val="339933"/>
                </a:solidFill>
              </a:rPr>
              <a:t>with minimum ionizing tracks </a:t>
            </a:r>
            <a:r>
              <a:rPr lang="en-US" sz="1800" dirty="0" smtClean="0"/>
              <a:t>to find what the charge collection efficiency for different option is. And so far, </a:t>
            </a:r>
            <a:r>
              <a:rPr lang="en-US" sz="1800" dirty="0" smtClean="0">
                <a:solidFill>
                  <a:srgbClr val="FF0000"/>
                </a:solidFill>
              </a:rPr>
              <a:t>native transistor option may appear as the best choice</a:t>
            </a:r>
            <a:r>
              <a:rPr lang="en-US" sz="1800" dirty="0" smtClean="0"/>
              <a:t>. </a:t>
            </a:r>
            <a:endParaRPr lang="en-US" sz="1800" dirty="0"/>
          </a:p>
        </p:txBody>
      </p:sp>
      <p:sp>
        <p:nvSpPr>
          <p:cNvPr id="5" name="Slide Number Placeholder 4"/>
          <p:cNvSpPr>
            <a:spLocks noGrp="1"/>
          </p:cNvSpPr>
          <p:nvPr>
            <p:ph type="sldNum" sz="quarter" idx="10"/>
          </p:nvPr>
        </p:nvSpPr>
        <p:spPr/>
        <p:txBody>
          <a:bodyPr/>
          <a:lstStyle/>
          <a:p>
            <a:pPr>
              <a:defRPr/>
            </a:pPr>
            <a:fld id="{C2B4692D-6A69-4A66-9FA4-8027FF1B8135}" type="slidenum">
              <a:rPr lang="en-US" smtClean="0"/>
              <a:pPr>
                <a:defRPr/>
              </a:pPr>
              <a:t>22</a:t>
            </a:fld>
            <a:endParaRPr lang="en-US"/>
          </a:p>
        </p:txBody>
      </p:sp>
      <p:sp>
        <p:nvSpPr>
          <p:cNvPr id="6" name="Footer Placeholder 5"/>
          <p:cNvSpPr>
            <a:spLocks noGrp="1"/>
          </p:cNvSpPr>
          <p:nvPr>
            <p:ph type="ftr" sz="quarter" idx="11"/>
          </p:nvPr>
        </p:nvSpPr>
        <p:spPr/>
        <p:txBody>
          <a:bodyPr/>
          <a:lstStyle/>
          <a:p>
            <a:pPr>
              <a:defRPr/>
            </a:pPr>
            <a:r>
              <a:rPr lang="en-US" smtClean="0"/>
              <a:t>June 4, 2015, VERTEX2015, Santa Fe, NM          Nick Sinev                            </a:t>
            </a:r>
            <a:endParaRPr lang="en-US" dirty="0"/>
          </a:p>
        </p:txBody>
      </p:sp>
    </p:spTree>
    <p:extLst>
      <p:ext uri="{BB962C8B-B14F-4D97-AF65-F5344CB8AC3E}">
        <p14:creationId xmlns:p14="http://schemas.microsoft.com/office/powerpoint/2010/main" val="3083682173"/>
      </p:ext>
    </p:extLst>
  </p:cSld>
  <p:clrMapOvr>
    <a:masterClrMapping/>
  </p:clrMapOvr>
  <p:transition spd="med">
    <p:pull dir="rd"/>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t>Summary and plans</a:t>
            </a:r>
            <a:endParaRPr lang="en-US" dirty="0"/>
          </a:p>
        </p:txBody>
      </p:sp>
      <p:sp>
        <p:nvSpPr>
          <p:cNvPr id="3" name="Content Placeholder 2"/>
          <p:cNvSpPr>
            <a:spLocks noGrp="1"/>
          </p:cNvSpPr>
          <p:nvPr>
            <p:ph idx="1"/>
          </p:nvPr>
        </p:nvSpPr>
        <p:spPr>
          <a:xfrm>
            <a:off x="533400" y="1219200"/>
            <a:ext cx="7924800" cy="5105400"/>
          </a:xfrm>
          <a:ln>
            <a:solidFill>
              <a:schemeClr val="accent1"/>
            </a:solidFill>
          </a:ln>
        </p:spPr>
        <p:txBody>
          <a:bodyPr>
            <a:normAutofit lnSpcReduction="10000"/>
          </a:bodyPr>
          <a:lstStyle/>
          <a:p>
            <a:pPr>
              <a:defRPr/>
            </a:pPr>
            <a:r>
              <a:rPr lang="en-US" dirty="0" err="1" smtClean="0"/>
              <a:t>Chronopixel</a:t>
            </a:r>
            <a:r>
              <a:rPr lang="en-US" dirty="0" smtClean="0"/>
              <a:t>  R&amp;D are moving forward, </a:t>
            </a:r>
            <a:r>
              <a:rPr lang="en-US" dirty="0" smtClean="0">
                <a:solidFill>
                  <a:srgbClr val="339933"/>
                </a:solidFill>
              </a:rPr>
              <a:t>we have solved many </a:t>
            </a:r>
            <a:r>
              <a:rPr lang="en-US" dirty="0" smtClean="0"/>
              <a:t>problems and proved that concept is valid.</a:t>
            </a:r>
          </a:p>
          <a:p>
            <a:pPr>
              <a:defRPr/>
            </a:pPr>
            <a:r>
              <a:rPr lang="en-US" u="sng" dirty="0" smtClean="0"/>
              <a:t>Looks like the problem with large capacitance of sensors in 90 nm </a:t>
            </a:r>
            <a:r>
              <a:rPr lang="en-US" dirty="0" smtClean="0"/>
              <a:t>technology </a:t>
            </a:r>
            <a:r>
              <a:rPr lang="en-US" u="sng" dirty="0" smtClean="0">
                <a:solidFill>
                  <a:srgbClr val="00B050"/>
                </a:solidFill>
              </a:rPr>
              <a:t>is solved</a:t>
            </a:r>
            <a:r>
              <a:rPr lang="en-US" dirty="0" smtClean="0"/>
              <a:t>! </a:t>
            </a:r>
          </a:p>
          <a:p>
            <a:pPr>
              <a:defRPr/>
            </a:pPr>
            <a:r>
              <a:rPr lang="en-US" dirty="0" smtClean="0"/>
              <a:t>Much more work is needed to fully understand details of sensor operations. We </a:t>
            </a:r>
            <a:r>
              <a:rPr lang="en-US" u="sng" dirty="0" smtClean="0">
                <a:solidFill>
                  <a:srgbClr val="FF0066"/>
                </a:solidFill>
              </a:rPr>
              <a:t>absolutely need</a:t>
            </a:r>
            <a:r>
              <a:rPr lang="en-US" dirty="0" smtClean="0">
                <a:solidFill>
                  <a:srgbClr val="FF0066"/>
                </a:solidFill>
              </a:rPr>
              <a:t> </a:t>
            </a:r>
            <a:r>
              <a:rPr lang="en-US" dirty="0" smtClean="0"/>
              <a:t>to measure sensor efficiency for minimum ionizing particles.</a:t>
            </a:r>
          </a:p>
          <a:p>
            <a:pPr>
              <a:defRPr/>
            </a:pPr>
            <a:r>
              <a:rPr lang="en-US" dirty="0" smtClean="0"/>
              <a:t>Cross talk issues </a:t>
            </a:r>
            <a:r>
              <a:rPr lang="en-US" dirty="0" smtClean="0">
                <a:solidFill>
                  <a:srgbClr val="00B050"/>
                </a:solidFill>
              </a:rPr>
              <a:t>were addressed </a:t>
            </a:r>
            <a:r>
              <a:rPr lang="en-US" dirty="0" smtClean="0"/>
              <a:t>in prototype 3 by separating analog and digital powers and putting small decoupling capacitors into each pixel. However, we still </a:t>
            </a:r>
            <a:r>
              <a:rPr lang="en-US" dirty="0" smtClean="0">
                <a:solidFill>
                  <a:srgbClr val="FF0000"/>
                </a:solidFill>
              </a:rPr>
              <a:t>see some effect of cross talks</a:t>
            </a:r>
            <a:r>
              <a:rPr lang="en-US" dirty="0" smtClean="0"/>
              <a:t>. It is not a show-stopper, as effect is relatively small, but we need to think about minimizing it.</a:t>
            </a:r>
          </a:p>
          <a:p>
            <a:pPr>
              <a:defRPr/>
            </a:pPr>
            <a:r>
              <a:rPr lang="en-US" dirty="0" smtClean="0"/>
              <a:t>For final design we need </a:t>
            </a:r>
            <a:r>
              <a:rPr lang="en-US" dirty="0" smtClean="0">
                <a:solidFill>
                  <a:srgbClr val="FF0000"/>
                </a:solidFill>
              </a:rPr>
              <a:t>thicker epi layer </a:t>
            </a:r>
            <a:r>
              <a:rPr lang="en-US" dirty="0" smtClean="0"/>
              <a:t>(larger signal) and </a:t>
            </a:r>
            <a:r>
              <a:rPr lang="en-US" dirty="0" smtClean="0">
                <a:solidFill>
                  <a:srgbClr val="FF0000"/>
                </a:solidFill>
              </a:rPr>
              <a:t>higher resistivity </a:t>
            </a:r>
            <a:r>
              <a:rPr lang="en-US" dirty="0" smtClean="0"/>
              <a:t>of it – larger depletion depth will increase charge collection efficiency. The challenge for final design is also </a:t>
            </a:r>
            <a:r>
              <a:rPr lang="en-US" dirty="0" smtClean="0">
                <a:solidFill>
                  <a:srgbClr val="FF0000"/>
                </a:solidFill>
              </a:rPr>
              <a:t>chip size</a:t>
            </a:r>
            <a:r>
              <a:rPr lang="en-US" dirty="0" smtClean="0"/>
              <a:t>. Prototype 3 has ~1.2x1.2 mm</a:t>
            </a:r>
            <a:r>
              <a:rPr lang="en-US" baseline="30000" dirty="0" smtClean="0"/>
              <a:t>2</a:t>
            </a:r>
            <a:r>
              <a:rPr lang="en-US" dirty="0" smtClean="0"/>
              <a:t> </a:t>
            </a:r>
            <a:r>
              <a:rPr lang="en-US" smtClean="0"/>
              <a:t>active area, </a:t>
            </a:r>
            <a:r>
              <a:rPr lang="en-US" dirty="0" smtClean="0"/>
              <a:t>we will need few cm</a:t>
            </a:r>
            <a:r>
              <a:rPr lang="en-US" baseline="30000" dirty="0" smtClean="0"/>
              <a:t>2</a:t>
            </a:r>
            <a:r>
              <a:rPr lang="en-US" dirty="0" smtClean="0"/>
              <a:t> .</a:t>
            </a:r>
          </a:p>
          <a:p>
            <a:pPr>
              <a:defRPr/>
            </a:pPr>
            <a:r>
              <a:rPr lang="en-US" dirty="0" smtClean="0"/>
              <a:t>We could start thinking about final design, but need funding for it. </a:t>
            </a:r>
            <a:endParaRPr lang="en-US" dirty="0"/>
          </a:p>
        </p:txBody>
      </p:sp>
      <p:sp>
        <p:nvSpPr>
          <p:cNvPr id="20484" name="Slide Number Placeholder 3"/>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003366"/>
              </a:buClr>
              <a:buSzPct val="65000"/>
              <a:buFont typeface="Wingdings" pitchFamily="2" charset="2"/>
              <a:buChar char="m"/>
              <a:defRPr sz="2000" b="1">
                <a:solidFill>
                  <a:srgbClr val="003366"/>
                </a:solidFill>
                <a:latin typeface="Times New Roman" pitchFamily="18" charset="0"/>
              </a:defRPr>
            </a:lvl1pPr>
            <a:lvl2pPr marL="742950" indent="-285750" eaLnBrk="0" hangingPunct="0">
              <a:spcBef>
                <a:spcPct val="20000"/>
              </a:spcBef>
              <a:buClr>
                <a:srgbClr val="003366"/>
              </a:buClr>
              <a:buSzPct val="65000"/>
              <a:buFont typeface="Wingdings" pitchFamily="2" charset="2"/>
              <a:buChar char="Ä"/>
              <a:defRPr b="1">
                <a:solidFill>
                  <a:srgbClr val="003366"/>
                </a:solidFill>
                <a:latin typeface="Times New Roman" pitchFamily="18" charset="0"/>
              </a:defRPr>
            </a:lvl2pPr>
            <a:lvl3pPr marL="1143000" indent="-228600" eaLnBrk="0" hangingPunct="0">
              <a:spcBef>
                <a:spcPct val="20000"/>
              </a:spcBef>
              <a:buClr>
                <a:srgbClr val="004C00"/>
              </a:buClr>
              <a:buSzPct val="65000"/>
              <a:buFont typeface="Wingdings" pitchFamily="2" charset="2"/>
              <a:buChar char="v"/>
              <a:defRPr sz="1600">
                <a:solidFill>
                  <a:srgbClr val="003366"/>
                </a:solidFill>
                <a:latin typeface="Times New Roman" pitchFamily="18" charset="0"/>
              </a:defRPr>
            </a:lvl3pPr>
            <a:lvl4pPr marL="1600200" indent="-228600" eaLnBrk="0" hangingPunct="0">
              <a:spcBef>
                <a:spcPct val="20000"/>
              </a:spcBef>
              <a:buClr>
                <a:srgbClr val="003366"/>
              </a:buClr>
              <a:buChar char="—"/>
              <a:defRPr sz="1400">
                <a:solidFill>
                  <a:srgbClr val="003366"/>
                </a:solidFill>
                <a:latin typeface="Times New Roman" pitchFamily="18" charset="0"/>
              </a:defRPr>
            </a:lvl4pPr>
            <a:lvl5pPr marL="2057400" indent="-228600" eaLnBrk="0" hangingPunct="0">
              <a:spcBef>
                <a:spcPct val="20000"/>
              </a:spcBef>
              <a:buChar char="»"/>
              <a:defRPr sz="1400">
                <a:solidFill>
                  <a:srgbClr val="003366"/>
                </a:solidFill>
                <a:latin typeface="Times New Roman" pitchFamily="18" charset="0"/>
              </a:defRPr>
            </a:lvl5pPr>
            <a:lvl6pPr marL="2514600" indent="-228600" eaLnBrk="0" fontAlgn="base" hangingPunct="0">
              <a:spcBef>
                <a:spcPct val="20000"/>
              </a:spcBef>
              <a:spcAft>
                <a:spcPct val="0"/>
              </a:spcAft>
              <a:buChar char="»"/>
              <a:defRPr sz="1400">
                <a:solidFill>
                  <a:srgbClr val="003366"/>
                </a:solidFill>
                <a:latin typeface="Times New Roman" pitchFamily="18" charset="0"/>
              </a:defRPr>
            </a:lvl6pPr>
            <a:lvl7pPr marL="2971800" indent="-228600" eaLnBrk="0" fontAlgn="base" hangingPunct="0">
              <a:spcBef>
                <a:spcPct val="20000"/>
              </a:spcBef>
              <a:spcAft>
                <a:spcPct val="0"/>
              </a:spcAft>
              <a:buChar char="»"/>
              <a:defRPr sz="1400">
                <a:solidFill>
                  <a:srgbClr val="003366"/>
                </a:solidFill>
                <a:latin typeface="Times New Roman" pitchFamily="18" charset="0"/>
              </a:defRPr>
            </a:lvl7pPr>
            <a:lvl8pPr marL="3429000" indent="-228600" eaLnBrk="0" fontAlgn="base" hangingPunct="0">
              <a:spcBef>
                <a:spcPct val="20000"/>
              </a:spcBef>
              <a:spcAft>
                <a:spcPct val="0"/>
              </a:spcAft>
              <a:buChar char="»"/>
              <a:defRPr sz="1400">
                <a:solidFill>
                  <a:srgbClr val="003366"/>
                </a:solidFill>
                <a:latin typeface="Times New Roman" pitchFamily="18" charset="0"/>
              </a:defRPr>
            </a:lvl8pPr>
            <a:lvl9pPr marL="3886200" indent="-228600" eaLnBrk="0" fontAlgn="base" hangingPunct="0">
              <a:spcBef>
                <a:spcPct val="20000"/>
              </a:spcBef>
              <a:spcAft>
                <a:spcPct val="0"/>
              </a:spcAft>
              <a:buChar char="»"/>
              <a:defRPr sz="1400">
                <a:solidFill>
                  <a:srgbClr val="003366"/>
                </a:solidFill>
                <a:latin typeface="Times New Roman" pitchFamily="18" charset="0"/>
              </a:defRPr>
            </a:lvl9pPr>
          </a:lstStyle>
          <a:p>
            <a:pPr>
              <a:spcBef>
                <a:spcPct val="0"/>
              </a:spcBef>
              <a:buClrTx/>
              <a:buSzTx/>
              <a:buFontTx/>
              <a:buNone/>
            </a:pPr>
            <a:fld id="{6024F273-9710-47DD-B970-05ACDB706D0D}" type="slidenum">
              <a:rPr lang="en-US" altLang="en-US" sz="1400" b="0" smtClean="0"/>
              <a:pPr>
                <a:spcBef>
                  <a:spcPct val="0"/>
                </a:spcBef>
                <a:buClrTx/>
                <a:buSzTx/>
                <a:buFontTx/>
                <a:buNone/>
              </a:pPr>
              <a:t>23</a:t>
            </a:fld>
            <a:endParaRPr lang="en-US" altLang="en-US" sz="1400" b="0" smtClean="0"/>
          </a:p>
        </p:txBody>
      </p:sp>
      <p:sp>
        <p:nvSpPr>
          <p:cNvPr id="20485" name="Footer Placeholder 4"/>
          <p:cNvSpPr>
            <a:spLocks noGrp="1"/>
          </p:cNvSpPr>
          <p:nvPr>
            <p:ph type="ftr" sz="quarter" idx="11"/>
          </p:nvPr>
        </p:nvSpPr>
        <p:spPr>
          <a:xfrm>
            <a:off x="0" y="6477000"/>
            <a:ext cx="7924800" cy="3810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003366"/>
              </a:buClr>
              <a:buSzPct val="65000"/>
              <a:buFont typeface="Wingdings" pitchFamily="2" charset="2"/>
              <a:buChar char="m"/>
              <a:defRPr sz="2000" b="1">
                <a:solidFill>
                  <a:srgbClr val="003366"/>
                </a:solidFill>
                <a:latin typeface="Times New Roman" pitchFamily="18" charset="0"/>
              </a:defRPr>
            </a:lvl1pPr>
            <a:lvl2pPr marL="742950" indent="-285750" eaLnBrk="0" hangingPunct="0">
              <a:spcBef>
                <a:spcPct val="20000"/>
              </a:spcBef>
              <a:buClr>
                <a:srgbClr val="003366"/>
              </a:buClr>
              <a:buSzPct val="65000"/>
              <a:buFont typeface="Wingdings" pitchFamily="2" charset="2"/>
              <a:buChar char="Ä"/>
              <a:defRPr b="1">
                <a:solidFill>
                  <a:srgbClr val="003366"/>
                </a:solidFill>
                <a:latin typeface="Times New Roman" pitchFamily="18" charset="0"/>
              </a:defRPr>
            </a:lvl2pPr>
            <a:lvl3pPr marL="1143000" indent="-228600" eaLnBrk="0" hangingPunct="0">
              <a:spcBef>
                <a:spcPct val="20000"/>
              </a:spcBef>
              <a:buClr>
                <a:srgbClr val="004C00"/>
              </a:buClr>
              <a:buSzPct val="65000"/>
              <a:buFont typeface="Wingdings" pitchFamily="2" charset="2"/>
              <a:buChar char="v"/>
              <a:defRPr sz="1600">
                <a:solidFill>
                  <a:srgbClr val="003366"/>
                </a:solidFill>
                <a:latin typeface="Times New Roman" pitchFamily="18" charset="0"/>
              </a:defRPr>
            </a:lvl3pPr>
            <a:lvl4pPr marL="1600200" indent="-228600" eaLnBrk="0" hangingPunct="0">
              <a:spcBef>
                <a:spcPct val="20000"/>
              </a:spcBef>
              <a:buClr>
                <a:srgbClr val="003366"/>
              </a:buClr>
              <a:buChar char="—"/>
              <a:defRPr sz="1400">
                <a:solidFill>
                  <a:srgbClr val="003366"/>
                </a:solidFill>
                <a:latin typeface="Times New Roman" pitchFamily="18" charset="0"/>
              </a:defRPr>
            </a:lvl4pPr>
            <a:lvl5pPr marL="2057400" indent="-228600" eaLnBrk="0" hangingPunct="0">
              <a:spcBef>
                <a:spcPct val="20000"/>
              </a:spcBef>
              <a:buChar char="»"/>
              <a:defRPr sz="1400">
                <a:solidFill>
                  <a:srgbClr val="003366"/>
                </a:solidFill>
                <a:latin typeface="Times New Roman" pitchFamily="18" charset="0"/>
              </a:defRPr>
            </a:lvl5pPr>
            <a:lvl6pPr marL="2514600" indent="-228600" eaLnBrk="0" fontAlgn="base" hangingPunct="0">
              <a:spcBef>
                <a:spcPct val="20000"/>
              </a:spcBef>
              <a:spcAft>
                <a:spcPct val="0"/>
              </a:spcAft>
              <a:buChar char="»"/>
              <a:defRPr sz="1400">
                <a:solidFill>
                  <a:srgbClr val="003366"/>
                </a:solidFill>
                <a:latin typeface="Times New Roman" pitchFamily="18" charset="0"/>
              </a:defRPr>
            </a:lvl6pPr>
            <a:lvl7pPr marL="2971800" indent="-228600" eaLnBrk="0" fontAlgn="base" hangingPunct="0">
              <a:spcBef>
                <a:spcPct val="20000"/>
              </a:spcBef>
              <a:spcAft>
                <a:spcPct val="0"/>
              </a:spcAft>
              <a:buChar char="»"/>
              <a:defRPr sz="1400">
                <a:solidFill>
                  <a:srgbClr val="003366"/>
                </a:solidFill>
                <a:latin typeface="Times New Roman" pitchFamily="18" charset="0"/>
              </a:defRPr>
            </a:lvl7pPr>
            <a:lvl8pPr marL="3429000" indent="-228600" eaLnBrk="0" fontAlgn="base" hangingPunct="0">
              <a:spcBef>
                <a:spcPct val="20000"/>
              </a:spcBef>
              <a:spcAft>
                <a:spcPct val="0"/>
              </a:spcAft>
              <a:buChar char="»"/>
              <a:defRPr sz="1400">
                <a:solidFill>
                  <a:srgbClr val="003366"/>
                </a:solidFill>
                <a:latin typeface="Times New Roman" pitchFamily="18" charset="0"/>
              </a:defRPr>
            </a:lvl8pPr>
            <a:lvl9pPr marL="3886200" indent="-228600" eaLnBrk="0" fontAlgn="base" hangingPunct="0">
              <a:spcBef>
                <a:spcPct val="20000"/>
              </a:spcBef>
              <a:spcAft>
                <a:spcPct val="0"/>
              </a:spcAft>
              <a:buChar char="»"/>
              <a:defRPr sz="1400">
                <a:solidFill>
                  <a:srgbClr val="003366"/>
                </a:solidFill>
                <a:latin typeface="Times New Roman" pitchFamily="18" charset="0"/>
              </a:defRPr>
            </a:lvl9pPr>
          </a:lstStyle>
          <a:p>
            <a:pPr>
              <a:spcBef>
                <a:spcPct val="0"/>
              </a:spcBef>
              <a:buClrTx/>
              <a:buSzTx/>
              <a:buFontTx/>
              <a:buNone/>
            </a:pPr>
            <a:r>
              <a:rPr lang="en-US" altLang="en-US" sz="1400" b="0" smtClean="0"/>
              <a:t>June 4, 2015, VERTEX2015, Santa Fe, NM          Nick Sinev                            </a:t>
            </a:r>
            <a:endParaRPr lang="en-US" altLang="en-US" sz="1400" b="0" dirty="0" smtClean="0"/>
          </a:p>
        </p:txBody>
      </p:sp>
    </p:spTree>
  </p:cSld>
  <p:clrMapOvr>
    <a:masterClrMapping/>
  </p:clrMapOvr>
  <p:transition spd="med">
    <p:pull dir="rd"/>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Specifications</a:t>
            </a:r>
            <a:endParaRPr lang="en-US" dirty="0"/>
          </a:p>
        </p:txBody>
      </p:sp>
      <p:sp>
        <p:nvSpPr>
          <p:cNvPr id="3" name="Content Placeholder 2"/>
          <p:cNvSpPr>
            <a:spLocks noGrp="1"/>
          </p:cNvSpPr>
          <p:nvPr>
            <p:ph idx="1"/>
          </p:nvPr>
        </p:nvSpPr>
        <p:spPr/>
        <p:txBody>
          <a:bodyPr>
            <a:normAutofit fontScale="92500" lnSpcReduction="20000"/>
          </a:bodyPr>
          <a:lstStyle/>
          <a:p>
            <a:r>
              <a:rPr lang="en-US" dirty="0" err="1" smtClean="0"/>
              <a:t>Chronopixel</a:t>
            </a:r>
            <a:r>
              <a:rPr lang="en-US" dirty="0" smtClean="0"/>
              <a:t> sensor has to be designed for Vertex Detector in the ILC Beam environment.</a:t>
            </a:r>
          </a:p>
          <a:p>
            <a:pPr lvl="1"/>
            <a:r>
              <a:rPr lang="en-US" dirty="0"/>
              <a:t>Bunch crossing rate (Collisions rate) ~</a:t>
            </a:r>
            <a:r>
              <a:rPr lang="en-US" dirty="0">
                <a:solidFill>
                  <a:srgbClr val="FF0000"/>
                </a:solidFill>
              </a:rPr>
              <a:t>3 </a:t>
            </a:r>
            <a:r>
              <a:rPr lang="en-US" dirty="0" smtClean="0">
                <a:solidFill>
                  <a:srgbClr val="FF0000"/>
                </a:solidFill>
              </a:rPr>
              <a:t>MHz</a:t>
            </a:r>
          </a:p>
          <a:p>
            <a:pPr lvl="1"/>
            <a:r>
              <a:rPr lang="en-US" dirty="0"/>
              <a:t>Number of bunches in bunch train ~3000</a:t>
            </a:r>
          </a:p>
          <a:p>
            <a:pPr lvl="1"/>
            <a:r>
              <a:rPr lang="en-US" dirty="0"/>
              <a:t>Bunch trains interval – </a:t>
            </a:r>
            <a:r>
              <a:rPr lang="en-US" dirty="0">
                <a:solidFill>
                  <a:srgbClr val="FF0000"/>
                </a:solidFill>
              </a:rPr>
              <a:t>200 </a:t>
            </a:r>
            <a:r>
              <a:rPr lang="en-US" dirty="0" err="1" smtClean="0">
                <a:solidFill>
                  <a:srgbClr val="FF0000"/>
                </a:solidFill>
              </a:rPr>
              <a:t>ms</a:t>
            </a:r>
            <a:endParaRPr lang="en-US" dirty="0">
              <a:solidFill>
                <a:srgbClr val="FF0000"/>
              </a:solidFill>
            </a:endParaRPr>
          </a:p>
          <a:p>
            <a:r>
              <a:rPr lang="en-US" dirty="0" smtClean="0"/>
              <a:t>Vertex detector for ILC should have</a:t>
            </a:r>
          </a:p>
          <a:p>
            <a:pPr lvl="1"/>
            <a:r>
              <a:rPr lang="en-US" dirty="0" smtClean="0"/>
              <a:t>5 layers, with innermost layer radius about </a:t>
            </a:r>
            <a:r>
              <a:rPr lang="en-US" dirty="0" smtClean="0">
                <a:solidFill>
                  <a:srgbClr val="FF0000"/>
                </a:solidFill>
              </a:rPr>
              <a:t>2.4 cm</a:t>
            </a:r>
            <a:r>
              <a:rPr lang="en-US" dirty="0" smtClean="0"/>
              <a:t>, and outermost layer radius ~ 10 cm. The length of the detector ~ 20 cm. There will be forward discs also.</a:t>
            </a:r>
          </a:p>
          <a:p>
            <a:pPr lvl="1"/>
            <a:r>
              <a:rPr lang="en-US" dirty="0" smtClean="0"/>
              <a:t>Pixel size should be less than 15x15 µ</a:t>
            </a:r>
            <a:r>
              <a:rPr lang="en-US" baseline="30000" dirty="0" smtClean="0"/>
              <a:t>2 </a:t>
            </a:r>
            <a:r>
              <a:rPr lang="en-US" dirty="0" smtClean="0"/>
              <a:t>(space point resolution ~</a:t>
            </a:r>
            <a:r>
              <a:rPr lang="en-US" dirty="0" smtClean="0">
                <a:solidFill>
                  <a:srgbClr val="FF0000"/>
                </a:solidFill>
              </a:rPr>
              <a:t>3.5µ</a:t>
            </a:r>
            <a:r>
              <a:rPr lang="en-US" dirty="0" smtClean="0"/>
              <a:t>).</a:t>
            </a:r>
          </a:p>
          <a:p>
            <a:pPr lvl="1"/>
            <a:r>
              <a:rPr lang="en-US" dirty="0" smtClean="0"/>
              <a:t>Each pixel should have </a:t>
            </a:r>
            <a:r>
              <a:rPr lang="en-US" dirty="0" smtClean="0">
                <a:solidFill>
                  <a:srgbClr val="FF0000"/>
                </a:solidFill>
              </a:rPr>
              <a:t>2x12 bit </a:t>
            </a:r>
            <a:r>
              <a:rPr lang="en-US" dirty="0" smtClean="0"/>
              <a:t>memory buffer to record </a:t>
            </a:r>
            <a:r>
              <a:rPr lang="en-US" dirty="0" smtClean="0">
                <a:solidFill>
                  <a:srgbClr val="FF0000"/>
                </a:solidFill>
              </a:rPr>
              <a:t>2 time stamps</a:t>
            </a:r>
            <a:r>
              <a:rPr lang="en-US" dirty="0" smtClean="0"/>
              <a:t> in case 2 hits occur in same pixel during bunch train. </a:t>
            </a:r>
          </a:p>
          <a:p>
            <a:pPr lvl="1"/>
            <a:r>
              <a:rPr lang="en-US" dirty="0" smtClean="0"/>
              <a:t>It should operate at room temperature with forced air cooling with non-turbulent air flow. It limits power dissipation for entire Vertex Detector to ~ 100 W.</a:t>
            </a:r>
          </a:p>
          <a:p>
            <a:pPr lvl="1"/>
            <a:r>
              <a:rPr lang="en-US" dirty="0" smtClean="0">
                <a:solidFill>
                  <a:srgbClr val="FF0000"/>
                </a:solidFill>
              </a:rPr>
              <a:t>Sparse readout </a:t>
            </a:r>
            <a:r>
              <a:rPr lang="en-US" dirty="0" smtClean="0"/>
              <a:t>should be implemented to allow full sensor readout in 200 </a:t>
            </a:r>
            <a:r>
              <a:rPr lang="en-US" dirty="0" err="1" smtClean="0"/>
              <a:t>ms.</a:t>
            </a:r>
            <a:endParaRPr lang="en-US" dirty="0" smtClean="0"/>
          </a:p>
          <a:p>
            <a:pPr lvl="1"/>
            <a:r>
              <a:rPr lang="en-US" dirty="0" smtClean="0"/>
              <a:t>S/N ratio should be more than 30 (noise less than </a:t>
            </a:r>
            <a:r>
              <a:rPr lang="en-US" dirty="0" smtClean="0">
                <a:solidFill>
                  <a:srgbClr val="FF0000"/>
                </a:solidFill>
              </a:rPr>
              <a:t>25 e</a:t>
            </a:r>
            <a:r>
              <a:rPr lang="en-US" baseline="30000" dirty="0" smtClean="0">
                <a:solidFill>
                  <a:srgbClr val="FF0000"/>
                </a:solidFill>
              </a:rPr>
              <a:t>- </a:t>
            </a:r>
            <a:r>
              <a:rPr lang="en-US" dirty="0" smtClean="0">
                <a:solidFill>
                  <a:srgbClr val="FF0000"/>
                </a:solidFill>
              </a:rPr>
              <a:t> </a:t>
            </a:r>
            <a:r>
              <a:rPr lang="en-US" dirty="0" smtClean="0"/>
              <a:t>).</a:t>
            </a:r>
          </a:p>
        </p:txBody>
      </p:sp>
      <p:sp>
        <p:nvSpPr>
          <p:cNvPr id="4" name="Slide Number Placeholder 3"/>
          <p:cNvSpPr>
            <a:spLocks noGrp="1"/>
          </p:cNvSpPr>
          <p:nvPr>
            <p:ph type="sldNum" sz="quarter" idx="10"/>
          </p:nvPr>
        </p:nvSpPr>
        <p:spPr/>
        <p:txBody>
          <a:bodyPr/>
          <a:lstStyle/>
          <a:p>
            <a:pPr>
              <a:defRPr/>
            </a:pPr>
            <a:fld id="{02319CFC-6CC5-48D7-BDA1-B6E000344A35}" type="slidenum">
              <a:rPr lang="en-US" smtClean="0"/>
              <a:pPr>
                <a:defRPr/>
              </a:pPr>
              <a:t>3</a:t>
            </a:fld>
            <a:endParaRPr lang="en-US"/>
          </a:p>
        </p:txBody>
      </p:sp>
      <p:sp>
        <p:nvSpPr>
          <p:cNvPr id="5" name="Footer Placeholder 4"/>
          <p:cNvSpPr>
            <a:spLocks noGrp="1"/>
          </p:cNvSpPr>
          <p:nvPr>
            <p:ph type="ftr" sz="quarter" idx="11"/>
          </p:nvPr>
        </p:nvSpPr>
        <p:spPr/>
        <p:txBody>
          <a:bodyPr/>
          <a:lstStyle/>
          <a:p>
            <a:pPr>
              <a:defRPr/>
            </a:pPr>
            <a:r>
              <a:rPr lang="en-US" smtClean="0"/>
              <a:t>June 4, 2015, VERTEX2015, Santa Fe, NM          Nick Sinev                            </a:t>
            </a:r>
            <a:endParaRPr lang="en-US"/>
          </a:p>
        </p:txBody>
      </p:sp>
    </p:spTree>
    <p:extLst>
      <p:ext uri="{BB962C8B-B14F-4D97-AF65-F5344CB8AC3E}">
        <p14:creationId xmlns:p14="http://schemas.microsoft.com/office/powerpoint/2010/main" val="347067257"/>
      </p:ext>
    </p:extLst>
  </p:cSld>
  <p:clrMapOvr>
    <a:masterClrMapping/>
  </p:clrMapOvr>
  <p:transition spd="med">
    <p:pull dir="rd"/>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Our initial ultimate design concept</a:t>
            </a:r>
            <a:endParaRPr lang="en-US" dirty="0"/>
          </a:p>
        </p:txBody>
      </p:sp>
      <p:sp>
        <p:nvSpPr>
          <p:cNvPr id="6" name="Content Placeholder 5"/>
          <p:cNvSpPr>
            <a:spLocks noGrp="1"/>
          </p:cNvSpPr>
          <p:nvPr>
            <p:ph sz="half" idx="1"/>
          </p:nvPr>
        </p:nvSpPr>
        <p:spPr/>
        <p:txBody>
          <a:bodyPr/>
          <a:lstStyle/>
          <a:p>
            <a:r>
              <a:rPr lang="en-US" sz="2400" dirty="0" smtClean="0"/>
              <a:t>Ten years ago we thought, that to provide full charge collection by the sensor electrode, we need DEEP PWELL implemented by manufacturer, to prevent competing charge collection by bodies of PMOS transistors. </a:t>
            </a:r>
          </a:p>
          <a:p>
            <a:r>
              <a:rPr lang="en-US" sz="2400" dirty="0" smtClean="0"/>
              <a:t>However, for the first prototype we </a:t>
            </a:r>
            <a:r>
              <a:rPr lang="en-US" sz="2400" dirty="0" smtClean="0"/>
              <a:t>didn’t </a:t>
            </a:r>
            <a:r>
              <a:rPr lang="en-US" sz="2400" dirty="0" smtClean="0"/>
              <a:t>need to implement deep P-well</a:t>
            </a:r>
            <a:endParaRPr lang="en-US" sz="2400" dirty="0"/>
          </a:p>
        </p:txBody>
      </p:sp>
      <p:pic>
        <p:nvPicPr>
          <p:cNvPr id="8" name="Content Placeholder 7"/>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4724400" y="1295400"/>
            <a:ext cx="4038600" cy="3505200"/>
          </a:xfrm>
        </p:spPr>
      </p:pic>
      <p:sp>
        <p:nvSpPr>
          <p:cNvPr id="4" name="Slide Number Placeholder 3"/>
          <p:cNvSpPr>
            <a:spLocks noGrp="1"/>
          </p:cNvSpPr>
          <p:nvPr>
            <p:ph type="sldNum" sz="quarter" idx="10"/>
          </p:nvPr>
        </p:nvSpPr>
        <p:spPr/>
        <p:txBody>
          <a:bodyPr/>
          <a:lstStyle/>
          <a:p>
            <a:pPr>
              <a:defRPr/>
            </a:pPr>
            <a:fld id="{02319CFC-6CC5-48D7-BDA1-B6E000344A35}" type="slidenum">
              <a:rPr lang="en-US" smtClean="0"/>
              <a:pPr>
                <a:defRPr/>
              </a:pPr>
              <a:t>4</a:t>
            </a:fld>
            <a:endParaRPr lang="en-US"/>
          </a:p>
        </p:txBody>
      </p:sp>
      <p:sp>
        <p:nvSpPr>
          <p:cNvPr id="5" name="Footer Placeholder 4"/>
          <p:cNvSpPr>
            <a:spLocks noGrp="1"/>
          </p:cNvSpPr>
          <p:nvPr>
            <p:ph type="ftr" sz="quarter" idx="11"/>
          </p:nvPr>
        </p:nvSpPr>
        <p:spPr/>
        <p:txBody>
          <a:bodyPr/>
          <a:lstStyle/>
          <a:p>
            <a:pPr>
              <a:defRPr/>
            </a:pPr>
            <a:r>
              <a:rPr lang="en-US" smtClean="0"/>
              <a:t>June 4, 2015, VERTEX2015, Santa Fe, NM          Nick Sinev                            </a:t>
            </a:r>
            <a:endParaRPr lang="en-US"/>
          </a:p>
        </p:txBody>
      </p:sp>
    </p:spTree>
    <p:extLst>
      <p:ext uri="{BB962C8B-B14F-4D97-AF65-F5344CB8AC3E}">
        <p14:creationId xmlns:p14="http://schemas.microsoft.com/office/powerpoint/2010/main" val="1363860327"/>
      </p:ext>
    </p:extLst>
  </p:cSld>
  <p:clrMapOvr>
    <a:masterClrMapping/>
  </p:clrMapOvr>
  <p:transition spd="med">
    <p:pull dir="rd"/>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4274" name="Rectangle 1026"/>
          <p:cNvSpPr>
            <a:spLocks noGrp="1" noChangeArrowheads="1"/>
          </p:cNvSpPr>
          <p:nvPr>
            <p:ph type="title"/>
          </p:nvPr>
        </p:nvSpPr>
        <p:spPr/>
        <p:txBody>
          <a:bodyPr/>
          <a:lstStyle/>
          <a:p>
            <a:pPr>
              <a:defRPr/>
            </a:pPr>
            <a:r>
              <a:rPr lang="en-US" dirty="0" smtClean="0"/>
              <a:t>History</a:t>
            </a:r>
          </a:p>
        </p:txBody>
      </p:sp>
      <p:sp>
        <p:nvSpPr>
          <p:cNvPr id="694275" name="Rectangle 1027"/>
          <p:cNvSpPr>
            <a:spLocks noGrp="1" noChangeArrowheads="1"/>
          </p:cNvSpPr>
          <p:nvPr>
            <p:ph type="body" sz="half" idx="1"/>
          </p:nvPr>
        </p:nvSpPr>
        <p:spPr>
          <a:xfrm>
            <a:off x="533400" y="1371600"/>
            <a:ext cx="3886200" cy="5105400"/>
          </a:xfrm>
        </p:spPr>
        <p:txBody>
          <a:bodyPr>
            <a:normAutofit lnSpcReduction="10000"/>
          </a:bodyPr>
          <a:lstStyle/>
          <a:p>
            <a:pPr>
              <a:lnSpc>
                <a:spcPct val="90000"/>
              </a:lnSpc>
              <a:defRPr/>
            </a:pPr>
            <a:r>
              <a:rPr lang="en-US" sz="1700" dirty="0" smtClean="0"/>
              <a:t>2004 – talks with Sarnoff Corporation started.</a:t>
            </a:r>
          </a:p>
          <a:p>
            <a:pPr lvl="1">
              <a:lnSpc>
                <a:spcPct val="90000"/>
              </a:lnSpc>
              <a:defRPr/>
            </a:pPr>
            <a:r>
              <a:rPr lang="en-US" sz="1300" dirty="0" smtClean="0"/>
              <a:t>Oregon University, Yale University and Sarnoff Corporation </a:t>
            </a:r>
            <a:r>
              <a:rPr lang="en-US" sz="1300" dirty="0" smtClean="0">
                <a:solidFill>
                  <a:srgbClr val="FF0000"/>
                </a:solidFill>
              </a:rPr>
              <a:t>collaboration formed</a:t>
            </a:r>
            <a:r>
              <a:rPr lang="en-US" sz="1300" dirty="0" smtClean="0"/>
              <a:t>.</a:t>
            </a:r>
          </a:p>
          <a:p>
            <a:pPr>
              <a:lnSpc>
                <a:spcPct val="90000"/>
              </a:lnSpc>
              <a:defRPr/>
            </a:pPr>
            <a:r>
              <a:rPr lang="en-US" sz="1700" dirty="0" smtClean="0"/>
              <a:t>January, 2007</a:t>
            </a:r>
          </a:p>
          <a:p>
            <a:pPr lvl="1">
              <a:lnSpc>
                <a:spcPct val="90000"/>
              </a:lnSpc>
              <a:defRPr/>
            </a:pPr>
            <a:r>
              <a:rPr lang="en-US" sz="1400" dirty="0" smtClean="0"/>
              <a:t>Completed design – Prototype 1</a:t>
            </a:r>
          </a:p>
          <a:p>
            <a:pPr lvl="2">
              <a:lnSpc>
                <a:spcPct val="90000"/>
              </a:lnSpc>
              <a:defRPr/>
            </a:pPr>
            <a:r>
              <a:rPr lang="en-US" sz="1200" b="1" dirty="0" smtClean="0">
                <a:solidFill>
                  <a:srgbClr val="FF0000"/>
                </a:solidFill>
              </a:rPr>
              <a:t>2 buffers</a:t>
            </a:r>
            <a:r>
              <a:rPr lang="en-US" sz="1200" b="1" dirty="0" smtClean="0"/>
              <a:t>, with </a:t>
            </a:r>
            <a:r>
              <a:rPr lang="en-US" sz="1200" b="1" dirty="0" smtClean="0">
                <a:solidFill>
                  <a:srgbClr val="FF0000"/>
                </a:solidFill>
              </a:rPr>
              <a:t>digital calibration</a:t>
            </a:r>
            <a:endParaRPr lang="en-US" sz="1200" b="1" dirty="0" smtClean="0"/>
          </a:p>
          <a:p>
            <a:pPr>
              <a:lnSpc>
                <a:spcPct val="90000"/>
              </a:lnSpc>
              <a:defRPr/>
            </a:pPr>
            <a:r>
              <a:rPr lang="en-US" sz="1700" dirty="0" smtClean="0"/>
              <a:t>May 2008</a:t>
            </a:r>
          </a:p>
          <a:p>
            <a:pPr lvl="1">
              <a:lnSpc>
                <a:spcPct val="90000"/>
              </a:lnSpc>
              <a:defRPr/>
            </a:pPr>
            <a:r>
              <a:rPr lang="en-US" sz="1400" dirty="0" smtClean="0">
                <a:solidFill>
                  <a:srgbClr val="FF0000"/>
                </a:solidFill>
              </a:rPr>
              <a:t>Fabricated</a:t>
            </a:r>
            <a:r>
              <a:rPr lang="en-US" sz="1400" dirty="0" smtClean="0"/>
              <a:t> 80 </a:t>
            </a:r>
            <a:r>
              <a:rPr lang="en-US" sz="1400" dirty="0" smtClean="0">
                <a:solidFill>
                  <a:srgbClr val="FF0000"/>
                </a:solidFill>
              </a:rPr>
              <a:t>5x5 mm</a:t>
            </a:r>
            <a:r>
              <a:rPr lang="en-US" sz="1400" dirty="0" smtClean="0"/>
              <a:t> chips, containing 80x80  </a:t>
            </a:r>
            <a:r>
              <a:rPr lang="en-US" sz="1400" dirty="0" smtClean="0">
                <a:solidFill>
                  <a:srgbClr val="FF0000"/>
                </a:solidFill>
              </a:rPr>
              <a:t>50 </a:t>
            </a:r>
            <a:r>
              <a:rPr lang="en-US" sz="1400" dirty="0" smtClean="0">
                <a:solidFill>
                  <a:srgbClr val="FF0000"/>
                </a:solidFill>
                <a:latin typeface="Symbol" pitchFamily="18" charset="2"/>
              </a:rPr>
              <a:t>m</a:t>
            </a:r>
            <a:r>
              <a:rPr lang="en-US" sz="1400" dirty="0" smtClean="0">
                <a:solidFill>
                  <a:srgbClr val="FF0000"/>
                </a:solidFill>
              </a:rPr>
              <a:t>m</a:t>
            </a:r>
            <a:r>
              <a:rPr lang="en-US" sz="1400" dirty="0" smtClean="0"/>
              <a:t> </a:t>
            </a:r>
            <a:r>
              <a:rPr lang="en-US" sz="1400" dirty="0" err="1" smtClean="0"/>
              <a:t>Chronopixels</a:t>
            </a:r>
            <a:r>
              <a:rPr lang="en-US" sz="1400" dirty="0" smtClean="0"/>
              <a:t> array (+ 2 single pixels) each</a:t>
            </a:r>
          </a:p>
          <a:p>
            <a:pPr lvl="1">
              <a:lnSpc>
                <a:spcPct val="90000"/>
              </a:lnSpc>
              <a:defRPr/>
            </a:pPr>
            <a:r>
              <a:rPr lang="en-US" sz="1400" dirty="0" smtClean="0">
                <a:solidFill>
                  <a:srgbClr val="FF0000"/>
                </a:solidFill>
              </a:rPr>
              <a:t>TSMC 0.18 </a:t>
            </a:r>
            <a:r>
              <a:rPr lang="en-US" sz="1400" dirty="0" smtClean="0">
                <a:solidFill>
                  <a:srgbClr val="FF0000"/>
                </a:solidFill>
                <a:latin typeface="Symbol" pitchFamily="18" charset="2"/>
              </a:rPr>
              <a:t>m</a:t>
            </a:r>
            <a:r>
              <a:rPr lang="en-US" sz="1400" dirty="0" smtClean="0">
                <a:solidFill>
                  <a:srgbClr val="FF0000"/>
                </a:solidFill>
              </a:rPr>
              <a:t>m </a:t>
            </a:r>
            <a:r>
              <a:rPr lang="en-US" sz="1400" dirty="0" smtClean="0">
                <a:solidFill>
                  <a:srgbClr val="FF0000"/>
                </a:solidFill>
                <a:latin typeface="Symbol" pitchFamily="18" charset="2"/>
                <a:sym typeface="Symbol" pitchFamily="18" charset="2"/>
              </a:rPr>
              <a:t></a:t>
            </a:r>
            <a:r>
              <a:rPr lang="en-US" sz="1400" dirty="0" smtClean="0">
                <a:solidFill>
                  <a:srgbClr val="FF0000"/>
                </a:solidFill>
              </a:rPr>
              <a:t> ~50 </a:t>
            </a:r>
            <a:r>
              <a:rPr lang="en-US" sz="1400" dirty="0" smtClean="0">
                <a:solidFill>
                  <a:srgbClr val="FF0000"/>
                </a:solidFill>
                <a:latin typeface="Symbol" pitchFamily="18" charset="2"/>
              </a:rPr>
              <a:t>m</a:t>
            </a:r>
            <a:r>
              <a:rPr lang="en-US" sz="1400" dirty="0" smtClean="0">
                <a:solidFill>
                  <a:srgbClr val="FF0000"/>
                </a:solidFill>
              </a:rPr>
              <a:t>m</a:t>
            </a:r>
            <a:r>
              <a:rPr lang="en-US" sz="1400" dirty="0" smtClean="0"/>
              <a:t> pixel</a:t>
            </a:r>
          </a:p>
          <a:p>
            <a:pPr lvl="2">
              <a:lnSpc>
                <a:spcPct val="90000"/>
              </a:lnSpc>
              <a:defRPr/>
            </a:pPr>
            <a:r>
              <a:rPr lang="en-US" sz="1200" b="1" dirty="0" err="1" smtClean="0"/>
              <a:t>Epi</a:t>
            </a:r>
            <a:r>
              <a:rPr lang="en-US" sz="1200" b="1" dirty="0" smtClean="0"/>
              <a:t>-layer only 7 </a:t>
            </a:r>
            <a:r>
              <a:rPr lang="en-US" sz="1200" b="1" dirty="0" smtClean="0">
                <a:latin typeface="Symbol" pitchFamily="18" charset="2"/>
              </a:rPr>
              <a:t>m</a:t>
            </a:r>
            <a:r>
              <a:rPr lang="en-US" sz="1200" b="1" dirty="0" smtClean="0"/>
              <a:t>m</a:t>
            </a:r>
          </a:p>
          <a:p>
            <a:pPr lvl="2">
              <a:lnSpc>
                <a:spcPct val="90000"/>
              </a:lnSpc>
              <a:defRPr/>
            </a:pPr>
            <a:r>
              <a:rPr lang="en-US" sz="1200" b="1" dirty="0" smtClean="0"/>
              <a:t>Low resistivity (~10 ohm*cm) silicon</a:t>
            </a:r>
          </a:p>
          <a:p>
            <a:pPr>
              <a:lnSpc>
                <a:spcPct val="90000"/>
              </a:lnSpc>
              <a:defRPr/>
            </a:pPr>
            <a:r>
              <a:rPr lang="en-US" sz="1700" dirty="0" smtClean="0"/>
              <a:t>October 2008</a:t>
            </a:r>
          </a:p>
          <a:p>
            <a:pPr lvl="1">
              <a:lnSpc>
                <a:spcPct val="90000"/>
              </a:lnSpc>
              <a:defRPr/>
            </a:pPr>
            <a:r>
              <a:rPr lang="en-US" sz="1400" dirty="0" smtClean="0"/>
              <a:t>Design of </a:t>
            </a:r>
            <a:r>
              <a:rPr lang="en-US" sz="1400" dirty="0" smtClean="0">
                <a:solidFill>
                  <a:srgbClr val="FF0000"/>
                </a:solidFill>
              </a:rPr>
              <a:t>test boards</a:t>
            </a:r>
            <a:r>
              <a:rPr lang="en-US" sz="1400" dirty="0" smtClean="0"/>
              <a:t> started at SLAC</a:t>
            </a:r>
          </a:p>
          <a:p>
            <a:pPr>
              <a:lnSpc>
                <a:spcPct val="90000"/>
              </a:lnSpc>
              <a:defRPr/>
            </a:pPr>
            <a:r>
              <a:rPr lang="en-US" sz="1700" dirty="0" smtClean="0"/>
              <a:t>March </a:t>
            </a:r>
            <a:r>
              <a:rPr lang="en-US" sz="1700" dirty="0" smtClean="0"/>
              <a:t>2010</a:t>
            </a:r>
          </a:p>
          <a:p>
            <a:pPr lvl="1">
              <a:lnSpc>
                <a:spcPct val="90000"/>
              </a:lnSpc>
              <a:defRPr/>
            </a:pPr>
            <a:r>
              <a:rPr lang="en-US" sz="1400" dirty="0" smtClean="0">
                <a:solidFill>
                  <a:srgbClr val="FF0000"/>
                </a:solidFill>
              </a:rPr>
              <a:t>Tests completed, </a:t>
            </a:r>
            <a:r>
              <a:rPr lang="en-US" sz="1400" dirty="0" smtClean="0">
                <a:solidFill>
                  <a:srgbClr val="002060"/>
                </a:solidFill>
              </a:rPr>
              <a:t>report written</a:t>
            </a:r>
          </a:p>
          <a:p>
            <a:pPr>
              <a:lnSpc>
                <a:spcPct val="90000"/>
              </a:lnSpc>
              <a:defRPr/>
            </a:pPr>
            <a:r>
              <a:rPr lang="en-US" sz="1700" dirty="0" smtClean="0"/>
              <a:t>May 2010</a:t>
            </a:r>
            <a:r>
              <a:rPr lang="en-US" sz="1700" b="0" dirty="0">
                <a:solidFill>
                  <a:srgbClr val="FF0000"/>
                </a:solidFill>
              </a:rPr>
              <a:t> </a:t>
            </a:r>
            <a:endParaRPr lang="en-US" sz="1700" b="0" dirty="0" smtClean="0">
              <a:solidFill>
                <a:srgbClr val="FF0000"/>
              </a:solidFill>
            </a:endParaRPr>
          </a:p>
          <a:p>
            <a:pPr lvl="1">
              <a:lnSpc>
                <a:spcPct val="90000"/>
              </a:lnSpc>
              <a:defRPr/>
            </a:pPr>
            <a:r>
              <a:rPr lang="en-US" sz="1400" dirty="0" smtClean="0">
                <a:solidFill>
                  <a:srgbClr val="FF0000"/>
                </a:solidFill>
              </a:rPr>
              <a:t>contract </a:t>
            </a:r>
            <a:r>
              <a:rPr lang="en-US" sz="1400" dirty="0">
                <a:solidFill>
                  <a:srgbClr val="002060"/>
                </a:solidFill>
              </a:rPr>
              <a:t>with Sarnoff for developing of second prototype </a:t>
            </a:r>
            <a:r>
              <a:rPr lang="en-US" sz="1400" dirty="0">
                <a:solidFill>
                  <a:srgbClr val="FF0000"/>
                </a:solidFill>
              </a:rPr>
              <a:t>signed</a:t>
            </a:r>
            <a:endParaRPr lang="en-US" sz="1400" dirty="0" smtClean="0"/>
          </a:p>
          <a:p>
            <a:pPr marL="0" lvl="0" indent="0">
              <a:buNone/>
              <a:defRPr/>
            </a:pPr>
            <a:endParaRPr lang="en-US" sz="1400" b="0" dirty="0">
              <a:solidFill>
                <a:srgbClr val="FF0000"/>
              </a:solidFill>
            </a:endParaRPr>
          </a:p>
          <a:p>
            <a:pPr lvl="1">
              <a:lnSpc>
                <a:spcPct val="90000"/>
              </a:lnSpc>
              <a:defRPr/>
            </a:pPr>
            <a:endParaRPr lang="en-US" sz="1400" b="0" dirty="0" smtClean="0">
              <a:solidFill>
                <a:srgbClr val="FF0000"/>
              </a:solidFill>
            </a:endParaRPr>
          </a:p>
          <a:p>
            <a:pPr lvl="1">
              <a:lnSpc>
                <a:spcPct val="90000"/>
              </a:lnSpc>
              <a:defRPr/>
            </a:pPr>
            <a:endParaRPr lang="en-US" sz="1400" b="0" dirty="0" smtClean="0">
              <a:solidFill>
                <a:srgbClr val="002060"/>
              </a:solidFill>
            </a:endParaRPr>
          </a:p>
        </p:txBody>
      </p:sp>
      <p:sp>
        <p:nvSpPr>
          <p:cNvPr id="9" name="Content Placeholder 8"/>
          <p:cNvSpPr>
            <a:spLocks noGrp="1"/>
          </p:cNvSpPr>
          <p:nvPr>
            <p:ph sz="half" idx="2"/>
          </p:nvPr>
        </p:nvSpPr>
        <p:spPr>
          <a:xfrm>
            <a:off x="4724400" y="1143000"/>
            <a:ext cx="4191000" cy="5181600"/>
          </a:xfrm>
        </p:spPr>
        <p:txBody>
          <a:bodyPr>
            <a:normAutofit lnSpcReduction="10000"/>
          </a:bodyPr>
          <a:lstStyle/>
          <a:p>
            <a:pPr marL="0" indent="0">
              <a:buNone/>
              <a:defRPr/>
            </a:pPr>
            <a:endParaRPr lang="en-US" sz="1700" dirty="0" smtClean="0"/>
          </a:p>
          <a:p>
            <a:pPr>
              <a:defRPr/>
            </a:pPr>
            <a:r>
              <a:rPr lang="en-US" sz="1700" dirty="0" smtClean="0"/>
              <a:t>February, 2012</a:t>
            </a:r>
          </a:p>
          <a:p>
            <a:pPr lvl="1">
              <a:defRPr/>
            </a:pPr>
            <a:r>
              <a:rPr lang="en-US" sz="1500" dirty="0" smtClean="0">
                <a:solidFill>
                  <a:srgbClr val="FF0000"/>
                </a:solidFill>
              </a:rPr>
              <a:t>Submitted</a:t>
            </a:r>
            <a:r>
              <a:rPr lang="en-US" sz="1500" dirty="0" smtClean="0"/>
              <a:t> </a:t>
            </a:r>
            <a:r>
              <a:rPr lang="en-US" sz="1500" dirty="0"/>
              <a:t>to MOSIS for production at TSMC. (48x48 array of 25 </a:t>
            </a:r>
            <a:r>
              <a:rPr lang="en-US" sz="1500" dirty="0" smtClean="0"/>
              <a:t>µm </a:t>
            </a:r>
            <a:r>
              <a:rPr lang="en-US" sz="1500" dirty="0"/>
              <a:t>pixel</a:t>
            </a:r>
            <a:r>
              <a:rPr lang="en-US" sz="1500" dirty="0">
                <a:solidFill>
                  <a:srgbClr val="FF0000"/>
                </a:solidFill>
              </a:rPr>
              <a:t>, 90 nm process</a:t>
            </a:r>
            <a:r>
              <a:rPr lang="en-US" sz="1500" dirty="0"/>
              <a:t>) </a:t>
            </a:r>
          </a:p>
          <a:p>
            <a:pPr lvl="1">
              <a:defRPr/>
            </a:pPr>
            <a:r>
              <a:rPr lang="en-US" sz="1500" dirty="0">
                <a:solidFill>
                  <a:srgbClr val="FF0000"/>
                </a:solidFill>
              </a:rPr>
              <a:t>Modification </a:t>
            </a:r>
            <a:r>
              <a:rPr lang="en-US" sz="1500" dirty="0">
                <a:solidFill>
                  <a:srgbClr val="002060"/>
                </a:solidFill>
              </a:rPr>
              <a:t>of the </a:t>
            </a:r>
            <a:r>
              <a:rPr lang="en-US" sz="1500" dirty="0">
                <a:solidFill>
                  <a:srgbClr val="FF0000"/>
                </a:solidFill>
              </a:rPr>
              <a:t>test stand </a:t>
            </a:r>
            <a:r>
              <a:rPr lang="en-US" sz="1500" dirty="0">
                <a:solidFill>
                  <a:srgbClr val="002060"/>
                </a:solidFill>
              </a:rPr>
              <a:t>started as all signal specifications were defined</a:t>
            </a:r>
            <a:r>
              <a:rPr lang="en-US" sz="1500" dirty="0" smtClean="0">
                <a:solidFill>
                  <a:srgbClr val="002060"/>
                </a:solidFill>
              </a:rPr>
              <a:t>.</a:t>
            </a:r>
            <a:endParaRPr lang="en-US" sz="1500" dirty="0" smtClean="0"/>
          </a:p>
          <a:p>
            <a:pPr>
              <a:defRPr/>
            </a:pPr>
            <a:r>
              <a:rPr lang="en-US" sz="1700" dirty="0" smtClean="0"/>
              <a:t>June 6, 2012</a:t>
            </a:r>
          </a:p>
          <a:p>
            <a:pPr lvl="1">
              <a:defRPr/>
            </a:pPr>
            <a:r>
              <a:rPr lang="en-US" sz="1500" dirty="0" smtClean="0">
                <a:solidFill>
                  <a:srgbClr val="FF0000"/>
                </a:solidFill>
              </a:rPr>
              <a:t>chips </a:t>
            </a:r>
            <a:r>
              <a:rPr lang="en-US" sz="1500" dirty="0" smtClean="0">
                <a:solidFill>
                  <a:srgbClr val="FF0000"/>
                </a:solidFill>
              </a:rPr>
              <a:t>delivered</a:t>
            </a:r>
            <a:r>
              <a:rPr lang="en-US" sz="1500" dirty="0" smtClean="0">
                <a:solidFill>
                  <a:srgbClr val="002060"/>
                </a:solidFill>
              </a:rPr>
              <a:t>  to SLAC </a:t>
            </a:r>
          </a:p>
          <a:p>
            <a:pPr lvl="1">
              <a:defRPr/>
            </a:pPr>
            <a:r>
              <a:rPr lang="en-US" sz="1500" dirty="0" smtClean="0">
                <a:solidFill>
                  <a:srgbClr val="FF0000"/>
                </a:solidFill>
              </a:rPr>
              <a:t>Tests </a:t>
            </a:r>
            <a:r>
              <a:rPr lang="en-US" sz="1500" dirty="0" smtClean="0">
                <a:solidFill>
                  <a:srgbClr val="002060"/>
                </a:solidFill>
              </a:rPr>
              <a:t>at SLAC </a:t>
            </a:r>
            <a:r>
              <a:rPr lang="en-US" sz="1500" dirty="0" smtClean="0">
                <a:solidFill>
                  <a:srgbClr val="FF0000"/>
                </a:solidFill>
              </a:rPr>
              <a:t>started</a:t>
            </a:r>
            <a:r>
              <a:rPr lang="en-US" sz="1600" dirty="0" smtClean="0"/>
              <a:t> </a:t>
            </a:r>
            <a:endParaRPr lang="en-US" sz="1500" dirty="0" smtClean="0"/>
          </a:p>
          <a:p>
            <a:pPr>
              <a:defRPr/>
            </a:pPr>
            <a:r>
              <a:rPr lang="en-US" sz="1700" dirty="0" smtClean="0"/>
              <a:t>March 2013 </a:t>
            </a:r>
          </a:p>
          <a:p>
            <a:pPr lvl="1">
              <a:defRPr/>
            </a:pPr>
            <a:r>
              <a:rPr lang="en-US" sz="1500" dirty="0" smtClean="0">
                <a:solidFill>
                  <a:srgbClr val="002060"/>
                </a:solidFill>
              </a:rPr>
              <a:t>Test </a:t>
            </a:r>
            <a:r>
              <a:rPr lang="en-US" sz="1500" dirty="0" smtClean="0">
                <a:solidFill>
                  <a:srgbClr val="FF0000"/>
                </a:solidFill>
              </a:rPr>
              <a:t>results are discussed </a:t>
            </a:r>
            <a:r>
              <a:rPr lang="en-US" sz="1500" dirty="0" smtClean="0">
                <a:solidFill>
                  <a:srgbClr val="002060"/>
                </a:solidFill>
              </a:rPr>
              <a:t>with Sarnoff and prototype 3 design features defined</a:t>
            </a:r>
          </a:p>
          <a:p>
            <a:pPr>
              <a:defRPr/>
            </a:pPr>
            <a:r>
              <a:rPr lang="en-US" sz="1700" dirty="0" smtClean="0"/>
              <a:t>April </a:t>
            </a:r>
            <a:r>
              <a:rPr lang="en-US" sz="1700" dirty="0" smtClean="0"/>
              <a:t>2014</a:t>
            </a:r>
          </a:p>
          <a:p>
            <a:pPr lvl="1">
              <a:defRPr/>
            </a:pPr>
            <a:r>
              <a:rPr lang="en-US" sz="1500" dirty="0" smtClean="0">
                <a:solidFill>
                  <a:srgbClr val="002060"/>
                </a:solidFill>
              </a:rPr>
              <a:t>Design </a:t>
            </a:r>
            <a:r>
              <a:rPr lang="en-US" sz="1500" dirty="0" smtClean="0">
                <a:solidFill>
                  <a:srgbClr val="FF0000"/>
                </a:solidFill>
              </a:rPr>
              <a:t>submitted</a:t>
            </a:r>
            <a:r>
              <a:rPr lang="en-US" sz="1500" dirty="0" smtClean="0">
                <a:solidFill>
                  <a:srgbClr val="002060"/>
                </a:solidFill>
              </a:rPr>
              <a:t> for fabrication</a:t>
            </a:r>
          </a:p>
          <a:p>
            <a:pPr>
              <a:defRPr/>
            </a:pPr>
            <a:r>
              <a:rPr lang="en-US" sz="1700" dirty="0" smtClean="0"/>
              <a:t>August 13, 2014 </a:t>
            </a:r>
          </a:p>
          <a:p>
            <a:pPr lvl="1">
              <a:defRPr/>
            </a:pPr>
            <a:r>
              <a:rPr lang="en-US" sz="1500" dirty="0" smtClean="0">
                <a:solidFill>
                  <a:srgbClr val="002060"/>
                </a:solidFill>
              </a:rPr>
              <a:t>prototype 3 </a:t>
            </a:r>
            <a:r>
              <a:rPr lang="en-US" sz="1500" dirty="0" smtClean="0">
                <a:solidFill>
                  <a:srgbClr val="FF0000"/>
                </a:solidFill>
              </a:rPr>
              <a:t>chips arrived </a:t>
            </a:r>
            <a:r>
              <a:rPr lang="en-US" sz="1500" dirty="0" smtClean="0">
                <a:solidFill>
                  <a:srgbClr val="002060"/>
                </a:solidFill>
              </a:rPr>
              <a:t>at SLAC</a:t>
            </a:r>
          </a:p>
          <a:p>
            <a:pPr>
              <a:defRPr/>
            </a:pPr>
            <a:r>
              <a:rPr lang="en-US" sz="1700" dirty="0" smtClean="0"/>
              <a:t>October 2014 </a:t>
            </a:r>
          </a:p>
          <a:p>
            <a:pPr lvl="1">
              <a:defRPr/>
            </a:pPr>
            <a:r>
              <a:rPr lang="en-US" sz="1500" dirty="0" smtClean="0"/>
              <a:t> </a:t>
            </a:r>
            <a:r>
              <a:rPr lang="en-US" sz="1500" dirty="0" smtClean="0">
                <a:solidFill>
                  <a:srgbClr val="002060"/>
                </a:solidFill>
              </a:rPr>
              <a:t>first round of </a:t>
            </a:r>
            <a:r>
              <a:rPr lang="en-US" sz="1500" dirty="0" smtClean="0">
                <a:solidFill>
                  <a:srgbClr val="FF0000"/>
                </a:solidFill>
              </a:rPr>
              <a:t>tests</a:t>
            </a:r>
            <a:r>
              <a:rPr lang="en-US" sz="1500" dirty="0">
                <a:solidFill>
                  <a:srgbClr val="FF0000"/>
                </a:solidFill>
              </a:rPr>
              <a:t> </a:t>
            </a:r>
            <a:r>
              <a:rPr lang="en-US" sz="1500" dirty="0" smtClean="0">
                <a:solidFill>
                  <a:srgbClr val="FF0000"/>
                </a:solidFill>
              </a:rPr>
              <a:t>completed</a:t>
            </a:r>
            <a:endParaRPr lang="en-US" sz="1300" b="0" dirty="0" smtClean="0">
              <a:solidFill>
                <a:srgbClr val="FF0000"/>
              </a:solidFill>
            </a:endParaRPr>
          </a:p>
          <a:p>
            <a:pPr lvl="1">
              <a:defRPr/>
            </a:pPr>
            <a:endParaRPr lang="en-US" sz="1500" b="0" dirty="0" smtClean="0">
              <a:solidFill>
                <a:srgbClr val="002060"/>
              </a:solidFill>
            </a:endParaRPr>
          </a:p>
          <a:p>
            <a:pPr lvl="1">
              <a:defRPr/>
            </a:pPr>
            <a:endParaRPr lang="en-US" sz="1500" b="0" dirty="0" smtClean="0">
              <a:solidFill>
                <a:srgbClr val="002060"/>
              </a:solidFill>
            </a:endParaRPr>
          </a:p>
        </p:txBody>
      </p:sp>
      <p:sp>
        <p:nvSpPr>
          <p:cNvPr id="5125" name="Slide Number Placeholder 3"/>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003366"/>
              </a:buClr>
              <a:buSzPct val="65000"/>
              <a:buFont typeface="Wingdings" pitchFamily="2" charset="2"/>
              <a:buChar char="m"/>
              <a:defRPr sz="2000" b="1">
                <a:solidFill>
                  <a:srgbClr val="003366"/>
                </a:solidFill>
                <a:latin typeface="Times New Roman" pitchFamily="18" charset="0"/>
              </a:defRPr>
            </a:lvl1pPr>
            <a:lvl2pPr marL="742950" indent="-285750" eaLnBrk="0" hangingPunct="0">
              <a:spcBef>
                <a:spcPct val="20000"/>
              </a:spcBef>
              <a:buClr>
                <a:srgbClr val="003366"/>
              </a:buClr>
              <a:buSzPct val="65000"/>
              <a:buFont typeface="Wingdings" pitchFamily="2" charset="2"/>
              <a:buChar char="Ä"/>
              <a:defRPr b="1">
                <a:solidFill>
                  <a:srgbClr val="003366"/>
                </a:solidFill>
                <a:latin typeface="Times New Roman" pitchFamily="18" charset="0"/>
              </a:defRPr>
            </a:lvl2pPr>
            <a:lvl3pPr marL="1143000" indent="-228600" eaLnBrk="0" hangingPunct="0">
              <a:spcBef>
                <a:spcPct val="20000"/>
              </a:spcBef>
              <a:buClr>
                <a:srgbClr val="004C00"/>
              </a:buClr>
              <a:buSzPct val="65000"/>
              <a:buFont typeface="Wingdings" pitchFamily="2" charset="2"/>
              <a:buChar char="v"/>
              <a:defRPr sz="1600">
                <a:solidFill>
                  <a:srgbClr val="003366"/>
                </a:solidFill>
                <a:latin typeface="Times New Roman" pitchFamily="18" charset="0"/>
              </a:defRPr>
            </a:lvl3pPr>
            <a:lvl4pPr marL="1600200" indent="-228600" eaLnBrk="0" hangingPunct="0">
              <a:spcBef>
                <a:spcPct val="20000"/>
              </a:spcBef>
              <a:buClr>
                <a:srgbClr val="003366"/>
              </a:buClr>
              <a:buChar char="—"/>
              <a:defRPr sz="1400">
                <a:solidFill>
                  <a:srgbClr val="003366"/>
                </a:solidFill>
                <a:latin typeface="Times New Roman" pitchFamily="18" charset="0"/>
              </a:defRPr>
            </a:lvl4pPr>
            <a:lvl5pPr marL="2057400" indent="-228600" eaLnBrk="0" hangingPunct="0">
              <a:spcBef>
                <a:spcPct val="20000"/>
              </a:spcBef>
              <a:buChar char="»"/>
              <a:defRPr sz="1400">
                <a:solidFill>
                  <a:srgbClr val="003366"/>
                </a:solidFill>
                <a:latin typeface="Times New Roman" pitchFamily="18" charset="0"/>
              </a:defRPr>
            </a:lvl5pPr>
            <a:lvl6pPr marL="2514600" indent="-228600" eaLnBrk="0" fontAlgn="base" hangingPunct="0">
              <a:spcBef>
                <a:spcPct val="20000"/>
              </a:spcBef>
              <a:spcAft>
                <a:spcPct val="0"/>
              </a:spcAft>
              <a:buChar char="»"/>
              <a:defRPr sz="1400">
                <a:solidFill>
                  <a:srgbClr val="003366"/>
                </a:solidFill>
                <a:latin typeface="Times New Roman" pitchFamily="18" charset="0"/>
              </a:defRPr>
            </a:lvl6pPr>
            <a:lvl7pPr marL="2971800" indent="-228600" eaLnBrk="0" fontAlgn="base" hangingPunct="0">
              <a:spcBef>
                <a:spcPct val="20000"/>
              </a:spcBef>
              <a:spcAft>
                <a:spcPct val="0"/>
              </a:spcAft>
              <a:buChar char="»"/>
              <a:defRPr sz="1400">
                <a:solidFill>
                  <a:srgbClr val="003366"/>
                </a:solidFill>
                <a:latin typeface="Times New Roman" pitchFamily="18" charset="0"/>
              </a:defRPr>
            </a:lvl7pPr>
            <a:lvl8pPr marL="3429000" indent="-228600" eaLnBrk="0" fontAlgn="base" hangingPunct="0">
              <a:spcBef>
                <a:spcPct val="20000"/>
              </a:spcBef>
              <a:spcAft>
                <a:spcPct val="0"/>
              </a:spcAft>
              <a:buChar char="»"/>
              <a:defRPr sz="1400">
                <a:solidFill>
                  <a:srgbClr val="003366"/>
                </a:solidFill>
                <a:latin typeface="Times New Roman" pitchFamily="18" charset="0"/>
              </a:defRPr>
            </a:lvl8pPr>
            <a:lvl9pPr marL="3886200" indent="-228600" eaLnBrk="0" fontAlgn="base" hangingPunct="0">
              <a:spcBef>
                <a:spcPct val="20000"/>
              </a:spcBef>
              <a:spcAft>
                <a:spcPct val="0"/>
              </a:spcAft>
              <a:buChar char="»"/>
              <a:defRPr sz="1400">
                <a:solidFill>
                  <a:srgbClr val="003366"/>
                </a:solidFill>
                <a:latin typeface="Times New Roman" pitchFamily="18" charset="0"/>
              </a:defRPr>
            </a:lvl9pPr>
          </a:lstStyle>
          <a:p>
            <a:pPr>
              <a:spcBef>
                <a:spcPct val="0"/>
              </a:spcBef>
              <a:buClrTx/>
              <a:buSzTx/>
              <a:buFontTx/>
              <a:buNone/>
            </a:pPr>
            <a:fld id="{34140ABD-C4DE-4E64-8B20-36B9A69547A3}" type="slidenum">
              <a:rPr lang="en-US" altLang="en-US" sz="1400" b="0" smtClean="0"/>
              <a:pPr>
                <a:spcBef>
                  <a:spcPct val="0"/>
                </a:spcBef>
                <a:buClrTx/>
                <a:buSzTx/>
                <a:buFontTx/>
                <a:buNone/>
              </a:pPr>
              <a:t>5</a:t>
            </a:fld>
            <a:endParaRPr lang="en-US" altLang="en-US" sz="1400" b="0" smtClean="0"/>
          </a:p>
        </p:txBody>
      </p:sp>
      <p:sp>
        <p:nvSpPr>
          <p:cNvPr id="5126" name="Footer Placeholder 4"/>
          <p:cNvSpPr>
            <a:spLocks noGrp="1"/>
          </p:cNvSpPr>
          <p:nvPr>
            <p:ph type="ftr" sz="quarter" idx="11"/>
          </p:nvPr>
        </p:nvSpPr>
        <p:spPr>
          <a:xfrm>
            <a:off x="0" y="6477000"/>
            <a:ext cx="7924800" cy="3810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003366"/>
              </a:buClr>
              <a:buSzPct val="65000"/>
              <a:buFont typeface="Wingdings" pitchFamily="2" charset="2"/>
              <a:buChar char="m"/>
              <a:defRPr sz="2000" b="1">
                <a:solidFill>
                  <a:srgbClr val="003366"/>
                </a:solidFill>
                <a:latin typeface="Times New Roman" pitchFamily="18" charset="0"/>
              </a:defRPr>
            </a:lvl1pPr>
            <a:lvl2pPr marL="742950" indent="-285750" eaLnBrk="0" hangingPunct="0">
              <a:spcBef>
                <a:spcPct val="20000"/>
              </a:spcBef>
              <a:buClr>
                <a:srgbClr val="003366"/>
              </a:buClr>
              <a:buSzPct val="65000"/>
              <a:buFont typeface="Wingdings" pitchFamily="2" charset="2"/>
              <a:buChar char="Ä"/>
              <a:defRPr b="1">
                <a:solidFill>
                  <a:srgbClr val="003366"/>
                </a:solidFill>
                <a:latin typeface="Times New Roman" pitchFamily="18" charset="0"/>
              </a:defRPr>
            </a:lvl2pPr>
            <a:lvl3pPr marL="1143000" indent="-228600" eaLnBrk="0" hangingPunct="0">
              <a:spcBef>
                <a:spcPct val="20000"/>
              </a:spcBef>
              <a:buClr>
                <a:srgbClr val="004C00"/>
              </a:buClr>
              <a:buSzPct val="65000"/>
              <a:buFont typeface="Wingdings" pitchFamily="2" charset="2"/>
              <a:buChar char="v"/>
              <a:defRPr sz="1600">
                <a:solidFill>
                  <a:srgbClr val="003366"/>
                </a:solidFill>
                <a:latin typeface="Times New Roman" pitchFamily="18" charset="0"/>
              </a:defRPr>
            </a:lvl3pPr>
            <a:lvl4pPr marL="1600200" indent="-228600" eaLnBrk="0" hangingPunct="0">
              <a:spcBef>
                <a:spcPct val="20000"/>
              </a:spcBef>
              <a:buClr>
                <a:srgbClr val="003366"/>
              </a:buClr>
              <a:buChar char="—"/>
              <a:defRPr sz="1400">
                <a:solidFill>
                  <a:srgbClr val="003366"/>
                </a:solidFill>
                <a:latin typeface="Times New Roman" pitchFamily="18" charset="0"/>
              </a:defRPr>
            </a:lvl4pPr>
            <a:lvl5pPr marL="2057400" indent="-228600" eaLnBrk="0" hangingPunct="0">
              <a:spcBef>
                <a:spcPct val="20000"/>
              </a:spcBef>
              <a:buChar char="»"/>
              <a:defRPr sz="1400">
                <a:solidFill>
                  <a:srgbClr val="003366"/>
                </a:solidFill>
                <a:latin typeface="Times New Roman" pitchFamily="18" charset="0"/>
              </a:defRPr>
            </a:lvl5pPr>
            <a:lvl6pPr marL="2514600" indent="-228600" eaLnBrk="0" fontAlgn="base" hangingPunct="0">
              <a:spcBef>
                <a:spcPct val="20000"/>
              </a:spcBef>
              <a:spcAft>
                <a:spcPct val="0"/>
              </a:spcAft>
              <a:buChar char="»"/>
              <a:defRPr sz="1400">
                <a:solidFill>
                  <a:srgbClr val="003366"/>
                </a:solidFill>
                <a:latin typeface="Times New Roman" pitchFamily="18" charset="0"/>
              </a:defRPr>
            </a:lvl6pPr>
            <a:lvl7pPr marL="2971800" indent="-228600" eaLnBrk="0" fontAlgn="base" hangingPunct="0">
              <a:spcBef>
                <a:spcPct val="20000"/>
              </a:spcBef>
              <a:spcAft>
                <a:spcPct val="0"/>
              </a:spcAft>
              <a:buChar char="»"/>
              <a:defRPr sz="1400">
                <a:solidFill>
                  <a:srgbClr val="003366"/>
                </a:solidFill>
                <a:latin typeface="Times New Roman" pitchFamily="18" charset="0"/>
              </a:defRPr>
            </a:lvl7pPr>
            <a:lvl8pPr marL="3429000" indent="-228600" eaLnBrk="0" fontAlgn="base" hangingPunct="0">
              <a:spcBef>
                <a:spcPct val="20000"/>
              </a:spcBef>
              <a:spcAft>
                <a:spcPct val="0"/>
              </a:spcAft>
              <a:buChar char="»"/>
              <a:defRPr sz="1400">
                <a:solidFill>
                  <a:srgbClr val="003366"/>
                </a:solidFill>
                <a:latin typeface="Times New Roman" pitchFamily="18" charset="0"/>
              </a:defRPr>
            </a:lvl8pPr>
            <a:lvl9pPr marL="3886200" indent="-228600" eaLnBrk="0" fontAlgn="base" hangingPunct="0">
              <a:spcBef>
                <a:spcPct val="20000"/>
              </a:spcBef>
              <a:spcAft>
                <a:spcPct val="0"/>
              </a:spcAft>
              <a:buChar char="»"/>
              <a:defRPr sz="1400">
                <a:solidFill>
                  <a:srgbClr val="003366"/>
                </a:solidFill>
                <a:latin typeface="Times New Roman" pitchFamily="18" charset="0"/>
              </a:defRPr>
            </a:lvl9pPr>
          </a:lstStyle>
          <a:p>
            <a:pPr>
              <a:spcBef>
                <a:spcPct val="0"/>
              </a:spcBef>
              <a:buClrTx/>
              <a:buSzTx/>
              <a:buFontTx/>
              <a:buNone/>
            </a:pPr>
            <a:r>
              <a:rPr lang="en-US" altLang="en-US" sz="1400" b="0" dirty="0" smtClean="0"/>
              <a:t>June 4, 2015, VERTEX2015, Santa Fe, NM          Nick Sinev                            </a:t>
            </a:r>
            <a:endParaRPr lang="en-US" altLang="en-US" sz="1400" b="0" dirty="0" smtClean="0">
              <a:solidFill>
                <a:schemeClr val="accent2"/>
              </a:solidFill>
            </a:endParaRPr>
          </a:p>
        </p:txBody>
      </p:sp>
    </p:spTree>
  </p:cSld>
  <p:clrMapOvr>
    <a:masterClrMapping/>
  </p:clrMapOvr>
  <p:transition spd="med">
    <p:pull dir="rd"/>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2642" name="Rectangle 2"/>
          <p:cNvSpPr>
            <a:spLocks noGrp="1" noChangeArrowheads="1"/>
          </p:cNvSpPr>
          <p:nvPr>
            <p:ph type="title"/>
          </p:nvPr>
        </p:nvSpPr>
        <p:spPr/>
        <p:txBody>
          <a:bodyPr/>
          <a:lstStyle/>
          <a:p>
            <a:pPr>
              <a:defRPr/>
            </a:pPr>
            <a:r>
              <a:rPr lang="en-US" sz="2400" dirty="0" smtClean="0"/>
              <a:t>Prototype 1 summary</a:t>
            </a:r>
          </a:p>
        </p:txBody>
      </p:sp>
      <p:sp>
        <p:nvSpPr>
          <p:cNvPr id="752643" name="Rectangle 3"/>
          <p:cNvSpPr>
            <a:spLocks noGrp="1" noChangeArrowheads="1"/>
          </p:cNvSpPr>
          <p:nvPr>
            <p:ph idx="1"/>
          </p:nvPr>
        </p:nvSpPr>
        <p:spPr>
          <a:xfrm>
            <a:off x="533400" y="1219200"/>
            <a:ext cx="8153400" cy="5105400"/>
          </a:xfrm>
        </p:spPr>
        <p:txBody>
          <a:bodyPr>
            <a:normAutofit/>
          </a:bodyPr>
          <a:lstStyle/>
          <a:p>
            <a:pPr>
              <a:lnSpc>
                <a:spcPct val="90000"/>
              </a:lnSpc>
              <a:defRPr/>
            </a:pPr>
            <a:r>
              <a:rPr lang="en-US" dirty="0" smtClean="0"/>
              <a:t>Tests show that general </a:t>
            </a:r>
            <a:r>
              <a:rPr lang="en-US" dirty="0" smtClean="0">
                <a:solidFill>
                  <a:srgbClr val="00B050"/>
                </a:solidFill>
              </a:rPr>
              <a:t>concept is working</a:t>
            </a:r>
            <a:r>
              <a:rPr lang="en-US" dirty="0" smtClean="0"/>
              <a:t>.</a:t>
            </a:r>
          </a:p>
          <a:p>
            <a:pPr>
              <a:lnSpc>
                <a:spcPct val="90000"/>
              </a:lnSpc>
              <a:defRPr/>
            </a:pPr>
            <a:r>
              <a:rPr lang="en-US" dirty="0" smtClean="0"/>
              <a:t>Noise figure with “soft reset” was within specifications                              ( 0.86 mV/35.7</a:t>
            </a:r>
            <a:r>
              <a:rPr lang="el-GR" dirty="0" smtClean="0">
                <a:cs typeface="Times New Roman" pitchFamily="18" charset="0"/>
              </a:rPr>
              <a:t>μ</a:t>
            </a:r>
            <a:r>
              <a:rPr lang="en-US" dirty="0" smtClean="0">
                <a:cs typeface="Times New Roman" pitchFamily="18" charset="0"/>
              </a:rPr>
              <a:t>V/e = </a:t>
            </a:r>
            <a:r>
              <a:rPr lang="en-US" dirty="0" smtClean="0">
                <a:solidFill>
                  <a:srgbClr val="00B050"/>
                </a:solidFill>
                <a:cs typeface="Times New Roman" pitchFamily="18" charset="0"/>
              </a:rPr>
              <a:t>24 e</a:t>
            </a:r>
            <a:r>
              <a:rPr lang="en-US" dirty="0" smtClean="0">
                <a:cs typeface="Times New Roman" pitchFamily="18" charset="0"/>
              </a:rPr>
              <a:t>, specification is </a:t>
            </a:r>
            <a:r>
              <a:rPr lang="en-US" dirty="0" smtClean="0">
                <a:solidFill>
                  <a:srgbClr val="00B050"/>
                </a:solidFill>
                <a:cs typeface="Times New Roman" pitchFamily="18" charset="0"/>
              </a:rPr>
              <a:t>25 e</a:t>
            </a:r>
            <a:r>
              <a:rPr lang="en-US" dirty="0" smtClean="0">
                <a:cs typeface="Times New Roman" pitchFamily="18" charset="0"/>
              </a:rPr>
              <a:t>).</a:t>
            </a:r>
            <a:endParaRPr lang="el-GR" dirty="0" smtClean="0">
              <a:solidFill>
                <a:srgbClr val="FF0000"/>
              </a:solidFill>
              <a:cs typeface="Times New Roman" pitchFamily="18" charset="0"/>
            </a:endParaRPr>
          </a:p>
          <a:p>
            <a:pPr>
              <a:lnSpc>
                <a:spcPct val="90000"/>
              </a:lnSpc>
              <a:defRPr/>
            </a:pPr>
            <a:r>
              <a:rPr lang="en-US" dirty="0" smtClean="0"/>
              <a:t> </a:t>
            </a:r>
            <a:r>
              <a:rPr lang="en-US" dirty="0" smtClean="0">
                <a:cs typeface="Times New Roman" pitchFamily="18" charset="0"/>
              </a:rPr>
              <a:t>Comparator offsets spread </a:t>
            </a:r>
            <a:r>
              <a:rPr lang="en-US" dirty="0" smtClean="0">
                <a:solidFill>
                  <a:srgbClr val="FF0000"/>
                </a:solidFill>
                <a:cs typeface="Times New Roman" pitchFamily="18" charset="0"/>
              </a:rPr>
              <a:t>24.6 mV</a:t>
            </a:r>
            <a:r>
              <a:rPr lang="en-US" dirty="0" smtClean="0">
                <a:cs typeface="Times New Roman" pitchFamily="18" charset="0"/>
              </a:rPr>
              <a:t> expressed in input charge (</a:t>
            </a:r>
            <a:r>
              <a:rPr lang="en-US" dirty="0" smtClean="0">
                <a:solidFill>
                  <a:srgbClr val="FF0000"/>
                </a:solidFill>
                <a:cs typeface="Times New Roman" pitchFamily="18" charset="0"/>
              </a:rPr>
              <a:t>690 e</a:t>
            </a:r>
            <a:r>
              <a:rPr lang="en-US" dirty="0" smtClean="0">
                <a:cs typeface="Times New Roman" pitchFamily="18" charset="0"/>
              </a:rPr>
              <a:t>) is  </a:t>
            </a:r>
            <a:r>
              <a:rPr lang="en-US" dirty="0" smtClean="0">
                <a:solidFill>
                  <a:srgbClr val="FF0000"/>
                </a:solidFill>
                <a:cs typeface="Times New Roman" pitchFamily="18" charset="0"/>
              </a:rPr>
              <a:t>2.7 times larger</a:t>
            </a:r>
            <a:r>
              <a:rPr lang="en-US" dirty="0" smtClean="0">
                <a:cs typeface="Times New Roman" pitchFamily="18" charset="0"/>
              </a:rPr>
              <a:t> required (</a:t>
            </a:r>
            <a:r>
              <a:rPr lang="en-US" dirty="0" smtClean="0">
                <a:solidFill>
                  <a:srgbClr val="FF0000"/>
                </a:solidFill>
                <a:cs typeface="Times New Roman" pitchFamily="18" charset="0"/>
              </a:rPr>
              <a:t>250 e</a:t>
            </a:r>
            <a:r>
              <a:rPr lang="en-US" dirty="0" smtClean="0">
                <a:cs typeface="Times New Roman" pitchFamily="18" charset="0"/>
              </a:rPr>
              <a:t>). </a:t>
            </a:r>
          </a:p>
          <a:p>
            <a:pPr>
              <a:lnSpc>
                <a:spcPct val="90000"/>
              </a:lnSpc>
              <a:defRPr/>
            </a:pPr>
            <a:r>
              <a:rPr lang="en-US" dirty="0" smtClean="0"/>
              <a:t>Sensors leakage currents (</a:t>
            </a:r>
            <a:r>
              <a:rPr lang="en-US" dirty="0" smtClean="0">
                <a:solidFill>
                  <a:srgbClr val="00B050"/>
                </a:solidFill>
              </a:rPr>
              <a:t>1.8</a:t>
            </a:r>
            <a:r>
              <a:rPr lang="en-US" dirty="0" smtClean="0">
                <a:solidFill>
                  <a:srgbClr val="00B050"/>
                </a:solidFill>
                <a:cs typeface="Times New Roman" pitchFamily="18" charset="0"/>
              </a:rPr>
              <a:t>·10</a:t>
            </a:r>
            <a:r>
              <a:rPr lang="en-US" baseline="30000" dirty="0" smtClean="0">
                <a:solidFill>
                  <a:srgbClr val="00B050"/>
                </a:solidFill>
                <a:cs typeface="Times New Roman" pitchFamily="18" charset="0"/>
              </a:rPr>
              <a:t>-8</a:t>
            </a:r>
            <a:r>
              <a:rPr lang="en-US" dirty="0" smtClean="0">
                <a:solidFill>
                  <a:srgbClr val="00B050"/>
                </a:solidFill>
                <a:cs typeface="Times New Roman" pitchFamily="18" charset="0"/>
              </a:rPr>
              <a:t>A/cm</a:t>
            </a:r>
            <a:r>
              <a:rPr lang="en-US" baseline="30000" dirty="0" smtClean="0">
                <a:solidFill>
                  <a:srgbClr val="00B050"/>
                </a:solidFill>
                <a:cs typeface="Times New Roman" pitchFamily="18" charset="0"/>
              </a:rPr>
              <a:t>2</a:t>
            </a:r>
            <a:r>
              <a:rPr lang="en-US" dirty="0" smtClean="0">
                <a:cs typeface="Times New Roman" pitchFamily="18" charset="0"/>
              </a:rPr>
              <a:t>) </a:t>
            </a:r>
            <a:r>
              <a:rPr lang="en-US" dirty="0" smtClean="0"/>
              <a:t>is not a problem.</a:t>
            </a:r>
          </a:p>
          <a:p>
            <a:pPr>
              <a:lnSpc>
                <a:spcPct val="90000"/>
              </a:lnSpc>
              <a:defRPr/>
            </a:pPr>
            <a:r>
              <a:rPr lang="en-US" dirty="0" smtClean="0"/>
              <a:t>Sensors timestamp maximum recording speed (</a:t>
            </a:r>
            <a:r>
              <a:rPr lang="en-US" dirty="0" smtClean="0">
                <a:solidFill>
                  <a:srgbClr val="00B050"/>
                </a:solidFill>
              </a:rPr>
              <a:t>7.27 MHz</a:t>
            </a:r>
            <a:r>
              <a:rPr lang="en-US" dirty="0" smtClean="0"/>
              <a:t>) is exceeding required </a:t>
            </a:r>
            <a:r>
              <a:rPr lang="en-US" dirty="0" smtClean="0">
                <a:solidFill>
                  <a:srgbClr val="00B050"/>
                </a:solidFill>
              </a:rPr>
              <a:t>3.3 </a:t>
            </a:r>
            <a:r>
              <a:rPr lang="en-US" dirty="0" err="1" smtClean="0">
                <a:solidFill>
                  <a:srgbClr val="00B050"/>
                </a:solidFill>
              </a:rPr>
              <a:t>MHz</a:t>
            </a:r>
            <a:r>
              <a:rPr lang="en-US" dirty="0" err="1" smtClean="0"/>
              <a:t>.</a:t>
            </a:r>
            <a:endParaRPr lang="en-US" dirty="0" smtClean="0"/>
          </a:p>
          <a:p>
            <a:pPr>
              <a:lnSpc>
                <a:spcPct val="90000"/>
              </a:lnSpc>
              <a:defRPr/>
            </a:pPr>
            <a:r>
              <a:rPr lang="en-US" dirty="0" smtClean="0"/>
              <a:t>No problems with </a:t>
            </a:r>
            <a:r>
              <a:rPr lang="en-US" dirty="0" smtClean="0">
                <a:solidFill>
                  <a:srgbClr val="00B050"/>
                </a:solidFill>
              </a:rPr>
              <a:t>pulsing analog power</a:t>
            </a:r>
            <a:r>
              <a:rPr lang="en-US" dirty="0" smtClean="0"/>
              <a:t>. </a:t>
            </a:r>
          </a:p>
          <a:p>
            <a:pPr>
              <a:lnSpc>
                <a:spcPct val="90000"/>
              </a:lnSpc>
              <a:defRPr/>
            </a:pPr>
            <a:r>
              <a:rPr lang="en-US" dirty="0" smtClean="0"/>
              <a:t>Pixel size was </a:t>
            </a:r>
            <a:r>
              <a:rPr lang="en-US" dirty="0" smtClean="0">
                <a:solidFill>
                  <a:srgbClr val="FF0000"/>
                </a:solidFill>
              </a:rPr>
              <a:t>50x50 µm</a:t>
            </a:r>
            <a:r>
              <a:rPr lang="en-US" baseline="30000" dirty="0" smtClean="0">
                <a:solidFill>
                  <a:srgbClr val="FF0000"/>
                </a:solidFill>
              </a:rPr>
              <a:t>2</a:t>
            </a:r>
            <a:r>
              <a:rPr lang="en-US" dirty="0" smtClean="0">
                <a:solidFill>
                  <a:srgbClr val="FF0000"/>
                </a:solidFill>
              </a:rPr>
              <a:t> </a:t>
            </a:r>
            <a:r>
              <a:rPr lang="en-US" dirty="0" smtClean="0"/>
              <a:t>while we want </a:t>
            </a:r>
            <a:r>
              <a:rPr lang="en-US" dirty="0" smtClean="0">
                <a:solidFill>
                  <a:srgbClr val="FF0000"/>
                </a:solidFill>
              </a:rPr>
              <a:t>15x15 µm</a:t>
            </a:r>
            <a:r>
              <a:rPr lang="en-US" baseline="30000" dirty="0" smtClean="0">
                <a:solidFill>
                  <a:srgbClr val="FF0000"/>
                </a:solidFill>
              </a:rPr>
              <a:t>2 </a:t>
            </a:r>
            <a:r>
              <a:rPr lang="en-US" dirty="0" smtClean="0">
                <a:solidFill>
                  <a:srgbClr val="FF0000"/>
                </a:solidFill>
              </a:rPr>
              <a:t> </a:t>
            </a:r>
            <a:r>
              <a:rPr lang="en-US" dirty="0" smtClean="0"/>
              <a:t>or less. </a:t>
            </a:r>
          </a:p>
          <a:p>
            <a:pPr>
              <a:lnSpc>
                <a:spcPct val="90000"/>
              </a:lnSpc>
              <a:defRPr/>
            </a:pPr>
            <a:r>
              <a:rPr lang="en-US" dirty="0" smtClean="0"/>
              <a:t>However, CMOS electronics in prototype 1 could allow high charge collection efficiency only if encapsulated in </a:t>
            </a:r>
            <a:r>
              <a:rPr lang="en-US" dirty="0" smtClean="0">
                <a:solidFill>
                  <a:srgbClr val="FF0000"/>
                </a:solidFill>
              </a:rPr>
              <a:t>deep p-well</a:t>
            </a:r>
            <a:r>
              <a:rPr lang="en-US" dirty="0" smtClean="0"/>
              <a:t>. This requires </a:t>
            </a:r>
            <a:r>
              <a:rPr lang="en-US" dirty="0" smtClean="0">
                <a:solidFill>
                  <a:srgbClr val="FF0000"/>
                </a:solidFill>
              </a:rPr>
              <a:t>special process, not available for smaller feature size</a:t>
            </a:r>
            <a:r>
              <a:rPr lang="en-US" dirty="0" smtClean="0"/>
              <a:t>?</a:t>
            </a:r>
          </a:p>
          <a:p>
            <a:pPr>
              <a:lnSpc>
                <a:spcPct val="90000"/>
              </a:lnSpc>
              <a:defRPr/>
            </a:pPr>
            <a:r>
              <a:rPr lang="en-US" dirty="0" smtClean="0">
                <a:solidFill>
                  <a:srgbClr val="FF0000"/>
                </a:solidFill>
              </a:rPr>
              <a:t>Digital comparators offset compensation circuit limited our ability to reach required accuracy  </a:t>
            </a:r>
          </a:p>
        </p:txBody>
      </p:sp>
      <p:sp>
        <p:nvSpPr>
          <p:cNvPr id="7172" name="Slide Number Placeholder 3"/>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003366"/>
              </a:buClr>
              <a:buSzPct val="65000"/>
              <a:buFont typeface="Wingdings" pitchFamily="2" charset="2"/>
              <a:buChar char="m"/>
              <a:defRPr sz="2000" b="1">
                <a:solidFill>
                  <a:srgbClr val="003366"/>
                </a:solidFill>
                <a:latin typeface="Times New Roman" pitchFamily="18" charset="0"/>
              </a:defRPr>
            </a:lvl1pPr>
            <a:lvl2pPr marL="742950" indent="-285750" eaLnBrk="0" hangingPunct="0">
              <a:spcBef>
                <a:spcPct val="20000"/>
              </a:spcBef>
              <a:buClr>
                <a:srgbClr val="003366"/>
              </a:buClr>
              <a:buSzPct val="65000"/>
              <a:buFont typeface="Wingdings" pitchFamily="2" charset="2"/>
              <a:buChar char="Ä"/>
              <a:defRPr b="1">
                <a:solidFill>
                  <a:srgbClr val="003366"/>
                </a:solidFill>
                <a:latin typeface="Times New Roman" pitchFamily="18" charset="0"/>
              </a:defRPr>
            </a:lvl2pPr>
            <a:lvl3pPr marL="1143000" indent="-228600" eaLnBrk="0" hangingPunct="0">
              <a:spcBef>
                <a:spcPct val="20000"/>
              </a:spcBef>
              <a:buClr>
                <a:srgbClr val="004C00"/>
              </a:buClr>
              <a:buSzPct val="65000"/>
              <a:buFont typeface="Wingdings" pitchFamily="2" charset="2"/>
              <a:buChar char="v"/>
              <a:defRPr sz="1600">
                <a:solidFill>
                  <a:srgbClr val="003366"/>
                </a:solidFill>
                <a:latin typeface="Times New Roman" pitchFamily="18" charset="0"/>
              </a:defRPr>
            </a:lvl3pPr>
            <a:lvl4pPr marL="1600200" indent="-228600" eaLnBrk="0" hangingPunct="0">
              <a:spcBef>
                <a:spcPct val="20000"/>
              </a:spcBef>
              <a:buClr>
                <a:srgbClr val="003366"/>
              </a:buClr>
              <a:buChar char="—"/>
              <a:defRPr sz="1400">
                <a:solidFill>
                  <a:srgbClr val="003366"/>
                </a:solidFill>
                <a:latin typeface="Times New Roman" pitchFamily="18" charset="0"/>
              </a:defRPr>
            </a:lvl4pPr>
            <a:lvl5pPr marL="2057400" indent="-228600" eaLnBrk="0" hangingPunct="0">
              <a:spcBef>
                <a:spcPct val="20000"/>
              </a:spcBef>
              <a:buChar char="»"/>
              <a:defRPr sz="1400">
                <a:solidFill>
                  <a:srgbClr val="003366"/>
                </a:solidFill>
                <a:latin typeface="Times New Roman" pitchFamily="18" charset="0"/>
              </a:defRPr>
            </a:lvl5pPr>
            <a:lvl6pPr marL="2514600" indent="-228600" eaLnBrk="0" fontAlgn="base" hangingPunct="0">
              <a:spcBef>
                <a:spcPct val="20000"/>
              </a:spcBef>
              <a:spcAft>
                <a:spcPct val="0"/>
              </a:spcAft>
              <a:buChar char="»"/>
              <a:defRPr sz="1400">
                <a:solidFill>
                  <a:srgbClr val="003366"/>
                </a:solidFill>
                <a:latin typeface="Times New Roman" pitchFamily="18" charset="0"/>
              </a:defRPr>
            </a:lvl6pPr>
            <a:lvl7pPr marL="2971800" indent="-228600" eaLnBrk="0" fontAlgn="base" hangingPunct="0">
              <a:spcBef>
                <a:spcPct val="20000"/>
              </a:spcBef>
              <a:spcAft>
                <a:spcPct val="0"/>
              </a:spcAft>
              <a:buChar char="»"/>
              <a:defRPr sz="1400">
                <a:solidFill>
                  <a:srgbClr val="003366"/>
                </a:solidFill>
                <a:latin typeface="Times New Roman" pitchFamily="18" charset="0"/>
              </a:defRPr>
            </a:lvl7pPr>
            <a:lvl8pPr marL="3429000" indent="-228600" eaLnBrk="0" fontAlgn="base" hangingPunct="0">
              <a:spcBef>
                <a:spcPct val="20000"/>
              </a:spcBef>
              <a:spcAft>
                <a:spcPct val="0"/>
              </a:spcAft>
              <a:buChar char="»"/>
              <a:defRPr sz="1400">
                <a:solidFill>
                  <a:srgbClr val="003366"/>
                </a:solidFill>
                <a:latin typeface="Times New Roman" pitchFamily="18" charset="0"/>
              </a:defRPr>
            </a:lvl8pPr>
            <a:lvl9pPr marL="3886200" indent="-228600" eaLnBrk="0" fontAlgn="base" hangingPunct="0">
              <a:spcBef>
                <a:spcPct val="20000"/>
              </a:spcBef>
              <a:spcAft>
                <a:spcPct val="0"/>
              </a:spcAft>
              <a:buChar char="»"/>
              <a:defRPr sz="1400">
                <a:solidFill>
                  <a:srgbClr val="003366"/>
                </a:solidFill>
                <a:latin typeface="Times New Roman" pitchFamily="18" charset="0"/>
              </a:defRPr>
            </a:lvl9pPr>
          </a:lstStyle>
          <a:p>
            <a:pPr>
              <a:spcBef>
                <a:spcPct val="0"/>
              </a:spcBef>
              <a:buClrTx/>
              <a:buSzTx/>
              <a:buFontTx/>
              <a:buNone/>
            </a:pPr>
            <a:fld id="{E9416FAE-09A4-4A1D-B9ED-9A3DBF2C1ABF}" type="slidenum">
              <a:rPr lang="en-US" altLang="en-US" sz="1400" b="0" smtClean="0"/>
              <a:pPr>
                <a:spcBef>
                  <a:spcPct val="0"/>
                </a:spcBef>
                <a:buClrTx/>
                <a:buSzTx/>
                <a:buFontTx/>
                <a:buNone/>
              </a:pPr>
              <a:t>6</a:t>
            </a:fld>
            <a:endParaRPr lang="en-US" altLang="en-US" sz="1400" b="0" smtClean="0"/>
          </a:p>
        </p:txBody>
      </p:sp>
      <p:sp>
        <p:nvSpPr>
          <p:cNvPr id="7173" name="Footer Placeholder 4"/>
          <p:cNvSpPr>
            <a:spLocks noGrp="1"/>
          </p:cNvSpPr>
          <p:nvPr>
            <p:ph type="ftr" sz="quarter" idx="11"/>
          </p:nvPr>
        </p:nvSpPr>
        <p:spPr>
          <a:xfrm>
            <a:off x="0" y="6477000"/>
            <a:ext cx="7924800" cy="3810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003366"/>
              </a:buClr>
              <a:buSzPct val="65000"/>
              <a:buFont typeface="Wingdings" pitchFamily="2" charset="2"/>
              <a:buChar char="m"/>
              <a:defRPr sz="2000" b="1">
                <a:solidFill>
                  <a:srgbClr val="003366"/>
                </a:solidFill>
                <a:latin typeface="Times New Roman" pitchFamily="18" charset="0"/>
              </a:defRPr>
            </a:lvl1pPr>
            <a:lvl2pPr marL="742950" indent="-285750" eaLnBrk="0" hangingPunct="0">
              <a:spcBef>
                <a:spcPct val="20000"/>
              </a:spcBef>
              <a:buClr>
                <a:srgbClr val="003366"/>
              </a:buClr>
              <a:buSzPct val="65000"/>
              <a:buFont typeface="Wingdings" pitchFamily="2" charset="2"/>
              <a:buChar char="Ä"/>
              <a:defRPr b="1">
                <a:solidFill>
                  <a:srgbClr val="003366"/>
                </a:solidFill>
                <a:latin typeface="Times New Roman" pitchFamily="18" charset="0"/>
              </a:defRPr>
            </a:lvl2pPr>
            <a:lvl3pPr marL="1143000" indent="-228600" eaLnBrk="0" hangingPunct="0">
              <a:spcBef>
                <a:spcPct val="20000"/>
              </a:spcBef>
              <a:buClr>
                <a:srgbClr val="004C00"/>
              </a:buClr>
              <a:buSzPct val="65000"/>
              <a:buFont typeface="Wingdings" pitchFamily="2" charset="2"/>
              <a:buChar char="v"/>
              <a:defRPr sz="1600">
                <a:solidFill>
                  <a:srgbClr val="003366"/>
                </a:solidFill>
                <a:latin typeface="Times New Roman" pitchFamily="18" charset="0"/>
              </a:defRPr>
            </a:lvl3pPr>
            <a:lvl4pPr marL="1600200" indent="-228600" eaLnBrk="0" hangingPunct="0">
              <a:spcBef>
                <a:spcPct val="20000"/>
              </a:spcBef>
              <a:buClr>
                <a:srgbClr val="003366"/>
              </a:buClr>
              <a:buChar char="—"/>
              <a:defRPr sz="1400">
                <a:solidFill>
                  <a:srgbClr val="003366"/>
                </a:solidFill>
                <a:latin typeface="Times New Roman" pitchFamily="18" charset="0"/>
              </a:defRPr>
            </a:lvl4pPr>
            <a:lvl5pPr marL="2057400" indent="-228600" eaLnBrk="0" hangingPunct="0">
              <a:spcBef>
                <a:spcPct val="20000"/>
              </a:spcBef>
              <a:buChar char="»"/>
              <a:defRPr sz="1400">
                <a:solidFill>
                  <a:srgbClr val="003366"/>
                </a:solidFill>
                <a:latin typeface="Times New Roman" pitchFamily="18" charset="0"/>
              </a:defRPr>
            </a:lvl5pPr>
            <a:lvl6pPr marL="2514600" indent="-228600" eaLnBrk="0" fontAlgn="base" hangingPunct="0">
              <a:spcBef>
                <a:spcPct val="20000"/>
              </a:spcBef>
              <a:spcAft>
                <a:spcPct val="0"/>
              </a:spcAft>
              <a:buChar char="»"/>
              <a:defRPr sz="1400">
                <a:solidFill>
                  <a:srgbClr val="003366"/>
                </a:solidFill>
                <a:latin typeface="Times New Roman" pitchFamily="18" charset="0"/>
              </a:defRPr>
            </a:lvl6pPr>
            <a:lvl7pPr marL="2971800" indent="-228600" eaLnBrk="0" fontAlgn="base" hangingPunct="0">
              <a:spcBef>
                <a:spcPct val="20000"/>
              </a:spcBef>
              <a:spcAft>
                <a:spcPct val="0"/>
              </a:spcAft>
              <a:buChar char="»"/>
              <a:defRPr sz="1400">
                <a:solidFill>
                  <a:srgbClr val="003366"/>
                </a:solidFill>
                <a:latin typeface="Times New Roman" pitchFamily="18" charset="0"/>
              </a:defRPr>
            </a:lvl7pPr>
            <a:lvl8pPr marL="3429000" indent="-228600" eaLnBrk="0" fontAlgn="base" hangingPunct="0">
              <a:spcBef>
                <a:spcPct val="20000"/>
              </a:spcBef>
              <a:spcAft>
                <a:spcPct val="0"/>
              </a:spcAft>
              <a:buChar char="»"/>
              <a:defRPr sz="1400">
                <a:solidFill>
                  <a:srgbClr val="003366"/>
                </a:solidFill>
                <a:latin typeface="Times New Roman" pitchFamily="18" charset="0"/>
              </a:defRPr>
            </a:lvl8pPr>
            <a:lvl9pPr marL="3886200" indent="-228600" eaLnBrk="0" fontAlgn="base" hangingPunct="0">
              <a:spcBef>
                <a:spcPct val="20000"/>
              </a:spcBef>
              <a:spcAft>
                <a:spcPct val="0"/>
              </a:spcAft>
              <a:buChar char="»"/>
              <a:defRPr sz="1400">
                <a:solidFill>
                  <a:srgbClr val="003366"/>
                </a:solidFill>
                <a:latin typeface="Times New Roman" pitchFamily="18" charset="0"/>
              </a:defRPr>
            </a:lvl9pPr>
          </a:lstStyle>
          <a:p>
            <a:pPr>
              <a:spcBef>
                <a:spcPct val="0"/>
              </a:spcBef>
              <a:buClrTx/>
              <a:buSzTx/>
              <a:buFontTx/>
              <a:buNone/>
            </a:pPr>
            <a:r>
              <a:rPr lang="en-US" altLang="en-US" sz="1400" b="0" smtClean="0"/>
              <a:t>June 4, 2015, VERTEX2015, Santa Fe, NM          Nick Sinev                            </a:t>
            </a:r>
            <a:endParaRPr lang="en-US" altLang="en-US" sz="1400" b="0" smtClean="0">
              <a:solidFill>
                <a:schemeClr val="accent2"/>
              </a:solidFill>
            </a:endParaRPr>
          </a:p>
        </p:txBody>
      </p:sp>
    </p:spTree>
  </p:cSld>
  <p:clrMapOvr>
    <a:masterClrMapping/>
  </p:clrMapOvr>
  <p:transition spd="med">
    <p:pull dir="rd"/>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0226" name="Rectangle 2"/>
          <p:cNvSpPr>
            <a:spLocks noGrp="1" noChangeArrowheads="1"/>
          </p:cNvSpPr>
          <p:nvPr>
            <p:ph type="title"/>
          </p:nvPr>
        </p:nvSpPr>
        <p:spPr/>
        <p:txBody>
          <a:bodyPr/>
          <a:lstStyle/>
          <a:p>
            <a:pPr>
              <a:defRPr/>
            </a:pPr>
            <a:r>
              <a:rPr lang="en-US" sz="2400" dirty="0" smtClean="0"/>
              <a:t>Prototype 2 features</a:t>
            </a:r>
          </a:p>
        </p:txBody>
      </p:sp>
      <p:sp>
        <p:nvSpPr>
          <p:cNvPr id="820227" name="Rectangle 3"/>
          <p:cNvSpPr>
            <a:spLocks noGrp="1" noChangeArrowheads="1"/>
          </p:cNvSpPr>
          <p:nvPr>
            <p:ph idx="1"/>
          </p:nvPr>
        </p:nvSpPr>
        <p:spPr>
          <a:xfrm>
            <a:off x="533400" y="1371600"/>
            <a:ext cx="8229600" cy="4953000"/>
          </a:xfrm>
        </p:spPr>
        <p:txBody>
          <a:bodyPr>
            <a:normAutofit fontScale="92500" lnSpcReduction="20000"/>
          </a:bodyPr>
          <a:lstStyle/>
          <a:p>
            <a:pPr>
              <a:defRPr/>
            </a:pPr>
            <a:r>
              <a:rPr lang="en-US" dirty="0" smtClean="0"/>
              <a:t>Design of the next</a:t>
            </a:r>
            <a:r>
              <a:rPr lang="en-US" dirty="0" smtClean="0">
                <a:solidFill>
                  <a:srgbClr val="FF0000"/>
                </a:solidFill>
              </a:rPr>
              <a:t> prototype  </a:t>
            </a:r>
            <a:r>
              <a:rPr lang="en-US" dirty="0" smtClean="0"/>
              <a:t>was extensively discussed with Sarnoff  engineers.  In addition to fixing found problems, we would like to test new approach, suggested by SARNOFF – build all </a:t>
            </a:r>
            <a:r>
              <a:rPr lang="en-US" dirty="0" smtClean="0">
                <a:solidFill>
                  <a:srgbClr val="FF0000"/>
                </a:solidFill>
              </a:rPr>
              <a:t>electronics inside pixels</a:t>
            </a:r>
            <a:r>
              <a:rPr lang="en-US" dirty="0" smtClean="0"/>
              <a:t> only from </a:t>
            </a:r>
            <a:r>
              <a:rPr lang="en-US" dirty="0" smtClean="0">
                <a:solidFill>
                  <a:srgbClr val="FF0000"/>
                </a:solidFill>
              </a:rPr>
              <a:t>NMOS</a:t>
            </a:r>
            <a:r>
              <a:rPr lang="en-US" dirty="0" smtClean="0"/>
              <a:t> transistors. It can allow us to have </a:t>
            </a:r>
            <a:r>
              <a:rPr lang="en-US" dirty="0" smtClean="0">
                <a:solidFill>
                  <a:srgbClr val="FF0000"/>
                </a:solidFill>
              </a:rPr>
              <a:t>100% charge</a:t>
            </a:r>
            <a:r>
              <a:rPr lang="en-US" dirty="0" smtClean="0"/>
              <a:t> collection </a:t>
            </a:r>
            <a:r>
              <a:rPr lang="en-US" dirty="0" smtClean="0">
                <a:solidFill>
                  <a:srgbClr val="FF0000"/>
                </a:solidFill>
              </a:rPr>
              <a:t>without</a:t>
            </a:r>
            <a:r>
              <a:rPr lang="en-US" dirty="0" smtClean="0"/>
              <a:t> use of </a:t>
            </a:r>
            <a:r>
              <a:rPr lang="en-US" dirty="0" smtClean="0">
                <a:solidFill>
                  <a:srgbClr val="FF0000"/>
                </a:solidFill>
              </a:rPr>
              <a:t>deep P-well</a:t>
            </a:r>
            <a:r>
              <a:rPr lang="en-US" dirty="0" smtClean="0"/>
              <a:t> technology, which is expensive and rare</a:t>
            </a:r>
            <a:r>
              <a:rPr lang="en-US" dirty="0" smtClean="0">
                <a:cs typeface="Times New Roman" pitchFamily="18" charset="0"/>
              </a:rPr>
              <a:t>. To reduce all NMOS logics power consumption, </a:t>
            </a:r>
            <a:r>
              <a:rPr lang="en-US" dirty="0" smtClean="0">
                <a:solidFill>
                  <a:srgbClr val="FF0000"/>
                </a:solidFill>
                <a:cs typeface="Times New Roman" pitchFamily="18" charset="0"/>
              </a:rPr>
              <a:t>dynamic memory cells design</a:t>
            </a:r>
            <a:r>
              <a:rPr lang="en-US" dirty="0" smtClean="0">
                <a:cs typeface="Times New Roman" pitchFamily="18" charset="0"/>
              </a:rPr>
              <a:t> was proposed by SARNOFF.</a:t>
            </a:r>
          </a:p>
          <a:p>
            <a:pPr>
              <a:defRPr/>
            </a:pPr>
            <a:r>
              <a:rPr lang="en-US" dirty="0" smtClean="0">
                <a:solidFill>
                  <a:srgbClr val="FF0000"/>
                </a:solidFill>
                <a:cs typeface="Times New Roman" pitchFamily="18" charset="0"/>
              </a:rPr>
              <a:t>New </a:t>
            </a:r>
            <a:r>
              <a:rPr lang="en-US" dirty="0" smtClean="0">
                <a:cs typeface="Times New Roman" pitchFamily="18" charset="0"/>
              </a:rPr>
              <a:t> comparator offset compensation (“</a:t>
            </a:r>
            <a:r>
              <a:rPr lang="en-US" dirty="0" smtClean="0">
                <a:solidFill>
                  <a:srgbClr val="FF0000"/>
                </a:solidFill>
                <a:cs typeface="Times New Roman" pitchFamily="18" charset="0"/>
              </a:rPr>
              <a:t>calibration</a:t>
            </a:r>
            <a:r>
              <a:rPr lang="en-US" dirty="0" smtClean="0">
                <a:cs typeface="Times New Roman" pitchFamily="18" charset="0"/>
              </a:rPr>
              <a:t>”) scheme was suggested, which </a:t>
            </a:r>
            <a:r>
              <a:rPr lang="en-US" dirty="0" smtClean="0">
                <a:solidFill>
                  <a:srgbClr val="FF0000"/>
                </a:solidFill>
                <a:cs typeface="Times New Roman" pitchFamily="18" charset="0"/>
              </a:rPr>
              <a:t>does not have limitation in the range </a:t>
            </a:r>
            <a:r>
              <a:rPr lang="en-US" dirty="0" smtClean="0">
                <a:cs typeface="Times New Roman" pitchFamily="18" charset="0"/>
              </a:rPr>
              <a:t>of the offset voltages it can compensate (</a:t>
            </a:r>
            <a:r>
              <a:rPr lang="en-US" dirty="0" smtClean="0">
                <a:solidFill>
                  <a:srgbClr val="FF0000"/>
                </a:solidFill>
                <a:cs typeface="Times New Roman" pitchFamily="18" charset="0"/>
              </a:rPr>
              <a:t>analog</a:t>
            </a:r>
            <a:r>
              <a:rPr lang="en-US" dirty="0" smtClean="0">
                <a:cs typeface="Times New Roman" pitchFamily="18" charset="0"/>
              </a:rPr>
              <a:t> vs digital in 1</a:t>
            </a:r>
            <a:r>
              <a:rPr lang="en-US" baseline="30000" dirty="0" smtClean="0">
                <a:cs typeface="Times New Roman" pitchFamily="18" charset="0"/>
              </a:rPr>
              <a:t>st</a:t>
            </a:r>
            <a:r>
              <a:rPr lang="en-US" dirty="0" smtClean="0">
                <a:cs typeface="Times New Roman" pitchFamily="18" charset="0"/>
              </a:rPr>
              <a:t> prototype). </a:t>
            </a:r>
          </a:p>
          <a:p>
            <a:pPr>
              <a:defRPr/>
            </a:pPr>
            <a:r>
              <a:rPr lang="en-US" dirty="0" smtClean="0">
                <a:cs typeface="Times New Roman" pitchFamily="18" charset="0"/>
              </a:rPr>
              <a:t>We agreed </a:t>
            </a:r>
            <a:r>
              <a:rPr lang="en-US" dirty="0" smtClean="0">
                <a:solidFill>
                  <a:srgbClr val="FF0000"/>
                </a:solidFill>
                <a:cs typeface="Times New Roman" pitchFamily="18" charset="0"/>
              </a:rPr>
              <a:t>not to implement sparse readout </a:t>
            </a:r>
            <a:r>
              <a:rPr lang="en-US" dirty="0" smtClean="0">
                <a:cs typeface="Times New Roman" pitchFamily="18" charset="0"/>
              </a:rPr>
              <a:t>in prototype 2. It was already successfully tested in prototype 1, however removing it from prototype 2 would save some engineering efforts. It will be returned into final device.</a:t>
            </a:r>
          </a:p>
          <a:p>
            <a:pPr>
              <a:defRPr/>
            </a:pPr>
            <a:r>
              <a:rPr lang="en-US" dirty="0" smtClean="0">
                <a:cs typeface="Times New Roman" pitchFamily="18" charset="0"/>
              </a:rPr>
              <a:t>In September of 2011 Sarnoff suggested to build next prototype on </a:t>
            </a:r>
            <a:r>
              <a:rPr lang="en-US" dirty="0" smtClean="0">
                <a:solidFill>
                  <a:srgbClr val="FF0000"/>
                </a:solidFill>
                <a:cs typeface="Times New Roman" pitchFamily="18" charset="0"/>
              </a:rPr>
              <a:t>90 nm </a:t>
            </a:r>
            <a:r>
              <a:rPr lang="en-US" dirty="0" smtClean="0">
                <a:cs typeface="Times New Roman" pitchFamily="18" charset="0"/>
              </a:rPr>
              <a:t>technology, which  will allow to reduce pixel size to </a:t>
            </a:r>
            <a:r>
              <a:rPr lang="en-US" dirty="0" smtClean="0">
                <a:solidFill>
                  <a:srgbClr val="FF0000"/>
                </a:solidFill>
                <a:cs typeface="Times New Roman" pitchFamily="18" charset="0"/>
              </a:rPr>
              <a:t>25µ x 25µ</a:t>
            </a:r>
            <a:endParaRPr lang="el-GR" dirty="0" smtClean="0">
              <a:solidFill>
                <a:srgbClr val="FF0000"/>
              </a:solidFill>
              <a:cs typeface="Times New Roman" pitchFamily="18" charset="0"/>
            </a:endParaRPr>
          </a:p>
          <a:p>
            <a:pPr>
              <a:defRPr/>
            </a:pPr>
            <a:r>
              <a:rPr lang="en-US" dirty="0" smtClean="0">
                <a:solidFill>
                  <a:srgbClr val="FF0000"/>
                </a:solidFill>
              </a:rPr>
              <a:t> </a:t>
            </a:r>
            <a:r>
              <a:rPr lang="en-US" u="sng" dirty="0" smtClean="0">
                <a:solidFill>
                  <a:srgbClr val="002060"/>
                </a:solidFill>
              </a:rPr>
              <a:t>We agreed </a:t>
            </a:r>
            <a:r>
              <a:rPr lang="en-US" dirty="0" smtClean="0">
                <a:solidFill>
                  <a:srgbClr val="002060"/>
                </a:solidFill>
              </a:rPr>
              <a:t>to have </a:t>
            </a:r>
            <a:r>
              <a:rPr lang="en-US" dirty="0" smtClean="0">
                <a:solidFill>
                  <a:srgbClr val="FF0000"/>
                </a:solidFill>
              </a:rPr>
              <a:t>small fraction </a:t>
            </a:r>
            <a:r>
              <a:rPr lang="en-US" dirty="0" smtClean="0">
                <a:solidFill>
                  <a:srgbClr val="002060"/>
                </a:solidFill>
              </a:rPr>
              <a:t>of the electronics </a:t>
            </a:r>
            <a:r>
              <a:rPr lang="en-US" dirty="0" smtClean="0">
                <a:solidFill>
                  <a:srgbClr val="FF0000"/>
                </a:solidFill>
              </a:rPr>
              <a:t>inside pixel </a:t>
            </a:r>
            <a:r>
              <a:rPr lang="en-US" dirty="0" smtClean="0">
                <a:solidFill>
                  <a:srgbClr val="002060"/>
                </a:solidFill>
              </a:rPr>
              <a:t>to have </a:t>
            </a:r>
            <a:r>
              <a:rPr lang="en-US" dirty="0" smtClean="0">
                <a:solidFill>
                  <a:srgbClr val="FF0000"/>
                </a:solidFill>
              </a:rPr>
              <a:t>PMOS</a:t>
            </a:r>
            <a:r>
              <a:rPr lang="en-US" dirty="0" smtClean="0">
                <a:solidFill>
                  <a:srgbClr val="002060"/>
                </a:solidFill>
              </a:rPr>
              <a:t> transistors. Though it will reduce charge collection efficiency, but will </a:t>
            </a:r>
            <a:r>
              <a:rPr lang="en-US" dirty="0" smtClean="0">
                <a:solidFill>
                  <a:srgbClr val="FF0000"/>
                </a:solidFill>
              </a:rPr>
              <a:t>simplify comparator </a:t>
            </a:r>
            <a:r>
              <a:rPr lang="en-US" dirty="0" smtClean="0">
                <a:solidFill>
                  <a:srgbClr val="002060"/>
                </a:solidFill>
              </a:rPr>
              <a:t>design. It is very </a:t>
            </a:r>
            <a:r>
              <a:rPr lang="en-US" dirty="0" smtClean="0">
                <a:solidFill>
                  <a:srgbClr val="FF0000"/>
                </a:solidFill>
              </a:rPr>
              <a:t>difficult</a:t>
            </a:r>
            <a:r>
              <a:rPr lang="en-US" dirty="0" smtClean="0">
                <a:solidFill>
                  <a:srgbClr val="002060"/>
                </a:solidFill>
              </a:rPr>
              <a:t> to build good comparator with </a:t>
            </a:r>
            <a:r>
              <a:rPr lang="en-US" dirty="0" smtClean="0">
                <a:solidFill>
                  <a:srgbClr val="FF0000"/>
                </a:solidFill>
              </a:rPr>
              <a:t>low power </a:t>
            </a:r>
            <a:r>
              <a:rPr lang="en-US" dirty="0" smtClean="0">
                <a:solidFill>
                  <a:srgbClr val="002060"/>
                </a:solidFill>
              </a:rPr>
              <a:t>consumption on </a:t>
            </a:r>
            <a:r>
              <a:rPr lang="en-US" dirty="0" smtClean="0">
                <a:solidFill>
                  <a:srgbClr val="FF0000"/>
                </a:solidFill>
              </a:rPr>
              <a:t>NMOS only </a:t>
            </a:r>
            <a:r>
              <a:rPr lang="en-US" dirty="0" smtClean="0">
                <a:solidFill>
                  <a:srgbClr val="002060"/>
                </a:solidFill>
              </a:rPr>
              <a:t>transistors.</a:t>
            </a:r>
            <a:endParaRPr lang="en-US" dirty="0" smtClean="0">
              <a:solidFill>
                <a:srgbClr val="FF0000"/>
              </a:solidFill>
            </a:endParaRPr>
          </a:p>
          <a:p>
            <a:pPr>
              <a:buFont typeface="Wingdings" pitchFamily="2" charset="2"/>
              <a:buNone/>
              <a:defRPr/>
            </a:pPr>
            <a:endParaRPr lang="en-US" dirty="0" smtClean="0"/>
          </a:p>
        </p:txBody>
      </p:sp>
      <p:sp>
        <p:nvSpPr>
          <p:cNvPr id="8196" name="Slide Number Placeholder 3"/>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003366"/>
              </a:buClr>
              <a:buSzPct val="65000"/>
              <a:buFont typeface="Wingdings" pitchFamily="2" charset="2"/>
              <a:buChar char="m"/>
              <a:defRPr sz="2000" b="1">
                <a:solidFill>
                  <a:srgbClr val="003366"/>
                </a:solidFill>
                <a:latin typeface="Times New Roman" pitchFamily="18" charset="0"/>
              </a:defRPr>
            </a:lvl1pPr>
            <a:lvl2pPr marL="742950" indent="-285750" eaLnBrk="0" hangingPunct="0">
              <a:spcBef>
                <a:spcPct val="20000"/>
              </a:spcBef>
              <a:buClr>
                <a:srgbClr val="003366"/>
              </a:buClr>
              <a:buSzPct val="65000"/>
              <a:buFont typeface="Wingdings" pitchFamily="2" charset="2"/>
              <a:buChar char="Ä"/>
              <a:defRPr b="1">
                <a:solidFill>
                  <a:srgbClr val="003366"/>
                </a:solidFill>
                <a:latin typeface="Times New Roman" pitchFamily="18" charset="0"/>
              </a:defRPr>
            </a:lvl2pPr>
            <a:lvl3pPr marL="1143000" indent="-228600" eaLnBrk="0" hangingPunct="0">
              <a:spcBef>
                <a:spcPct val="20000"/>
              </a:spcBef>
              <a:buClr>
                <a:srgbClr val="004C00"/>
              </a:buClr>
              <a:buSzPct val="65000"/>
              <a:buFont typeface="Wingdings" pitchFamily="2" charset="2"/>
              <a:buChar char="v"/>
              <a:defRPr sz="1600">
                <a:solidFill>
                  <a:srgbClr val="003366"/>
                </a:solidFill>
                <a:latin typeface="Times New Roman" pitchFamily="18" charset="0"/>
              </a:defRPr>
            </a:lvl3pPr>
            <a:lvl4pPr marL="1600200" indent="-228600" eaLnBrk="0" hangingPunct="0">
              <a:spcBef>
                <a:spcPct val="20000"/>
              </a:spcBef>
              <a:buClr>
                <a:srgbClr val="003366"/>
              </a:buClr>
              <a:buChar char="—"/>
              <a:defRPr sz="1400">
                <a:solidFill>
                  <a:srgbClr val="003366"/>
                </a:solidFill>
                <a:latin typeface="Times New Roman" pitchFamily="18" charset="0"/>
              </a:defRPr>
            </a:lvl4pPr>
            <a:lvl5pPr marL="2057400" indent="-228600" eaLnBrk="0" hangingPunct="0">
              <a:spcBef>
                <a:spcPct val="20000"/>
              </a:spcBef>
              <a:buChar char="»"/>
              <a:defRPr sz="1400">
                <a:solidFill>
                  <a:srgbClr val="003366"/>
                </a:solidFill>
                <a:latin typeface="Times New Roman" pitchFamily="18" charset="0"/>
              </a:defRPr>
            </a:lvl5pPr>
            <a:lvl6pPr marL="2514600" indent="-228600" eaLnBrk="0" fontAlgn="base" hangingPunct="0">
              <a:spcBef>
                <a:spcPct val="20000"/>
              </a:spcBef>
              <a:spcAft>
                <a:spcPct val="0"/>
              </a:spcAft>
              <a:buChar char="»"/>
              <a:defRPr sz="1400">
                <a:solidFill>
                  <a:srgbClr val="003366"/>
                </a:solidFill>
                <a:latin typeface="Times New Roman" pitchFamily="18" charset="0"/>
              </a:defRPr>
            </a:lvl6pPr>
            <a:lvl7pPr marL="2971800" indent="-228600" eaLnBrk="0" fontAlgn="base" hangingPunct="0">
              <a:spcBef>
                <a:spcPct val="20000"/>
              </a:spcBef>
              <a:spcAft>
                <a:spcPct val="0"/>
              </a:spcAft>
              <a:buChar char="»"/>
              <a:defRPr sz="1400">
                <a:solidFill>
                  <a:srgbClr val="003366"/>
                </a:solidFill>
                <a:latin typeface="Times New Roman" pitchFamily="18" charset="0"/>
              </a:defRPr>
            </a:lvl7pPr>
            <a:lvl8pPr marL="3429000" indent="-228600" eaLnBrk="0" fontAlgn="base" hangingPunct="0">
              <a:spcBef>
                <a:spcPct val="20000"/>
              </a:spcBef>
              <a:spcAft>
                <a:spcPct val="0"/>
              </a:spcAft>
              <a:buChar char="»"/>
              <a:defRPr sz="1400">
                <a:solidFill>
                  <a:srgbClr val="003366"/>
                </a:solidFill>
                <a:latin typeface="Times New Roman" pitchFamily="18" charset="0"/>
              </a:defRPr>
            </a:lvl8pPr>
            <a:lvl9pPr marL="3886200" indent="-228600" eaLnBrk="0" fontAlgn="base" hangingPunct="0">
              <a:spcBef>
                <a:spcPct val="20000"/>
              </a:spcBef>
              <a:spcAft>
                <a:spcPct val="0"/>
              </a:spcAft>
              <a:buChar char="»"/>
              <a:defRPr sz="1400">
                <a:solidFill>
                  <a:srgbClr val="003366"/>
                </a:solidFill>
                <a:latin typeface="Times New Roman" pitchFamily="18" charset="0"/>
              </a:defRPr>
            </a:lvl9pPr>
          </a:lstStyle>
          <a:p>
            <a:pPr>
              <a:spcBef>
                <a:spcPct val="0"/>
              </a:spcBef>
              <a:buClrTx/>
              <a:buSzTx/>
              <a:buFontTx/>
              <a:buNone/>
            </a:pPr>
            <a:fld id="{D8DFE074-1FFD-4E42-BCCD-1C40BC3634E8}" type="slidenum">
              <a:rPr lang="en-US" altLang="en-US" sz="1400" b="0" smtClean="0"/>
              <a:pPr>
                <a:spcBef>
                  <a:spcPct val="0"/>
                </a:spcBef>
                <a:buClrTx/>
                <a:buSzTx/>
                <a:buFontTx/>
                <a:buNone/>
              </a:pPr>
              <a:t>7</a:t>
            </a:fld>
            <a:endParaRPr lang="en-US" altLang="en-US" sz="1400" b="0" smtClean="0"/>
          </a:p>
        </p:txBody>
      </p:sp>
      <p:sp>
        <p:nvSpPr>
          <p:cNvPr id="8197" name="Footer Placeholder 4"/>
          <p:cNvSpPr>
            <a:spLocks noGrp="1"/>
          </p:cNvSpPr>
          <p:nvPr>
            <p:ph type="ftr" sz="quarter" idx="11"/>
          </p:nvPr>
        </p:nvSpPr>
        <p:spPr>
          <a:xfrm>
            <a:off x="0" y="6477000"/>
            <a:ext cx="7924800" cy="3810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003366"/>
              </a:buClr>
              <a:buSzPct val="65000"/>
              <a:buFont typeface="Wingdings" pitchFamily="2" charset="2"/>
              <a:buChar char="m"/>
              <a:defRPr sz="2000" b="1">
                <a:solidFill>
                  <a:srgbClr val="003366"/>
                </a:solidFill>
                <a:latin typeface="Times New Roman" pitchFamily="18" charset="0"/>
              </a:defRPr>
            </a:lvl1pPr>
            <a:lvl2pPr marL="742950" indent="-285750" eaLnBrk="0" hangingPunct="0">
              <a:spcBef>
                <a:spcPct val="20000"/>
              </a:spcBef>
              <a:buClr>
                <a:srgbClr val="003366"/>
              </a:buClr>
              <a:buSzPct val="65000"/>
              <a:buFont typeface="Wingdings" pitchFamily="2" charset="2"/>
              <a:buChar char="Ä"/>
              <a:defRPr b="1">
                <a:solidFill>
                  <a:srgbClr val="003366"/>
                </a:solidFill>
                <a:latin typeface="Times New Roman" pitchFamily="18" charset="0"/>
              </a:defRPr>
            </a:lvl2pPr>
            <a:lvl3pPr marL="1143000" indent="-228600" eaLnBrk="0" hangingPunct="0">
              <a:spcBef>
                <a:spcPct val="20000"/>
              </a:spcBef>
              <a:buClr>
                <a:srgbClr val="004C00"/>
              </a:buClr>
              <a:buSzPct val="65000"/>
              <a:buFont typeface="Wingdings" pitchFamily="2" charset="2"/>
              <a:buChar char="v"/>
              <a:defRPr sz="1600">
                <a:solidFill>
                  <a:srgbClr val="003366"/>
                </a:solidFill>
                <a:latin typeface="Times New Roman" pitchFamily="18" charset="0"/>
              </a:defRPr>
            </a:lvl3pPr>
            <a:lvl4pPr marL="1600200" indent="-228600" eaLnBrk="0" hangingPunct="0">
              <a:spcBef>
                <a:spcPct val="20000"/>
              </a:spcBef>
              <a:buClr>
                <a:srgbClr val="003366"/>
              </a:buClr>
              <a:buChar char="—"/>
              <a:defRPr sz="1400">
                <a:solidFill>
                  <a:srgbClr val="003366"/>
                </a:solidFill>
                <a:latin typeface="Times New Roman" pitchFamily="18" charset="0"/>
              </a:defRPr>
            </a:lvl4pPr>
            <a:lvl5pPr marL="2057400" indent="-228600" eaLnBrk="0" hangingPunct="0">
              <a:spcBef>
                <a:spcPct val="20000"/>
              </a:spcBef>
              <a:buChar char="»"/>
              <a:defRPr sz="1400">
                <a:solidFill>
                  <a:srgbClr val="003366"/>
                </a:solidFill>
                <a:latin typeface="Times New Roman" pitchFamily="18" charset="0"/>
              </a:defRPr>
            </a:lvl5pPr>
            <a:lvl6pPr marL="2514600" indent="-228600" eaLnBrk="0" fontAlgn="base" hangingPunct="0">
              <a:spcBef>
                <a:spcPct val="20000"/>
              </a:spcBef>
              <a:spcAft>
                <a:spcPct val="0"/>
              </a:spcAft>
              <a:buChar char="»"/>
              <a:defRPr sz="1400">
                <a:solidFill>
                  <a:srgbClr val="003366"/>
                </a:solidFill>
                <a:latin typeface="Times New Roman" pitchFamily="18" charset="0"/>
              </a:defRPr>
            </a:lvl6pPr>
            <a:lvl7pPr marL="2971800" indent="-228600" eaLnBrk="0" fontAlgn="base" hangingPunct="0">
              <a:spcBef>
                <a:spcPct val="20000"/>
              </a:spcBef>
              <a:spcAft>
                <a:spcPct val="0"/>
              </a:spcAft>
              <a:buChar char="»"/>
              <a:defRPr sz="1400">
                <a:solidFill>
                  <a:srgbClr val="003366"/>
                </a:solidFill>
                <a:latin typeface="Times New Roman" pitchFamily="18" charset="0"/>
              </a:defRPr>
            </a:lvl7pPr>
            <a:lvl8pPr marL="3429000" indent="-228600" eaLnBrk="0" fontAlgn="base" hangingPunct="0">
              <a:spcBef>
                <a:spcPct val="20000"/>
              </a:spcBef>
              <a:spcAft>
                <a:spcPct val="0"/>
              </a:spcAft>
              <a:buChar char="»"/>
              <a:defRPr sz="1400">
                <a:solidFill>
                  <a:srgbClr val="003366"/>
                </a:solidFill>
                <a:latin typeface="Times New Roman" pitchFamily="18" charset="0"/>
              </a:defRPr>
            </a:lvl8pPr>
            <a:lvl9pPr marL="3886200" indent="-228600" eaLnBrk="0" fontAlgn="base" hangingPunct="0">
              <a:spcBef>
                <a:spcPct val="20000"/>
              </a:spcBef>
              <a:spcAft>
                <a:spcPct val="0"/>
              </a:spcAft>
              <a:buChar char="»"/>
              <a:defRPr sz="1400">
                <a:solidFill>
                  <a:srgbClr val="003366"/>
                </a:solidFill>
                <a:latin typeface="Times New Roman" pitchFamily="18" charset="0"/>
              </a:defRPr>
            </a:lvl9pPr>
          </a:lstStyle>
          <a:p>
            <a:pPr>
              <a:spcBef>
                <a:spcPct val="0"/>
              </a:spcBef>
              <a:buClrTx/>
              <a:buSzTx/>
              <a:buFontTx/>
              <a:buNone/>
            </a:pPr>
            <a:r>
              <a:rPr lang="en-US" altLang="en-US" sz="1400" b="0" smtClean="0"/>
              <a:t>June 4, 2015, VERTEX2015, Santa Fe, NM          Nick Sinev                            </a:t>
            </a:r>
            <a:endParaRPr lang="en-US" altLang="en-US" sz="1400" b="0" smtClean="0">
              <a:solidFill>
                <a:schemeClr val="accent2"/>
              </a:solidFill>
            </a:endParaRPr>
          </a:p>
        </p:txBody>
      </p:sp>
    </p:spTree>
  </p:cSld>
  <p:clrMapOvr>
    <a:masterClrMapping/>
  </p:clrMapOvr>
  <p:transition spd="med">
    <p:pull dir="rd"/>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t>Prototype 2 pixel layout</a:t>
            </a:r>
            <a:endParaRPr lang="en-US" dirty="0"/>
          </a:p>
        </p:txBody>
      </p:sp>
      <p:pic>
        <p:nvPicPr>
          <p:cNvPr id="10243" name="Content Placeholder 5" descr="pixel_layout.jpg"/>
          <p:cNvPicPr>
            <a:picLocks noGrp="1" noChangeAspect="1"/>
          </p:cNvPicPr>
          <p:nvPr>
            <p:ph idx="1"/>
          </p:nvPr>
        </p:nvPicPr>
        <p:blipFill>
          <a:blip r:embed="rId3">
            <a:extLst>
              <a:ext uri="{28A0092B-C50C-407E-A947-70E740481C1C}">
                <a14:useLocalDpi xmlns:a14="http://schemas.microsoft.com/office/drawing/2010/main" val="0"/>
              </a:ext>
            </a:extLst>
          </a:blip>
          <a:srcRect/>
          <a:stretch>
            <a:fillRect/>
          </a:stretch>
        </p:blipFill>
        <p:spPr>
          <a:xfrm>
            <a:off x="1066800" y="1143000"/>
            <a:ext cx="6934200" cy="4191000"/>
          </a:xfrm>
        </p:spPr>
      </p:pic>
      <p:sp>
        <p:nvSpPr>
          <p:cNvPr id="10244" name="Slide Number Placeholder 3"/>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003366"/>
              </a:buClr>
              <a:buSzPct val="65000"/>
              <a:buFont typeface="Wingdings" pitchFamily="2" charset="2"/>
              <a:buChar char="m"/>
              <a:defRPr sz="2000" b="1">
                <a:solidFill>
                  <a:srgbClr val="003366"/>
                </a:solidFill>
                <a:latin typeface="Times New Roman" pitchFamily="18" charset="0"/>
              </a:defRPr>
            </a:lvl1pPr>
            <a:lvl2pPr marL="742950" indent="-285750" eaLnBrk="0" hangingPunct="0">
              <a:spcBef>
                <a:spcPct val="20000"/>
              </a:spcBef>
              <a:buClr>
                <a:srgbClr val="003366"/>
              </a:buClr>
              <a:buSzPct val="65000"/>
              <a:buFont typeface="Wingdings" pitchFamily="2" charset="2"/>
              <a:buChar char="Ä"/>
              <a:defRPr b="1">
                <a:solidFill>
                  <a:srgbClr val="003366"/>
                </a:solidFill>
                <a:latin typeface="Times New Roman" pitchFamily="18" charset="0"/>
              </a:defRPr>
            </a:lvl2pPr>
            <a:lvl3pPr marL="1143000" indent="-228600" eaLnBrk="0" hangingPunct="0">
              <a:spcBef>
                <a:spcPct val="20000"/>
              </a:spcBef>
              <a:buClr>
                <a:srgbClr val="004C00"/>
              </a:buClr>
              <a:buSzPct val="65000"/>
              <a:buFont typeface="Wingdings" pitchFamily="2" charset="2"/>
              <a:buChar char="v"/>
              <a:defRPr sz="1600">
                <a:solidFill>
                  <a:srgbClr val="003366"/>
                </a:solidFill>
                <a:latin typeface="Times New Roman" pitchFamily="18" charset="0"/>
              </a:defRPr>
            </a:lvl3pPr>
            <a:lvl4pPr marL="1600200" indent="-228600" eaLnBrk="0" hangingPunct="0">
              <a:spcBef>
                <a:spcPct val="20000"/>
              </a:spcBef>
              <a:buClr>
                <a:srgbClr val="003366"/>
              </a:buClr>
              <a:buChar char="—"/>
              <a:defRPr sz="1400">
                <a:solidFill>
                  <a:srgbClr val="003366"/>
                </a:solidFill>
                <a:latin typeface="Times New Roman" pitchFamily="18" charset="0"/>
              </a:defRPr>
            </a:lvl4pPr>
            <a:lvl5pPr marL="2057400" indent="-228600" eaLnBrk="0" hangingPunct="0">
              <a:spcBef>
                <a:spcPct val="20000"/>
              </a:spcBef>
              <a:buChar char="»"/>
              <a:defRPr sz="1400">
                <a:solidFill>
                  <a:srgbClr val="003366"/>
                </a:solidFill>
                <a:latin typeface="Times New Roman" pitchFamily="18" charset="0"/>
              </a:defRPr>
            </a:lvl5pPr>
            <a:lvl6pPr marL="2514600" indent="-228600" eaLnBrk="0" fontAlgn="base" hangingPunct="0">
              <a:spcBef>
                <a:spcPct val="20000"/>
              </a:spcBef>
              <a:spcAft>
                <a:spcPct val="0"/>
              </a:spcAft>
              <a:buChar char="»"/>
              <a:defRPr sz="1400">
                <a:solidFill>
                  <a:srgbClr val="003366"/>
                </a:solidFill>
                <a:latin typeface="Times New Roman" pitchFamily="18" charset="0"/>
              </a:defRPr>
            </a:lvl6pPr>
            <a:lvl7pPr marL="2971800" indent="-228600" eaLnBrk="0" fontAlgn="base" hangingPunct="0">
              <a:spcBef>
                <a:spcPct val="20000"/>
              </a:spcBef>
              <a:spcAft>
                <a:spcPct val="0"/>
              </a:spcAft>
              <a:buChar char="»"/>
              <a:defRPr sz="1400">
                <a:solidFill>
                  <a:srgbClr val="003366"/>
                </a:solidFill>
                <a:latin typeface="Times New Roman" pitchFamily="18" charset="0"/>
              </a:defRPr>
            </a:lvl7pPr>
            <a:lvl8pPr marL="3429000" indent="-228600" eaLnBrk="0" fontAlgn="base" hangingPunct="0">
              <a:spcBef>
                <a:spcPct val="20000"/>
              </a:spcBef>
              <a:spcAft>
                <a:spcPct val="0"/>
              </a:spcAft>
              <a:buChar char="»"/>
              <a:defRPr sz="1400">
                <a:solidFill>
                  <a:srgbClr val="003366"/>
                </a:solidFill>
                <a:latin typeface="Times New Roman" pitchFamily="18" charset="0"/>
              </a:defRPr>
            </a:lvl8pPr>
            <a:lvl9pPr marL="3886200" indent="-228600" eaLnBrk="0" fontAlgn="base" hangingPunct="0">
              <a:spcBef>
                <a:spcPct val="20000"/>
              </a:spcBef>
              <a:spcAft>
                <a:spcPct val="0"/>
              </a:spcAft>
              <a:buChar char="»"/>
              <a:defRPr sz="1400">
                <a:solidFill>
                  <a:srgbClr val="003366"/>
                </a:solidFill>
                <a:latin typeface="Times New Roman" pitchFamily="18" charset="0"/>
              </a:defRPr>
            </a:lvl9pPr>
          </a:lstStyle>
          <a:p>
            <a:pPr>
              <a:spcBef>
                <a:spcPct val="0"/>
              </a:spcBef>
              <a:buClrTx/>
              <a:buSzTx/>
              <a:buFontTx/>
              <a:buNone/>
            </a:pPr>
            <a:fld id="{6156482D-AC5E-4BD9-A687-7D6F16320A24}" type="slidenum">
              <a:rPr lang="en-US" altLang="en-US" sz="1400" b="0" smtClean="0"/>
              <a:pPr>
                <a:spcBef>
                  <a:spcPct val="0"/>
                </a:spcBef>
                <a:buClrTx/>
                <a:buSzTx/>
                <a:buFontTx/>
                <a:buNone/>
              </a:pPr>
              <a:t>8</a:t>
            </a:fld>
            <a:endParaRPr lang="en-US" altLang="en-US" sz="1400" b="0" smtClean="0"/>
          </a:p>
        </p:txBody>
      </p:sp>
      <p:sp>
        <p:nvSpPr>
          <p:cNvPr id="10245" name="Footer Placeholder 4"/>
          <p:cNvSpPr>
            <a:spLocks noGrp="1"/>
          </p:cNvSpPr>
          <p:nvPr>
            <p:ph type="ftr" sz="quarter" idx="11"/>
          </p:nvPr>
        </p:nvSpPr>
        <p:spPr>
          <a:xfrm>
            <a:off x="0" y="6477000"/>
            <a:ext cx="7924800" cy="3810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003366"/>
              </a:buClr>
              <a:buSzPct val="65000"/>
              <a:buFont typeface="Wingdings" pitchFamily="2" charset="2"/>
              <a:buChar char="m"/>
              <a:defRPr sz="2000" b="1">
                <a:solidFill>
                  <a:srgbClr val="003366"/>
                </a:solidFill>
                <a:latin typeface="Times New Roman" pitchFamily="18" charset="0"/>
              </a:defRPr>
            </a:lvl1pPr>
            <a:lvl2pPr marL="742950" indent="-285750" eaLnBrk="0" hangingPunct="0">
              <a:spcBef>
                <a:spcPct val="20000"/>
              </a:spcBef>
              <a:buClr>
                <a:srgbClr val="003366"/>
              </a:buClr>
              <a:buSzPct val="65000"/>
              <a:buFont typeface="Wingdings" pitchFamily="2" charset="2"/>
              <a:buChar char="Ä"/>
              <a:defRPr b="1">
                <a:solidFill>
                  <a:srgbClr val="003366"/>
                </a:solidFill>
                <a:latin typeface="Times New Roman" pitchFamily="18" charset="0"/>
              </a:defRPr>
            </a:lvl2pPr>
            <a:lvl3pPr marL="1143000" indent="-228600" eaLnBrk="0" hangingPunct="0">
              <a:spcBef>
                <a:spcPct val="20000"/>
              </a:spcBef>
              <a:buClr>
                <a:srgbClr val="004C00"/>
              </a:buClr>
              <a:buSzPct val="65000"/>
              <a:buFont typeface="Wingdings" pitchFamily="2" charset="2"/>
              <a:buChar char="v"/>
              <a:defRPr sz="1600">
                <a:solidFill>
                  <a:srgbClr val="003366"/>
                </a:solidFill>
                <a:latin typeface="Times New Roman" pitchFamily="18" charset="0"/>
              </a:defRPr>
            </a:lvl3pPr>
            <a:lvl4pPr marL="1600200" indent="-228600" eaLnBrk="0" hangingPunct="0">
              <a:spcBef>
                <a:spcPct val="20000"/>
              </a:spcBef>
              <a:buClr>
                <a:srgbClr val="003366"/>
              </a:buClr>
              <a:buChar char="—"/>
              <a:defRPr sz="1400">
                <a:solidFill>
                  <a:srgbClr val="003366"/>
                </a:solidFill>
                <a:latin typeface="Times New Roman" pitchFamily="18" charset="0"/>
              </a:defRPr>
            </a:lvl4pPr>
            <a:lvl5pPr marL="2057400" indent="-228600" eaLnBrk="0" hangingPunct="0">
              <a:spcBef>
                <a:spcPct val="20000"/>
              </a:spcBef>
              <a:buChar char="»"/>
              <a:defRPr sz="1400">
                <a:solidFill>
                  <a:srgbClr val="003366"/>
                </a:solidFill>
                <a:latin typeface="Times New Roman" pitchFamily="18" charset="0"/>
              </a:defRPr>
            </a:lvl5pPr>
            <a:lvl6pPr marL="2514600" indent="-228600" eaLnBrk="0" fontAlgn="base" hangingPunct="0">
              <a:spcBef>
                <a:spcPct val="20000"/>
              </a:spcBef>
              <a:spcAft>
                <a:spcPct val="0"/>
              </a:spcAft>
              <a:buChar char="»"/>
              <a:defRPr sz="1400">
                <a:solidFill>
                  <a:srgbClr val="003366"/>
                </a:solidFill>
                <a:latin typeface="Times New Roman" pitchFamily="18" charset="0"/>
              </a:defRPr>
            </a:lvl6pPr>
            <a:lvl7pPr marL="2971800" indent="-228600" eaLnBrk="0" fontAlgn="base" hangingPunct="0">
              <a:spcBef>
                <a:spcPct val="20000"/>
              </a:spcBef>
              <a:spcAft>
                <a:spcPct val="0"/>
              </a:spcAft>
              <a:buChar char="»"/>
              <a:defRPr sz="1400">
                <a:solidFill>
                  <a:srgbClr val="003366"/>
                </a:solidFill>
                <a:latin typeface="Times New Roman" pitchFamily="18" charset="0"/>
              </a:defRPr>
            </a:lvl7pPr>
            <a:lvl8pPr marL="3429000" indent="-228600" eaLnBrk="0" fontAlgn="base" hangingPunct="0">
              <a:spcBef>
                <a:spcPct val="20000"/>
              </a:spcBef>
              <a:spcAft>
                <a:spcPct val="0"/>
              </a:spcAft>
              <a:buChar char="»"/>
              <a:defRPr sz="1400">
                <a:solidFill>
                  <a:srgbClr val="003366"/>
                </a:solidFill>
                <a:latin typeface="Times New Roman" pitchFamily="18" charset="0"/>
              </a:defRPr>
            </a:lvl8pPr>
            <a:lvl9pPr marL="3886200" indent="-228600" eaLnBrk="0" fontAlgn="base" hangingPunct="0">
              <a:spcBef>
                <a:spcPct val="20000"/>
              </a:spcBef>
              <a:spcAft>
                <a:spcPct val="0"/>
              </a:spcAft>
              <a:buChar char="»"/>
              <a:defRPr sz="1400">
                <a:solidFill>
                  <a:srgbClr val="003366"/>
                </a:solidFill>
                <a:latin typeface="Times New Roman" pitchFamily="18" charset="0"/>
              </a:defRPr>
            </a:lvl9pPr>
          </a:lstStyle>
          <a:p>
            <a:pPr>
              <a:spcBef>
                <a:spcPct val="0"/>
              </a:spcBef>
              <a:buClrTx/>
              <a:buSzTx/>
              <a:buFontTx/>
              <a:buNone/>
            </a:pPr>
            <a:r>
              <a:rPr lang="en-US" altLang="en-US" sz="1400" b="0" smtClean="0"/>
              <a:t>June 4, 2015, VERTEX2015, Santa Fe, NM          Nick Sinev                            </a:t>
            </a:r>
          </a:p>
        </p:txBody>
      </p:sp>
      <p:sp>
        <p:nvSpPr>
          <p:cNvPr id="10246" name="TextBox 5"/>
          <p:cNvSpPr txBox="1">
            <a:spLocks noChangeArrowheads="1"/>
          </p:cNvSpPr>
          <p:nvPr/>
        </p:nvSpPr>
        <p:spPr bwMode="auto">
          <a:xfrm>
            <a:off x="457200" y="5715000"/>
            <a:ext cx="83058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rgbClr val="003366"/>
              </a:buClr>
              <a:buSzPct val="65000"/>
              <a:buFont typeface="Wingdings" pitchFamily="2" charset="2"/>
              <a:buChar char="m"/>
              <a:defRPr sz="2000" b="1">
                <a:solidFill>
                  <a:srgbClr val="003366"/>
                </a:solidFill>
                <a:latin typeface="Times New Roman" pitchFamily="18" charset="0"/>
              </a:defRPr>
            </a:lvl1pPr>
            <a:lvl2pPr marL="742950" indent="-285750" eaLnBrk="0" hangingPunct="0">
              <a:spcBef>
                <a:spcPct val="20000"/>
              </a:spcBef>
              <a:buClr>
                <a:srgbClr val="003366"/>
              </a:buClr>
              <a:buSzPct val="65000"/>
              <a:buFont typeface="Wingdings" pitchFamily="2" charset="2"/>
              <a:buChar char="Ä"/>
              <a:defRPr b="1">
                <a:solidFill>
                  <a:srgbClr val="003366"/>
                </a:solidFill>
                <a:latin typeface="Times New Roman" pitchFamily="18" charset="0"/>
              </a:defRPr>
            </a:lvl2pPr>
            <a:lvl3pPr marL="1143000" indent="-228600" eaLnBrk="0" hangingPunct="0">
              <a:spcBef>
                <a:spcPct val="20000"/>
              </a:spcBef>
              <a:buClr>
                <a:srgbClr val="004C00"/>
              </a:buClr>
              <a:buSzPct val="65000"/>
              <a:buFont typeface="Wingdings" pitchFamily="2" charset="2"/>
              <a:buChar char="v"/>
              <a:defRPr sz="1600">
                <a:solidFill>
                  <a:srgbClr val="003366"/>
                </a:solidFill>
                <a:latin typeface="Times New Roman" pitchFamily="18" charset="0"/>
              </a:defRPr>
            </a:lvl3pPr>
            <a:lvl4pPr marL="1600200" indent="-228600" eaLnBrk="0" hangingPunct="0">
              <a:spcBef>
                <a:spcPct val="20000"/>
              </a:spcBef>
              <a:buClr>
                <a:srgbClr val="003366"/>
              </a:buClr>
              <a:buChar char="—"/>
              <a:defRPr sz="1400">
                <a:solidFill>
                  <a:srgbClr val="003366"/>
                </a:solidFill>
                <a:latin typeface="Times New Roman" pitchFamily="18" charset="0"/>
              </a:defRPr>
            </a:lvl4pPr>
            <a:lvl5pPr marL="2057400" indent="-228600" eaLnBrk="0" hangingPunct="0">
              <a:spcBef>
                <a:spcPct val="20000"/>
              </a:spcBef>
              <a:buChar char="»"/>
              <a:defRPr sz="1400">
                <a:solidFill>
                  <a:srgbClr val="003366"/>
                </a:solidFill>
                <a:latin typeface="Times New Roman" pitchFamily="18" charset="0"/>
              </a:defRPr>
            </a:lvl5pPr>
            <a:lvl6pPr marL="2514600" indent="-228600" eaLnBrk="0" fontAlgn="base" hangingPunct="0">
              <a:spcBef>
                <a:spcPct val="20000"/>
              </a:spcBef>
              <a:spcAft>
                <a:spcPct val="0"/>
              </a:spcAft>
              <a:buChar char="»"/>
              <a:defRPr sz="1400">
                <a:solidFill>
                  <a:srgbClr val="003366"/>
                </a:solidFill>
                <a:latin typeface="Times New Roman" pitchFamily="18" charset="0"/>
              </a:defRPr>
            </a:lvl6pPr>
            <a:lvl7pPr marL="2971800" indent="-228600" eaLnBrk="0" fontAlgn="base" hangingPunct="0">
              <a:spcBef>
                <a:spcPct val="20000"/>
              </a:spcBef>
              <a:spcAft>
                <a:spcPct val="0"/>
              </a:spcAft>
              <a:buChar char="»"/>
              <a:defRPr sz="1400">
                <a:solidFill>
                  <a:srgbClr val="003366"/>
                </a:solidFill>
                <a:latin typeface="Times New Roman" pitchFamily="18" charset="0"/>
              </a:defRPr>
            </a:lvl7pPr>
            <a:lvl8pPr marL="3429000" indent="-228600" eaLnBrk="0" fontAlgn="base" hangingPunct="0">
              <a:spcBef>
                <a:spcPct val="20000"/>
              </a:spcBef>
              <a:spcAft>
                <a:spcPct val="0"/>
              </a:spcAft>
              <a:buChar char="»"/>
              <a:defRPr sz="1400">
                <a:solidFill>
                  <a:srgbClr val="003366"/>
                </a:solidFill>
                <a:latin typeface="Times New Roman" pitchFamily="18" charset="0"/>
              </a:defRPr>
            </a:lvl8pPr>
            <a:lvl9pPr marL="3886200" indent="-228600" eaLnBrk="0" fontAlgn="base" hangingPunct="0">
              <a:spcBef>
                <a:spcPct val="20000"/>
              </a:spcBef>
              <a:spcAft>
                <a:spcPct val="0"/>
              </a:spcAft>
              <a:buChar char="»"/>
              <a:defRPr sz="1400">
                <a:solidFill>
                  <a:srgbClr val="003366"/>
                </a:solidFill>
                <a:latin typeface="Times New Roman" pitchFamily="18" charset="0"/>
              </a:defRPr>
            </a:lvl9pPr>
          </a:lstStyle>
          <a:p>
            <a:pPr eaLnBrk="1" hangingPunct="1">
              <a:spcBef>
                <a:spcPct val="0"/>
              </a:spcBef>
              <a:buClrTx/>
              <a:buSzTx/>
              <a:buFontTx/>
              <a:buNone/>
            </a:pPr>
            <a:r>
              <a:rPr lang="en-US" altLang="en-US" sz="1400">
                <a:solidFill>
                  <a:srgbClr val="002060"/>
                </a:solidFill>
              </a:rPr>
              <a:t>All </a:t>
            </a:r>
            <a:r>
              <a:rPr lang="en-US" altLang="en-US" sz="1400">
                <a:solidFill>
                  <a:srgbClr val="FF0000"/>
                </a:solidFill>
              </a:rPr>
              <a:t>N-wells</a:t>
            </a:r>
            <a:r>
              <a:rPr lang="en-US" altLang="en-US" sz="1400">
                <a:solidFill>
                  <a:srgbClr val="002060"/>
                </a:solidFill>
              </a:rPr>
              <a:t> (shown by yellow rectangles) are </a:t>
            </a:r>
            <a:r>
              <a:rPr lang="en-US" altLang="en-US" sz="1400">
                <a:solidFill>
                  <a:srgbClr val="FF0000"/>
                </a:solidFill>
              </a:rPr>
              <a:t>competing </a:t>
            </a:r>
            <a:r>
              <a:rPr lang="en-US" altLang="en-US" sz="1400">
                <a:solidFill>
                  <a:srgbClr val="002060"/>
                </a:solidFill>
              </a:rPr>
              <a:t>for signal charge collection. To </a:t>
            </a:r>
            <a:r>
              <a:rPr lang="en-US" altLang="en-US" sz="1400">
                <a:solidFill>
                  <a:srgbClr val="FF0000"/>
                </a:solidFill>
              </a:rPr>
              <a:t>increase fraction </a:t>
            </a:r>
            <a:r>
              <a:rPr lang="en-US" altLang="en-US" sz="1400">
                <a:solidFill>
                  <a:srgbClr val="002060"/>
                </a:solidFill>
              </a:rPr>
              <a:t>of charge, collected by </a:t>
            </a:r>
            <a:r>
              <a:rPr lang="en-US" altLang="en-US" sz="1400">
                <a:solidFill>
                  <a:srgbClr val="FF0000"/>
                </a:solidFill>
              </a:rPr>
              <a:t>signal electrode </a:t>
            </a:r>
            <a:r>
              <a:rPr lang="en-US" altLang="en-US" sz="1400">
                <a:solidFill>
                  <a:srgbClr val="002060"/>
                </a:solidFill>
              </a:rPr>
              <a:t>(DEEP NWELL), half of the pixels have it’s </a:t>
            </a:r>
            <a:r>
              <a:rPr lang="en-US" altLang="en-US" sz="1400">
                <a:solidFill>
                  <a:srgbClr val="FF0000"/>
                </a:solidFill>
              </a:rPr>
              <a:t>size increased to 4x5.5 µ</a:t>
            </a:r>
            <a:r>
              <a:rPr lang="en-US" altLang="en-US" sz="1400" baseline="30000">
                <a:solidFill>
                  <a:srgbClr val="FF0000"/>
                </a:solidFill>
              </a:rPr>
              <a:t>2</a:t>
            </a:r>
            <a:r>
              <a:rPr lang="en-US" altLang="en-US" sz="1400">
                <a:solidFill>
                  <a:srgbClr val="FF0000"/>
                </a:solidFill>
              </a:rPr>
              <a:t> </a:t>
            </a:r>
            <a:r>
              <a:rPr lang="en-US" altLang="en-US" sz="1400">
                <a:solidFill>
                  <a:srgbClr val="002060"/>
                </a:solidFill>
              </a:rPr>
              <a:t>. </a:t>
            </a:r>
          </a:p>
        </p:txBody>
      </p:sp>
    </p:spTree>
  </p:cSld>
  <p:clrMapOvr>
    <a:masterClrMapping/>
  </p:clrMapOvr>
  <p:transition spd="med">
    <p:pull dir="rd"/>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600" y="228600"/>
            <a:ext cx="6248400" cy="685800"/>
          </a:xfrm>
        </p:spPr>
        <p:txBody>
          <a:bodyPr/>
          <a:lstStyle/>
          <a:p>
            <a:pPr>
              <a:defRPr/>
            </a:pPr>
            <a:r>
              <a:rPr lang="en-US" dirty="0" smtClean="0"/>
              <a:t>Prototype 2 test results – sensor capacitance</a:t>
            </a:r>
            <a:endParaRPr lang="en-US" dirty="0"/>
          </a:p>
        </p:txBody>
      </p:sp>
      <p:sp>
        <p:nvSpPr>
          <p:cNvPr id="11" name="Content Placeholder 10"/>
          <p:cNvSpPr>
            <a:spLocks noGrp="1"/>
          </p:cNvSpPr>
          <p:nvPr>
            <p:ph sz="half" idx="1"/>
          </p:nvPr>
        </p:nvSpPr>
        <p:spPr/>
        <p:txBody>
          <a:bodyPr>
            <a:normAutofit fontScale="92500" lnSpcReduction="10000"/>
          </a:bodyPr>
          <a:lstStyle/>
          <a:p>
            <a:pPr>
              <a:defRPr/>
            </a:pPr>
            <a:r>
              <a:rPr lang="en-US" sz="2000" dirty="0" smtClean="0"/>
              <a:t>Comparison of the Fe 55 signal distributions  for prototype 1 and 2. Sensor diode size in prototype 1 was ~</a:t>
            </a:r>
            <a:r>
              <a:rPr lang="en-US" sz="2000" dirty="0" smtClean="0">
                <a:solidFill>
                  <a:srgbClr val="339933"/>
                </a:solidFill>
              </a:rPr>
              <a:t>100</a:t>
            </a:r>
            <a:r>
              <a:rPr lang="en-US" sz="2100" dirty="0">
                <a:solidFill>
                  <a:srgbClr val="339933"/>
                </a:solidFill>
              </a:rPr>
              <a:t> </a:t>
            </a:r>
            <a:r>
              <a:rPr lang="en-US" sz="2100" dirty="0">
                <a:solidFill>
                  <a:srgbClr val="00B050"/>
                </a:solidFill>
              </a:rPr>
              <a:t>µ</a:t>
            </a:r>
            <a:r>
              <a:rPr lang="en-US" sz="2100" baseline="30000" dirty="0">
                <a:solidFill>
                  <a:srgbClr val="00B050"/>
                </a:solidFill>
              </a:rPr>
              <a:t>2 </a:t>
            </a:r>
            <a:r>
              <a:rPr lang="en-US" sz="2000" dirty="0" smtClean="0"/>
              <a:t>Prototype 2 has 2 sensor size options – </a:t>
            </a:r>
            <a:r>
              <a:rPr lang="en-US" sz="2000" dirty="0" smtClean="0">
                <a:solidFill>
                  <a:srgbClr val="00B050"/>
                </a:solidFill>
              </a:rPr>
              <a:t>9 µ</a:t>
            </a:r>
            <a:r>
              <a:rPr lang="en-US" sz="2000" baseline="30000" dirty="0" smtClean="0">
                <a:solidFill>
                  <a:srgbClr val="00B050"/>
                </a:solidFill>
              </a:rPr>
              <a:t>2</a:t>
            </a:r>
            <a:r>
              <a:rPr lang="en-US" sz="2000" dirty="0" smtClean="0">
                <a:solidFill>
                  <a:srgbClr val="00B050"/>
                </a:solidFill>
              </a:rPr>
              <a:t> </a:t>
            </a:r>
            <a:r>
              <a:rPr lang="en-US" sz="2000" dirty="0" smtClean="0"/>
              <a:t>and </a:t>
            </a:r>
            <a:r>
              <a:rPr lang="en-US" sz="2000" dirty="0" smtClean="0">
                <a:solidFill>
                  <a:srgbClr val="00B050"/>
                </a:solidFill>
              </a:rPr>
              <a:t>22 µ</a:t>
            </a:r>
            <a:r>
              <a:rPr lang="en-US" sz="2000" baseline="30000" dirty="0" smtClean="0">
                <a:solidFill>
                  <a:srgbClr val="00B050"/>
                </a:solidFill>
              </a:rPr>
              <a:t>2</a:t>
            </a:r>
            <a:r>
              <a:rPr lang="en-US" sz="2000" dirty="0" smtClean="0">
                <a:solidFill>
                  <a:srgbClr val="00B050"/>
                </a:solidFill>
              </a:rPr>
              <a:t> </a:t>
            </a:r>
            <a:r>
              <a:rPr lang="en-US" sz="2000" dirty="0" smtClean="0"/>
              <a:t>(“small” and “large” on the plot)</a:t>
            </a:r>
            <a:r>
              <a:rPr lang="en-US" sz="2000" baseline="30000" dirty="0" smtClean="0"/>
              <a:t> </a:t>
            </a:r>
            <a:r>
              <a:rPr lang="en-US" sz="2000" dirty="0" smtClean="0"/>
              <a:t> . The maximum signal value is </a:t>
            </a:r>
            <a:r>
              <a:rPr lang="en-US" sz="2000" dirty="0" smtClean="0">
                <a:solidFill>
                  <a:srgbClr val="00B050"/>
                </a:solidFill>
              </a:rPr>
              <a:t>slightly larger for sensor of smaller size, as one would expect</a:t>
            </a:r>
            <a:r>
              <a:rPr lang="en-US" sz="2000" dirty="0" smtClean="0"/>
              <a:t>, though we would expect larger difference  in maximum signal values here. </a:t>
            </a:r>
            <a:r>
              <a:rPr lang="en-US" sz="2000" dirty="0" smtClean="0">
                <a:solidFill>
                  <a:srgbClr val="FF0000"/>
                </a:solidFill>
              </a:rPr>
              <a:t>But capacitance</a:t>
            </a:r>
            <a:r>
              <a:rPr lang="en-US" sz="2000" dirty="0" smtClean="0"/>
              <a:t> of the sensor from this measurements  (~</a:t>
            </a:r>
            <a:r>
              <a:rPr lang="en-US" sz="2000" dirty="0" smtClean="0">
                <a:solidFill>
                  <a:srgbClr val="FF0000"/>
                </a:solidFill>
              </a:rPr>
              <a:t>9</a:t>
            </a:r>
            <a:r>
              <a:rPr lang="en-US" sz="2000" dirty="0" smtClean="0"/>
              <a:t> </a:t>
            </a:r>
            <a:r>
              <a:rPr lang="en-US" sz="2000" dirty="0" err="1" smtClean="0"/>
              <a:t>fF</a:t>
            </a:r>
            <a:r>
              <a:rPr lang="en-US" sz="2000" dirty="0" smtClean="0"/>
              <a:t>) appeared </a:t>
            </a:r>
            <a:r>
              <a:rPr lang="en-US" sz="2000" baseline="30000" dirty="0" smtClean="0"/>
              <a:t> </a:t>
            </a:r>
            <a:r>
              <a:rPr lang="en-US" sz="2000" dirty="0" smtClean="0">
                <a:solidFill>
                  <a:srgbClr val="FF0000"/>
                </a:solidFill>
                <a:effectLst/>
              </a:rPr>
              <a:t>much larger</a:t>
            </a:r>
            <a:r>
              <a:rPr lang="en-US" sz="2000" dirty="0" smtClean="0">
                <a:effectLst/>
              </a:rPr>
              <a:t> than our expectation  (~1-2 </a:t>
            </a:r>
            <a:r>
              <a:rPr lang="en-US" sz="2000" dirty="0" err="1" smtClean="0">
                <a:effectLst/>
              </a:rPr>
              <a:t>fF</a:t>
            </a:r>
            <a:r>
              <a:rPr lang="en-US" sz="2000" dirty="0" smtClean="0">
                <a:effectLst/>
              </a:rPr>
              <a:t>).</a:t>
            </a:r>
            <a:endParaRPr lang="en-US" sz="2000" dirty="0"/>
          </a:p>
        </p:txBody>
      </p:sp>
      <p:pic>
        <p:nvPicPr>
          <p:cNvPr id="14340" name="Content Placeholder 12" descr="Pr1_Pr2_Fe55.bmp"/>
          <p:cNvPicPr>
            <a:picLocks noGrp="1" noChangeAspect="1"/>
          </p:cNvPicPr>
          <p:nvPr>
            <p:ph sz="half" idx="2"/>
          </p:nvPr>
        </p:nvPicPr>
        <p:blipFill>
          <a:blip r:embed="rId2">
            <a:extLst>
              <a:ext uri="{28A0092B-C50C-407E-A947-70E740481C1C}">
                <a14:useLocalDpi xmlns:a14="http://schemas.microsoft.com/office/drawing/2010/main" val="0"/>
              </a:ext>
            </a:extLst>
          </a:blip>
          <a:srcRect/>
          <a:stretch>
            <a:fillRect/>
          </a:stretch>
        </p:blipFill>
        <p:spPr>
          <a:xfrm>
            <a:off x="4572000" y="1838325"/>
            <a:ext cx="3886200" cy="4019550"/>
          </a:xfrm>
        </p:spPr>
      </p:pic>
      <p:sp>
        <p:nvSpPr>
          <p:cNvPr id="14341" name="Slide Number Placeholder 4"/>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003366"/>
              </a:buClr>
              <a:buSzPct val="65000"/>
              <a:buFont typeface="Wingdings" pitchFamily="2" charset="2"/>
              <a:buChar char="m"/>
              <a:defRPr sz="2000" b="1">
                <a:solidFill>
                  <a:srgbClr val="003366"/>
                </a:solidFill>
                <a:latin typeface="Times New Roman" pitchFamily="18" charset="0"/>
              </a:defRPr>
            </a:lvl1pPr>
            <a:lvl2pPr marL="742950" indent="-285750" eaLnBrk="0" hangingPunct="0">
              <a:spcBef>
                <a:spcPct val="20000"/>
              </a:spcBef>
              <a:buClr>
                <a:srgbClr val="003366"/>
              </a:buClr>
              <a:buSzPct val="65000"/>
              <a:buFont typeface="Wingdings" pitchFamily="2" charset="2"/>
              <a:buChar char="Ä"/>
              <a:defRPr b="1">
                <a:solidFill>
                  <a:srgbClr val="003366"/>
                </a:solidFill>
                <a:latin typeface="Times New Roman" pitchFamily="18" charset="0"/>
              </a:defRPr>
            </a:lvl2pPr>
            <a:lvl3pPr marL="1143000" indent="-228600" eaLnBrk="0" hangingPunct="0">
              <a:spcBef>
                <a:spcPct val="20000"/>
              </a:spcBef>
              <a:buClr>
                <a:srgbClr val="004C00"/>
              </a:buClr>
              <a:buSzPct val="65000"/>
              <a:buFont typeface="Wingdings" pitchFamily="2" charset="2"/>
              <a:buChar char="v"/>
              <a:defRPr sz="1600">
                <a:solidFill>
                  <a:srgbClr val="003366"/>
                </a:solidFill>
                <a:latin typeface="Times New Roman" pitchFamily="18" charset="0"/>
              </a:defRPr>
            </a:lvl3pPr>
            <a:lvl4pPr marL="1600200" indent="-228600" eaLnBrk="0" hangingPunct="0">
              <a:spcBef>
                <a:spcPct val="20000"/>
              </a:spcBef>
              <a:buClr>
                <a:srgbClr val="003366"/>
              </a:buClr>
              <a:buChar char="—"/>
              <a:defRPr sz="1400">
                <a:solidFill>
                  <a:srgbClr val="003366"/>
                </a:solidFill>
                <a:latin typeface="Times New Roman" pitchFamily="18" charset="0"/>
              </a:defRPr>
            </a:lvl4pPr>
            <a:lvl5pPr marL="2057400" indent="-228600" eaLnBrk="0" hangingPunct="0">
              <a:spcBef>
                <a:spcPct val="20000"/>
              </a:spcBef>
              <a:buChar char="»"/>
              <a:defRPr sz="1400">
                <a:solidFill>
                  <a:srgbClr val="003366"/>
                </a:solidFill>
                <a:latin typeface="Times New Roman" pitchFamily="18" charset="0"/>
              </a:defRPr>
            </a:lvl5pPr>
            <a:lvl6pPr marL="2514600" indent="-228600" eaLnBrk="0" fontAlgn="base" hangingPunct="0">
              <a:spcBef>
                <a:spcPct val="20000"/>
              </a:spcBef>
              <a:spcAft>
                <a:spcPct val="0"/>
              </a:spcAft>
              <a:buChar char="»"/>
              <a:defRPr sz="1400">
                <a:solidFill>
                  <a:srgbClr val="003366"/>
                </a:solidFill>
                <a:latin typeface="Times New Roman" pitchFamily="18" charset="0"/>
              </a:defRPr>
            </a:lvl6pPr>
            <a:lvl7pPr marL="2971800" indent="-228600" eaLnBrk="0" fontAlgn="base" hangingPunct="0">
              <a:spcBef>
                <a:spcPct val="20000"/>
              </a:spcBef>
              <a:spcAft>
                <a:spcPct val="0"/>
              </a:spcAft>
              <a:buChar char="»"/>
              <a:defRPr sz="1400">
                <a:solidFill>
                  <a:srgbClr val="003366"/>
                </a:solidFill>
                <a:latin typeface="Times New Roman" pitchFamily="18" charset="0"/>
              </a:defRPr>
            </a:lvl7pPr>
            <a:lvl8pPr marL="3429000" indent="-228600" eaLnBrk="0" fontAlgn="base" hangingPunct="0">
              <a:spcBef>
                <a:spcPct val="20000"/>
              </a:spcBef>
              <a:spcAft>
                <a:spcPct val="0"/>
              </a:spcAft>
              <a:buChar char="»"/>
              <a:defRPr sz="1400">
                <a:solidFill>
                  <a:srgbClr val="003366"/>
                </a:solidFill>
                <a:latin typeface="Times New Roman" pitchFamily="18" charset="0"/>
              </a:defRPr>
            </a:lvl8pPr>
            <a:lvl9pPr marL="3886200" indent="-228600" eaLnBrk="0" fontAlgn="base" hangingPunct="0">
              <a:spcBef>
                <a:spcPct val="20000"/>
              </a:spcBef>
              <a:spcAft>
                <a:spcPct val="0"/>
              </a:spcAft>
              <a:buChar char="»"/>
              <a:defRPr sz="1400">
                <a:solidFill>
                  <a:srgbClr val="003366"/>
                </a:solidFill>
                <a:latin typeface="Times New Roman" pitchFamily="18" charset="0"/>
              </a:defRPr>
            </a:lvl9pPr>
          </a:lstStyle>
          <a:p>
            <a:pPr>
              <a:spcBef>
                <a:spcPct val="0"/>
              </a:spcBef>
              <a:buClrTx/>
              <a:buSzTx/>
              <a:buFontTx/>
              <a:buNone/>
            </a:pPr>
            <a:fld id="{F7A32CAC-4602-461B-A39F-95762CC96E1F}" type="slidenum">
              <a:rPr lang="en-US" altLang="en-US" sz="1400" b="0" smtClean="0"/>
              <a:pPr>
                <a:spcBef>
                  <a:spcPct val="0"/>
                </a:spcBef>
                <a:buClrTx/>
                <a:buSzTx/>
                <a:buFontTx/>
                <a:buNone/>
              </a:pPr>
              <a:t>9</a:t>
            </a:fld>
            <a:endParaRPr lang="en-US" altLang="en-US" sz="1400" b="0" smtClean="0"/>
          </a:p>
        </p:txBody>
      </p:sp>
      <p:sp>
        <p:nvSpPr>
          <p:cNvPr id="14342" name="Footer Placeholder 5"/>
          <p:cNvSpPr>
            <a:spLocks noGrp="1"/>
          </p:cNvSpPr>
          <p:nvPr>
            <p:ph type="ftr" sz="quarter" idx="11"/>
          </p:nvPr>
        </p:nvSpPr>
        <p:spPr>
          <a:xfrm>
            <a:off x="0" y="6477000"/>
            <a:ext cx="8382000" cy="3810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003366"/>
              </a:buClr>
              <a:buSzPct val="65000"/>
              <a:buFont typeface="Wingdings" pitchFamily="2" charset="2"/>
              <a:buChar char="m"/>
              <a:defRPr sz="2000" b="1">
                <a:solidFill>
                  <a:srgbClr val="003366"/>
                </a:solidFill>
                <a:latin typeface="Times New Roman" pitchFamily="18" charset="0"/>
              </a:defRPr>
            </a:lvl1pPr>
            <a:lvl2pPr marL="742950" indent="-285750" eaLnBrk="0" hangingPunct="0">
              <a:spcBef>
                <a:spcPct val="20000"/>
              </a:spcBef>
              <a:buClr>
                <a:srgbClr val="003366"/>
              </a:buClr>
              <a:buSzPct val="65000"/>
              <a:buFont typeface="Wingdings" pitchFamily="2" charset="2"/>
              <a:buChar char="Ä"/>
              <a:defRPr b="1">
                <a:solidFill>
                  <a:srgbClr val="003366"/>
                </a:solidFill>
                <a:latin typeface="Times New Roman" pitchFamily="18" charset="0"/>
              </a:defRPr>
            </a:lvl2pPr>
            <a:lvl3pPr marL="1143000" indent="-228600" eaLnBrk="0" hangingPunct="0">
              <a:spcBef>
                <a:spcPct val="20000"/>
              </a:spcBef>
              <a:buClr>
                <a:srgbClr val="004C00"/>
              </a:buClr>
              <a:buSzPct val="65000"/>
              <a:buFont typeface="Wingdings" pitchFamily="2" charset="2"/>
              <a:buChar char="v"/>
              <a:defRPr sz="1600">
                <a:solidFill>
                  <a:srgbClr val="003366"/>
                </a:solidFill>
                <a:latin typeface="Times New Roman" pitchFamily="18" charset="0"/>
              </a:defRPr>
            </a:lvl3pPr>
            <a:lvl4pPr marL="1600200" indent="-228600" eaLnBrk="0" hangingPunct="0">
              <a:spcBef>
                <a:spcPct val="20000"/>
              </a:spcBef>
              <a:buClr>
                <a:srgbClr val="003366"/>
              </a:buClr>
              <a:buChar char="—"/>
              <a:defRPr sz="1400">
                <a:solidFill>
                  <a:srgbClr val="003366"/>
                </a:solidFill>
                <a:latin typeface="Times New Roman" pitchFamily="18" charset="0"/>
              </a:defRPr>
            </a:lvl4pPr>
            <a:lvl5pPr marL="2057400" indent="-228600" eaLnBrk="0" hangingPunct="0">
              <a:spcBef>
                <a:spcPct val="20000"/>
              </a:spcBef>
              <a:buChar char="»"/>
              <a:defRPr sz="1400">
                <a:solidFill>
                  <a:srgbClr val="003366"/>
                </a:solidFill>
                <a:latin typeface="Times New Roman" pitchFamily="18" charset="0"/>
              </a:defRPr>
            </a:lvl5pPr>
            <a:lvl6pPr marL="2514600" indent="-228600" eaLnBrk="0" fontAlgn="base" hangingPunct="0">
              <a:spcBef>
                <a:spcPct val="20000"/>
              </a:spcBef>
              <a:spcAft>
                <a:spcPct val="0"/>
              </a:spcAft>
              <a:buChar char="»"/>
              <a:defRPr sz="1400">
                <a:solidFill>
                  <a:srgbClr val="003366"/>
                </a:solidFill>
                <a:latin typeface="Times New Roman" pitchFamily="18" charset="0"/>
              </a:defRPr>
            </a:lvl6pPr>
            <a:lvl7pPr marL="2971800" indent="-228600" eaLnBrk="0" fontAlgn="base" hangingPunct="0">
              <a:spcBef>
                <a:spcPct val="20000"/>
              </a:spcBef>
              <a:spcAft>
                <a:spcPct val="0"/>
              </a:spcAft>
              <a:buChar char="»"/>
              <a:defRPr sz="1400">
                <a:solidFill>
                  <a:srgbClr val="003366"/>
                </a:solidFill>
                <a:latin typeface="Times New Roman" pitchFamily="18" charset="0"/>
              </a:defRPr>
            </a:lvl7pPr>
            <a:lvl8pPr marL="3429000" indent="-228600" eaLnBrk="0" fontAlgn="base" hangingPunct="0">
              <a:spcBef>
                <a:spcPct val="20000"/>
              </a:spcBef>
              <a:spcAft>
                <a:spcPct val="0"/>
              </a:spcAft>
              <a:buChar char="»"/>
              <a:defRPr sz="1400">
                <a:solidFill>
                  <a:srgbClr val="003366"/>
                </a:solidFill>
                <a:latin typeface="Times New Roman" pitchFamily="18" charset="0"/>
              </a:defRPr>
            </a:lvl8pPr>
            <a:lvl9pPr marL="3886200" indent="-228600" eaLnBrk="0" fontAlgn="base" hangingPunct="0">
              <a:spcBef>
                <a:spcPct val="20000"/>
              </a:spcBef>
              <a:spcAft>
                <a:spcPct val="0"/>
              </a:spcAft>
              <a:buChar char="»"/>
              <a:defRPr sz="1400">
                <a:solidFill>
                  <a:srgbClr val="003366"/>
                </a:solidFill>
                <a:latin typeface="Times New Roman" pitchFamily="18" charset="0"/>
              </a:defRPr>
            </a:lvl9pPr>
          </a:lstStyle>
          <a:p>
            <a:pPr>
              <a:spcBef>
                <a:spcPct val="0"/>
              </a:spcBef>
              <a:buClrTx/>
              <a:buSzTx/>
              <a:buFontTx/>
              <a:buNone/>
            </a:pPr>
            <a:r>
              <a:rPr lang="en-US" altLang="en-US" sz="1400" b="0" smtClean="0"/>
              <a:t>June 4, 2015, VERTEX2015, Santa Fe, NM          Nick Sinev                            </a:t>
            </a:r>
          </a:p>
        </p:txBody>
      </p:sp>
    </p:spTree>
  </p:cSld>
  <p:clrMapOvr>
    <a:masterClrMapping/>
  </p:clrMapOvr>
  <p:transition spd="med">
    <p:pull dir="rd"/>
  </p:transition>
  <p:timing>
    <p:tnLst>
      <p:par>
        <p:cT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1" i="0" u="none" strike="noStrike" cap="none" normalizeH="0" baseline="0" smtClean="0">
            <a:ln>
              <a:noFill/>
            </a:ln>
            <a:solidFill>
              <a:srgbClr val="FF0000"/>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1" i="0" u="none" strike="noStrike" cap="none" normalizeH="0" baseline="0" smtClean="0">
            <a:ln>
              <a:noFill/>
            </a:ln>
            <a:solidFill>
              <a:srgbClr val="FF0000"/>
            </a:solidFill>
            <a:effectLst/>
            <a:latin typeface="Times New Roman" pitchFamily="18"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ustom Design">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1" i="0" u="none" strike="noStrike" cap="none" normalizeH="0" baseline="0" smtClean="0">
            <a:ln>
              <a:noFill/>
            </a:ln>
            <a:solidFill>
              <a:srgbClr val="FF0000"/>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1" i="0" u="none" strike="noStrike" cap="none" normalizeH="0" baseline="0" smtClean="0">
            <a:ln>
              <a:noFill/>
            </a:ln>
            <a:solidFill>
              <a:srgbClr val="FF0000"/>
            </a:solidFill>
            <a:effectLst/>
            <a:latin typeface="Times New Roman" pitchFamily="18" charset="0"/>
          </a:defRPr>
        </a:defPPr>
      </a:lstStyle>
    </a:lnDef>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28318</TotalTime>
  <Words>2997</Words>
  <Application>Microsoft Office PowerPoint</Application>
  <PresentationFormat>On-screen Show (4:3)</PresentationFormat>
  <Paragraphs>225</Paragraphs>
  <Slides>23</Slides>
  <Notes>7</Notes>
  <HiddenSlides>0</HiddenSlides>
  <MMClips>0</MMClips>
  <ScaleCrop>false</ScaleCrop>
  <HeadingPairs>
    <vt:vector size="4" baseType="variant">
      <vt:variant>
        <vt:lpstr>Theme</vt:lpstr>
      </vt:variant>
      <vt:variant>
        <vt:i4>3</vt:i4>
      </vt:variant>
      <vt:variant>
        <vt:lpstr>Slide Titles</vt:lpstr>
      </vt:variant>
      <vt:variant>
        <vt:i4>23</vt:i4>
      </vt:variant>
    </vt:vector>
  </HeadingPairs>
  <TitlesOfParts>
    <vt:vector size="26" baseType="lpstr">
      <vt:lpstr>Default Design</vt:lpstr>
      <vt:lpstr>1_Custom Design</vt:lpstr>
      <vt:lpstr>Custom Design</vt:lpstr>
      <vt:lpstr>Chronopixel project status </vt:lpstr>
      <vt:lpstr>Outline of the talk</vt:lpstr>
      <vt:lpstr>Specifications</vt:lpstr>
      <vt:lpstr>Our initial ultimate design concept</vt:lpstr>
      <vt:lpstr>History</vt:lpstr>
      <vt:lpstr>Prototype 1 summary</vt:lpstr>
      <vt:lpstr>Prototype 2 features</vt:lpstr>
      <vt:lpstr>Prototype 2 pixel layout</vt:lpstr>
      <vt:lpstr>Prototype 2 test results – sensor capacitance</vt:lpstr>
      <vt:lpstr>What got wrong?</vt:lpstr>
      <vt:lpstr>Summary of prototypes 1 and 2 tests</vt:lpstr>
      <vt:lpstr>Sensor options in prototype 3</vt:lpstr>
      <vt:lpstr>Options with NWELL diode – violating design rules</vt:lpstr>
      <vt:lpstr>Options with “Natural transistor”</vt:lpstr>
      <vt:lpstr>Difference in proto 2 and 3 layouts</vt:lpstr>
      <vt:lpstr>Prototypes photos</vt:lpstr>
      <vt:lpstr>How different sensor options perform</vt:lpstr>
      <vt:lpstr>Fe55 test</vt:lpstr>
      <vt:lpstr>Sensor noise measurements</vt:lpstr>
      <vt:lpstr>Noise observed vs expected</vt:lpstr>
      <vt:lpstr>Comparator offset compensation</vt:lpstr>
      <vt:lpstr>Discussion</vt:lpstr>
      <vt:lpstr>Summary and plans</vt:lpstr>
    </vt:vector>
  </TitlesOfParts>
  <Company>U of Oregon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Chrono_status_LCWS2013</dc:title>
  <dc:creator>Nick Sinev</dc:creator>
  <cp:lastModifiedBy>Nikolai</cp:lastModifiedBy>
  <cp:revision>833</cp:revision>
  <cp:lastPrinted>2014-10-03T21:07:02Z</cp:lastPrinted>
  <dcterms:created xsi:type="dcterms:W3CDTF">1999-07-29T03:56:16Z</dcterms:created>
  <dcterms:modified xsi:type="dcterms:W3CDTF">2015-06-03T23:18:17Z</dcterms:modified>
</cp:coreProperties>
</file>